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media/image6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handoutMasterIdLst>
    <p:handoutMasterId r:id="rId89"/>
  </p:handoutMasterIdLst>
  <p:sldIdLst>
    <p:sldId id="302" r:id="rId2"/>
    <p:sldId id="392" r:id="rId3"/>
    <p:sldId id="393" r:id="rId4"/>
    <p:sldId id="418" r:id="rId5"/>
    <p:sldId id="422" r:id="rId6"/>
    <p:sldId id="419" r:id="rId7"/>
    <p:sldId id="493" r:id="rId8"/>
    <p:sldId id="578" r:id="rId9"/>
    <p:sldId id="487" r:id="rId10"/>
    <p:sldId id="489" r:id="rId11"/>
    <p:sldId id="564" r:id="rId12"/>
    <p:sldId id="347" r:id="rId13"/>
    <p:sldId id="577" r:id="rId14"/>
    <p:sldId id="336" r:id="rId15"/>
    <p:sldId id="523" r:id="rId16"/>
    <p:sldId id="394" r:id="rId17"/>
    <p:sldId id="460" r:id="rId18"/>
    <p:sldId id="455" r:id="rId19"/>
    <p:sldId id="457" r:id="rId20"/>
    <p:sldId id="458" r:id="rId21"/>
    <p:sldId id="520" r:id="rId22"/>
    <p:sldId id="463" r:id="rId23"/>
    <p:sldId id="409" r:id="rId24"/>
    <p:sldId id="548" r:id="rId25"/>
    <p:sldId id="553" r:id="rId26"/>
    <p:sldId id="551" r:id="rId27"/>
    <p:sldId id="552" r:id="rId28"/>
    <p:sldId id="560" r:id="rId29"/>
    <p:sldId id="480" r:id="rId30"/>
    <p:sldId id="486" r:id="rId31"/>
    <p:sldId id="572" r:id="rId32"/>
    <p:sldId id="584" r:id="rId33"/>
    <p:sldId id="585" r:id="rId34"/>
    <p:sldId id="579" r:id="rId35"/>
    <p:sldId id="390" r:id="rId36"/>
    <p:sldId id="490" r:id="rId37"/>
    <p:sldId id="484" r:id="rId38"/>
    <p:sldId id="428" r:id="rId39"/>
    <p:sldId id="464" r:id="rId40"/>
    <p:sldId id="397" r:id="rId41"/>
    <p:sldId id="504" r:id="rId42"/>
    <p:sldId id="507" r:id="rId43"/>
    <p:sldId id="506" r:id="rId44"/>
    <p:sldId id="518" r:id="rId45"/>
    <p:sldId id="400" r:id="rId46"/>
    <p:sldId id="546" r:id="rId47"/>
    <p:sldId id="544" r:id="rId48"/>
    <p:sldId id="547" r:id="rId49"/>
    <p:sldId id="557" r:id="rId50"/>
    <p:sldId id="561" r:id="rId51"/>
    <p:sldId id="423" r:id="rId52"/>
    <p:sldId id="456" r:id="rId53"/>
    <p:sldId id="575" r:id="rId54"/>
    <p:sldId id="522" r:id="rId55"/>
    <p:sldId id="534" r:id="rId56"/>
    <p:sldId id="566" r:id="rId57"/>
    <p:sldId id="567" r:id="rId58"/>
    <p:sldId id="497" r:id="rId59"/>
    <p:sldId id="498" r:id="rId60"/>
    <p:sldId id="500" r:id="rId61"/>
    <p:sldId id="576" r:id="rId62"/>
    <p:sldId id="573" r:id="rId63"/>
    <p:sldId id="538" r:id="rId64"/>
    <p:sldId id="565" r:id="rId65"/>
    <p:sldId id="399" r:id="rId66"/>
    <p:sldId id="540" r:id="rId67"/>
    <p:sldId id="574" r:id="rId68"/>
    <p:sldId id="527" r:id="rId69"/>
    <p:sldId id="569" r:id="rId70"/>
    <p:sldId id="568" r:id="rId71"/>
    <p:sldId id="529" r:id="rId72"/>
    <p:sldId id="528" r:id="rId73"/>
    <p:sldId id="385" r:id="rId74"/>
    <p:sldId id="570" r:id="rId75"/>
    <p:sldId id="524" r:id="rId76"/>
    <p:sldId id="525" r:id="rId77"/>
    <p:sldId id="550" r:id="rId78"/>
    <p:sldId id="556" r:id="rId79"/>
    <p:sldId id="559" r:id="rId80"/>
    <p:sldId id="427" r:id="rId81"/>
    <p:sldId id="492" r:id="rId82"/>
    <p:sldId id="491" r:id="rId83"/>
    <p:sldId id="483" r:id="rId84"/>
    <p:sldId id="485" r:id="rId85"/>
    <p:sldId id="582" r:id="rId86"/>
    <p:sldId id="583" r:id="rId87"/>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88">
          <p15:clr>
            <a:srgbClr val="A4A3A4"/>
          </p15:clr>
        </p15:guide>
        <p15:guide id="4" pos="1">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ugamont Emmanuelle" initials="B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528"/>
    <a:srgbClr val="FFFFFF"/>
    <a:srgbClr val="A0FAE5"/>
    <a:srgbClr val="000099"/>
    <a:srgbClr val="4166F0"/>
    <a:srgbClr val="333333"/>
    <a:srgbClr val="666666"/>
    <a:srgbClr val="7AE955"/>
    <a:srgbClr val="1C57C0"/>
    <a:srgbClr val="FDF9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6" autoAdjust="0"/>
    <p:restoredTop sz="85102" autoAdjust="0"/>
  </p:normalViewPr>
  <p:slideViewPr>
    <p:cSldViewPr snapToGrid="0">
      <p:cViewPr varScale="1">
        <p:scale>
          <a:sx n="98" d="100"/>
          <a:sy n="98" d="100"/>
        </p:scale>
        <p:origin x="2280" y="90"/>
      </p:cViewPr>
      <p:guideLst>
        <p:guide orient="horz" pos="2160"/>
        <p:guide pos="2880"/>
        <p:guide orient="horz" pos="688"/>
        <p:guide pos="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352"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D14C3DA1-9BFE-4D5D-B25D-7CC592D9C3C5}" type="datetimeFigureOut">
              <a:rPr lang="fr-FR" smtClean="0"/>
              <a:t>29/05/2017</a:t>
            </a:fld>
            <a:endParaRPr lang="fr-FR"/>
          </a:p>
        </p:txBody>
      </p:sp>
      <p:sp>
        <p:nvSpPr>
          <p:cNvPr id="4" name="Espace réservé du pied de page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6B21956D-7473-4ACD-A8EB-84381C2C4BE4}" type="slidenum">
              <a:rPr lang="fr-FR" smtClean="0"/>
              <a:t>‹#›</a:t>
            </a:fld>
            <a:endParaRPr lang="fr-FR"/>
          </a:p>
        </p:txBody>
      </p:sp>
    </p:spTree>
    <p:extLst>
      <p:ext uri="{BB962C8B-B14F-4D97-AF65-F5344CB8AC3E}">
        <p14:creationId xmlns:p14="http://schemas.microsoft.com/office/powerpoint/2010/main" val="1247715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4F3AFE2C-5007-4057-8DFB-EC24DF7E4136}" type="datetimeFigureOut">
              <a:rPr lang="fr-FR" smtClean="0"/>
              <a:pPr/>
              <a:t>29/05/2017</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625FE0B-B3A6-4AF6-B265-A109385ED237}" type="slidenum">
              <a:rPr lang="fr-FR" smtClean="0"/>
              <a:pPr/>
              <a:t>‹#›</a:t>
            </a:fld>
            <a:endParaRPr lang="fr-FR"/>
          </a:p>
        </p:txBody>
      </p:sp>
    </p:spTree>
    <p:extLst>
      <p:ext uri="{BB962C8B-B14F-4D97-AF65-F5344CB8AC3E}">
        <p14:creationId xmlns:p14="http://schemas.microsoft.com/office/powerpoint/2010/main" val="2771897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i="1"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a:t>
            </a:fld>
            <a:endParaRPr lang="fr-FR"/>
          </a:p>
        </p:txBody>
      </p:sp>
    </p:spTree>
    <p:extLst>
      <p:ext uri="{BB962C8B-B14F-4D97-AF65-F5344CB8AC3E}">
        <p14:creationId xmlns:p14="http://schemas.microsoft.com/office/powerpoint/2010/main" val="304784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19</a:t>
            </a:fld>
            <a:endParaRPr lang="fr-FR"/>
          </a:p>
        </p:txBody>
      </p:sp>
    </p:spTree>
    <p:extLst>
      <p:ext uri="{BB962C8B-B14F-4D97-AF65-F5344CB8AC3E}">
        <p14:creationId xmlns:p14="http://schemas.microsoft.com/office/powerpoint/2010/main" val="99587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All other gamma transitions which were measured by the detection system in the exactly same moment</a:t>
            </a:r>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20</a:t>
            </a:fld>
            <a:endParaRPr lang="fr-FR"/>
          </a:p>
        </p:txBody>
      </p:sp>
    </p:spTree>
    <p:extLst>
      <p:ext uri="{BB962C8B-B14F-4D97-AF65-F5344CB8AC3E}">
        <p14:creationId xmlns:p14="http://schemas.microsoft.com/office/powerpoint/2010/main" val="357339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All other gamma transitions which were measured by the detection system in the exactly same moment</a:t>
            </a:r>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21</a:t>
            </a:fld>
            <a:endParaRPr lang="fr-FR"/>
          </a:p>
        </p:txBody>
      </p:sp>
    </p:spTree>
    <p:extLst>
      <p:ext uri="{BB962C8B-B14F-4D97-AF65-F5344CB8AC3E}">
        <p14:creationId xmlns:p14="http://schemas.microsoft.com/office/powerpoint/2010/main" val="357339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All other gamma transitions which were measured by the detection system in the exactly same moment</a:t>
            </a:r>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22</a:t>
            </a:fld>
            <a:endParaRPr lang="fr-FR"/>
          </a:p>
        </p:txBody>
      </p:sp>
    </p:spTree>
    <p:extLst>
      <p:ext uri="{BB962C8B-B14F-4D97-AF65-F5344CB8AC3E}">
        <p14:creationId xmlns:p14="http://schemas.microsoft.com/office/powerpoint/2010/main" val="357339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en-US" sz="1800" dirty="0" smtClean="0"/>
              <a:t>FIFRELIN simulated transition intensities in </a:t>
            </a:r>
            <a:r>
              <a:rPr lang="en-US" sz="1800" baseline="30000" dirty="0" smtClean="0"/>
              <a:t>142</a:t>
            </a:r>
            <a:r>
              <a:rPr lang="en-US" sz="1800" dirty="0" smtClean="0"/>
              <a:t>Ba</a:t>
            </a:r>
            <a:r>
              <a:rPr lang="en-US" sz="1400" dirty="0" smtClean="0"/>
              <a:t/>
            </a:r>
            <a:br>
              <a:rPr lang="en-US" sz="1400" dirty="0" smtClean="0"/>
            </a:br>
            <a:r>
              <a:rPr lang="en-US" sz="1400" dirty="0" smtClean="0"/>
              <a:t>(from </a:t>
            </a:r>
            <a:r>
              <a:rPr lang="en-US" sz="1400" baseline="30000" dirty="0" smtClean="0"/>
              <a:t>235</a:t>
            </a:r>
            <a:r>
              <a:rPr lang="en-US" sz="1400" dirty="0" smtClean="0"/>
              <a:t>U(</a:t>
            </a:r>
            <a:r>
              <a:rPr lang="en-US" sz="1400" dirty="0" err="1" smtClean="0"/>
              <a:t>n</a:t>
            </a:r>
            <a:r>
              <a:rPr lang="en-US" sz="1400" baseline="-25000" dirty="0" err="1" smtClean="0"/>
              <a:t>th</a:t>
            </a:r>
            <a:r>
              <a:rPr lang="en-US" sz="1400" dirty="0" err="1" smtClean="0"/>
              <a:t>,f</a:t>
            </a:r>
            <a:r>
              <a:rPr lang="en-US" sz="1400" dirty="0" smtClean="0"/>
              <a:t>)</a:t>
            </a:r>
            <a:r>
              <a:rPr lang="en-US" sz="1200" dirty="0" smtClean="0"/>
              <a:t>, as a function of the complementary</a:t>
            </a:r>
          </a:p>
          <a:p>
            <a:pPr algn="ctr"/>
            <a:r>
              <a:rPr lang="en-US" sz="1200" dirty="0" smtClean="0"/>
              <a:t>fragment </a:t>
            </a:r>
            <a:r>
              <a:rPr lang="en-US" sz="1200" baseline="30000" dirty="0" smtClean="0"/>
              <a:t>89-94</a:t>
            </a:r>
            <a:r>
              <a:rPr lang="en-US" sz="1200" dirty="0" smtClean="0"/>
              <a:t>Kr)</a:t>
            </a:r>
          </a:p>
          <a:p>
            <a:endParaRPr lang="en-US" dirty="0" smtClean="0"/>
          </a:p>
          <a:p>
            <a:r>
              <a:rPr lang="en-US" dirty="0" smtClean="0"/>
              <a:t>The first result</a:t>
            </a:r>
            <a:r>
              <a:rPr lang="en-US" baseline="0" dirty="0" smtClean="0"/>
              <a:t> I would like to show is 142Ba. This nucleus has a fission yield of 2.8%. According to RIP,L its level scheme is complete up to 1.8 MeV and 38  levels are known, up to 5.2 MeV.</a:t>
            </a:r>
          </a:p>
          <a:p>
            <a:r>
              <a:rPr lang="en-US" baseline="0" dirty="0" smtClean="0"/>
              <a:t>The plot on the right is the cascade simulated by FIFRELIN.  In the middle, I put the cascade we measure with EXILL. We did want to measure all the transitions. We only measure the strong one to keep a low uncertainty. Visually, the match is quite good. In fact you should look on the width of the transitions. We choose Ba 142 because this nucleus was also measured in the spontaneous fission of Cm248 with EUROGAM2 at Strasbourg more than 20 years ago. </a:t>
            </a:r>
            <a:endParaRPr lang="en-US" dirty="0" smtClean="0"/>
          </a:p>
          <a:p>
            <a:endParaRPr lang="en-US" dirty="0" smtClean="0"/>
          </a:p>
          <a:p>
            <a:r>
              <a:rPr lang="en-US" dirty="0" smtClean="0"/>
              <a:t>In good agreement.</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24</a:t>
            </a:fld>
            <a:endParaRPr lang="fr-FR"/>
          </a:p>
        </p:txBody>
      </p:sp>
    </p:spTree>
    <p:extLst>
      <p:ext uri="{BB962C8B-B14F-4D97-AF65-F5344CB8AC3E}">
        <p14:creationId xmlns:p14="http://schemas.microsoft.com/office/powerpoint/2010/main" val="2333808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en-US" sz="1800" dirty="0" smtClean="0"/>
              <a:t>FIFRELIN simulated transition intensities in </a:t>
            </a:r>
            <a:r>
              <a:rPr lang="en-US" sz="1800" baseline="30000" dirty="0" smtClean="0"/>
              <a:t>142</a:t>
            </a:r>
            <a:r>
              <a:rPr lang="en-US" sz="1800" dirty="0" smtClean="0"/>
              <a:t>Ba</a:t>
            </a:r>
            <a:r>
              <a:rPr lang="en-US" sz="1400" dirty="0" smtClean="0"/>
              <a:t/>
            </a:r>
            <a:br>
              <a:rPr lang="en-US" sz="1400" dirty="0" smtClean="0"/>
            </a:br>
            <a:r>
              <a:rPr lang="en-US" sz="1400" dirty="0" smtClean="0"/>
              <a:t>(from </a:t>
            </a:r>
            <a:r>
              <a:rPr lang="en-US" sz="1400" baseline="30000" dirty="0" smtClean="0"/>
              <a:t>235</a:t>
            </a:r>
            <a:r>
              <a:rPr lang="en-US" sz="1400" dirty="0" smtClean="0"/>
              <a:t>U(</a:t>
            </a:r>
            <a:r>
              <a:rPr lang="en-US" sz="1400" dirty="0" err="1" smtClean="0"/>
              <a:t>n</a:t>
            </a:r>
            <a:r>
              <a:rPr lang="en-US" sz="1400" baseline="-25000" dirty="0" err="1" smtClean="0"/>
              <a:t>th</a:t>
            </a:r>
            <a:r>
              <a:rPr lang="en-US" sz="1400" dirty="0" err="1" smtClean="0"/>
              <a:t>,f</a:t>
            </a:r>
            <a:r>
              <a:rPr lang="en-US" sz="1400" dirty="0" smtClean="0"/>
              <a:t>)</a:t>
            </a:r>
            <a:r>
              <a:rPr lang="en-US" sz="1200" dirty="0" smtClean="0"/>
              <a:t>, as a function of the complementary</a:t>
            </a:r>
          </a:p>
          <a:p>
            <a:pPr algn="ctr"/>
            <a:r>
              <a:rPr lang="en-US" sz="1200" dirty="0" smtClean="0"/>
              <a:t>fragment </a:t>
            </a:r>
            <a:r>
              <a:rPr lang="en-US" sz="1200" baseline="30000" dirty="0" smtClean="0"/>
              <a:t>89-94</a:t>
            </a:r>
            <a:r>
              <a:rPr lang="en-US" sz="1200" dirty="0" smtClean="0"/>
              <a:t>Kr)</a:t>
            </a:r>
          </a:p>
          <a:p>
            <a:endParaRPr lang="en-US" dirty="0" smtClean="0"/>
          </a:p>
          <a:p>
            <a:r>
              <a:rPr lang="en-US" dirty="0" smtClean="0"/>
              <a:t>The first result</a:t>
            </a:r>
            <a:r>
              <a:rPr lang="en-US" baseline="0" dirty="0" smtClean="0"/>
              <a:t> I would like to show is 142Ba. This nucleus has a fission yield of 2.8%. According to RIP,L its level scheme is complete up to 1.8 MeV and 38  levels are known, up to 5.2 MeV.</a:t>
            </a:r>
          </a:p>
          <a:p>
            <a:r>
              <a:rPr lang="en-US" baseline="0" dirty="0" smtClean="0"/>
              <a:t>The plot on the right is the cascade simulated by FIFRELIN.  In the middle, I put the cascade we measure with EXILL. We did want to measure all the transitions. We only measure the strong one to keep a low uncertainty. Visually, the match is quite good. In fact you should look on the width of the transitions. We choose Ba 142 because this nucleus was also measured in the spontaneous fission of Cm248 with EUROGAM2 at Strasbourg more than 20 years ago. </a:t>
            </a:r>
            <a:endParaRPr lang="en-US" dirty="0" smtClean="0"/>
          </a:p>
          <a:p>
            <a:endParaRPr lang="en-US" dirty="0" smtClean="0"/>
          </a:p>
          <a:p>
            <a:r>
              <a:rPr lang="en-US" dirty="0" smtClean="0"/>
              <a:t>In good agreement.</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25</a:t>
            </a:fld>
            <a:endParaRPr lang="fr-FR"/>
          </a:p>
        </p:txBody>
      </p:sp>
    </p:spTree>
    <p:extLst>
      <p:ext uri="{BB962C8B-B14F-4D97-AF65-F5344CB8AC3E}">
        <p14:creationId xmlns:p14="http://schemas.microsoft.com/office/powerpoint/2010/main" val="2333808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en-US" sz="1800" dirty="0" smtClean="0"/>
              <a:t>FIFRELIN simulated transition intensities in </a:t>
            </a:r>
            <a:r>
              <a:rPr lang="en-US" sz="1800" baseline="30000" dirty="0" smtClean="0"/>
              <a:t>142</a:t>
            </a:r>
            <a:r>
              <a:rPr lang="en-US" sz="1800" dirty="0" smtClean="0"/>
              <a:t>Ba</a:t>
            </a:r>
            <a:r>
              <a:rPr lang="en-US" sz="1400" dirty="0" smtClean="0"/>
              <a:t/>
            </a:r>
            <a:br>
              <a:rPr lang="en-US" sz="1400" dirty="0" smtClean="0"/>
            </a:br>
            <a:r>
              <a:rPr lang="en-US" sz="1400" dirty="0" smtClean="0"/>
              <a:t>(from </a:t>
            </a:r>
            <a:r>
              <a:rPr lang="en-US" sz="1400" baseline="30000" dirty="0" smtClean="0"/>
              <a:t>235</a:t>
            </a:r>
            <a:r>
              <a:rPr lang="en-US" sz="1400" dirty="0" smtClean="0"/>
              <a:t>U(</a:t>
            </a:r>
            <a:r>
              <a:rPr lang="en-US" sz="1400" dirty="0" err="1" smtClean="0"/>
              <a:t>n</a:t>
            </a:r>
            <a:r>
              <a:rPr lang="en-US" sz="1400" baseline="-25000" dirty="0" err="1" smtClean="0"/>
              <a:t>th</a:t>
            </a:r>
            <a:r>
              <a:rPr lang="en-US" sz="1400" dirty="0" err="1" smtClean="0"/>
              <a:t>,f</a:t>
            </a:r>
            <a:r>
              <a:rPr lang="en-US" sz="1400" dirty="0" smtClean="0"/>
              <a:t>)</a:t>
            </a:r>
            <a:r>
              <a:rPr lang="en-US" sz="1200" dirty="0" smtClean="0"/>
              <a:t>, as a function of the complementary</a:t>
            </a:r>
          </a:p>
          <a:p>
            <a:pPr algn="ctr"/>
            <a:r>
              <a:rPr lang="en-US" sz="1200" dirty="0" smtClean="0"/>
              <a:t>fragment </a:t>
            </a:r>
            <a:r>
              <a:rPr lang="en-US" sz="1200" baseline="30000" dirty="0" smtClean="0"/>
              <a:t>89-94</a:t>
            </a:r>
            <a:r>
              <a:rPr lang="en-US" sz="1200" dirty="0" smtClean="0"/>
              <a:t>Kr)</a:t>
            </a:r>
          </a:p>
          <a:p>
            <a:endParaRPr lang="en-US" dirty="0" smtClean="0"/>
          </a:p>
          <a:p>
            <a:r>
              <a:rPr lang="en-US" dirty="0" smtClean="0"/>
              <a:t>The first result</a:t>
            </a:r>
            <a:r>
              <a:rPr lang="en-US" baseline="0" dirty="0" smtClean="0"/>
              <a:t> I would like to show is 142Ba. This nucleus has a fission yield of 2.8%. According to RIP,L its level scheme is complete up to 1.8 MeV and 38  levels are known, up to 5.2 MeV.</a:t>
            </a:r>
          </a:p>
          <a:p>
            <a:r>
              <a:rPr lang="en-US" baseline="0" dirty="0" smtClean="0"/>
              <a:t>The plot on the right is the cascade simulated by FIFRELIN.  In the middle, I put the cascade we measure with EXILL. We did want to measure all the transitions. We only measure the strong one to keep a low uncertainty. Visually, the match is quite good. In fact you should look on the width of the transitions. We choose Ba 142 because this nucleus was also measured in the spontaneous fission of Cm248 with EUROGAM2 at Strasbourg more than 20 years ago. </a:t>
            </a:r>
            <a:endParaRPr lang="en-US" dirty="0" smtClean="0"/>
          </a:p>
          <a:p>
            <a:endParaRPr lang="en-US" dirty="0" smtClean="0"/>
          </a:p>
          <a:p>
            <a:r>
              <a:rPr lang="en-US" dirty="0" smtClean="0"/>
              <a:t>In good agreement.</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26</a:t>
            </a:fld>
            <a:endParaRPr lang="fr-FR"/>
          </a:p>
        </p:txBody>
      </p:sp>
    </p:spTree>
    <p:extLst>
      <p:ext uri="{BB962C8B-B14F-4D97-AF65-F5344CB8AC3E}">
        <p14:creationId xmlns:p14="http://schemas.microsoft.com/office/powerpoint/2010/main" val="2333808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en-US" sz="1800" dirty="0" smtClean="0"/>
              <a:t>FIFRELIN simulated transition intensities in </a:t>
            </a:r>
            <a:r>
              <a:rPr lang="en-US" sz="1800" baseline="30000" dirty="0" smtClean="0"/>
              <a:t>142</a:t>
            </a:r>
            <a:r>
              <a:rPr lang="en-US" sz="1800" dirty="0" smtClean="0"/>
              <a:t>Ba</a:t>
            </a:r>
            <a:r>
              <a:rPr lang="en-US" sz="1400" dirty="0" smtClean="0"/>
              <a:t/>
            </a:r>
            <a:br>
              <a:rPr lang="en-US" sz="1400" dirty="0" smtClean="0"/>
            </a:br>
            <a:r>
              <a:rPr lang="en-US" sz="1400" dirty="0" smtClean="0"/>
              <a:t>(from </a:t>
            </a:r>
            <a:r>
              <a:rPr lang="en-US" sz="1400" baseline="30000" dirty="0" smtClean="0"/>
              <a:t>235</a:t>
            </a:r>
            <a:r>
              <a:rPr lang="en-US" sz="1400" dirty="0" smtClean="0"/>
              <a:t>U(</a:t>
            </a:r>
            <a:r>
              <a:rPr lang="en-US" sz="1400" dirty="0" err="1" smtClean="0"/>
              <a:t>n</a:t>
            </a:r>
            <a:r>
              <a:rPr lang="en-US" sz="1400" baseline="-25000" dirty="0" err="1" smtClean="0"/>
              <a:t>th</a:t>
            </a:r>
            <a:r>
              <a:rPr lang="en-US" sz="1400" dirty="0" err="1" smtClean="0"/>
              <a:t>,f</a:t>
            </a:r>
            <a:r>
              <a:rPr lang="en-US" sz="1400" dirty="0" smtClean="0"/>
              <a:t>)</a:t>
            </a:r>
            <a:r>
              <a:rPr lang="en-US" sz="1200" dirty="0" smtClean="0"/>
              <a:t>, as a function of the complementary</a:t>
            </a:r>
          </a:p>
          <a:p>
            <a:pPr algn="ctr"/>
            <a:r>
              <a:rPr lang="en-US" sz="1200" dirty="0" smtClean="0"/>
              <a:t>fragment </a:t>
            </a:r>
            <a:r>
              <a:rPr lang="en-US" sz="1200" baseline="30000" dirty="0" smtClean="0"/>
              <a:t>89-94</a:t>
            </a:r>
            <a:r>
              <a:rPr lang="en-US" sz="1200" dirty="0" smtClean="0"/>
              <a:t>Kr)</a:t>
            </a:r>
          </a:p>
          <a:p>
            <a:endParaRPr lang="en-US" dirty="0" smtClean="0"/>
          </a:p>
          <a:p>
            <a:r>
              <a:rPr lang="en-US" dirty="0" smtClean="0"/>
              <a:t>The first result</a:t>
            </a:r>
            <a:r>
              <a:rPr lang="en-US" baseline="0" dirty="0" smtClean="0"/>
              <a:t> I would like to show is 142Ba. This nucleus has a fission yield of 2.8%. According to RIP,L its level scheme is complete up to 1.8 MeV and 38  levels are known, up to 5.2 MeV.</a:t>
            </a:r>
          </a:p>
          <a:p>
            <a:r>
              <a:rPr lang="en-US" baseline="0" dirty="0" smtClean="0"/>
              <a:t>The plot on the right is the cascade simulated by FIFRELIN.  In the middle, I put the cascade we measure with EXILL. We did want to measure all the transitions. We only measure the strong one to keep a low uncertainty. Visually, the match is quite good. In fact you should look on the width of the transitions. We choose Ba 142 because this nucleus was also measured in the spontaneous fission of Cm248 with EUROGAM2 at Strasbourg more than 20 years ago. </a:t>
            </a:r>
            <a:endParaRPr lang="en-US" dirty="0" smtClean="0"/>
          </a:p>
          <a:p>
            <a:endParaRPr lang="en-US" dirty="0" smtClean="0"/>
          </a:p>
          <a:p>
            <a:r>
              <a:rPr lang="en-US" dirty="0" smtClean="0"/>
              <a:t>In good agreement.</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27</a:t>
            </a:fld>
            <a:endParaRPr lang="fr-FR"/>
          </a:p>
        </p:txBody>
      </p:sp>
    </p:spTree>
    <p:extLst>
      <p:ext uri="{BB962C8B-B14F-4D97-AF65-F5344CB8AC3E}">
        <p14:creationId xmlns:p14="http://schemas.microsoft.com/office/powerpoint/2010/main" val="233380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en-US" sz="1800" dirty="0" smtClean="0"/>
              <a:t>FIFRELIN simulated transition intensities in </a:t>
            </a:r>
            <a:r>
              <a:rPr lang="en-US" sz="1800" baseline="30000" dirty="0" smtClean="0"/>
              <a:t>142</a:t>
            </a:r>
            <a:r>
              <a:rPr lang="en-US" sz="1800" dirty="0" smtClean="0"/>
              <a:t>Ba</a:t>
            </a:r>
            <a:r>
              <a:rPr lang="en-US" sz="1400" dirty="0" smtClean="0"/>
              <a:t/>
            </a:r>
            <a:br>
              <a:rPr lang="en-US" sz="1400" dirty="0" smtClean="0"/>
            </a:br>
            <a:r>
              <a:rPr lang="en-US" sz="1400" dirty="0" smtClean="0"/>
              <a:t>(from </a:t>
            </a:r>
            <a:r>
              <a:rPr lang="en-US" sz="1400" baseline="30000" dirty="0" smtClean="0"/>
              <a:t>235</a:t>
            </a:r>
            <a:r>
              <a:rPr lang="en-US" sz="1400" dirty="0" smtClean="0"/>
              <a:t>U(</a:t>
            </a:r>
            <a:r>
              <a:rPr lang="en-US" sz="1400" dirty="0" err="1" smtClean="0"/>
              <a:t>n</a:t>
            </a:r>
            <a:r>
              <a:rPr lang="en-US" sz="1400" baseline="-25000" dirty="0" err="1" smtClean="0"/>
              <a:t>th</a:t>
            </a:r>
            <a:r>
              <a:rPr lang="en-US" sz="1400" dirty="0" err="1" smtClean="0"/>
              <a:t>,f</a:t>
            </a:r>
            <a:r>
              <a:rPr lang="en-US" sz="1400" dirty="0" smtClean="0"/>
              <a:t>)</a:t>
            </a:r>
            <a:r>
              <a:rPr lang="en-US" sz="1200" dirty="0" smtClean="0"/>
              <a:t>, as a function of the complementary</a:t>
            </a:r>
          </a:p>
          <a:p>
            <a:pPr algn="ctr"/>
            <a:r>
              <a:rPr lang="en-US" sz="1200" dirty="0" smtClean="0"/>
              <a:t>fragment </a:t>
            </a:r>
            <a:r>
              <a:rPr lang="en-US" sz="1200" baseline="30000" dirty="0" smtClean="0"/>
              <a:t>89-94</a:t>
            </a:r>
            <a:r>
              <a:rPr lang="en-US" sz="1200" dirty="0" smtClean="0"/>
              <a:t>Kr)</a:t>
            </a:r>
          </a:p>
          <a:p>
            <a:endParaRPr lang="en-US" dirty="0" smtClean="0"/>
          </a:p>
          <a:p>
            <a:r>
              <a:rPr lang="en-US" dirty="0" smtClean="0"/>
              <a:t>The first result</a:t>
            </a:r>
            <a:r>
              <a:rPr lang="en-US" baseline="0" dirty="0" smtClean="0"/>
              <a:t> I would like to show is 142Ba. This nucleus has a fission yield of 2.8%. According to RIP,L its level scheme is complete up to 1.8 MeV and 38  levels are known, up to 5.2 MeV.</a:t>
            </a:r>
          </a:p>
          <a:p>
            <a:r>
              <a:rPr lang="en-US" baseline="0" dirty="0" smtClean="0"/>
              <a:t>The plot on the right is the cascade simulated by FIFRELIN.  In the middle, I put the cascade we measure with EXILL. We did want to measure all the transitions. We only measure the strong one to keep a low uncertainty. Visually, the match is quite good. In fact you should look on the width of the transitions. We choose Ba 142 because this nucleus was also measured in the spontaneous fission of Cm248 with EUROGAM2 at Strasbourg more than 20 years ago. </a:t>
            </a:r>
            <a:endParaRPr lang="en-US" dirty="0" smtClean="0"/>
          </a:p>
          <a:p>
            <a:endParaRPr lang="en-US" dirty="0" smtClean="0"/>
          </a:p>
          <a:p>
            <a:r>
              <a:rPr lang="en-US" dirty="0" smtClean="0"/>
              <a:t>In good agreement.</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28</a:t>
            </a:fld>
            <a:endParaRPr lang="fr-FR"/>
          </a:p>
        </p:txBody>
      </p:sp>
    </p:spTree>
    <p:extLst>
      <p:ext uri="{BB962C8B-B14F-4D97-AF65-F5344CB8AC3E}">
        <p14:creationId xmlns:p14="http://schemas.microsoft.com/office/powerpoint/2010/main" val="2333808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29</a:t>
            </a:fld>
            <a:endParaRPr lang="fr-FR"/>
          </a:p>
        </p:txBody>
      </p:sp>
    </p:spTree>
    <p:extLst>
      <p:ext uri="{BB962C8B-B14F-4D97-AF65-F5344CB8AC3E}">
        <p14:creationId xmlns:p14="http://schemas.microsoft.com/office/powerpoint/2010/main" val="196688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MTRs are designed to host several irradiation experiments simultaneously in their core and reflector. These experiments help us better understand the complex phenomena occurring during the accelerated aging of materials and the irradiation of nuclear fuels. Gamma heating, i.e. photon-energy deposition, is mainly responsible for temperature rise in non-fuelled zones of nuclear reactors, including MTR internal structures and irradiation devices. As temperature is a key parameter for physical models describing the behavior of material, precise control of temperature, and hence gamma heating, is required in irradiation devices and samples in order to adequately analyze future experimental results. From a broader point of view, MTR global </a:t>
            </a:r>
            <a:r>
              <a:rPr lang="en-US" dirty="0" err="1" smtClean="0"/>
              <a:t>attractivity</a:t>
            </a:r>
            <a:r>
              <a:rPr lang="en-US" dirty="0" smtClean="0"/>
              <a:t> depends on their ability to monitor experimental parameters with high accuracy, including gamma heating.</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a:t>
            </a:fld>
            <a:endParaRPr lang="fr-FR"/>
          </a:p>
        </p:txBody>
      </p:sp>
    </p:spTree>
    <p:extLst>
      <p:ext uri="{BB962C8B-B14F-4D97-AF65-F5344CB8AC3E}">
        <p14:creationId xmlns:p14="http://schemas.microsoft.com/office/powerpoint/2010/main" val="1114316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30</a:t>
            </a:fld>
            <a:endParaRPr lang="fr-FR"/>
          </a:p>
        </p:txBody>
      </p:sp>
    </p:spTree>
    <p:extLst>
      <p:ext uri="{BB962C8B-B14F-4D97-AF65-F5344CB8AC3E}">
        <p14:creationId xmlns:p14="http://schemas.microsoft.com/office/powerpoint/2010/main" val="1966889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Initial </a:t>
            </a:r>
            <a:r>
              <a:rPr lang="en-US" dirty="0" smtClean="0"/>
              <a:t>spin 10.5</a:t>
            </a:r>
            <a:r>
              <a:rPr lang="en-US" baseline="0" dirty="0" smtClean="0"/>
              <a:t> light, 12 heavy</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31</a:t>
            </a:fld>
            <a:endParaRPr lang="fr-FR"/>
          </a:p>
        </p:txBody>
      </p:sp>
    </p:spTree>
    <p:extLst>
      <p:ext uri="{BB962C8B-B14F-4D97-AF65-F5344CB8AC3E}">
        <p14:creationId xmlns:p14="http://schemas.microsoft.com/office/powerpoint/2010/main" val="2657456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Initial </a:t>
            </a:r>
            <a:r>
              <a:rPr lang="en-US" dirty="0" smtClean="0"/>
              <a:t>spin 10.5</a:t>
            </a:r>
            <a:r>
              <a:rPr lang="en-US" baseline="0" dirty="0" smtClean="0"/>
              <a:t> light, 12 heavy</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32</a:t>
            </a:fld>
            <a:endParaRPr lang="fr-FR"/>
          </a:p>
        </p:txBody>
      </p:sp>
    </p:spTree>
    <p:extLst>
      <p:ext uri="{BB962C8B-B14F-4D97-AF65-F5344CB8AC3E}">
        <p14:creationId xmlns:p14="http://schemas.microsoft.com/office/powerpoint/2010/main" val="2657456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Initial </a:t>
            </a:r>
            <a:r>
              <a:rPr lang="en-US" dirty="0" smtClean="0"/>
              <a:t>spin 10.5</a:t>
            </a:r>
            <a:r>
              <a:rPr lang="en-US" baseline="0" dirty="0" smtClean="0"/>
              <a:t> light, 12 heavy</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33</a:t>
            </a:fld>
            <a:endParaRPr lang="fr-FR"/>
          </a:p>
        </p:txBody>
      </p:sp>
    </p:spTree>
    <p:extLst>
      <p:ext uri="{BB962C8B-B14F-4D97-AF65-F5344CB8AC3E}">
        <p14:creationId xmlns:p14="http://schemas.microsoft.com/office/powerpoint/2010/main" val="2657456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Systematic error</a:t>
            </a:r>
            <a:endParaRPr lang="en-US"/>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39</a:t>
            </a:fld>
            <a:endParaRPr lang="fr-FR"/>
          </a:p>
        </p:txBody>
      </p:sp>
    </p:spTree>
    <p:extLst>
      <p:ext uri="{BB962C8B-B14F-4D97-AF65-F5344CB8AC3E}">
        <p14:creationId xmlns:p14="http://schemas.microsoft.com/office/powerpoint/2010/main" val="1317172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Efficiency was calculated with add-back,</a:t>
            </a:r>
            <a:r>
              <a:rPr lang="en-US" baseline="0" dirty="0" smtClean="0"/>
              <a:t> so EXOGAM clover efficiency is equal to 160%, </a:t>
            </a:r>
            <a:r>
              <a:rPr lang="en-US" baseline="0" dirty="0" err="1" smtClean="0"/>
              <a:t>Lohengrin</a:t>
            </a:r>
            <a:r>
              <a:rPr lang="en-US" baseline="0" dirty="0" smtClean="0"/>
              <a:t> to 88%</a:t>
            </a:r>
          </a:p>
          <a:p>
            <a:endParaRPr lang="en-US" baseline="0" dirty="0" smtClean="0"/>
          </a:p>
          <a:p>
            <a:pPr marL="342900" indent="-342900">
              <a:buFont typeface="Arial"/>
              <a:buChar char="•"/>
            </a:pPr>
            <a:r>
              <a:rPr lang="en-US" dirty="0" smtClean="0"/>
              <a:t>Various properties of different detector groups</a:t>
            </a:r>
          </a:p>
          <a:p>
            <a:pPr marL="342900" indent="-342900">
              <a:buFont typeface="Arial"/>
              <a:buChar char="•"/>
            </a:pPr>
            <a:r>
              <a:rPr lang="en-US" dirty="0" smtClean="0"/>
              <a:t>Coincidence efficiency calculation</a:t>
            </a:r>
          </a:p>
          <a:p>
            <a:pPr marL="612900" lvl="1" indent="-342900">
              <a:buFont typeface="Arial"/>
              <a:buChar char="•"/>
            </a:pPr>
            <a:r>
              <a:rPr lang="en-US" dirty="0" smtClean="0"/>
              <a:t>Complicated equation</a:t>
            </a:r>
          </a:p>
          <a:p>
            <a:pPr marL="612900" lvl="1" indent="-342900">
              <a:buFont typeface="Arial"/>
              <a:buChar char="•"/>
            </a:pPr>
            <a:r>
              <a:rPr lang="en-US" dirty="0" smtClean="0"/>
              <a:t>Problem with error calculation</a:t>
            </a:r>
          </a:p>
          <a:p>
            <a:pPr marL="612900" lvl="1" indent="-342900">
              <a:buFont typeface="Arial"/>
              <a:buChar char="•"/>
            </a:pPr>
            <a:r>
              <a:rPr lang="en-US" dirty="0" smtClean="0"/>
              <a:t>Complications during further analysis</a:t>
            </a:r>
          </a:p>
          <a:p>
            <a:pPr marL="612900" lvl="1" indent="-342900">
              <a:buFont typeface="Arial"/>
              <a:buChar char="•"/>
            </a:pPr>
            <a:endParaRPr lang="en-US" dirty="0" smtClean="0"/>
          </a:p>
          <a:p>
            <a:pPr marL="612900" lvl="1" indent="-342900">
              <a:buFont typeface="Arial"/>
              <a:buChar char="•"/>
            </a:pP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40</a:t>
            </a:fld>
            <a:endParaRPr lang="fr-FR"/>
          </a:p>
        </p:txBody>
      </p:sp>
    </p:spTree>
    <p:extLst>
      <p:ext uri="{BB962C8B-B14F-4D97-AF65-F5344CB8AC3E}">
        <p14:creationId xmlns:p14="http://schemas.microsoft.com/office/powerpoint/2010/main" val="741444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Efficiency was calculated with add-back,</a:t>
            </a:r>
            <a:r>
              <a:rPr lang="en-US" baseline="0" dirty="0" smtClean="0"/>
              <a:t> so EXOGAM clover efficiency is equal to 160%, </a:t>
            </a:r>
            <a:r>
              <a:rPr lang="en-US" baseline="0" dirty="0" err="1" smtClean="0"/>
              <a:t>Lohengrin</a:t>
            </a:r>
            <a:r>
              <a:rPr lang="en-US" baseline="0" dirty="0" smtClean="0"/>
              <a:t> to 88%</a:t>
            </a:r>
          </a:p>
          <a:p>
            <a:endParaRPr lang="en-US" baseline="0" dirty="0" smtClean="0"/>
          </a:p>
          <a:p>
            <a:pPr marL="342900" indent="-342900">
              <a:buFont typeface="Arial"/>
              <a:buChar char="•"/>
            </a:pPr>
            <a:r>
              <a:rPr lang="en-US" dirty="0" smtClean="0"/>
              <a:t>Various properties of different detector groups</a:t>
            </a:r>
          </a:p>
          <a:p>
            <a:pPr marL="342900" indent="-342900">
              <a:buFont typeface="Arial"/>
              <a:buChar char="•"/>
            </a:pPr>
            <a:r>
              <a:rPr lang="en-US" dirty="0" smtClean="0"/>
              <a:t>Coincidence efficiency calculation</a:t>
            </a:r>
          </a:p>
          <a:p>
            <a:pPr marL="612900" lvl="1" indent="-342900">
              <a:buFont typeface="Arial"/>
              <a:buChar char="•"/>
            </a:pPr>
            <a:r>
              <a:rPr lang="en-US" dirty="0" smtClean="0"/>
              <a:t>Complicated equation</a:t>
            </a:r>
          </a:p>
          <a:p>
            <a:pPr marL="612900" lvl="1" indent="-342900">
              <a:buFont typeface="Arial"/>
              <a:buChar char="•"/>
            </a:pPr>
            <a:r>
              <a:rPr lang="en-US" dirty="0" smtClean="0"/>
              <a:t>Problem with error calculation</a:t>
            </a:r>
          </a:p>
          <a:p>
            <a:pPr marL="612900" lvl="1" indent="-342900">
              <a:buFont typeface="Arial"/>
              <a:buChar char="•"/>
            </a:pPr>
            <a:r>
              <a:rPr lang="en-US" dirty="0" smtClean="0"/>
              <a:t>Complications during further analysis</a:t>
            </a:r>
          </a:p>
          <a:p>
            <a:pPr marL="612900" lvl="1" indent="-342900">
              <a:buFont typeface="Arial"/>
              <a:buChar char="•"/>
            </a:pPr>
            <a:endParaRPr lang="en-US" dirty="0" smtClean="0"/>
          </a:p>
          <a:p>
            <a:pPr marL="612900" lvl="1" indent="-342900">
              <a:buFont typeface="Arial"/>
              <a:buChar char="•"/>
            </a:pP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41</a:t>
            </a:fld>
            <a:endParaRPr lang="fr-FR"/>
          </a:p>
        </p:txBody>
      </p:sp>
    </p:spTree>
    <p:extLst>
      <p:ext uri="{BB962C8B-B14F-4D97-AF65-F5344CB8AC3E}">
        <p14:creationId xmlns:p14="http://schemas.microsoft.com/office/powerpoint/2010/main" val="741444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Efficiency was calculated with add-back,</a:t>
            </a:r>
            <a:r>
              <a:rPr lang="en-US" baseline="0" dirty="0" smtClean="0"/>
              <a:t> so EXOGAM clover efficiency is equal to 160%, </a:t>
            </a:r>
            <a:r>
              <a:rPr lang="en-US" baseline="0" dirty="0" err="1" smtClean="0"/>
              <a:t>Lohengrin</a:t>
            </a:r>
            <a:r>
              <a:rPr lang="en-US" baseline="0" dirty="0" smtClean="0"/>
              <a:t> to 88%</a:t>
            </a:r>
          </a:p>
          <a:p>
            <a:endParaRPr lang="en-US" baseline="0" dirty="0" smtClean="0"/>
          </a:p>
          <a:p>
            <a:pPr marL="342900" indent="-342900">
              <a:buFont typeface="Arial"/>
              <a:buChar char="•"/>
            </a:pPr>
            <a:r>
              <a:rPr lang="en-US" dirty="0" smtClean="0"/>
              <a:t>Various properties of different detector groups</a:t>
            </a:r>
          </a:p>
          <a:p>
            <a:pPr marL="342900" indent="-342900">
              <a:buFont typeface="Arial"/>
              <a:buChar char="•"/>
            </a:pPr>
            <a:r>
              <a:rPr lang="en-US" dirty="0" smtClean="0"/>
              <a:t>Coincidence efficiency calculation</a:t>
            </a:r>
          </a:p>
          <a:p>
            <a:pPr marL="612900" lvl="1" indent="-342900">
              <a:buFont typeface="Arial"/>
              <a:buChar char="•"/>
            </a:pPr>
            <a:r>
              <a:rPr lang="en-US" dirty="0" smtClean="0"/>
              <a:t>Complicated equation</a:t>
            </a:r>
          </a:p>
          <a:p>
            <a:pPr marL="612900" lvl="1" indent="-342900">
              <a:buFont typeface="Arial"/>
              <a:buChar char="•"/>
            </a:pPr>
            <a:r>
              <a:rPr lang="en-US" dirty="0" smtClean="0"/>
              <a:t>Problem with error calculation</a:t>
            </a:r>
          </a:p>
          <a:p>
            <a:pPr marL="612900" lvl="1" indent="-342900">
              <a:buFont typeface="Arial"/>
              <a:buChar char="•"/>
            </a:pPr>
            <a:r>
              <a:rPr lang="en-US" dirty="0" smtClean="0"/>
              <a:t>Complications during further analysis</a:t>
            </a:r>
          </a:p>
          <a:p>
            <a:pPr marL="612900" lvl="1" indent="-342900">
              <a:buFont typeface="Arial"/>
              <a:buChar char="•"/>
            </a:pPr>
            <a:endParaRPr lang="en-US" dirty="0" smtClean="0"/>
          </a:p>
          <a:p>
            <a:pPr marL="612900" lvl="1" indent="-342900">
              <a:buFont typeface="Arial"/>
              <a:buChar char="•"/>
            </a:pP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42</a:t>
            </a:fld>
            <a:endParaRPr lang="fr-FR"/>
          </a:p>
        </p:txBody>
      </p:sp>
    </p:spTree>
    <p:extLst>
      <p:ext uri="{BB962C8B-B14F-4D97-AF65-F5344CB8AC3E}">
        <p14:creationId xmlns:p14="http://schemas.microsoft.com/office/powerpoint/2010/main" val="741444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Efficiency was calculated with add-back,</a:t>
            </a:r>
            <a:r>
              <a:rPr lang="en-US" baseline="0" dirty="0" smtClean="0"/>
              <a:t> so EXOGAM clover efficiency is equal to 160%, </a:t>
            </a:r>
            <a:r>
              <a:rPr lang="en-US" baseline="0" dirty="0" err="1" smtClean="0"/>
              <a:t>Lohengrin</a:t>
            </a:r>
            <a:r>
              <a:rPr lang="en-US" baseline="0" dirty="0" smtClean="0"/>
              <a:t> to 88%</a:t>
            </a:r>
          </a:p>
          <a:p>
            <a:endParaRPr lang="en-US" baseline="0" dirty="0" smtClean="0"/>
          </a:p>
          <a:p>
            <a:pPr marL="342900" indent="-342900">
              <a:buFont typeface="Arial"/>
              <a:buChar char="•"/>
            </a:pPr>
            <a:r>
              <a:rPr lang="en-US" dirty="0" smtClean="0"/>
              <a:t>Various properties of different detector groups</a:t>
            </a:r>
          </a:p>
          <a:p>
            <a:pPr marL="342900" indent="-342900">
              <a:buFont typeface="Arial"/>
              <a:buChar char="•"/>
            </a:pPr>
            <a:r>
              <a:rPr lang="en-US" dirty="0" smtClean="0"/>
              <a:t>Coincidence efficiency calculation</a:t>
            </a:r>
          </a:p>
          <a:p>
            <a:pPr marL="612900" lvl="1" indent="-342900">
              <a:buFont typeface="Arial"/>
              <a:buChar char="•"/>
            </a:pPr>
            <a:r>
              <a:rPr lang="en-US" dirty="0" smtClean="0"/>
              <a:t>Complicated equation</a:t>
            </a:r>
          </a:p>
          <a:p>
            <a:pPr marL="612900" lvl="1" indent="-342900">
              <a:buFont typeface="Arial"/>
              <a:buChar char="•"/>
            </a:pPr>
            <a:r>
              <a:rPr lang="en-US" dirty="0" smtClean="0"/>
              <a:t>Problem with error calculation</a:t>
            </a:r>
          </a:p>
          <a:p>
            <a:pPr marL="612900" lvl="1" indent="-342900">
              <a:buFont typeface="Arial"/>
              <a:buChar char="•"/>
            </a:pPr>
            <a:r>
              <a:rPr lang="en-US" dirty="0" smtClean="0"/>
              <a:t>Complications during further analysis</a:t>
            </a:r>
          </a:p>
          <a:p>
            <a:pPr marL="612900" lvl="1" indent="-342900">
              <a:buFont typeface="Arial"/>
              <a:buChar char="•"/>
            </a:pPr>
            <a:endParaRPr lang="en-US" dirty="0" smtClean="0"/>
          </a:p>
          <a:p>
            <a:pPr marL="612900" lvl="1" indent="-342900">
              <a:buFont typeface="Arial"/>
              <a:buChar char="•"/>
            </a:pP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43</a:t>
            </a:fld>
            <a:endParaRPr lang="fr-FR"/>
          </a:p>
        </p:txBody>
      </p:sp>
    </p:spTree>
    <p:extLst>
      <p:ext uri="{BB962C8B-B14F-4D97-AF65-F5344CB8AC3E}">
        <p14:creationId xmlns:p14="http://schemas.microsoft.com/office/powerpoint/2010/main" val="741444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Efficiency was calculated with add-back,</a:t>
            </a:r>
            <a:r>
              <a:rPr lang="en-US" baseline="0" dirty="0" smtClean="0"/>
              <a:t> so EXOGAM clover efficiency is equal to 160%, </a:t>
            </a:r>
            <a:r>
              <a:rPr lang="en-US" baseline="0" dirty="0" err="1" smtClean="0"/>
              <a:t>Lohengrin</a:t>
            </a:r>
            <a:r>
              <a:rPr lang="en-US" baseline="0" dirty="0" smtClean="0"/>
              <a:t> to 88%</a:t>
            </a:r>
          </a:p>
          <a:p>
            <a:endParaRPr lang="en-US" baseline="0" dirty="0" smtClean="0"/>
          </a:p>
          <a:p>
            <a:pPr marL="342900" indent="-342900">
              <a:buFont typeface="Arial"/>
              <a:buChar char="•"/>
            </a:pPr>
            <a:r>
              <a:rPr lang="en-US" dirty="0" smtClean="0"/>
              <a:t>Various properties of different detector groups</a:t>
            </a:r>
          </a:p>
          <a:p>
            <a:pPr marL="342900" indent="-342900">
              <a:buFont typeface="Arial"/>
              <a:buChar char="•"/>
            </a:pPr>
            <a:r>
              <a:rPr lang="en-US" dirty="0" smtClean="0"/>
              <a:t>Coincidence efficiency calculation</a:t>
            </a:r>
          </a:p>
          <a:p>
            <a:pPr marL="612900" lvl="1" indent="-342900">
              <a:buFont typeface="Arial"/>
              <a:buChar char="•"/>
            </a:pPr>
            <a:r>
              <a:rPr lang="en-US" dirty="0" smtClean="0"/>
              <a:t>Complicated equation</a:t>
            </a:r>
          </a:p>
          <a:p>
            <a:pPr marL="612900" lvl="1" indent="-342900">
              <a:buFont typeface="Arial"/>
              <a:buChar char="•"/>
            </a:pPr>
            <a:r>
              <a:rPr lang="en-US" dirty="0" smtClean="0"/>
              <a:t>Problem with error calculation</a:t>
            </a:r>
          </a:p>
          <a:p>
            <a:pPr marL="612900" lvl="1" indent="-342900">
              <a:buFont typeface="Arial"/>
              <a:buChar char="•"/>
            </a:pPr>
            <a:r>
              <a:rPr lang="en-US" dirty="0" smtClean="0"/>
              <a:t>Complications during further analysis</a:t>
            </a:r>
          </a:p>
          <a:p>
            <a:pPr marL="612900" lvl="1" indent="-342900">
              <a:buFont typeface="Arial"/>
              <a:buChar char="•"/>
            </a:pPr>
            <a:endParaRPr lang="en-US" dirty="0" smtClean="0"/>
          </a:p>
          <a:p>
            <a:pPr marL="612900" lvl="1" indent="-342900">
              <a:buFont typeface="Arial"/>
              <a:buChar char="•"/>
            </a:pP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44</a:t>
            </a:fld>
            <a:endParaRPr lang="fr-FR"/>
          </a:p>
        </p:txBody>
      </p:sp>
    </p:spTree>
    <p:extLst>
      <p:ext uri="{BB962C8B-B14F-4D97-AF65-F5344CB8AC3E}">
        <p14:creationId xmlns:p14="http://schemas.microsoft.com/office/powerpoint/2010/main" val="74144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a:t>
            </a:fld>
            <a:endParaRPr lang="fr-FR"/>
          </a:p>
        </p:txBody>
      </p:sp>
    </p:spTree>
    <p:extLst>
      <p:ext uri="{BB962C8B-B14F-4D97-AF65-F5344CB8AC3E}">
        <p14:creationId xmlns:p14="http://schemas.microsoft.com/office/powerpoint/2010/main" val="1439473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Resolution &gt;3.5keV at 1.3 MeV – not very good (two times larger peaks than expected)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Anti-Compton – not good</a:t>
            </a:r>
            <a:endParaRPr lang="en-GB" dirty="0" smtClean="0"/>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45</a:t>
            </a:fld>
            <a:endParaRPr lang="fr-FR"/>
          </a:p>
        </p:txBody>
      </p:sp>
    </p:spTree>
    <p:extLst>
      <p:ext uri="{BB962C8B-B14F-4D97-AF65-F5344CB8AC3E}">
        <p14:creationId xmlns:p14="http://schemas.microsoft.com/office/powerpoint/2010/main" val="377948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Systematic error</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46</a:t>
            </a:fld>
            <a:endParaRPr lang="fr-FR"/>
          </a:p>
        </p:txBody>
      </p:sp>
    </p:spTree>
    <p:extLst>
      <p:ext uri="{BB962C8B-B14F-4D97-AF65-F5344CB8AC3E}">
        <p14:creationId xmlns:p14="http://schemas.microsoft.com/office/powerpoint/2010/main" val="1317172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Background 10</a:t>
            </a:r>
            <a:r>
              <a:rPr lang="en-US" baseline="0" dirty="0" smtClean="0"/>
              <a:t> times lower</a:t>
            </a:r>
          </a:p>
          <a:p>
            <a:r>
              <a:rPr lang="en-US" baseline="0" dirty="0" smtClean="0"/>
              <a:t>Peak 6 times lower</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47</a:t>
            </a:fld>
            <a:endParaRPr lang="fr-FR"/>
          </a:p>
        </p:txBody>
      </p:sp>
    </p:spTree>
    <p:extLst>
      <p:ext uri="{BB962C8B-B14F-4D97-AF65-F5344CB8AC3E}">
        <p14:creationId xmlns:p14="http://schemas.microsoft.com/office/powerpoint/2010/main" val="3475575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Background 10</a:t>
            </a:r>
            <a:r>
              <a:rPr lang="en-US" baseline="0" dirty="0" smtClean="0"/>
              <a:t> times lower</a:t>
            </a:r>
          </a:p>
          <a:p>
            <a:r>
              <a:rPr lang="en-US" baseline="0" dirty="0" smtClean="0"/>
              <a:t>Peak 6 times lower</a:t>
            </a:r>
          </a:p>
          <a:p>
            <a:r>
              <a:rPr lang="en-US" baseline="0" dirty="0" smtClean="0"/>
              <a:t>Loose 4 times </a:t>
            </a:r>
            <a:r>
              <a:rPr lang="en-US" baseline="0" smtClean="0"/>
              <a:t>in </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48</a:t>
            </a:fld>
            <a:endParaRPr lang="fr-FR"/>
          </a:p>
        </p:txBody>
      </p:sp>
    </p:spTree>
    <p:extLst>
      <p:ext uri="{BB962C8B-B14F-4D97-AF65-F5344CB8AC3E}">
        <p14:creationId xmlns:p14="http://schemas.microsoft.com/office/powerpoint/2010/main" val="3475575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49</a:t>
            </a:fld>
            <a:endParaRPr lang="fr-FR"/>
          </a:p>
        </p:txBody>
      </p:sp>
    </p:spTree>
    <p:extLst>
      <p:ext uri="{BB962C8B-B14F-4D97-AF65-F5344CB8AC3E}">
        <p14:creationId xmlns:p14="http://schemas.microsoft.com/office/powerpoint/2010/main" val="1966889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50</a:t>
            </a:fld>
            <a:endParaRPr lang="fr-FR"/>
          </a:p>
        </p:txBody>
      </p:sp>
    </p:spTree>
    <p:extLst>
      <p:ext uri="{BB962C8B-B14F-4D97-AF65-F5344CB8AC3E}">
        <p14:creationId xmlns:p14="http://schemas.microsoft.com/office/powerpoint/2010/main" val="1966889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51</a:t>
            </a:fld>
            <a:endParaRPr lang="fr-FR"/>
          </a:p>
        </p:txBody>
      </p:sp>
    </p:spTree>
    <p:extLst>
      <p:ext uri="{BB962C8B-B14F-4D97-AF65-F5344CB8AC3E}">
        <p14:creationId xmlns:p14="http://schemas.microsoft.com/office/powerpoint/2010/main" val="995873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52</a:t>
            </a:fld>
            <a:endParaRPr lang="fr-FR"/>
          </a:p>
        </p:txBody>
      </p:sp>
    </p:spTree>
    <p:extLst>
      <p:ext uri="{BB962C8B-B14F-4D97-AF65-F5344CB8AC3E}">
        <p14:creationId xmlns:p14="http://schemas.microsoft.com/office/powerpoint/2010/main" val="995873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All other gamma transitions which were measured by the detection system in the exactly same moment</a:t>
            </a:r>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53</a:t>
            </a:fld>
            <a:endParaRPr lang="fr-FR"/>
          </a:p>
        </p:txBody>
      </p:sp>
    </p:spTree>
    <p:extLst>
      <p:ext uri="{BB962C8B-B14F-4D97-AF65-F5344CB8AC3E}">
        <p14:creationId xmlns:p14="http://schemas.microsoft.com/office/powerpoint/2010/main" val="3573397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All other gamma transitions which were measured by the detection system in the exactly same moment</a:t>
            </a:r>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54</a:t>
            </a:fld>
            <a:endParaRPr lang="fr-FR"/>
          </a:p>
        </p:txBody>
      </p:sp>
    </p:spTree>
    <p:extLst>
      <p:ext uri="{BB962C8B-B14F-4D97-AF65-F5344CB8AC3E}">
        <p14:creationId xmlns:p14="http://schemas.microsoft.com/office/powerpoint/2010/main" val="357339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baseline="0" dirty="0" smtClean="0"/>
              <a:t>This session </a:t>
            </a:r>
            <a:r>
              <a:rPr lang="fr-FR" i="1" baseline="0" dirty="0" err="1" smtClean="0"/>
              <a:t>is</a:t>
            </a:r>
            <a:r>
              <a:rPr lang="fr-FR" i="1" baseline="0" dirty="0" smtClean="0"/>
              <a:t> about fission observables. I made a short </a:t>
            </a:r>
            <a:r>
              <a:rPr lang="fr-FR" i="1" baseline="0" dirty="0" err="1" smtClean="0"/>
              <a:t>list</a:t>
            </a:r>
            <a:r>
              <a:rPr lang="fr-FR" i="1" baseline="0" dirty="0" smtClean="0"/>
              <a:t>, </a:t>
            </a:r>
            <a:r>
              <a:rPr lang="fr-FR" i="1" baseline="0" dirty="0" err="1" smtClean="0"/>
              <a:t>it</a:t>
            </a:r>
            <a:r>
              <a:rPr lang="fr-FR" i="1" baseline="0" dirty="0" smtClean="0"/>
              <a:t> </a:t>
            </a:r>
            <a:r>
              <a:rPr lang="fr-FR" i="1" baseline="0" dirty="0" err="1" smtClean="0"/>
              <a:t>is</a:t>
            </a:r>
            <a:r>
              <a:rPr lang="fr-FR" i="1" baseline="0" dirty="0" smtClean="0"/>
              <a:t> not </a:t>
            </a:r>
            <a:r>
              <a:rPr lang="fr-FR" i="1" baseline="0" dirty="0" err="1" smtClean="0"/>
              <a:t>very</a:t>
            </a:r>
            <a:r>
              <a:rPr lang="fr-FR" i="1" baseline="0" dirty="0" smtClean="0"/>
              <a:t> long. </a:t>
            </a:r>
          </a:p>
          <a:p>
            <a:r>
              <a:rPr lang="fr-FR" i="1" baseline="0" dirty="0" smtClean="0"/>
              <a:t>Cross-sections, fission </a:t>
            </a:r>
            <a:r>
              <a:rPr lang="fr-FR" i="1" baseline="0" dirty="0" err="1" smtClean="0"/>
              <a:t>yields</a:t>
            </a:r>
            <a:r>
              <a:rPr lang="fr-FR" i="1" baseline="0" dirty="0" smtClean="0"/>
              <a:t>, </a:t>
            </a:r>
            <a:r>
              <a:rPr lang="fr-FR" i="1" baseline="0" dirty="0" err="1" smtClean="0"/>
              <a:t>kinetic</a:t>
            </a:r>
            <a:r>
              <a:rPr lang="fr-FR" i="1" baseline="0" dirty="0" smtClean="0"/>
              <a:t> </a:t>
            </a:r>
            <a:r>
              <a:rPr lang="fr-FR" i="1" baseline="0" dirty="0" err="1" smtClean="0"/>
              <a:t>energy</a:t>
            </a:r>
            <a:r>
              <a:rPr lang="fr-FR" i="1" baseline="0" dirty="0" smtClean="0"/>
              <a:t> of the fragments, neutrons </a:t>
            </a:r>
            <a:r>
              <a:rPr lang="fr-FR" i="1" baseline="0" dirty="0" err="1" smtClean="0"/>
              <a:t>multiplicity</a:t>
            </a:r>
            <a:r>
              <a:rPr lang="fr-FR" i="1" baseline="0" dirty="0" smtClean="0"/>
              <a:t> and </a:t>
            </a:r>
            <a:r>
              <a:rPr lang="fr-FR" i="1" baseline="0" dirty="0" err="1" smtClean="0"/>
              <a:t>energy</a:t>
            </a:r>
            <a:r>
              <a:rPr lang="fr-FR" i="1" baseline="0" dirty="0" smtClean="0"/>
              <a:t> distributions  </a:t>
            </a:r>
          </a:p>
          <a:p>
            <a:r>
              <a:rPr lang="fr-FR" i="1" baseline="0" dirty="0" smtClean="0"/>
              <a:t>There </a:t>
            </a:r>
            <a:r>
              <a:rPr lang="fr-FR" i="1" baseline="0" dirty="0" err="1" smtClean="0"/>
              <a:t>is</a:t>
            </a:r>
            <a:r>
              <a:rPr lang="fr-FR" i="1" baseline="0" dirty="0" smtClean="0"/>
              <a:t> one </a:t>
            </a:r>
            <a:r>
              <a:rPr lang="fr-FR" i="1" baseline="0" dirty="0" err="1" smtClean="0"/>
              <a:t>missing</a:t>
            </a:r>
            <a:r>
              <a:rPr lang="fr-FR" i="1" baseline="0" dirty="0" smtClean="0"/>
              <a:t> observable, </a:t>
            </a:r>
            <a:r>
              <a:rPr lang="fr-FR" i="1" baseline="0" dirty="0" err="1" smtClean="0"/>
              <a:t>that</a:t>
            </a:r>
            <a:r>
              <a:rPr lang="fr-FR" i="1" baseline="0" dirty="0" smtClean="0"/>
              <a:t> I </a:t>
            </a:r>
            <a:r>
              <a:rPr lang="fr-FR" i="1" baseline="0" dirty="0" err="1" smtClean="0"/>
              <a:t>would</a:t>
            </a:r>
            <a:r>
              <a:rPr lang="fr-FR" i="1" baseline="0" dirty="0" smtClean="0"/>
              <a:t> </a:t>
            </a:r>
            <a:r>
              <a:rPr lang="fr-FR" i="1" baseline="0" dirty="0" err="1" smtClean="0"/>
              <a:t>like</a:t>
            </a:r>
            <a:r>
              <a:rPr lang="fr-FR" i="1" baseline="0" dirty="0" smtClean="0"/>
              <a:t> to </a:t>
            </a:r>
            <a:r>
              <a:rPr lang="fr-FR" i="1" baseline="0" dirty="0" err="1" smtClean="0"/>
              <a:t>add</a:t>
            </a:r>
            <a:r>
              <a:rPr lang="fr-FR" i="1" baseline="0" dirty="0" smtClean="0"/>
              <a:t> </a:t>
            </a:r>
            <a:r>
              <a:rPr lang="fr-FR" i="1" baseline="0" dirty="0" err="1" smtClean="0"/>
              <a:t>this</a:t>
            </a:r>
            <a:r>
              <a:rPr lang="fr-FR" i="1" baseline="0" dirty="0" smtClean="0"/>
              <a:t> </a:t>
            </a:r>
            <a:r>
              <a:rPr lang="fr-FR" i="1" baseline="0" dirty="0" err="1" smtClean="0"/>
              <a:t>list</a:t>
            </a:r>
            <a:r>
              <a:rPr lang="fr-FR" i="1" baseline="0" dirty="0" smtClean="0"/>
              <a:t>. It </a:t>
            </a:r>
            <a:r>
              <a:rPr lang="fr-FR" i="1" baseline="0" dirty="0" err="1" smtClean="0"/>
              <a:t>is</a:t>
            </a:r>
            <a:r>
              <a:rPr lang="fr-FR" i="1" baseline="0" dirty="0" smtClean="0"/>
              <a:t> the cascade of </a:t>
            </a:r>
            <a:r>
              <a:rPr lang="fr-FR" i="1" baseline="0" dirty="0" err="1" smtClean="0"/>
              <a:t>discrete</a:t>
            </a:r>
            <a:r>
              <a:rPr lang="fr-FR" i="1" baseline="0" dirty="0" smtClean="0"/>
              <a:t> gamma-rays </a:t>
            </a:r>
            <a:r>
              <a:rPr lang="fr-FR" i="1" baseline="0" dirty="0" err="1" smtClean="0"/>
              <a:t>emitted</a:t>
            </a:r>
            <a:r>
              <a:rPr lang="fr-FR" i="1" baseline="0" dirty="0" smtClean="0"/>
              <a:t> by fission fragments. </a:t>
            </a:r>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9</a:t>
            </a:fld>
            <a:endParaRPr lang="fr-FR"/>
          </a:p>
        </p:txBody>
      </p:sp>
    </p:spTree>
    <p:extLst>
      <p:ext uri="{BB962C8B-B14F-4D97-AF65-F5344CB8AC3E}">
        <p14:creationId xmlns:p14="http://schemas.microsoft.com/office/powerpoint/2010/main" val="469822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Concerning the analysis, there was a rather long preprocessing step, to </a:t>
            </a:r>
            <a:r>
              <a:rPr lang="en-US" sz="1200" kern="1200" dirty="0" smtClean="0">
                <a:solidFill>
                  <a:schemeClr val="tx1"/>
                </a:solidFill>
                <a:effectLst/>
                <a:latin typeface="+mn-lt"/>
                <a:ea typeface="+mn-ea"/>
                <a:cs typeface="+mn-cs"/>
              </a:rPr>
              <a:t>calibrate</a:t>
            </a:r>
            <a:r>
              <a:rPr lang="en-US" sz="1200" kern="1200" baseline="0" dirty="0" smtClean="0">
                <a:solidFill>
                  <a:schemeClr val="tx1"/>
                </a:solidFill>
                <a:effectLst/>
                <a:latin typeface="+mn-lt"/>
                <a:ea typeface="+mn-ea"/>
                <a:cs typeface="+mn-cs"/>
              </a:rPr>
              <a:t> all the channels</a:t>
            </a:r>
            <a:r>
              <a:rPr lang="en-US" sz="1200" kern="1200" dirty="0" smtClean="0">
                <a:solidFill>
                  <a:schemeClr val="tx1"/>
                </a:solidFill>
                <a:effectLst/>
                <a:latin typeface="+mn-lt"/>
                <a:ea typeface="+mn-ea"/>
                <a:cs typeface="+mn-cs"/>
              </a:rPr>
              <a:t>, run after run, and to correct energy and time shifts. From this step, one</a:t>
            </a:r>
            <a:r>
              <a:rPr lang="en-US" sz="1200" kern="1200" baseline="0" dirty="0" smtClean="0">
                <a:solidFill>
                  <a:schemeClr val="tx1"/>
                </a:solidFill>
                <a:effectLst/>
                <a:latin typeface="+mn-lt"/>
                <a:ea typeface="+mn-ea"/>
                <a:cs typeface="+mn-cs"/>
              </a:rPr>
              <a:t> can build </a:t>
            </a:r>
            <a:r>
              <a:rPr lang="en-US" sz="1200" kern="1200" dirty="0" smtClean="0">
                <a:solidFill>
                  <a:schemeClr val="tx1"/>
                </a:solidFill>
                <a:effectLst/>
                <a:latin typeface="+mn-lt"/>
                <a:ea typeface="+mn-ea"/>
                <a:cs typeface="+mn-cs"/>
              </a:rPr>
              <a:t>a three-dimensional histogram with the energies of events in triple coincidence ( </a:t>
            </a:r>
            <a:r>
              <a:rPr lang="en-US" sz="1200" kern="1200" dirty="0" err="1" smtClean="0">
                <a:solidFill>
                  <a:schemeClr val="tx1"/>
                </a:solidFill>
                <a:effectLst/>
                <a:latin typeface="+mn-lt"/>
                <a:ea typeface="+mn-ea"/>
                <a:cs typeface="+mn-cs"/>
              </a:rPr>
              <a:t>γγγ</a:t>
            </a:r>
            <a:r>
              <a:rPr lang="en-US" sz="1200" kern="1200" dirty="0" smtClean="0">
                <a:solidFill>
                  <a:schemeClr val="tx1"/>
                </a:solidFill>
                <a:effectLst/>
                <a:latin typeface="+mn-lt"/>
                <a:ea typeface="+mn-ea"/>
                <a:cs typeface="+mn-cs"/>
              </a:rPr>
              <a:t> cube).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Channel = crystal</a:t>
            </a: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55</a:t>
            </a:fld>
            <a:endParaRPr lang="fr-FR"/>
          </a:p>
        </p:txBody>
      </p:sp>
    </p:spTree>
    <p:extLst>
      <p:ext uri="{BB962C8B-B14F-4D97-AF65-F5344CB8AC3E}">
        <p14:creationId xmlns:p14="http://schemas.microsoft.com/office/powerpoint/2010/main" val="2601588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Monte Carlo code FIFRELIN [6] developed at CEA </a:t>
            </a:r>
            <a:r>
              <a:rPr lang="en-US" sz="1200" dirty="0" err="1" smtClean="0"/>
              <a:t>Cadarache</a:t>
            </a:r>
            <a:r>
              <a:rPr lang="en-US" sz="1200" dirty="0" smtClean="0"/>
              <a:t> simulates the de-excitation of the fission fragments. Output fits already well with integral measurements. First results show a fair agreement when one focuses on a pair of fission fragments. Comparison with the EXILL data will help to improve the models implemented in the FIFRELIN code.</a:t>
            </a:r>
          </a:p>
          <a:p>
            <a:endParaRPr lang="en-US" dirty="0" smtClean="0"/>
          </a:p>
          <a:p>
            <a:r>
              <a:rPr lang="en-US" dirty="0" smtClean="0"/>
              <a:t>I</a:t>
            </a:r>
            <a:r>
              <a:rPr lang="en-US" baseline="0" dirty="0" smtClean="0"/>
              <a:t> will say only few words about FIFRELIN. It was already explained this morning by Olivier </a:t>
            </a:r>
            <a:r>
              <a:rPr lang="en-US" baseline="0" dirty="0" err="1" smtClean="0"/>
              <a:t>Serot</a:t>
            </a:r>
            <a:r>
              <a:rPr lang="en-US" baseline="0" dirty="0" smtClean="0"/>
              <a:t> and there will be a full description by Olivier </a:t>
            </a:r>
            <a:r>
              <a:rPr lang="en-US" baseline="0" dirty="0" err="1" smtClean="0"/>
              <a:t>Litaize</a:t>
            </a:r>
            <a:r>
              <a:rPr lang="en-US" baseline="0" dirty="0" smtClean="0"/>
              <a:t> tomorrow afternoon</a:t>
            </a:r>
          </a:p>
          <a:p>
            <a:r>
              <a:rPr lang="en-US" baseline="0" dirty="0" err="1" smtClean="0"/>
              <a:t>Fifrelin</a:t>
            </a:r>
            <a:r>
              <a:rPr lang="en-US" baseline="0" dirty="0" smtClean="0"/>
              <a:t> is a Monte Carlo </a:t>
            </a:r>
            <a:r>
              <a:rPr lang="en-US" baseline="0" dirty="0" err="1" smtClean="0"/>
              <a:t>deexcitation</a:t>
            </a:r>
            <a:r>
              <a:rPr lang="en-US" baseline="0" dirty="0" smtClean="0"/>
              <a:t> code for fission fragments. It is a good mixture of models and database with good choice of fission models, nuclear structure models, </a:t>
            </a:r>
            <a:r>
              <a:rPr lang="en-US" baseline="0" dirty="0" err="1" smtClean="0"/>
              <a:t>deexcitation</a:t>
            </a:r>
            <a:r>
              <a:rPr lang="en-US" baseline="0" dirty="0" smtClean="0"/>
              <a:t> models. The good point for us is that the FIFRELIN includes and uses discrete level schemes with experimental energies and branching ratios.</a:t>
            </a:r>
          </a:p>
          <a:p>
            <a:r>
              <a:rPr lang="en-US" baseline="0" dirty="0" err="1" smtClean="0"/>
              <a:t>Fifrelin</a:t>
            </a:r>
            <a:r>
              <a:rPr lang="en-US" baseline="0" dirty="0" smtClean="0"/>
              <a:t> produced observables like fission yield and kinetic energy of the fragments, prompt neutron and gamma spectra and multiplicity.</a:t>
            </a:r>
          </a:p>
          <a:p>
            <a:r>
              <a:rPr lang="en-US" baseline="0" dirty="0" smtClean="0"/>
              <a:t>But it can also and of course produce the gamma ray cascade in any fragments. </a:t>
            </a:r>
          </a:p>
          <a:p>
            <a:r>
              <a:rPr lang="en-US" baseline="0" dirty="0" smtClean="0"/>
              <a:t>And I believe that with these data we can better target the models in FIFRELIN</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60</a:t>
            </a:fld>
            <a:endParaRPr lang="fr-FR"/>
          </a:p>
        </p:txBody>
      </p:sp>
    </p:spTree>
    <p:extLst>
      <p:ext uri="{BB962C8B-B14F-4D97-AF65-F5344CB8AC3E}">
        <p14:creationId xmlns:p14="http://schemas.microsoft.com/office/powerpoint/2010/main" val="17070763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Systematic error</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62</a:t>
            </a:fld>
            <a:endParaRPr lang="fr-FR"/>
          </a:p>
        </p:txBody>
      </p:sp>
    </p:spTree>
    <p:extLst>
      <p:ext uri="{BB962C8B-B14F-4D97-AF65-F5344CB8AC3E}">
        <p14:creationId xmlns:p14="http://schemas.microsoft.com/office/powerpoint/2010/main" val="1317172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buFont typeface="Arial"/>
              <a:buChar char="•"/>
            </a:pPr>
            <a:r>
              <a:rPr lang="en-US" dirty="0" smtClean="0"/>
              <a:t>Bad resolution</a:t>
            </a:r>
          </a:p>
          <a:p>
            <a:pPr marL="612900" lvl="1" indent="-342900">
              <a:buFont typeface="Arial"/>
              <a:buChar char="•"/>
            </a:pPr>
            <a:r>
              <a:rPr lang="en-US" dirty="0" err="1" smtClean="0">
                <a:solidFill>
                  <a:schemeClr val="tx1"/>
                </a:solidFill>
              </a:rPr>
              <a:t>Addback</a:t>
            </a:r>
            <a:endParaRPr lang="en-US" dirty="0" smtClean="0">
              <a:solidFill>
                <a:schemeClr val="tx1"/>
              </a:solidFill>
            </a:endParaRPr>
          </a:p>
          <a:p>
            <a:pPr marL="612900" lvl="1" indent="-342900">
              <a:buFont typeface="Arial"/>
              <a:buChar char="•"/>
            </a:pPr>
            <a:r>
              <a:rPr lang="en-US" dirty="0" smtClean="0">
                <a:solidFill>
                  <a:schemeClr val="tx1"/>
                </a:solidFill>
              </a:rPr>
              <a:t>Sum of all detectors</a:t>
            </a:r>
          </a:p>
          <a:p>
            <a:pPr marL="612900" lvl="1" indent="-342900">
              <a:buFont typeface="Arial"/>
              <a:buChar char="•"/>
            </a:pPr>
            <a:r>
              <a:rPr lang="en-US" dirty="0" smtClean="0">
                <a:solidFill>
                  <a:schemeClr val="tx1"/>
                </a:solidFill>
              </a:rPr>
              <a:t>Sum of all runs</a:t>
            </a:r>
          </a:p>
          <a:p>
            <a:pPr marL="612900" lvl="1" indent="-342900">
              <a:buFont typeface="Arial"/>
              <a:buChar char="•"/>
            </a:pPr>
            <a:r>
              <a:rPr lang="en-US" dirty="0" smtClean="0">
                <a:solidFill>
                  <a:schemeClr val="tx1"/>
                </a:solidFill>
              </a:rPr>
              <a:t>tails</a:t>
            </a:r>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65</a:t>
            </a:fld>
            <a:endParaRPr lang="fr-FR"/>
          </a:p>
        </p:txBody>
      </p:sp>
    </p:spTree>
    <p:extLst>
      <p:ext uri="{BB962C8B-B14F-4D97-AF65-F5344CB8AC3E}">
        <p14:creationId xmlns:p14="http://schemas.microsoft.com/office/powerpoint/2010/main" val="1885423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Systematic error</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67</a:t>
            </a:fld>
            <a:endParaRPr lang="fr-FR"/>
          </a:p>
        </p:txBody>
      </p:sp>
    </p:spTree>
    <p:extLst>
      <p:ext uri="{BB962C8B-B14F-4D97-AF65-F5344CB8AC3E}">
        <p14:creationId xmlns:p14="http://schemas.microsoft.com/office/powerpoint/2010/main" val="1317172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Systematic error</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68</a:t>
            </a:fld>
            <a:endParaRPr lang="fr-FR"/>
          </a:p>
        </p:txBody>
      </p:sp>
    </p:spTree>
    <p:extLst>
      <p:ext uri="{BB962C8B-B14F-4D97-AF65-F5344CB8AC3E}">
        <p14:creationId xmlns:p14="http://schemas.microsoft.com/office/powerpoint/2010/main" val="1317172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Systematic error</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69</a:t>
            </a:fld>
            <a:endParaRPr lang="fr-FR"/>
          </a:p>
        </p:txBody>
      </p:sp>
    </p:spTree>
    <p:extLst>
      <p:ext uri="{BB962C8B-B14F-4D97-AF65-F5344CB8AC3E}">
        <p14:creationId xmlns:p14="http://schemas.microsoft.com/office/powerpoint/2010/main" val="13171721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Systematic error</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70</a:t>
            </a:fld>
            <a:endParaRPr lang="fr-FR"/>
          </a:p>
        </p:txBody>
      </p:sp>
    </p:spTree>
    <p:extLst>
      <p:ext uri="{BB962C8B-B14F-4D97-AF65-F5344CB8AC3E}">
        <p14:creationId xmlns:p14="http://schemas.microsoft.com/office/powerpoint/2010/main" val="1317172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Systematic error</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71</a:t>
            </a:fld>
            <a:endParaRPr lang="fr-FR"/>
          </a:p>
        </p:txBody>
      </p:sp>
    </p:spTree>
    <p:extLst>
      <p:ext uri="{BB962C8B-B14F-4D97-AF65-F5344CB8AC3E}">
        <p14:creationId xmlns:p14="http://schemas.microsoft.com/office/powerpoint/2010/main" val="13171721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Systematic error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DC0528"/>
                </a:solidFill>
              </a:rPr>
              <a:t>Problem with reproducing the results</a:t>
            </a:r>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72</a:t>
            </a:fld>
            <a:endParaRPr lang="fr-FR"/>
          </a:p>
        </p:txBody>
      </p:sp>
    </p:spTree>
    <p:extLst>
      <p:ext uri="{BB962C8B-B14F-4D97-AF65-F5344CB8AC3E}">
        <p14:creationId xmlns:p14="http://schemas.microsoft.com/office/powerpoint/2010/main" val="131717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Excitation energy of</a:t>
            </a:r>
            <a:r>
              <a:rPr lang="en-US" baseline="0" dirty="0" smtClean="0"/>
              <a:t> primary fission fragments 5-20MeV</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10</a:t>
            </a:fld>
            <a:endParaRPr lang="fr-FR"/>
          </a:p>
        </p:txBody>
      </p:sp>
    </p:spTree>
    <p:extLst>
      <p:ext uri="{BB962C8B-B14F-4D97-AF65-F5344CB8AC3E}">
        <p14:creationId xmlns:p14="http://schemas.microsoft.com/office/powerpoint/2010/main" val="3020598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buFont typeface="Arial"/>
              <a:buChar char="•"/>
            </a:pPr>
            <a:r>
              <a:rPr lang="en-US" dirty="0" smtClean="0"/>
              <a:t>Generating spectra with Ana</a:t>
            </a:r>
          </a:p>
          <a:p>
            <a:pPr marL="612900" lvl="1" indent="-342900">
              <a:buFont typeface="Arial"/>
              <a:buChar char="•"/>
            </a:pPr>
            <a:r>
              <a:rPr lang="en-US" dirty="0" smtClean="0"/>
              <a:t>No background subtraction</a:t>
            </a:r>
          </a:p>
          <a:p>
            <a:pPr marL="612900" lvl="1" indent="-342900">
              <a:buFont typeface="Arial"/>
              <a:buChar char="•"/>
            </a:pPr>
            <a:r>
              <a:rPr lang="en-US" dirty="0" smtClean="0"/>
              <a:t>Gates of the same size</a:t>
            </a:r>
          </a:p>
          <a:p>
            <a:pPr marL="612900" lvl="1" indent="-342900">
              <a:buFont typeface="Arial"/>
              <a:buChar char="•"/>
            </a:pPr>
            <a:r>
              <a:rPr lang="en-US" dirty="0" smtClean="0"/>
              <a:t>No region overlapping</a:t>
            </a:r>
          </a:p>
          <a:p>
            <a:pPr marL="612900" lvl="1" indent="-342900">
              <a:buFont typeface="Arial"/>
              <a:buChar char="•"/>
            </a:pPr>
            <a:r>
              <a:rPr lang="en-US" dirty="0" smtClean="0"/>
              <a:t>No gaps between gates</a:t>
            </a:r>
          </a:p>
          <a:p>
            <a:pPr marL="612900" lvl="1" indent="-342900">
              <a:buFont typeface="Arial"/>
              <a:buChar char="•"/>
            </a:pPr>
            <a:endParaRPr lang="en-US" dirty="0" smtClean="0"/>
          </a:p>
          <a:p>
            <a:pPr marL="342900" indent="-342900">
              <a:buFont typeface="Arial"/>
              <a:buChar char="•"/>
            </a:pPr>
            <a:r>
              <a:rPr lang="en-US" dirty="0" smtClean="0"/>
              <a:t>All regions values and fitting option send to a server</a:t>
            </a:r>
          </a:p>
          <a:p>
            <a:pPr marL="342900" indent="-342900">
              <a:buFont typeface="Arial"/>
              <a:buChar char="•"/>
            </a:pPr>
            <a:r>
              <a:rPr lang="en-US" dirty="0" smtClean="0"/>
              <a:t>Alignment of peaks positions</a:t>
            </a:r>
          </a:p>
          <a:p>
            <a:pPr marL="612900" lvl="1" indent="-342900">
              <a:buFont typeface="Arial"/>
              <a:buChar char="•"/>
            </a:pPr>
            <a:r>
              <a:rPr lang="en-US" dirty="0" smtClean="0"/>
              <a:t>One list of peaks for all spectra</a:t>
            </a:r>
          </a:p>
          <a:p>
            <a:pPr marL="342900" indent="-342900">
              <a:buFont typeface="Arial"/>
              <a:buChar char="•"/>
            </a:pPr>
            <a:r>
              <a:rPr lang="en-US" dirty="0" err="1" smtClean="0"/>
              <a:t>Prefitted</a:t>
            </a:r>
            <a:r>
              <a:rPr lang="en-US" dirty="0" smtClean="0"/>
              <a:t> spectra verification</a:t>
            </a:r>
          </a:p>
          <a:p>
            <a:pPr marL="612900" lvl="1" indent="-342900">
              <a:buFont typeface="Arial"/>
              <a:buChar char="•"/>
            </a:pPr>
            <a:r>
              <a:rPr lang="en-US" dirty="0" smtClean="0"/>
              <a:t>Peak position verification</a:t>
            </a:r>
          </a:p>
          <a:p>
            <a:pPr marL="612900" lvl="1" indent="-342900">
              <a:buFont typeface="Arial"/>
              <a:buChar char="•"/>
            </a:pPr>
            <a:r>
              <a:rPr lang="en-US" dirty="0" smtClean="0"/>
              <a:t>Additional peaks removal</a:t>
            </a:r>
          </a:p>
          <a:p>
            <a:pPr marL="702900" lvl="2" indent="-342900">
              <a:buFont typeface="Arial"/>
              <a:buChar char="•"/>
            </a:pPr>
            <a:r>
              <a:rPr lang="en-US" dirty="0" smtClean="0"/>
              <a:t>Not perfect peak shape model</a:t>
            </a:r>
          </a:p>
          <a:p>
            <a:pPr marL="702900" lvl="2" indent="-342900">
              <a:buFont typeface="Arial"/>
              <a:buChar char="•"/>
            </a:pPr>
            <a:endParaRPr lang="en-US" dirty="0" smtClean="0"/>
          </a:p>
          <a:p>
            <a:pPr marL="702900" lvl="2" indent="-342900">
              <a:buFont typeface="Arial"/>
              <a:buChar char="•"/>
            </a:pPr>
            <a:endParaRPr lang="en-US" dirty="0" smtClean="0"/>
          </a:p>
          <a:p>
            <a:pPr marL="612900" lvl="1" indent="-342900">
              <a:buFont typeface="Arial"/>
              <a:buChar char="•"/>
            </a:pPr>
            <a:endParaRPr lang="en-US" dirty="0" smtClean="0"/>
          </a:p>
          <a:p>
            <a:pPr marL="612900" lvl="1" indent="-342900">
              <a:buFont typeface="Arial"/>
              <a:buChar char="•"/>
            </a:pPr>
            <a:endParaRPr lang="en-US" dirty="0" smtClean="0"/>
          </a:p>
          <a:p>
            <a:pPr marL="342900" indent="-342900">
              <a:buFont typeface="Arial"/>
              <a:buChar char="•"/>
            </a:pPr>
            <a:r>
              <a:rPr lang="en-US" dirty="0" smtClean="0"/>
              <a:t>Optimization</a:t>
            </a:r>
          </a:p>
          <a:p>
            <a:pPr marL="612900" lvl="1" indent="-342900">
              <a:buFont typeface="Arial"/>
              <a:buChar char="•"/>
            </a:pPr>
            <a:r>
              <a:rPr lang="en-US" dirty="0" smtClean="0"/>
              <a:t>Different gate sizes</a:t>
            </a:r>
          </a:p>
          <a:p>
            <a:pPr marL="702900" lvl="2" indent="-342900">
              <a:buFont typeface="Arial"/>
              <a:buChar char="•"/>
            </a:pPr>
            <a:r>
              <a:rPr lang="en-US" dirty="0" smtClean="0"/>
              <a:t>Final size 2 bins</a:t>
            </a:r>
          </a:p>
          <a:p>
            <a:pPr marL="612900" lvl="1" indent="-342900">
              <a:buFont typeface="Arial"/>
              <a:buChar char="•"/>
            </a:pPr>
            <a:r>
              <a:rPr lang="en-US" dirty="0" smtClean="0"/>
              <a:t>Different number of spectra</a:t>
            </a:r>
          </a:p>
          <a:p>
            <a:pPr marL="702900" lvl="2" indent="-342900">
              <a:buFont typeface="Arial"/>
              <a:buChar char="•"/>
            </a:pPr>
            <a:r>
              <a:rPr lang="en-US" dirty="0" smtClean="0"/>
              <a:t>9 </a:t>
            </a:r>
            <a:r>
              <a:rPr lang="en-US" dirty="0" smtClean="0">
                <a:sym typeface="Symbol"/>
              </a:rPr>
              <a:t> 45</a:t>
            </a:r>
          </a:p>
          <a:p>
            <a:pPr marL="612900" lvl="1" indent="-342900">
              <a:buFont typeface="Arial"/>
              <a:buChar char="•"/>
            </a:pPr>
            <a:r>
              <a:rPr lang="en-US" dirty="0" smtClean="0">
                <a:sym typeface="Symbol"/>
              </a:rPr>
              <a:t>Diagonal backgrounds treatment</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73</a:t>
            </a:fld>
            <a:endParaRPr lang="fr-FR"/>
          </a:p>
        </p:txBody>
      </p:sp>
    </p:spTree>
    <p:extLst>
      <p:ext uri="{BB962C8B-B14F-4D97-AF65-F5344CB8AC3E}">
        <p14:creationId xmlns:p14="http://schemas.microsoft.com/office/powerpoint/2010/main" val="160433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Projection</a:t>
            </a:r>
          </a:p>
          <a:p>
            <a:r>
              <a:rPr lang="en-US" dirty="0" smtClean="0"/>
              <a:t>N</a:t>
            </a:r>
            <a:r>
              <a:rPr lang="en-US" baseline="-25000" dirty="0" smtClean="0"/>
              <a:t>m</a:t>
            </a:r>
            <a:r>
              <a:rPr lang="en-US" baseline="0" dirty="0" smtClean="0"/>
              <a:t> purely statistical error – measured value</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74</a:t>
            </a:fld>
            <a:endParaRPr lang="fr-FR"/>
          </a:p>
        </p:txBody>
      </p:sp>
    </p:spTree>
    <p:extLst>
      <p:ext uri="{BB962C8B-B14F-4D97-AF65-F5344CB8AC3E}">
        <p14:creationId xmlns:p14="http://schemas.microsoft.com/office/powerpoint/2010/main" val="1842439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en-US" sz="1800" dirty="0" smtClean="0"/>
              <a:t>FIFRELIN simulated transition intensities in </a:t>
            </a:r>
            <a:r>
              <a:rPr lang="en-US" sz="1800" baseline="30000" dirty="0" smtClean="0"/>
              <a:t>142</a:t>
            </a:r>
            <a:r>
              <a:rPr lang="en-US" sz="1800" dirty="0" smtClean="0"/>
              <a:t>Ba</a:t>
            </a:r>
            <a:r>
              <a:rPr lang="en-US" sz="1400" dirty="0" smtClean="0"/>
              <a:t/>
            </a:r>
            <a:br>
              <a:rPr lang="en-US" sz="1400" dirty="0" smtClean="0"/>
            </a:br>
            <a:r>
              <a:rPr lang="en-US" sz="1400" dirty="0" smtClean="0"/>
              <a:t>(from </a:t>
            </a:r>
            <a:r>
              <a:rPr lang="en-US" sz="1400" baseline="30000" dirty="0" smtClean="0"/>
              <a:t>235</a:t>
            </a:r>
            <a:r>
              <a:rPr lang="en-US" sz="1400" dirty="0" smtClean="0"/>
              <a:t>U(</a:t>
            </a:r>
            <a:r>
              <a:rPr lang="en-US" sz="1400" dirty="0" err="1" smtClean="0"/>
              <a:t>n</a:t>
            </a:r>
            <a:r>
              <a:rPr lang="en-US" sz="1400" baseline="-25000" dirty="0" err="1" smtClean="0"/>
              <a:t>th</a:t>
            </a:r>
            <a:r>
              <a:rPr lang="en-US" sz="1400" dirty="0" err="1" smtClean="0"/>
              <a:t>,f</a:t>
            </a:r>
            <a:r>
              <a:rPr lang="en-US" sz="1400" dirty="0" smtClean="0"/>
              <a:t>)</a:t>
            </a:r>
            <a:r>
              <a:rPr lang="en-US" sz="1200" dirty="0" smtClean="0"/>
              <a:t>, as a function of the complementary</a:t>
            </a:r>
          </a:p>
          <a:p>
            <a:pPr algn="ctr"/>
            <a:r>
              <a:rPr lang="en-US" sz="1200" dirty="0" smtClean="0"/>
              <a:t>fragment </a:t>
            </a:r>
            <a:r>
              <a:rPr lang="en-US" sz="1200" baseline="30000" dirty="0" smtClean="0"/>
              <a:t>89-94</a:t>
            </a:r>
            <a:r>
              <a:rPr lang="en-US" sz="1200" dirty="0" smtClean="0"/>
              <a:t>Kr)</a:t>
            </a:r>
          </a:p>
          <a:p>
            <a:endParaRPr lang="en-US" dirty="0" smtClean="0"/>
          </a:p>
          <a:p>
            <a:r>
              <a:rPr lang="en-US" dirty="0" smtClean="0"/>
              <a:t>The first result</a:t>
            </a:r>
            <a:r>
              <a:rPr lang="en-US" baseline="0" dirty="0" smtClean="0"/>
              <a:t> I would like to show is 142Ba. This nucleus has a fission yield of 2.8%. According to RIP,L its level scheme is complete up to 1.8 MeV and 38  levels are known, up to 5.2 MeV.</a:t>
            </a:r>
          </a:p>
          <a:p>
            <a:r>
              <a:rPr lang="en-US" baseline="0" dirty="0" smtClean="0"/>
              <a:t>The plot on the right is the cascade simulated by FIFRELIN.  In the middle, I put the cascade we measure with EXILL. We did want to measure all the transitions. We only measure the strong one to keep a low uncertainty. Visually, the match is quite good. In fact you should look on the width of the transitions. We choose Ba 142 because this nucleus was also measured in the spontaneous fission of Cm248 with EUROGAM2 at Strasbourg more than 20 years ago. </a:t>
            </a:r>
            <a:endParaRPr lang="en-US" dirty="0" smtClean="0"/>
          </a:p>
          <a:p>
            <a:endParaRPr lang="en-US" dirty="0" smtClean="0"/>
          </a:p>
          <a:p>
            <a:r>
              <a:rPr lang="en-US" dirty="0" smtClean="0"/>
              <a:t>In good agreement.</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77</a:t>
            </a:fld>
            <a:endParaRPr lang="fr-FR"/>
          </a:p>
        </p:txBody>
      </p:sp>
    </p:spTree>
    <p:extLst>
      <p:ext uri="{BB962C8B-B14F-4D97-AF65-F5344CB8AC3E}">
        <p14:creationId xmlns:p14="http://schemas.microsoft.com/office/powerpoint/2010/main" val="2333808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en-US" sz="1800" dirty="0" smtClean="0"/>
              <a:t>FIFRELIN simulated transition intensities in </a:t>
            </a:r>
            <a:r>
              <a:rPr lang="en-US" sz="1800" baseline="30000" dirty="0" smtClean="0"/>
              <a:t>142</a:t>
            </a:r>
            <a:r>
              <a:rPr lang="en-US" sz="1800" dirty="0" smtClean="0"/>
              <a:t>Ba</a:t>
            </a:r>
            <a:r>
              <a:rPr lang="en-US" sz="1400" dirty="0" smtClean="0"/>
              <a:t/>
            </a:r>
            <a:br>
              <a:rPr lang="en-US" sz="1400" dirty="0" smtClean="0"/>
            </a:br>
            <a:r>
              <a:rPr lang="en-US" sz="1400" dirty="0" smtClean="0"/>
              <a:t>(from </a:t>
            </a:r>
            <a:r>
              <a:rPr lang="en-US" sz="1400" baseline="30000" dirty="0" smtClean="0"/>
              <a:t>235</a:t>
            </a:r>
            <a:r>
              <a:rPr lang="en-US" sz="1400" dirty="0" smtClean="0"/>
              <a:t>U(</a:t>
            </a:r>
            <a:r>
              <a:rPr lang="en-US" sz="1400" dirty="0" err="1" smtClean="0"/>
              <a:t>n</a:t>
            </a:r>
            <a:r>
              <a:rPr lang="en-US" sz="1400" baseline="-25000" dirty="0" err="1" smtClean="0"/>
              <a:t>th</a:t>
            </a:r>
            <a:r>
              <a:rPr lang="en-US" sz="1400" dirty="0" err="1" smtClean="0"/>
              <a:t>,f</a:t>
            </a:r>
            <a:r>
              <a:rPr lang="en-US" sz="1400" dirty="0" smtClean="0"/>
              <a:t>)</a:t>
            </a:r>
            <a:r>
              <a:rPr lang="en-US" sz="1200" dirty="0" smtClean="0"/>
              <a:t>, as a function of the complementary</a:t>
            </a:r>
          </a:p>
          <a:p>
            <a:pPr algn="ctr"/>
            <a:r>
              <a:rPr lang="en-US" sz="1200" dirty="0" smtClean="0"/>
              <a:t>fragment </a:t>
            </a:r>
            <a:r>
              <a:rPr lang="en-US" sz="1200" baseline="30000" dirty="0" smtClean="0"/>
              <a:t>89-94</a:t>
            </a:r>
            <a:r>
              <a:rPr lang="en-US" sz="1200" dirty="0" smtClean="0"/>
              <a:t>Kr)</a:t>
            </a:r>
          </a:p>
          <a:p>
            <a:endParaRPr lang="en-US" dirty="0" smtClean="0"/>
          </a:p>
          <a:p>
            <a:r>
              <a:rPr lang="en-US" dirty="0" smtClean="0"/>
              <a:t>The first result</a:t>
            </a:r>
            <a:r>
              <a:rPr lang="en-US" baseline="0" dirty="0" smtClean="0"/>
              <a:t> I would like to show is 142Ba. This nucleus has a fission yield of 2.8%. According to RIP,L its level scheme is complete up to 1.8 MeV and 38  levels are known, up to 5.2 MeV.</a:t>
            </a:r>
          </a:p>
          <a:p>
            <a:r>
              <a:rPr lang="en-US" baseline="0" dirty="0" smtClean="0"/>
              <a:t>The plot on the right is the cascade simulated by FIFRELIN.  In the middle, I put the cascade we measure with EXILL. We did want to measure all the transitions. We only measure the strong one to keep a low uncertainty. Visually, the match is quite good. In fact you should look on the width of the transitions. We choose Ba 142 because this nucleus was also measured in the spontaneous fission of Cm248 with EUROGAM2 at Strasbourg more than 20 years ago. </a:t>
            </a:r>
            <a:endParaRPr lang="en-US" dirty="0" smtClean="0"/>
          </a:p>
          <a:p>
            <a:endParaRPr lang="en-US" dirty="0" smtClean="0"/>
          </a:p>
          <a:p>
            <a:r>
              <a:rPr lang="en-US" dirty="0" smtClean="0"/>
              <a:t>In good agreement.</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78</a:t>
            </a:fld>
            <a:endParaRPr lang="fr-FR"/>
          </a:p>
        </p:txBody>
      </p:sp>
    </p:spTree>
    <p:extLst>
      <p:ext uri="{BB962C8B-B14F-4D97-AF65-F5344CB8AC3E}">
        <p14:creationId xmlns:p14="http://schemas.microsoft.com/office/powerpoint/2010/main" val="2333808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en-US" sz="1800" dirty="0" smtClean="0"/>
              <a:t>FIFRELIN simulated transition intensities in </a:t>
            </a:r>
            <a:r>
              <a:rPr lang="en-US" sz="1800" baseline="30000" dirty="0" smtClean="0"/>
              <a:t>142</a:t>
            </a:r>
            <a:r>
              <a:rPr lang="en-US" sz="1800" dirty="0" smtClean="0"/>
              <a:t>Ba</a:t>
            </a:r>
            <a:r>
              <a:rPr lang="en-US" sz="1400" dirty="0" smtClean="0"/>
              <a:t/>
            </a:r>
            <a:br>
              <a:rPr lang="en-US" sz="1400" dirty="0" smtClean="0"/>
            </a:br>
            <a:r>
              <a:rPr lang="en-US" sz="1400" dirty="0" smtClean="0"/>
              <a:t>(from </a:t>
            </a:r>
            <a:r>
              <a:rPr lang="en-US" sz="1400" baseline="30000" dirty="0" smtClean="0"/>
              <a:t>235</a:t>
            </a:r>
            <a:r>
              <a:rPr lang="en-US" sz="1400" dirty="0" smtClean="0"/>
              <a:t>U(</a:t>
            </a:r>
            <a:r>
              <a:rPr lang="en-US" sz="1400" dirty="0" err="1" smtClean="0"/>
              <a:t>n</a:t>
            </a:r>
            <a:r>
              <a:rPr lang="en-US" sz="1400" baseline="-25000" dirty="0" err="1" smtClean="0"/>
              <a:t>th</a:t>
            </a:r>
            <a:r>
              <a:rPr lang="en-US" sz="1400" dirty="0" err="1" smtClean="0"/>
              <a:t>,f</a:t>
            </a:r>
            <a:r>
              <a:rPr lang="en-US" sz="1400" dirty="0" smtClean="0"/>
              <a:t>)</a:t>
            </a:r>
            <a:r>
              <a:rPr lang="en-US" sz="1200" dirty="0" smtClean="0"/>
              <a:t>, as a function of the complementary</a:t>
            </a:r>
          </a:p>
          <a:p>
            <a:pPr algn="ctr"/>
            <a:r>
              <a:rPr lang="en-US" sz="1200" dirty="0" smtClean="0"/>
              <a:t>fragment </a:t>
            </a:r>
            <a:r>
              <a:rPr lang="en-US" sz="1200" baseline="30000" dirty="0" smtClean="0"/>
              <a:t>89-94</a:t>
            </a:r>
            <a:r>
              <a:rPr lang="en-US" sz="1200" dirty="0" smtClean="0"/>
              <a:t>Kr)</a:t>
            </a:r>
          </a:p>
          <a:p>
            <a:endParaRPr lang="en-US" dirty="0" smtClean="0"/>
          </a:p>
          <a:p>
            <a:r>
              <a:rPr lang="en-US" dirty="0" smtClean="0"/>
              <a:t>The first result</a:t>
            </a:r>
            <a:r>
              <a:rPr lang="en-US" baseline="0" dirty="0" smtClean="0"/>
              <a:t> I would like to show is 142Ba. This nucleus has a fission yield of 2.8%. According to RIP,L its level scheme is complete up to 1.8 MeV and 38  levels are known, up to 5.2 MeV.</a:t>
            </a:r>
          </a:p>
          <a:p>
            <a:r>
              <a:rPr lang="en-US" baseline="0" dirty="0" smtClean="0"/>
              <a:t>The plot on the right is the cascade simulated by FIFRELIN.  In the middle, I put the cascade we measure with EXILL. We did want to measure all the transitions. We only measure the strong one to keep a low uncertainty. Visually, the match is quite good. In fact you should look on the width of the transitions. We choose Ba 142 because this nucleus was also measured in the spontaneous fission of Cm248 with EUROGAM2 at Strasbourg more than 20 years ago. </a:t>
            </a:r>
            <a:endParaRPr lang="en-US" dirty="0" smtClean="0"/>
          </a:p>
          <a:p>
            <a:endParaRPr lang="en-US" dirty="0" smtClean="0"/>
          </a:p>
          <a:p>
            <a:r>
              <a:rPr lang="en-US" dirty="0" smtClean="0"/>
              <a:t>In good agreement.</a:t>
            </a:r>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79</a:t>
            </a:fld>
            <a:endParaRPr lang="fr-FR"/>
          </a:p>
        </p:txBody>
      </p:sp>
    </p:spTree>
    <p:extLst>
      <p:ext uri="{BB962C8B-B14F-4D97-AF65-F5344CB8AC3E}">
        <p14:creationId xmlns:p14="http://schemas.microsoft.com/office/powerpoint/2010/main" val="233380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Monte Carlo code FIFRELIN [6] developed at CEA </a:t>
            </a:r>
            <a:r>
              <a:rPr lang="en-US" sz="1200" dirty="0" err="1" smtClean="0"/>
              <a:t>Cadarache</a:t>
            </a:r>
            <a:r>
              <a:rPr lang="en-US" sz="1200" dirty="0" smtClean="0"/>
              <a:t> simulates the de-excitation of the fission fragments. Output fits already well with integral measurements. First results show a fair agreement when one focuses on a pair of fission fragments. Comparison with the EXILL data will help to improve the models implemented in the FIFRELIN code.</a:t>
            </a:r>
          </a:p>
          <a:p>
            <a:endParaRPr lang="en-US" dirty="0" smtClean="0"/>
          </a:p>
          <a:p>
            <a:r>
              <a:rPr lang="en-US" dirty="0" smtClean="0"/>
              <a:t>I</a:t>
            </a:r>
            <a:r>
              <a:rPr lang="en-US" baseline="0" dirty="0" smtClean="0"/>
              <a:t> will say only few words about FIFRELIN. It was already explained this morning by Olivier </a:t>
            </a:r>
            <a:r>
              <a:rPr lang="en-US" baseline="0" dirty="0" err="1" smtClean="0"/>
              <a:t>Serot</a:t>
            </a:r>
            <a:r>
              <a:rPr lang="en-US" baseline="0" dirty="0" smtClean="0"/>
              <a:t> and there will be a full description by Olivier </a:t>
            </a:r>
            <a:r>
              <a:rPr lang="en-US" baseline="0" dirty="0" err="1" smtClean="0"/>
              <a:t>Litaize</a:t>
            </a:r>
            <a:r>
              <a:rPr lang="en-US" baseline="0" dirty="0" smtClean="0"/>
              <a:t> tomorrow afternoon</a:t>
            </a:r>
          </a:p>
          <a:p>
            <a:r>
              <a:rPr lang="en-US" baseline="0" dirty="0" err="1" smtClean="0"/>
              <a:t>Fifrelin</a:t>
            </a:r>
            <a:r>
              <a:rPr lang="en-US" baseline="0" dirty="0" smtClean="0"/>
              <a:t> is a Monte Carlo </a:t>
            </a:r>
            <a:r>
              <a:rPr lang="en-US" baseline="0" dirty="0" err="1" smtClean="0"/>
              <a:t>deexcitation</a:t>
            </a:r>
            <a:r>
              <a:rPr lang="en-US" baseline="0" dirty="0" smtClean="0"/>
              <a:t> code for fission fragments. It is a good mixture of models and database with good choice of fission models, nuclear structure models, </a:t>
            </a:r>
            <a:r>
              <a:rPr lang="en-US" baseline="0" dirty="0" err="1" smtClean="0"/>
              <a:t>deexcitation</a:t>
            </a:r>
            <a:r>
              <a:rPr lang="en-US" baseline="0" dirty="0" smtClean="0"/>
              <a:t> models. The good point for us is that the FIFRELIN includes and uses discrete level schemes with experimental energies and branching ratios.</a:t>
            </a:r>
          </a:p>
          <a:p>
            <a:r>
              <a:rPr lang="en-US" baseline="0" dirty="0" err="1" smtClean="0"/>
              <a:t>Fifrelin</a:t>
            </a:r>
            <a:r>
              <a:rPr lang="en-US" baseline="0" dirty="0" smtClean="0"/>
              <a:t> produced observables like fission yield and kinetic energy of the fragments, prompt neutron and gamma spectra and multiplicity.</a:t>
            </a:r>
          </a:p>
          <a:p>
            <a:r>
              <a:rPr lang="en-US" baseline="0" dirty="0" smtClean="0"/>
              <a:t>But it can also and of course produce the gamma ray cascade in any fragments. </a:t>
            </a:r>
          </a:p>
          <a:p>
            <a:r>
              <a:rPr lang="en-US" baseline="0" dirty="0" smtClean="0"/>
              <a:t>And I believe that with these data we can better target the models in FIFRELIN</a:t>
            </a:r>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12</a:t>
            </a:fld>
            <a:endParaRPr lang="fr-FR"/>
          </a:p>
        </p:txBody>
      </p:sp>
    </p:spTree>
    <p:extLst>
      <p:ext uri="{BB962C8B-B14F-4D97-AF65-F5344CB8AC3E}">
        <p14:creationId xmlns:p14="http://schemas.microsoft.com/office/powerpoint/2010/main" val="170707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In 2013, as</a:t>
            </a:r>
            <a:r>
              <a:rPr lang="en-US" baseline="0" dirty="0" smtClean="0"/>
              <a:t> part of a large collaboration including the ILL, GANIL, LPSC, CEA, INFN, the university of Warsaw, of Cologne, we set up and performed a set of experiments at the end of one neutron guide of the ILL. The challenge was to place a large array of germanium detectors around an thin fissile target irradiated by a cold neutron flux. The experiments was called EXILL because the EXOGAM clover detectors were taken from GANIL  to the ILL. </a:t>
            </a:r>
          </a:p>
          <a:p>
            <a:r>
              <a:rPr lang="en-US" baseline="0" dirty="0" smtClean="0"/>
              <a:t>We studied 3 targets in this geometry, two thin targets made of U-235 for a total of 20 days and a Pu-241 target for 15 days. With a capture flux of 10^8 n/cm2/s, the  rate was about 10^5 fission per sec. There was no particle detector because the fragments were stopped in the target, only germanium detectors with active BGO shielding to reduce Compton background.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Concerning the analysis, there was a rather long preprocessing step, to </a:t>
            </a:r>
            <a:r>
              <a:rPr lang="en-US" sz="1200" kern="1200" dirty="0" smtClean="0">
                <a:solidFill>
                  <a:schemeClr val="tx1"/>
                </a:solidFill>
                <a:effectLst/>
                <a:latin typeface="+mn-lt"/>
                <a:ea typeface="+mn-ea"/>
                <a:cs typeface="+mn-cs"/>
              </a:rPr>
              <a:t>calibrate</a:t>
            </a:r>
            <a:r>
              <a:rPr lang="en-US" sz="1200" kern="1200" baseline="0" dirty="0" smtClean="0">
                <a:solidFill>
                  <a:schemeClr val="tx1"/>
                </a:solidFill>
                <a:effectLst/>
                <a:latin typeface="+mn-lt"/>
                <a:ea typeface="+mn-ea"/>
                <a:cs typeface="+mn-cs"/>
              </a:rPr>
              <a:t> all the channels</a:t>
            </a:r>
            <a:r>
              <a:rPr lang="en-US" sz="1200" kern="1200" dirty="0" smtClean="0">
                <a:solidFill>
                  <a:schemeClr val="tx1"/>
                </a:solidFill>
                <a:effectLst/>
                <a:latin typeface="+mn-lt"/>
                <a:ea typeface="+mn-ea"/>
                <a:cs typeface="+mn-cs"/>
              </a:rPr>
              <a:t>, run after run, and to correct energy and time shifts. From this step, one</a:t>
            </a:r>
            <a:r>
              <a:rPr lang="en-US" sz="1200" kern="1200" baseline="0" dirty="0" smtClean="0">
                <a:solidFill>
                  <a:schemeClr val="tx1"/>
                </a:solidFill>
                <a:effectLst/>
                <a:latin typeface="+mn-lt"/>
                <a:ea typeface="+mn-ea"/>
                <a:cs typeface="+mn-cs"/>
              </a:rPr>
              <a:t> can build </a:t>
            </a:r>
            <a:r>
              <a:rPr lang="en-US" sz="1200" kern="1200" dirty="0" smtClean="0">
                <a:solidFill>
                  <a:schemeClr val="tx1"/>
                </a:solidFill>
                <a:effectLst/>
                <a:latin typeface="+mn-lt"/>
                <a:ea typeface="+mn-ea"/>
                <a:cs typeface="+mn-cs"/>
              </a:rPr>
              <a:t>a three-dimensional histogram with the energies of events in triple coincidence ( </a:t>
            </a:r>
            <a:r>
              <a:rPr lang="en-US" sz="1200" kern="1200" dirty="0" err="1" smtClean="0">
                <a:solidFill>
                  <a:schemeClr val="tx1"/>
                </a:solidFill>
                <a:effectLst/>
                <a:latin typeface="+mn-lt"/>
                <a:ea typeface="+mn-ea"/>
                <a:cs typeface="+mn-cs"/>
              </a:rPr>
              <a:t>γγγ</a:t>
            </a:r>
            <a:r>
              <a:rPr lang="en-US" sz="1200" kern="1200" dirty="0" smtClean="0">
                <a:solidFill>
                  <a:schemeClr val="tx1"/>
                </a:solidFill>
                <a:effectLst/>
                <a:latin typeface="+mn-lt"/>
                <a:ea typeface="+mn-ea"/>
                <a:cs typeface="+mn-cs"/>
              </a:rPr>
              <a:t> cube). This preprocessing</a:t>
            </a:r>
            <a:r>
              <a:rPr lang="en-US" sz="1200" kern="1200" baseline="0" dirty="0" smtClean="0">
                <a:solidFill>
                  <a:schemeClr val="tx1"/>
                </a:solidFill>
                <a:effectLst/>
                <a:latin typeface="+mn-lt"/>
                <a:ea typeface="+mn-ea"/>
                <a:cs typeface="+mn-cs"/>
              </a:rPr>
              <a:t> step was done in parallel by different institutes and I use the one build by the university of Warsaw.</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main goal of the experiment was not to study fission process. Most of the propositions concerned the nuclear structure of exotic nuclei, far from the valley of stability.</a:t>
            </a:r>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14</a:t>
            </a:fld>
            <a:endParaRPr lang="fr-FR"/>
          </a:p>
        </p:txBody>
      </p:sp>
    </p:spTree>
    <p:extLst>
      <p:ext uri="{BB962C8B-B14F-4D97-AF65-F5344CB8AC3E}">
        <p14:creationId xmlns:p14="http://schemas.microsoft.com/office/powerpoint/2010/main" val="139783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All other gamma transitions which were measured by the detection system in the exactly same moment</a:t>
            </a:r>
          </a:p>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17</a:t>
            </a:fld>
            <a:endParaRPr lang="fr-FR"/>
          </a:p>
        </p:txBody>
      </p:sp>
    </p:spTree>
    <p:extLst>
      <p:ext uri="{BB962C8B-B14F-4D97-AF65-F5344CB8AC3E}">
        <p14:creationId xmlns:p14="http://schemas.microsoft.com/office/powerpoint/2010/main" val="357339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18</a:t>
            </a:fld>
            <a:endParaRPr lang="fr-FR"/>
          </a:p>
        </p:txBody>
      </p:sp>
    </p:spTree>
    <p:extLst>
      <p:ext uri="{BB962C8B-B14F-4D97-AF65-F5344CB8AC3E}">
        <p14:creationId xmlns:p14="http://schemas.microsoft.com/office/powerpoint/2010/main" val="995873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310128" cy="6858000"/>
          </a:xfrm>
          <a:prstGeom prst="rect">
            <a:avLst/>
          </a:prstGeom>
        </p:spPr>
      </p:pic>
      <p:sp>
        <p:nvSpPr>
          <p:cNvPr id="9" name="Espace réservé du texte 8"/>
          <p:cNvSpPr>
            <a:spLocks noGrp="1"/>
          </p:cNvSpPr>
          <p:nvPr>
            <p:ph type="body" sz="quarter" idx="13" hasCustomPrompt="1"/>
          </p:nvPr>
        </p:nvSpPr>
        <p:spPr>
          <a:xfrm>
            <a:off x="3955765" y="5504598"/>
            <a:ext cx="4788464" cy="349937"/>
          </a:xfrm>
          <a:prstGeom prst="rect">
            <a:avLst/>
          </a:prstGeom>
        </p:spPr>
        <p:txBody>
          <a:bodyPr anchor="ctr" anchorCtr="0"/>
          <a:lstStyle>
            <a:lvl1pPr marL="0" indent="0">
              <a:buFont typeface="Arial" pitchFamily="34" charset="0"/>
              <a:buNone/>
              <a:defRPr sz="1400" b="0" baseline="0">
                <a:solidFill>
                  <a:srgbClr val="666666"/>
                </a:solidFill>
              </a:defRPr>
            </a:lvl1pPr>
          </a:lstStyle>
          <a:p>
            <a:pPr lvl="0"/>
            <a:r>
              <a:rPr lang="fr-FR" dirty="0" smtClean="0"/>
              <a:t>Nom événement</a:t>
            </a:r>
            <a:endParaRPr lang="fr-FR" dirty="0"/>
          </a:p>
        </p:txBody>
      </p:sp>
      <p:sp>
        <p:nvSpPr>
          <p:cNvPr id="12" name="Espace réservé du numéro de diapositive 11"/>
          <p:cNvSpPr>
            <a:spLocks noGrp="1"/>
          </p:cNvSpPr>
          <p:nvPr>
            <p:ph type="sldNum" sz="quarter" idx="17"/>
          </p:nvPr>
        </p:nvSpPr>
        <p:spPr>
          <a:xfrm>
            <a:off x="8025304" y="6465733"/>
            <a:ext cx="730507" cy="324000"/>
          </a:xfrm>
          <a:prstGeom prst="rect">
            <a:avLst/>
          </a:prstGeom>
        </p:spPr>
        <p:txBody>
          <a:bodyPr/>
          <a:lstStyle>
            <a:lvl1pPr>
              <a:defRPr>
                <a:solidFill>
                  <a:schemeClr val="bg1"/>
                </a:solidFill>
              </a:defRPr>
            </a:lvl1pPr>
          </a:lstStyle>
          <a:p>
            <a:r>
              <a:rPr lang="fr-FR" b="1" smtClean="0"/>
              <a:t>|</a:t>
            </a:r>
            <a:r>
              <a:rPr lang="fr-FR" smtClean="0"/>
              <a:t> Page </a:t>
            </a:r>
            <a:fld id="{AEFB9B6D-867A-40B8-ACB0-35CC9F272C9C}" type="slidenum">
              <a:rPr lang="fr-FR" smtClean="0"/>
              <a:pPr/>
              <a:t>‹#›</a:t>
            </a:fld>
            <a:endParaRPr lang="fr-FR" dirty="0"/>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7854" y="5456454"/>
            <a:ext cx="985013" cy="98292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000" y="1256885"/>
            <a:ext cx="8172464" cy="4968552"/>
          </a:xfrm>
          <a:prstGeom prst="rect">
            <a:avLst/>
          </a:prstGeom>
        </p:spPr>
        <p:txBody>
          <a:bodyPr/>
          <a:lstStyle>
            <a:lvl1pPr>
              <a:spcAft>
                <a:spcPts val="600"/>
              </a:spcAft>
              <a:defRPr cap="none" baseline="0">
                <a:latin typeface="Verdana" pitchFamily="34" charset="0"/>
                <a:ea typeface="Verdana" pitchFamily="34" charset="0"/>
                <a:cs typeface="Verdana" pitchFamily="34" charset="0"/>
              </a:defRPr>
            </a:lvl1pPr>
            <a:lvl2pPr marL="270000" indent="-270000">
              <a:lnSpc>
                <a:spcPct val="100000"/>
              </a:lnSpc>
              <a:spcAft>
                <a:spcPts val="400"/>
              </a:spcAft>
              <a:buSzPct val="60000"/>
              <a:defRPr sz="1800">
                <a:latin typeface="Verdana" pitchFamily="34" charset="0"/>
                <a:ea typeface="Verdana" pitchFamily="34" charset="0"/>
                <a:cs typeface="Verdana" pitchFamily="34" charset="0"/>
              </a:defRPr>
            </a:lvl2pPr>
            <a:lvl3pPr marL="360000">
              <a:lnSpc>
                <a:spcPct val="100000"/>
              </a:lnSpc>
              <a:defRPr>
                <a:latin typeface="Verdana" pitchFamily="34" charset="0"/>
                <a:ea typeface="Verdana" pitchFamily="34" charset="0"/>
                <a:cs typeface="Verdana" pitchFamily="34" charset="0"/>
              </a:defRPr>
            </a:lvl3pPr>
            <a:lvl4pPr marL="628650" indent="-276225">
              <a:lnSpc>
                <a:spcPct val="100000"/>
              </a:lnSpc>
              <a:spcBef>
                <a:spcPts val="200"/>
              </a:spcBef>
              <a:spcAft>
                <a:spcPts val="400"/>
              </a:spcAft>
              <a:buSzPct val="30000"/>
              <a:defRPr sz="1400">
                <a:latin typeface="Verdana" pitchFamily="34" charset="0"/>
                <a:ea typeface="Verdana" pitchFamily="34" charset="0"/>
                <a:cs typeface="Verdana" pitchFamily="34" charset="0"/>
              </a:defRPr>
            </a:lvl4pPr>
            <a:lvl5pPr marL="630000" indent="0">
              <a:lnSpc>
                <a:spcPct val="100000"/>
              </a:lnSpc>
              <a:defRPr sz="1200">
                <a:latin typeface="Verdana" pitchFamily="34" charset="0"/>
                <a:ea typeface="Verdana" pitchFamily="34" charset="0"/>
                <a:cs typeface="Verdana" pitchFamily="34" charset="0"/>
              </a:defRPr>
            </a:lvl5pPr>
            <a:lvl6pPr marL="809625" indent="-180975">
              <a:spcBef>
                <a:spcPts val="0"/>
              </a:spcBef>
              <a:defRPr sz="1200" baseline="0"/>
            </a:lvl6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6" name="Espace réservé du titre 1"/>
          <p:cNvSpPr>
            <a:spLocks noGrp="1"/>
          </p:cNvSpPr>
          <p:nvPr>
            <p:ph type="title"/>
          </p:nvPr>
        </p:nvSpPr>
        <p:spPr>
          <a:xfrm>
            <a:off x="1382104" y="52752"/>
            <a:ext cx="6790296" cy="908720"/>
          </a:xfrm>
          <a:prstGeom prst="rect">
            <a:avLst/>
          </a:prstGeom>
        </p:spPr>
        <p:txBody>
          <a:bodyPr vert="horz" lIns="0" tIns="0" rIns="0" bIns="0" rtlCol="0" anchor="ctr" anchorCtr="0">
            <a:noAutofit/>
          </a:bodyPr>
          <a:lstStyle>
            <a:lvl1pPr>
              <a:defRPr sz="2400" cap="small" baseline="0"/>
            </a:lvl1pPr>
          </a:lstStyle>
          <a:p>
            <a:r>
              <a:rPr lang="fr-FR" dirty="0" smtClean="0"/>
              <a:t>Cliquez pour modifier le style du titre</a:t>
            </a:r>
            <a:endParaRPr lang="fr-FR" dirty="0"/>
          </a:p>
        </p:txBody>
      </p:sp>
      <p:sp>
        <p:nvSpPr>
          <p:cNvPr id="30" name="Espace réservé du pied de page 4"/>
          <p:cNvSpPr>
            <a:spLocks noGrp="1"/>
          </p:cNvSpPr>
          <p:nvPr>
            <p:ph type="ftr" sz="quarter" idx="3"/>
          </p:nvPr>
        </p:nvSpPr>
        <p:spPr>
          <a:xfrm>
            <a:off x="576001" y="6465733"/>
            <a:ext cx="2599000" cy="324000"/>
          </a:xfrm>
          <a:prstGeom prst="rect">
            <a:avLst/>
          </a:prstGeom>
        </p:spPr>
        <p:txBody>
          <a:bodyPr vert="horz" lIns="0" tIns="0" rIns="0" bIns="0" rtlCol="0" anchor="ctr"/>
          <a:lstStyle>
            <a:lvl1pPr algn="l">
              <a:defRPr sz="1000">
                <a:solidFill>
                  <a:srgbClr val="666666"/>
                </a:solidFill>
              </a:defRPr>
            </a:lvl1pPr>
          </a:lstStyle>
          <a:p>
            <a:r>
              <a:rPr lang="fr-FR" smtClean="0"/>
              <a:t>M. Rapala, IRFU/DPhN/LERN</a:t>
            </a:r>
            <a:endParaRPr lang="fr-FR" dirty="0">
              <a:solidFill>
                <a:srgbClr val="FF0000"/>
              </a:solidFill>
            </a:endParaRPr>
          </a:p>
        </p:txBody>
      </p:sp>
      <p:sp>
        <p:nvSpPr>
          <p:cNvPr id="31" name="Espace réservé du numéro de diapositive 5"/>
          <p:cNvSpPr>
            <a:spLocks noGrp="1"/>
          </p:cNvSpPr>
          <p:nvPr>
            <p:ph type="sldNum" sz="quarter" idx="4"/>
          </p:nvPr>
        </p:nvSpPr>
        <p:spPr>
          <a:xfrm>
            <a:off x="7984067" y="6465733"/>
            <a:ext cx="764397" cy="324000"/>
          </a:xfrm>
          <a:prstGeom prst="rect">
            <a:avLst/>
          </a:prstGeom>
        </p:spPr>
        <p:txBody>
          <a:bodyPr vert="horz" lIns="0" tIns="0" rIns="0" bIns="0" rtlCol="0" anchor="ctr"/>
          <a:lstStyle>
            <a:lvl1pPr algn="r">
              <a:defRPr sz="1000">
                <a:solidFill>
                  <a:srgbClr val="666666"/>
                </a:solidFill>
              </a:defRPr>
            </a:lvl1pPr>
          </a:lstStyle>
          <a:p>
            <a:r>
              <a:rPr lang="fr-FR" dirty="0" smtClean="0"/>
              <a:t>Page </a:t>
            </a:r>
            <a:fld id="{AEFB9B6D-867A-40B8-ACB0-35CC9F272C9C}" type="slidenum">
              <a:rPr lang="fr-FR" smtClean="0"/>
              <a:pPr/>
              <a:t>‹#›</a:t>
            </a:fld>
            <a:endParaRPr lang="fr-FR" dirty="0"/>
          </a:p>
        </p:txBody>
      </p:sp>
      <p:sp>
        <p:nvSpPr>
          <p:cNvPr id="32" name="Espace réservé de la date 6"/>
          <p:cNvSpPr>
            <a:spLocks noGrp="1"/>
          </p:cNvSpPr>
          <p:nvPr>
            <p:ph type="dt" sz="half" idx="2"/>
          </p:nvPr>
        </p:nvSpPr>
        <p:spPr>
          <a:xfrm>
            <a:off x="3327401" y="6465733"/>
            <a:ext cx="4131732" cy="324000"/>
          </a:xfrm>
          <a:prstGeom prst="rect">
            <a:avLst/>
          </a:prstGeom>
        </p:spPr>
        <p:txBody>
          <a:bodyPr vert="horz" lIns="0" tIns="0" rIns="0" bIns="0" rtlCol="0" anchor="ctr"/>
          <a:lstStyle>
            <a:lvl1pPr algn="ctr">
              <a:defRPr sz="1000" b="0">
                <a:solidFill>
                  <a:srgbClr val="666666"/>
                </a:solidFill>
              </a:defRPr>
            </a:lvl1pPr>
          </a:lstStyle>
          <a:p>
            <a:r>
              <a:rPr lang="en-US" smtClean="0"/>
              <a:t>May 30, 2017</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ers large">
    <p:spTree>
      <p:nvGrpSpPr>
        <p:cNvPr id="1" name=""/>
        <p:cNvGrpSpPr/>
        <p:nvPr/>
      </p:nvGrpSpPr>
      <p:grpSpPr>
        <a:xfrm>
          <a:off x="0" y="0"/>
          <a:ext cx="0" cy="0"/>
          <a:chOff x="0" y="0"/>
          <a:chExt cx="0" cy="0"/>
        </a:xfrm>
      </p:grpSpPr>
      <p:pic>
        <p:nvPicPr>
          <p:cNvPr id="3" name="Image 2" descr="bandeau_dernière.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323850"/>
          </a:xfrm>
          <a:prstGeom prst="rect">
            <a:avLst/>
          </a:prstGeom>
        </p:spPr>
      </p:pic>
      <p:sp>
        <p:nvSpPr>
          <p:cNvPr id="8" name="Espace réservé du pied de page 4"/>
          <p:cNvSpPr>
            <a:spLocks noGrp="1"/>
          </p:cNvSpPr>
          <p:nvPr>
            <p:ph type="ftr" sz="quarter" idx="3"/>
          </p:nvPr>
        </p:nvSpPr>
        <p:spPr>
          <a:xfrm>
            <a:off x="590549" y="6465733"/>
            <a:ext cx="2618317" cy="324000"/>
          </a:xfrm>
          <a:prstGeom prst="rect">
            <a:avLst/>
          </a:prstGeom>
        </p:spPr>
        <p:txBody>
          <a:bodyPr vert="horz" lIns="0" tIns="0" rIns="0" bIns="0" rtlCol="0" anchor="ctr"/>
          <a:lstStyle>
            <a:lvl1pPr algn="l">
              <a:defRPr sz="1000">
                <a:solidFill>
                  <a:srgbClr val="666666"/>
                </a:solidFill>
              </a:defRPr>
            </a:lvl1pPr>
          </a:lstStyle>
          <a:p>
            <a:r>
              <a:rPr lang="fr-FR" smtClean="0"/>
              <a:t>M. Rapala, IRFU/DPhN/LERN</a:t>
            </a:r>
            <a:endParaRPr lang="fr-FR" dirty="0"/>
          </a:p>
        </p:txBody>
      </p:sp>
      <p:sp>
        <p:nvSpPr>
          <p:cNvPr id="10" name="Espace réservé du numéro de diapositive 5"/>
          <p:cNvSpPr>
            <a:spLocks noGrp="1"/>
          </p:cNvSpPr>
          <p:nvPr>
            <p:ph type="sldNum" sz="quarter" idx="4"/>
          </p:nvPr>
        </p:nvSpPr>
        <p:spPr>
          <a:xfrm>
            <a:off x="7967133" y="6465733"/>
            <a:ext cx="781331" cy="324000"/>
          </a:xfrm>
          <a:prstGeom prst="rect">
            <a:avLst/>
          </a:prstGeom>
        </p:spPr>
        <p:txBody>
          <a:bodyPr vert="horz" lIns="0" tIns="0" rIns="0" bIns="0" rtlCol="0" anchor="ctr"/>
          <a:lstStyle>
            <a:lvl1pPr algn="r">
              <a:defRPr sz="1000">
                <a:solidFill>
                  <a:srgbClr val="666666"/>
                </a:solidFill>
              </a:defRPr>
            </a:lvl1pPr>
          </a:lstStyle>
          <a:p>
            <a:r>
              <a:rPr lang="fr-FR" dirty="0" smtClean="0"/>
              <a:t>Page </a:t>
            </a:r>
            <a:fld id="{AEFB9B6D-867A-40B8-ACB0-35CC9F272C9C}" type="slidenum">
              <a:rPr lang="fr-FR" smtClean="0"/>
              <a:pPr/>
              <a:t>‹#›</a:t>
            </a:fld>
            <a:endParaRPr lang="fr-FR" dirty="0"/>
          </a:p>
        </p:txBody>
      </p:sp>
      <p:sp>
        <p:nvSpPr>
          <p:cNvPr id="11" name="Espace réservé de la date 6"/>
          <p:cNvSpPr>
            <a:spLocks noGrp="1"/>
          </p:cNvSpPr>
          <p:nvPr>
            <p:ph type="dt" sz="half" idx="2"/>
          </p:nvPr>
        </p:nvSpPr>
        <p:spPr>
          <a:xfrm>
            <a:off x="3276599" y="6465733"/>
            <a:ext cx="4207933" cy="324000"/>
          </a:xfrm>
          <a:prstGeom prst="rect">
            <a:avLst/>
          </a:prstGeom>
        </p:spPr>
        <p:txBody>
          <a:bodyPr vert="horz" lIns="0" tIns="0" rIns="0" bIns="0" rtlCol="0" anchor="ctr"/>
          <a:lstStyle>
            <a:lvl1pPr algn="ctr">
              <a:defRPr sz="1000" b="0">
                <a:solidFill>
                  <a:srgbClr val="666666"/>
                </a:solidFill>
              </a:defRPr>
            </a:lvl1pPr>
          </a:lstStyle>
          <a:p>
            <a:r>
              <a:rPr lang="en-US" smtClean="0"/>
              <a:t>May 30, 2017</a:t>
            </a:r>
            <a:endParaRPr lang="fr-FR" dirty="0"/>
          </a:p>
        </p:txBody>
      </p:sp>
    </p:spTree>
    <p:extLst>
      <p:ext uri="{BB962C8B-B14F-4D97-AF65-F5344CB8AC3E}">
        <p14:creationId xmlns:p14="http://schemas.microsoft.com/office/powerpoint/2010/main" val="1788540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1319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 Fin">
    <p:spTree>
      <p:nvGrpSpPr>
        <p:cNvPr id="1" name=""/>
        <p:cNvGrpSpPr/>
        <p:nvPr/>
      </p:nvGrpSpPr>
      <p:grpSpPr>
        <a:xfrm>
          <a:off x="0" y="0"/>
          <a:ext cx="0" cy="0"/>
          <a:chOff x="0" y="0"/>
          <a:chExt cx="0" cy="0"/>
        </a:xfrm>
      </p:grpSpPr>
      <p:pic>
        <p:nvPicPr>
          <p:cNvPr id="14" name="Image 13" descr="bandeau_dernière.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10129" y="5805576"/>
            <a:ext cx="5833871" cy="1052424"/>
          </a:xfrm>
          <a:prstGeom prst="rect">
            <a:avLst/>
          </a:prstGeom>
        </p:spPr>
      </p:pic>
      <p:sp>
        <p:nvSpPr>
          <p:cNvPr id="2" name="Titre 1"/>
          <p:cNvSpPr>
            <a:spLocks noGrp="1"/>
          </p:cNvSpPr>
          <p:nvPr>
            <p:ph type="title" hasCustomPrompt="1"/>
          </p:nvPr>
        </p:nvSpPr>
        <p:spPr>
          <a:xfrm>
            <a:off x="6876848" y="6202395"/>
            <a:ext cx="2032959" cy="378648"/>
          </a:xfrm>
          <a:prstGeom prst="rect">
            <a:avLst/>
          </a:prstGeom>
        </p:spPr>
        <p:txBody>
          <a:bodyPr tIns="36000" bIns="36000" anchor="t" anchorCtr="0"/>
          <a:lstStyle>
            <a:lvl1pPr algn="l">
              <a:lnSpc>
                <a:spcPts val="1200"/>
              </a:lnSpc>
              <a:defRPr sz="800" b="0" cap="none" baseline="0">
                <a:solidFill>
                  <a:schemeClr val="bg2"/>
                </a:solidFill>
              </a:defRPr>
            </a:lvl1pPr>
          </a:lstStyle>
          <a:p>
            <a:r>
              <a:rPr lang="fr-FR" dirty="0" smtClean="0"/>
              <a:t>Service</a:t>
            </a:r>
            <a:br>
              <a:rPr lang="fr-FR" dirty="0" smtClean="0"/>
            </a:br>
            <a:endParaRPr lang="fr-FR" dirty="0"/>
          </a:p>
        </p:txBody>
      </p:sp>
      <p:pic>
        <p:nvPicPr>
          <p:cNvPr id="13" name="Image 12" descr="bandeau_dernière.png"/>
          <p:cNvPicPr>
            <a:picLocks noChangeAspect="1"/>
          </p:cNvPicPr>
          <p:nvPr userDrawn="1"/>
        </p:nvPicPr>
        <p:blipFill>
          <a:blip r:embed="rId3" cstate="print"/>
          <a:srcRect b="15350"/>
          <a:stretch>
            <a:fillRect/>
          </a:stretch>
        </p:blipFill>
        <p:spPr>
          <a:xfrm>
            <a:off x="3310128" y="-1"/>
            <a:ext cx="5833871" cy="5805577"/>
          </a:xfrm>
          <a:prstGeom prst="rect">
            <a:avLst/>
          </a:prstGeom>
        </p:spPr>
      </p:pic>
      <p:sp>
        <p:nvSpPr>
          <p:cNvPr id="17" name="Espace réservé du numéro de diapositive 16"/>
          <p:cNvSpPr>
            <a:spLocks noGrp="1"/>
          </p:cNvSpPr>
          <p:nvPr>
            <p:ph type="sldNum" sz="quarter" idx="13"/>
          </p:nvPr>
        </p:nvSpPr>
        <p:spPr>
          <a:xfrm>
            <a:off x="3518792" y="6305910"/>
            <a:ext cx="2965399" cy="324000"/>
          </a:xfrm>
          <a:prstGeom prst="rect">
            <a:avLst/>
          </a:prstGeom>
        </p:spPr>
        <p:txBody>
          <a:bodyPr/>
          <a:lstStyle>
            <a:lvl1pPr algn="l">
              <a:defRPr sz="800"/>
            </a:lvl1pPr>
          </a:lstStyle>
          <a:p>
            <a:r>
              <a:rPr lang="fr-FR" smtClean="0">
                <a:solidFill>
                  <a:schemeClr val="bg1"/>
                </a:solidFill>
              </a:rPr>
              <a:t>Tel : +33 1 69 08 xx xx – Fax : +33 1 69 08 xx xx</a:t>
            </a:r>
            <a:endParaRPr lang="fr-FR" dirty="0">
              <a:solidFill>
                <a:schemeClr val="bg1"/>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55548"/>
          </a:xfrm>
          <a:prstGeom prst="rect">
            <a:avLst/>
          </a:prstGeom>
        </p:spPr>
      </p:pic>
      <p:sp>
        <p:nvSpPr>
          <p:cNvPr id="11" name="Espace réservé du pied de page 4"/>
          <p:cNvSpPr>
            <a:spLocks noGrp="1"/>
          </p:cNvSpPr>
          <p:nvPr>
            <p:ph type="ftr" sz="quarter" idx="3"/>
          </p:nvPr>
        </p:nvSpPr>
        <p:spPr>
          <a:xfrm>
            <a:off x="590550" y="6465733"/>
            <a:ext cx="1856317" cy="324000"/>
          </a:xfrm>
          <a:prstGeom prst="rect">
            <a:avLst/>
          </a:prstGeom>
        </p:spPr>
        <p:txBody>
          <a:bodyPr vert="horz" lIns="0" tIns="0" rIns="0" bIns="0" rtlCol="0" anchor="ctr"/>
          <a:lstStyle>
            <a:lvl1pPr algn="l">
              <a:defRPr sz="1000">
                <a:solidFill>
                  <a:srgbClr val="666666"/>
                </a:solidFill>
              </a:defRPr>
            </a:lvl1pPr>
          </a:lstStyle>
          <a:p>
            <a:r>
              <a:rPr lang="fr-FR" smtClean="0"/>
              <a:t>M. Rapala, IRFU/DPhN/LERN</a:t>
            </a:r>
            <a:endParaRPr lang="fr-FR" dirty="0"/>
          </a:p>
        </p:txBody>
      </p:sp>
      <p:sp>
        <p:nvSpPr>
          <p:cNvPr id="16" name="Espace réservé du numéro de diapositive 5"/>
          <p:cNvSpPr>
            <a:spLocks noGrp="1"/>
          </p:cNvSpPr>
          <p:nvPr>
            <p:ph type="sldNum" sz="quarter" idx="4"/>
          </p:nvPr>
        </p:nvSpPr>
        <p:spPr>
          <a:xfrm>
            <a:off x="8208464" y="6465733"/>
            <a:ext cx="681536" cy="324000"/>
          </a:xfrm>
          <a:prstGeom prst="rect">
            <a:avLst/>
          </a:prstGeom>
        </p:spPr>
        <p:txBody>
          <a:bodyPr vert="horz" lIns="0" tIns="0" rIns="0" bIns="0" rtlCol="0" anchor="ctr"/>
          <a:lstStyle>
            <a:lvl1pPr algn="r">
              <a:defRPr sz="1000">
                <a:solidFill>
                  <a:srgbClr val="666666"/>
                </a:solidFill>
              </a:defRPr>
            </a:lvl1pPr>
          </a:lstStyle>
          <a:p>
            <a:r>
              <a:rPr lang="fr-FR" dirty="0" smtClean="0"/>
              <a:t>Page </a:t>
            </a:r>
            <a:fld id="{AEFB9B6D-867A-40B8-ACB0-35CC9F272C9C}" type="slidenum">
              <a:rPr lang="fr-FR" smtClean="0"/>
              <a:pPr/>
              <a:t>‹#›</a:t>
            </a:fld>
            <a:endParaRPr lang="fr-FR" dirty="0"/>
          </a:p>
        </p:txBody>
      </p:sp>
      <p:sp>
        <p:nvSpPr>
          <p:cNvPr id="17" name="Espace réservé de la date 6"/>
          <p:cNvSpPr>
            <a:spLocks noGrp="1"/>
          </p:cNvSpPr>
          <p:nvPr>
            <p:ph type="dt" sz="half" idx="2"/>
          </p:nvPr>
        </p:nvSpPr>
        <p:spPr>
          <a:xfrm>
            <a:off x="2624667" y="6454466"/>
            <a:ext cx="5342466" cy="324000"/>
          </a:xfrm>
          <a:prstGeom prst="rect">
            <a:avLst/>
          </a:prstGeom>
        </p:spPr>
        <p:txBody>
          <a:bodyPr vert="horz" lIns="0" tIns="0" rIns="0" bIns="0" rtlCol="0" anchor="ctr"/>
          <a:lstStyle>
            <a:lvl1pPr algn="ctr">
              <a:defRPr sz="1000" b="0">
                <a:solidFill>
                  <a:srgbClr val="666666"/>
                </a:solidFill>
              </a:defRPr>
            </a:lvl1pPr>
          </a:lstStyle>
          <a:p>
            <a:r>
              <a:rPr lang="en-US" smtClean="0"/>
              <a:t>May 30, 2017</a:t>
            </a:r>
            <a:endParaRPr lang="fr-FR" dirty="0"/>
          </a:p>
        </p:txBody>
      </p:sp>
      <p:pic>
        <p:nvPicPr>
          <p:cNvPr id="9" name="Imag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6750" y="138330"/>
            <a:ext cx="684220" cy="68277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50" r:id="rId2"/>
    <p:sldLayoutId id="2147483672" r:id="rId3"/>
    <p:sldLayoutId id="2147483673" r:id="rId4"/>
    <p:sldLayoutId id="2147483668" r:id="rId5"/>
  </p:sldLayoutIdLst>
  <p:timing>
    <p:tnLst>
      <p:par>
        <p:cTn id="1" dur="indefinite" restart="never" nodeType="tmRoot"/>
      </p:par>
    </p:tnLst>
  </p:timing>
  <p:hf hdr="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400"/>
        </a:spcAft>
        <a:buFont typeface="Arial" pitchFamily="34" charset="0"/>
        <a:buNone/>
        <a:defRPr sz="2200" kern="1200" cap="small" baseline="0">
          <a:solidFill>
            <a:schemeClr val="tx2"/>
          </a:solidFill>
          <a:latin typeface="Verdana" pitchFamily="34" charset="0"/>
          <a:ea typeface="Verdana" pitchFamily="34" charset="0"/>
          <a:cs typeface="Verdana" pitchFamily="34" charset="0"/>
        </a:defRPr>
      </a:lvl1pPr>
      <a:lvl2pPr marL="360363" indent="-360363" algn="l" defTabSz="914400" rtl="0" eaLnBrk="1" latinLnBrk="0" hangingPunct="1">
        <a:lnSpc>
          <a:spcPts val="2000"/>
        </a:lnSpc>
        <a:spcBef>
          <a:spcPts val="0"/>
        </a:spcBef>
        <a:buSzPct val="90000"/>
        <a:buFontTx/>
        <a:buBlip>
          <a:blip r:embed="rId9"/>
        </a:buBlip>
        <a:defRPr sz="2000" kern="1200" cap="small" baseline="0">
          <a:solidFill>
            <a:srgbClr val="666666"/>
          </a:solidFill>
          <a:latin typeface="Verdana" pitchFamily="34" charset="0"/>
          <a:ea typeface="Verdana" pitchFamily="34" charset="0"/>
          <a:cs typeface="Verdana" pitchFamily="34" charset="0"/>
        </a:defRPr>
      </a:lvl2pPr>
      <a:lvl3pPr marL="3492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1077913" indent="-306388" algn="l" defTabSz="914400" rtl="0" eaLnBrk="1" latinLnBrk="0" hangingPunct="1">
        <a:lnSpc>
          <a:spcPts val="2000"/>
        </a:lnSpc>
        <a:spcBef>
          <a:spcPts val="0"/>
        </a:spcBef>
        <a:buClr>
          <a:srgbClr val="666666"/>
        </a:buClr>
        <a:buSzPct val="36000"/>
        <a:buFontTx/>
        <a:buBlip>
          <a:blip r:embed="rId10"/>
        </a:buBlip>
        <a:defRPr sz="1400" kern="1200">
          <a:solidFill>
            <a:srgbClr val="666666"/>
          </a:solidFill>
          <a:latin typeface="Verdana" pitchFamily="34" charset="0"/>
          <a:ea typeface="Verdana" pitchFamily="34" charset="0"/>
          <a:cs typeface="Verdana" pitchFamily="34" charset="0"/>
        </a:defRPr>
      </a:lvl4pPr>
      <a:lvl5pPr marL="1073150" indent="0" algn="l" defTabSz="914400" rtl="0" eaLnBrk="1" latinLnBrk="0" hangingPunct="1">
        <a:lnSpc>
          <a:spcPts val="2000"/>
        </a:lnSpc>
        <a:spcBef>
          <a:spcPts val="0"/>
        </a:spcBef>
        <a:buClr>
          <a:srgbClr val="666666"/>
        </a:buClr>
        <a:buFont typeface="Arial" pitchFamily="34" charset="0"/>
        <a:buNone/>
        <a:defRPr sz="1400" kern="1200">
          <a:solidFill>
            <a:srgbClr val="666666"/>
          </a:solidFill>
          <a:latin typeface="Verdana" pitchFamily="34" charset="0"/>
          <a:ea typeface="Verdana" pitchFamily="34" charset="0"/>
          <a:cs typeface="Verdana" pitchFamily="34" charset="0"/>
        </a:defRPr>
      </a:lvl5pPr>
      <a:lvl6pPr marL="1436688" indent="-228600" algn="l" defTabSz="914400" rtl="0" eaLnBrk="1" latinLnBrk="0" hangingPunct="1">
        <a:spcBef>
          <a:spcPct val="20000"/>
        </a:spcBef>
        <a:buFont typeface="Arial" pitchFamily="34" charset="0"/>
        <a:buChar char="•"/>
        <a:defRPr sz="1400" i="1" kern="120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jpe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2.JP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6.jpeg"/><Relationship Id="rId7"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8.jpeg"/><Relationship Id="rId4" Type="http://schemas.openxmlformats.org/officeDocument/2006/relationships/image" Target="../media/image57.jpeg"/></Relationships>
</file>

<file path=ppt/slides/_rels/slide7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0.jpeg"/><Relationship Id="rId7"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61.jpeg"/><Relationship Id="rId4" Type="http://schemas.openxmlformats.org/officeDocument/2006/relationships/image" Target="../media/image59.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523717" y="517365"/>
            <a:ext cx="5199367" cy="2062103"/>
          </a:xfrm>
          <a:prstGeom prst="rect">
            <a:avLst/>
          </a:prstGeom>
          <a:noFill/>
        </p:spPr>
        <p:txBody>
          <a:bodyPr wrap="square" rtlCol="0">
            <a:spAutoFit/>
          </a:bodyPr>
          <a:lstStyle/>
          <a:p>
            <a:pPr algn="ctr"/>
            <a:r>
              <a:rPr lang="en-US" sz="3200" b="1" dirty="0" smtClean="0"/>
              <a:t>Study </a:t>
            </a:r>
            <a:r>
              <a:rPr lang="en-US" sz="3200" b="1" dirty="0"/>
              <a:t>of the nuclear fission process by prompt gamma-ray spectrometry</a:t>
            </a:r>
          </a:p>
        </p:txBody>
      </p:sp>
      <p:sp>
        <p:nvSpPr>
          <p:cNvPr id="7" name="ZoneTexte 6"/>
          <p:cNvSpPr txBox="1"/>
          <p:nvPr/>
        </p:nvSpPr>
        <p:spPr>
          <a:xfrm>
            <a:off x="3442680" y="5293354"/>
            <a:ext cx="5593896" cy="461665"/>
          </a:xfrm>
          <a:prstGeom prst="rect">
            <a:avLst/>
          </a:prstGeom>
          <a:noFill/>
        </p:spPr>
        <p:txBody>
          <a:bodyPr wrap="square" rtlCol="0">
            <a:spAutoFit/>
          </a:bodyPr>
          <a:lstStyle/>
          <a:p>
            <a:pPr algn="ctr"/>
            <a:r>
              <a:rPr lang="en-US" sz="2400" dirty="0" smtClean="0">
                <a:solidFill>
                  <a:srgbClr val="666666"/>
                </a:solidFill>
              </a:rPr>
              <a:t>PHENIICS Fest, </a:t>
            </a:r>
            <a:r>
              <a:rPr lang="en-US" sz="2400" dirty="0" err="1" smtClean="0">
                <a:solidFill>
                  <a:srgbClr val="666666"/>
                </a:solidFill>
              </a:rPr>
              <a:t>Orsay</a:t>
            </a:r>
            <a:r>
              <a:rPr lang="en-US" sz="2400" dirty="0" smtClean="0">
                <a:solidFill>
                  <a:srgbClr val="666666"/>
                </a:solidFill>
              </a:rPr>
              <a:t>, 30 May 2017</a:t>
            </a:r>
            <a:endParaRPr lang="en-US" sz="2400" dirty="0">
              <a:solidFill>
                <a:srgbClr val="666666"/>
              </a:solidFill>
            </a:endParaRPr>
          </a:p>
        </p:txBody>
      </p:sp>
      <p:sp>
        <p:nvSpPr>
          <p:cNvPr id="21" name="Espace réservé du texte 3"/>
          <p:cNvSpPr>
            <a:spLocks noGrp="1"/>
          </p:cNvSpPr>
          <p:nvPr>
            <p:ph type="body" sz="quarter" idx="13"/>
          </p:nvPr>
        </p:nvSpPr>
        <p:spPr>
          <a:xfrm>
            <a:off x="3442680" y="3061549"/>
            <a:ext cx="5605766" cy="1387489"/>
          </a:xfrm>
        </p:spPr>
        <p:txBody>
          <a:bodyPr/>
          <a:lstStyle/>
          <a:p>
            <a:pPr algn="ctr">
              <a:lnSpc>
                <a:spcPct val="150000"/>
              </a:lnSpc>
            </a:pPr>
            <a:r>
              <a:rPr lang="fr-FR" sz="2400" dirty="0" err="1" smtClean="0">
                <a:solidFill>
                  <a:schemeClr val="tx1"/>
                </a:solidFill>
                <a:latin typeface="+mn-lt"/>
              </a:rPr>
              <a:t>Michał</a:t>
            </a:r>
            <a:r>
              <a:rPr lang="fr-FR" sz="2400" dirty="0" smtClean="0">
                <a:solidFill>
                  <a:schemeClr val="tx1"/>
                </a:solidFill>
                <a:latin typeface="+mn-lt"/>
              </a:rPr>
              <a:t> </a:t>
            </a:r>
            <a:r>
              <a:rPr lang="fr-FR" sz="2400" dirty="0" err="1" smtClean="0">
                <a:solidFill>
                  <a:schemeClr val="tx1"/>
                </a:solidFill>
                <a:latin typeface="+mn-lt"/>
              </a:rPr>
              <a:t>Rąpała</a:t>
            </a:r>
            <a:endParaRPr lang="fr-FR" sz="2000" dirty="0">
              <a:solidFill>
                <a:schemeClr val="tx1"/>
              </a:solidFill>
              <a:latin typeface="+mn-lt"/>
            </a:endParaRPr>
          </a:p>
        </p:txBody>
      </p:sp>
    </p:spTree>
    <p:extLst>
      <p:ext uri="{BB962C8B-B14F-4D97-AF65-F5344CB8AC3E}">
        <p14:creationId xmlns:p14="http://schemas.microsoft.com/office/powerpoint/2010/main" val="771505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t>Fission fragment </a:t>
            </a:r>
            <a:r>
              <a:rPr lang="en-US" dirty="0" err="1" smtClean="0"/>
              <a:t>deexcitation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10</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13" name="ZoneTexte 12"/>
          <p:cNvSpPr txBox="1"/>
          <p:nvPr/>
        </p:nvSpPr>
        <p:spPr>
          <a:xfrm>
            <a:off x="258792" y="2235043"/>
            <a:ext cx="1966823" cy="369332"/>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The continuum</a:t>
            </a:r>
            <a:endParaRPr lang="en-US" dirty="0"/>
          </a:p>
        </p:txBody>
      </p:sp>
      <p:sp>
        <p:nvSpPr>
          <p:cNvPr id="14" name="ZoneTexte 13"/>
          <p:cNvSpPr txBox="1"/>
          <p:nvPr/>
        </p:nvSpPr>
        <p:spPr>
          <a:xfrm>
            <a:off x="258791" y="3743180"/>
            <a:ext cx="1966821" cy="92333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The part partially completed from the models</a:t>
            </a:r>
            <a:endParaRPr lang="en-US" dirty="0"/>
          </a:p>
        </p:txBody>
      </p:sp>
      <p:sp>
        <p:nvSpPr>
          <p:cNvPr id="15" name="ZoneTexte 14"/>
          <p:cNvSpPr txBox="1"/>
          <p:nvPr/>
        </p:nvSpPr>
        <p:spPr>
          <a:xfrm>
            <a:off x="258789" y="4951530"/>
            <a:ext cx="1966823" cy="646331"/>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The experimental nuclear levels</a:t>
            </a:r>
            <a:endParaRPr lang="en-US" dirty="0"/>
          </a:p>
        </p:txBody>
      </p:sp>
      <p:sp>
        <p:nvSpPr>
          <p:cNvPr id="17" name="Accolade ouvrante 16"/>
          <p:cNvSpPr/>
          <p:nvPr/>
        </p:nvSpPr>
        <p:spPr>
          <a:xfrm>
            <a:off x="2355011" y="1319842"/>
            <a:ext cx="439947" cy="2199735"/>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ccolade ouvrante 17"/>
          <p:cNvSpPr/>
          <p:nvPr/>
        </p:nvSpPr>
        <p:spPr>
          <a:xfrm>
            <a:off x="2356448" y="3628845"/>
            <a:ext cx="439947" cy="115200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ccolade ouvrante 18"/>
          <p:cNvSpPr/>
          <p:nvPr/>
        </p:nvSpPr>
        <p:spPr>
          <a:xfrm>
            <a:off x="2355010" y="4890465"/>
            <a:ext cx="439947" cy="768463"/>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96395" y="1276002"/>
            <a:ext cx="5693435" cy="5002000"/>
          </a:xfrm>
          <a:prstGeom prst="rect">
            <a:avLst/>
          </a:prstGeom>
        </p:spPr>
      </p:pic>
      <p:sp>
        <p:nvSpPr>
          <p:cNvPr id="16" name="ZoneTexte 15"/>
          <p:cNvSpPr txBox="1"/>
          <p:nvPr/>
        </p:nvSpPr>
        <p:spPr>
          <a:xfrm>
            <a:off x="2794957" y="6067848"/>
            <a:ext cx="3536830" cy="261610"/>
          </a:xfrm>
          <a:prstGeom prst="rect">
            <a:avLst/>
          </a:prstGeom>
          <a:noFill/>
        </p:spPr>
        <p:txBody>
          <a:bodyPr wrap="square" rtlCol="0">
            <a:spAutoFit/>
          </a:bodyPr>
          <a:lstStyle/>
          <a:p>
            <a:pPr algn="ctr"/>
            <a:r>
              <a:rPr lang="en-US" sz="1100" dirty="0" smtClean="0"/>
              <a:t>O. </a:t>
            </a:r>
            <a:r>
              <a:rPr lang="en-US" sz="1100" dirty="0" err="1" smtClean="0"/>
              <a:t>Litaize</a:t>
            </a:r>
            <a:r>
              <a:rPr lang="en-US" sz="1100" dirty="0" smtClean="0"/>
              <a:t> et al., ND-2016, Bruges</a:t>
            </a:r>
            <a:endParaRPr lang="en-US" sz="1100" dirty="0"/>
          </a:p>
        </p:txBody>
      </p:sp>
      <p:sp>
        <p:nvSpPr>
          <p:cNvPr id="7" name="Rectangle 6"/>
          <p:cNvSpPr/>
          <p:nvPr/>
        </p:nvSpPr>
        <p:spPr>
          <a:xfrm>
            <a:off x="2748486" y="4914000"/>
            <a:ext cx="142709" cy="4743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122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p:cNvSpPr txBox="1">
            <a:spLocks/>
          </p:cNvSpPr>
          <p:nvPr/>
        </p:nvSpPr>
        <p:spPr>
          <a:xfrm>
            <a:off x="555872" y="1284650"/>
            <a:ext cx="8172464" cy="1552150"/>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2"/>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3"/>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Main questions </a:t>
            </a:r>
            <a:r>
              <a:rPr lang="en-US" dirty="0" smtClean="0"/>
              <a:t>concerning </a:t>
            </a:r>
            <a:r>
              <a:rPr lang="en-US" dirty="0"/>
              <a:t>de-excitation </a:t>
            </a:r>
            <a:r>
              <a:rPr lang="en-US" dirty="0" smtClean="0"/>
              <a:t>process:</a:t>
            </a:r>
            <a:endParaRPr lang="en-US" dirty="0"/>
          </a:p>
          <a:p>
            <a:endParaRPr lang="en-US" dirty="0"/>
          </a:p>
          <a:p>
            <a:r>
              <a:rPr lang="en-US" sz="1800" dirty="0">
                <a:solidFill>
                  <a:schemeClr val="tx1"/>
                </a:solidFill>
              </a:rPr>
              <a:t>What happens after the scission </a:t>
            </a:r>
            <a:r>
              <a:rPr lang="en-US" sz="1800" dirty="0" smtClean="0">
                <a:solidFill>
                  <a:schemeClr val="tx1"/>
                </a:solidFill>
              </a:rPr>
              <a:t>point?</a:t>
            </a:r>
            <a:endParaRPr lang="en-US" sz="1800" dirty="0">
              <a:solidFill>
                <a:schemeClr val="tx1"/>
              </a:solidFill>
            </a:endParaRPr>
          </a:p>
          <a:p>
            <a:endParaRPr lang="en-US" dirty="0" smtClean="0"/>
          </a:p>
        </p:txBody>
      </p:sp>
      <p:sp>
        <p:nvSpPr>
          <p:cNvPr id="3" name="Titre 2"/>
          <p:cNvSpPr>
            <a:spLocks noGrp="1"/>
          </p:cNvSpPr>
          <p:nvPr>
            <p:ph type="title"/>
          </p:nvPr>
        </p:nvSpPr>
        <p:spPr/>
        <p:txBody>
          <a:bodyPr/>
          <a:lstStyle/>
          <a:p>
            <a:r>
              <a:rPr lang="en-US" dirty="0" smtClean="0"/>
              <a:t>Prompt gamma-ray cascade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11</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966" y="2836800"/>
            <a:ext cx="4744526" cy="369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1"/>
          <p:cNvSpPr txBox="1">
            <a:spLocks/>
          </p:cNvSpPr>
          <p:nvPr/>
        </p:nvSpPr>
        <p:spPr>
          <a:xfrm>
            <a:off x="554399" y="2836800"/>
            <a:ext cx="3810567" cy="4968552"/>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2"/>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3"/>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smtClean="0">
                <a:solidFill>
                  <a:schemeClr val="tx1"/>
                </a:solidFill>
              </a:rPr>
              <a:t>How </a:t>
            </a:r>
            <a:r>
              <a:rPr lang="en-US" sz="1800" dirty="0">
                <a:solidFill>
                  <a:schemeClr val="tx1"/>
                </a:solidFill>
              </a:rPr>
              <a:t>is the excitation energy </a:t>
            </a:r>
            <a:r>
              <a:rPr lang="en-US" sz="1800" dirty="0" smtClean="0">
                <a:solidFill>
                  <a:schemeClr val="tx1"/>
                </a:solidFill>
              </a:rPr>
              <a:t>shared between </a:t>
            </a:r>
            <a:r>
              <a:rPr lang="en-US" sz="1800" dirty="0">
                <a:solidFill>
                  <a:schemeClr val="tx1"/>
                </a:solidFill>
              </a:rPr>
              <a:t>the two </a:t>
            </a:r>
            <a:r>
              <a:rPr lang="en-US" sz="1800" dirty="0" smtClean="0">
                <a:solidFill>
                  <a:schemeClr val="tx1"/>
                </a:solidFill>
              </a:rPr>
              <a:t>fragments? </a:t>
            </a:r>
            <a:endParaRPr lang="en-US" sz="1800" dirty="0">
              <a:solidFill>
                <a:schemeClr val="tx1"/>
              </a:solidFill>
            </a:endParaRPr>
          </a:p>
          <a:p>
            <a:pPr algn="just"/>
            <a:endParaRPr lang="en-US" sz="1800" dirty="0">
              <a:solidFill>
                <a:schemeClr val="tx1"/>
              </a:solidFill>
            </a:endParaRPr>
          </a:p>
          <a:p>
            <a:pPr algn="just"/>
            <a:r>
              <a:rPr lang="en-US" sz="1800" dirty="0">
                <a:solidFill>
                  <a:schemeClr val="tx1"/>
                </a:solidFill>
              </a:rPr>
              <a:t>What are the initial spin </a:t>
            </a:r>
            <a:r>
              <a:rPr lang="en-US" sz="1800" dirty="0" smtClean="0">
                <a:solidFill>
                  <a:schemeClr val="tx1"/>
                </a:solidFill>
              </a:rPr>
              <a:t>distributions?</a:t>
            </a:r>
          </a:p>
          <a:p>
            <a:pPr algn="just"/>
            <a:r>
              <a:rPr lang="en-US" sz="1800" dirty="0" smtClean="0">
                <a:solidFill>
                  <a:schemeClr val="tx1"/>
                </a:solidFill>
              </a:rPr>
              <a:t>Are </a:t>
            </a:r>
            <a:r>
              <a:rPr lang="en-US" sz="1800" dirty="0">
                <a:solidFill>
                  <a:schemeClr val="tx1"/>
                </a:solidFill>
              </a:rPr>
              <a:t>they </a:t>
            </a:r>
            <a:r>
              <a:rPr lang="en-US" sz="1800" dirty="0" smtClean="0">
                <a:solidFill>
                  <a:schemeClr val="tx1"/>
                </a:solidFill>
              </a:rPr>
              <a:t>correlated?</a:t>
            </a:r>
            <a:endParaRPr lang="en-US" sz="1800" dirty="0">
              <a:solidFill>
                <a:schemeClr val="tx1"/>
              </a:solidFill>
            </a:endParaRPr>
          </a:p>
          <a:p>
            <a:pPr algn="just"/>
            <a:endParaRPr lang="en-US" sz="1800" dirty="0">
              <a:solidFill>
                <a:schemeClr val="tx1"/>
              </a:solidFill>
            </a:endParaRPr>
          </a:p>
          <a:p>
            <a:pPr algn="just"/>
            <a:r>
              <a:rPr lang="en-US" sz="1800" dirty="0">
                <a:solidFill>
                  <a:schemeClr val="tx1"/>
                </a:solidFill>
              </a:rPr>
              <a:t>What is the process that generates high spin in the </a:t>
            </a:r>
            <a:r>
              <a:rPr lang="en-US" sz="1800" dirty="0" smtClean="0">
                <a:solidFill>
                  <a:schemeClr val="tx1"/>
                </a:solidFill>
              </a:rPr>
              <a:t>fragment?</a:t>
            </a:r>
            <a:endParaRPr lang="en-US" sz="1800" dirty="0">
              <a:solidFill>
                <a:schemeClr val="tx1"/>
              </a:solidFill>
            </a:endParaRPr>
          </a:p>
          <a:p>
            <a:pPr marL="612900" lvl="1" indent="-342900">
              <a:buFont typeface="Arial"/>
              <a:buChar char="•"/>
            </a:pPr>
            <a:endParaRPr lang="en-US" dirty="0" smtClean="0"/>
          </a:p>
          <a:p>
            <a:pPr marL="612900" lvl="1" indent="-342900">
              <a:buFont typeface="Arial"/>
              <a:buChar char="•"/>
            </a:pPr>
            <a:endParaRPr lang="en-US" dirty="0"/>
          </a:p>
        </p:txBody>
      </p:sp>
    </p:spTree>
    <p:extLst>
      <p:ext uri="{BB962C8B-B14F-4D97-AF65-F5344CB8AC3E}">
        <p14:creationId xmlns:p14="http://schemas.microsoft.com/office/powerpoint/2010/main" val="3957654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
          <p:cNvSpPr>
            <a:spLocks noGrp="1"/>
          </p:cNvSpPr>
          <p:nvPr>
            <p:ph idx="1"/>
          </p:nvPr>
        </p:nvSpPr>
        <p:spPr>
          <a:xfrm>
            <a:off x="576000" y="1256885"/>
            <a:ext cx="8172464" cy="802836"/>
          </a:xfrm>
        </p:spPr>
        <p:txBody>
          <a:bodyPr/>
          <a:lstStyle/>
          <a:p>
            <a:pPr marL="342900" indent="-342900" algn="just">
              <a:buFont typeface="Arial"/>
              <a:buChar char="•"/>
            </a:pPr>
            <a:r>
              <a:rPr lang="en-US" sz="2400" dirty="0" smtClean="0"/>
              <a:t>Simulates fission fragments de-excitation</a:t>
            </a:r>
            <a:endParaRPr lang="en-US" dirty="0" smtClean="0"/>
          </a:p>
        </p:txBody>
      </p:sp>
      <p:sp>
        <p:nvSpPr>
          <p:cNvPr id="3" name="Titre 2"/>
          <p:cNvSpPr>
            <a:spLocks noGrp="1"/>
          </p:cNvSpPr>
          <p:nvPr>
            <p:ph type="title"/>
          </p:nvPr>
        </p:nvSpPr>
        <p:spPr/>
        <p:txBody>
          <a:bodyPr/>
          <a:lstStyle/>
          <a:p>
            <a:r>
              <a:rPr lang="en-US" dirty="0"/>
              <a:t>FIFRELIN </a:t>
            </a:r>
            <a:r>
              <a:rPr lang="en-US" dirty="0" smtClean="0"/>
              <a:t>Monte-Carlo simulation </a:t>
            </a:r>
            <a:r>
              <a:rPr lang="en-US" dirty="0"/>
              <a:t>code</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12</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 y="2549839"/>
            <a:ext cx="9150524" cy="355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e 8"/>
          <p:cNvGrpSpPr/>
          <p:nvPr/>
        </p:nvGrpSpPr>
        <p:grpSpPr>
          <a:xfrm>
            <a:off x="4991935" y="2152557"/>
            <a:ext cx="1844990" cy="307777"/>
            <a:chOff x="3707904" y="1628801"/>
            <a:chExt cx="1584176" cy="307777"/>
          </a:xfrm>
        </p:grpSpPr>
        <p:sp>
          <p:nvSpPr>
            <p:cNvPr id="10" name="Rectangle à coins arrondis 9"/>
            <p:cNvSpPr/>
            <p:nvPr/>
          </p:nvSpPr>
          <p:spPr>
            <a:xfrm>
              <a:off x="3707904" y="1628801"/>
              <a:ext cx="1080120" cy="28803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ZoneTexte 10"/>
            <p:cNvSpPr txBox="1"/>
            <p:nvPr/>
          </p:nvSpPr>
          <p:spPr>
            <a:xfrm>
              <a:off x="3707904" y="1628801"/>
              <a:ext cx="1584176" cy="307777"/>
            </a:xfrm>
            <a:prstGeom prst="rect">
              <a:avLst/>
            </a:prstGeom>
            <a:noFill/>
          </p:spPr>
          <p:txBody>
            <a:bodyPr wrap="square" rtlCol="0">
              <a:spAutoFit/>
            </a:bodyPr>
            <a:lstStyle/>
            <a:p>
              <a:r>
                <a:rPr lang="en-US" sz="1400" b="1" dirty="0" smtClean="0"/>
                <a:t>Observables</a:t>
              </a:r>
              <a:endParaRPr lang="en-US" sz="1400" b="1" dirty="0"/>
            </a:p>
          </p:txBody>
        </p:sp>
      </p:grpSp>
      <p:sp>
        <p:nvSpPr>
          <p:cNvPr id="13" name="Rectangle 12"/>
          <p:cNvSpPr/>
          <p:nvPr/>
        </p:nvSpPr>
        <p:spPr>
          <a:xfrm>
            <a:off x="6545580" y="5695200"/>
            <a:ext cx="1211580" cy="1447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669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en-US"/>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13</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Espace réservé du contenu 1"/>
          <p:cNvSpPr txBox="1">
            <a:spLocks/>
          </p:cNvSpPr>
          <p:nvPr/>
        </p:nvSpPr>
        <p:spPr>
          <a:xfrm>
            <a:off x="485768" y="3181142"/>
            <a:ext cx="8172464" cy="495715"/>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2"/>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3"/>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dirty="0" smtClean="0">
                <a:solidFill>
                  <a:schemeClr val="tx1"/>
                </a:solidFill>
              </a:rPr>
              <a:t>Experimental data</a:t>
            </a:r>
            <a:endParaRPr lang="en-US" sz="3200" dirty="0">
              <a:solidFill>
                <a:schemeClr val="tx1"/>
              </a:solidFill>
            </a:endParaRPr>
          </a:p>
        </p:txBody>
      </p:sp>
    </p:spTree>
    <p:extLst>
      <p:ext uri="{BB962C8B-B14F-4D97-AF65-F5344CB8AC3E}">
        <p14:creationId xmlns:p14="http://schemas.microsoft.com/office/powerpoint/2010/main" val="1371715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err="1" smtClean="0"/>
              <a:t>Exogam</a:t>
            </a:r>
            <a:r>
              <a:rPr lang="en-US" dirty="0" smtClean="0"/>
              <a:t> Experiment </a:t>
            </a:r>
            <a:r>
              <a:rPr lang="fr-FR" dirty="0" smtClean="0"/>
              <a:t>at </a:t>
            </a:r>
            <a:r>
              <a:rPr lang="fr-FR" dirty="0" smtClean="0"/>
              <a:t>ILL - EXILL</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14</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93309" y="3377793"/>
            <a:ext cx="4061754" cy="229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1"/>
          <p:cNvSpPr>
            <a:spLocks noGrp="1"/>
          </p:cNvSpPr>
          <p:nvPr>
            <p:ph idx="1"/>
          </p:nvPr>
        </p:nvSpPr>
        <p:spPr>
          <a:xfrm>
            <a:off x="576000" y="1256885"/>
            <a:ext cx="8172464" cy="1815500"/>
          </a:xfrm>
        </p:spPr>
        <p:txBody>
          <a:bodyPr/>
          <a:lstStyle/>
          <a:p>
            <a:pPr marL="342900" indent="-342900">
              <a:buFont typeface="Arial"/>
              <a:buChar char="•"/>
            </a:pPr>
            <a:r>
              <a:rPr lang="en-US" dirty="0"/>
              <a:t>Array of </a:t>
            </a:r>
            <a:r>
              <a:rPr lang="en-US" dirty="0" err="1"/>
              <a:t>Ge</a:t>
            </a:r>
            <a:r>
              <a:rPr lang="en-US" dirty="0"/>
              <a:t>-detectors around a fissile target in a intense cold neutron </a:t>
            </a:r>
            <a:r>
              <a:rPr lang="en-US" dirty="0" smtClean="0"/>
              <a:t>beam</a:t>
            </a:r>
          </a:p>
          <a:p>
            <a:pPr marL="612900" lvl="1" indent="-342900">
              <a:buFont typeface="Arial"/>
              <a:buChar char="•"/>
            </a:pPr>
            <a:r>
              <a:rPr lang="en-US" dirty="0">
                <a:solidFill>
                  <a:schemeClr val="tx1"/>
                </a:solidFill>
              </a:rPr>
              <a:t>15 days with </a:t>
            </a:r>
            <a:r>
              <a:rPr lang="en-US" baseline="30000" dirty="0">
                <a:solidFill>
                  <a:schemeClr val="tx1"/>
                </a:solidFill>
              </a:rPr>
              <a:t>235</a:t>
            </a:r>
            <a:r>
              <a:rPr lang="en-US" dirty="0">
                <a:solidFill>
                  <a:schemeClr val="tx1"/>
                </a:solidFill>
              </a:rPr>
              <a:t>U (575 </a:t>
            </a:r>
            <a:r>
              <a:rPr lang="en-US" dirty="0" err="1">
                <a:solidFill>
                  <a:schemeClr val="tx1"/>
                </a:solidFill>
              </a:rPr>
              <a:t>μg</a:t>
            </a:r>
            <a:r>
              <a:rPr lang="en-US" dirty="0">
                <a:solidFill>
                  <a:schemeClr val="tx1"/>
                </a:solidFill>
              </a:rPr>
              <a:t>/cm</a:t>
            </a:r>
            <a:r>
              <a:rPr lang="en-US" baseline="30000" dirty="0">
                <a:solidFill>
                  <a:schemeClr val="tx1"/>
                </a:solidFill>
              </a:rPr>
              <a:t>2</a:t>
            </a:r>
            <a:r>
              <a:rPr lang="en-US" dirty="0">
                <a:solidFill>
                  <a:schemeClr val="tx1"/>
                </a:solidFill>
              </a:rPr>
              <a:t>) + </a:t>
            </a:r>
            <a:r>
              <a:rPr lang="en-US" dirty="0" err="1">
                <a:solidFill>
                  <a:schemeClr val="tx1"/>
                </a:solidFill>
              </a:rPr>
              <a:t>Sn</a:t>
            </a:r>
            <a:r>
              <a:rPr lang="en-US" dirty="0">
                <a:solidFill>
                  <a:schemeClr val="tx1"/>
                </a:solidFill>
              </a:rPr>
              <a:t>/</a:t>
            </a:r>
            <a:r>
              <a:rPr lang="en-US" dirty="0" err="1">
                <a:solidFill>
                  <a:schemeClr val="tx1"/>
                </a:solidFill>
              </a:rPr>
              <a:t>Zr</a:t>
            </a:r>
            <a:endParaRPr lang="en-US" dirty="0">
              <a:solidFill>
                <a:schemeClr val="tx1"/>
              </a:solidFill>
            </a:endParaRPr>
          </a:p>
          <a:p>
            <a:pPr marL="612900" lvl="1" indent="-342900">
              <a:buFont typeface="Arial"/>
              <a:buChar char="•"/>
            </a:pPr>
            <a:r>
              <a:rPr lang="en-US" dirty="0">
                <a:solidFill>
                  <a:schemeClr val="tx1"/>
                </a:solidFill>
              </a:rPr>
              <a:t>5 days with </a:t>
            </a:r>
            <a:r>
              <a:rPr lang="en-US" baseline="30000" dirty="0">
                <a:solidFill>
                  <a:schemeClr val="tx1"/>
                </a:solidFill>
              </a:rPr>
              <a:t>235</a:t>
            </a:r>
            <a:r>
              <a:rPr lang="en-US" dirty="0">
                <a:solidFill>
                  <a:schemeClr val="tx1"/>
                </a:solidFill>
              </a:rPr>
              <a:t>U (675 </a:t>
            </a:r>
            <a:r>
              <a:rPr lang="en-US" dirty="0" err="1">
                <a:solidFill>
                  <a:schemeClr val="tx1"/>
                </a:solidFill>
              </a:rPr>
              <a:t>μg</a:t>
            </a:r>
            <a:r>
              <a:rPr lang="en-US" dirty="0">
                <a:solidFill>
                  <a:schemeClr val="tx1"/>
                </a:solidFill>
              </a:rPr>
              <a:t>/cm</a:t>
            </a:r>
            <a:r>
              <a:rPr lang="en-US" baseline="30000" dirty="0">
                <a:solidFill>
                  <a:schemeClr val="tx1"/>
                </a:solidFill>
              </a:rPr>
              <a:t>2</a:t>
            </a:r>
            <a:r>
              <a:rPr lang="en-US" dirty="0">
                <a:solidFill>
                  <a:schemeClr val="tx1"/>
                </a:solidFill>
              </a:rPr>
              <a:t>) + Be</a:t>
            </a:r>
          </a:p>
          <a:p>
            <a:pPr marL="612900" lvl="1" indent="-342900">
              <a:buFont typeface="Arial"/>
              <a:buChar char="•"/>
            </a:pPr>
            <a:r>
              <a:rPr lang="en-US" dirty="0">
                <a:solidFill>
                  <a:schemeClr val="tx1"/>
                </a:solidFill>
              </a:rPr>
              <a:t>15 days with </a:t>
            </a:r>
            <a:r>
              <a:rPr lang="en-US" baseline="30000" dirty="0">
                <a:solidFill>
                  <a:schemeClr val="tx1"/>
                </a:solidFill>
              </a:rPr>
              <a:t>241</a:t>
            </a:r>
            <a:r>
              <a:rPr lang="en-US" dirty="0">
                <a:solidFill>
                  <a:schemeClr val="tx1"/>
                </a:solidFill>
              </a:rPr>
              <a:t>Pu (300 </a:t>
            </a:r>
            <a:r>
              <a:rPr lang="en-US" dirty="0" err="1">
                <a:solidFill>
                  <a:schemeClr val="tx1"/>
                </a:solidFill>
              </a:rPr>
              <a:t>μg</a:t>
            </a:r>
            <a:r>
              <a:rPr lang="en-US" dirty="0">
                <a:solidFill>
                  <a:schemeClr val="tx1"/>
                </a:solidFill>
              </a:rPr>
              <a:t>/cm</a:t>
            </a:r>
            <a:r>
              <a:rPr lang="en-US" baseline="30000" dirty="0">
                <a:solidFill>
                  <a:schemeClr val="tx1"/>
                </a:solidFill>
              </a:rPr>
              <a:t>2</a:t>
            </a:r>
            <a:r>
              <a:rPr lang="en-US" dirty="0">
                <a:solidFill>
                  <a:schemeClr val="tx1"/>
                </a:solidFill>
              </a:rPr>
              <a:t>) + </a:t>
            </a:r>
            <a:r>
              <a:rPr lang="en-US" dirty="0" smtClean="0">
                <a:solidFill>
                  <a:schemeClr val="tx1"/>
                </a:solidFill>
              </a:rPr>
              <a:t>Be</a:t>
            </a:r>
          </a:p>
        </p:txBody>
      </p:sp>
      <p:sp>
        <p:nvSpPr>
          <p:cNvPr id="11" name="Espace réservé du contenu 1"/>
          <p:cNvSpPr txBox="1">
            <a:spLocks/>
          </p:cNvSpPr>
          <p:nvPr/>
        </p:nvSpPr>
        <p:spPr>
          <a:xfrm>
            <a:off x="575999" y="3320436"/>
            <a:ext cx="3951987" cy="4324613"/>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4"/>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5"/>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a:buChar char="•"/>
            </a:pPr>
            <a:r>
              <a:rPr lang="en-US" dirty="0" smtClean="0"/>
              <a:t>8 EXOGAM clovers + 2 ILL clovers + 6 GASP </a:t>
            </a:r>
            <a:r>
              <a:rPr lang="en-US" dirty="0" err="1" smtClean="0"/>
              <a:t>Ge</a:t>
            </a:r>
            <a:r>
              <a:rPr lang="en-US" dirty="0" smtClean="0"/>
              <a:t> + BGO shielding</a:t>
            </a:r>
          </a:p>
          <a:p>
            <a:pPr marL="612900" lvl="1" indent="-342900">
              <a:buFont typeface="Arial"/>
              <a:buChar char="•"/>
            </a:pPr>
            <a:r>
              <a:rPr lang="en-US" dirty="0" smtClean="0">
                <a:solidFill>
                  <a:schemeClr val="tx1"/>
                </a:solidFill>
              </a:rPr>
              <a:t>Without LaBr</a:t>
            </a:r>
            <a:r>
              <a:rPr lang="en-US" baseline="-25000" dirty="0" smtClean="0">
                <a:solidFill>
                  <a:schemeClr val="tx1"/>
                </a:solidFill>
              </a:rPr>
              <a:t>3</a:t>
            </a:r>
            <a:r>
              <a:rPr lang="en-US" dirty="0" smtClean="0">
                <a:solidFill>
                  <a:schemeClr val="tx1"/>
                </a:solidFill>
              </a:rPr>
              <a:t> detectors</a:t>
            </a:r>
          </a:p>
          <a:p>
            <a:pPr marL="612900" lvl="1" indent="-342900">
              <a:buFont typeface="Arial"/>
              <a:buChar char="•"/>
            </a:pPr>
            <a:endParaRPr lang="en-US" dirty="0" smtClean="0"/>
          </a:p>
          <a:p>
            <a:pPr marL="342900" indent="-342900">
              <a:buFont typeface="Arial"/>
              <a:buChar char="•"/>
            </a:pPr>
            <a:r>
              <a:rPr lang="en-US" dirty="0" smtClean="0"/>
              <a:t>Analysis of </a:t>
            </a:r>
            <a:r>
              <a:rPr lang="en-US" baseline="30000" dirty="0" smtClean="0"/>
              <a:t>235</a:t>
            </a:r>
            <a:r>
              <a:rPr lang="en-US" dirty="0" smtClean="0"/>
              <a:t>U data</a:t>
            </a:r>
            <a:endParaRPr lang="en-US" dirty="0"/>
          </a:p>
        </p:txBody>
      </p:sp>
    </p:spTree>
    <p:extLst>
      <p:ext uri="{BB962C8B-B14F-4D97-AF65-F5344CB8AC3E}">
        <p14:creationId xmlns:p14="http://schemas.microsoft.com/office/powerpoint/2010/main" val="768534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sym typeface="Wingdings"/>
              </a:rPr>
              <a:t>Data Analysis</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15</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Espace réservé du contenu 1"/>
          <p:cNvSpPr>
            <a:spLocks noGrp="1"/>
          </p:cNvSpPr>
          <p:nvPr>
            <p:ph idx="1"/>
          </p:nvPr>
        </p:nvSpPr>
        <p:spPr>
          <a:xfrm>
            <a:off x="576000" y="1256885"/>
            <a:ext cx="8172464" cy="4968552"/>
          </a:xfrm>
        </p:spPr>
        <p:txBody>
          <a:bodyPr/>
          <a:lstStyle/>
          <a:p>
            <a:pPr marL="285750" indent="-285750">
              <a:buFont typeface="Arial"/>
              <a:buChar char="•"/>
            </a:pPr>
            <a:r>
              <a:rPr lang="en-US" dirty="0">
                <a:sym typeface="Wingdings"/>
              </a:rPr>
              <a:t>Triple-</a:t>
            </a:r>
            <a:r>
              <a:rPr lang="en-US" dirty="0">
                <a:latin typeface="Symbol" charset="2"/>
                <a:sym typeface="Symbol"/>
              </a:rPr>
              <a:t></a:t>
            </a:r>
            <a:r>
              <a:rPr lang="en-US" dirty="0">
                <a:sym typeface="Wingdings"/>
              </a:rPr>
              <a:t> coincidence</a:t>
            </a:r>
            <a:endParaRPr lang="en-US" dirty="0" smtClean="0"/>
          </a:p>
          <a:p>
            <a:pPr marL="285750" indent="-285750">
              <a:buFont typeface="Arial"/>
              <a:buChar char="•"/>
            </a:pPr>
            <a:endParaRPr lang="en-US" dirty="0" smtClean="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974" y="2075401"/>
            <a:ext cx="5444518" cy="424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1"/>
          <p:cNvSpPr txBox="1">
            <a:spLocks/>
          </p:cNvSpPr>
          <p:nvPr/>
        </p:nvSpPr>
        <p:spPr>
          <a:xfrm>
            <a:off x="575999" y="1228310"/>
            <a:ext cx="3186375" cy="4968552"/>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3"/>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4"/>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algn="just"/>
            <a:endParaRPr lang="en-US" dirty="0" smtClean="0"/>
          </a:p>
          <a:p>
            <a:pPr marL="285750" indent="-285750" algn="just">
              <a:buFont typeface="Arial"/>
              <a:buChar char="•"/>
            </a:pPr>
            <a:r>
              <a:rPr lang="en-US" dirty="0" smtClean="0"/>
              <a:t>Analysis </a:t>
            </a:r>
            <a:r>
              <a:rPr lang="en-US" dirty="0"/>
              <a:t>software</a:t>
            </a:r>
          </a:p>
          <a:p>
            <a:pPr marL="555750" lvl="1" indent="-285750" algn="just">
              <a:buFont typeface="Arial"/>
              <a:buChar char="•"/>
            </a:pPr>
            <a:r>
              <a:rPr lang="en-US" dirty="0">
                <a:solidFill>
                  <a:schemeClr val="tx1"/>
                </a:solidFill>
              </a:rPr>
              <a:t>Choosing </a:t>
            </a:r>
            <a:r>
              <a:rPr lang="en-US" dirty="0" smtClean="0">
                <a:solidFill>
                  <a:schemeClr val="tx1"/>
                </a:solidFill>
              </a:rPr>
              <a:t>gates</a:t>
            </a:r>
          </a:p>
          <a:p>
            <a:pPr marL="645750" lvl="2" indent="-285750" algn="just">
              <a:buFont typeface="Arial"/>
              <a:buChar char="•"/>
            </a:pPr>
            <a:r>
              <a:rPr lang="en-US" dirty="0" smtClean="0">
                <a:solidFill>
                  <a:schemeClr val="tx1"/>
                </a:solidFill>
              </a:rPr>
              <a:t>Selecting fission fragments</a:t>
            </a:r>
            <a:endParaRPr lang="en-US" dirty="0">
              <a:solidFill>
                <a:schemeClr val="tx1"/>
              </a:solidFill>
            </a:endParaRPr>
          </a:p>
          <a:p>
            <a:pPr marL="555750" lvl="1" indent="-285750" algn="just">
              <a:buFont typeface="Arial"/>
              <a:buChar char="•"/>
            </a:pPr>
            <a:endParaRPr lang="en-US" dirty="0" smtClean="0">
              <a:solidFill>
                <a:schemeClr val="tx1"/>
              </a:solidFill>
            </a:endParaRPr>
          </a:p>
          <a:p>
            <a:pPr marL="555750" lvl="1" indent="-285750" algn="just">
              <a:buFont typeface="Arial"/>
              <a:buChar char="•"/>
            </a:pPr>
            <a:r>
              <a:rPr lang="en-US" dirty="0" smtClean="0">
                <a:solidFill>
                  <a:schemeClr val="tx1"/>
                </a:solidFill>
              </a:rPr>
              <a:t>Fitting </a:t>
            </a:r>
            <a:r>
              <a:rPr lang="en-US" dirty="0">
                <a:solidFill>
                  <a:schemeClr val="tx1"/>
                </a:solidFill>
              </a:rPr>
              <a:t>spectra in triple-</a:t>
            </a:r>
            <a:r>
              <a:rPr lang="en-US" dirty="0">
                <a:solidFill>
                  <a:schemeClr val="tx1"/>
                </a:solidFill>
                <a:latin typeface="Symbol" charset="2"/>
                <a:sym typeface="Symbol"/>
              </a:rPr>
              <a:t> </a:t>
            </a:r>
            <a:r>
              <a:rPr lang="en-US" dirty="0">
                <a:solidFill>
                  <a:schemeClr val="tx1"/>
                </a:solidFill>
              </a:rPr>
              <a:t>coincidence</a:t>
            </a:r>
          </a:p>
          <a:p>
            <a:pPr marL="555750" lvl="1" indent="-285750" algn="just">
              <a:buFont typeface="Arial"/>
              <a:buChar char="•"/>
            </a:pPr>
            <a:endParaRPr lang="en-US" dirty="0" smtClean="0">
              <a:solidFill>
                <a:schemeClr val="tx1"/>
              </a:solidFill>
            </a:endParaRPr>
          </a:p>
          <a:p>
            <a:pPr marL="555750" lvl="1" indent="-285750" algn="just">
              <a:buFont typeface="Arial"/>
              <a:buChar char="•"/>
            </a:pPr>
            <a:r>
              <a:rPr lang="en-US" dirty="0" smtClean="0">
                <a:solidFill>
                  <a:schemeClr val="tx1"/>
                </a:solidFill>
              </a:rPr>
              <a:t>Calculating relative intensity of the gamma-ray transition and </a:t>
            </a:r>
            <a:r>
              <a:rPr lang="en-US" dirty="0">
                <a:solidFill>
                  <a:schemeClr val="tx1"/>
                </a:solidFill>
              </a:rPr>
              <a:t>a</a:t>
            </a:r>
            <a:r>
              <a:rPr lang="en-US" dirty="0" smtClean="0">
                <a:solidFill>
                  <a:schemeClr val="tx1"/>
                </a:solidFill>
              </a:rPr>
              <a:t>nticipation of the uncertainty propagation</a:t>
            </a:r>
          </a:p>
        </p:txBody>
      </p:sp>
    </p:spTree>
    <p:extLst>
      <p:ext uri="{BB962C8B-B14F-4D97-AF65-F5344CB8AC3E}">
        <p14:creationId xmlns:p14="http://schemas.microsoft.com/office/powerpoint/2010/main" val="390092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en-US"/>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16</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Espace réservé du contenu 1"/>
          <p:cNvSpPr txBox="1">
            <a:spLocks/>
          </p:cNvSpPr>
          <p:nvPr/>
        </p:nvSpPr>
        <p:spPr>
          <a:xfrm>
            <a:off x="485768" y="3181142"/>
            <a:ext cx="8172464" cy="495715"/>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2"/>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3"/>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dirty="0" smtClean="0">
                <a:solidFill>
                  <a:schemeClr val="tx1"/>
                </a:solidFill>
              </a:rPr>
              <a:t>Triple-</a:t>
            </a:r>
            <a:r>
              <a:rPr lang="en-US" sz="3200" dirty="0" smtClean="0">
                <a:solidFill>
                  <a:schemeClr val="tx1"/>
                </a:solidFill>
                <a:latin typeface="Symbol" charset="2"/>
                <a:sym typeface="Symbol"/>
              </a:rPr>
              <a:t> </a:t>
            </a:r>
            <a:r>
              <a:rPr lang="en-US" sz="3200" dirty="0" smtClean="0">
                <a:solidFill>
                  <a:schemeClr val="tx1"/>
                </a:solidFill>
                <a:sym typeface="Symbol"/>
              </a:rPr>
              <a:t>coincidence in practice</a:t>
            </a:r>
            <a:endParaRPr lang="en-US" sz="3200" dirty="0">
              <a:solidFill>
                <a:schemeClr val="tx1"/>
              </a:solidFill>
            </a:endParaRPr>
          </a:p>
        </p:txBody>
      </p:sp>
    </p:spTree>
    <p:extLst>
      <p:ext uri="{BB962C8B-B14F-4D97-AF65-F5344CB8AC3E}">
        <p14:creationId xmlns:p14="http://schemas.microsoft.com/office/powerpoint/2010/main" val="1041454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sym typeface="Wingdings"/>
              </a:rPr>
              <a:t>Raw data</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17</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0703"/>
            <a:ext cx="4963886" cy="3388050"/>
          </a:xfrm>
          <a:prstGeom prst="rect">
            <a:avLst/>
          </a:prstGeom>
        </p:spPr>
      </p:pic>
      <p:pic>
        <p:nvPicPr>
          <p:cNvPr id="9" name="Espace réservé du contenu 8"/>
          <p:cNvPicPr>
            <a:picLocks noChangeAspect="1"/>
          </p:cNvPicPr>
          <p:nvPr/>
        </p:nvPicPr>
        <p:blipFill rotWithShape="1">
          <a:blip r:embed="rId4" cstate="print">
            <a:extLst>
              <a:ext uri="{28A0092B-C50C-407E-A947-70E740481C1C}">
                <a14:useLocalDpi xmlns:a14="http://schemas.microsoft.com/office/drawing/2010/main" val="0"/>
              </a:ext>
            </a:extLst>
          </a:blip>
          <a:srcRect l="1297" t="35335" r="95040" b="34520"/>
          <a:stretch/>
        </p:blipFill>
        <p:spPr>
          <a:xfrm>
            <a:off x="94890" y="3996000"/>
            <a:ext cx="181155" cy="1026544"/>
          </a:xfrm>
          <a:prstGeom prst="rect">
            <a:avLst/>
          </a:prstGeom>
        </p:spPr>
      </p:pic>
      <p:pic>
        <p:nvPicPr>
          <p:cNvPr id="11" name="Image 10"/>
          <p:cNvPicPr>
            <a:picLocks noChangeAspect="1"/>
          </p:cNvPicPr>
          <p:nvPr/>
        </p:nvPicPr>
        <p:blipFill rotWithShape="1">
          <a:blip r:embed="rId5" cstate="print">
            <a:extLst>
              <a:ext uri="{28A0092B-C50C-407E-A947-70E740481C1C}">
                <a14:useLocalDpi xmlns:a14="http://schemas.microsoft.com/office/drawing/2010/main" val="0"/>
              </a:ext>
            </a:extLst>
          </a:blip>
          <a:srcRect l="883" t="31185" r="96481" b="32117"/>
          <a:stretch/>
        </p:blipFill>
        <p:spPr>
          <a:xfrm>
            <a:off x="131677" y="3863832"/>
            <a:ext cx="136357" cy="1295941"/>
          </a:xfrm>
          <a:prstGeom prst="rect">
            <a:avLst/>
          </a:prstGeom>
        </p:spPr>
      </p:pic>
    </p:spTree>
    <p:extLst>
      <p:ext uri="{BB962C8B-B14F-4D97-AF65-F5344CB8AC3E}">
        <p14:creationId xmlns:p14="http://schemas.microsoft.com/office/powerpoint/2010/main" val="239818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t>G</a:t>
            </a:r>
            <a:r>
              <a:rPr lang="en-US" dirty="0" smtClean="0"/>
              <a:t>ates </a:t>
            </a:r>
            <a:r>
              <a:rPr lang="en-US" dirty="0"/>
              <a:t>selection</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18</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7" name="Groupe 6"/>
          <p:cNvGrpSpPr/>
          <p:nvPr/>
        </p:nvGrpSpPr>
        <p:grpSpPr>
          <a:xfrm>
            <a:off x="475012" y="1119637"/>
            <a:ext cx="8193976" cy="5447347"/>
            <a:chOff x="721987" y="15427598"/>
            <a:chExt cx="14386077" cy="11398048"/>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386" y="15427598"/>
              <a:ext cx="7438678" cy="11317284"/>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87" y="17202835"/>
              <a:ext cx="6258718" cy="9577063"/>
            </a:xfrm>
            <a:prstGeom prst="rect">
              <a:avLst/>
            </a:prstGeom>
          </p:spPr>
        </p:pic>
        <p:sp>
          <p:nvSpPr>
            <p:cNvPr id="10" name="ZoneTexte 9"/>
            <p:cNvSpPr txBox="1"/>
            <p:nvPr/>
          </p:nvSpPr>
          <p:spPr>
            <a:xfrm>
              <a:off x="2865292" y="25602061"/>
              <a:ext cx="1859777" cy="1223585"/>
            </a:xfrm>
            <a:prstGeom prst="rect">
              <a:avLst/>
            </a:prstGeom>
            <a:solidFill>
              <a:schemeClr val="bg1"/>
            </a:solidFill>
          </p:spPr>
          <p:txBody>
            <a:bodyPr wrap="square" rtlCol="0">
              <a:spAutoFit/>
            </a:bodyPr>
            <a:lstStyle/>
            <a:p>
              <a:pPr algn="ctr"/>
              <a:r>
                <a:rPr lang="en-US" sz="3200" baseline="30000" dirty="0" smtClean="0"/>
                <a:t>92</a:t>
              </a:r>
              <a:r>
                <a:rPr lang="en-US" sz="3200" dirty="0" smtClean="0"/>
                <a:t>Kr</a:t>
              </a:r>
            </a:p>
          </p:txBody>
        </p:sp>
        <p:sp>
          <p:nvSpPr>
            <p:cNvPr id="11" name="ZoneTexte 10"/>
            <p:cNvSpPr txBox="1"/>
            <p:nvPr/>
          </p:nvSpPr>
          <p:spPr>
            <a:xfrm>
              <a:off x="10540426" y="25602061"/>
              <a:ext cx="2315904" cy="1223585"/>
            </a:xfrm>
            <a:prstGeom prst="rect">
              <a:avLst/>
            </a:prstGeom>
            <a:solidFill>
              <a:schemeClr val="bg1"/>
            </a:solidFill>
          </p:spPr>
          <p:txBody>
            <a:bodyPr wrap="square" rtlCol="0">
              <a:spAutoFit/>
            </a:bodyPr>
            <a:lstStyle/>
            <a:p>
              <a:pPr algn="ctr"/>
              <a:r>
                <a:rPr lang="en-US" sz="3200" baseline="30000" dirty="0" smtClean="0"/>
                <a:t>142</a:t>
              </a:r>
              <a:r>
                <a:rPr lang="en-US" sz="3200" dirty="0" smtClean="0"/>
                <a:t>Ba</a:t>
              </a:r>
            </a:p>
          </p:txBody>
        </p:sp>
      </p:grpSp>
      <p:sp>
        <p:nvSpPr>
          <p:cNvPr id="2" name="Rectangle 1"/>
          <p:cNvSpPr/>
          <p:nvPr/>
        </p:nvSpPr>
        <p:spPr>
          <a:xfrm>
            <a:off x="5455567" y="6382316"/>
            <a:ext cx="2542683" cy="246221"/>
          </a:xfrm>
          <a:prstGeom prst="rect">
            <a:avLst/>
          </a:prstGeom>
        </p:spPr>
        <p:txBody>
          <a:bodyPr wrap="none">
            <a:spAutoFit/>
          </a:bodyPr>
          <a:lstStyle/>
          <a:p>
            <a:pPr algn="ctr"/>
            <a:r>
              <a:rPr lang="en-US" sz="1000" dirty="0" smtClean="0"/>
              <a:t>Urban et al., </a:t>
            </a:r>
            <a:r>
              <a:rPr lang="en-US" sz="1000" dirty="0" err="1" smtClean="0"/>
              <a:t>Nucl</a:t>
            </a:r>
            <a:r>
              <a:rPr lang="en-US" sz="1000" dirty="0" smtClean="0"/>
              <a:t>. </a:t>
            </a:r>
            <a:r>
              <a:rPr lang="en-US" sz="1000" dirty="0" err="1" smtClean="0"/>
              <a:t>Phys</a:t>
            </a:r>
            <a:r>
              <a:rPr lang="en-US" sz="1000" dirty="0" smtClean="0"/>
              <a:t> A 613 (1997) 107</a:t>
            </a:r>
            <a:endParaRPr lang="en-US" sz="1000" dirty="0"/>
          </a:p>
        </p:txBody>
      </p:sp>
      <p:sp>
        <p:nvSpPr>
          <p:cNvPr id="12" name="Rectangle 11"/>
          <p:cNvSpPr/>
          <p:nvPr/>
        </p:nvSpPr>
        <p:spPr>
          <a:xfrm>
            <a:off x="-390151" y="6382317"/>
            <a:ext cx="5295145" cy="246221"/>
          </a:xfrm>
          <a:prstGeom prst="rect">
            <a:avLst/>
          </a:prstGeom>
        </p:spPr>
        <p:txBody>
          <a:bodyPr wrap="square">
            <a:spAutoFit/>
          </a:bodyPr>
          <a:lstStyle/>
          <a:p>
            <a:pPr algn="ctr"/>
            <a:r>
              <a:rPr lang="en-US" sz="1000" dirty="0" err="1"/>
              <a:t>Rząca</a:t>
            </a:r>
            <a:r>
              <a:rPr lang="en-US" sz="1000" dirty="0"/>
              <a:t>-Urban et al</a:t>
            </a:r>
            <a:r>
              <a:rPr lang="en-US" sz="1000" dirty="0" smtClean="0"/>
              <a:t>., Eur</a:t>
            </a:r>
            <a:r>
              <a:rPr lang="en-US" sz="1000" dirty="0"/>
              <a:t>. Phys. J. A 9 (2000) 165</a:t>
            </a:r>
          </a:p>
        </p:txBody>
      </p:sp>
    </p:spTree>
    <p:extLst>
      <p:ext uri="{BB962C8B-B14F-4D97-AF65-F5344CB8AC3E}">
        <p14:creationId xmlns:p14="http://schemas.microsoft.com/office/powerpoint/2010/main" val="2590634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Gates selection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19</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7" name="Groupe 6"/>
          <p:cNvGrpSpPr/>
          <p:nvPr/>
        </p:nvGrpSpPr>
        <p:grpSpPr>
          <a:xfrm>
            <a:off x="475012" y="1119637"/>
            <a:ext cx="8193976" cy="5447347"/>
            <a:chOff x="721987" y="15427598"/>
            <a:chExt cx="14386077" cy="11398048"/>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386" y="15427598"/>
              <a:ext cx="7438678" cy="11317284"/>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87" y="17202835"/>
              <a:ext cx="6258718" cy="9577063"/>
            </a:xfrm>
            <a:prstGeom prst="rect">
              <a:avLst/>
            </a:prstGeom>
          </p:spPr>
        </p:pic>
        <p:sp>
          <p:nvSpPr>
            <p:cNvPr id="10" name="ZoneTexte 9"/>
            <p:cNvSpPr txBox="1"/>
            <p:nvPr/>
          </p:nvSpPr>
          <p:spPr>
            <a:xfrm>
              <a:off x="2865292" y="25602061"/>
              <a:ext cx="1859777" cy="1223585"/>
            </a:xfrm>
            <a:prstGeom prst="rect">
              <a:avLst/>
            </a:prstGeom>
            <a:solidFill>
              <a:schemeClr val="bg1"/>
            </a:solidFill>
          </p:spPr>
          <p:txBody>
            <a:bodyPr wrap="square" rtlCol="0">
              <a:spAutoFit/>
            </a:bodyPr>
            <a:lstStyle/>
            <a:p>
              <a:pPr algn="ctr"/>
              <a:r>
                <a:rPr lang="en-US" sz="3200" baseline="30000" dirty="0" smtClean="0"/>
                <a:t>92</a:t>
              </a:r>
              <a:r>
                <a:rPr lang="en-US" sz="3200" dirty="0" smtClean="0"/>
                <a:t>Kr</a:t>
              </a:r>
            </a:p>
          </p:txBody>
        </p:sp>
        <p:sp>
          <p:nvSpPr>
            <p:cNvPr id="11" name="ZoneTexte 10"/>
            <p:cNvSpPr txBox="1"/>
            <p:nvPr/>
          </p:nvSpPr>
          <p:spPr>
            <a:xfrm>
              <a:off x="10540426" y="25602061"/>
              <a:ext cx="2315904" cy="1223585"/>
            </a:xfrm>
            <a:prstGeom prst="rect">
              <a:avLst/>
            </a:prstGeom>
            <a:solidFill>
              <a:schemeClr val="bg1"/>
            </a:solidFill>
          </p:spPr>
          <p:txBody>
            <a:bodyPr wrap="square" rtlCol="0">
              <a:spAutoFit/>
            </a:bodyPr>
            <a:lstStyle/>
            <a:p>
              <a:pPr algn="ctr"/>
              <a:r>
                <a:rPr lang="en-US" sz="3200" baseline="30000" dirty="0" smtClean="0"/>
                <a:t>142</a:t>
              </a:r>
              <a:r>
                <a:rPr lang="en-US" sz="3200" dirty="0" smtClean="0"/>
                <a:t>Ba</a:t>
              </a:r>
            </a:p>
          </p:txBody>
        </p:sp>
      </p:grpSp>
      <p:sp>
        <p:nvSpPr>
          <p:cNvPr id="12" name="Ellipse 11"/>
          <p:cNvSpPr/>
          <p:nvPr/>
        </p:nvSpPr>
        <p:spPr>
          <a:xfrm>
            <a:off x="1889184" y="5417389"/>
            <a:ext cx="540000" cy="3536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4655388" y="5569788"/>
            <a:ext cx="540000" cy="353683"/>
          </a:xfrm>
          <a:prstGeom prst="ellipse">
            <a:avLst/>
          </a:prstGeom>
          <a:noFill/>
          <a:ln>
            <a:solidFill>
              <a:srgbClr val="416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66F0"/>
              </a:solidFill>
            </a:endParaRPr>
          </a:p>
        </p:txBody>
      </p:sp>
      <p:sp>
        <p:nvSpPr>
          <p:cNvPr id="14" name="Rectangle 13"/>
          <p:cNvSpPr/>
          <p:nvPr/>
        </p:nvSpPr>
        <p:spPr>
          <a:xfrm>
            <a:off x="5455567" y="6382316"/>
            <a:ext cx="2542683" cy="246221"/>
          </a:xfrm>
          <a:prstGeom prst="rect">
            <a:avLst/>
          </a:prstGeom>
        </p:spPr>
        <p:txBody>
          <a:bodyPr wrap="none">
            <a:spAutoFit/>
          </a:bodyPr>
          <a:lstStyle/>
          <a:p>
            <a:pPr algn="ctr"/>
            <a:r>
              <a:rPr lang="en-US" sz="1000" dirty="0" smtClean="0"/>
              <a:t>Urban et al., </a:t>
            </a:r>
            <a:r>
              <a:rPr lang="en-US" sz="1000" dirty="0" err="1" smtClean="0"/>
              <a:t>Nucl</a:t>
            </a:r>
            <a:r>
              <a:rPr lang="en-US" sz="1000" dirty="0" smtClean="0"/>
              <a:t>. </a:t>
            </a:r>
            <a:r>
              <a:rPr lang="en-US" sz="1000" dirty="0" err="1" smtClean="0"/>
              <a:t>Phys</a:t>
            </a:r>
            <a:r>
              <a:rPr lang="en-US" sz="1000" dirty="0" smtClean="0"/>
              <a:t> A 613 (1997) 107</a:t>
            </a:r>
            <a:endParaRPr lang="en-US" sz="1000" dirty="0"/>
          </a:p>
        </p:txBody>
      </p:sp>
      <p:sp>
        <p:nvSpPr>
          <p:cNvPr id="15" name="Rectangle 14"/>
          <p:cNvSpPr/>
          <p:nvPr/>
        </p:nvSpPr>
        <p:spPr>
          <a:xfrm>
            <a:off x="-390151" y="6382317"/>
            <a:ext cx="5295145" cy="246221"/>
          </a:xfrm>
          <a:prstGeom prst="rect">
            <a:avLst/>
          </a:prstGeom>
        </p:spPr>
        <p:txBody>
          <a:bodyPr wrap="square">
            <a:spAutoFit/>
          </a:bodyPr>
          <a:lstStyle/>
          <a:p>
            <a:pPr algn="ctr"/>
            <a:r>
              <a:rPr lang="en-US" sz="1000" dirty="0" err="1"/>
              <a:t>Rząca</a:t>
            </a:r>
            <a:r>
              <a:rPr lang="en-US" sz="1000" dirty="0"/>
              <a:t>-Urban et al</a:t>
            </a:r>
            <a:r>
              <a:rPr lang="en-US" sz="1000" dirty="0" smtClean="0"/>
              <a:t>., Eur</a:t>
            </a:r>
            <a:r>
              <a:rPr lang="en-US" sz="1000" dirty="0"/>
              <a:t>. Phys. J. A 9 (2000) 165</a:t>
            </a:r>
          </a:p>
        </p:txBody>
      </p:sp>
    </p:spTree>
    <p:extLst>
      <p:ext uri="{BB962C8B-B14F-4D97-AF65-F5344CB8AC3E}">
        <p14:creationId xmlns:p14="http://schemas.microsoft.com/office/powerpoint/2010/main" val="3607295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a:buChar char="•"/>
            </a:pPr>
            <a:endParaRPr lang="en-US" dirty="0" smtClean="0"/>
          </a:p>
          <a:p>
            <a:pPr marL="342900" indent="-342900">
              <a:buFont typeface="Arial"/>
              <a:buChar char="•"/>
            </a:pPr>
            <a:r>
              <a:rPr lang="en-US" dirty="0" smtClean="0"/>
              <a:t>Motivations</a:t>
            </a:r>
          </a:p>
          <a:p>
            <a:pPr lvl="1" indent="0">
              <a:buNone/>
            </a:pPr>
            <a:endParaRPr lang="en-US" dirty="0" smtClean="0"/>
          </a:p>
          <a:p>
            <a:pPr marL="342900" indent="-342900">
              <a:buFont typeface="Arial"/>
              <a:buChar char="•"/>
            </a:pPr>
            <a:r>
              <a:rPr lang="en-US" dirty="0" smtClean="0"/>
              <a:t>Experimental data</a:t>
            </a:r>
          </a:p>
          <a:p>
            <a:pPr marL="612900" lvl="1" indent="-342900">
              <a:buFont typeface="Arial"/>
              <a:buChar char="•"/>
            </a:pPr>
            <a:r>
              <a:rPr lang="en-US" dirty="0" smtClean="0">
                <a:solidFill>
                  <a:schemeClr val="tx1"/>
                </a:solidFill>
                <a:sym typeface="Symbol"/>
              </a:rPr>
              <a:t>EXILL experiment</a:t>
            </a:r>
          </a:p>
          <a:p>
            <a:pPr lvl="1" indent="0">
              <a:buNone/>
            </a:pPr>
            <a:endParaRPr lang="en-US" dirty="0" smtClean="0"/>
          </a:p>
          <a:p>
            <a:pPr marL="342900" indent="-342900">
              <a:buFont typeface="Arial"/>
              <a:buChar char="•"/>
            </a:pPr>
            <a:r>
              <a:rPr lang="en-US" dirty="0" smtClean="0"/>
              <a:t>Preliminary results</a:t>
            </a:r>
          </a:p>
          <a:p>
            <a:pPr marL="612900" lvl="1" indent="-342900">
              <a:buFont typeface="Arial"/>
              <a:buChar char="•"/>
            </a:pPr>
            <a:r>
              <a:rPr lang="en-US" dirty="0" smtClean="0">
                <a:solidFill>
                  <a:schemeClr val="tx1"/>
                </a:solidFill>
              </a:rPr>
              <a:t>Ba – Kr</a:t>
            </a:r>
          </a:p>
          <a:p>
            <a:pPr marL="342900" indent="-342900">
              <a:buFont typeface="Arial"/>
              <a:buChar char="•"/>
            </a:pPr>
            <a:endParaRPr lang="en-US" dirty="0"/>
          </a:p>
          <a:p>
            <a:pPr marL="342900" indent="-342900">
              <a:buFont typeface="Arial"/>
              <a:buChar char="•"/>
            </a:pPr>
            <a:r>
              <a:rPr lang="en-US" dirty="0" smtClean="0"/>
              <a:t>Conclusions</a:t>
            </a:r>
          </a:p>
        </p:txBody>
      </p:sp>
      <p:sp>
        <p:nvSpPr>
          <p:cNvPr id="3" name="Titre 2"/>
          <p:cNvSpPr>
            <a:spLocks noGrp="1"/>
          </p:cNvSpPr>
          <p:nvPr>
            <p:ph type="title"/>
          </p:nvPr>
        </p:nvSpPr>
        <p:spPr/>
        <p:txBody>
          <a:bodyPr/>
          <a:lstStyle/>
          <a:p>
            <a:r>
              <a:rPr lang="en-US" dirty="0" smtClean="0"/>
              <a:t>Presentation outline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2</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4070176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t>S</a:t>
            </a:r>
            <a:r>
              <a:rPr lang="en-US" dirty="0" smtClean="0"/>
              <a:t>imple </a:t>
            </a:r>
            <a:r>
              <a:rPr lang="en-US" dirty="0" smtClean="0"/>
              <a:t>coincidence outcome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20</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0703"/>
            <a:ext cx="4963886" cy="3388050"/>
          </a:xfrm>
          <a:prstGeom prst="rect">
            <a:avLst/>
          </a:prstGeom>
        </p:spPr>
      </p:pic>
      <p:cxnSp>
        <p:nvCxnSpPr>
          <p:cNvPr id="17" name="Connecteur droit avec flèche 16"/>
          <p:cNvCxnSpPr/>
          <p:nvPr/>
        </p:nvCxnSpPr>
        <p:spPr>
          <a:xfrm flipH="1">
            <a:off x="2015706" y="4321834"/>
            <a:ext cx="163900" cy="600974"/>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9" name="ZoneTexte 18"/>
          <p:cNvSpPr txBox="1"/>
          <p:nvPr/>
        </p:nvSpPr>
        <p:spPr>
          <a:xfrm>
            <a:off x="2179606" y="4183334"/>
            <a:ext cx="1482306" cy="261610"/>
          </a:xfrm>
          <a:prstGeom prst="rect">
            <a:avLst/>
          </a:prstGeom>
          <a:noFill/>
        </p:spPr>
        <p:txBody>
          <a:bodyPr wrap="square" rtlCol="0">
            <a:spAutoFit/>
          </a:bodyPr>
          <a:lstStyle/>
          <a:p>
            <a:r>
              <a:rPr lang="en-US" sz="1100" b="1" dirty="0" smtClean="0">
                <a:solidFill>
                  <a:srgbClr val="FF0000"/>
                </a:solidFill>
              </a:rPr>
              <a:t>769.0keV</a:t>
            </a:r>
            <a:endParaRPr lang="en-US" sz="1200" b="1" dirty="0">
              <a:solidFill>
                <a:srgbClr val="FF0000"/>
              </a:solidFill>
            </a:endParaRPr>
          </a:p>
        </p:txBody>
      </p:sp>
      <p:pic>
        <p:nvPicPr>
          <p:cNvPr id="21" name="Espace réservé du contenu 8"/>
          <p:cNvPicPr>
            <a:picLocks noChangeAspect="1"/>
          </p:cNvPicPr>
          <p:nvPr/>
        </p:nvPicPr>
        <p:blipFill rotWithShape="1">
          <a:blip r:embed="rId4" cstate="print">
            <a:extLst>
              <a:ext uri="{28A0092B-C50C-407E-A947-70E740481C1C}">
                <a14:useLocalDpi xmlns:a14="http://schemas.microsoft.com/office/drawing/2010/main" val="0"/>
              </a:ext>
            </a:extLst>
          </a:blip>
          <a:srcRect l="1297" t="35335" r="95040" b="34520"/>
          <a:stretch/>
        </p:blipFill>
        <p:spPr>
          <a:xfrm>
            <a:off x="94890" y="3996000"/>
            <a:ext cx="181155" cy="1026544"/>
          </a:xfrm>
          <a:prstGeom prst="rect">
            <a:avLst/>
          </a:prstGeom>
        </p:spPr>
      </p:pic>
      <p:pic>
        <p:nvPicPr>
          <p:cNvPr id="12" name="Espace réservé du contenu 8"/>
          <p:cNvPicPr>
            <a:picLocks/>
          </p:cNvPicPr>
          <p:nvPr/>
        </p:nvPicPr>
        <p:blipFill rotWithShape="1">
          <a:blip r:embed="rId5" cstate="print">
            <a:extLst>
              <a:ext uri="{28A0092B-C50C-407E-A947-70E740481C1C}">
                <a14:useLocalDpi xmlns:a14="http://schemas.microsoft.com/office/drawing/2010/main" val="0"/>
              </a:ext>
            </a:extLst>
          </a:blip>
          <a:srcRect l="1297" t="6010" r="7254"/>
          <a:stretch/>
        </p:blipFill>
        <p:spPr>
          <a:xfrm>
            <a:off x="4608000" y="2988000"/>
            <a:ext cx="4500000" cy="3180633"/>
          </a:xfrm>
          <a:prstGeom prst="rect">
            <a:avLst/>
          </a:prstGeom>
        </p:spPr>
      </p:pic>
      <p:pic>
        <p:nvPicPr>
          <p:cNvPr id="13" name="Espace réservé du contenu 8"/>
          <p:cNvPicPr>
            <a:picLocks/>
          </p:cNvPicPr>
          <p:nvPr/>
        </p:nvPicPr>
        <p:blipFill rotWithShape="1">
          <a:blip r:embed="rId5" cstate="print">
            <a:extLst>
              <a:ext uri="{28A0092B-C50C-407E-A947-70E740481C1C}">
                <a14:useLocalDpi xmlns:a14="http://schemas.microsoft.com/office/drawing/2010/main" val="0"/>
              </a:ext>
            </a:extLst>
          </a:blip>
          <a:srcRect l="52161" r="22946" b="92716"/>
          <a:stretch/>
        </p:blipFill>
        <p:spPr>
          <a:xfrm>
            <a:off x="6357009" y="2844000"/>
            <a:ext cx="1225018" cy="246741"/>
          </a:xfrm>
          <a:prstGeom prst="rect">
            <a:avLst/>
          </a:prstGeom>
        </p:spPr>
      </p:pic>
      <p:sp>
        <p:nvSpPr>
          <p:cNvPr id="15" name="Espace réservé du contenu 1"/>
          <p:cNvSpPr txBox="1">
            <a:spLocks/>
          </p:cNvSpPr>
          <p:nvPr/>
        </p:nvSpPr>
        <p:spPr>
          <a:xfrm>
            <a:off x="576000" y="1256885"/>
            <a:ext cx="8172464" cy="4968552"/>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6"/>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7"/>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a:buChar char="•"/>
            </a:pPr>
            <a:r>
              <a:rPr lang="en-US" dirty="0" smtClean="0"/>
              <a:t>Cleaner spectrum</a:t>
            </a:r>
          </a:p>
          <a:p>
            <a:pPr marL="612900" lvl="1" indent="-342900">
              <a:buFont typeface="Arial"/>
              <a:buChar char="•"/>
            </a:pPr>
            <a:r>
              <a:rPr lang="en-US" dirty="0" smtClean="0">
                <a:solidFill>
                  <a:schemeClr val="tx1"/>
                </a:solidFill>
              </a:rPr>
              <a:t>Still high background and many contaminants</a:t>
            </a:r>
          </a:p>
          <a:p>
            <a:pPr marL="342900" indent="-342900">
              <a:buFont typeface="Arial"/>
              <a:buChar char="•"/>
            </a:pPr>
            <a:endParaRPr lang="en-US" dirty="0">
              <a:solidFill>
                <a:schemeClr val="tx1"/>
              </a:solidFill>
            </a:endParaRPr>
          </a:p>
        </p:txBody>
      </p:sp>
      <p:pic>
        <p:nvPicPr>
          <p:cNvPr id="14" name="Image 13"/>
          <p:cNvPicPr>
            <a:picLocks noChangeAspect="1"/>
          </p:cNvPicPr>
          <p:nvPr/>
        </p:nvPicPr>
        <p:blipFill rotWithShape="1">
          <a:blip r:embed="rId8" cstate="print">
            <a:extLst>
              <a:ext uri="{28A0092B-C50C-407E-A947-70E740481C1C}">
                <a14:useLocalDpi xmlns:a14="http://schemas.microsoft.com/office/drawing/2010/main" val="0"/>
              </a:ext>
            </a:extLst>
          </a:blip>
          <a:srcRect l="883" t="31185" r="96481" b="32117"/>
          <a:stretch/>
        </p:blipFill>
        <p:spPr>
          <a:xfrm>
            <a:off x="4644000" y="3863832"/>
            <a:ext cx="136357" cy="1295941"/>
          </a:xfrm>
          <a:prstGeom prst="rect">
            <a:avLst/>
          </a:prstGeom>
        </p:spPr>
      </p:pic>
      <p:pic>
        <p:nvPicPr>
          <p:cNvPr id="16" name="Image 15"/>
          <p:cNvPicPr>
            <a:picLocks noChangeAspect="1"/>
          </p:cNvPicPr>
          <p:nvPr/>
        </p:nvPicPr>
        <p:blipFill rotWithShape="1">
          <a:blip r:embed="rId8" cstate="print">
            <a:extLst>
              <a:ext uri="{28A0092B-C50C-407E-A947-70E740481C1C}">
                <a14:useLocalDpi xmlns:a14="http://schemas.microsoft.com/office/drawing/2010/main" val="0"/>
              </a:ext>
            </a:extLst>
          </a:blip>
          <a:srcRect l="883" t="31185" r="96481" b="32117"/>
          <a:stretch/>
        </p:blipFill>
        <p:spPr>
          <a:xfrm>
            <a:off x="131677" y="3863832"/>
            <a:ext cx="136357" cy="1295941"/>
          </a:xfrm>
          <a:prstGeom prst="rect">
            <a:avLst/>
          </a:prstGeom>
        </p:spPr>
      </p:pic>
    </p:spTree>
    <p:extLst>
      <p:ext uri="{BB962C8B-B14F-4D97-AF65-F5344CB8AC3E}">
        <p14:creationId xmlns:p14="http://schemas.microsoft.com/office/powerpoint/2010/main" val="1621383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sym typeface="Wingdings"/>
              </a:rPr>
              <a:t>Triple-</a:t>
            </a:r>
            <a:r>
              <a:rPr lang="en-US" dirty="0">
                <a:latin typeface="Symbol" charset="2"/>
                <a:sym typeface="Symbol"/>
              </a:rPr>
              <a:t></a:t>
            </a:r>
            <a:r>
              <a:rPr lang="en-US" dirty="0">
                <a:sym typeface="Wingdings"/>
              </a:rPr>
              <a:t> coincidence </a:t>
            </a:r>
            <a:r>
              <a:rPr lang="en-US" dirty="0" smtClean="0">
                <a:sym typeface="Wingdings"/>
              </a:rPr>
              <a:t>outcome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21</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0703"/>
            <a:ext cx="4963886" cy="3388050"/>
          </a:xfrm>
          <a:prstGeom prst="rect">
            <a:avLst/>
          </a:prstGeom>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45" t="9931"/>
          <a:stretch/>
        </p:blipFill>
        <p:spPr bwMode="auto">
          <a:xfrm>
            <a:off x="4662232" y="3071004"/>
            <a:ext cx="4564895" cy="30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012000" y="3226278"/>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2000" y="4308635"/>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75419" y="4446658"/>
            <a:ext cx="1584000" cy="31411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20339" y="5052203"/>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avec flèche 15"/>
          <p:cNvCxnSpPr/>
          <p:nvPr/>
        </p:nvCxnSpPr>
        <p:spPr>
          <a:xfrm flipH="1">
            <a:off x="1242203" y="3295291"/>
            <a:ext cx="327803" cy="112143"/>
          </a:xfrm>
          <a:prstGeom prst="straightConnector1">
            <a:avLst/>
          </a:prstGeom>
          <a:ln>
            <a:solidFill>
              <a:srgbClr val="4166F0"/>
            </a:solidFill>
            <a:tailEnd type="arrow"/>
          </a:ln>
        </p:spPr>
        <p:style>
          <a:lnRef idx="2">
            <a:schemeClr val="accent6"/>
          </a:lnRef>
          <a:fillRef idx="0">
            <a:schemeClr val="accent6"/>
          </a:fillRef>
          <a:effectRef idx="1">
            <a:schemeClr val="accent6"/>
          </a:effectRef>
          <a:fontRef idx="minor">
            <a:schemeClr val="tx1"/>
          </a:fontRef>
        </p:style>
      </p:cxnSp>
      <p:cxnSp>
        <p:nvCxnSpPr>
          <p:cNvPr id="17" name="Connecteur droit avec flèche 16"/>
          <p:cNvCxnSpPr/>
          <p:nvPr/>
        </p:nvCxnSpPr>
        <p:spPr>
          <a:xfrm flipH="1">
            <a:off x="2015706" y="4321834"/>
            <a:ext cx="163900" cy="600974"/>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8" name="ZoneTexte 17"/>
          <p:cNvSpPr txBox="1"/>
          <p:nvPr/>
        </p:nvSpPr>
        <p:spPr>
          <a:xfrm>
            <a:off x="1593421" y="3156791"/>
            <a:ext cx="1482306" cy="261610"/>
          </a:xfrm>
          <a:prstGeom prst="rect">
            <a:avLst/>
          </a:prstGeom>
          <a:noFill/>
        </p:spPr>
        <p:txBody>
          <a:bodyPr wrap="square" rtlCol="0">
            <a:spAutoFit/>
          </a:bodyPr>
          <a:lstStyle/>
          <a:p>
            <a:r>
              <a:rPr lang="en-US" sz="1100" b="1" dirty="0" smtClean="0">
                <a:solidFill>
                  <a:srgbClr val="4166F0"/>
                </a:solidFill>
              </a:rPr>
              <a:t>359.5keV</a:t>
            </a:r>
            <a:endParaRPr lang="en-US" sz="1100" b="1" dirty="0">
              <a:solidFill>
                <a:srgbClr val="4166F0"/>
              </a:solidFill>
            </a:endParaRPr>
          </a:p>
        </p:txBody>
      </p:sp>
      <p:sp>
        <p:nvSpPr>
          <p:cNvPr id="19" name="ZoneTexte 18"/>
          <p:cNvSpPr txBox="1"/>
          <p:nvPr/>
        </p:nvSpPr>
        <p:spPr>
          <a:xfrm>
            <a:off x="2179606" y="4183334"/>
            <a:ext cx="1482306" cy="261610"/>
          </a:xfrm>
          <a:prstGeom prst="rect">
            <a:avLst/>
          </a:prstGeom>
          <a:noFill/>
        </p:spPr>
        <p:txBody>
          <a:bodyPr wrap="square" rtlCol="0">
            <a:spAutoFit/>
          </a:bodyPr>
          <a:lstStyle/>
          <a:p>
            <a:r>
              <a:rPr lang="en-US" sz="1100" b="1" dirty="0" smtClean="0">
                <a:solidFill>
                  <a:srgbClr val="FF0000"/>
                </a:solidFill>
              </a:rPr>
              <a:t>769.0keV</a:t>
            </a:r>
            <a:endParaRPr lang="en-US" sz="1200" b="1" dirty="0">
              <a:solidFill>
                <a:srgbClr val="FF0000"/>
              </a:solidFill>
            </a:endParaRPr>
          </a:p>
        </p:txBody>
      </p:sp>
      <p:pic>
        <p:nvPicPr>
          <p:cNvPr id="20" name="Espace réservé du contenu 8"/>
          <p:cNvPicPr>
            <a:picLocks noChangeAspect="1"/>
          </p:cNvPicPr>
          <p:nvPr/>
        </p:nvPicPr>
        <p:blipFill rotWithShape="1">
          <a:blip r:embed="rId5" cstate="print">
            <a:extLst>
              <a:ext uri="{28A0092B-C50C-407E-A947-70E740481C1C}">
                <a14:useLocalDpi xmlns:a14="http://schemas.microsoft.com/office/drawing/2010/main" val="0"/>
              </a:ext>
            </a:extLst>
          </a:blip>
          <a:srcRect l="1297" t="35335" r="95040" b="34520"/>
          <a:stretch/>
        </p:blipFill>
        <p:spPr>
          <a:xfrm>
            <a:off x="94890" y="3996000"/>
            <a:ext cx="181155" cy="1026544"/>
          </a:xfrm>
          <a:prstGeom prst="rect">
            <a:avLst/>
          </a:prstGeom>
        </p:spPr>
      </p:pic>
      <p:pic>
        <p:nvPicPr>
          <p:cNvPr id="25" name="Image 24"/>
          <p:cNvPicPr>
            <a:picLocks noChangeAspect="1"/>
          </p:cNvPicPr>
          <p:nvPr/>
        </p:nvPicPr>
        <p:blipFill rotWithShape="1">
          <a:blip r:embed="rId3" cstate="print">
            <a:extLst>
              <a:ext uri="{28A0092B-C50C-407E-A947-70E740481C1C}">
                <a14:useLocalDpi xmlns:a14="http://schemas.microsoft.com/office/drawing/2010/main" val="0"/>
              </a:ext>
            </a:extLst>
          </a:blip>
          <a:srcRect l="87066" t="90513" r="6467" b="6686"/>
          <a:stretch/>
        </p:blipFill>
        <p:spPr>
          <a:xfrm>
            <a:off x="4321834" y="5857335"/>
            <a:ext cx="321026" cy="94891"/>
          </a:xfrm>
          <a:prstGeom prst="rect">
            <a:avLst/>
          </a:prstGeom>
        </p:spPr>
      </p:pic>
      <p:pic>
        <p:nvPicPr>
          <p:cNvPr id="22"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5046" t="1768" r="13688" b="91325"/>
          <a:stretch/>
        </p:blipFill>
        <p:spPr bwMode="auto">
          <a:xfrm>
            <a:off x="5863524" y="2796249"/>
            <a:ext cx="2248815" cy="27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Image 22"/>
          <p:cNvPicPr>
            <a:picLocks noChangeAspect="1"/>
          </p:cNvPicPr>
          <p:nvPr/>
        </p:nvPicPr>
        <p:blipFill rotWithShape="1">
          <a:blip r:embed="rId6" cstate="print">
            <a:extLst>
              <a:ext uri="{28A0092B-C50C-407E-A947-70E740481C1C}">
                <a14:useLocalDpi xmlns:a14="http://schemas.microsoft.com/office/drawing/2010/main" val="0"/>
              </a:ext>
            </a:extLst>
          </a:blip>
          <a:srcRect l="883" t="31185" r="96481" b="32117"/>
          <a:stretch/>
        </p:blipFill>
        <p:spPr>
          <a:xfrm>
            <a:off x="4506503" y="3724706"/>
            <a:ext cx="136357" cy="1295941"/>
          </a:xfrm>
          <a:prstGeom prst="rect">
            <a:avLst/>
          </a:prstGeom>
        </p:spPr>
      </p:pic>
      <p:pic>
        <p:nvPicPr>
          <p:cNvPr id="24" name="Image 23"/>
          <p:cNvPicPr>
            <a:picLocks noChangeAspect="1"/>
          </p:cNvPicPr>
          <p:nvPr/>
        </p:nvPicPr>
        <p:blipFill rotWithShape="1">
          <a:blip r:embed="rId6" cstate="print">
            <a:extLst>
              <a:ext uri="{28A0092B-C50C-407E-A947-70E740481C1C}">
                <a14:useLocalDpi xmlns:a14="http://schemas.microsoft.com/office/drawing/2010/main" val="0"/>
              </a:ext>
            </a:extLst>
          </a:blip>
          <a:srcRect l="883" t="31185" r="96481" b="32117"/>
          <a:stretch/>
        </p:blipFill>
        <p:spPr>
          <a:xfrm>
            <a:off x="131677" y="3863832"/>
            <a:ext cx="136357" cy="1295941"/>
          </a:xfrm>
          <a:prstGeom prst="rect">
            <a:avLst/>
          </a:prstGeom>
        </p:spPr>
      </p:pic>
      <p:sp>
        <p:nvSpPr>
          <p:cNvPr id="26" name="Espace réservé du contenu 1"/>
          <p:cNvSpPr txBox="1">
            <a:spLocks/>
          </p:cNvSpPr>
          <p:nvPr/>
        </p:nvSpPr>
        <p:spPr>
          <a:xfrm>
            <a:off x="576000" y="1256885"/>
            <a:ext cx="8172464" cy="4968552"/>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7"/>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8"/>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a:buChar char="•"/>
            </a:pPr>
            <a:r>
              <a:rPr lang="en-US" smtClean="0"/>
              <a:t>Clean spectrum</a:t>
            </a:r>
          </a:p>
          <a:p>
            <a:pPr marL="612900" lvl="1" indent="-342900">
              <a:buFont typeface="Arial"/>
              <a:buChar char="•"/>
            </a:pPr>
            <a:r>
              <a:rPr lang="en-US" smtClean="0">
                <a:solidFill>
                  <a:schemeClr val="tx1"/>
                </a:solidFill>
              </a:rPr>
              <a:t>Reduced background</a:t>
            </a:r>
          </a:p>
          <a:p>
            <a:pPr marL="612900" lvl="1" indent="-342900">
              <a:buFont typeface="Arial"/>
              <a:buChar char="•"/>
            </a:pPr>
            <a:r>
              <a:rPr lang="en-US" smtClean="0">
                <a:solidFill>
                  <a:schemeClr val="tx1"/>
                </a:solidFill>
              </a:rPr>
              <a:t>Clearly visible peaks</a:t>
            </a:r>
          </a:p>
          <a:p>
            <a:pPr marL="342900" indent="-342900">
              <a:buFont typeface="Arial"/>
              <a:buChar char="•"/>
            </a:pPr>
            <a:endParaRPr lang="en-US" dirty="0">
              <a:solidFill>
                <a:schemeClr val="tx1"/>
              </a:solidFill>
            </a:endParaRPr>
          </a:p>
        </p:txBody>
      </p:sp>
    </p:spTree>
    <p:extLst>
      <p:ext uri="{BB962C8B-B14F-4D97-AF65-F5344CB8AC3E}">
        <p14:creationId xmlns:p14="http://schemas.microsoft.com/office/powerpoint/2010/main" val="930043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945613" y="5767704"/>
            <a:ext cx="1059286" cy="369332"/>
          </a:xfrm>
          <a:prstGeom prst="rect">
            <a:avLst/>
          </a:prstGeom>
          <a:solidFill>
            <a:schemeClr val="bg1"/>
          </a:solidFill>
        </p:spPr>
        <p:txBody>
          <a:bodyPr wrap="square" rtlCol="0">
            <a:spAutoFit/>
          </a:bodyPr>
          <a:lstStyle/>
          <a:p>
            <a:pPr algn="ctr"/>
            <a:r>
              <a:rPr lang="en-US" baseline="30000" dirty="0" smtClean="0"/>
              <a:t>92</a:t>
            </a:r>
            <a:r>
              <a:rPr lang="en-US" dirty="0" smtClean="0"/>
              <a:t>Kr</a:t>
            </a:r>
          </a:p>
        </p:txBody>
      </p:sp>
      <p:sp>
        <p:nvSpPr>
          <p:cNvPr id="17" name="ZoneTexte 16"/>
          <p:cNvSpPr txBox="1"/>
          <p:nvPr/>
        </p:nvSpPr>
        <p:spPr>
          <a:xfrm>
            <a:off x="3117618" y="5767705"/>
            <a:ext cx="1319085" cy="369332"/>
          </a:xfrm>
          <a:prstGeom prst="rect">
            <a:avLst/>
          </a:prstGeom>
          <a:solidFill>
            <a:schemeClr val="bg1"/>
          </a:solidFill>
        </p:spPr>
        <p:txBody>
          <a:bodyPr wrap="square" rtlCol="0">
            <a:spAutoFit/>
          </a:bodyPr>
          <a:lstStyle/>
          <a:p>
            <a:pPr algn="ctr"/>
            <a:r>
              <a:rPr lang="en-US" baseline="30000" dirty="0" smtClean="0"/>
              <a:t>142</a:t>
            </a:r>
            <a:r>
              <a:rPr lang="en-US" dirty="0" smtClean="0"/>
              <a:t>Ba</a:t>
            </a:r>
          </a:p>
        </p:txBody>
      </p:sp>
      <p:sp>
        <p:nvSpPr>
          <p:cNvPr id="3" name="Titre 2"/>
          <p:cNvSpPr>
            <a:spLocks noGrp="1"/>
          </p:cNvSpPr>
          <p:nvPr>
            <p:ph type="title"/>
          </p:nvPr>
        </p:nvSpPr>
        <p:spPr/>
        <p:txBody>
          <a:bodyPr/>
          <a:lstStyle/>
          <a:p>
            <a:r>
              <a:rPr lang="en-US" dirty="0" smtClean="0">
                <a:sym typeface="Wingdings"/>
              </a:rPr>
              <a:t>Peak identification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22</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14" name="Image 13"/>
          <p:cNvPicPr>
            <a:picLocks noChangeAspect="1"/>
          </p:cNvPicPr>
          <p:nvPr/>
        </p:nvPicPr>
        <p:blipFill rotWithShape="1">
          <a:blip r:embed="rId3">
            <a:extLst>
              <a:ext uri="{28A0092B-C50C-407E-A947-70E740481C1C}">
                <a14:useLocalDpi xmlns:a14="http://schemas.microsoft.com/office/drawing/2010/main" val="0"/>
              </a:ext>
            </a:extLst>
          </a:blip>
          <a:srcRect t="57998" r="82242" b="10098"/>
          <a:stretch/>
        </p:blipFill>
        <p:spPr>
          <a:xfrm>
            <a:off x="3313213" y="3689659"/>
            <a:ext cx="927896" cy="2128158"/>
          </a:xfrm>
          <a:prstGeom prst="rect">
            <a:avLst/>
          </a:prstGeom>
        </p:spPr>
      </p:pic>
      <p:pic>
        <p:nvPicPr>
          <p:cNvPr id="15" name="Image 14"/>
          <p:cNvPicPr>
            <a:picLocks noChangeAspect="1"/>
          </p:cNvPicPr>
          <p:nvPr/>
        </p:nvPicPr>
        <p:blipFill rotWithShape="1">
          <a:blip r:embed="rId4">
            <a:extLst>
              <a:ext uri="{28A0092B-C50C-407E-A947-70E740481C1C}">
                <a14:useLocalDpi xmlns:a14="http://schemas.microsoft.com/office/drawing/2010/main" val="0"/>
              </a:ext>
            </a:extLst>
          </a:blip>
          <a:srcRect t="48399" r="33711" b="12299"/>
          <a:stretch/>
        </p:blipFill>
        <p:spPr>
          <a:xfrm>
            <a:off x="19417" y="3747904"/>
            <a:ext cx="2758288" cy="2099724"/>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611" y="1843217"/>
            <a:ext cx="1493100" cy="1906064"/>
          </a:xfrm>
          <a:prstGeom prst="rect">
            <a:avLst/>
          </a:prstGeom>
        </p:spPr>
      </p:pic>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952" y="2051823"/>
            <a:ext cx="1256257" cy="1612975"/>
          </a:xfrm>
          <a:prstGeom prst="rect">
            <a:avLst/>
          </a:prstGeom>
        </p:spPr>
      </p:pic>
      <p:sp>
        <p:nvSpPr>
          <p:cNvPr id="7" name="Ellipse 6"/>
          <p:cNvSpPr/>
          <p:nvPr/>
        </p:nvSpPr>
        <p:spPr>
          <a:xfrm>
            <a:off x="543463" y="2796249"/>
            <a:ext cx="1035170" cy="683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2958858" y="2858310"/>
            <a:ext cx="491707" cy="683889"/>
          </a:xfrm>
          <a:prstGeom prst="ellipse">
            <a:avLst/>
          </a:prstGeom>
          <a:noFill/>
          <a:ln>
            <a:solidFill>
              <a:srgbClr val="416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eur droit avec flèche 21"/>
          <p:cNvCxnSpPr/>
          <p:nvPr/>
        </p:nvCxnSpPr>
        <p:spPr>
          <a:xfrm>
            <a:off x="1078171" y="3478267"/>
            <a:ext cx="131697" cy="300487"/>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25" name="Connecteur droit avec flèche 24"/>
          <p:cNvCxnSpPr/>
          <p:nvPr/>
        </p:nvCxnSpPr>
        <p:spPr>
          <a:xfrm>
            <a:off x="3249635" y="3539415"/>
            <a:ext cx="131697" cy="300487"/>
          </a:xfrm>
          <a:prstGeom prst="straightConnector1">
            <a:avLst/>
          </a:prstGeom>
          <a:ln>
            <a:solidFill>
              <a:srgbClr val="4166F0"/>
            </a:solidFill>
            <a:tailEnd type="arrow"/>
          </a:ln>
        </p:spPr>
        <p:style>
          <a:lnRef idx="2">
            <a:schemeClr val="accent4"/>
          </a:lnRef>
          <a:fillRef idx="0">
            <a:schemeClr val="accent4"/>
          </a:fillRef>
          <a:effectRef idx="1">
            <a:schemeClr val="accent4"/>
          </a:effectRef>
          <a:fontRef idx="minor">
            <a:schemeClr val="tx1"/>
          </a:fontRef>
        </p:style>
      </p:cxnSp>
      <p:sp>
        <p:nvSpPr>
          <p:cNvPr id="21" name="Rectangle 20"/>
          <p:cNvSpPr/>
          <p:nvPr/>
        </p:nvSpPr>
        <p:spPr>
          <a:xfrm>
            <a:off x="6012000" y="3226278"/>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12000" y="4308635"/>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75419" y="4446658"/>
            <a:ext cx="1584000" cy="31411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20339" y="5052203"/>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965" t="9931"/>
          <a:stretch/>
        </p:blipFill>
        <p:spPr bwMode="auto">
          <a:xfrm>
            <a:off x="4663155" y="2600244"/>
            <a:ext cx="4563971" cy="30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5046" t="1768" r="13688" b="91325"/>
          <a:stretch/>
        </p:blipFill>
        <p:spPr bwMode="auto">
          <a:xfrm>
            <a:off x="5863523" y="2325489"/>
            <a:ext cx="2248815" cy="27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Image 30"/>
          <p:cNvPicPr>
            <a:picLocks noChangeAspect="1"/>
          </p:cNvPicPr>
          <p:nvPr/>
        </p:nvPicPr>
        <p:blipFill rotWithShape="1">
          <a:blip r:embed="rId8" cstate="print">
            <a:extLst>
              <a:ext uri="{28A0092B-C50C-407E-A947-70E740481C1C}">
                <a14:useLocalDpi xmlns:a14="http://schemas.microsoft.com/office/drawing/2010/main" val="0"/>
              </a:ext>
            </a:extLst>
          </a:blip>
          <a:srcRect l="883" t="31185" r="96481" b="32117"/>
          <a:stretch/>
        </p:blipFill>
        <p:spPr>
          <a:xfrm>
            <a:off x="4523711" y="3269528"/>
            <a:ext cx="136357" cy="1295941"/>
          </a:xfrm>
          <a:prstGeom prst="rect">
            <a:avLst/>
          </a:prstGeom>
        </p:spPr>
      </p:pic>
    </p:spTree>
    <p:extLst>
      <p:ext uri="{BB962C8B-B14F-4D97-AF65-F5344CB8AC3E}">
        <p14:creationId xmlns:p14="http://schemas.microsoft.com/office/powerpoint/2010/main" val="3750537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85768" y="3181143"/>
            <a:ext cx="8172464" cy="495715"/>
          </a:xfrm>
        </p:spPr>
        <p:txBody>
          <a:bodyPr/>
          <a:lstStyle/>
          <a:p>
            <a:pPr algn="ctr"/>
            <a:r>
              <a:rPr lang="en-US" sz="3200" dirty="0" smtClean="0">
                <a:solidFill>
                  <a:schemeClr val="tx1"/>
                </a:solidFill>
              </a:rPr>
              <a:t>Preliminary Results</a:t>
            </a:r>
            <a:endParaRPr lang="en-US" sz="3200" dirty="0">
              <a:solidFill>
                <a:schemeClr val="tx1"/>
              </a:solidFill>
            </a:endParaRPr>
          </a:p>
        </p:txBody>
      </p:sp>
      <p:sp>
        <p:nvSpPr>
          <p:cNvPr id="3" name="Titre 2"/>
          <p:cNvSpPr>
            <a:spLocks noGrp="1"/>
          </p:cNvSpPr>
          <p:nvPr>
            <p:ph type="title"/>
          </p:nvPr>
        </p:nvSpPr>
        <p:spPr/>
        <p:txBody>
          <a:bodyPr/>
          <a:lstStyle/>
          <a:p>
            <a:endParaRPr lang="en-US"/>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23</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3354872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smtClean="0"/>
              <a:t>Gamma-ray cascade</a:t>
            </a:r>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24</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8" name="Image 7"/>
          <p:cNvPicPr>
            <a:picLocks noChangeAspect="1"/>
          </p:cNvPicPr>
          <p:nvPr/>
        </p:nvPicPr>
        <p:blipFill rotWithShape="1">
          <a:blip r:embed="rId3"/>
          <a:srcRect l="5688"/>
          <a:stretch/>
        </p:blipFill>
        <p:spPr>
          <a:xfrm>
            <a:off x="410170" y="1531251"/>
            <a:ext cx="3599538" cy="4829179"/>
          </a:xfrm>
          <a:prstGeom prst="rect">
            <a:avLst/>
          </a:prstGeom>
        </p:spPr>
      </p:pic>
      <p:sp>
        <p:nvSpPr>
          <p:cNvPr id="29" name="ZoneTexte 28"/>
          <p:cNvSpPr txBox="1"/>
          <p:nvPr/>
        </p:nvSpPr>
        <p:spPr>
          <a:xfrm>
            <a:off x="972004" y="5978324"/>
            <a:ext cx="2544975" cy="523220"/>
          </a:xfrm>
          <a:prstGeom prst="rect">
            <a:avLst/>
          </a:prstGeom>
          <a:noFill/>
        </p:spPr>
        <p:txBody>
          <a:bodyPr wrap="square" rtlCol="0">
            <a:spAutoFit/>
          </a:bodyPr>
          <a:lstStyle/>
          <a:p>
            <a:pPr algn="ctr">
              <a:spcAft>
                <a:spcPts val="600"/>
              </a:spcAft>
            </a:pPr>
            <a:r>
              <a:rPr lang="en-US" sz="1400" dirty="0"/>
              <a:t>Gamma-ray cascade in </a:t>
            </a:r>
            <a:r>
              <a:rPr lang="en-US" sz="1400" b="1" baseline="30000" dirty="0" smtClean="0"/>
              <a:t>142</a:t>
            </a:r>
            <a:r>
              <a:rPr lang="en-US" sz="1400" b="1" dirty="0" smtClean="0"/>
              <a:t>Ba</a:t>
            </a:r>
            <a:r>
              <a:rPr lang="en-US" sz="1400" dirty="0" smtClean="0"/>
              <a:t> </a:t>
            </a:r>
            <a:r>
              <a:rPr lang="en-US" sz="1400" dirty="0"/>
              <a:t>according to </a:t>
            </a:r>
            <a:r>
              <a:rPr lang="en-US" sz="1400" b="1" dirty="0" smtClean="0"/>
              <a:t>FIFRELIN</a:t>
            </a:r>
          </a:p>
        </p:txBody>
      </p:sp>
      <p:sp>
        <p:nvSpPr>
          <p:cNvPr id="7" name="Rectangle 6"/>
          <p:cNvSpPr/>
          <p:nvPr/>
        </p:nvSpPr>
        <p:spPr>
          <a:xfrm>
            <a:off x="0" y="6374586"/>
            <a:ext cx="4380271" cy="253916"/>
          </a:xfrm>
          <a:prstGeom prst="rect">
            <a:avLst/>
          </a:prstGeom>
        </p:spPr>
        <p:txBody>
          <a:bodyPr wrap="square">
            <a:spAutoFit/>
          </a:bodyPr>
          <a:lstStyle/>
          <a:p>
            <a:pPr algn="ctr"/>
            <a:r>
              <a:rPr lang="en-US" sz="1000" dirty="0"/>
              <a:t>T. </a:t>
            </a:r>
            <a:r>
              <a:rPr lang="en-US" sz="1000" dirty="0" err="1"/>
              <a:t>Materna</a:t>
            </a:r>
            <a:r>
              <a:rPr lang="en-US" sz="1000" dirty="0"/>
              <a:t> et al., accepted for publ. In EPJ Web of Conferences (2017) </a:t>
            </a:r>
          </a:p>
        </p:txBody>
      </p:sp>
    </p:spTree>
    <p:extLst>
      <p:ext uri="{BB962C8B-B14F-4D97-AF65-F5344CB8AC3E}">
        <p14:creationId xmlns:p14="http://schemas.microsoft.com/office/powerpoint/2010/main" val="4247584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smtClean="0"/>
              <a:t>Gamma-ray cascade</a:t>
            </a:r>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25</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7" name="Image 6"/>
          <p:cNvPicPr>
            <a:picLocks noChangeAspect="1"/>
          </p:cNvPicPr>
          <p:nvPr/>
        </p:nvPicPr>
        <p:blipFill rotWithShape="1">
          <a:blip r:embed="rId3"/>
          <a:srcRect t="4454" r="3348"/>
          <a:stretch/>
        </p:blipFill>
        <p:spPr>
          <a:xfrm>
            <a:off x="5416199" y="1401111"/>
            <a:ext cx="2611261" cy="4899288"/>
          </a:xfrm>
          <a:prstGeom prst="rect">
            <a:avLst/>
          </a:prstGeom>
        </p:spPr>
      </p:pic>
      <p:pic>
        <p:nvPicPr>
          <p:cNvPr id="8" name="Image 7"/>
          <p:cNvPicPr>
            <a:picLocks noChangeAspect="1"/>
          </p:cNvPicPr>
          <p:nvPr/>
        </p:nvPicPr>
        <p:blipFill rotWithShape="1">
          <a:blip r:embed="rId4"/>
          <a:srcRect l="5688"/>
          <a:stretch/>
        </p:blipFill>
        <p:spPr>
          <a:xfrm>
            <a:off x="410170" y="1531251"/>
            <a:ext cx="3599538" cy="4829179"/>
          </a:xfrm>
          <a:prstGeom prst="rect">
            <a:avLst/>
          </a:prstGeom>
        </p:spPr>
      </p:pic>
      <p:sp>
        <p:nvSpPr>
          <p:cNvPr id="29" name="ZoneTexte 28"/>
          <p:cNvSpPr txBox="1"/>
          <p:nvPr/>
        </p:nvSpPr>
        <p:spPr>
          <a:xfrm>
            <a:off x="972004" y="5978324"/>
            <a:ext cx="2544975" cy="523220"/>
          </a:xfrm>
          <a:prstGeom prst="rect">
            <a:avLst/>
          </a:prstGeom>
          <a:noFill/>
        </p:spPr>
        <p:txBody>
          <a:bodyPr wrap="square" rtlCol="0">
            <a:spAutoFit/>
          </a:bodyPr>
          <a:lstStyle/>
          <a:p>
            <a:pPr algn="ctr">
              <a:spcAft>
                <a:spcPts val="600"/>
              </a:spcAft>
            </a:pPr>
            <a:r>
              <a:rPr lang="en-US" sz="1400" dirty="0"/>
              <a:t>Gamma-ray cascade in </a:t>
            </a:r>
            <a:r>
              <a:rPr lang="en-US" sz="1400" b="1" baseline="30000" dirty="0" smtClean="0"/>
              <a:t>142</a:t>
            </a:r>
            <a:r>
              <a:rPr lang="en-US" sz="1400" b="1" dirty="0" smtClean="0"/>
              <a:t>Ba</a:t>
            </a:r>
            <a:r>
              <a:rPr lang="en-US" sz="1400" dirty="0" smtClean="0"/>
              <a:t> </a:t>
            </a:r>
            <a:r>
              <a:rPr lang="en-US" sz="1400" dirty="0"/>
              <a:t>according to </a:t>
            </a:r>
            <a:r>
              <a:rPr lang="en-US" sz="1400" b="1" dirty="0" smtClean="0"/>
              <a:t>FIFRELIN</a:t>
            </a:r>
          </a:p>
        </p:txBody>
      </p:sp>
      <p:sp>
        <p:nvSpPr>
          <p:cNvPr id="30" name="ZoneTexte 29"/>
          <p:cNvSpPr txBox="1"/>
          <p:nvPr/>
        </p:nvSpPr>
        <p:spPr>
          <a:xfrm>
            <a:off x="5416199" y="5978326"/>
            <a:ext cx="2680365" cy="523220"/>
          </a:xfrm>
          <a:prstGeom prst="rect">
            <a:avLst/>
          </a:prstGeom>
          <a:noFill/>
        </p:spPr>
        <p:txBody>
          <a:bodyPr wrap="square" rtlCol="0">
            <a:spAutoFit/>
          </a:bodyPr>
          <a:lstStyle/>
          <a:p>
            <a:pPr algn="ctr">
              <a:spcAft>
                <a:spcPts val="600"/>
              </a:spcAft>
            </a:pPr>
            <a:r>
              <a:rPr lang="en-US" sz="1400" dirty="0"/>
              <a:t>Gamma-ray cascade in </a:t>
            </a:r>
            <a:r>
              <a:rPr lang="en-US" sz="1400" b="1" baseline="30000" dirty="0" smtClean="0"/>
              <a:t>142</a:t>
            </a:r>
            <a:r>
              <a:rPr lang="en-US" sz="1400" b="1" dirty="0" smtClean="0"/>
              <a:t>Ba</a:t>
            </a:r>
            <a:r>
              <a:rPr lang="en-US" sz="1400" dirty="0" smtClean="0"/>
              <a:t> </a:t>
            </a:r>
            <a:r>
              <a:rPr lang="en-US" sz="1400" dirty="0"/>
              <a:t>according to </a:t>
            </a:r>
            <a:r>
              <a:rPr lang="en-US" sz="1400" b="1" dirty="0" smtClean="0"/>
              <a:t>EXILL</a:t>
            </a:r>
            <a:r>
              <a:rPr lang="en-US" sz="1400" dirty="0" smtClean="0"/>
              <a:t> data</a:t>
            </a:r>
          </a:p>
        </p:txBody>
      </p:sp>
      <p:sp>
        <p:nvSpPr>
          <p:cNvPr id="11" name="Rectangle 10"/>
          <p:cNvSpPr/>
          <p:nvPr/>
        </p:nvSpPr>
        <p:spPr>
          <a:xfrm>
            <a:off x="0" y="6374586"/>
            <a:ext cx="4380271" cy="253916"/>
          </a:xfrm>
          <a:prstGeom prst="rect">
            <a:avLst/>
          </a:prstGeom>
        </p:spPr>
        <p:txBody>
          <a:bodyPr wrap="square">
            <a:spAutoFit/>
          </a:bodyPr>
          <a:lstStyle/>
          <a:p>
            <a:pPr algn="ctr"/>
            <a:r>
              <a:rPr lang="en-US" sz="1000" dirty="0"/>
              <a:t>T. </a:t>
            </a:r>
            <a:r>
              <a:rPr lang="en-US" sz="1000" dirty="0" err="1"/>
              <a:t>Materna</a:t>
            </a:r>
            <a:r>
              <a:rPr lang="en-US" sz="1000" dirty="0"/>
              <a:t> et al., accepted for publ. In EPJ Web of Conferences (2017) </a:t>
            </a:r>
          </a:p>
        </p:txBody>
      </p:sp>
      <p:sp>
        <p:nvSpPr>
          <p:cNvPr id="12" name="Rectangle 11"/>
          <p:cNvSpPr/>
          <p:nvPr/>
        </p:nvSpPr>
        <p:spPr>
          <a:xfrm>
            <a:off x="4531693" y="6374588"/>
            <a:ext cx="4380271" cy="253916"/>
          </a:xfrm>
          <a:prstGeom prst="rect">
            <a:avLst/>
          </a:prstGeom>
        </p:spPr>
        <p:txBody>
          <a:bodyPr wrap="square">
            <a:spAutoFit/>
          </a:bodyPr>
          <a:lstStyle/>
          <a:p>
            <a:pPr algn="ctr"/>
            <a:r>
              <a:rPr lang="en-US" sz="1000" dirty="0"/>
              <a:t>T. </a:t>
            </a:r>
            <a:r>
              <a:rPr lang="en-US" sz="1000" dirty="0" err="1"/>
              <a:t>Materna</a:t>
            </a:r>
            <a:r>
              <a:rPr lang="en-US" sz="1000" dirty="0"/>
              <a:t> et al., accepted for publ. In EPJ Web of Conferences (2017) </a:t>
            </a:r>
          </a:p>
        </p:txBody>
      </p:sp>
      <p:sp>
        <p:nvSpPr>
          <p:cNvPr id="13" name="Rectangle 12"/>
          <p:cNvSpPr/>
          <p:nvPr/>
        </p:nvSpPr>
        <p:spPr>
          <a:xfrm>
            <a:off x="7658761" y="2219930"/>
            <a:ext cx="285419" cy="15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p:cNvPicPr>
            <a:picLocks noChangeAspect="1"/>
          </p:cNvPicPr>
          <p:nvPr/>
        </p:nvPicPr>
        <p:blipFill rotWithShape="1">
          <a:blip r:embed="rId3"/>
          <a:srcRect l="23595" t="18740" r="71391" b="79279"/>
          <a:stretch/>
        </p:blipFill>
        <p:spPr>
          <a:xfrm>
            <a:off x="7721602" y="2275200"/>
            <a:ext cx="135466" cy="101600"/>
          </a:xfrm>
          <a:prstGeom prst="rect">
            <a:avLst/>
          </a:prstGeom>
        </p:spPr>
      </p:pic>
    </p:spTree>
    <p:extLst>
      <p:ext uri="{BB962C8B-B14F-4D97-AF65-F5344CB8AC3E}">
        <p14:creationId xmlns:p14="http://schemas.microsoft.com/office/powerpoint/2010/main" val="677124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smtClean="0"/>
              <a:t>Gamma-ray cascade</a:t>
            </a:r>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26</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8" name="Image 7"/>
          <p:cNvPicPr>
            <a:picLocks noChangeAspect="1"/>
          </p:cNvPicPr>
          <p:nvPr/>
        </p:nvPicPr>
        <p:blipFill rotWithShape="1">
          <a:blip r:embed="rId3"/>
          <a:srcRect l="5688"/>
          <a:stretch/>
        </p:blipFill>
        <p:spPr>
          <a:xfrm>
            <a:off x="410170" y="1531251"/>
            <a:ext cx="3599538" cy="4829179"/>
          </a:xfrm>
          <a:prstGeom prst="rect">
            <a:avLst/>
          </a:prstGeom>
        </p:spPr>
      </p:pic>
      <p:sp>
        <p:nvSpPr>
          <p:cNvPr id="29" name="ZoneTexte 28"/>
          <p:cNvSpPr txBox="1"/>
          <p:nvPr/>
        </p:nvSpPr>
        <p:spPr>
          <a:xfrm>
            <a:off x="972004" y="5978324"/>
            <a:ext cx="2544975" cy="523220"/>
          </a:xfrm>
          <a:prstGeom prst="rect">
            <a:avLst/>
          </a:prstGeom>
          <a:noFill/>
        </p:spPr>
        <p:txBody>
          <a:bodyPr wrap="square" rtlCol="0">
            <a:spAutoFit/>
          </a:bodyPr>
          <a:lstStyle/>
          <a:p>
            <a:pPr algn="ctr">
              <a:spcAft>
                <a:spcPts val="600"/>
              </a:spcAft>
            </a:pPr>
            <a:r>
              <a:rPr lang="en-US" sz="1400" dirty="0"/>
              <a:t>Gamma-ray cascade in </a:t>
            </a:r>
            <a:r>
              <a:rPr lang="en-US" sz="1400" b="1" baseline="30000" dirty="0" smtClean="0"/>
              <a:t>142</a:t>
            </a:r>
            <a:r>
              <a:rPr lang="en-US" sz="1400" b="1" dirty="0" smtClean="0"/>
              <a:t>Ba</a:t>
            </a:r>
            <a:r>
              <a:rPr lang="en-US" sz="1400" dirty="0" smtClean="0"/>
              <a:t> </a:t>
            </a:r>
            <a:r>
              <a:rPr lang="en-US" sz="1400" dirty="0"/>
              <a:t>according to </a:t>
            </a:r>
            <a:r>
              <a:rPr lang="en-US" sz="1400" b="1" dirty="0" smtClean="0"/>
              <a:t>FIFRELIN</a:t>
            </a:r>
          </a:p>
        </p:txBody>
      </p:sp>
      <p:graphicFrame>
        <p:nvGraphicFramePr>
          <p:cNvPr id="11" name="Tableau 10"/>
          <p:cNvGraphicFramePr>
            <a:graphicFrameLocks noGrp="1"/>
          </p:cNvGraphicFramePr>
          <p:nvPr>
            <p:extLst>
              <p:ext uri="{D42A27DB-BD31-4B8C-83A1-F6EECF244321}">
                <p14:modId xmlns:p14="http://schemas.microsoft.com/office/powerpoint/2010/main" val="769893660"/>
              </p:ext>
            </p:extLst>
          </p:nvPr>
        </p:nvGraphicFramePr>
        <p:xfrm>
          <a:off x="4104000" y="1723850"/>
          <a:ext cx="4928560" cy="4329288"/>
        </p:xfrm>
        <a:graphic>
          <a:graphicData uri="http://schemas.openxmlformats.org/drawingml/2006/table">
            <a:tbl>
              <a:tblPr firstRow="1" bandRow="1">
                <a:tableStyleId>{5940675A-B579-460E-94D1-54222C63F5DA}</a:tableStyleId>
              </a:tblPr>
              <a:tblGrid>
                <a:gridCol w="955053">
                  <a:extLst>
                    <a:ext uri="{9D8B030D-6E8A-4147-A177-3AD203B41FA5}">
                      <a16:colId xmlns:a16="http://schemas.microsoft.com/office/drawing/2014/main" val="20000"/>
                    </a:ext>
                  </a:extLst>
                </a:gridCol>
                <a:gridCol w="1016371">
                  <a:extLst>
                    <a:ext uri="{9D8B030D-6E8A-4147-A177-3AD203B41FA5}">
                      <a16:colId xmlns:a16="http://schemas.microsoft.com/office/drawing/2014/main" val="20001"/>
                    </a:ext>
                  </a:extLst>
                </a:gridCol>
                <a:gridCol w="985712">
                  <a:extLst>
                    <a:ext uri="{9D8B030D-6E8A-4147-A177-3AD203B41FA5}">
                      <a16:colId xmlns:a16="http://schemas.microsoft.com/office/drawing/2014/main" val="20002"/>
                    </a:ext>
                  </a:extLst>
                </a:gridCol>
                <a:gridCol w="985712">
                  <a:extLst>
                    <a:ext uri="{9D8B030D-6E8A-4147-A177-3AD203B41FA5}">
                      <a16:colId xmlns:a16="http://schemas.microsoft.com/office/drawing/2014/main" val="20003"/>
                    </a:ext>
                  </a:extLst>
                </a:gridCol>
                <a:gridCol w="985712">
                  <a:extLst>
                    <a:ext uri="{9D8B030D-6E8A-4147-A177-3AD203B41FA5}">
                      <a16:colId xmlns:a16="http://schemas.microsoft.com/office/drawing/2014/main" val="20004"/>
                    </a:ext>
                  </a:extLst>
                </a:gridCol>
              </a:tblGrid>
              <a:tr h="301128">
                <a:tc rowSpan="2">
                  <a:txBody>
                    <a:bodyPr/>
                    <a:lstStyle/>
                    <a:p>
                      <a:pPr algn="ctr"/>
                      <a:r>
                        <a:rPr lang="en-US" sz="1400" dirty="0" smtClean="0"/>
                        <a:t>E (</a:t>
                      </a:r>
                      <a:r>
                        <a:rPr lang="en-US" sz="1400" dirty="0" err="1" smtClean="0"/>
                        <a:t>keV</a:t>
                      </a:r>
                      <a:r>
                        <a:rPr lang="en-US" sz="1400" dirty="0" smtClean="0"/>
                        <a:t>)</a:t>
                      </a:r>
                      <a:endParaRPr lang="en-US" sz="1400" dirty="0"/>
                    </a:p>
                  </a:txBody>
                  <a:tcPr anchor="ctr">
                    <a:lnB w="12700" cap="flat" cmpd="sng" algn="ctr">
                      <a:solidFill>
                        <a:schemeClr val="tx1"/>
                      </a:solidFill>
                      <a:prstDash val="solid"/>
                      <a:round/>
                      <a:headEnd type="none" w="med" len="med"/>
                      <a:tailEnd type="none" w="med" len="med"/>
                    </a:lnB>
                  </a:tcPr>
                </a:tc>
                <a:tc rowSpan="2">
                  <a:txBody>
                    <a:bodyPr/>
                    <a:lstStyle/>
                    <a:p>
                      <a:pPr algn="ctr"/>
                      <a:r>
                        <a:rPr lang="en-US" sz="1400" dirty="0" smtClean="0"/>
                        <a:t>J1→J2</a:t>
                      </a:r>
                      <a:endParaRPr lang="en-US" sz="1400" dirty="0"/>
                    </a:p>
                  </a:txBody>
                  <a:tcPr anchor="ctr">
                    <a:lnB w="12700" cap="flat" cmpd="sng" algn="ctr">
                      <a:solidFill>
                        <a:schemeClr val="tx1"/>
                      </a:solidFill>
                      <a:prstDash val="solid"/>
                      <a:round/>
                      <a:headEnd type="none" w="med" len="med"/>
                      <a:tailEnd type="none" w="med" len="med"/>
                    </a:lnB>
                  </a:tcPr>
                </a:tc>
                <a:tc gridSpan="3">
                  <a:txBody>
                    <a:bodyPr/>
                    <a:lstStyle/>
                    <a:p>
                      <a:pPr algn="ctr"/>
                      <a:r>
                        <a:rPr lang="en-US" sz="1400" dirty="0" err="1" smtClean="0"/>
                        <a:t>I</a:t>
                      </a:r>
                      <a:r>
                        <a:rPr lang="en-US" sz="1400" baseline="-25000" dirty="0" err="1" smtClean="0"/>
                        <a:t>γ</a:t>
                      </a:r>
                      <a:endParaRPr lang="en-US" sz="1400" dirty="0"/>
                    </a:p>
                  </a:txBody>
                  <a:tcPr anchor="ctr">
                    <a:lnB w="12700" cap="flat" cmpd="sng" algn="ctr">
                      <a:no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01128">
                <a:tc vMerge="1">
                  <a:txBody>
                    <a:bodyPr/>
                    <a:lstStyle/>
                    <a:p>
                      <a:endParaRPr lang="en-US" dirty="0"/>
                    </a:p>
                  </a:txBody>
                  <a:tcPr/>
                </a:tc>
                <a:tc vMerge="1">
                  <a:txBody>
                    <a:bodyPr/>
                    <a:lstStyle/>
                    <a:p>
                      <a:endParaRPr lang="en-US" dirty="0"/>
                    </a:p>
                  </a:txBody>
                  <a:tcPr/>
                </a:tc>
                <a:tc>
                  <a:txBody>
                    <a:bodyPr/>
                    <a:lstStyle/>
                    <a:p>
                      <a:pPr algn="ctr"/>
                      <a:r>
                        <a:rPr lang="en-US" sz="1400" baseline="0" dirty="0" smtClean="0"/>
                        <a:t>EXILL*</a:t>
                      </a:r>
                      <a:endParaRPr lang="en-US" sz="1400" baseline="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FIFR.**</a:t>
                      </a:r>
                      <a:endParaRPr lang="en-US" sz="140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Ratio</a:t>
                      </a:r>
                      <a:r>
                        <a:rPr lang="en-US" sz="1400" baseline="0" dirty="0" smtClean="0"/>
                        <a:t>(</a:t>
                      </a:r>
                      <a:r>
                        <a:rPr lang="en-US" sz="1400" baseline="30000" dirty="0" smtClean="0"/>
                        <a:t>**</a:t>
                      </a:r>
                      <a:r>
                        <a:rPr lang="en-US" sz="1400" baseline="0" dirty="0" smtClean="0"/>
                        <a:t>/</a:t>
                      </a:r>
                      <a:r>
                        <a:rPr lang="en-US" sz="1400" baseline="-25000" dirty="0" smtClean="0"/>
                        <a:t>*</a:t>
                      </a:r>
                      <a:r>
                        <a:rPr lang="en-US" sz="1400" baseline="0" dirty="0" smtClean="0"/>
                        <a:t> )</a:t>
                      </a:r>
                      <a:endParaRPr lang="en-US" sz="140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1128">
                <a:tc>
                  <a:txBody>
                    <a:bodyPr/>
                    <a:lstStyle/>
                    <a:p>
                      <a:pPr algn="ctr"/>
                      <a:r>
                        <a:rPr lang="en-US" sz="1400" dirty="0" smtClean="0"/>
                        <a:t>359.6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2</a:t>
                      </a:r>
                      <a:r>
                        <a:rPr lang="en-US" sz="1400" baseline="30000" dirty="0" smtClean="0"/>
                        <a:t>+</a:t>
                      </a:r>
                      <a:r>
                        <a:rPr lang="en-US" sz="1400" dirty="0" smtClean="0"/>
                        <a:t>→0</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100.0</a:t>
                      </a:r>
                      <a:r>
                        <a:rPr lang="en-US" sz="1400" baseline="0" dirty="0" smtClean="0"/>
                        <a:t>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01128">
                <a:tc>
                  <a:txBody>
                    <a:bodyPr/>
                    <a:lstStyle/>
                    <a:p>
                      <a:pPr algn="ctr"/>
                      <a:r>
                        <a:rPr lang="en-US" sz="1400" dirty="0" smtClean="0"/>
                        <a:t>475.2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4</a:t>
                      </a:r>
                      <a:r>
                        <a:rPr lang="en-US" sz="1400" baseline="30000" dirty="0" smtClean="0"/>
                        <a:t>+</a:t>
                      </a:r>
                      <a:r>
                        <a:rPr lang="en-US" sz="1400" dirty="0" smtClean="0"/>
                        <a:t>→2</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80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91.4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1.14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01128">
                <a:tc>
                  <a:txBody>
                    <a:bodyPr/>
                    <a:lstStyle/>
                    <a:p>
                      <a:pPr algn="ctr"/>
                      <a:r>
                        <a:rPr lang="en-US" sz="1400" dirty="0" smtClean="0"/>
                        <a:t>631.2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6</a:t>
                      </a:r>
                      <a:r>
                        <a:rPr lang="en-US" sz="1400" baseline="30000" dirty="0" smtClean="0"/>
                        <a:t>+</a:t>
                      </a:r>
                      <a:r>
                        <a:rPr lang="en-US" sz="1400" dirty="0" smtClean="0"/>
                        <a:t>→4</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42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66.3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1.58 (8)</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01128">
                <a:tc>
                  <a:txBody>
                    <a:bodyPr/>
                    <a:lstStyle/>
                    <a:p>
                      <a:pPr algn="ctr"/>
                      <a:r>
                        <a:rPr lang="en-US" sz="1400" dirty="0" smtClean="0"/>
                        <a:t>693.4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8</a:t>
                      </a:r>
                      <a:r>
                        <a:rPr lang="en-US" sz="1400" baseline="30000" dirty="0" smtClean="0"/>
                        <a:t>+</a:t>
                      </a:r>
                      <a:r>
                        <a:rPr lang="en-US" sz="1400" dirty="0" smtClean="0"/>
                        <a:t>→6</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12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26.0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2.2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01128">
                <a:tc>
                  <a:txBody>
                    <a:bodyPr/>
                    <a:lstStyle/>
                    <a:p>
                      <a:pPr algn="ctr"/>
                      <a:r>
                        <a:rPr lang="en-US" sz="1400" dirty="0" smtClean="0"/>
                        <a:t>766.5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a:t>
                      </a:r>
                      <a:r>
                        <a:rPr lang="en-US" sz="1400" baseline="30000" dirty="0" smtClean="0"/>
                        <a:t>+</a:t>
                      </a:r>
                      <a:r>
                        <a:rPr lang="en-US" sz="1400" dirty="0" smtClean="0"/>
                        <a:t>→8</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2.4 (7)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3.60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1.5 (4)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1128">
                <a:tc>
                  <a:txBody>
                    <a:bodyPr/>
                    <a:lstStyle/>
                    <a:p>
                      <a:pPr algn="ctr"/>
                      <a:r>
                        <a:rPr lang="en-US" sz="1400" dirty="0" smtClean="0"/>
                        <a:t>706.8</a:t>
                      </a:r>
                      <a:endParaRPr lang="en-US" sz="14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5</a:t>
                      </a:r>
                      <a:r>
                        <a:rPr lang="en-US" sz="1400" baseline="30000" dirty="0" smtClean="0"/>
                        <a:t>-</a:t>
                      </a:r>
                      <a:r>
                        <a:rPr lang="en-US" sz="1400" dirty="0" smtClean="0"/>
                        <a:t>→4</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10.17</a:t>
                      </a:r>
                      <a:r>
                        <a:rPr lang="en-US" sz="1400" baseline="0" dirty="0" smtClean="0"/>
                        <a:t>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a:t>
                      </a:r>
                      <a:r>
                        <a:rPr lang="en-US" sz="1400" baseline="0" dirty="0" smtClean="0"/>
                        <a:t> (1)</a:t>
                      </a:r>
                      <a:endParaRPr lang="en-US" sz="1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01128">
                <a:tc>
                  <a:txBody>
                    <a:bodyPr/>
                    <a:lstStyle/>
                    <a:p>
                      <a:pPr algn="ctr"/>
                      <a:r>
                        <a:rPr lang="en-US" sz="1400" dirty="0" smtClean="0"/>
                        <a:t>486.7</a:t>
                      </a:r>
                      <a:endParaRPr lang="en-US" sz="1400" dirty="0"/>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7</a:t>
                      </a:r>
                      <a:r>
                        <a:rPr lang="en-US" sz="1400" baseline="30000" dirty="0" smtClean="0"/>
                        <a:t>-</a:t>
                      </a:r>
                      <a:r>
                        <a:rPr lang="en-US" sz="1400" dirty="0" smtClean="0"/>
                        <a:t>→6</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8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15.60 (6)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1.9</a:t>
                      </a:r>
                      <a:r>
                        <a:rPr lang="en-US" sz="1400" baseline="0" dirty="0" smtClean="0"/>
                        <a:t> (2)</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01128">
                <a:tc>
                  <a:txBody>
                    <a:bodyPr/>
                    <a:lstStyle/>
                    <a:p>
                      <a:pPr algn="ctr"/>
                      <a:r>
                        <a:rPr lang="en-US" sz="1400" dirty="0" smtClean="0"/>
                        <a:t>354.4</a:t>
                      </a:r>
                      <a:endParaRPr lang="en-US" sz="1400" dirty="0"/>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9</a:t>
                      </a:r>
                      <a:r>
                        <a:rPr lang="en-US" sz="1400" baseline="30000" dirty="0" smtClean="0"/>
                        <a:t>-</a:t>
                      </a:r>
                      <a:r>
                        <a:rPr lang="en-US" sz="1400" dirty="0" smtClean="0"/>
                        <a:t>→8</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4.4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8.40 (4)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1.9 (2)</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1128">
                <a:tc>
                  <a:txBody>
                    <a:bodyPr/>
                    <a:lstStyle/>
                    <a:p>
                      <a:pPr algn="ctr"/>
                      <a:r>
                        <a:rPr lang="en-US" sz="1400" dirty="0" smtClean="0"/>
                        <a:t>561.1</a:t>
                      </a:r>
                      <a:endParaRPr lang="en-US" sz="14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9</a:t>
                      </a:r>
                      <a:r>
                        <a:rPr lang="en-US" sz="1400" baseline="30000" dirty="0" smtClean="0"/>
                        <a:t>-</a:t>
                      </a:r>
                      <a:r>
                        <a:rPr lang="en-US" sz="1400" dirty="0" smtClean="0"/>
                        <a:t>→7</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4.0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7.52 (4)</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1.9 (2)</a:t>
                      </a:r>
                      <a:endParaRPr lang="en-US" sz="1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301128">
                <a:tc>
                  <a:txBody>
                    <a:bodyPr/>
                    <a:lstStyle/>
                    <a:p>
                      <a:pPr algn="ctr"/>
                      <a:r>
                        <a:rPr lang="en-US" sz="1400" dirty="0" smtClean="0"/>
                        <a:t>640.1</a:t>
                      </a:r>
                      <a:endParaRPr lang="en-US" sz="1400" dirty="0"/>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11</a:t>
                      </a:r>
                      <a:r>
                        <a:rPr lang="en-US" sz="1400" baseline="30000" dirty="0" smtClean="0"/>
                        <a:t>-</a:t>
                      </a:r>
                      <a:r>
                        <a:rPr lang="en-US" sz="1400" dirty="0" smtClean="0"/>
                        <a:t>→9</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2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6.22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3 (2)</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0011"/>
                  </a:ext>
                </a:extLst>
              </a:tr>
              <a:tr h="366888">
                <a:tc>
                  <a:txBody>
                    <a:bodyPr/>
                    <a:lstStyle/>
                    <a:p>
                      <a:pPr algn="ctr"/>
                      <a:r>
                        <a:rPr lang="en-US" sz="1400" dirty="0" smtClean="0"/>
                        <a:t>380.9</a:t>
                      </a:r>
                      <a:endParaRPr lang="en-US" sz="1400" dirty="0"/>
                    </a:p>
                  </a:txBody>
                  <a:tcPr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8</a:t>
                      </a:r>
                      <a:r>
                        <a:rPr lang="en-US" sz="1400" baseline="30000" dirty="0" smtClean="0"/>
                        <a:t>+</a:t>
                      </a:r>
                      <a:r>
                        <a:rPr lang="en-US" sz="1400" dirty="0" smtClean="0"/>
                        <a:t>→6</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4.0 (6)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5.06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1.3</a:t>
                      </a:r>
                      <a:r>
                        <a:rPr lang="en-US" sz="1400" baseline="0" dirty="0" smtClean="0"/>
                        <a:t> (2)</a:t>
                      </a:r>
                      <a:endParaRPr lang="en-US" sz="1400" dirty="0" smtClean="0"/>
                    </a:p>
                  </a:txBody>
                  <a:tcPr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0012"/>
                  </a:ext>
                </a:extLst>
              </a:tr>
              <a:tr h="301128">
                <a:tc>
                  <a:txBody>
                    <a:bodyPr/>
                    <a:lstStyle/>
                    <a:p>
                      <a:pPr algn="ctr"/>
                      <a:r>
                        <a:rPr lang="en-US" sz="1400" dirty="0" smtClean="0"/>
                        <a:t>585.6</a:t>
                      </a:r>
                      <a:endParaRPr lang="en-US" sz="1400" dirty="0"/>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10</a:t>
                      </a:r>
                      <a:r>
                        <a:rPr lang="en-US" sz="1400" baseline="30000" dirty="0" smtClean="0"/>
                        <a:t>+</a:t>
                      </a:r>
                      <a:r>
                        <a:rPr lang="en-US" sz="1400" dirty="0" smtClean="0"/>
                        <a:t>→8</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4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5.66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1.4</a:t>
                      </a:r>
                      <a:r>
                        <a:rPr lang="en-US" sz="1400" baseline="0" dirty="0" smtClean="0"/>
                        <a:t> (4)</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0013"/>
                  </a:ext>
                </a:extLst>
              </a:tr>
            </a:tbl>
          </a:graphicData>
        </a:graphic>
      </p:graphicFrame>
      <p:sp>
        <p:nvSpPr>
          <p:cNvPr id="10" name="Rectangle 9"/>
          <p:cNvSpPr/>
          <p:nvPr/>
        </p:nvSpPr>
        <p:spPr>
          <a:xfrm>
            <a:off x="0" y="6374586"/>
            <a:ext cx="4380271" cy="253916"/>
          </a:xfrm>
          <a:prstGeom prst="rect">
            <a:avLst/>
          </a:prstGeom>
        </p:spPr>
        <p:txBody>
          <a:bodyPr wrap="square">
            <a:spAutoFit/>
          </a:bodyPr>
          <a:lstStyle/>
          <a:p>
            <a:pPr algn="ctr"/>
            <a:r>
              <a:rPr lang="en-US" sz="1000" dirty="0"/>
              <a:t>T. </a:t>
            </a:r>
            <a:r>
              <a:rPr lang="en-US" sz="1000" dirty="0" err="1"/>
              <a:t>Materna</a:t>
            </a:r>
            <a:r>
              <a:rPr lang="en-US" sz="1000" dirty="0"/>
              <a:t> et al., accepted for publ. In EPJ Web of Conferences (2017) </a:t>
            </a:r>
          </a:p>
        </p:txBody>
      </p:sp>
    </p:spTree>
    <p:extLst>
      <p:ext uri="{BB962C8B-B14F-4D97-AF65-F5344CB8AC3E}">
        <p14:creationId xmlns:p14="http://schemas.microsoft.com/office/powerpoint/2010/main" val="2484569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76000" y="1256885"/>
            <a:ext cx="3420000" cy="4968552"/>
          </a:xfrm>
        </p:spPr>
        <p:txBody>
          <a:bodyPr/>
          <a:lstStyle/>
          <a:p>
            <a:pPr marL="342900" indent="-342900">
              <a:buFont typeface="Arial" pitchFamily="34" charset="0"/>
              <a:buChar char="•"/>
            </a:pPr>
            <a:r>
              <a:rPr lang="en-US" dirty="0" smtClean="0"/>
              <a:t>Gamma-ray cascade</a:t>
            </a:r>
          </a:p>
          <a:p>
            <a:pPr marL="612900" lvl="1" indent="-342900" algn="just">
              <a:buFont typeface="Arial" pitchFamily="34" charset="0"/>
              <a:buChar char="•"/>
            </a:pPr>
            <a:r>
              <a:rPr lang="en-US" dirty="0" smtClean="0">
                <a:solidFill>
                  <a:schemeClr val="tx1"/>
                </a:solidFill>
              </a:rPr>
              <a:t>Good agreement for low spin transitions</a:t>
            </a:r>
          </a:p>
          <a:p>
            <a:pPr marL="612900" lvl="1" indent="-342900" algn="just">
              <a:buFont typeface="Arial" pitchFamily="34" charset="0"/>
              <a:buChar char="•"/>
            </a:pPr>
            <a:endParaRPr lang="en-US" dirty="0" smtClean="0">
              <a:solidFill>
                <a:schemeClr val="tx1"/>
              </a:solidFill>
            </a:endParaRPr>
          </a:p>
          <a:p>
            <a:pPr marL="612900" lvl="1" indent="-342900" algn="just">
              <a:buFont typeface="Arial" pitchFamily="34" charset="0"/>
              <a:buChar char="•"/>
            </a:pPr>
            <a:r>
              <a:rPr lang="en-US" dirty="0" smtClean="0">
                <a:solidFill>
                  <a:schemeClr val="tx1"/>
                </a:solidFill>
              </a:rPr>
              <a:t>High spin transitions overestimated by FIFRELIN code</a:t>
            </a:r>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27</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3204754984"/>
              </p:ext>
            </p:extLst>
          </p:nvPr>
        </p:nvGraphicFramePr>
        <p:xfrm>
          <a:off x="4104000" y="1723850"/>
          <a:ext cx="4928560" cy="4329288"/>
        </p:xfrm>
        <a:graphic>
          <a:graphicData uri="http://schemas.openxmlformats.org/drawingml/2006/table">
            <a:tbl>
              <a:tblPr firstRow="1" bandRow="1">
                <a:tableStyleId>{5940675A-B579-460E-94D1-54222C63F5DA}</a:tableStyleId>
              </a:tblPr>
              <a:tblGrid>
                <a:gridCol w="955053">
                  <a:extLst>
                    <a:ext uri="{9D8B030D-6E8A-4147-A177-3AD203B41FA5}">
                      <a16:colId xmlns:a16="http://schemas.microsoft.com/office/drawing/2014/main" val="20000"/>
                    </a:ext>
                  </a:extLst>
                </a:gridCol>
                <a:gridCol w="1016371">
                  <a:extLst>
                    <a:ext uri="{9D8B030D-6E8A-4147-A177-3AD203B41FA5}">
                      <a16:colId xmlns:a16="http://schemas.microsoft.com/office/drawing/2014/main" val="20001"/>
                    </a:ext>
                  </a:extLst>
                </a:gridCol>
                <a:gridCol w="985712">
                  <a:extLst>
                    <a:ext uri="{9D8B030D-6E8A-4147-A177-3AD203B41FA5}">
                      <a16:colId xmlns:a16="http://schemas.microsoft.com/office/drawing/2014/main" val="20002"/>
                    </a:ext>
                  </a:extLst>
                </a:gridCol>
                <a:gridCol w="985712">
                  <a:extLst>
                    <a:ext uri="{9D8B030D-6E8A-4147-A177-3AD203B41FA5}">
                      <a16:colId xmlns:a16="http://schemas.microsoft.com/office/drawing/2014/main" val="20003"/>
                    </a:ext>
                  </a:extLst>
                </a:gridCol>
                <a:gridCol w="985712">
                  <a:extLst>
                    <a:ext uri="{9D8B030D-6E8A-4147-A177-3AD203B41FA5}">
                      <a16:colId xmlns:a16="http://schemas.microsoft.com/office/drawing/2014/main" val="20004"/>
                    </a:ext>
                  </a:extLst>
                </a:gridCol>
              </a:tblGrid>
              <a:tr h="301128">
                <a:tc rowSpan="2">
                  <a:txBody>
                    <a:bodyPr/>
                    <a:lstStyle/>
                    <a:p>
                      <a:pPr algn="ctr"/>
                      <a:r>
                        <a:rPr lang="en-US" sz="1400" dirty="0" smtClean="0"/>
                        <a:t>E (</a:t>
                      </a:r>
                      <a:r>
                        <a:rPr lang="en-US" sz="1400" dirty="0" err="1" smtClean="0"/>
                        <a:t>keV</a:t>
                      </a:r>
                      <a:r>
                        <a:rPr lang="en-US" sz="1400" dirty="0" smtClean="0"/>
                        <a:t>)</a:t>
                      </a:r>
                      <a:endParaRPr lang="en-US" sz="1400" dirty="0"/>
                    </a:p>
                  </a:txBody>
                  <a:tcPr anchor="ctr">
                    <a:lnB w="12700" cap="flat" cmpd="sng" algn="ctr">
                      <a:solidFill>
                        <a:schemeClr val="tx1"/>
                      </a:solidFill>
                      <a:prstDash val="solid"/>
                      <a:round/>
                      <a:headEnd type="none" w="med" len="med"/>
                      <a:tailEnd type="none" w="med" len="med"/>
                    </a:lnB>
                  </a:tcPr>
                </a:tc>
                <a:tc rowSpan="2">
                  <a:txBody>
                    <a:bodyPr/>
                    <a:lstStyle/>
                    <a:p>
                      <a:pPr algn="ctr"/>
                      <a:r>
                        <a:rPr lang="en-US" sz="1400" dirty="0" smtClean="0"/>
                        <a:t>J1→J2</a:t>
                      </a:r>
                      <a:endParaRPr lang="en-US" sz="1400" dirty="0"/>
                    </a:p>
                  </a:txBody>
                  <a:tcPr anchor="ctr">
                    <a:lnB w="12700" cap="flat" cmpd="sng" algn="ctr">
                      <a:solidFill>
                        <a:schemeClr val="tx1"/>
                      </a:solidFill>
                      <a:prstDash val="solid"/>
                      <a:round/>
                      <a:headEnd type="none" w="med" len="med"/>
                      <a:tailEnd type="none" w="med" len="med"/>
                    </a:lnB>
                  </a:tcPr>
                </a:tc>
                <a:tc gridSpan="3">
                  <a:txBody>
                    <a:bodyPr/>
                    <a:lstStyle/>
                    <a:p>
                      <a:pPr algn="ctr"/>
                      <a:r>
                        <a:rPr lang="en-US" sz="1400" dirty="0" err="1" smtClean="0"/>
                        <a:t>I</a:t>
                      </a:r>
                      <a:r>
                        <a:rPr lang="en-US" sz="1400" baseline="-25000" dirty="0" err="1" smtClean="0"/>
                        <a:t>γ</a:t>
                      </a:r>
                      <a:endParaRPr lang="en-US" sz="1400" dirty="0"/>
                    </a:p>
                  </a:txBody>
                  <a:tcPr anchor="ctr">
                    <a:lnB w="12700" cap="flat" cmpd="sng" algn="ctr">
                      <a:no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01128">
                <a:tc vMerge="1">
                  <a:txBody>
                    <a:bodyPr/>
                    <a:lstStyle/>
                    <a:p>
                      <a:endParaRPr lang="en-US" dirty="0"/>
                    </a:p>
                  </a:txBody>
                  <a:tcPr/>
                </a:tc>
                <a:tc vMerge="1">
                  <a:txBody>
                    <a:bodyPr/>
                    <a:lstStyle/>
                    <a:p>
                      <a:endParaRPr lang="en-US" dirty="0"/>
                    </a:p>
                  </a:txBody>
                  <a:tcPr/>
                </a:tc>
                <a:tc>
                  <a:txBody>
                    <a:bodyPr/>
                    <a:lstStyle/>
                    <a:p>
                      <a:pPr algn="ctr"/>
                      <a:r>
                        <a:rPr lang="en-US" sz="1400" baseline="0" dirty="0" smtClean="0"/>
                        <a:t>EXILL*</a:t>
                      </a:r>
                      <a:endParaRPr lang="en-US" sz="1400" baseline="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FIFR.**</a:t>
                      </a:r>
                      <a:endParaRPr lang="en-US" sz="140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Ratio</a:t>
                      </a:r>
                      <a:r>
                        <a:rPr lang="en-US" sz="1400" baseline="0" dirty="0" smtClean="0"/>
                        <a:t>(</a:t>
                      </a:r>
                      <a:r>
                        <a:rPr lang="en-US" sz="1400" baseline="30000" dirty="0" smtClean="0"/>
                        <a:t>**</a:t>
                      </a:r>
                      <a:r>
                        <a:rPr lang="en-US" sz="1400" baseline="0" dirty="0" smtClean="0"/>
                        <a:t>/</a:t>
                      </a:r>
                      <a:r>
                        <a:rPr lang="en-US" sz="1400" baseline="-25000" dirty="0" smtClean="0"/>
                        <a:t>*</a:t>
                      </a:r>
                      <a:r>
                        <a:rPr lang="en-US" sz="1400" baseline="0" dirty="0" smtClean="0"/>
                        <a:t> )</a:t>
                      </a:r>
                      <a:endParaRPr lang="en-US" sz="1400" baseline="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1128">
                <a:tc>
                  <a:txBody>
                    <a:bodyPr/>
                    <a:lstStyle/>
                    <a:p>
                      <a:pPr algn="ctr"/>
                      <a:r>
                        <a:rPr lang="en-US" sz="1400" dirty="0" smtClean="0"/>
                        <a:t>359.6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2</a:t>
                      </a:r>
                      <a:r>
                        <a:rPr lang="en-US" sz="1400" baseline="30000" dirty="0" smtClean="0"/>
                        <a:t>+</a:t>
                      </a:r>
                      <a:r>
                        <a:rPr lang="en-US" sz="1400" dirty="0" smtClean="0"/>
                        <a:t>→0</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100.0</a:t>
                      </a:r>
                      <a:r>
                        <a:rPr lang="en-US" sz="1400" baseline="0" dirty="0" smtClean="0"/>
                        <a:t>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01128">
                <a:tc>
                  <a:txBody>
                    <a:bodyPr/>
                    <a:lstStyle/>
                    <a:p>
                      <a:pPr algn="ctr"/>
                      <a:r>
                        <a:rPr lang="en-US" sz="1400" dirty="0" smtClean="0"/>
                        <a:t>475.2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4</a:t>
                      </a:r>
                      <a:r>
                        <a:rPr lang="en-US" sz="1400" baseline="30000" dirty="0" smtClean="0"/>
                        <a:t>+</a:t>
                      </a:r>
                      <a:r>
                        <a:rPr lang="en-US" sz="1400" dirty="0" smtClean="0"/>
                        <a:t>→2</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80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91.4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1.14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01128">
                <a:tc>
                  <a:txBody>
                    <a:bodyPr/>
                    <a:lstStyle/>
                    <a:p>
                      <a:pPr algn="ctr"/>
                      <a:r>
                        <a:rPr lang="en-US" sz="1400" dirty="0" smtClean="0">
                          <a:solidFill>
                            <a:srgbClr val="C00000"/>
                          </a:solidFill>
                        </a:rPr>
                        <a:t>631.2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6</a:t>
                      </a:r>
                      <a:r>
                        <a:rPr lang="en-US" sz="1400" baseline="30000" dirty="0" smtClean="0">
                          <a:solidFill>
                            <a:srgbClr val="C00000"/>
                          </a:solidFill>
                        </a:rPr>
                        <a:t>+</a:t>
                      </a:r>
                      <a:r>
                        <a:rPr lang="en-US" sz="1400" dirty="0" smtClean="0">
                          <a:solidFill>
                            <a:srgbClr val="C00000"/>
                          </a:solidFill>
                        </a:rPr>
                        <a:t>→4</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42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66.3 (1)</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1.58 (8)</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01128">
                <a:tc>
                  <a:txBody>
                    <a:bodyPr/>
                    <a:lstStyle/>
                    <a:p>
                      <a:pPr algn="ctr"/>
                      <a:r>
                        <a:rPr lang="en-US" sz="1400" dirty="0" smtClean="0">
                          <a:solidFill>
                            <a:srgbClr val="C00000"/>
                          </a:solidFill>
                        </a:rPr>
                        <a:t>693.4</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8</a:t>
                      </a:r>
                      <a:r>
                        <a:rPr lang="en-US" sz="1400" baseline="30000" dirty="0" smtClean="0">
                          <a:solidFill>
                            <a:srgbClr val="C00000"/>
                          </a:solidFill>
                        </a:rPr>
                        <a:t>+</a:t>
                      </a:r>
                      <a:r>
                        <a:rPr lang="en-US" sz="1400" dirty="0" smtClean="0">
                          <a:solidFill>
                            <a:srgbClr val="C00000"/>
                          </a:solidFill>
                        </a:rPr>
                        <a:t>→6</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12 (1)</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26.0 (1)</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2.2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01128">
                <a:tc>
                  <a:txBody>
                    <a:bodyPr/>
                    <a:lstStyle/>
                    <a:p>
                      <a:pPr algn="ctr"/>
                      <a:r>
                        <a:rPr lang="en-US" sz="1400" dirty="0" smtClean="0">
                          <a:solidFill>
                            <a:srgbClr val="C00000"/>
                          </a:solidFill>
                        </a:rPr>
                        <a:t>766.5</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10</a:t>
                      </a:r>
                      <a:r>
                        <a:rPr lang="en-US" sz="1400" baseline="30000" dirty="0" smtClean="0">
                          <a:solidFill>
                            <a:srgbClr val="C00000"/>
                          </a:solidFill>
                        </a:rPr>
                        <a:t>+</a:t>
                      </a:r>
                      <a:r>
                        <a:rPr lang="en-US" sz="1400" dirty="0" smtClean="0">
                          <a:solidFill>
                            <a:srgbClr val="C00000"/>
                          </a:solidFill>
                        </a:rPr>
                        <a:t>→8</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2.4 (7)</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3.60 (3)</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1.5 (4)</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1128">
                <a:tc>
                  <a:txBody>
                    <a:bodyPr/>
                    <a:lstStyle/>
                    <a:p>
                      <a:pPr algn="ctr"/>
                      <a:r>
                        <a:rPr lang="en-US" sz="1400" dirty="0" smtClean="0"/>
                        <a:t>706.8</a:t>
                      </a:r>
                      <a:endParaRPr lang="en-US" sz="14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5</a:t>
                      </a:r>
                      <a:r>
                        <a:rPr lang="en-US" sz="1400" baseline="30000" dirty="0" smtClean="0"/>
                        <a:t>-</a:t>
                      </a:r>
                      <a:r>
                        <a:rPr lang="en-US" sz="1400" dirty="0" smtClean="0"/>
                        <a:t>→4</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10.17</a:t>
                      </a:r>
                      <a:r>
                        <a:rPr lang="en-US" sz="1400" baseline="0" dirty="0" smtClean="0"/>
                        <a:t>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a:t>
                      </a:r>
                      <a:r>
                        <a:rPr lang="en-US" sz="1400" baseline="0" dirty="0" smtClean="0"/>
                        <a:t> (1)</a:t>
                      </a:r>
                      <a:endParaRPr lang="en-US" sz="1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01128">
                <a:tc>
                  <a:txBody>
                    <a:bodyPr/>
                    <a:lstStyle/>
                    <a:p>
                      <a:pPr algn="ctr"/>
                      <a:r>
                        <a:rPr lang="en-US" sz="1400" dirty="0" smtClean="0">
                          <a:solidFill>
                            <a:srgbClr val="C00000"/>
                          </a:solidFill>
                        </a:rPr>
                        <a:t>486.7</a:t>
                      </a:r>
                      <a:endParaRPr lang="en-US" sz="1400" dirty="0">
                        <a:solidFill>
                          <a:srgbClr val="C00000"/>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7</a:t>
                      </a:r>
                      <a:r>
                        <a:rPr lang="en-US" sz="1400" baseline="30000" dirty="0" smtClean="0">
                          <a:solidFill>
                            <a:srgbClr val="C00000"/>
                          </a:solidFill>
                        </a:rPr>
                        <a:t>-</a:t>
                      </a:r>
                      <a:r>
                        <a:rPr lang="en-US" sz="1400" dirty="0" smtClean="0">
                          <a:solidFill>
                            <a:srgbClr val="C00000"/>
                          </a:solidFill>
                        </a:rPr>
                        <a:t>→6</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8 (1)</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15.60 (6)</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1.9</a:t>
                      </a:r>
                      <a:r>
                        <a:rPr lang="en-US" sz="1400" baseline="0" dirty="0" smtClean="0">
                          <a:solidFill>
                            <a:srgbClr val="C00000"/>
                          </a:solidFill>
                        </a:rPr>
                        <a:t>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01128">
                <a:tc>
                  <a:txBody>
                    <a:bodyPr/>
                    <a:lstStyle/>
                    <a:p>
                      <a:pPr algn="ctr"/>
                      <a:r>
                        <a:rPr lang="en-US" sz="1400" dirty="0" smtClean="0">
                          <a:solidFill>
                            <a:srgbClr val="C00000"/>
                          </a:solidFill>
                        </a:rPr>
                        <a:t>354.4</a:t>
                      </a:r>
                      <a:endParaRPr lang="en-US" sz="1400" dirty="0">
                        <a:solidFill>
                          <a:srgbClr val="C00000"/>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9</a:t>
                      </a:r>
                      <a:r>
                        <a:rPr lang="en-US" sz="1400" baseline="30000" dirty="0" smtClean="0">
                          <a:solidFill>
                            <a:srgbClr val="C00000"/>
                          </a:solidFill>
                        </a:rPr>
                        <a:t>-</a:t>
                      </a:r>
                      <a:r>
                        <a:rPr lang="en-US" sz="1400" dirty="0" smtClean="0">
                          <a:solidFill>
                            <a:srgbClr val="C00000"/>
                          </a:solidFill>
                        </a:rPr>
                        <a:t>→8</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4.4 (5)</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8.40 (4)</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1.9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1128">
                <a:tc>
                  <a:txBody>
                    <a:bodyPr/>
                    <a:lstStyle/>
                    <a:p>
                      <a:pPr algn="ctr"/>
                      <a:r>
                        <a:rPr lang="en-US" sz="1400" dirty="0" smtClean="0">
                          <a:solidFill>
                            <a:srgbClr val="C00000"/>
                          </a:solidFill>
                        </a:rPr>
                        <a:t>561.1</a:t>
                      </a:r>
                      <a:endParaRPr lang="en-US" sz="1400" dirty="0">
                        <a:solidFill>
                          <a:srgbClr val="C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9</a:t>
                      </a:r>
                      <a:r>
                        <a:rPr lang="en-US" sz="1400" baseline="30000" dirty="0" smtClean="0">
                          <a:solidFill>
                            <a:srgbClr val="C00000"/>
                          </a:solidFill>
                        </a:rPr>
                        <a:t>-</a:t>
                      </a:r>
                      <a:r>
                        <a:rPr lang="en-US" sz="1400" dirty="0" smtClean="0">
                          <a:solidFill>
                            <a:srgbClr val="C00000"/>
                          </a:solidFill>
                        </a:rPr>
                        <a:t>→7</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4.0 (5)</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7.52 (4)</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1.9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301128">
                <a:tc>
                  <a:txBody>
                    <a:bodyPr/>
                    <a:lstStyle/>
                    <a:p>
                      <a:pPr algn="ctr"/>
                      <a:r>
                        <a:rPr lang="en-US" sz="1400" dirty="0" smtClean="0">
                          <a:solidFill>
                            <a:srgbClr val="C00000"/>
                          </a:solidFill>
                        </a:rPr>
                        <a:t>640.1</a:t>
                      </a:r>
                      <a:endParaRPr lang="en-US" sz="1400" dirty="0">
                        <a:solidFill>
                          <a:srgbClr val="C00000"/>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rgbClr val="C00000"/>
                          </a:solidFill>
                        </a:rPr>
                        <a:t>11</a:t>
                      </a:r>
                      <a:r>
                        <a:rPr lang="en-US" sz="1400" baseline="30000" dirty="0" smtClean="0">
                          <a:solidFill>
                            <a:srgbClr val="C00000"/>
                          </a:solidFill>
                        </a:rPr>
                        <a:t>-</a:t>
                      </a:r>
                      <a:r>
                        <a:rPr lang="en-US" sz="1400" dirty="0" smtClean="0">
                          <a:solidFill>
                            <a:srgbClr val="C00000"/>
                          </a:solidFill>
                        </a:rPr>
                        <a:t>→9</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rgbClr val="C00000"/>
                          </a:solidFill>
                        </a:rPr>
                        <a:t>2 (1)</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rgbClr val="C00000"/>
                          </a:solidFill>
                        </a:rPr>
                        <a:t>6.22 (3)</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rgbClr val="C00000"/>
                          </a:solidFill>
                        </a:rPr>
                        <a:t>3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0011"/>
                  </a:ext>
                </a:extLst>
              </a:tr>
              <a:tr h="366888">
                <a:tc>
                  <a:txBody>
                    <a:bodyPr/>
                    <a:lstStyle/>
                    <a:p>
                      <a:pPr algn="ctr"/>
                      <a:r>
                        <a:rPr lang="en-US" sz="1400" dirty="0" smtClean="0"/>
                        <a:t>380.9</a:t>
                      </a:r>
                      <a:endParaRPr lang="en-US" sz="1400" dirty="0"/>
                    </a:p>
                  </a:txBody>
                  <a:tcPr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8</a:t>
                      </a:r>
                      <a:r>
                        <a:rPr lang="en-US" sz="1400" baseline="30000" dirty="0" smtClean="0"/>
                        <a:t>+</a:t>
                      </a:r>
                      <a:r>
                        <a:rPr lang="en-US" sz="1400" dirty="0" smtClean="0"/>
                        <a:t>→6</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4.0 (6)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5.06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1.3</a:t>
                      </a:r>
                      <a:r>
                        <a:rPr lang="en-US" sz="1400" baseline="0" dirty="0" smtClean="0"/>
                        <a:t> (2)</a:t>
                      </a:r>
                      <a:endParaRPr lang="en-US" sz="1400" dirty="0" smtClean="0"/>
                    </a:p>
                  </a:txBody>
                  <a:tcPr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0012"/>
                  </a:ext>
                </a:extLst>
              </a:tr>
              <a:tr h="301128">
                <a:tc>
                  <a:txBody>
                    <a:bodyPr/>
                    <a:lstStyle/>
                    <a:p>
                      <a:pPr algn="ctr"/>
                      <a:r>
                        <a:rPr lang="en-US" sz="1400" dirty="0" smtClean="0"/>
                        <a:t>585.6</a:t>
                      </a:r>
                      <a:endParaRPr lang="en-US" sz="1400" dirty="0"/>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10</a:t>
                      </a:r>
                      <a:r>
                        <a:rPr lang="en-US" sz="1400" baseline="30000" dirty="0" smtClean="0"/>
                        <a:t>+</a:t>
                      </a:r>
                      <a:r>
                        <a:rPr lang="en-US" sz="1400" dirty="0" smtClean="0"/>
                        <a:t>→8</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4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5.66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1.4</a:t>
                      </a:r>
                      <a:r>
                        <a:rPr lang="en-US" sz="1400" baseline="0" dirty="0" smtClean="0"/>
                        <a:t> (4)</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67184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76000" y="1256885"/>
            <a:ext cx="3420813" cy="4968552"/>
          </a:xfrm>
        </p:spPr>
        <p:txBody>
          <a:bodyPr/>
          <a:lstStyle/>
          <a:p>
            <a:pPr marL="342900" indent="-342900">
              <a:buFont typeface="Arial" pitchFamily="34" charset="0"/>
              <a:buChar char="•"/>
            </a:pPr>
            <a:r>
              <a:rPr lang="en-US" dirty="0" smtClean="0"/>
              <a:t>Gamma-ray cascade</a:t>
            </a:r>
          </a:p>
          <a:p>
            <a:pPr marL="612900" lvl="1" indent="-342900" algn="just">
              <a:buFont typeface="Arial" pitchFamily="34" charset="0"/>
              <a:buChar char="•"/>
            </a:pPr>
            <a:r>
              <a:rPr lang="en-US" dirty="0" smtClean="0">
                <a:solidFill>
                  <a:schemeClr val="tx1"/>
                </a:solidFill>
              </a:rPr>
              <a:t>Good agreement for low spin transitions</a:t>
            </a:r>
          </a:p>
          <a:p>
            <a:pPr marL="612900" lvl="1" indent="-342900" algn="just">
              <a:buFont typeface="Arial" pitchFamily="34" charset="0"/>
              <a:buChar char="•"/>
            </a:pPr>
            <a:endParaRPr lang="en-US" dirty="0" smtClean="0">
              <a:solidFill>
                <a:schemeClr val="tx1"/>
              </a:solidFill>
            </a:endParaRPr>
          </a:p>
          <a:p>
            <a:pPr marL="612900" lvl="1" indent="-342900" algn="just">
              <a:buFont typeface="Arial" pitchFamily="34" charset="0"/>
              <a:buChar char="•"/>
            </a:pPr>
            <a:r>
              <a:rPr lang="en-US" dirty="0" smtClean="0">
                <a:solidFill>
                  <a:schemeClr val="tx1"/>
                </a:solidFill>
              </a:rPr>
              <a:t>High spin transitions overestimated by FIFRELIN code</a:t>
            </a:r>
          </a:p>
          <a:p>
            <a:pPr marL="612900" lvl="1" indent="-342900" algn="just">
              <a:buFont typeface="Arial" pitchFamily="34" charset="0"/>
              <a:buChar char="•"/>
            </a:pPr>
            <a:endParaRPr lang="en-US" dirty="0" smtClean="0">
              <a:solidFill>
                <a:schemeClr val="tx1"/>
              </a:solidFill>
            </a:endParaRPr>
          </a:p>
          <a:p>
            <a:pPr marL="612900" lvl="1" indent="-342900" algn="just">
              <a:buFont typeface="Arial" pitchFamily="34" charset="0"/>
              <a:buChar char="•"/>
            </a:pPr>
            <a:r>
              <a:rPr lang="en-US" dirty="0" smtClean="0">
                <a:solidFill>
                  <a:schemeClr val="tx1"/>
                </a:solidFill>
              </a:rPr>
              <a:t>Probably wrong estimation of a mean value of the fission fragment spin distribution</a:t>
            </a:r>
          </a:p>
          <a:p>
            <a:pPr marL="702900" lvl="2" indent="-342900">
              <a:buFont typeface="Arial" pitchFamily="34" charset="0"/>
              <a:buChar char="•"/>
            </a:pPr>
            <a:endParaRPr lang="en-US" dirty="0" smtClean="0"/>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28</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2405400920"/>
              </p:ext>
            </p:extLst>
          </p:nvPr>
        </p:nvGraphicFramePr>
        <p:xfrm>
          <a:off x="4104000" y="1723850"/>
          <a:ext cx="4928560" cy="4329288"/>
        </p:xfrm>
        <a:graphic>
          <a:graphicData uri="http://schemas.openxmlformats.org/drawingml/2006/table">
            <a:tbl>
              <a:tblPr firstRow="1" bandRow="1">
                <a:tableStyleId>{5940675A-B579-460E-94D1-54222C63F5DA}</a:tableStyleId>
              </a:tblPr>
              <a:tblGrid>
                <a:gridCol w="955053">
                  <a:extLst>
                    <a:ext uri="{9D8B030D-6E8A-4147-A177-3AD203B41FA5}">
                      <a16:colId xmlns:a16="http://schemas.microsoft.com/office/drawing/2014/main" val="20000"/>
                    </a:ext>
                  </a:extLst>
                </a:gridCol>
                <a:gridCol w="1016371">
                  <a:extLst>
                    <a:ext uri="{9D8B030D-6E8A-4147-A177-3AD203B41FA5}">
                      <a16:colId xmlns:a16="http://schemas.microsoft.com/office/drawing/2014/main" val="20001"/>
                    </a:ext>
                  </a:extLst>
                </a:gridCol>
                <a:gridCol w="985712">
                  <a:extLst>
                    <a:ext uri="{9D8B030D-6E8A-4147-A177-3AD203B41FA5}">
                      <a16:colId xmlns:a16="http://schemas.microsoft.com/office/drawing/2014/main" val="20002"/>
                    </a:ext>
                  </a:extLst>
                </a:gridCol>
                <a:gridCol w="985712">
                  <a:extLst>
                    <a:ext uri="{9D8B030D-6E8A-4147-A177-3AD203B41FA5}">
                      <a16:colId xmlns:a16="http://schemas.microsoft.com/office/drawing/2014/main" val="20003"/>
                    </a:ext>
                  </a:extLst>
                </a:gridCol>
                <a:gridCol w="985712">
                  <a:extLst>
                    <a:ext uri="{9D8B030D-6E8A-4147-A177-3AD203B41FA5}">
                      <a16:colId xmlns:a16="http://schemas.microsoft.com/office/drawing/2014/main" val="20004"/>
                    </a:ext>
                  </a:extLst>
                </a:gridCol>
              </a:tblGrid>
              <a:tr h="301128">
                <a:tc rowSpan="2">
                  <a:txBody>
                    <a:bodyPr/>
                    <a:lstStyle/>
                    <a:p>
                      <a:pPr algn="ctr"/>
                      <a:r>
                        <a:rPr lang="en-US" sz="1400" dirty="0" smtClean="0"/>
                        <a:t>E (</a:t>
                      </a:r>
                      <a:r>
                        <a:rPr lang="en-US" sz="1400" dirty="0" err="1" smtClean="0"/>
                        <a:t>keV</a:t>
                      </a:r>
                      <a:r>
                        <a:rPr lang="en-US" sz="1400" dirty="0" smtClean="0"/>
                        <a:t>)</a:t>
                      </a:r>
                      <a:endParaRPr lang="en-US" sz="1400" dirty="0"/>
                    </a:p>
                  </a:txBody>
                  <a:tcPr anchor="ctr">
                    <a:lnB w="12700" cap="flat" cmpd="sng" algn="ctr">
                      <a:solidFill>
                        <a:schemeClr val="tx1"/>
                      </a:solidFill>
                      <a:prstDash val="solid"/>
                      <a:round/>
                      <a:headEnd type="none" w="med" len="med"/>
                      <a:tailEnd type="none" w="med" len="med"/>
                    </a:lnB>
                  </a:tcPr>
                </a:tc>
                <a:tc rowSpan="2">
                  <a:txBody>
                    <a:bodyPr/>
                    <a:lstStyle/>
                    <a:p>
                      <a:pPr algn="ctr"/>
                      <a:r>
                        <a:rPr lang="en-US" sz="1400" dirty="0" smtClean="0"/>
                        <a:t>J1→J2</a:t>
                      </a:r>
                      <a:endParaRPr lang="en-US" sz="1400" dirty="0"/>
                    </a:p>
                  </a:txBody>
                  <a:tcPr anchor="ctr">
                    <a:lnB w="12700" cap="flat" cmpd="sng" algn="ctr">
                      <a:solidFill>
                        <a:schemeClr val="tx1"/>
                      </a:solidFill>
                      <a:prstDash val="solid"/>
                      <a:round/>
                      <a:headEnd type="none" w="med" len="med"/>
                      <a:tailEnd type="none" w="med" len="med"/>
                    </a:lnB>
                  </a:tcPr>
                </a:tc>
                <a:tc gridSpan="3">
                  <a:txBody>
                    <a:bodyPr/>
                    <a:lstStyle/>
                    <a:p>
                      <a:pPr algn="ctr"/>
                      <a:r>
                        <a:rPr lang="en-US" sz="1400" dirty="0" err="1" smtClean="0"/>
                        <a:t>I</a:t>
                      </a:r>
                      <a:r>
                        <a:rPr lang="en-US" sz="1400" baseline="-25000" dirty="0" err="1" smtClean="0"/>
                        <a:t>γ</a:t>
                      </a:r>
                      <a:endParaRPr lang="en-US" sz="1400" dirty="0"/>
                    </a:p>
                  </a:txBody>
                  <a:tcPr anchor="ctr">
                    <a:lnB w="12700" cap="flat" cmpd="sng" algn="ctr">
                      <a:no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01128">
                <a:tc vMerge="1">
                  <a:txBody>
                    <a:bodyPr/>
                    <a:lstStyle/>
                    <a:p>
                      <a:endParaRPr lang="en-US" dirty="0"/>
                    </a:p>
                  </a:txBody>
                  <a:tcPr/>
                </a:tc>
                <a:tc vMerge="1">
                  <a:txBody>
                    <a:bodyPr/>
                    <a:lstStyle/>
                    <a:p>
                      <a:endParaRPr lang="en-US" dirty="0"/>
                    </a:p>
                  </a:txBody>
                  <a:tcPr/>
                </a:tc>
                <a:tc>
                  <a:txBody>
                    <a:bodyPr/>
                    <a:lstStyle/>
                    <a:p>
                      <a:pPr algn="ctr"/>
                      <a:r>
                        <a:rPr lang="en-US" sz="1400" baseline="0" dirty="0" smtClean="0"/>
                        <a:t>EXILL*</a:t>
                      </a:r>
                      <a:endParaRPr lang="en-US" sz="1400" baseline="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FIFR.**</a:t>
                      </a:r>
                      <a:endParaRPr lang="en-US" sz="140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Ratio</a:t>
                      </a:r>
                      <a:r>
                        <a:rPr lang="en-US" sz="1400" baseline="0" dirty="0" smtClean="0"/>
                        <a:t>(</a:t>
                      </a:r>
                      <a:r>
                        <a:rPr lang="en-US" sz="1400" baseline="30000" dirty="0" smtClean="0"/>
                        <a:t>**</a:t>
                      </a:r>
                      <a:r>
                        <a:rPr lang="en-US" sz="1400" baseline="0" dirty="0" smtClean="0"/>
                        <a:t>/</a:t>
                      </a:r>
                      <a:r>
                        <a:rPr lang="en-US" sz="1400" baseline="-25000" dirty="0" smtClean="0"/>
                        <a:t>*</a:t>
                      </a:r>
                      <a:r>
                        <a:rPr lang="en-US" sz="1400" baseline="0" dirty="0" smtClean="0"/>
                        <a:t> )</a:t>
                      </a:r>
                      <a:endParaRPr lang="en-US" sz="1400" baseline="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1128">
                <a:tc>
                  <a:txBody>
                    <a:bodyPr/>
                    <a:lstStyle/>
                    <a:p>
                      <a:pPr algn="ctr"/>
                      <a:r>
                        <a:rPr lang="en-US" sz="1400" dirty="0" smtClean="0"/>
                        <a:t>359.6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2</a:t>
                      </a:r>
                      <a:r>
                        <a:rPr lang="en-US" sz="1400" baseline="30000" dirty="0" smtClean="0"/>
                        <a:t>+</a:t>
                      </a:r>
                      <a:r>
                        <a:rPr lang="en-US" sz="1400" dirty="0" smtClean="0"/>
                        <a:t>→0</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100.0</a:t>
                      </a:r>
                      <a:r>
                        <a:rPr lang="en-US" sz="1400" baseline="0" dirty="0" smtClean="0"/>
                        <a:t>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01128">
                <a:tc>
                  <a:txBody>
                    <a:bodyPr/>
                    <a:lstStyle/>
                    <a:p>
                      <a:pPr algn="ctr"/>
                      <a:r>
                        <a:rPr lang="en-US" sz="1400" dirty="0" smtClean="0"/>
                        <a:t>475.2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4</a:t>
                      </a:r>
                      <a:r>
                        <a:rPr lang="en-US" sz="1400" baseline="30000" dirty="0" smtClean="0"/>
                        <a:t>+</a:t>
                      </a:r>
                      <a:r>
                        <a:rPr lang="en-US" sz="1400" dirty="0" smtClean="0"/>
                        <a:t>→2</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80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91.4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1.14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01128">
                <a:tc>
                  <a:txBody>
                    <a:bodyPr/>
                    <a:lstStyle/>
                    <a:p>
                      <a:pPr algn="ctr"/>
                      <a:r>
                        <a:rPr lang="en-US" sz="1400" dirty="0" smtClean="0">
                          <a:solidFill>
                            <a:srgbClr val="C00000"/>
                          </a:solidFill>
                        </a:rPr>
                        <a:t>631.2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6</a:t>
                      </a:r>
                      <a:r>
                        <a:rPr lang="en-US" sz="1400" baseline="30000" dirty="0" smtClean="0">
                          <a:solidFill>
                            <a:srgbClr val="C00000"/>
                          </a:solidFill>
                        </a:rPr>
                        <a:t>+</a:t>
                      </a:r>
                      <a:r>
                        <a:rPr lang="en-US" sz="1400" dirty="0" smtClean="0">
                          <a:solidFill>
                            <a:srgbClr val="C00000"/>
                          </a:solidFill>
                        </a:rPr>
                        <a:t>→4</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42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66.3 (1)</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1.58 (8)</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01128">
                <a:tc>
                  <a:txBody>
                    <a:bodyPr/>
                    <a:lstStyle/>
                    <a:p>
                      <a:pPr algn="ctr"/>
                      <a:r>
                        <a:rPr lang="en-US" sz="1400" dirty="0" smtClean="0">
                          <a:solidFill>
                            <a:srgbClr val="C00000"/>
                          </a:solidFill>
                        </a:rPr>
                        <a:t>693.4</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8</a:t>
                      </a:r>
                      <a:r>
                        <a:rPr lang="en-US" sz="1400" baseline="30000" dirty="0" smtClean="0">
                          <a:solidFill>
                            <a:srgbClr val="C00000"/>
                          </a:solidFill>
                        </a:rPr>
                        <a:t>+</a:t>
                      </a:r>
                      <a:r>
                        <a:rPr lang="en-US" sz="1400" dirty="0" smtClean="0">
                          <a:solidFill>
                            <a:srgbClr val="C00000"/>
                          </a:solidFill>
                        </a:rPr>
                        <a:t>→6</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12 (1)</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26.0 (1)</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2.2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01128">
                <a:tc>
                  <a:txBody>
                    <a:bodyPr/>
                    <a:lstStyle/>
                    <a:p>
                      <a:pPr algn="ctr"/>
                      <a:r>
                        <a:rPr lang="en-US" sz="1400" dirty="0" smtClean="0">
                          <a:solidFill>
                            <a:srgbClr val="C00000"/>
                          </a:solidFill>
                        </a:rPr>
                        <a:t>766.5</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10</a:t>
                      </a:r>
                      <a:r>
                        <a:rPr lang="en-US" sz="1400" baseline="30000" dirty="0" smtClean="0">
                          <a:solidFill>
                            <a:srgbClr val="C00000"/>
                          </a:solidFill>
                        </a:rPr>
                        <a:t>+</a:t>
                      </a:r>
                      <a:r>
                        <a:rPr lang="en-US" sz="1400" dirty="0" smtClean="0">
                          <a:solidFill>
                            <a:srgbClr val="C00000"/>
                          </a:solidFill>
                        </a:rPr>
                        <a:t>→8</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2.4 (7)</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3.60 (3)</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1.5 (4)</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1128">
                <a:tc>
                  <a:txBody>
                    <a:bodyPr/>
                    <a:lstStyle/>
                    <a:p>
                      <a:pPr algn="ctr"/>
                      <a:r>
                        <a:rPr lang="en-US" sz="1400" dirty="0" smtClean="0"/>
                        <a:t>706.8</a:t>
                      </a:r>
                      <a:endParaRPr lang="en-US" sz="14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5</a:t>
                      </a:r>
                      <a:r>
                        <a:rPr lang="en-US" sz="1400" baseline="30000" dirty="0" smtClean="0"/>
                        <a:t>-</a:t>
                      </a:r>
                      <a:r>
                        <a:rPr lang="en-US" sz="1400" dirty="0" smtClean="0"/>
                        <a:t>→4</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10.17</a:t>
                      </a:r>
                      <a:r>
                        <a:rPr lang="en-US" sz="1400" baseline="0" dirty="0" smtClean="0"/>
                        <a:t>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a:t>
                      </a:r>
                      <a:r>
                        <a:rPr lang="en-US" sz="1400" baseline="0" dirty="0" smtClean="0"/>
                        <a:t> (1)</a:t>
                      </a:r>
                      <a:endParaRPr lang="en-US" sz="1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01128">
                <a:tc>
                  <a:txBody>
                    <a:bodyPr/>
                    <a:lstStyle/>
                    <a:p>
                      <a:pPr algn="ctr"/>
                      <a:r>
                        <a:rPr lang="en-US" sz="1400" dirty="0" smtClean="0">
                          <a:solidFill>
                            <a:srgbClr val="C00000"/>
                          </a:solidFill>
                        </a:rPr>
                        <a:t>486.7</a:t>
                      </a:r>
                      <a:endParaRPr lang="en-US" sz="1400" dirty="0">
                        <a:solidFill>
                          <a:srgbClr val="C00000"/>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7</a:t>
                      </a:r>
                      <a:r>
                        <a:rPr lang="en-US" sz="1400" baseline="30000" dirty="0" smtClean="0">
                          <a:solidFill>
                            <a:srgbClr val="C00000"/>
                          </a:solidFill>
                        </a:rPr>
                        <a:t>-</a:t>
                      </a:r>
                      <a:r>
                        <a:rPr lang="en-US" sz="1400" dirty="0" smtClean="0">
                          <a:solidFill>
                            <a:srgbClr val="C00000"/>
                          </a:solidFill>
                        </a:rPr>
                        <a:t>→6</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8 (1)</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15.60 (6)</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1.9</a:t>
                      </a:r>
                      <a:r>
                        <a:rPr lang="en-US" sz="1400" baseline="0" dirty="0" smtClean="0">
                          <a:solidFill>
                            <a:srgbClr val="C00000"/>
                          </a:solidFill>
                        </a:rPr>
                        <a:t>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01128">
                <a:tc>
                  <a:txBody>
                    <a:bodyPr/>
                    <a:lstStyle/>
                    <a:p>
                      <a:pPr algn="ctr"/>
                      <a:r>
                        <a:rPr lang="en-US" sz="1400" dirty="0" smtClean="0">
                          <a:solidFill>
                            <a:srgbClr val="C00000"/>
                          </a:solidFill>
                        </a:rPr>
                        <a:t>354.4</a:t>
                      </a:r>
                      <a:endParaRPr lang="en-US" sz="1400" dirty="0">
                        <a:solidFill>
                          <a:srgbClr val="C00000"/>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9</a:t>
                      </a:r>
                      <a:r>
                        <a:rPr lang="en-US" sz="1400" baseline="30000" dirty="0" smtClean="0">
                          <a:solidFill>
                            <a:srgbClr val="C00000"/>
                          </a:solidFill>
                        </a:rPr>
                        <a:t>-</a:t>
                      </a:r>
                      <a:r>
                        <a:rPr lang="en-US" sz="1400" dirty="0" smtClean="0">
                          <a:solidFill>
                            <a:srgbClr val="C00000"/>
                          </a:solidFill>
                        </a:rPr>
                        <a:t>→8</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4.4 (5)</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8.40 (4)</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C00000"/>
                          </a:solidFill>
                        </a:rPr>
                        <a:t>1.9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1128">
                <a:tc>
                  <a:txBody>
                    <a:bodyPr/>
                    <a:lstStyle/>
                    <a:p>
                      <a:pPr algn="ctr"/>
                      <a:r>
                        <a:rPr lang="en-US" sz="1400" dirty="0" smtClean="0">
                          <a:solidFill>
                            <a:srgbClr val="C00000"/>
                          </a:solidFill>
                        </a:rPr>
                        <a:t>561.1</a:t>
                      </a:r>
                      <a:endParaRPr lang="en-US" sz="1400" dirty="0">
                        <a:solidFill>
                          <a:srgbClr val="C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9</a:t>
                      </a:r>
                      <a:r>
                        <a:rPr lang="en-US" sz="1400" baseline="30000" dirty="0" smtClean="0">
                          <a:solidFill>
                            <a:srgbClr val="C00000"/>
                          </a:solidFill>
                        </a:rPr>
                        <a:t>-</a:t>
                      </a:r>
                      <a:r>
                        <a:rPr lang="en-US" sz="1400" dirty="0" smtClean="0">
                          <a:solidFill>
                            <a:srgbClr val="C00000"/>
                          </a:solidFill>
                        </a:rPr>
                        <a:t>→7</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4.0 (5)</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7.52 (4)</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C00000"/>
                          </a:solidFill>
                        </a:rPr>
                        <a:t>1.9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301128">
                <a:tc>
                  <a:txBody>
                    <a:bodyPr/>
                    <a:lstStyle/>
                    <a:p>
                      <a:pPr algn="ctr"/>
                      <a:r>
                        <a:rPr lang="en-US" sz="1400" dirty="0" smtClean="0">
                          <a:solidFill>
                            <a:srgbClr val="C00000"/>
                          </a:solidFill>
                        </a:rPr>
                        <a:t>640.1</a:t>
                      </a:r>
                      <a:endParaRPr lang="en-US" sz="1400" dirty="0">
                        <a:solidFill>
                          <a:srgbClr val="C00000"/>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rgbClr val="C00000"/>
                          </a:solidFill>
                        </a:rPr>
                        <a:t>11</a:t>
                      </a:r>
                      <a:r>
                        <a:rPr lang="en-US" sz="1400" baseline="30000" dirty="0" smtClean="0">
                          <a:solidFill>
                            <a:srgbClr val="C00000"/>
                          </a:solidFill>
                        </a:rPr>
                        <a:t>-</a:t>
                      </a:r>
                      <a:r>
                        <a:rPr lang="en-US" sz="1400" dirty="0" smtClean="0">
                          <a:solidFill>
                            <a:srgbClr val="C00000"/>
                          </a:solidFill>
                        </a:rPr>
                        <a:t>→9</a:t>
                      </a:r>
                      <a:r>
                        <a:rPr lang="en-US" sz="1400" baseline="30000" dirty="0" smtClean="0">
                          <a:solidFill>
                            <a:srgbClr val="C00000"/>
                          </a:solidFill>
                        </a:rPr>
                        <a:t>-</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rgbClr val="C00000"/>
                          </a:solidFill>
                        </a:rPr>
                        <a:t>2 (1)</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rgbClr val="C00000"/>
                          </a:solidFill>
                        </a:rPr>
                        <a:t>6.22 (3)</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rgbClr val="C00000"/>
                          </a:solidFill>
                        </a:rPr>
                        <a:t>3 (2)</a:t>
                      </a:r>
                      <a:endParaRPr lang="en-US" sz="1400" dirty="0">
                        <a:solidFill>
                          <a:srgbClr val="C00000"/>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0011"/>
                  </a:ext>
                </a:extLst>
              </a:tr>
              <a:tr h="366888">
                <a:tc>
                  <a:txBody>
                    <a:bodyPr/>
                    <a:lstStyle/>
                    <a:p>
                      <a:pPr algn="ctr"/>
                      <a:r>
                        <a:rPr lang="en-US" sz="1400" dirty="0" smtClean="0"/>
                        <a:t>380.9</a:t>
                      </a:r>
                      <a:endParaRPr lang="en-US" sz="1400" dirty="0"/>
                    </a:p>
                  </a:txBody>
                  <a:tcPr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8</a:t>
                      </a:r>
                      <a:r>
                        <a:rPr lang="en-US" sz="1400" baseline="30000" dirty="0" smtClean="0"/>
                        <a:t>+</a:t>
                      </a:r>
                      <a:r>
                        <a:rPr lang="en-US" sz="1400" dirty="0" smtClean="0"/>
                        <a:t>→6</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4.0 (6)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5.06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1.3</a:t>
                      </a:r>
                      <a:r>
                        <a:rPr lang="en-US" sz="1400" baseline="0" dirty="0" smtClean="0"/>
                        <a:t> (2)</a:t>
                      </a:r>
                      <a:endParaRPr lang="en-US" sz="1400" dirty="0" smtClean="0"/>
                    </a:p>
                  </a:txBody>
                  <a:tcPr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0012"/>
                  </a:ext>
                </a:extLst>
              </a:tr>
              <a:tr h="301128">
                <a:tc>
                  <a:txBody>
                    <a:bodyPr/>
                    <a:lstStyle/>
                    <a:p>
                      <a:pPr algn="ctr"/>
                      <a:r>
                        <a:rPr lang="en-US" sz="1400" dirty="0" smtClean="0"/>
                        <a:t>585.6</a:t>
                      </a:r>
                      <a:endParaRPr lang="en-US" sz="1400" dirty="0"/>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10</a:t>
                      </a:r>
                      <a:r>
                        <a:rPr lang="en-US" sz="1400" baseline="30000" dirty="0" smtClean="0"/>
                        <a:t>+</a:t>
                      </a:r>
                      <a:r>
                        <a:rPr lang="en-US" sz="1400" dirty="0" smtClean="0"/>
                        <a:t>→8</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4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5.66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1.4</a:t>
                      </a:r>
                      <a:r>
                        <a:rPr lang="en-US" sz="1400" baseline="0" dirty="0" smtClean="0"/>
                        <a:t> (4)</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77936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a:t>Dependence on a complementary fragment </a:t>
            </a:r>
            <a:r>
              <a:rPr lang="en-US" dirty="0" smtClean="0"/>
              <a:t>(neutron evaporation)</a:t>
            </a:r>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0" lvl="1" indent="0">
              <a:spcAft>
                <a:spcPts val="600"/>
              </a:spcAft>
              <a:buSzTx/>
              <a:buNone/>
            </a:pPr>
            <a:endParaRPr lang="en-US" dirty="0" smtClean="0"/>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29</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21" name="Groupe 20"/>
          <p:cNvGrpSpPr/>
          <p:nvPr/>
        </p:nvGrpSpPr>
        <p:grpSpPr>
          <a:xfrm>
            <a:off x="162769" y="2259791"/>
            <a:ext cx="4593472" cy="3355557"/>
            <a:chOff x="162769" y="1718481"/>
            <a:chExt cx="4593472" cy="3355557"/>
          </a:xfrm>
        </p:grpSpPr>
        <p:grpSp>
          <p:nvGrpSpPr>
            <p:cNvPr id="7" name="Groupe 6"/>
            <p:cNvGrpSpPr/>
            <p:nvPr/>
          </p:nvGrpSpPr>
          <p:grpSpPr>
            <a:xfrm>
              <a:off x="162769" y="1718481"/>
              <a:ext cx="4593472" cy="2707214"/>
              <a:chOff x="162769" y="1718481"/>
              <a:chExt cx="4593472" cy="2707214"/>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69" y="1718481"/>
                <a:ext cx="4593472" cy="2707214"/>
              </a:xfrm>
              <a:prstGeom prst="rect">
                <a:avLst/>
              </a:prstGeom>
            </p:spPr>
          </p:pic>
          <p:sp>
            <p:nvSpPr>
              <p:cNvPr id="11" name="ZoneTexte 10"/>
              <p:cNvSpPr txBox="1"/>
              <p:nvPr/>
            </p:nvSpPr>
            <p:spPr>
              <a:xfrm>
                <a:off x="1340287" y="2126473"/>
                <a:ext cx="542380" cy="200055"/>
              </a:xfrm>
              <a:prstGeom prst="rect">
                <a:avLst/>
              </a:prstGeom>
              <a:noFill/>
            </p:spPr>
            <p:txBody>
              <a:bodyPr wrap="square" rtlCol="0">
                <a:spAutoFit/>
              </a:bodyPr>
              <a:lstStyle/>
              <a:p>
                <a:r>
                  <a:rPr lang="en-US" sz="700" dirty="0" smtClean="0"/>
                  <a:t>6</a:t>
                </a:r>
                <a:r>
                  <a:rPr lang="en-US" sz="700" baseline="-25000" dirty="0" smtClean="0"/>
                  <a:t>1</a:t>
                </a:r>
                <a:r>
                  <a:rPr lang="en-US" sz="700" baseline="30000" dirty="0"/>
                  <a:t>+</a:t>
                </a:r>
                <a:r>
                  <a:rPr lang="en-US" sz="700" dirty="0" smtClean="0"/>
                  <a:t> </a:t>
                </a:r>
                <a:r>
                  <a:rPr lang="en-US" sz="700" dirty="0" smtClean="0">
                    <a:sym typeface="Wingdings"/>
                  </a:rPr>
                  <a:t> 4</a:t>
                </a:r>
                <a:r>
                  <a:rPr lang="en-US" sz="700" baseline="30000" dirty="0" smtClean="0">
                    <a:sym typeface="Wingdings"/>
                  </a:rPr>
                  <a:t>+</a:t>
                </a:r>
                <a:endParaRPr lang="en-US" sz="700" dirty="0"/>
              </a:p>
            </p:txBody>
          </p:sp>
          <p:sp>
            <p:nvSpPr>
              <p:cNvPr id="12" name="ZoneTexte 11"/>
              <p:cNvSpPr txBox="1"/>
              <p:nvPr/>
            </p:nvSpPr>
            <p:spPr>
              <a:xfrm>
                <a:off x="3612148" y="3812921"/>
                <a:ext cx="498983" cy="200055"/>
              </a:xfrm>
              <a:prstGeom prst="rect">
                <a:avLst/>
              </a:prstGeom>
              <a:noFill/>
            </p:spPr>
            <p:txBody>
              <a:bodyPr wrap="square" rtlCol="0">
                <a:spAutoFit/>
              </a:bodyPr>
              <a:lstStyle/>
              <a:p>
                <a:r>
                  <a:rPr lang="en-US" sz="700" dirty="0" smtClean="0">
                    <a:solidFill>
                      <a:srgbClr val="0000FF"/>
                    </a:solidFill>
                  </a:rPr>
                  <a:t>5</a:t>
                </a:r>
                <a:r>
                  <a:rPr lang="en-US" sz="700" baseline="30000" dirty="0" smtClean="0">
                    <a:solidFill>
                      <a:srgbClr val="0000FF"/>
                    </a:solidFill>
                  </a:rPr>
                  <a:t>- </a:t>
                </a:r>
                <a:r>
                  <a:rPr lang="en-US" sz="700" dirty="0" smtClean="0">
                    <a:solidFill>
                      <a:srgbClr val="0000FF"/>
                    </a:solidFill>
                    <a:sym typeface="Wingdings"/>
                  </a:rPr>
                  <a:t> 4</a:t>
                </a:r>
                <a:r>
                  <a:rPr lang="en-US" sz="700" baseline="30000" dirty="0" smtClean="0">
                    <a:solidFill>
                      <a:srgbClr val="0000FF"/>
                    </a:solidFill>
                    <a:sym typeface="Wingdings"/>
                  </a:rPr>
                  <a:t>+</a:t>
                </a:r>
                <a:endParaRPr lang="en-US" sz="700" dirty="0">
                  <a:solidFill>
                    <a:srgbClr val="0000FF"/>
                  </a:solidFill>
                </a:endParaRPr>
              </a:p>
            </p:txBody>
          </p:sp>
          <p:sp>
            <p:nvSpPr>
              <p:cNvPr id="13" name="ZoneTexte 12"/>
              <p:cNvSpPr txBox="1"/>
              <p:nvPr/>
            </p:nvSpPr>
            <p:spPr>
              <a:xfrm>
                <a:off x="2684504" y="3535589"/>
                <a:ext cx="517992" cy="200055"/>
              </a:xfrm>
              <a:prstGeom prst="rect">
                <a:avLst/>
              </a:prstGeom>
              <a:noFill/>
            </p:spPr>
            <p:txBody>
              <a:bodyPr wrap="square" rtlCol="0">
                <a:spAutoFit/>
              </a:bodyPr>
              <a:lstStyle/>
              <a:p>
                <a:r>
                  <a:rPr lang="en-US" sz="700" dirty="0" smtClean="0">
                    <a:solidFill>
                      <a:srgbClr val="66FF33"/>
                    </a:solidFill>
                  </a:rPr>
                  <a:t>7</a:t>
                </a:r>
                <a:r>
                  <a:rPr lang="en-US" sz="700" baseline="30000" dirty="0" smtClean="0">
                    <a:solidFill>
                      <a:srgbClr val="66FF33"/>
                    </a:solidFill>
                  </a:rPr>
                  <a:t>- </a:t>
                </a:r>
                <a:r>
                  <a:rPr lang="en-US" sz="700" dirty="0" smtClean="0">
                    <a:solidFill>
                      <a:srgbClr val="66FF33"/>
                    </a:solidFill>
                    <a:sym typeface="Wingdings"/>
                  </a:rPr>
                  <a:t> 6</a:t>
                </a:r>
                <a:r>
                  <a:rPr lang="en-US" sz="700" baseline="-25000" dirty="0" smtClean="0">
                    <a:solidFill>
                      <a:srgbClr val="66FF33"/>
                    </a:solidFill>
                    <a:sym typeface="Wingdings"/>
                  </a:rPr>
                  <a:t>1</a:t>
                </a:r>
                <a:r>
                  <a:rPr lang="en-US" sz="700" baseline="30000" dirty="0" smtClean="0">
                    <a:solidFill>
                      <a:srgbClr val="66FF33"/>
                    </a:solidFill>
                    <a:sym typeface="Wingdings"/>
                  </a:rPr>
                  <a:t>+</a:t>
                </a:r>
                <a:endParaRPr lang="en-US" sz="700" dirty="0">
                  <a:solidFill>
                    <a:srgbClr val="66FF33"/>
                  </a:solidFill>
                </a:endParaRPr>
              </a:p>
            </p:txBody>
          </p:sp>
          <p:sp>
            <p:nvSpPr>
              <p:cNvPr id="14" name="ZoneTexte 13"/>
              <p:cNvSpPr txBox="1"/>
              <p:nvPr/>
            </p:nvSpPr>
            <p:spPr>
              <a:xfrm>
                <a:off x="1472704" y="3344220"/>
                <a:ext cx="585840" cy="200055"/>
              </a:xfrm>
              <a:prstGeom prst="rect">
                <a:avLst/>
              </a:prstGeom>
              <a:noFill/>
            </p:spPr>
            <p:txBody>
              <a:bodyPr wrap="square" rtlCol="0">
                <a:spAutoFit/>
              </a:bodyPr>
              <a:lstStyle/>
              <a:p>
                <a:r>
                  <a:rPr lang="en-US" sz="700" dirty="0" smtClean="0">
                    <a:solidFill>
                      <a:srgbClr val="FF0000"/>
                    </a:solidFill>
                  </a:rPr>
                  <a:t>8</a:t>
                </a:r>
                <a:r>
                  <a:rPr lang="en-US" sz="700" baseline="-25000" dirty="0" smtClean="0">
                    <a:solidFill>
                      <a:srgbClr val="FF0000"/>
                    </a:solidFill>
                  </a:rPr>
                  <a:t>1</a:t>
                </a:r>
                <a:r>
                  <a:rPr lang="en-US" sz="700" baseline="30000" dirty="0" smtClean="0">
                    <a:solidFill>
                      <a:srgbClr val="FF0000"/>
                    </a:solidFill>
                  </a:rPr>
                  <a:t>+</a:t>
                </a:r>
                <a:r>
                  <a:rPr lang="en-US" sz="700" dirty="0" smtClean="0">
                    <a:solidFill>
                      <a:srgbClr val="FF0000"/>
                    </a:solidFill>
                  </a:rPr>
                  <a:t> </a:t>
                </a:r>
                <a:r>
                  <a:rPr lang="en-US" sz="700" dirty="0" smtClean="0">
                    <a:solidFill>
                      <a:srgbClr val="FF0000"/>
                    </a:solidFill>
                    <a:sym typeface="Wingdings"/>
                  </a:rPr>
                  <a:t> 6</a:t>
                </a:r>
                <a:r>
                  <a:rPr lang="en-US" sz="700" baseline="-25000" dirty="0" smtClean="0">
                    <a:solidFill>
                      <a:srgbClr val="FF0000"/>
                    </a:solidFill>
                    <a:sym typeface="Wingdings"/>
                  </a:rPr>
                  <a:t>1</a:t>
                </a:r>
                <a:r>
                  <a:rPr lang="en-US" sz="700" baseline="30000" dirty="0">
                    <a:solidFill>
                      <a:srgbClr val="FF0000"/>
                    </a:solidFill>
                    <a:sym typeface="Wingdings"/>
                  </a:rPr>
                  <a:t>+</a:t>
                </a:r>
                <a:endParaRPr lang="en-US" sz="700" dirty="0">
                  <a:solidFill>
                    <a:srgbClr val="FF0000"/>
                  </a:solidFill>
                </a:endParaRPr>
              </a:p>
            </p:txBody>
          </p:sp>
        </p:grpSp>
        <p:sp>
          <p:nvSpPr>
            <p:cNvPr id="26" name="ZoneTexte 25"/>
            <p:cNvSpPr txBox="1"/>
            <p:nvPr/>
          </p:nvSpPr>
          <p:spPr>
            <a:xfrm>
              <a:off x="1119322" y="4550818"/>
              <a:ext cx="2680365" cy="523220"/>
            </a:xfrm>
            <a:prstGeom prst="rect">
              <a:avLst/>
            </a:prstGeom>
            <a:noFill/>
          </p:spPr>
          <p:txBody>
            <a:bodyPr wrap="square" rtlCol="0">
              <a:spAutoFit/>
            </a:bodyPr>
            <a:lstStyle/>
            <a:p>
              <a:pPr algn="ctr">
                <a:spcAft>
                  <a:spcPts val="600"/>
                </a:spcAft>
              </a:pPr>
              <a:r>
                <a:rPr lang="en-US" sz="1400" b="1" dirty="0"/>
                <a:t>FIFRELIN</a:t>
              </a:r>
              <a:r>
                <a:rPr lang="en-US" sz="1400" dirty="0"/>
                <a:t> simulated transition intensities in </a:t>
              </a:r>
              <a:r>
                <a:rPr lang="en-US" sz="1400" b="1" baseline="30000" dirty="0"/>
                <a:t>142</a:t>
              </a:r>
              <a:r>
                <a:rPr lang="en-US" sz="1400" b="1" dirty="0"/>
                <a:t>Ba</a:t>
              </a:r>
              <a:endParaRPr lang="en-US" sz="1400" b="1" dirty="0" smtClean="0"/>
            </a:p>
          </p:txBody>
        </p:sp>
      </p:grpSp>
    </p:spTree>
    <p:extLst>
      <p:ext uri="{BB962C8B-B14F-4D97-AF65-F5344CB8AC3E}">
        <p14:creationId xmlns:p14="http://schemas.microsoft.com/office/powerpoint/2010/main" val="31561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en-US"/>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3</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Espace réservé du contenu 1"/>
          <p:cNvSpPr txBox="1">
            <a:spLocks/>
          </p:cNvSpPr>
          <p:nvPr/>
        </p:nvSpPr>
        <p:spPr>
          <a:xfrm>
            <a:off x="485768" y="3181143"/>
            <a:ext cx="8172464" cy="495715"/>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2"/>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3"/>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dirty="0" smtClean="0">
                <a:solidFill>
                  <a:schemeClr val="tx1"/>
                </a:solidFill>
              </a:rPr>
              <a:t>Motivations</a:t>
            </a:r>
            <a:endParaRPr lang="en-US" sz="3200" dirty="0">
              <a:solidFill>
                <a:schemeClr val="tx1"/>
              </a:solidFill>
            </a:endParaRPr>
          </a:p>
        </p:txBody>
      </p:sp>
    </p:spTree>
    <p:extLst>
      <p:ext uri="{BB962C8B-B14F-4D97-AF65-F5344CB8AC3E}">
        <p14:creationId xmlns:p14="http://schemas.microsoft.com/office/powerpoint/2010/main" val="1682529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a:t>Dependence on a complementary fragment </a:t>
            </a:r>
            <a:r>
              <a:rPr lang="en-US" dirty="0" smtClean="0"/>
              <a:t>(neutron evaporation)</a:t>
            </a:r>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0" lvl="1" indent="0">
              <a:spcAft>
                <a:spcPts val="600"/>
              </a:spcAft>
              <a:buSzTx/>
              <a:buNone/>
            </a:pPr>
            <a:endParaRPr lang="en-US" dirty="0" smtClean="0"/>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30</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21" name="Groupe 20"/>
          <p:cNvGrpSpPr/>
          <p:nvPr/>
        </p:nvGrpSpPr>
        <p:grpSpPr>
          <a:xfrm>
            <a:off x="162769" y="2259791"/>
            <a:ext cx="8818462" cy="3355557"/>
            <a:chOff x="162769" y="1718481"/>
            <a:chExt cx="8818462" cy="3355557"/>
          </a:xfrm>
        </p:grpSpPr>
        <p:grpSp>
          <p:nvGrpSpPr>
            <p:cNvPr id="7" name="Groupe 6"/>
            <p:cNvGrpSpPr/>
            <p:nvPr/>
          </p:nvGrpSpPr>
          <p:grpSpPr>
            <a:xfrm>
              <a:off x="162769" y="1718481"/>
              <a:ext cx="8818462" cy="2707214"/>
              <a:chOff x="162769" y="1718481"/>
              <a:chExt cx="8818462" cy="2707214"/>
            </a:xfrm>
          </p:grpSpPr>
          <p:grpSp>
            <p:nvGrpSpPr>
              <p:cNvPr id="10" name="Groupe 9"/>
              <p:cNvGrpSpPr/>
              <p:nvPr/>
            </p:nvGrpSpPr>
            <p:grpSpPr>
              <a:xfrm>
                <a:off x="162769" y="1718481"/>
                <a:ext cx="8818462" cy="2707214"/>
                <a:chOff x="680100" y="1689221"/>
                <a:chExt cx="8818462" cy="2707214"/>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00" y="1689221"/>
                  <a:ext cx="4593472" cy="2707214"/>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5090" y="1689221"/>
                  <a:ext cx="4593472" cy="2707214"/>
                </a:xfrm>
                <a:prstGeom prst="rect">
                  <a:avLst/>
                </a:prstGeom>
              </p:spPr>
            </p:pic>
          </p:grpSp>
          <p:sp>
            <p:nvSpPr>
              <p:cNvPr id="11" name="ZoneTexte 10"/>
              <p:cNvSpPr txBox="1"/>
              <p:nvPr/>
            </p:nvSpPr>
            <p:spPr>
              <a:xfrm>
                <a:off x="1340287" y="2126473"/>
                <a:ext cx="542380" cy="200055"/>
              </a:xfrm>
              <a:prstGeom prst="rect">
                <a:avLst/>
              </a:prstGeom>
              <a:noFill/>
            </p:spPr>
            <p:txBody>
              <a:bodyPr wrap="square" rtlCol="0">
                <a:spAutoFit/>
              </a:bodyPr>
              <a:lstStyle/>
              <a:p>
                <a:r>
                  <a:rPr lang="en-US" sz="700" dirty="0" smtClean="0"/>
                  <a:t>6</a:t>
                </a:r>
                <a:r>
                  <a:rPr lang="en-US" sz="700" baseline="-25000" dirty="0" smtClean="0"/>
                  <a:t>1</a:t>
                </a:r>
                <a:r>
                  <a:rPr lang="en-US" sz="700" baseline="30000" dirty="0"/>
                  <a:t>+</a:t>
                </a:r>
                <a:r>
                  <a:rPr lang="en-US" sz="700" dirty="0" smtClean="0"/>
                  <a:t> </a:t>
                </a:r>
                <a:r>
                  <a:rPr lang="en-US" sz="700" dirty="0" smtClean="0">
                    <a:sym typeface="Wingdings"/>
                  </a:rPr>
                  <a:t> 4</a:t>
                </a:r>
                <a:r>
                  <a:rPr lang="en-US" sz="700" baseline="30000" dirty="0" smtClean="0">
                    <a:sym typeface="Wingdings"/>
                  </a:rPr>
                  <a:t>+</a:t>
                </a:r>
                <a:endParaRPr lang="en-US" sz="700" dirty="0"/>
              </a:p>
            </p:txBody>
          </p:sp>
          <p:sp>
            <p:nvSpPr>
              <p:cNvPr id="12" name="ZoneTexte 11"/>
              <p:cNvSpPr txBox="1"/>
              <p:nvPr/>
            </p:nvSpPr>
            <p:spPr>
              <a:xfrm>
                <a:off x="3612148" y="3812921"/>
                <a:ext cx="498983" cy="200055"/>
              </a:xfrm>
              <a:prstGeom prst="rect">
                <a:avLst/>
              </a:prstGeom>
              <a:noFill/>
            </p:spPr>
            <p:txBody>
              <a:bodyPr wrap="square" rtlCol="0">
                <a:spAutoFit/>
              </a:bodyPr>
              <a:lstStyle/>
              <a:p>
                <a:r>
                  <a:rPr lang="en-US" sz="700" dirty="0" smtClean="0">
                    <a:solidFill>
                      <a:srgbClr val="0000FF"/>
                    </a:solidFill>
                  </a:rPr>
                  <a:t>5</a:t>
                </a:r>
                <a:r>
                  <a:rPr lang="en-US" sz="700" baseline="30000" dirty="0" smtClean="0">
                    <a:solidFill>
                      <a:srgbClr val="0000FF"/>
                    </a:solidFill>
                  </a:rPr>
                  <a:t>- </a:t>
                </a:r>
                <a:r>
                  <a:rPr lang="en-US" sz="700" dirty="0" smtClean="0">
                    <a:solidFill>
                      <a:srgbClr val="0000FF"/>
                    </a:solidFill>
                    <a:sym typeface="Wingdings"/>
                  </a:rPr>
                  <a:t> 4</a:t>
                </a:r>
                <a:r>
                  <a:rPr lang="en-US" sz="700" baseline="30000" dirty="0" smtClean="0">
                    <a:solidFill>
                      <a:srgbClr val="0000FF"/>
                    </a:solidFill>
                    <a:sym typeface="Wingdings"/>
                  </a:rPr>
                  <a:t>+</a:t>
                </a:r>
                <a:endParaRPr lang="en-US" sz="700" dirty="0">
                  <a:solidFill>
                    <a:srgbClr val="0000FF"/>
                  </a:solidFill>
                </a:endParaRPr>
              </a:p>
            </p:txBody>
          </p:sp>
          <p:sp>
            <p:nvSpPr>
              <p:cNvPr id="13" name="ZoneTexte 12"/>
              <p:cNvSpPr txBox="1"/>
              <p:nvPr/>
            </p:nvSpPr>
            <p:spPr>
              <a:xfrm>
                <a:off x="2684504" y="3535589"/>
                <a:ext cx="517992" cy="200055"/>
              </a:xfrm>
              <a:prstGeom prst="rect">
                <a:avLst/>
              </a:prstGeom>
              <a:noFill/>
            </p:spPr>
            <p:txBody>
              <a:bodyPr wrap="square" rtlCol="0">
                <a:spAutoFit/>
              </a:bodyPr>
              <a:lstStyle/>
              <a:p>
                <a:r>
                  <a:rPr lang="en-US" sz="700" dirty="0" smtClean="0">
                    <a:solidFill>
                      <a:srgbClr val="66FF33"/>
                    </a:solidFill>
                  </a:rPr>
                  <a:t>7</a:t>
                </a:r>
                <a:r>
                  <a:rPr lang="en-US" sz="700" baseline="30000" dirty="0" smtClean="0">
                    <a:solidFill>
                      <a:srgbClr val="66FF33"/>
                    </a:solidFill>
                  </a:rPr>
                  <a:t>- </a:t>
                </a:r>
                <a:r>
                  <a:rPr lang="en-US" sz="700" dirty="0" smtClean="0">
                    <a:solidFill>
                      <a:srgbClr val="66FF33"/>
                    </a:solidFill>
                    <a:sym typeface="Wingdings"/>
                  </a:rPr>
                  <a:t> 6</a:t>
                </a:r>
                <a:r>
                  <a:rPr lang="en-US" sz="700" baseline="-25000" dirty="0" smtClean="0">
                    <a:solidFill>
                      <a:srgbClr val="66FF33"/>
                    </a:solidFill>
                    <a:sym typeface="Wingdings"/>
                  </a:rPr>
                  <a:t>1</a:t>
                </a:r>
                <a:r>
                  <a:rPr lang="en-US" sz="700" baseline="30000" dirty="0" smtClean="0">
                    <a:solidFill>
                      <a:srgbClr val="66FF33"/>
                    </a:solidFill>
                    <a:sym typeface="Wingdings"/>
                  </a:rPr>
                  <a:t>+</a:t>
                </a:r>
                <a:endParaRPr lang="en-US" sz="700" dirty="0">
                  <a:solidFill>
                    <a:srgbClr val="66FF33"/>
                  </a:solidFill>
                </a:endParaRPr>
              </a:p>
            </p:txBody>
          </p:sp>
          <p:sp>
            <p:nvSpPr>
              <p:cNvPr id="14" name="ZoneTexte 13"/>
              <p:cNvSpPr txBox="1"/>
              <p:nvPr/>
            </p:nvSpPr>
            <p:spPr>
              <a:xfrm>
                <a:off x="1472704" y="3344220"/>
                <a:ext cx="585840" cy="200055"/>
              </a:xfrm>
              <a:prstGeom prst="rect">
                <a:avLst/>
              </a:prstGeom>
              <a:noFill/>
            </p:spPr>
            <p:txBody>
              <a:bodyPr wrap="square" rtlCol="0">
                <a:spAutoFit/>
              </a:bodyPr>
              <a:lstStyle/>
              <a:p>
                <a:r>
                  <a:rPr lang="en-US" sz="700" dirty="0" smtClean="0">
                    <a:solidFill>
                      <a:srgbClr val="FF0000"/>
                    </a:solidFill>
                  </a:rPr>
                  <a:t>8</a:t>
                </a:r>
                <a:r>
                  <a:rPr lang="en-US" sz="700" baseline="-25000" dirty="0" smtClean="0">
                    <a:solidFill>
                      <a:srgbClr val="FF0000"/>
                    </a:solidFill>
                  </a:rPr>
                  <a:t>1</a:t>
                </a:r>
                <a:r>
                  <a:rPr lang="en-US" sz="700" baseline="30000" dirty="0" smtClean="0">
                    <a:solidFill>
                      <a:srgbClr val="FF0000"/>
                    </a:solidFill>
                  </a:rPr>
                  <a:t>+</a:t>
                </a:r>
                <a:r>
                  <a:rPr lang="en-US" sz="700" dirty="0" smtClean="0">
                    <a:solidFill>
                      <a:srgbClr val="FF0000"/>
                    </a:solidFill>
                  </a:rPr>
                  <a:t> </a:t>
                </a:r>
                <a:r>
                  <a:rPr lang="en-US" sz="700" dirty="0" smtClean="0">
                    <a:solidFill>
                      <a:srgbClr val="FF0000"/>
                    </a:solidFill>
                    <a:sym typeface="Wingdings"/>
                  </a:rPr>
                  <a:t> 6</a:t>
                </a:r>
                <a:r>
                  <a:rPr lang="en-US" sz="700" baseline="-25000" dirty="0" smtClean="0">
                    <a:solidFill>
                      <a:srgbClr val="FF0000"/>
                    </a:solidFill>
                    <a:sym typeface="Wingdings"/>
                  </a:rPr>
                  <a:t>1</a:t>
                </a:r>
                <a:r>
                  <a:rPr lang="en-US" sz="700" baseline="30000" dirty="0">
                    <a:solidFill>
                      <a:srgbClr val="FF0000"/>
                    </a:solidFill>
                    <a:sym typeface="Wingdings"/>
                  </a:rPr>
                  <a:t>+</a:t>
                </a:r>
                <a:endParaRPr lang="en-US" sz="700" dirty="0">
                  <a:solidFill>
                    <a:srgbClr val="FF0000"/>
                  </a:solidFill>
                </a:endParaRPr>
              </a:p>
            </p:txBody>
          </p:sp>
          <p:sp>
            <p:nvSpPr>
              <p:cNvPr id="15" name="ZoneTexte 14"/>
              <p:cNvSpPr txBox="1"/>
              <p:nvPr/>
            </p:nvSpPr>
            <p:spPr>
              <a:xfrm>
                <a:off x="6142115" y="2126473"/>
                <a:ext cx="542380" cy="200055"/>
              </a:xfrm>
              <a:prstGeom prst="rect">
                <a:avLst/>
              </a:prstGeom>
              <a:noFill/>
            </p:spPr>
            <p:txBody>
              <a:bodyPr wrap="square" rtlCol="0">
                <a:spAutoFit/>
              </a:bodyPr>
              <a:lstStyle/>
              <a:p>
                <a:r>
                  <a:rPr lang="en-US" sz="700" dirty="0" smtClean="0"/>
                  <a:t>6</a:t>
                </a:r>
                <a:r>
                  <a:rPr lang="en-US" sz="700" baseline="-25000" dirty="0" smtClean="0"/>
                  <a:t>1</a:t>
                </a:r>
                <a:r>
                  <a:rPr lang="en-US" sz="700" baseline="30000" dirty="0"/>
                  <a:t>+</a:t>
                </a:r>
                <a:r>
                  <a:rPr lang="en-US" sz="700" dirty="0" smtClean="0"/>
                  <a:t> </a:t>
                </a:r>
                <a:r>
                  <a:rPr lang="en-US" sz="700" dirty="0" smtClean="0">
                    <a:sym typeface="Wingdings"/>
                  </a:rPr>
                  <a:t> 4</a:t>
                </a:r>
                <a:r>
                  <a:rPr lang="en-US" sz="700" baseline="30000" dirty="0" smtClean="0">
                    <a:sym typeface="Wingdings"/>
                  </a:rPr>
                  <a:t>+</a:t>
                </a:r>
                <a:endParaRPr lang="en-US" sz="700" dirty="0"/>
              </a:p>
            </p:txBody>
          </p:sp>
          <p:sp>
            <p:nvSpPr>
              <p:cNvPr id="16" name="ZoneTexte 15"/>
              <p:cNvSpPr txBox="1"/>
              <p:nvPr/>
            </p:nvSpPr>
            <p:spPr>
              <a:xfrm>
                <a:off x="5290385" y="3335533"/>
                <a:ext cx="498983" cy="200055"/>
              </a:xfrm>
              <a:prstGeom prst="rect">
                <a:avLst/>
              </a:prstGeom>
              <a:noFill/>
            </p:spPr>
            <p:txBody>
              <a:bodyPr wrap="square" rtlCol="0">
                <a:spAutoFit/>
              </a:bodyPr>
              <a:lstStyle/>
              <a:p>
                <a:r>
                  <a:rPr lang="en-US" sz="700" dirty="0" smtClean="0">
                    <a:solidFill>
                      <a:srgbClr val="0000FF"/>
                    </a:solidFill>
                  </a:rPr>
                  <a:t>5</a:t>
                </a:r>
                <a:r>
                  <a:rPr lang="en-US" sz="700" baseline="30000" dirty="0" smtClean="0">
                    <a:solidFill>
                      <a:srgbClr val="0000FF"/>
                    </a:solidFill>
                  </a:rPr>
                  <a:t>- </a:t>
                </a:r>
                <a:r>
                  <a:rPr lang="en-US" sz="700" dirty="0" smtClean="0">
                    <a:solidFill>
                      <a:srgbClr val="0000FF"/>
                    </a:solidFill>
                    <a:sym typeface="Wingdings"/>
                  </a:rPr>
                  <a:t> 4</a:t>
                </a:r>
                <a:r>
                  <a:rPr lang="en-US" sz="700" baseline="30000" dirty="0" smtClean="0">
                    <a:solidFill>
                      <a:srgbClr val="0000FF"/>
                    </a:solidFill>
                    <a:sym typeface="Wingdings"/>
                  </a:rPr>
                  <a:t>+</a:t>
                </a:r>
                <a:endParaRPr lang="en-US" sz="700" dirty="0">
                  <a:solidFill>
                    <a:srgbClr val="0000FF"/>
                  </a:solidFill>
                </a:endParaRPr>
              </a:p>
            </p:txBody>
          </p:sp>
          <p:sp>
            <p:nvSpPr>
              <p:cNvPr id="17" name="ZoneTexte 16"/>
              <p:cNvSpPr txBox="1"/>
              <p:nvPr/>
            </p:nvSpPr>
            <p:spPr>
              <a:xfrm>
                <a:off x="6166503" y="3912948"/>
                <a:ext cx="517992" cy="200055"/>
              </a:xfrm>
              <a:prstGeom prst="rect">
                <a:avLst/>
              </a:prstGeom>
              <a:noFill/>
            </p:spPr>
            <p:txBody>
              <a:bodyPr wrap="square" rtlCol="0">
                <a:spAutoFit/>
              </a:bodyPr>
              <a:lstStyle/>
              <a:p>
                <a:r>
                  <a:rPr lang="en-US" sz="700" dirty="0" smtClean="0">
                    <a:solidFill>
                      <a:srgbClr val="66FF33"/>
                    </a:solidFill>
                  </a:rPr>
                  <a:t>7</a:t>
                </a:r>
                <a:r>
                  <a:rPr lang="en-US" sz="700" baseline="30000" dirty="0" smtClean="0">
                    <a:solidFill>
                      <a:srgbClr val="66FF33"/>
                    </a:solidFill>
                  </a:rPr>
                  <a:t>- </a:t>
                </a:r>
                <a:r>
                  <a:rPr lang="en-US" sz="700" dirty="0" smtClean="0">
                    <a:solidFill>
                      <a:srgbClr val="66FF33"/>
                    </a:solidFill>
                    <a:sym typeface="Wingdings"/>
                  </a:rPr>
                  <a:t> 6</a:t>
                </a:r>
                <a:r>
                  <a:rPr lang="en-US" sz="700" baseline="-25000" dirty="0" smtClean="0">
                    <a:solidFill>
                      <a:srgbClr val="66FF33"/>
                    </a:solidFill>
                    <a:sym typeface="Wingdings"/>
                  </a:rPr>
                  <a:t>1</a:t>
                </a:r>
                <a:r>
                  <a:rPr lang="en-US" sz="700" baseline="30000" dirty="0" smtClean="0">
                    <a:solidFill>
                      <a:srgbClr val="66FF33"/>
                    </a:solidFill>
                    <a:sym typeface="Wingdings"/>
                  </a:rPr>
                  <a:t>+</a:t>
                </a:r>
                <a:endParaRPr lang="en-US" sz="700" dirty="0">
                  <a:solidFill>
                    <a:srgbClr val="66FF33"/>
                  </a:solidFill>
                </a:endParaRPr>
              </a:p>
            </p:txBody>
          </p:sp>
          <p:sp>
            <p:nvSpPr>
              <p:cNvPr id="18" name="ZoneTexte 17"/>
              <p:cNvSpPr txBox="1"/>
              <p:nvPr/>
            </p:nvSpPr>
            <p:spPr>
              <a:xfrm>
                <a:off x="7264865" y="3335534"/>
                <a:ext cx="585840" cy="200055"/>
              </a:xfrm>
              <a:prstGeom prst="rect">
                <a:avLst/>
              </a:prstGeom>
              <a:noFill/>
            </p:spPr>
            <p:txBody>
              <a:bodyPr wrap="square" rtlCol="0">
                <a:spAutoFit/>
              </a:bodyPr>
              <a:lstStyle/>
              <a:p>
                <a:r>
                  <a:rPr lang="en-US" sz="700" dirty="0" smtClean="0">
                    <a:solidFill>
                      <a:srgbClr val="FF0000"/>
                    </a:solidFill>
                  </a:rPr>
                  <a:t>8</a:t>
                </a:r>
                <a:r>
                  <a:rPr lang="en-US" sz="700" baseline="-25000" dirty="0" smtClean="0">
                    <a:solidFill>
                      <a:srgbClr val="FF0000"/>
                    </a:solidFill>
                  </a:rPr>
                  <a:t>1</a:t>
                </a:r>
                <a:r>
                  <a:rPr lang="en-US" sz="700" baseline="30000" dirty="0" smtClean="0">
                    <a:solidFill>
                      <a:srgbClr val="FF0000"/>
                    </a:solidFill>
                  </a:rPr>
                  <a:t>+</a:t>
                </a:r>
                <a:r>
                  <a:rPr lang="en-US" sz="700" dirty="0" smtClean="0">
                    <a:solidFill>
                      <a:srgbClr val="FF0000"/>
                    </a:solidFill>
                  </a:rPr>
                  <a:t> </a:t>
                </a:r>
                <a:r>
                  <a:rPr lang="en-US" sz="700" dirty="0" smtClean="0">
                    <a:solidFill>
                      <a:srgbClr val="FF0000"/>
                    </a:solidFill>
                    <a:sym typeface="Wingdings"/>
                  </a:rPr>
                  <a:t> 6</a:t>
                </a:r>
                <a:r>
                  <a:rPr lang="en-US" sz="700" baseline="-25000" dirty="0" smtClean="0">
                    <a:solidFill>
                      <a:srgbClr val="FF0000"/>
                    </a:solidFill>
                    <a:sym typeface="Wingdings"/>
                  </a:rPr>
                  <a:t>1</a:t>
                </a:r>
                <a:r>
                  <a:rPr lang="en-US" sz="700" baseline="30000" dirty="0">
                    <a:solidFill>
                      <a:srgbClr val="FF0000"/>
                    </a:solidFill>
                    <a:sym typeface="Wingdings"/>
                  </a:rPr>
                  <a:t>+</a:t>
                </a:r>
                <a:endParaRPr lang="en-US" sz="700" dirty="0">
                  <a:solidFill>
                    <a:srgbClr val="FF0000"/>
                  </a:solidFill>
                </a:endParaRPr>
              </a:p>
            </p:txBody>
          </p:sp>
        </p:grpSp>
        <p:sp>
          <p:nvSpPr>
            <p:cNvPr id="25" name="ZoneTexte 24"/>
            <p:cNvSpPr txBox="1"/>
            <p:nvPr/>
          </p:nvSpPr>
          <p:spPr>
            <a:xfrm>
              <a:off x="5412007" y="4543503"/>
              <a:ext cx="2544975" cy="523220"/>
            </a:xfrm>
            <a:prstGeom prst="rect">
              <a:avLst/>
            </a:prstGeom>
            <a:noFill/>
          </p:spPr>
          <p:txBody>
            <a:bodyPr wrap="square" rtlCol="0">
              <a:spAutoFit/>
            </a:bodyPr>
            <a:lstStyle/>
            <a:p>
              <a:pPr algn="ctr">
                <a:spcAft>
                  <a:spcPts val="600"/>
                </a:spcAft>
              </a:pPr>
              <a:r>
                <a:rPr lang="en-US" sz="1400" b="1" dirty="0"/>
                <a:t>EXILL</a:t>
              </a:r>
              <a:r>
                <a:rPr lang="en-US" sz="1400" dirty="0"/>
                <a:t> data transition intensities in </a:t>
              </a:r>
              <a:r>
                <a:rPr lang="en-US" sz="1400" b="1" baseline="30000" dirty="0" smtClean="0"/>
                <a:t>142</a:t>
              </a:r>
              <a:r>
                <a:rPr lang="en-US" sz="1400" b="1" dirty="0" smtClean="0"/>
                <a:t>Ba</a:t>
              </a:r>
            </a:p>
          </p:txBody>
        </p:sp>
        <p:sp>
          <p:nvSpPr>
            <p:cNvPr id="26" name="ZoneTexte 25"/>
            <p:cNvSpPr txBox="1"/>
            <p:nvPr/>
          </p:nvSpPr>
          <p:spPr>
            <a:xfrm>
              <a:off x="1119322" y="4550818"/>
              <a:ext cx="2680365" cy="523220"/>
            </a:xfrm>
            <a:prstGeom prst="rect">
              <a:avLst/>
            </a:prstGeom>
            <a:noFill/>
          </p:spPr>
          <p:txBody>
            <a:bodyPr wrap="square" rtlCol="0">
              <a:spAutoFit/>
            </a:bodyPr>
            <a:lstStyle/>
            <a:p>
              <a:pPr algn="ctr">
                <a:spcAft>
                  <a:spcPts val="600"/>
                </a:spcAft>
              </a:pPr>
              <a:r>
                <a:rPr lang="en-US" sz="1400" b="1" dirty="0"/>
                <a:t>FIFRELIN</a:t>
              </a:r>
              <a:r>
                <a:rPr lang="en-US" sz="1400" dirty="0"/>
                <a:t> simulated transition intensities in </a:t>
              </a:r>
              <a:r>
                <a:rPr lang="en-US" sz="1400" b="1" baseline="30000" dirty="0"/>
                <a:t>142</a:t>
              </a:r>
              <a:r>
                <a:rPr lang="en-US" sz="1400" b="1" dirty="0"/>
                <a:t>Ba</a:t>
              </a:r>
              <a:endParaRPr lang="en-US" sz="1400" b="1" dirty="0" smtClean="0"/>
            </a:p>
          </p:txBody>
        </p:sp>
      </p:grpSp>
    </p:spTree>
    <p:extLst>
      <p:ext uri="{BB962C8B-B14F-4D97-AF65-F5344CB8AC3E}">
        <p14:creationId xmlns:p14="http://schemas.microsoft.com/office/powerpoint/2010/main" val="697278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334017" y="1017755"/>
            <a:ext cx="4404857" cy="5614508"/>
            <a:chOff x="421387" y="1044000"/>
            <a:chExt cx="4404857" cy="5614508"/>
          </a:xfrm>
        </p:grpSpPr>
        <p:grpSp>
          <p:nvGrpSpPr>
            <p:cNvPr id="7" name="Groupe 6"/>
            <p:cNvGrpSpPr/>
            <p:nvPr/>
          </p:nvGrpSpPr>
          <p:grpSpPr>
            <a:xfrm>
              <a:off x="668422" y="1077198"/>
              <a:ext cx="4157822" cy="5581310"/>
              <a:chOff x="3344777" y="532592"/>
              <a:chExt cx="4467388" cy="5996860"/>
            </a:xfrm>
          </p:grpSpPr>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8445" t="9595" r="9310" b="3047"/>
              <a:stretch/>
            </p:blipFill>
            <p:spPr>
              <a:xfrm flipH="1">
                <a:off x="3344777" y="553452"/>
                <a:ext cx="3830152" cy="5976000"/>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4778" y="6065134"/>
                <a:ext cx="3750002" cy="2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4929" y="532592"/>
                <a:ext cx="637236" cy="56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387" y="1044000"/>
              <a:ext cx="248910" cy="53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Espace réservé du contenu 1"/>
          <p:cNvSpPr>
            <a:spLocks noGrp="1"/>
          </p:cNvSpPr>
          <p:nvPr>
            <p:ph idx="1"/>
          </p:nvPr>
        </p:nvSpPr>
        <p:spPr>
          <a:xfrm>
            <a:off x="4629151" y="1249317"/>
            <a:ext cx="4514850" cy="4964450"/>
          </a:xfrm>
        </p:spPr>
        <p:txBody>
          <a:bodyPr/>
          <a:lstStyle/>
          <a:p>
            <a:pPr marL="342900" indent="-342900" algn="just">
              <a:buFont typeface="Arial" pitchFamily="34" charset="0"/>
              <a:buChar char="•"/>
            </a:pPr>
            <a:r>
              <a:rPr lang="en-US" dirty="0" smtClean="0"/>
              <a:t>In FIFRELIN initial spin is constant</a:t>
            </a:r>
          </a:p>
          <a:p>
            <a:pPr marL="342900" indent="-342900" algn="just">
              <a:buFont typeface="Arial" pitchFamily="34" charset="0"/>
              <a:buChar char="•"/>
            </a:pPr>
            <a:endParaRPr lang="en-US" dirty="0" smtClean="0"/>
          </a:p>
          <a:p>
            <a:pPr marL="342900" indent="-342900">
              <a:buFont typeface="Arial" pitchFamily="34" charset="0"/>
              <a:buChar char="•"/>
            </a:pPr>
            <a:endParaRPr lang="en-US" dirty="0"/>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dirty="0" smtClean="0"/>
              <a:t>M. </a:t>
            </a:r>
            <a:r>
              <a:rPr lang="fr-FR" dirty="0" err="1" smtClean="0"/>
              <a:t>Rapala</a:t>
            </a:r>
            <a:r>
              <a:rPr lang="fr-FR" dirty="0" smtClean="0"/>
              <a:t>, IRFU/</a:t>
            </a:r>
            <a:r>
              <a:rPr lang="fr-FR" dirty="0" err="1" smtClean="0"/>
              <a:t>DPhN</a:t>
            </a:r>
            <a:r>
              <a:rPr lang="fr-FR" dirty="0" smtClean="0"/>
              <a:t>/LERN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31</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13" name="ZoneTexte 12"/>
          <p:cNvSpPr txBox="1"/>
          <p:nvPr/>
        </p:nvSpPr>
        <p:spPr>
          <a:xfrm>
            <a:off x="2087166" y="6293709"/>
            <a:ext cx="615881" cy="338554"/>
          </a:xfrm>
          <a:prstGeom prst="rect">
            <a:avLst/>
          </a:prstGeom>
          <a:noFill/>
        </p:spPr>
        <p:txBody>
          <a:bodyPr wrap="square" rtlCol="0">
            <a:spAutoFit/>
          </a:bodyPr>
          <a:lstStyle/>
          <a:p>
            <a:r>
              <a:rPr lang="en-GB" sz="1600" dirty="0" smtClean="0"/>
              <a:t>J [ħ]</a:t>
            </a:r>
            <a:endParaRPr lang="en-GB" sz="1600" dirty="0"/>
          </a:p>
        </p:txBody>
      </p:sp>
      <p:sp>
        <p:nvSpPr>
          <p:cNvPr id="12" name="ZoneTexte 11"/>
          <p:cNvSpPr txBox="1"/>
          <p:nvPr/>
        </p:nvSpPr>
        <p:spPr>
          <a:xfrm>
            <a:off x="-96324" y="3017211"/>
            <a:ext cx="738518" cy="584775"/>
          </a:xfrm>
          <a:prstGeom prst="rect">
            <a:avLst/>
          </a:prstGeom>
          <a:noFill/>
        </p:spPr>
        <p:txBody>
          <a:bodyPr wrap="square" rtlCol="0">
            <a:spAutoFit/>
          </a:bodyPr>
          <a:lstStyle/>
          <a:p>
            <a:pPr algn="ctr"/>
            <a:r>
              <a:rPr lang="en-GB" sz="1600" dirty="0" err="1" smtClean="0"/>
              <a:t>E</a:t>
            </a:r>
            <a:r>
              <a:rPr lang="en-GB" sz="1600" baseline="-25000" dirty="0" err="1" smtClean="0"/>
              <a:t>ex</a:t>
            </a:r>
            <a:endParaRPr lang="en-GB" sz="1600" baseline="-25000" dirty="0" smtClean="0"/>
          </a:p>
          <a:p>
            <a:pPr algn="ctr"/>
            <a:r>
              <a:rPr lang="en-GB" sz="1600" dirty="0" smtClean="0"/>
              <a:t>[MeV]</a:t>
            </a:r>
            <a:endParaRPr lang="en-GB" sz="1200" baseline="-25000" dirty="0"/>
          </a:p>
        </p:txBody>
      </p:sp>
      <p:cxnSp>
        <p:nvCxnSpPr>
          <p:cNvPr id="44" name="Connecteur droit 43"/>
          <p:cNvCxnSpPr>
            <a:endCxn id="16" idx="4"/>
          </p:cNvCxnSpPr>
          <p:nvPr/>
        </p:nvCxnSpPr>
        <p:spPr>
          <a:xfrm>
            <a:off x="3056603" y="1092200"/>
            <a:ext cx="1" cy="425409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2993923" y="4264332"/>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2993922" y="3238807"/>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2993923" y="2213282"/>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2993921" y="1203631"/>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eur droit avec flèche 17"/>
          <p:cNvCxnSpPr/>
          <p:nvPr/>
        </p:nvCxnSpPr>
        <p:spPr>
          <a:xfrm>
            <a:off x="2717800" y="1092200"/>
            <a:ext cx="294480" cy="13087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708150" y="1092200"/>
            <a:ext cx="1304132" cy="1140521"/>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354138" y="1092200"/>
            <a:ext cx="1658143" cy="216604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162050" y="1092200"/>
            <a:ext cx="1850232" cy="3191571"/>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1050925" y="1092200"/>
            <a:ext cx="1961357" cy="4140794"/>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3129917" y="1116109"/>
            <a:ext cx="1029449" cy="307777"/>
          </a:xfrm>
          <a:prstGeom prst="rect">
            <a:avLst/>
          </a:prstGeom>
          <a:noFill/>
        </p:spPr>
        <p:txBody>
          <a:bodyPr wrap="none" rtlCol="0">
            <a:spAutoFit/>
          </a:bodyPr>
          <a:lstStyle/>
          <a:p>
            <a:r>
              <a:rPr lang="en-GB" sz="1400" dirty="0" smtClean="0"/>
              <a:t>4 neutrons</a:t>
            </a:r>
            <a:endParaRPr lang="en-GB" sz="1400" dirty="0"/>
          </a:p>
        </p:txBody>
      </p:sp>
      <p:sp>
        <p:nvSpPr>
          <p:cNvPr id="38" name="ZoneTexte 37"/>
          <p:cNvSpPr txBox="1"/>
          <p:nvPr/>
        </p:nvSpPr>
        <p:spPr>
          <a:xfrm>
            <a:off x="3129917" y="2125760"/>
            <a:ext cx="1029449" cy="307777"/>
          </a:xfrm>
          <a:prstGeom prst="rect">
            <a:avLst/>
          </a:prstGeom>
          <a:noFill/>
        </p:spPr>
        <p:txBody>
          <a:bodyPr wrap="none" rtlCol="0">
            <a:spAutoFit/>
          </a:bodyPr>
          <a:lstStyle/>
          <a:p>
            <a:r>
              <a:rPr lang="en-GB" sz="1400" dirty="0" smtClean="0"/>
              <a:t>3 neutrons</a:t>
            </a:r>
            <a:endParaRPr lang="en-GB" sz="1400" dirty="0"/>
          </a:p>
        </p:txBody>
      </p:sp>
      <p:sp>
        <p:nvSpPr>
          <p:cNvPr id="39" name="ZoneTexte 38"/>
          <p:cNvSpPr txBox="1"/>
          <p:nvPr/>
        </p:nvSpPr>
        <p:spPr>
          <a:xfrm>
            <a:off x="3129917" y="3147150"/>
            <a:ext cx="1029449" cy="307777"/>
          </a:xfrm>
          <a:prstGeom prst="rect">
            <a:avLst/>
          </a:prstGeom>
          <a:noFill/>
        </p:spPr>
        <p:txBody>
          <a:bodyPr wrap="none" rtlCol="0">
            <a:spAutoFit/>
          </a:bodyPr>
          <a:lstStyle/>
          <a:p>
            <a:r>
              <a:rPr lang="en-GB" sz="1400" dirty="0" smtClean="0"/>
              <a:t>2 neutrons</a:t>
            </a:r>
            <a:endParaRPr lang="en-GB" sz="1400" dirty="0"/>
          </a:p>
        </p:txBody>
      </p:sp>
      <p:sp>
        <p:nvSpPr>
          <p:cNvPr id="40" name="ZoneTexte 39"/>
          <p:cNvSpPr txBox="1"/>
          <p:nvPr/>
        </p:nvSpPr>
        <p:spPr>
          <a:xfrm>
            <a:off x="3129917" y="4176810"/>
            <a:ext cx="939681" cy="307777"/>
          </a:xfrm>
          <a:prstGeom prst="rect">
            <a:avLst/>
          </a:prstGeom>
          <a:noFill/>
        </p:spPr>
        <p:txBody>
          <a:bodyPr wrap="none" rtlCol="0">
            <a:spAutoFit/>
          </a:bodyPr>
          <a:lstStyle/>
          <a:p>
            <a:r>
              <a:rPr lang="en-GB" sz="1400" dirty="0" smtClean="0"/>
              <a:t>1 neutron</a:t>
            </a:r>
            <a:endParaRPr lang="en-GB" sz="1400" dirty="0"/>
          </a:p>
        </p:txBody>
      </p:sp>
      <p:sp>
        <p:nvSpPr>
          <p:cNvPr id="41" name="ZoneTexte 40"/>
          <p:cNvSpPr txBox="1"/>
          <p:nvPr/>
        </p:nvSpPr>
        <p:spPr>
          <a:xfrm>
            <a:off x="3129917" y="5126033"/>
            <a:ext cx="1029449" cy="307777"/>
          </a:xfrm>
          <a:prstGeom prst="rect">
            <a:avLst/>
          </a:prstGeom>
          <a:noFill/>
        </p:spPr>
        <p:txBody>
          <a:bodyPr wrap="none" rtlCol="0">
            <a:spAutoFit/>
          </a:bodyPr>
          <a:lstStyle/>
          <a:p>
            <a:r>
              <a:rPr lang="en-GB" sz="1400" dirty="0" smtClean="0"/>
              <a:t>0 neutrons</a:t>
            </a:r>
            <a:endParaRPr lang="en-GB" sz="1400" dirty="0"/>
          </a:p>
        </p:txBody>
      </p:sp>
      <p:cxnSp>
        <p:nvCxnSpPr>
          <p:cNvPr id="36" name="Connecteur droit 35"/>
          <p:cNvCxnSpPr>
            <a:stCxn id="16" idx="6"/>
          </p:cNvCxnSpPr>
          <p:nvPr/>
        </p:nvCxnSpPr>
        <p:spPr>
          <a:xfrm flipH="1" flipV="1">
            <a:off x="590756" y="5279921"/>
            <a:ext cx="2528528" cy="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2993923" y="5213555"/>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802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334017" y="1017755"/>
            <a:ext cx="4404857" cy="5614508"/>
            <a:chOff x="421387" y="1044000"/>
            <a:chExt cx="4404857" cy="5614508"/>
          </a:xfrm>
        </p:grpSpPr>
        <p:grpSp>
          <p:nvGrpSpPr>
            <p:cNvPr id="7" name="Groupe 6"/>
            <p:cNvGrpSpPr/>
            <p:nvPr/>
          </p:nvGrpSpPr>
          <p:grpSpPr>
            <a:xfrm>
              <a:off x="668422" y="1077198"/>
              <a:ext cx="4157822" cy="5581310"/>
              <a:chOff x="3344777" y="532592"/>
              <a:chExt cx="4467388" cy="5996860"/>
            </a:xfrm>
          </p:grpSpPr>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8445" t="9595" r="9310" b="3047"/>
              <a:stretch/>
            </p:blipFill>
            <p:spPr>
              <a:xfrm flipH="1">
                <a:off x="3344777" y="553452"/>
                <a:ext cx="3830152" cy="5976000"/>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4778" y="6065134"/>
                <a:ext cx="3750002" cy="2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4929" y="532592"/>
                <a:ext cx="637236" cy="56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387" y="1044000"/>
              <a:ext cx="248910" cy="53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Espace réservé du contenu 1"/>
          <p:cNvSpPr>
            <a:spLocks noGrp="1"/>
          </p:cNvSpPr>
          <p:nvPr>
            <p:ph idx="1"/>
          </p:nvPr>
        </p:nvSpPr>
        <p:spPr>
          <a:xfrm>
            <a:off x="4629151" y="1249317"/>
            <a:ext cx="4514850" cy="4964450"/>
          </a:xfrm>
        </p:spPr>
        <p:txBody>
          <a:bodyPr/>
          <a:lstStyle/>
          <a:p>
            <a:pPr marL="342900" indent="-342900" algn="just">
              <a:buFont typeface="Arial" pitchFamily="34" charset="0"/>
              <a:buChar char="•"/>
            </a:pPr>
            <a:r>
              <a:rPr lang="en-US" dirty="0" smtClean="0"/>
              <a:t>In FIFRELIN initial spin is constant</a:t>
            </a:r>
          </a:p>
          <a:p>
            <a:pPr marL="342900" indent="-342900" algn="just">
              <a:buFont typeface="Arial" pitchFamily="34" charset="0"/>
              <a:buChar char="•"/>
            </a:pPr>
            <a:endParaRPr lang="en-US" dirty="0" smtClean="0"/>
          </a:p>
          <a:p>
            <a:pPr marL="342900" indent="-342900" algn="just">
              <a:buFont typeface="Arial" pitchFamily="34" charset="0"/>
              <a:buChar char="•"/>
            </a:pPr>
            <a:r>
              <a:rPr lang="en-US" dirty="0"/>
              <a:t>N</a:t>
            </a:r>
            <a:r>
              <a:rPr lang="en-US" dirty="0" smtClean="0"/>
              <a:t>eutron evaporation follows the mean value of the level density distribution</a:t>
            </a:r>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dirty="0" smtClean="0"/>
              <a:t>M. </a:t>
            </a:r>
            <a:r>
              <a:rPr lang="fr-FR" dirty="0" err="1" smtClean="0"/>
              <a:t>Rapala</a:t>
            </a:r>
            <a:r>
              <a:rPr lang="fr-FR" dirty="0" smtClean="0"/>
              <a:t>, IRFU/</a:t>
            </a:r>
            <a:r>
              <a:rPr lang="fr-FR" dirty="0" err="1" smtClean="0"/>
              <a:t>DPhN</a:t>
            </a:r>
            <a:r>
              <a:rPr lang="fr-FR" dirty="0" smtClean="0"/>
              <a:t>/LERN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32</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13" name="ZoneTexte 12"/>
          <p:cNvSpPr txBox="1"/>
          <p:nvPr/>
        </p:nvSpPr>
        <p:spPr>
          <a:xfrm>
            <a:off x="2087166" y="6293709"/>
            <a:ext cx="615881" cy="338554"/>
          </a:xfrm>
          <a:prstGeom prst="rect">
            <a:avLst/>
          </a:prstGeom>
          <a:noFill/>
        </p:spPr>
        <p:txBody>
          <a:bodyPr wrap="square" rtlCol="0">
            <a:spAutoFit/>
          </a:bodyPr>
          <a:lstStyle/>
          <a:p>
            <a:r>
              <a:rPr lang="en-GB" sz="1600" dirty="0" smtClean="0"/>
              <a:t>J [ħ]</a:t>
            </a:r>
            <a:endParaRPr lang="en-GB" sz="1600" dirty="0"/>
          </a:p>
        </p:txBody>
      </p:sp>
      <p:sp>
        <p:nvSpPr>
          <p:cNvPr id="12" name="ZoneTexte 11"/>
          <p:cNvSpPr txBox="1"/>
          <p:nvPr/>
        </p:nvSpPr>
        <p:spPr>
          <a:xfrm>
            <a:off x="-96324" y="3017211"/>
            <a:ext cx="738518" cy="584775"/>
          </a:xfrm>
          <a:prstGeom prst="rect">
            <a:avLst/>
          </a:prstGeom>
          <a:noFill/>
        </p:spPr>
        <p:txBody>
          <a:bodyPr wrap="square" rtlCol="0">
            <a:spAutoFit/>
          </a:bodyPr>
          <a:lstStyle/>
          <a:p>
            <a:pPr algn="ctr"/>
            <a:r>
              <a:rPr lang="en-GB" sz="1600" dirty="0" err="1" smtClean="0"/>
              <a:t>E</a:t>
            </a:r>
            <a:r>
              <a:rPr lang="en-GB" sz="1600" baseline="-25000" dirty="0" err="1" smtClean="0"/>
              <a:t>ex</a:t>
            </a:r>
            <a:endParaRPr lang="en-GB" sz="1600" baseline="-25000" dirty="0" smtClean="0"/>
          </a:p>
          <a:p>
            <a:pPr algn="ctr"/>
            <a:r>
              <a:rPr lang="en-GB" sz="1600" dirty="0" smtClean="0"/>
              <a:t>[MeV]</a:t>
            </a:r>
            <a:endParaRPr lang="en-GB" sz="1200" baseline="-25000" dirty="0"/>
          </a:p>
        </p:txBody>
      </p:sp>
      <p:cxnSp>
        <p:nvCxnSpPr>
          <p:cNvPr id="44" name="Connecteur droit 43"/>
          <p:cNvCxnSpPr>
            <a:endCxn id="16" idx="4"/>
          </p:cNvCxnSpPr>
          <p:nvPr/>
        </p:nvCxnSpPr>
        <p:spPr>
          <a:xfrm>
            <a:off x="3056603" y="1092200"/>
            <a:ext cx="1" cy="425409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2993923" y="4264332"/>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2993922" y="3238807"/>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2993923" y="2213282"/>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2993921" y="1203631"/>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eur droit avec flèche 17"/>
          <p:cNvCxnSpPr/>
          <p:nvPr/>
        </p:nvCxnSpPr>
        <p:spPr>
          <a:xfrm>
            <a:off x="2717800" y="1092200"/>
            <a:ext cx="294480" cy="13087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708150" y="1092200"/>
            <a:ext cx="1304132" cy="1140521"/>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354138" y="1092200"/>
            <a:ext cx="1658143" cy="216604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162050" y="1092200"/>
            <a:ext cx="1850232" cy="3191571"/>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1050925" y="1092200"/>
            <a:ext cx="1961357" cy="4140794"/>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865040" y="1336366"/>
            <a:ext cx="191564" cy="60673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3129917" y="1116109"/>
            <a:ext cx="1029449" cy="307777"/>
          </a:xfrm>
          <a:prstGeom prst="rect">
            <a:avLst/>
          </a:prstGeom>
          <a:noFill/>
        </p:spPr>
        <p:txBody>
          <a:bodyPr wrap="none" rtlCol="0">
            <a:spAutoFit/>
          </a:bodyPr>
          <a:lstStyle/>
          <a:p>
            <a:r>
              <a:rPr lang="en-GB" sz="1400" dirty="0" smtClean="0"/>
              <a:t>4 neutrons</a:t>
            </a:r>
            <a:endParaRPr lang="en-GB" sz="1400" dirty="0"/>
          </a:p>
        </p:txBody>
      </p:sp>
      <p:sp>
        <p:nvSpPr>
          <p:cNvPr id="38" name="ZoneTexte 37"/>
          <p:cNvSpPr txBox="1"/>
          <p:nvPr/>
        </p:nvSpPr>
        <p:spPr>
          <a:xfrm>
            <a:off x="3129917" y="2125760"/>
            <a:ext cx="1029449" cy="307777"/>
          </a:xfrm>
          <a:prstGeom prst="rect">
            <a:avLst/>
          </a:prstGeom>
          <a:noFill/>
        </p:spPr>
        <p:txBody>
          <a:bodyPr wrap="none" rtlCol="0">
            <a:spAutoFit/>
          </a:bodyPr>
          <a:lstStyle/>
          <a:p>
            <a:r>
              <a:rPr lang="en-GB" sz="1400" dirty="0" smtClean="0"/>
              <a:t>3 neutrons</a:t>
            </a:r>
            <a:endParaRPr lang="en-GB" sz="1400" dirty="0"/>
          </a:p>
        </p:txBody>
      </p:sp>
      <p:sp>
        <p:nvSpPr>
          <p:cNvPr id="39" name="ZoneTexte 38"/>
          <p:cNvSpPr txBox="1"/>
          <p:nvPr/>
        </p:nvSpPr>
        <p:spPr>
          <a:xfrm>
            <a:off x="3129917" y="3147150"/>
            <a:ext cx="1029449" cy="307777"/>
          </a:xfrm>
          <a:prstGeom prst="rect">
            <a:avLst/>
          </a:prstGeom>
          <a:noFill/>
        </p:spPr>
        <p:txBody>
          <a:bodyPr wrap="none" rtlCol="0">
            <a:spAutoFit/>
          </a:bodyPr>
          <a:lstStyle/>
          <a:p>
            <a:r>
              <a:rPr lang="en-GB" sz="1400" dirty="0" smtClean="0"/>
              <a:t>2 neutrons</a:t>
            </a:r>
            <a:endParaRPr lang="en-GB" sz="1400" dirty="0"/>
          </a:p>
        </p:txBody>
      </p:sp>
      <p:sp>
        <p:nvSpPr>
          <p:cNvPr id="40" name="ZoneTexte 39"/>
          <p:cNvSpPr txBox="1"/>
          <p:nvPr/>
        </p:nvSpPr>
        <p:spPr>
          <a:xfrm>
            <a:off x="3129917" y="4176810"/>
            <a:ext cx="939681" cy="307777"/>
          </a:xfrm>
          <a:prstGeom prst="rect">
            <a:avLst/>
          </a:prstGeom>
          <a:noFill/>
        </p:spPr>
        <p:txBody>
          <a:bodyPr wrap="none" rtlCol="0">
            <a:spAutoFit/>
          </a:bodyPr>
          <a:lstStyle/>
          <a:p>
            <a:r>
              <a:rPr lang="en-GB" sz="1400" dirty="0" smtClean="0"/>
              <a:t>1 neutron</a:t>
            </a:r>
            <a:endParaRPr lang="en-GB" sz="1400" dirty="0"/>
          </a:p>
        </p:txBody>
      </p:sp>
      <p:sp>
        <p:nvSpPr>
          <p:cNvPr id="41" name="ZoneTexte 40"/>
          <p:cNvSpPr txBox="1"/>
          <p:nvPr/>
        </p:nvSpPr>
        <p:spPr>
          <a:xfrm>
            <a:off x="3129917" y="5126033"/>
            <a:ext cx="1029449" cy="307777"/>
          </a:xfrm>
          <a:prstGeom prst="rect">
            <a:avLst/>
          </a:prstGeom>
          <a:noFill/>
        </p:spPr>
        <p:txBody>
          <a:bodyPr wrap="none" rtlCol="0">
            <a:spAutoFit/>
          </a:bodyPr>
          <a:lstStyle/>
          <a:p>
            <a:r>
              <a:rPr lang="en-GB" sz="1400" dirty="0" smtClean="0"/>
              <a:t>0 neutrons</a:t>
            </a:r>
            <a:endParaRPr lang="en-GB" sz="1400" dirty="0"/>
          </a:p>
        </p:txBody>
      </p:sp>
      <p:cxnSp>
        <p:nvCxnSpPr>
          <p:cNvPr id="36" name="Connecteur droit 35"/>
          <p:cNvCxnSpPr>
            <a:stCxn id="16" idx="6"/>
          </p:cNvCxnSpPr>
          <p:nvPr/>
        </p:nvCxnSpPr>
        <p:spPr>
          <a:xfrm flipH="1" flipV="1">
            <a:off x="590756" y="5279921"/>
            <a:ext cx="2528528" cy="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2993923" y="5213555"/>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677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334017" y="1017755"/>
            <a:ext cx="4404857" cy="5614508"/>
            <a:chOff x="421387" y="1044000"/>
            <a:chExt cx="4404857" cy="5614508"/>
          </a:xfrm>
        </p:grpSpPr>
        <p:grpSp>
          <p:nvGrpSpPr>
            <p:cNvPr id="7" name="Groupe 6"/>
            <p:cNvGrpSpPr/>
            <p:nvPr/>
          </p:nvGrpSpPr>
          <p:grpSpPr>
            <a:xfrm>
              <a:off x="668422" y="1077198"/>
              <a:ext cx="4157822" cy="5581310"/>
              <a:chOff x="3344777" y="532592"/>
              <a:chExt cx="4467388" cy="5996860"/>
            </a:xfrm>
          </p:grpSpPr>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8445" t="9595" r="9310" b="3047"/>
              <a:stretch/>
            </p:blipFill>
            <p:spPr>
              <a:xfrm flipH="1">
                <a:off x="3344777" y="553452"/>
                <a:ext cx="3830152" cy="5976000"/>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4778" y="6065134"/>
                <a:ext cx="3750002" cy="2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4929" y="532592"/>
                <a:ext cx="637236" cy="56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387" y="1044000"/>
              <a:ext cx="248910" cy="53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Espace réservé du contenu 1"/>
          <p:cNvSpPr>
            <a:spLocks noGrp="1"/>
          </p:cNvSpPr>
          <p:nvPr>
            <p:ph idx="1"/>
          </p:nvPr>
        </p:nvSpPr>
        <p:spPr>
          <a:xfrm>
            <a:off x="4629151" y="1249317"/>
            <a:ext cx="4514850" cy="4964450"/>
          </a:xfrm>
        </p:spPr>
        <p:txBody>
          <a:bodyPr/>
          <a:lstStyle/>
          <a:p>
            <a:pPr marL="342900" indent="-342900" algn="just">
              <a:buFont typeface="Arial" pitchFamily="34" charset="0"/>
              <a:buChar char="•"/>
            </a:pPr>
            <a:r>
              <a:rPr lang="en-US" dirty="0" smtClean="0"/>
              <a:t>In FIFRELIN initial spin is constant</a:t>
            </a:r>
          </a:p>
          <a:p>
            <a:pPr marL="342900" indent="-342900" algn="just">
              <a:buFont typeface="Arial" pitchFamily="34" charset="0"/>
              <a:buChar char="•"/>
            </a:pPr>
            <a:endParaRPr lang="en-US" dirty="0" smtClean="0"/>
          </a:p>
          <a:p>
            <a:pPr marL="342900" indent="-342900" algn="just">
              <a:buFont typeface="Arial" pitchFamily="34" charset="0"/>
              <a:buChar char="•"/>
            </a:pPr>
            <a:r>
              <a:rPr lang="en-US" dirty="0"/>
              <a:t>N</a:t>
            </a:r>
            <a:r>
              <a:rPr lang="en-US" dirty="0" smtClean="0"/>
              <a:t>eutron evaporation follows the mean value of the level density distribution</a:t>
            </a:r>
          </a:p>
          <a:p>
            <a:pPr marL="342900" indent="-342900" algn="just">
              <a:buFont typeface="Arial" pitchFamily="34" charset="0"/>
              <a:buChar char="•"/>
            </a:pPr>
            <a:endParaRPr lang="en-US" dirty="0" smtClean="0"/>
          </a:p>
          <a:p>
            <a:pPr marL="342900" indent="-342900" algn="just">
              <a:buFont typeface="Arial" pitchFamily="34" charset="0"/>
              <a:buChar char="•"/>
            </a:pPr>
            <a:r>
              <a:rPr lang="en-US" dirty="0" smtClean="0"/>
              <a:t>With more evaporated neutrons less high spin transitions are produced</a:t>
            </a:r>
          </a:p>
          <a:p>
            <a:pPr marL="342900" indent="-342900">
              <a:buFont typeface="Arial" pitchFamily="34" charset="0"/>
              <a:buChar char="•"/>
            </a:pPr>
            <a:endParaRPr lang="en-US" dirty="0"/>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dirty="0" smtClean="0"/>
              <a:t>M. </a:t>
            </a:r>
            <a:r>
              <a:rPr lang="fr-FR" dirty="0" err="1" smtClean="0"/>
              <a:t>Rapala</a:t>
            </a:r>
            <a:r>
              <a:rPr lang="fr-FR" dirty="0" smtClean="0"/>
              <a:t>, IRFU/</a:t>
            </a:r>
            <a:r>
              <a:rPr lang="fr-FR" dirty="0" err="1" smtClean="0"/>
              <a:t>DPhN</a:t>
            </a:r>
            <a:r>
              <a:rPr lang="fr-FR" dirty="0" smtClean="0"/>
              <a:t>/LERN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33</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13" name="ZoneTexte 12"/>
          <p:cNvSpPr txBox="1"/>
          <p:nvPr/>
        </p:nvSpPr>
        <p:spPr>
          <a:xfrm>
            <a:off x="2087166" y="6293709"/>
            <a:ext cx="615881" cy="338554"/>
          </a:xfrm>
          <a:prstGeom prst="rect">
            <a:avLst/>
          </a:prstGeom>
          <a:noFill/>
        </p:spPr>
        <p:txBody>
          <a:bodyPr wrap="square" rtlCol="0">
            <a:spAutoFit/>
          </a:bodyPr>
          <a:lstStyle/>
          <a:p>
            <a:r>
              <a:rPr lang="en-GB" sz="1600" dirty="0" smtClean="0"/>
              <a:t>J [ħ]</a:t>
            </a:r>
            <a:endParaRPr lang="en-GB" sz="1600" dirty="0"/>
          </a:p>
        </p:txBody>
      </p:sp>
      <p:sp>
        <p:nvSpPr>
          <p:cNvPr id="12" name="ZoneTexte 11"/>
          <p:cNvSpPr txBox="1"/>
          <p:nvPr/>
        </p:nvSpPr>
        <p:spPr>
          <a:xfrm>
            <a:off x="-96324" y="3017211"/>
            <a:ext cx="738518" cy="584775"/>
          </a:xfrm>
          <a:prstGeom prst="rect">
            <a:avLst/>
          </a:prstGeom>
          <a:noFill/>
        </p:spPr>
        <p:txBody>
          <a:bodyPr wrap="square" rtlCol="0">
            <a:spAutoFit/>
          </a:bodyPr>
          <a:lstStyle/>
          <a:p>
            <a:pPr algn="ctr"/>
            <a:r>
              <a:rPr lang="en-GB" sz="1600" dirty="0" err="1" smtClean="0"/>
              <a:t>E</a:t>
            </a:r>
            <a:r>
              <a:rPr lang="en-GB" sz="1600" baseline="-25000" dirty="0" err="1" smtClean="0"/>
              <a:t>ex</a:t>
            </a:r>
            <a:endParaRPr lang="en-GB" sz="1600" baseline="-25000" dirty="0" smtClean="0"/>
          </a:p>
          <a:p>
            <a:pPr algn="ctr"/>
            <a:r>
              <a:rPr lang="en-GB" sz="1600" dirty="0" smtClean="0"/>
              <a:t>[MeV]</a:t>
            </a:r>
            <a:endParaRPr lang="en-GB" sz="1200" baseline="-25000" dirty="0"/>
          </a:p>
        </p:txBody>
      </p:sp>
      <p:cxnSp>
        <p:nvCxnSpPr>
          <p:cNvPr id="44" name="Connecteur droit 43"/>
          <p:cNvCxnSpPr>
            <a:endCxn id="16" idx="4"/>
          </p:cNvCxnSpPr>
          <p:nvPr/>
        </p:nvCxnSpPr>
        <p:spPr>
          <a:xfrm>
            <a:off x="3056603" y="1092200"/>
            <a:ext cx="1" cy="425409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2993923" y="4264332"/>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2993922" y="3238807"/>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2993923" y="2213282"/>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2993921" y="1203631"/>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eur droit avec flèche 17"/>
          <p:cNvCxnSpPr/>
          <p:nvPr/>
        </p:nvCxnSpPr>
        <p:spPr>
          <a:xfrm>
            <a:off x="2717800" y="1092200"/>
            <a:ext cx="294480" cy="13087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708150" y="1092200"/>
            <a:ext cx="1304132" cy="1140521"/>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354138" y="1092200"/>
            <a:ext cx="1658143" cy="216604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162050" y="1092200"/>
            <a:ext cx="1850232" cy="3191571"/>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1050925" y="1092200"/>
            <a:ext cx="1961357" cy="4140794"/>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1855020" y="1336366"/>
            <a:ext cx="1201583" cy="394355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3129917" y="1116109"/>
            <a:ext cx="1029449" cy="307777"/>
          </a:xfrm>
          <a:prstGeom prst="rect">
            <a:avLst/>
          </a:prstGeom>
          <a:noFill/>
        </p:spPr>
        <p:txBody>
          <a:bodyPr wrap="none" rtlCol="0">
            <a:spAutoFit/>
          </a:bodyPr>
          <a:lstStyle/>
          <a:p>
            <a:r>
              <a:rPr lang="en-GB" sz="1400" dirty="0" smtClean="0"/>
              <a:t>4 neutrons</a:t>
            </a:r>
            <a:endParaRPr lang="en-GB" sz="1400" dirty="0"/>
          </a:p>
        </p:txBody>
      </p:sp>
      <p:sp>
        <p:nvSpPr>
          <p:cNvPr id="38" name="ZoneTexte 37"/>
          <p:cNvSpPr txBox="1"/>
          <p:nvPr/>
        </p:nvSpPr>
        <p:spPr>
          <a:xfrm>
            <a:off x="3129917" y="2125760"/>
            <a:ext cx="1029449" cy="307777"/>
          </a:xfrm>
          <a:prstGeom prst="rect">
            <a:avLst/>
          </a:prstGeom>
          <a:noFill/>
        </p:spPr>
        <p:txBody>
          <a:bodyPr wrap="none" rtlCol="0">
            <a:spAutoFit/>
          </a:bodyPr>
          <a:lstStyle/>
          <a:p>
            <a:r>
              <a:rPr lang="en-GB" sz="1400" dirty="0" smtClean="0"/>
              <a:t>3 neutrons</a:t>
            </a:r>
            <a:endParaRPr lang="en-GB" sz="1400" dirty="0"/>
          </a:p>
        </p:txBody>
      </p:sp>
      <p:sp>
        <p:nvSpPr>
          <p:cNvPr id="39" name="ZoneTexte 38"/>
          <p:cNvSpPr txBox="1"/>
          <p:nvPr/>
        </p:nvSpPr>
        <p:spPr>
          <a:xfrm>
            <a:off x="3129917" y="3147150"/>
            <a:ext cx="1029449" cy="307777"/>
          </a:xfrm>
          <a:prstGeom prst="rect">
            <a:avLst/>
          </a:prstGeom>
          <a:noFill/>
        </p:spPr>
        <p:txBody>
          <a:bodyPr wrap="none" rtlCol="0">
            <a:spAutoFit/>
          </a:bodyPr>
          <a:lstStyle/>
          <a:p>
            <a:r>
              <a:rPr lang="en-GB" sz="1400" dirty="0" smtClean="0"/>
              <a:t>2 neutrons</a:t>
            </a:r>
            <a:endParaRPr lang="en-GB" sz="1400" dirty="0"/>
          </a:p>
        </p:txBody>
      </p:sp>
      <p:sp>
        <p:nvSpPr>
          <p:cNvPr id="40" name="ZoneTexte 39"/>
          <p:cNvSpPr txBox="1"/>
          <p:nvPr/>
        </p:nvSpPr>
        <p:spPr>
          <a:xfrm>
            <a:off x="3129917" y="4176810"/>
            <a:ext cx="939681" cy="307777"/>
          </a:xfrm>
          <a:prstGeom prst="rect">
            <a:avLst/>
          </a:prstGeom>
          <a:noFill/>
        </p:spPr>
        <p:txBody>
          <a:bodyPr wrap="none" rtlCol="0">
            <a:spAutoFit/>
          </a:bodyPr>
          <a:lstStyle/>
          <a:p>
            <a:r>
              <a:rPr lang="en-GB" sz="1400" dirty="0" smtClean="0"/>
              <a:t>1 neutron</a:t>
            </a:r>
            <a:endParaRPr lang="en-GB" sz="1400" dirty="0"/>
          </a:p>
        </p:txBody>
      </p:sp>
      <p:sp>
        <p:nvSpPr>
          <p:cNvPr id="41" name="ZoneTexte 40"/>
          <p:cNvSpPr txBox="1"/>
          <p:nvPr/>
        </p:nvSpPr>
        <p:spPr>
          <a:xfrm>
            <a:off x="3129917" y="5126033"/>
            <a:ext cx="1029449" cy="307777"/>
          </a:xfrm>
          <a:prstGeom prst="rect">
            <a:avLst/>
          </a:prstGeom>
          <a:noFill/>
        </p:spPr>
        <p:txBody>
          <a:bodyPr wrap="none" rtlCol="0">
            <a:spAutoFit/>
          </a:bodyPr>
          <a:lstStyle/>
          <a:p>
            <a:r>
              <a:rPr lang="en-GB" sz="1400" dirty="0" smtClean="0"/>
              <a:t>0 neutrons</a:t>
            </a:r>
            <a:endParaRPr lang="en-GB" sz="1400" dirty="0"/>
          </a:p>
        </p:txBody>
      </p:sp>
      <p:cxnSp>
        <p:nvCxnSpPr>
          <p:cNvPr id="36" name="Connecteur droit 35"/>
          <p:cNvCxnSpPr>
            <a:stCxn id="16" idx="6"/>
          </p:cNvCxnSpPr>
          <p:nvPr/>
        </p:nvCxnSpPr>
        <p:spPr>
          <a:xfrm flipH="1" flipV="1">
            <a:off x="590756" y="5279921"/>
            <a:ext cx="2528528" cy="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2993923" y="5213555"/>
            <a:ext cx="125361" cy="13273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252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85768" y="3181143"/>
            <a:ext cx="8172464" cy="495715"/>
          </a:xfrm>
        </p:spPr>
        <p:txBody>
          <a:bodyPr/>
          <a:lstStyle/>
          <a:p>
            <a:pPr algn="ctr"/>
            <a:r>
              <a:rPr lang="en-US" sz="3200" dirty="0">
                <a:solidFill>
                  <a:schemeClr val="tx1"/>
                </a:solidFill>
              </a:rPr>
              <a:t>C</a:t>
            </a:r>
            <a:r>
              <a:rPr lang="en-US" sz="3200" dirty="0" smtClean="0">
                <a:solidFill>
                  <a:schemeClr val="tx1"/>
                </a:solidFill>
              </a:rPr>
              <a:t>onclusions</a:t>
            </a:r>
            <a:endParaRPr lang="en-US" sz="3200" dirty="0">
              <a:solidFill>
                <a:schemeClr val="tx1"/>
              </a:solidFill>
            </a:endParaRPr>
          </a:p>
        </p:txBody>
      </p:sp>
      <p:sp>
        <p:nvSpPr>
          <p:cNvPr id="3" name="Titre 2"/>
          <p:cNvSpPr>
            <a:spLocks noGrp="1"/>
          </p:cNvSpPr>
          <p:nvPr>
            <p:ph type="title"/>
          </p:nvPr>
        </p:nvSpPr>
        <p:spPr/>
        <p:txBody>
          <a:bodyPr/>
          <a:lstStyle/>
          <a:p>
            <a:endParaRPr lang="en-US"/>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34</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1559895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lgn="just">
              <a:buFont typeface="Arial" pitchFamily="34" charset="0"/>
              <a:buChar char="•"/>
            </a:pPr>
            <a:r>
              <a:rPr lang="en-US" dirty="0"/>
              <a:t>S</a:t>
            </a:r>
            <a:r>
              <a:rPr lang="en-US" dirty="0" smtClean="0"/>
              <a:t>ystematic study of the prompt gamma-ray cascades of the fission fragments</a:t>
            </a:r>
          </a:p>
          <a:p>
            <a:pPr marL="612900" lvl="1" indent="-342900" algn="just">
              <a:buFont typeface="Arial" pitchFamily="34" charset="0"/>
              <a:buChar char="•"/>
            </a:pPr>
            <a:r>
              <a:rPr lang="en-US" dirty="0" smtClean="0">
                <a:solidFill>
                  <a:schemeClr val="tx1"/>
                </a:solidFill>
              </a:rPr>
              <a:t>Triple-</a:t>
            </a:r>
            <a:r>
              <a:rPr lang="en-US" dirty="0" smtClean="0">
                <a:solidFill>
                  <a:schemeClr val="tx1"/>
                </a:solidFill>
                <a:latin typeface="Symbol" charset="2"/>
                <a:sym typeface="Symbol"/>
              </a:rPr>
              <a:t></a:t>
            </a:r>
            <a:r>
              <a:rPr lang="en-US" dirty="0" smtClean="0">
                <a:solidFill>
                  <a:schemeClr val="tx1"/>
                </a:solidFill>
              </a:rPr>
              <a:t> coincidence technique</a:t>
            </a:r>
          </a:p>
          <a:p>
            <a:pPr marL="612900" lvl="1" indent="-342900" algn="just">
              <a:buFont typeface="Arial" pitchFamily="34" charset="0"/>
              <a:buChar char="•"/>
            </a:pPr>
            <a:r>
              <a:rPr lang="en-US" dirty="0" smtClean="0">
                <a:solidFill>
                  <a:schemeClr val="tx1"/>
                </a:solidFill>
              </a:rPr>
              <a:t>Analysis made </a:t>
            </a:r>
            <a:r>
              <a:rPr lang="en-US" dirty="0">
                <a:solidFill>
                  <a:schemeClr val="tx1"/>
                </a:solidFill>
              </a:rPr>
              <a:t>on a few (the most abundant) fission fragment </a:t>
            </a:r>
            <a:r>
              <a:rPr lang="en-US" dirty="0" smtClean="0">
                <a:solidFill>
                  <a:schemeClr val="tx1"/>
                </a:solidFill>
              </a:rPr>
              <a:t>pairs</a:t>
            </a:r>
          </a:p>
          <a:p>
            <a:pPr marL="612900" lvl="1" indent="-342900" algn="just">
              <a:buFont typeface="Arial" pitchFamily="34" charset="0"/>
              <a:buChar char="•"/>
            </a:pPr>
            <a:r>
              <a:rPr lang="en-US" dirty="0" smtClean="0">
                <a:solidFill>
                  <a:schemeClr val="tx1"/>
                </a:solidFill>
              </a:rPr>
              <a:t>Results will help to improve simulations of gamma heating in nuclear reactors </a:t>
            </a:r>
          </a:p>
          <a:p>
            <a:pPr algn="just"/>
            <a:endParaRPr lang="en-US" dirty="0" smtClean="0"/>
          </a:p>
          <a:p>
            <a:pPr marL="342900" indent="-342900" algn="just">
              <a:buFont typeface="Arial" pitchFamily="34" charset="0"/>
              <a:buChar char="•"/>
            </a:pPr>
            <a:r>
              <a:rPr lang="en-US" dirty="0"/>
              <a:t>Benchmarking the MC simulation code </a:t>
            </a:r>
            <a:r>
              <a:rPr lang="en-US" dirty="0" smtClean="0"/>
              <a:t>FIFRELIN</a:t>
            </a:r>
          </a:p>
          <a:p>
            <a:pPr marL="612900" lvl="1" indent="-342900" algn="just">
              <a:buFont typeface="Arial" pitchFamily="34" charset="0"/>
              <a:buChar char="•"/>
            </a:pPr>
            <a:r>
              <a:rPr lang="en-US" dirty="0">
                <a:solidFill>
                  <a:schemeClr val="tx1"/>
                </a:solidFill>
              </a:rPr>
              <a:t>Comparison to FIFRELIN simulation </a:t>
            </a:r>
            <a:r>
              <a:rPr lang="en-US" dirty="0" smtClean="0">
                <a:solidFill>
                  <a:schemeClr val="tx1"/>
                </a:solidFill>
              </a:rPr>
              <a:t>results</a:t>
            </a:r>
          </a:p>
          <a:p>
            <a:pPr marL="612900" lvl="1" indent="-342900" algn="just">
              <a:buFont typeface="Arial" pitchFamily="34" charset="0"/>
              <a:buChar char="•"/>
            </a:pPr>
            <a:r>
              <a:rPr lang="en-US" dirty="0" smtClean="0">
                <a:solidFill>
                  <a:schemeClr val="tx1"/>
                </a:solidFill>
              </a:rPr>
              <a:t>Some effects need further investigation</a:t>
            </a:r>
          </a:p>
          <a:p>
            <a:pPr marL="342900" indent="-342900" algn="just">
              <a:buFont typeface="Arial" pitchFamily="34" charset="0"/>
              <a:buChar char="•"/>
            </a:pPr>
            <a:endParaRPr lang="en-US" dirty="0"/>
          </a:p>
          <a:p>
            <a:pPr marL="342900" indent="-342900">
              <a:buFont typeface="Arial" pitchFamily="34" charset="0"/>
              <a:buChar char="•"/>
            </a:pPr>
            <a:endParaRPr lang="en-US" dirty="0"/>
          </a:p>
        </p:txBody>
      </p:sp>
      <p:sp>
        <p:nvSpPr>
          <p:cNvPr id="3" name="Titre 2"/>
          <p:cNvSpPr>
            <a:spLocks noGrp="1"/>
          </p:cNvSpPr>
          <p:nvPr>
            <p:ph type="title"/>
          </p:nvPr>
        </p:nvSpPr>
        <p:spPr/>
        <p:txBody>
          <a:bodyPr/>
          <a:lstStyle/>
          <a:p>
            <a:r>
              <a:rPr lang="en-US" dirty="0" smtClean="0"/>
              <a:t>Conclusions</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35</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394725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gn="just"/>
            <a:r>
              <a:rPr lang="fr-FR" sz="2000" dirty="0">
                <a:solidFill>
                  <a:schemeClr val="tx1"/>
                </a:solidFill>
              </a:rPr>
              <a:t>T. Materna</a:t>
            </a:r>
            <a:r>
              <a:rPr lang="fr-FR" sz="2000" baseline="30000" dirty="0">
                <a:solidFill>
                  <a:schemeClr val="tx1"/>
                </a:solidFill>
              </a:rPr>
              <a:t>1</a:t>
            </a:r>
            <a:r>
              <a:rPr lang="fr-FR" sz="2000" dirty="0">
                <a:solidFill>
                  <a:schemeClr val="tx1"/>
                </a:solidFill>
              </a:rPr>
              <a:t>, A. Letourneau</a:t>
            </a:r>
            <a:r>
              <a:rPr lang="fr-FR" sz="2000" baseline="30000" dirty="0">
                <a:solidFill>
                  <a:schemeClr val="tx1"/>
                </a:solidFill>
              </a:rPr>
              <a:t>1</a:t>
            </a:r>
            <a:r>
              <a:rPr lang="fr-FR" sz="2000" dirty="0">
                <a:solidFill>
                  <a:schemeClr val="tx1"/>
                </a:solidFill>
              </a:rPr>
              <a:t>, A. Marchix</a:t>
            </a:r>
            <a:r>
              <a:rPr lang="fr-FR" sz="2000" baseline="30000" dirty="0">
                <a:solidFill>
                  <a:schemeClr val="tx1"/>
                </a:solidFill>
              </a:rPr>
              <a:t>1</a:t>
            </a:r>
            <a:r>
              <a:rPr lang="fr-FR" sz="2000" dirty="0">
                <a:solidFill>
                  <a:schemeClr val="tx1"/>
                </a:solidFill>
              </a:rPr>
              <a:t>, O. Litaize</a:t>
            </a:r>
            <a:r>
              <a:rPr lang="fr-FR" sz="2000" baseline="30000" dirty="0">
                <a:solidFill>
                  <a:schemeClr val="tx1"/>
                </a:solidFill>
              </a:rPr>
              <a:t>2</a:t>
            </a:r>
            <a:r>
              <a:rPr lang="fr-FR" sz="2000" dirty="0">
                <a:solidFill>
                  <a:schemeClr val="tx1"/>
                </a:solidFill>
              </a:rPr>
              <a:t>, O. Sérot</a:t>
            </a:r>
            <a:r>
              <a:rPr lang="fr-FR" sz="2000" baseline="30000" dirty="0">
                <a:solidFill>
                  <a:schemeClr val="tx1"/>
                </a:solidFill>
              </a:rPr>
              <a:t>2</a:t>
            </a:r>
            <a:r>
              <a:rPr lang="fr-FR" sz="2000" dirty="0">
                <a:solidFill>
                  <a:schemeClr val="tx1"/>
                </a:solidFill>
              </a:rPr>
              <a:t>, D. Regnier</a:t>
            </a:r>
            <a:r>
              <a:rPr lang="fr-FR" sz="2000" baseline="30000" dirty="0">
                <a:solidFill>
                  <a:schemeClr val="tx1"/>
                </a:solidFill>
              </a:rPr>
              <a:t>2</a:t>
            </a:r>
            <a:r>
              <a:rPr lang="fr-FR" sz="2000" dirty="0">
                <a:solidFill>
                  <a:schemeClr val="tx1"/>
                </a:solidFill>
              </a:rPr>
              <a:t>, W. Urban</a:t>
            </a:r>
            <a:r>
              <a:rPr lang="fr-FR" sz="2000" baseline="30000" dirty="0">
                <a:solidFill>
                  <a:schemeClr val="tx1"/>
                </a:solidFill>
              </a:rPr>
              <a:t>3</a:t>
            </a:r>
            <a:r>
              <a:rPr lang="fr-FR" sz="2000" dirty="0">
                <a:solidFill>
                  <a:schemeClr val="tx1"/>
                </a:solidFill>
              </a:rPr>
              <a:t>, A. Blanc</a:t>
            </a:r>
            <a:r>
              <a:rPr lang="fr-FR" sz="2000" baseline="30000" dirty="0">
                <a:solidFill>
                  <a:schemeClr val="tx1"/>
                </a:solidFill>
              </a:rPr>
              <a:t>4</a:t>
            </a:r>
            <a:r>
              <a:rPr lang="fr-FR" sz="2000" dirty="0">
                <a:solidFill>
                  <a:schemeClr val="tx1"/>
                </a:solidFill>
              </a:rPr>
              <a:t>, M. Jentschel</a:t>
            </a:r>
            <a:r>
              <a:rPr lang="fr-FR" sz="2000" baseline="30000" dirty="0">
                <a:solidFill>
                  <a:schemeClr val="tx1"/>
                </a:solidFill>
              </a:rPr>
              <a:t>4</a:t>
            </a:r>
            <a:r>
              <a:rPr lang="fr-FR" sz="2000" dirty="0">
                <a:solidFill>
                  <a:schemeClr val="tx1"/>
                </a:solidFill>
              </a:rPr>
              <a:t>, U. Köster</a:t>
            </a:r>
            <a:r>
              <a:rPr lang="fr-FR" sz="2000" baseline="30000" dirty="0">
                <a:solidFill>
                  <a:schemeClr val="tx1"/>
                </a:solidFill>
              </a:rPr>
              <a:t>4</a:t>
            </a:r>
            <a:r>
              <a:rPr lang="fr-FR" sz="2000" dirty="0">
                <a:solidFill>
                  <a:schemeClr val="tx1"/>
                </a:solidFill>
              </a:rPr>
              <a:t>, P. Mutti</a:t>
            </a:r>
            <a:r>
              <a:rPr lang="fr-FR" sz="2000" baseline="30000" dirty="0">
                <a:solidFill>
                  <a:schemeClr val="tx1"/>
                </a:solidFill>
              </a:rPr>
              <a:t>4</a:t>
            </a:r>
            <a:r>
              <a:rPr lang="fr-FR" sz="2000" dirty="0">
                <a:solidFill>
                  <a:schemeClr val="tx1"/>
                </a:solidFill>
              </a:rPr>
              <a:t>, T. Soldner</a:t>
            </a:r>
            <a:r>
              <a:rPr lang="fr-FR" sz="2000" baseline="30000" dirty="0">
                <a:solidFill>
                  <a:schemeClr val="tx1"/>
                </a:solidFill>
              </a:rPr>
              <a:t>4</a:t>
            </a:r>
            <a:r>
              <a:rPr lang="fr-FR" sz="2000" dirty="0">
                <a:solidFill>
                  <a:schemeClr val="tx1"/>
                </a:solidFill>
              </a:rPr>
              <a:t>, G. Simpson</a:t>
            </a:r>
            <a:r>
              <a:rPr lang="fr-FR" sz="2000" baseline="30000" dirty="0">
                <a:solidFill>
                  <a:schemeClr val="tx1"/>
                </a:solidFill>
              </a:rPr>
              <a:t>5</a:t>
            </a:r>
            <a:r>
              <a:rPr lang="fr-FR" sz="2000" dirty="0">
                <a:solidFill>
                  <a:schemeClr val="tx1"/>
                </a:solidFill>
              </a:rPr>
              <a:t>, </a:t>
            </a:r>
            <a:r>
              <a:rPr lang="vi-VN" sz="2000" dirty="0">
                <a:solidFill>
                  <a:schemeClr val="tx1"/>
                </a:solidFill>
              </a:rPr>
              <a:t>Călin A. Ur</a:t>
            </a:r>
            <a:r>
              <a:rPr lang="en-US" sz="2000" baseline="30000" dirty="0">
                <a:solidFill>
                  <a:schemeClr val="tx1"/>
                </a:solidFill>
              </a:rPr>
              <a:t>6</a:t>
            </a:r>
            <a:r>
              <a:rPr lang="fr-FR" sz="2000" dirty="0">
                <a:solidFill>
                  <a:schemeClr val="tx1"/>
                </a:solidFill>
              </a:rPr>
              <a:t>, and G. de </a:t>
            </a:r>
            <a:r>
              <a:rPr lang="fr-FR" sz="2000" dirty="0" smtClean="0">
                <a:solidFill>
                  <a:schemeClr val="tx1"/>
                </a:solidFill>
              </a:rPr>
              <a:t>France</a:t>
            </a:r>
            <a:r>
              <a:rPr lang="fr-FR" sz="2000" baseline="30000" dirty="0" smtClean="0">
                <a:solidFill>
                  <a:schemeClr val="tx1"/>
                </a:solidFill>
              </a:rPr>
              <a:t>7</a:t>
            </a:r>
          </a:p>
          <a:p>
            <a:pPr algn="just"/>
            <a:endParaRPr lang="fr-FR" sz="2400" baseline="30000" dirty="0">
              <a:solidFill>
                <a:schemeClr val="tx1"/>
              </a:solidFill>
            </a:endParaRPr>
          </a:p>
          <a:p>
            <a:pPr algn="just"/>
            <a:r>
              <a:rPr lang="fr-FR" sz="2000" baseline="30000" dirty="0">
                <a:solidFill>
                  <a:schemeClr val="tx1"/>
                </a:solidFill>
              </a:rPr>
              <a:t>1</a:t>
            </a:r>
            <a:r>
              <a:rPr lang="fr-FR" sz="2000" dirty="0">
                <a:solidFill>
                  <a:schemeClr val="tx1"/>
                </a:solidFill>
              </a:rPr>
              <a:t> </a:t>
            </a:r>
            <a:r>
              <a:rPr lang="fr-FR" sz="2000" dirty="0" err="1">
                <a:solidFill>
                  <a:schemeClr val="tx1"/>
                </a:solidFill>
              </a:rPr>
              <a:t>Irfu</a:t>
            </a:r>
            <a:r>
              <a:rPr lang="fr-FR" sz="2000" dirty="0">
                <a:solidFill>
                  <a:schemeClr val="tx1"/>
                </a:solidFill>
              </a:rPr>
              <a:t>, Université Paris-Saclay, Gif-sur-Yvette, France</a:t>
            </a:r>
          </a:p>
          <a:p>
            <a:pPr algn="just"/>
            <a:r>
              <a:rPr lang="fr-FR" sz="2000" baseline="30000" dirty="0">
                <a:solidFill>
                  <a:schemeClr val="tx1"/>
                </a:solidFill>
              </a:rPr>
              <a:t>2</a:t>
            </a:r>
            <a:r>
              <a:rPr lang="fr-FR" sz="2000" dirty="0">
                <a:solidFill>
                  <a:schemeClr val="tx1"/>
                </a:solidFill>
              </a:rPr>
              <a:t> CEA, DEN, DER, Cadarache, Saint-Paul-lez-Durance, France</a:t>
            </a:r>
          </a:p>
          <a:p>
            <a:pPr algn="just"/>
            <a:r>
              <a:rPr lang="fr-FR" sz="2000" baseline="30000" dirty="0">
                <a:solidFill>
                  <a:schemeClr val="tx1"/>
                </a:solidFill>
              </a:rPr>
              <a:t>3</a:t>
            </a:r>
            <a:r>
              <a:rPr lang="fr-FR" sz="2000" dirty="0">
                <a:solidFill>
                  <a:schemeClr val="tx1"/>
                </a:solidFill>
              </a:rPr>
              <a:t> </a:t>
            </a:r>
            <a:r>
              <a:rPr lang="en-US" sz="2000" dirty="0">
                <a:solidFill>
                  <a:schemeClr val="tx1"/>
                </a:solidFill>
              </a:rPr>
              <a:t>Faculty of Physics, University of Warsaw, Warsaw, Poland</a:t>
            </a:r>
            <a:endParaRPr lang="fr-FR" sz="2000" baseline="30000" dirty="0">
              <a:solidFill>
                <a:schemeClr val="tx1"/>
              </a:solidFill>
            </a:endParaRPr>
          </a:p>
          <a:p>
            <a:pPr algn="just"/>
            <a:r>
              <a:rPr lang="fr-FR" sz="2000" baseline="30000" dirty="0">
                <a:solidFill>
                  <a:schemeClr val="tx1"/>
                </a:solidFill>
              </a:rPr>
              <a:t>4</a:t>
            </a:r>
            <a:r>
              <a:rPr lang="fr-FR" sz="2000" dirty="0">
                <a:solidFill>
                  <a:schemeClr val="tx1"/>
                </a:solidFill>
              </a:rPr>
              <a:t> Institut Laue-Langevin, Grenoble, France</a:t>
            </a:r>
          </a:p>
          <a:p>
            <a:pPr algn="just"/>
            <a:r>
              <a:rPr lang="fr-FR" sz="2000" baseline="30000" dirty="0">
                <a:solidFill>
                  <a:schemeClr val="tx1"/>
                </a:solidFill>
              </a:rPr>
              <a:t>5</a:t>
            </a:r>
            <a:r>
              <a:rPr lang="fr-FR" sz="2000" dirty="0">
                <a:solidFill>
                  <a:schemeClr val="tx1"/>
                </a:solidFill>
              </a:rPr>
              <a:t> LPSC, CNRS/IN2P3, Grenoble, France</a:t>
            </a:r>
          </a:p>
          <a:p>
            <a:pPr algn="just"/>
            <a:r>
              <a:rPr lang="en-US" sz="2000" baseline="30000" dirty="0">
                <a:solidFill>
                  <a:schemeClr val="tx1"/>
                </a:solidFill>
              </a:rPr>
              <a:t>6</a:t>
            </a:r>
            <a:r>
              <a:rPr lang="en-US" sz="2000" dirty="0">
                <a:solidFill>
                  <a:schemeClr val="tx1"/>
                </a:solidFill>
              </a:rPr>
              <a:t> INFN, </a:t>
            </a:r>
            <a:r>
              <a:rPr lang="en-US" sz="2000" dirty="0" err="1">
                <a:solidFill>
                  <a:schemeClr val="tx1"/>
                </a:solidFill>
              </a:rPr>
              <a:t>Legnaro</a:t>
            </a:r>
            <a:r>
              <a:rPr lang="en-US" sz="2000" dirty="0">
                <a:solidFill>
                  <a:schemeClr val="tx1"/>
                </a:solidFill>
              </a:rPr>
              <a:t>, Italy</a:t>
            </a:r>
          </a:p>
          <a:p>
            <a:pPr algn="just"/>
            <a:r>
              <a:rPr lang="fr-FR" sz="2000" baseline="30000" dirty="0">
                <a:solidFill>
                  <a:schemeClr val="tx1"/>
                </a:solidFill>
              </a:rPr>
              <a:t>7</a:t>
            </a:r>
            <a:r>
              <a:rPr lang="fr-FR" sz="2000" dirty="0">
                <a:solidFill>
                  <a:schemeClr val="tx1"/>
                </a:solidFill>
              </a:rPr>
              <a:t> GANIL, Caen, France</a:t>
            </a:r>
            <a:endParaRPr lang="fr-FR" sz="1800" dirty="0">
              <a:solidFill>
                <a:schemeClr val="tx1"/>
              </a:solidFill>
            </a:endParaRPr>
          </a:p>
          <a:p>
            <a:endParaRPr lang="fr-FR" sz="2400" dirty="0">
              <a:solidFill>
                <a:schemeClr val="tx1"/>
              </a:solidFill>
            </a:endParaRPr>
          </a:p>
          <a:p>
            <a:endParaRPr lang="en-US" dirty="0">
              <a:solidFill>
                <a:schemeClr val="tx1"/>
              </a:solidFill>
            </a:endParaRPr>
          </a:p>
        </p:txBody>
      </p:sp>
      <p:sp>
        <p:nvSpPr>
          <p:cNvPr id="3" name="Titre 2"/>
          <p:cNvSpPr>
            <a:spLocks noGrp="1"/>
          </p:cNvSpPr>
          <p:nvPr>
            <p:ph type="title"/>
          </p:nvPr>
        </p:nvSpPr>
        <p:spPr/>
        <p:txBody>
          <a:bodyPr/>
          <a:lstStyle/>
          <a:p>
            <a:r>
              <a:rPr lang="en-US" dirty="0" smtClean="0"/>
              <a:t>Collaboration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36</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46651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231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numCol="2"/>
          <a:lstStyle/>
          <a:p>
            <a:r>
              <a:rPr lang="en-US" dirty="0" smtClean="0"/>
              <a:t>CEA </a:t>
            </a:r>
            <a:r>
              <a:rPr lang="en-US" dirty="0" err="1" smtClean="0"/>
              <a:t>Saclay</a:t>
            </a:r>
            <a:endParaRPr lang="en-US" dirty="0" smtClean="0"/>
          </a:p>
          <a:p>
            <a:pPr marL="612900" lvl="1" indent="-342900">
              <a:buFont typeface="Arial" pitchFamily="34" charset="0"/>
              <a:buChar char="•"/>
            </a:pPr>
            <a:r>
              <a:rPr lang="en-US" dirty="0" smtClean="0">
                <a:solidFill>
                  <a:schemeClr val="tx1"/>
                </a:solidFill>
              </a:rPr>
              <a:t>Data analysis technique development</a:t>
            </a:r>
          </a:p>
          <a:p>
            <a:pPr marL="612900" lvl="1" indent="-342900">
              <a:buFont typeface="Arial" pitchFamily="34" charset="0"/>
              <a:buChar char="•"/>
            </a:pPr>
            <a:r>
              <a:rPr lang="en-US" dirty="0" smtClean="0">
                <a:solidFill>
                  <a:schemeClr val="tx1"/>
                </a:solidFill>
              </a:rPr>
              <a:t>Data analysis</a:t>
            </a:r>
          </a:p>
          <a:p>
            <a:pPr marL="612900" lvl="1" indent="-342900">
              <a:buFont typeface="Arial" pitchFamily="34" charset="0"/>
              <a:buChar char="•"/>
            </a:pPr>
            <a:r>
              <a:rPr lang="en-US" dirty="0" smtClean="0">
                <a:solidFill>
                  <a:schemeClr val="tx1"/>
                </a:solidFill>
              </a:rPr>
              <a:t>Gathering information about gamma-ray cascade</a:t>
            </a:r>
          </a:p>
          <a:p>
            <a:pPr marL="612900" lvl="1" indent="-342900">
              <a:buFont typeface="Arial" pitchFamily="34" charset="0"/>
              <a:buChar char="•"/>
            </a:pPr>
            <a:r>
              <a:rPr lang="en-US" dirty="0" smtClean="0">
                <a:solidFill>
                  <a:schemeClr val="tx1"/>
                </a:solidFill>
              </a:rPr>
              <a:t>Comparing experimental data with simulation results</a:t>
            </a:r>
          </a:p>
          <a:p>
            <a:endParaRPr lang="en-US" dirty="0"/>
          </a:p>
          <a:p>
            <a:endParaRPr lang="en-US" dirty="0" smtClean="0"/>
          </a:p>
          <a:p>
            <a:endParaRPr lang="en-US" dirty="0"/>
          </a:p>
          <a:p>
            <a:endParaRPr lang="en-US" dirty="0" smtClean="0"/>
          </a:p>
          <a:p>
            <a:endParaRPr lang="en-US" dirty="0" smtClean="0"/>
          </a:p>
          <a:p>
            <a:r>
              <a:rPr lang="en-US" dirty="0" smtClean="0"/>
              <a:t>CEA </a:t>
            </a:r>
            <a:r>
              <a:rPr lang="en-US" dirty="0" err="1" smtClean="0"/>
              <a:t>Cadarache</a:t>
            </a:r>
            <a:endParaRPr lang="en-US" dirty="0" smtClean="0"/>
          </a:p>
          <a:p>
            <a:pPr marL="612900" lvl="1" indent="-342900">
              <a:buFont typeface="Arial" pitchFamily="34" charset="0"/>
              <a:buChar char="•"/>
            </a:pPr>
            <a:r>
              <a:rPr lang="en-US" dirty="0" smtClean="0">
                <a:solidFill>
                  <a:schemeClr val="tx1"/>
                </a:solidFill>
              </a:rPr>
              <a:t>Comparing </a:t>
            </a:r>
            <a:r>
              <a:rPr lang="en-US" dirty="0">
                <a:solidFill>
                  <a:schemeClr val="tx1"/>
                </a:solidFill>
              </a:rPr>
              <a:t>experimental data with simulation </a:t>
            </a:r>
            <a:r>
              <a:rPr lang="en-US" dirty="0" smtClean="0">
                <a:solidFill>
                  <a:schemeClr val="tx1"/>
                </a:solidFill>
              </a:rPr>
              <a:t>results</a:t>
            </a:r>
          </a:p>
          <a:p>
            <a:pPr marL="612900" lvl="1" indent="-342900">
              <a:buFont typeface="Arial" pitchFamily="34" charset="0"/>
              <a:buChar char="•"/>
            </a:pPr>
            <a:r>
              <a:rPr lang="en-US" dirty="0" smtClean="0">
                <a:solidFill>
                  <a:schemeClr val="tx1"/>
                </a:solidFill>
              </a:rPr>
              <a:t>Testing </a:t>
            </a:r>
            <a:r>
              <a:rPr lang="en-US" smtClean="0">
                <a:solidFill>
                  <a:schemeClr val="tx1"/>
                </a:solidFill>
              </a:rPr>
              <a:t>different parameter setups</a:t>
            </a:r>
            <a:endParaRPr lang="en-US" dirty="0" smtClean="0">
              <a:solidFill>
                <a:schemeClr val="tx1"/>
              </a:solidFill>
            </a:endParaRPr>
          </a:p>
          <a:p>
            <a:pPr marL="612900" lvl="1" indent="-342900">
              <a:buFont typeface="Arial" pitchFamily="34" charset="0"/>
              <a:buChar char="•"/>
            </a:pPr>
            <a:r>
              <a:rPr lang="en-US" dirty="0">
                <a:solidFill>
                  <a:schemeClr val="tx1"/>
                </a:solidFill>
              </a:rPr>
              <a:t>Improving simulation code</a:t>
            </a:r>
          </a:p>
          <a:p>
            <a:pPr marL="612900" lvl="1" indent="-342900">
              <a:buFont typeface="Arial" pitchFamily="34" charset="0"/>
              <a:buChar char="•"/>
            </a:pPr>
            <a:endParaRPr lang="en-US" dirty="0">
              <a:solidFill>
                <a:schemeClr val="tx1"/>
              </a:solidFill>
            </a:endParaRPr>
          </a:p>
          <a:p>
            <a:pPr marL="612900" lvl="1" indent="-342900">
              <a:buFont typeface="Arial" pitchFamily="34" charset="0"/>
              <a:buChar char="•"/>
            </a:pPr>
            <a:endParaRPr lang="en-US" dirty="0">
              <a:solidFill>
                <a:schemeClr val="tx1"/>
              </a:solidFill>
            </a:endParaRPr>
          </a:p>
        </p:txBody>
      </p:sp>
      <p:sp>
        <p:nvSpPr>
          <p:cNvPr id="3" name="Titre 2"/>
          <p:cNvSpPr>
            <a:spLocks noGrp="1"/>
          </p:cNvSpPr>
          <p:nvPr>
            <p:ph type="title"/>
          </p:nvPr>
        </p:nvSpPr>
        <p:spPr/>
        <p:txBody>
          <a:bodyPr/>
          <a:lstStyle/>
          <a:p>
            <a:r>
              <a:rPr lang="en-US" dirty="0" smtClean="0"/>
              <a:t>PhD aims</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38</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1945856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smtClean="0"/>
              <a:t>Too high uncertainty</a:t>
            </a:r>
          </a:p>
          <a:p>
            <a:pPr marL="612900" lvl="1" indent="-342900">
              <a:buFont typeface="Arial" pitchFamily="34" charset="0"/>
              <a:buChar char="•"/>
            </a:pPr>
            <a:r>
              <a:rPr lang="en-US" dirty="0" smtClean="0">
                <a:solidFill>
                  <a:schemeClr val="tx1"/>
                </a:solidFill>
              </a:rPr>
              <a:t>Too high statistical error</a:t>
            </a:r>
          </a:p>
          <a:p>
            <a:endParaRPr lang="en-US" dirty="0" smtClean="0">
              <a:solidFill>
                <a:schemeClr val="tx1"/>
              </a:solidFill>
            </a:endParaRPr>
          </a:p>
          <a:p>
            <a:pPr marL="342900" indent="-342900">
              <a:buFont typeface="Arial"/>
              <a:buChar char="•"/>
            </a:pPr>
            <a:r>
              <a:rPr lang="en-US" dirty="0" smtClean="0">
                <a:solidFill>
                  <a:srgbClr val="DC0528"/>
                </a:solidFill>
              </a:rPr>
              <a:t>Peak shape too complicated</a:t>
            </a:r>
          </a:p>
          <a:p>
            <a:pPr marL="612900" lvl="1" indent="-342900">
              <a:buFont typeface="Arial"/>
              <a:buChar char="•"/>
            </a:pPr>
            <a:r>
              <a:rPr lang="en-US" dirty="0">
                <a:solidFill>
                  <a:schemeClr val="tx1"/>
                </a:solidFill>
              </a:rPr>
              <a:t>Problems with detectors energy </a:t>
            </a:r>
            <a:r>
              <a:rPr lang="en-US" dirty="0" smtClean="0">
                <a:solidFill>
                  <a:schemeClr val="tx1"/>
                </a:solidFill>
              </a:rPr>
              <a:t>resolution and tails</a:t>
            </a:r>
          </a:p>
          <a:p>
            <a:pPr marL="612900" lvl="1" indent="-342900">
              <a:buFont typeface="Arial"/>
              <a:buChar char="•"/>
            </a:pPr>
            <a:r>
              <a:rPr lang="en-US" dirty="0" smtClean="0">
                <a:solidFill>
                  <a:schemeClr val="tx1"/>
                </a:solidFill>
              </a:rPr>
              <a:t>Our peak looks like triple Gaussian + Compton</a:t>
            </a:r>
          </a:p>
          <a:p>
            <a:pPr marL="612900" lvl="1" indent="-342900">
              <a:buFont typeface="Arial"/>
              <a:buChar char="•"/>
            </a:pPr>
            <a:r>
              <a:rPr lang="en-US" dirty="0" smtClean="0">
                <a:solidFill>
                  <a:schemeClr val="tx1"/>
                </a:solidFill>
              </a:rPr>
              <a:t>Additional </a:t>
            </a:r>
            <a:r>
              <a:rPr lang="en-US" dirty="0">
                <a:solidFill>
                  <a:schemeClr val="tx1"/>
                </a:solidFill>
              </a:rPr>
              <a:t>peaks needed to reproduce the correct shape</a:t>
            </a:r>
          </a:p>
          <a:p>
            <a:pPr marL="702900" lvl="2" indent="-342900">
              <a:buFont typeface="Arial"/>
              <a:buChar char="•"/>
            </a:pPr>
            <a:r>
              <a:rPr lang="en-US" dirty="0">
                <a:solidFill>
                  <a:schemeClr val="tx1"/>
                </a:solidFill>
              </a:rPr>
              <a:t>Wrong volume of the </a:t>
            </a:r>
            <a:r>
              <a:rPr lang="en-US" dirty="0" smtClean="0">
                <a:solidFill>
                  <a:schemeClr val="tx1"/>
                </a:solidFill>
              </a:rPr>
              <a:t>peaks</a:t>
            </a:r>
          </a:p>
          <a:p>
            <a:pPr marL="612900" lvl="1" indent="-342900">
              <a:buFont typeface="Arial"/>
              <a:buChar char="•"/>
            </a:pPr>
            <a:r>
              <a:rPr lang="en-US" dirty="0" smtClean="0">
                <a:solidFill>
                  <a:schemeClr val="tx1"/>
                </a:solidFill>
              </a:rPr>
              <a:t>Contaminants included in the gates</a:t>
            </a:r>
            <a:endParaRPr lang="en-US" dirty="0">
              <a:solidFill>
                <a:schemeClr val="tx1"/>
              </a:solidFill>
            </a:endParaRPr>
          </a:p>
          <a:p>
            <a:pPr marL="702900" lvl="2" indent="-342900">
              <a:buFont typeface="Arial"/>
              <a:buChar char="•"/>
            </a:pPr>
            <a:endParaRPr lang="en-US" dirty="0" smtClean="0">
              <a:solidFill>
                <a:schemeClr val="tx1"/>
              </a:solidFill>
            </a:endParaRPr>
          </a:p>
        </p:txBody>
      </p:sp>
      <p:sp>
        <p:nvSpPr>
          <p:cNvPr id="3" name="Titre 2"/>
          <p:cNvSpPr>
            <a:spLocks noGrp="1"/>
          </p:cNvSpPr>
          <p:nvPr>
            <p:ph type="title"/>
          </p:nvPr>
        </p:nvSpPr>
        <p:spPr/>
        <p:txBody>
          <a:bodyPr/>
          <a:lstStyle/>
          <a:p>
            <a:r>
              <a:rPr lang="en-US" dirty="0" smtClean="0"/>
              <a:t>Fitting problems</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39</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2751152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71551"/>
            <a:ext cx="4470568" cy="4051300"/>
          </a:xfrm>
        </p:spPr>
      </p:pic>
      <p:sp>
        <p:nvSpPr>
          <p:cNvPr id="3" name="Titre 2"/>
          <p:cNvSpPr>
            <a:spLocks noGrp="1"/>
          </p:cNvSpPr>
          <p:nvPr>
            <p:ph type="title"/>
          </p:nvPr>
        </p:nvSpPr>
        <p:spPr/>
        <p:txBody>
          <a:bodyPr/>
          <a:lstStyle/>
          <a:p>
            <a:r>
              <a:rPr lang="en-US" dirty="0"/>
              <a:t>Gamma heating process in a nuclear reactor</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4</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11" name="Espace réservé du contenu 1"/>
          <p:cNvSpPr txBox="1">
            <a:spLocks/>
          </p:cNvSpPr>
          <p:nvPr/>
        </p:nvSpPr>
        <p:spPr>
          <a:xfrm>
            <a:off x="4500300" y="1495010"/>
            <a:ext cx="4643700" cy="1815500"/>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4"/>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5"/>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a:buChar char="•"/>
            </a:pPr>
            <a:r>
              <a:rPr lang="en-US" dirty="0" smtClean="0"/>
              <a:t>Result of gamma-ray energy deposition</a:t>
            </a:r>
          </a:p>
        </p:txBody>
      </p:sp>
      <p:sp>
        <p:nvSpPr>
          <p:cNvPr id="8" name="ZoneTexte 7"/>
          <p:cNvSpPr txBox="1"/>
          <p:nvPr/>
        </p:nvSpPr>
        <p:spPr>
          <a:xfrm>
            <a:off x="158985" y="5109162"/>
            <a:ext cx="3282846" cy="369332"/>
          </a:xfrm>
          <a:prstGeom prst="rect">
            <a:avLst/>
          </a:prstGeom>
          <a:noFill/>
        </p:spPr>
        <p:txBody>
          <a:bodyPr wrap="square" rtlCol="0">
            <a:spAutoFit/>
          </a:bodyPr>
          <a:lstStyle/>
          <a:p>
            <a:pPr algn="ctr"/>
            <a:r>
              <a:rPr lang="en-US" sz="900" dirty="0" smtClean="0"/>
              <a:t>HTMR Asia Development Limited,</a:t>
            </a:r>
          </a:p>
          <a:p>
            <a:pPr algn="ctr"/>
            <a:r>
              <a:rPr lang="en-US" sz="900" dirty="0" smtClean="0"/>
              <a:t>http</a:t>
            </a:r>
            <a:r>
              <a:rPr lang="en-US" sz="900" dirty="0"/>
              <a:t>://</a:t>
            </a:r>
            <a:r>
              <a:rPr lang="en-US" sz="900" dirty="0" smtClean="0"/>
              <a:t>www.htmr-asia.com/en/product.php?id=27 (2014)</a:t>
            </a:r>
            <a:endParaRPr lang="en-US" sz="900" dirty="0"/>
          </a:p>
        </p:txBody>
      </p:sp>
    </p:spTree>
    <p:extLst>
      <p:ext uri="{BB962C8B-B14F-4D97-AF65-F5344CB8AC3E}">
        <p14:creationId xmlns:p14="http://schemas.microsoft.com/office/powerpoint/2010/main" val="2051983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t>Detection system calibration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40</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Rectangle 6"/>
          <p:cNvSpPr/>
          <p:nvPr/>
        </p:nvSpPr>
        <p:spPr>
          <a:xfrm>
            <a:off x="7755147" y="3062788"/>
            <a:ext cx="888521" cy="500058"/>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droite 8"/>
          <p:cNvSpPr/>
          <p:nvPr/>
        </p:nvSpPr>
        <p:spPr>
          <a:xfrm>
            <a:off x="1758018" y="1726818"/>
            <a:ext cx="62962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contenu 1"/>
          <p:cNvSpPr>
            <a:spLocks noGrp="1"/>
          </p:cNvSpPr>
          <p:nvPr>
            <p:ph idx="1"/>
          </p:nvPr>
        </p:nvSpPr>
        <p:spPr>
          <a:xfrm>
            <a:off x="576000" y="1256885"/>
            <a:ext cx="8172464" cy="2055932"/>
          </a:xfrm>
        </p:spPr>
        <p:txBody>
          <a:bodyPr/>
          <a:lstStyle/>
          <a:p>
            <a:pPr marL="342900" indent="-342900">
              <a:buFont typeface="Arial"/>
              <a:buChar char="•"/>
            </a:pPr>
            <a:r>
              <a:rPr lang="en-US" dirty="0" smtClean="0"/>
              <a:t>Europium source data used for calibration</a:t>
            </a:r>
          </a:p>
          <a:p>
            <a:r>
              <a:rPr lang="en-US" dirty="0">
                <a:solidFill>
                  <a:schemeClr val="tx1"/>
                </a:solidFill>
              </a:rPr>
              <a:t> </a:t>
            </a:r>
            <a:r>
              <a:rPr lang="en-US" dirty="0" smtClean="0">
                <a:solidFill>
                  <a:schemeClr val="tx1"/>
                </a:solidFill>
              </a:rPr>
              <a:t>  </a:t>
            </a:r>
            <a:r>
              <a:rPr lang="en-US" baseline="30000" dirty="0" smtClean="0">
                <a:solidFill>
                  <a:schemeClr val="tx1"/>
                </a:solidFill>
              </a:rPr>
              <a:t>152</a:t>
            </a:r>
            <a:r>
              <a:rPr lang="en-US" dirty="0" smtClean="0">
                <a:solidFill>
                  <a:schemeClr val="tx1"/>
                </a:solidFill>
              </a:rPr>
              <a:t>Eu        </a:t>
            </a:r>
            <a:r>
              <a:rPr lang="en-US" baseline="30000" dirty="0">
                <a:solidFill>
                  <a:schemeClr val="tx1"/>
                </a:solidFill>
              </a:rPr>
              <a:t>152</a:t>
            </a:r>
            <a:r>
              <a:rPr lang="en-US" dirty="0">
                <a:solidFill>
                  <a:schemeClr val="tx1"/>
                </a:solidFill>
              </a:rPr>
              <a:t>Gd or </a:t>
            </a:r>
            <a:r>
              <a:rPr lang="en-US" baseline="30000" dirty="0" smtClean="0">
                <a:solidFill>
                  <a:schemeClr val="tx1"/>
                </a:solidFill>
              </a:rPr>
              <a:t>152</a:t>
            </a:r>
            <a:r>
              <a:rPr lang="en-US" dirty="0" smtClean="0">
                <a:solidFill>
                  <a:schemeClr val="tx1"/>
                </a:solidFill>
              </a:rPr>
              <a:t>Sm</a:t>
            </a:r>
            <a:endParaRPr lang="en-US" dirty="0"/>
          </a:p>
          <a:p>
            <a:pPr marL="342900" indent="-342900">
              <a:buFont typeface="Arial"/>
              <a:buChar char="•"/>
            </a:pPr>
            <a:r>
              <a:rPr lang="en-US" dirty="0" smtClean="0"/>
              <a:t>Three types of detectors with different performance</a:t>
            </a:r>
            <a:endParaRPr lang="en-US" dirty="0"/>
          </a:p>
          <a:p>
            <a:pPr lvl="1" indent="0">
              <a:buNone/>
            </a:pPr>
            <a:endParaRPr lang="en-US" dirty="0" smtClean="0">
              <a:solidFill>
                <a:schemeClr val="tx1"/>
              </a:solidFill>
            </a:endParaRPr>
          </a:p>
          <a:p>
            <a:pPr lvl="1" indent="0">
              <a:buNone/>
            </a:pPr>
            <a:endParaRPr lang="en-US" dirty="0">
              <a:solidFill>
                <a:schemeClr val="tx1"/>
              </a:solidFill>
            </a:endParaRPr>
          </a:p>
        </p:txBody>
      </p:sp>
    </p:spTree>
    <p:extLst>
      <p:ext uri="{BB962C8B-B14F-4D97-AF65-F5344CB8AC3E}">
        <p14:creationId xmlns:p14="http://schemas.microsoft.com/office/powerpoint/2010/main" val="2456168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a:buChar char="•"/>
            </a:pPr>
            <a:r>
              <a:rPr lang="en-US" dirty="0" smtClean="0">
                <a:solidFill>
                  <a:schemeClr val="tx1"/>
                </a:solidFill>
              </a:rPr>
              <a:t>Europium source data used for calibration</a:t>
            </a:r>
          </a:p>
          <a:p>
            <a:r>
              <a:rPr lang="en-US" dirty="0">
                <a:solidFill>
                  <a:schemeClr val="tx1"/>
                </a:solidFill>
              </a:rPr>
              <a:t> </a:t>
            </a:r>
            <a:r>
              <a:rPr lang="en-US" dirty="0" smtClean="0">
                <a:solidFill>
                  <a:schemeClr val="tx1"/>
                </a:solidFill>
              </a:rPr>
              <a:t>  </a:t>
            </a:r>
            <a:r>
              <a:rPr lang="en-US" baseline="30000" dirty="0" smtClean="0">
                <a:solidFill>
                  <a:schemeClr val="tx1"/>
                </a:solidFill>
              </a:rPr>
              <a:t>152</a:t>
            </a:r>
            <a:r>
              <a:rPr lang="en-US" dirty="0" smtClean="0">
                <a:solidFill>
                  <a:schemeClr val="tx1"/>
                </a:solidFill>
              </a:rPr>
              <a:t>Eu        </a:t>
            </a:r>
            <a:r>
              <a:rPr lang="en-US" baseline="30000" dirty="0">
                <a:solidFill>
                  <a:schemeClr val="tx1"/>
                </a:solidFill>
              </a:rPr>
              <a:t>152</a:t>
            </a:r>
            <a:r>
              <a:rPr lang="en-US" dirty="0">
                <a:solidFill>
                  <a:schemeClr val="tx1"/>
                </a:solidFill>
              </a:rPr>
              <a:t>Gd or </a:t>
            </a:r>
            <a:r>
              <a:rPr lang="en-US" baseline="30000" dirty="0" smtClean="0">
                <a:solidFill>
                  <a:schemeClr val="tx1"/>
                </a:solidFill>
              </a:rPr>
              <a:t>152</a:t>
            </a:r>
            <a:r>
              <a:rPr lang="en-US" dirty="0" smtClean="0">
                <a:solidFill>
                  <a:schemeClr val="tx1"/>
                </a:solidFill>
              </a:rPr>
              <a:t>Sm</a:t>
            </a:r>
            <a:endParaRPr lang="en-US" dirty="0">
              <a:solidFill>
                <a:schemeClr val="tx1"/>
              </a:solidFill>
            </a:endParaRPr>
          </a:p>
          <a:p>
            <a:pPr marL="342900" indent="-342900">
              <a:buFont typeface="Arial"/>
              <a:buChar char="•"/>
            </a:pPr>
            <a:r>
              <a:rPr lang="en-US" dirty="0" smtClean="0">
                <a:solidFill>
                  <a:schemeClr val="tx1"/>
                </a:solidFill>
              </a:rPr>
              <a:t>Three types of detectors with different performance</a:t>
            </a:r>
          </a:p>
          <a:p>
            <a:pPr marL="342900" indent="-342900">
              <a:buFont typeface="Arial"/>
              <a:buChar char="•"/>
            </a:pPr>
            <a:r>
              <a:rPr lang="en-US" dirty="0"/>
              <a:t>Total coincidence efficiency formula </a:t>
            </a:r>
            <a:r>
              <a:rPr lang="en-US" dirty="0" smtClean="0"/>
              <a:t>simplification</a:t>
            </a:r>
            <a:endParaRPr lang="en-US" baseline="30000" dirty="0" smtClean="0">
              <a:solidFill>
                <a:schemeClr val="tx1"/>
              </a:solidFill>
            </a:endParaRPr>
          </a:p>
        </p:txBody>
      </p:sp>
      <p:sp>
        <p:nvSpPr>
          <p:cNvPr id="3" name="Titre 2"/>
          <p:cNvSpPr>
            <a:spLocks noGrp="1"/>
          </p:cNvSpPr>
          <p:nvPr>
            <p:ph type="title"/>
          </p:nvPr>
        </p:nvSpPr>
        <p:spPr/>
        <p:txBody>
          <a:bodyPr/>
          <a:lstStyle/>
          <a:p>
            <a:r>
              <a:rPr lang="en-US" dirty="0" smtClean="0"/>
              <a:t>Detection system calibration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41</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Rectangle 6"/>
          <p:cNvSpPr/>
          <p:nvPr/>
        </p:nvSpPr>
        <p:spPr>
          <a:xfrm>
            <a:off x="7755147" y="3062788"/>
            <a:ext cx="888521" cy="500058"/>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droite 8"/>
          <p:cNvSpPr/>
          <p:nvPr/>
        </p:nvSpPr>
        <p:spPr>
          <a:xfrm>
            <a:off x="1758018" y="1726818"/>
            <a:ext cx="62962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80" y="3672471"/>
            <a:ext cx="3305327" cy="8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821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a:buChar char="•"/>
            </a:pPr>
            <a:r>
              <a:rPr lang="en-US" dirty="0" smtClean="0">
                <a:solidFill>
                  <a:schemeClr val="tx1"/>
                </a:solidFill>
              </a:rPr>
              <a:t>Europium source data used for calibration</a:t>
            </a:r>
          </a:p>
          <a:p>
            <a:r>
              <a:rPr lang="en-US" dirty="0">
                <a:solidFill>
                  <a:schemeClr val="tx1"/>
                </a:solidFill>
              </a:rPr>
              <a:t> </a:t>
            </a:r>
            <a:r>
              <a:rPr lang="en-US" dirty="0" smtClean="0">
                <a:solidFill>
                  <a:schemeClr val="tx1"/>
                </a:solidFill>
              </a:rPr>
              <a:t>  </a:t>
            </a:r>
            <a:r>
              <a:rPr lang="en-US" baseline="30000" dirty="0" smtClean="0">
                <a:solidFill>
                  <a:schemeClr val="tx1"/>
                </a:solidFill>
              </a:rPr>
              <a:t>152</a:t>
            </a:r>
            <a:r>
              <a:rPr lang="en-US" dirty="0" smtClean="0">
                <a:solidFill>
                  <a:schemeClr val="tx1"/>
                </a:solidFill>
              </a:rPr>
              <a:t>Eu        </a:t>
            </a:r>
            <a:r>
              <a:rPr lang="en-US" baseline="30000" dirty="0">
                <a:solidFill>
                  <a:schemeClr val="tx1"/>
                </a:solidFill>
              </a:rPr>
              <a:t>152</a:t>
            </a:r>
            <a:r>
              <a:rPr lang="en-US" dirty="0">
                <a:solidFill>
                  <a:schemeClr val="tx1"/>
                </a:solidFill>
              </a:rPr>
              <a:t>Gd or </a:t>
            </a:r>
            <a:r>
              <a:rPr lang="en-US" baseline="30000" dirty="0" smtClean="0">
                <a:solidFill>
                  <a:schemeClr val="tx1"/>
                </a:solidFill>
              </a:rPr>
              <a:t>152</a:t>
            </a:r>
            <a:r>
              <a:rPr lang="en-US" dirty="0" smtClean="0">
                <a:solidFill>
                  <a:schemeClr val="tx1"/>
                </a:solidFill>
              </a:rPr>
              <a:t>Sm</a:t>
            </a:r>
            <a:endParaRPr lang="en-US" dirty="0">
              <a:solidFill>
                <a:schemeClr val="tx1"/>
              </a:solidFill>
            </a:endParaRPr>
          </a:p>
          <a:p>
            <a:pPr marL="342900" indent="-342900">
              <a:buFont typeface="Arial"/>
              <a:buChar char="•"/>
            </a:pPr>
            <a:r>
              <a:rPr lang="en-US" dirty="0" smtClean="0">
                <a:solidFill>
                  <a:schemeClr val="tx1"/>
                </a:solidFill>
              </a:rPr>
              <a:t>Three types of detectors with different performance</a:t>
            </a:r>
          </a:p>
          <a:p>
            <a:pPr marL="342900" indent="-342900">
              <a:buFont typeface="Arial"/>
              <a:buChar char="•"/>
            </a:pPr>
            <a:r>
              <a:rPr lang="en-US" dirty="0"/>
              <a:t>Total coincidence efficiency formula </a:t>
            </a:r>
            <a:r>
              <a:rPr lang="en-US" dirty="0" smtClean="0"/>
              <a:t>simplification</a:t>
            </a:r>
            <a:endParaRPr lang="en-US" baseline="30000" dirty="0" smtClean="0">
              <a:solidFill>
                <a:schemeClr val="tx1"/>
              </a:solidFill>
            </a:endParaRPr>
          </a:p>
          <a:p>
            <a:endParaRPr lang="en-US" dirty="0" smtClean="0"/>
          </a:p>
          <a:p>
            <a:endParaRPr lang="en-US" dirty="0"/>
          </a:p>
          <a:p>
            <a:pPr marL="342900" indent="-342900">
              <a:buFont typeface="Arial"/>
              <a:buChar char="•"/>
            </a:pPr>
            <a:endParaRPr lang="en-US" dirty="0" smtClean="0"/>
          </a:p>
          <a:p>
            <a:pPr marL="342900" indent="-342900">
              <a:buFont typeface="Arial"/>
              <a:buChar char="•"/>
            </a:pPr>
            <a:endParaRPr lang="en-US" dirty="0"/>
          </a:p>
          <a:p>
            <a:pPr marL="342900" indent="-342900">
              <a:buFont typeface="Arial"/>
              <a:buChar char="•"/>
            </a:pPr>
            <a:endParaRPr lang="en-US" dirty="0" smtClean="0"/>
          </a:p>
          <a:p>
            <a:pPr marL="342900" indent="-342900">
              <a:buFont typeface="Arial"/>
              <a:buChar char="•"/>
            </a:pPr>
            <a:endParaRPr lang="en-US" dirty="0"/>
          </a:p>
          <a:p>
            <a:pPr lvl="1" indent="0">
              <a:buNone/>
            </a:pPr>
            <a:endParaRPr lang="en-US" dirty="0" smtClean="0">
              <a:solidFill>
                <a:schemeClr val="tx1"/>
              </a:solidFill>
            </a:endParaRPr>
          </a:p>
          <a:p>
            <a:pPr lvl="1" indent="0">
              <a:buNone/>
            </a:pPr>
            <a:endParaRPr lang="en-US" dirty="0">
              <a:solidFill>
                <a:schemeClr val="tx1"/>
              </a:solidFill>
            </a:endParaRPr>
          </a:p>
        </p:txBody>
      </p:sp>
      <p:sp>
        <p:nvSpPr>
          <p:cNvPr id="3" name="Titre 2"/>
          <p:cNvSpPr>
            <a:spLocks noGrp="1"/>
          </p:cNvSpPr>
          <p:nvPr>
            <p:ph type="title"/>
          </p:nvPr>
        </p:nvSpPr>
        <p:spPr/>
        <p:txBody>
          <a:bodyPr/>
          <a:lstStyle/>
          <a:p>
            <a:r>
              <a:rPr lang="en-US" dirty="0" smtClean="0"/>
              <a:t>Detection system calibration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42</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Rectangle 6"/>
          <p:cNvSpPr/>
          <p:nvPr/>
        </p:nvSpPr>
        <p:spPr>
          <a:xfrm>
            <a:off x="7755147" y="3062788"/>
            <a:ext cx="888521" cy="500058"/>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droite 8"/>
          <p:cNvSpPr/>
          <p:nvPr/>
        </p:nvSpPr>
        <p:spPr>
          <a:xfrm>
            <a:off x="1758018" y="1726818"/>
            <a:ext cx="62962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80" y="3672471"/>
            <a:ext cx="3305327" cy="8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39" y="4932151"/>
            <a:ext cx="3861207" cy="43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Flèche droite 17"/>
          <p:cNvSpPr/>
          <p:nvPr/>
        </p:nvSpPr>
        <p:spPr>
          <a:xfrm rot="5400000">
            <a:off x="2224203" y="4492065"/>
            <a:ext cx="32687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0983" y="5449027"/>
            <a:ext cx="1816727" cy="51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136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a:buChar char="•"/>
            </a:pPr>
            <a:r>
              <a:rPr lang="en-US" dirty="0" smtClean="0">
                <a:solidFill>
                  <a:schemeClr val="tx1"/>
                </a:solidFill>
              </a:rPr>
              <a:t>Europium source data used for calibration</a:t>
            </a:r>
          </a:p>
          <a:p>
            <a:r>
              <a:rPr lang="en-US" dirty="0">
                <a:solidFill>
                  <a:schemeClr val="tx1"/>
                </a:solidFill>
              </a:rPr>
              <a:t> </a:t>
            </a:r>
            <a:r>
              <a:rPr lang="en-US" dirty="0" smtClean="0">
                <a:solidFill>
                  <a:schemeClr val="tx1"/>
                </a:solidFill>
              </a:rPr>
              <a:t>  </a:t>
            </a:r>
            <a:r>
              <a:rPr lang="en-US" baseline="30000" dirty="0" smtClean="0">
                <a:solidFill>
                  <a:schemeClr val="tx1"/>
                </a:solidFill>
              </a:rPr>
              <a:t>152</a:t>
            </a:r>
            <a:r>
              <a:rPr lang="en-US" dirty="0" smtClean="0">
                <a:solidFill>
                  <a:schemeClr val="tx1"/>
                </a:solidFill>
              </a:rPr>
              <a:t>Eu        </a:t>
            </a:r>
            <a:r>
              <a:rPr lang="en-US" baseline="30000" dirty="0">
                <a:solidFill>
                  <a:schemeClr val="tx1"/>
                </a:solidFill>
              </a:rPr>
              <a:t>152</a:t>
            </a:r>
            <a:r>
              <a:rPr lang="en-US" dirty="0">
                <a:solidFill>
                  <a:schemeClr val="tx1"/>
                </a:solidFill>
              </a:rPr>
              <a:t>Gd or </a:t>
            </a:r>
            <a:r>
              <a:rPr lang="en-US" baseline="30000" dirty="0" smtClean="0">
                <a:solidFill>
                  <a:schemeClr val="tx1"/>
                </a:solidFill>
              </a:rPr>
              <a:t>152</a:t>
            </a:r>
            <a:r>
              <a:rPr lang="en-US" dirty="0" smtClean="0">
                <a:solidFill>
                  <a:schemeClr val="tx1"/>
                </a:solidFill>
              </a:rPr>
              <a:t>Sm</a:t>
            </a:r>
            <a:endParaRPr lang="en-US" dirty="0">
              <a:solidFill>
                <a:schemeClr val="tx1"/>
              </a:solidFill>
            </a:endParaRPr>
          </a:p>
          <a:p>
            <a:pPr marL="342900" indent="-342900">
              <a:buFont typeface="Arial"/>
              <a:buChar char="•"/>
            </a:pPr>
            <a:r>
              <a:rPr lang="en-US" dirty="0" smtClean="0">
                <a:solidFill>
                  <a:schemeClr val="tx1"/>
                </a:solidFill>
              </a:rPr>
              <a:t>Three types of detectors with different performance</a:t>
            </a:r>
          </a:p>
          <a:p>
            <a:pPr marL="342900" indent="-342900">
              <a:buFont typeface="Arial"/>
              <a:buChar char="•"/>
            </a:pPr>
            <a:r>
              <a:rPr lang="en-US" dirty="0"/>
              <a:t>Total coincidence efficiency formula </a:t>
            </a:r>
            <a:r>
              <a:rPr lang="en-US" dirty="0" smtClean="0"/>
              <a:t>simplification</a:t>
            </a:r>
            <a:endParaRPr lang="en-US" baseline="30000" dirty="0" smtClean="0">
              <a:solidFill>
                <a:schemeClr val="tx1"/>
              </a:solidFill>
            </a:endParaRPr>
          </a:p>
          <a:p>
            <a:endParaRPr lang="en-US" dirty="0" smtClean="0"/>
          </a:p>
          <a:p>
            <a:endParaRPr lang="en-US" dirty="0"/>
          </a:p>
          <a:p>
            <a:pPr marL="342900" indent="-342900">
              <a:buFont typeface="Arial"/>
              <a:buChar char="•"/>
            </a:pPr>
            <a:endParaRPr lang="en-US" dirty="0" smtClean="0"/>
          </a:p>
          <a:p>
            <a:pPr marL="342900" indent="-342900">
              <a:buFont typeface="Arial"/>
              <a:buChar char="•"/>
            </a:pPr>
            <a:endParaRPr lang="en-US" dirty="0"/>
          </a:p>
          <a:p>
            <a:pPr marL="342900" indent="-342900">
              <a:buFont typeface="Arial"/>
              <a:buChar char="•"/>
            </a:pPr>
            <a:endParaRPr lang="en-US" dirty="0" smtClean="0"/>
          </a:p>
          <a:p>
            <a:pPr marL="342900" indent="-342900">
              <a:buFont typeface="Arial"/>
              <a:buChar char="•"/>
            </a:pPr>
            <a:endParaRPr lang="en-US" dirty="0"/>
          </a:p>
          <a:p>
            <a:pPr lvl="1" indent="0">
              <a:buNone/>
            </a:pPr>
            <a:endParaRPr lang="en-US" dirty="0" smtClean="0">
              <a:solidFill>
                <a:schemeClr val="tx1"/>
              </a:solidFill>
            </a:endParaRPr>
          </a:p>
          <a:p>
            <a:pPr lvl="1" indent="0">
              <a:buNone/>
            </a:pPr>
            <a:endParaRPr lang="en-US" dirty="0">
              <a:solidFill>
                <a:schemeClr val="tx1"/>
              </a:solidFill>
            </a:endParaRPr>
          </a:p>
          <a:p>
            <a:pPr lvl="1" indent="0">
              <a:buNone/>
            </a:pPr>
            <a:r>
              <a:rPr lang="en-US" dirty="0" smtClean="0">
                <a:solidFill>
                  <a:schemeClr val="tx1"/>
                </a:solidFill>
              </a:rPr>
              <a:t>Difference lower than 2% in range between 100keV to 1.5MeV</a:t>
            </a:r>
            <a:endParaRPr lang="en-US" dirty="0">
              <a:solidFill>
                <a:schemeClr val="tx1"/>
              </a:solidFill>
            </a:endParaRPr>
          </a:p>
        </p:txBody>
      </p:sp>
      <p:sp>
        <p:nvSpPr>
          <p:cNvPr id="3" name="Titre 2"/>
          <p:cNvSpPr>
            <a:spLocks noGrp="1"/>
          </p:cNvSpPr>
          <p:nvPr>
            <p:ph type="title"/>
          </p:nvPr>
        </p:nvSpPr>
        <p:spPr/>
        <p:txBody>
          <a:bodyPr/>
          <a:lstStyle/>
          <a:p>
            <a:r>
              <a:rPr lang="en-US" dirty="0" smtClean="0"/>
              <a:t>Detection system calibration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43</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Rectangle 6"/>
          <p:cNvSpPr/>
          <p:nvPr/>
        </p:nvSpPr>
        <p:spPr>
          <a:xfrm>
            <a:off x="7755147" y="3062788"/>
            <a:ext cx="888521" cy="500058"/>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droite 8"/>
          <p:cNvSpPr/>
          <p:nvPr/>
        </p:nvSpPr>
        <p:spPr>
          <a:xfrm>
            <a:off x="1758018" y="1726818"/>
            <a:ext cx="62962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80" y="3672471"/>
            <a:ext cx="3305327" cy="8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39" y="4932151"/>
            <a:ext cx="3861207" cy="43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Flèche droite 17"/>
          <p:cNvSpPr/>
          <p:nvPr/>
        </p:nvSpPr>
        <p:spPr>
          <a:xfrm rot="5400000">
            <a:off x="2224203" y="4492065"/>
            <a:ext cx="32687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0983" y="5449027"/>
            <a:ext cx="1816727" cy="51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560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a:buChar char="•"/>
            </a:pPr>
            <a:r>
              <a:rPr lang="en-US" dirty="0" smtClean="0">
                <a:solidFill>
                  <a:schemeClr val="tx1"/>
                </a:solidFill>
              </a:rPr>
              <a:t>Europium source data used for calibration</a:t>
            </a:r>
          </a:p>
          <a:p>
            <a:r>
              <a:rPr lang="en-US" dirty="0">
                <a:solidFill>
                  <a:schemeClr val="tx1"/>
                </a:solidFill>
              </a:rPr>
              <a:t> </a:t>
            </a:r>
            <a:r>
              <a:rPr lang="en-US" dirty="0" smtClean="0">
                <a:solidFill>
                  <a:schemeClr val="tx1"/>
                </a:solidFill>
              </a:rPr>
              <a:t>  </a:t>
            </a:r>
            <a:r>
              <a:rPr lang="en-US" baseline="30000" dirty="0" smtClean="0">
                <a:solidFill>
                  <a:schemeClr val="tx1"/>
                </a:solidFill>
              </a:rPr>
              <a:t>152</a:t>
            </a:r>
            <a:r>
              <a:rPr lang="en-US" dirty="0" smtClean="0">
                <a:solidFill>
                  <a:schemeClr val="tx1"/>
                </a:solidFill>
              </a:rPr>
              <a:t>Eu        </a:t>
            </a:r>
            <a:r>
              <a:rPr lang="en-US" baseline="30000" dirty="0">
                <a:solidFill>
                  <a:schemeClr val="tx1"/>
                </a:solidFill>
              </a:rPr>
              <a:t>152</a:t>
            </a:r>
            <a:r>
              <a:rPr lang="en-US" dirty="0">
                <a:solidFill>
                  <a:schemeClr val="tx1"/>
                </a:solidFill>
              </a:rPr>
              <a:t>Gd or </a:t>
            </a:r>
            <a:r>
              <a:rPr lang="en-US" baseline="30000" dirty="0" smtClean="0">
                <a:solidFill>
                  <a:schemeClr val="tx1"/>
                </a:solidFill>
              </a:rPr>
              <a:t>152</a:t>
            </a:r>
            <a:r>
              <a:rPr lang="en-US" dirty="0" smtClean="0">
                <a:solidFill>
                  <a:schemeClr val="tx1"/>
                </a:solidFill>
              </a:rPr>
              <a:t>Sm</a:t>
            </a:r>
            <a:endParaRPr lang="en-US" dirty="0">
              <a:solidFill>
                <a:schemeClr val="tx1"/>
              </a:solidFill>
            </a:endParaRPr>
          </a:p>
          <a:p>
            <a:pPr marL="342900" indent="-342900">
              <a:buFont typeface="Arial"/>
              <a:buChar char="•"/>
            </a:pPr>
            <a:r>
              <a:rPr lang="en-US" dirty="0" smtClean="0">
                <a:solidFill>
                  <a:schemeClr val="tx1"/>
                </a:solidFill>
              </a:rPr>
              <a:t>Three types of detectors with different performance</a:t>
            </a:r>
          </a:p>
          <a:p>
            <a:pPr marL="342900" indent="-342900">
              <a:buFont typeface="Arial"/>
              <a:buChar char="•"/>
            </a:pPr>
            <a:r>
              <a:rPr lang="en-US" dirty="0">
                <a:solidFill>
                  <a:schemeClr val="tx1"/>
                </a:solidFill>
              </a:rPr>
              <a:t>Total coincidence efficiency formula </a:t>
            </a:r>
            <a:r>
              <a:rPr lang="en-US" dirty="0" smtClean="0">
                <a:solidFill>
                  <a:schemeClr val="tx1"/>
                </a:solidFill>
              </a:rPr>
              <a:t>simplification</a:t>
            </a:r>
            <a:endParaRPr lang="en-US" baseline="30000" dirty="0" smtClean="0">
              <a:solidFill>
                <a:schemeClr val="tx1"/>
              </a:solidFill>
            </a:endParaRPr>
          </a:p>
          <a:p>
            <a:pPr marL="342900" indent="-342900">
              <a:buFont typeface="Arial"/>
              <a:buChar char="•"/>
            </a:pPr>
            <a:r>
              <a:rPr lang="en-US" dirty="0"/>
              <a:t>Correction of true coincidence </a:t>
            </a:r>
            <a:r>
              <a:rPr lang="en-US" dirty="0" smtClean="0"/>
              <a:t>effect</a:t>
            </a:r>
            <a:endParaRPr lang="en-US" dirty="0"/>
          </a:p>
        </p:txBody>
      </p:sp>
      <p:pic>
        <p:nvPicPr>
          <p:cNvPr id="17" name="Image 16"/>
          <p:cNvPicPr>
            <a:picLocks noChangeAspect="1"/>
          </p:cNvPicPr>
          <p:nvPr/>
        </p:nvPicPr>
        <p:blipFill rotWithShape="1">
          <a:blip r:embed="rId3" cstate="print">
            <a:extLst>
              <a:ext uri="{28A0092B-C50C-407E-A947-70E740481C1C}">
                <a14:useLocalDpi xmlns:a14="http://schemas.microsoft.com/office/drawing/2010/main" val="0"/>
              </a:ext>
            </a:extLst>
          </a:blip>
          <a:srcRect l="12993" t="10391" r="11204" b="10762"/>
          <a:stretch/>
        </p:blipFill>
        <p:spPr>
          <a:xfrm>
            <a:off x="232913" y="3312817"/>
            <a:ext cx="4080295" cy="2947623"/>
          </a:xfrm>
          <a:prstGeom prst="rect">
            <a:avLst/>
          </a:prstGeom>
        </p:spPr>
      </p:pic>
      <p:pic>
        <p:nvPicPr>
          <p:cNvPr id="11" name="Image 10"/>
          <p:cNvPicPr>
            <a:picLocks noChangeAspect="1"/>
          </p:cNvPicPr>
          <p:nvPr/>
        </p:nvPicPr>
        <p:blipFill rotWithShape="1">
          <a:blip r:embed="rId4" cstate="print">
            <a:extLst>
              <a:ext uri="{28A0092B-C50C-407E-A947-70E740481C1C}">
                <a14:useLocalDpi xmlns:a14="http://schemas.microsoft.com/office/drawing/2010/main" val="0"/>
              </a:ext>
            </a:extLst>
          </a:blip>
          <a:srcRect l="12623" t="10391" b="10762"/>
          <a:stretch/>
        </p:blipFill>
        <p:spPr>
          <a:xfrm>
            <a:off x="4639097" y="3312817"/>
            <a:ext cx="4703311" cy="2947623"/>
          </a:xfrm>
          <a:prstGeom prst="rect">
            <a:avLst/>
          </a:prstGeom>
        </p:spPr>
      </p:pic>
      <p:sp>
        <p:nvSpPr>
          <p:cNvPr id="3" name="Titre 2"/>
          <p:cNvSpPr>
            <a:spLocks noGrp="1"/>
          </p:cNvSpPr>
          <p:nvPr>
            <p:ph type="title"/>
          </p:nvPr>
        </p:nvSpPr>
        <p:spPr/>
        <p:txBody>
          <a:bodyPr/>
          <a:lstStyle/>
          <a:p>
            <a:r>
              <a:rPr lang="en-US" dirty="0" smtClean="0"/>
              <a:t>Detection system calibration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44</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Rectangle 6"/>
          <p:cNvSpPr/>
          <p:nvPr/>
        </p:nvSpPr>
        <p:spPr>
          <a:xfrm>
            <a:off x="7755147" y="3062788"/>
            <a:ext cx="888521" cy="500058"/>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droite 8"/>
          <p:cNvSpPr/>
          <p:nvPr/>
        </p:nvSpPr>
        <p:spPr>
          <a:xfrm>
            <a:off x="1758018" y="1726818"/>
            <a:ext cx="62962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11"/>
          <p:cNvSpPr txBox="1"/>
          <p:nvPr/>
        </p:nvSpPr>
        <p:spPr>
          <a:xfrm>
            <a:off x="6250440" y="6260440"/>
            <a:ext cx="1209056" cy="261610"/>
          </a:xfrm>
          <a:prstGeom prst="rect">
            <a:avLst/>
          </a:prstGeom>
          <a:solidFill>
            <a:srgbClr val="FFFFFF"/>
          </a:solidFill>
        </p:spPr>
        <p:txBody>
          <a:bodyPr wrap="square" rtlCol="0">
            <a:spAutoFit/>
          </a:bodyPr>
          <a:lstStyle/>
          <a:p>
            <a:r>
              <a:rPr lang="en-US" sz="1100" dirty="0" smtClean="0"/>
              <a:t>Energy [</a:t>
            </a:r>
            <a:r>
              <a:rPr lang="en-US" sz="1100" dirty="0" err="1" smtClean="0"/>
              <a:t>keV</a:t>
            </a:r>
            <a:r>
              <a:rPr lang="en-US" sz="1100" dirty="0" smtClean="0"/>
              <a:t>]</a:t>
            </a:r>
            <a:endParaRPr lang="en-US" sz="1100" dirty="0"/>
          </a:p>
        </p:txBody>
      </p:sp>
      <p:sp>
        <p:nvSpPr>
          <p:cNvPr id="14" name="ZoneTexte 13"/>
          <p:cNvSpPr txBox="1"/>
          <p:nvPr/>
        </p:nvSpPr>
        <p:spPr>
          <a:xfrm rot="16200000">
            <a:off x="3962018" y="4676060"/>
            <a:ext cx="1102153" cy="270737"/>
          </a:xfrm>
          <a:prstGeom prst="rect">
            <a:avLst/>
          </a:prstGeom>
          <a:solidFill>
            <a:srgbClr val="FFFFFF"/>
          </a:solidFill>
        </p:spPr>
        <p:txBody>
          <a:bodyPr wrap="square" rtlCol="0">
            <a:spAutoFit/>
          </a:bodyPr>
          <a:lstStyle/>
          <a:p>
            <a:r>
              <a:rPr lang="en-US" sz="1100" dirty="0" smtClean="0"/>
              <a:t>Efficiency [%]</a:t>
            </a:r>
            <a:endParaRPr lang="en-US" sz="1100" dirty="0"/>
          </a:p>
        </p:txBody>
      </p:sp>
      <p:sp>
        <p:nvSpPr>
          <p:cNvPr id="20" name="ZoneTexte 19"/>
          <p:cNvSpPr txBox="1"/>
          <p:nvPr/>
        </p:nvSpPr>
        <p:spPr>
          <a:xfrm>
            <a:off x="1846896" y="6260440"/>
            <a:ext cx="1081496" cy="261610"/>
          </a:xfrm>
          <a:prstGeom prst="rect">
            <a:avLst/>
          </a:prstGeom>
          <a:solidFill>
            <a:srgbClr val="FFFFFF"/>
          </a:solidFill>
        </p:spPr>
        <p:txBody>
          <a:bodyPr wrap="square" rtlCol="0">
            <a:spAutoFit/>
          </a:bodyPr>
          <a:lstStyle/>
          <a:p>
            <a:r>
              <a:rPr lang="en-US" sz="1100" dirty="0" smtClean="0"/>
              <a:t>Energy [</a:t>
            </a:r>
            <a:r>
              <a:rPr lang="en-US" sz="1100" dirty="0" err="1" smtClean="0"/>
              <a:t>keV</a:t>
            </a:r>
            <a:r>
              <a:rPr lang="en-US" sz="1100" dirty="0" smtClean="0"/>
              <a:t>]</a:t>
            </a:r>
            <a:endParaRPr lang="en-US" sz="1100" dirty="0"/>
          </a:p>
        </p:txBody>
      </p:sp>
      <p:sp>
        <p:nvSpPr>
          <p:cNvPr id="21" name="ZoneTexte 20"/>
          <p:cNvSpPr txBox="1"/>
          <p:nvPr/>
        </p:nvSpPr>
        <p:spPr>
          <a:xfrm rot="16200000">
            <a:off x="-421092" y="4719253"/>
            <a:ext cx="1095674" cy="270739"/>
          </a:xfrm>
          <a:prstGeom prst="rect">
            <a:avLst/>
          </a:prstGeom>
          <a:solidFill>
            <a:srgbClr val="FFFFFF"/>
          </a:solidFill>
        </p:spPr>
        <p:txBody>
          <a:bodyPr wrap="square" rtlCol="0">
            <a:spAutoFit/>
          </a:bodyPr>
          <a:lstStyle/>
          <a:p>
            <a:r>
              <a:rPr lang="en-US" sz="1100" dirty="0" smtClean="0"/>
              <a:t>Efficiency [%]</a:t>
            </a:r>
            <a:endParaRPr lang="en-US" sz="1100" dirty="0"/>
          </a:p>
        </p:txBody>
      </p:sp>
      <p:sp>
        <p:nvSpPr>
          <p:cNvPr id="8" name="Rectangle 7"/>
          <p:cNvSpPr/>
          <p:nvPr/>
        </p:nvSpPr>
        <p:spPr>
          <a:xfrm>
            <a:off x="2544792" y="3709358"/>
            <a:ext cx="1768416" cy="1337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54968" y="3591803"/>
            <a:ext cx="1768416" cy="1337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637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66527" y="5006823"/>
            <a:ext cx="5335675" cy="1604519"/>
          </a:xfrm>
        </p:spPr>
        <p:txBody>
          <a:bodyPr/>
          <a:lstStyle/>
          <a:p>
            <a:pPr marL="342900" indent="-342900">
              <a:buFont typeface="Arial"/>
              <a:buChar char="•"/>
            </a:pPr>
            <a:r>
              <a:rPr lang="en-US" baseline="30000" dirty="0" smtClean="0"/>
              <a:t>91</a:t>
            </a:r>
            <a:r>
              <a:rPr lang="en-US" dirty="0" smtClean="0"/>
              <a:t>Zr(n,</a:t>
            </a:r>
            <a:r>
              <a:rPr lang="en-US" dirty="0" smtClean="0">
                <a:sym typeface="Symbol"/>
              </a:rPr>
              <a:t>)</a:t>
            </a:r>
          </a:p>
          <a:p>
            <a:pPr marL="612900" lvl="1" indent="-342900">
              <a:buFont typeface="Arial"/>
              <a:buChar char="•"/>
            </a:pPr>
            <a:r>
              <a:rPr lang="en-US" baseline="30000" dirty="0" smtClean="0">
                <a:solidFill>
                  <a:schemeClr val="tx1"/>
                </a:solidFill>
                <a:sym typeface="Symbol"/>
              </a:rPr>
              <a:t>92</a:t>
            </a:r>
            <a:r>
              <a:rPr lang="en-US" dirty="0" smtClean="0">
                <a:solidFill>
                  <a:schemeClr val="tx1"/>
                </a:solidFill>
                <a:sym typeface="Symbol"/>
              </a:rPr>
              <a:t>Zr peak at 1405 </a:t>
            </a:r>
            <a:r>
              <a:rPr lang="en-US" dirty="0" err="1" smtClean="0">
                <a:solidFill>
                  <a:schemeClr val="tx1"/>
                </a:solidFill>
                <a:sym typeface="Symbol"/>
              </a:rPr>
              <a:t>keV</a:t>
            </a:r>
            <a:endParaRPr lang="en-US" dirty="0" smtClean="0">
              <a:solidFill>
                <a:schemeClr val="tx1"/>
              </a:solidFill>
            </a:endParaRPr>
          </a:p>
          <a:p>
            <a:pPr marL="612900" lvl="1" indent="-342900">
              <a:buFont typeface="Arial"/>
              <a:buChar char="•"/>
            </a:pPr>
            <a:r>
              <a:rPr lang="en-US" dirty="0" smtClean="0">
                <a:solidFill>
                  <a:schemeClr val="tx1"/>
                </a:solidFill>
              </a:rPr>
              <a:t>FWHM equal to 3.7 </a:t>
            </a:r>
            <a:r>
              <a:rPr lang="en-US" dirty="0" err="1" smtClean="0">
                <a:solidFill>
                  <a:schemeClr val="tx1"/>
                </a:solidFill>
              </a:rPr>
              <a:t>keV</a:t>
            </a:r>
            <a:endParaRPr lang="en-US" dirty="0" smtClean="0">
              <a:solidFill>
                <a:schemeClr val="tx1"/>
              </a:solidFill>
            </a:endParaRPr>
          </a:p>
          <a:p>
            <a:pPr marL="612900" lvl="1" indent="-342900">
              <a:buFont typeface="Arial"/>
              <a:buChar char="•"/>
            </a:pPr>
            <a:r>
              <a:rPr lang="en-US" dirty="0" smtClean="0">
                <a:solidFill>
                  <a:schemeClr val="tx1"/>
                </a:solidFill>
              </a:rPr>
              <a:t>Chi</a:t>
            </a:r>
            <a:r>
              <a:rPr lang="en-US" baseline="30000" dirty="0" smtClean="0">
                <a:solidFill>
                  <a:schemeClr val="tx1"/>
                </a:solidFill>
              </a:rPr>
              <a:t>2</a:t>
            </a:r>
            <a:r>
              <a:rPr lang="en-US" dirty="0" smtClean="0">
                <a:solidFill>
                  <a:schemeClr val="tx1"/>
                </a:solidFill>
              </a:rPr>
              <a:t>/NDF equal to 1.7</a:t>
            </a:r>
          </a:p>
        </p:txBody>
      </p:sp>
      <p:sp>
        <p:nvSpPr>
          <p:cNvPr id="3" name="Titre 2"/>
          <p:cNvSpPr>
            <a:spLocks noGrp="1"/>
          </p:cNvSpPr>
          <p:nvPr>
            <p:ph type="title"/>
          </p:nvPr>
        </p:nvSpPr>
        <p:spPr/>
        <p:txBody>
          <a:bodyPr/>
          <a:lstStyle/>
          <a:p>
            <a:r>
              <a:rPr lang="en-US" dirty="0" smtClean="0"/>
              <a:t>EXILL resolution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45</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22" name="Rectangle 21"/>
          <p:cNvSpPr/>
          <p:nvPr/>
        </p:nvSpPr>
        <p:spPr>
          <a:xfrm>
            <a:off x="6458308" y="4788112"/>
            <a:ext cx="803552" cy="179887"/>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10708" y="4904400"/>
            <a:ext cx="477330" cy="216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00100" y="4999290"/>
            <a:ext cx="7703820" cy="45719"/>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114" y="1100830"/>
            <a:ext cx="6029773" cy="392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019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a:solidFill>
                  <a:schemeClr val="tx1"/>
                </a:solidFill>
              </a:rPr>
              <a:t>Peak shape</a:t>
            </a:r>
          </a:p>
          <a:p>
            <a:pPr marL="612900" lvl="1" indent="-342900">
              <a:buFont typeface="Arial" pitchFamily="34" charset="0"/>
              <a:buChar char="•"/>
            </a:pPr>
            <a:r>
              <a:rPr lang="en-US" dirty="0">
                <a:solidFill>
                  <a:schemeClr val="tx1"/>
                </a:solidFill>
              </a:rPr>
              <a:t>Not a simple Gaussian</a:t>
            </a:r>
          </a:p>
          <a:p>
            <a:pPr marL="342900" indent="-342900">
              <a:buFont typeface="Arial" pitchFamily="34" charset="0"/>
              <a:buChar char="•"/>
            </a:pPr>
            <a:endParaRPr lang="en-US" dirty="0" smtClean="0">
              <a:solidFill>
                <a:schemeClr val="tx1"/>
              </a:solidFill>
            </a:endParaRPr>
          </a:p>
          <a:p>
            <a:pPr marL="342900" indent="-342900">
              <a:buFont typeface="Arial" pitchFamily="34" charset="0"/>
              <a:buChar char="•"/>
            </a:pPr>
            <a:r>
              <a:rPr lang="en-US" dirty="0" smtClean="0">
                <a:solidFill>
                  <a:schemeClr val="tx1"/>
                </a:solidFill>
              </a:rPr>
              <a:t>Gating with subtracted background</a:t>
            </a:r>
          </a:p>
          <a:p>
            <a:pPr marL="612900" lvl="1" indent="-342900">
              <a:buFont typeface="Arial" pitchFamily="34" charset="0"/>
              <a:buChar char="•"/>
            </a:pPr>
            <a:r>
              <a:rPr lang="en-US" dirty="0" smtClean="0">
                <a:solidFill>
                  <a:schemeClr val="tx1"/>
                </a:solidFill>
              </a:rPr>
              <a:t>Choosing correct background</a:t>
            </a:r>
          </a:p>
          <a:p>
            <a:endParaRPr lang="en-US" dirty="0" smtClean="0"/>
          </a:p>
          <a:p>
            <a:pPr marL="342900" indent="-342900">
              <a:buFont typeface="Arial" pitchFamily="34" charset="0"/>
              <a:buChar char="•"/>
            </a:pPr>
            <a:r>
              <a:rPr lang="en-US" dirty="0" smtClean="0">
                <a:solidFill>
                  <a:schemeClr val="tx1"/>
                </a:solidFill>
              </a:rPr>
              <a:t>Peak/Background ratio</a:t>
            </a:r>
            <a:endParaRPr lang="en-US" dirty="0">
              <a:solidFill>
                <a:schemeClr val="tx1"/>
              </a:solidFill>
            </a:endParaRPr>
          </a:p>
          <a:p>
            <a:pPr marL="612900" lvl="1" indent="-342900">
              <a:buFont typeface="Arial" pitchFamily="34" charset="0"/>
              <a:buChar char="•"/>
            </a:pPr>
            <a:r>
              <a:rPr lang="en-US" dirty="0" smtClean="0">
                <a:solidFill>
                  <a:schemeClr val="tx1"/>
                </a:solidFill>
              </a:rPr>
              <a:t>Gates width</a:t>
            </a:r>
          </a:p>
          <a:p>
            <a:pPr marL="612900" lvl="1" indent="-342900">
              <a:buFont typeface="Arial" pitchFamily="34" charset="0"/>
              <a:buChar char="•"/>
            </a:pPr>
            <a:endParaRPr lang="en-US" dirty="0">
              <a:solidFill>
                <a:schemeClr val="tx1"/>
              </a:solidFill>
            </a:endParaRPr>
          </a:p>
          <a:p>
            <a:pPr marL="342900" indent="-342900">
              <a:buFont typeface="Arial" pitchFamily="34" charset="0"/>
              <a:buChar char="•"/>
            </a:pPr>
            <a:r>
              <a:rPr lang="en-US" dirty="0" smtClean="0">
                <a:solidFill>
                  <a:srgbClr val="DC0528"/>
                </a:solidFill>
              </a:rPr>
              <a:t>Contaminants in the gates</a:t>
            </a:r>
          </a:p>
          <a:p>
            <a:pPr marL="612900" lvl="1" indent="-342900">
              <a:buFont typeface="Arial" pitchFamily="34" charset="0"/>
              <a:buChar char="•"/>
            </a:pPr>
            <a:r>
              <a:rPr lang="en-US" dirty="0" smtClean="0">
                <a:solidFill>
                  <a:schemeClr val="tx1"/>
                </a:solidFill>
              </a:rPr>
              <a:t>Gates width</a:t>
            </a:r>
            <a:endParaRPr lang="en-US" dirty="0">
              <a:solidFill>
                <a:schemeClr val="tx1"/>
              </a:solidFill>
            </a:endParaRPr>
          </a:p>
          <a:p>
            <a:pPr marL="612900" lvl="1" indent="-342900">
              <a:buFont typeface="Arial" pitchFamily="34" charset="0"/>
              <a:buChar char="•"/>
            </a:pPr>
            <a:endParaRPr lang="en-US" dirty="0">
              <a:solidFill>
                <a:schemeClr val="tx1"/>
              </a:solidFill>
            </a:endParaRPr>
          </a:p>
          <a:p>
            <a:pPr marL="612900" lvl="1" indent="-342900">
              <a:buFont typeface="Arial" pitchFamily="34" charset="0"/>
              <a:buChar char="•"/>
            </a:pPr>
            <a:endParaRPr lang="en-US" dirty="0" smtClean="0">
              <a:solidFill>
                <a:schemeClr val="tx1"/>
              </a:solidFill>
            </a:endParaRPr>
          </a:p>
        </p:txBody>
      </p:sp>
      <p:sp>
        <p:nvSpPr>
          <p:cNvPr id="3" name="Titre 2"/>
          <p:cNvSpPr>
            <a:spLocks noGrp="1"/>
          </p:cNvSpPr>
          <p:nvPr>
            <p:ph type="title"/>
          </p:nvPr>
        </p:nvSpPr>
        <p:spPr/>
        <p:txBody>
          <a:bodyPr/>
          <a:lstStyle/>
          <a:p>
            <a:r>
              <a:rPr lang="en-US" dirty="0" smtClean="0"/>
              <a:t>Spectra fitting problems</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46</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4048062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Spectra fitting problems -</a:t>
            </a:r>
            <a:r>
              <a:rPr lang="en-US" dirty="0" smtClean="0"/>
              <a:t> peak/background</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47</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8" name="Espace réservé du contenu 1"/>
          <p:cNvSpPr>
            <a:spLocks noGrp="1"/>
          </p:cNvSpPr>
          <p:nvPr>
            <p:ph idx="1"/>
          </p:nvPr>
        </p:nvSpPr>
        <p:spPr>
          <a:xfrm>
            <a:off x="576000" y="1256885"/>
            <a:ext cx="8172464" cy="4968552"/>
          </a:xfrm>
        </p:spPr>
        <p:txBody>
          <a:bodyPr/>
          <a:lstStyle/>
          <a:p>
            <a:pPr marL="342900" indent="-342900">
              <a:buFont typeface="Arial" pitchFamily="34" charset="0"/>
              <a:buChar char="•"/>
            </a:pPr>
            <a:r>
              <a:rPr lang="en-US" dirty="0" smtClean="0"/>
              <a:t>Better value of the peak/background ratio</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14375"/>
            <a:ext cx="5040702" cy="3440479"/>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588" y="2014374"/>
            <a:ext cx="5040702" cy="3440479"/>
          </a:xfrm>
          <a:prstGeom prst="rect">
            <a:avLst/>
          </a:prstGeom>
        </p:spPr>
      </p:pic>
      <p:sp>
        <p:nvSpPr>
          <p:cNvPr id="11" name="Espace réservé du contenu 1"/>
          <p:cNvSpPr txBox="1">
            <a:spLocks/>
          </p:cNvSpPr>
          <p:nvPr/>
        </p:nvSpPr>
        <p:spPr>
          <a:xfrm>
            <a:off x="485765" y="5454853"/>
            <a:ext cx="9391480" cy="570554"/>
          </a:xfrm>
          <a:prstGeom prst="rect">
            <a:avLst/>
          </a:prstGeom>
        </p:spPr>
        <p:txBody>
          <a:bodyPr numCol="2"/>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5"/>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6"/>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r>
              <a:rPr lang="en-US" dirty="0" smtClean="0"/>
              <a:t>2 bins gate width</a:t>
            </a:r>
          </a:p>
          <a:p>
            <a:pPr marL="342900" indent="-342900">
              <a:buFont typeface="Arial" pitchFamily="34" charset="0"/>
              <a:buChar char="•"/>
            </a:pPr>
            <a:r>
              <a:rPr lang="en-US" dirty="0" smtClean="0"/>
              <a:t>1 bin gate width</a:t>
            </a:r>
          </a:p>
        </p:txBody>
      </p:sp>
    </p:spTree>
    <p:extLst>
      <p:ext uri="{BB962C8B-B14F-4D97-AF65-F5344CB8AC3E}">
        <p14:creationId xmlns:p14="http://schemas.microsoft.com/office/powerpoint/2010/main" val="40445360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17" y="3841563"/>
            <a:ext cx="5571910" cy="2817613"/>
          </a:xfrm>
          <a:prstGeom prst="rect">
            <a:avLst/>
          </a:prstGeom>
        </p:spPr>
      </p:pic>
      <p:sp>
        <p:nvSpPr>
          <p:cNvPr id="3" name="Titre 2"/>
          <p:cNvSpPr>
            <a:spLocks noGrp="1"/>
          </p:cNvSpPr>
          <p:nvPr>
            <p:ph type="title"/>
          </p:nvPr>
        </p:nvSpPr>
        <p:spPr/>
        <p:txBody>
          <a:bodyPr/>
          <a:lstStyle/>
          <a:p>
            <a:r>
              <a:rPr lang="en-US" dirty="0"/>
              <a:t>Spectra fitting problems </a:t>
            </a:r>
            <a:r>
              <a:rPr lang="en-US" dirty="0" smtClean="0"/>
              <a:t>- contamination </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48</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8" name="Espace réservé du contenu 1"/>
          <p:cNvSpPr>
            <a:spLocks noGrp="1"/>
          </p:cNvSpPr>
          <p:nvPr>
            <p:ph idx="1"/>
          </p:nvPr>
        </p:nvSpPr>
        <p:spPr>
          <a:xfrm>
            <a:off x="576000" y="1256885"/>
            <a:ext cx="2578680" cy="4968552"/>
          </a:xfrm>
        </p:spPr>
        <p:txBody>
          <a:bodyPr/>
          <a:lstStyle/>
          <a:p>
            <a:pPr marL="342900" indent="-342900">
              <a:buFont typeface="Arial" pitchFamily="34" charset="0"/>
              <a:buChar char="•"/>
            </a:pPr>
            <a:r>
              <a:rPr lang="en-US" dirty="0" smtClean="0"/>
              <a:t>Better visibility of contaminants</a:t>
            </a:r>
          </a:p>
          <a:p>
            <a:pPr marL="342900" indent="-342900">
              <a:buFont typeface="Arial" pitchFamily="34" charset="0"/>
              <a:buChar char="•"/>
            </a:pPr>
            <a:r>
              <a:rPr lang="en-US" dirty="0" smtClean="0"/>
              <a:t>More precise contamination positioning</a:t>
            </a:r>
          </a:p>
          <a:p>
            <a:pPr marL="342900" indent="-342900">
              <a:buFont typeface="Arial" pitchFamily="34" charset="0"/>
              <a:buChar char="•"/>
            </a:pPr>
            <a:r>
              <a:rPr lang="en-US" dirty="0" smtClean="0"/>
              <a:t>More precise results</a:t>
            </a:r>
          </a:p>
          <a:p>
            <a:pPr marL="342900" indent="-342900">
              <a:buFont typeface="Arial" pitchFamily="34" charset="0"/>
              <a:buChar char="•"/>
            </a:pPr>
            <a:r>
              <a:rPr lang="en-US" dirty="0" smtClean="0"/>
              <a:t>Lower uncertainty</a:t>
            </a: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167" y="982157"/>
            <a:ext cx="5665834" cy="2826000"/>
          </a:xfrm>
          <a:prstGeom prst="rect">
            <a:avLst/>
          </a:prstGeom>
        </p:spPr>
      </p:pic>
      <p:sp>
        <p:nvSpPr>
          <p:cNvPr id="11" name="Espace réservé du contenu 1"/>
          <p:cNvSpPr txBox="1">
            <a:spLocks/>
          </p:cNvSpPr>
          <p:nvPr/>
        </p:nvSpPr>
        <p:spPr>
          <a:xfrm>
            <a:off x="5890260" y="1716432"/>
            <a:ext cx="2974307" cy="3891888"/>
          </a:xfrm>
          <a:prstGeom prst="rect">
            <a:avLst/>
          </a:prstGeom>
        </p:spPr>
        <p:txBody>
          <a:bodyPr numCol="1"/>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5"/>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6"/>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r>
              <a:rPr lang="en-US" dirty="0" smtClean="0"/>
              <a:t>2 bins gate width</a:t>
            </a:r>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r>
              <a:rPr lang="en-US" dirty="0" smtClean="0"/>
              <a:t>1 bin gate width</a:t>
            </a:r>
          </a:p>
        </p:txBody>
      </p:sp>
    </p:spTree>
    <p:extLst>
      <p:ext uri="{BB962C8B-B14F-4D97-AF65-F5344CB8AC3E}">
        <p14:creationId xmlns:p14="http://schemas.microsoft.com/office/powerpoint/2010/main" val="1180576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a:t>Dependence on a complementary fragment </a:t>
            </a:r>
            <a:r>
              <a:rPr lang="en-US" dirty="0" smtClean="0"/>
              <a:t>(neutron evaporation)</a:t>
            </a:r>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0" lvl="1" indent="0">
              <a:spcAft>
                <a:spcPts val="600"/>
              </a:spcAft>
              <a:buSzTx/>
              <a:buNone/>
            </a:pPr>
            <a:endParaRPr lang="en-US" dirty="0" smtClean="0"/>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49</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21" name="Groupe 20"/>
          <p:cNvGrpSpPr/>
          <p:nvPr/>
        </p:nvGrpSpPr>
        <p:grpSpPr>
          <a:xfrm>
            <a:off x="162769" y="2259791"/>
            <a:ext cx="4593472" cy="3355557"/>
            <a:chOff x="162769" y="1718481"/>
            <a:chExt cx="4593472" cy="3355557"/>
          </a:xfrm>
        </p:grpSpPr>
        <p:grpSp>
          <p:nvGrpSpPr>
            <p:cNvPr id="7" name="Groupe 6"/>
            <p:cNvGrpSpPr/>
            <p:nvPr/>
          </p:nvGrpSpPr>
          <p:grpSpPr>
            <a:xfrm>
              <a:off x="162769" y="1718481"/>
              <a:ext cx="4593472" cy="2707214"/>
              <a:chOff x="162769" y="1718481"/>
              <a:chExt cx="4593472" cy="2707214"/>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69" y="1718481"/>
                <a:ext cx="4593472" cy="2707214"/>
              </a:xfrm>
              <a:prstGeom prst="rect">
                <a:avLst/>
              </a:prstGeom>
            </p:spPr>
          </p:pic>
          <p:sp>
            <p:nvSpPr>
              <p:cNvPr id="11" name="ZoneTexte 10"/>
              <p:cNvSpPr txBox="1"/>
              <p:nvPr/>
            </p:nvSpPr>
            <p:spPr>
              <a:xfrm>
                <a:off x="1340287" y="2126473"/>
                <a:ext cx="542380" cy="200055"/>
              </a:xfrm>
              <a:prstGeom prst="rect">
                <a:avLst/>
              </a:prstGeom>
              <a:noFill/>
            </p:spPr>
            <p:txBody>
              <a:bodyPr wrap="square" rtlCol="0">
                <a:spAutoFit/>
              </a:bodyPr>
              <a:lstStyle/>
              <a:p>
                <a:r>
                  <a:rPr lang="en-US" sz="700" dirty="0" smtClean="0"/>
                  <a:t>6</a:t>
                </a:r>
                <a:r>
                  <a:rPr lang="en-US" sz="700" baseline="-25000" dirty="0" smtClean="0"/>
                  <a:t>1</a:t>
                </a:r>
                <a:r>
                  <a:rPr lang="en-US" sz="700" baseline="30000" dirty="0"/>
                  <a:t>+</a:t>
                </a:r>
                <a:r>
                  <a:rPr lang="en-US" sz="700" dirty="0" smtClean="0"/>
                  <a:t> </a:t>
                </a:r>
                <a:r>
                  <a:rPr lang="en-US" sz="700" dirty="0" smtClean="0">
                    <a:sym typeface="Wingdings"/>
                  </a:rPr>
                  <a:t> 4</a:t>
                </a:r>
                <a:r>
                  <a:rPr lang="en-US" sz="700" baseline="30000" dirty="0" smtClean="0">
                    <a:sym typeface="Wingdings"/>
                  </a:rPr>
                  <a:t>+</a:t>
                </a:r>
                <a:endParaRPr lang="en-US" sz="700" dirty="0"/>
              </a:p>
            </p:txBody>
          </p:sp>
          <p:sp>
            <p:nvSpPr>
              <p:cNvPr id="12" name="ZoneTexte 11"/>
              <p:cNvSpPr txBox="1"/>
              <p:nvPr/>
            </p:nvSpPr>
            <p:spPr>
              <a:xfrm>
                <a:off x="3612148" y="3812921"/>
                <a:ext cx="498983" cy="200055"/>
              </a:xfrm>
              <a:prstGeom prst="rect">
                <a:avLst/>
              </a:prstGeom>
              <a:noFill/>
            </p:spPr>
            <p:txBody>
              <a:bodyPr wrap="square" rtlCol="0">
                <a:spAutoFit/>
              </a:bodyPr>
              <a:lstStyle/>
              <a:p>
                <a:r>
                  <a:rPr lang="en-US" sz="700" dirty="0" smtClean="0">
                    <a:solidFill>
                      <a:srgbClr val="0000FF"/>
                    </a:solidFill>
                  </a:rPr>
                  <a:t>5</a:t>
                </a:r>
                <a:r>
                  <a:rPr lang="en-US" sz="700" baseline="30000" dirty="0" smtClean="0">
                    <a:solidFill>
                      <a:srgbClr val="0000FF"/>
                    </a:solidFill>
                  </a:rPr>
                  <a:t>- </a:t>
                </a:r>
                <a:r>
                  <a:rPr lang="en-US" sz="700" dirty="0" smtClean="0">
                    <a:solidFill>
                      <a:srgbClr val="0000FF"/>
                    </a:solidFill>
                    <a:sym typeface="Wingdings"/>
                  </a:rPr>
                  <a:t> 4</a:t>
                </a:r>
                <a:r>
                  <a:rPr lang="en-US" sz="700" baseline="30000" dirty="0" smtClean="0">
                    <a:solidFill>
                      <a:srgbClr val="0000FF"/>
                    </a:solidFill>
                    <a:sym typeface="Wingdings"/>
                  </a:rPr>
                  <a:t>+</a:t>
                </a:r>
                <a:endParaRPr lang="en-US" sz="700" dirty="0">
                  <a:solidFill>
                    <a:srgbClr val="0000FF"/>
                  </a:solidFill>
                </a:endParaRPr>
              </a:p>
            </p:txBody>
          </p:sp>
          <p:sp>
            <p:nvSpPr>
              <p:cNvPr id="13" name="ZoneTexte 12"/>
              <p:cNvSpPr txBox="1"/>
              <p:nvPr/>
            </p:nvSpPr>
            <p:spPr>
              <a:xfrm>
                <a:off x="2684504" y="3535589"/>
                <a:ext cx="517992" cy="200055"/>
              </a:xfrm>
              <a:prstGeom prst="rect">
                <a:avLst/>
              </a:prstGeom>
              <a:noFill/>
            </p:spPr>
            <p:txBody>
              <a:bodyPr wrap="square" rtlCol="0">
                <a:spAutoFit/>
              </a:bodyPr>
              <a:lstStyle/>
              <a:p>
                <a:r>
                  <a:rPr lang="en-US" sz="700" dirty="0" smtClean="0">
                    <a:solidFill>
                      <a:srgbClr val="66FF33"/>
                    </a:solidFill>
                  </a:rPr>
                  <a:t>7</a:t>
                </a:r>
                <a:r>
                  <a:rPr lang="en-US" sz="700" baseline="30000" dirty="0" smtClean="0">
                    <a:solidFill>
                      <a:srgbClr val="66FF33"/>
                    </a:solidFill>
                  </a:rPr>
                  <a:t>- </a:t>
                </a:r>
                <a:r>
                  <a:rPr lang="en-US" sz="700" dirty="0" smtClean="0">
                    <a:solidFill>
                      <a:srgbClr val="66FF33"/>
                    </a:solidFill>
                    <a:sym typeface="Wingdings"/>
                  </a:rPr>
                  <a:t> 6</a:t>
                </a:r>
                <a:r>
                  <a:rPr lang="en-US" sz="700" baseline="-25000" dirty="0" smtClean="0">
                    <a:solidFill>
                      <a:srgbClr val="66FF33"/>
                    </a:solidFill>
                    <a:sym typeface="Wingdings"/>
                  </a:rPr>
                  <a:t>1</a:t>
                </a:r>
                <a:r>
                  <a:rPr lang="en-US" sz="700" baseline="30000" dirty="0" smtClean="0">
                    <a:solidFill>
                      <a:srgbClr val="66FF33"/>
                    </a:solidFill>
                    <a:sym typeface="Wingdings"/>
                  </a:rPr>
                  <a:t>+</a:t>
                </a:r>
                <a:endParaRPr lang="en-US" sz="700" dirty="0">
                  <a:solidFill>
                    <a:srgbClr val="66FF33"/>
                  </a:solidFill>
                </a:endParaRPr>
              </a:p>
            </p:txBody>
          </p:sp>
          <p:sp>
            <p:nvSpPr>
              <p:cNvPr id="14" name="ZoneTexte 13"/>
              <p:cNvSpPr txBox="1"/>
              <p:nvPr/>
            </p:nvSpPr>
            <p:spPr>
              <a:xfrm>
                <a:off x="1472704" y="3344220"/>
                <a:ext cx="585840" cy="200055"/>
              </a:xfrm>
              <a:prstGeom prst="rect">
                <a:avLst/>
              </a:prstGeom>
              <a:noFill/>
            </p:spPr>
            <p:txBody>
              <a:bodyPr wrap="square" rtlCol="0">
                <a:spAutoFit/>
              </a:bodyPr>
              <a:lstStyle/>
              <a:p>
                <a:r>
                  <a:rPr lang="en-US" sz="700" dirty="0" smtClean="0">
                    <a:solidFill>
                      <a:srgbClr val="FF0000"/>
                    </a:solidFill>
                  </a:rPr>
                  <a:t>8</a:t>
                </a:r>
                <a:r>
                  <a:rPr lang="en-US" sz="700" baseline="-25000" dirty="0" smtClean="0">
                    <a:solidFill>
                      <a:srgbClr val="FF0000"/>
                    </a:solidFill>
                  </a:rPr>
                  <a:t>1</a:t>
                </a:r>
                <a:r>
                  <a:rPr lang="en-US" sz="700" baseline="30000" dirty="0" smtClean="0">
                    <a:solidFill>
                      <a:srgbClr val="FF0000"/>
                    </a:solidFill>
                  </a:rPr>
                  <a:t>+</a:t>
                </a:r>
                <a:r>
                  <a:rPr lang="en-US" sz="700" dirty="0" smtClean="0">
                    <a:solidFill>
                      <a:srgbClr val="FF0000"/>
                    </a:solidFill>
                  </a:rPr>
                  <a:t> </a:t>
                </a:r>
                <a:r>
                  <a:rPr lang="en-US" sz="700" dirty="0" smtClean="0">
                    <a:solidFill>
                      <a:srgbClr val="FF0000"/>
                    </a:solidFill>
                    <a:sym typeface="Wingdings"/>
                  </a:rPr>
                  <a:t> 6</a:t>
                </a:r>
                <a:r>
                  <a:rPr lang="en-US" sz="700" baseline="-25000" dirty="0" smtClean="0">
                    <a:solidFill>
                      <a:srgbClr val="FF0000"/>
                    </a:solidFill>
                    <a:sym typeface="Wingdings"/>
                  </a:rPr>
                  <a:t>1</a:t>
                </a:r>
                <a:r>
                  <a:rPr lang="en-US" sz="700" baseline="30000" dirty="0">
                    <a:solidFill>
                      <a:srgbClr val="FF0000"/>
                    </a:solidFill>
                    <a:sym typeface="Wingdings"/>
                  </a:rPr>
                  <a:t>+</a:t>
                </a:r>
                <a:endParaRPr lang="en-US" sz="700" dirty="0">
                  <a:solidFill>
                    <a:srgbClr val="FF0000"/>
                  </a:solidFill>
                </a:endParaRPr>
              </a:p>
            </p:txBody>
          </p:sp>
        </p:grpSp>
        <p:sp>
          <p:nvSpPr>
            <p:cNvPr id="26" name="ZoneTexte 25"/>
            <p:cNvSpPr txBox="1"/>
            <p:nvPr/>
          </p:nvSpPr>
          <p:spPr>
            <a:xfrm>
              <a:off x="1119322" y="4550818"/>
              <a:ext cx="2680365" cy="523220"/>
            </a:xfrm>
            <a:prstGeom prst="rect">
              <a:avLst/>
            </a:prstGeom>
            <a:noFill/>
          </p:spPr>
          <p:txBody>
            <a:bodyPr wrap="square" rtlCol="0">
              <a:spAutoFit/>
            </a:bodyPr>
            <a:lstStyle/>
            <a:p>
              <a:pPr algn="ctr">
                <a:spcAft>
                  <a:spcPts val="600"/>
                </a:spcAft>
              </a:pPr>
              <a:r>
                <a:rPr lang="en-US" sz="1400" b="1" dirty="0"/>
                <a:t>FIFRELIN</a:t>
              </a:r>
              <a:r>
                <a:rPr lang="en-US" sz="1400" dirty="0"/>
                <a:t> simulated transition intensities in </a:t>
              </a:r>
              <a:r>
                <a:rPr lang="en-US" sz="1400" b="1" baseline="30000" dirty="0"/>
                <a:t>142</a:t>
              </a:r>
              <a:r>
                <a:rPr lang="en-US" sz="1400" b="1" dirty="0"/>
                <a:t>Ba</a:t>
              </a:r>
              <a:endParaRPr lang="en-US" sz="1400" b="1" dirty="0" smtClean="0"/>
            </a:p>
          </p:txBody>
        </p:sp>
      </p:grpSp>
      <p:sp>
        <p:nvSpPr>
          <p:cNvPr id="27" name="Espace réservé du contenu 1"/>
          <p:cNvSpPr txBox="1">
            <a:spLocks/>
          </p:cNvSpPr>
          <p:nvPr/>
        </p:nvSpPr>
        <p:spPr>
          <a:xfrm>
            <a:off x="4324662" y="1256400"/>
            <a:ext cx="4423801" cy="4968552"/>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4"/>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5"/>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endParaRPr lang="en-US" dirty="0" smtClean="0"/>
          </a:p>
          <a:p>
            <a:pPr marL="342900" indent="-342900">
              <a:buFont typeface="Arial" pitchFamily="34" charset="0"/>
              <a:buChar char="•"/>
            </a:pPr>
            <a:endParaRPr lang="en-US" dirty="0"/>
          </a:p>
          <a:p>
            <a:pPr marL="612900" lvl="1" indent="-342900">
              <a:buFont typeface="Arial" pitchFamily="34" charset="0"/>
              <a:buChar char="•"/>
            </a:pPr>
            <a:r>
              <a:rPr lang="en-US" dirty="0" smtClean="0">
                <a:solidFill>
                  <a:schemeClr val="tx1"/>
                </a:solidFill>
              </a:rPr>
              <a:t>Effect caused by dependence between excitation energy and level density</a:t>
            </a: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0" lvl="1" indent="0">
              <a:spcAft>
                <a:spcPts val="600"/>
              </a:spcAft>
              <a:buSzTx/>
              <a:buFontTx/>
              <a:buNone/>
            </a:pPr>
            <a:endParaRPr lang="en-US" dirty="0" smtClean="0"/>
          </a:p>
        </p:txBody>
      </p:sp>
    </p:spTree>
    <p:extLst>
      <p:ext uri="{BB962C8B-B14F-4D97-AF65-F5344CB8AC3E}">
        <p14:creationId xmlns:p14="http://schemas.microsoft.com/office/powerpoint/2010/main" val="1974752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71551"/>
            <a:ext cx="4470568" cy="4051300"/>
          </a:xfrm>
        </p:spPr>
      </p:pic>
      <p:sp>
        <p:nvSpPr>
          <p:cNvPr id="3" name="Titre 2"/>
          <p:cNvSpPr>
            <a:spLocks noGrp="1"/>
          </p:cNvSpPr>
          <p:nvPr>
            <p:ph type="title"/>
          </p:nvPr>
        </p:nvSpPr>
        <p:spPr/>
        <p:txBody>
          <a:bodyPr/>
          <a:lstStyle/>
          <a:p>
            <a:r>
              <a:rPr lang="en-US" dirty="0"/>
              <a:t>Gamma heating process in a nuclear reactor</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5</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2144" y="2609849"/>
            <a:ext cx="2955256" cy="3899589"/>
          </a:xfrm>
          <a:prstGeom prst="rect">
            <a:avLst/>
          </a:prstGeom>
        </p:spPr>
      </p:pic>
      <p:pic>
        <p:nvPicPr>
          <p:cNvPr id="10" name="Espace réservé du contenu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966660"/>
            <a:ext cx="3180170" cy="4086478"/>
          </a:xfrm>
          <a:prstGeom prst="rect">
            <a:avLst/>
          </a:prstGeom>
        </p:spPr>
      </p:pic>
      <p:sp>
        <p:nvSpPr>
          <p:cNvPr id="11" name="Espace réservé du contenu 1"/>
          <p:cNvSpPr txBox="1">
            <a:spLocks/>
          </p:cNvSpPr>
          <p:nvPr/>
        </p:nvSpPr>
        <p:spPr>
          <a:xfrm>
            <a:off x="4500300" y="1495010"/>
            <a:ext cx="4643700" cy="1815500"/>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6"/>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7"/>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a:buChar char="•"/>
            </a:pPr>
            <a:r>
              <a:rPr lang="en-US" dirty="0" smtClean="0"/>
              <a:t>Result of gamma-ray energy deposition</a:t>
            </a:r>
          </a:p>
        </p:txBody>
      </p:sp>
      <p:sp>
        <p:nvSpPr>
          <p:cNvPr id="12" name="ZoneTexte 11"/>
          <p:cNvSpPr txBox="1"/>
          <p:nvPr/>
        </p:nvSpPr>
        <p:spPr>
          <a:xfrm>
            <a:off x="5950007" y="6120974"/>
            <a:ext cx="3014956" cy="369332"/>
          </a:xfrm>
          <a:prstGeom prst="rect">
            <a:avLst/>
          </a:prstGeom>
          <a:noFill/>
        </p:spPr>
        <p:txBody>
          <a:bodyPr wrap="square" rtlCol="0">
            <a:spAutoFit/>
          </a:bodyPr>
          <a:lstStyle/>
          <a:p>
            <a:pPr algn="ctr"/>
            <a:r>
              <a:rPr lang="en-US" sz="900" dirty="0" smtClean="0"/>
              <a:t>S. </a:t>
            </a:r>
            <a:r>
              <a:rPr lang="en-US" sz="900" dirty="0" err="1" smtClean="0"/>
              <a:t>Sen</a:t>
            </a:r>
            <a:r>
              <a:rPr lang="en-US" sz="900" dirty="0" smtClean="0"/>
              <a:t> et al., Nuclear Engineering and Design Vol. 293,</a:t>
            </a:r>
          </a:p>
          <a:p>
            <a:pPr algn="ctr"/>
            <a:r>
              <a:rPr lang="en-US" sz="900" dirty="0" smtClean="0"/>
              <a:t>Pages 323-329 (2015)</a:t>
            </a:r>
            <a:endParaRPr lang="en-US" sz="900" dirty="0"/>
          </a:p>
        </p:txBody>
      </p:sp>
      <p:sp>
        <p:nvSpPr>
          <p:cNvPr id="13" name="ZoneTexte 12"/>
          <p:cNvSpPr txBox="1"/>
          <p:nvPr/>
        </p:nvSpPr>
        <p:spPr>
          <a:xfrm>
            <a:off x="158985" y="5109162"/>
            <a:ext cx="3282846" cy="369332"/>
          </a:xfrm>
          <a:prstGeom prst="rect">
            <a:avLst/>
          </a:prstGeom>
          <a:noFill/>
        </p:spPr>
        <p:txBody>
          <a:bodyPr wrap="square" rtlCol="0">
            <a:spAutoFit/>
          </a:bodyPr>
          <a:lstStyle/>
          <a:p>
            <a:pPr algn="ctr"/>
            <a:r>
              <a:rPr lang="en-US" sz="900" dirty="0" smtClean="0"/>
              <a:t>HTMR Asia Development Limited,</a:t>
            </a:r>
          </a:p>
          <a:p>
            <a:pPr algn="ctr"/>
            <a:r>
              <a:rPr lang="en-US" sz="900" dirty="0" smtClean="0"/>
              <a:t>http</a:t>
            </a:r>
            <a:r>
              <a:rPr lang="en-US" sz="900" dirty="0"/>
              <a:t>://</a:t>
            </a:r>
            <a:r>
              <a:rPr lang="en-US" sz="900" dirty="0" smtClean="0"/>
              <a:t>www.htmr-asia.com/en/product.php?id=27 (2014)</a:t>
            </a:r>
            <a:endParaRPr lang="en-US" sz="900" dirty="0"/>
          </a:p>
        </p:txBody>
      </p:sp>
      <p:sp>
        <p:nvSpPr>
          <p:cNvPr id="14" name="ZoneTexte 13"/>
          <p:cNvSpPr txBox="1"/>
          <p:nvPr/>
        </p:nvSpPr>
        <p:spPr>
          <a:xfrm>
            <a:off x="743343" y="5934922"/>
            <a:ext cx="2930980" cy="369332"/>
          </a:xfrm>
          <a:prstGeom prst="rect">
            <a:avLst/>
          </a:prstGeom>
          <a:noFill/>
        </p:spPr>
        <p:txBody>
          <a:bodyPr wrap="square" rtlCol="0">
            <a:spAutoFit/>
          </a:bodyPr>
          <a:lstStyle/>
          <a:p>
            <a:pPr algn="ctr"/>
            <a:r>
              <a:rPr lang="en-US" sz="900" dirty="0" err="1" smtClean="0"/>
              <a:t>Areva</a:t>
            </a:r>
            <a:r>
              <a:rPr lang="en-US" sz="900" dirty="0" smtClean="0"/>
              <a:t> , UK-EPR, Fundamental safety overview Vol. 1, Chapter A, Page 63 </a:t>
            </a:r>
            <a:endParaRPr lang="en-US" sz="900" dirty="0"/>
          </a:p>
        </p:txBody>
      </p:sp>
    </p:spTree>
    <p:extLst>
      <p:ext uri="{BB962C8B-B14F-4D97-AF65-F5344CB8AC3E}">
        <p14:creationId xmlns:p14="http://schemas.microsoft.com/office/powerpoint/2010/main" val="1868704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a:t>Dependence on a complementary fragment </a:t>
            </a:r>
            <a:r>
              <a:rPr lang="en-US" dirty="0" smtClean="0"/>
              <a:t>(neutron evaporation)</a:t>
            </a:r>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0" lvl="1" indent="0">
              <a:spcAft>
                <a:spcPts val="600"/>
              </a:spcAft>
              <a:buSzTx/>
              <a:buNone/>
            </a:pPr>
            <a:endParaRPr lang="en-US" dirty="0" smtClean="0"/>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50</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21" name="Groupe 20"/>
          <p:cNvGrpSpPr/>
          <p:nvPr/>
        </p:nvGrpSpPr>
        <p:grpSpPr>
          <a:xfrm>
            <a:off x="162769" y="2259791"/>
            <a:ext cx="4593472" cy="3355557"/>
            <a:chOff x="162769" y="1718481"/>
            <a:chExt cx="4593472" cy="3355557"/>
          </a:xfrm>
        </p:grpSpPr>
        <p:grpSp>
          <p:nvGrpSpPr>
            <p:cNvPr id="7" name="Groupe 6"/>
            <p:cNvGrpSpPr/>
            <p:nvPr/>
          </p:nvGrpSpPr>
          <p:grpSpPr>
            <a:xfrm>
              <a:off x="162769" y="1718481"/>
              <a:ext cx="4593472" cy="2707214"/>
              <a:chOff x="162769" y="1718481"/>
              <a:chExt cx="4593472" cy="2707214"/>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69" y="1718481"/>
                <a:ext cx="4593472" cy="2707214"/>
              </a:xfrm>
              <a:prstGeom prst="rect">
                <a:avLst/>
              </a:prstGeom>
            </p:spPr>
          </p:pic>
          <p:sp>
            <p:nvSpPr>
              <p:cNvPr id="11" name="ZoneTexte 10"/>
              <p:cNvSpPr txBox="1"/>
              <p:nvPr/>
            </p:nvSpPr>
            <p:spPr>
              <a:xfrm>
                <a:off x="1340287" y="2126473"/>
                <a:ext cx="542380" cy="200055"/>
              </a:xfrm>
              <a:prstGeom prst="rect">
                <a:avLst/>
              </a:prstGeom>
              <a:noFill/>
            </p:spPr>
            <p:txBody>
              <a:bodyPr wrap="square" rtlCol="0">
                <a:spAutoFit/>
              </a:bodyPr>
              <a:lstStyle/>
              <a:p>
                <a:r>
                  <a:rPr lang="en-US" sz="700" dirty="0" smtClean="0"/>
                  <a:t>6</a:t>
                </a:r>
                <a:r>
                  <a:rPr lang="en-US" sz="700" baseline="-25000" dirty="0" smtClean="0"/>
                  <a:t>1</a:t>
                </a:r>
                <a:r>
                  <a:rPr lang="en-US" sz="700" baseline="30000" dirty="0"/>
                  <a:t>+</a:t>
                </a:r>
                <a:r>
                  <a:rPr lang="en-US" sz="700" dirty="0" smtClean="0"/>
                  <a:t> </a:t>
                </a:r>
                <a:r>
                  <a:rPr lang="en-US" sz="700" dirty="0" smtClean="0">
                    <a:sym typeface="Wingdings"/>
                  </a:rPr>
                  <a:t> 4</a:t>
                </a:r>
                <a:r>
                  <a:rPr lang="en-US" sz="700" baseline="30000" dirty="0" smtClean="0">
                    <a:sym typeface="Wingdings"/>
                  </a:rPr>
                  <a:t>+</a:t>
                </a:r>
                <a:endParaRPr lang="en-US" sz="700" dirty="0"/>
              </a:p>
            </p:txBody>
          </p:sp>
          <p:sp>
            <p:nvSpPr>
              <p:cNvPr id="12" name="ZoneTexte 11"/>
              <p:cNvSpPr txBox="1"/>
              <p:nvPr/>
            </p:nvSpPr>
            <p:spPr>
              <a:xfrm>
                <a:off x="3612148" y="3812921"/>
                <a:ext cx="498983" cy="200055"/>
              </a:xfrm>
              <a:prstGeom prst="rect">
                <a:avLst/>
              </a:prstGeom>
              <a:noFill/>
            </p:spPr>
            <p:txBody>
              <a:bodyPr wrap="square" rtlCol="0">
                <a:spAutoFit/>
              </a:bodyPr>
              <a:lstStyle/>
              <a:p>
                <a:r>
                  <a:rPr lang="en-US" sz="700" dirty="0" smtClean="0">
                    <a:solidFill>
                      <a:srgbClr val="0000FF"/>
                    </a:solidFill>
                  </a:rPr>
                  <a:t>5</a:t>
                </a:r>
                <a:r>
                  <a:rPr lang="en-US" sz="700" baseline="30000" dirty="0" smtClean="0">
                    <a:solidFill>
                      <a:srgbClr val="0000FF"/>
                    </a:solidFill>
                  </a:rPr>
                  <a:t>- </a:t>
                </a:r>
                <a:r>
                  <a:rPr lang="en-US" sz="700" dirty="0" smtClean="0">
                    <a:solidFill>
                      <a:srgbClr val="0000FF"/>
                    </a:solidFill>
                    <a:sym typeface="Wingdings"/>
                  </a:rPr>
                  <a:t> 4</a:t>
                </a:r>
                <a:r>
                  <a:rPr lang="en-US" sz="700" baseline="30000" dirty="0" smtClean="0">
                    <a:solidFill>
                      <a:srgbClr val="0000FF"/>
                    </a:solidFill>
                    <a:sym typeface="Wingdings"/>
                  </a:rPr>
                  <a:t>+</a:t>
                </a:r>
                <a:endParaRPr lang="en-US" sz="700" dirty="0">
                  <a:solidFill>
                    <a:srgbClr val="0000FF"/>
                  </a:solidFill>
                </a:endParaRPr>
              </a:p>
            </p:txBody>
          </p:sp>
          <p:sp>
            <p:nvSpPr>
              <p:cNvPr id="13" name="ZoneTexte 12"/>
              <p:cNvSpPr txBox="1"/>
              <p:nvPr/>
            </p:nvSpPr>
            <p:spPr>
              <a:xfrm>
                <a:off x="2684504" y="3535589"/>
                <a:ext cx="517992" cy="200055"/>
              </a:xfrm>
              <a:prstGeom prst="rect">
                <a:avLst/>
              </a:prstGeom>
              <a:noFill/>
            </p:spPr>
            <p:txBody>
              <a:bodyPr wrap="square" rtlCol="0">
                <a:spAutoFit/>
              </a:bodyPr>
              <a:lstStyle/>
              <a:p>
                <a:r>
                  <a:rPr lang="en-US" sz="700" dirty="0" smtClean="0">
                    <a:solidFill>
                      <a:srgbClr val="66FF33"/>
                    </a:solidFill>
                  </a:rPr>
                  <a:t>7</a:t>
                </a:r>
                <a:r>
                  <a:rPr lang="en-US" sz="700" baseline="30000" dirty="0" smtClean="0">
                    <a:solidFill>
                      <a:srgbClr val="66FF33"/>
                    </a:solidFill>
                  </a:rPr>
                  <a:t>- </a:t>
                </a:r>
                <a:r>
                  <a:rPr lang="en-US" sz="700" dirty="0" smtClean="0">
                    <a:solidFill>
                      <a:srgbClr val="66FF33"/>
                    </a:solidFill>
                    <a:sym typeface="Wingdings"/>
                  </a:rPr>
                  <a:t> 6</a:t>
                </a:r>
                <a:r>
                  <a:rPr lang="en-US" sz="700" baseline="-25000" dirty="0" smtClean="0">
                    <a:solidFill>
                      <a:srgbClr val="66FF33"/>
                    </a:solidFill>
                    <a:sym typeface="Wingdings"/>
                  </a:rPr>
                  <a:t>1</a:t>
                </a:r>
                <a:r>
                  <a:rPr lang="en-US" sz="700" baseline="30000" dirty="0" smtClean="0">
                    <a:solidFill>
                      <a:srgbClr val="66FF33"/>
                    </a:solidFill>
                    <a:sym typeface="Wingdings"/>
                  </a:rPr>
                  <a:t>+</a:t>
                </a:r>
                <a:endParaRPr lang="en-US" sz="700" dirty="0">
                  <a:solidFill>
                    <a:srgbClr val="66FF33"/>
                  </a:solidFill>
                </a:endParaRPr>
              </a:p>
            </p:txBody>
          </p:sp>
          <p:sp>
            <p:nvSpPr>
              <p:cNvPr id="14" name="ZoneTexte 13"/>
              <p:cNvSpPr txBox="1"/>
              <p:nvPr/>
            </p:nvSpPr>
            <p:spPr>
              <a:xfrm>
                <a:off x="1472704" y="3344220"/>
                <a:ext cx="585840" cy="200055"/>
              </a:xfrm>
              <a:prstGeom prst="rect">
                <a:avLst/>
              </a:prstGeom>
              <a:noFill/>
            </p:spPr>
            <p:txBody>
              <a:bodyPr wrap="square" rtlCol="0">
                <a:spAutoFit/>
              </a:bodyPr>
              <a:lstStyle/>
              <a:p>
                <a:r>
                  <a:rPr lang="en-US" sz="700" dirty="0" smtClean="0">
                    <a:solidFill>
                      <a:srgbClr val="FF0000"/>
                    </a:solidFill>
                  </a:rPr>
                  <a:t>8</a:t>
                </a:r>
                <a:r>
                  <a:rPr lang="en-US" sz="700" baseline="-25000" dirty="0" smtClean="0">
                    <a:solidFill>
                      <a:srgbClr val="FF0000"/>
                    </a:solidFill>
                  </a:rPr>
                  <a:t>1</a:t>
                </a:r>
                <a:r>
                  <a:rPr lang="en-US" sz="700" baseline="30000" dirty="0" smtClean="0">
                    <a:solidFill>
                      <a:srgbClr val="FF0000"/>
                    </a:solidFill>
                  </a:rPr>
                  <a:t>+</a:t>
                </a:r>
                <a:r>
                  <a:rPr lang="en-US" sz="700" dirty="0" smtClean="0">
                    <a:solidFill>
                      <a:srgbClr val="FF0000"/>
                    </a:solidFill>
                  </a:rPr>
                  <a:t> </a:t>
                </a:r>
                <a:r>
                  <a:rPr lang="en-US" sz="700" dirty="0" smtClean="0">
                    <a:solidFill>
                      <a:srgbClr val="FF0000"/>
                    </a:solidFill>
                    <a:sym typeface="Wingdings"/>
                  </a:rPr>
                  <a:t> 6</a:t>
                </a:r>
                <a:r>
                  <a:rPr lang="en-US" sz="700" baseline="-25000" dirty="0" smtClean="0">
                    <a:solidFill>
                      <a:srgbClr val="FF0000"/>
                    </a:solidFill>
                    <a:sym typeface="Wingdings"/>
                  </a:rPr>
                  <a:t>1</a:t>
                </a:r>
                <a:r>
                  <a:rPr lang="en-US" sz="700" baseline="30000" dirty="0">
                    <a:solidFill>
                      <a:srgbClr val="FF0000"/>
                    </a:solidFill>
                    <a:sym typeface="Wingdings"/>
                  </a:rPr>
                  <a:t>+</a:t>
                </a:r>
                <a:endParaRPr lang="en-US" sz="700" dirty="0">
                  <a:solidFill>
                    <a:srgbClr val="FF0000"/>
                  </a:solidFill>
                </a:endParaRPr>
              </a:p>
            </p:txBody>
          </p:sp>
        </p:grpSp>
        <p:sp>
          <p:nvSpPr>
            <p:cNvPr id="26" name="ZoneTexte 25"/>
            <p:cNvSpPr txBox="1"/>
            <p:nvPr/>
          </p:nvSpPr>
          <p:spPr>
            <a:xfrm>
              <a:off x="1119322" y="4550818"/>
              <a:ext cx="2680365" cy="523220"/>
            </a:xfrm>
            <a:prstGeom prst="rect">
              <a:avLst/>
            </a:prstGeom>
            <a:noFill/>
          </p:spPr>
          <p:txBody>
            <a:bodyPr wrap="square" rtlCol="0">
              <a:spAutoFit/>
            </a:bodyPr>
            <a:lstStyle/>
            <a:p>
              <a:pPr algn="ctr">
                <a:spcAft>
                  <a:spcPts val="600"/>
                </a:spcAft>
              </a:pPr>
              <a:r>
                <a:rPr lang="en-US" sz="1400" b="1" dirty="0"/>
                <a:t>FIFRELIN</a:t>
              </a:r>
              <a:r>
                <a:rPr lang="en-US" sz="1400" dirty="0"/>
                <a:t> simulated transition intensities in </a:t>
              </a:r>
              <a:r>
                <a:rPr lang="en-US" sz="1400" b="1" baseline="30000" dirty="0"/>
                <a:t>142</a:t>
              </a:r>
              <a:r>
                <a:rPr lang="en-US" sz="1400" b="1" dirty="0"/>
                <a:t>Ba</a:t>
              </a:r>
              <a:endParaRPr lang="en-US" sz="1400" b="1" dirty="0" smtClean="0"/>
            </a:p>
          </p:txBody>
        </p:sp>
      </p:grpSp>
      <p:sp>
        <p:nvSpPr>
          <p:cNvPr id="27" name="Espace réservé du contenu 1"/>
          <p:cNvSpPr txBox="1">
            <a:spLocks/>
          </p:cNvSpPr>
          <p:nvPr/>
        </p:nvSpPr>
        <p:spPr>
          <a:xfrm>
            <a:off x="4324662" y="1256400"/>
            <a:ext cx="4423801" cy="4968552"/>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4"/>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5"/>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endParaRPr lang="en-US" dirty="0" smtClean="0"/>
          </a:p>
          <a:p>
            <a:pPr marL="342900" indent="-342900">
              <a:buFont typeface="Arial" pitchFamily="34" charset="0"/>
              <a:buChar char="•"/>
            </a:pPr>
            <a:endParaRPr lang="en-US" dirty="0"/>
          </a:p>
          <a:p>
            <a:pPr marL="612900" lvl="1" indent="-342900">
              <a:buFont typeface="Arial" pitchFamily="34" charset="0"/>
              <a:buChar char="•"/>
            </a:pPr>
            <a:r>
              <a:rPr lang="en-US" dirty="0" smtClean="0">
                <a:solidFill>
                  <a:schemeClr val="tx1"/>
                </a:solidFill>
              </a:rPr>
              <a:t>Effect caused by dependence between excitation energy and level density</a:t>
            </a:r>
          </a:p>
          <a:p>
            <a:pPr marL="612900" lvl="1" indent="-342900">
              <a:buFont typeface="Arial" pitchFamily="34" charset="0"/>
              <a:buChar char="•"/>
            </a:pPr>
            <a:endParaRPr lang="en-US" dirty="0" smtClean="0">
              <a:solidFill>
                <a:schemeClr val="tx1"/>
              </a:solidFill>
            </a:endParaRPr>
          </a:p>
          <a:p>
            <a:pPr marL="612900" lvl="1" indent="-342900">
              <a:buFont typeface="Arial" pitchFamily="34" charset="0"/>
              <a:buChar char="•"/>
            </a:pPr>
            <a:r>
              <a:rPr lang="en-US" dirty="0" smtClean="0">
                <a:solidFill>
                  <a:schemeClr val="tx1"/>
                </a:solidFill>
              </a:rPr>
              <a:t>More evaporated neutrons</a:t>
            </a:r>
          </a:p>
          <a:p>
            <a:pPr marL="612900" lvl="1" indent="-342900">
              <a:buFont typeface="Arial" pitchFamily="34" charset="0"/>
              <a:buChar char="•"/>
            </a:pPr>
            <a:endParaRPr lang="en-US" dirty="0">
              <a:solidFill>
                <a:schemeClr val="tx1"/>
              </a:solidFill>
            </a:endParaRPr>
          </a:p>
          <a:p>
            <a:pPr marL="612900" lvl="1" indent="-342900">
              <a:buFont typeface="Arial" pitchFamily="34" charset="0"/>
              <a:buChar char="•"/>
            </a:pPr>
            <a:r>
              <a:rPr lang="en-US" dirty="0" smtClean="0">
                <a:solidFill>
                  <a:schemeClr val="tx1"/>
                </a:solidFill>
              </a:rPr>
              <a:t>Lower excitation energy of the fission fragments after neutron evaporation</a:t>
            </a:r>
          </a:p>
          <a:p>
            <a:pPr marL="612900" lvl="1" indent="-342900">
              <a:buFont typeface="Arial" pitchFamily="34" charset="0"/>
              <a:buChar char="•"/>
            </a:pPr>
            <a:endParaRPr lang="en-US" dirty="0">
              <a:solidFill>
                <a:schemeClr val="tx1"/>
              </a:solidFill>
            </a:endParaRPr>
          </a:p>
          <a:p>
            <a:pPr marL="612900" lvl="1" indent="-342900">
              <a:buFont typeface="Arial" pitchFamily="34" charset="0"/>
              <a:buChar char="•"/>
            </a:pPr>
            <a:r>
              <a:rPr lang="en-US" dirty="0" smtClean="0">
                <a:solidFill>
                  <a:schemeClr val="tx1"/>
                </a:solidFill>
              </a:rPr>
              <a:t>Lower probability of high-spin transition production</a:t>
            </a:r>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0" lvl="1" indent="0">
              <a:spcAft>
                <a:spcPts val="600"/>
              </a:spcAft>
              <a:buSzTx/>
              <a:buFontTx/>
              <a:buNone/>
            </a:pPr>
            <a:endParaRPr lang="en-US" dirty="0" smtClean="0"/>
          </a:p>
        </p:txBody>
      </p:sp>
      <p:sp>
        <p:nvSpPr>
          <p:cNvPr id="28" name="Flèche droite 27"/>
          <p:cNvSpPr/>
          <p:nvPr/>
        </p:nvSpPr>
        <p:spPr>
          <a:xfrm rot="5400000">
            <a:off x="6373124" y="3660412"/>
            <a:ext cx="32687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èche droite 28"/>
          <p:cNvSpPr/>
          <p:nvPr/>
        </p:nvSpPr>
        <p:spPr>
          <a:xfrm rot="5400000">
            <a:off x="6373125" y="4874315"/>
            <a:ext cx="32687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0378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t>gates selection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51</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7" name="Groupe 6"/>
          <p:cNvGrpSpPr/>
          <p:nvPr/>
        </p:nvGrpSpPr>
        <p:grpSpPr>
          <a:xfrm>
            <a:off x="475012" y="1968057"/>
            <a:ext cx="3564821" cy="4598927"/>
            <a:chOff x="721987" y="17202835"/>
            <a:chExt cx="6258718" cy="9622811"/>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87" y="17202835"/>
              <a:ext cx="6258718" cy="9577063"/>
            </a:xfrm>
            <a:prstGeom prst="rect">
              <a:avLst/>
            </a:prstGeom>
          </p:spPr>
        </p:pic>
        <p:sp>
          <p:nvSpPr>
            <p:cNvPr id="10" name="ZoneTexte 9"/>
            <p:cNvSpPr txBox="1"/>
            <p:nvPr/>
          </p:nvSpPr>
          <p:spPr>
            <a:xfrm>
              <a:off x="2865292" y="25602061"/>
              <a:ext cx="1859777" cy="1223585"/>
            </a:xfrm>
            <a:prstGeom prst="rect">
              <a:avLst/>
            </a:prstGeom>
            <a:solidFill>
              <a:schemeClr val="bg1"/>
            </a:solidFill>
          </p:spPr>
          <p:txBody>
            <a:bodyPr wrap="square" rtlCol="0">
              <a:spAutoFit/>
            </a:bodyPr>
            <a:lstStyle/>
            <a:p>
              <a:pPr algn="ctr"/>
              <a:r>
                <a:rPr lang="en-US" sz="3200" baseline="30000" dirty="0" smtClean="0"/>
                <a:t>92</a:t>
              </a:r>
              <a:r>
                <a:rPr lang="en-US" sz="3200" dirty="0" smtClean="0"/>
                <a:t>Kr</a:t>
              </a:r>
            </a:p>
          </p:txBody>
        </p:sp>
      </p:grpSp>
    </p:spTree>
    <p:extLst>
      <p:ext uri="{BB962C8B-B14F-4D97-AF65-F5344CB8AC3E}">
        <p14:creationId xmlns:p14="http://schemas.microsoft.com/office/powerpoint/2010/main" val="12564251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smtClean="0"/>
              <a:t>gates </a:t>
            </a:r>
            <a:r>
              <a:rPr lang="en-US" dirty="0"/>
              <a:t>selection</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52</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7" name="Groupe 6"/>
          <p:cNvGrpSpPr/>
          <p:nvPr/>
        </p:nvGrpSpPr>
        <p:grpSpPr>
          <a:xfrm>
            <a:off x="475012" y="1968057"/>
            <a:ext cx="3564821" cy="4598927"/>
            <a:chOff x="721987" y="17202835"/>
            <a:chExt cx="6258718" cy="9622811"/>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87" y="17202835"/>
              <a:ext cx="6258718" cy="9577063"/>
            </a:xfrm>
            <a:prstGeom prst="rect">
              <a:avLst/>
            </a:prstGeom>
          </p:spPr>
        </p:pic>
        <p:sp>
          <p:nvSpPr>
            <p:cNvPr id="10" name="ZoneTexte 9"/>
            <p:cNvSpPr txBox="1"/>
            <p:nvPr/>
          </p:nvSpPr>
          <p:spPr>
            <a:xfrm>
              <a:off x="2865292" y="25602061"/>
              <a:ext cx="1859777" cy="1223585"/>
            </a:xfrm>
            <a:prstGeom prst="rect">
              <a:avLst/>
            </a:prstGeom>
            <a:solidFill>
              <a:schemeClr val="bg1"/>
            </a:solidFill>
          </p:spPr>
          <p:txBody>
            <a:bodyPr wrap="square" rtlCol="0">
              <a:spAutoFit/>
            </a:bodyPr>
            <a:lstStyle/>
            <a:p>
              <a:pPr algn="ctr"/>
              <a:r>
                <a:rPr lang="en-US" sz="3200" baseline="30000" dirty="0" smtClean="0"/>
                <a:t>92</a:t>
              </a:r>
              <a:r>
                <a:rPr lang="en-US" sz="3200" dirty="0" smtClean="0"/>
                <a:t>Kr</a:t>
              </a:r>
            </a:p>
          </p:txBody>
        </p:sp>
      </p:grpSp>
      <p:sp>
        <p:nvSpPr>
          <p:cNvPr id="2" name="Ellipse 1"/>
          <p:cNvSpPr/>
          <p:nvPr/>
        </p:nvSpPr>
        <p:spPr>
          <a:xfrm>
            <a:off x="1889184" y="5417389"/>
            <a:ext cx="540000" cy="3536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7633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sym typeface="Wingdings"/>
              </a:rPr>
              <a:t>Triple-</a:t>
            </a:r>
            <a:r>
              <a:rPr lang="en-US" dirty="0">
                <a:latin typeface="Symbol" charset="2"/>
                <a:sym typeface="Symbol"/>
              </a:rPr>
              <a:t></a:t>
            </a:r>
            <a:r>
              <a:rPr lang="en-US" dirty="0">
                <a:sym typeface="Wingdings"/>
              </a:rPr>
              <a:t> coincidence </a:t>
            </a:r>
            <a:r>
              <a:rPr lang="en-US" dirty="0" smtClean="0">
                <a:sym typeface="Wingdings"/>
              </a:rPr>
              <a:t>outcome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53</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0703"/>
            <a:ext cx="4963886" cy="3388050"/>
          </a:xfrm>
          <a:prstGeom prst="rect">
            <a:avLst/>
          </a:prstGeom>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931"/>
          <a:stretch/>
        </p:blipFill>
        <p:spPr bwMode="auto">
          <a:xfrm>
            <a:off x="4523712" y="3071004"/>
            <a:ext cx="4703415" cy="30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012000" y="3226278"/>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2000" y="4308635"/>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75419" y="4446658"/>
            <a:ext cx="1584000" cy="31411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20339" y="5052203"/>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avec flèche 15"/>
          <p:cNvCxnSpPr/>
          <p:nvPr/>
        </p:nvCxnSpPr>
        <p:spPr>
          <a:xfrm flipH="1">
            <a:off x="1242203" y="3295291"/>
            <a:ext cx="327803" cy="112143"/>
          </a:xfrm>
          <a:prstGeom prst="straightConnector1">
            <a:avLst/>
          </a:prstGeom>
          <a:ln>
            <a:solidFill>
              <a:srgbClr val="4166F0"/>
            </a:solidFill>
            <a:tailEnd type="arrow"/>
          </a:ln>
        </p:spPr>
        <p:style>
          <a:lnRef idx="2">
            <a:schemeClr val="accent6"/>
          </a:lnRef>
          <a:fillRef idx="0">
            <a:schemeClr val="accent6"/>
          </a:fillRef>
          <a:effectRef idx="1">
            <a:schemeClr val="accent6"/>
          </a:effectRef>
          <a:fontRef idx="minor">
            <a:schemeClr val="tx1"/>
          </a:fontRef>
        </p:style>
      </p:cxnSp>
      <p:cxnSp>
        <p:nvCxnSpPr>
          <p:cNvPr id="17" name="Connecteur droit avec flèche 16"/>
          <p:cNvCxnSpPr/>
          <p:nvPr/>
        </p:nvCxnSpPr>
        <p:spPr>
          <a:xfrm flipH="1">
            <a:off x="2015706" y="4321834"/>
            <a:ext cx="163900" cy="600974"/>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8" name="ZoneTexte 17"/>
          <p:cNvSpPr txBox="1"/>
          <p:nvPr/>
        </p:nvSpPr>
        <p:spPr>
          <a:xfrm>
            <a:off x="1593421" y="3156791"/>
            <a:ext cx="1482306" cy="261610"/>
          </a:xfrm>
          <a:prstGeom prst="rect">
            <a:avLst/>
          </a:prstGeom>
          <a:noFill/>
        </p:spPr>
        <p:txBody>
          <a:bodyPr wrap="square" rtlCol="0">
            <a:spAutoFit/>
          </a:bodyPr>
          <a:lstStyle/>
          <a:p>
            <a:r>
              <a:rPr lang="en-US" sz="1100" b="1" dirty="0" smtClean="0">
                <a:solidFill>
                  <a:srgbClr val="4166F0"/>
                </a:solidFill>
              </a:rPr>
              <a:t>359.5keV</a:t>
            </a:r>
            <a:endParaRPr lang="en-US" sz="1100" b="1" dirty="0">
              <a:solidFill>
                <a:srgbClr val="4166F0"/>
              </a:solidFill>
            </a:endParaRPr>
          </a:p>
        </p:txBody>
      </p:sp>
      <p:sp>
        <p:nvSpPr>
          <p:cNvPr id="19" name="ZoneTexte 18"/>
          <p:cNvSpPr txBox="1"/>
          <p:nvPr/>
        </p:nvSpPr>
        <p:spPr>
          <a:xfrm>
            <a:off x="2179606" y="4183334"/>
            <a:ext cx="1482306" cy="261610"/>
          </a:xfrm>
          <a:prstGeom prst="rect">
            <a:avLst/>
          </a:prstGeom>
          <a:noFill/>
        </p:spPr>
        <p:txBody>
          <a:bodyPr wrap="square" rtlCol="0">
            <a:spAutoFit/>
          </a:bodyPr>
          <a:lstStyle/>
          <a:p>
            <a:r>
              <a:rPr lang="en-US" sz="1100" b="1" dirty="0" smtClean="0">
                <a:solidFill>
                  <a:srgbClr val="FF0000"/>
                </a:solidFill>
              </a:rPr>
              <a:t>769.0keV</a:t>
            </a:r>
            <a:endParaRPr lang="en-US" sz="1200" b="1" dirty="0">
              <a:solidFill>
                <a:srgbClr val="FF0000"/>
              </a:solidFill>
            </a:endParaRPr>
          </a:p>
        </p:txBody>
      </p:sp>
      <p:pic>
        <p:nvPicPr>
          <p:cNvPr id="20" name="Espace réservé du contenu 8"/>
          <p:cNvPicPr>
            <a:picLocks noChangeAspect="1"/>
          </p:cNvPicPr>
          <p:nvPr/>
        </p:nvPicPr>
        <p:blipFill rotWithShape="1">
          <a:blip r:embed="rId5" cstate="print">
            <a:extLst>
              <a:ext uri="{28A0092B-C50C-407E-A947-70E740481C1C}">
                <a14:useLocalDpi xmlns:a14="http://schemas.microsoft.com/office/drawing/2010/main" val="0"/>
              </a:ext>
            </a:extLst>
          </a:blip>
          <a:srcRect l="1297" t="35335" r="95040" b="34520"/>
          <a:stretch/>
        </p:blipFill>
        <p:spPr>
          <a:xfrm>
            <a:off x="94890" y="3996000"/>
            <a:ext cx="181155" cy="1026544"/>
          </a:xfrm>
          <a:prstGeom prst="rect">
            <a:avLst/>
          </a:prstGeom>
        </p:spPr>
      </p:pic>
      <p:pic>
        <p:nvPicPr>
          <p:cNvPr id="21" name="Espace réservé du contenu 8"/>
          <p:cNvPicPr>
            <a:picLocks noChangeAspect="1"/>
          </p:cNvPicPr>
          <p:nvPr/>
        </p:nvPicPr>
        <p:blipFill rotWithShape="1">
          <a:blip r:embed="rId5" cstate="print">
            <a:extLst>
              <a:ext uri="{28A0092B-C50C-407E-A947-70E740481C1C}">
                <a14:useLocalDpi xmlns:a14="http://schemas.microsoft.com/office/drawing/2010/main" val="0"/>
              </a:ext>
            </a:extLst>
          </a:blip>
          <a:srcRect l="1297" t="35335" r="95040" b="34520"/>
          <a:stretch/>
        </p:blipFill>
        <p:spPr>
          <a:xfrm>
            <a:off x="4482000" y="3994563"/>
            <a:ext cx="181155" cy="1026544"/>
          </a:xfrm>
          <a:prstGeom prst="rect">
            <a:avLst/>
          </a:prstGeom>
        </p:spPr>
      </p:pic>
      <p:pic>
        <p:nvPicPr>
          <p:cNvPr id="25" name="Image 24"/>
          <p:cNvPicPr>
            <a:picLocks noChangeAspect="1"/>
          </p:cNvPicPr>
          <p:nvPr/>
        </p:nvPicPr>
        <p:blipFill rotWithShape="1">
          <a:blip r:embed="rId3" cstate="print">
            <a:extLst>
              <a:ext uri="{28A0092B-C50C-407E-A947-70E740481C1C}">
                <a14:useLocalDpi xmlns:a14="http://schemas.microsoft.com/office/drawing/2010/main" val="0"/>
              </a:ext>
            </a:extLst>
          </a:blip>
          <a:srcRect l="87066" t="90513" r="6467" b="6686"/>
          <a:stretch/>
        </p:blipFill>
        <p:spPr>
          <a:xfrm>
            <a:off x="4321834" y="5857335"/>
            <a:ext cx="321026" cy="94891"/>
          </a:xfrm>
          <a:prstGeom prst="rect">
            <a:avLst/>
          </a:prstGeom>
        </p:spPr>
      </p:pic>
      <p:pic>
        <p:nvPicPr>
          <p:cNvPr id="22"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5046" t="1768" r="13688" b="91325"/>
          <a:stretch/>
        </p:blipFill>
        <p:spPr bwMode="auto">
          <a:xfrm>
            <a:off x="5863524" y="2796249"/>
            <a:ext cx="2248815" cy="27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Image 22"/>
          <p:cNvPicPr>
            <a:picLocks noChangeAspect="1"/>
          </p:cNvPicPr>
          <p:nvPr/>
        </p:nvPicPr>
        <p:blipFill rotWithShape="1">
          <a:blip r:embed="rId6" cstate="print">
            <a:extLst>
              <a:ext uri="{28A0092B-C50C-407E-A947-70E740481C1C}">
                <a14:useLocalDpi xmlns:a14="http://schemas.microsoft.com/office/drawing/2010/main" val="0"/>
              </a:ext>
            </a:extLst>
          </a:blip>
          <a:srcRect l="883" t="31185" r="96481" b="32117"/>
          <a:stretch/>
        </p:blipFill>
        <p:spPr>
          <a:xfrm>
            <a:off x="4526798" y="3859864"/>
            <a:ext cx="136357" cy="1295941"/>
          </a:xfrm>
          <a:prstGeom prst="rect">
            <a:avLst/>
          </a:prstGeom>
        </p:spPr>
      </p:pic>
      <p:pic>
        <p:nvPicPr>
          <p:cNvPr id="24" name="Image 23"/>
          <p:cNvPicPr>
            <a:picLocks noChangeAspect="1"/>
          </p:cNvPicPr>
          <p:nvPr/>
        </p:nvPicPr>
        <p:blipFill rotWithShape="1">
          <a:blip r:embed="rId6" cstate="print">
            <a:extLst>
              <a:ext uri="{28A0092B-C50C-407E-A947-70E740481C1C}">
                <a14:useLocalDpi xmlns:a14="http://schemas.microsoft.com/office/drawing/2010/main" val="0"/>
              </a:ext>
            </a:extLst>
          </a:blip>
          <a:srcRect l="883" t="31185" r="96481" b="32117"/>
          <a:stretch/>
        </p:blipFill>
        <p:spPr>
          <a:xfrm>
            <a:off x="131677" y="3863832"/>
            <a:ext cx="136357" cy="1295941"/>
          </a:xfrm>
          <a:prstGeom prst="rect">
            <a:avLst/>
          </a:prstGeom>
        </p:spPr>
      </p:pic>
    </p:spTree>
    <p:extLst>
      <p:ext uri="{BB962C8B-B14F-4D97-AF65-F5344CB8AC3E}">
        <p14:creationId xmlns:p14="http://schemas.microsoft.com/office/powerpoint/2010/main" val="17492446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31"/>
          <a:stretch/>
        </p:blipFill>
        <p:spPr bwMode="auto">
          <a:xfrm>
            <a:off x="4523712" y="3071004"/>
            <a:ext cx="4703415" cy="30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2"/>
          <p:cNvSpPr>
            <a:spLocks noGrp="1"/>
          </p:cNvSpPr>
          <p:nvPr>
            <p:ph type="title"/>
          </p:nvPr>
        </p:nvSpPr>
        <p:spPr/>
        <p:txBody>
          <a:bodyPr/>
          <a:lstStyle/>
          <a:p>
            <a:r>
              <a:rPr lang="en-US" dirty="0">
                <a:sym typeface="Wingdings"/>
              </a:rPr>
              <a:t>Triple-</a:t>
            </a:r>
            <a:r>
              <a:rPr lang="en-US" dirty="0">
                <a:latin typeface="Symbol" charset="2"/>
                <a:sym typeface="Symbol"/>
              </a:rPr>
              <a:t></a:t>
            </a:r>
            <a:r>
              <a:rPr lang="en-US" dirty="0">
                <a:sym typeface="Wingdings"/>
              </a:rPr>
              <a:t> coincidence</a:t>
            </a:r>
            <a:r>
              <a:rPr lang="en-US" dirty="0" smtClean="0"/>
              <a:t> outcome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54</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Rectangle 6"/>
          <p:cNvSpPr/>
          <p:nvPr/>
        </p:nvSpPr>
        <p:spPr>
          <a:xfrm>
            <a:off x="6012000" y="3226278"/>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2000" y="4308635"/>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75419" y="4446658"/>
            <a:ext cx="1584000" cy="31411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20339" y="5052203"/>
            <a:ext cx="1584000" cy="27604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space réservé du contenu 1"/>
          <p:cNvSpPr>
            <a:spLocks noGrp="1"/>
          </p:cNvSpPr>
          <p:nvPr>
            <p:ph idx="1"/>
          </p:nvPr>
        </p:nvSpPr>
        <p:spPr>
          <a:xfrm>
            <a:off x="576000" y="1256885"/>
            <a:ext cx="8172464" cy="4968552"/>
          </a:xfrm>
        </p:spPr>
        <p:txBody>
          <a:bodyPr/>
          <a:lstStyle/>
          <a:p>
            <a:pPr marL="342900" indent="-342900">
              <a:buFont typeface="Arial"/>
              <a:buChar char="•"/>
            </a:pPr>
            <a:r>
              <a:rPr lang="en-US" dirty="0"/>
              <a:t>Clean spectrum</a:t>
            </a:r>
          </a:p>
          <a:p>
            <a:pPr marL="612900" lvl="1" indent="-342900">
              <a:buFont typeface="Arial"/>
              <a:buChar char="•"/>
            </a:pPr>
            <a:r>
              <a:rPr lang="en-US" dirty="0">
                <a:solidFill>
                  <a:schemeClr val="tx1"/>
                </a:solidFill>
              </a:rPr>
              <a:t>Reduced background</a:t>
            </a:r>
          </a:p>
          <a:p>
            <a:pPr marL="612900" lvl="1" indent="-342900">
              <a:buFont typeface="Arial"/>
              <a:buChar char="•"/>
            </a:pPr>
            <a:r>
              <a:rPr lang="en-US" dirty="0">
                <a:solidFill>
                  <a:schemeClr val="tx1"/>
                </a:solidFill>
              </a:rPr>
              <a:t>Clearly visible peaks</a:t>
            </a:r>
          </a:p>
          <a:p>
            <a:pPr marL="342900" indent="-342900">
              <a:buFont typeface="Arial"/>
              <a:buChar char="•"/>
            </a:pPr>
            <a:endParaRPr lang="en-US" dirty="0">
              <a:solidFill>
                <a:schemeClr val="tx1"/>
              </a:solidFill>
            </a:endParaRPr>
          </a:p>
        </p:txBody>
      </p:sp>
      <p:pic>
        <p:nvPicPr>
          <p:cNvPr id="14" name="Espace réservé du contenu 8"/>
          <p:cNvPicPr>
            <a:picLocks/>
          </p:cNvPicPr>
          <p:nvPr/>
        </p:nvPicPr>
        <p:blipFill rotWithShape="1">
          <a:blip r:embed="rId4" cstate="print">
            <a:extLst>
              <a:ext uri="{28A0092B-C50C-407E-A947-70E740481C1C}">
                <a14:useLocalDpi xmlns:a14="http://schemas.microsoft.com/office/drawing/2010/main" val="0"/>
              </a:ext>
            </a:extLst>
          </a:blip>
          <a:srcRect l="1297" t="6010" r="7254"/>
          <a:stretch/>
        </p:blipFill>
        <p:spPr>
          <a:xfrm>
            <a:off x="93600" y="2993365"/>
            <a:ext cx="4500000" cy="3180633"/>
          </a:xfrm>
          <a:prstGeom prst="rect">
            <a:avLst/>
          </a:prstGeom>
        </p:spPr>
      </p:pic>
      <p:pic>
        <p:nvPicPr>
          <p:cNvPr id="16" name="Espace réservé du contenu 8"/>
          <p:cNvPicPr>
            <a:picLocks/>
          </p:cNvPicPr>
          <p:nvPr/>
        </p:nvPicPr>
        <p:blipFill rotWithShape="1">
          <a:blip r:embed="rId4" cstate="print">
            <a:extLst>
              <a:ext uri="{28A0092B-C50C-407E-A947-70E740481C1C}">
                <a14:useLocalDpi xmlns:a14="http://schemas.microsoft.com/office/drawing/2010/main" val="0"/>
              </a:ext>
            </a:extLst>
          </a:blip>
          <a:srcRect l="52161" r="22946" b="92716"/>
          <a:stretch/>
        </p:blipFill>
        <p:spPr>
          <a:xfrm>
            <a:off x="1867496" y="2869994"/>
            <a:ext cx="1225018" cy="246741"/>
          </a:xfrm>
          <a:prstGeom prst="rect">
            <a:avLst/>
          </a:prstGeom>
        </p:spPr>
      </p:pic>
      <p:pic>
        <p:nvPicPr>
          <p:cNvPr id="18" name="Espace réservé du contenu 8"/>
          <p:cNvPicPr>
            <a:picLocks noChangeAspect="1"/>
          </p:cNvPicPr>
          <p:nvPr/>
        </p:nvPicPr>
        <p:blipFill rotWithShape="1">
          <a:blip r:embed="rId5" cstate="print">
            <a:extLst>
              <a:ext uri="{28A0092B-C50C-407E-A947-70E740481C1C}">
                <a14:useLocalDpi xmlns:a14="http://schemas.microsoft.com/office/drawing/2010/main" val="0"/>
              </a:ext>
            </a:extLst>
          </a:blip>
          <a:srcRect l="1297" t="35335" r="95040" b="34520"/>
          <a:stretch/>
        </p:blipFill>
        <p:spPr>
          <a:xfrm>
            <a:off x="4482000" y="3994563"/>
            <a:ext cx="181155" cy="1026544"/>
          </a:xfrm>
          <a:prstGeom prst="rect">
            <a:avLst/>
          </a:prstGeom>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46" t="1768" r="13688" b="91325"/>
          <a:stretch/>
        </p:blipFill>
        <p:spPr bwMode="auto">
          <a:xfrm>
            <a:off x="5863524" y="2796249"/>
            <a:ext cx="2248815" cy="27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age 19"/>
          <p:cNvPicPr>
            <a:picLocks noChangeAspect="1"/>
          </p:cNvPicPr>
          <p:nvPr/>
        </p:nvPicPr>
        <p:blipFill rotWithShape="1">
          <a:blip r:embed="rId6" cstate="print">
            <a:extLst>
              <a:ext uri="{28A0092B-C50C-407E-A947-70E740481C1C}">
                <a14:useLocalDpi xmlns:a14="http://schemas.microsoft.com/office/drawing/2010/main" val="0"/>
              </a:ext>
            </a:extLst>
          </a:blip>
          <a:srcRect l="883" t="31185" r="96481" b="32117"/>
          <a:stretch/>
        </p:blipFill>
        <p:spPr>
          <a:xfrm>
            <a:off x="4526798" y="3859864"/>
            <a:ext cx="136357" cy="1295941"/>
          </a:xfrm>
          <a:prstGeom prst="rect">
            <a:avLst/>
          </a:prstGeom>
        </p:spPr>
      </p:pic>
      <p:pic>
        <p:nvPicPr>
          <p:cNvPr id="21" name="Image 20"/>
          <p:cNvPicPr>
            <a:picLocks noChangeAspect="1"/>
          </p:cNvPicPr>
          <p:nvPr/>
        </p:nvPicPr>
        <p:blipFill rotWithShape="1">
          <a:blip r:embed="rId6" cstate="print">
            <a:extLst>
              <a:ext uri="{28A0092B-C50C-407E-A947-70E740481C1C}">
                <a14:useLocalDpi xmlns:a14="http://schemas.microsoft.com/office/drawing/2010/main" val="0"/>
              </a:ext>
            </a:extLst>
          </a:blip>
          <a:srcRect l="883" t="31185" r="96481" b="32117"/>
          <a:stretch/>
        </p:blipFill>
        <p:spPr>
          <a:xfrm>
            <a:off x="131677" y="3863832"/>
            <a:ext cx="136357" cy="1295941"/>
          </a:xfrm>
          <a:prstGeom prst="rect">
            <a:avLst/>
          </a:prstGeom>
        </p:spPr>
      </p:pic>
    </p:spTree>
    <p:extLst>
      <p:ext uri="{BB962C8B-B14F-4D97-AF65-F5344CB8AC3E}">
        <p14:creationId xmlns:p14="http://schemas.microsoft.com/office/powerpoint/2010/main" val="6748026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285750" indent="-285750">
              <a:buFont typeface="Arial"/>
              <a:buChar char="•"/>
            </a:pPr>
            <a:r>
              <a:rPr lang="en-US" dirty="0" smtClean="0"/>
              <a:t>Three-dimensional histogram</a:t>
            </a:r>
            <a:r>
              <a:rPr lang="en-US" dirty="0">
                <a:cs typeface="Arial"/>
              </a:rPr>
              <a:t> → </a:t>
            </a:r>
            <a:r>
              <a:rPr lang="el-GR" dirty="0">
                <a:cs typeface="Arial"/>
              </a:rPr>
              <a:t>γγγ</a:t>
            </a:r>
            <a:r>
              <a:rPr lang="en-US" dirty="0">
                <a:cs typeface="Arial"/>
              </a:rPr>
              <a:t>-cube</a:t>
            </a:r>
            <a:endParaRPr lang="en-US" dirty="0" smtClean="0"/>
          </a:p>
        </p:txBody>
      </p:sp>
      <p:sp>
        <p:nvSpPr>
          <p:cNvPr id="3" name="Titre 2"/>
          <p:cNvSpPr>
            <a:spLocks noGrp="1"/>
          </p:cNvSpPr>
          <p:nvPr>
            <p:ph type="title"/>
          </p:nvPr>
        </p:nvSpPr>
        <p:spPr/>
        <p:txBody>
          <a:bodyPr/>
          <a:lstStyle/>
          <a:p>
            <a:r>
              <a:rPr lang="en-US" dirty="0">
                <a:sym typeface="Wingdings"/>
              </a:rPr>
              <a:t>Triple-</a:t>
            </a:r>
            <a:r>
              <a:rPr lang="en-US" dirty="0" smtClean="0">
                <a:latin typeface="Symbol" charset="2"/>
                <a:sym typeface="Symbol"/>
              </a:rPr>
              <a:t></a:t>
            </a:r>
            <a:r>
              <a:rPr lang="en-US" dirty="0" smtClean="0">
                <a:sym typeface="Wingdings"/>
              </a:rPr>
              <a:t> coincidence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55</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Espace réservé du contenu 1"/>
          <p:cNvSpPr txBox="1">
            <a:spLocks/>
          </p:cNvSpPr>
          <p:nvPr/>
        </p:nvSpPr>
        <p:spPr>
          <a:xfrm>
            <a:off x="576000" y="1256885"/>
            <a:ext cx="3088973" cy="4968552"/>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3"/>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4"/>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endParaRPr lang="en-US" dirty="0" smtClean="0"/>
          </a:p>
          <a:p>
            <a:pPr marL="285750" indent="-285750" algn="just">
              <a:buFont typeface="Arial"/>
              <a:buChar char="•"/>
            </a:pPr>
            <a:r>
              <a:rPr lang="en-US" dirty="0" smtClean="0"/>
              <a:t>Fixed time window</a:t>
            </a:r>
          </a:p>
          <a:p>
            <a:pPr marL="285750" indent="-285750" algn="just">
              <a:buFont typeface="Arial"/>
              <a:buChar char="•"/>
            </a:pPr>
            <a:endParaRPr lang="en-US" dirty="0" smtClean="0"/>
          </a:p>
          <a:p>
            <a:pPr marL="285750" indent="-285750" algn="just">
              <a:buFont typeface="Arial"/>
              <a:buChar char="•"/>
            </a:pPr>
            <a:r>
              <a:rPr lang="en-US" dirty="0" smtClean="0"/>
              <a:t>Transitions coming within the time window limit are considered to be in coincidence</a:t>
            </a: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4974" y="2075401"/>
            <a:ext cx="5444518" cy="424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9190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smtClean="0"/>
              <a:t>Selection of fission fragments</a:t>
            </a:r>
          </a:p>
          <a:p>
            <a:pPr marL="342900" indent="-342900">
              <a:buFont typeface="Arial" pitchFamily="34" charset="0"/>
              <a:buChar char="•"/>
            </a:pPr>
            <a:r>
              <a:rPr lang="en-US" dirty="0" smtClean="0"/>
              <a:t>Gating (</a:t>
            </a:r>
            <a:r>
              <a:rPr lang="en-US" dirty="0"/>
              <a:t>with back ground subtraction</a:t>
            </a:r>
            <a:r>
              <a:rPr lang="en-US" dirty="0" smtClean="0"/>
              <a:t>)</a:t>
            </a:r>
          </a:p>
          <a:p>
            <a:pPr marL="342900" indent="-342900">
              <a:buFont typeface="Arial" pitchFamily="34" charset="0"/>
              <a:buChar char="•"/>
            </a:pPr>
            <a:r>
              <a:rPr lang="en-US" dirty="0" smtClean="0"/>
              <a:t>Identification of peaks</a:t>
            </a:r>
          </a:p>
        </p:txBody>
      </p:sp>
      <p:sp>
        <p:nvSpPr>
          <p:cNvPr id="3" name="Titre 2"/>
          <p:cNvSpPr>
            <a:spLocks noGrp="1"/>
          </p:cNvSpPr>
          <p:nvPr>
            <p:ph type="title"/>
          </p:nvPr>
        </p:nvSpPr>
        <p:spPr/>
        <p:txBody>
          <a:bodyPr/>
          <a:lstStyle/>
          <a:p>
            <a:r>
              <a:rPr lang="en-US" dirty="0" smtClean="0"/>
              <a:t>Analysis scheme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56</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2636696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lgn="just">
              <a:buFont typeface="Arial" pitchFamily="34" charset="0"/>
              <a:buChar char="•"/>
            </a:pPr>
            <a:r>
              <a:rPr lang="en-US" dirty="0" smtClean="0"/>
              <a:t>Selection of fission fragments</a:t>
            </a:r>
          </a:p>
          <a:p>
            <a:pPr marL="342900" indent="-342900" algn="just">
              <a:buFont typeface="Arial" pitchFamily="34" charset="0"/>
              <a:buChar char="•"/>
            </a:pPr>
            <a:r>
              <a:rPr lang="en-US" dirty="0" smtClean="0"/>
              <a:t>Gating (with back ground subtraction)</a:t>
            </a:r>
          </a:p>
          <a:p>
            <a:pPr marL="342900" indent="-342900" algn="just">
              <a:buFont typeface="Arial" pitchFamily="34" charset="0"/>
              <a:buChar char="•"/>
            </a:pPr>
            <a:r>
              <a:rPr lang="en-US" dirty="0" smtClean="0"/>
              <a:t>Identification of peaks</a:t>
            </a:r>
          </a:p>
          <a:p>
            <a:pPr marL="342900" indent="-342900" algn="just">
              <a:buFont typeface="Arial" pitchFamily="34" charset="0"/>
              <a:buChar char="•"/>
            </a:pPr>
            <a:r>
              <a:rPr lang="en-US" dirty="0" smtClean="0"/>
              <a:t>Fitting </a:t>
            </a:r>
            <a:r>
              <a:rPr lang="en-US" dirty="0"/>
              <a:t>of </a:t>
            </a:r>
            <a:r>
              <a:rPr lang="en-US" dirty="0" smtClean="0"/>
              <a:t>the peaks</a:t>
            </a:r>
          </a:p>
          <a:p>
            <a:pPr marL="612900" lvl="1" indent="-342900" algn="just">
              <a:buFont typeface="Arial" pitchFamily="34" charset="0"/>
              <a:buChar char="•"/>
            </a:pPr>
            <a:r>
              <a:rPr lang="en-US" dirty="0">
                <a:solidFill>
                  <a:schemeClr val="tx1"/>
                </a:solidFill>
              </a:rPr>
              <a:t>Fitting with simple </a:t>
            </a:r>
            <a:r>
              <a:rPr lang="en-US" dirty="0" smtClean="0">
                <a:solidFill>
                  <a:schemeClr val="tx1"/>
                </a:solidFill>
              </a:rPr>
              <a:t>Gaussian</a:t>
            </a:r>
            <a:endParaRPr lang="en-US" dirty="0">
              <a:solidFill>
                <a:schemeClr val="tx1"/>
              </a:solidFill>
            </a:endParaRPr>
          </a:p>
          <a:p>
            <a:pPr marL="612900" lvl="1" indent="-342900" algn="just">
              <a:buFont typeface="Arial" pitchFamily="34" charset="0"/>
              <a:buChar char="•"/>
            </a:pPr>
            <a:r>
              <a:rPr lang="en-US" dirty="0">
                <a:solidFill>
                  <a:schemeClr val="tx1"/>
                </a:solidFill>
              </a:rPr>
              <a:t>F</a:t>
            </a:r>
            <a:r>
              <a:rPr lang="en-US" dirty="0" smtClean="0">
                <a:solidFill>
                  <a:schemeClr val="tx1"/>
                </a:solidFill>
              </a:rPr>
              <a:t>it integration</a:t>
            </a:r>
          </a:p>
          <a:p>
            <a:pPr marL="342900" indent="-342900" algn="just">
              <a:buFont typeface="Arial" pitchFamily="34" charset="0"/>
              <a:buChar char="•"/>
            </a:pPr>
            <a:endParaRPr lang="en-US" dirty="0" smtClean="0"/>
          </a:p>
          <a:p>
            <a:pPr marL="342900" indent="-342900" algn="just">
              <a:buFont typeface="Arial" pitchFamily="34" charset="0"/>
              <a:buChar char="•"/>
            </a:pPr>
            <a:r>
              <a:rPr lang="en-US" dirty="0" smtClean="0"/>
              <a:t>Calculation of normalized intensities of the peaks</a:t>
            </a:r>
          </a:p>
          <a:p>
            <a:pPr marL="612900" lvl="1" indent="-342900" algn="just">
              <a:buFont typeface="Arial" pitchFamily="34" charset="0"/>
              <a:buChar char="•"/>
            </a:pPr>
            <a:r>
              <a:rPr lang="en-US" dirty="0" smtClean="0">
                <a:solidFill>
                  <a:schemeClr val="tx1"/>
                </a:solidFill>
              </a:rPr>
              <a:t>Normalized to the most intense transition of the particular fission fragment</a:t>
            </a:r>
          </a:p>
          <a:p>
            <a:pPr marL="342900" indent="-342900" algn="just">
              <a:buFont typeface="Arial" pitchFamily="34" charset="0"/>
              <a:buChar char="•"/>
            </a:pPr>
            <a:endParaRPr lang="en-US" dirty="0" smtClean="0">
              <a:solidFill>
                <a:srgbClr val="DC0528"/>
              </a:solidFill>
            </a:endParaRPr>
          </a:p>
          <a:p>
            <a:pPr marL="342900" indent="-342900" algn="just">
              <a:buFont typeface="Arial" pitchFamily="34" charset="0"/>
              <a:buChar char="•"/>
            </a:pPr>
            <a:r>
              <a:rPr lang="en-US" dirty="0" smtClean="0">
                <a:solidFill>
                  <a:srgbClr val="DC0528"/>
                </a:solidFill>
              </a:rPr>
              <a:t>Comparison to other experimental data and FIFRELIN simulation results</a:t>
            </a:r>
          </a:p>
        </p:txBody>
      </p:sp>
      <p:sp>
        <p:nvSpPr>
          <p:cNvPr id="3" name="Titre 2"/>
          <p:cNvSpPr>
            <a:spLocks noGrp="1"/>
          </p:cNvSpPr>
          <p:nvPr>
            <p:ph type="title"/>
          </p:nvPr>
        </p:nvSpPr>
        <p:spPr/>
        <p:txBody>
          <a:bodyPr/>
          <a:lstStyle/>
          <a:p>
            <a:r>
              <a:rPr lang="en-US" dirty="0" smtClean="0"/>
              <a:t>Analysis scheme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57</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2531459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Context of the thesis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58</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2" name="Groupe 1"/>
          <p:cNvGrpSpPr/>
          <p:nvPr/>
        </p:nvGrpSpPr>
        <p:grpSpPr>
          <a:xfrm>
            <a:off x="324000" y="1107985"/>
            <a:ext cx="8676000" cy="5292000"/>
            <a:chOff x="324000" y="1044000"/>
            <a:chExt cx="8676000" cy="5292000"/>
          </a:xfrm>
        </p:grpSpPr>
        <p:sp>
          <p:nvSpPr>
            <p:cNvPr id="11" name="ZoneTexte 10"/>
            <p:cNvSpPr txBox="1"/>
            <p:nvPr/>
          </p:nvSpPr>
          <p:spPr>
            <a:xfrm>
              <a:off x="1584000" y="2664000"/>
              <a:ext cx="4968000" cy="792000"/>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Gamma heating process</a:t>
              </a:r>
            </a:p>
            <a:p>
              <a:pPr marL="457200" indent="-457200">
                <a:buFont typeface="Arial"/>
                <a:buChar char="•"/>
              </a:pPr>
              <a:r>
                <a:rPr lang="en-US" sz="2000" dirty="0" smtClean="0"/>
                <a:t>More precise simulation</a:t>
              </a:r>
            </a:p>
          </p:txBody>
        </p:sp>
        <p:sp>
          <p:nvSpPr>
            <p:cNvPr id="17" name="ZoneTexte 16"/>
            <p:cNvSpPr txBox="1"/>
            <p:nvPr/>
          </p:nvSpPr>
          <p:spPr>
            <a:xfrm>
              <a:off x="324000" y="1044000"/>
              <a:ext cx="4968000" cy="1152000"/>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Generation III+ and IV reactors</a:t>
              </a:r>
            </a:p>
            <a:p>
              <a:pPr marL="457200" indent="-457200">
                <a:buFont typeface="Arial"/>
                <a:buChar char="•"/>
              </a:pPr>
              <a:r>
                <a:rPr lang="en-US" sz="2000" dirty="0" smtClean="0"/>
                <a:t>More accurate simulation</a:t>
              </a:r>
            </a:p>
            <a:p>
              <a:pPr marL="457200" indent="-457200">
                <a:buFont typeface="Arial"/>
                <a:buChar char="•"/>
              </a:pPr>
              <a:r>
                <a:rPr lang="en-US" sz="2000" dirty="0" smtClean="0"/>
                <a:t>Higher safety</a:t>
              </a:r>
            </a:p>
          </p:txBody>
        </p:sp>
        <p:sp>
          <p:nvSpPr>
            <p:cNvPr id="9" name="ZoneTexte 8"/>
            <p:cNvSpPr txBox="1"/>
            <p:nvPr/>
          </p:nvSpPr>
          <p:spPr>
            <a:xfrm>
              <a:off x="2844000" y="3924000"/>
              <a:ext cx="4968000" cy="1152000"/>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Fission fragment </a:t>
              </a:r>
              <a:r>
                <a:rPr lang="en-US" sz="2000" b="1" dirty="0" err="1" smtClean="0"/>
                <a:t>deexcitation</a:t>
              </a:r>
              <a:r>
                <a:rPr lang="en-US" sz="2000" b="1" dirty="0" smtClean="0"/>
                <a:t> simulation code</a:t>
              </a:r>
            </a:p>
            <a:p>
              <a:pPr marL="457200" indent="-457200">
                <a:buFont typeface="Arial"/>
                <a:buChar char="•"/>
              </a:pPr>
              <a:r>
                <a:rPr lang="en-US" sz="2000" dirty="0" smtClean="0"/>
                <a:t>Improvement of implemented models</a:t>
              </a:r>
              <a:endParaRPr lang="en-US" sz="2000" dirty="0"/>
            </a:p>
          </p:txBody>
        </p:sp>
        <p:sp>
          <p:nvSpPr>
            <p:cNvPr id="14" name="ZoneTexte 13"/>
            <p:cNvSpPr txBox="1"/>
            <p:nvPr/>
          </p:nvSpPr>
          <p:spPr>
            <a:xfrm>
              <a:off x="4104000" y="5544000"/>
              <a:ext cx="4896000" cy="792000"/>
            </a:xfrm>
            <a:prstGeom prst="roundRect">
              <a:avLst/>
            </a:prstGeom>
            <a:ln w="76200">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Fission</a:t>
              </a:r>
            </a:p>
            <a:p>
              <a:pPr marL="457200" indent="-457200">
                <a:buFont typeface="Arial"/>
                <a:buChar char="•"/>
              </a:pPr>
              <a:r>
                <a:rPr lang="en-US" sz="2000" dirty="0" smtClean="0"/>
                <a:t>Prompt gamma-ray cascade</a:t>
              </a:r>
              <a:endParaRPr lang="en-US" sz="2000" dirty="0"/>
            </a:p>
          </p:txBody>
        </p:sp>
      </p:grpSp>
      <p:sp>
        <p:nvSpPr>
          <p:cNvPr id="18" name="Flèche à angle droit 17"/>
          <p:cNvSpPr/>
          <p:nvPr/>
        </p:nvSpPr>
        <p:spPr>
          <a:xfrm flipH="1">
            <a:off x="648883" y="2377287"/>
            <a:ext cx="799200" cy="829647"/>
          </a:xfrm>
          <a:prstGeom prst="bentUpArrow">
            <a:avLst>
              <a:gd name="adj1" fmla="val 22841"/>
              <a:gd name="adj2" fmla="val 21762"/>
              <a:gd name="adj3" fmla="val 21762"/>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èche à angle droit 20"/>
          <p:cNvSpPr/>
          <p:nvPr/>
        </p:nvSpPr>
        <p:spPr>
          <a:xfrm flipH="1">
            <a:off x="3151766" y="5256000"/>
            <a:ext cx="799200" cy="829647"/>
          </a:xfrm>
          <a:prstGeom prst="bentUpArrow">
            <a:avLst>
              <a:gd name="adj1" fmla="val 22841"/>
              <a:gd name="adj2" fmla="val 21762"/>
              <a:gd name="adj3" fmla="val 21762"/>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èche à angle droit 21"/>
          <p:cNvSpPr/>
          <p:nvPr/>
        </p:nvSpPr>
        <p:spPr>
          <a:xfrm flipH="1">
            <a:off x="1908000" y="3636000"/>
            <a:ext cx="799200" cy="1033864"/>
          </a:xfrm>
          <a:prstGeom prst="bentUpArrow">
            <a:avLst>
              <a:gd name="adj1" fmla="val 22841"/>
              <a:gd name="adj2" fmla="val 21222"/>
              <a:gd name="adj3" fmla="val 21762"/>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2700000">
            <a:off x="6650871" y="3584740"/>
            <a:ext cx="2954655" cy="369332"/>
          </a:xfrm>
          <a:prstGeom prst="rect">
            <a:avLst/>
          </a:prstGeom>
        </p:spPr>
        <p:txBody>
          <a:bodyPr wrap="none">
            <a:spAutoFit/>
          </a:bodyPr>
          <a:lstStyle/>
          <a:p>
            <a:r>
              <a:rPr lang="fr-FR" b="1" dirty="0">
                <a:solidFill>
                  <a:srgbClr val="7030A0"/>
                </a:solidFill>
              </a:rPr>
              <a:t>CEA, </a:t>
            </a:r>
            <a:r>
              <a:rPr lang="fr-FR" b="1" dirty="0" err="1">
                <a:solidFill>
                  <a:srgbClr val="7030A0"/>
                </a:solidFill>
              </a:rPr>
              <a:t>D</a:t>
            </a:r>
            <a:r>
              <a:rPr lang="fr-FR" b="1" dirty="0" err="1" smtClean="0">
                <a:solidFill>
                  <a:srgbClr val="7030A0"/>
                </a:solidFill>
              </a:rPr>
              <a:t>PhN</a:t>
            </a:r>
            <a:r>
              <a:rPr lang="fr-FR" b="1" dirty="0" smtClean="0">
                <a:solidFill>
                  <a:srgbClr val="7030A0"/>
                </a:solidFill>
              </a:rPr>
              <a:t>, IRFU, Saclay</a:t>
            </a:r>
            <a:endParaRPr lang="en-US" b="1" dirty="0">
              <a:solidFill>
                <a:srgbClr val="7030A0"/>
              </a:solidFill>
            </a:endParaRPr>
          </a:p>
        </p:txBody>
      </p:sp>
      <p:sp>
        <p:nvSpPr>
          <p:cNvPr id="20" name="Flèche droite 19"/>
          <p:cNvSpPr/>
          <p:nvPr/>
        </p:nvSpPr>
        <p:spPr>
          <a:xfrm rot="5400000">
            <a:off x="7189119" y="4541868"/>
            <a:ext cx="1608858" cy="323415"/>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6673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Context of the thesis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59</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2" name="Groupe 1"/>
          <p:cNvGrpSpPr/>
          <p:nvPr/>
        </p:nvGrpSpPr>
        <p:grpSpPr>
          <a:xfrm>
            <a:off x="324000" y="1107985"/>
            <a:ext cx="8676000" cy="5292000"/>
            <a:chOff x="324000" y="1044000"/>
            <a:chExt cx="8676000" cy="5292000"/>
          </a:xfrm>
        </p:grpSpPr>
        <p:sp>
          <p:nvSpPr>
            <p:cNvPr id="11" name="ZoneTexte 10"/>
            <p:cNvSpPr txBox="1"/>
            <p:nvPr/>
          </p:nvSpPr>
          <p:spPr>
            <a:xfrm>
              <a:off x="1584000" y="2664000"/>
              <a:ext cx="4968000" cy="792000"/>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Gamma heating process</a:t>
              </a:r>
            </a:p>
            <a:p>
              <a:pPr marL="457200" indent="-457200">
                <a:buFont typeface="Arial"/>
                <a:buChar char="•"/>
              </a:pPr>
              <a:r>
                <a:rPr lang="en-US" sz="2000" dirty="0" smtClean="0"/>
                <a:t>More precise simulation</a:t>
              </a:r>
            </a:p>
          </p:txBody>
        </p:sp>
        <p:sp>
          <p:nvSpPr>
            <p:cNvPr id="17" name="ZoneTexte 16"/>
            <p:cNvSpPr txBox="1"/>
            <p:nvPr/>
          </p:nvSpPr>
          <p:spPr>
            <a:xfrm>
              <a:off x="324000" y="1044000"/>
              <a:ext cx="4968000" cy="1152000"/>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Generation III+ and IV reactors</a:t>
              </a:r>
            </a:p>
            <a:p>
              <a:pPr marL="457200" indent="-457200">
                <a:buFont typeface="Arial"/>
                <a:buChar char="•"/>
              </a:pPr>
              <a:r>
                <a:rPr lang="en-US" sz="2000" dirty="0" smtClean="0"/>
                <a:t>More accurate simulation</a:t>
              </a:r>
            </a:p>
            <a:p>
              <a:pPr marL="457200" indent="-457200">
                <a:buFont typeface="Arial"/>
                <a:buChar char="•"/>
              </a:pPr>
              <a:r>
                <a:rPr lang="en-US" sz="2000" dirty="0" smtClean="0"/>
                <a:t>Higher safety</a:t>
              </a:r>
            </a:p>
          </p:txBody>
        </p:sp>
        <p:sp>
          <p:nvSpPr>
            <p:cNvPr id="9" name="ZoneTexte 8"/>
            <p:cNvSpPr txBox="1"/>
            <p:nvPr/>
          </p:nvSpPr>
          <p:spPr>
            <a:xfrm>
              <a:off x="2844000" y="3924000"/>
              <a:ext cx="4968000" cy="1152000"/>
            </a:xfrm>
            <a:prstGeom prst="roundRect">
              <a:avLst/>
            </a:prstGeom>
            <a:ln w="76200">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Fission fragment </a:t>
              </a:r>
              <a:r>
                <a:rPr lang="en-US" sz="2000" b="1" dirty="0" err="1" smtClean="0"/>
                <a:t>deexcitation</a:t>
              </a:r>
              <a:r>
                <a:rPr lang="en-US" sz="2000" b="1" dirty="0" smtClean="0"/>
                <a:t> simulation code</a:t>
              </a:r>
            </a:p>
            <a:p>
              <a:pPr marL="457200" indent="-457200">
                <a:buFont typeface="Arial"/>
                <a:buChar char="•"/>
              </a:pPr>
              <a:r>
                <a:rPr lang="en-US" sz="2000" dirty="0" smtClean="0"/>
                <a:t>Improvement of implemented models</a:t>
              </a:r>
              <a:endParaRPr lang="en-US" sz="2000" dirty="0"/>
            </a:p>
          </p:txBody>
        </p:sp>
        <p:sp>
          <p:nvSpPr>
            <p:cNvPr id="14" name="ZoneTexte 13"/>
            <p:cNvSpPr txBox="1"/>
            <p:nvPr/>
          </p:nvSpPr>
          <p:spPr>
            <a:xfrm>
              <a:off x="4104000" y="5544000"/>
              <a:ext cx="4896000" cy="792000"/>
            </a:xfrm>
            <a:prstGeom prst="roundRect">
              <a:avLst/>
            </a:prstGeom>
            <a:ln w="76200">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Fission</a:t>
              </a:r>
            </a:p>
            <a:p>
              <a:pPr marL="457200" indent="-457200">
                <a:buFont typeface="Arial"/>
                <a:buChar char="•"/>
              </a:pPr>
              <a:r>
                <a:rPr lang="en-US" sz="2000" dirty="0" smtClean="0"/>
                <a:t>Prompt gamma-ray cascade</a:t>
              </a:r>
              <a:endParaRPr lang="en-US" sz="2000" dirty="0"/>
            </a:p>
          </p:txBody>
        </p:sp>
      </p:grpSp>
      <p:sp>
        <p:nvSpPr>
          <p:cNvPr id="18" name="Flèche à angle droit 17"/>
          <p:cNvSpPr/>
          <p:nvPr/>
        </p:nvSpPr>
        <p:spPr>
          <a:xfrm flipH="1">
            <a:off x="648883" y="2377287"/>
            <a:ext cx="799200" cy="829647"/>
          </a:xfrm>
          <a:prstGeom prst="bentUpArrow">
            <a:avLst>
              <a:gd name="adj1" fmla="val 22841"/>
              <a:gd name="adj2" fmla="val 21762"/>
              <a:gd name="adj3" fmla="val 21762"/>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èche à angle droit 20"/>
          <p:cNvSpPr/>
          <p:nvPr/>
        </p:nvSpPr>
        <p:spPr>
          <a:xfrm flipH="1">
            <a:off x="3151766" y="5256000"/>
            <a:ext cx="799200" cy="829647"/>
          </a:xfrm>
          <a:prstGeom prst="bentUpArrow">
            <a:avLst>
              <a:gd name="adj1" fmla="val 22841"/>
              <a:gd name="adj2" fmla="val 21762"/>
              <a:gd name="adj3" fmla="val 21762"/>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èche à angle droit 21"/>
          <p:cNvSpPr/>
          <p:nvPr/>
        </p:nvSpPr>
        <p:spPr>
          <a:xfrm flipH="1">
            <a:off x="1908000" y="3636000"/>
            <a:ext cx="799200" cy="1033864"/>
          </a:xfrm>
          <a:prstGeom prst="bentUpArrow">
            <a:avLst>
              <a:gd name="adj1" fmla="val 22841"/>
              <a:gd name="adj2" fmla="val 21222"/>
              <a:gd name="adj3" fmla="val 21762"/>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700000">
            <a:off x="5351958" y="1951081"/>
            <a:ext cx="3211135" cy="369332"/>
          </a:xfrm>
          <a:prstGeom prst="rect">
            <a:avLst/>
          </a:prstGeom>
        </p:spPr>
        <p:txBody>
          <a:bodyPr wrap="none">
            <a:spAutoFit/>
          </a:bodyPr>
          <a:lstStyle/>
          <a:p>
            <a:r>
              <a:rPr lang="fr-FR" b="1" dirty="0">
                <a:solidFill>
                  <a:srgbClr val="00B050"/>
                </a:solidFill>
              </a:rPr>
              <a:t>CEA, DEN, DER, Cadarache</a:t>
            </a:r>
            <a:endParaRPr lang="en-US" b="1" dirty="0">
              <a:solidFill>
                <a:srgbClr val="00B050"/>
              </a:solidFill>
            </a:endParaRPr>
          </a:p>
        </p:txBody>
      </p:sp>
      <p:sp>
        <p:nvSpPr>
          <p:cNvPr id="16" name="Flèche droite 15"/>
          <p:cNvSpPr/>
          <p:nvPr/>
        </p:nvSpPr>
        <p:spPr>
          <a:xfrm rot="5400000">
            <a:off x="5842914" y="2855739"/>
            <a:ext cx="1763396" cy="32341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2700000">
            <a:off x="6650871" y="3584740"/>
            <a:ext cx="2954655" cy="369332"/>
          </a:xfrm>
          <a:prstGeom prst="rect">
            <a:avLst/>
          </a:prstGeom>
        </p:spPr>
        <p:txBody>
          <a:bodyPr wrap="none">
            <a:spAutoFit/>
          </a:bodyPr>
          <a:lstStyle/>
          <a:p>
            <a:r>
              <a:rPr lang="fr-FR" b="1" dirty="0">
                <a:solidFill>
                  <a:srgbClr val="7030A0"/>
                </a:solidFill>
              </a:rPr>
              <a:t>CEA, </a:t>
            </a:r>
            <a:r>
              <a:rPr lang="fr-FR" b="1" dirty="0" err="1">
                <a:solidFill>
                  <a:srgbClr val="7030A0"/>
                </a:solidFill>
              </a:rPr>
              <a:t>D</a:t>
            </a:r>
            <a:r>
              <a:rPr lang="fr-FR" b="1" dirty="0" err="1" smtClean="0">
                <a:solidFill>
                  <a:srgbClr val="7030A0"/>
                </a:solidFill>
              </a:rPr>
              <a:t>PhN</a:t>
            </a:r>
            <a:r>
              <a:rPr lang="fr-FR" b="1" dirty="0" smtClean="0">
                <a:solidFill>
                  <a:srgbClr val="7030A0"/>
                </a:solidFill>
              </a:rPr>
              <a:t>, IRFU, Saclay</a:t>
            </a:r>
            <a:endParaRPr lang="en-US" b="1" dirty="0">
              <a:solidFill>
                <a:srgbClr val="7030A0"/>
              </a:solidFill>
            </a:endParaRPr>
          </a:p>
        </p:txBody>
      </p:sp>
      <p:sp>
        <p:nvSpPr>
          <p:cNvPr id="20" name="Flèche droite 19"/>
          <p:cNvSpPr/>
          <p:nvPr/>
        </p:nvSpPr>
        <p:spPr>
          <a:xfrm rot="5400000">
            <a:off x="7189119" y="4541868"/>
            <a:ext cx="1608858" cy="323415"/>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606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smtClean="0"/>
              <a:t>Almost 100% of total heating in the reflector</a:t>
            </a:r>
            <a:endParaRPr lang="en-US" dirty="0"/>
          </a:p>
        </p:txBody>
      </p:sp>
      <p:sp>
        <p:nvSpPr>
          <p:cNvPr id="3" name="Titre 2"/>
          <p:cNvSpPr>
            <a:spLocks noGrp="1"/>
          </p:cNvSpPr>
          <p:nvPr>
            <p:ph type="title"/>
          </p:nvPr>
        </p:nvSpPr>
        <p:spPr/>
        <p:txBody>
          <a:bodyPr/>
          <a:lstStyle/>
          <a:p>
            <a:r>
              <a:rPr lang="en-US" dirty="0"/>
              <a:t>Gamma heating process in a nuclear reactor</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6</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7" name="Espace réservé du conten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70" y="1895475"/>
            <a:ext cx="6526660" cy="4391025"/>
          </a:xfrm>
          <a:prstGeom prst="rect">
            <a:avLst/>
          </a:prstGeom>
        </p:spPr>
      </p:pic>
      <p:sp>
        <p:nvSpPr>
          <p:cNvPr id="8" name="ZoneTexte 7"/>
          <p:cNvSpPr txBox="1"/>
          <p:nvPr/>
        </p:nvSpPr>
        <p:spPr>
          <a:xfrm>
            <a:off x="2448232" y="6275439"/>
            <a:ext cx="4247536" cy="261610"/>
          </a:xfrm>
          <a:prstGeom prst="rect">
            <a:avLst/>
          </a:prstGeom>
          <a:noFill/>
        </p:spPr>
        <p:txBody>
          <a:bodyPr wrap="square" rtlCol="0">
            <a:spAutoFit/>
          </a:bodyPr>
          <a:lstStyle/>
          <a:p>
            <a:r>
              <a:rPr lang="en-US" sz="1100" dirty="0" smtClean="0"/>
              <a:t>A-C. </a:t>
            </a:r>
            <a:r>
              <a:rPr lang="en-US" sz="1100" dirty="0" err="1" smtClean="0"/>
              <a:t>Colombier</a:t>
            </a:r>
            <a:r>
              <a:rPr lang="en-US" sz="1100" dirty="0" smtClean="0"/>
              <a:t> et al., </a:t>
            </a:r>
            <a:r>
              <a:rPr lang="en-US" sz="1100" dirty="0"/>
              <a:t>EPJ Web of </a:t>
            </a:r>
            <a:r>
              <a:rPr lang="en-US" sz="1100" dirty="0" smtClean="0"/>
              <a:t>Conferences 42, 04001 (2013)</a:t>
            </a:r>
            <a:endParaRPr lang="en-US" sz="1100" dirty="0"/>
          </a:p>
        </p:txBody>
      </p:sp>
    </p:spTree>
    <p:extLst>
      <p:ext uri="{BB962C8B-B14F-4D97-AF65-F5344CB8AC3E}">
        <p14:creationId xmlns:p14="http://schemas.microsoft.com/office/powerpoint/2010/main" val="9951120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
          <p:cNvSpPr>
            <a:spLocks noGrp="1"/>
          </p:cNvSpPr>
          <p:nvPr>
            <p:ph idx="1"/>
          </p:nvPr>
        </p:nvSpPr>
        <p:spPr>
          <a:xfrm>
            <a:off x="576000" y="1256885"/>
            <a:ext cx="8172464" cy="802836"/>
          </a:xfrm>
        </p:spPr>
        <p:txBody>
          <a:bodyPr/>
          <a:lstStyle/>
          <a:p>
            <a:pPr marL="342900" indent="-342900" algn="just">
              <a:buFont typeface="Arial"/>
              <a:buChar char="•"/>
            </a:pPr>
            <a:r>
              <a:rPr lang="en-US" sz="2400" dirty="0" smtClean="0"/>
              <a:t>Simulates fission fragments de-excitation</a:t>
            </a:r>
            <a:endParaRPr lang="en-US" dirty="0" smtClean="0"/>
          </a:p>
        </p:txBody>
      </p:sp>
      <p:sp>
        <p:nvSpPr>
          <p:cNvPr id="3" name="Titre 2"/>
          <p:cNvSpPr>
            <a:spLocks noGrp="1"/>
          </p:cNvSpPr>
          <p:nvPr>
            <p:ph type="title"/>
          </p:nvPr>
        </p:nvSpPr>
        <p:spPr/>
        <p:txBody>
          <a:bodyPr/>
          <a:lstStyle/>
          <a:p>
            <a:r>
              <a:rPr lang="en-US" dirty="0"/>
              <a:t>FIFRELIN </a:t>
            </a:r>
            <a:r>
              <a:rPr lang="en-US" dirty="0" smtClean="0"/>
              <a:t>Monte-Carlo simulation </a:t>
            </a:r>
            <a:r>
              <a:rPr lang="en-US" dirty="0"/>
              <a:t>code</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60</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 y="2549839"/>
            <a:ext cx="9150524" cy="355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e 8"/>
          <p:cNvGrpSpPr/>
          <p:nvPr/>
        </p:nvGrpSpPr>
        <p:grpSpPr>
          <a:xfrm>
            <a:off x="4991935" y="2152557"/>
            <a:ext cx="1844990" cy="307777"/>
            <a:chOff x="3707904" y="1628801"/>
            <a:chExt cx="1584176" cy="307777"/>
          </a:xfrm>
        </p:grpSpPr>
        <p:sp>
          <p:nvSpPr>
            <p:cNvPr id="10" name="Rectangle à coins arrondis 9"/>
            <p:cNvSpPr/>
            <p:nvPr/>
          </p:nvSpPr>
          <p:spPr>
            <a:xfrm>
              <a:off x="3707904" y="1628801"/>
              <a:ext cx="1080120" cy="28803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ZoneTexte 10"/>
            <p:cNvSpPr txBox="1"/>
            <p:nvPr/>
          </p:nvSpPr>
          <p:spPr>
            <a:xfrm>
              <a:off x="3707904" y="1628801"/>
              <a:ext cx="1584176" cy="307777"/>
            </a:xfrm>
            <a:prstGeom prst="rect">
              <a:avLst/>
            </a:prstGeom>
            <a:noFill/>
          </p:spPr>
          <p:txBody>
            <a:bodyPr wrap="square" rtlCol="0">
              <a:spAutoFit/>
            </a:bodyPr>
            <a:lstStyle/>
            <a:p>
              <a:r>
                <a:rPr lang="en-US" sz="1400" b="1" dirty="0" smtClean="0"/>
                <a:t>Observables</a:t>
              </a:r>
              <a:endParaRPr lang="en-US" sz="1400" b="1" dirty="0"/>
            </a:p>
          </p:txBody>
        </p:sp>
      </p:grpSp>
      <p:sp>
        <p:nvSpPr>
          <p:cNvPr id="7" name="ZoneTexte 6"/>
          <p:cNvSpPr txBox="1"/>
          <p:nvPr/>
        </p:nvSpPr>
        <p:spPr>
          <a:xfrm>
            <a:off x="3738067" y="3949701"/>
            <a:ext cx="3240634" cy="184666"/>
          </a:xfrm>
          <a:prstGeom prst="rect">
            <a:avLst/>
          </a:prstGeom>
          <a:solidFill>
            <a:srgbClr val="FFFFFF"/>
          </a:solidFill>
        </p:spPr>
        <p:txBody>
          <a:bodyPr wrap="square" rtlCol="0">
            <a:spAutoFit/>
          </a:bodyPr>
          <a:lstStyle/>
          <a:p>
            <a:endParaRPr lang="en-US" sz="600" dirty="0"/>
          </a:p>
        </p:txBody>
      </p:sp>
      <p:sp>
        <p:nvSpPr>
          <p:cNvPr id="2" name="ZoneTexte 1"/>
          <p:cNvSpPr txBox="1"/>
          <p:nvPr/>
        </p:nvSpPr>
        <p:spPr>
          <a:xfrm>
            <a:off x="3639403" y="3880831"/>
            <a:ext cx="4433012" cy="307777"/>
          </a:xfrm>
          <a:prstGeom prst="rect">
            <a:avLst/>
          </a:prstGeom>
          <a:noFill/>
        </p:spPr>
        <p:txBody>
          <a:bodyPr wrap="square" rtlCol="0">
            <a:spAutoFit/>
          </a:bodyPr>
          <a:lstStyle/>
          <a:p>
            <a:r>
              <a:rPr lang="en-US" sz="1400" dirty="0" smtClean="0">
                <a:solidFill>
                  <a:srgbClr val="FF0000"/>
                </a:solidFill>
              </a:rPr>
              <a:t>Data obtained from the EXILL experiment</a:t>
            </a:r>
            <a:endParaRPr lang="en-US" sz="1400" dirty="0">
              <a:solidFill>
                <a:srgbClr val="FF0000"/>
              </a:solidFill>
            </a:endParaRPr>
          </a:p>
        </p:txBody>
      </p:sp>
      <p:sp>
        <p:nvSpPr>
          <p:cNvPr id="15" name="Rectangle 14"/>
          <p:cNvSpPr/>
          <p:nvPr/>
        </p:nvSpPr>
        <p:spPr>
          <a:xfrm>
            <a:off x="6545580" y="5695200"/>
            <a:ext cx="1211580" cy="1447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1628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en-US"/>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61</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Espace réservé du contenu 1"/>
          <p:cNvSpPr txBox="1">
            <a:spLocks/>
          </p:cNvSpPr>
          <p:nvPr/>
        </p:nvSpPr>
        <p:spPr>
          <a:xfrm>
            <a:off x="485768" y="3181142"/>
            <a:ext cx="8172464" cy="495715"/>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2"/>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3"/>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dirty="0" smtClean="0">
                <a:solidFill>
                  <a:schemeClr val="tx1"/>
                </a:solidFill>
              </a:rPr>
              <a:t>Problems with analysis and solutions</a:t>
            </a:r>
            <a:endParaRPr lang="en-US" sz="3200" dirty="0">
              <a:solidFill>
                <a:schemeClr val="tx1"/>
              </a:solidFill>
            </a:endParaRPr>
          </a:p>
        </p:txBody>
      </p:sp>
    </p:spTree>
    <p:extLst>
      <p:ext uri="{BB962C8B-B14F-4D97-AF65-F5344CB8AC3E}">
        <p14:creationId xmlns:p14="http://schemas.microsoft.com/office/powerpoint/2010/main" val="5924885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endParaRPr lang="en-US" dirty="0" smtClean="0">
              <a:solidFill>
                <a:schemeClr val="tx1"/>
              </a:solidFill>
            </a:endParaRPr>
          </a:p>
          <a:p>
            <a:pPr marL="342900" indent="-342900">
              <a:buFont typeface="Arial" pitchFamily="34" charset="0"/>
              <a:buChar char="•"/>
            </a:pPr>
            <a:endParaRPr lang="en-US" dirty="0">
              <a:solidFill>
                <a:schemeClr val="tx1"/>
              </a:solidFill>
            </a:endParaRPr>
          </a:p>
          <a:p>
            <a:pPr marL="342900" indent="-342900">
              <a:buFont typeface="Arial" pitchFamily="34" charset="0"/>
              <a:buChar char="•"/>
            </a:pPr>
            <a:r>
              <a:rPr lang="en-US" dirty="0" smtClean="0">
                <a:solidFill>
                  <a:srgbClr val="DC0528"/>
                </a:solidFill>
              </a:rPr>
              <a:t>Peak </a:t>
            </a:r>
            <a:r>
              <a:rPr lang="en-US" dirty="0">
                <a:solidFill>
                  <a:srgbClr val="DC0528"/>
                </a:solidFill>
              </a:rPr>
              <a:t>shape</a:t>
            </a:r>
          </a:p>
          <a:p>
            <a:pPr marL="612900" lvl="1" indent="-342900">
              <a:buFont typeface="Arial" pitchFamily="34" charset="0"/>
              <a:buChar char="•"/>
            </a:pPr>
            <a:r>
              <a:rPr lang="en-US" dirty="0">
                <a:solidFill>
                  <a:schemeClr val="tx1"/>
                </a:solidFill>
              </a:rPr>
              <a:t>Not a simple </a:t>
            </a:r>
            <a:r>
              <a:rPr lang="en-US" dirty="0" smtClean="0">
                <a:solidFill>
                  <a:schemeClr val="tx1"/>
                </a:solidFill>
              </a:rPr>
              <a:t>Gaussian</a:t>
            </a:r>
            <a:endParaRPr lang="en-US" dirty="0">
              <a:solidFill>
                <a:schemeClr val="tx1"/>
              </a:solidFill>
            </a:endParaRPr>
          </a:p>
        </p:txBody>
      </p:sp>
      <p:sp>
        <p:nvSpPr>
          <p:cNvPr id="3" name="Titre 2"/>
          <p:cNvSpPr>
            <a:spLocks noGrp="1"/>
          </p:cNvSpPr>
          <p:nvPr>
            <p:ph type="title"/>
          </p:nvPr>
        </p:nvSpPr>
        <p:spPr/>
        <p:txBody>
          <a:bodyPr/>
          <a:lstStyle/>
          <a:p>
            <a:r>
              <a:rPr lang="en-US" dirty="0" smtClean="0"/>
              <a:t>Spectra fitting problems</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62</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29141691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4000"/>
            <a:ext cx="6341533" cy="4328348"/>
          </a:xfrm>
          <a:prstGeom prst="rect">
            <a:avLst/>
          </a:prstGeom>
        </p:spPr>
      </p:pic>
      <p:sp>
        <p:nvSpPr>
          <p:cNvPr id="3" name="Titre 2"/>
          <p:cNvSpPr>
            <a:spLocks noGrp="1"/>
          </p:cNvSpPr>
          <p:nvPr>
            <p:ph type="title"/>
          </p:nvPr>
        </p:nvSpPr>
        <p:spPr/>
        <p:txBody>
          <a:bodyPr/>
          <a:lstStyle/>
          <a:p>
            <a:r>
              <a:rPr lang="en-US" dirty="0"/>
              <a:t>Spectra fitting problems </a:t>
            </a:r>
            <a:r>
              <a:rPr lang="en-US" dirty="0" smtClean="0"/>
              <a:t>- peak shape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63</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8" name="Espace réservé du contenu 1"/>
          <p:cNvSpPr>
            <a:spLocks noGrp="1"/>
          </p:cNvSpPr>
          <p:nvPr>
            <p:ph idx="1"/>
          </p:nvPr>
        </p:nvSpPr>
        <p:spPr>
          <a:xfrm>
            <a:off x="576000" y="1256885"/>
            <a:ext cx="8172464" cy="4968552"/>
          </a:xfrm>
        </p:spPr>
        <p:txBody>
          <a:bodyPr/>
          <a:lstStyle/>
          <a:p>
            <a:pPr marL="342900" indent="-342900">
              <a:buFont typeface="Arial" pitchFamily="34" charset="0"/>
              <a:buChar char="•"/>
            </a:pPr>
            <a:r>
              <a:rPr lang="en-US" dirty="0" smtClean="0"/>
              <a:t>Simple Gaussian</a:t>
            </a:r>
          </a:p>
        </p:txBody>
      </p:sp>
      <p:sp>
        <p:nvSpPr>
          <p:cNvPr id="15" name="ZoneTexte 14"/>
          <p:cNvSpPr txBox="1"/>
          <p:nvPr/>
        </p:nvSpPr>
        <p:spPr>
          <a:xfrm>
            <a:off x="4494180" y="4342108"/>
            <a:ext cx="532518" cy="307777"/>
          </a:xfrm>
          <a:prstGeom prst="rect">
            <a:avLst/>
          </a:prstGeom>
          <a:noFill/>
        </p:spPr>
        <p:txBody>
          <a:bodyPr wrap="none" rtlCol="0">
            <a:spAutoFit/>
          </a:bodyPr>
          <a:lstStyle/>
          <a:p>
            <a:r>
              <a:rPr lang="en-GB" sz="1400" dirty="0">
                <a:solidFill>
                  <a:srgbClr val="000099"/>
                </a:solidFill>
              </a:rPr>
              <a:t>data</a:t>
            </a:r>
          </a:p>
        </p:txBody>
      </p:sp>
      <p:cxnSp>
        <p:nvCxnSpPr>
          <p:cNvPr id="16" name="Connecteur droit avec flèche 15"/>
          <p:cNvCxnSpPr/>
          <p:nvPr/>
        </p:nvCxnSpPr>
        <p:spPr>
          <a:xfrm flipV="1">
            <a:off x="3679379" y="3553200"/>
            <a:ext cx="668919" cy="40353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288418" y="3260836"/>
            <a:ext cx="2541595" cy="738664"/>
          </a:xfrm>
          <a:prstGeom prst="rect">
            <a:avLst/>
          </a:prstGeom>
          <a:noFill/>
          <a:ln>
            <a:noFill/>
          </a:ln>
        </p:spPr>
        <p:txBody>
          <a:bodyPr wrap="square" rtlCol="0">
            <a:spAutoFit/>
          </a:bodyPr>
          <a:lstStyle/>
          <a:p>
            <a:r>
              <a:rPr lang="en-GB" sz="1400" dirty="0">
                <a:solidFill>
                  <a:srgbClr val="00B050"/>
                </a:solidFill>
              </a:rPr>
              <a:t>fit function </a:t>
            </a:r>
          </a:p>
          <a:p>
            <a:r>
              <a:rPr lang="en-GB" sz="1400" dirty="0">
                <a:solidFill>
                  <a:srgbClr val="00B050"/>
                </a:solidFill>
              </a:rPr>
              <a:t>integrated </a:t>
            </a:r>
            <a:r>
              <a:rPr lang="en-GB" sz="1400" dirty="0" smtClean="0">
                <a:solidFill>
                  <a:srgbClr val="00B050"/>
                </a:solidFill>
              </a:rPr>
              <a:t>over</a:t>
            </a:r>
          </a:p>
          <a:p>
            <a:r>
              <a:rPr lang="en-GB" sz="1400" dirty="0" smtClean="0">
                <a:solidFill>
                  <a:srgbClr val="00B050"/>
                </a:solidFill>
              </a:rPr>
              <a:t>the </a:t>
            </a:r>
            <a:r>
              <a:rPr lang="en-GB" sz="1400" dirty="0">
                <a:solidFill>
                  <a:srgbClr val="00B050"/>
                </a:solidFill>
              </a:rPr>
              <a:t>bin</a:t>
            </a:r>
          </a:p>
        </p:txBody>
      </p:sp>
      <p:cxnSp>
        <p:nvCxnSpPr>
          <p:cNvPr id="18" name="Connecteur droit avec flèche 17"/>
          <p:cNvCxnSpPr/>
          <p:nvPr/>
        </p:nvCxnSpPr>
        <p:spPr>
          <a:xfrm flipV="1">
            <a:off x="3520132" y="3047287"/>
            <a:ext cx="408223" cy="5387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903997" y="2799504"/>
            <a:ext cx="1194362" cy="378913"/>
          </a:xfrm>
          <a:prstGeom prst="rect">
            <a:avLst/>
          </a:prstGeom>
          <a:noFill/>
        </p:spPr>
        <p:txBody>
          <a:bodyPr wrap="none" rtlCol="0">
            <a:spAutoFit/>
          </a:bodyPr>
          <a:lstStyle/>
          <a:p>
            <a:r>
              <a:rPr lang="en-GB" sz="1400" dirty="0">
                <a:solidFill>
                  <a:srgbClr val="FF0000"/>
                </a:solidFill>
              </a:rPr>
              <a:t>fit function</a:t>
            </a:r>
          </a:p>
        </p:txBody>
      </p:sp>
      <p:cxnSp>
        <p:nvCxnSpPr>
          <p:cNvPr id="20" name="Connecteur droit avec flèche 19"/>
          <p:cNvCxnSpPr/>
          <p:nvPr/>
        </p:nvCxnSpPr>
        <p:spPr>
          <a:xfrm flipV="1">
            <a:off x="3894933" y="4536000"/>
            <a:ext cx="604378" cy="365222"/>
          </a:xfrm>
          <a:prstGeom prst="straightConnector1">
            <a:avLst/>
          </a:prstGeom>
          <a:ln>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0979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4000"/>
            <a:ext cx="6341533" cy="4328348"/>
          </a:xfrm>
          <a:prstGeom prst="rect">
            <a:avLst/>
          </a:prstGeom>
        </p:spPr>
      </p:pic>
      <p:sp>
        <p:nvSpPr>
          <p:cNvPr id="3" name="Titre 2"/>
          <p:cNvSpPr>
            <a:spLocks noGrp="1"/>
          </p:cNvSpPr>
          <p:nvPr>
            <p:ph type="title"/>
          </p:nvPr>
        </p:nvSpPr>
        <p:spPr/>
        <p:txBody>
          <a:bodyPr/>
          <a:lstStyle/>
          <a:p>
            <a:r>
              <a:rPr lang="en-US" dirty="0"/>
              <a:t>Spectra fitting problems </a:t>
            </a:r>
            <a:r>
              <a:rPr lang="en-US" dirty="0" smtClean="0"/>
              <a:t>- peak shape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64</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8" name="Espace réservé du contenu 1"/>
          <p:cNvSpPr>
            <a:spLocks noGrp="1"/>
          </p:cNvSpPr>
          <p:nvPr>
            <p:ph idx="1"/>
          </p:nvPr>
        </p:nvSpPr>
        <p:spPr>
          <a:xfrm>
            <a:off x="576000" y="1256885"/>
            <a:ext cx="8172464" cy="4968552"/>
          </a:xfrm>
        </p:spPr>
        <p:txBody>
          <a:bodyPr/>
          <a:lstStyle/>
          <a:p>
            <a:pPr marL="342900" indent="-342900">
              <a:buFont typeface="Arial" pitchFamily="34" charset="0"/>
              <a:buChar char="•"/>
            </a:pPr>
            <a:r>
              <a:rPr lang="en-US" dirty="0" smtClean="0"/>
              <a:t>Simple Gaussian</a:t>
            </a:r>
          </a:p>
        </p:txBody>
      </p:sp>
      <p:sp>
        <p:nvSpPr>
          <p:cNvPr id="15" name="ZoneTexte 14"/>
          <p:cNvSpPr txBox="1"/>
          <p:nvPr/>
        </p:nvSpPr>
        <p:spPr>
          <a:xfrm>
            <a:off x="4494180" y="4342108"/>
            <a:ext cx="532518" cy="307777"/>
          </a:xfrm>
          <a:prstGeom prst="rect">
            <a:avLst/>
          </a:prstGeom>
          <a:noFill/>
        </p:spPr>
        <p:txBody>
          <a:bodyPr wrap="none" rtlCol="0">
            <a:spAutoFit/>
          </a:bodyPr>
          <a:lstStyle/>
          <a:p>
            <a:r>
              <a:rPr lang="en-GB" sz="1400" dirty="0">
                <a:solidFill>
                  <a:srgbClr val="000099"/>
                </a:solidFill>
              </a:rPr>
              <a:t>data</a:t>
            </a:r>
          </a:p>
        </p:txBody>
      </p:sp>
      <p:cxnSp>
        <p:nvCxnSpPr>
          <p:cNvPr id="16" name="Connecteur droit avec flèche 15"/>
          <p:cNvCxnSpPr/>
          <p:nvPr/>
        </p:nvCxnSpPr>
        <p:spPr>
          <a:xfrm flipV="1">
            <a:off x="3679379" y="3553200"/>
            <a:ext cx="668919" cy="40353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288418" y="3260836"/>
            <a:ext cx="2541595" cy="738664"/>
          </a:xfrm>
          <a:prstGeom prst="rect">
            <a:avLst/>
          </a:prstGeom>
          <a:noFill/>
          <a:ln>
            <a:noFill/>
          </a:ln>
        </p:spPr>
        <p:txBody>
          <a:bodyPr wrap="square" rtlCol="0">
            <a:spAutoFit/>
          </a:bodyPr>
          <a:lstStyle/>
          <a:p>
            <a:r>
              <a:rPr lang="en-GB" sz="1400" dirty="0">
                <a:solidFill>
                  <a:srgbClr val="00B050"/>
                </a:solidFill>
              </a:rPr>
              <a:t>fit function </a:t>
            </a:r>
          </a:p>
          <a:p>
            <a:r>
              <a:rPr lang="en-GB" sz="1400" dirty="0">
                <a:solidFill>
                  <a:srgbClr val="00B050"/>
                </a:solidFill>
              </a:rPr>
              <a:t>integrated </a:t>
            </a:r>
            <a:r>
              <a:rPr lang="en-GB" sz="1400" dirty="0" smtClean="0">
                <a:solidFill>
                  <a:srgbClr val="00B050"/>
                </a:solidFill>
              </a:rPr>
              <a:t>over</a:t>
            </a:r>
          </a:p>
          <a:p>
            <a:r>
              <a:rPr lang="en-GB" sz="1400" dirty="0" smtClean="0">
                <a:solidFill>
                  <a:srgbClr val="00B050"/>
                </a:solidFill>
              </a:rPr>
              <a:t>the </a:t>
            </a:r>
            <a:r>
              <a:rPr lang="en-GB" sz="1400" dirty="0">
                <a:solidFill>
                  <a:srgbClr val="00B050"/>
                </a:solidFill>
              </a:rPr>
              <a:t>bin</a:t>
            </a:r>
          </a:p>
        </p:txBody>
      </p:sp>
      <p:cxnSp>
        <p:nvCxnSpPr>
          <p:cNvPr id="18" name="Connecteur droit avec flèche 17"/>
          <p:cNvCxnSpPr/>
          <p:nvPr/>
        </p:nvCxnSpPr>
        <p:spPr>
          <a:xfrm flipV="1">
            <a:off x="3520132" y="3047287"/>
            <a:ext cx="408223" cy="5387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903997" y="2799504"/>
            <a:ext cx="1194362" cy="378913"/>
          </a:xfrm>
          <a:prstGeom prst="rect">
            <a:avLst/>
          </a:prstGeom>
          <a:noFill/>
        </p:spPr>
        <p:txBody>
          <a:bodyPr wrap="none" rtlCol="0">
            <a:spAutoFit/>
          </a:bodyPr>
          <a:lstStyle/>
          <a:p>
            <a:r>
              <a:rPr lang="en-GB" sz="1400" dirty="0">
                <a:solidFill>
                  <a:srgbClr val="FF0000"/>
                </a:solidFill>
              </a:rPr>
              <a:t>fit function</a:t>
            </a:r>
          </a:p>
        </p:txBody>
      </p:sp>
      <p:cxnSp>
        <p:nvCxnSpPr>
          <p:cNvPr id="20" name="Connecteur droit avec flèche 19"/>
          <p:cNvCxnSpPr/>
          <p:nvPr/>
        </p:nvCxnSpPr>
        <p:spPr>
          <a:xfrm flipV="1">
            <a:off x="3894933" y="4536000"/>
            <a:ext cx="604378" cy="365222"/>
          </a:xfrm>
          <a:prstGeom prst="straightConnector1">
            <a:avLst/>
          </a:prstGeom>
          <a:ln>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14" name="Espace réservé du contenu 1"/>
          <p:cNvSpPr txBox="1">
            <a:spLocks/>
          </p:cNvSpPr>
          <p:nvPr/>
        </p:nvSpPr>
        <p:spPr>
          <a:xfrm>
            <a:off x="5814204" y="1764000"/>
            <a:ext cx="3329796" cy="3521281"/>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3"/>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4"/>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a:buChar char="•"/>
            </a:pPr>
            <a:endParaRPr lang="en-US" dirty="0" smtClean="0"/>
          </a:p>
          <a:p>
            <a:pPr marL="342900" indent="-342900">
              <a:buFont typeface="Arial"/>
              <a:buChar char="•"/>
            </a:pPr>
            <a:r>
              <a:rPr lang="en-US" dirty="0" smtClean="0"/>
              <a:t>Bad resolution</a:t>
            </a:r>
          </a:p>
          <a:p>
            <a:pPr marL="612900" lvl="1" indent="-342900">
              <a:buFont typeface="Arial"/>
              <a:buChar char="•"/>
            </a:pPr>
            <a:r>
              <a:rPr lang="en-US" dirty="0" smtClean="0">
                <a:solidFill>
                  <a:schemeClr val="tx1"/>
                </a:solidFill>
              </a:rPr>
              <a:t>Sum of all detectors</a:t>
            </a:r>
          </a:p>
          <a:p>
            <a:pPr marL="612900" lvl="1" indent="-342900">
              <a:buFont typeface="Arial"/>
              <a:buChar char="•"/>
            </a:pPr>
            <a:r>
              <a:rPr lang="en-US" dirty="0" smtClean="0">
                <a:solidFill>
                  <a:schemeClr val="tx1"/>
                </a:solidFill>
              </a:rPr>
              <a:t>Sum of all runs</a:t>
            </a:r>
          </a:p>
          <a:p>
            <a:pPr marL="612900" lvl="1" indent="-342900">
              <a:buFont typeface="Arial"/>
              <a:buChar char="•"/>
            </a:pPr>
            <a:r>
              <a:rPr lang="en-US" dirty="0" smtClean="0">
                <a:solidFill>
                  <a:schemeClr val="tx1"/>
                </a:solidFill>
              </a:rPr>
              <a:t>Compton – tails</a:t>
            </a:r>
          </a:p>
          <a:p>
            <a:pPr marL="342900" indent="-342900">
              <a:buFont typeface="Arial"/>
              <a:buChar char="•"/>
            </a:pPr>
            <a:endParaRPr lang="en-US" dirty="0" smtClean="0">
              <a:solidFill>
                <a:schemeClr val="tx1"/>
              </a:solidFill>
            </a:endParaRPr>
          </a:p>
        </p:txBody>
      </p:sp>
    </p:spTree>
    <p:extLst>
      <p:ext uri="{BB962C8B-B14F-4D97-AF65-F5344CB8AC3E}">
        <p14:creationId xmlns:p14="http://schemas.microsoft.com/office/powerpoint/2010/main" val="14711731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8233"/>
          <a:stretch/>
        </p:blipFill>
        <p:spPr>
          <a:xfrm>
            <a:off x="253027" y="3801532"/>
            <a:ext cx="4791907" cy="2954867"/>
          </a:xfrm>
          <a:prstGeom prst="rect">
            <a:avLst/>
          </a:prstGeom>
        </p:spPr>
      </p:pic>
      <p:sp>
        <p:nvSpPr>
          <p:cNvPr id="2" name="Espace réservé du contenu 1"/>
          <p:cNvSpPr>
            <a:spLocks noGrp="1"/>
          </p:cNvSpPr>
          <p:nvPr>
            <p:ph idx="1"/>
          </p:nvPr>
        </p:nvSpPr>
        <p:spPr>
          <a:xfrm>
            <a:off x="4683556" y="1363985"/>
            <a:ext cx="4265711" cy="3521281"/>
          </a:xfrm>
        </p:spPr>
        <p:txBody>
          <a:bodyPr/>
          <a:lstStyle/>
          <a:p>
            <a:pPr lvl="1" indent="0">
              <a:buNone/>
            </a:pPr>
            <a:endParaRPr lang="en-US" dirty="0" smtClean="0">
              <a:solidFill>
                <a:schemeClr val="tx1"/>
              </a:solidFill>
            </a:endParaRPr>
          </a:p>
          <a:p>
            <a:pPr marL="342900" indent="-342900">
              <a:buFont typeface="Arial"/>
              <a:buChar char="•"/>
            </a:pPr>
            <a:r>
              <a:rPr lang="en-US" baseline="30000" dirty="0"/>
              <a:t>91</a:t>
            </a:r>
            <a:r>
              <a:rPr lang="en-US" dirty="0"/>
              <a:t>Zr(n,</a:t>
            </a:r>
            <a:r>
              <a:rPr lang="en-US" dirty="0">
                <a:sym typeface="Symbol"/>
              </a:rPr>
              <a:t></a:t>
            </a:r>
            <a:r>
              <a:rPr lang="en-US" dirty="0" smtClean="0">
                <a:sym typeface="Symbol"/>
              </a:rPr>
              <a:t>), </a:t>
            </a:r>
            <a:r>
              <a:rPr lang="en-US" baseline="30000" dirty="0" smtClean="0"/>
              <a:t>92</a:t>
            </a:r>
            <a:r>
              <a:rPr lang="en-US" dirty="0" smtClean="0"/>
              <a:t>Zr(n</a:t>
            </a:r>
            <a:r>
              <a:rPr lang="en-US" dirty="0"/>
              <a:t>,</a:t>
            </a:r>
            <a:r>
              <a:rPr lang="en-US" dirty="0">
                <a:sym typeface="Symbol"/>
              </a:rPr>
              <a:t></a:t>
            </a:r>
            <a:r>
              <a:rPr lang="en-US" dirty="0" smtClean="0">
                <a:sym typeface="Symbol"/>
              </a:rPr>
              <a:t>)</a:t>
            </a:r>
            <a:endParaRPr lang="en-US" dirty="0" smtClean="0"/>
          </a:p>
          <a:p>
            <a:pPr marL="612900" lvl="1" indent="-342900">
              <a:buFont typeface="Arial"/>
              <a:buChar char="•"/>
            </a:pPr>
            <a:r>
              <a:rPr lang="en-US" dirty="0" smtClean="0">
                <a:solidFill>
                  <a:schemeClr val="tx1"/>
                </a:solidFill>
              </a:rPr>
              <a:t>Adjusted </a:t>
            </a:r>
            <a:r>
              <a:rPr lang="en-US" dirty="0">
                <a:solidFill>
                  <a:schemeClr val="tx1"/>
                </a:solidFill>
              </a:rPr>
              <a:t>on </a:t>
            </a:r>
            <a:r>
              <a:rPr lang="en-US" baseline="30000" dirty="0">
                <a:solidFill>
                  <a:schemeClr val="tx1"/>
                </a:solidFill>
              </a:rPr>
              <a:t>92</a:t>
            </a:r>
            <a:r>
              <a:rPr lang="en-US" dirty="0">
                <a:solidFill>
                  <a:schemeClr val="tx1"/>
                </a:solidFill>
              </a:rPr>
              <a:t>Zr and </a:t>
            </a:r>
            <a:r>
              <a:rPr lang="en-US" baseline="30000" dirty="0">
                <a:solidFill>
                  <a:schemeClr val="tx1"/>
                </a:solidFill>
              </a:rPr>
              <a:t>93</a:t>
            </a:r>
            <a:r>
              <a:rPr lang="en-US" dirty="0">
                <a:solidFill>
                  <a:schemeClr val="tx1"/>
                </a:solidFill>
              </a:rPr>
              <a:t>Zr clean peaks</a:t>
            </a:r>
          </a:p>
          <a:p>
            <a:pPr marL="342900" indent="-342900">
              <a:buFont typeface="Arial"/>
              <a:buChar char="•"/>
            </a:pPr>
            <a:endParaRPr lang="en-US" dirty="0" smtClean="0">
              <a:solidFill>
                <a:schemeClr val="tx1"/>
              </a:solidFill>
            </a:endParaRPr>
          </a:p>
          <a:p>
            <a:pPr marL="342900" indent="-342900">
              <a:buFont typeface="Arial"/>
              <a:buChar char="•"/>
            </a:pPr>
            <a:r>
              <a:rPr lang="en-US" dirty="0"/>
              <a:t>Fit function</a:t>
            </a:r>
          </a:p>
          <a:p>
            <a:pPr marL="612900" lvl="1" indent="-342900">
              <a:buFont typeface="Arial"/>
              <a:buChar char="•"/>
            </a:pPr>
            <a:r>
              <a:rPr lang="en-US" dirty="0">
                <a:solidFill>
                  <a:schemeClr val="tx1"/>
                </a:solidFill>
              </a:rPr>
              <a:t>Sum of 3 Gaussians</a:t>
            </a:r>
          </a:p>
          <a:p>
            <a:pPr marL="702900" lvl="2" indent="-342900">
              <a:buFont typeface="Arial"/>
              <a:buChar char="•"/>
            </a:pPr>
            <a:r>
              <a:rPr lang="en-US" dirty="0">
                <a:solidFill>
                  <a:schemeClr val="tx1"/>
                </a:solidFill>
              </a:rPr>
              <a:t>Same center</a:t>
            </a:r>
          </a:p>
          <a:p>
            <a:pPr marL="612900" lvl="1" indent="-342900">
              <a:buFont typeface="Arial"/>
              <a:buChar char="•"/>
            </a:pPr>
            <a:r>
              <a:rPr lang="en-US" dirty="0">
                <a:solidFill>
                  <a:schemeClr val="tx1"/>
                </a:solidFill>
              </a:rPr>
              <a:t>Compton – tails</a:t>
            </a:r>
          </a:p>
          <a:p>
            <a:pPr marL="342900" indent="-342900">
              <a:buFont typeface="Arial"/>
              <a:buChar char="•"/>
            </a:pPr>
            <a:endParaRPr lang="en-US" dirty="0" smtClean="0">
              <a:solidFill>
                <a:schemeClr val="tx1"/>
              </a:solidFill>
            </a:endParaRPr>
          </a:p>
        </p:txBody>
      </p:sp>
      <p:sp>
        <p:nvSpPr>
          <p:cNvPr id="3" name="Titre 2"/>
          <p:cNvSpPr>
            <a:spLocks noGrp="1"/>
          </p:cNvSpPr>
          <p:nvPr>
            <p:ph type="title"/>
          </p:nvPr>
        </p:nvSpPr>
        <p:spPr/>
        <p:txBody>
          <a:bodyPr/>
          <a:lstStyle/>
          <a:p>
            <a:r>
              <a:rPr lang="en-US" dirty="0" smtClean="0"/>
              <a:t>EXILL resolution</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65</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761" y="959249"/>
            <a:ext cx="4362795" cy="284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615" r="95514" b="26810"/>
          <a:stretch/>
        </p:blipFill>
        <p:spPr bwMode="auto">
          <a:xfrm>
            <a:off x="320762" y="4545013"/>
            <a:ext cx="195706"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00" t="94042" r="33996"/>
          <a:stretch/>
        </p:blipFill>
        <p:spPr bwMode="auto">
          <a:xfrm>
            <a:off x="2299859" y="6578598"/>
            <a:ext cx="698242" cy="16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5680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 y="1764000"/>
            <a:ext cx="7200900" cy="4914900"/>
          </a:xfrm>
          <a:prstGeom prst="rect">
            <a:avLst/>
          </a:prstGeom>
        </p:spPr>
      </p:pic>
      <p:sp>
        <p:nvSpPr>
          <p:cNvPr id="3" name="Titre 2"/>
          <p:cNvSpPr>
            <a:spLocks noGrp="1"/>
          </p:cNvSpPr>
          <p:nvPr>
            <p:ph type="title"/>
          </p:nvPr>
        </p:nvSpPr>
        <p:spPr/>
        <p:txBody>
          <a:bodyPr/>
          <a:lstStyle/>
          <a:p>
            <a:r>
              <a:rPr lang="en-US" dirty="0"/>
              <a:t>Spectra fitting problems </a:t>
            </a:r>
            <a:r>
              <a:rPr lang="en-US" dirty="0" smtClean="0"/>
              <a:t>- peak shape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66</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8" name="Espace réservé du contenu 1"/>
          <p:cNvSpPr>
            <a:spLocks noGrp="1"/>
          </p:cNvSpPr>
          <p:nvPr>
            <p:ph idx="1"/>
          </p:nvPr>
        </p:nvSpPr>
        <p:spPr>
          <a:xfrm>
            <a:off x="576000" y="1256885"/>
            <a:ext cx="8172464" cy="4968552"/>
          </a:xfrm>
        </p:spPr>
        <p:txBody>
          <a:bodyPr/>
          <a:lstStyle/>
          <a:p>
            <a:pPr marL="342900" indent="-342900">
              <a:buFont typeface="Arial" pitchFamily="34" charset="0"/>
              <a:buChar char="•"/>
            </a:pPr>
            <a:r>
              <a:rPr lang="en-US" dirty="0" smtClean="0"/>
              <a:t>Triple Gaussian + Compton tails</a:t>
            </a:r>
          </a:p>
        </p:txBody>
      </p:sp>
    </p:spTree>
    <p:extLst>
      <p:ext uri="{BB962C8B-B14F-4D97-AF65-F5344CB8AC3E}">
        <p14:creationId xmlns:p14="http://schemas.microsoft.com/office/powerpoint/2010/main" val="36573166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endParaRPr lang="en-US" dirty="0" smtClean="0">
              <a:solidFill>
                <a:schemeClr val="tx1"/>
              </a:solidFill>
            </a:endParaRPr>
          </a:p>
          <a:p>
            <a:pPr marL="342900" indent="-342900">
              <a:buFont typeface="Arial" pitchFamily="34" charset="0"/>
              <a:buChar char="•"/>
            </a:pPr>
            <a:endParaRPr lang="en-US" dirty="0">
              <a:solidFill>
                <a:schemeClr val="tx1"/>
              </a:solidFill>
            </a:endParaRPr>
          </a:p>
          <a:p>
            <a:pPr marL="342900" indent="-342900">
              <a:buFont typeface="Arial" pitchFamily="34" charset="0"/>
              <a:buChar char="•"/>
            </a:pPr>
            <a:r>
              <a:rPr lang="en-US" dirty="0" smtClean="0">
                <a:solidFill>
                  <a:schemeClr val="tx1"/>
                </a:solidFill>
              </a:rPr>
              <a:t>Peak </a:t>
            </a:r>
            <a:r>
              <a:rPr lang="en-US" dirty="0">
                <a:solidFill>
                  <a:schemeClr val="tx1"/>
                </a:solidFill>
              </a:rPr>
              <a:t>shape</a:t>
            </a:r>
          </a:p>
          <a:p>
            <a:pPr marL="612900" lvl="1" indent="-342900">
              <a:buFont typeface="Arial" pitchFamily="34" charset="0"/>
              <a:buChar char="•"/>
            </a:pPr>
            <a:r>
              <a:rPr lang="en-US" dirty="0">
                <a:solidFill>
                  <a:schemeClr val="tx1"/>
                </a:solidFill>
              </a:rPr>
              <a:t>Not a simple Gaussian</a:t>
            </a:r>
          </a:p>
          <a:p>
            <a:pPr marL="342900" indent="-342900">
              <a:buFont typeface="Arial" pitchFamily="34" charset="0"/>
              <a:buChar char="•"/>
            </a:pPr>
            <a:endParaRPr lang="en-US" dirty="0" smtClean="0"/>
          </a:p>
          <a:p>
            <a:pPr marL="342900" indent="-342900">
              <a:buFont typeface="Arial" pitchFamily="34" charset="0"/>
              <a:buChar char="•"/>
            </a:pPr>
            <a:r>
              <a:rPr lang="en-US" dirty="0" smtClean="0">
                <a:solidFill>
                  <a:srgbClr val="DC0528"/>
                </a:solidFill>
              </a:rPr>
              <a:t>Gating with subtracted background</a:t>
            </a:r>
          </a:p>
          <a:p>
            <a:pPr marL="612900" lvl="1" indent="-342900">
              <a:buFont typeface="Arial" pitchFamily="34" charset="0"/>
              <a:buChar char="•"/>
            </a:pPr>
            <a:r>
              <a:rPr lang="en-US" dirty="0" smtClean="0">
                <a:solidFill>
                  <a:schemeClr val="tx1"/>
                </a:solidFill>
              </a:rPr>
              <a:t>Choosing correct background</a:t>
            </a:r>
          </a:p>
        </p:txBody>
      </p:sp>
      <p:sp>
        <p:nvSpPr>
          <p:cNvPr id="3" name="Titre 2"/>
          <p:cNvSpPr>
            <a:spLocks noGrp="1"/>
          </p:cNvSpPr>
          <p:nvPr>
            <p:ph type="title"/>
          </p:nvPr>
        </p:nvSpPr>
        <p:spPr/>
        <p:txBody>
          <a:bodyPr/>
          <a:lstStyle/>
          <a:p>
            <a:r>
              <a:rPr lang="en-US" dirty="0" smtClean="0"/>
              <a:t>Spectra fitting problems</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67</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31751587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949" y="2080576"/>
            <a:ext cx="6786102" cy="4631784"/>
          </a:xfrm>
          <a:prstGeom prst="rect">
            <a:avLst/>
          </a:prstGeom>
        </p:spPr>
      </p:pic>
      <p:sp>
        <p:nvSpPr>
          <p:cNvPr id="2" name="Espace réservé du contenu 1"/>
          <p:cNvSpPr>
            <a:spLocks noGrp="1"/>
          </p:cNvSpPr>
          <p:nvPr>
            <p:ph idx="1"/>
          </p:nvPr>
        </p:nvSpPr>
        <p:spPr/>
        <p:txBody>
          <a:bodyPr/>
          <a:lstStyle/>
          <a:p>
            <a:pPr marL="342900" indent="-342900">
              <a:buFont typeface="Arial" pitchFamily="34" charset="0"/>
              <a:buChar char="•"/>
            </a:pPr>
            <a:r>
              <a:rPr lang="en-US" dirty="0" smtClean="0"/>
              <a:t>Gating with subtracted background</a:t>
            </a:r>
          </a:p>
          <a:p>
            <a:pPr marL="612900" lvl="1" indent="-342900">
              <a:buFont typeface="Arial" pitchFamily="34" charset="0"/>
              <a:buChar char="•"/>
            </a:pPr>
            <a:r>
              <a:rPr lang="en-US" dirty="0" smtClean="0">
                <a:solidFill>
                  <a:schemeClr val="tx1"/>
                </a:solidFill>
              </a:rPr>
              <a:t>Gate background close to the peak</a:t>
            </a:r>
          </a:p>
        </p:txBody>
      </p:sp>
      <p:sp>
        <p:nvSpPr>
          <p:cNvPr id="3" name="Titre 2"/>
          <p:cNvSpPr>
            <a:spLocks noGrp="1"/>
          </p:cNvSpPr>
          <p:nvPr>
            <p:ph type="title"/>
          </p:nvPr>
        </p:nvSpPr>
        <p:spPr/>
        <p:txBody>
          <a:bodyPr/>
          <a:lstStyle/>
          <a:p>
            <a:r>
              <a:rPr lang="en-US" dirty="0" smtClean="0"/>
              <a:t>Spectra fitting problems - background</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68</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9" name="ZoneTexte 8"/>
          <p:cNvSpPr txBox="1"/>
          <p:nvPr/>
        </p:nvSpPr>
        <p:spPr>
          <a:xfrm>
            <a:off x="5359686" y="3014753"/>
            <a:ext cx="941283" cy="307777"/>
          </a:xfrm>
          <a:prstGeom prst="rect">
            <a:avLst/>
          </a:prstGeom>
          <a:noFill/>
        </p:spPr>
        <p:txBody>
          <a:bodyPr wrap="none" rtlCol="0">
            <a:spAutoFit/>
          </a:bodyPr>
          <a:lstStyle/>
          <a:p>
            <a:r>
              <a:rPr lang="en-GB" sz="1400" dirty="0" smtClean="0">
                <a:solidFill>
                  <a:srgbClr val="000099"/>
                </a:solidFill>
              </a:rPr>
              <a:t>401.6keV</a:t>
            </a:r>
            <a:endParaRPr lang="en-GB" sz="1400" dirty="0">
              <a:solidFill>
                <a:srgbClr val="000099"/>
              </a:solidFill>
            </a:endParaRPr>
          </a:p>
        </p:txBody>
      </p:sp>
      <p:cxnSp>
        <p:nvCxnSpPr>
          <p:cNvPr id="10" name="Connecteur droit avec flèche 9"/>
          <p:cNvCxnSpPr/>
          <p:nvPr/>
        </p:nvCxnSpPr>
        <p:spPr>
          <a:xfrm flipV="1">
            <a:off x="4760439" y="3208645"/>
            <a:ext cx="604378" cy="365222"/>
          </a:xfrm>
          <a:prstGeom prst="straightConnector1">
            <a:avLst/>
          </a:prstGeom>
          <a:ln>
            <a:solidFill>
              <a:srgbClr val="000099"/>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4552298" y="3615200"/>
            <a:ext cx="342797" cy="2538000"/>
            <a:chOff x="4552298" y="3615200"/>
            <a:chExt cx="342797" cy="2538000"/>
          </a:xfrm>
        </p:grpSpPr>
        <p:cxnSp>
          <p:nvCxnSpPr>
            <p:cNvPr id="12" name="Connecteur droit 11"/>
            <p:cNvCxnSpPr/>
            <p:nvPr/>
          </p:nvCxnSpPr>
          <p:spPr>
            <a:xfrm>
              <a:off x="4716450" y="3615200"/>
              <a:ext cx="54909" cy="2538000"/>
            </a:xfrm>
            <a:prstGeom prst="line">
              <a:avLst/>
            </a:prstGeom>
            <a:ln w="38100">
              <a:solidFill>
                <a:srgbClr val="DC0528"/>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85775" y="4030612"/>
              <a:ext cx="46078" cy="2122538"/>
            </a:xfrm>
            <a:prstGeom prst="line">
              <a:avLst/>
            </a:prstGeom>
            <a:ln w="38100">
              <a:solidFill>
                <a:srgbClr val="DC0528"/>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662000" y="3738202"/>
              <a:ext cx="47836" cy="2414948"/>
            </a:xfrm>
            <a:prstGeom prst="line">
              <a:avLst/>
            </a:prstGeom>
            <a:ln w="38100">
              <a:solidFill>
                <a:srgbClr val="DC0528"/>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4854604" y="4549875"/>
              <a:ext cx="40491" cy="1602000"/>
            </a:xfrm>
            <a:prstGeom prst="line">
              <a:avLst/>
            </a:prstGeom>
            <a:ln w="38100">
              <a:solidFill>
                <a:srgbClr val="DC0528"/>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610303" y="4052198"/>
              <a:ext cx="45301" cy="2098800"/>
            </a:xfrm>
            <a:prstGeom prst="line">
              <a:avLst/>
            </a:prstGeom>
            <a:ln w="38100">
              <a:solidFill>
                <a:srgbClr val="DC0528"/>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4552298" y="4121999"/>
              <a:ext cx="50687" cy="2026800"/>
            </a:xfrm>
            <a:prstGeom prst="line">
              <a:avLst/>
            </a:prstGeom>
            <a:ln w="38100">
              <a:solidFill>
                <a:srgbClr val="DC0528"/>
              </a:solidFill>
            </a:ln>
          </p:spPr>
          <p:style>
            <a:lnRef idx="1">
              <a:schemeClr val="accent1"/>
            </a:lnRef>
            <a:fillRef idx="0">
              <a:schemeClr val="accent1"/>
            </a:fillRef>
            <a:effectRef idx="0">
              <a:schemeClr val="accent1"/>
            </a:effectRef>
            <a:fontRef idx="minor">
              <a:schemeClr val="tx1"/>
            </a:fontRef>
          </p:style>
        </p:cxnSp>
      </p:grpSp>
      <p:grpSp>
        <p:nvGrpSpPr>
          <p:cNvPr id="39" name="Groupe 38"/>
          <p:cNvGrpSpPr/>
          <p:nvPr/>
        </p:nvGrpSpPr>
        <p:grpSpPr>
          <a:xfrm>
            <a:off x="4227798" y="4184650"/>
            <a:ext cx="317454" cy="1966348"/>
            <a:chOff x="4577641" y="4186852"/>
            <a:chExt cx="317454" cy="1966348"/>
          </a:xfrm>
        </p:grpSpPr>
        <p:cxnSp>
          <p:nvCxnSpPr>
            <p:cNvPr id="40" name="Connecteur droit 39"/>
            <p:cNvCxnSpPr/>
            <p:nvPr/>
          </p:nvCxnSpPr>
          <p:spPr>
            <a:xfrm>
              <a:off x="4743952" y="4886402"/>
              <a:ext cx="27407" cy="126679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795922" y="4498002"/>
              <a:ext cx="35931" cy="165514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4685918" y="4945676"/>
              <a:ext cx="23918" cy="120747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845429" y="4186852"/>
              <a:ext cx="49666" cy="196502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632953" y="5101575"/>
              <a:ext cx="22651" cy="104942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4577641" y="5135399"/>
              <a:ext cx="25344" cy="1013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2" name="Groupe 51"/>
          <p:cNvGrpSpPr/>
          <p:nvPr/>
        </p:nvGrpSpPr>
        <p:grpSpPr>
          <a:xfrm>
            <a:off x="4923032" y="4768850"/>
            <a:ext cx="326565" cy="1382148"/>
            <a:chOff x="4568530" y="4771052"/>
            <a:chExt cx="326565" cy="1382148"/>
          </a:xfrm>
        </p:grpSpPr>
        <p:cxnSp>
          <p:nvCxnSpPr>
            <p:cNvPr id="53" name="Connecteur droit 52"/>
            <p:cNvCxnSpPr/>
            <p:nvPr/>
          </p:nvCxnSpPr>
          <p:spPr>
            <a:xfrm>
              <a:off x="4749387" y="5137601"/>
              <a:ext cx="21972" cy="101559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4810496" y="5169363"/>
              <a:ext cx="21357" cy="98378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4687742" y="5037752"/>
              <a:ext cx="22094" cy="111539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4870262" y="5169363"/>
              <a:ext cx="24833" cy="98251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629588" y="4945676"/>
              <a:ext cx="26016" cy="120532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568530" y="4771052"/>
              <a:ext cx="34455" cy="137774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93" name="Connecteur droit avec flèche 92"/>
          <p:cNvCxnSpPr/>
          <p:nvPr/>
        </p:nvCxnSpPr>
        <p:spPr>
          <a:xfrm flipV="1">
            <a:off x="4791811" y="3726737"/>
            <a:ext cx="408223" cy="538717"/>
          </a:xfrm>
          <a:prstGeom prst="straightConnector1">
            <a:avLst/>
          </a:prstGeom>
          <a:ln>
            <a:solidFill>
              <a:srgbClr val="DC0528"/>
            </a:solidFill>
            <a:tailEnd type="triangle"/>
          </a:ln>
        </p:spPr>
        <p:style>
          <a:lnRef idx="1">
            <a:schemeClr val="accent1"/>
          </a:lnRef>
          <a:fillRef idx="0">
            <a:schemeClr val="accent1"/>
          </a:fillRef>
          <a:effectRef idx="0">
            <a:schemeClr val="accent1"/>
          </a:effectRef>
          <a:fontRef idx="minor">
            <a:schemeClr val="tx1"/>
          </a:fontRef>
        </p:style>
      </p:cxnSp>
      <p:sp>
        <p:nvSpPr>
          <p:cNvPr id="94" name="ZoneTexte 93"/>
          <p:cNvSpPr txBox="1"/>
          <p:nvPr/>
        </p:nvSpPr>
        <p:spPr>
          <a:xfrm>
            <a:off x="5175676" y="3478954"/>
            <a:ext cx="721672" cy="307777"/>
          </a:xfrm>
          <a:prstGeom prst="rect">
            <a:avLst/>
          </a:prstGeom>
          <a:noFill/>
          <a:ln>
            <a:noFill/>
          </a:ln>
        </p:spPr>
        <p:txBody>
          <a:bodyPr wrap="none" rtlCol="0">
            <a:spAutoFit/>
          </a:bodyPr>
          <a:lstStyle/>
          <a:p>
            <a:r>
              <a:rPr lang="en-GB" sz="1400" dirty="0" smtClean="0">
                <a:solidFill>
                  <a:srgbClr val="DC0528"/>
                </a:solidFill>
              </a:rPr>
              <a:t>Gate 1</a:t>
            </a:r>
            <a:endParaRPr lang="en-GB" sz="1400" dirty="0">
              <a:solidFill>
                <a:srgbClr val="DC0528"/>
              </a:solidFill>
            </a:endParaRPr>
          </a:p>
        </p:txBody>
      </p:sp>
      <p:cxnSp>
        <p:nvCxnSpPr>
          <p:cNvPr id="95" name="Connecteur droit avec flèche 94"/>
          <p:cNvCxnSpPr/>
          <p:nvPr/>
        </p:nvCxnSpPr>
        <p:spPr>
          <a:xfrm flipV="1">
            <a:off x="4993861" y="4428978"/>
            <a:ext cx="192494" cy="542008"/>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5090108" y="4116391"/>
            <a:ext cx="2541595" cy="307777"/>
          </a:xfrm>
          <a:prstGeom prst="rect">
            <a:avLst/>
          </a:prstGeom>
          <a:noFill/>
          <a:ln>
            <a:noFill/>
          </a:ln>
        </p:spPr>
        <p:txBody>
          <a:bodyPr wrap="square" rtlCol="0">
            <a:spAutoFit/>
          </a:bodyPr>
          <a:lstStyle/>
          <a:p>
            <a:r>
              <a:rPr lang="en-GB" sz="1400" dirty="0" smtClean="0">
                <a:solidFill>
                  <a:schemeClr val="bg2"/>
                </a:solidFill>
              </a:rPr>
              <a:t>Background</a:t>
            </a:r>
            <a:endParaRPr lang="en-GB" sz="1400" dirty="0">
              <a:solidFill>
                <a:schemeClr val="bg2"/>
              </a:solidFill>
            </a:endParaRPr>
          </a:p>
        </p:txBody>
      </p:sp>
    </p:spTree>
    <p:extLst>
      <p:ext uri="{BB962C8B-B14F-4D97-AF65-F5344CB8AC3E}">
        <p14:creationId xmlns:p14="http://schemas.microsoft.com/office/powerpoint/2010/main" val="31312639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553" y="2055279"/>
            <a:ext cx="6788176" cy="4633200"/>
          </a:xfrm>
          <a:prstGeom prst="rect">
            <a:avLst/>
          </a:prstGeom>
        </p:spPr>
      </p:pic>
      <p:sp>
        <p:nvSpPr>
          <p:cNvPr id="2" name="Espace réservé du contenu 1"/>
          <p:cNvSpPr>
            <a:spLocks noGrp="1"/>
          </p:cNvSpPr>
          <p:nvPr>
            <p:ph idx="1"/>
          </p:nvPr>
        </p:nvSpPr>
        <p:spPr/>
        <p:txBody>
          <a:bodyPr/>
          <a:lstStyle/>
          <a:p>
            <a:pPr marL="342900" indent="-342900">
              <a:buFont typeface="Arial" pitchFamily="34" charset="0"/>
              <a:buChar char="•"/>
            </a:pPr>
            <a:r>
              <a:rPr lang="en-US" dirty="0" smtClean="0"/>
              <a:t>Gating with subtracted background</a:t>
            </a:r>
          </a:p>
          <a:p>
            <a:pPr marL="612900" lvl="1" indent="-342900">
              <a:buFont typeface="Arial" pitchFamily="34" charset="0"/>
              <a:buChar char="•"/>
            </a:pPr>
            <a:r>
              <a:rPr lang="en-US" dirty="0">
                <a:solidFill>
                  <a:schemeClr val="tx1"/>
                </a:solidFill>
              </a:rPr>
              <a:t>Gate background close to the peak</a:t>
            </a:r>
          </a:p>
        </p:txBody>
      </p:sp>
      <p:sp>
        <p:nvSpPr>
          <p:cNvPr id="3" name="Titre 2"/>
          <p:cNvSpPr>
            <a:spLocks noGrp="1"/>
          </p:cNvSpPr>
          <p:nvPr>
            <p:ph type="title"/>
          </p:nvPr>
        </p:nvSpPr>
        <p:spPr/>
        <p:txBody>
          <a:bodyPr/>
          <a:lstStyle/>
          <a:p>
            <a:r>
              <a:rPr lang="en-US" dirty="0" smtClean="0"/>
              <a:t>Spectra fitting problems - background</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69</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9" name="ZoneTexte 8"/>
          <p:cNvSpPr txBox="1"/>
          <p:nvPr/>
        </p:nvSpPr>
        <p:spPr>
          <a:xfrm>
            <a:off x="4357991" y="2691451"/>
            <a:ext cx="941283" cy="307777"/>
          </a:xfrm>
          <a:prstGeom prst="rect">
            <a:avLst/>
          </a:prstGeom>
          <a:noFill/>
        </p:spPr>
        <p:txBody>
          <a:bodyPr wrap="none" rtlCol="0">
            <a:spAutoFit/>
          </a:bodyPr>
          <a:lstStyle/>
          <a:p>
            <a:r>
              <a:rPr lang="en-GB" sz="1400" dirty="0" smtClean="0">
                <a:solidFill>
                  <a:srgbClr val="000099"/>
                </a:solidFill>
              </a:rPr>
              <a:t>199.2keV</a:t>
            </a:r>
            <a:endParaRPr lang="en-GB" sz="1400" dirty="0">
              <a:solidFill>
                <a:srgbClr val="000099"/>
              </a:solidFill>
            </a:endParaRPr>
          </a:p>
        </p:txBody>
      </p:sp>
      <p:cxnSp>
        <p:nvCxnSpPr>
          <p:cNvPr id="10" name="Connecteur droit avec flèche 9"/>
          <p:cNvCxnSpPr/>
          <p:nvPr/>
        </p:nvCxnSpPr>
        <p:spPr>
          <a:xfrm>
            <a:off x="3661825" y="2727578"/>
            <a:ext cx="696166" cy="117762"/>
          </a:xfrm>
          <a:prstGeom prst="straightConnector1">
            <a:avLst/>
          </a:prstGeom>
          <a:ln>
            <a:solidFill>
              <a:srgbClr val="00009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e 16"/>
          <p:cNvGrpSpPr/>
          <p:nvPr/>
        </p:nvGrpSpPr>
        <p:grpSpPr>
          <a:xfrm>
            <a:off x="3547363" y="2950193"/>
            <a:ext cx="209371" cy="2218709"/>
            <a:chOff x="3648286" y="3174136"/>
            <a:chExt cx="209371" cy="2012114"/>
          </a:xfrm>
        </p:grpSpPr>
        <p:cxnSp>
          <p:nvCxnSpPr>
            <p:cNvPr id="12" name="Connecteur droit 11"/>
            <p:cNvCxnSpPr/>
            <p:nvPr/>
          </p:nvCxnSpPr>
          <p:spPr>
            <a:xfrm>
              <a:off x="3754433" y="3174136"/>
              <a:ext cx="43532" cy="2012114"/>
            </a:xfrm>
            <a:prstGeom prst="line">
              <a:avLst/>
            </a:prstGeom>
            <a:ln w="38100">
              <a:solidFill>
                <a:srgbClr val="DC0528"/>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3823758" y="3722656"/>
              <a:ext cx="33899" cy="1463594"/>
            </a:xfrm>
            <a:prstGeom prst="line">
              <a:avLst/>
            </a:prstGeom>
            <a:ln w="38100">
              <a:solidFill>
                <a:srgbClr val="DC0528"/>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702726" y="3435598"/>
              <a:ext cx="34677" cy="1750651"/>
            </a:xfrm>
            <a:prstGeom prst="line">
              <a:avLst/>
            </a:prstGeom>
            <a:ln w="38100">
              <a:solidFill>
                <a:srgbClr val="DC0528"/>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3648286" y="3831750"/>
              <a:ext cx="32670" cy="1354499"/>
            </a:xfrm>
            <a:prstGeom prst="line">
              <a:avLst/>
            </a:prstGeom>
            <a:ln w="38100">
              <a:solidFill>
                <a:srgbClr val="DC0528"/>
              </a:solidFill>
            </a:ln>
          </p:spPr>
          <p:style>
            <a:lnRef idx="1">
              <a:schemeClr val="accent1"/>
            </a:lnRef>
            <a:fillRef idx="0">
              <a:schemeClr val="accent1"/>
            </a:fillRef>
            <a:effectRef idx="0">
              <a:schemeClr val="accent1"/>
            </a:effectRef>
            <a:fontRef idx="minor">
              <a:schemeClr val="tx1"/>
            </a:fontRef>
          </p:style>
        </p:cxnSp>
      </p:grpSp>
      <p:grpSp>
        <p:nvGrpSpPr>
          <p:cNvPr id="11" name="Groupe 10"/>
          <p:cNvGrpSpPr/>
          <p:nvPr/>
        </p:nvGrpSpPr>
        <p:grpSpPr>
          <a:xfrm>
            <a:off x="3323262" y="3920247"/>
            <a:ext cx="197915" cy="1248655"/>
            <a:chOff x="3385320" y="4461279"/>
            <a:chExt cx="197915" cy="1248655"/>
          </a:xfrm>
        </p:grpSpPr>
        <p:cxnSp>
          <p:nvCxnSpPr>
            <p:cNvPr id="40" name="Connecteur droit 39"/>
            <p:cNvCxnSpPr/>
            <p:nvPr/>
          </p:nvCxnSpPr>
          <p:spPr>
            <a:xfrm>
              <a:off x="3443342" y="4963146"/>
              <a:ext cx="16157" cy="7467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3499041" y="4744733"/>
              <a:ext cx="20952" cy="96515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3385320" y="5070954"/>
              <a:ext cx="12656" cy="63893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3551709" y="4461279"/>
              <a:ext cx="31526" cy="124733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93" name="Connecteur droit avec flèche 92"/>
          <p:cNvCxnSpPr/>
          <p:nvPr/>
        </p:nvCxnSpPr>
        <p:spPr>
          <a:xfrm flipH="1" flipV="1">
            <a:off x="3107987" y="3127443"/>
            <a:ext cx="493817" cy="277239"/>
          </a:xfrm>
          <a:prstGeom prst="straightConnector1">
            <a:avLst/>
          </a:prstGeom>
          <a:ln>
            <a:solidFill>
              <a:srgbClr val="DC0528"/>
            </a:solidFill>
            <a:tailEnd type="triangle"/>
          </a:ln>
        </p:spPr>
        <p:style>
          <a:lnRef idx="1">
            <a:schemeClr val="accent1"/>
          </a:lnRef>
          <a:fillRef idx="0">
            <a:schemeClr val="accent1"/>
          </a:fillRef>
          <a:effectRef idx="0">
            <a:schemeClr val="accent1"/>
          </a:effectRef>
          <a:fontRef idx="minor">
            <a:schemeClr val="tx1"/>
          </a:fontRef>
        </p:style>
      </p:cxnSp>
      <p:sp>
        <p:nvSpPr>
          <p:cNvPr id="94" name="ZoneTexte 93"/>
          <p:cNvSpPr txBox="1"/>
          <p:nvPr/>
        </p:nvSpPr>
        <p:spPr>
          <a:xfrm>
            <a:off x="2437068" y="2965580"/>
            <a:ext cx="721672" cy="307777"/>
          </a:xfrm>
          <a:prstGeom prst="rect">
            <a:avLst/>
          </a:prstGeom>
          <a:noFill/>
          <a:ln>
            <a:noFill/>
          </a:ln>
        </p:spPr>
        <p:txBody>
          <a:bodyPr wrap="none" rtlCol="0">
            <a:spAutoFit/>
          </a:bodyPr>
          <a:lstStyle/>
          <a:p>
            <a:r>
              <a:rPr lang="en-GB" sz="1400" dirty="0" smtClean="0">
                <a:solidFill>
                  <a:srgbClr val="DC0528"/>
                </a:solidFill>
              </a:rPr>
              <a:t>Gate 2</a:t>
            </a:r>
            <a:endParaRPr lang="en-GB" sz="1400" dirty="0">
              <a:solidFill>
                <a:srgbClr val="DC0528"/>
              </a:solidFill>
            </a:endParaRPr>
          </a:p>
        </p:txBody>
      </p:sp>
      <p:cxnSp>
        <p:nvCxnSpPr>
          <p:cNvPr id="95" name="Connecteur droit avec flèche 94"/>
          <p:cNvCxnSpPr>
            <a:endCxn id="96" idx="1"/>
          </p:cNvCxnSpPr>
          <p:nvPr/>
        </p:nvCxnSpPr>
        <p:spPr>
          <a:xfrm flipV="1">
            <a:off x="3922863" y="3392390"/>
            <a:ext cx="205228" cy="153888"/>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4128091" y="3238501"/>
            <a:ext cx="2541595" cy="307777"/>
          </a:xfrm>
          <a:prstGeom prst="rect">
            <a:avLst/>
          </a:prstGeom>
          <a:noFill/>
          <a:ln>
            <a:noFill/>
          </a:ln>
        </p:spPr>
        <p:txBody>
          <a:bodyPr wrap="square" rtlCol="0">
            <a:spAutoFit/>
          </a:bodyPr>
          <a:lstStyle/>
          <a:p>
            <a:r>
              <a:rPr lang="en-GB" sz="1400" dirty="0" smtClean="0">
                <a:solidFill>
                  <a:schemeClr val="bg2"/>
                </a:solidFill>
              </a:rPr>
              <a:t>Background</a:t>
            </a:r>
            <a:endParaRPr lang="en-GB" sz="1400" dirty="0">
              <a:solidFill>
                <a:schemeClr val="bg2"/>
              </a:solidFill>
            </a:endParaRPr>
          </a:p>
        </p:txBody>
      </p:sp>
      <p:grpSp>
        <p:nvGrpSpPr>
          <p:cNvPr id="62" name="Groupe 61"/>
          <p:cNvGrpSpPr/>
          <p:nvPr/>
        </p:nvGrpSpPr>
        <p:grpSpPr>
          <a:xfrm>
            <a:off x="3787089" y="3127443"/>
            <a:ext cx="217200" cy="2040134"/>
            <a:chOff x="3366035" y="3669800"/>
            <a:chExt cx="217200" cy="2040134"/>
          </a:xfrm>
        </p:grpSpPr>
        <p:cxnSp>
          <p:nvCxnSpPr>
            <p:cNvPr id="63" name="Connecteur droit 62"/>
            <p:cNvCxnSpPr/>
            <p:nvPr/>
          </p:nvCxnSpPr>
          <p:spPr>
            <a:xfrm>
              <a:off x="3415360" y="3669800"/>
              <a:ext cx="44139" cy="204013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3483625" y="4034587"/>
              <a:ext cx="36368" cy="167529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3366035" y="4097388"/>
              <a:ext cx="31941" cy="161249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3555263" y="4601904"/>
              <a:ext cx="27972" cy="110670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73" name="Connecteur droit 72"/>
          <p:cNvCxnSpPr/>
          <p:nvPr/>
        </p:nvCxnSpPr>
        <p:spPr>
          <a:xfrm>
            <a:off x="2033081" y="5168902"/>
            <a:ext cx="52286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128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Context of the </a:t>
            </a:r>
            <a:r>
              <a:rPr lang="en-US" dirty="0" smtClean="0"/>
              <a:t>study</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7</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2" name="Groupe 1"/>
          <p:cNvGrpSpPr/>
          <p:nvPr/>
        </p:nvGrpSpPr>
        <p:grpSpPr>
          <a:xfrm>
            <a:off x="324000" y="1107985"/>
            <a:ext cx="6228000" cy="2412000"/>
            <a:chOff x="324000" y="1044000"/>
            <a:chExt cx="6228000" cy="2412000"/>
          </a:xfrm>
        </p:grpSpPr>
        <p:sp>
          <p:nvSpPr>
            <p:cNvPr id="11" name="ZoneTexte 10"/>
            <p:cNvSpPr txBox="1"/>
            <p:nvPr/>
          </p:nvSpPr>
          <p:spPr>
            <a:xfrm>
              <a:off x="1584000" y="2664000"/>
              <a:ext cx="4968000" cy="792000"/>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Gamma heating process</a:t>
              </a:r>
            </a:p>
            <a:p>
              <a:pPr marL="457200" indent="-457200">
                <a:buFont typeface="Arial"/>
                <a:buChar char="•"/>
              </a:pPr>
              <a:r>
                <a:rPr lang="en-US" sz="2000" dirty="0" smtClean="0"/>
                <a:t>More precise simulation</a:t>
              </a:r>
            </a:p>
          </p:txBody>
        </p:sp>
        <p:sp>
          <p:nvSpPr>
            <p:cNvPr id="17" name="ZoneTexte 16"/>
            <p:cNvSpPr txBox="1"/>
            <p:nvPr/>
          </p:nvSpPr>
          <p:spPr>
            <a:xfrm>
              <a:off x="324000" y="1044000"/>
              <a:ext cx="4968000" cy="1152000"/>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Generation III+ and IV reactors</a:t>
              </a:r>
            </a:p>
            <a:p>
              <a:pPr marL="457200" indent="-457200">
                <a:buFont typeface="Arial"/>
                <a:buChar char="•"/>
              </a:pPr>
              <a:r>
                <a:rPr lang="en-US" sz="2000" dirty="0" smtClean="0"/>
                <a:t>More accurate simulation</a:t>
              </a:r>
            </a:p>
            <a:p>
              <a:pPr marL="457200" indent="-457200">
                <a:buFont typeface="Arial"/>
                <a:buChar char="•"/>
              </a:pPr>
              <a:r>
                <a:rPr lang="en-US" sz="2000" dirty="0" smtClean="0"/>
                <a:t>Higher safety</a:t>
              </a:r>
            </a:p>
          </p:txBody>
        </p:sp>
      </p:grpSp>
      <p:sp>
        <p:nvSpPr>
          <p:cNvPr id="18" name="Flèche à angle droit 17"/>
          <p:cNvSpPr/>
          <p:nvPr/>
        </p:nvSpPr>
        <p:spPr>
          <a:xfrm flipH="1">
            <a:off x="648883" y="2377287"/>
            <a:ext cx="799200" cy="829647"/>
          </a:xfrm>
          <a:prstGeom prst="bentUpArrow">
            <a:avLst>
              <a:gd name="adj1" fmla="val 22841"/>
              <a:gd name="adj2" fmla="val 21762"/>
              <a:gd name="adj3" fmla="val 21762"/>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5530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51" y="1980000"/>
            <a:ext cx="6947498" cy="4741943"/>
          </a:xfrm>
          <a:prstGeom prst="rect">
            <a:avLst/>
          </a:prstGeom>
        </p:spPr>
      </p:pic>
      <p:sp>
        <p:nvSpPr>
          <p:cNvPr id="2" name="Espace réservé du contenu 1"/>
          <p:cNvSpPr>
            <a:spLocks noGrp="1"/>
          </p:cNvSpPr>
          <p:nvPr>
            <p:ph idx="1"/>
          </p:nvPr>
        </p:nvSpPr>
        <p:spPr/>
        <p:txBody>
          <a:bodyPr/>
          <a:lstStyle/>
          <a:p>
            <a:pPr marL="342900" indent="-342900">
              <a:buFont typeface="Arial" pitchFamily="34" charset="0"/>
              <a:buChar char="•"/>
            </a:pPr>
            <a:r>
              <a:rPr lang="en-US" dirty="0" smtClean="0"/>
              <a:t>Gating with subtracted background</a:t>
            </a:r>
          </a:p>
          <a:p>
            <a:pPr marL="612900" lvl="1" indent="-342900">
              <a:buFont typeface="Arial" pitchFamily="34" charset="0"/>
              <a:buChar char="•"/>
            </a:pPr>
            <a:r>
              <a:rPr lang="en-US" dirty="0" smtClean="0">
                <a:solidFill>
                  <a:schemeClr val="tx1"/>
                </a:solidFill>
              </a:rPr>
              <a:t>Choosing correct background</a:t>
            </a:r>
          </a:p>
        </p:txBody>
      </p:sp>
      <p:sp>
        <p:nvSpPr>
          <p:cNvPr id="3" name="Titre 2"/>
          <p:cNvSpPr>
            <a:spLocks noGrp="1"/>
          </p:cNvSpPr>
          <p:nvPr>
            <p:ph type="title"/>
          </p:nvPr>
        </p:nvSpPr>
        <p:spPr/>
        <p:txBody>
          <a:bodyPr/>
          <a:lstStyle/>
          <a:p>
            <a:r>
              <a:rPr lang="en-US" dirty="0" smtClean="0"/>
              <a:t>Spectra fitting problems - background</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70</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27335109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51" y="1980000"/>
            <a:ext cx="6947498" cy="4741943"/>
          </a:xfrm>
          <a:prstGeom prst="rect">
            <a:avLst/>
          </a:prstGeom>
        </p:spPr>
      </p:pic>
      <p:sp>
        <p:nvSpPr>
          <p:cNvPr id="2" name="Espace réservé du contenu 1"/>
          <p:cNvSpPr>
            <a:spLocks noGrp="1"/>
          </p:cNvSpPr>
          <p:nvPr>
            <p:ph idx="1"/>
          </p:nvPr>
        </p:nvSpPr>
        <p:spPr/>
        <p:txBody>
          <a:bodyPr/>
          <a:lstStyle/>
          <a:p>
            <a:pPr marL="342900" indent="-342900">
              <a:buFont typeface="Arial" pitchFamily="34" charset="0"/>
              <a:buChar char="•"/>
            </a:pPr>
            <a:r>
              <a:rPr lang="en-US" dirty="0" smtClean="0"/>
              <a:t>Gating with subtracted background</a:t>
            </a:r>
          </a:p>
          <a:p>
            <a:pPr marL="612900" lvl="1" indent="-342900">
              <a:buFont typeface="Arial" pitchFamily="34" charset="0"/>
              <a:buChar char="•"/>
            </a:pPr>
            <a:r>
              <a:rPr lang="en-US" dirty="0" smtClean="0">
                <a:solidFill>
                  <a:schemeClr val="tx1"/>
                </a:solidFill>
              </a:rPr>
              <a:t>Choosing correct background</a:t>
            </a:r>
          </a:p>
        </p:txBody>
      </p:sp>
      <p:sp>
        <p:nvSpPr>
          <p:cNvPr id="3" name="Titre 2"/>
          <p:cNvSpPr>
            <a:spLocks noGrp="1"/>
          </p:cNvSpPr>
          <p:nvPr>
            <p:ph type="title"/>
          </p:nvPr>
        </p:nvSpPr>
        <p:spPr/>
        <p:txBody>
          <a:bodyPr/>
          <a:lstStyle/>
          <a:p>
            <a:r>
              <a:rPr lang="en-US" dirty="0" smtClean="0"/>
              <a:t>Spectra fitting problems - background</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71</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8" name="Ellipse 7"/>
          <p:cNvSpPr/>
          <p:nvPr/>
        </p:nvSpPr>
        <p:spPr>
          <a:xfrm>
            <a:off x="2260122" y="5296618"/>
            <a:ext cx="1302588" cy="750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p:cNvSpPr txBox="1"/>
          <p:nvPr/>
        </p:nvSpPr>
        <p:spPr>
          <a:xfrm>
            <a:off x="3607582" y="2830744"/>
            <a:ext cx="941283" cy="307777"/>
          </a:xfrm>
          <a:prstGeom prst="rect">
            <a:avLst/>
          </a:prstGeom>
          <a:noFill/>
        </p:spPr>
        <p:txBody>
          <a:bodyPr wrap="none" rtlCol="0">
            <a:spAutoFit/>
          </a:bodyPr>
          <a:lstStyle/>
          <a:p>
            <a:r>
              <a:rPr lang="en-GB" sz="1400" dirty="0" smtClean="0">
                <a:solidFill>
                  <a:srgbClr val="000099"/>
                </a:solidFill>
              </a:rPr>
              <a:t>330.7keV</a:t>
            </a:r>
            <a:endParaRPr lang="en-GB" sz="1400" dirty="0">
              <a:solidFill>
                <a:srgbClr val="000099"/>
              </a:solidFill>
            </a:endParaRPr>
          </a:p>
        </p:txBody>
      </p:sp>
      <p:cxnSp>
        <p:nvCxnSpPr>
          <p:cNvPr id="11" name="Connecteur droit avec flèche 10"/>
          <p:cNvCxnSpPr/>
          <p:nvPr/>
        </p:nvCxnSpPr>
        <p:spPr>
          <a:xfrm>
            <a:off x="2898000" y="2907688"/>
            <a:ext cx="696166" cy="76945"/>
          </a:xfrm>
          <a:prstGeom prst="straightConnector1">
            <a:avLst/>
          </a:prstGeom>
          <a:ln>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446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795" y="1980000"/>
            <a:ext cx="6946410" cy="4741200"/>
          </a:xfrm>
          <a:prstGeom prst="rect">
            <a:avLst/>
          </a:prstGeom>
        </p:spPr>
      </p:pic>
      <p:sp>
        <p:nvSpPr>
          <p:cNvPr id="2" name="Espace réservé du contenu 1"/>
          <p:cNvSpPr>
            <a:spLocks noGrp="1"/>
          </p:cNvSpPr>
          <p:nvPr>
            <p:ph idx="1"/>
          </p:nvPr>
        </p:nvSpPr>
        <p:spPr/>
        <p:txBody>
          <a:bodyPr/>
          <a:lstStyle/>
          <a:p>
            <a:pPr marL="342900" indent="-342900">
              <a:buFont typeface="Arial"/>
              <a:buChar char="•"/>
            </a:pPr>
            <a:r>
              <a:rPr lang="en-US" dirty="0">
                <a:solidFill>
                  <a:srgbClr val="DC0528"/>
                </a:solidFill>
              </a:rPr>
              <a:t>Baseline depends on the placing the background</a:t>
            </a:r>
          </a:p>
          <a:p>
            <a:pPr marL="612900" lvl="1" indent="-342900">
              <a:buFont typeface="Arial"/>
              <a:buChar char="•"/>
            </a:pPr>
            <a:r>
              <a:rPr lang="en-US" dirty="0">
                <a:solidFill>
                  <a:schemeClr val="tx1"/>
                </a:solidFill>
              </a:rPr>
              <a:t>Up to 10% difference depending on the background choice</a:t>
            </a:r>
          </a:p>
        </p:txBody>
      </p:sp>
      <p:sp>
        <p:nvSpPr>
          <p:cNvPr id="3" name="Titre 2"/>
          <p:cNvSpPr>
            <a:spLocks noGrp="1"/>
          </p:cNvSpPr>
          <p:nvPr>
            <p:ph type="title"/>
          </p:nvPr>
        </p:nvSpPr>
        <p:spPr/>
        <p:txBody>
          <a:bodyPr/>
          <a:lstStyle/>
          <a:p>
            <a:r>
              <a:rPr lang="en-US" dirty="0" smtClean="0"/>
              <a:t>Spectra fitting problems - background</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72</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8" name="ZoneTexte 7"/>
          <p:cNvSpPr txBox="1"/>
          <p:nvPr/>
        </p:nvSpPr>
        <p:spPr>
          <a:xfrm>
            <a:off x="5217766" y="2666918"/>
            <a:ext cx="941283" cy="307777"/>
          </a:xfrm>
          <a:prstGeom prst="rect">
            <a:avLst/>
          </a:prstGeom>
          <a:noFill/>
        </p:spPr>
        <p:txBody>
          <a:bodyPr wrap="none" rtlCol="0">
            <a:spAutoFit/>
          </a:bodyPr>
          <a:lstStyle/>
          <a:p>
            <a:r>
              <a:rPr lang="en-GB" sz="1400" dirty="0" smtClean="0">
                <a:solidFill>
                  <a:srgbClr val="000099"/>
                </a:solidFill>
              </a:rPr>
              <a:t>330.7keV</a:t>
            </a:r>
            <a:endParaRPr lang="en-GB" sz="1400" dirty="0">
              <a:solidFill>
                <a:srgbClr val="000099"/>
              </a:solidFill>
            </a:endParaRPr>
          </a:p>
        </p:txBody>
      </p:sp>
      <p:cxnSp>
        <p:nvCxnSpPr>
          <p:cNvPr id="9" name="Connecteur droit avec flèche 8"/>
          <p:cNvCxnSpPr/>
          <p:nvPr/>
        </p:nvCxnSpPr>
        <p:spPr>
          <a:xfrm>
            <a:off x="4521600" y="2743862"/>
            <a:ext cx="696166" cy="76945"/>
          </a:xfrm>
          <a:prstGeom prst="straightConnector1">
            <a:avLst/>
          </a:prstGeom>
          <a:ln>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6567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analysis procedure</a:t>
            </a:r>
          </a:p>
        </p:txBody>
      </p:sp>
      <p:sp>
        <p:nvSpPr>
          <p:cNvPr id="4" name="Espace réservé du pied de page 3"/>
          <p:cNvSpPr>
            <a:spLocks noGrp="1"/>
          </p:cNvSpPr>
          <p:nvPr>
            <p:ph type="ftr" sz="quarter" idx="3"/>
          </p:nvPr>
        </p:nvSpPr>
        <p:spPr/>
        <p:txBody>
          <a:bodyPr/>
          <a:lstStyle/>
          <a:p>
            <a:r>
              <a:rPr lang="fr-FR" dirty="0" smtClean="0"/>
              <a:t>M. </a:t>
            </a:r>
            <a:r>
              <a:rPr lang="fr-FR" dirty="0" err="1" smtClean="0"/>
              <a:t>Rapala</a:t>
            </a:r>
            <a:r>
              <a:rPr lang="fr-FR" dirty="0" smtClean="0"/>
              <a:t>, IRFU/</a:t>
            </a:r>
            <a:r>
              <a:rPr lang="fr-FR" dirty="0" err="1" smtClean="0"/>
              <a:t>DPhN</a:t>
            </a:r>
            <a:r>
              <a:rPr lang="fr-FR" dirty="0" smtClean="0"/>
              <a:t>/LERN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73</a:t>
            </a:fld>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387" y="2982058"/>
            <a:ext cx="3844469" cy="1748204"/>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4150"/>
          <a:stretch/>
        </p:blipFill>
        <p:spPr>
          <a:xfrm>
            <a:off x="5717128" y="2982058"/>
            <a:ext cx="3222124" cy="3382857"/>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3322" y="4730262"/>
            <a:ext cx="2741937" cy="1870781"/>
          </a:xfrm>
          <a:prstGeom prst="rect">
            <a:avLst/>
          </a:prstGeom>
        </p:spPr>
      </p:pic>
      <p:grpSp>
        <p:nvGrpSpPr>
          <p:cNvPr id="16" name="Groupe 15"/>
          <p:cNvGrpSpPr/>
          <p:nvPr/>
        </p:nvGrpSpPr>
        <p:grpSpPr>
          <a:xfrm>
            <a:off x="131387" y="2229935"/>
            <a:ext cx="8807865" cy="408623"/>
            <a:chOff x="151932" y="1818756"/>
            <a:chExt cx="8807865" cy="408623"/>
          </a:xfrm>
        </p:grpSpPr>
        <p:sp>
          <p:nvSpPr>
            <p:cNvPr id="11" name="ZoneTexte 10"/>
            <p:cNvSpPr txBox="1"/>
            <p:nvPr/>
          </p:nvSpPr>
          <p:spPr>
            <a:xfrm>
              <a:off x="151932" y="1818756"/>
              <a:ext cx="1615588" cy="408623"/>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2D gate scan</a:t>
              </a:r>
              <a:endParaRPr lang="en-US" dirty="0"/>
            </a:p>
          </p:txBody>
        </p:sp>
        <p:sp>
          <p:nvSpPr>
            <p:cNvPr id="12" name="Flèche droite 11"/>
            <p:cNvSpPr/>
            <p:nvPr/>
          </p:nvSpPr>
          <p:spPr>
            <a:xfrm>
              <a:off x="1922234" y="1861359"/>
              <a:ext cx="62962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èche droite 12"/>
            <p:cNvSpPr/>
            <p:nvPr/>
          </p:nvSpPr>
          <p:spPr>
            <a:xfrm>
              <a:off x="6574883" y="1861359"/>
              <a:ext cx="62962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7344209" y="1818756"/>
              <a:ext cx="1615588" cy="408623"/>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Gate fitting</a:t>
              </a:r>
              <a:endParaRPr lang="en-US" dirty="0"/>
            </a:p>
          </p:txBody>
        </p:sp>
        <p:sp>
          <p:nvSpPr>
            <p:cNvPr id="15" name="ZoneTexte 14"/>
            <p:cNvSpPr txBox="1"/>
            <p:nvPr/>
          </p:nvSpPr>
          <p:spPr>
            <a:xfrm>
              <a:off x="2705098" y="1818756"/>
              <a:ext cx="3733802" cy="408623"/>
            </a:xfrm>
            <a:prstGeom prst="roundRect">
              <a:avLst/>
            </a:prstGeom>
            <a:noFill/>
            <a:ln w="76200">
              <a:solidFill>
                <a:srgbClr val="C00000"/>
              </a:solidFill>
            </a:ln>
          </p:spPr>
          <p:txBody>
            <a:bodyPr wrap="square" rtlCol="0">
              <a:spAutoFit/>
            </a:bodyPr>
            <a:lstStyle/>
            <a:p>
              <a:pPr algn="ctr"/>
              <a:r>
                <a:rPr lang="en-US" dirty="0" smtClean="0"/>
                <a:t>Semi-automatic spectra fitting</a:t>
              </a:r>
              <a:endParaRPr lang="en-US" dirty="0"/>
            </a:p>
          </p:txBody>
        </p:sp>
      </p:grpSp>
      <p:sp>
        <p:nvSpPr>
          <p:cNvPr id="17" name="Flèche droite 16"/>
          <p:cNvSpPr/>
          <p:nvPr/>
        </p:nvSpPr>
        <p:spPr>
          <a:xfrm rot="5400000">
            <a:off x="495400" y="2762464"/>
            <a:ext cx="32687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èche droite 17"/>
          <p:cNvSpPr/>
          <p:nvPr/>
        </p:nvSpPr>
        <p:spPr>
          <a:xfrm rot="5400000">
            <a:off x="3591357" y="3699653"/>
            <a:ext cx="1920195"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èche droite 18"/>
          <p:cNvSpPr/>
          <p:nvPr/>
        </p:nvSpPr>
        <p:spPr>
          <a:xfrm rot="5400000">
            <a:off x="8247664" y="2721872"/>
            <a:ext cx="326876" cy="323415"/>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contenu 1"/>
          <p:cNvSpPr txBox="1">
            <a:spLocks/>
          </p:cNvSpPr>
          <p:nvPr/>
        </p:nvSpPr>
        <p:spPr>
          <a:xfrm>
            <a:off x="576000" y="1256400"/>
            <a:ext cx="8172464" cy="4968552"/>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6"/>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7"/>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a:buChar char="•"/>
            </a:pPr>
            <a:r>
              <a:rPr lang="en-US" dirty="0" smtClean="0"/>
              <a:t>Redefinition of background treatment</a:t>
            </a:r>
          </a:p>
          <a:p>
            <a:pPr marL="612900" lvl="1" indent="-342900">
              <a:buFont typeface="Arial"/>
              <a:buChar char="•"/>
            </a:pPr>
            <a:r>
              <a:rPr lang="en-US" dirty="0" smtClean="0">
                <a:solidFill>
                  <a:schemeClr val="tx1"/>
                </a:solidFill>
              </a:rPr>
              <a:t>No background subtraction </a:t>
            </a:r>
            <a:r>
              <a:rPr lang="en-US" dirty="0" smtClean="0">
                <a:solidFill>
                  <a:schemeClr val="tx1"/>
                </a:solidFill>
                <a:latin typeface="Arial"/>
                <a:cs typeface="Arial"/>
              </a:rPr>
              <a:t>→ gate scanning needed</a:t>
            </a:r>
            <a:endParaRPr lang="en-US" dirty="0" smtClean="0">
              <a:solidFill>
                <a:schemeClr val="tx1"/>
              </a:solidFill>
            </a:endParaRPr>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21" name="Image 20"/>
          <p:cNvPicPr>
            <a:picLocks noChangeAspect="1"/>
          </p:cNvPicPr>
          <p:nvPr/>
        </p:nvPicPr>
        <p:blipFill rotWithShape="1">
          <a:blip r:embed="rId8" cstate="print">
            <a:extLst>
              <a:ext uri="{28A0092B-C50C-407E-A947-70E740481C1C}">
                <a14:useLocalDpi xmlns:a14="http://schemas.microsoft.com/office/drawing/2010/main" val="0"/>
              </a:ext>
            </a:extLst>
          </a:blip>
          <a:srcRect l="883" t="31185" r="96481" b="32117"/>
          <a:stretch/>
        </p:blipFill>
        <p:spPr>
          <a:xfrm>
            <a:off x="5615259" y="3345656"/>
            <a:ext cx="101869" cy="968163"/>
          </a:xfrm>
          <a:prstGeom prst="rect">
            <a:avLst/>
          </a:prstGeom>
        </p:spPr>
      </p:pic>
      <p:pic>
        <p:nvPicPr>
          <p:cNvPr id="22" name="Image 21"/>
          <p:cNvPicPr>
            <a:picLocks noChangeAspect="1"/>
          </p:cNvPicPr>
          <p:nvPr/>
        </p:nvPicPr>
        <p:blipFill rotWithShape="1">
          <a:blip r:embed="rId8" cstate="print">
            <a:extLst>
              <a:ext uri="{28A0092B-C50C-407E-A947-70E740481C1C}">
                <a14:useLocalDpi xmlns:a14="http://schemas.microsoft.com/office/drawing/2010/main" val="0"/>
              </a:ext>
            </a:extLst>
          </a:blip>
          <a:srcRect l="883" t="31185" r="96481" b="32117"/>
          <a:stretch/>
        </p:blipFill>
        <p:spPr>
          <a:xfrm>
            <a:off x="5615259" y="5047489"/>
            <a:ext cx="101869" cy="968163"/>
          </a:xfrm>
          <a:prstGeom prst="rect">
            <a:avLst/>
          </a:prstGeom>
        </p:spPr>
      </p:pic>
    </p:spTree>
    <p:extLst>
      <p:ext uri="{BB962C8B-B14F-4D97-AF65-F5344CB8AC3E}">
        <p14:creationId xmlns:p14="http://schemas.microsoft.com/office/powerpoint/2010/main" val="27453820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354" r="9314"/>
          <a:stretch/>
        </p:blipFill>
        <p:spPr>
          <a:xfrm>
            <a:off x="168250" y="989620"/>
            <a:ext cx="3847795" cy="5535537"/>
          </a:xfrm>
        </p:spPr>
      </p:pic>
      <p:sp>
        <p:nvSpPr>
          <p:cNvPr id="3" name="Titre 2"/>
          <p:cNvSpPr>
            <a:spLocks noGrp="1"/>
          </p:cNvSpPr>
          <p:nvPr>
            <p:ph type="title"/>
          </p:nvPr>
        </p:nvSpPr>
        <p:spPr/>
        <p:txBody>
          <a:bodyPr/>
          <a:lstStyle/>
          <a:p>
            <a:r>
              <a:rPr lang="en-US" dirty="0"/>
              <a:t>analysis procedure</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74</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14" name="Groupe 13"/>
          <p:cNvGrpSpPr/>
          <p:nvPr/>
        </p:nvGrpSpPr>
        <p:grpSpPr>
          <a:xfrm>
            <a:off x="36852" y="1439876"/>
            <a:ext cx="2304011" cy="5106821"/>
            <a:chOff x="36852" y="1439876"/>
            <a:chExt cx="2304011" cy="5106821"/>
          </a:xfrm>
        </p:grpSpPr>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883" t="31185" r="96481" b="32117"/>
            <a:stretch/>
          </p:blipFill>
          <p:spPr>
            <a:xfrm>
              <a:off x="36854" y="3306471"/>
              <a:ext cx="101869" cy="968163"/>
            </a:xfrm>
            <a:prstGeom prst="rect">
              <a:avLst/>
            </a:prstGeom>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883" t="31185" r="96481" b="32117"/>
            <a:stretch/>
          </p:blipFill>
          <p:spPr>
            <a:xfrm>
              <a:off x="36853" y="5090160"/>
              <a:ext cx="101869" cy="968163"/>
            </a:xfrm>
            <a:prstGeom prst="rect">
              <a:avLst/>
            </a:prstGeom>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883" t="31185" r="96481" b="32117"/>
            <a:stretch/>
          </p:blipFill>
          <p:spPr>
            <a:xfrm>
              <a:off x="36852" y="1439876"/>
              <a:ext cx="101869" cy="968163"/>
            </a:xfrm>
            <a:prstGeom prst="rect">
              <a:avLst/>
            </a:prstGeom>
          </p:spPr>
        </p:pic>
        <p:pic>
          <p:nvPicPr>
            <p:cNvPr id="11" name="Image 10"/>
            <p:cNvPicPr>
              <a:picLocks noChangeAspect="1"/>
            </p:cNvPicPr>
            <p:nvPr/>
          </p:nvPicPr>
          <p:blipFill rotWithShape="1">
            <a:blip r:embed="rId5" cstate="print">
              <a:extLst>
                <a:ext uri="{28A0092B-C50C-407E-A947-70E740481C1C}">
                  <a14:useLocalDpi xmlns:a14="http://schemas.microsoft.com/office/drawing/2010/main" val="0"/>
                </a:ext>
              </a:extLst>
            </a:blip>
            <a:srcRect l="43471" t="93705" r="43260" b="1975"/>
            <a:stretch/>
          </p:blipFill>
          <p:spPr>
            <a:xfrm>
              <a:off x="1784908" y="2759456"/>
              <a:ext cx="555955" cy="123545"/>
            </a:xfrm>
            <a:prstGeom prst="rect">
              <a:avLst/>
            </a:prstGeom>
          </p:spPr>
        </p:pic>
        <p:pic>
          <p:nvPicPr>
            <p:cNvPr id="12" name="Image 11"/>
            <p:cNvPicPr>
              <a:picLocks noChangeAspect="1"/>
            </p:cNvPicPr>
            <p:nvPr/>
          </p:nvPicPr>
          <p:blipFill rotWithShape="1">
            <a:blip r:embed="rId5" cstate="print">
              <a:extLst>
                <a:ext uri="{28A0092B-C50C-407E-A947-70E740481C1C}">
                  <a14:useLocalDpi xmlns:a14="http://schemas.microsoft.com/office/drawing/2010/main" val="0"/>
                </a:ext>
              </a:extLst>
            </a:blip>
            <a:srcRect l="43471" t="93705" r="43260" b="1975"/>
            <a:stretch/>
          </p:blipFill>
          <p:spPr>
            <a:xfrm>
              <a:off x="1784908" y="4587037"/>
              <a:ext cx="555955" cy="123545"/>
            </a:xfrm>
            <a:prstGeom prst="rect">
              <a:avLst/>
            </a:prstGeom>
          </p:spPr>
        </p:pic>
        <p:pic>
          <p:nvPicPr>
            <p:cNvPr id="13" name="Image 12"/>
            <p:cNvPicPr>
              <a:picLocks noChangeAspect="1"/>
            </p:cNvPicPr>
            <p:nvPr/>
          </p:nvPicPr>
          <p:blipFill rotWithShape="1">
            <a:blip r:embed="rId5" cstate="print">
              <a:extLst>
                <a:ext uri="{28A0092B-C50C-407E-A947-70E740481C1C}">
                  <a14:useLocalDpi xmlns:a14="http://schemas.microsoft.com/office/drawing/2010/main" val="0"/>
                </a:ext>
              </a:extLst>
            </a:blip>
            <a:srcRect l="43471" t="93705" r="43260" b="1975"/>
            <a:stretch/>
          </p:blipFill>
          <p:spPr>
            <a:xfrm>
              <a:off x="1784908" y="6423152"/>
              <a:ext cx="555955" cy="123545"/>
            </a:xfrm>
            <a:prstGeom prst="rect">
              <a:avLst/>
            </a:prstGeom>
          </p:spPr>
        </p:pic>
      </p:grpSp>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9509" y="963620"/>
            <a:ext cx="4223747" cy="1920674"/>
          </a:xfrm>
          <a:prstGeom prst="rect">
            <a:avLst/>
          </a:prstGeom>
        </p:spPr>
      </p:pic>
      <p:sp>
        <p:nvSpPr>
          <p:cNvPr id="17" name="Accolade ouvrante 16"/>
          <p:cNvSpPr/>
          <p:nvPr/>
        </p:nvSpPr>
        <p:spPr>
          <a:xfrm>
            <a:off x="4637836" y="1163117"/>
            <a:ext cx="160933" cy="159633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ccolade ouvrante 17"/>
          <p:cNvSpPr/>
          <p:nvPr/>
        </p:nvSpPr>
        <p:spPr>
          <a:xfrm rot="16200000">
            <a:off x="6781192" y="1274950"/>
            <a:ext cx="160933" cy="337962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ZoneTexte 18"/>
          <p:cNvSpPr txBox="1"/>
          <p:nvPr/>
        </p:nvSpPr>
        <p:spPr>
          <a:xfrm>
            <a:off x="6085692" y="3045227"/>
            <a:ext cx="1551932" cy="307777"/>
          </a:xfrm>
          <a:prstGeom prst="rect">
            <a:avLst/>
          </a:prstGeom>
          <a:noFill/>
        </p:spPr>
        <p:txBody>
          <a:bodyPr wrap="square" rtlCol="0">
            <a:spAutoFit/>
          </a:bodyPr>
          <a:lstStyle/>
          <a:p>
            <a:r>
              <a:rPr lang="en-US" sz="1400" dirty="0" smtClean="0"/>
              <a:t>Horizontal Gates</a:t>
            </a:r>
            <a:endParaRPr lang="en-US" sz="1400" dirty="0"/>
          </a:p>
        </p:txBody>
      </p:sp>
      <p:sp>
        <p:nvSpPr>
          <p:cNvPr id="20" name="ZoneTexte 19"/>
          <p:cNvSpPr txBox="1"/>
          <p:nvPr/>
        </p:nvSpPr>
        <p:spPr>
          <a:xfrm rot="16200000">
            <a:off x="3817816" y="1807397"/>
            <a:ext cx="1332261" cy="307777"/>
          </a:xfrm>
          <a:prstGeom prst="rect">
            <a:avLst/>
          </a:prstGeom>
          <a:noFill/>
        </p:spPr>
        <p:txBody>
          <a:bodyPr wrap="square" rtlCol="0">
            <a:spAutoFit/>
          </a:bodyPr>
          <a:lstStyle/>
          <a:p>
            <a:r>
              <a:rPr lang="en-US" sz="1400" dirty="0" smtClean="0"/>
              <a:t>Vertical Gates</a:t>
            </a:r>
            <a:endParaRPr lang="en-US" sz="1400" dirty="0"/>
          </a:p>
        </p:txBody>
      </p:sp>
      <p:sp>
        <p:nvSpPr>
          <p:cNvPr id="21" name="ZoneTexte 20"/>
          <p:cNvSpPr txBox="1"/>
          <p:nvPr/>
        </p:nvSpPr>
        <p:spPr>
          <a:xfrm rot="20108144">
            <a:off x="6693018" y="1364115"/>
            <a:ext cx="1444383" cy="307777"/>
          </a:xfrm>
          <a:prstGeom prst="rect">
            <a:avLst/>
          </a:prstGeom>
          <a:noFill/>
        </p:spPr>
        <p:txBody>
          <a:bodyPr wrap="square" rtlCol="0">
            <a:spAutoFit/>
          </a:bodyPr>
          <a:lstStyle/>
          <a:p>
            <a:r>
              <a:rPr lang="en-US" sz="1400" dirty="0" smtClean="0"/>
              <a:t>Diagonal Gates</a:t>
            </a:r>
            <a:endParaRPr lang="en-US" sz="1400" dirty="0"/>
          </a:p>
        </p:txBody>
      </p:sp>
      <p:sp>
        <p:nvSpPr>
          <p:cNvPr id="24" name="Espace réservé du contenu 1"/>
          <p:cNvSpPr txBox="1">
            <a:spLocks/>
          </p:cNvSpPr>
          <p:nvPr/>
        </p:nvSpPr>
        <p:spPr>
          <a:xfrm>
            <a:off x="4133088" y="3353003"/>
            <a:ext cx="4615376" cy="2872433"/>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7"/>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8"/>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a:buChar char="•"/>
            </a:pPr>
            <a:r>
              <a:rPr lang="en-US" sz="2400" dirty="0" smtClean="0">
                <a:latin typeface="Verdana"/>
              </a:rPr>
              <a:t>Fitted background</a:t>
            </a:r>
          </a:p>
          <a:p>
            <a:pPr marL="342900" indent="-342900">
              <a:buFont typeface="Arial"/>
              <a:buChar char="•"/>
            </a:pPr>
            <a:r>
              <a:rPr lang="en-US" sz="2400" dirty="0" smtClean="0">
                <a:latin typeface="Verdana"/>
              </a:rPr>
              <a:t>No contamination</a:t>
            </a:r>
          </a:p>
          <a:p>
            <a:pPr marL="612900" lvl="1" indent="-342900">
              <a:buFont typeface="Arial"/>
              <a:buChar char="•"/>
            </a:pPr>
            <a:r>
              <a:rPr lang="en-US" dirty="0">
                <a:solidFill>
                  <a:schemeClr val="tx1"/>
                </a:solidFill>
                <a:latin typeface="Verdana"/>
              </a:rPr>
              <a:t>N = N</a:t>
            </a:r>
            <a:r>
              <a:rPr lang="en-US" baseline="-25000" dirty="0">
                <a:solidFill>
                  <a:schemeClr val="tx1"/>
                </a:solidFill>
                <a:latin typeface="Verdana"/>
              </a:rPr>
              <a:t>m</a:t>
            </a:r>
            <a:r>
              <a:rPr lang="en-US" dirty="0">
                <a:solidFill>
                  <a:schemeClr val="tx1"/>
                </a:solidFill>
                <a:latin typeface="Verdana"/>
              </a:rPr>
              <a:t> - B</a:t>
            </a:r>
            <a:r>
              <a:rPr lang="en-US" baseline="-25000" dirty="0">
                <a:solidFill>
                  <a:schemeClr val="tx1"/>
                </a:solidFill>
                <a:latin typeface="Verdana"/>
              </a:rPr>
              <a:t>H</a:t>
            </a:r>
            <a:r>
              <a:rPr lang="en-US" dirty="0">
                <a:solidFill>
                  <a:schemeClr val="tx1"/>
                </a:solidFill>
                <a:latin typeface="Verdana"/>
              </a:rPr>
              <a:t> - B</a:t>
            </a:r>
            <a:r>
              <a:rPr lang="en-US" baseline="-25000" dirty="0">
                <a:solidFill>
                  <a:schemeClr val="tx1"/>
                </a:solidFill>
                <a:latin typeface="Verdana"/>
              </a:rPr>
              <a:t>V</a:t>
            </a:r>
            <a:r>
              <a:rPr lang="en-US" dirty="0">
                <a:solidFill>
                  <a:schemeClr val="tx1"/>
                </a:solidFill>
                <a:latin typeface="Verdana"/>
              </a:rPr>
              <a:t> + </a:t>
            </a:r>
            <a:r>
              <a:rPr lang="en-US" dirty="0" smtClean="0">
                <a:solidFill>
                  <a:schemeClr val="tx1"/>
                </a:solidFill>
                <a:latin typeface="Verdana"/>
              </a:rPr>
              <a:t>B</a:t>
            </a:r>
            <a:r>
              <a:rPr lang="en-US" baseline="-25000" dirty="0" smtClean="0">
                <a:solidFill>
                  <a:schemeClr val="tx1"/>
                </a:solidFill>
                <a:latin typeface="Verdana"/>
              </a:rPr>
              <a:t>D</a:t>
            </a:r>
            <a:endParaRPr lang="en-US" baseline="-25000" dirty="0">
              <a:solidFill>
                <a:schemeClr val="tx1"/>
              </a:solidFill>
              <a:latin typeface="Verdana"/>
            </a:endParaRPr>
          </a:p>
          <a:p>
            <a:pPr marL="342900" indent="-342900">
              <a:buFont typeface="Arial"/>
              <a:buChar char="•"/>
            </a:pPr>
            <a:endParaRPr lang="en-US" sz="2400" dirty="0" smtClean="0">
              <a:latin typeface="Verdana"/>
            </a:endParaRPr>
          </a:p>
          <a:p>
            <a:pPr marL="342900" indent="-342900">
              <a:buFont typeface="Arial"/>
              <a:buChar char="•"/>
            </a:pPr>
            <a:r>
              <a:rPr lang="en-US" sz="2400" dirty="0" smtClean="0">
                <a:latin typeface="Verdana"/>
              </a:rPr>
              <a:t>Contamination only in horizontal gate</a:t>
            </a:r>
          </a:p>
          <a:p>
            <a:pPr marL="612900" lvl="1" indent="-342900">
              <a:buFont typeface="Arial"/>
              <a:buChar char="•"/>
            </a:pPr>
            <a:r>
              <a:rPr lang="en-US" sz="2000" dirty="0">
                <a:solidFill>
                  <a:schemeClr val="tx1"/>
                </a:solidFill>
                <a:latin typeface="Verdana"/>
              </a:rPr>
              <a:t>N = N</a:t>
            </a:r>
            <a:r>
              <a:rPr lang="en-US" sz="2000" baseline="-25000" dirty="0">
                <a:solidFill>
                  <a:schemeClr val="tx1"/>
                </a:solidFill>
                <a:latin typeface="Verdana"/>
              </a:rPr>
              <a:t>H</a:t>
            </a:r>
            <a:r>
              <a:rPr lang="en-US" sz="2000" dirty="0">
                <a:solidFill>
                  <a:schemeClr val="tx1"/>
                </a:solidFill>
                <a:latin typeface="Verdana"/>
              </a:rPr>
              <a:t> - B</a:t>
            </a:r>
            <a:r>
              <a:rPr lang="en-US" sz="2000" baseline="-25000" dirty="0">
                <a:solidFill>
                  <a:schemeClr val="tx1"/>
                </a:solidFill>
                <a:latin typeface="Verdana"/>
              </a:rPr>
              <a:t>V</a:t>
            </a:r>
            <a:r>
              <a:rPr lang="en-US" sz="2000" dirty="0">
                <a:solidFill>
                  <a:schemeClr val="tx1"/>
                </a:solidFill>
                <a:latin typeface="Verdana"/>
              </a:rPr>
              <a:t> + B</a:t>
            </a:r>
            <a:r>
              <a:rPr lang="en-US" sz="2000" baseline="-25000" dirty="0">
                <a:solidFill>
                  <a:schemeClr val="tx1"/>
                </a:solidFill>
                <a:latin typeface="Verdana"/>
              </a:rPr>
              <a:t>D</a:t>
            </a:r>
          </a:p>
          <a:p>
            <a:pPr marL="342900" indent="-342900">
              <a:buFont typeface="Arial"/>
              <a:buChar char="•"/>
            </a:pPr>
            <a:endParaRPr lang="en-US" dirty="0">
              <a:solidFill>
                <a:schemeClr val="tx1"/>
              </a:solidFill>
            </a:endParaRPr>
          </a:p>
        </p:txBody>
      </p:sp>
    </p:spTree>
    <p:extLst>
      <p:ext uri="{BB962C8B-B14F-4D97-AF65-F5344CB8AC3E}">
        <p14:creationId xmlns:p14="http://schemas.microsoft.com/office/powerpoint/2010/main" val="137866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sym typeface="Wingdings"/>
              </a:rPr>
              <a:t>Data preprocessing - Triple-</a:t>
            </a:r>
            <a:r>
              <a:rPr lang="en-US" dirty="0">
                <a:latin typeface="Symbol" charset="2"/>
                <a:sym typeface="Symbol"/>
              </a:rPr>
              <a:t></a:t>
            </a:r>
            <a:r>
              <a:rPr lang="en-US" dirty="0">
                <a:sym typeface="Wingdings"/>
              </a:rPr>
              <a:t> coincidence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75</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Espace réservé du contenu 1"/>
          <p:cNvSpPr>
            <a:spLocks noGrp="1"/>
          </p:cNvSpPr>
          <p:nvPr>
            <p:ph idx="1"/>
          </p:nvPr>
        </p:nvSpPr>
        <p:spPr>
          <a:xfrm>
            <a:off x="576000" y="1256885"/>
            <a:ext cx="8172464" cy="4968552"/>
          </a:xfrm>
        </p:spPr>
        <p:txBody>
          <a:bodyPr/>
          <a:lstStyle/>
          <a:p>
            <a:pPr marL="285750" indent="-285750">
              <a:buFont typeface="Arial"/>
              <a:buChar char="•"/>
            </a:pPr>
            <a:r>
              <a:rPr lang="en-US" dirty="0">
                <a:solidFill>
                  <a:schemeClr val="tx1"/>
                </a:solidFill>
              </a:rPr>
              <a:t>Three-dimensional histogram</a:t>
            </a:r>
            <a:r>
              <a:rPr lang="en-US" dirty="0">
                <a:solidFill>
                  <a:schemeClr val="tx1"/>
                </a:solidFill>
                <a:cs typeface="Arial"/>
              </a:rPr>
              <a:t> → </a:t>
            </a:r>
            <a:r>
              <a:rPr lang="el-GR" dirty="0">
                <a:solidFill>
                  <a:schemeClr val="tx1"/>
                </a:solidFill>
                <a:cs typeface="Arial"/>
              </a:rPr>
              <a:t>γγγ</a:t>
            </a:r>
            <a:r>
              <a:rPr lang="en-US" dirty="0" smtClean="0">
                <a:solidFill>
                  <a:schemeClr val="tx1"/>
                </a:solidFill>
                <a:cs typeface="Arial"/>
              </a:rPr>
              <a:t>-cube</a:t>
            </a:r>
            <a:endParaRPr lang="en-US" dirty="0" smtClean="0">
              <a:solidFill>
                <a:schemeClr val="tx1"/>
              </a:solidFill>
            </a:endParaRPr>
          </a:p>
          <a:p>
            <a:pPr marL="285750" indent="-285750">
              <a:buFont typeface="Arial"/>
              <a:buChar char="•"/>
            </a:pPr>
            <a:endParaRPr lang="en-US" dirty="0">
              <a:solidFill>
                <a:schemeClr val="tx1"/>
              </a:solidFill>
            </a:endParaRPr>
          </a:p>
          <a:p>
            <a:pPr marL="285750" indent="-285750">
              <a:buFont typeface="Arial"/>
              <a:buChar char="•"/>
            </a:pPr>
            <a:r>
              <a:rPr lang="en-US" dirty="0" smtClean="0">
                <a:solidFill>
                  <a:schemeClr val="tx1"/>
                </a:solidFill>
              </a:rPr>
              <a:t>Time shift correction for all </a:t>
            </a:r>
            <a:r>
              <a:rPr lang="en-US" dirty="0" err="1" smtClean="0">
                <a:solidFill>
                  <a:schemeClr val="tx1"/>
                </a:solidFill>
              </a:rPr>
              <a:t>Ge</a:t>
            </a:r>
            <a:r>
              <a:rPr lang="en-US" dirty="0" smtClean="0">
                <a:solidFill>
                  <a:schemeClr val="tx1"/>
                </a:solidFill>
              </a:rPr>
              <a:t> crystals</a:t>
            </a:r>
          </a:p>
          <a:p>
            <a:pPr marL="285750" indent="-285750">
              <a:buFont typeface="Arial"/>
              <a:buChar char="•"/>
            </a:pPr>
            <a:r>
              <a:rPr lang="en-US" dirty="0" smtClean="0">
                <a:solidFill>
                  <a:schemeClr val="tx1"/>
                </a:solidFill>
              </a:rPr>
              <a:t>Energy calibration of all </a:t>
            </a:r>
            <a:r>
              <a:rPr lang="en-US" dirty="0" err="1" smtClean="0">
                <a:solidFill>
                  <a:schemeClr val="tx1"/>
                </a:solidFill>
              </a:rPr>
              <a:t>Ge</a:t>
            </a:r>
            <a:r>
              <a:rPr lang="en-US" dirty="0" smtClean="0">
                <a:solidFill>
                  <a:schemeClr val="tx1"/>
                </a:solidFill>
              </a:rPr>
              <a:t> crystals (run after run)</a:t>
            </a:r>
            <a:endParaRPr lang="en-US" dirty="0">
              <a:solidFill>
                <a:schemeClr val="tx1"/>
              </a:solidFill>
            </a:endParaRPr>
          </a:p>
          <a:p>
            <a:pPr marL="285750" indent="-285750">
              <a:buFont typeface="Arial"/>
              <a:buChar char="•"/>
            </a:pPr>
            <a:r>
              <a:rPr lang="en-US" dirty="0" smtClean="0">
                <a:solidFill>
                  <a:schemeClr val="tx1"/>
                </a:solidFill>
              </a:rPr>
              <a:t>Coincidence time window</a:t>
            </a:r>
          </a:p>
          <a:p>
            <a:pPr marL="555750" lvl="1" indent="-285750">
              <a:buFont typeface="Arial"/>
              <a:buChar char="•"/>
            </a:pPr>
            <a:r>
              <a:rPr lang="en-US" dirty="0" smtClean="0">
                <a:solidFill>
                  <a:schemeClr val="tx1"/>
                </a:solidFill>
              </a:rPr>
              <a:t>Fixed to 200ns</a:t>
            </a:r>
          </a:p>
          <a:p>
            <a:pPr marL="555750" lvl="1" indent="-285750">
              <a:buFont typeface="Arial"/>
              <a:buChar char="•"/>
            </a:pPr>
            <a:endParaRPr lang="en-US" dirty="0"/>
          </a:p>
          <a:p>
            <a:pPr marL="285750" indent="-285750">
              <a:buFont typeface="Arial"/>
              <a:buChar char="•"/>
            </a:pPr>
            <a:r>
              <a:rPr lang="en-US" dirty="0" smtClean="0"/>
              <a:t>Cube created in Poland at Warsaw University</a:t>
            </a:r>
          </a:p>
          <a:p>
            <a:pPr marL="555750" lvl="1" indent="-285750">
              <a:buFont typeface="Arial"/>
              <a:buChar char="•"/>
            </a:pPr>
            <a:r>
              <a:rPr lang="en-US" dirty="0" smtClean="0">
                <a:solidFill>
                  <a:schemeClr val="tx1"/>
                </a:solidFill>
              </a:rPr>
              <a:t>Time needed: 6 to 12 months</a:t>
            </a:r>
          </a:p>
        </p:txBody>
      </p:sp>
    </p:spTree>
    <p:extLst>
      <p:ext uri="{BB962C8B-B14F-4D97-AF65-F5344CB8AC3E}">
        <p14:creationId xmlns:p14="http://schemas.microsoft.com/office/powerpoint/2010/main" val="30604636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sym typeface="Wingdings"/>
              </a:rPr>
              <a:t>Data preprocessing - Triple-</a:t>
            </a:r>
            <a:r>
              <a:rPr lang="en-US" dirty="0">
                <a:latin typeface="Symbol" charset="2"/>
                <a:sym typeface="Symbol"/>
              </a:rPr>
              <a:t></a:t>
            </a:r>
            <a:r>
              <a:rPr lang="en-US" dirty="0">
                <a:sym typeface="Wingdings"/>
              </a:rPr>
              <a:t> coincidence</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76</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7" name="Espace réservé du contenu 1"/>
          <p:cNvSpPr>
            <a:spLocks noGrp="1"/>
          </p:cNvSpPr>
          <p:nvPr>
            <p:ph idx="1"/>
          </p:nvPr>
        </p:nvSpPr>
        <p:spPr>
          <a:xfrm>
            <a:off x="576000" y="1256885"/>
            <a:ext cx="8172464" cy="4968552"/>
          </a:xfrm>
        </p:spPr>
        <p:txBody>
          <a:bodyPr/>
          <a:lstStyle/>
          <a:p>
            <a:pPr marL="285750" indent="-285750">
              <a:buFont typeface="Arial"/>
              <a:buChar char="•"/>
            </a:pPr>
            <a:r>
              <a:rPr lang="en-US" dirty="0">
                <a:solidFill>
                  <a:schemeClr val="tx1"/>
                </a:solidFill>
              </a:rPr>
              <a:t>Three-dimensional histogram</a:t>
            </a:r>
            <a:r>
              <a:rPr lang="en-US" dirty="0">
                <a:solidFill>
                  <a:schemeClr val="tx1"/>
                </a:solidFill>
                <a:cs typeface="Arial"/>
              </a:rPr>
              <a:t> → </a:t>
            </a:r>
            <a:r>
              <a:rPr lang="el-GR" dirty="0">
                <a:solidFill>
                  <a:schemeClr val="tx1"/>
                </a:solidFill>
                <a:cs typeface="Arial"/>
              </a:rPr>
              <a:t>γγγ</a:t>
            </a:r>
            <a:r>
              <a:rPr lang="en-US" dirty="0" smtClean="0">
                <a:solidFill>
                  <a:schemeClr val="tx1"/>
                </a:solidFill>
                <a:cs typeface="Arial"/>
              </a:rPr>
              <a:t>-cube</a:t>
            </a:r>
            <a:endParaRPr lang="en-US" dirty="0" smtClean="0">
              <a:solidFill>
                <a:schemeClr val="tx1"/>
              </a:solidFill>
            </a:endParaRPr>
          </a:p>
          <a:p>
            <a:pPr marL="285750" indent="-285750">
              <a:buFont typeface="Arial"/>
              <a:buChar char="•"/>
            </a:pPr>
            <a:endParaRPr lang="en-US" dirty="0" smtClean="0">
              <a:solidFill>
                <a:schemeClr val="tx1"/>
              </a:solidFill>
            </a:endParaRPr>
          </a:p>
          <a:p>
            <a:pPr marL="285750" indent="-285750">
              <a:buFont typeface="Arial"/>
              <a:buChar char="•"/>
            </a:pPr>
            <a:r>
              <a:rPr lang="en-US" dirty="0" smtClean="0">
                <a:solidFill>
                  <a:schemeClr val="tx1"/>
                </a:solidFill>
              </a:rPr>
              <a:t>Time shift correction for all </a:t>
            </a:r>
            <a:r>
              <a:rPr lang="en-US" dirty="0" err="1" smtClean="0">
                <a:solidFill>
                  <a:schemeClr val="tx1"/>
                </a:solidFill>
              </a:rPr>
              <a:t>Ge</a:t>
            </a:r>
            <a:r>
              <a:rPr lang="en-US" dirty="0" smtClean="0">
                <a:solidFill>
                  <a:schemeClr val="tx1"/>
                </a:solidFill>
              </a:rPr>
              <a:t> crystals</a:t>
            </a:r>
          </a:p>
          <a:p>
            <a:pPr marL="285750" indent="-285750">
              <a:buFont typeface="Arial"/>
              <a:buChar char="•"/>
            </a:pPr>
            <a:r>
              <a:rPr lang="en-US" dirty="0" smtClean="0">
                <a:solidFill>
                  <a:schemeClr val="tx1"/>
                </a:solidFill>
              </a:rPr>
              <a:t>Energy calibration of all </a:t>
            </a:r>
            <a:r>
              <a:rPr lang="en-US" dirty="0" err="1" smtClean="0">
                <a:solidFill>
                  <a:schemeClr val="tx1"/>
                </a:solidFill>
              </a:rPr>
              <a:t>Ge</a:t>
            </a:r>
            <a:r>
              <a:rPr lang="en-US" dirty="0" smtClean="0">
                <a:solidFill>
                  <a:schemeClr val="tx1"/>
                </a:solidFill>
              </a:rPr>
              <a:t> crystals (run after run)</a:t>
            </a:r>
            <a:endParaRPr lang="en-US" dirty="0">
              <a:solidFill>
                <a:schemeClr val="tx1"/>
              </a:solidFill>
            </a:endParaRPr>
          </a:p>
          <a:p>
            <a:pPr marL="285750" indent="-285750">
              <a:buFont typeface="Arial"/>
              <a:buChar char="•"/>
            </a:pPr>
            <a:r>
              <a:rPr lang="en-US" dirty="0" smtClean="0">
                <a:solidFill>
                  <a:schemeClr val="tx1"/>
                </a:solidFill>
              </a:rPr>
              <a:t>Coincidence time window</a:t>
            </a:r>
          </a:p>
          <a:p>
            <a:pPr marL="555750" lvl="1" indent="-285750">
              <a:buFont typeface="Arial"/>
              <a:buChar char="•"/>
            </a:pPr>
            <a:r>
              <a:rPr lang="en-US" dirty="0" smtClean="0">
                <a:solidFill>
                  <a:schemeClr val="tx1"/>
                </a:solidFill>
              </a:rPr>
              <a:t>Fixed to 200ns</a:t>
            </a:r>
          </a:p>
          <a:p>
            <a:pPr marL="555750" lvl="1" indent="-285750">
              <a:buFont typeface="Arial"/>
              <a:buChar char="•"/>
            </a:pPr>
            <a:endParaRPr lang="en-US" dirty="0">
              <a:solidFill>
                <a:schemeClr val="tx1"/>
              </a:solidFill>
            </a:endParaRPr>
          </a:p>
          <a:p>
            <a:pPr marL="285750" indent="-285750">
              <a:buFont typeface="Arial"/>
              <a:buChar char="•"/>
            </a:pPr>
            <a:r>
              <a:rPr lang="en-US" dirty="0" smtClean="0">
                <a:solidFill>
                  <a:schemeClr val="tx1"/>
                </a:solidFill>
              </a:rPr>
              <a:t>Cube created in Poland at Warsaw University</a:t>
            </a:r>
          </a:p>
          <a:p>
            <a:pPr marL="555750" lvl="1" indent="-285750">
              <a:buFont typeface="Arial"/>
              <a:buChar char="•"/>
            </a:pPr>
            <a:r>
              <a:rPr lang="en-US" dirty="0" smtClean="0">
                <a:solidFill>
                  <a:schemeClr val="tx1"/>
                </a:solidFill>
              </a:rPr>
              <a:t>Time needed: 6 to 12 months</a:t>
            </a:r>
          </a:p>
          <a:p>
            <a:pPr marL="285750" indent="-285750">
              <a:buFont typeface="Arial"/>
              <a:buChar char="•"/>
            </a:pPr>
            <a:endParaRPr lang="en-US" dirty="0" smtClean="0"/>
          </a:p>
          <a:p>
            <a:pPr marL="285750" indent="-285750">
              <a:buFont typeface="Arial"/>
              <a:buChar char="•"/>
            </a:pPr>
            <a:r>
              <a:rPr lang="en-US" dirty="0" smtClean="0"/>
              <a:t>Dedicated analysis software</a:t>
            </a:r>
          </a:p>
          <a:p>
            <a:pPr marL="555750" lvl="1" indent="-285750">
              <a:buFont typeface="Arial"/>
              <a:buChar char="•"/>
            </a:pPr>
            <a:r>
              <a:rPr lang="en-US" dirty="0" smtClean="0">
                <a:solidFill>
                  <a:schemeClr val="tx1"/>
                </a:solidFill>
              </a:rPr>
              <a:t>Choosing gates</a:t>
            </a:r>
          </a:p>
          <a:p>
            <a:pPr marL="555750" lvl="1" indent="-285750">
              <a:buFont typeface="Arial"/>
              <a:buChar char="•"/>
            </a:pPr>
            <a:r>
              <a:rPr lang="en-US" dirty="0" smtClean="0">
                <a:solidFill>
                  <a:schemeClr val="tx1"/>
                </a:solidFill>
              </a:rPr>
              <a:t>Fitting spectra in triple-</a:t>
            </a:r>
            <a:r>
              <a:rPr lang="en-US" dirty="0" smtClean="0">
                <a:solidFill>
                  <a:schemeClr val="tx1"/>
                </a:solidFill>
                <a:latin typeface="Symbol" charset="2"/>
                <a:sym typeface="Symbol"/>
              </a:rPr>
              <a:t></a:t>
            </a:r>
            <a:r>
              <a:rPr lang="en-US" dirty="0" smtClean="0">
                <a:latin typeface="Symbol" charset="2"/>
                <a:sym typeface="Symbol"/>
              </a:rPr>
              <a:t> </a:t>
            </a:r>
            <a:r>
              <a:rPr lang="en-US" dirty="0">
                <a:solidFill>
                  <a:schemeClr val="tx1"/>
                </a:solidFill>
              </a:rPr>
              <a:t>coincidence</a:t>
            </a:r>
            <a:endParaRPr lang="en-US" dirty="0" smtClean="0">
              <a:solidFill>
                <a:schemeClr val="tx1"/>
              </a:solidFill>
            </a:endParaRPr>
          </a:p>
          <a:p>
            <a:pPr marL="555750" lvl="1" indent="-285750">
              <a:buFont typeface="Arial"/>
              <a:buChar char="•"/>
            </a:pPr>
            <a:r>
              <a:rPr lang="en-US" dirty="0" smtClean="0">
                <a:solidFill>
                  <a:schemeClr val="tx1"/>
                </a:solidFill>
              </a:rPr>
              <a:t>No access to the source code</a:t>
            </a:r>
          </a:p>
        </p:txBody>
      </p:sp>
    </p:spTree>
    <p:extLst>
      <p:ext uri="{BB962C8B-B14F-4D97-AF65-F5344CB8AC3E}">
        <p14:creationId xmlns:p14="http://schemas.microsoft.com/office/powerpoint/2010/main" val="20740188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342900" indent="-342900">
              <a:buFont typeface="Arial" pitchFamily="34" charset="0"/>
              <a:buChar char="•"/>
            </a:pPr>
            <a:r>
              <a:rPr lang="en-US" dirty="0" smtClean="0"/>
              <a:t>Gamma-ray cascade</a:t>
            </a:r>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77</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pic>
        <p:nvPicPr>
          <p:cNvPr id="7" name="Image 6"/>
          <p:cNvPicPr>
            <a:picLocks noChangeAspect="1"/>
          </p:cNvPicPr>
          <p:nvPr/>
        </p:nvPicPr>
        <p:blipFill rotWithShape="1">
          <a:blip r:embed="rId3"/>
          <a:srcRect t="4454" r="3348"/>
          <a:stretch/>
        </p:blipFill>
        <p:spPr>
          <a:xfrm>
            <a:off x="5416199" y="1401111"/>
            <a:ext cx="2611261" cy="4899288"/>
          </a:xfrm>
          <a:prstGeom prst="rect">
            <a:avLst/>
          </a:prstGeom>
        </p:spPr>
      </p:pic>
      <p:sp>
        <p:nvSpPr>
          <p:cNvPr id="30" name="ZoneTexte 29"/>
          <p:cNvSpPr txBox="1"/>
          <p:nvPr/>
        </p:nvSpPr>
        <p:spPr>
          <a:xfrm>
            <a:off x="5416199" y="5978326"/>
            <a:ext cx="2680365" cy="523220"/>
          </a:xfrm>
          <a:prstGeom prst="rect">
            <a:avLst/>
          </a:prstGeom>
          <a:noFill/>
        </p:spPr>
        <p:txBody>
          <a:bodyPr wrap="square" rtlCol="0">
            <a:spAutoFit/>
          </a:bodyPr>
          <a:lstStyle/>
          <a:p>
            <a:pPr algn="ctr">
              <a:spcAft>
                <a:spcPts val="600"/>
              </a:spcAft>
            </a:pPr>
            <a:r>
              <a:rPr lang="en-US" sz="1400" dirty="0"/>
              <a:t>Gamma-ray cascade in </a:t>
            </a:r>
            <a:r>
              <a:rPr lang="en-US" sz="1400" b="1" baseline="30000" dirty="0" smtClean="0"/>
              <a:t>142</a:t>
            </a:r>
            <a:r>
              <a:rPr lang="en-US" sz="1400" b="1" dirty="0" smtClean="0"/>
              <a:t>Ba</a:t>
            </a:r>
            <a:r>
              <a:rPr lang="en-US" sz="1400" dirty="0" smtClean="0"/>
              <a:t> </a:t>
            </a:r>
            <a:r>
              <a:rPr lang="en-US" sz="1400" dirty="0"/>
              <a:t>according to </a:t>
            </a:r>
            <a:r>
              <a:rPr lang="en-US" sz="1400" b="1" dirty="0" smtClean="0"/>
              <a:t>EXILL</a:t>
            </a:r>
            <a:r>
              <a:rPr lang="en-US" sz="1400" dirty="0" smtClean="0"/>
              <a:t> data</a:t>
            </a:r>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t="11656"/>
          <a:stretch/>
        </p:blipFill>
        <p:spPr>
          <a:xfrm>
            <a:off x="1" y="1787229"/>
            <a:ext cx="3802379" cy="4778293"/>
          </a:xfrm>
          <a:prstGeom prst="rect">
            <a:avLst/>
          </a:prstGeom>
        </p:spPr>
      </p:pic>
      <p:sp>
        <p:nvSpPr>
          <p:cNvPr id="13" name="ZoneTexte 12"/>
          <p:cNvSpPr txBox="1"/>
          <p:nvPr/>
        </p:nvSpPr>
        <p:spPr>
          <a:xfrm>
            <a:off x="651901" y="5988720"/>
            <a:ext cx="2680365" cy="523220"/>
          </a:xfrm>
          <a:prstGeom prst="rect">
            <a:avLst/>
          </a:prstGeom>
          <a:solidFill>
            <a:srgbClr val="FFFFFF"/>
          </a:solidFill>
        </p:spPr>
        <p:txBody>
          <a:bodyPr wrap="square" rtlCol="0">
            <a:spAutoFit/>
          </a:bodyPr>
          <a:lstStyle/>
          <a:p>
            <a:pPr algn="ctr">
              <a:spcAft>
                <a:spcPts val="600"/>
              </a:spcAft>
            </a:pPr>
            <a:r>
              <a:rPr lang="en-US" sz="1400" dirty="0"/>
              <a:t>Gamma-ray cascade in </a:t>
            </a:r>
            <a:r>
              <a:rPr lang="en-US" sz="1400" b="1" baseline="30000" dirty="0" smtClean="0"/>
              <a:t>142</a:t>
            </a:r>
            <a:r>
              <a:rPr lang="en-US" sz="1400" b="1" dirty="0" smtClean="0"/>
              <a:t>Ba</a:t>
            </a:r>
            <a:r>
              <a:rPr lang="en-US" sz="1400" dirty="0" smtClean="0"/>
              <a:t> </a:t>
            </a:r>
            <a:r>
              <a:rPr lang="en-US" sz="1400" dirty="0"/>
              <a:t>according </a:t>
            </a:r>
            <a:r>
              <a:rPr lang="en-US" sz="1400" dirty="0" smtClean="0"/>
              <a:t>to </a:t>
            </a:r>
            <a:r>
              <a:rPr lang="en-US" sz="1400" b="1" baseline="30000" dirty="0" smtClean="0"/>
              <a:t>248</a:t>
            </a:r>
            <a:r>
              <a:rPr lang="en-US" sz="1400" b="1" dirty="0" smtClean="0"/>
              <a:t>Cm</a:t>
            </a:r>
            <a:r>
              <a:rPr lang="en-US" sz="1400" dirty="0" smtClean="0"/>
              <a:t> data</a:t>
            </a:r>
          </a:p>
        </p:txBody>
      </p:sp>
      <p:sp>
        <p:nvSpPr>
          <p:cNvPr id="14" name="Rectangle 13"/>
          <p:cNvSpPr/>
          <p:nvPr/>
        </p:nvSpPr>
        <p:spPr>
          <a:xfrm>
            <a:off x="432000" y="1787228"/>
            <a:ext cx="302643" cy="25908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0741" y="6378435"/>
            <a:ext cx="2542683" cy="246221"/>
          </a:xfrm>
          <a:prstGeom prst="rect">
            <a:avLst/>
          </a:prstGeom>
        </p:spPr>
        <p:txBody>
          <a:bodyPr wrap="none">
            <a:spAutoFit/>
          </a:bodyPr>
          <a:lstStyle/>
          <a:p>
            <a:pPr algn="ctr"/>
            <a:r>
              <a:rPr lang="en-US" sz="1000" dirty="0" smtClean="0"/>
              <a:t>Urban et al., </a:t>
            </a:r>
            <a:r>
              <a:rPr lang="en-US" sz="1000" dirty="0" err="1" smtClean="0"/>
              <a:t>Nucl</a:t>
            </a:r>
            <a:r>
              <a:rPr lang="en-US" sz="1000" dirty="0" smtClean="0"/>
              <a:t>. </a:t>
            </a:r>
            <a:r>
              <a:rPr lang="en-US" sz="1000" dirty="0" err="1" smtClean="0"/>
              <a:t>Phys</a:t>
            </a:r>
            <a:r>
              <a:rPr lang="en-US" sz="1000" dirty="0" smtClean="0"/>
              <a:t> A 613 (1997) 107</a:t>
            </a:r>
            <a:endParaRPr lang="en-US" sz="1000" dirty="0"/>
          </a:p>
        </p:txBody>
      </p:sp>
      <p:sp>
        <p:nvSpPr>
          <p:cNvPr id="16" name="Rectangle 15"/>
          <p:cNvSpPr/>
          <p:nvPr/>
        </p:nvSpPr>
        <p:spPr>
          <a:xfrm>
            <a:off x="4531693" y="6374588"/>
            <a:ext cx="4380271" cy="253916"/>
          </a:xfrm>
          <a:prstGeom prst="rect">
            <a:avLst/>
          </a:prstGeom>
        </p:spPr>
        <p:txBody>
          <a:bodyPr wrap="square">
            <a:spAutoFit/>
          </a:bodyPr>
          <a:lstStyle/>
          <a:p>
            <a:pPr algn="ctr"/>
            <a:r>
              <a:rPr lang="en-US" sz="1000" dirty="0"/>
              <a:t>T. </a:t>
            </a:r>
            <a:r>
              <a:rPr lang="en-US" sz="1000" dirty="0" err="1"/>
              <a:t>Materna</a:t>
            </a:r>
            <a:r>
              <a:rPr lang="en-US" sz="1000" dirty="0"/>
              <a:t> et al., accepted for publ. In EPJ Web of Conferences (2017) </a:t>
            </a:r>
          </a:p>
        </p:txBody>
      </p:sp>
      <p:sp>
        <p:nvSpPr>
          <p:cNvPr id="8" name="Rectangle 7"/>
          <p:cNvSpPr/>
          <p:nvPr/>
        </p:nvSpPr>
        <p:spPr>
          <a:xfrm>
            <a:off x="7658761" y="2219930"/>
            <a:ext cx="285419" cy="15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age 16"/>
          <p:cNvPicPr>
            <a:picLocks noChangeAspect="1"/>
          </p:cNvPicPr>
          <p:nvPr/>
        </p:nvPicPr>
        <p:blipFill rotWithShape="1">
          <a:blip r:embed="rId3"/>
          <a:srcRect l="23595" t="18740" r="71391" b="79279"/>
          <a:stretch/>
        </p:blipFill>
        <p:spPr>
          <a:xfrm>
            <a:off x="7721602" y="2275200"/>
            <a:ext cx="135466" cy="101600"/>
          </a:xfrm>
          <a:prstGeom prst="rect">
            <a:avLst/>
          </a:prstGeom>
        </p:spPr>
      </p:pic>
    </p:spTree>
    <p:extLst>
      <p:ext uri="{BB962C8B-B14F-4D97-AF65-F5344CB8AC3E}">
        <p14:creationId xmlns:p14="http://schemas.microsoft.com/office/powerpoint/2010/main" val="2605693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76000" y="1256885"/>
            <a:ext cx="3420000" cy="4968552"/>
          </a:xfrm>
        </p:spPr>
        <p:txBody>
          <a:bodyPr/>
          <a:lstStyle/>
          <a:p>
            <a:pPr marL="342900" indent="-342900">
              <a:buFont typeface="Arial" pitchFamily="34" charset="0"/>
              <a:buChar char="•"/>
            </a:pPr>
            <a:r>
              <a:rPr lang="en-US" dirty="0" smtClean="0"/>
              <a:t>Gamma-ray cascade</a:t>
            </a:r>
          </a:p>
          <a:p>
            <a:pPr marL="612900" lvl="1" indent="-342900">
              <a:buFont typeface="Arial" pitchFamily="34" charset="0"/>
              <a:buChar char="•"/>
            </a:pPr>
            <a:endParaRPr lang="en-US" dirty="0" smtClean="0">
              <a:solidFill>
                <a:schemeClr val="tx1"/>
              </a:solidFill>
            </a:endParaRPr>
          </a:p>
          <a:p>
            <a:pPr marL="612900" lvl="1" indent="-342900" algn="just">
              <a:buFont typeface="Arial" pitchFamily="34" charset="0"/>
              <a:buChar char="•"/>
            </a:pPr>
            <a:r>
              <a:rPr lang="en-US" dirty="0" smtClean="0">
                <a:solidFill>
                  <a:schemeClr val="tx1"/>
                </a:solidFill>
              </a:rPr>
              <a:t>Transition intensity values very close especially in ground state band</a:t>
            </a:r>
            <a:endParaRPr lang="en-US" dirty="0" smtClean="0"/>
          </a:p>
          <a:p>
            <a:pPr marL="702900" lvl="2" indent="-342900">
              <a:buFont typeface="Arial" pitchFamily="34" charset="0"/>
              <a:buChar char="•"/>
            </a:pPr>
            <a:endParaRPr lang="en-US" dirty="0" smtClean="0"/>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78</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13123123"/>
              </p:ext>
            </p:extLst>
          </p:nvPr>
        </p:nvGraphicFramePr>
        <p:xfrm>
          <a:off x="4104000" y="1723850"/>
          <a:ext cx="4928560" cy="4329288"/>
        </p:xfrm>
        <a:graphic>
          <a:graphicData uri="http://schemas.openxmlformats.org/drawingml/2006/table">
            <a:tbl>
              <a:tblPr firstRow="1" bandRow="1">
                <a:tableStyleId>{5940675A-B579-460E-94D1-54222C63F5DA}</a:tableStyleId>
              </a:tblPr>
              <a:tblGrid>
                <a:gridCol w="955053">
                  <a:extLst>
                    <a:ext uri="{9D8B030D-6E8A-4147-A177-3AD203B41FA5}">
                      <a16:colId xmlns:a16="http://schemas.microsoft.com/office/drawing/2014/main" val="20000"/>
                    </a:ext>
                  </a:extLst>
                </a:gridCol>
                <a:gridCol w="1016371">
                  <a:extLst>
                    <a:ext uri="{9D8B030D-6E8A-4147-A177-3AD203B41FA5}">
                      <a16:colId xmlns:a16="http://schemas.microsoft.com/office/drawing/2014/main" val="20001"/>
                    </a:ext>
                  </a:extLst>
                </a:gridCol>
                <a:gridCol w="985712">
                  <a:extLst>
                    <a:ext uri="{9D8B030D-6E8A-4147-A177-3AD203B41FA5}">
                      <a16:colId xmlns:a16="http://schemas.microsoft.com/office/drawing/2014/main" val="20002"/>
                    </a:ext>
                  </a:extLst>
                </a:gridCol>
                <a:gridCol w="985712">
                  <a:extLst>
                    <a:ext uri="{9D8B030D-6E8A-4147-A177-3AD203B41FA5}">
                      <a16:colId xmlns:a16="http://schemas.microsoft.com/office/drawing/2014/main" val="20003"/>
                    </a:ext>
                  </a:extLst>
                </a:gridCol>
                <a:gridCol w="985712">
                  <a:extLst>
                    <a:ext uri="{9D8B030D-6E8A-4147-A177-3AD203B41FA5}">
                      <a16:colId xmlns:a16="http://schemas.microsoft.com/office/drawing/2014/main" val="20004"/>
                    </a:ext>
                  </a:extLst>
                </a:gridCol>
              </a:tblGrid>
              <a:tr h="301128">
                <a:tc rowSpan="2">
                  <a:txBody>
                    <a:bodyPr/>
                    <a:lstStyle/>
                    <a:p>
                      <a:pPr algn="ctr"/>
                      <a:r>
                        <a:rPr lang="en-US" sz="1400" dirty="0" smtClean="0"/>
                        <a:t>E (</a:t>
                      </a:r>
                      <a:r>
                        <a:rPr lang="en-US" sz="1400" dirty="0" err="1" smtClean="0"/>
                        <a:t>keV</a:t>
                      </a:r>
                      <a:r>
                        <a:rPr lang="en-US" sz="1400" dirty="0" smtClean="0"/>
                        <a:t>)</a:t>
                      </a:r>
                      <a:endParaRPr lang="en-US" sz="1400" dirty="0"/>
                    </a:p>
                  </a:txBody>
                  <a:tcPr anchor="ctr">
                    <a:lnB w="12700" cap="flat" cmpd="sng" algn="ctr">
                      <a:solidFill>
                        <a:schemeClr val="tx1"/>
                      </a:solidFill>
                      <a:prstDash val="solid"/>
                      <a:round/>
                      <a:headEnd type="none" w="med" len="med"/>
                      <a:tailEnd type="none" w="med" len="med"/>
                    </a:lnB>
                  </a:tcPr>
                </a:tc>
                <a:tc rowSpan="2">
                  <a:txBody>
                    <a:bodyPr/>
                    <a:lstStyle/>
                    <a:p>
                      <a:pPr algn="ctr"/>
                      <a:r>
                        <a:rPr lang="en-US" sz="1400" dirty="0" smtClean="0"/>
                        <a:t>J1→J2</a:t>
                      </a:r>
                      <a:endParaRPr lang="en-US" sz="1400" dirty="0"/>
                    </a:p>
                  </a:txBody>
                  <a:tcPr anchor="ctr">
                    <a:lnB w="12700" cap="flat" cmpd="sng" algn="ctr">
                      <a:solidFill>
                        <a:schemeClr val="tx1"/>
                      </a:solidFill>
                      <a:prstDash val="solid"/>
                      <a:round/>
                      <a:headEnd type="none" w="med" len="med"/>
                      <a:tailEnd type="none" w="med" len="med"/>
                    </a:lnB>
                  </a:tcPr>
                </a:tc>
                <a:tc gridSpan="3">
                  <a:txBody>
                    <a:bodyPr/>
                    <a:lstStyle/>
                    <a:p>
                      <a:pPr algn="ctr"/>
                      <a:r>
                        <a:rPr lang="en-US" sz="1400" dirty="0" err="1" smtClean="0"/>
                        <a:t>I</a:t>
                      </a:r>
                      <a:r>
                        <a:rPr lang="en-US" sz="1400" baseline="-25000" dirty="0" err="1" smtClean="0"/>
                        <a:t>γ</a:t>
                      </a:r>
                      <a:endParaRPr lang="en-US" sz="1400" dirty="0"/>
                    </a:p>
                  </a:txBody>
                  <a:tcPr anchor="ctr">
                    <a:lnB w="12700" cap="flat" cmpd="sng" algn="ctr">
                      <a:no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01128">
                <a:tc vMerge="1">
                  <a:txBody>
                    <a:bodyPr/>
                    <a:lstStyle/>
                    <a:p>
                      <a:endParaRPr lang="en-US" dirty="0"/>
                    </a:p>
                  </a:txBody>
                  <a:tcPr/>
                </a:tc>
                <a:tc vMerge="1">
                  <a:txBody>
                    <a:bodyPr/>
                    <a:lstStyle/>
                    <a:p>
                      <a:endParaRPr lang="en-US" dirty="0"/>
                    </a:p>
                  </a:txBody>
                  <a:tcPr/>
                </a:tc>
                <a:tc>
                  <a:txBody>
                    <a:bodyPr/>
                    <a:lstStyle/>
                    <a:p>
                      <a:pPr algn="ctr"/>
                      <a:r>
                        <a:rPr lang="en-US" sz="1400" baseline="0" dirty="0" smtClean="0"/>
                        <a:t>EXILL*</a:t>
                      </a:r>
                      <a:endParaRPr lang="en-US" sz="1400" baseline="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30000" dirty="0" smtClean="0"/>
                        <a:t>248</a:t>
                      </a:r>
                      <a:r>
                        <a:rPr lang="en-US" sz="1400" baseline="0" dirty="0" smtClean="0"/>
                        <a:t>Cm**</a:t>
                      </a:r>
                      <a:endParaRPr lang="en-US" sz="1400" baseline="3000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Ratio</a:t>
                      </a:r>
                      <a:r>
                        <a:rPr lang="en-US" sz="1400" baseline="0" dirty="0" smtClean="0"/>
                        <a:t>(</a:t>
                      </a:r>
                      <a:r>
                        <a:rPr lang="en-US" sz="1400" baseline="30000" dirty="0" smtClean="0"/>
                        <a:t>**</a:t>
                      </a:r>
                      <a:r>
                        <a:rPr lang="en-US" sz="1400" baseline="0" dirty="0" smtClean="0"/>
                        <a:t>/</a:t>
                      </a:r>
                      <a:r>
                        <a:rPr lang="en-US" sz="1400" baseline="-25000" dirty="0" smtClean="0"/>
                        <a:t>*</a:t>
                      </a:r>
                      <a:r>
                        <a:rPr lang="en-US" sz="1400" baseline="0" dirty="0" smtClean="0"/>
                        <a:t> )</a:t>
                      </a:r>
                      <a:endParaRPr lang="en-US" sz="1400" baseline="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1128">
                <a:tc>
                  <a:txBody>
                    <a:bodyPr/>
                    <a:lstStyle/>
                    <a:p>
                      <a:pPr algn="ctr"/>
                      <a:r>
                        <a:rPr lang="en-US" sz="1400" dirty="0" smtClean="0"/>
                        <a:t>359.6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2</a:t>
                      </a:r>
                      <a:r>
                        <a:rPr lang="en-US" sz="1400" baseline="30000" dirty="0" smtClean="0"/>
                        <a:t>+</a:t>
                      </a:r>
                      <a:r>
                        <a:rPr lang="en-US" sz="1400" dirty="0" smtClean="0"/>
                        <a:t>→0</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01128">
                <a:tc>
                  <a:txBody>
                    <a:bodyPr/>
                    <a:lstStyle/>
                    <a:p>
                      <a:pPr algn="ctr"/>
                      <a:r>
                        <a:rPr lang="en-US" sz="1400" dirty="0" smtClean="0"/>
                        <a:t>475.2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4</a:t>
                      </a:r>
                      <a:r>
                        <a:rPr lang="en-US" sz="1400" baseline="30000" dirty="0" smtClean="0"/>
                        <a:t>+</a:t>
                      </a:r>
                      <a:r>
                        <a:rPr lang="en-US" sz="1400" dirty="0" smtClean="0"/>
                        <a:t>→2</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80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85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1.06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01128">
                <a:tc>
                  <a:txBody>
                    <a:bodyPr/>
                    <a:lstStyle/>
                    <a:p>
                      <a:pPr algn="ctr"/>
                      <a:r>
                        <a:rPr lang="en-US" sz="1400" dirty="0" smtClean="0">
                          <a:solidFill>
                            <a:srgbClr val="00B050"/>
                          </a:solidFill>
                        </a:rPr>
                        <a:t>631.2</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6</a:t>
                      </a:r>
                      <a:r>
                        <a:rPr lang="en-US" sz="1400" baseline="30000" dirty="0" smtClean="0">
                          <a:solidFill>
                            <a:srgbClr val="00B050"/>
                          </a:solidFill>
                        </a:rPr>
                        <a:t>+</a:t>
                      </a:r>
                      <a:r>
                        <a:rPr lang="en-US" sz="1400" dirty="0" smtClean="0">
                          <a:solidFill>
                            <a:srgbClr val="00B050"/>
                          </a:solidFill>
                        </a:rPr>
                        <a:t>→4</a:t>
                      </a:r>
                      <a:r>
                        <a:rPr lang="en-US" sz="1400" baseline="30000" dirty="0" smtClean="0">
                          <a:solidFill>
                            <a:srgbClr val="00B050"/>
                          </a:solidFill>
                        </a:rPr>
                        <a:t>+</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42 (2)</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40 (3)</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0.95 (8)</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01128">
                <a:tc>
                  <a:txBody>
                    <a:bodyPr/>
                    <a:lstStyle/>
                    <a:p>
                      <a:pPr algn="ctr"/>
                      <a:r>
                        <a:rPr lang="en-US" sz="1400" dirty="0" smtClean="0">
                          <a:solidFill>
                            <a:srgbClr val="00B050"/>
                          </a:solidFill>
                        </a:rPr>
                        <a:t>693.4</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8</a:t>
                      </a:r>
                      <a:r>
                        <a:rPr lang="en-US" sz="1400" baseline="30000" dirty="0" smtClean="0">
                          <a:solidFill>
                            <a:srgbClr val="00B050"/>
                          </a:solidFill>
                        </a:rPr>
                        <a:t>+</a:t>
                      </a:r>
                      <a:r>
                        <a:rPr lang="en-US" sz="1400" dirty="0" smtClean="0">
                          <a:solidFill>
                            <a:srgbClr val="00B050"/>
                          </a:solidFill>
                        </a:rPr>
                        <a:t>→6</a:t>
                      </a:r>
                      <a:r>
                        <a:rPr lang="en-US" sz="1400" baseline="30000" dirty="0" smtClean="0">
                          <a:solidFill>
                            <a:srgbClr val="00B050"/>
                          </a:solidFill>
                        </a:rPr>
                        <a:t>+</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12 (1)</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13 (2)</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1.1 (2)</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01128">
                <a:tc>
                  <a:txBody>
                    <a:bodyPr/>
                    <a:lstStyle/>
                    <a:p>
                      <a:pPr algn="ctr"/>
                      <a:r>
                        <a:rPr lang="en-US" sz="1400" dirty="0" smtClean="0">
                          <a:solidFill>
                            <a:srgbClr val="00B050"/>
                          </a:solidFill>
                        </a:rPr>
                        <a:t>766.5</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00B050"/>
                          </a:solidFill>
                        </a:rPr>
                        <a:t>10</a:t>
                      </a:r>
                      <a:r>
                        <a:rPr lang="en-US" sz="1400" baseline="30000" dirty="0" smtClean="0">
                          <a:solidFill>
                            <a:srgbClr val="00B050"/>
                          </a:solidFill>
                        </a:rPr>
                        <a:t>+</a:t>
                      </a:r>
                      <a:r>
                        <a:rPr lang="en-US" sz="1400" dirty="0" smtClean="0">
                          <a:solidFill>
                            <a:srgbClr val="00B050"/>
                          </a:solidFill>
                        </a:rPr>
                        <a:t>→8</a:t>
                      </a:r>
                      <a:r>
                        <a:rPr lang="en-US" sz="1400" baseline="30000" dirty="0" smtClean="0">
                          <a:solidFill>
                            <a:srgbClr val="00B050"/>
                          </a:solidFill>
                        </a:rPr>
                        <a:t>+</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00B050"/>
                          </a:solidFill>
                        </a:rPr>
                        <a:t>2.4 (7)</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00B050"/>
                          </a:solidFill>
                        </a:rPr>
                        <a:t>2.3 (3)</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00B050"/>
                          </a:solidFill>
                        </a:rPr>
                        <a:t>0.9 (3)</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1128">
                <a:tc>
                  <a:txBody>
                    <a:bodyPr/>
                    <a:lstStyle/>
                    <a:p>
                      <a:pPr algn="ctr"/>
                      <a:r>
                        <a:rPr lang="en-US" sz="1400" dirty="0" smtClean="0">
                          <a:solidFill>
                            <a:schemeClr val="tx1"/>
                          </a:solidFill>
                        </a:rPr>
                        <a:t>706.8</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5</a:t>
                      </a:r>
                      <a:r>
                        <a:rPr lang="en-US" sz="1400" baseline="30000" dirty="0" smtClean="0">
                          <a:solidFill>
                            <a:schemeClr val="tx1"/>
                          </a:solidFill>
                        </a:rPr>
                        <a:t>-</a:t>
                      </a:r>
                      <a:r>
                        <a:rPr lang="en-US" sz="1400" dirty="0" smtClean="0">
                          <a:solidFill>
                            <a:schemeClr val="tx1"/>
                          </a:solidFill>
                        </a:rPr>
                        <a:t>→4</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10 (1)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6.0 (6)</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0.60 (8)</a:t>
                      </a:r>
                      <a:endParaRPr lang="en-US" sz="1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01128">
                <a:tc>
                  <a:txBody>
                    <a:bodyPr/>
                    <a:lstStyle/>
                    <a:p>
                      <a:pPr algn="ctr"/>
                      <a:r>
                        <a:rPr lang="en-US" sz="1400" dirty="0" smtClean="0">
                          <a:solidFill>
                            <a:schemeClr val="tx1"/>
                          </a:solidFill>
                        </a:rPr>
                        <a:t>486.7</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7</a:t>
                      </a:r>
                      <a:r>
                        <a:rPr lang="en-US" sz="1400" baseline="30000" dirty="0" smtClean="0">
                          <a:solidFill>
                            <a:schemeClr val="tx1"/>
                          </a:solidFill>
                        </a:rPr>
                        <a:t>-</a:t>
                      </a:r>
                      <a:r>
                        <a:rPr lang="en-US" sz="1400" dirty="0" smtClean="0">
                          <a:solidFill>
                            <a:schemeClr val="tx1"/>
                          </a:solidFill>
                        </a:rPr>
                        <a:t>→6</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8 (1)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18 (2)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2.2 (4)</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01128">
                <a:tc>
                  <a:txBody>
                    <a:bodyPr/>
                    <a:lstStyle/>
                    <a:p>
                      <a:pPr algn="ctr"/>
                      <a:r>
                        <a:rPr lang="en-US" sz="1400" dirty="0" smtClean="0">
                          <a:solidFill>
                            <a:schemeClr val="tx1"/>
                          </a:solidFill>
                        </a:rPr>
                        <a:t>354.4</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9</a:t>
                      </a:r>
                      <a:r>
                        <a:rPr lang="en-US" sz="1400" baseline="30000" dirty="0" smtClean="0">
                          <a:solidFill>
                            <a:schemeClr val="tx1"/>
                          </a:solidFill>
                        </a:rPr>
                        <a:t>-</a:t>
                      </a:r>
                      <a:r>
                        <a:rPr lang="en-US" sz="1400" dirty="0" smtClean="0">
                          <a:solidFill>
                            <a:schemeClr val="tx1"/>
                          </a:solidFill>
                        </a:rPr>
                        <a:t>→8</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4.4 (5)</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5.1 (4)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1.2</a:t>
                      </a:r>
                      <a:r>
                        <a:rPr lang="en-US" sz="1400" baseline="0" dirty="0" smtClean="0"/>
                        <a:t> (2)</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1128">
                <a:tc>
                  <a:txBody>
                    <a:bodyPr/>
                    <a:lstStyle/>
                    <a:p>
                      <a:pPr algn="ctr"/>
                      <a:r>
                        <a:rPr lang="en-US" sz="1400" dirty="0" smtClean="0">
                          <a:solidFill>
                            <a:schemeClr val="tx1"/>
                          </a:solidFill>
                        </a:rPr>
                        <a:t>561.1</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9</a:t>
                      </a:r>
                      <a:r>
                        <a:rPr lang="en-US" sz="1400" baseline="30000" dirty="0" smtClean="0">
                          <a:solidFill>
                            <a:schemeClr val="tx1"/>
                          </a:solidFill>
                        </a:rPr>
                        <a:t>-</a:t>
                      </a:r>
                      <a:r>
                        <a:rPr lang="en-US" sz="1400" dirty="0" smtClean="0">
                          <a:solidFill>
                            <a:schemeClr val="tx1"/>
                          </a:solidFill>
                        </a:rPr>
                        <a:t>→7</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4.0 (5)</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4.5 (4)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1.1 (2)</a:t>
                      </a:r>
                      <a:endParaRPr lang="en-US" sz="1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301128">
                <a:tc>
                  <a:txBody>
                    <a:bodyPr/>
                    <a:lstStyle/>
                    <a:p>
                      <a:pPr algn="ctr"/>
                      <a:r>
                        <a:rPr lang="en-US" sz="1400" dirty="0" smtClean="0">
                          <a:solidFill>
                            <a:schemeClr val="tx1"/>
                          </a:solidFill>
                        </a:rPr>
                        <a:t>640.1</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chemeClr val="tx1"/>
                          </a:solidFill>
                        </a:rPr>
                        <a:t>11</a:t>
                      </a:r>
                      <a:r>
                        <a:rPr lang="en-US" sz="1400" baseline="30000" dirty="0" smtClean="0">
                          <a:solidFill>
                            <a:schemeClr val="tx1"/>
                          </a:solidFill>
                        </a:rPr>
                        <a:t>-</a:t>
                      </a:r>
                      <a:r>
                        <a:rPr lang="en-US" sz="1400" dirty="0" smtClean="0">
                          <a:solidFill>
                            <a:schemeClr val="tx1"/>
                          </a:solidFill>
                        </a:rPr>
                        <a:t>→9</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chemeClr val="tx1"/>
                          </a:solidFill>
                        </a:rPr>
                        <a:t>2 (1)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chemeClr val="tx1"/>
                          </a:solidFill>
                        </a:rPr>
                        <a:t>5 (1)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2 (1)</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0011"/>
                  </a:ext>
                </a:extLst>
              </a:tr>
              <a:tr h="366888">
                <a:tc>
                  <a:txBody>
                    <a:bodyPr/>
                    <a:lstStyle/>
                    <a:p>
                      <a:pPr algn="ctr"/>
                      <a:r>
                        <a:rPr lang="en-US" sz="1400" dirty="0" smtClean="0">
                          <a:solidFill>
                            <a:schemeClr val="tx1"/>
                          </a:solidFill>
                        </a:rPr>
                        <a:t>380.9</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8</a:t>
                      </a:r>
                      <a:r>
                        <a:rPr lang="en-US" sz="1400" baseline="30000" dirty="0" smtClean="0">
                          <a:solidFill>
                            <a:schemeClr val="tx1"/>
                          </a:solidFill>
                        </a:rPr>
                        <a:t>+</a:t>
                      </a:r>
                      <a:r>
                        <a:rPr lang="en-US" sz="1400" dirty="0" smtClean="0">
                          <a:solidFill>
                            <a:schemeClr val="tx1"/>
                          </a:solidFill>
                        </a:rPr>
                        <a:t>→6</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4.0 (6)</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6.5 (8)</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1.6</a:t>
                      </a:r>
                      <a:r>
                        <a:rPr lang="en-US" sz="1400" baseline="0" dirty="0" smtClean="0"/>
                        <a:t> (3)</a:t>
                      </a:r>
                      <a:endParaRPr lang="en-US" sz="1400" dirty="0" smtClean="0"/>
                    </a:p>
                  </a:txBody>
                  <a:tcPr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0012"/>
                  </a:ext>
                </a:extLst>
              </a:tr>
              <a:tr h="301128">
                <a:tc>
                  <a:txBody>
                    <a:bodyPr/>
                    <a:lstStyle/>
                    <a:p>
                      <a:pPr algn="ctr"/>
                      <a:r>
                        <a:rPr lang="en-US" sz="1400" dirty="0" smtClean="0"/>
                        <a:t>585.6</a:t>
                      </a:r>
                      <a:endParaRPr lang="en-US" sz="1400" dirty="0"/>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10</a:t>
                      </a:r>
                      <a:r>
                        <a:rPr lang="en-US" sz="1400" baseline="30000" dirty="0" smtClean="0"/>
                        <a:t>+</a:t>
                      </a:r>
                      <a:r>
                        <a:rPr lang="en-US" sz="1400" dirty="0" smtClean="0"/>
                        <a:t>→8</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4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5.5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1.4</a:t>
                      </a:r>
                      <a:r>
                        <a:rPr lang="en-US" sz="1400" baseline="0" dirty="0" smtClean="0"/>
                        <a:t> (4)</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2124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76000" y="1256885"/>
            <a:ext cx="3420000" cy="4968552"/>
          </a:xfrm>
        </p:spPr>
        <p:txBody>
          <a:bodyPr/>
          <a:lstStyle/>
          <a:p>
            <a:pPr marL="342900" indent="-342900">
              <a:buFont typeface="Arial" pitchFamily="34" charset="0"/>
              <a:buChar char="•"/>
            </a:pPr>
            <a:r>
              <a:rPr lang="en-US" dirty="0" smtClean="0"/>
              <a:t>Gamma-ray cascade</a:t>
            </a:r>
          </a:p>
          <a:p>
            <a:pPr marL="612900" lvl="1" indent="-342900">
              <a:buFont typeface="Arial" pitchFamily="34" charset="0"/>
              <a:buChar char="•"/>
            </a:pPr>
            <a:endParaRPr lang="en-US" dirty="0" smtClean="0">
              <a:solidFill>
                <a:schemeClr val="tx1"/>
              </a:solidFill>
            </a:endParaRPr>
          </a:p>
          <a:p>
            <a:pPr marL="612900" lvl="1" indent="-342900" algn="just">
              <a:buFont typeface="Arial" pitchFamily="34" charset="0"/>
              <a:buChar char="•"/>
            </a:pPr>
            <a:r>
              <a:rPr lang="en-US" dirty="0" smtClean="0">
                <a:solidFill>
                  <a:schemeClr val="tx1"/>
                </a:solidFill>
              </a:rPr>
              <a:t>Transition intensity values very close especially in ground state band</a:t>
            </a:r>
          </a:p>
          <a:p>
            <a:pPr marL="612900" lvl="1" indent="-342900" algn="just">
              <a:buFont typeface="Arial" pitchFamily="34" charset="0"/>
              <a:buChar char="•"/>
            </a:pPr>
            <a:endParaRPr lang="en-US" dirty="0" smtClean="0">
              <a:solidFill>
                <a:schemeClr val="tx1"/>
              </a:solidFill>
            </a:endParaRPr>
          </a:p>
          <a:p>
            <a:pPr marL="612900" lvl="1" indent="-342900" algn="just">
              <a:buFont typeface="Arial" pitchFamily="34" charset="0"/>
              <a:buChar char="•"/>
            </a:pPr>
            <a:r>
              <a:rPr lang="en-US" dirty="0" smtClean="0">
                <a:solidFill>
                  <a:schemeClr val="tx1"/>
                </a:solidFill>
              </a:rPr>
              <a:t>Probably initial spins of the primary fission fragments in both systems are similar</a:t>
            </a:r>
          </a:p>
          <a:p>
            <a:pPr marL="612900" lvl="1" indent="-342900">
              <a:buFont typeface="Arial" pitchFamily="34" charset="0"/>
              <a:buChar char="•"/>
            </a:pPr>
            <a:endParaRPr lang="en-US" dirty="0" smtClean="0"/>
          </a:p>
          <a:p>
            <a:pPr marL="702900" lvl="2" indent="-342900">
              <a:buFont typeface="Arial" pitchFamily="34" charset="0"/>
              <a:buChar char="•"/>
            </a:pPr>
            <a:endParaRPr lang="en-US" dirty="0" smtClean="0"/>
          </a:p>
        </p:txBody>
      </p:sp>
      <p:sp>
        <p:nvSpPr>
          <p:cNvPr id="3" name="Titre 2"/>
          <p:cNvSpPr>
            <a:spLocks noGrp="1"/>
          </p:cNvSpPr>
          <p:nvPr>
            <p:ph type="title"/>
          </p:nvPr>
        </p:nvSpPr>
        <p:spPr/>
        <p:txBody>
          <a:bodyPr/>
          <a:lstStyle/>
          <a:p>
            <a:r>
              <a:rPr lang="en-US" dirty="0"/>
              <a:t>Preliminary Results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79</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3299568977"/>
              </p:ext>
            </p:extLst>
          </p:nvPr>
        </p:nvGraphicFramePr>
        <p:xfrm>
          <a:off x="4104000" y="1723850"/>
          <a:ext cx="4928560" cy="4329288"/>
        </p:xfrm>
        <a:graphic>
          <a:graphicData uri="http://schemas.openxmlformats.org/drawingml/2006/table">
            <a:tbl>
              <a:tblPr firstRow="1" bandRow="1">
                <a:tableStyleId>{5940675A-B579-460E-94D1-54222C63F5DA}</a:tableStyleId>
              </a:tblPr>
              <a:tblGrid>
                <a:gridCol w="955053">
                  <a:extLst>
                    <a:ext uri="{9D8B030D-6E8A-4147-A177-3AD203B41FA5}">
                      <a16:colId xmlns:a16="http://schemas.microsoft.com/office/drawing/2014/main" val="20000"/>
                    </a:ext>
                  </a:extLst>
                </a:gridCol>
                <a:gridCol w="1016371">
                  <a:extLst>
                    <a:ext uri="{9D8B030D-6E8A-4147-A177-3AD203B41FA5}">
                      <a16:colId xmlns:a16="http://schemas.microsoft.com/office/drawing/2014/main" val="20001"/>
                    </a:ext>
                  </a:extLst>
                </a:gridCol>
                <a:gridCol w="985712">
                  <a:extLst>
                    <a:ext uri="{9D8B030D-6E8A-4147-A177-3AD203B41FA5}">
                      <a16:colId xmlns:a16="http://schemas.microsoft.com/office/drawing/2014/main" val="20002"/>
                    </a:ext>
                  </a:extLst>
                </a:gridCol>
                <a:gridCol w="985712">
                  <a:extLst>
                    <a:ext uri="{9D8B030D-6E8A-4147-A177-3AD203B41FA5}">
                      <a16:colId xmlns:a16="http://schemas.microsoft.com/office/drawing/2014/main" val="20003"/>
                    </a:ext>
                  </a:extLst>
                </a:gridCol>
                <a:gridCol w="985712">
                  <a:extLst>
                    <a:ext uri="{9D8B030D-6E8A-4147-A177-3AD203B41FA5}">
                      <a16:colId xmlns:a16="http://schemas.microsoft.com/office/drawing/2014/main" val="20004"/>
                    </a:ext>
                  </a:extLst>
                </a:gridCol>
              </a:tblGrid>
              <a:tr h="301128">
                <a:tc rowSpan="2">
                  <a:txBody>
                    <a:bodyPr/>
                    <a:lstStyle/>
                    <a:p>
                      <a:pPr algn="ctr"/>
                      <a:r>
                        <a:rPr lang="en-US" sz="1400" dirty="0" smtClean="0"/>
                        <a:t>E (</a:t>
                      </a:r>
                      <a:r>
                        <a:rPr lang="en-US" sz="1400" dirty="0" err="1" smtClean="0"/>
                        <a:t>keV</a:t>
                      </a:r>
                      <a:r>
                        <a:rPr lang="en-US" sz="1400" dirty="0" smtClean="0"/>
                        <a:t>)</a:t>
                      </a:r>
                      <a:endParaRPr lang="en-US" sz="1400" dirty="0"/>
                    </a:p>
                  </a:txBody>
                  <a:tcPr anchor="ctr">
                    <a:lnB w="12700" cap="flat" cmpd="sng" algn="ctr">
                      <a:solidFill>
                        <a:schemeClr val="tx1"/>
                      </a:solidFill>
                      <a:prstDash val="solid"/>
                      <a:round/>
                      <a:headEnd type="none" w="med" len="med"/>
                      <a:tailEnd type="none" w="med" len="med"/>
                    </a:lnB>
                  </a:tcPr>
                </a:tc>
                <a:tc rowSpan="2">
                  <a:txBody>
                    <a:bodyPr/>
                    <a:lstStyle/>
                    <a:p>
                      <a:pPr algn="ctr"/>
                      <a:r>
                        <a:rPr lang="en-US" sz="1400" dirty="0" smtClean="0"/>
                        <a:t>J1→J2</a:t>
                      </a:r>
                      <a:endParaRPr lang="en-US" sz="1400" dirty="0"/>
                    </a:p>
                  </a:txBody>
                  <a:tcPr anchor="ctr">
                    <a:lnB w="12700" cap="flat" cmpd="sng" algn="ctr">
                      <a:solidFill>
                        <a:schemeClr val="tx1"/>
                      </a:solidFill>
                      <a:prstDash val="solid"/>
                      <a:round/>
                      <a:headEnd type="none" w="med" len="med"/>
                      <a:tailEnd type="none" w="med" len="med"/>
                    </a:lnB>
                  </a:tcPr>
                </a:tc>
                <a:tc gridSpan="3">
                  <a:txBody>
                    <a:bodyPr/>
                    <a:lstStyle/>
                    <a:p>
                      <a:pPr algn="ctr"/>
                      <a:r>
                        <a:rPr lang="en-US" sz="1400" dirty="0" err="1" smtClean="0"/>
                        <a:t>I</a:t>
                      </a:r>
                      <a:r>
                        <a:rPr lang="en-US" sz="1400" baseline="-25000" dirty="0" err="1" smtClean="0"/>
                        <a:t>γ</a:t>
                      </a:r>
                      <a:endParaRPr lang="en-US" sz="1400" dirty="0"/>
                    </a:p>
                  </a:txBody>
                  <a:tcPr anchor="ctr">
                    <a:lnB w="12700" cap="flat" cmpd="sng" algn="ctr">
                      <a:no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01128">
                <a:tc vMerge="1">
                  <a:txBody>
                    <a:bodyPr/>
                    <a:lstStyle/>
                    <a:p>
                      <a:endParaRPr lang="en-US" dirty="0"/>
                    </a:p>
                  </a:txBody>
                  <a:tcPr/>
                </a:tc>
                <a:tc vMerge="1">
                  <a:txBody>
                    <a:bodyPr/>
                    <a:lstStyle/>
                    <a:p>
                      <a:endParaRPr lang="en-US" dirty="0"/>
                    </a:p>
                  </a:txBody>
                  <a:tcPr/>
                </a:tc>
                <a:tc>
                  <a:txBody>
                    <a:bodyPr/>
                    <a:lstStyle/>
                    <a:p>
                      <a:pPr algn="ctr"/>
                      <a:r>
                        <a:rPr lang="en-US" sz="1400" baseline="0" dirty="0" smtClean="0"/>
                        <a:t>EXILL*</a:t>
                      </a:r>
                      <a:endParaRPr lang="en-US" sz="1400" baseline="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30000" dirty="0" smtClean="0"/>
                        <a:t>248</a:t>
                      </a:r>
                      <a:r>
                        <a:rPr lang="en-US" sz="1400" baseline="0" dirty="0" smtClean="0"/>
                        <a:t>Cm**</a:t>
                      </a:r>
                      <a:endParaRPr lang="en-US" sz="1400" baseline="3000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Ratio</a:t>
                      </a:r>
                      <a:r>
                        <a:rPr lang="en-US" sz="1400" baseline="0" dirty="0" smtClean="0"/>
                        <a:t>(</a:t>
                      </a:r>
                      <a:r>
                        <a:rPr lang="en-US" sz="1400" baseline="30000" dirty="0" smtClean="0"/>
                        <a:t>**</a:t>
                      </a:r>
                      <a:r>
                        <a:rPr lang="en-US" sz="1400" baseline="0" dirty="0" smtClean="0"/>
                        <a:t>/</a:t>
                      </a:r>
                      <a:r>
                        <a:rPr lang="en-US" sz="1400" baseline="-25000" dirty="0" smtClean="0"/>
                        <a:t>*</a:t>
                      </a:r>
                      <a:r>
                        <a:rPr lang="en-US" sz="1400" baseline="0" dirty="0" smtClean="0"/>
                        <a:t> )</a:t>
                      </a:r>
                      <a:endParaRPr lang="en-US" sz="1400" baseline="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1128">
                <a:tc>
                  <a:txBody>
                    <a:bodyPr/>
                    <a:lstStyle/>
                    <a:p>
                      <a:pPr algn="ctr"/>
                      <a:r>
                        <a:rPr lang="en-US" sz="1400" dirty="0" smtClean="0"/>
                        <a:t>359.6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2</a:t>
                      </a:r>
                      <a:r>
                        <a:rPr lang="en-US" sz="1400" baseline="30000" dirty="0" smtClean="0"/>
                        <a:t>+</a:t>
                      </a:r>
                      <a:r>
                        <a:rPr lang="en-US" sz="1400" dirty="0" smtClean="0"/>
                        <a:t>→0</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(3)</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1.00 (6)</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01128">
                <a:tc>
                  <a:txBody>
                    <a:bodyPr/>
                    <a:lstStyle/>
                    <a:p>
                      <a:pPr algn="ctr"/>
                      <a:r>
                        <a:rPr lang="en-US" sz="1400" dirty="0" smtClean="0"/>
                        <a:t>475.2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4</a:t>
                      </a:r>
                      <a:r>
                        <a:rPr lang="en-US" sz="1400" baseline="30000" dirty="0" smtClean="0"/>
                        <a:t>+</a:t>
                      </a:r>
                      <a:r>
                        <a:rPr lang="en-US" sz="1400" dirty="0" smtClean="0"/>
                        <a:t>→2</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80 (2)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85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1.06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01128">
                <a:tc>
                  <a:txBody>
                    <a:bodyPr/>
                    <a:lstStyle/>
                    <a:p>
                      <a:pPr algn="ctr"/>
                      <a:r>
                        <a:rPr lang="en-US" sz="1400" dirty="0" smtClean="0">
                          <a:solidFill>
                            <a:srgbClr val="00B050"/>
                          </a:solidFill>
                        </a:rPr>
                        <a:t>631.2</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6</a:t>
                      </a:r>
                      <a:r>
                        <a:rPr lang="en-US" sz="1400" baseline="30000" dirty="0" smtClean="0">
                          <a:solidFill>
                            <a:srgbClr val="00B050"/>
                          </a:solidFill>
                        </a:rPr>
                        <a:t>+</a:t>
                      </a:r>
                      <a:r>
                        <a:rPr lang="en-US" sz="1400" dirty="0" smtClean="0">
                          <a:solidFill>
                            <a:srgbClr val="00B050"/>
                          </a:solidFill>
                        </a:rPr>
                        <a:t>→4</a:t>
                      </a:r>
                      <a:r>
                        <a:rPr lang="en-US" sz="1400" baseline="30000" dirty="0" smtClean="0">
                          <a:solidFill>
                            <a:srgbClr val="00B050"/>
                          </a:solidFill>
                        </a:rPr>
                        <a:t>+</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42 (2)</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40 (3)</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0.95 (8)</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01128">
                <a:tc>
                  <a:txBody>
                    <a:bodyPr/>
                    <a:lstStyle/>
                    <a:p>
                      <a:pPr algn="ctr"/>
                      <a:r>
                        <a:rPr lang="en-US" sz="1400" dirty="0" smtClean="0">
                          <a:solidFill>
                            <a:srgbClr val="00B050"/>
                          </a:solidFill>
                        </a:rPr>
                        <a:t>693.4</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8</a:t>
                      </a:r>
                      <a:r>
                        <a:rPr lang="en-US" sz="1400" baseline="30000" dirty="0" smtClean="0">
                          <a:solidFill>
                            <a:srgbClr val="00B050"/>
                          </a:solidFill>
                        </a:rPr>
                        <a:t>+</a:t>
                      </a:r>
                      <a:r>
                        <a:rPr lang="en-US" sz="1400" dirty="0" smtClean="0">
                          <a:solidFill>
                            <a:srgbClr val="00B050"/>
                          </a:solidFill>
                        </a:rPr>
                        <a:t>→6</a:t>
                      </a:r>
                      <a:r>
                        <a:rPr lang="en-US" sz="1400" baseline="30000" dirty="0" smtClean="0">
                          <a:solidFill>
                            <a:srgbClr val="00B050"/>
                          </a:solidFill>
                        </a:rPr>
                        <a:t>+</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12 (1)</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13 (2)</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rgbClr val="00B050"/>
                          </a:solidFill>
                        </a:rPr>
                        <a:t>1.1 (2)</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01128">
                <a:tc>
                  <a:txBody>
                    <a:bodyPr/>
                    <a:lstStyle/>
                    <a:p>
                      <a:pPr algn="ctr"/>
                      <a:r>
                        <a:rPr lang="en-US" sz="1400" dirty="0" smtClean="0">
                          <a:solidFill>
                            <a:srgbClr val="00B050"/>
                          </a:solidFill>
                        </a:rPr>
                        <a:t>766.5</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00B050"/>
                          </a:solidFill>
                        </a:rPr>
                        <a:t>10</a:t>
                      </a:r>
                      <a:r>
                        <a:rPr lang="en-US" sz="1400" baseline="30000" dirty="0" smtClean="0">
                          <a:solidFill>
                            <a:srgbClr val="00B050"/>
                          </a:solidFill>
                        </a:rPr>
                        <a:t>+</a:t>
                      </a:r>
                      <a:r>
                        <a:rPr lang="en-US" sz="1400" dirty="0" smtClean="0">
                          <a:solidFill>
                            <a:srgbClr val="00B050"/>
                          </a:solidFill>
                        </a:rPr>
                        <a:t>→8</a:t>
                      </a:r>
                      <a:r>
                        <a:rPr lang="en-US" sz="1400" baseline="30000" dirty="0" smtClean="0">
                          <a:solidFill>
                            <a:srgbClr val="00B050"/>
                          </a:solidFill>
                        </a:rPr>
                        <a:t>+</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00B050"/>
                          </a:solidFill>
                        </a:rPr>
                        <a:t>2.4 (7)</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00B050"/>
                          </a:solidFill>
                        </a:rPr>
                        <a:t>2.3 (3)</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rgbClr val="00B050"/>
                          </a:solidFill>
                        </a:rPr>
                        <a:t>0.9 (3)</a:t>
                      </a:r>
                      <a:endParaRPr lang="en-US" sz="1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1128">
                <a:tc>
                  <a:txBody>
                    <a:bodyPr/>
                    <a:lstStyle/>
                    <a:p>
                      <a:pPr algn="ctr"/>
                      <a:r>
                        <a:rPr lang="en-US" sz="1400" dirty="0" smtClean="0">
                          <a:solidFill>
                            <a:schemeClr val="tx1"/>
                          </a:solidFill>
                        </a:rPr>
                        <a:t>706.8</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5</a:t>
                      </a:r>
                      <a:r>
                        <a:rPr lang="en-US" sz="1400" baseline="30000" dirty="0" smtClean="0">
                          <a:solidFill>
                            <a:schemeClr val="tx1"/>
                          </a:solidFill>
                        </a:rPr>
                        <a:t>-</a:t>
                      </a:r>
                      <a:r>
                        <a:rPr lang="en-US" sz="1400" dirty="0" smtClean="0">
                          <a:solidFill>
                            <a:schemeClr val="tx1"/>
                          </a:solidFill>
                        </a:rPr>
                        <a:t>→4</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10 (1)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6.0 (6)</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0.60 (8)</a:t>
                      </a:r>
                      <a:endParaRPr lang="en-US" sz="1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01128">
                <a:tc>
                  <a:txBody>
                    <a:bodyPr/>
                    <a:lstStyle/>
                    <a:p>
                      <a:pPr algn="ctr"/>
                      <a:r>
                        <a:rPr lang="en-US" sz="1400" dirty="0" smtClean="0">
                          <a:solidFill>
                            <a:schemeClr val="tx1"/>
                          </a:solidFill>
                        </a:rPr>
                        <a:t>486.7</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7</a:t>
                      </a:r>
                      <a:r>
                        <a:rPr lang="en-US" sz="1400" baseline="30000" dirty="0" smtClean="0">
                          <a:solidFill>
                            <a:schemeClr val="tx1"/>
                          </a:solidFill>
                        </a:rPr>
                        <a:t>-</a:t>
                      </a:r>
                      <a:r>
                        <a:rPr lang="en-US" sz="1400" dirty="0" smtClean="0">
                          <a:solidFill>
                            <a:schemeClr val="tx1"/>
                          </a:solidFill>
                        </a:rPr>
                        <a:t>→6</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8 (1)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18 (2)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2.2 (4)</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01128">
                <a:tc>
                  <a:txBody>
                    <a:bodyPr/>
                    <a:lstStyle/>
                    <a:p>
                      <a:pPr algn="ctr"/>
                      <a:r>
                        <a:rPr lang="en-US" sz="1400" dirty="0" smtClean="0">
                          <a:solidFill>
                            <a:schemeClr val="tx1"/>
                          </a:solidFill>
                        </a:rPr>
                        <a:t>354.4</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9</a:t>
                      </a:r>
                      <a:r>
                        <a:rPr lang="en-US" sz="1400" baseline="30000" dirty="0" smtClean="0">
                          <a:solidFill>
                            <a:schemeClr val="tx1"/>
                          </a:solidFill>
                        </a:rPr>
                        <a:t>-</a:t>
                      </a:r>
                      <a:r>
                        <a:rPr lang="en-US" sz="1400" dirty="0" smtClean="0">
                          <a:solidFill>
                            <a:schemeClr val="tx1"/>
                          </a:solidFill>
                        </a:rPr>
                        <a:t>→8</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4.4 (5)</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5.1 (4)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1.2</a:t>
                      </a:r>
                      <a:r>
                        <a:rPr lang="en-US" sz="1400" baseline="0" dirty="0" smtClean="0"/>
                        <a:t> (2)</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1128">
                <a:tc>
                  <a:txBody>
                    <a:bodyPr/>
                    <a:lstStyle/>
                    <a:p>
                      <a:pPr algn="ctr"/>
                      <a:r>
                        <a:rPr lang="en-US" sz="1400" dirty="0" smtClean="0">
                          <a:solidFill>
                            <a:schemeClr val="tx1"/>
                          </a:solidFill>
                        </a:rPr>
                        <a:t>561.1</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9</a:t>
                      </a:r>
                      <a:r>
                        <a:rPr lang="en-US" sz="1400" baseline="30000" dirty="0" smtClean="0">
                          <a:solidFill>
                            <a:schemeClr val="tx1"/>
                          </a:solidFill>
                        </a:rPr>
                        <a:t>-</a:t>
                      </a:r>
                      <a:r>
                        <a:rPr lang="en-US" sz="1400" dirty="0" smtClean="0">
                          <a:solidFill>
                            <a:schemeClr val="tx1"/>
                          </a:solidFill>
                        </a:rPr>
                        <a:t>→7</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4.0 (5)</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4.5 (4)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1.1 (2)</a:t>
                      </a:r>
                      <a:endParaRPr lang="en-US" sz="1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301128">
                <a:tc>
                  <a:txBody>
                    <a:bodyPr/>
                    <a:lstStyle/>
                    <a:p>
                      <a:pPr algn="ctr"/>
                      <a:r>
                        <a:rPr lang="en-US" sz="1400" dirty="0" smtClean="0">
                          <a:solidFill>
                            <a:schemeClr val="tx1"/>
                          </a:solidFill>
                        </a:rPr>
                        <a:t>640.1</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chemeClr val="tx1"/>
                          </a:solidFill>
                        </a:rPr>
                        <a:t>11</a:t>
                      </a:r>
                      <a:r>
                        <a:rPr lang="en-US" sz="1400" baseline="30000" dirty="0" smtClean="0">
                          <a:solidFill>
                            <a:schemeClr val="tx1"/>
                          </a:solidFill>
                        </a:rPr>
                        <a:t>-</a:t>
                      </a:r>
                      <a:r>
                        <a:rPr lang="en-US" sz="1400" dirty="0" smtClean="0">
                          <a:solidFill>
                            <a:schemeClr val="tx1"/>
                          </a:solidFill>
                        </a:rPr>
                        <a:t>→9</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chemeClr val="tx1"/>
                          </a:solidFill>
                        </a:rPr>
                        <a:t>2 (1)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solidFill>
                            <a:schemeClr val="tx1"/>
                          </a:solidFill>
                        </a:rPr>
                        <a:t>5 (1)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2 (1)</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0011"/>
                  </a:ext>
                </a:extLst>
              </a:tr>
              <a:tr h="366888">
                <a:tc>
                  <a:txBody>
                    <a:bodyPr/>
                    <a:lstStyle/>
                    <a:p>
                      <a:pPr algn="ctr"/>
                      <a:r>
                        <a:rPr lang="en-US" sz="1400" dirty="0" smtClean="0">
                          <a:solidFill>
                            <a:schemeClr val="tx1"/>
                          </a:solidFill>
                        </a:rPr>
                        <a:t>380.9</a:t>
                      </a:r>
                      <a:endParaRPr lang="en-US" sz="140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8</a:t>
                      </a:r>
                      <a:r>
                        <a:rPr lang="en-US" sz="1400" baseline="30000" dirty="0" smtClean="0">
                          <a:solidFill>
                            <a:schemeClr val="tx1"/>
                          </a:solidFill>
                        </a:rPr>
                        <a:t>+</a:t>
                      </a:r>
                      <a:r>
                        <a:rPr lang="en-US" sz="1400" dirty="0" smtClean="0">
                          <a:solidFill>
                            <a:schemeClr val="tx1"/>
                          </a:solidFill>
                        </a:rPr>
                        <a:t>→6</a:t>
                      </a:r>
                      <a:r>
                        <a:rPr lang="en-US" sz="1400" baseline="3000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4.0 (6)</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solidFill>
                            <a:schemeClr val="tx1"/>
                          </a:solidFill>
                        </a:rPr>
                        <a:t>6.5 (8)</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400" dirty="0" smtClean="0"/>
                        <a:t>1.6</a:t>
                      </a:r>
                      <a:r>
                        <a:rPr lang="en-US" sz="1400" baseline="0" dirty="0" smtClean="0"/>
                        <a:t> (3)</a:t>
                      </a:r>
                      <a:endParaRPr lang="en-US" sz="1400" dirty="0" smtClean="0"/>
                    </a:p>
                  </a:txBody>
                  <a:tcPr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0012"/>
                  </a:ext>
                </a:extLst>
              </a:tr>
              <a:tr h="301128">
                <a:tc>
                  <a:txBody>
                    <a:bodyPr/>
                    <a:lstStyle/>
                    <a:p>
                      <a:pPr algn="ctr"/>
                      <a:r>
                        <a:rPr lang="en-US" sz="1400" dirty="0" smtClean="0"/>
                        <a:t>585.6</a:t>
                      </a:r>
                      <a:endParaRPr lang="en-US" sz="1400" dirty="0"/>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10</a:t>
                      </a:r>
                      <a:r>
                        <a:rPr lang="en-US" sz="1400" baseline="30000" dirty="0" smtClean="0"/>
                        <a:t>+</a:t>
                      </a:r>
                      <a:r>
                        <a:rPr lang="en-US" sz="1400" dirty="0" smtClean="0"/>
                        <a:t>→8</a:t>
                      </a:r>
                      <a:r>
                        <a:rPr lang="en-US" sz="1400" baseline="300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4 (1)</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5.5 (5)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1400" dirty="0" smtClean="0"/>
                        <a:t>1.4</a:t>
                      </a:r>
                      <a:r>
                        <a:rPr lang="en-US" sz="1400" baseline="0" dirty="0" smtClean="0"/>
                        <a:t> (4)</a:t>
                      </a:r>
                      <a:endParaRPr lang="en-US" sz="14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89371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Context of the </a:t>
            </a:r>
            <a:r>
              <a:rPr lang="en-US" dirty="0" smtClean="0"/>
              <a:t>study</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8</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grpSp>
        <p:nvGrpSpPr>
          <p:cNvPr id="2" name="Groupe 1"/>
          <p:cNvGrpSpPr/>
          <p:nvPr/>
        </p:nvGrpSpPr>
        <p:grpSpPr>
          <a:xfrm>
            <a:off x="324000" y="1107985"/>
            <a:ext cx="8676000" cy="5292000"/>
            <a:chOff x="324000" y="1044000"/>
            <a:chExt cx="8676000" cy="5292000"/>
          </a:xfrm>
        </p:grpSpPr>
        <p:sp>
          <p:nvSpPr>
            <p:cNvPr id="11" name="ZoneTexte 10"/>
            <p:cNvSpPr txBox="1"/>
            <p:nvPr/>
          </p:nvSpPr>
          <p:spPr>
            <a:xfrm>
              <a:off x="1584000" y="2664000"/>
              <a:ext cx="4968000" cy="792000"/>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Gamma heating process</a:t>
              </a:r>
            </a:p>
            <a:p>
              <a:pPr marL="457200" indent="-457200">
                <a:buFont typeface="Arial"/>
                <a:buChar char="•"/>
              </a:pPr>
              <a:r>
                <a:rPr lang="en-US" sz="2000" dirty="0" smtClean="0"/>
                <a:t>More precise simulation</a:t>
              </a:r>
            </a:p>
          </p:txBody>
        </p:sp>
        <p:sp>
          <p:nvSpPr>
            <p:cNvPr id="17" name="ZoneTexte 16"/>
            <p:cNvSpPr txBox="1"/>
            <p:nvPr/>
          </p:nvSpPr>
          <p:spPr>
            <a:xfrm>
              <a:off x="324000" y="1044000"/>
              <a:ext cx="4968000" cy="1152000"/>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Generation III+ and IV reactors</a:t>
              </a:r>
            </a:p>
            <a:p>
              <a:pPr marL="457200" indent="-457200">
                <a:buFont typeface="Arial"/>
                <a:buChar char="•"/>
              </a:pPr>
              <a:r>
                <a:rPr lang="en-US" sz="2000" dirty="0" smtClean="0"/>
                <a:t>More accurate simulation</a:t>
              </a:r>
            </a:p>
            <a:p>
              <a:pPr marL="457200" indent="-457200">
                <a:buFont typeface="Arial"/>
                <a:buChar char="•"/>
              </a:pPr>
              <a:r>
                <a:rPr lang="en-US" sz="2000" dirty="0" smtClean="0"/>
                <a:t>Higher safety</a:t>
              </a:r>
            </a:p>
          </p:txBody>
        </p:sp>
        <p:sp>
          <p:nvSpPr>
            <p:cNvPr id="9" name="ZoneTexte 8"/>
            <p:cNvSpPr txBox="1"/>
            <p:nvPr/>
          </p:nvSpPr>
          <p:spPr>
            <a:xfrm>
              <a:off x="2844000" y="3924000"/>
              <a:ext cx="4968000" cy="1152000"/>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Fission fragment </a:t>
              </a:r>
              <a:r>
                <a:rPr lang="en-US" sz="2000" b="1" dirty="0" err="1" smtClean="0"/>
                <a:t>deexcitation</a:t>
              </a:r>
              <a:r>
                <a:rPr lang="en-US" sz="2000" b="1" dirty="0" smtClean="0"/>
                <a:t> simulation code</a:t>
              </a:r>
            </a:p>
            <a:p>
              <a:pPr marL="457200" indent="-457200">
                <a:buFont typeface="Arial"/>
                <a:buChar char="•"/>
              </a:pPr>
              <a:r>
                <a:rPr lang="en-US" sz="2000" dirty="0" smtClean="0"/>
                <a:t>Improvement of implemented models</a:t>
              </a:r>
              <a:endParaRPr lang="en-US" sz="2000" dirty="0"/>
            </a:p>
          </p:txBody>
        </p:sp>
        <p:sp>
          <p:nvSpPr>
            <p:cNvPr id="14" name="ZoneTexte 13"/>
            <p:cNvSpPr txBox="1"/>
            <p:nvPr/>
          </p:nvSpPr>
          <p:spPr>
            <a:xfrm>
              <a:off x="4104000" y="5544000"/>
              <a:ext cx="4896000" cy="792000"/>
            </a:xfrm>
            <a:prstGeom prst="round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Fission</a:t>
              </a:r>
            </a:p>
            <a:p>
              <a:pPr marL="457200" indent="-457200">
                <a:buFont typeface="Arial"/>
                <a:buChar char="•"/>
              </a:pPr>
              <a:r>
                <a:rPr lang="en-US" sz="2000" dirty="0" smtClean="0"/>
                <a:t>Prompt gamma-ray cascade</a:t>
              </a:r>
              <a:endParaRPr lang="en-US" sz="2000" dirty="0"/>
            </a:p>
          </p:txBody>
        </p:sp>
      </p:grpSp>
      <p:sp>
        <p:nvSpPr>
          <p:cNvPr id="18" name="Flèche à angle droit 17"/>
          <p:cNvSpPr/>
          <p:nvPr/>
        </p:nvSpPr>
        <p:spPr>
          <a:xfrm flipH="1">
            <a:off x="648883" y="2377287"/>
            <a:ext cx="799200" cy="829647"/>
          </a:xfrm>
          <a:prstGeom prst="bentUpArrow">
            <a:avLst>
              <a:gd name="adj1" fmla="val 22841"/>
              <a:gd name="adj2" fmla="val 21762"/>
              <a:gd name="adj3" fmla="val 21762"/>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èche à angle droit 20"/>
          <p:cNvSpPr/>
          <p:nvPr/>
        </p:nvSpPr>
        <p:spPr>
          <a:xfrm flipH="1">
            <a:off x="3151766" y="5256000"/>
            <a:ext cx="799200" cy="829647"/>
          </a:xfrm>
          <a:prstGeom prst="bentUpArrow">
            <a:avLst>
              <a:gd name="adj1" fmla="val 22841"/>
              <a:gd name="adj2" fmla="val 21762"/>
              <a:gd name="adj3" fmla="val 21762"/>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èche à angle droit 21"/>
          <p:cNvSpPr/>
          <p:nvPr/>
        </p:nvSpPr>
        <p:spPr>
          <a:xfrm flipH="1">
            <a:off x="1908000" y="3636000"/>
            <a:ext cx="799200" cy="1033864"/>
          </a:xfrm>
          <a:prstGeom prst="bentUpArrow">
            <a:avLst>
              <a:gd name="adj1" fmla="val 22841"/>
              <a:gd name="adj2" fmla="val 21222"/>
              <a:gd name="adj3" fmla="val 21762"/>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0740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33" y="738000"/>
            <a:ext cx="4863249" cy="4489153"/>
          </a:xfrm>
          <a:prstGeom prst="rect">
            <a:avLst/>
          </a:prstGeom>
        </p:spPr>
      </p:pic>
      <p:sp>
        <p:nvSpPr>
          <p:cNvPr id="3" name="Titre 2"/>
          <p:cNvSpPr>
            <a:spLocks noGrp="1"/>
          </p:cNvSpPr>
          <p:nvPr>
            <p:ph type="title"/>
          </p:nvPr>
        </p:nvSpPr>
        <p:spPr/>
        <p:txBody>
          <a:bodyPr/>
          <a:lstStyle/>
          <a:p>
            <a:r>
              <a:rPr lang="en-US" dirty="0" smtClean="0"/>
              <a:t>Preliminary Results</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80</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16" name="ZoneTexte 15"/>
          <p:cNvSpPr txBox="1"/>
          <p:nvPr/>
        </p:nvSpPr>
        <p:spPr>
          <a:xfrm>
            <a:off x="72950" y="4959923"/>
            <a:ext cx="4448654" cy="546303"/>
          </a:xfrm>
          <a:prstGeom prst="rect">
            <a:avLst/>
          </a:prstGeom>
          <a:noFill/>
        </p:spPr>
        <p:txBody>
          <a:bodyPr wrap="none" rtlCol="0">
            <a:spAutoFit/>
          </a:bodyPr>
          <a:lstStyle/>
          <a:p>
            <a:pPr algn="ctr">
              <a:spcAft>
                <a:spcPts val="600"/>
              </a:spcAft>
            </a:pPr>
            <a:r>
              <a:rPr lang="en-US" sz="1400" dirty="0"/>
              <a:t>Gamma-ray cascade in </a:t>
            </a:r>
            <a:r>
              <a:rPr lang="en-US" sz="1400" b="1" baseline="30000" dirty="0"/>
              <a:t>92</a:t>
            </a:r>
            <a:r>
              <a:rPr lang="en-US" sz="1400" b="1" dirty="0"/>
              <a:t>Kr</a:t>
            </a:r>
            <a:r>
              <a:rPr lang="en-US" sz="1400" dirty="0"/>
              <a:t> according to </a:t>
            </a:r>
            <a:r>
              <a:rPr lang="en-US" sz="1400" b="1" dirty="0" smtClean="0"/>
              <a:t>EXILL</a:t>
            </a:r>
            <a:r>
              <a:rPr lang="en-US" sz="1400" dirty="0" smtClean="0"/>
              <a:t> data</a:t>
            </a:r>
          </a:p>
          <a:p>
            <a:pPr algn="ctr">
              <a:spcAft>
                <a:spcPts val="600"/>
              </a:spcAft>
            </a:pPr>
            <a:r>
              <a:rPr lang="en-US" sz="1050" dirty="0" smtClean="0"/>
              <a:t>(in coincidence with </a:t>
            </a:r>
            <a:r>
              <a:rPr lang="en-US" sz="1050" baseline="30000" dirty="0" smtClean="0"/>
              <a:t>142</a:t>
            </a:r>
            <a:r>
              <a:rPr lang="en-US" sz="1050" dirty="0" smtClean="0"/>
              <a:t>Ba)</a:t>
            </a:r>
            <a:endParaRPr lang="en-US" sz="1400" dirty="0"/>
          </a:p>
        </p:txBody>
      </p:sp>
      <p:sp>
        <p:nvSpPr>
          <p:cNvPr id="8" name="Rectangle 7"/>
          <p:cNvSpPr/>
          <p:nvPr/>
        </p:nvSpPr>
        <p:spPr>
          <a:xfrm>
            <a:off x="107141" y="5516885"/>
            <a:ext cx="4380271" cy="253916"/>
          </a:xfrm>
          <a:prstGeom prst="rect">
            <a:avLst/>
          </a:prstGeom>
        </p:spPr>
        <p:txBody>
          <a:bodyPr wrap="square">
            <a:spAutoFit/>
          </a:bodyPr>
          <a:lstStyle/>
          <a:p>
            <a:pPr algn="ctr"/>
            <a:r>
              <a:rPr lang="en-US" sz="1000" dirty="0"/>
              <a:t>T. </a:t>
            </a:r>
            <a:r>
              <a:rPr lang="en-US" sz="1000" dirty="0" err="1"/>
              <a:t>Materna</a:t>
            </a:r>
            <a:r>
              <a:rPr lang="en-US" sz="1000" dirty="0"/>
              <a:t> et al., accepted for publ. In EPJ Web of Conferences (2017) </a:t>
            </a:r>
          </a:p>
        </p:txBody>
      </p:sp>
    </p:spTree>
    <p:extLst>
      <p:ext uri="{BB962C8B-B14F-4D97-AF65-F5344CB8AC3E}">
        <p14:creationId xmlns:p14="http://schemas.microsoft.com/office/powerpoint/2010/main" val="1438035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33" y="738000"/>
            <a:ext cx="4863249" cy="4489153"/>
          </a:xfrm>
          <a:prstGeom prst="rect">
            <a:avLst/>
          </a:prstGeom>
        </p:spPr>
      </p:pic>
      <p:sp>
        <p:nvSpPr>
          <p:cNvPr id="3" name="Titre 2"/>
          <p:cNvSpPr>
            <a:spLocks noGrp="1"/>
          </p:cNvSpPr>
          <p:nvPr>
            <p:ph type="title"/>
          </p:nvPr>
        </p:nvSpPr>
        <p:spPr/>
        <p:txBody>
          <a:bodyPr/>
          <a:lstStyle/>
          <a:p>
            <a:r>
              <a:rPr lang="en-US" dirty="0" smtClean="0"/>
              <a:t>Preliminary Results</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81</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16" name="ZoneTexte 15"/>
          <p:cNvSpPr txBox="1"/>
          <p:nvPr/>
        </p:nvSpPr>
        <p:spPr>
          <a:xfrm>
            <a:off x="72950" y="4959923"/>
            <a:ext cx="4448654" cy="546303"/>
          </a:xfrm>
          <a:prstGeom prst="rect">
            <a:avLst/>
          </a:prstGeom>
          <a:noFill/>
        </p:spPr>
        <p:txBody>
          <a:bodyPr wrap="none" rtlCol="0">
            <a:spAutoFit/>
          </a:bodyPr>
          <a:lstStyle/>
          <a:p>
            <a:pPr algn="ctr">
              <a:spcAft>
                <a:spcPts val="600"/>
              </a:spcAft>
            </a:pPr>
            <a:r>
              <a:rPr lang="en-US" sz="1400" dirty="0"/>
              <a:t>Gamma-ray cascade in </a:t>
            </a:r>
            <a:r>
              <a:rPr lang="en-US" sz="1400" b="1" baseline="30000" dirty="0"/>
              <a:t>92</a:t>
            </a:r>
            <a:r>
              <a:rPr lang="en-US" sz="1400" b="1" dirty="0"/>
              <a:t>Kr</a:t>
            </a:r>
            <a:r>
              <a:rPr lang="en-US" sz="1400" dirty="0"/>
              <a:t> according to </a:t>
            </a:r>
            <a:r>
              <a:rPr lang="en-US" sz="1400" b="1" dirty="0" smtClean="0"/>
              <a:t>EXILL</a:t>
            </a:r>
            <a:r>
              <a:rPr lang="en-US" sz="1400" dirty="0" smtClean="0"/>
              <a:t> data</a:t>
            </a:r>
          </a:p>
          <a:p>
            <a:pPr algn="ctr">
              <a:spcAft>
                <a:spcPts val="600"/>
              </a:spcAft>
            </a:pPr>
            <a:r>
              <a:rPr lang="en-US" sz="1050" dirty="0" smtClean="0"/>
              <a:t>(in coincidence with </a:t>
            </a:r>
            <a:r>
              <a:rPr lang="en-US" sz="1050" baseline="30000" dirty="0" smtClean="0"/>
              <a:t>142</a:t>
            </a:r>
            <a:r>
              <a:rPr lang="en-US" sz="1050" dirty="0" smtClean="0"/>
              <a:t>Ba)</a:t>
            </a:r>
            <a:endParaRPr lang="en-US" sz="1400" dirty="0"/>
          </a:p>
        </p:txBody>
      </p:sp>
      <p:sp>
        <p:nvSpPr>
          <p:cNvPr id="8" name="ZoneTexte 7"/>
          <p:cNvSpPr txBox="1"/>
          <p:nvPr/>
        </p:nvSpPr>
        <p:spPr>
          <a:xfrm>
            <a:off x="4235697" y="4963329"/>
            <a:ext cx="5067300" cy="553998"/>
          </a:xfrm>
          <a:prstGeom prst="rect">
            <a:avLst/>
          </a:prstGeom>
          <a:noFill/>
        </p:spPr>
        <p:txBody>
          <a:bodyPr wrap="square" rtlCol="0">
            <a:spAutoFit/>
          </a:bodyPr>
          <a:lstStyle/>
          <a:p>
            <a:pPr algn="ctr">
              <a:spcAft>
                <a:spcPts val="600"/>
              </a:spcAft>
            </a:pPr>
            <a:r>
              <a:rPr lang="en-US" sz="1400" dirty="0" smtClean="0"/>
              <a:t>Gamma-ray cascade in </a:t>
            </a:r>
            <a:r>
              <a:rPr lang="en-US" sz="1400" b="1" baseline="30000" dirty="0" smtClean="0"/>
              <a:t>92</a:t>
            </a:r>
            <a:r>
              <a:rPr lang="en-US" sz="1400" b="1" dirty="0" smtClean="0"/>
              <a:t>Kr</a:t>
            </a:r>
            <a:r>
              <a:rPr lang="en-US" sz="1400" dirty="0" smtClean="0"/>
              <a:t> according to </a:t>
            </a:r>
            <a:r>
              <a:rPr lang="en-US" sz="1400" b="1" dirty="0" smtClean="0"/>
              <a:t>FIFRELIN</a:t>
            </a:r>
          </a:p>
          <a:p>
            <a:pPr algn="ctr">
              <a:spcAft>
                <a:spcPts val="600"/>
              </a:spcAft>
            </a:pPr>
            <a:r>
              <a:rPr lang="en-US" sz="1050" dirty="0" smtClean="0"/>
              <a:t>(old RIPL-3 version, without low intensity transitions, in coincidence with </a:t>
            </a:r>
            <a:r>
              <a:rPr lang="en-US" sz="1050" baseline="30000" dirty="0" smtClean="0"/>
              <a:t>142</a:t>
            </a:r>
            <a:r>
              <a:rPr lang="en-US" sz="1050" dirty="0" smtClean="0"/>
              <a:t>Ba)</a:t>
            </a:r>
            <a:endParaRPr lang="en-US" sz="105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415" y="665235"/>
            <a:ext cx="5143147" cy="4571687"/>
          </a:xfrm>
          <a:prstGeom prst="rect">
            <a:avLst/>
          </a:prstGeom>
        </p:spPr>
      </p:pic>
      <p:sp>
        <p:nvSpPr>
          <p:cNvPr id="11" name="Rectangle 10"/>
          <p:cNvSpPr/>
          <p:nvPr/>
        </p:nvSpPr>
        <p:spPr>
          <a:xfrm>
            <a:off x="107141" y="5516885"/>
            <a:ext cx="4380271" cy="253916"/>
          </a:xfrm>
          <a:prstGeom prst="rect">
            <a:avLst/>
          </a:prstGeom>
        </p:spPr>
        <p:txBody>
          <a:bodyPr wrap="square">
            <a:spAutoFit/>
          </a:bodyPr>
          <a:lstStyle/>
          <a:p>
            <a:pPr algn="ctr"/>
            <a:r>
              <a:rPr lang="en-US" sz="1000" dirty="0"/>
              <a:t>T. </a:t>
            </a:r>
            <a:r>
              <a:rPr lang="en-US" sz="1000" dirty="0" err="1"/>
              <a:t>Materna</a:t>
            </a:r>
            <a:r>
              <a:rPr lang="en-US" sz="1000" dirty="0"/>
              <a:t> et al., accepted for publ. In EPJ Web of Conferences (2017) </a:t>
            </a:r>
          </a:p>
        </p:txBody>
      </p:sp>
    </p:spTree>
    <p:extLst>
      <p:ext uri="{BB962C8B-B14F-4D97-AF65-F5344CB8AC3E}">
        <p14:creationId xmlns:p14="http://schemas.microsoft.com/office/powerpoint/2010/main" val="13180299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33" y="738000"/>
            <a:ext cx="4863249" cy="4489153"/>
          </a:xfrm>
          <a:prstGeom prst="rect">
            <a:avLst/>
          </a:prstGeom>
        </p:spPr>
      </p:pic>
      <p:sp>
        <p:nvSpPr>
          <p:cNvPr id="3" name="Titre 2"/>
          <p:cNvSpPr>
            <a:spLocks noGrp="1"/>
          </p:cNvSpPr>
          <p:nvPr>
            <p:ph type="title"/>
          </p:nvPr>
        </p:nvSpPr>
        <p:spPr/>
        <p:txBody>
          <a:bodyPr/>
          <a:lstStyle/>
          <a:p>
            <a:r>
              <a:rPr lang="en-US" dirty="0" smtClean="0"/>
              <a:t>Preliminary Results</a:t>
            </a:r>
            <a:endParaRPr lang="en-US" dirty="0"/>
          </a:p>
        </p:txBody>
      </p:sp>
      <p:sp>
        <p:nvSpPr>
          <p:cNvPr id="4" name="Espace réservé du pied de page 3"/>
          <p:cNvSpPr>
            <a:spLocks noGrp="1"/>
          </p:cNvSpPr>
          <p:nvPr>
            <p:ph type="ftr" sz="quarter" idx="3"/>
          </p:nvPr>
        </p:nvSpPr>
        <p:spPr/>
        <p:txBody>
          <a:bodyPr/>
          <a:lstStyle/>
          <a:p>
            <a:r>
              <a:rPr lang="fr-FR" dirty="0" smtClean="0"/>
              <a:t>M. </a:t>
            </a:r>
            <a:r>
              <a:rPr lang="fr-FR" dirty="0" err="1" smtClean="0"/>
              <a:t>Rapala</a:t>
            </a:r>
            <a:r>
              <a:rPr lang="fr-FR" dirty="0" smtClean="0"/>
              <a:t>, IRFU/</a:t>
            </a:r>
            <a:r>
              <a:rPr lang="fr-FR" dirty="0" err="1" smtClean="0"/>
              <a:t>DPhN</a:t>
            </a:r>
            <a:r>
              <a:rPr lang="fr-FR" dirty="0" smtClean="0"/>
              <a:t>/LERN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82</a:t>
            </a:fld>
            <a:endParaRPr lang="fr-FR" dirty="0"/>
          </a:p>
        </p:txBody>
      </p:sp>
      <p:sp>
        <p:nvSpPr>
          <p:cNvPr id="6" name="Espace réservé de la date 5"/>
          <p:cNvSpPr>
            <a:spLocks noGrp="1"/>
          </p:cNvSpPr>
          <p:nvPr>
            <p:ph type="dt" sz="half" idx="2"/>
          </p:nvPr>
        </p:nvSpPr>
        <p:spPr>
          <a:xfrm>
            <a:off x="3305278" y="6450984"/>
            <a:ext cx="4131732" cy="324000"/>
          </a:xfrm>
        </p:spPr>
        <p:txBody>
          <a:bodyPr/>
          <a:lstStyle/>
          <a:p>
            <a:r>
              <a:rPr lang="en-US" smtClean="0"/>
              <a:t>May 30, 2017</a:t>
            </a:r>
            <a:endParaRPr lang="fr-FR" dirty="0"/>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l="4384"/>
          <a:stretch/>
        </p:blipFill>
        <p:spPr>
          <a:xfrm>
            <a:off x="4788000" y="712800"/>
            <a:ext cx="4679455" cy="4517526"/>
          </a:xfrm>
          <a:prstGeom prst="rect">
            <a:avLst/>
          </a:prstGeom>
        </p:spPr>
      </p:pic>
      <p:sp>
        <p:nvSpPr>
          <p:cNvPr id="16" name="ZoneTexte 15"/>
          <p:cNvSpPr txBox="1"/>
          <p:nvPr/>
        </p:nvSpPr>
        <p:spPr>
          <a:xfrm>
            <a:off x="72950" y="4959923"/>
            <a:ext cx="4448654" cy="546303"/>
          </a:xfrm>
          <a:prstGeom prst="rect">
            <a:avLst/>
          </a:prstGeom>
          <a:noFill/>
        </p:spPr>
        <p:txBody>
          <a:bodyPr wrap="none" rtlCol="0">
            <a:spAutoFit/>
          </a:bodyPr>
          <a:lstStyle/>
          <a:p>
            <a:pPr algn="ctr">
              <a:spcAft>
                <a:spcPts val="600"/>
              </a:spcAft>
            </a:pPr>
            <a:r>
              <a:rPr lang="en-US" sz="1400" dirty="0"/>
              <a:t>Gamma-ray cascade in </a:t>
            </a:r>
            <a:r>
              <a:rPr lang="en-US" sz="1400" b="1" baseline="30000" dirty="0"/>
              <a:t>92</a:t>
            </a:r>
            <a:r>
              <a:rPr lang="en-US" sz="1400" b="1" dirty="0"/>
              <a:t>Kr</a:t>
            </a:r>
            <a:r>
              <a:rPr lang="en-US" sz="1400" dirty="0"/>
              <a:t> according to </a:t>
            </a:r>
            <a:r>
              <a:rPr lang="en-US" sz="1400" b="1" dirty="0" smtClean="0"/>
              <a:t>EXILL</a:t>
            </a:r>
            <a:r>
              <a:rPr lang="en-US" sz="1400" dirty="0" smtClean="0"/>
              <a:t> data</a:t>
            </a:r>
          </a:p>
          <a:p>
            <a:pPr algn="ctr">
              <a:spcAft>
                <a:spcPts val="600"/>
              </a:spcAft>
            </a:pPr>
            <a:r>
              <a:rPr lang="en-US" sz="1050" dirty="0" smtClean="0"/>
              <a:t>(in coincidence with </a:t>
            </a:r>
            <a:r>
              <a:rPr lang="en-US" sz="1050" baseline="30000" dirty="0" smtClean="0"/>
              <a:t>142</a:t>
            </a:r>
            <a:r>
              <a:rPr lang="en-US" sz="1050" dirty="0" smtClean="0"/>
              <a:t>Ba)</a:t>
            </a:r>
            <a:endParaRPr lang="en-US" sz="1400" dirty="0"/>
          </a:p>
        </p:txBody>
      </p:sp>
      <p:sp>
        <p:nvSpPr>
          <p:cNvPr id="10" name="ZoneTexte 9"/>
          <p:cNvSpPr txBox="1"/>
          <p:nvPr/>
        </p:nvSpPr>
        <p:spPr>
          <a:xfrm>
            <a:off x="4572000" y="4959923"/>
            <a:ext cx="4761781" cy="784830"/>
          </a:xfrm>
          <a:prstGeom prst="rect">
            <a:avLst/>
          </a:prstGeom>
          <a:noFill/>
        </p:spPr>
        <p:txBody>
          <a:bodyPr wrap="square" rtlCol="0">
            <a:spAutoFit/>
          </a:bodyPr>
          <a:lstStyle/>
          <a:p>
            <a:pPr algn="ctr">
              <a:spcAft>
                <a:spcPts val="600"/>
              </a:spcAft>
            </a:pPr>
            <a:r>
              <a:rPr lang="en-US" sz="1400" dirty="0"/>
              <a:t>Gamma-ray cascade in </a:t>
            </a:r>
            <a:r>
              <a:rPr lang="en-US" sz="1400" b="1" baseline="30000" dirty="0"/>
              <a:t>92</a:t>
            </a:r>
            <a:r>
              <a:rPr lang="en-US" sz="1400" b="1" dirty="0"/>
              <a:t>Kr</a:t>
            </a:r>
            <a:r>
              <a:rPr lang="en-US" sz="1400" dirty="0"/>
              <a:t> according to </a:t>
            </a:r>
            <a:r>
              <a:rPr lang="en-US" sz="1400" b="1" dirty="0" smtClean="0"/>
              <a:t>FIFRELIN</a:t>
            </a:r>
            <a:endParaRPr lang="en-US" sz="1400" dirty="0" smtClean="0"/>
          </a:p>
          <a:p>
            <a:pPr algn="ctr">
              <a:spcAft>
                <a:spcPts val="600"/>
              </a:spcAft>
            </a:pPr>
            <a:r>
              <a:rPr lang="en-US" sz="1050" dirty="0" smtClean="0"/>
              <a:t>(new RIPL-3 version, without low </a:t>
            </a:r>
            <a:r>
              <a:rPr lang="en-US" sz="1050" dirty="0"/>
              <a:t>intensity </a:t>
            </a:r>
            <a:r>
              <a:rPr lang="en-US" sz="1050" dirty="0" smtClean="0"/>
              <a:t>transitions,</a:t>
            </a:r>
          </a:p>
          <a:p>
            <a:pPr algn="ctr">
              <a:spcAft>
                <a:spcPts val="600"/>
              </a:spcAft>
            </a:pPr>
            <a:r>
              <a:rPr lang="en-US" sz="1050" dirty="0" smtClean="0"/>
              <a:t>in coincidence with </a:t>
            </a:r>
            <a:r>
              <a:rPr lang="en-US" sz="1050" baseline="30000" dirty="0" smtClean="0"/>
              <a:t>142</a:t>
            </a:r>
            <a:r>
              <a:rPr lang="en-US" sz="1050" dirty="0" smtClean="0"/>
              <a:t>Ba)</a:t>
            </a:r>
            <a:endParaRPr lang="en-US" sz="1050" dirty="0"/>
          </a:p>
        </p:txBody>
      </p:sp>
      <p:sp>
        <p:nvSpPr>
          <p:cNvPr id="11" name="Espace réservé du contenu 1"/>
          <p:cNvSpPr>
            <a:spLocks noGrp="1"/>
          </p:cNvSpPr>
          <p:nvPr>
            <p:ph idx="1"/>
          </p:nvPr>
        </p:nvSpPr>
        <p:spPr>
          <a:xfrm>
            <a:off x="270763" y="1122395"/>
            <a:ext cx="4706819" cy="4968552"/>
          </a:xfrm>
        </p:spPr>
        <p:txBody>
          <a:bodyPr/>
          <a:lstStyle/>
          <a:p>
            <a:pPr marL="342900" indent="-342900" algn="just">
              <a:buFont typeface="Arial" pitchFamily="34" charset="0"/>
              <a:buChar char="•"/>
            </a:pPr>
            <a:r>
              <a:rPr lang="en-US" sz="2000" dirty="0" smtClean="0"/>
              <a:t>RIPL-3 update</a:t>
            </a:r>
          </a:p>
          <a:p>
            <a:pPr marL="342900" indent="-342900" algn="just">
              <a:buFont typeface="Arial" pitchFamily="34" charset="0"/>
              <a:buChar char="•"/>
            </a:pPr>
            <a:r>
              <a:rPr lang="en-US" sz="2000" dirty="0" smtClean="0"/>
              <a:t>Strong dependence of the FIFRELIN simulation output on spin values</a:t>
            </a:r>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0" lvl="1" indent="0">
              <a:spcAft>
                <a:spcPts val="600"/>
              </a:spcAft>
              <a:buSzTx/>
              <a:buNone/>
            </a:pPr>
            <a:endParaRPr lang="en-US" dirty="0" smtClean="0"/>
          </a:p>
        </p:txBody>
      </p:sp>
      <p:sp>
        <p:nvSpPr>
          <p:cNvPr id="12" name="Rectangle 11"/>
          <p:cNvSpPr/>
          <p:nvPr/>
        </p:nvSpPr>
        <p:spPr>
          <a:xfrm>
            <a:off x="107141" y="5516885"/>
            <a:ext cx="4380271" cy="253916"/>
          </a:xfrm>
          <a:prstGeom prst="rect">
            <a:avLst/>
          </a:prstGeom>
        </p:spPr>
        <p:txBody>
          <a:bodyPr wrap="square">
            <a:spAutoFit/>
          </a:bodyPr>
          <a:lstStyle/>
          <a:p>
            <a:pPr algn="ctr"/>
            <a:r>
              <a:rPr lang="en-US" sz="1000" dirty="0"/>
              <a:t>T. </a:t>
            </a:r>
            <a:r>
              <a:rPr lang="en-US" sz="1000" dirty="0" err="1"/>
              <a:t>Materna</a:t>
            </a:r>
            <a:r>
              <a:rPr lang="en-US" sz="1000" dirty="0"/>
              <a:t> et al., accepted for publ. In EPJ Web of Conferences (2017) </a:t>
            </a:r>
          </a:p>
        </p:txBody>
      </p:sp>
      <p:sp>
        <p:nvSpPr>
          <p:cNvPr id="13" name="Rectangle 12"/>
          <p:cNvSpPr/>
          <p:nvPr/>
        </p:nvSpPr>
        <p:spPr>
          <a:xfrm>
            <a:off x="4762754" y="5735909"/>
            <a:ext cx="4380271" cy="253916"/>
          </a:xfrm>
          <a:prstGeom prst="rect">
            <a:avLst/>
          </a:prstGeom>
        </p:spPr>
        <p:txBody>
          <a:bodyPr wrap="square">
            <a:spAutoFit/>
          </a:bodyPr>
          <a:lstStyle/>
          <a:p>
            <a:pPr algn="ctr"/>
            <a:r>
              <a:rPr lang="en-US" sz="1000" dirty="0"/>
              <a:t>T. </a:t>
            </a:r>
            <a:r>
              <a:rPr lang="en-US" sz="1000" dirty="0" err="1"/>
              <a:t>Materna</a:t>
            </a:r>
            <a:r>
              <a:rPr lang="en-US" sz="1000" dirty="0"/>
              <a:t> et al., accepted for publ. In EPJ Web of Conferences (2017) </a:t>
            </a:r>
          </a:p>
        </p:txBody>
      </p:sp>
    </p:spTree>
    <p:extLst>
      <p:ext uri="{BB962C8B-B14F-4D97-AF65-F5344CB8AC3E}">
        <p14:creationId xmlns:p14="http://schemas.microsoft.com/office/powerpoint/2010/main" val="20632685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smtClean="0">
                <a:solidFill>
                  <a:schemeClr val="tx1"/>
                </a:solidFill>
              </a:rPr>
              <a:t>CEA </a:t>
            </a:r>
            <a:r>
              <a:rPr lang="en-US" dirty="0" err="1" smtClean="0">
                <a:solidFill>
                  <a:schemeClr val="tx1"/>
                </a:solidFill>
              </a:rPr>
              <a:t>Saclay</a:t>
            </a:r>
            <a:r>
              <a:rPr lang="en-US" dirty="0" smtClean="0">
                <a:solidFill>
                  <a:schemeClr val="tx1"/>
                </a:solidFill>
              </a:rPr>
              <a:t>:</a:t>
            </a:r>
          </a:p>
          <a:p>
            <a:pPr marL="342900" indent="-342900">
              <a:buFont typeface="Arial" pitchFamily="34" charset="0"/>
              <a:buChar char="•"/>
            </a:pPr>
            <a:r>
              <a:rPr lang="en-US" dirty="0" smtClean="0"/>
              <a:t>Analysis of other fission fragment pairs</a:t>
            </a:r>
          </a:p>
          <a:p>
            <a:pPr marL="612900" lvl="1" indent="-342900">
              <a:buFont typeface="Arial" pitchFamily="34" charset="0"/>
              <a:buChar char="•"/>
            </a:pPr>
            <a:r>
              <a:rPr lang="en-US" dirty="0" smtClean="0">
                <a:solidFill>
                  <a:schemeClr val="tx1"/>
                </a:solidFill>
              </a:rPr>
              <a:t>Comparison to </a:t>
            </a:r>
            <a:r>
              <a:rPr lang="en-US" baseline="30000" dirty="0">
                <a:solidFill>
                  <a:schemeClr val="tx1"/>
                </a:solidFill>
              </a:rPr>
              <a:t>248</a:t>
            </a:r>
            <a:r>
              <a:rPr lang="en-US" dirty="0">
                <a:solidFill>
                  <a:schemeClr val="tx1"/>
                </a:solidFill>
              </a:rPr>
              <a:t>Cm and </a:t>
            </a:r>
            <a:r>
              <a:rPr lang="en-US" baseline="30000" dirty="0">
                <a:solidFill>
                  <a:schemeClr val="tx1"/>
                </a:solidFill>
              </a:rPr>
              <a:t>252</a:t>
            </a:r>
            <a:r>
              <a:rPr lang="en-US" dirty="0">
                <a:solidFill>
                  <a:schemeClr val="tx1"/>
                </a:solidFill>
              </a:rPr>
              <a:t>Cf experimental </a:t>
            </a:r>
            <a:r>
              <a:rPr lang="en-US" dirty="0" smtClean="0">
                <a:solidFill>
                  <a:schemeClr val="tx1"/>
                </a:solidFill>
              </a:rPr>
              <a:t>data</a:t>
            </a:r>
          </a:p>
          <a:p>
            <a:pPr marL="612900" lvl="1" indent="-342900">
              <a:buFont typeface="Arial" pitchFamily="34" charset="0"/>
              <a:buChar char="•"/>
            </a:pPr>
            <a:r>
              <a:rPr lang="en-US" dirty="0" smtClean="0">
                <a:solidFill>
                  <a:schemeClr val="tx1"/>
                </a:solidFill>
              </a:rPr>
              <a:t>Comparison to FIFRELIN simulation results</a:t>
            </a:r>
            <a:endParaRPr lang="en-US" dirty="0" smtClean="0">
              <a:solidFill>
                <a:srgbClr val="C00000"/>
              </a:solidFill>
            </a:endParaRPr>
          </a:p>
          <a:p>
            <a:pPr marL="612900" lvl="1" indent="-342900">
              <a:buFont typeface="Arial" pitchFamily="34" charset="0"/>
              <a:buChar char="•"/>
            </a:pPr>
            <a:endParaRPr lang="en-US" dirty="0"/>
          </a:p>
        </p:txBody>
      </p:sp>
      <p:sp>
        <p:nvSpPr>
          <p:cNvPr id="3" name="Titre 2"/>
          <p:cNvSpPr>
            <a:spLocks noGrp="1"/>
          </p:cNvSpPr>
          <p:nvPr>
            <p:ph type="title"/>
          </p:nvPr>
        </p:nvSpPr>
        <p:spPr/>
        <p:txBody>
          <a:bodyPr/>
          <a:lstStyle/>
          <a:p>
            <a:r>
              <a:rPr lang="en-US" dirty="0" smtClean="0"/>
              <a:t>PhD outlook</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83</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29058555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gn="just"/>
            <a:r>
              <a:rPr lang="en-US" dirty="0" smtClean="0">
                <a:solidFill>
                  <a:schemeClr val="tx1"/>
                </a:solidFill>
              </a:rPr>
              <a:t>CEA </a:t>
            </a:r>
            <a:r>
              <a:rPr lang="en-US" dirty="0" err="1" smtClean="0">
                <a:solidFill>
                  <a:schemeClr val="tx1"/>
                </a:solidFill>
              </a:rPr>
              <a:t>Saclay</a:t>
            </a:r>
            <a:r>
              <a:rPr lang="en-US" dirty="0" smtClean="0">
                <a:solidFill>
                  <a:schemeClr val="tx1"/>
                </a:solidFill>
              </a:rPr>
              <a:t>:</a:t>
            </a:r>
          </a:p>
          <a:p>
            <a:pPr marL="342900" indent="-342900" algn="just">
              <a:buFont typeface="Arial" pitchFamily="34" charset="0"/>
              <a:buChar char="•"/>
            </a:pPr>
            <a:r>
              <a:rPr lang="en-US" dirty="0" smtClean="0">
                <a:solidFill>
                  <a:schemeClr val="tx1"/>
                </a:solidFill>
              </a:rPr>
              <a:t>Analysis of other fission fragment pairs</a:t>
            </a:r>
          </a:p>
          <a:p>
            <a:pPr marL="612900" lvl="1" indent="-342900" algn="just">
              <a:buFont typeface="Arial" pitchFamily="34" charset="0"/>
              <a:buChar char="•"/>
            </a:pPr>
            <a:r>
              <a:rPr lang="en-US" dirty="0" smtClean="0">
                <a:solidFill>
                  <a:schemeClr val="tx1"/>
                </a:solidFill>
              </a:rPr>
              <a:t>Comparison to </a:t>
            </a:r>
            <a:r>
              <a:rPr lang="en-US" baseline="30000" dirty="0" smtClean="0">
                <a:solidFill>
                  <a:schemeClr val="tx1"/>
                </a:solidFill>
              </a:rPr>
              <a:t>248</a:t>
            </a:r>
            <a:r>
              <a:rPr lang="en-US" dirty="0" smtClean="0">
                <a:solidFill>
                  <a:schemeClr val="tx1"/>
                </a:solidFill>
              </a:rPr>
              <a:t>Cm and </a:t>
            </a:r>
            <a:r>
              <a:rPr lang="en-US" baseline="30000" dirty="0" smtClean="0">
                <a:solidFill>
                  <a:schemeClr val="tx1"/>
                </a:solidFill>
              </a:rPr>
              <a:t>252</a:t>
            </a:r>
            <a:r>
              <a:rPr lang="en-US" dirty="0" smtClean="0">
                <a:solidFill>
                  <a:schemeClr val="tx1"/>
                </a:solidFill>
              </a:rPr>
              <a:t>Cf experimental data</a:t>
            </a:r>
          </a:p>
          <a:p>
            <a:pPr marL="612900" lvl="1" indent="-342900" algn="just">
              <a:buFont typeface="Arial" pitchFamily="34" charset="0"/>
              <a:buChar char="•"/>
            </a:pPr>
            <a:r>
              <a:rPr lang="en-US" dirty="0" smtClean="0">
                <a:solidFill>
                  <a:schemeClr val="tx1"/>
                </a:solidFill>
              </a:rPr>
              <a:t>Comparison to FIFRELIN simulation results</a:t>
            </a:r>
          </a:p>
          <a:p>
            <a:pPr marL="612900" lvl="1" indent="-342900" algn="just">
              <a:buFont typeface="Arial" pitchFamily="34" charset="0"/>
              <a:buChar char="•"/>
            </a:pPr>
            <a:endParaRPr lang="en-US" dirty="0" smtClean="0">
              <a:solidFill>
                <a:schemeClr val="tx1"/>
              </a:solidFill>
            </a:endParaRPr>
          </a:p>
          <a:p>
            <a:pPr marL="612900" lvl="1" indent="-342900" algn="just">
              <a:buFont typeface="Arial" pitchFamily="34" charset="0"/>
              <a:buChar char="•"/>
            </a:pPr>
            <a:endParaRPr lang="en-US" dirty="0">
              <a:solidFill>
                <a:schemeClr val="tx1"/>
              </a:solidFill>
            </a:endParaRPr>
          </a:p>
          <a:p>
            <a:pPr algn="just"/>
            <a:r>
              <a:rPr lang="en-US" dirty="0" smtClean="0">
                <a:solidFill>
                  <a:schemeClr val="tx1"/>
                </a:solidFill>
              </a:rPr>
              <a:t>CEA </a:t>
            </a:r>
            <a:r>
              <a:rPr lang="en-US" dirty="0" err="1" smtClean="0">
                <a:solidFill>
                  <a:schemeClr val="tx1"/>
                </a:solidFill>
              </a:rPr>
              <a:t>Cadarache</a:t>
            </a:r>
            <a:r>
              <a:rPr lang="en-US" dirty="0" smtClean="0">
                <a:solidFill>
                  <a:schemeClr val="tx1"/>
                </a:solidFill>
              </a:rPr>
              <a:t>:</a:t>
            </a:r>
          </a:p>
          <a:p>
            <a:pPr marL="342900" indent="-342900" algn="just">
              <a:buFont typeface="Arial" pitchFamily="34" charset="0"/>
              <a:buChar char="•"/>
            </a:pPr>
            <a:r>
              <a:rPr lang="en-US" dirty="0" smtClean="0">
                <a:solidFill>
                  <a:srgbClr val="C00000"/>
                </a:solidFill>
              </a:rPr>
              <a:t>Comparison of gathered experimental data results to FIFRELIN simulation results</a:t>
            </a:r>
          </a:p>
          <a:p>
            <a:pPr marL="342900" indent="-342900" algn="just">
              <a:buFont typeface="Arial" pitchFamily="34" charset="0"/>
              <a:buChar char="•"/>
            </a:pPr>
            <a:r>
              <a:rPr lang="en-US" dirty="0" smtClean="0">
                <a:solidFill>
                  <a:srgbClr val="C00000"/>
                </a:solidFill>
              </a:rPr>
              <a:t>Evaluation and improvement of the models implemented in the code</a:t>
            </a:r>
          </a:p>
          <a:p>
            <a:pPr marL="612900" lvl="1" indent="-342900" algn="just">
              <a:buFont typeface="Arial" pitchFamily="34" charset="0"/>
              <a:buChar char="•"/>
            </a:pPr>
            <a:endParaRPr lang="en-US" dirty="0"/>
          </a:p>
        </p:txBody>
      </p:sp>
      <p:sp>
        <p:nvSpPr>
          <p:cNvPr id="3" name="Titre 2"/>
          <p:cNvSpPr>
            <a:spLocks noGrp="1"/>
          </p:cNvSpPr>
          <p:nvPr>
            <p:ph type="title"/>
          </p:nvPr>
        </p:nvSpPr>
        <p:spPr/>
        <p:txBody>
          <a:bodyPr/>
          <a:lstStyle/>
          <a:p>
            <a:r>
              <a:rPr lang="en-US" dirty="0" smtClean="0"/>
              <a:t>PhD outlook</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84</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Tree>
    <p:extLst>
      <p:ext uri="{BB962C8B-B14F-4D97-AF65-F5344CB8AC3E}">
        <p14:creationId xmlns:p14="http://schemas.microsoft.com/office/powerpoint/2010/main" val="40744691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gn="just"/>
            <a:r>
              <a:rPr lang="en-US" dirty="0" smtClean="0">
                <a:solidFill>
                  <a:srgbClr val="DC0528"/>
                </a:solidFill>
              </a:rPr>
              <a:t>FIPPS experiment</a:t>
            </a:r>
          </a:p>
          <a:p>
            <a:pPr marL="612900" lvl="1" indent="-342900" algn="just">
              <a:buFont typeface="Arial" pitchFamily="34" charset="0"/>
              <a:buChar char="•"/>
            </a:pPr>
            <a:r>
              <a:rPr lang="en-US" dirty="0" smtClean="0">
                <a:solidFill>
                  <a:schemeClr val="tx1"/>
                </a:solidFill>
              </a:rPr>
              <a:t>At ILL in Grenoble (the same </a:t>
            </a:r>
            <a:r>
              <a:rPr lang="en-US" dirty="0" err="1" smtClean="0">
                <a:solidFill>
                  <a:schemeClr val="tx1"/>
                </a:solidFill>
              </a:rPr>
              <a:t>beamline</a:t>
            </a:r>
            <a:r>
              <a:rPr lang="en-US" dirty="0" smtClean="0">
                <a:solidFill>
                  <a:schemeClr val="tx1"/>
                </a:solidFill>
              </a:rPr>
              <a:t> as EXILL)</a:t>
            </a:r>
          </a:p>
          <a:p>
            <a:pPr marL="612900" lvl="1" indent="-342900" algn="just">
              <a:buFont typeface="Arial" pitchFamily="34" charset="0"/>
              <a:buChar char="•"/>
            </a:pPr>
            <a:r>
              <a:rPr lang="en-US" dirty="0" smtClean="0">
                <a:solidFill>
                  <a:schemeClr val="tx1"/>
                </a:solidFill>
              </a:rPr>
              <a:t>Phase I started operation in January 2017</a:t>
            </a:r>
          </a:p>
          <a:p>
            <a:pPr marL="612900" lvl="1" indent="-342900" algn="just">
              <a:buFont typeface="Arial" pitchFamily="34" charset="0"/>
              <a:buChar char="•"/>
            </a:pPr>
            <a:r>
              <a:rPr lang="en-US" dirty="0" err="1" smtClean="0">
                <a:solidFill>
                  <a:schemeClr val="tx1"/>
                </a:solidFill>
              </a:rPr>
              <a:t>HPGe</a:t>
            </a:r>
            <a:r>
              <a:rPr lang="en-US" dirty="0" smtClean="0">
                <a:solidFill>
                  <a:schemeClr val="tx1"/>
                </a:solidFill>
              </a:rPr>
              <a:t> array – 8 detectors</a:t>
            </a:r>
            <a:endParaRPr lang="en-US" dirty="0">
              <a:solidFill>
                <a:schemeClr val="tx1"/>
              </a:solidFill>
            </a:endParaRPr>
          </a:p>
          <a:p>
            <a:pPr algn="just"/>
            <a:endParaRPr lang="en-US" dirty="0" smtClean="0">
              <a:solidFill>
                <a:schemeClr val="tx1"/>
              </a:solidFill>
            </a:endParaRPr>
          </a:p>
          <a:p>
            <a:pPr marL="612900" lvl="1" indent="-342900" algn="just">
              <a:buFont typeface="Arial" pitchFamily="34" charset="0"/>
              <a:buChar char="•"/>
            </a:pPr>
            <a:endParaRPr lang="en-US" dirty="0"/>
          </a:p>
        </p:txBody>
      </p:sp>
      <p:sp>
        <p:nvSpPr>
          <p:cNvPr id="3" name="Titre 2"/>
          <p:cNvSpPr>
            <a:spLocks noGrp="1"/>
          </p:cNvSpPr>
          <p:nvPr>
            <p:ph type="title"/>
          </p:nvPr>
        </p:nvSpPr>
        <p:spPr/>
        <p:txBody>
          <a:bodyPr/>
          <a:lstStyle/>
          <a:p>
            <a:r>
              <a:rPr lang="en-US" dirty="0" smtClean="0"/>
              <a:t>outlook</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85</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8" name="Espace réservé du contenu 1"/>
          <p:cNvSpPr txBox="1">
            <a:spLocks/>
          </p:cNvSpPr>
          <p:nvPr/>
        </p:nvSpPr>
        <p:spPr>
          <a:xfrm>
            <a:off x="3813505" y="2848471"/>
            <a:ext cx="4924977" cy="4968552"/>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2"/>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3"/>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lgn="just">
              <a:buNone/>
            </a:pPr>
            <a:endParaRPr lang="en-US" dirty="0"/>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301" y="2734029"/>
            <a:ext cx="2485343" cy="3313790"/>
          </a:xfrm>
          <a:prstGeom prst="rect">
            <a:avLst/>
          </a:prstGeom>
        </p:spPr>
      </p:pic>
      <p:sp>
        <p:nvSpPr>
          <p:cNvPr id="11" name="ZoneTexte 10"/>
          <p:cNvSpPr txBox="1"/>
          <p:nvPr/>
        </p:nvSpPr>
        <p:spPr>
          <a:xfrm>
            <a:off x="753549" y="6052647"/>
            <a:ext cx="3282846" cy="507831"/>
          </a:xfrm>
          <a:prstGeom prst="rect">
            <a:avLst/>
          </a:prstGeom>
          <a:noFill/>
        </p:spPr>
        <p:txBody>
          <a:bodyPr wrap="square" rtlCol="0">
            <a:spAutoFit/>
          </a:bodyPr>
          <a:lstStyle/>
          <a:p>
            <a:pPr algn="ctr"/>
            <a:r>
              <a:rPr lang="en-US" sz="900" dirty="0" err="1"/>
              <a:t>Institut</a:t>
            </a:r>
            <a:r>
              <a:rPr lang="en-US" sz="900" dirty="0"/>
              <a:t> Laue-</a:t>
            </a:r>
            <a:r>
              <a:rPr lang="en-US" sz="900" dirty="0" err="1"/>
              <a:t>Langevin</a:t>
            </a:r>
            <a:r>
              <a:rPr lang="en-US" sz="900" dirty="0"/>
              <a:t>,</a:t>
            </a:r>
            <a:endParaRPr lang="en-US" sz="900" dirty="0" smtClean="0"/>
          </a:p>
          <a:p>
            <a:pPr algn="ctr"/>
            <a:r>
              <a:rPr lang="en-US" sz="900" dirty="0"/>
              <a:t>https://www.ill.eu/instruments-support/instruments-groups/instruments/fipps/description/fipps-hpge-array</a:t>
            </a:r>
            <a:r>
              <a:rPr lang="en-US" sz="900" dirty="0" smtClean="0"/>
              <a:t>/ (2017)</a:t>
            </a:r>
            <a:endParaRPr lang="en-US" sz="900" dirty="0"/>
          </a:p>
        </p:txBody>
      </p:sp>
    </p:spTree>
    <p:extLst>
      <p:ext uri="{BB962C8B-B14F-4D97-AF65-F5344CB8AC3E}">
        <p14:creationId xmlns:p14="http://schemas.microsoft.com/office/powerpoint/2010/main" val="24675242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gn="just"/>
            <a:r>
              <a:rPr lang="en-US" dirty="0" smtClean="0">
                <a:solidFill>
                  <a:srgbClr val="DC0528"/>
                </a:solidFill>
              </a:rPr>
              <a:t>FIPPS experiment</a:t>
            </a:r>
          </a:p>
          <a:p>
            <a:pPr marL="612900" lvl="1" indent="-342900" algn="just">
              <a:buFont typeface="Arial" pitchFamily="34" charset="0"/>
              <a:buChar char="•"/>
            </a:pPr>
            <a:r>
              <a:rPr lang="en-US" dirty="0" smtClean="0">
                <a:solidFill>
                  <a:schemeClr val="tx1"/>
                </a:solidFill>
              </a:rPr>
              <a:t>At ILL in Grenoble (the same </a:t>
            </a:r>
            <a:r>
              <a:rPr lang="en-US" dirty="0" err="1" smtClean="0">
                <a:solidFill>
                  <a:schemeClr val="tx1"/>
                </a:solidFill>
              </a:rPr>
              <a:t>beamline</a:t>
            </a:r>
            <a:r>
              <a:rPr lang="en-US" dirty="0" smtClean="0">
                <a:solidFill>
                  <a:schemeClr val="tx1"/>
                </a:solidFill>
              </a:rPr>
              <a:t> as EXILL)</a:t>
            </a:r>
          </a:p>
          <a:p>
            <a:pPr marL="612900" lvl="1" indent="-342900" algn="just">
              <a:buFont typeface="Arial" pitchFamily="34" charset="0"/>
              <a:buChar char="•"/>
            </a:pPr>
            <a:r>
              <a:rPr lang="en-US" dirty="0" smtClean="0">
                <a:solidFill>
                  <a:schemeClr val="tx1"/>
                </a:solidFill>
              </a:rPr>
              <a:t>Phase I started operation in January 2017</a:t>
            </a:r>
          </a:p>
          <a:p>
            <a:pPr marL="612900" lvl="1" indent="-342900" algn="just">
              <a:buFont typeface="Arial" pitchFamily="34" charset="0"/>
              <a:buChar char="•"/>
            </a:pPr>
            <a:r>
              <a:rPr lang="en-US" dirty="0" err="1" smtClean="0">
                <a:solidFill>
                  <a:schemeClr val="tx1"/>
                </a:solidFill>
              </a:rPr>
              <a:t>HPGe</a:t>
            </a:r>
            <a:r>
              <a:rPr lang="en-US" dirty="0" smtClean="0">
                <a:solidFill>
                  <a:schemeClr val="tx1"/>
                </a:solidFill>
              </a:rPr>
              <a:t> array – 8 detectors</a:t>
            </a:r>
            <a:endParaRPr lang="en-US" dirty="0">
              <a:solidFill>
                <a:schemeClr val="tx1"/>
              </a:solidFill>
            </a:endParaRPr>
          </a:p>
          <a:p>
            <a:pPr algn="just"/>
            <a:endParaRPr lang="en-US" dirty="0" smtClean="0">
              <a:solidFill>
                <a:schemeClr val="tx1"/>
              </a:solidFill>
            </a:endParaRPr>
          </a:p>
          <a:p>
            <a:pPr marL="612900" lvl="1" indent="-342900" algn="just">
              <a:buFont typeface="Arial" pitchFamily="34" charset="0"/>
              <a:buChar char="•"/>
            </a:pPr>
            <a:endParaRPr lang="en-US" dirty="0"/>
          </a:p>
        </p:txBody>
      </p:sp>
      <p:sp>
        <p:nvSpPr>
          <p:cNvPr id="3" name="Titre 2"/>
          <p:cNvSpPr>
            <a:spLocks noGrp="1"/>
          </p:cNvSpPr>
          <p:nvPr>
            <p:ph type="title"/>
          </p:nvPr>
        </p:nvSpPr>
        <p:spPr/>
        <p:txBody>
          <a:bodyPr/>
          <a:lstStyle/>
          <a:p>
            <a:r>
              <a:rPr lang="en-US" dirty="0" smtClean="0"/>
              <a:t>outlook</a:t>
            </a:r>
            <a:endParaRPr lang="en-US" dirty="0"/>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smtClean="0"/>
              <a:t>Page </a:t>
            </a:r>
            <a:fld id="{AEFB9B6D-867A-40B8-ACB0-35CC9F272C9C}" type="slidenum">
              <a:rPr lang="fr-FR" smtClean="0"/>
              <a:pPr/>
              <a:t>86</a:t>
            </a:fld>
            <a:endParaRPr lang="fr-FR" dirty="0"/>
          </a:p>
        </p:txBody>
      </p:sp>
      <p:sp>
        <p:nvSpPr>
          <p:cNvPr id="6" name="Espace réservé de la date 5"/>
          <p:cNvSpPr>
            <a:spLocks noGrp="1"/>
          </p:cNvSpPr>
          <p:nvPr>
            <p:ph type="dt" sz="half" idx="2"/>
          </p:nvPr>
        </p:nvSpPr>
        <p:spPr/>
        <p:txBody>
          <a:bodyPr/>
          <a:lstStyle/>
          <a:p>
            <a:r>
              <a:rPr lang="en-US" smtClean="0"/>
              <a:t>May 30, 2017</a:t>
            </a:r>
            <a:endParaRPr lang="fr-FR" dirty="0"/>
          </a:p>
        </p:txBody>
      </p:sp>
      <p:sp>
        <p:nvSpPr>
          <p:cNvPr id="8" name="Espace réservé du contenu 1"/>
          <p:cNvSpPr txBox="1">
            <a:spLocks/>
          </p:cNvSpPr>
          <p:nvPr/>
        </p:nvSpPr>
        <p:spPr>
          <a:xfrm>
            <a:off x="3694236" y="2848471"/>
            <a:ext cx="4924977" cy="4968552"/>
          </a:xfrm>
          <a:prstGeom prst="rect">
            <a:avLst/>
          </a:prstGeom>
        </p:spPr>
        <p:txBody>
          <a:bodyPr/>
          <a:lstStyle>
            <a:lvl1pPr marL="0" indent="0" algn="l" defTabSz="914400" rtl="0" eaLnBrk="1" latinLnBrk="0" hangingPunct="1">
              <a:lnSpc>
                <a:spcPct val="100000"/>
              </a:lnSpc>
              <a:spcBef>
                <a:spcPts val="0"/>
              </a:spcBef>
              <a:spcAft>
                <a:spcPts val="600"/>
              </a:spcAft>
              <a:buFont typeface="Arial" pitchFamily="34" charset="0"/>
              <a:buNone/>
              <a:defRPr sz="2200" kern="1200" cap="none" baseline="0">
                <a:solidFill>
                  <a:schemeClr val="tx2"/>
                </a:solidFill>
                <a:latin typeface="Verdana" pitchFamily="34" charset="0"/>
                <a:ea typeface="Verdana" pitchFamily="34" charset="0"/>
                <a:cs typeface="Verdana" pitchFamily="34" charset="0"/>
              </a:defRPr>
            </a:lvl1pPr>
            <a:lvl2pPr marL="270000" indent="-270000" algn="l" defTabSz="914400" rtl="0" eaLnBrk="1" latinLnBrk="0" hangingPunct="1">
              <a:lnSpc>
                <a:spcPct val="100000"/>
              </a:lnSpc>
              <a:spcBef>
                <a:spcPts val="0"/>
              </a:spcBef>
              <a:spcAft>
                <a:spcPts val="400"/>
              </a:spcAft>
              <a:buSzPct val="60000"/>
              <a:buFontTx/>
              <a:buBlip>
                <a:blip r:embed="rId2"/>
              </a:buBlip>
              <a:defRPr sz="1800" kern="1200" cap="small" baseline="0">
                <a:solidFill>
                  <a:srgbClr val="666666"/>
                </a:solidFill>
                <a:latin typeface="Verdana" pitchFamily="34" charset="0"/>
                <a:ea typeface="Verdana" pitchFamily="34" charset="0"/>
                <a:cs typeface="Verdana" pitchFamily="34" charset="0"/>
              </a:defRPr>
            </a:lvl2pPr>
            <a:lvl3pPr marL="360000" indent="0" algn="l" defTabSz="914400" rtl="0" eaLnBrk="1" latinLnBrk="0" hangingPunct="1">
              <a:lnSpc>
                <a:spcPct val="100000"/>
              </a:lnSpc>
              <a:spcBef>
                <a:spcPts val="0"/>
              </a:spcBef>
              <a:buSzPct val="36000"/>
              <a:buFont typeface="Arial" pitchFamily="34" charset="0"/>
              <a:buNone/>
              <a:defRPr sz="1600" kern="1200">
                <a:solidFill>
                  <a:srgbClr val="666666"/>
                </a:solidFill>
                <a:latin typeface="Verdana" pitchFamily="34" charset="0"/>
                <a:ea typeface="Verdana" pitchFamily="34" charset="0"/>
                <a:cs typeface="Verdana" pitchFamily="34" charset="0"/>
              </a:defRPr>
            </a:lvl3pPr>
            <a:lvl4pPr marL="628650" indent="-276225" algn="l" defTabSz="914400" rtl="0" eaLnBrk="1" latinLnBrk="0" hangingPunct="1">
              <a:lnSpc>
                <a:spcPct val="100000"/>
              </a:lnSpc>
              <a:spcBef>
                <a:spcPts val="200"/>
              </a:spcBef>
              <a:spcAft>
                <a:spcPts val="400"/>
              </a:spcAft>
              <a:buClr>
                <a:srgbClr val="666666"/>
              </a:buClr>
              <a:buSzPct val="30000"/>
              <a:buFontTx/>
              <a:buBlip>
                <a:blip r:embed="rId3"/>
              </a:buBlip>
              <a:defRPr sz="1400" kern="1200">
                <a:solidFill>
                  <a:srgbClr val="666666"/>
                </a:solidFill>
                <a:latin typeface="Verdana" pitchFamily="34" charset="0"/>
                <a:ea typeface="Verdana" pitchFamily="34" charset="0"/>
                <a:cs typeface="Verdana" pitchFamily="34" charset="0"/>
              </a:defRPr>
            </a:lvl4pPr>
            <a:lvl5pPr marL="630000" indent="0" algn="l" defTabSz="914400" rtl="0" eaLnBrk="1" latinLnBrk="0" hangingPunct="1">
              <a:lnSpc>
                <a:spcPct val="100000"/>
              </a:lnSpc>
              <a:spcBef>
                <a:spcPts val="0"/>
              </a:spcBef>
              <a:buClr>
                <a:srgbClr val="666666"/>
              </a:buClr>
              <a:buFont typeface="Arial" pitchFamily="34" charset="0"/>
              <a:buNone/>
              <a:defRPr sz="1200" kern="1200">
                <a:solidFill>
                  <a:srgbClr val="666666"/>
                </a:solidFill>
                <a:latin typeface="Verdana" pitchFamily="34" charset="0"/>
                <a:ea typeface="Verdana" pitchFamily="34" charset="0"/>
                <a:cs typeface="Verdana" pitchFamily="34" charset="0"/>
              </a:defRPr>
            </a:lvl5pPr>
            <a:lvl6pPr marL="809625" indent="-180975" algn="l" defTabSz="914400" rtl="0" eaLnBrk="1" latinLnBrk="0" hangingPunct="1">
              <a:spcBef>
                <a:spcPts val="0"/>
              </a:spcBef>
              <a:buFont typeface="Arial" pitchFamily="34" charset="0"/>
              <a:buChar char="•"/>
              <a:defRPr sz="1200" i="1" kern="1200" baseline="0">
                <a:solidFill>
                  <a:srgbClr val="666666"/>
                </a:solidFill>
                <a:latin typeface="Verdana" pitchFamily="34" charset="0"/>
                <a:ea typeface="Verdana" pitchFamily="34" charset="0"/>
                <a:cs typeface="Verdana"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buFont typeface="Arial" pitchFamily="34" charset="0"/>
              <a:buChar char="•"/>
            </a:pPr>
            <a:r>
              <a:rPr lang="en-US" dirty="0" smtClean="0">
                <a:solidFill>
                  <a:srgbClr val="DC0528"/>
                </a:solidFill>
              </a:rPr>
              <a:t>Plans:</a:t>
            </a:r>
          </a:p>
          <a:p>
            <a:pPr marL="612900" lvl="1" indent="-342900" algn="just">
              <a:buFont typeface="Arial" pitchFamily="34" charset="0"/>
              <a:buChar char="•"/>
            </a:pPr>
            <a:r>
              <a:rPr lang="en-US" dirty="0" smtClean="0">
                <a:solidFill>
                  <a:schemeClr val="tx1"/>
                </a:solidFill>
              </a:rPr>
              <a:t>Active target (fission trigger)</a:t>
            </a:r>
          </a:p>
          <a:p>
            <a:pPr marL="612900" lvl="1" indent="-342900" algn="just">
              <a:buFont typeface="Arial" pitchFamily="34" charset="0"/>
              <a:buChar char="•"/>
            </a:pPr>
            <a:r>
              <a:rPr lang="en-US" dirty="0" smtClean="0">
                <a:solidFill>
                  <a:schemeClr val="tx1"/>
                </a:solidFill>
              </a:rPr>
              <a:t>Anti-Compton shield</a:t>
            </a:r>
          </a:p>
          <a:p>
            <a:pPr lvl="1" indent="0" algn="just">
              <a:buNone/>
            </a:pPr>
            <a:endParaRPr lang="en-US" dirty="0" smtClean="0">
              <a:solidFill>
                <a:schemeClr val="tx1"/>
              </a:solidFill>
            </a:endParaRPr>
          </a:p>
          <a:p>
            <a:pPr marL="342900" indent="-342900" algn="just">
              <a:buFont typeface="Arial" pitchFamily="34" charset="0"/>
              <a:buChar char="•"/>
            </a:pPr>
            <a:r>
              <a:rPr lang="en-US" dirty="0" smtClean="0">
                <a:solidFill>
                  <a:srgbClr val="DC0528"/>
                </a:solidFill>
              </a:rPr>
              <a:t>Outcomes:</a:t>
            </a:r>
          </a:p>
          <a:p>
            <a:pPr marL="612900" lvl="1" indent="-342900" algn="just">
              <a:buFont typeface="Arial" pitchFamily="34" charset="0"/>
              <a:buChar char="•"/>
            </a:pPr>
            <a:r>
              <a:rPr lang="en-US" dirty="0" smtClean="0">
                <a:solidFill>
                  <a:schemeClr val="tx1"/>
                </a:solidFill>
              </a:rPr>
              <a:t>Lower background</a:t>
            </a:r>
          </a:p>
          <a:p>
            <a:pPr marL="612900" lvl="1" indent="-342900" algn="just">
              <a:buFont typeface="Arial" pitchFamily="34" charset="0"/>
              <a:buChar char="•"/>
            </a:pPr>
            <a:r>
              <a:rPr lang="en-US" dirty="0" smtClean="0">
                <a:solidFill>
                  <a:schemeClr val="tx1"/>
                </a:solidFill>
              </a:rPr>
              <a:t>Less contaminants</a:t>
            </a:r>
          </a:p>
          <a:p>
            <a:pPr marL="612900" lvl="1" indent="-342900" algn="just">
              <a:buFont typeface="Arial" pitchFamily="34" charset="0"/>
              <a:buChar char="•"/>
            </a:pPr>
            <a:r>
              <a:rPr lang="en-US" dirty="0" smtClean="0">
                <a:solidFill>
                  <a:schemeClr val="tx1"/>
                </a:solidFill>
              </a:rPr>
              <a:t>Better energy resolution</a:t>
            </a:r>
          </a:p>
          <a:p>
            <a:pPr marL="612900" lvl="1" indent="-342900" algn="just">
              <a:buFont typeface="Arial" pitchFamily="34" charset="0"/>
              <a:buChar char="•"/>
            </a:pPr>
            <a:endParaRPr lang="en-US" dirty="0"/>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301" y="2734029"/>
            <a:ext cx="2485343" cy="3313790"/>
          </a:xfrm>
          <a:prstGeom prst="rect">
            <a:avLst/>
          </a:prstGeom>
        </p:spPr>
      </p:pic>
      <p:sp>
        <p:nvSpPr>
          <p:cNvPr id="10" name="ZoneTexte 9"/>
          <p:cNvSpPr txBox="1"/>
          <p:nvPr/>
        </p:nvSpPr>
        <p:spPr>
          <a:xfrm>
            <a:off x="753549" y="6052647"/>
            <a:ext cx="3282846" cy="507831"/>
          </a:xfrm>
          <a:prstGeom prst="rect">
            <a:avLst/>
          </a:prstGeom>
          <a:noFill/>
        </p:spPr>
        <p:txBody>
          <a:bodyPr wrap="square" rtlCol="0">
            <a:spAutoFit/>
          </a:bodyPr>
          <a:lstStyle/>
          <a:p>
            <a:pPr algn="ctr"/>
            <a:r>
              <a:rPr lang="en-US" sz="900" dirty="0" err="1"/>
              <a:t>Institut</a:t>
            </a:r>
            <a:r>
              <a:rPr lang="en-US" sz="900" dirty="0"/>
              <a:t> Laue-</a:t>
            </a:r>
            <a:r>
              <a:rPr lang="en-US" sz="900" dirty="0" err="1"/>
              <a:t>Langevin</a:t>
            </a:r>
            <a:r>
              <a:rPr lang="en-US" sz="900" dirty="0"/>
              <a:t>,</a:t>
            </a:r>
            <a:endParaRPr lang="en-US" sz="900" dirty="0" smtClean="0"/>
          </a:p>
          <a:p>
            <a:pPr algn="ctr"/>
            <a:r>
              <a:rPr lang="en-US" sz="900" dirty="0"/>
              <a:t>https://www.ill.eu/instruments-support/instruments-groups/instruments/fipps/description/fipps-hpge-array</a:t>
            </a:r>
            <a:r>
              <a:rPr lang="en-US" sz="900" dirty="0" smtClean="0"/>
              <a:t>/ (2017)</a:t>
            </a:r>
            <a:endParaRPr lang="en-US" sz="900" dirty="0"/>
          </a:p>
        </p:txBody>
      </p:sp>
    </p:spTree>
    <p:extLst>
      <p:ext uri="{BB962C8B-B14F-4D97-AF65-F5344CB8AC3E}">
        <p14:creationId xmlns:p14="http://schemas.microsoft.com/office/powerpoint/2010/main" val="1124843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smtClean="0"/>
              <a:t>What we want to study:</a:t>
            </a:r>
          </a:p>
          <a:p>
            <a:pPr marL="612900" lvl="1" indent="-342900">
              <a:buFont typeface="Arial"/>
              <a:buChar char="•"/>
            </a:pPr>
            <a:r>
              <a:rPr lang="en-US" dirty="0" smtClean="0">
                <a:solidFill>
                  <a:schemeClr val="tx1"/>
                </a:solidFill>
              </a:rPr>
              <a:t>Fission process</a:t>
            </a:r>
          </a:p>
          <a:p>
            <a:pPr marL="612900" lvl="1" indent="-342900">
              <a:buFont typeface="Arial"/>
              <a:buChar char="•"/>
            </a:pPr>
            <a:r>
              <a:rPr lang="en-US" dirty="0" smtClean="0">
                <a:solidFill>
                  <a:schemeClr val="tx1"/>
                </a:solidFill>
              </a:rPr>
              <a:t>Prompt gamma-ray cascade in fission fragments</a:t>
            </a:r>
          </a:p>
          <a:p>
            <a:pPr marL="612900" lvl="1" indent="-342900">
              <a:buFont typeface="Arial"/>
              <a:buChar char="•"/>
            </a:pPr>
            <a:endParaRPr lang="en-US" dirty="0"/>
          </a:p>
          <a:p>
            <a:pPr marL="612900" lvl="1" indent="-342900">
              <a:buFont typeface="Arial"/>
              <a:buChar char="•"/>
            </a:pPr>
            <a:endParaRPr lang="en-US" dirty="0"/>
          </a:p>
          <a:p>
            <a:pPr marL="612900" lvl="1" indent="-342900">
              <a:buFont typeface="Arial"/>
              <a:buChar char="•"/>
            </a:pPr>
            <a:endParaRPr lang="en-US" dirty="0"/>
          </a:p>
        </p:txBody>
      </p:sp>
      <p:sp>
        <p:nvSpPr>
          <p:cNvPr id="3" name="Titre 2"/>
          <p:cNvSpPr>
            <a:spLocks noGrp="1"/>
          </p:cNvSpPr>
          <p:nvPr>
            <p:ph type="title"/>
          </p:nvPr>
        </p:nvSpPr>
        <p:spPr/>
        <p:txBody>
          <a:bodyPr/>
          <a:lstStyle/>
          <a:p>
            <a:r>
              <a:rPr lang="en-US" dirty="0"/>
              <a:t>Fission process</a:t>
            </a:r>
          </a:p>
        </p:txBody>
      </p:sp>
      <p:sp>
        <p:nvSpPr>
          <p:cNvPr id="4" name="Espace réservé du pied de page 3"/>
          <p:cNvSpPr>
            <a:spLocks noGrp="1"/>
          </p:cNvSpPr>
          <p:nvPr>
            <p:ph type="ftr" sz="quarter" idx="3"/>
          </p:nvPr>
        </p:nvSpPr>
        <p:spPr/>
        <p:txBody>
          <a:bodyPr/>
          <a:lstStyle/>
          <a:p>
            <a:r>
              <a:rPr lang="fr-FR" smtClean="0"/>
              <a:t>M. Rapala, IRFU/DPhN/LERN</a:t>
            </a:r>
            <a:endParaRPr lang="fr-FR" dirty="0">
              <a:solidFill>
                <a:srgbClr val="FF0000"/>
              </a:solidFill>
            </a:endParaRPr>
          </a:p>
        </p:txBody>
      </p:sp>
      <p:sp>
        <p:nvSpPr>
          <p:cNvPr id="5" name="Espace réservé du numéro de diapositive 4"/>
          <p:cNvSpPr>
            <a:spLocks noGrp="1"/>
          </p:cNvSpPr>
          <p:nvPr>
            <p:ph type="sldNum" sz="quarter" idx="4"/>
          </p:nvPr>
        </p:nvSpPr>
        <p:spPr/>
        <p:txBody>
          <a:bodyPr/>
          <a:lstStyle/>
          <a:p>
            <a:r>
              <a:rPr lang="fr-FR" dirty="0" smtClean="0"/>
              <a:t>Page </a:t>
            </a:r>
            <a:fld id="{AEFB9B6D-867A-40B8-ACB0-35CC9F272C9C}" type="slidenum">
              <a:rPr lang="fr-FR" smtClean="0"/>
              <a:pPr/>
              <a:t>9</a:t>
            </a:fld>
            <a:endParaRPr lang="fr-FR" dirty="0"/>
          </a:p>
        </p:txBody>
      </p:sp>
      <p:sp>
        <p:nvSpPr>
          <p:cNvPr id="6" name="Espace réservé de la date 5"/>
          <p:cNvSpPr>
            <a:spLocks noGrp="1"/>
          </p:cNvSpPr>
          <p:nvPr>
            <p:ph type="dt" sz="half" idx="2"/>
          </p:nvPr>
        </p:nvSpPr>
        <p:spPr>
          <a:xfrm>
            <a:off x="2506134" y="6465733"/>
            <a:ext cx="4131732" cy="324000"/>
          </a:xfrm>
        </p:spPr>
        <p:txBody>
          <a:bodyPr/>
          <a:lstStyle/>
          <a:p>
            <a:r>
              <a:rPr lang="en-US" smtClean="0"/>
              <a:t>May 30, 2017</a:t>
            </a:r>
            <a:endParaRPr lang="fr-F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80" y="2289490"/>
            <a:ext cx="6733241" cy="417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2643648" y="6338001"/>
            <a:ext cx="3856703" cy="246221"/>
          </a:xfrm>
          <a:prstGeom prst="rect">
            <a:avLst/>
          </a:prstGeom>
          <a:noFill/>
        </p:spPr>
        <p:txBody>
          <a:bodyPr wrap="square" rtlCol="0">
            <a:spAutoFit/>
          </a:bodyPr>
          <a:lstStyle/>
          <a:p>
            <a:pPr algn="ctr"/>
            <a:r>
              <a:rPr lang="en-US" sz="1000" dirty="0"/>
              <a:t>Courtesy of J.F. </a:t>
            </a:r>
            <a:r>
              <a:rPr lang="en-US" sz="1000" dirty="0" err="1"/>
              <a:t>Lemaître</a:t>
            </a:r>
            <a:r>
              <a:rPr lang="en-US" sz="1000" dirty="0"/>
              <a:t>, </a:t>
            </a:r>
            <a:r>
              <a:rPr lang="en-US" sz="1000" dirty="0" err="1"/>
              <a:t>SPhN</a:t>
            </a:r>
            <a:r>
              <a:rPr lang="en-US" sz="1000" dirty="0"/>
              <a:t>, IRFU, DRF, CEA </a:t>
            </a:r>
            <a:r>
              <a:rPr lang="en-US" sz="1000" dirty="0" err="1"/>
              <a:t>Saclay</a:t>
            </a:r>
            <a:endParaRPr lang="en-US" sz="1000" dirty="0"/>
          </a:p>
        </p:txBody>
      </p:sp>
    </p:spTree>
    <p:extLst>
      <p:ext uri="{BB962C8B-B14F-4D97-AF65-F5344CB8AC3E}">
        <p14:creationId xmlns:p14="http://schemas.microsoft.com/office/powerpoint/2010/main" val="811628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Exemple_powerpoint_Irfu">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ppt59D3.tmp</Template>
  <TotalTime>22244</TotalTime>
  <Words>6057</Words>
  <Application>Microsoft Office PowerPoint</Application>
  <PresentationFormat>Pokaz na ekranie (4:3)</PresentationFormat>
  <Paragraphs>1452</Paragraphs>
  <Slides>86</Slides>
  <Notes>54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86</vt:i4>
      </vt:variant>
    </vt:vector>
  </HeadingPairs>
  <TitlesOfParts>
    <vt:vector size="92" baseType="lpstr">
      <vt:lpstr>Arial</vt:lpstr>
      <vt:lpstr>Calibri</vt:lpstr>
      <vt:lpstr>Symbol</vt:lpstr>
      <vt:lpstr>Verdana</vt:lpstr>
      <vt:lpstr>Wingdings</vt:lpstr>
      <vt:lpstr>Exemple_powerpoint_Irfu</vt:lpstr>
      <vt:lpstr>Prezentacja programu PowerPoint</vt:lpstr>
      <vt:lpstr>Presentation outline</vt:lpstr>
      <vt:lpstr>Prezentacja programu PowerPoint</vt:lpstr>
      <vt:lpstr>Gamma heating process in a nuclear reactor</vt:lpstr>
      <vt:lpstr>Gamma heating process in a nuclear reactor</vt:lpstr>
      <vt:lpstr>Gamma heating process in a nuclear reactor</vt:lpstr>
      <vt:lpstr>Context of the study</vt:lpstr>
      <vt:lpstr>Context of the study</vt:lpstr>
      <vt:lpstr>Fission process</vt:lpstr>
      <vt:lpstr>Fission fragment deexcitation</vt:lpstr>
      <vt:lpstr>Prompt gamma-ray cascade</vt:lpstr>
      <vt:lpstr>FIFRELIN Monte-Carlo simulation code</vt:lpstr>
      <vt:lpstr>Prezentacja programu PowerPoint</vt:lpstr>
      <vt:lpstr>Exogam Experiment at ILL - EXILL</vt:lpstr>
      <vt:lpstr>Data Analysis</vt:lpstr>
      <vt:lpstr>Prezentacja programu PowerPoint</vt:lpstr>
      <vt:lpstr>Raw data</vt:lpstr>
      <vt:lpstr>Gates selection</vt:lpstr>
      <vt:lpstr>Gates selection</vt:lpstr>
      <vt:lpstr>Simple coincidence outcome</vt:lpstr>
      <vt:lpstr>Triple- coincidence outcome</vt:lpstr>
      <vt:lpstr>Peak identification</vt:lpstr>
      <vt:lpstr>Prezentacja programu PowerPoint</vt:lpstr>
      <vt:lpstr>Preliminary Results</vt:lpstr>
      <vt:lpstr>Preliminary Results</vt:lpstr>
      <vt:lpstr>Preliminary Results</vt:lpstr>
      <vt:lpstr>Preliminary Results</vt:lpstr>
      <vt:lpstr>Preliminary Results</vt:lpstr>
      <vt:lpstr>Preliminary Results</vt:lpstr>
      <vt:lpstr>Preliminary Results</vt:lpstr>
      <vt:lpstr>Preliminary Results</vt:lpstr>
      <vt:lpstr>Preliminary Results</vt:lpstr>
      <vt:lpstr>Preliminary Results</vt:lpstr>
      <vt:lpstr>Prezentacja programu PowerPoint</vt:lpstr>
      <vt:lpstr>Conclusions</vt:lpstr>
      <vt:lpstr>Collaboration</vt:lpstr>
      <vt:lpstr>Prezentacja programu PowerPoint</vt:lpstr>
      <vt:lpstr>PhD aims</vt:lpstr>
      <vt:lpstr>Fitting problems</vt:lpstr>
      <vt:lpstr>Detection system calibration</vt:lpstr>
      <vt:lpstr>Detection system calibration</vt:lpstr>
      <vt:lpstr>Detection system calibration</vt:lpstr>
      <vt:lpstr>Detection system calibration</vt:lpstr>
      <vt:lpstr>Detection system calibration</vt:lpstr>
      <vt:lpstr>EXILL resolution</vt:lpstr>
      <vt:lpstr>Spectra fitting problems</vt:lpstr>
      <vt:lpstr>Spectra fitting problems - peak/background</vt:lpstr>
      <vt:lpstr>Spectra fitting problems - contamination </vt:lpstr>
      <vt:lpstr>Preliminary Results</vt:lpstr>
      <vt:lpstr>Preliminary Results</vt:lpstr>
      <vt:lpstr>gates selection</vt:lpstr>
      <vt:lpstr>gates selection</vt:lpstr>
      <vt:lpstr>Triple- coincidence outcome</vt:lpstr>
      <vt:lpstr>Triple- coincidence outcome</vt:lpstr>
      <vt:lpstr>Triple- coincidence</vt:lpstr>
      <vt:lpstr>Analysis scheme</vt:lpstr>
      <vt:lpstr>Analysis scheme</vt:lpstr>
      <vt:lpstr>Context of the thesis</vt:lpstr>
      <vt:lpstr>Context of the thesis</vt:lpstr>
      <vt:lpstr>FIFRELIN Monte-Carlo simulation code</vt:lpstr>
      <vt:lpstr>Prezentacja programu PowerPoint</vt:lpstr>
      <vt:lpstr>Spectra fitting problems</vt:lpstr>
      <vt:lpstr>Spectra fitting problems - peak shape</vt:lpstr>
      <vt:lpstr>Spectra fitting problems - peak shape</vt:lpstr>
      <vt:lpstr>EXILL resolution</vt:lpstr>
      <vt:lpstr>Spectra fitting problems - peak shape</vt:lpstr>
      <vt:lpstr>Spectra fitting problems</vt:lpstr>
      <vt:lpstr>Spectra fitting problems - background</vt:lpstr>
      <vt:lpstr>Spectra fitting problems - background</vt:lpstr>
      <vt:lpstr>Spectra fitting problems - background</vt:lpstr>
      <vt:lpstr>Spectra fitting problems - background</vt:lpstr>
      <vt:lpstr>Spectra fitting problems - background</vt:lpstr>
      <vt:lpstr>analysis procedure</vt:lpstr>
      <vt:lpstr>analysis procedure</vt:lpstr>
      <vt:lpstr>Data preprocessing - Triple- coincidence</vt:lpstr>
      <vt:lpstr>Data preprocessing - Triple- coincidence</vt:lpstr>
      <vt:lpstr>Preliminary Results</vt:lpstr>
      <vt:lpstr>Preliminary Results</vt:lpstr>
      <vt:lpstr>Preliminary Results</vt:lpstr>
      <vt:lpstr>Preliminary Results</vt:lpstr>
      <vt:lpstr>Preliminary Results</vt:lpstr>
      <vt:lpstr>Preliminary Results</vt:lpstr>
      <vt:lpstr>PhD outlook</vt:lpstr>
      <vt:lpstr>PhD outlook</vt:lpstr>
      <vt:lpstr>outlook</vt:lpstr>
      <vt:lpstr>outlook</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Nqce</dc:title>
  <dc:creator>Bougamont Emmanuelle</dc:creator>
  <cp:lastModifiedBy>Michal</cp:lastModifiedBy>
  <cp:revision>1043</cp:revision>
  <cp:lastPrinted>2016-09-13T09:03:53Z</cp:lastPrinted>
  <dcterms:created xsi:type="dcterms:W3CDTF">2012-10-13T15:33:03Z</dcterms:created>
  <dcterms:modified xsi:type="dcterms:W3CDTF">2017-05-29T21:15:49Z</dcterms:modified>
</cp:coreProperties>
</file>