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87" r:id="rId1"/>
  </p:sldMasterIdLst>
  <p:notesMasterIdLst>
    <p:notesMasterId r:id="rId39"/>
  </p:notesMasterIdLst>
  <p:sldIdLst>
    <p:sldId id="644" r:id="rId2"/>
    <p:sldId id="759" r:id="rId3"/>
    <p:sldId id="779" r:id="rId4"/>
    <p:sldId id="780" r:id="rId5"/>
    <p:sldId id="730" r:id="rId6"/>
    <p:sldId id="778" r:id="rId7"/>
    <p:sldId id="745" r:id="rId8"/>
    <p:sldId id="782" r:id="rId9"/>
    <p:sldId id="776" r:id="rId10"/>
    <p:sldId id="746" r:id="rId11"/>
    <p:sldId id="755" r:id="rId12"/>
    <p:sldId id="742" r:id="rId13"/>
    <p:sldId id="744" r:id="rId14"/>
    <p:sldId id="743" r:id="rId15"/>
    <p:sldId id="747" r:id="rId16"/>
    <p:sldId id="785" r:id="rId17"/>
    <p:sldId id="786" r:id="rId18"/>
    <p:sldId id="787" r:id="rId19"/>
    <p:sldId id="788" r:id="rId20"/>
    <p:sldId id="789" r:id="rId21"/>
    <p:sldId id="790" r:id="rId22"/>
    <p:sldId id="791" r:id="rId23"/>
    <p:sldId id="792" r:id="rId24"/>
    <p:sldId id="748" r:id="rId25"/>
    <p:sldId id="777" r:id="rId26"/>
    <p:sldId id="794" r:id="rId27"/>
    <p:sldId id="756" r:id="rId28"/>
    <p:sldId id="741" r:id="rId29"/>
    <p:sldId id="773" r:id="rId30"/>
    <p:sldId id="795" r:id="rId31"/>
    <p:sldId id="796" r:id="rId32"/>
    <p:sldId id="797" r:id="rId33"/>
    <p:sldId id="798" r:id="rId34"/>
    <p:sldId id="801" r:id="rId35"/>
    <p:sldId id="783" r:id="rId36"/>
    <p:sldId id="799" r:id="rId37"/>
    <p:sldId id="760" r:id="rId3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Helvetica" pitchFamily="34" charset="0"/>
        <a:ea typeface="+mn-ea"/>
        <a:cs typeface="+mn-cs"/>
      </a:defRPr>
    </a:lvl5pPr>
    <a:lvl6pPr marL="2286000" algn="l" defTabSz="914400" rtl="0" eaLnBrk="1" latinLnBrk="0" hangingPunct="1">
      <a:defRPr sz="2400" b="1" kern="1200">
        <a:solidFill>
          <a:schemeClr val="tx1"/>
        </a:solidFill>
        <a:latin typeface="Helvetica" pitchFamily="34" charset="0"/>
        <a:ea typeface="+mn-ea"/>
        <a:cs typeface="+mn-cs"/>
      </a:defRPr>
    </a:lvl6pPr>
    <a:lvl7pPr marL="2743200" algn="l" defTabSz="914400" rtl="0" eaLnBrk="1" latinLnBrk="0" hangingPunct="1">
      <a:defRPr sz="2400" b="1" kern="1200">
        <a:solidFill>
          <a:schemeClr val="tx1"/>
        </a:solidFill>
        <a:latin typeface="Helvetica" pitchFamily="34" charset="0"/>
        <a:ea typeface="+mn-ea"/>
        <a:cs typeface="+mn-cs"/>
      </a:defRPr>
    </a:lvl7pPr>
    <a:lvl8pPr marL="3200400" algn="l" defTabSz="914400" rtl="0" eaLnBrk="1" latinLnBrk="0" hangingPunct="1">
      <a:defRPr sz="2400" b="1" kern="1200">
        <a:solidFill>
          <a:schemeClr val="tx1"/>
        </a:solidFill>
        <a:latin typeface="Helvetica" pitchFamily="34" charset="0"/>
        <a:ea typeface="+mn-ea"/>
        <a:cs typeface="+mn-cs"/>
      </a:defRPr>
    </a:lvl8pPr>
    <a:lvl9pPr marL="3657600" algn="l" defTabSz="914400" rtl="0" eaLnBrk="1" latinLnBrk="0" hangingPunct="1">
      <a:defRPr sz="2400" b="1" kern="1200">
        <a:solidFill>
          <a:schemeClr val="tx1"/>
        </a:solidFill>
        <a:latin typeface="Helvetic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2FFF"/>
    <a:srgbClr val="C70E17"/>
    <a:srgbClr val="151C66"/>
    <a:srgbClr val="FF00FF"/>
    <a:srgbClr val="DDDDDD"/>
    <a:srgbClr val="FF6B01"/>
    <a:srgbClr val="1319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356" autoAdjust="0"/>
    <p:restoredTop sz="83808" autoAdjust="0"/>
  </p:normalViewPr>
  <p:slideViewPr>
    <p:cSldViewPr>
      <p:cViewPr varScale="1">
        <p:scale>
          <a:sx n="74" d="100"/>
          <a:sy n="74" d="100"/>
        </p:scale>
        <p:origin x="-1020" y="-90"/>
      </p:cViewPr>
      <p:guideLst>
        <p:guide orient="horz" pos="2160"/>
        <p:guide pos="2880"/>
      </p:guideLst>
    </p:cSldViewPr>
  </p:slideViewPr>
  <p:outlineViewPr>
    <p:cViewPr>
      <p:scale>
        <a:sx n="33" d="100"/>
        <a:sy n="33" d="100"/>
      </p:scale>
      <p:origin x="0" y="24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Helvetica" charset="0"/>
              </a:defRPr>
            </a:lvl1pPr>
          </a:lstStyle>
          <a:p>
            <a:pPr>
              <a:defRPr/>
            </a:pPr>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Helvetica"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Helvetica" charset="0"/>
              </a:defRPr>
            </a:lvl1pPr>
          </a:lstStyle>
          <a:p>
            <a:pPr>
              <a:defRPr/>
            </a:pPr>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Helvetica" charset="0"/>
              </a:defRPr>
            </a:lvl1pPr>
          </a:lstStyle>
          <a:p>
            <a:pPr>
              <a:defRPr/>
            </a:pPr>
            <a:fld id="{2C48E28C-07BD-4048-A663-DE1F43726AE5}" type="slidenum">
              <a:rPr lang="en-US"/>
              <a:pPr>
                <a:defRPr/>
              </a:pPr>
              <a:t>‹N›</a:t>
            </a:fld>
            <a:endParaRPr lang="en-US"/>
          </a:p>
        </p:txBody>
      </p:sp>
    </p:spTree>
    <p:extLst>
      <p:ext uri="{BB962C8B-B14F-4D97-AF65-F5344CB8AC3E}">
        <p14:creationId xmlns:p14="http://schemas.microsoft.com/office/powerpoint/2010/main" val="1211526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charset="0"/>
        <a:ea typeface="+mn-ea"/>
        <a:cs typeface="+mn-cs"/>
      </a:defRPr>
    </a:lvl1pPr>
    <a:lvl2pPr marL="457200" algn="l" rtl="0" eaLnBrk="0" fontAlgn="base" hangingPunct="0">
      <a:spcBef>
        <a:spcPct val="30000"/>
      </a:spcBef>
      <a:spcAft>
        <a:spcPct val="0"/>
      </a:spcAft>
      <a:defRPr sz="1200" kern="1200">
        <a:solidFill>
          <a:schemeClr val="tx1"/>
        </a:solidFill>
        <a:latin typeface="Helvetica" charset="0"/>
        <a:ea typeface="+mn-ea"/>
        <a:cs typeface="+mn-cs"/>
      </a:defRPr>
    </a:lvl2pPr>
    <a:lvl3pPr marL="914400" algn="l" rtl="0" eaLnBrk="0" fontAlgn="base" hangingPunct="0">
      <a:spcBef>
        <a:spcPct val="30000"/>
      </a:spcBef>
      <a:spcAft>
        <a:spcPct val="0"/>
      </a:spcAft>
      <a:defRPr sz="1200" kern="1200">
        <a:solidFill>
          <a:schemeClr val="tx1"/>
        </a:solidFill>
        <a:latin typeface="Helvetica"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0" indent="0" algn="just" eaLnBrk="0" hangingPunct="0">
              <a:buNone/>
            </a:pP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3</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The presented approach to the integration of the BK formula, is similar to the one</a:t>
            </a:r>
          </a:p>
          <a:p>
            <a:r>
              <a:rPr lang="en-GB" dirty="0" smtClean="0"/>
              <a:t>implemented by </a:t>
            </a:r>
            <a:r>
              <a:rPr lang="en-GB" dirty="0" err="1" smtClean="0"/>
              <a:t>Artru</a:t>
            </a:r>
            <a:r>
              <a:rPr lang="en-GB" dirty="0" smtClean="0"/>
              <a:t> [77], who was the first that treated both multiple coherent and</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t>incoherent radiation. From the spectral intensity, one calculates its maximum and total probabilities of radiation. This two values are then used to determine the energy of the emitted photon through the acceptance-rejection method. If a photon is emitted, its energy is then subtracted from the particle energy and simulation proceeds in the same way for a new ”intermediate length” starting from the emission point until the particle had left the crystal.</a:t>
            </a:r>
          </a:p>
          <a:p>
            <a:r>
              <a:rPr lang="en-GB" dirty="0" smtClean="0"/>
              <a:t/>
            </a:r>
            <a:br>
              <a:rPr lang="en-GB" dirty="0" smtClean="0"/>
            </a:br>
            <a:r>
              <a:rPr lang="en-GB" sz="1200" b="0" i="0" kern="1200" dirty="0" smtClean="0">
                <a:solidFill>
                  <a:schemeClr val="tx1"/>
                </a:solidFill>
                <a:effectLst/>
                <a:latin typeface="Helvetica" charset="0"/>
                <a:ea typeface="+mn-ea"/>
                <a:cs typeface="+mn-cs"/>
              </a:rPr>
              <a:t>In (3.4), "</a:t>
            </a:r>
            <a:r>
              <a:rPr lang="en-GB" sz="1200" b="0" i="0" kern="1200" dirty="0" err="1" smtClean="0">
                <a:solidFill>
                  <a:schemeClr val="tx1"/>
                </a:solidFill>
                <a:effectLst/>
                <a:latin typeface="Helvetica" charset="0"/>
                <a:ea typeface="+mn-ea"/>
                <a:cs typeface="+mn-cs"/>
              </a:rPr>
              <a:t>e_perp</a:t>
            </a:r>
            <a:r>
              <a:rPr lang="en-GB" sz="1200" b="0" i="0" kern="1200" dirty="0" smtClean="0">
                <a:solidFill>
                  <a:schemeClr val="tx1"/>
                </a:solidFill>
                <a:effectLst/>
                <a:latin typeface="Helvetica" charset="0"/>
                <a:ea typeface="+mn-ea"/>
                <a:cs typeface="+mn-cs"/>
              </a:rPr>
              <a:t> </a:t>
            </a:r>
            <a:r>
              <a:rPr lang="en-GB" sz="1200" b="0" i="0" kern="1200" dirty="0" err="1" smtClean="0">
                <a:solidFill>
                  <a:schemeClr val="tx1"/>
                </a:solidFill>
                <a:effectLst/>
                <a:latin typeface="Helvetica" charset="0"/>
                <a:ea typeface="+mn-ea"/>
                <a:cs typeface="+mn-cs"/>
              </a:rPr>
              <a:t>v_perp</a:t>
            </a:r>
            <a:r>
              <a:rPr lang="en-GB" sz="1200" b="0" i="0" kern="1200" dirty="0" smtClean="0">
                <a:solidFill>
                  <a:schemeClr val="tx1"/>
                </a:solidFill>
                <a:effectLst/>
                <a:latin typeface="Helvetica" charset="0"/>
                <a:ea typeface="+mn-ea"/>
                <a:cs typeface="+mn-cs"/>
              </a:rPr>
              <a:t>"  should be only  </a:t>
            </a:r>
            <a:r>
              <a:rPr lang="en-GB" sz="1200" b="0" i="0" kern="1200" dirty="0" err="1" smtClean="0">
                <a:solidFill>
                  <a:schemeClr val="tx1"/>
                </a:solidFill>
                <a:effectLst/>
                <a:latin typeface="Helvetica" charset="0"/>
                <a:ea typeface="+mn-ea"/>
                <a:cs typeface="+mn-cs"/>
              </a:rPr>
              <a:t>e_perp</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Helvetica" charset="0"/>
                <a:ea typeface="+mn-ea"/>
                <a:cs typeface="+mn-cs"/>
              </a:rPr>
              <a:t>In (3.13) the big square </a:t>
            </a:r>
            <a:r>
              <a:rPr lang="en-GB" sz="1200" b="0" i="0" kern="1200" dirty="0" err="1" smtClean="0">
                <a:solidFill>
                  <a:schemeClr val="tx1"/>
                </a:solidFill>
                <a:effectLst/>
                <a:latin typeface="Helvetica" charset="0"/>
                <a:ea typeface="+mn-ea"/>
                <a:cs typeface="+mn-cs"/>
              </a:rPr>
              <a:t>brakets</a:t>
            </a:r>
            <a:r>
              <a:rPr lang="en-GB" sz="1200" b="0" i="0" kern="1200" dirty="0" smtClean="0">
                <a:solidFill>
                  <a:schemeClr val="tx1"/>
                </a:solidFill>
                <a:effectLst/>
                <a:latin typeface="Helvetica" charset="0"/>
                <a:ea typeface="+mn-ea"/>
                <a:cs typeface="+mn-cs"/>
              </a:rPr>
              <a:t> are not well placed.</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Helvetica" charset="0"/>
                <a:ea typeface="+mn-ea"/>
                <a:cs typeface="+mn-cs"/>
              </a:rPr>
              <a:t>Page 52 : I understand that the photon emission is simulated by the Monte-Carlo method. How are chosen the energy and angle of a "candidate" photon ? Is there an a priori cut-off in theta ?</a:t>
            </a:r>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28</a:t>
            </a:fld>
            <a:endParaRPr lang="en-US"/>
          </a:p>
        </p:txBody>
      </p:sp>
    </p:spTree>
    <p:extLst>
      <p:ext uri="{BB962C8B-B14F-4D97-AF65-F5344CB8AC3E}">
        <p14:creationId xmlns:p14="http://schemas.microsoft.com/office/powerpoint/2010/main" val="635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rgbClr val="000000"/>
                </a:solidFill>
                <a:latin typeface="Helvetica" charset="0"/>
                <a:ea typeface="+mn-ea"/>
                <a:cs typeface="+mn-cs"/>
              </a:rPr>
              <a:t>The stronger intensity </a:t>
            </a:r>
            <a:r>
              <a:rPr lang="en-GB" sz="1200" b="0" kern="1200" dirty="0" smtClean="0">
                <a:solidFill>
                  <a:srgbClr val="000000"/>
                </a:solidFill>
                <a:latin typeface="Helvetica" charset="0"/>
                <a:ea typeface="+mn-ea"/>
                <a:cs typeface="+mn-cs"/>
              </a:rPr>
              <a:t>of MVROC radiation than for Volume Reflection (VR)  </a:t>
            </a:r>
            <a:r>
              <a:rPr lang="en-GB" sz="1200" b="1" kern="1200" dirty="0" smtClean="0">
                <a:solidFill>
                  <a:srgbClr val="000000"/>
                </a:solidFill>
                <a:latin typeface="Helvetica" charset="0"/>
                <a:ea typeface="+mn-ea"/>
                <a:cs typeface="+mn-cs"/>
              </a:rPr>
              <a:t>in the hard region is due to the contribution of the [111] axes, which generates stronger </a:t>
            </a:r>
            <a:r>
              <a:rPr lang="en-GB" sz="1200" b="1" kern="1200" dirty="0" err="1" smtClean="0">
                <a:solidFill>
                  <a:srgbClr val="000000"/>
                </a:solidFill>
                <a:latin typeface="Helvetica" charset="0"/>
                <a:ea typeface="+mn-ea"/>
                <a:cs typeface="+mn-cs"/>
              </a:rPr>
              <a:t>e.m</a:t>
            </a:r>
            <a:r>
              <a:rPr lang="en-GB" sz="1200" b="1" kern="1200" dirty="0" smtClean="0">
                <a:solidFill>
                  <a:srgbClr val="000000"/>
                </a:solidFill>
                <a:latin typeface="Helvetica" charset="0"/>
                <a:ea typeface="+mn-ea"/>
                <a:cs typeface="+mn-cs"/>
              </a:rPr>
              <a:t>. fields. </a:t>
            </a:r>
            <a:r>
              <a:rPr lang="en-GB" dirty="0" smtClean="0"/>
              <a:t>Integration in angle in +-6 1/gamma</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29</a:t>
            </a:fld>
            <a:endParaRPr lang="en-US"/>
          </a:p>
        </p:txBody>
      </p:sp>
    </p:spTree>
    <p:extLst>
      <p:ext uri="{BB962C8B-B14F-4D97-AF65-F5344CB8AC3E}">
        <p14:creationId xmlns:p14="http://schemas.microsoft.com/office/powerpoint/2010/main" val="1466653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rgbClr val="000000"/>
                </a:solidFill>
                <a:latin typeface="Helvetica" charset="0"/>
                <a:ea typeface="+mn-ea"/>
                <a:cs typeface="+mn-cs"/>
              </a:rPr>
              <a:t>The stronger intensity </a:t>
            </a:r>
            <a:r>
              <a:rPr lang="en-GB" sz="1200" b="0" kern="1200" dirty="0" smtClean="0">
                <a:solidFill>
                  <a:srgbClr val="000000"/>
                </a:solidFill>
                <a:latin typeface="Helvetica" charset="0"/>
                <a:ea typeface="+mn-ea"/>
                <a:cs typeface="+mn-cs"/>
              </a:rPr>
              <a:t>of MVROC radiation than for Volume Reflection (VR)  </a:t>
            </a:r>
            <a:r>
              <a:rPr lang="en-GB" sz="1200" b="1" kern="1200" dirty="0" smtClean="0">
                <a:solidFill>
                  <a:srgbClr val="000000"/>
                </a:solidFill>
                <a:latin typeface="Helvetica" charset="0"/>
                <a:ea typeface="+mn-ea"/>
                <a:cs typeface="+mn-cs"/>
              </a:rPr>
              <a:t>in the hard region is due to the contribution of the [111] axes, which generates stronger </a:t>
            </a:r>
            <a:r>
              <a:rPr lang="en-GB" sz="1200" b="1" kern="1200" dirty="0" err="1" smtClean="0">
                <a:solidFill>
                  <a:srgbClr val="000000"/>
                </a:solidFill>
                <a:latin typeface="Helvetica" charset="0"/>
                <a:ea typeface="+mn-ea"/>
                <a:cs typeface="+mn-cs"/>
              </a:rPr>
              <a:t>e.m</a:t>
            </a:r>
            <a:r>
              <a:rPr lang="en-GB" sz="1200" b="1" kern="1200" dirty="0" smtClean="0">
                <a:solidFill>
                  <a:srgbClr val="000000"/>
                </a:solidFill>
                <a:latin typeface="Helvetica" charset="0"/>
                <a:ea typeface="+mn-ea"/>
                <a:cs typeface="+mn-cs"/>
              </a:rPr>
              <a:t>. fields.</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Helvetica" charset="0"/>
                <a:ea typeface="+mn-ea"/>
                <a:cs typeface="+mn-cs"/>
              </a:rPr>
              <a:t>Few dozens of trajectory parts. Due to the finite resolution of the calorimeter used in the experiment, a cut-off at photon energy ≥ 1 </a:t>
            </a:r>
            <a:r>
              <a:rPr lang="en-GB" sz="1200" kern="1200" dirty="0" err="1" smtClean="0">
                <a:solidFill>
                  <a:schemeClr val="tx1"/>
                </a:solidFill>
                <a:latin typeface="Helvetica" charset="0"/>
                <a:ea typeface="+mn-ea"/>
                <a:cs typeface="+mn-cs"/>
              </a:rPr>
              <a:t>GeV</a:t>
            </a:r>
            <a:r>
              <a:rPr lang="en-GB" sz="1200" kern="1200" dirty="0" smtClean="0">
                <a:solidFill>
                  <a:schemeClr val="tx1"/>
                </a:solidFill>
                <a:latin typeface="Helvetica" charset="0"/>
                <a:ea typeface="+mn-ea"/>
                <a:cs typeface="+mn-cs"/>
              </a:rPr>
              <a:t> has been selected.</a:t>
            </a:r>
            <a:endParaRPr lang="en-US" sz="1200" kern="1200" dirty="0" smtClean="0">
              <a:solidFill>
                <a:schemeClr val="tx1"/>
              </a:solidFill>
              <a:latin typeface="Helvetica" charset="0"/>
              <a:ea typeface="+mn-ea"/>
              <a:cs typeface="+mn-cs"/>
            </a:endParaRPr>
          </a:p>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34</a:t>
            </a:fld>
            <a:endParaRPr lang="en-US"/>
          </a:p>
        </p:txBody>
      </p:sp>
    </p:spTree>
    <p:extLst>
      <p:ext uri="{BB962C8B-B14F-4D97-AF65-F5344CB8AC3E}">
        <p14:creationId xmlns:p14="http://schemas.microsoft.com/office/powerpoint/2010/main" val="146665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Check radiation</a:t>
            </a:r>
            <a:r>
              <a:rPr lang="en-US" baseline="0" dirty="0" smtClean="0"/>
              <a:t> resistance of material. Some test already done at LHC…</a:t>
            </a:r>
          </a:p>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36</a:t>
            </a:fld>
            <a:endParaRPr lang="en-US"/>
          </a:p>
        </p:txBody>
      </p:sp>
    </p:spTree>
    <p:extLst>
      <p:ext uri="{BB962C8B-B14F-4D97-AF65-F5344CB8AC3E}">
        <p14:creationId xmlns:p14="http://schemas.microsoft.com/office/powerpoint/2010/main" val="261358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0" indent="0" algn="just" eaLnBrk="0" hangingPunct="0">
              <a:buNone/>
            </a:pP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4</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rgbClr val="0F2FFF"/>
                </a:solidFill>
                <a:latin typeface="Helvetica" charset="0"/>
                <a:ea typeface="+mn-ea"/>
                <a:cs typeface="+mn-cs"/>
              </a:rPr>
              <a:t>This method has the advantage to be applicable in the whole photon energy range, except for the extreme limit where </a:t>
            </a:r>
            <a:r>
              <a:rPr lang="en-GB" sz="1200" b="0" kern="1200" dirty="0" err="1" smtClean="0">
                <a:solidFill>
                  <a:srgbClr val="0F2FFF"/>
                </a:solidFill>
                <a:latin typeface="Helvetica" charset="0"/>
                <a:ea typeface="+mn-ea"/>
                <a:cs typeface="+mn-cs"/>
              </a:rPr>
              <a:t>ℏω</a:t>
            </a:r>
            <a:r>
              <a:rPr lang="en-GB" sz="1200" b="0" kern="1200" dirty="0" smtClean="0">
                <a:solidFill>
                  <a:srgbClr val="0F2FFF"/>
                </a:solidFill>
                <a:latin typeface="Helvetica" charset="0"/>
                <a:ea typeface="+mn-ea"/>
                <a:cs typeface="+mn-cs"/>
              </a:rPr>
              <a:t> ∼ ε.</a:t>
            </a:r>
          </a:p>
          <a:p>
            <a:r>
              <a:rPr lang="en-US" dirty="0" err="1" smtClean="0"/>
              <a:t>Aggiungi</a:t>
            </a:r>
            <a:r>
              <a:rPr lang="en-US" dirty="0" smtClean="0"/>
              <a:t> parte </a:t>
            </a:r>
            <a:r>
              <a:rPr lang="en-US" dirty="0" err="1" smtClean="0"/>
              <a:t>sulla</a:t>
            </a:r>
            <a:r>
              <a:rPr lang="en-US" dirty="0" smtClean="0"/>
              <a:t> formula.</a:t>
            </a:r>
          </a:p>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7</a:t>
            </a:fld>
            <a:endParaRPr lang="en-US"/>
          </a:p>
        </p:txBody>
      </p:sp>
    </p:spTree>
    <p:extLst>
      <p:ext uri="{BB962C8B-B14F-4D97-AF65-F5344CB8AC3E}">
        <p14:creationId xmlns:p14="http://schemas.microsoft.com/office/powerpoint/2010/main" val="376975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rgbClr val="0F2FFF"/>
                </a:solidFill>
                <a:latin typeface="Helvetica" charset="0"/>
                <a:ea typeface="+mn-ea"/>
                <a:cs typeface="+mn-cs"/>
              </a:rPr>
              <a:t>This method has the advantage to be applicable in the whole photon energy range, except for the extreme limit where </a:t>
            </a:r>
            <a:r>
              <a:rPr lang="en-GB" sz="1200" b="0" kern="1200" dirty="0" err="1" smtClean="0">
                <a:solidFill>
                  <a:srgbClr val="0F2FFF"/>
                </a:solidFill>
                <a:latin typeface="Helvetica" charset="0"/>
                <a:ea typeface="+mn-ea"/>
                <a:cs typeface="+mn-cs"/>
              </a:rPr>
              <a:t>ℏω</a:t>
            </a:r>
            <a:r>
              <a:rPr lang="en-GB" sz="1200" b="0" kern="1200" dirty="0" smtClean="0">
                <a:solidFill>
                  <a:srgbClr val="0F2FFF"/>
                </a:solidFill>
                <a:latin typeface="Helvetica" charset="0"/>
                <a:ea typeface="+mn-ea"/>
                <a:cs typeface="+mn-cs"/>
              </a:rPr>
              <a:t> ∼ ε.</a:t>
            </a:r>
          </a:p>
          <a:p>
            <a:r>
              <a:rPr lang="en-US" dirty="0" err="1" smtClean="0"/>
              <a:t>Aggiungi</a:t>
            </a:r>
            <a:r>
              <a:rPr lang="en-US" dirty="0" smtClean="0"/>
              <a:t> parte </a:t>
            </a:r>
            <a:r>
              <a:rPr lang="en-US" dirty="0" err="1" smtClean="0"/>
              <a:t>sulla</a:t>
            </a:r>
            <a:r>
              <a:rPr lang="en-US" dirty="0" smtClean="0"/>
              <a:t> formula.</a:t>
            </a:r>
          </a:p>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8</a:t>
            </a:fld>
            <a:endParaRPr lang="en-US"/>
          </a:p>
        </p:txBody>
      </p:sp>
    </p:spTree>
    <p:extLst>
      <p:ext uri="{BB962C8B-B14F-4D97-AF65-F5344CB8AC3E}">
        <p14:creationId xmlns:p14="http://schemas.microsoft.com/office/powerpoint/2010/main" val="376975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13</a:t>
            </a:fld>
            <a:endParaRPr lang="en-US"/>
          </a:p>
        </p:txBody>
      </p:sp>
    </p:spTree>
    <p:extLst>
      <p:ext uri="{BB962C8B-B14F-4D97-AF65-F5344CB8AC3E}">
        <p14:creationId xmlns:p14="http://schemas.microsoft.com/office/powerpoint/2010/main" val="376975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14</a:t>
            </a:fld>
            <a:endParaRPr lang="en-US"/>
          </a:p>
        </p:txBody>
      </p:sp>
    </p:spTree>
    <p:extLst>
      <p:ext uri="{BB962C8B-B14F-4D97-AF65-F5344CB8AC3E}">
        <p14:creationId xmlns:p14="http://schemas.microsoft.com/office/powerpoint/2010/main" val="39139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15</a:t>
            </a:fld>
            <a:endParaRPr lang="en-US"/>
          </a:p>
        </p:txBody>
      </p:sp>
    </p:spTree>
    <p:extLst>
      <p:ext uri="{BB962C8B-B14F-4D97-AF65-F5344CB8AC3E}">
        <p14:creationId xmlns:p14="http://schemas.microsoft.com/office/powerpoint/2010/main" val="39139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eaLnBrk="1" hangingPunct="1"/>
            <a:endParaRPr lang="en-US" sz="1200" kern="1200" dirty="0" smtClean="0">
              <a:solidFill>
                <a:schemeClr val="tx1"/>
              </a:solidFill>
              <a:latin typeface="Helvetica" charset="0"/>
              <a:ea typeface="+mn-ea"/>
              <a:cs typeface="+mn-cs"/>
            </a:endParaRPr>
          </a:p>
          <a:p>
            <a:pPr algn="just"/>
            <a:r>
              <a:rPr lang="en-US" sz="1200" kern="1200" dirty="0" smtClean="0">
                <a:solidFill>
                  <a:schemeClr val="tx1"/>
                </a:solidFill>
                <a:latin typeface="Helvetica" charset="0"/>
                <a:ea typeface="+mn-ea"/>
                <a:cs typeface="+mn-cs"/>
              </a:rPr>
              <a:t>The technology for bent crystal fabrication was pushed to its extreme limit, starting from the ~ mm bent crystals for CERN (100 </a:t>
            </a:r>
            <a:r>
              <a:rPr lang="en-US" sz="1200" kern="1200" dirty="0" err="1" smtClean="0">
                <a:solidFill>
                  <a:schemeClr val="tx1"/>
                </a:solidFill>
                <a:latin typeface="Helvetica" charset="0"/>
                <a:ea typeface="+mn-ea"/>
                <a:cs typeface="+mn-cs"/>
              </a:rPr>
              <a:t>GeV</a:t>
            </a:r>
            <a:r>
              <a:rPr lang="en-US" sz="1200" kern="1200" dirty="0" smtClean="0">
                <a:solidFill>
                  <a:schemeClr val="tx1"/>
                </a:solidFill>
                <a:latin typeface="Helvetica" charset="0"/>
                <a:ea typeface="+mn-ea"/>
                <a:cs typeface="+mn-cs"/>
              </a:rPr>
              <a:t>) to arrive at the 30 µm bent crystal used in MAMI (0.855 MeV). </a:t>
            </a:r>
          </a:p>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20</a:t>
            </a:fld>
            <a:endParaRPr lang="en-US"/>
          </a:p>
        </p:txBody>
      </p:sp>
    </p:spTree>
    <p:extLst>
      <p:ext uri="{BB962C8B-B14F-4D97-AF65-F5344CB8AC3E}">
        <p14:creationId xmlns:p14="http://schemas.microsoft.com/office/powerpoint/2010/main" val="3645102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21</a:t>
            </a:fld>
            <a:endParaRPr lang="en-US"/>
          </a:p>
        </p:txBody>
      </p:sp>
    </p:spTree>
    <p:extLst>
      <p:ext uri="{BB962C8B-B14F-4D97-AF65-F5344CB8AC3E}">
        <p14:creationId xmlns:p14="http://schemas.microsoft.com/office/powerpoint/2010/main" val="408560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r>
              <a:rPr lang="en-US" smtClean="0"/>
              <a:t>LAL, Orsay, 19/01/2017</a:t>
            </a:r>
            <a:endParaRPr lang="en-US"/>
          </a:p>
        </p:txBody>
      </p:sp>
      <p:sp>
        <p:nvSpPr>
          <p:cNvPr id="5" name="Footer Placeholder 4"/>
          <p:cNvSpPr>
            <a:spLocks noGrp="1"/>
          </p:cNvSpPr>
          <p:nvPr>
            <p:ph type="ftr" sz="quarter" idx="11"/>
          </p:nvPr>
        </p:nvSpPr>
        <p:spPr/>
        <p:txBody>
          <a:bodyPr/>
          <a:lstStyle/>
          <a:p>
            <a:pPr>
              <a:defRPr/>
            </a:pPr>
            <a:r>
              <a:rPr lang="it-IT" smtClean="0"/>
              <a:t>L. Bandiera, INFN Section of Ferrara</a:t>
            </a:r>
            <a:endParaRPr lang="en-US"/>
          </a:p>
        </p:txBody>
      </p:sp>
      <p:sp>
        <p:nvSpPr>
          <p:cNvPr id="6" name="Slide Number Placeholder 5"/>
          <p:cNvSpPr>
            <a:spLocks noGrp="1"/>
          </p:cNvSpPr>
          <p:nvPr>
            <p:ph type="sldNum" sz="quarter" idx="12"/>
          </p:nvPr>
        </p:nvSpPr>
        <p:spPr/>
        <p:txBody>
          <a:bodyPr/>
          <a:lstStyle/>
          <a:p>
            <a:pPr>
              <a:defRPr/>
            </a:pPr>
            <a:fld id="{A6B4190A-51EB-4F44-9674-328B559DF032}" type="slidenum">
              <a:rPr lang="en-US" smtClean="0"/>
              <a:pPr>
                <a:defRPr/>
              </a:pPr>
              <a:t>‹N›</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r>
              <a:rPr lang="en-US" smtClean="0"/>
              <a:t>LAL, Orsay, 19/01/2017</a:t>
            </a:r>
            <a:endParaRPr lang="en-US"/>
          </a:p>
        </p:txBody>
      </p:sp>
      <p:sp>
        <p:nvSpPr>
          <p:cNvPr id="5" name="Footer Placeholder 4"/>
          <p:cNvSpPr>
            <a:spLocks noGrp="1"/>
          </p:cNvSpPr>
          <p:nvPr>
            <p:ph type="ftr" sz="quarter" idx="11"/>
          </p:nvPr>
        </p:nvSpPr>
        <p:spPr/>
        <p:txBody>
          <a:bodyPr/>
          <a:lstStyle/>
          <a:p>
            <a:pPr>
              <a:defRPr/>
            </a:pPr>
            <a:r>
              <a:rPr lang="it-IT" smtClean="0"/>
              <a:t>L. Bandiera, INFN Section of Ferrara</a:t>
            </a:r>
            <a:endParaRPr lang="en-US"/>
          </a:p>
        </p:txBody>
      </p:sp>
      <p:sp>
        <p:nvSpPr>
          <p:cNvPr id="6" name="Slide Number Placeholder 5"/>
          <p:cNvSpPr>
            <a:spLocks noGrp="1"/>
          </p:cNvSpPr>
          <p:nvPr>
            <p:ph type="sldNum" sz="quarter" idx="12"/>
          </p:nvPr>
        </p:nvSpPr>
        <p:spPr/>
        <p:txBody>
          <a:bodyPr/>
          <a:lstStyle/>
          <a:p>
            <a:pPr>
              <a:defRPr/>
            </a:pPr>
            <a:fld id="{96E1395B-67FA-4EF0-B48C-F468854E839B}" type="slidenum">
              <a:rPr lang="en-US" smtClean="0"/>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r>
              <a:rPr lang="en-US" smtClean="0"/>
              <a:t>LAL, Orsay, 19/01/2017</a:t>
            </a:r>
            <a:endParaRPr lang="en-US"/>
          </a:p>
        </p:txBody>
      </p:sp>
      <p:sp>
        <p:nvSpPr>
          <p:cNvPr id="5" name="Footer Placeholder 4"/>
          <p:cNvSpPr>
            <a:spLocks noGrp="1"/>
          </p:cNvSpPr>
          <p:nvPr>
            <p:ph type="ftr" sz="quarter" idx="11"/>
          </p:nvPr>
        </p:nvSpPr>
        <p:spPr/>
        <p:txBody>
          <a:bodyPr/>
          <a:lstStyle/>
          <a:p>
            <a:pPr>
              <a:defRPr/>
            </a:pPr>
            <a:r>
              <a:rPr lang="it-IT" smtClean="0"/>
              <a:t>L. Bandiera, INFN Section of Ferrara</a:t>
            </a:r>
            <a:endParaRPr lang="en-US"/>
          </a:p>
        </p:txBody>
      </p:sp>
      <p:sp>
        <p:nvSpPr>
          <p:cNvPr id="6" name="Slide Number Placeholder 5"/>
          <p:cNvSpPr>
            <a:spLocks noGrp="1"/>
          </p:cNvSpPr>
          <p:nvPr>
            <p:ph type="sldNum" sz="quarter" idx="12"/>
          </p:nvPr>
        </p:nvSpPr>
        <p:spPr/>
        <p:txBody>
          <a:bodyPr/>
          <a:lstStyle/>
          <a:p>
            <a:pPr>
              <a:defRPr/>
            </a:pPr>
            <a:fld id="{D07A2CF7-63C1-4155-98A7-D40DF06B44A4}" type="slidenum">
              <a:rPr lang="en-US" smtClean="0"/>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r>
              <a:rPr lang="en-US" smtClean="0"/>
              <a:t>LAL, Orsay, 19/01/2017</a:t>
            </a:r>
            <a:endParaRPr lang="en-US"/>
          </a:p>
        </p:txBody>
      </p:sp>
      <p:sp>
        <p:nvSpPr>
          <p:cNvPr id="5" name="Footer Placeholder 4"/>
          <p:cNvSpPr>
            <a:spLocks noGrp="1"/>
          </p:cNvSpPr>
          <p:nvPr>
            <p:ph type="ftr" sz="quarter" idx="11"/>
          </p:nvPr>
        </p:nvSpPr>
        <p:spPr/>
        <p:txBody>
          <a:bodyPr/>
          <a:lstStyle/>
          <a:p>
            <a:pPr>
              <a:defRPr/>
            </a:pPr>
            <a:r>
              <a:rPr lang="it-IT" smtClean="0"/>
              <a:t>L. Bandiera, INFN Section of Ferrara</a:t>
            </a:r>
            <a:endParaRPr lang="en-US"/>
          </a:p>
        </p:txBody>
      </p:sp>
      <p:sp>
        <p:nvSpPr>
          <p:cNvPr id="6" name="Slide Number Placeholder 5"/>
          <p:cNvSpPr>
            <a:spLocks noGrp="1"/>
          </p:cNvSpPr>
          <p:nvPr>
            <p:ph type="sldNum" sz="quarter" idx="12"/>
          </p:nvPr>
        </p:nvSpPr>
        <p:spPr/>
        <p:txBody>
          <a:bodyPr/>
          <a:lstStyle/>
          <a:p>
            <a:pPr>
              <a:defRPr/>
            </a:pPr>
            <a:fld id="{EB3A8D29-C147-47B9-93AD-7B356594685C}" type="slidenum">
              <a:rPr lang="en-US" smtClean="0"/>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r>
              <a:rPr lang="en-US" smtClean="0"/>
              <a:t>LAL, Orsay, 19/01/2017</a:t>
            </a:r>
            <a:endParaRPr lang="en-US"/>
          </a:p>
        </p:txBody>
      </p:sp>
      <p:sp>
        <p:nvSpPr>
          <p:cNvPr id="5" name="Footer Placeholder 4"/>
          <p:cNvSpPr>
            <a:spLocks noGrp="1"/>
          </p:cNvSpPr>
          <p:nvPr>
            <p:ph type="ftr" sz="quarter" idx="11"/>
          </p:nvPr>
        </p:nvSpPr>
        <p:spPr/>
        <p:txBody>
          <a:bodyPr/>
          <a:lstStyle/>
          <a:p>
            <a:pPr>
              <a:defRPr/>
            </a:pPr>
            <a:r>
              <a:rPr lang="it-IT" smtClean="0"/>
              <a:t>L. Bandiera, INFN Section of Ferrara</a:t>
            </a:r>
            <a:endParaRPr lang="en-US"/>
          </a:p>
        </p:txBody>
      </p:sp>
      <p:sp>
        <p:nvSpPr>
          <p:cNvPr id="6" name="Slide Number Placeholder 5"/>
          <p:cNvSpPr>
            <a:spLocks noGrp="1"/>
          </p:cNvSpPr>
          <p:nvPr>
            <p:ph type="sldNum" sz="quarter" idx="12"/>
          </p:nvPr>
        </p:nvSpPr>
        <p:spPr/>
        <p:txBody>
          <a:bodyPr/>
          <a:lstStyle/>
          <a:p>
            <a:pPr>
              <a:defRPr/>
            </a:pPr>
            <a:fld id="{C3EA7285-A7E3-41B1-948D-9D56B3632C6F}" type="slidenum">
              <a:rPr lang="en-US" smtClean="0"/>
              <a:pPr>
                <a:defRPr/>
              </a:pPr>
              <a:t>‹N›</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r>
              <a:rPr lang="en-US" smtClean="0"/>
              <a:t>LAL, Orsay, 19/01/2017</a:t>
            </a:r>
            <a:endParaRPr lang="en-US"/>
          </a:p>
        </p:txBody>
      </p:sp>
      <p:sp>
        <p:nvSpPr>
          <p:cNvPr id="6" name="Footer Placeholder 5"/>
          <p:cNvSpPr>
            <a:spLocks noGrp="1"/>
          </p:cNvSpPr>
          <p:nvPr>
            <p:ph type="ftr" sz="quarter" idx="11"/>
          </p:nvPr>
        </p:nvSpPr>
        <p:spPr/>
        <p:txBody>
          <a:bodyPr/>
          <a:lstStyle/>
          <a:p>
            <a:pPr>
              <a:defRPr/>
            </a:pPr>
            <a:r>
              <a:rPr lang="it-IT" smtClean="0"/>
              <a:t>L. Bandiera, INFN Section of Ferrara</a:t>
            </a:r>
            <a:endParaRPr lang="en-US"/>
          </a:p>
        </p:txBody>
      </p:sp>
      <p:sp>
        <p:nvSpPr>
          <p:cNvPr id="7" name="Slide Number Placeholder 6"/>
          <p:cNvSpPr>
            <a:spLocks noGrp="1"/>
          </p:cNvSpPr>
          <p:nvPr>
            <p:ph type="sldNum" sz="quarter" idx="12"/>
          </p:nvPr>
        </p:nvSpPr>
        <p:spPr/>
        <p:txBody>
          <a:bodyPr/>
          <a:lstStyle/>
          <a:p>
            <a:pPr>
              <a:defRPr/>
            </a:pPr>
            <a:fld id="{DBD49D65-27DE-4730-AAD5-411135A80CAE}" type="slidenum">
              <a:rPr lang="en-US" smtClean="0"/>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r>
              <a:rPr lang="en-US" smtClean="0"/>
              <a:t>LAL, Orsay, 19/01/2017</a:t>
            </a:r>
            <a:endParaRPr lang="en-US"/>
          </a:p>
        </p:txBody>
      </p:sp>
      <p:sp>
        <p:nvSpPr>
          <p:cNvPr id="8" name="Footer Placeholder 7"/>
          <p:cNvSpPr>
            <a:spLocks noGrp="1"/>
          </p:cNvSpPr>
          <p:nvPr>
            <p:ph type="ftr" sz="quarter" idx="11"/>
          </p:nvPr>
        </p:nvSpPr>
        <p:spPr/>
        <p:txBody>
          <a:bodyPr/>
          <a:lstStyle/>
          <a:p>
            <a:pPr>
              <a:defRPr/>
            </a:pPr>
            <a:r>
              <a:rPr lang="it-IT" smtClean="0"/>
              <a:t>L. Bandiera, INFN Section of Ferrara</a:t>
            </a:r>
            <a:endParaRPr lang="en-US"/>
          </a:p>
        </p:txBody>
      </p:sp>
      <p:sp>
        <p:nvSpPr>
          <p:cNvPr id="9" name="Slide Number Placeholder 8"/>
          <p:cNvSpPr>
            <a:spLocks noGrp="1"/>
          </p:cNvSpPr>
          <p:nvPr>
            <p:ph type="sldNum" sz="quarter" idx="12"/>
          </p:nvPr>
        </p:nvSpPr>
        <p:spPr/>
        <p:txBody>
          <a:bodyPr/>
          <a:lstStyle/>
          <a:p>
            <a:pPr>
              <a:defRPr/>
            </a:pPr>
            <a:fld id="{C43016B4-1D35-43F0-AB7E-8AE4DAAC489B}" type="slidenum">
              <a:rPr lang="en-US" smtClean="0"/>
              <a:pPr>
                <a:defRPr/>
              </a:pPr>
              <a:t>‹N›</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pPr>
              <a:defRPr/>
            </a:pPr>
            <a:r>
              <a:rPr lang="en-US" smtClean="0"/>
              <a:t>LAL, Orsay, 19/01/2017</a:t>
            </a:r>
            <a:endParaRPr lang="en-US"/>
          </a:p>
        </p:txBody>
      </p:sp>
      <p:sp>
        <p:nvSpPr>
          <p:cNvPr id="4" name="Footer Placeholder 3"/>
          <p:cNvSpPr>
            <a:spLocks noGrp="1"/>
          </p:cNvSpPr>
          <p:nvPr>
            <p:ph type="ftr" sz="quarter" idx="11"/>
          </p:nvPr>
        </p:nvSpPr>
        <p:spPr/>
        <p:txBody>
          <a:bodyPr/>
          <a:lstStyle/>
          <a:p>
            <a:pPr>
              <a:defRPr/>
            </a:pPr>
            <a:r>
              <a:rPr lang="it-IT" smtClean="0"/>
              <a:t>L. Bandiera, INFN Section of Ferrara</a:t>
            </a:r>
            <a:endParaRPr lang="en-US"/>
          </a:p>
        </p:txBody>
      </p:sp>
      <p:sp>
        <p:nvSpPr>
          <p:cNvPr id="5" name="Slide Number Placeholder 4"/>
          <p:cNvSpPr>
            <a:spLocks noGrp="1"/>
          </p:cNvSpPr>
          <p:nvPr>
            <p:ph type="sldNum" sz="quarter" idx="12"/>
          </p:nvPr>
        </p:nvSpPr>
        <p:spPr/>
        <p:txBody>
          <a:bodyPr/>
          <a:lstStyle/>
          <a:p>
            <a:pPr>
              <a:defRPr/>
            </a:pPr>
            <a:fld id="{EBC94083-B7AD-4BA0-B634-30AF78BDEA86}" type="slidenum">
              <a:rPr lang="en-US" smtClean="0"/>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LAL, Orsay, 19/01/2017</a:t>
            </a:r>
            <a:endParaRPr lang="en-US"/>
          </a:p>
        </p:txBody>
      </p:sp>
      <p:sp>
        <p:nvSpPr>
          <p:cNvPr id="3" name="Footer Placeholder 2"/>
          <p:cNvSpPr>
            <a:spLocks noGrp="1"/>
          </p:cNvSpPr>
          <p:nvPr>
            <p:ph type="ftr" sz="quarter" idx="11"/>
          </p:nvPr>
        </p:nvSpPr>
        <p:spPr/>
        <p:txBody>
          <a:bodyPr/>
          <a:lstStyle/>
          <a:p>
            <a:pPr>
              <a:defRPr/>
            </a:pPr>
            <a:r>
              <a:rPr lang="it-IT" smtClean="0"/>
              <a:t>L. Bandiera, INFN Section of Ferrara</a:t>
            </a:r>
            <a:endParaRPr lang="en-US"/>
          </a:p>
        </p:txBody>
      </p:sp>
      <p:sp>
        <p:nvSpPr>
          <p:cNvPr id="4" name="Slide Number Placeholder 3"/>
          <p:cNvSpPr>
            <a:spLocks noGrp="1"/>
          </p:cNvSpPr>
          <p:nvPr>
            <p:ph type="sldNum" sz="quarter" idx="12"/>
          </p:nvPr>
        </p:nvSpPr>
        <p:spPr/>
        <p:txBody>
          <a:bodyPr/>
          <a:lstStyle/>
          <a:p>
            <a:pPr>
              <a:defRPr/>
            </a:pPr>
            <a:fld id="{C2C8B80F-DDDC-4A8E-A6FB-0FB8ACF10A7F}" type="slidenum">
              <a:rPr lang="en-US" smtClean="0"/>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r>
              <a:rPr lang="en-US" smtClean="0"/>
              <a:t>LAL, Orsay, 19/01/2017</a:t>
            </a:r>
            <a:endParaRPr lang="en-US"/>
          </a:p>
        </p:txBody>
      </p:sp>
      <p:sp>
        <p:nvSpPr>
          <p:cNvPr id="6" name="Footer Placeholder 5"/>
          <p:cNvSpPr>
            <a:spLocks noGrp="1"/>
          </p:cNvSpPr>
          <p:nvPr>
            <p:ph type="ftr" sz="quarter" idx="11"/>
          </p:nvPr>
        </p:nvSpPr>
        <p:spPr/>
        <p:txBody>
          <a:bodyPr/>
          <a:lstStyle/>
          <a:p>
            <a:pPr>
              <a:defRPr/>
            </a:pPr>
            <a:r>
              <a:rPr lang="it-IT" smtClean="0"/>
              <a:t>L. Bandiera, INFN Section of Ferrara</a:t>
            </a:r>
            <a:endParaRPr lang="en-US"/>
          </a:p>
        </p:txBody>
      </p:sp>
      <p:sp>
        <p:nvSpPr>
          <p:cNvPr id="7" name="Slide Number Placeholder 6"/>
          <p:cNvSpPr>
            <a:spLocks noGrp="1"/>
          </p:cNvSpPr>
          <p:nvPr>
            <p:ph type="sldNum" sz="quarter" idx="12"/>
          </p:nvPr>
        </p:nvSpPr>
        <p:spPr/>
        <p:txBody>
          <a:bodyPr/>
          <a:lstStyle/>
          <a:p>
            <a:pPr>
              <a:defRPr/>
            </a:pPr>
            <a:fld id="{D9208798-521A-4308-B685-4F30B5052168}" type="slidenum">
              <a:rPr lang="en-US" smtClean="0"/>
              <a:pPr>
                <a:defRPr/>
              </a:pPr>
              <a:t>‹N›</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r>
              <a:rPr lang="en-US" smtClean="0"/>
              <a:t>LAL, Orsay, 19/01/2017</a:t>
            </a:r>
            <a:endParaRPr lang="en-US"/>
          </a:p>
        </p:txBody>
      </p:sp>
      <p:sp>
        <p:nvSpPr>
          <p:cNvPr id="6" name="Footer Placeholder 5"/>
          <p:cNvSpPr>
            <a:spLocks noGrp="1"/>
          </p:cNvSpPr>
          <p:nvPr>
            <p:ph type="ftr" sz="quarter" idx="11"/>
          </p:nvPr>
        </p:nvSpPr>
        <p:spPr/>
        <p:txBody>
          <a:bodyPr/>
          <a:lstStyle/>
          <a:p>
            <a:pPr>
              <a:defRPr/>
            </a:pPr>
            <a:r>
              <a:rPr lang="it-IT" smtClean="0"/>
              <a:t>L. Bandiera, INFN Section of Ferrara</a:t>
            </a:r>
            <a:endParaRPr lang="en-US"/>
          </a:p>
        </p:txBody>
      </p:sp>
      <p:sp>
        <p:nvSpPr>
          <p:cNvPr id="7" name="Slide Number Placeholder 6"/>
          <p:cNvSpPr>
            <a:spLocks noGrp="1"/>
          </p:cNvSpPr>
          <p:nvPr>
            <p:ph type="sldNum" sz="quarter" idx="12"/>
          </p:nvPr>
        </p:nvSpPr>
        <p:spPr/>
        <p:txBody>
          <a:bodyPr/>
          <a:lstStyle/>
          <a:p>
            <a:pPr>
              <a:defRPr/>
            </a:pPr>
            <a:fld id="{28800923-C4B6-49CB-9D54-3B7602E4E1E7}" type="slidenum">
              <a:rPr lang="en-US" smtClean="0"/>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smtClean="0"/>
              <a:t>LAL, Orsay, 19/01/2017</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it-IT" smtClean="0"/>
              <a:t>L. Bandiera, INFN Section of Ferrara</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C98A2CCB-D9CD-4CC4-B6B1-BA533894D96F}"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iming>
    <p:tnLst>
      <p:par>
        <p:cTn id="1" dur="indefinite" restart="never" nodeType="tmRoot"/>
      </p:par>
    </p:tnLst>
  </p:timing>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wmf"/><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pPr algn="ctr">
              <a:lnSpc>
                <a:spcPct val="100000"/>
              </a:lnSpc>
            </a:pPr>
            <a:r>
              <a:rPr lang="en-GB" sz="3000" dirty="0" smtClean="0">
                <a:solidFill>
                  <a:srgbClr val="C00000"/>
                </a:solidFill>
              </a:rPr>
              <a:t>A METHOD FOR COMPUTATION of radiation EMITTED BY ELECTRONS AND POSITRONS in straight and bent crystals</a:t>
            </a:r>
            <a:endParaRPr lang="en-GB" sz="3000" dirty="0">
              <a:solidFill>
                <a:srgbClr val="C00000"/>
              </a:solidFill>
            </a:endParaRPr>
          </a:p>
        </p:txBody>
      </p:sp>
      <p:sp>
        <p:nvSpPr>
          <p:cNvPr id="6" name="TextShape 2"/>
          <p:cNvSpPr txBox="1"/>
          <p:nvPr/>
        </p:nvSpPr>
        <p:spPr>
          <a:xfrm>
            <a:off x="7924680" y="6331184"/>
            <a:ext cx="761760" cy="364680"/>
          </a:xfrm>
          <a:prstGeom prst="rect">
            <a:avLst/>
          </a:prstGeom>
        </p:spPr>
        <p:txBody>
          <a:bodyPr lIns="0" tIns="0" rIns="0" bIns="0" anchor="b"/>
          <a:lstStyle/>
          <a:p>
            <a:pPr>
              <a:lnSpc>
                <a:spcPct val="100000"/>
              </a:lnSpc>
            </a:pPr>
            <a:fld id="{B5B3B8B2-612D-410E-B189-0C1C65DAC86D}" type="slidenum">
              <a:rPr lang="en-US" sz="1200" b="1">
                <a:solidFill>
                  <a:srgbClr val="035C75"/>
                </a:solidFill>
                <a:latin typeface="+mn-lt"/>
              </a:rPr>
              <a:t>1</a:t>
            </a:fld>
            <a:endParaRPr>
              <a:latin typeface="+mn-lt"/>
            </a:endParaRPr>
          </a:p>
        </p:txBody>
      </p:sp>
      <p:sp>
        <p:nvSpPr>
          <p:cNvPr id="8" name="CustomShape 4"/>
          <p:cNvSpPr/>
          <p:nvPr/>
        </p:nvSpPr>
        <p:spPr>
          <a:xfrm>
            <a:off x="467640" y="5830367"/>
            <a:ext cx="5184480" cy="395280"/>
          </a:xfrm>
          <a:prstGeom prst="rect">
            <a:avLst/>
          </a:prstGeom>
        </p:spPr>
        <p:txBody>
          <a:bodyPr lIns="90000" tIns="45000" rIns="90000" bIns="45000"/>
          <a:lstStyle/>
          <a:p>
            <a:pPr>
              <a:lnSpc>
                <a:spcPct val="100000"/>
              </a:lnSpc>
            </a:pPr>
            <a:r>
              <a:rPr lang="en-US" sz="2000" i="1" dirty="0" err="1" smtClean="0">
                <a:latin typeface="+mn-lt"/>
              </a:rPr>
              <a:t>Laboratoire</a:t>
            </a:r>
            <a:r>
              <a:rPr lang="en-US" sz="2000" i="1" dirty="0" smtClean="0">
                <a:latin typeface="+mn-lt"/>
              </a:rPr>
              <a:t> </a:t>
            </a:r>
            <a:r>
              <a:rPr lang="en-US" sz="2000" i="1" dirty="0">
                <a:latin typeface="+mn-lt"/>
              </a:rPr>
              <a:t>de </a:t>
            </a:r>
            <a:r>
              <a:rPr lang="en-US" sz="2000" i="1" dirty="0" err="1">
                <a:latin typeface="+mn-lt"/>
              </a:rPr>
              <a:t>l'accélérateur</a:t>
            </a:r>
            <a:r>
              <a:rPr lang="en-US" sz="2000" i="1" dirty="0">
                <a:latin typeface="+mn-lt"/>
              </a:rPr>
              <a:t> </a:t>
            </a:r>
            <a:r>
              <a:rPr lang="en-US" sz="2000" i="1" dirty="0" err="1" smtClean="0">
                <a:latin typeface="+mn-lt"/>
              </a:rPr>
              <a:t>linéaire</a:t>
            </a:r>
            <a:endParaRPr lang="en-US" sz="2000" i="1" dirty="0" smtClean="0">
              <a:latin typeface="+mn-lt"/>
            </a:endParaRPr>
          </a:p>
          <a:p>
            <a:pPr>
              <a:lnSpc>
                <a:spcPct val="100000"/>
              </a:lnSpc>
            </a:pPr>
            <a:r>
              <a:rPr lang="en-US" sz="2000" i="1" dirty="0" err="1">
                <a:latin typeface="+mn-lt"/>
              </a:rPr>
              <a:t>O</a:t>
            </a:r>
            <a:r>
              <a:rPr lang="en-US" sz="2000" i="1" dirty="0" err="1" smtClean="0">
                <a:latin typeface="+mn-lt"/>
              </a:rPr>
              <a:t>rsay</a:t>
            </a:r>
            <a:r>
              <a:rPr lang="en-US" sz="2000" b="1" i="1" dirty="0" smtClean="0">
                <a:latin typeface="+mn-lt"/>
              </a:rPr>
              <a:t>, </a:t>
            </a:r>
            <a:r>
              <a:rPr lang="en-US" sz="2000" i="1" dirty="0" smtClean="0">
                <a:latin typeface="+mn-lt"/>
              </a:rPr>
              <a:t>January</a:t>
            </a:r>
            <a:r>
              <a:rPr lang="en-US" sz="2000" b="1" i="1" dirty="0" smtClean="0">
                <a:latin typeface="+mn-lt"/>
              </a:rPr>
              <a:t> 19, 2017</a:t>
            </a:r>
            <a:endParaRPr dirty="0">
              <a:latin typeface="+mn-lt"/>
            </a:endParaRPr>
          </a:p>
        </p:txBody>
      </p:sp>
      <p:sp>
        <p:nvSpPr>
          <p:cNvPr id="9" name="CustomShape 5"/>
          <p:cNvSpPr/>
          <p:nvPr/>
        </p:nvSpPr>
        <p:spPr>
          <a:xfrm>
            <a:off x="3652377" y="3861048"/>
            <a:ext cx="4952520" cy="395280"/>
          </a:xfrm>
          <a:prstGeom prst="rect">
            <a:avLst/>
          </a:prstGeom>
        </p:spPr>
        <p:txBody>
          <a:bodyPr lIns="90000" tIns="45000" rIns="90000" bIns="45000"/>
          <a:lstStyle/>
          <a:p>
            <a:pPr algn="r">
              <a:lnSpc>
                <a:spcPct val="100000"/>
              </a:lnSpc>
            </a:pPr>
            <a:r>
              <a:rPr lang="en-US" i="1" dirty="0" smtClean="0">
                <a:solidFill>
                  <a:srgbClr val="000000"/>
                </a:solidFill>
                <a:latin typeface="+mn-lt"/>
              </a:rPr>
              <a:t>L. </a:t>
            </a:r>
            <a:r>
              <a:rPr lang="en-US" i="1" dirty="0" err="1" smtClean="0">
                <a:solidFill>
                  <a:srgbClr val="000000"/>
                </a:solidFill>
                <a:latin typeface="+mn-lt"/>
              </a:rPr>
              <a:t>Bandiera</a:t>
            </a:r>
            <a:endParaRPr lang="en-US" i="1" dirty="0" smtClean="0">
              <a:solidFill>
                <a:srgbClr val="000000"/>
              </a:solidFill>
              <a:latin typeface="+mn-lt"/>
            </a:endParaRPr>
          </a:p>
          <a:p>
            <a:pPr algn="r">
              <a:lnSpc>
                <a:spcPct val="100000"/>
              </a:lnSpc>
            </a:pPr>
            <a:r>
              <a:rPr lang="en-US" b="1" i="1" dirty="0" smtClean="0">
                <a:solidFill>
                  <a:srgbClr val="000000"/>
                </a:solidFill>
                <a:latin typeface="+mn-lt"/>
              </a:rPr>
              <a:t>INFN Section of Ferrara – Italy</a:t>
            </a:r>
          </a:p>
          <a:p>
            <a:pPr algn="r">
              <a:lnSpc>
                <a:spcPct val="100000"/>
              </a:lnSpc>
            </a:pPr>
            <a:r>
              <a:rPr lang="en-US" sz="2800" i="1" dirty="0" smtClean="0">
                <a:solidFill>
                  <a:srgbClr val="000000"/>
                </a:solidFill>
                <a:latin typeface="+mn-lt"/>
              </a:rPr>
              <a:t>bandiera@fe.infn.it</a:t>
            </a:r>
            <a:endParaRPr sz="2800" dirty="0">
              <a:latin typeface="+mn-lt"/>
            </a:endParaRPr>
          </a:p>
        </p:txBody>
      </p:sp>
      <p:pic>
        <p:nvPicPr>
          <p:cNvPr id="11" name="Picture 13"/>
          <p:cNvPicPr/>
          <p:nvPr/>
        </p:nvPicPr>
        <p:blipFill>
          <a:blip r:embed="rId2"/>
          <a:stretch>
            <a:fillRect/>
          </a:stretch>
        </p:blipFill>
        <p:spPr>
          <a:xfrm>
            <a:off x="7657488" y="5219419"/>
            <a:ext cx="1296144" cy="1178632"/>
          </a:xfrm>
          <a:prstGeom prst="rect">
            <a:avLst/>
          </a:prstGeom>
        </p:spPr>
      </p:pic>
      <p:pic>
        <p:nvPicPr>
          <p:cNvPr id="7" name="Picture 2"/>
          <p:cNvPicPr>
            <a:picLocks noChangeAspect="1"/>
          </p:cNvPicPr>
          <p:nvPr/>
        </p:nvPicPr>
        <p:blipFill>
          <a:blip r:embed="rId3"/>
          <a:stretch>
            <a:fillRect/>
          </a:stretch>
        </p:blipFill>
        <p:spPr>
          <a:xfrm>
            <a:off x="6308049" y="5337672"/>
            <a:ext cx="1079272" cy="1001025"/>
          </a:xfrm>
          <a:prstGeom prst="rect">
            <a:avLst/>
          </a:prstGeom>
        </p:spPr>
      </p:pic>
    </p:spTree>
    <p:extLst>
      <p:ext uri="{BB962C8B-B14F-4D97-AF65-F5344CB8AC3E}">
        <p14:creationId xmlns:p14="http://schemas.microsoft.com/office/powerpoint/2010/main" val="60456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677" y="5661248"/>
            <a:ext cx="2183643" cy="50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456431" y="1268760"/>
            <a:ext cx="8229600" cy="4876800"/>
          </a:xfrm>
        </p:spPr>
        <p:txBody>
          <a:bodyPr>
            <a:noAutofit/>
          </a:bodyPr>
          <a:lstStyle/>
          <a:p>
            <a:pPr marL="0" indent="0" algn="just">
              <a:buNone/>
            </a:pPr>
            <a:r>
              <a:rPr lang="en-US" sz="1600" b="1" dirty="0" smtClean="0">
                <a:solidFill>
                  <a:srgbClr val="C00000"/>
                </a:solidFill>
              </a:rPr>
              <a:t>SMALL ANGLE APPROXIMATION</a:t>
            </a:r>
            <a:r>
              <a:rPr lang="en-US" sz="1600" b="1" dirty="0" smtClean="0"/>
              <a:t>: </a:t>
            </a:r>
            <a:r>
              <a:rPr lang="en-US" sz="1600" dirty="0" smtClean="0"/>
              <a:t>the </a:t>
            </a:r>
            <a:r>
              <a:rPr lang="en-US" sz="1600" dirty="0"/>
              <a:t>integrals of eq. </a:t>
            </a:r>
            <a:r>
              <a:rPr lang="en-US" sz="1600" dirty="0" smtClean="0"/>
              <a:t>(1) </a:t>
            </a:r>
            <a:r>
              <a:rPr lang="en-US" sz="1600" dirty="0"/>
              <a:t>can be represented as follows: </a:t>
            </a:r>
            <a:r>
              <a:rPr lang="en-US" sz="1600" dirty="0" smtClean="0"/>
              <a:t>	     	</a:t>
            </a:r>
          </a:p>
          <a:p>
            <a:pPr marL="0" indent="0" algn="just">
              <a:buNone/>
            </a:pPr>
            <a:endParaRPr lang="en-US" sz="1600" b="1" dirty="0" smtClean="0"/>
          </a:p>
          <a:p>
            <a:pPr marL="0" indent="0" algn="just">
              <a:buNone/>
            </a:pPr>
            <a:r>
              <a:rPr lang="it-IT" sz="1600" dirty="0" smtClean="0">
                <a:solidFill>
                  <a:srgbClr val="000000"/>
                </a:solidFill>
              </a:rPr>
              <a:t>                                                                                                   (4)</a:t>
            </a:r>
            <a:endParaRPr lang="en-US" sz="1600" dirty="0" smtClean="0">
              <a:solidFill>
                <a:srgbClr val="000000"/>
              </a:solidFill>
            </a:endParaRPr>
          </a:p>
          <a:p>
            <a:pPr marL="0" indent="0" algn="just">
              <a:buNone/>
            </a:pPr>
            <a:endParaRPr lang="en-US" sz="1600" b="1" dirty="0">
              <a:solidFill>
                <a:srgbClr val="C00000"/>
              </a:solidFill>
            </a:endParaRPr>
          </a:p>
          <a:p>
            <a:pPr marL="0" indent="0" algn="just">
              <a:buNone/>
            </a:pPr>
            <a:r>
              <a:rPr lang="it-IT" sz="1600" dirty="0" err="1">
                <a:solidFill>
                  <a:srgbClr val="000000"/>
                </a:solidFill>
              </a:rPr>
              <a:t>b</a:t>
            </a:r>
            <a:r>
              <a:rPr lang="it-IT" sz="1600" dirty="0" err="1" smtClean="0">
                <a:solidFill>
                  <a:srgbClr val="000000"/>
                </a:solidFill>
              </a:rPr>
              <a:t>eing</a:t>
            </a:r>
            <a:r>
              <a:rPr lang="it-IT" sz="1600" dirty="0" smtClean="0">
                <a:solidFill>
                  <a:srgbClr val="000000"/>
                </a:solidFill>
              </a:rPr>
              <a:t>                                                                                                         and </a:t>
            </a:r>
            <a:endParaRPr lang="en-US" sz="1600" dirty="0" smtClean="0">
              <a:solidFill>
                <a:srgbClr val="000000"/>
              </a:solidFill>
            </a:endParaRPr>
          </a:p>
          <a:p>
            <a:pPr marL="0" indent="0" algn="just">
              <a:buNone/>
            </a:pPr>
            <a:endParaRPr lang="en-US" sz="1600" b="1" dirty="0">
              <a:solidFill>
                <a:srgbClr val="C00000"/>
              </a:solidFill>
            </a:endParaRPr>
          </a:p>
          <a:p>
            <a:pPr marL="0" indent="0" algn="just">
              <a:buNone/>
            </a:pPr>
            <a:r>
              <a:rPr lang="en-US" sz="1600" b="1" dirty="0" smtClean="0">
                <a:solidFill>
                  <a:srgbClr val="C00000"/>
                </a:solidFill>
              </a:rPr>
              <a:t>ACCOUNT OF INCOHERENT SCATTERING:</a:t>
            </a:r>
          </a:p>
          <a:p>
            <a:pPr marL="0" indent="0" algn="just">
              <a:buNone/>
            </a:pPr>
            <a:endParaRPr lang="en-US" sz="1600" b="1" dirty="0"/>
          </a:p>
          <a:p>
            <a:pPr marL="0" indent="0" algn="just">
              <a:buNone/>
            </a:pPr>
            <a:endParaRPr lang="en-US" sz="1600" b="1" dirty="0" smtClean="0"/>
          </a:p>
          <a:p>
            <a:pPr marL="0" indent="0" algn="just">
              <a:buNone/>
            </a:pPr>
            <a:endParaRPr lang="en-US" sz="1600" b="1" dirty="0"/>
          </a:p>
          <a:p>
            <a:pPr marL="0" indent="0" algn="just">
              <a:buNone/>
            </a:pPr>
            <a:endParaRPr lang="en-US" sz="1600" b="1" dirty="0"/>
          </a:p>
          <a:p>
            <a:pPr marL="0" indent="0" algn="just">
              <a:buNone/>
            </a:pPr>
            <a:r>
              <a:rPr lang="en-GB" sz="1600" dirty="0" smtClean="0"/>
              <a:t>The </a:t>
            </a:r>
            <a:r>
              <a:rPr lang="en-GB" sz="1600" b="1" dirty="0"/>
              <a:t>particle trajectory is then divided in N small </a:t>
            </a:r>
            <a:r>
              <a:rPr lang="en-GB" sz="1600" b="1" dirty="0" smtClean="0"/>
              <a:t>steps</a:t>
            </a:r>
            <a:r>
              <a:rPr lang="en-GB" sz="1600" dirty="0" smtClean="0"/>
              <a:t>, within which the particle trajectory </a:t>
            </a:r>
            <a:r>
              <a:rPr lang="en-GB" sz="1600" dirty="0"/>
              <a:t>is calculated through </a:t>
            </a:r>
            <a:r>
              <a:rPr lang="en-GB" sz="1600" dirty="0" smtClean="0"/>
              <a:t>the integration </a:t>
            </a:r>
            <a:r>
              <a:rPr lang="en-GB" sz="1600" dirty="0"/>
              <a:t>of equation of motion in the continuous </a:t>
            </a:r>
            <a:r>
              <a:rPr lang="en-GB" sz="1600" dirty="0" smtClean="0"/>
              <a:t>potential. </a:t>
            </a:r>
            <a:r>
              <a:rPr lang="en-GB" sz="1600" b="1" dirty="0" smtClean="0"/>
              <a:t>At the </a:t>
            </a:r>
            <a:r>
              <a:rPr lang="en-GB" sz="1600" b="1" dirty="0"/>
              <a:t>end of each step the </a:t>
            </a:r>
            <a:r>
              <a:rPr lang="en-GB" sz="1600" b="1" dirty="0" smtClean="0"/>
              <a:t>scattering </a:t>
            </a:r>
            <a:r>
              <a:rPr lang="en-GB" sz="1600" b="1" dirty="0"/>
              <a:t>by nuclei and electrons is </a:t>
            </a:r>
            <a:r>
              <a:rPr lang="en-GB" sz="1600" b="1" dirty="0" smtClean="0"/>
              <a:t>sampled </a:t>
            </a:r>
            <a:r>
              <a:rPr lang="en-GB" sz="1600" dirty="0" smtClean="0"/>
              <a:t>and </a:t>
            </a:r>
            <a:r>
              <a:rPr lang="en-GB" sz="1600" dirty="0"/>
              <a:t>the transverse velocity </a:t>
            </a:r>
            <a:r>
              <a:rPr lang="en-GB" sz="1600" dirty="0" smtClean="0"/>
              <a:t>for </a:t>
            </a:r>
            <a:r>
              <a:rPr lang="en-GB" sz="1600" dirty="0"/>
              <a:t>the </a:t>
            </a:r>
            <a:r>
              <a:rPr lang="en-GB" sz="1600" dirty="0" err="1"/>
              <a:t>i</a:t>
            </a:r>
            <a:r>
              <a:rPr lang="en-GB" sz="1600" dirty="0"/>
              <a:t>-step becomes</a:t>
            </a:r>
            <a:endParaRPr lang="en-US" sz="1600" dirty="0" smtClean="0"/>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10</a:t>
            </a:fld>
            <a:endParaRPr lang="en-US"/>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749988"/>
            <a:ext cx="6611187" cy="11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nettore 2 12"/>
          <p:cNvCxnSpPr/>
          <p:nvPr/>
        </p:nvCxnSpPr>
        <p:spPr>
          <a:xfrm flipH="1">
            <a:off x="5676381" y="3827565"/>
            <a:ext cx="288032" cy="4197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6444208" y="3827565"/>
            <a:ext cx="108012" cy="4197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571231" y="3573016"/>
            <a:ext cx="3605474" cy="353943"/>
          </a:xfrm>
          <a:prstGeom prst="rect">
            <a:avLst/>
          </a:prstGeom>
          <a:noFill/>
        </p:spPr>
        <p:txBody>
          <a:bodyPr wrap="none" rtlCol="0">
            <a:spAutoFit/>
          </a:bodyPr>
          <a:lstStyle/>
          <a:p>
            <a:r>
              <a:rPr lang="en-US" sz="1700" dirty="0" smtClean="0">
                <a:latin typeface="+mn-lt"/>
              </a:rPr>
              <a:t>Incoherent scattering with atoms</a:t>
            </a:r>
            <a:endParaRPr lang="en-US" sz="1700" dirty="0">
              <a:latin typeface="+mn-lt"/>
            </a:endParaRPr>
          </a:p>
        </p:txBody>
      </p:sp>
      <p:sp>
        <p:nvSpPr>
          <p:cNvPr id="6" name="Segnaposto data 5"/>
          <p:cNvSpPr>
            <a:spLocks noGrp="1"/>
          </p:cNvSpPr>
          <p:nvPr>
            <p:ph type="dt" sz="half" idx="10"/>
          </p:nvPr>
        </p:nvSpPr>
        <p:spPr/>
        <p:txBody>
          <a:bodyPr/>
          <a:lstStyle/>
          <a:p>
            <a:pPr>
              <a:defRPr/>
            </a:pPr>
            <a:r>
              <a:rPr lang="en-US" smtClean="0"/>
              <a:t>LAL, Orsay, 19/01/2017</a:t>
            </a:r>
            <a:endParaRPr lang="en-US"/>
          </a:p>
        </p:txBody>
      </p:sp>
      <p:sp>
        <p:nvSpPr>
          <p:cNvPr id="7" name="Segnaposto piè di pagina 6"/>
          <p:cNvSpPr>
            <a:spLocks noGrp="1"/>
          </p:cNvSpPr>
          <p:nvPr>
            <p:ph type="ftr" sz="quarter" idx="11"/>
          </p:nvPr>
        </p:nvSpPr>
        <p:spPr/>
        <p:txBody>
          <a:bodyPr/>
          <a:lstStyle/>
          <a:p>
            <a:pPr>
              <a:defRPr/>
            </a:pPr>
            <a:r>
              <a:rPr lang="it-IT" smtClean="0"/>
              <a:t>L. Bandiera, INFN Section of Ferrara</a:t>
            </a:r>
            <a:endParaRPr lang="en-US"/>
          </a:p>
        </p:txBody>
      </p:sp>
      <p:pic>
        <p:nvPicPr>
          <p:cNvPr id="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708920"/>
            <a:ext cx="1080120" cy="4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olo 1"/>
          <p:cNvSpPr>
            <a:spLocks noGrp="1"/>
          </p:cNvSpPr>
          <p:nvPr>
            <p:ph type="title"/>
          </p:nvPr>
        </p:nvSpPr>
        <p:spPr>
          <a:xfrm>
            <a:off x="450425" y="303139"/>
            <a:ext cx="8229600" cy="990600"/>
          </a:xfrm>
        </p:spPr>
        <p:txBody>
          <a:bodyPr>
            <a:normAutofit fontScale="90000"/>
          </a:bodyPr>
          <a:lstStyle/>
          <a:p>
            <a:pPr algn="ctr"/>
            <a:r>
              <a:rPr lang="en-US" dirty="0" smtClean="0">
                <a:solidFill>
                  <a:srgbClr val="C00000"/>
                </a:solidFill>
              </a:rPr>
              <a:t>An algorithm for radiation in crystals</a:t>
            </a:r>
            <a:r>
              <a:rPr lang="en-US" sz="2700" dirty="0" smtClean="0">
                <a:solidFill>
                  <a:srgbClr val="C00000"/>
                </a:solidFill>
              </a:rPr>
              <a:t/>
            </a:r>
            <a:br>
              <a:rPr lang="en-US" sz="2700" dirty="0" smtClean="0">
                <a:solidFill>
                  <a:srgbClr val="C00000"/>
                </a:solidFill>
              </a:rPr>
            </a:br>
            <a:r>
              <a:rPr lang="en-US" sz="2400" dirty="0" smtClean="0">
                <a:solidFill>
                  <a:srgbClr val="C00000"/>
                </a:solidFill>
              </a:rPr>
              <a:t>Integration of  the BK formula</a:t>
            </a:r>
            <a:endParaRPr lang="en-US" sz="2700" dirty="0">
              <a:solidFill>
                <a:srgbClr val="C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803369"/>
            <a:ext cx="3748404" cy="79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564904"/>
            <a:ext cx="5148572" cy="69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197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04541"/>
            <a:ext cx="9108504" cy="4876800"/>
          </a:xfrm>
        </p:spPr>
        <p:txBody>
          <a:bodyPr>
            <a:noAutofit/>
          </a:bodyPr>
          <a:lstStyle/>
          <a:p>
            <a:pPr algn="just"/>
            <a:endParaRPr lang="en-US" sz="1600" b="1" dirty="0" smtClean="0"/>
          </a:p>
          <a:p>
            <a:pPr algn="just"/>
            <a:endParaRPr lang="en-US" sz="1600" b="1" dirty="0"/>
          </a:p>
          <a:p>
            <a:pPr marL="0" indent="0" algn="just">
              <a:buNone/>
            </a:pPr>
            <a:endParaRPr lang="en-US" sz="1600" dirty="0"/>
          </a:p>
          <a:p>
            <a:pPr marL="0" indent="0" algn="just">
              <a:buNone/>
            </a:pPr>
            <a:r>
              <a:rPr lang="en-US" sz="1600" dirty="0" smtClean="0"/>
              <a:t>In order to improve the </a:t>
            </a:r>
            <a:r>
              <a:rPr lang="en-US" sz="1600" dirty="0"/>
              <a:t>convergence of its integration over </a:t>
            </a:r>
            <a:r>
              <a:rPr lang="en-US" sz="1600" i="1" dirty="0"/>
              <a:t>t </a:t>
            </a:r>
            <a:r>
              <a:rPr lang="en-US" sz="1600" dirty="0"/>
              <a:t>and </a:t>
            </a:r>
            <a:r>
              <a:rPr lang="el-GR" sz="1600" b="1" i="1" dirty="0"/>
              <a:t>θ</a:t>
            </a:r>
            <a:r>
              <a:rPr lang="it-IT" sz="1600" b="1" i="1" dirty="0"/>
              <a:t> </a:t>
            </a:r>
            <a:r>
              <a:rPr lang="it-IT" sz="1600" dirty="0"/>
              <a:t>(</a:t>
            </a:r>
            <a:r>
              <a:rPr lang="it-IT" sz="1600" dirty="0" err="1"/>
              <a:t>photon</a:t>
            </a:r>
            <a:r>
              <a:rPr lang="it-IT" sz="1600" dirty="0"/>
              <a:t> </a:t>
            </a:r>
            <a:r>
              <a:rPr lang="it-IT" sz="1600" dirty="0" err="1"/>
              <a:t>emission</a:t>
            </a:r>
            <a:r>
              <a:rPr lang="it-IT" sz="1600" dirty="0"/>
              <a:t> angle</a:t>
            </a:r>
            <a:r>
              <a:rPr lang="it-IT" sz="1600" dirty="0" smtClean="0"/>
              <a:t>)</a:t>
            </a:r>
            <a:r>
              <a:rPr lang="en-US" sz="1600" dirty="0" smtClean="0"/>
              <a:t>, </a:t>
            </a:r>
            <a:r>
              <a:rPr lang="en-US" sz="1600" dirty="0"/>
              <a:t>the integrals of eq. </a:t>
            </a:r>
            <a:r>
              <a:rPr lang="en-US" sz="1600" dirty="0" smtClean="0"/>
              <a:t>4 </a:t>
            </a:r>
            <a:r>
              <a:rPr lang="en-US" sz="1600" dirty="0"/>
              <a:t>are computed as </a:t>
            </a:r>
            <a:r>
              <a:rPr lang="en-US" sz="1600" dirty="0" smtClean="0"/>
              <a:t>follows after an integration by parts:</a:t>
            </a:r>
          </a:p>
          <a:p>
            <a:pPr algn="just"/>
            <a:endParaRPr lang="en-US" sz="1600" dirty="0" smtClean="0"/>
          </a:p>
          <a:p>
            <a:pPr marL="0" indent="0" algn="just">
              <a:buNone/>
            </a:pPr>
            <a:endParaRPr lang="en-US" sz="1600" dirty="0"/>
          </a:p>
          <a:p>
            <a:pPr marL="0" indent="0" algn="just">
              <a:buNone/>
            </a:pPr>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a:p>
            <a:pPr marL="0" indent="0" algn="just">
              <a:buNone/>
            </a:pPr>
            <a:r>
              <a:rPr lang="en-GB" sz="1600" dirty="0"/>
              <a:t>T</a:t>
            </a:r>
            <a:r>
              <a:rPr lang="en-GB" sz="1600" dirty="0" smtClean="0"/>
              <a:t>he </a:t>
            </a:r>
            <a:r>
              <a:rPr lang="en-GB" sz="1600" dirty="0"/>
              <a:t>contributions of the trajectory </a:t>
            </a:r>
            <a:r>
              <a:rPr lang="en-GB" sz="1600" dirty="0" smtClean="0"/>
              <a:t>ends are not taken into account, </a:t>
            </a:r>
            <a:r>
              <a:rPr lang="en-GB" sz="1600" dirty="0"/>
              <a:t>thus neglecting the soft contribution of </a:t>
            </a:r>
            <a:r>
              <a:rPr lang="en-GB" sz="1600" dirty="0" smtClean="0"/>
              <a:t>transition radiation.</a:t>
            </a:r>
            <a:endParaRPr lang="en-GB" sz="1600" dirty="0"/>
          </a:p>
          <a:p>
            <a:pPr marL="0" indent="0" algn="just">
              <a:buNone/>
            </a:pPr>
            <a:r>
              <a:rPr lang="en-GB" sz="2000" dirty="0">
                <a:solidFill>
                  <a:srgbClr val="C00000"/>
                </a:solidFill>
              </a:rPr>
              <a:t>The integration over θ leads to the radiation spectral intensity, </a:t>
            </a:r>
            <a:r>
              <a:rPr lang="en-GB" sz="2000" dirty="0" err="1" smtClean="0">
                <a:solidFill>
                  <a:srgbClr val="C00000"/>
                </a:solidFill>
              </a:rPr>
              <a:t>ωdN</a:t>
            </a:r>
            <a:r>
              <a:rPr lang="en-GB" sz="2000" dirty="0" smtClean="0">
                <a:solidFill>
                  <a:srgbClr val="C00000"/>
                </a:solidFill>
              </a:rPr>
              <a:t>/</a:t>
            </a:r>
            <a:r>
              <a:rPr lang="en-GB" sz="2000" dirty="0" err="1" smtClean="0">
                <a:solidFill>
                  <a:srgbClr val="C00000"/>
                </a:solidFill>
              </a:rPr>
              <a:t>dω</a:t>
            </a:r>
            <a:r>
              <a:rPr lang="en-GB" sz="2000" dirty="0" smtClean="0">
                <a:solidFill>
                  <a:srgbClr val="C00000"/>
                </a:solidFill>
              </a:rPr>
              <a:t>.</a:t>
            </a:r>
            <a:endParaRPr lang="en-US" sz="2000" dirty="0">
              <a:solidFill>
                <a:srgbClr val="C00000"/>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779" y="5301208"/>
            <a:ext cx="4657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029"/>
          <a:stretch/>
        </p:blipFill>
        <p:spPr bwMode="auto">
          <a:xfrm>
            <a:off x="234702" y="4621510"/>
            <a:ext cx="3905250" cy="67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uppo 47"/>
          <p:cNvGrpSpPr/>
          <p:nvPr/>
        </p:nvGrpSpPr>
        <p:grpSpPr>
          <a:xfrm>
            <a:off x="588730" y="3363893"/>
            <a:ext cx="7908929" cy="800100"/>
            <a:chOff x="1290489" y="4653136"/>
            <a:chExt cx="7908929" cy="80010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653136"/>
              <a:ext cx="7651754"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489" y="4815061"/>
              <a:ext cx="257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11</a:t>
            </a:fld>
            <a:endParaRPr lang="en-US"/>
          </a:p>
        </p:txBody>
      </p:sp>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5721" y="1445732"/>
            <a:ext cx="6611187" cy="11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nettore 2 12"/>
          <p:cNvCxnSpPr/>
          <p:nvPr/>
        </p:nvCxnSpPr>
        <p:spPr>
          <a:xfrm flipH="1">
            <a:off x="5759600" y="1523309"/>
            <a:ext cx="390767" cy="4197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6574313" y="1523309"/>
            <a:ext cx="108012" cy="4197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701336" y="1268760"/>
            <a:ext cx="3605474" cy="353943"/>
          </a:xfrm>
          <a:prstGeom prst="rect">
            <a:avLst/>
          </a:prstGeom>
          <a:noFill/>
        </p:spPr>
        <p:txBody>
          <a:bodyPr wrap="none" rtlCol="0">
            <a:spAutoFit/>
          </a:bodyPr>
          <a:lstStyle/>
          <a:p>
            <a:r>
              <a:rPr lang="en-US" sz="1700" dirty="0" smtClean="0">
                <a:latin typeface="+mn-lt"/>
              </a:rPr>
              <a:t>Incoherent scattering with atoms</a:t>
            </a:r>
            <a:endParaRPr lang="en-US" sz="1700" dirty="0">
              <a:latin typeface="+mn-lt"/>
            </a:endParaRPr>
          </a:p>
        </p:txBody>
      </p:sp>
      <p:sp>
        <p:nvSpPr>
          <p:cNvPr id="6" name="Segnaposto data 5"/>
          <p:cNvSpPr>
            <a:spLocks noGrp="1"/>
          </p:cNvSpPr>
          <p:nvPr>
            <p:ph type="dt" sz="half" idx="10"/>
          </p:nvPr>
        </p:nvSpPr>
        <p:spPr/>
        <p:txBody>
          <a:bodyPr/>
          <a:lstStyle/>
          <a:p>
            <a:pPr>
              <a:defRPr/>
            </a:pPr>
            <a:r>
              <a:rPr lang="en-US" smtClean="0"/>
              <a:t>LAL, Orsay, 19/01/2017</a:t>
            </a:r>
            <a:endParaRPr lang="en-US"/>
          </a:p>
        </p:txBody>
      </p:sp>
      <p:sp>
        <p:nvSpPr>
          <p:cNvPr id="7" name="Segnaposto piè di pagina 6"/>
          <p:cNvSpPr>
            <a:spLocks noGrp="1"/>
          </p:cNvSpPr>
          <p:nvPr>
            <p:ph type="ftr" sz="quarter" idx="11"/>
          </p:nvPr>
        </p:nvSpPr>
        <p:spPr/>
        <p:txBody>
          <a:bodyPr/>
          <a:lstStyle/>
          <a:p>
            <a:pPr>
              <a:defRPr/>
            </a:pPr>
            <a:r>
              <a:rPr lang="it-IT" smtClean="0"/>
              <a:t>L. Bandiera, INFN Section of Ferrara</a:t>
            </a:r>
            <a:endParaRPr lang="en-US"/>
          </a:p>
        </p:txBody>
      </p:sp>
      <p:sp>
        <p:nvSpPr>
          <p:cNvPr id="20" name="Ovale 19"/>
          <p:cNvSpPr/>
          <p:nvPr/>
        </p:nvSpPr>
        <p:spPr>
          <a:xfrm>
            <a:off x="2339752" y="3259887"/>
            <a:ext cx="1835458"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p:cNvCxnSpPr/>
          <p:nvPr/>
        </p:nvCxnSpPr>
        <p:spPr>
          <a:xfrm flipH="1">
            <a:off x="2195736" y="4115016"/>
            <a:ext cx="326880" cy="1995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49274" y="4314582"/>
            <a:ext cx="5564588" cy="338554"/>
          </a:xfrm>
          <a:prstGeom prst="rect">
            <a:avLst/>
          </a:prstGeom>
          <a:noFill/>
          <a:ln>
            <a:solidFill>
              <a:srgbClr val="C00000"/>
            </a:solidFill>
          </a:ln>
        </p:spPr>
        <p:txBody>
          <a:bodyPr wrap="square" rtlCol="0">
            <a:spAutoFit/>
          </a:bodyPr>
          <a:lstStyle/>
          <a:p>
            <a:r>
              <a:rPr lang="en-US" sz="1600" dirty="0" smtClean="0"/>
              <a:t>If incoherent scattering is switched off, it is go to zero.</a:t>
            </a:r>
            <a:endParaRPr lang="en-US" sz="1600" dirty="0"/>
          </a:p>
        </p:txBody>
      </p:sp>
      <p:sp>
        <p:nvSpPr>
          <p:cNvPr id="23" name="Parentesi graffa aperta 22"/>
          <p:cNvSpPr/>
          <p:nvPr/>
        </p:nvSpPr>
        <p:spPr>
          <a:xfrm rot="16200000">
            <a:off x="3959932" y="1927176"/>
            <a:ext cx="360041" cy="771402"/>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Connettore 2 23"/>
          <p:cNvCxnSpPr/>
          <p:nvPr/>
        </p:nvCxnSpPr>
        <p:spPr>
          <a:xfrm>
            <a:off x="4355976" y="2373510"/>
            <a:ext cx="1794391" cy="99038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Ovale 24"/>
          <p:cNvSpPr/>
          <p:nvPr/>
        </p:nvSpPr>
        <p:spPr>
          <a:xfrm>
            <a:off x="5436096" y="3306470"/>
            <a:ext cx="2880320"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23528" y="5144244"/>
            <a:ext cx="39052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itolo 1"/>
          <p:cNvSpPr>
            <a:spLocks noGrp="1"/>
          </p:cNvSpPr>
          <p:nvPr>
            <p:ph type="title"/>
          </p:nvPr>
        </p:nvSpPr>
        <p:spPr>
          <a:xfrm>
            <a:off x="450425" y="303139"/>
            <a:ext cx="8229600" cy="990600"/>
          </a:xfrm>
        </p:spPr>
        <p:txBody>
          <a:bodyPr>
            <a:normAutofit fontScale="90000"/>
          </a:bodyPr>
          <a:lstStyle/>
          <a:p>
            <a:pPr algn="ctr"/>
            <a:r>
              <a:rPr lang="en-US" dirty="0" smtClean="0">
                <a:solidFill>
                  <a:srgbClr val="C00000"/>
                </a:solidFill>
              </a:rPr>
              <a:t>An algorithm for radiation in crystals</a:t>
            </a:r>
            <a:r>
              <a:rPr lang="en-US" sz="2700" dirty="0" smtClean="0">
                <a:solidFill>
                  <a:srgbClr val="C00000"/>
                </a:solidFill>
              </a:rPr>
              <a:t/>
            </a:r>
            <a:br>
              <a:rPr lang="en-US" sz="2700" dirty="0" smtClean="0">
                <a:solidFill>
                  <a:srgbClr val="C00000"/>
                </a:solidFill>
              </a:rPr>
            </a:br>
            <a:r>
              <a:rPr lang="en-US" sz="2400" dirty="0" smtClean="0">
                <a:solidFill>
                  <a:srgbClr val="C00000"/>
                </a:solidFill>
              </a:rPr>
              <a:t>Integration of  the BK formula</a:t>
            </a:r>
            <a:endParaRPr lang="en-US" sz="2700" dirty="0">
              <a:solidFill>
                <a:srgbClr val="C00000"/>
              </a:solidFill>
            </a:endParaRPr>
          </a:p>
        </p:txBody>
      </p:sp>
      <p:pic>
        <p:nvPicPr>
          <p:cNvPr id="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4725144"/>
            <a:ext cx="255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318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US" dirty="0" smtClean="0"/>
              <a:t>COMPARISON WITH EXPERIMENTS  </a:t>
            </a:r>
            <a:endParaRPr lang="en-US" dirty="0"/>
          </a:p>
        </p:txBody>
      </p:sp>
      <p:sp>
        <p:nvSpPr>
          <p:cNvPr id="8" name="Segnaposto testo 7"/>
          <p:cNvSpPr>
            <a:spLocks noGrp="1"/>
          </p:cNvSpPr>
          <p:nvPr>
            <p:ph type="body" idx="1"/>
          </p:nvPr>
        </p:nvSpPr>
        <p:spPr/>
        <p:txBody>
          <a:bodyPr>
            <a:normAutofit fontScale="92500" lnSpcReduction="20000"/>
          </a:bodyPr>
          <a:lstStyle/>
          <a:p>
            <a:r>
              <a:rPr lang="en-US" sz="3200" dirty="0" err="1" smtClean="0"/>
              <a:t>GeV</a:t>
            </a:r>
            <a:r>
              <a:rPr lang="en-US" sz="3200" dirty="0" smtClean="0"/>
              <a:t> and sub-</a:t>
            </a:r>
            <a:r>
              <a:rPr lang="en-US" sz="3200" dirty="0" err="1" smtClean="0"/>
              <a:t>GeV</a:t>
            </a:r>
            <a:r>
              <a:rPr lang="en-US" sz="3200" smtClean="0"/>
              <a:t> energy </a:t>
            </a:r>
            <a:r>
              <a:rPr lang="en-US" sz="3200" dirty="0" smtClean="0"/>
              <a:t>range:</a:t>
            </a:r>
          </a:p>
          <a:p>
            <a:pPr marL="457200" indent="-457200">
              <a:buFont typeface="Arial" pitchFamily="34" charset="0"/>
              <a:buChar char="•"/>
            </a:pPr>
            <a:r>
              <a:rPr lang="en-US" sz="3200" dirty="0" smtClean="0"/>
              <a:t>No quantum correction;</a:t>
            </a:r>
          </a:p>
          <a:p>
            <a:pPr marL="457200" indent="-457200">
              <a:buFont typeface="Arial" pitchFamily="34" charset="0"/>
              <a:buChar char="•"/>
            </a:pPr>
            <a:r>
              <a:rPr lang="en-US" sz="3200" dirty="0" smtClean="0"/>
              <a:t>Thin crystals -&gt; single photon emission.</a:t>
            </a:r>
            <a:endParaRPr lang="en-US" sz="3200" dirty="0"/>
          </a:p>
        </p:txBody>
      </p:sp>
      <p:sp>
        <p:nvSpPr>
          <p:cNvPr id="4" name="Segnaposto data 3"/>
          <p:cNvSpPr>
            <a:spLocks noGrp="1"/>
          </p:cNvSpPr>
          <p:nvPr>
            <p:ph type="dt" sz="half" idx="10"/>
          </p:nvPr>
        </p:nvSpPr>
        <p:spPr/>
        <p:txBody>
          <a:bodyPr/>
          <a:lstStyle/>
          <a:p>
            <a:pPr>
              <a:defRPr/>
            </a:pPr>
            <a:r>
              <a:rPr lang="en-US" smtClean="0"/>
              <a:t>LAL, Orsay, 19/01/2017</a:t>
            </a:r>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12</a:t>
            </a:fld>
            <a:endParaRPr lang="en-US"/>
          </a:p>
        </p:txBody>
      </p:sp>
    </p:spTree>
    <p:extLst>
      <p:ext uri="{BB962C8B-B14F-4D97-AF65-F5344CB8AC3E}">
        <p14:creationId xmlns:p14="http://schemas.microsoft.com/office/powerpoint/2010/main" val="2647570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RADCHARM++</a:t>
            </a:r>
            <a:br>
              <a:rPr lang="en-US" dirty="0" smtClean="0">
                <a:solidFill>
                  <a:srgbClr val="C00000"/>
                </a:solidFill>
              </a:rPr>
            </a:br>
            <a:endParaRPr lang="en-US" dirty="0">
              <a:solidFill>
                <a:srgbClr val="C00000"/>
              </a:solidFill>
            </a:endParaRPr>
          </a:p>
        </p:txBody>
      </p:sp>
      <p:sp>
        <p:nvSpPr>
          <p:cNvPr id="3" name="Segnaposto contenuto 2"/>
          <p:cNvSpPr>
            <a:spLocks noGrp="1"/>
          </p:cNvSpPr>
          <p:nvPr>
            <p:ph idx="1"/>
          </p:nvPr>
        </p:nvSpPr>
        <p:spPr>
          <a:xfrm>
            <a:off x="323528" y="1772816"/>
            <a:ext cx="8363272" cy="4876800"/>
          </a:xfrm>
        </p:spPr>
        <p:txBody>
          <a:bodyPr>
            <a:normAutofit/>
          </a:bodyPr>
          <a:lstStyle/>
          <a:p>
            <a:pPr marL="0" indent="0" algn="ctr">
              <a:buNone/>
            </a:pPr>
            <a:endParaRPr lang="en-GB" sz="2000" b="1" dirty="0"/>
          </a:p>
          <a:p>
            <a:pPr algn="ctr"/>
            <a:endParaRPr lang="en-US" sz="2000" b="1" dirty="0"/>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13</a:t>
            </a:fld>
            <a:endParaRPr lang="en-US"/>
          </a:p>
        </p:txBody>
      </p:sp>
      <p:sp>
        <p:nvSpPr>
          <p:cNvPr id="13" name="Segnaposto data 12"/>
          <p:cNvSpPr>
            <a:spLocks noGrp="1"/>
          </p:cNvSpPr>
          <p:nvPr>
            <p:ph type="dt" sz="half" idx="10"/>
          </p:nvPr>
        </p:nvSpPr>
        <p:spPr/>
        <p:txBody>
          <a:bodyPr/>
          <a:lstStyle/>
          <a:p>
            <a:pPr>
              <a:defRPr/>
            </a:pPr>
            <a:r>
              <a:rPr lang="en-US" smtClean="0"/>
              <a:t>LAL, Orsay, 19/01/2017</a:t>
            </a:r>
            <a:endParaRPr lang="en-US"/>
          </a:p>
        </p:txBody>
      </p:sp>
      <p:sp>
        <p:nvSpPr>
          <p:cNvPr id="14" name="Segnaposto piè di pagina 13"/>
          <p:cNvSpPr>
            <a:spLocks noGrp="1"/>
          </p:cNvSpPr>
          <p:nvPr>
            <p:ph type="ftr" sz="quarter" idx="11"/>
          </p:nvPr>
        </p:nvSpPr>
        <p:spPr/>
        <p:txBody>
          <a:bodyPr/>
          <a:lstStyle/>
          <a:p>
            <a:pPr>
              <a:defRPr/>
            </a:pPr>
            <a:r>
              <a:rPr lang="it-IT" smtClean="0"/>
              <a:t>L. Bandiera, INFN Section of Ferrara</a:t>
            </a:r>
            <a:endParaRPr lang="en-US"/>
          </a:p>
        </p:txBody>
      </p:sp>
      <p:sp>
        <p:nvSpPr>
          <p:cNvPr id="15" name="Rettangolo 14"/>
          <p:cNvSpPr/>
          <p:nvPr/>
        </p:nvSpPr>
        <p:spPr>
          <a:xfrm>
            <a:off x="179512" y="1124744"/>
            <a:ext cx="8784976" cy="3539430"/>
          </a:xfrm>
          <a:prstGeom prst="rect">
            <a:avLst/>
          </a:prstGeom>
        </p:spPr>
        <p:txBody>
          <a:bodyPr wrap="square">
            <a:spAutoFit/>
          </a:bodyPr>
          <a:lstStyle/>
          <a:p>
            <a:pPr algn="ctr"/>
            <a:r>
              <a:rPr lang="en-US" sz="2000" dirty="0">
                <a:latin typeface="+mj-lt"/>
              </a:rPr>
              <a:t>The algorithm for direct integration of the BK </a:t>
            </a:r>
            <a:r>
              <a:rPr lang="en-US" sz="2000" dirty="0" smtClean="0">
                <a:latin typeface="+mj-lt"/>
              </a:rPr>
              <a:t>formula </a:t>
            </a:r>
            <a:r>
              <a:rPr lang="en-US" sz="2000" dirty="0">
                <a:latin typeface="+mj-lt"/>
              </a:rPr>
              <a:t>has been included in the RADCHARM++ </a:t>
            </a:r>
            <a:r>
              <a:rPr lang="en-US" sz="2000" dirty="0" smtClean="0">
                <a:latin typeface="+mj-lt"/>
              </a:rPr>
              <a:t>routine [1] , which is </a:t>
            </a:r>
            <a:r>
              <a:rPr lang="en-GB" sz="2000" b="1" dirty="0" smtClean="0">
                <a:latin typeface="+mj-lt"/>
              </a:rPr>
              <a:t>an </a:t>
            </a:r>
            <a:r>
              <a:rPr lang="en-GB" sz="2000" b="1" dirty="0">
                <a:latin typeface="+mj-lt"/>
              </a:rPr>
              <a:t>expansion of the DYNECHARM++ </a:t>
            </a:r>
            <a:r>
              <a:rPr lang="en-GB" sz="2000" b="1" dirty="0" smtClean="0">
                <a:latin typeface="+mj-lt"/>
              </a:rPr>
              <a:t>code [2] </a:t>
            </a:r>
            <a:r>
              <a:rPr lang="en-GB" sz="2000" dirty="0" smtClean="0">
                <a:latin typeface="+mj-lt"/>
              </a:rPr>
              <a:t>(</a:t>
            </a:r>
            <a:r>
              <a:rPr lang="en-GB" sz="2000" i="1" u="sng" dirty="0" smtClean="0">
                <a:latin typeface="+mj-lt"/>
              </a:rPr>
              <a:t>see E. </a:t>
            </a:r>
            <a:r>
              <a:rPr lang="en-GB" sz="2000" i="1" u="sng" dirty="0" err="1" smtClean="0">
                <a:latin typeface="+mj-lt"/>
              </a:rPr>
              <a:t>Bagli</a:t>
            </a:r>
            <a:r>
              <a:rPr lang="en-GB" sz="2000" i="1" u="sng" dirty="0" smtClean="0">
                <a:latin typeface="+mj-lt"/>
              </a:rPr>
              <a:t> talk</a:t>
            </a:r>
            <a:r>
              <a:rPr lang="en-GB" sz="2000" dirty="0" smtClean="0">
                <a:latin typeface="+mj-lt"/>
              </a:rPr>
              <a:t>)</a:t>
            </a:r>
            <a:endParaRPr lang="en-GB" sz="1800" b="0" dirty="0" smtClean="0">
              <a:latin typeface="+mj-lt"/>
            </a:endParaRPr>
          </a:p>
          <a:p>
            <a:endParaRPr lang="en-GB" sz="2000" b="0" dirty="0" smtClean="0">
              <a:latin typeface="+mj-lt"/>
            </a:endParaRPr>
          </a:p>
          <a:p>
            <a:pPr marL="342900" indent="-342900">
              <a:buFont typeface="Arial" pitchFamily="34" charset="0"/>
              <a:buChar char="•"/>
            </a:pPr>
            <a:r>
              <a:rPr lang="en-GB" sz="1800" b="0" dirty="0" smtClean="0">
                <a:latin typeface="+mj-lt"/>
              </a:rPr>
              <a:t>The </a:t>
            </a:r>
            <a:r>
              <a:rPr lang="en-GB" sz="1800" b="0" dirty="0">
                <a:latin typeface="+mj-lt"/>
              </a:rPr>
              <a:t>electrical characteristic of the crystal are evaluated </a:t>
            </a:r>
            <a:r>
              <a:rPr lang="en-GB" sz="1800" b="0" dirty="0" smtClean="0">
                <a:latin typeface="+mj-lt"/>
              </a:rPr>
              <a:t>by using the </a:t>
            </a:r>
            <a:r>
              <a:rPr lang="en-GB" sz="1800" b="0" dirty="0">
                <a:latin typeface="+mj-lt"/>
              </a:rPr>
              <a:t>atomic form factors </a:t>
            </a:r>
            <a:r>
              <a:rPr lang="en-GB" sz="1800" b="0" dirty="0" smtClean="0">
                <a:latin typeface="+mj-lt"/>
              </a:rPr>
              <a:t>from x-ray </a:t>
            </a:r>
            <a:r>
              <a:rPr lang="en-GB" sz="1800" b="0" dirty="0">
                <a:latin typeface="+mj-lt"/>
              </a:rPr>
              <a:t>diffraction </a:t>
            </a:r>
            <a:r>
              <a:rPr lang="en-GB" sz="1800" b="0" dirty="0" smtClean="0">
                <a:latin typeface="+mj-lt"/>
              </a:rPr>
              <a:t>data;</a:t>
            </a:r>
          </a:p>
          <a:p>
            <a:pPr marL="342900" indent="-342900">
              <a:buFont typeface="Arial" pitchFamily="34" charset="0"/>
              <a:buChar char="•"/>
            </a:pPr>
            <a:endParaRPr lang="en-GB" sz="1800" b="0" dirty="0" smtClean="0">
              <a:latin typeface="+mj-lt"/>
            </a:endParaRPr>
          </a:p>
          <a:p>
            <a:pPr marL="342900" indent="-342900">
              <a:buFont typeface="Arial" pitchFamily="34" charset="0"/>
              <a:buChar char="•"/>
            </a:pPr>
            <a:r>
              <a:rPr lang="en-GB" sz="1800" b="0" dirty="0"/>
              <a:t>N</a:t>
            </a:r>
            <a:r>
              <a:rPr lang="en-GB" sz="1800" b="0" dirty="0" smtClean="0"/>
              <a:t>umerical </a:t>
            </a:r>
            <a:r>
              <a:rPr lang="en-GB" sz="1800" b="0" dirty="0"/>
              <a:t>integration of the classical equation of </a:t>
            </a:r>
            <a:r>
              <a:rPr lang="en-GB" sz="1800" b="0" dirty="0" smtClean="0"/>
              <a:t>motion</a:t>
            </a:r>
            <a:r>
              <a:rPr lang="en-GB" sz="1800" b="0" dirty="0" smtClean="0">
                <a:latin typeface="+mj-lt"/>
              </a:rPr>
              <a:t> </a:t>
            </a:r>
            <a:r>
              <a:rPr lang="en-GB" sz="1800" b="0" dirty="0">
                <a:latin typeface="+mj-lt"/>
              </a:rPr>
              <a:t>of particle trajectories under the continuum potential </a:t>
            </a:r>
            <a:r>
              <a:rPr lang="en-GB" sz="1800" b="0" dirty="0" smtClean="0">
                <a:latin typeface="+mj-lt"/>
              </a:rPr>
              <a:t>approximation;</a:t>
            </a:r>
          </a:p>
          <a:p>
            <a:endParaRPr lang="en-GB" sz="1800" b="0" dirty="0" smtClean="0">
              <a:latin typeface="+mj-lt"/>
            </a:endParaRPr>
          </a:p>
          <a:p>
            <a:pPr marL="342900" indent="-342900">
              <a:buFont typeface="Arial" pitchFamily="34" charset="0"/>
              <a:buChar char="•"/>
            </a:pPr>
            <a:r>
              <a:rPr lang="en-GB" sz="1800" b="0" dirty="0" smtClean="0">
                <a:latin typeface="+mj-lt"/>
              </a:rPr>
              <a:t>At </a:t>
            </a:r>
            <a:r>
              <a:rPr lang="en-GB" sz="1800" b="0" dirty="0">
                <a:latin typeface="+mj-lt"/>
              </a:rPr>
              <a:t>the end of each step the multiple and single scattering </a:t>
            </a:r>
            <a:r>
              <a:rPr lang="en-GB" sz="1800" b="0" dirty="0" smtClean="0">
                <a:latin typeface="+mj-lt"/>
              </a:rPr>
              <a:t>by nuclei </a:t>
            </a:r>
            <a:r>
              <a:rPr lang="en-GB" sz="1800" b="0" dirty="0">
                <a:latin typeface="+mj-lt"/>
              </a:rPr>
              <a:t>and electrons is </a:t>
            </a:r>
            <a:r>
              <a:rPr lang="en-GB" sz="1800" b="0" dirty="0" smtClean="0">
                <a:latin typeface="+mj-lt"/>
              </a:rPr>
              <a:t>sampled.</a:t>
            </a:r>
            <a:endParaRPr lang="en-GB" sz="1400" b="0" dirty="0" smtClean="0">
              <a:latin typeface="+mj-lt"/>
            </a:endParaRPr>
          </a:p>
        </p:txBody>
      </p:sp>
      <p:sp>
        <p:nvSpPr>
          <p:cNvPr id="10" name="CasellaDiTesto 9"/>
          <p:cNvSpPr txBox="1"/>
          <p:nvPr/>
        </p:nvSpPr>
        <p:spPr>
          <a:xfrm>
            <a:off x="-16895" y="5987088"/>
            <a:ext cx="9144000" cy="830997"/>
          </a:xfrm>
          <a:prstGeom prst="rect">
            <a:avLst/>
          </a:prstGeom>
          <a:noFill/>
        </p:spPr>
        <p:txBody>
          <a:bodyPr wrap="square" rtlCol="0">
            <a:spAutoFit/>
          </a:bodyPr>
          <a:lstStyle/>
          <a:p>
            <a:r>
              <a:rPr lang="en-GB" sz="1600" dirty="0" smtClean="0"/>
              <a:t>[1]</a:t>
            </a:r>
            <a:r>
              <a:rPr lang="fr-FR" sz="1600" dirty="0"/>
              <a:t> L. </a:t>
            </a:r>
            <a:r>
              <a:rPr lang="fr-FR" sz="1600" dirty="0" err="1" smtClean="0"/>
              <a:t>Bandiera</a:t>
            </a:r>
            <a:r>
              <a:rPr lang="fr-FR" sz="1600" dirty="0" smtClean="0"/>
              <a:t>, et </a:t>
            </a:r>
            <a:r>
              <a:rPr lang="fr-FR" sz="1600" dirty="0"/>
              <a:t>al., </a:t>
            </a:r>
            <a:r>
              <a:rPr lang="fr-FR" sz="1600" dirty="0" err="1"/>
              <a:t>Nucl</a:t>
            </a:r>
            <a:r>
              <a:rPr lang="fr-FR" sz="1600" dirty="0"/>
              <a:t>. </a:t>
            </a:r>
            <a:r>
              <a:rPr lang="fr-FR" sz="1600" dirty="0" err="1"/>
              <a:t>Instrum</a:t>
            </a:r>
            <a:r>
              <a:rPr lang="fr-FR" sz="1600" dirty="0"/>
              <a:t>. </a:t>
            </a:r>
            <a:r>
              <a:rPr lang="fr-FR" sz="1600" dirty="0" err="1"/>
              <a:t>Methods</a:t>
            </a:r>
            <a:r>
              <a:rPr lang="fr-FR" sz="1600" dirty="0"/>
              <a:t> Phys. </a:t>
            </a:r>
            <a:r>
              <a:rPr lang="fr-FR" sz="1600" dirty="0" err="1"/>
              <a:t>Res</a:t>
            </a:r>
            <a:r>
              <a:rPr lang="fr-FR" sz="1600" dirty="0"/>
              <a:t>., Sect. B 355, 44 (2015).</a:t>
            </a:r>
            <a:endParaRPr lang="en-GB" sz="1600" dirty="0" smtClean="0"/>
          </a:p>
          <a:p>
            <a:r>
              <a:rPr lang="en-GB" sz="1600" dirty="0" smtClean="0"/>
              <a:t>[2] </a:t>
            </a:r>
            <a:r>
              <a:rPr lang="en-GB" sz="1600" dirty="0"/>
              <a:t>E. </a:t>
            </a:r>
            <a:r>
              <a:rPr lang="en-GB" sz="1600" dirty="0" err="1"/>
              <a:t>Bagli</a:t>
            </a:r>
            <a:r>
              <a:rPr lang="en-GB" sz="1600" dirty="0"/>
              <a:t>, V. </a:t>
            </a:r>
            <a:r>
              <a:rPr lang="en-GB" sz="1600" dirty="0" err="1"/>
              <a:t>Guidi</a:t>
            </a:r>
            <a:r>
              <a:rPr lang="en-GB" sz="1600" dirty="0"/>
              <a:t>, </a:t>
            </a:r>
            <a:r>
              <a:rPr lang="en-GB" sz="1600" dirty="0" err="1"/>
              <a:t>Nucl</a:t>
            </a:r>
            <a:r>
              <a:rPr lang="en-GB" sz="1600" dirty="0"/>
              <a:t>. Instr. and Meth. in Phys. Res. Section B 309 (2013) </a:t>
            </a:r>
            <a:r>
              <a:rPr lang="en-GB" sz="1600" dirty="0" smtClean="0"/>
              <a:t>124</a:t>
            </a:r>
          </a:p>
          <a:p>
            <a:r>
              <a:rPr lang="en-GB" sz="1600" dirty="0" smtClean="0"/>
              <a:t>[3] E. </a:t>
            </a:r>
            <a:r>
              <a:rPr lang="en-GB" sz="1600" dirty="0" err="1" smtClean="0"/>
              <a:t>Bagli</a:t>
            </a:r>
            <a:r>
              <a:rPr lang="en-GB" sz="1600" dirty="0" smtClean="0"/>
              <a:t>, M. </a:t>
            </a:r>
            <a:r>
              <a:rPr lang="en-GB" sz="1600" dirty="0" err="1"/>
              <a:t>Asai</a:t>
            </a:r>
            <a:r>
              <a:rPr lang="en-GB" sz="1600" dirty="0"/>
              <a:t>, </a:t>
            </a:r>
            <a:r>
              <a:rPr lang="en-GB" sz="1600" dirty="0" smtClean="0"/>
              <a:t>D. Brandt,  et </a:t>
            </a:r>
            <a:r>
              <a:rPr lang="en-GB" sz="1600" dirty="0"/>
              <a:t>al. Eur. Phys. J. C (2014) 74: 2996. </a:t>
            </a:r>
            <a:endParaRPr lang="en-US" sz="1600" dirty="0" smtClean="0"/>
          </a:p>
        </p:txBody>
      </p:sp>
      <p:sp>
        <p:nvSpPr>
          <p:cNvPr id="6" name="CasellaDiTesto 5"/>
          <p:cNvSpPr txBox="1"/>
          <p:nvPr/>
        </p:nvSpPr>
        <p:spPr>
          <a:xfrm>
            <a:off x="179512" y="4869160"/>
            <a:ext cx="8640960" cy="1107996"/>
          </a:xfrm>
          <a:prstGeom prst="rect">
            <a:avLst/>
          </a:prstGeom>
          <a:noFill/>
        </p:spPr>
        <p:txBody>
          <a:bodyPr wrap="square" rtlCol="0">
            <a:spAutoFit/>
          </a:bodyPr>
          <a:lstStyle/>
          <a:p>
            <a:pPr algn="ctr"/>
            <a:r>
              <a:rPr lang="en-US" sz="2200" dirty="0" smtClean="0">
                <a:solidFill>
                  <a:srgbClr val="C70E17"/>
                </a:solidFill>
              </a:rPr>
              <a:t>DYNECHARM++ has already been implemented in Geant4 [3]. </a:t>
            </a:r>
          </a:p>
          <a:p>
            <a:pPr algn="ctr"/>
            <a:r>
              <a:rPr lang="en-US" sz="2200" dirty="0">
                <a:solidFill>
                  <a:srgbClr val="C70E17"/>
                </a:solidFill>
              </a:rPr>
              <a:t>T</a:t>
            </a:r>
            <a:r>
              <a:rPr lang="en-US" sz="2200" dirty="0" smtClean="0">
                <a:solidFill>
                  <a:srgbClr val="C70E17"/>
                </a:solidFill>
              </a:rPr>
              <a:t>he RADCHARM++ routine can also be implemented to include the </a:t>
            </a:r>
            <a:r>
              <a:rPr lang="en-US" sz="2200" dirty="0" err="1" smtClean="0">
                <a:solidFill>
                  <a:srgbClr val="C70E17"/>
                </a:solidFill>
              </a:rPr>
              <a:t>bremsstrhalung</a:t>
            </a:r>
            <a:r>
              <a:rPr lang="en-US" sz="2200" dirty="0" smtClean="0">
                <a:solidFill>
                  <a:srgbClr val="C70E17"/>
                </a:solidFill>
              </a:rPr>
              <a:t> radiation enhancement in crystals.</a:t>
            </a:r>
            <a:endParaRPr lang="en-US" sz="2200" dirty="0">
              <a:solidFill>
                <a:srgbClr val="C70E17"/>
              </a:solidFill>
            </a:endParaRPr>
          </a:p>
        </p:txBody>
      </p:sp>
    </p:spTree>
    <p:extLst>
      <p:ext uri="{BB962C8B-B14F-4D97-AF65-F5344CB8AC3E}">
        <p14:creationId xmlns:p14="http://schemas.microsoft.com/office/powerpoint/2010/main" val="1573910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692" y="692696"/>
            <a:ext cx="9117308" cy="990600"/>
          </a:xfrm>
        </p:spPr>
        <p:txBody>
          <a:bodyPr>
            <a:noAutofit/>
          </a:bodyPr>
          <a:lstStyle/>
          <a:p>
            <a:pPr algn="ctr"/>
            <a:r>
              <a:rPr lang="it-IT" sz="3200" b="1" u="sng" dirty="0" err="1" smtClean="0">
                <a:solidFill>
                  <a:srgbClr val="C00000"/>
                </a:solidFill>
              </a:rPr>
              <a:t>Comparison</a:t>
            </a:r>
            <a:r>
              <a:rPr lang="it-IT" sz="3200" b="1" u="sng" dirty="0" smtClean="0">
                <a:solidFill>
                  <a:srgbClr val="C00000"/>
                </a:solidFill>
              </a:rPr>
              <a:t> with </a:t>
            </a:r>
            <a:r>
              <a:rPr lang="it-IT" sz="3200" b="1" u="sng" dirty="0" err="1" smtClean="0">
                <a:solidFill>
                  <a:srgbClr val="C00000"/>
                </a:solidFill>
              </a:rPr>
              <a:t>previous</a:t>
            </a:r>
            <a:r>
              <a:rPr lang="it-IT" sz="3200" b="1" u="sng" dirty="0" smtClean="0">
                <a:solidFill>
                  <a:srgbClr val="C00000"/>
                </a:solidFill>
              </a:rPr>
              <a:t> </a:t>
            </a:r>
            <a:r>
              <a:rPr lang="it-IT" sz="3200" b="1" u="sng" dirty="0" err="1" smtClean="0">
                <a:solidFill>
                  <a:srgbClr val="C00000"/>
                </a:solidFill>
              </a:rPr>
              <a:t>experiments</a:t>
            </a:r>
            <a:r>
              <a:rPr lang="it-IT" sz="3200" dirty="0" smtClean="0">
                <a:solidFill>
                  <a:srgbClr val="C00000"/>
                </a:solidFill>
              </a:rPr>
              <a:t>:</a:t>
            </a:r>
            <a:br>
              <a:rPr lang="it-IT" sz="3200" dirty="0" smtClean="0">
                <a:solidFill>
                  <a:srgbClr val="C00000"/>
                </a:solidFill>
              </a:rPr>
            </a:br>
            <a:r>
              <a:rPr lang="it-IT" sz="3200" dirty="0" err="1" smtClean="0">
                <a:solidFill>
                  <a:srgbClr val="C00000"/>
                </a:solidFill>
              </a:rPr>
              <a:t>Simulation</a:t>
            </a:r>
            <a:r>
              <a:rPr lang="it-IT" sz="3200" dirty="0" smtClean="0">
                <a:solidFill>
                  <a:srgbClr val="C00000"/>
                </a:solidFill>
              </a:rPr>
              <a:t> of </a:t>
            </a:r>
            <a:r>
              <a:rPr lang="en-GB" sz="3200" dirty="0" err="1" smtClean="0">
                <a:solidFill>
                  <a:srgbClr val="C00000"/>
                </a:solidFill>
              </a:rPr>
              <a:t>e.m</a:t>
            </a:r>
            <a:r>
              <a:rPr lang="en-GB" sz="3200" dirty="0" smtClean="0">
                <a:solidFill>
                  <a:srgbClr val="C00000"/>
                </a:solidFill>
              </a:rPr>
              <a:t>. radiation emitted by </a:t>
            </a:r>
            <a:r>
              <a:rPr lang="en-GB" sz="3200" dirty="0" err="1" smtClean="0">
                <a:solidFill>
                  <a:srgbClr val="C00000"/>
                </a:solidFill>
              </a:rPr>
              <a:t>ultrarelativistic</a:t>
            </a:r>
            <a:r>
              <a:rPr lang="en-GB" sz="3200" dirty="0" smtClean="0">
                <a:solidFill>
                  <a:srgbClr val="C00000"/>
                </a:solidFill>
              </a:rPr>
              <a:t> electrons in the field of any crystal plane</a:t>
            </a:r>
            <a:endParaRPr lang="en-US" sz="3200" dirty="0">
              <a:solidFill>
                <a:srgbClr val="C00000"/>
              </a:solidFill>
            </a:endParaRPr>
          </a:p>
        </p:txBody>
      </p:sp>
      <p:sp>
        <p:nvSpPr>
          <p:cNvPr id="4" name="Segnaposto data 3"/>
          <p:cNvSpPr>
            <a:spLocks noGrp="1"/>
          </p:cNvSpPr>
          <p:nvPr>
            <p:ph type="dt" sz="half" idx="10"/>
          </p:nvPr>
        </p:nvSpPr>
        <p:spPr/>
        <p:txBody>
          <a:bodyPr/>
          <a:lstStyle/>
          <a:p>
            <a:pPr>
              <a:defRPr/>
            </a:pPr>
            <a:r>
              <a:rPr lang="en-US" smtClean="0"/>
              <a:t>LAL, Orsay, 19/01/2017</a:t>
            </a:r>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dirty="0"/>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14</a:t>
            </a:fld>
            <a:endParaRPr lang="en-US"/>
          </a:p>
        </p:txBody>
      </p:sp>
      <p:sp>
        <p:nvSpPr>
          <p:cNvPr id="12" name="CasellaDiTesto 11"/>
          <p:cNvSpPr txBox="1"/>
          <p:nvPr/>
        </p:nvSpPr>
        <p:spPr>
          <a:xfrm>
            <a:off x="26692" y="2001034"/>
            <a:ext cx="9153674" cy="707886"/>
          </a:xfrm>
          <a:prstGeom prst="rect">
            <a:avLst/>
          </a:prstGeom>
          <a:noFill/>
        </p:spPr>
        <p:txBody>
          <a:bodyPr wrap="square" rtlCol="0">
            <a:spAutoFit/>
          </a:bodyPr>
          <a:lstStyle/>
          <a:p>
            <a:pPr algn="ctr"/>
            <a:r>
              <a:rPr lang="en-US" sz="2000" dirty="0" smtClean="0">
                <a:latin typeface="+mn-lt"/>
              </a:rPr>
              <a:t>Comparison with past experiments performed at the </a:t>
            </a:r>
            <a:r>
              <a:rPr lang="en-US" sz="2000" dirty="0" err="1" smtClean="0">
                <a:latin typeface="+mn-lt"/>
              </a:rPr>
              <a:t>Mainzer</a:t>
            </a:r>
            <a:r>
              <a:rPr lang="en-US" sz="2000" dirty="0" smtClean="0">
                <a:latin typeface="+mn-lt"/>
              </a:rPr>
              <a:t> </a:t>
            </a:r>
            <a:r>
              <a:rPr lang="en-US" sz="2000" dirty="0" err="1" smtClean="0">
                <a:latin typeface="+mn-lt"/>
              </a:rPr>
              <a:t>Mikrotron</a:t>
            </a:r>
            <a:r>
              <a:rPr lang="en-US" sz="2000" dirty="0" smtClean="0">
                <a:latin typeface="+mn-lt"/>
              </a:rPr>
              <a:t> with 855 MeV electrons interacting with a 175 µm straight Si crystal</a:t>
            </a:r>
            <a:endParaRPr lang="en-US" sz="2000" dirty="0">
              <a:latin typeface="+mn-lt"/>
            </a:endParaRPr>
          </a:p>
        </p:txBody>
      </p:sp>
      <p:grpSp>
        <p:nvGrpSpPr>
          <p:cNvPr id="9" name="Gruppo 8"/>
          <p:cNvGrpSpPr/>
          <p:nvPr/>
        </p:nvGrpSpPr>
        <p:grpSpPr>
          <a:xfrm>
            <a:off x="-106219" y="2504342"/>
            <a:ext cx="9646771" cy="4237026"/>
            <a:chOff x="-106219" y="2504342"/>
            <a:chExt cx="9646771" cy="3757497"/>
          </a:xfrm>
        </p:grpSpPr>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9" y="2551557"/>
              <a:ext cx="5254283" cy="3710282"/>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504342"/>
              <a:ext cx="5184576" cy="3661059"/>
            </a:xfrm>
            <a:prstGeom prst="rect">
              <a:avLst/>
            </a:prstGeom>
          </p:spPr>
        </p:pic>
        <p:sp>
          <p:nvSpPr>
            <p:cNvPr id="13" name="CasellaDiTesto 12"/>
            <p:cNvSpPr txBox="1"/>
            <p:nvPr/>
          </p:nvSpPr>
          <p:spPr>
            <a:xfrm>
              <a:off x="1982707" y="4285654"/>
              <a:ext cx="1866217" cy="292388"/>
            </a:xfrm>
            <a:prstGeom prst="rect">
              <a:avLst/>
            </a:prstGeom>
            <a:noFill/>
          </p:spPr>
          <p:txBody>
            <a:bodyPr wrap="none" rtlCol="0">
              <a:spAutoFit/>
            </a:bodyPr>
            <a:lstStyle/>
            <a:p>
              <a:r>
                <a:rPr lang="en-US" sz="1300" dirty="0" smtClean="0">
                  <a:latin typeface="+mn-lt"/>
                </a:rPr>
                <a:t>Courtesy of H. </a:t>
              </a:r>
              <a:r>
                <a:rPr lang="en-US" sz="1300" dirty="0" err="1" smtClean="0">
                  <a:latin typeface="+mn-lt"/>
                </a:rPr>
                <a:t>Backe</a:t>
              </a:r>
              <a:endParaRPr lang="en-US" sz="1300" dirty="0">
                <a:latin typeface="+mn-lt"/>
              </a:endParaRPr>
            </a:p>
          </p:txBody>
        </p:sp>
        <p:sp>
          <p:nvSpPr>
            <p:cNvPr id="8" name="CasellaDiTesto 7"/>
            <p:cNvSpPr txBox="1"/>
            <p:nvPr/>
          </p:nvSpPr>
          <p:spPr>
            <a:xfrm>
              <a:off x="899592" y="3212976"/>
              <a:ext cx="2403222" cy="307777"/>
            </a:xfrm>
            <a:prstGeom prst="rect">
              <a:avLst/>
            </a:prstGeom>
            <a:noFill/>
          </p:spPr>
          <p:txBody>
            <a:bodyPr wrap="none" rtlCol="0">
              <a:spAutoFit/>
            </a:bodyPr>
            <a:lstStyle/>
            <a:p>
              <a:r>
                <a:rPr lang="en-US" sz="1400" b="1" dirty="0" smtClean="0"/>
                <a:t>H. </a:t>
              </a:r>
              <a:r>
                <a:rPr lang="en-US" sz="1400" b="1" dirty="0" err="1" smtClean="0"/>
                <a:t>Backe</a:t>
              </a:r>
              <a:r>
                <a:rPr lang="en-US" sz="1400" b="1" dirty="0" smtClean="0"/>
                <a:t> et al., NIMB 2008</a:t>
              </a:r>
              <a:endParaRPr lang="en-US" sz="1400" b="1" dirty="0"/>
            </a:p>
          </p:txBody>
        </p:sp>
        <p:sp>
          <p:nvSpPr>
            <p:cNvPr id="14" name="CasellaDiTesto 13"/>
            <p:cNvSpPr txBox="1"/>
            <p:nvPr/>
          </p:nvSpPr>
          <p:spPr>
            <a:xfrm>
              <a:off x="5652120" y="3212976"/>
              <a:ext cx="1813317" cy="369332"/>
            </a:xfrm>
            <a:prstGeom prst="rect">
              <a:avLst/>
            </a:prstGeom>
            <a:noFill/>
          </p:spPr>
          <p:txBody>
            <a:bodyPr wrap="none" rtlCol="0">
              <a:spAutoFit/>
            </a:bodyPr>
            <a:lstStyle/>
            <a:p>
              <a:r>
                <a:rPr lang="en-US" sz="1800" b="1" dirty="0" smtClean="0"/>
                <a:t>RADCHARM++</a:t>
              </a:r>
              <a:endParaRPr lang="en-US" sz="1800" b="1" dirty="0"/>
            </a:p>
          </p:txBody>
        </p:sp>
      </p:grpSp>
      <p:sp>
        <p:nvSpPr>
          <p:cNvPr id="7" name="CasellaDiTesto 6"/>
          <p:cNvSpPr txBox="1"/>
          <p:nvPr/>
        </p:nvSpPr>
        <p:spPr>
          <a:xfrm>
            <a:off x="0" y="6525344"/>
            <a:ext cx="7630615" cy="584775"/>
          </a:xfrm>
          <a:prstGeom prst="rect">
            <a:avLst/>
          </a:prstGeom>
          <a:noFill/>
        </p:spPr>
        <p:txBody>
          <a:bodyPr wrap="none" rtlCol="0">
            <a:spAutoFit/>
          </a:bodyPr>
          <a:lstStyle/>
          <a:p>
            <a:r>
              <a:rPr lang="fr-FR" sz="1600" dirty="0">
                <a:solidFill>
                  <a:srgbClr val="C00000"/>
                </a:solidFill>
              </a:rPr>
              <a:t>L. </a:t>
            </a:r>
            <a:r>
              <a:rPr lang="fr-FR" sz="1600" dirty="0" err="1">
                <a:solidFill>
                  <a:srgbClr val="C00000"/>
                </a:solidFill>
              </a:rPr>
              <a:t>Bandiera</a:t>
            </a:r>
            <a:r>
              <a:rPr lang="fr-FR" sz="1600" dirty="0">
                <a:solidFill>
                  <a:srgbClr val="C00000"/>
                </a:solidFill>
              </a:rPr>
              <a:t>, et al., </a:t>
            </a:r>
            <a:r>
              <a:rPr lang="fr-FR" sz="1600" dirty="0" err="1">
                <a:solidFill>
                  <a:srgbClr val="C00000"/>
                </a:solidFill>
              </a:rPr>
              <a:t>Nucl</a:t>
            </a:r>
            <a:r>
              <a:rPr lang="fr-FR" sz="1600" dirty="0">
                <a:solidFill>
                  <a:srgbClr val="C00000"/>
                </a:solidFill>
              </a:rPr>
              <a:t>. </a:t>
            </a:r>
            <a:r>
              <a:rPr lang="fr-FR" sz="1600" dirty="0" err="1">
                <a:solidFill>
                  <a:srgbClr val="C00000"/>
                </a:solidFill>
              </a:rPr>
              <a:t>Instrum</a:t>
            </a:r>
            <a:r>
              <a:rPr lang="fr-FR" sz="1600" dirty="0">
                <a:solidFill>
                  <a:srgbClr val="C00000"/>
                </a:solidFill>
              </a:rPr>
              <a:t>. </a:t>
            </a:r>
            <a:r>
              <a:rPr lang="fr-FR" sz="1600" dirty="0" err="1">
                <a:solidFill>
                  <a:srgbClr val="C00000"/>
                </a:solidFill>
              </a:rPr>
              <a:t>Methods</a:t>
            </a:r>
            <a:r>
              <a:rPr lang="fr-FR" sz="1600" dirty="0">
                <a:solidFill>
                  <a:srgbClr val="C00000"/>
                </a:solidFill>
              </a:rPr>
              <a:t> Phys. </a:t>
            </a:r>
            <a:r>
              <a:rPr lang="fr-FR" sz="1600" dirty="0" err="1">
                <a:solidFill>
                  <a:srgbClr val="C00000"/>
                </a:solidFill>
              </a:rPr>
              <a:t>Res</a:t>
            </a:r>
            <a:r>
              <a:rPr lang="fr-FR" sz="1600" dirty="0">
                <a:solidFill>
                  <a:srgbClr val="C00000"/>
                </a:solidFill>
              </a:rPr>
              <a:t>., Sect. B 355, 44 (2015).</a:t>
            </a:r>
            <a:endParaRPr lang="en-GB" sz="1600" dirty="0">
              <a:solidFill>
                <a:srgbClr val="C00000"/>
              </a:solidFill>
            </a:endParaRPr>
          </a:p>
          <a:p>
            <a:endParaRPr lang="en-US" sz="1600" dirty="0"/>
          </a:p>
        </p:txBody>
      </p:sp>
    </p:spTree>
    <p:extLst>
      <p:ext uri="{BB962C8B-B14F-4D97-AF65-F5344CB8AC3E}">
        <p14:creationId xmlns:p14="http://schemas.microsoft.com/office/powerpoint/2010/main" val="2465935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99" y="2108383"/>
            <a:ext cx="5542537" cy="254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magine 12"/>
          <p:cNvPicPr>
            <a:picLocks noChangeAspect="1"/>
          </p:cNvPicPr>
          <p:nvPr/>
        </p:nvPicPr>
        <p:blipFill rotWithShape="1">
          <a:blip r:embed="rId4" cstate="print">
            <a:extLst>
              <a:ext uri="{28A0092B-C50C-407E-A947-70E740481C1C}">
                <a14:useLocalDpi xmlns:a14="http://schemas.microsoft.com/office/drawing/2010/main" val="0"/>
              </a:ext>
            </a:extLst>
          </a:blip>
          <a:srcRect l="3170" t="9167" r="10606" b="2438"/>
          <a:stretch/>
        </p:blipFill>
        <p:spPr>
          <a:xfrm>
            <a:off x="3722424" y="4581128"/>
            <a:ext cx="5287941" cy="2282156"/>
          </a:xfrm>
          <a:prstGeom prst="rect">
            <a:avLst/>
          </a:prstGeom>
        </p:spPr>
      </p:pic>
      <p:sp>
        <p:nvSpPr>
          <p:cNvPr id="2" name="Titolo 1"/>
          <p:cNvSpPr>
            <a:spLocks noGrp="1"/>
          </p:cNvSpPr>
          <p:nvPr>
            <p:ph type="title"/>
          </p:nvPr>
        </p:nvSpPr>
        <p:spPr>
          <a:xfrm>
            <a:off x="0" y="476672"/>
            <a:ext cx="9144000" cy="990600"/>
          </a:xfrm>
        </p:spPr>
        <p:txBody>
          <a:bodyPr>
            <a:noAutofit/>
          </a:bodyPr>
          <a:lstStyle/>
          <a:p>
            <a:pPr algn="ctr"/>
            <a:r>
              <a:rPr lang="it-IT" sz="2800" b="1" u="sng" dirty="0" err="1">
                <a:solidFill>
                  <a:srgbClr val="C00000"/>
                </a:solidFill>
              </a:rPr>
              <a:t>Comparison</a:t>
            </a:r>
            <a:r>
              <a:rPr lang="it-IT" sz="2800" b="1" u="sng" dirty="0">
                <a:solidFill>
                  <a:srgbClr val="C00000"/>
                </a:solidFill>
              </a:rPr>
              <a:t> with </a:t>
            </a:r>
            <a:r>
              <a:rPr lang="it-IT" sz="2800" b="1" u="sng" dirty="0" err="1">
                <a:solidFill>
                  <a:srgbClr val="C00000"/>
                </a:solidFill>
              </a:rPr>
              <a:t>previous</a:t>
            </a:r>
            <a:r>
              <a:rPr lang="it-IT" sz="2800" b="1" u="sng" dirty="0">
                <a:solidFill>
                  <a:srgbClr val="C00000"/>
                </a:solidFill>
              </a:rPr>
              <a:t> </a:t>
            </a:r>
            <a:r>
              <a:rPr lang="it-IT" sz="2800" b="1" u="sng" dirty="0" err="1">
                <a:solidFill>
                  <a:srgbClr val="C00000"/>
                </a:solidFill>
              </a:rPr>
              <a:t>experiments</a:t>
            </a:r>
            <a:r>
              <a:rPr lang="it-IT" sz="2800" dirty="0">
                <a:solidFill>
                  <a:srgbClr val="C00000"/>
                </a:solidFill>
              </a:rPr>
              <a:t>: </a:t>
            </a:r>
            <a:r>
              <a:rPr lang="it-IT" sz="2800" dirty="0" smtClean="0">
                <a:solidFill>
                  <a:srgbClr val="C00000"/>
                </a:solidFill>
              </a:rPr>
              <a:t/>
            </a:r>
            <a:br>
              <a:rPr lang="it-IT" sz="2800" dirty="0" smtClean="0">
                <a:solidFill>
                  <a:srgbClr val="C00000"/>
                </a:solidFill>
              </a:rPr>
            </a:br>
            <a:r>
              <a:rPr lang="it-IT" sz="2800" dirty="0" err="1" smtClean="0">
                <a:solidFill>
                  <a:srgbClr val="C00000"/>
                </a:solidFill>
              </a:rPr>
              <a:t>Simulation</a:t>
            </a:r>
            <a:r>
              <a:rPr lang="it-IT" sz="2800" dirty="0" smtClean="0">
                <a:solidFill>
                  <a:srgbClr val="C00000"/>
                </a:solidFill>
              </a:rPr>
              <a:t> of </a:t>
            </a:r>
            <a:r>
              <a:rPr lang="en-GB" sz="2800" dirty="0" err="1" smtClean="0">
                <a:solidFill>
                  <a:srgbClr val="C00000"/>
                </a:solidFill>
              </a:rPr>
              <a:t>e.m</a:t>
            </a:r>
            <a:r>
              <a:rPr lang="en-GB" sz="2800" dirty="0">
                <a:solidFill>
                  <a:srgbClr val="C00000"/>
                </a:solidFill>
              </a:rPr>
              <a:t>. radiation </a:t>
            </a:r>
            <a:r>
              <a:rPr lang="en-GB" sz="2800" dirty="0" smtClean="0">
                <a:solidFill>
                  <a:srgbClr val="C00000"/>
                </a:solidFill>
              </a:rPr>
              <a:t>emitted by both positive and negative particles</a:t>
            </a:r>
            <a:endParaRPr lang="en-US" sz="2800" dirty="0">
              <a:solidFill>
                <a:srgbClr val="C00000"/>
              </a:solidFill>
            </a:endParaRPr>
          </a:p>
        </p:txBody>
      </p:sp>
      <p:sp>
        <p:nvSpPr>
          <p:cNvPr id="4" name="Segnaposto data 3"/>
          <p:cNvSpPr>
            <a:spLocks noGrp="1"/>
          </p:cNvSpPr>
          <p:nvPr>
            <p:ph type="dt" sz="half" idx="10"/>
          </p:nvPr>
        </p:nvSpPr>
        <p:spPr/>
        <p:txBody>
          <a:bodyPr/>
          <a:lstStyle/>
          <a:p>
            <a:pPr>
              <a:defRPr/>
            </a:pPr>
            <a:r>
              <a:rPr lang="en-US" smtClean="0"/>
              <a:t>LAL, Orsay, 19/01/2017</a:t>
            </a:r>
            <a:endParaRPr lang="en-US" dirty="0"/>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dirty="0"/>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15</a:t>
            </a:fld>
            <a:endParaRPr lang="en-US"/>
          </a:p>
        </p:txBody>
      </p:sp>
      <p:sp>
        <p:nvSpPr>
          <p:cNvPr id="12" name="CasellaDiTesto 11"/>
          <p:cNvSpPr txBox="1"/>
          <p:nvPr/>
        </p:nvSpPr>
        <p:spPr>
          <a:xfrm>
            <a:off x="24585" y="1496978"/>
            <a:ext cx="9153674" cy="707886"/>
          </a:xfrm>
          <a:prstGeom prst="rect">
            <a:avLst/>
          </a:prstGeom>
          <a:noFill/>
        </p:spPr>
        <p:txBody>
          <a:bodyPr wrap="square" rtlCol="0">
            <a:spAutoFit/>
          </a:bodyPr>
          <a:lstStyle/>
          <a:p>
            <a:pPr algn="ctr"/>
            <a:r>
              <a:rPr lang="en-US" sz="2000" dirty="0" smtClean="0"/>
              <a:t>Comparison with past experiments at CERN: </a:t>
            </a:r>
            <a:r>
              <a:rPr lang="en-GB" sz="2000" dirty="0" smtClean="0"/>
              <a:t>6.7 </a:t>
            </a:r>
            <a:r>
              <a:rPr lang="en-GB" sz="2000" dirty="0" err="1" smtClean="0"/>
              <a:t>GeV</a:t>
            </a:r>
            <a:r>
              <a:rPr lang="en-GB" sz="2000" dirty="0" smtClean="0"/>
              <a:t> positrons/electrons </a:t>
            </a:r>
            <a:r>
              <a:rPr lang="en-GB" sz="2000" dirty="0" err="1"/>
              <a:t>channeling</a:t>
            </a:r>
            <a:r>
              <a:rPr lang="en-GB" sz="2000" dirty="0"/>
              <a:t> in a </a:t>
            </a:r>
            <a:r>
              <a:rPr lang="en-GB" sz="2000" dirty="0" smtClean="0"/>
              <a:t>0.1 </a:t>
            </a:r>
            <a:r>
              <a:rPr lang="en-GB" sz="2000" dirty="0"/>
              <a:t>m</a:t>
            </a:r>
            <a:r>
              <a:rPr lang="en-GB" sz="2000" dirty="0" smtClean="0"/>
              <a:t>m </a:t>
            </a:r>
            <a:r>
              <a:rPr lang="en-GB" sz="2000" dirty="0"/>
              <a:t>thick Si (110</a:t>
            </a:r>
            <a:r>
              <a:rPr lang="en-GB" sz="2000" dirty="0" smtClean="0"/>
              <a:t>)</a:t>
            </a:r>
            <a:endParaRPr lang="en-US" sz="2000" dirty="0"/>
          </a:p>
        </p:txBody>
      </p:sp>
      <p:sp>
        <p:nvSpPr>
          <p:cNvPr id="3" name="Rettangolo 2"/>
          <p:cNvSpPr/>
          <p:nvPr/>
        </p:nvSpPr>
        <p:spPr>
          <a:xfrm>
            <a:off x="5626807" y="3236299"/>
            <a:ext cx="3419526" cy="707886"/>
          </a:xfrm>
          <a:prstGeom prst="rect">
            <a:avLst/>
          </a:prstGeom>
        </p:spPr>
        <p:txBody>
          <a:bodyPr wrap="none">
            <a:spAutoFit/>
          </a:bodyPr>
          <a:lstStyle/>
          <a:p>
            <a:pPr algn="ctr"/>
            <a:r>
              <a:rPr lang="nb-NO" sz="2000" b="0" dirty="0"/>
              <a:t>J. Bak et al., </a:t>
            </a:r>
            <a:endParaRPr lang="nb-NO" sz="2000" b="0" dirty="0" smtClean="0"/>
          </a:p>
          <a:p>
            <a:pPr algn="ctr"/>
            <a:r>
              <a:rPr lang="nb-NO" sz="2000" b="0" dirty="0" smtClean="0"/>
              <a:t>Nucl.Phys</a:t>
            </a:r>
            <a:r>
              <a:rPr lang="nb-NO" sz="2000" b="0" dirty="0"/>
              <a:t>. B254(1985)491.</a:t>
            </a:r>
            <a:endParaRPr lang="en-US" sz="2000" b="0" dirty="0"/>
          </a:p>
        </p:txBody>
      </p:sp>
      <p:sp>
        <p:nvSpPr>
          <p:cNvPr id="14" name="CasellaDiTesto 13"/>
          <p:cNvSpPr txBox="1"/>
          <p:nvPr/>
        </p:nvSpPr>
        <p:spPr>
          <a:xfrm>
            <a:off x="5867023" y="2419609"/>
            <a:ext cx="2939094" cy="1015663"/>
          </a:xfrm>
          <a:prstGeom prst="rect">
            <a:avLst/>
          </a:prstGeom>
          <a:noFill/>
        </p:spPr>
        <p:txBody>
          <a:bodyPr wrap="square" rtlCol="0">
            <a:spAutoFit/>
          </a:bodyPr>
          <a:lstStyle/>
          <a:p>
            <a:pPr algn="ctr"/>
            <a:r>
              <a:rPr lang="en-US" sz="2000" b="0" dirty="0" smtClean="0"/>
              <a:t>Enhancement with respect to random</a:t>
            </a:r>
          </a:p>
          <a:p>
            <a:pPr algn="ctr"/>
            <a:endParaRPr lang="en-US" sz="2000" b="0" dirty="0"/>
          </a:p>
        </p:txBody>
      </p:sp>
      <p:sp>
        <p:nvSpPr>
          <p:cNvPr id="18" name="CasellaDiTesto 17"/>
          <p:cNvSpPr txBox="1"/>
          <p:nvPr/>
        </p:nvSpPr>
        <p:spPr>
          <a:xfrm>
            <a:off x="266040" y="4900015"/>
            <a:ext cx="3456384" cy="1938992"/>
          </a:xfrm>
          <a:prstGeom prst="rect">
            <a:avLst/>
          </a:prstGeom>
          <a:noFill/>
        </p:spPr>
        <p:txBody>
          <a:bodyPr wrap="square" rtlCol="0">
            <a:spAutoFit/>
          </a:bodyPr>
          <a:lstStyle/>
          <a:p>
            <a:pPr algn="ctr"/>
            <a:r>
              <a:rPr lang="en-US" b="0" dirty="0" smtClean="0"/>
              <a:t>Spectral Intensity,</a:t>
            </a:r>
          </a:p>
          <a:p>
            <a:pPr algn="ctr"/>
            <a:r>
              <a:rPr lang="en-US" b="0" dirty="0" err="1" smtClean="0"/>
              <a:t>dE</a:t>
            </a:r>
            <a:r>
              <a:rPr lang="en-US" b="0" dirty="0" smtClean="0"/>
              <a:t>/d</a:t>
            </a:r>
            <a:r>
              <a:rPr lang="el-GR" b="0" dirty="0" smtClean="0"/>
              <a:t>ω</a:t>
            </a:r>
            <a:r>
              <a:rPr lang="it-IT" b="0" dirty="0" smtClean="0"/>
              <a:t>= </a:t>
            </a:r>
            <a:r>
              <a:rPr lang="el-GR" b="0" dirty="0" smtClean="0"/>
              <a:t>ω</a:t>
            </a:r>
            <a:r>
              <a:rPr lang="it-IT" b="0" dirty="0" err="1" smtClean="0"/>
              <a:t>dN</a:t>
            </a:r>
            <a:r>
              <a:rPr lang="it-IT" b="0" dirty="0" smtClean="0"/>
              <a:t>/d</a:t>
            </a:r>
            <a:r>
              <a:rPr lang="el-GR" b="0" dirty="0" smtClean="0"/>
              <a:t>ω</a:t>
            </a:r>
            <a:endParaRPr lang="it-IT" b="0" dirty="0" smtClean="0"/>
          </a:p>
          <a:p>
            <a:pPr algn="ctr"/>
            <a:r>
              <a:rPr lang="it-IT" b="0" dirty="0" smtClean="0"/>
              <a:t>(</a:t>
            </a:r>
            <a:r>
              <a:rPr lang="it-IT" b="0" dirty="0" err="1" smtClean="0"/>
              <a:t>ideal</a:t>
            </a:r>
            <a:r>
              <a:rPr lang="it-IT" b="0" dirty="0" smtClean="0"/>
              <a:t> case)</a:t>
            </a:r>
          </a:p>
          <a:p>
            <a:pPr algn="ctr"/>
            <a:endParaRPr lang="it-IT" b="0" dirty="0" smtClean="0"/>
          </a:p>
          <a:p>
            <a:pPr algn="ctr"/>
            <a:endParaRPr lang="en-US" b="0" dirty="0"/>
          </a:p>
        </p:txBody>
      </p:sp>
      <p:sp>
        <p:nvSpPr>
          <p:cNvPr id="7" name="CasellaDiTesto 6"/>
          <p:cNvSpPr txBox="1"/>
          <p:nvPr/>
        </p:nvSpPr>
        <p:spPr>
          <a:xfrm>
            <a:off x="4883420" y="6031987"/>
            <a:ext cx="1967205" cy="369332"/>
          </a:xfrm>
          <a:prstGeom prst="rect">
            <a:avLst/>
          </a:prstGeom>
          <a:noFill/>
        </p:spPr>
        <p:txBody>
          <a:bodyPr wrap="none" rtlCol="0">
            <a:spAutoFit/>
          </a:bodyPr>
          <a:lstStyle/>
          <a:p>
            <a:r>
              <a:rPr lang="en-US" sz="1800" b="1" dirty="0"/>
              <a:t>v</a:t>
            </a:r>
            <a:r>
              <a:rPr lang="en-US" sz="1800" b="1" dirty="0" smtClean="0"/>
              <a:t>ery preliminary</a:t>
            </a:r>
            <a:endParaRPr lang="en-US" sz="1800" b="1" dirty="0"/>
          </a:p>
        </p:txBody>
      </p:sp>
    </p:spTree>
    <p:extLst>
      <p:ext uri="{BB962C8B-B14F-4D97-AF65-F5344CB8AC3E}">
        <p14:creationId xmlns:p14="http://schemas.microsoft.com/office/powerpoint/2010/main" val="2109450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o 17"/>
          <p:cNvGrpSpPr/>
          <p:nvPr/>
        </p:nvGrpSpPr>
        <p:grpSpPr>
          <a:xfrm>
            <a:off x="7596336" y="450364"/>
            <a:ext cx="2595254" cy="2618596"/>
            <a:chOff x="7596336" y="450364"/>
            <a:chExt cx="2595254" cy="2618596"/>
          </a:xfrm>
        </p:grpSpPr>
        <p:pic>
          <p:nvPicPr>
            <p:cNvPr id="15" name="Picture 2" descr="C:\Users\leo\Google Drive\Catalogo-draftpapers\MAMI-radiation\31may-for resubmission\fig4.eps"/>
            <p:cNvPicPr>
              <a:picLocks noChangeAspect="1" noChangeArrowheads="1"/>
            </p:cNvPicPr>
            <p:nvPr/>
          </p:nvPicPr>
          <p:blipFill rotWithShape="1">
            <a:blip r:embed="rId2">
              <a:extLst>
                <a:ext uri="{28A0092B-C50C-407E-A947-70E740481C1C}">
                  <a14:useLocalDpi xmlns:a14="http://schemas.microsoft.com/office/drawing/2010/main" val="0"/>
                </a:ext>
              </a:extLst>
            </a:blip>
            <a:srcRect l="76887" t="3070" r="10895" b="57944"/>
            <a:stretch/>
          </p:blipFill>
          <p:spPr bwMode="auto">
            <a:xfrm>
              <a:off x="7596336" y="465559"/>
              <a:ext cx="1547663" cy="2603401"/>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numero diapositiva 5"/>
            <p:cNvSpPr txBox="1">
              <a:spLocks/>
            </p:cNvSpPr>
            <p:nvPr/>
          </p:nvSpPr>
          <p:spPr>
            <a:xfrm>
              <a:off x="8199046" y="1444849"/>
              <a:ext cx="1992544" cy="273171"/>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1" kern="1200">
                  <a:solidFill>
                    <a:srgbClr val="FFFFFF"/>
                  </a:solidFill>
                  <a:latin typeface="Helvetic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Helvetica" pitchFamily="34" charset="0"/>
                  <a:ea typeface="+mn-ea"/>
                  <a:cs typeface="+mn-cs"/>
                </a:defRPr>
              </a:lvl5pPr>
              <a:lvl6pPr marL="2286000" algn="l" defTabSz="914400" rtl="0" eaLnBrk="1" latinLnBrk="0" hangingPunct="1">
                <a:defRPr sz="2400" b="1" kern="1200">
                  <a:solidFill>
                    <a:schemeClr val="tx1"/>
                  </a:solidFill>
                  <a:latin typeface="Helvetica" pitchFamily="34" charset="0"/>
                  <a:ea typeface="+mn-ea"/>
                  <a:cs typeface="+mn-cs"/>
                </a:defRPr>
              </a:lvl6pPr>
              <a:lvl7pPr marL="2743200" algn="l" defTabSz="914400" rtl="0" eaLnBrk="1" latinLnBrk="0" hangingPunct="1">
                <a:defRPr sz="2400" b="1" kern="1200">
                  <a:solidFill>
                    <a:schemeClr val="tx1"/>
                  </a:solidFill>
                  <a:latin typeface="Helvetica" pitchFamily="34" charset="0"/>
                  <a:ea typeface="+mn-ea"/>
                  <a:cs typeface="+mn-cs"/>
                </a:defRPr>
              </a:lvl7pPr>
              <a:lvl8pPr marL="3200400" algn="l" defTabSz="914400" rtl="0" eaLnBrk="1" latinLnBrk="0" hangingPunct="1">
                <a:defRPr sz="2400" b="1" kern="1200">
                  <a:solidFill>
                    <a:schemeClr val="tx1"/>
                  </a:solidFill>
                  <a:latin typeface="Helvetica" pitchFamily="34" charset="0"/>
                  <a:ea typeface="+mn-ea"/>
                  <a:cs typeface="+mn-cs"/>
                </a:defRPr>
              </a:lvl8pPr>
              <a:lvl9pPr marL="3657600" algn="l" defTabSz="914400" rtl="0" eaLnBrk="1" latinLnBrk="0" hangingPunct="1">
                <a:defRPr sz="2400" b="1" kern="1200">
                  <a:solidFill>
                    <a:schemeClr val="tx1"/>
                  </a:solidFill>
                  <a:latin typeface="Helvetica" pitchFamily="34" charset="0"/>
                  <a:ea typeface="+mn-ea"/>
                  <a:cs typeface="+mn-cs"/>
                </a:defRPr>
              </a:lvl9pPr>
            </a:lstStyle>
            <a:p>
              <a:pPr>
                <a:defRPr/>
              </a:pPr>
              <a:fld id="{EBC94083-B7AD-4BA0-B634-30AF78BDEA86}" type="slidenum">
                <a:rPr lang="en-US" smtClean="0"/>
                <a:pPr>
                  <a:defRPr/>
                </a:pPr>
                <a:t>16</a:t>
              </a:fld>
              <a:endParaRPr lang="en-US" dirty="0"/>
            </a:p>
          </p:txBody>
        </p:sp>
        <p:sp>
          <p:nvSpPr>
            <p:cNvPr id="17" name="Rettangolo 16"/>
            <p:cNvSpPr/>
            <p:nvPr/>
          </p:nvSpPr>
          <p:spPr>
            <a:xfrm>
              <a:off x="9013029" y="450364"/>
              <a:ext cx="130970" cy="33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p:cNvSpPr>
            <a:spLocks noGrp="1"/>
          </p:cNvSpPr>
          <p:nvPr>
            <p:ph type="title"/>
          </p:nvPr>
        </p:nvSpPr>
        <p:spPr>
          <a:xfrm>
            <a:off x="395536" y="533400"/>
            <a:ext cx="8291264" cy="990600"/>
          </a:xfrm>
        </p:spPr>
        <p:txBody>
          <a:bodyPr>
            <a:normAutofit fontScale="90000"/>
          </a:bodyPr>
          <a:lstStyle/>
          <a:p>
            <a:r>
              <a:rPr lang="en-US" dirty="0" smtClean="0">
                <a:solidFill>
                  <a:srgbClr val="C00000"/>
                </a:solidFill>
              </a:rPr>
              <a:t>Experiment with bent crystals:</a:t>
            </a:r>
            <a:br>
              <a:rPr lang="en-US" dirty="0" smtClean="0">
                <a:solidFill>
                  <a:srgbClr val="C00000"/>
                </a:solidFill>
              </a:rPr>
            </a:br>
            <a:r>
              <a:rPr lang="en-US" dirty="0" smtClean="0">
                <a:solidFill>
                  <a:srgbClr val="C00000"/>
                </a:solidFill>
              </a:rPr>
              <a:t>Motivations</a:t>
            </a:r>
            <a:endParaRPr lang="en-US" dirty="0">
              <a:solidFill>
                <a:srgbClr val="C00000"/>
              </a:solidFill>
            </a:endParaRPr>
          </a:p>
        </p:txBody>
      </p:sp>
      <p:sp>
        <p:nvSpPr>
          <p:cNvPr id="3" name="Segnaposto contenuto 2"/>
          <p:cNvSpPr>
            <a:spLocks noGrp="1"/>
          </p:cNvSpPr>
          <p:nvPr>
            <p:ph idx="1"/>
          </p:nvPr>
        </p:nvSpPr>
        <p:spPr>
          <a:xfrm>
            <a:off x="467544" y="1772816"/>
            <a:ext cx="7397558" cy="4876800"/>
          </a:xfrm>
        </p:spPr>
        <p:txBody>
          <a:bodyPr>
            <a:normAutofit/>
          </a:bodyPr>
          <a:lstStyle/>
          <a:p>
            <a:pPr algn="just">
              <a:buFont typeface="Wingdings" pitchFamily="2" charset="2"/>
              <a:buChar char="§"/>
            </a:pPr>
            <a:r>
              <a:rPr lang="en-US" sz="2000" dirty="0" smtClean="0"/>
              <a:t>A lot of attention is devoted to channeling effects of </a:t>
            </a:r>
            <a:r>
              <a:rPr lang="en-US" sz="2000" dirty="0" smtClean="0">
                <a:solidFill>
                  <a:schemeClr val="tx2">
                    <a:lumMod val="75000"/>
                  </a:schemeClr>
                </a:solidFill>
              </a:rPr>
              <a:t>electron around GeV</a:t>
            </a:r>
            <a:r>
              <a:rPr lang="en-US" sz="2000" dirty="0" smtClean="0"/>
              <a:t> :</a:t>
            </a:r>
          </a:p>
          <a:p>
            <a:pPr lvl="1" algn="just">
              <a:buFont typeface="Wingdings" pitchFamily="2" charset="2"/>
              <a:buChar char="§"/>
            </a:pPr>
            <a:r>
              <a:rPr lang="en-US" sz="1600" dirty="0"/>
              <a:t>Interest for alternatives x-ray </a:t>
            </a:r>
            <a:r>
              <a:rPr lang="en-US" sz="1600" dirty="0" smtClean="0"/>
              <a:t>sources</a:t>
            </a:r>
          </a:p>
          <a:p>
            <a:pPr lvl="1" algn="just">
              <a:buFont typeface="Wingdings" pitchFamily="2" charset="2"/>
              <a:buChar char="§"/>
            </a:pPr>
            <a:r>
              <a:rPr lang="en-US" sz="1600" dirty="0" smtClean="0"/>
              <a:t>Relatively large availability accelerators</a:t>
            </a:r>
          </a:p>
          <a:p>
            <a:pPr marL="274320" lvl="1" indent="0" algn="just">
              <a:buNone/>
            </a:pPr>
            <a:endParaRPr lang="en-US" sz="2000" dirty="0" smtClean="0"/>
          </a:p>
          <a:p>
            <a:pPr marL="182880" lvl="1" algn="just">
              <a:buFont typeface="Wingdings" pitchFamily="2" charset="2"/>
              <a:buChar char="§"/>
            </a:pPr>
            <a:r>
              <a:rPr lang="en-GB" dirty="0"/>
              <a:t>Study of the influence of the curvature on Channeling Radiation (CR) and Coherent Bremsstrahlung (CB). This experimental knowledge </a:t>
            </a:r>
            <a:r>
              <a:rPr lang="en-GB" dirty="0" smtClean="0"/>
              <a:t>may </a:t>
            </a:r>
            <a:r>
              <a:rPr lang="en-GB" dirty="0"/>
              <a:t>be exploited to </a:t>
            </a:r>
            <a:r>
              <a:rPr lang="en-GB" b="1" dirty="0"/>
              <a:t>determine with more accuracy the CR contribution in crystalline </a:t>
            </a:r>
            <a:r>
              <a:rPr lang="en-GB" b="1" dirty="0" err="1"/>
              <a:t>undulators</a:t>
            </a:r>
            <a:r>
              <a:rPr lang="en-GB" dirty="0" smtClean="0"/>
              <a:t>;</a:t>
            </a:r>
          </a:p>
          <a:p>
            <a:pPr marL="0" lvl="1" indent="0" algn="just">
              <a:buNone/>
            </a:pPr>
            <a:endParaRPr lang="en-GB" dirty="0"/>
          </a:p>
          <a:p>
            <a:pPr marL="182880" lvl="1" algn="just">
              <a:buFont typeface="Wingdings" pitchFamily="2" charset="2"/>
              <a:buChar char="§"/>
            </a:pPr>
            <a:r>
              <a:rPr lang="en-GB" dirty="0"/>
              <a:t>Steering of sub-</a:t>
            </a:r>
            <a:r>
              <a:rPr lang="en-GB" dirty="0" err="1"/>
              <a:t>GeV</a:t>
            </a:r>
            <a:r>
              <a:rPr lang="en-GB" dirty="0"/>
              <a:t> electron trajectories through </a:t>
            </a:r>
            <a:r>
              <a:rPr lang="en-GB" dirty="0" err="1"/>
              <a:t>channeling</a:t>
            </a:r>
            <a:r>
              <a:rPr lang="en-GB" dirty="0"/>
              <a:t> in bent crystals was not possible before due to the lack of thin-enough bent crystals.</a:t>
            </a:r>
          </a:p>
          <a:p>
            <a:pPr marL="0" lvl="1" indent="0" algn="just">
              <a:buNone/>
            </a:pPr>
            <a:endParaRPr lang="en-US" dirty="0"/>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16</a:t>
            </a:fld>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data 5"/>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28840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Experimental setup at the </a:t>
            </a:r>
            <a:r>
              <a:rPr lang="en-US" dirty="0" err="1" smtClean="0">
                <a:solidFill>
                  <a:srgbClr val="C00000"/>
                </a:solidFill>
              </a:rPr>
              <a:t>MAinzer</a:t>
            </a:r>
            <a:r>
              <a:rPr lang="en-US" dirty="0" smtClean="0">
                <a:solidFill>
                  <a:srgbClr val="C00000"/>
                </a:solidFill>
              </a:rPr>
              <a:t> </a:t>
            </a:r>
            <a:r>
              <a:rPr lang="en-US" dirty="0" err="1" smtClean="0">
                <a:solidFill>
                  <a:srgbClr val="C00000"/>
                </a:solidFill>
              </a:rPr>
              <a:t>MIkrotron</a:t>
            </a:r>
            <a:endParaRPr lang="en-US" dirty="0">
              <a:solidFill>
                <a:srgbClr val="C00000"/>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526" y="938642"/>
            <a:ext cx="7886474" cy="462766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1" y="1250613"/>
            <a:ext cx="2890502" cy="2034371"/>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417899"/>
            <a:ext cx="4211960" cy="2426851"/>
          </a:xfrm>
          <a:prstGeom prst="rect">
            <a:avLst/>
          </a:prstGeom>
        </p:spPr>
      </p:pic>
      <p:sp>
        <p:nvSpPr>
          <p:cNvPr id="11" name="CasellaDiTesto 10"/>
          <p:cNvSpPr txBox="1"/>
          <p:nvPr/>
        </p:nvSpPr>
        <p:spPr>
          <a:xfrm>
            <a:off x="4932040" y="5521311"/>
            <a:ext cx="4257897" cy="1323439"/>
          </a:xfrm>
          <a:prstGeom prst="rect">
            <a:avLst/>
          </a:prstGeom>
          <a:noFill/>
        </p:spPr>
        <p:txBody>
          <a:bodyPr wrap="none" rtlCol="0">
            <a:spAutoFit/>
          </a:bodyPr>
          <a:lstStyle/>
          <a:p>
            <a:r>
              <a:rPr lang="en-US" sz="1600" u="sng" dirty="0" smtClean="0">
                <a:solidFill>
                  <a:srgbClr val="000000"/>
                </a:solidFill>
                <a:latin typeface="+mj-lt"/>
              </a:rPr>
              <a:t>855 MeV electron beam characteristics</a:t>
            </a:r>
            <a:r>
              <a:rPr lang="en-US" sz="1600" dirty="0" smtClean="0">
                <a:solidFill>
                  <a:srgbClr val="000000"/>
                </a:solidFill>
                <a:latin typeface="+mj-lt"/>
              </a:rPr>
              <a:t>:</a:t>
            </a:r>
          </a:p>
          <a:p>
            <a:r>
              <a:rPr lang="en-US" sz="1600" dirty="0" smtClean="0">
                <a:solidFill>
                  <a:srgbClr val="000000"/>
                </a:solidFill>
                <a:latin typeface="+mj-lt"/>
              </a:rPr>
              <a:t>	Beam-Spot </a:t>
            </a:r>
            <a:r>
              <a:rPr lang="en-US" sz="1600" dirty="0">
                <a:solidFill>
                  <a:srgbClr val="000000"/>
                </a:solidFill>
                <a:latin typeface="+mj-lt"/>
              </a:rPr>
              <a:t>size </a:t>
            </a:r>
            <a:r>
              <a:rPr lang="el-GR" sz="1600" i="1" dirty="0">
                <a:solidFill>
                  <a:srgbClr val="000000"/>
                </a:solidFill>
                <a:latin typeface="+mj-lt"/>
                <a:cs typeface="Times New Roman" pitchFamily="18" charset="0"/>
              </a:rPr>
              <a:t>σ</a:t>
            </a:r>
            <a:r>
              <a:rPr lang="en-US" sz="1600" baseline="-25000" dirty="0" err="1">
                <a:solidFill>
                  <a:srgbClr val="000000"/>
                </a:solidFill>
                <a:latin typeface="+mj-lt"/>
                <a:cs typeface="Times New Roman" pitchFamily="18" charset="0"/>
              </a:rPr>
              <a:t>hor</a:t>
            </a:r>
            <a:r>
              <a:rPr lang="en-US" sz="1600" baseline="-25000" dirty="0">
                <a:solidFill>
                  <a:srgbClr val="000000"/>
                </a:solidFill>
                <a:latin typeface="+mj-lt"/>
                <a:cs typeface="Times New Roman" pitchFamily="18" charset="0"/>
              </a:rPr>
              <a:t> </a:t>
            </a:r>
            <a:r>
              <a:rPr lang="en-US" sz="1600" dirty="0">
                <a:solidFill>
                  <a:srgbClr val="000000"/>
                </a:solidFill>
                <a:latin typeface="+mj-lt"/>
                <a:cs typeface="Times New Roman" pitchFamily="18" charset="0"/>
              </a:rPr>
              <a:t>= </a:t>
            </a:r>
            <a:r>
              <a:rPr lang="en-US" sz="1600" dirty="0" smtClean="0">
                <a:solidFill>
                  <a:srgbClr val="000000"/>
                </a:solidFill>
                <a:latin typeface="+mj-lt"/>
                <a:cs typeface="Times New Roman" pitchFamily="18" charset="0"/>
              </a:rPr>
              <a:t>200 </a:t>
            </a:r>
            <a:r>
              <a:rPr lang="en-US" sz="1600" dirty="0">
                <a:solidFill>
                  <a:srgbClr val="000000"/>
                </a:solidFill>
                <a:latin typeface="+mj-lt"/>
                <a:cs typeface="Times New Roman" pitchFamily="18" charset="0"/>
              </a:rPr>
              <a:t>µm, </a:t>
            </a:r>
            <a:endParaRPr lang="en-US" sz="1600" dirty="0" smtClean="0">
              <a:solidFill>
                <a:srgbClr val="000000"/>
              </a:solidFill>
              <a:latin typeface="+mj-lt"/>
              <a:cs typeface="Times New Roman" pitchFamily="18" charset="0"/>
            </a:endParaRPr>
          </a:p>
          <a:p>
            <a:r>
              <a:rPr lang="en-US" sz="1600" dirty="0" smtClean="0">
                <a:solidFill>
                  <a:srgbClr val="FF0000"/>
                </a:solidFill>
                <a:latin typeface="+mj-lt"/>
                <a:cs typeface="Times New Roman" pitchFamily="18" charset="0"/>
              </a:rPr>
              <a:t>	Beam </a:t>
            </a:r>
            <a:r>
              <a:rPr lang="en-US" sz="1600" dirty="0">
                <a:solidFill>
                  <a:srgbClr val="FF0000"/>
                </a:solidFill>
                <a:latin typeface="+mj-lt"/>
                <a:cs typeface="Times New Roman" pitchFamily="18" charset="0"/>
              </a:rPr>
              <a:t>Divergence </a:t>
            </a:r>
            <a:r>
              <a:rPr lang="el-GR" sz="1600" i="1" dirty="0">
                <a:solidFill>
                  <a:srgbClr val="FF0000"/>
                </a:solidFill>
                <a:latin typeface="+mj-lt"/>
                <a:cs typeface="Times New Roman" pitchFamily="18" charset="0"/>
              </a:rPr>
              <a:t>σ</a:t>
            </a:r>
            <a:r>
              <a:rPr lang="en-US" sz="1600" dirty="0">
                <a:solidFill>
                  <a:srgbClr val="FF0000"/>
                </a:solidFill>
                <a:latin typeface="+mj-lt"/>
                <a:cs typeface="Times New Roman" pitchFamily="18" charset="0"/>
              </a:rPr>
              <a:t>'</a:t>
            </a:r>
            <a:r>
              <a:rPr lang="en-US" sz="1600" baseline="-25000" dirty="0" err="1">
                <a:solidFill>
                  <a:srgbClr val="FF0000"/>
                </a:solidFill>
                <a:latin typeface="+mj-lt"/>
                <a:cs typeface="Times New Roman" pitchFamily="18" charset="0"/>
              </a:rPr>
              <a:t>hor</a:t>
            </a:r>
            <a:r>
              <a:rPr lang="en-US" sz="1600" baseline="-25000" dirty="0">
                <a:solidFill>
                  <a:srgbClr val="FF0000"/>
                </a:solidFill>
                <a:latin typeface="+mj-lt"/>
                <a:cs typeface="Times New Roman" pitchFamily="18" charset="0"/>
              </a:rPr>
              <a:t> </a:t>
            </a:r>
            <a:r>
              <a:rPr lang="en-US" sz="1600" dirty="0">
                <a:solidFill>
                  <a:srgbClr val="FF0000"/>
                </a:solidFill>
                <a:latin typeface="+mj-lt"/>
                <a:cs typeface="Times New Roman" pitchFamily="18" charset="0"/>
              </a:rPr>
              <a:t>= </a:t>
            </a:r>
            <a:r>
              <a:rPr lang="en-US" sz="1600" dirty="0" smtClean="0">
                <a:solidFill>
                  <a:srgbClr val="FF0000"/>
                </a:solidFill>
                <a:latin typeface="+mj-lt"/>
                <a:cs typeface="Times New Roman" pitchFamily="18" charset="0"/>
              </a:rPr>
              <a:t>70 </a:t>
            </a:r>
            <a:r>
              <a:rPr lang="en-US" sz="1600" dirty="0">
                <a:solidFill>
                  <a:srgbClr val="FF0000"/>
                </a:solidFill>
                <a:latin typeface="+mj-lt"/>
                <a:cs typeface="Times New Roman" pitchFamily="18" charset="0"/>
              </a:rPr>
              <a:t>µrad</a:t>
            </a:r>
          </a:p>
          <a:p>
            <a:r>
              <a:rPr lang="en-US" sz="1600" dirty="0" smtClean="0">
                <a:solidFill>
                  <a:srgbClr val="000000"/>
                </a:solidFill>
                <a:latin typeface="+mj-lt"/>
              </a:rPr>
              <a:t>	Beam-Spot </a:t>
            </a:r>
            <a:r>
              <a:rPr lang="en-US" sz="1600" dirty="0">
                <a:solidFill>
                  <a:srgbClr val="000000"/>
                </a:solidFill>
                <a:latin typeface="+mj-lt"/>
              </a:rPr>
              <a:t>size </a:t>
            </a:r>
            <a:r>
              <a:rPr lang="el-GR" sz="1600" i="1" dirty="0">
                <a:solidFill>
                  <a:srgbClr val="000000"/>
                </a:solidFill>
                <a:latin typeface="+mj-lt"/>
                <a:cs typeface="Times New Roman" pitchFamily="18" charset="0"/>
              </a:rPr>
              <a:t>σ</a:t>
            </a:r>
            <a:r>
              <a:rPr lang="en-US" sz="1600" baseline="-25000" dirty="0" err="1">
                <a:solidFill>
                  <a:srgbClr val="000000"/>
                </a:solidFill>
                <a:latin typeface="+mj-lt"/>
                <a:cs typeface="Times New Roman" pitchFamily="18" charset="0"/>
              </a:rPr>
              <a:t>vert</a:t>
            </a:r>
            <a:r>
              <a:rPr lang="en-US" sz="1600" baseline="-25000" dirty="0">
                <a:solidFill>
                  <a:srgbClr val="000000"/>
                </a:solidFill>
                <a:latin typeface="+mj-lt"/>
                <a:cs typeface="Times New Roman" pitchFamily="18" charset="0"/>
              </a:rPr>
              <a:t> </a:t>
            </a:r>
            <a:r>
              <a:rPr lang="en-US" sz="1600" dirty="0">
                <a:solidFill>
                  <a:srgbClr val="000000"/>
                </a:solidFill>
                <a:latin typeface="+mj-lt"/>
                <a:cs typeface="Times New Roman" pitchFamily="18" charset="0"/>
              </a:rPr>
              <a:t>= </a:t>
            </a:r>
            <a:r>
              <a:rPr lang="en-US" sz="1600" dirty="0" smtClean="0">
                <a:solidFill>
                  <a:srgbClr val="000000"/>
                </a:solidFill>
                <a:latin typeface="+mj-lt"/>
                <a:cs typeface="Times New Roman" pitchFamily="18" charset="0"/>
              </a:rPr>
              <a:t>70 </a:t>
            </a:r>
            <a:r>
              <a:rPr lang="en-US" sz="1600" dirty="0">
                <a:solidFill>
                  <a:srgbClr val="000000"/>
                </a:solidFill>
                <a:latin typeface="+mj-lt"/>
                <a:cs typeface="Times New Roman" pitchFamily="18" charset="0"/>
              </a:rPr>
              <a:t>µm, </a:t>
            </a:r>
            <a:endParaRPr lang="en-US" sz="1600" dirty="0" smtClean="0">
              <a:solidFill>
                <a:srgbClr val="000000"/>
              </a:solidFill>
              <a:latin typeface="+mj-lt"/>
              <a:cs typeface="Times New Roman" pitchFamily="18" charset="0"/>
            </a:endParaRPr>
          </a:p>
          <a:p>
            <a:r>
              <a:rPr lang="en-US" sz="1600" dirty="0" smtClean="0">
                <a:solidFill>
                  <a:srgbClr val="FF0000"/>
                </a:solidFill>
                <a:latin typeface="+mj-lt"/>
                <a:cs typeface="Times New Roman" pitchFamily="18" charset="0"/>
              </a:rPr>
              <a:t>	Beam </a:t>
            </a:r>
            <a:r>
              <a:rPr lang="en-US" sz="1600" dirty="0">
                <a:solidFill>
                  <a:srgbClr val="FF0000"/>
                </a:solidFill>
                <a:latin typeface="+mj-lt"/>
                <a:cs typeface="Times New Roman" pitchFamily="18" charset="0"/>
              </a:rPr>
              <a:t>Divergence </a:t>
            </a:r>
            <a:r>
              <a:rPr lang="el-GR" sz="1600" i="1" dirty="0">
                <a:solidFill>
                  <a:srgbClr val="FF0000"/>
                </a:solidFill>
                <a:latin typeface="+mj-lt"/>
                <a:cs typeface="Times New Roman" pitchFamily="18" charset="0"/>
              </a:rPr>
              <a:t>σ</a:t>
            </a:r>
            <a:r>
              <a:rPr lang="en-US" sz="1600" dirty="0">
                <a:solidFill>
                  <a:srgbClr val="FF0000"/>
                </a:solidFill>
                <a:latin typeface="+mj-lt"/>
                <a:cs typeface="Times New Roman" pitchFamily="18" charset="0"/>
              </a:rPr>
              <a:t>'</a:t>
            </a:r>
            <a:r>
              <a:rPr lang="en-US" sz="1600" baseline="-25000" dirty="0" err="1">
                <a:solidFill>
                  <a:srgbClr val="FF0000"/>
                </a:solidFill>
                <a:latin typeface="+mj-lt"/>
                <a:cs typeface="Times New Roman" pitchFamily="18" charset="0"/>
              </a:rPr>
              <a:t>vert</a:t>
            </a:r>
            <a:r>
              <a:rPr lang="en-US" sz="1600" baseline="-25000" dirty="0">
                <a:solidFill>
                  <a:srgbClr val="FF0000"/>
                </a:solidFill>
                <a:latin typeface="+mj-lt"/>
                <a:cs typeface="Times New Roman" pitchFamily="18" charset="0"/>
              </a:rPr>
              <a:t> </a:t>
            </a:r>
            <a:r>
              <a:rPr lang="en-US" sz="1600" dirty="0">
                <a:solidFill>
                  <a:srgbClr val="FF0000"/>
                </a:solidFill>
                <a:latin typeface="+mj-lt"/>
                <a:cs typeface="Times New Roman" pitchFamily="18" charset="0"/>
              </a:rPr>
              <a:t>= </a:t>
            </a:r>
            <a:r>
              <a:rPr lang="en-US" sz="1600" dirty="0" smtClean="0">
                <a:solidFill>
                  <a:srgbClr val="FF0000"/>
                </a:solidFill>
                <a:latin typeface="+mj-lt"/>
                <a:cs typeface="Times New Roman" pitchFamily="18" charset="0"/>
              </a:rPr>
              <a:t>30 µrad</a:t>
            </a:r>
            <a:endParaRPr lang="en-US" sz="1600" dirty="0">
              <a:solidFill>
                <a:srgbClr val="FF0000"/>
              </a:solidFill>
              <a:latin typeface="+mj-lt"/>
              <a:cs typeface="Times New Roman" pitchFamily="18" charset="0"/>
            </a:endParaRPr>
          </a:p>
        </p:txBody>
      </p:sp>
      <p:pic>
        <p:nvPicPr>
          <p:cNvPr id="10" name="Picture 2"/>
          <p:cNvPicPr/>
          <p:nvPr/>
        </p:nvPicPr>
        <p:blipFill>
          <a:blip r:embed="rId5"/>
          <a:stretch>
            <a:fillRect/>
          </a:stretch>
        </p:blipFill>
        <p:spPr>
          <a:xfrm>
            <a:off x="0" y="387688"/>
            <a:ext cx="899592" cy="862926"/>
          </a:xfrm>
          <a:prstGeom prst="rect">
            <a:avLst/>
          </a:prstGeom>
        </p:spPr>
      </p:pic>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17</a:t>
            </a:fld>
            <a:endParaRPr lang="en-US"/>
          </a:p>
        </p:txBody>
      </p:sp>
      <p:sp>
        <p:nvSpPr>
          <p:cNvPr id="9" name="Segnaposto piè di pagina 8"/>
          <p:cNvSpPr>
            <a:spLocks noGrp="1"/>
          </p:cNvSpPr>
          <p:nvPr>
            <p:ph type="ftr" sz="quarter" idx="11"/>
          </p:nvPr>
        </p:nvSpPr>
        <p:spPr/>
        <p:txBody>
          <a:bodyPr/>
          <a:lstStyle/>
          <a:p>
            <a:pPr>
              <a:defRPr/>
            </a:pPr>
            <a:r>
              <a:rPr lang="it-IT" smtClean="0"/>
              <a:t>L. Bandiera, INFN Section of Ferrara</a:t>
            </a:r>
            <a:endParaRPr lang="en-US"/>
          </a:p>
        </p:txBody>
      </p:sp>
      <p:sp>
        <p:nvSpPr>
          <p:cNvPr id="13" name="Segnaposto data 12"/>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18925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7270" y="2109516"/>
            <a:ext cx="4539555" cy="3856306"/>
          </a:xfrm>
        </p:spPr>
      </p:pic>
      <p:sp>
        <p:nvSpPr>
          <p:cNvPr id="5" name="Title 1"/>
          <p:cNvSpPr txBox="1">
            <a:spLocks/>
          </p:cNvSpPr>
          <p:nvPr/>
        </p:nvSpPr>
        <p:spPr bwMode="auto">
          <a:xfrm>
            <a:off x="1438233" y="426042"/>
            <a:ext cx="67473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Helvetica" charset="0"/>
              </a:defRPr>
            </a:lvl2pPr>
            <a:lvl3pPr algn="ctr" rtl="0" eaLnBrk="0" fontAlgn="base" hangingPunct="0">
              <a:spcBef>
                <a:spcPct val="0"/>
              </a:spcBef>
              <a:spcAft>
                <a:spcPct val="0"/>
              </a:spcAft>
              <a:defRPr sz="4400">
                <a:solidFill>
                  <a:schemeClr val="tx2"/>
                </a:solidFill>
                <a:latin typeface="Helvetica" charset="0"/>
              </a:defRPr>
            </a:lvl3pPr>
            <a:lvl4pPr algn="ctr" rtl="0" eaLnBrk="0" fontAlgn="base" hangingPunct="0">
              <a:spcBef>
                <a:spcPct val="0"/>
              </a:spcBef>
              <a:spcAft>
                <a:spcPct val="0"/>
              </a:spcAft>
              <a:defRPr sz="4400">
                <a:solidFill>
                  <a:schemeClr val="tx2"/>
                </a:solidFill>
                <a:latin typeface="Helvetica" charset="0"/>
              </a:defRPr>
            </a:lvl4pPr>
            <a:lvl5pPr algn="ctr" rtl="0" eaLnBrk="0" fontAlgn="base" hangingPunct="0">
              <a:spcBef>
                <a:spcPct val="0"/>
              </a:spcBef>
              <a:spcAft>
                <a:spcPct val="0"/>
              </a:spcAft>
              <a:defRPr sz="4400">
                <a:solidFill>
                  <a:schemeClr val="tx2"/>
                </a:solidFill>
                <a:latin typeface="Helvetica" charset="0"/>
              </a:defRPr>
            </a:lvl5pPr>
            <a:lvl6pPr marL="457200" algn="ctr" rtl="0" fontAlgn="base">
              <a:spcBef>
                <a:spcPct val="0"/>
              </a:spcBef>
              <a:spcAft>
                <a:spcPct val="0"/>
              </a:spcAft>
              <a:defRPr sz="4400">
                <a:solidFill>
                  <a:schemeClr val="tx2"/>
                </a:solidFill>
                <a:latin typeface="Helvetica" charset="0"/>
              </a:defRPr>
            </a:lvl6pPr>
            <a:lvl7pPr marL="914400" algn="ctr" rtl="0" fontAlgn="base">
              <a:spcBef>
                <a:spcPct val="0"/>
              </a:spcBef>
              <a:spcAft>
                <a:spcPct val="0"/>
              </a:spcAft>
              <a:defRPr sz="4400">
                <a:solidFill>
                  <a:schemeClr val="tx2"/>
                </a:solidFill>
                <a:latin typeface="Helvetica" charset="0"/>
              </a:defRPr>
            </a:lvl7pPr>
            <a:lvl8pPr marL="1371600" algn="ctr" rtl="0" fontAlgn="base">
              <a:spcBef>
                <a:spcPct val="0"/>
              </a:spcBef>
              <a:spcAft>
                <a:spcPct val="0"/>
              </a:spcAft>
              <a:defRPr sz="4400">
                <a:solidFill>
                  <a:schemeClr val="tx2"/>
                </a:solidFill>
                <a:latin typeface="Helvetica" charset="0"/>
              </a:defRPr>
            </a:lvl8pPr>
            <a:lvl9pPr marL="1828800" algn="ctr" rtl="0" fontAlgn="base">
              <a:spcBef>
                <a:spcPct val="0"/>
              </a:spcBef>
              <a:spcAft>
                <a:spcPct val="0"/>
              </a:spcAft>
              <a:defRPr sz="4400">
                <a:solidFill>
                  <a:schemeClr val="tx2"/>
                </a:solidFill>
                <a:latin typeface="Helvetica" charset="0"/>
              </a:defRPr>
            </a:lvl9pPr>
          </a:lstStyle>
          <a:p>
            <a:r>
              <a:rPr lang="en-US" sz="4000" b="0" dirty="0" err="1" smtClean="0">
                <a:solidFill>
                  <a:srgbClr val="C00000"/>
                </a:solidFill>
                <a:ea typeface="Tahoma" pitchFamily="34" charset="0"/>
                <a:cs typeface="Tahoma" pitchFamily="34" charset="0"/>
              </a:rPr>
              <a:t>Dechanneling</a:t>
            </a:r>
            <a:r>
              <a:rPr lang="en-US" sz="4000" b="0" dirty="0" smtClean="0">
                <a:solidFill>
                  <a:srgbClr val="C00000"/>
                </a:solidFill>
                <a:ea typeface="Tahoma" pitchFamily="34" charset="0"/>
                <a:cs typeface="Tahoma" pitchFamily="34" charset="0"/>
              </a:rPr>
              <a:t> of positive and negative particles</a:t>
            </a:r>
            <a:endParaRPr lang="en-US" sz="4000" b="0" dirty="0">
              <a:solidFill>
                <a:srgbClr val="C00000"/>
              </a:solidFill>
              <a:ea typeface="Tahoma" pitchFamily="34" charset="0"/>
              <a:cs typeface="Tahoma" pitchFamily="34" charset="0"/>
            </a:endParaRPr>
          </a:p>
        </p:txBody>
      </p:sp>
      <p:sp>
        <p:nvSpPr>
          <p:cNvPr id="2" name="CasellaDiTesto 1"/>
          <p:cNvSpPr txBox="1"/>
          <p:nvPr/>
        </p:nvSpPr>
        <p:spPr>
          <a:xfrm>
            <a:off x="933923" y="1696517"/>
            <a:ext cx="4180953" cy="461665"/>
          </a:xfrm>
          <a:prstGeom prst="rect">
            <a:avLst/>
          </a:prstGeom>
          <a:noFill/>
        </p:spPr>
        <p:txBody>
          <a:bodyPr wrap="none" rtlCol="0">
            <a:spAutoFit/>
          </a:bodyPr>
          <a:lstStyle/>
          <a:p>
            <a:pPr algn="ctr"/>
            <a:r>
              <a:rPr lang="it-IT" dirty="0" smtClean="0">
                <a:latin typeface="+mj-lt"/>
                <a:ea typeface="Tahoma" pitchFamily="34" charset="0"/>
                <a:cs typeface="Tahoma" pitchFamily="34" charset="0"/>
              </a:rPr>
              <a:t>Positive         vs     Negative</a:t>
            </a:r>
            <a:endParaRPr lang="en-GB" dirty="0">
              <a:latin typeface="+mj-lt"/>
              <a:ea typeface="Tahoma" pitchFamily="34" charset="0"/>
              <a:cs typeface="Tahoma" pitchFamily="34" charset="0"/>
            </a:endParaRPr>
          </a:p>
        </p:txBody>
      </p:sp>
      <p:sp>
        <p:nvSpPr>
          <p:cNvPr id="3" name="CasellaDiTesto 2"/>
          <p:cNvSpPr txBox="1"/>
          <p:nvPr/>
        </p:nvSpPr>
        <p:spPr>
          <a:xfrm>
            <a:off x="5684987" y="1889249"/>
            <a:ext cx="3362966" cy="1569660"/>
          </a:xfrm>
          <a:prstGeom prst="rect">
            <a:avLst/>
          </a:prstGeom>
          <a:noFill/>
        </p:spPr>
        <p:txBody>
          <a:bodyPr wrap="square" rtlCol="0">
            <a:spAutoFit/>
          </a:bodyPr>
          <a:lstStyle/>
          <a:p>
            <a:pPr algn="ctr"/>
            <a:r>
              <a:rPr lang="it-IT" sz="1600" b="1" dirty="0" err="1">
                <a:latin typeface="+mj-lt"/>
                <a:ea typeface="Tahoma" pitchFamily="34" charset="0"/>
                <a:cs typeface="Tahoma" pitchFamily="34" charset="0"/>
              </a:rPr>
              <a:t>Channeled</a:t>
            </a:r>
            <a:r>
              <a:rPr lang="it-IT" sz="1600" b="1" dirty="0">
                <a:latin typeface="+mj-lt"/>
                <a:ea typeface="Tahoma" pitchFamily="34" charset="0"/>
                <a:cs typeface="Tahoma" pitchFamily="34" charset="0"/>
              </a:rPr>
              <a:t> negative </a:t>
            </a:r>
            <a:r>
              <a:rPr lang="it-IT" sz="1600" b="1" dirty="0" err="1" smtClean="0">
                <a:latin typeface="+mj-lt"/>
                <a:ea typeface="Tahoma" pitchFamily="34" charset="0"/>
                <a:cs typeface="Tahoma" pitchFamily="34" charset="0"/>
              </a:rPr>
              <a:t>particles</a:t>
            </a:r>
            <a:r>
              <a:rPr lang="it-IT" sz="1600" b="1" dirty="0" smtClean="0">
                <a:latin typeface="+mj-lt"/>
                <a:ea typeface="Tahoma" pitchFamily="34" charset="0"/>
                <a:cs typeface="Tahoma" pitchFamily="34" charset="0"/>
              </a:rPr>
              <a:t> </a:t>
            </a:r>
            <a:r>
              <a:rPr lang="it-IT" sz="1600" b="1" dirty="0">
                <a:latin typeface="+mj-lt"/>
                <a:ea typeface="Tahoma" pitchFamily="34" charset="0"/>
                <a:cs typeface="Tahoma" pitchFamily="34" charset="0"/>
              </a:rPr>
              <a:t>are  </a:t>
            </a:r>
            <a:r>
              <a:rPr lang="it-IT" sz="1600" b="1" dirty="0" err="1">
                <a:latin typeface="+mj-lt"/>
                <a:ea typeface="Tahoma" pitchFamily="34" charset="0"/>
                <a:cs typeface="Tahoma" pitchFamily="34" charset="0"/>
              </a:rPr>
              <a:t>dechanneled</a:t>
            </a:r>
            <a:r>
              <a:rPr lang="it-IT" sz="1600" b="1" dirty="0">
                <a:latin typeface="+mj-lt"/>
                <a:ea typeface="Tahoma" pitchFamily="34" charset="0"/>
                <a:cs typeface="Tahoma" pitchFamily="34" charset="0"/>
              </a:rPr>
              <a:t> </a:t>
            </a:r>
            <a:r>
              <a:rPr lang="it-IT" sz="1600" b="1" dirty="0" err="1">
                <a:latin typeface="+mj-lt"/>
                <a:ea typeface="Tahoma" pitchFamily="34" charset="0"/>
                <a:cs typeface="Tahoma" pitchFamily="34" charset="0"/>
              </a:rPr>
              <a:t>faster</a:t>
            </a:r>
            <a:r>
              <a:rPr lang="it-IT" sz="1600" b="1" dirty="0">
                <a:latin typeface="+mj-lt"/>
                <a:ea typeface="Tahoma" pitchFamily="34" charset="0"/>
                <a:cs typeface="Tahoma" pitchFamily="34" charset="0"/>
              </a:rPr>
              <a:t> </a:t>
            </a:r>
            <a:r>
              <a:rPr lang="it-IT" sz="1600" b="1" dirty="0" err="1">
                <a:latin typeface="+mj-lt"/>
                <a:ea typeface="Tahoma" pitchFamily="34" charset="0"/>
                <a:cs typeface="Tahoma" pitchFamily="34" charset="0"/>
              </a:rPr>
              <a:t>than</a:t>
            </a:r>
            <a:r>
              <a:rPr lang="it-IT" sz="1600" b="1" dirty="0">
                <a:latin typeface="+mj-lt"/>
                <a:ea typeface="Tahoma" pitchFamily="34" charset="0"/>
                <a:cs typeface="Tahoma" pitchFamily="34" charset="0"/>
              </a:rPr>
              <a:t> </a:t>
            </a:r>
            <a:r>
              <a:rPr lang="it-IT" sz="1600" b="1" dirty="0" smtClean="0">
                <a:latin typeface="+mj-lt"/>
                <a:ea typeface="Tahoma" pitchFamily="34" charset="0"/>
                <a:cs typeface="Tahoma" pitchFamily="34" charset="0"/>
              </a:rPr>
              <a:t>positive </a:t>
            </a:r>
            <a:r>
              <a:rPr lang="it-IT" sz="1600" b="1" dirty="0" err="1" smtClean="0">
                <a:latin typeface="+mj-lt"/>
                <a:ea typeface="Tahoma" pitchFamily="34" charset="0"/>
                <a:cs typeface="Tahoma" pitchFamily="34" charset="0"/>
              </a:rPr>
              <a:t>ones</a:t>
            </a:r>
            <a:r>
              <a:rPr lang="it-IT" sz="1600" b="1" dirty="0" smtClean="0">
                <a:latin typeface="+mj-lt"/>
                <a:ea typeface="Tahoma" pitchFamily="34" charset="0"/>
                <a:cs typeface="Tahoma" pitchFamily="34" charset="0"/>
              </a:rPr>
              <a:t> </a:t>
            </a:r>
            <a:r>
              <a:rPr lang="it-IT" sz="1600" b="1" dirty="0">
                <a:latin typeface="+mj-lt"/>
                <a:ea typeface="Tahoma" pitchFamily="34" charset="0"/>
                <a:cs typeface="Tahoma" pitchFamily="34" charset="0"/>
              </a:rPr>
              <a:t>due to </a:t>
            </a:r>
            <a:r>
              <a:rPr lang="it-IT" sz="1600" b="1" dirty="0" err="1">
                <a:latin typeface="+mj-lt"/>
                <a:ea typeface="Tahoma" pitchFamily="34" charset="0"/>
                <a:cs typeface="Tahoma" pitchFamily="34" charset="0"/>
              </a:rPr>
              <a:t>higher</a:t>
            </a:r>
            <a:r>
              <a:rPr lang="it-IT" sz="1600" b="1" dirty="0">
                <a:latin typeface="+mj-lt"/>
                <a:ea typeface="Tahoma" pitchFamily="34" charset="0"/>
                <a:cs typeface="Tahoma" pitchFamily="34" charset="0"/>
              </a:rPr>
              <a:t> </a:t>
            </a:r>
            <a:r>
              <a:rPr lang="it-IT" sz="1600" b="1" dirty="0" err="1">
                <a:latin typeface="+mj-lt"/>
                <a:ea typeface="Tahoma" pitchFamily="34" charset="0"/>
                <a:cs typeface="Tahoma" pitchFamily="34" charset="0"/>
              </a:rPr>
              <a:t>probability</a:t>
            </a:r>
            <a:r>
              <a:rPr lang="it-IT" sz="1600" b="1" dirty="0">
                <a:latin typeface="+mj-lt"/>
                <a:ea typeface="Tahoma" pitchFamily="34" charset="0"/>
                <a:cs typeface="Tahoma" pitchFamily="34" charset="0"/>
              </a:rPr>
              <a:t> to </a:t>
            </a:r>
            <a:r>
              <a:rPr lang="it-IT" sz="1600" b="1" dirty="0" err="1">
                <a:latin typeface="+mj-lt"/>
                <a:ea typeface="Tahoma" pitchFamily="34" charset="0"/>
                <a:cs typeface="Tahoma" pitchFamily="34" charset="0"/>
              </a:rPr>
              <a:t>suffer</a:t>
            </a:r>
            <a:r>
              <a:rPr lang="it-IT" sz="1600" b="1" dirty="0">
                <a:latin typeface="+mj-lt"/>
                <a:ea typeface="Tahoma" pitchFamily="34" charset="0"/>
                <a:cs typeface="Tahoma" pitchFamily="34" charset="0"/>
              </a:rPr>
              <a:t> </a:t>
            </a:r>
            <a:r>
              <a:rPr lang="it-IT" sz="1600" b="1" dirty="0" err="1">
                <a:latin typeface="+mj-lt"/>
                <a:ea typeface="Tahoma" pitchFamily="34" charset="0"/>
                <a:cs typeface="Tahoma" pitchFamily="34" charset="0"/>
              </a:rPr>
              <a:t>nucler</a:t>
            </a:r>
            <a:r>
              <a:rPr lang="it-IT" sz="1600" b="1" dirty="0">
                <a:latin typeface="+mj-lt"/>
                <a:ea typeface="Tahoma" pitchFamily="34" charset="0"/>
                <a:cs typeface="Tahoma" pitchFamily="34" charset="0"/>
              </a:rPr>
              <a:t> </a:t>
            </a:r>
            <a:r>
              <a:rPr lang="it-IT" sz="1600" b="1" dirty="0" err="1">
                <a:latin typeface="+mj-lt"/>
                <a:ea typeface="Tahoma" pitchFamily="34" charset="0"/>
                <a:cs typeface="Tahoma" pitchFamily="34" charset="0"/>
              </a:rPr>
              <a:t>incoherent</a:t>
            </a:r>
            <a:r>
              <a:rPr lang="it-IT" sz="1600" b="1" dirty="0">
                <a:latin typeface="+mj-lt"/>
                <a:ea typeface="Tahoma" pitchFamily="34" charset="0"/>
                <a:cs typeface="Tahoma" pitchFamily="34" charset="0"/>
              </a:rPr>
              <a:t> </a:t>
            </a:r>
            <a:r>
              <a:rPr lang="it-IT" sz="1600" b="1" dirty="0" err="1">
                <a:latin typeface="+mj-lt"/>
                <a:ea typeface="Tahoma" pitchFamily="34" charset="0"/>
                <a:cs typeface="Tahoma" pitchFamily="34" charset="0"/>
              </a:rPr>
              <a:t>scattering</a:t>
            </a:r>
            <a:r>
              <a:rPr lang="it-IT" sz="1600" b="1" dirty="0">
                <a:latin typeface="+mj-lt"/>
                <a:ea typeface="Tahoma" pitchFamily="34" charset="0"/>
                <a:cs typeface="Tahoma" pitchFamily="34" charset="0"/>
              </a:rPr>
              <a:t>;</a:t>
            </a:r>
          </a:p>
          <a:p>
            <a:pPr algn="ctr"/>
            <a:endParaRPr lang="en-GB" sz="1600" b="1" dirty="0">
              <a:latin typeface="+mj-lt"/>
              <a:ea typeface="Tahoma" pitchFamily="34" charset="0"/>
              <a:cs typeface="Tahoma" pitchFamily="34" charset="0"/>
            </a:endParaRPr>
          </a:p>
        </p:txBody>
      </p:sp>
      <p:sp>
        <p:nvSpPr>
          <p:cNvPr id="8" name="CasellaDiTesto 7"/>
          <p:cNvSpPr txBox="1"/>
          <p:nvPr/>
        </p:nvSpPr>
        <p:spPr>
          <a:xfrm>
            <a:off x="5684987" y="3284984"/>
            <a:ext cx="3362966" cy="830997"/>
          </a:xfrm>
          <a:prstGeom prst="rect">
            <a:avLst/>
          </a:prstGeom>
          <a:solidFill>
            <a:srgbClr val="FFFF00"/>
          </a:solidFill>
        </p:spPr>
        <p:txBody>
          <a:bodyPr wrap="square" rtlCol="0">
            <a:spAutoFit/>
          </a:bodyPr>
          <a:lstStyle/>
          <a:p>
            <a:pPr algn="ctr"/>
            <a:r>
              <a:rPr lang="it-IT" sz="1600" b="1" dirty="0" smtClean="0">
                <a:latin typeface="+mj-lt"/>
                <a:ea typeface="Tahoma" pitchFamily="34" charset="0"/>
                <a:cs typeface="Tahoma" pitchFamily="34" charset="0"/>
              </a:rPr>
              <a:t>Ultra </a:t>
            </a:r>
            <a:r>
              <a:rPr lang="it-IT" sz="1600" b="1" dirty="0" err="1" smtClean="0">
                <a:latin typeface="+mj-lt"/>
                <a:ea typeface="Tahoma" pitchFamily="34" charset="0"/>
                <a:cs typeface="Tahoma" pitchFamily="34" charset="0"/>
              </a:rPr>
              <a:t>thin</a:t>
            </a:r>
            <a:r>
              <a:rPr lang="it-IT" sz="1600" b="1" dirty="0" smtClean="0">
                <a:latin typeface="+mj-lt"/>
                <a:ea typeface="Tahoma" pitchFamily="34" charset="0"/>
                <a:cs typeface="Tahoma" pitchFamily="34" charset="0"/>
              </a:rPr>
              <a:t> </a:t>
            </a:r>
            <a:r>
              <a:rPr lang="it-IT" sz="1600" b="1" dirty="0" err="1" smtClean="0">
                <a:latin typeface="+mj-lt"/>
                <a:ea typeface="Tahoma" pitchFamily="34" charset="0"/>
                <a:cs typeface="Tahoma" pitchFamily="34" charset="0"/>
              </a:rPr>
              <a:t>bent</a:t>
            </a:r>
            <a:r>
              <a:rPr lang="it-IT" sz="1600" b="1" dirty="0" smtClean="0">
                <a:latin typeface="+mj-lt"/>
                <a:ea typeface="Tahoma" pitchFamily="34" charset="0"/>
                <a:cs typeface="Tahoma" pitchFamily="34" charset="0"/>
              </a:rPr>
              <a:t> </a:t>
            </a:r>
            <a:r>
              <a:rPr lang="it-IT" sz="1600" b="1" dirty="0" err="1" smtClean="0">
                <a:latin typeface="+mj-lt"/>
                <a:ea typeface="Tahoma" pitchFamily="34" charset="0"/>
                <a:cs typeface="Tahoma" pitchFamily="34" charset="0"/>
              </a:rPr>
              <a:t>crystals</a:t>
            </a:r>
            <a:r>
              <a:rPr lang="it-IT" sz="1600" b="1" dirty="0" smtClean="0">
                <a:latin typeface="+mj-lt"/>
                <a:ea typeface="Tahoma" pitchFamily="34" charset="0"/>
                <a:cs typeface="Tahoma" pitchFamily="34" charset="0"/>
              </a:rPr>
              <a:t> are </a:t>
            </a:r>
            <a:r>
              <a:rPr lang="it-IT" sz="1600" b="1" dirty="0" err="1" smtClean="0">
                <a:latin typeface="+mj-lt"/>
                <a:ea typeface="Tahoma" pitchFamily="34" charset="0"/>
                <a:cs typeface="Tahoma" pitchFamily="34" charset="0"/>
              </a:rPr>
              <a:t>required</a:t>
            </a:r>
            <a:r>
              <a:rPr lang="it-IT" sz="1600" b="1" dirty="0" smtClean="0">
                <a:latin typeface="+mj-lt"/>
                <a:ea typeface="Tahoma" pitchFamily="34" charset="0"/>
                <a:cs typeface="Tahoma" pitchFamily="34" charset="0"/>
              </a:rPr>
              <a:t> for </a:t>
            </a:r>
            <a:r>
              <a:rPr lang="it-IT" sz="1600" b="1" dirty="0" err="1" smtClean="0">
                <a:latin typeface="+mj-lt"/>
                <a:ea typeface="Tahoma" pitchFamily="34" charset="0"/>
                <a:cs typeface="Tahoma" pitchFamily="34" charset="0"/>
              </a:rPr>
              <a:t>efficient</a:t>
            </a:r>
            <a:r>
              <a:rPr lang="it-IT" sz="1600" b="1" dirty="0" smtClean="0">
                <a:latin typeface="+mj-lt"/>
                <a:ea typeface="Tahoma" pitchFamily="34" charset="0"/>
                <a:cs typeface="Tahoma" pitchFamily="34" charset="0"/>
              </a:rPr>
              <a:t> </a:t>
            </a:r>
            <a:r>
              <a:rPr lang="it-IT" sz="1600" b="1" dirty="0" err="1" smtClean="0">
                <a:latin typeface="+mj-lt"/>
                <a:ea typeface="Tahoma" pitchFamily="34" charset="0"/>
                <a:cs typeface="Tahoma" pitchFamily="34" charset="0"/>
              </a:rPr>
              <a:t>deflection</a:t>
            </a:r>
            <a:r>
              <a:rPr lang="it-IT" sz="1600" b="1" dirty="0" smtClean="0">
                <a:latin typeface="+mj-lt"/>
                <a:ea typeface="Tahoma" pitchFamily="34" charset="0"/>
                <a:cs typeface="Tahoma" pitchFamily="34" charset="0"/>
              </a:rPr>
              <a:t> of negative </a:t>
            </a:r>
            <a:r>
              <a:rPr lang="it-IT" sz="1600" b="1" dirty="0" err="1" smtClean="0">
                <a:latin typeface="+mj-lt"/>
                <a:ea typeface="Tahoma" pitchFamily="34" charset="0"/>
                <a:cs typeface="Tahoma" pitchFamily="34" charset="0"/>
              </a:rPr>
              <a:t>particles</a:t>
            </a:r>
            <a:endParaRPr lang="en-GB" sz="1600" b="1" dirty="0">
              <a:latin typeface="+mj-lt"/>
              <a:ea typeface="Tahoma" pitchFamily="34" charset="0"/>
              <a:cs typeface="Tahoma" pitchFamily="34" charset="0"/>
            </a:endParaRPr>
          </a:p>
        </p:txBody>
      </p:sp>
      <p:sp>
        <p:nvSpPr>
          <p:cNvPr id="10" name="Freccia in giù 9"/>
          <p:cNvSpPr/>
          <p:nvPr/>
        </p:nvSpPr>
        <p:spPr bwMode="auto">
          <a:xfrm>
            <a:off x="7072553" y="4134988"/>
            <a:ext cx="679343" cy="7920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effectLst/>
              <a:latin typeface="+mj-lt"/>
              <a:ea typeface="Tahoma" pitchFamily="34" charset="0"/>
              <a:cs typeface="Tahoma" pitchFamily="34" charset="0"/>
            </a:endParaRPr>
          </a:p>
        </p:txBody>
      </p:sp>
      <p:sp>
        <p:nvSpPr>
          <p:cNvPr id="11" name="CasellaDiTesto 10"/>
          <p:cNvSpPr txBox="1"/>
          <p:nvPr/>
        </p:nvSpPr>
        <p:spPr>
          <a:xfrm>
            <a:off x="5684987" y="4936160"/>
            <a:ext cx="3362966" cy="830997"/>
          </a:xfrm>
          <a:prstGeom prst="rect">
            <a:avLst/>
          </a:prstGeom>
          <a:noFill/>
        </p:spPr>
        <p:txBody>
          <a:bodyPr wrap="square" rtlCol="0">
            <a:spAutoFit/>
          </a:bodyPr>
          <a:lstStyle/>
          <a:p>
            <a:pPr algn="ctr"/>
            <a:r>
              <a:rPr lang="it-IT" sz="1600" b="1" dirty="0" smtClean="0">
                <a:solidFill>
                  <a:srgbClr val="C00000"/>
                </a:solidFill>
                <a:latin typeface="+mj-lt"/>
                <a:ea typeface="Tahoma" pitchFamily="34" charset="0"/>
                <a:cs typeface="Tahoma" pitchFamily="34" charset="0"/>
              </a:rPr>
              <a:t>To </a:t>
            </a:r>
            <a:r>
              <a:rPr lang="it-IT" sz="1600" b="1" dirty="0" err="1" smtClean="0">
                <a:solidFill>
                  <a:srgbClr val="C00000"/>
                </a:solidFill>
                <a:latin typeface="+mj-lt"/>
                <a:ea typeface="Tahoma" pitchFamily="34" charset="0"/>
                <a:cs typeface="Tahoma" pitchFamily="34" charset="0"/>
              </a:rPr>
              <a:t>determine</a:t>
            </a:r>
            <a:r>
              <a:rPr lang="it-IT" sz="1600" b="1" dirty="0" smtClean="0">
                <a:solidFill>
                  <a:srgbClr val="C00000"/>
                </a:solidFill>
                <a:latin typeface="+mj-lt"/>
                <a:ea typeface="Tahoma" pitchFamily="34" charset="0"/>
                <a:cs typeface="Tahoma" pitchFamily="34" charset="0"/>
              </a:rPr>
              <a:t> </a:t>
            </a:r>
            <a:r>
              <a:rPr lang="it-IT" sz="1600" b="1" dirty="0" err="1" smtClean="0">
                <a:solidFill>
                  <a:srgbClr val="C00000"/>
                </a:solidFill>
                <a:latin typeface="+mj-lt"/>
                <a:ea typeface="Tahoma" pitchFamily="34" charset="0"/>
                <a:cs typeface="Tahoma" pitchFamily="34" charset="0"/>
              </a:rPr>
              <a:t>how</a:t>
            </a:r>
            <a:r>
              <a:rPr lang="it-IT" sz="1600" b="1" dirty="0" smtClean="0">
                <a:solidFill>
                  <a:srgbClr val="C00000"/>
                </a:solidFill>
                <a:latin typeface="+mj-lt"/>
                <a:ea typeface="Tahoma" pitchFamily="34" charset="0"/>
                <a:cs typeface="Tahoma" pitchFamily="34" charset="0"/>
              </a:rPr>
              <a:t> </a:t>
            </a:r>
            <a:r>
              <a:rPr lang="it-IT" sz="1600" b="1" dirty="0" err="1" smtClean="0">
                <a:solidFill>
                  <a:srgbClr val="C00000"/>
                </a:solidFill>
                <a:latin typeface="+mj-lt"/>
                <a:ea typeface="Tahoma" pitchFamily="34" charset="0"/>
                <a:cs typeface="Tahoma" pitchFamily="34" charset="0"/>
              </a:rPr>
              <a:t>thin</a:t>
            </a:r>
            <a:r>
              <a:rPr lang="it-IT" sz="1600" b="1" dirty="0" smtClean="0">
                <a:solidFill>
                  <a:srgbClr val="C00000"/>
                </a:solidFill>
                <a:latin typeface="+mj-lt"/>
                <a:ea typeface="Tahoma" pitchFamily="34" charset="0"/>
                <a:cs typeface="Tahoma" pitchFamily="34" charset="0"/>
              </a:rPr>
              <a:t>, </a:t>
            </a:r>
            <a:r>
              <a:rPr lang="it-IT" sz="1600" b="1" dirty="0" err="1" smtClean="0">
                <a:solidFill>
                  <a:srgbClr val="C00000"/>
                </a:solidFill>
                <a:latin typeface="+mj-lt"/>
                <a:ea typeface="Tahoma" pitchFamily="34" charset="0"/>
                <a:cs typeface="Tahoma" pitchFamily="34" charset="0"/>
              </a:rPr>
              <a:t>one</a:t>
            </a:r>
            <a:r>
              <a:rPr lang="it-IT" sz="1600" b="1" dirty="0" smtClean="0">
                <a:solidFill>
                  <a:srgbClr val="C00000"/>
                </a:solidFill>
                <a:latin typeface="+mj-lt"/>
                <a:ea typeface="Tahoma" pitchFamily="34" charset="0"/>
                <a:cs typeface="Tahoma" pitchFamily="34" charset="0"/>
              </a:rPr>
              <a:t> </a:t>
            </a:r>
            <a:r>
              <a:rPr lang="it-IT" sz="1600" b="1" dirty="0" err="1" smtClean="0">
                <a:solidFill>
                  <a:srgbClr val="C00000"/>
                </a:solidFill>
                <a:latin typeface="+mj-lt"/>
                <a:ea typeface="Tahoma" pitchFamily="34" charset="0"/>
                <a:cs typeface="Tahoma" pitchFamily="34" charset="0"/>
              </a:rPr>
              <a:t>has</a:t>
            </a:r>
            <a:r>
              <a:rPr lang="it-IT" sz="1600" b="1" dirty="0" smtClean="0">
                <a:solidFill>
                  <a:srgbClr val="C00000"/>
                </a:solidFill>
                <a:latin typeface="+mj-lt"/>
                <a:ea typeface="Tahoma" pitchFamily="34" charset="0"/>
                <a:cs typeface="Tahoma" pitchFamily="34" charset="0"/>
              </a:rPr>
              <a:t> to </a:t>
            </a:r>
            <a:r>
              <a:rPr lang="it-IT" sz="1600" b="1" dirty="0" err="1" smtClean="0">
                <a:solidFill>
                  <a:srgbClr val="C00000"/>
                </a:solidFill>
                <a:latin typeface="+mj-lt"/>
                <a:ea typeface="Tahoma" pitchFamily="34" charset="0"/>
                <a:cs typeface="Tahoma" pitchFamily="34" charset="0"/>
              </a:rPr>
              <a:t>know</a:t>
            </a:r>
            <a:r>
              <a:rPr lang="it-IT" sz="1600" b="1" dirty="0" smtClean="0">
                <a:solidFill>
                  <a:srgbClr val="C00000"/>
                </a:solidFill>
                <a:latin typeface="+mj-lt"/>
                <a:ea typeface="Tahoma" pitchFamily="34" charset="0"/>
                <a:cs typeface="Tahoma" pitchFamily="34" charset="0"/>
              </a:rPr>
              <a:t> the </a:t>
            </a:r>
            <a:r>
              <a:rPr lang="it-IT" sz="1600" b="1" dirty="0" err="1" smtClean="0">
                <a:solidFill>
                  <a:srgbClr val="C00000"/>
                </a:solidFill>
                <a:latin typeface="+mj-lt"/>
                <a:ea typeface="Tahoma" pitchFamily="34" charset="0"/>
                <a:cs typeface="Tahoma" pitchFamily="34" charset="0"/>
              </a:rPr>
              <a:t>dechanneling</a:t>
            </a:r>
            <a:r>
              <a:rPr lang="it-IT" sz="1600" b="1" dirty="0" smtClean="0">
                <a:solidFill>
                  <a:srgbClr val="C00000"/>
                </a:solidFill>
                <a:latin typeface="+mj-lt"/>
                <a:ea typeface="Tahoma" pitchFamily="34" charset="0"/>
                <a:cs typeface="Tahoma" pitchFamily="34" charset="0"/>
              </a:rPr>
              <a:t> </a:t>
            </a:r>
            <a:r>
              <a:rPr lang="it-IT" sz="1600" b="1" dirty="0" err="1" smtClean="0">
                <a:solidFill>
                  <a:srgbClr val="C00000"/>
                </a:solidFill>
                <a:latin typeface="+mj-lt"/>
                <a:ea typeface="Tahoma" pitchFamily="34" charset="0"/>
                <a:cs typeface="Tahoma" pitchFamily="34" charset="0"/>
              </a:rPr>
              <a:t>length</a:t>
            </a:r>
            <a:r>
              <a:rPr lang="it-IT" sz="1600" b="1" dirty="0" smtClean="0">
                <a:solidFill>
                  <a:srgbClr val="C00000"/>
                </a:solidFill>
                <a:latin typeface="+mj-lt"/>
                <a:ea typeface="Tahoma" pitchFamily="34" charset="0"/>
                <a:cs typeface="Tahoma" pitchFamily="34" charset="0"/>
              </a:rPr>
              <a:t> for negative </a:t>
            </a:r>
            <a:r>
              <a:rPr lang="it-IT" sz="1600" b="1" dirty="0" err="1" smtClean="0">
                <a:solidFill>
                  <a:srgbClr val="C00000"/>
                </a:solidFill>
                <a:latin typeface="+mj-lt"/>
                <a:ea typeface="Tahoma" pitchFamily="34" charset="0"/>
                <a:cs typeface="Tahoma" pitchFamily="34" charset="0"/>
              </a:rPr>
              <a:t>particles</a:t>
            </a:r>
            <a:r>
              <a:rPr lang="it-IT" sz="1600" b="1" dirty="0" smtClean="0">
                <a:solidFill>
                  <a:srgbClr val="C00000"/>
                </a:solidFill>
                <a:latin typeface="+mj-lt"/>
                <a:ea typeface="Tahoma" pitchFamily="34" charset="0"/>
                <a:cs typeface="Tahoma" pitchFamily="34" charset="0"/>
              </a:rPr>
              <a:t>!</a:t>
            </a:r>
            <a:endParaRPr lang="it-IT" sz="1600" b="1" dirty="0">
              <a:solidFill>
                <a:srgbClr val="C00000"/>
              </a:solidFill>
              <a:latin typeface="+mj-lt"/>
              <a:ea typeface="Tahoma" pitchFamily="34" charset="0"/>
              <a:cs typeface="Tahoma" pitchFamily="34" charset="0"/>
            </a:endParaRPr>
          </a:p>
        </p:txBody>
      </p:sp>
      <p:sp>
        <p:nvSpPr>
          <p:cNvPr id="14" name="CasellaDiTesto 13"/>
          <p:cNvSpPr txBox="1"/>
          <p:nvPr/>
        </p:nvSpPr>
        <p:spPr>
          <a:xfrm>
            <a:off x="5684987" y="5862161"/>
            <a:ext cx="3362966" cy="738664"/>
          </a:xfrm>
          <a:prstGeom prst="rect">
            <a:avLst/>
          </a:prstGeom>
          <a:solidFill>
            <a:schemeClr val="bg1"/>
          </a:solidFill>
        </p:spPr>
        <p:txBody>
          <a:bodyPr wrap="square" rtlCol="0">
            <a:spAutoFit/>
          </a:bodyPr>
          <a:lstStyle/>
          <a:p>
            <a:pPr algn="ctr"/>
            <a:r>
              <a:rPr lang="it-IT" sz="1400" b="1" dirty="0" smtClean="0">
                <a:latin typeface="+mj-lt"/>
                <a:ea typeface="Tahoma" pitchFamily="34" charset="0"/>
                <a:cs typeface="Tahoma" pitchFamily="34" charset="0"/>
              </a:rPr>
              <a:t>N.B. </a:t>
            </a:r>
            <a:r>
              <a:rPr lang="it-IT" sz="1400" b="1" dirty="0" err="1" smtClean="0">
                <a:latin typeface="+mj-lt"/>
                <a:ea typeface="Tahoma" pitchFamily="34" charset="0"/>
                <a:cs typeface="Tahoma" pitchFamily="34" charset="0"/>
              </a:rPr>
              <a:t>L</a:t>
            </a:r>
            <a:r>
              <a:rPr lang="it-IT" sz="1400" b="1" baseline="-25000" dirty="0" err="1" smtClean="0">
                <a:latin typeface="+mj-lt"/>
                <a:ea typeface="Tahoma" pitchFamily="34" charset="0"/>
                <a:cs typeface="Tahoma" pitchFamily="34" charset="0"/>
              </a:rPr>
              <a:t>d</a:t>
            </a:r>
            <a:r>
              <a:rPr lang="it-IT" sz="1400" b="1" dirty="0" smtClean="0">
                <a:latin typeface="+mj-lt"/>
                <a:ea typeface="Tahoma" pitchFamily="34" charset="0"/>
                <a:cs typeface="Tahoma" pitchFamily="34" charset="0"/>
              </a:rPr>
              <a:t> </a:t>
            </a:r>
            <a:r>
              <a:rPr lang="it-IT" sz="1400" b="1" dirty="0" err="1" smtClean="0">
                <a:latin typeface="+mj-lt"/>
                <a:ea typeface="Tahoma" pitchFamily="34" charset="0"/>
                <a:cs typeface="Tahoma" pitchFamily="34" charset="0"/>
              </a:rPr>
              <a:t>decrease</a:t>
            </a:r>
            <a:r>
              <a:rPr lang="it-IT" sz="1400" b="1" dirty="0" smtClean="0">
                <a:latin typeface="+mj-lt"/>
                <a:ea typeface="Tahoma" pitchFamily="34" charset="0"/>
                <a:cs typeface="Tahoma" pitchFamily="34" charset="0"/>
              </a:rPr>
              <a:t> with </a:t>
            </a:r>
            <a:r>
              <a:rPr lang="it-IT" sz="1400" b="1" dirty="0" err="1" smtClean="0">
                <a:latin typeface="+mj-lt"/>
                <a:ea typeface="Tahoma" pitchFamily="34" charset="0"/>
                <a:cs typeface="Tahoma" pitchFamily="34" charset="0"/>
              </a:rPr>
              <a:t>energy</a:t>
            </a:r>
            <a:r>
              <a:rPr lang="it-IT" sz="1400" b="1" dirty="0" smtClean="0">
                <a:latin typeface="+mj-lt"/>
                <a:ea typeface="Tahoma" pitchFamily="34" charset="0"/>
                <a:cs typeface="Tahoma" pitchFamily="34" charset="0"/>
              </a:rPr>
              <a:t>, </a:t>
            </a:r>
            <a:r>
              <a:rPr lang="it-IT" sz="1400" b="1" dirty="0" err="1" smtClean="0">
                <a:latin typeface="+mj-lt"/>
                <a:ea typeface="Tahoma" pitchFamily="34" charset="0"/>
                <a:cs typeface="Tahoma" pitchFamily="34" charset="0"/>
              </a:rPr>
              <a:t>being</a:t>
            </a:r>
            <a:r>
              <a:rPr lang="it-IT" sz="1400" b="1" dirty="0" smtClean="0">
                <a:latin typeface="+mj-lt"/>
                <a:ea typeface="Tahoma" pitchFamily="34" charset="0"/>
                <a:cs typeface="Tahoma" pitchFamily="34" charset="0"/>
              </a:rPr>
              <a:t> some </a:t>
            </a:r>
            <a:r>
              <a:rPr lang="it-IT" sz="1400" b="1" dirty="0" err="1" smtClean="0">
                <a:latin typeface="+mj-lt"/>
                <a:ea typeface="Tahoma" pitchFamily="34" charset="0"/>
                <a:cs typeface="Tahoma" pitchFamily="34" charset="0"/>
              </a:rPr>
              <a:t>tens</a:t>
            </a:r>
            <a:r>
              <a:rPr lang="it-IT" sz="1400" b="1" dirty="0" smtClean="0">
                <a:latin typeface="+mj-lt"/>
                <a:ea typeface="Tahoma" pitchFamily="34" charset="0"/>
                <a:cs typeface="Tahoma" pitchFamily="34" charset="0"/>
              </a:rPr>
              <a:t> of </a:t>
            </a:r>
            <a:r>
              <a:rPr lang="it-IT" sz="1400" b="1" dirty="0" err="1" smtClean="0">
                <a:latin typeface="+mj-lt"/>
                <a:ea typeface="Tahoma" pitchFamily="34" charset="0"/>
                <a:cs typeface="Tahoma" pitchFamily="34" charset="0"/>
              </a:rPr>
              <a:t>microns</a:t>
            </a:r>
            <a:r>
              <a:rPr lang="it-IT" sz="1400" b="1" dirty="0" smtClean="0">
                <a:latin typeface="+mj-lt"/>
                <a:ea typeface="Tahoma" pitchFamily="34" charset="0"/>
                <a:cs typeface="Tahoma" pitchFamily="34" charset="0"/>
              </a:rPr>
              <a:t> for 1 GeV </a:t>
            </a:r>
            <a:r>
              <a:rPr lang="it-IT" sz="1400" b="1" dirty="0" err="1" smtClean="0">
                <a:latin typeface="+mj-lt"/>
                <a:ea typeface="Tahoma" pitchFamily="34" charset="0"/>
                <a:cs typeface="Tahoma" pitchFamily="34" charset="0"/>
              </a:rPr>
              <a:t>electrons</a:t>
            </a:r>
            <a:r>
              <a:rPr lang="it-IT" sz="1400" b="1" dirty="0" smtClean="0">
                <a:latin typeface="+mj-lt"/>
                <a:ea typeface="Tahoma" pitchFamily="34" charset="0"/>
                <a:cs typeface="Tahoma" pitchFamily="34" charset="0"/>
              </a:rPr>
              <a:t> in Si [1]. </a:t>
            </a:r>
            <a:endParaRPr lang="it-IT" sz="1400" b="1" dirty="0">
              <a:latin typeface="+mj-lt"/>
              <a:ea typeface="Tahoma" pitchFamily="34" charset="0"/>
              <a:cs typeface="Tahoma" pitchFamily="34" charset="0"/>
            </a:endParaRPr>
          </a:p>
        </p:txBody>
      </p:sp>
      <p:sp>
        <p:nvSpPr>
          <p:cNvPr id="15" name="CasellaDiTesto 14"/>
          <p:cNvSpPr txBox="1"/>
          <p:nvPr/>
        </p:nvSpPr>
        <p:spPr>
          <a:xfrm>
            <a:off x="0" y="6623774"/>
            <a:ext cx="6328305" cy="261610"/>
          </a:xfrm>
          <a:prstGeom prst="rect">
            <a:avLst/>
          </a:prstGeom>
          <a:noFill/>
        </p:spPr>
        <p:txBody>
          <a:bodyPr wrap="square" rtlCol="0">
            <a:spAutoFit/>
          </a:bodyPr>
          <a:lstStyle/>
          <a:p>
            <a:r>
              <a:rPr lang="it-IT" sz="1050" b="1" dirty="0" smtClean="0">
                <a:latin typeface="+mj-lt"/>
                <a:ea typeface="Tahoma" pitchFamily="34" charset="0"/>
                <a:cs typeface="Tahoma" pitchFamily="34" charset="0"/>
              </a:rPr>
              <a:t>[1] </a:t>
            </a:r>
            <a:r>
              <a:rPr lang="en-US" sz="1050" b="1" dirty="0">
                <a:latin typeface="+mj-lt"/>
                <a:ea typeface="Tahoma" pitchFamily="34" charset="0"/>
                <a:cs typeface="Tahoma" pitchFamily="34" charset="0"/>
              </a:rPr>
              <a:t>W. </a:t>
            </a:r>
            <a:r>
              <a:rPr lang="en-US" sz="1050" b="1" dirty="0" err="1">
                <a:latin typeface="+mj-lt"/>
                <a:ea typeface="Tahoma" pitchFamily="34" charset="0"/>
                <a:cs typeface="Tahoma" pitchFamily="34" charset="0"/>
              </a:rPr>
              <a:t>Lauth</a:t>
            </a:r>
            <a:r>
              <a:rPr lang="en-US" sz="1050" b="1" dirty="0">
                <a:latin typeface="+mj-lt"/>
                <a:ea typeface="Tahoma" pitchFamily="34" charset="0"/>
                <a:cs typeface="Tahoma" pitchFamily="34" charset="0"/>
              </a:rPr>
              <a:t>, H. </a:t>
            </a:r>
            <a:r>
              <a:rPr lang="en-US" sz="1050" b="1" dirty="0" err="1">
                <a:latin typeface="+mj-lt"/>
                <a:ea typeface="Tahoma" pitchFamily="34" charset="0"/>
                <a:cs typeface="Tahoma" pitchFamily="34" charset="0"/>
              </a:rPr>
              <a:t>Backe</a:t>
            </a:r>
            <a:r>
              <a:rPr lang="en-US" sz="1050" b="1" dirty="0">
                <a:latin typeface="+mj-lt"/>
                <a:ea typeface="Tahoma" pitchFamily="34" charset="0"/>
                <a:cs typeface="Tahoma" pitchFamily="34" charset="0"/>
              </a:rPr>
              <a:t>, P. Kunz, A. Rueda, Int. Journal of </a:t>
            </a:r>
            <a:r>
              <a:rPr lang="en-US" sz="1050" b="1" dirty="0" smtClean="0">
                <a:latin typeface="+mj-lt"/>
                <a:ea typeface="Tahoma" pitchFamily="34" charset="0"/>
                <a:cs typeface="Tahoma" pitchFamily="34" charset="0"/>
              </a:rPr>
              <a:t>Modern </a:t>
            </a:r>
            <a:r>
              <a:rPr lang="en-US" sz="1000" b="1" dirty="0" smtClean="0">
                <a:latin typeface="+mj-lt"/>
                <a:ea typeface="Tahoma" pitchFamily="34" charset="0"/>
                <a:cs typeface="Tahoma" pitchFamily="34" charset="0"/>
              </a:rPr>
              <a:t>Physics</a:t>
            </a:r>
            <a:r>
              <a:rPr lang="en-US" sz="1050" b="1" dirty="0" smtClean="0">
                <a:latin typeface="+mj-lt"/>
                <a:ea typeface="Tahoma" pitchFamily="34" charset="0"/>
                <a:cs typeface="Tahoma" pitchFamily="34" charset="0"/>
              </a:rPr>
              <a:t> </a:t>
            </a:r>
            <a:r>
              <a:rPr lang="en-US" sz="1050" b="1" dirty="0">
                <a:latin typeface="+mj-lt"/>
                <a:ea typeface="Tahoma" pitchFamily="34" charset="0"/>
                <a:cs typeface="Tahoma" pitchFamily="34" charset="0"/>
              </a:rPr>
              <a:t>A, 25, 1 136-143 (2010)</a:t>
            </a:r>
            <a:endParaRPr lang="it-IT" sz="1050" b="1" dirty="0">
              <a:latin typeface="+mj-lt"/>
              <a:ea typeface="Tahoma" pitchFamily="34" charset="0"/>
              <a:cs typeface="Tahoma" pitchFamily="34" charset="0"/>
            </a:endParaRPr>
          </a:p>
        </p:txBody>
      </p:sp>
      <p:sp>
        <p:nvSpPr>
          <p:cNvPr id="13" name="Segnaposto numero diapositiva 12"/>
          <p:cNvSpPr>
            <a:spLocks noGrp="1"/>
          </p:cNvSpPr>
          <p:nvPr>
            <p:ph type="sldNum" sz="quarter" idx="12"/>
          </p:nvPr>
        </p:nvSpPr>
        <p:spPr/>
        <p:txBody>
          <a:bodyPr/>
          <a:lstStyle/>
          <a:p>
            <a:pPr>
              <a:defRPr/>
            </a:pPr>
            <a:fld id="{EB3A8D29-C147-47B9-93AD-7B356594685C}" type="slidenum">
              <a:rPr lang="en-US" smtClean="0"/>
              <a:pPr>
                <a:defRPr/>
              </a:pPr>
              <a:t>18</a:t>
            </a:fld>
            <a:endParaRPr lang="en-US"/>
          </a:p>
        </p:txBody>
      </p:sp>
      <p:sp>
        <p:nvSpPr>
          <p:cNvPr id="16" name="Segnaposto piè di pagina 15"/>
          <p:cNvSpPr>
            <a:spLocks noGrp="1"/>
          </p:cNvSpPr>
          <p:nvPr>
            <p:ph type="ftr" sz="quarter" idx="11"/>
          </p:nvPr>
        </p:nvSpPr>
        <p:spPr/>
        <p:txBody>
          <a:bodyPr/>
          <a:lstStyle/>
          <a:p>
            <a:pPr>
              <a:defRPr/>
            </a:pPr>
            <a:r>
              <a:rPr lang="it-IT" smtClean="0"/>
              <a:t>L. Bandiera, INFN Section of Ferrara</a:t>
            </a:r>
            <a:endParaRPr lang="en-US"/>
          </a:p>
        </p:txBody>
      </p:sp>
      <p:sp>
        <p:nvSpPr>
          <p:cNvPr id="17" name="Segnaposto data 16"/>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38695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544184"/>
            <a:ext cx="7543800" cy="1205192"/>
          </a:xfrm>
        </p:spPr>
        <p:txBody>
          <a:bodyPr>
            <a:noAutofit/>
          </a:bodyPr>
          <a:lstStyle/>
          <a:p>
            <a:pPr algn="ctr"/>
            <a:r>
              <a:rPr lang="it-IT" dirty="0" err="1" smtClean="0">
                <a:solidFill>
                  <a:srgbClr val="C00000"/>
                </a:solidFill>
              </a:rPr>
              <a:t>Thin</a:t>
            </a:r>
            <a:r>
              <a:rPr lang="it-IT" dirty="0" smtClean="0">
                <a:solidFill>
                  <a:srgbClr val="C00000"/>
                </a:solidFill>
              </a:rPr>
              <a:t> </a:t>
            </a:r>
            <a:r>
              <a:rPr lang="it-IT" dirty="0" err="1" smtClean="0">
                <a:solidFill>
                  <a:srgbClr val="C00000"/>
                </a:solidFill>
              </a:rPr>
              <a:t>crystals</a:t>
            </a:r>
            <a:r>
              <a:rPr lang="it-IT" dirty="0" smtClean="0">
                <a:solidFill>
                  <a:srgbClr val="C00000"/>
                </a:solidFill>
              </a:rPr>
              <a:t> </a:t>
            </a:r>
            <a:br>
              <a:rPr lang="it-IT" dirty="0" smtClean="0">
                <a:solidFill>
                  <a:srgbClr val="C00000"/>
                </a:solidFill>
              </a:rPr>
            </a:br>
            <a:r>
              <a:rPr lang="it-IT" dirty="0" smtClean="0">
                <a:solidFill>
                  <a:srgbClr val="C00000"/>
                </a:solidFill>
              </a:rPr>
              <a:t>manufacturing</a:t>
            </a:r>
            <a:endParaRPr lang="it-IT" dirty="0">
              <a:solidFill>
                <a:srgbClr val="C00000"/>
              </a:solidFill>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02" y="1858981"/>
            <a:ext cx="4585959" cy="3962268"/>
          </a:xfrm>
          <a:prstGeom prst="rect">
            <a:avLst/>
          </a:prstGeom>
        </p:spPr>
      </p:pic>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65" y="1733817"/>
            <a:ext cx="1843829" cy="1382872"/>
          </a:xfrm>
          <a:prstGeom prst="rect">
            <a:avLst/>
          </a:prstGeom>
        </p:spPr>
      </p:pic>
      <p:pic>
        <p:nvPicPr>
          <p:cNvPr id="24" name="Immagin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492" y="3358710"/>
            <a:ext cx="1868252" cy="1401189"/>
          </a:xfrm>
          <a:prstGeom prst="rect">
            <a:avLst/>
          </a:prstGeom>
        </p:spPr>
      </p:pic>
      <p:pic>
        <p:nvPicPr>
          <p:cNvPr id="23" name="Immagin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359" y="1733817"/>
            <a:ext cx="1850268" cy="1387701"/>
          </a:xfrm>
          <a:prstGeom prst="rect">
            <a:avLst/>
          </a:prstGeom>
        </p:spPr>
      </p:pic>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08" y="3358710"/>
            <a:ext cx="1868252" cy="1401189"/>
          </a:xfrm>
          <a:prstGeom prst="rect">
            <a:avLst/>
          </a:prstGeom>
        </p:spPr>
      </p:pic>
      <p:pic>
        <p:nvPicPr>
          <p:cNvPr id="27" name="Immagin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697" y="4889317"/>
            <a:ext cx="1846669" cy="1385002"/>
          </a:xfrm>
          <a:prstGeom prst="rect">
            <a:avLst/>
          </a:prstGeom>
        </p:spPr>
      </p:pic>
      <p:pic>
        <p:nvPicPr>
          <p:cNvPr id="28" name="Immagin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5359" y="4889317"/>
            <a:ext cx="1850268" cy="1387701"/>
          </a:xfrm>
          <a:prstGeom prst="rect">
            <a:avLst/>
          </a:prstGeom>
        </p:spPr>
      </p:pic>
      <p:pic>
        <p:nvPicPr>
          <p:cNvPr id="30" name="Picture 5"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370" y="363236"/>
            <a:ext cx="186497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asellaDiTesto 30"/>
          <p:cNvSpPr txBox="1"/>
          <p:nvPr/>
        </p:nvSpPr>
        <p:spPr>
          <a:xfrm>
            <a:off x="1979712" y="6433591"/>
            <a:ext cx="5369868" cy="307777"/>
          </a:xfrm>
          <a:prstGeom prst="rect">
            <a:avLst/>
          </a:prstGeom>
          <a:noFill/>
        </p:spPr>
        <p:txBody>
          <a:bodyPr wrap="none" rtlCol="0">
            <a:spAutoFit/>
          </a:bodyPr>
          <a:lstStyle/>
          <a:p>
            <a:r>
              <a:rPr lang="fr-FR" sz="1400" b="1" dirty="0" smtClean="0"/>
              <a:t>G. Germogli, </a:t>
            </a:r>
            <a:r>
              <a:rPr lang="fr-FR" sz="1400" b="1" dirty="0" err="1" smtClean="0"/>
              <a:t>A.Mazzolari</a:t>
            </a:r>
            <a:r>
              <a:rPr lang="fr-FR" sz="1400" b="1" dirty="0" smtClean="0"/>
              <a:t> et al., </a:t>
            </a:r>
            <a:r>
              <a:rPr lang="fr-FR" sz="1400" b="1" dirty="0" err="1" smtClean="0"/>
              <a:t>Nucl</a:t>
            </a:r>
            <a:r>
              <a:rPr lang="fr-FR" sz="1400" b="1" dirty="0" smtClean="0"/>
              <a:t>. </a:t>
            </a:r>
            <a:r>
              <a:rPr lang="fr-FR" sz="1400" b="1" dirty="0" err="1" smtClean="0"/>
              <a:t>Instr</a:t>
            </a:r>
            <a:r>
              <a:rPr lang="fr-FR" sz="1400" b="1" dirty="0" smtClean="0"/>
              <a:t>. </a:t>
            </a:r>
            <a:r>
              <a:rPr lang="fr-FR" sz="1400" b="1" dirty="0" err="1" smtClean="0"/>
              <a:t>Meth</a:t>
            </a:r>
            <a:r>
              <a:rPr lang="fr-FR" sz="1400" b="1" dirty="0" smtClean="0"/>
              <a:t>. B 355 (2015</a:t>
            </a:r>
            <a:r>
              <a:rPr lang="fr-FR" sz="1400" b="1" dirty="0"/>
              <a:t>)</a:t>
            </a:r>
            <a:endParaRPr lang="en-GB" sz="1400" b="1" dirty="0"/>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19</a:t>
            </a:fld>
            <a:endParaRPr lang="en-US"/>
          </a:p>
        </p:txBody>
      </p:sp>
      <p:sp>
        <p:nvSpPr>
          <p:cNvPr id="7" name="Segnaposto piè di pagina 6"/>
          <p:cNvSpPr>
            <a:spLocks noGrp="1"/>
          </p:cNvSpPr>
          <p:nvPr>
            <p:ph type="ftr" sz="quarter" idx="11"/>
          </p:nvPr>
        </p:nvSpPr>
        <p:spPr/>
        <p:txBody>
          <a:bodyPr/>
          <a:lstStyle/>
          <a:p>
            <a:pPr>
              <a:defRPr/>
            </a:pPr>
            <a:r>
              <a:rPr lang="it-IT" smtClean="0"/>
              <a:t>L. Bandiera, INFN Section of Ferrara</a:t>
            </a:r>
            <a:endParaRPr lang="en-US"/>
          </a:p>
        </p:txBody>
      </p:sp>
      <p:sp>
        <p:nvSpPr>
          <p:cNvPr id="8" name="Segnaposto data 7"/>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64728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C00000"/>
                </a:solidFill>
              </a:rPr>
              <a:t>Outlook</a:t>
            </a:r>
            <a:endParaRPr lang="en-US" dirty="0">
              <a:solidFill>
                <a:srgbClr val="C00000"/>
              </a:solidFill>
            </a:endParaRPr>
          </a:p>
        </p:txBody>
      </p:sp>
      <p:sp>
        <p:nvSpPr>
          <p:cNvPr id="3" name="Segnaposto contenuto 2"/>
          <p:cNvSpPr>
            <a:spLocks noGrp="1"/>
          </p:cNvSpPr>
          <p:nvPr>
            <p:ph idx="1"/>
          </p:nvPr>
        </p:nvSpPr>
        <p:spPr>
          <a:xfrm>
            <a:off x="457200" y="1484784"/>
            <a:ext cx="8229600" cy="4876800"/>
          </a:xfrm>
        </p:spPr>
        <p:txBody>
          <a:bodyPr>
            <a:noAutofit/>
          </a:bodyPr>
          <a:lstStyle/>
          <a:p>
            <a:pPr algn="just"/>
            <a:r>
              <a:rPr lang="en-US" sz="2800" dirty="0" smtClean="0"/>
              <a:t>Introduction of radiation processes in crystals;</a:t>
            </a:r>
          </a:p>
          <a:p>
            <a:pPr algn="just"/>
            <a:endParaRPr lang="en-US" sz="2800" dirty="0"/>
          </a:p>
          <a:p>
            <a:pPr algn="just"/>
            <a:r>
              <a:rPr lang="en-US" sz="2800" dirty="0" smtClean="0"/>
              <a:t>Development of an algorithm </a:t>
            </a:r>
            <a:r>
              <a:rPr lang="en-US" sz="2800" dirty="0"/>
              <a:t>to </a:t>
            </a:r>
            <a:r>
              <a:rPr lang="en-US" sz="2800" dirty="0" smtClean="0"/>
              <a:t>compute </a:t>
            </a:r>
            <a:r>
              <a:rPr lang="en-US" sz="2800" dirty="0"/>
              <a:t>the radiation generation in oriented crystals based </a:t>
            </a:r>
            <a:r>
              <a:rPr lang="en-US" sz="2800" dirty="0" smtClean="0"/>
              <a:t>on the </a:t>
            </a:r>
            <a:r>
              <a:rPr lang="en-US" sz="2800" dirty="0" err="1" smtClean="0"/>
              <a:t>Baier</a:t>
            </a:r>
            <a:r>
              <a:rPr lang="en-US" sz="2800" dirty="0" smtClean="0"/>
              <a:t> and </a:t>
            </a:r>
            <a:r>
              <a:rPr lang="en-US" sz="2800" dirty="0" err="1" smtClean="0"/>
              <a:t>Katkov</a:t>
            </a:r>
            <a:r>
              <a:rPr lang="en-US" sz="2800" dirty="0" smtClean="0"/>
              <a:t> method;</a:t>
            </a:r>
          </a:p>
          <a:p>
            <a:pPr algn="just"/>
            <a:endParaRPr lang="en-US" sz="2800" dirty="0"/>
          </a:p>
          <a:p>
            <a:pPr algn="just"/>
            <a:r>
              <a:rPr lang="en-US" sz="2800" dirty="0" smtClean="0"/>
              <a:t>Comparison with experiments at intermediate energies (1 </a:t>
            </a:r>
            <a:r>
              <a:rPr lang="en-US" sz="2800" dirty="0" err="1" smtClean="0"/>
              <a:t>GeV</a:t>
            </a:r>
            <a:r>
              <a:rPr lang="en-US" sz="2800" dirty="0" smtClean="0"/>
              <a:t> </a:t>
            </a:r>
            <a:r>
              <a:rPr lang="en-US" sz="2800" dirty="0"/>
              <a:t>e</a:t>
            </a:r>
            <a:r>
              <a:rPr lang="en-US" sz="2800" baseline="30000" dirty="0" smtClean="0"/>
              <a:t>±</a:t>
            </a:r>
            <a:r>
              <a:rPr lang="en-US" sz="2800" dirty="0" smtClean="0"/>
              <a:t>);</a:t>
            </a:r>
          </a:p>
          <a:p>
            <a:pPr algn="just"/>
            <a:endParaRPr lang="en-US" sz="2800" dirty="0" smtClean="0"/>
          </a:p>
          <a:p>
            <a:pPr algn="just"/>
            <a:r>
              <a:rPr lang="en-US" sz="2800" dirty="0"/>
              <a:t>Comparison with experiments </a:t>
            </a:r>
            <a:r>
              <a:rPr lang="en-US" sz="2800" dirty="0" smtClean="0"/>
              <a:t>at ultra-high energies </a:t>
            </a:r>
            <a:r>
              <a:rPr lang="en-US" sz="2800" dirty="0"/>
              <a:t>(</a:t>
            </a:r>
            <a:r>
              <a:rPr lang="en-US" sz="2800" dirty="0" smtClean="0"/>
              <a:t>100 </a:t>
            </a:r>
            <a:r>
              <a:rPr lang="en-US" sz="2800" dirty="0" err="1"/>
              <a:t>GeV</a:t>
            </a:r>
            <a:r>
              <a:rPr lang="en-US" sz="2800" dirty="0"/>
              <a:t> </a:t>
            </a:r>
            <a:r>
              <a:rPr lang="en-US" sz="2800" dirty="0" smtClean="0"/>
              <a:t>e</a:t>
            </a:r>
            <a:r>
              <a:rPr lang="en-US" sz="2800" baseline="30000" dirty="0" smtClean="0"/>
              <a:t>±</a:t>
            </a:r>
            <a:r>
              <a:rPr lang="en-US" sz="2800" dirty="0" smtClean="0"/>
              <a:t>);</a:t>
            </a:r>
          </a:p>
          <a:p>
            <a:pPr algn="just"/>
            <a:endParaRPr lang="en-US" sz="2800" dirty="0"/>
          </a:p>
          <a:p>
            <a:pPr algn="just"/>
            <a:r>
              <a:rPr lang="en-US" sz="2800" dirty="0" smtClean="0"/>
              <a:t>Conclusions.</a:t>
            </a:r>
            <a:endParaRPr lang="en-US" sz="2800" dirty="0"/>
          </a:p>
          <a:p>
            <a:pPr algn="just"/>
            <a:endParaRPr lang="en-US" sz="2800" dirty="0" smtClean="0"/>
          </a:p>
          <a:p>
            <a:pPr algn="just"/>
            <a:endParaRPr lang="en-US" sz="2800" dirty="0" smtClean="0"/>
          </a:p>
          <a:p>
            <a:pPr algn="just"/>
            <a:endParaRPr lang="en-US" sz="2800" dirty="0"/>
          </a:p>
          <a:p>
            <a:pPr algn="just"/>
            <a:endParaRPr lang="en-US" sz="2800" dirty="0" smtClean="0"/>
          </a:p>
          <a:p>
            <a:pPr algn="just"/>
            <a:endParaRPr lang="en-US" sz="2800" dirty="0"/>
          </a:p>
          <a:p>
            <a:pPr algn="just"/>
            <a:endParaRPr lang="en-US" sz="2800" dirty="0" smtClean="0"/>
          </a:p>
          <a:p>
            <a:pPr algn="just"/>
            <a:endParaRPr lang="en-US" sz="2800" dirty="0" smtClean="0"/>
          </a:p>
        </p:txBody>
      </p:sp>
      <p:sp>
        <p:nvSpPr>
          <p:cNvPr id="4" name="Segnaposto data 3"/>
          <p:cNvSpPr>
            <a:spLocks noGrp="1"/>
          </p:cNvSpPr>
          <p:nvPr>
            <p:ph type="dt" sz="half" idx="10"/>
          </p:nvPr>
        </p:nvSpPr>
        <p:spPr/>
        <p:txBody>
          <a:bodyPr/>
          <a:lstStyle/>
          <a:p>
            <a:pPr>
              <a:defRPr/>
            </a:pPr>
            <a:r>
              <a:rPr lang="en-US" smtClean="0"/>
              <a:t>LAL, Orsay, 19/01/2017</a:t>
            </a:r>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2</a:t>
            </a:fld>
            <a:endParaRPr lang="en-US"/>
          </a:p>
        </p:txBody>
      </p:sp>
    </p:spTree>
    <p:extLst>
      <p:ext uri="{BB962C8B-B14F-4D97-AF65-F5344CB8AC3E}">
        <p14:creationId xmlns:p14="http://schemas.microsoft.com/office/powerpoint/2010/main" val="2656865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dirty="0" smtClean="0">
                <a:solidFill>
                  <a:srgbClr val="C00000"/>
                </a:solidFill>
              </a:rPr>
              <a:t>Crystal bending</a:t>
            </a:r>
            <a:endParaRPr lang="en-US" dirty="0">
              <a:solidFill>
                <a:srgbClr val="C00000"/>
              </a:solidFill>
            </a:endParaRPr>
          </a:p>
        </p:txBody>
      </p:sp>
      <p:grpSp>
        <p:nvGrpSpPr>
          <p:cNvPr id="6" name="Gruppo 5"/>
          <p:cNvGrpSpPr/>
          <p:nvPr/>
        </p:nvGrpSpPr>
        <p:grpSpPr>
          <a:xfrm>
            <a:off x="827992" y="1596463"/>
            <a:ext cx="4434708" cy="2366841"/>
            <a:chOff x="3082603" y="2905392"/>
            <a:chExt cx="3637424" cy="2176001"/>
          </a:xfrm>
        </p:grpSpPr>
        <p:grpSp>
          <p:nvGrpSpPr>
            <p:cNvPr id="7" name="Group 31"/>
            <p:cNvGrpSpPr>
              <a:grpSpLocks/>
            </p:cNvGrpSpPr>
            <p:nvPr/>
          </p:nvGrpSpPr>
          <p:grpSpPr bwMode="auto">
            <a:xfrm>
              <a:off x="4593679" y="3138264"/>
              <a:ext cx="1634505" cy="1546220"/>
              <a:chOff x="6805613" y="2000243"/>
              <a:chExt cx="2500330" cy="2260607"/>
            </a:xfrm>
          </p:grpSpPr>
          <p:pic>
            <p:nvPicPr>
              <p:cNvPr id="11" name="Picture 26" descr="qm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5613" y="2643188"/>
                <a:ext cx="23383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21"/>
              <p:cNvCxnSpPr>
                <a:cxnSpLocks noChangeShapeType="1"/>
              </p:cNvCxnSpPr>
              <p:nvPr/>
            </p:nvCxnSpPr>
            <p:spPr bwMode="auto">
              <a:xfrm rot="16200000" flipH="1">
                <a:off x="7748588" y="3760788"/>
                <a:ext cx="642937" cy="35718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21"/>
              <p:cNvCxnSpPr>
                <a:cxnSpLocks noChangeShapeType="1"/>
              </p:cNvCxnSpPr>
              <p:nvPr/>
            </p:nvCxnSpPr>
            <p:spPr bwMode="auto">
              <a:xfrm rot="5400000">
                <a:off x="7600953" y="2224080"/>
                <a:ext cx="714382" cy="26670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21"/>
              <p:cNvCxnSpPr>
                <a:cxnSpLocks noChangeShapeType="1"/>
              </p:cNvCxnSpPr>
              <p:nvPr/>
            </p:nvCxnSpPr>
            <p:spPr bwMode="auto">
              <a:xfrm rot="5400000">
                <a:off x="6769893" y="3178966"/>
                <a:ext cx="1500198" cy="571506"/>
              </a:xfrm>
              <a:prstGeom prst="straightConnector1">
                <a:avLst/>
              </a:prstGeom>
              <a:noFill/>
              <a:ln w="25400" algn="ctr">
                <a:solidFill>
                  <a:srgbClr val="002060"/>
                </a:solidFill>
                <a:prstDash val="sysDash"/>
                <a:round/>
                <a:headEnd/>
                <a:tailEnd type="arrow" w="med" len="med"/>
              </a:ln>
              <a:extLst>
                <a:ext uri="{909E8E84-426E-40DD-AFC4-6F175D3DCCD1}">
                  <a14:hiddenFill xmlns:a14="http://schemas.microsoft.com/office/drawing/2010/main">
                    <a:noFill/>
                  </a14:hiddenFill>
                </a:ext>
              </a:extLst>
            </p:spPr>
          </p:cxnSp>
          <p:cxnSp>
            <p:nvCxnSpPr>
              <p:cNvPr id="15" name="Straight Arrow Connector 28"/>
              <p:cNvCxnSpPr>
                <a:cxnSpLocks noChangeShapeType="1"/>
              </p:cNvCxnSpPr>
              <p:nvPr/>
            </p:nvCxnSpPr>
            <p:spPr bwMode="auto">
              <a:xfrm>
                <a:off x="8795542" y="3357562"/>
                <a:ext cx="510401" cy="28575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8" name="Picture 34" descr="qm_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2603" y="2905392"/>
              <a:ext cx="1439809" cy="217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7"/>
            <p:cNvSpPr txBox="1">
              <a:spLocks noChangeArrowheads="1"/>
            </p:cNvSpPr>
            <p:nvPr/>
          </p:nvSpPr>
          <p:spPr bwMode="auto">
            <a:xfrm>
              <a:off x="5894527" y="4302809"/>
              <a:ext cx="825500" cy="31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 charset="0"/>
                </a:defRPr>
              </a:lvl1pPr>
              <a:lvl2pPr marL="742950" indent="-285750">
                <a:defRPr sz="2400" b="1">
                  <a:solidFill>
                    <a:schemeClr val="tx1"/>
                  </a:solidFill>
                  <a:latin typeface="Helvetica" charset="0"/>
                </a:defRPr>
              </a:lvl2pPr>
              <a:lvl3pPr marL="1143000" indent="-228600">
                <a:defRPr sz="2400" b="1">
                  <a:solidFill>
                    <a:schemeClr val="tx1"/>
                  </a:solidFill>
                  <a:latin typeface="Helvetica" charset="0"/>
                </a:defRPr>
              </a:lvl3pPr>
              <a:lvl4pPr marL="1600200" indent="-228600">
                <a:defRPr sz="2400" b="1">
                  <a:solidFill>
                    <a:schemeClr val="tx1"/>
                  </a:solidFill>
                  <a:latin typeface="Helvetica" charset="0"/>
                </a:defRPr>
              </a:lvl4pPr>
              <a:lvl5pPr marL="2057400" indent="-228600">
                <a:defRPr sz="2400" b="1">
                  <a:solidFill>
                    <a:schemeClr val="tx1"/>
                  </a:solidFill>
                  <a:latin typeface="Helvetica" charset="0"/>
                </a:defRPr>
              </a:lvl5pPr>
              <a:lvl6pPr marL="2514600" indent="-228600" eaLnBrk="0" fontAlgn="base" hangingPunct="0">
                <a:spcBef>
                  <a:spcPct val="0"/>
                </a:spcBef>
                <a:spcAft>
                  <a:spcPct val="0"/>
                </a:spcAft>
                <a:defRPr sz="2400" b="1">
                  <a:solidFill>
                    <a:schemeClr val="tx1"/>
                  </a:solidFill>
                  <a:latin typeface="Helvetica" charset="0"/>
                </a:defRPr>
              </a:lvl6pPr>
              <a:lvl7pPr marL="2971800" indent="-228600" eaLnBrk="0" fontAlgn="base" hangingPunct="0">
                <a:spcBef>
                  <a:spcPct val="0"/>
                </a:spcBef>
                <a:spcAft>
                  <a:spcPct val="0"/>
                </a:spcAft>
                <a:defRPr sz="2400" b="1">
                  <a:solidFill>
                    <a:schemeClr val="tx1"/>
                  </a:solidFill>
                  <a:latin typeface="Helvetica" charset="0"/>
                </a:defRPr>
              </a:lvl7pPr>
              <a:lvl8pPr marL="3429000" indent="-228600" eaLnBrk="0" fontAlgn="base" hangingPunct="0">
                <a:spcBef>
                  <a:spcPct val="0"/>
                </a:spcBef>
                <a:spcAft>
                  <a:spcPct val="0"/>
                </a:spcAft>
                <a:defRPr sz="2400" b="1">
                  <a:solidFill>
                    <a:schemeClr val="tx1"/>
                  </a:solidFill>
                  <a:latin typeface="Helvetica" charset="0"/>
                </a:defRPr>
              </a:lvl8pPr>
              <a:lvl9pPr marL="3886200" indent="-228600" eaLnBrk="0" fontAlgn="base" hangingPunct="0">
                <a:spcBef>
                  <a:spcPct val="0"/>
                </a:spcBef>
                <a:spcAft>
                  <a:spcPct val="0"/>
                </a:spcAft>
                <a:defRPr sz="2400" b="1">
                  <a:solidFill>
                    <a:schemeClr val="tx1"/>
                  </a:solidFill>
                  <a:latin typeface="Helvetica" charset="0"/>
                </a:defRPr>
              </a:lvl9pPr>
            </a:lstStyle>
            <a:p>
              <a:r>
                <a:rPr lang="en-US" sz="1600" b="0" smtClean="0">
                  <a:latin typeface="+mn-lt"/>
                </a:rPr>
                <a:t>&lt;111&gt;</a:t>
              </a:r>
              <a:endParaRPr lang="en-US" sz="1600" b="0">
                <a:latin typeface="+mn-lt"/>
              </a:endParaRPr>
            </a:p>
          </p:txBody>
        </p:sp>
        <p:sp>
          <p:nvSpPr>
            <p:cNvPr id="10" name="TextBox 52"/>
            <p:cNvSpPr txBox="1">
              <a:spLocks noChangeArrowheads="1"/>
            </p:cNvSpPr>
            <p:nvPr/>
          </p:nvSpPr>
          <p:spPr bwMode="auto">
            <a:xfrm>
              <a:off x="5128233" y="2905392"/>
              <a:ext cx="817563" cy="31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 charset="0"/>
                </a:defRPr>
              </a:lvl1pPr>
              <a:lvl2pPr marL="742950" indent="-285750">
                <a:defRPr sz="2400" b="1">
                  <a:solidFill>
                    <a:schemeClr val="tx1"/>
                  </a:solidFill>
                  <a:latin typeface="Helvetica" charset="0"/>
                </a:defRPr>
              </a:lvl2pPr>
              <a:lvl3pPr marL="1143000" indent="-228600">
                <a:defRPr sz="2400" b="1">
                  <a:solidFill>
                    <a:schemeClr val="tx1"/>
                  </a:solidFill>
                  <a:latin typeface="Helvetica" charset="0"/>
                </a:defRPr>
              </a:lvl3pPr>
              <a:lvl4pPr marL="1600200" indent="-228600">
                <a:defRPr sz="2400" b="1">
                  <a:solidFill>
                    <a:schemeClr val="tx1"/>
                  </a:solidFill>
                  <a:latin typeface="Helvetica" charset="0"/>
                </a:defRPr>
              </a:lvl4pPr>
              <a:lvl5pPr marL="2057400" indent="-228600">
                <a:defRPr sz="2400" b="1">
                  <a:solidFill>
                    <a:schemeClr val="tx1"/>
                  </a:solidFill>
                  <a:latin typeface="Helvetica" charset="0"/>
                </a:defRPr>
              </a:lvl5pPr>
              <a:lvl6pPr marL="2514600" indent="-228600" eaLnBrk="0" fontAlgn="base" hangingPunct="0">
                <a:spcBef>
                  <a:spcPct val="0"/>
                </a:spcBef>
                <a:spcAft>
                  <a:spcPct val="0"/>
                </a:spcAft>
                <a:defRPr sz="2400" b="1">
                  <a:solidFill>
                    <a:schemeClr val="tx1"/>
                  </a:solidFill>
                  <a:latin typeface="Helvetica" charset="0"/>
                </a:defRPr>
              </a:lvl6pPr>
              <a:lvl7pPr marL="2971800" indent="-228600" eaLnBrk="0" fontAlgn="base" hangingPunct="0">
                <a:spcBef>
                  <a:spcPct val="0"/>
                </a:spcBef>
                <a:spcAft>
                  <a:spcPct val="0"/>
                </a:spcAft>
                <a:defRPr sz="2400" b="1">
                  <a:solidFill>
                    <a:schemeClr val="tx1"/>
                  </a:solidFill>
                  <a:latin typeface="Helvetica" charset="0"/>
                </a:defRPr>
              </a:lvl7pPr>
              <a:lvl8pPr marL="3429000" indent="-228600" eaLnBrk="0" fontAlgn="base" hangingPunct="0">
                <a:spcBef>
                  <a:spcPct val="0"/>
                </a:spcBef>
                <a:spcAft>
                  <a:spcPct val="0"/>
                </a:spcAft>
                <a:defRPr sz="2400" b="1">
                  <a:solidFill>
                    <a:schemeClr val="tx1"/>
                  </a:solidFill>
                  <a:latin typeface="Helvetica" charset="0"/>
                </a:defRPr>
              </a:lvl8pPr>
              <a:lvl9pPr marL="3886200" indent="-228600" eaLnBrk="0" fontAlgn="base" hangingPunct="0">
                <a:spcBef>
                  <a:spcPct val="0"/>
                </a:spcBef>
                <a:spcAft>
                  <a:spcPct val="0"/>
                </a:spcAft>
                <a:defRPr sz="2400" b="1">
                  <a:solidFill>
                    <a:schemeClr val="tx1"/>
                  </a:solidFill>
                  <a:latin typeface="Helvetica" charset="0"/>
                </a:defRPr>
              </a:lvl9pPr>
            </a:lstStyle>
            <a:p>
              <a:r>
                <a:rPr lang="en-US" sz="1600" b="0" smtClean="0">
                  <a:latin typeface="+mn-lt"/>
                </a:rPr>
                <a:t>&lt;211&gt;</a:t>
              </a:r>
              <a:endParaRPr lang="en-US" sz="1600" b="0">
                <a:latin typeface="+mn-lt"/>
              </a:endParaRPr>
            </a:p>
          </p:txBody>
        </p:sp>
      </p:grpSp>
      <p:sp>
        <p:nvSpPr>
          <p:cNvPr id="16" name="CasellaDiTesto 15"/>
          <p:cNvSpPr txBox="1">
            <a:spLocks noChangeArrowheads="1"/>
          </p:cNvSpPr>
          <p:nvPr/>
        </p:nvSpPr>
        <p:spPr bwMode="auto">
          <a:xfrm>
            <a:off x="5408387" y="1948115"/>
            <a:ext cx="3707904" cy="1169551"/>
          </a:xfrm>
          <a:prstGeom prst="rect">
            <a:avLst/>
          </a:prstGeom>
          <a:noFill/>
          <a:ln w="349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Helvetica" pitchFamily="-84" charset="0"/>
                <a:ea typeface="MS PGothic" pitchFamily="34" charset="-128"/>
              </a:defRPr>
            </a:lvl1pPr>
            <a:lvl2pPr marL="742950" indent="-285750" eaLnBrk="0" hangingPunct="0">
              <a:defRPr>
                <a:solidFill>
                  <a:schemeClr val="tx1"/>
                </a:solidFill>
                <a:latin typeface="Helvetica" pitchFamily="-84" charset="0"/>
                <a:ea typeface="MS PGothic" pitchFamily="34" charset="-128"/>
              </a:defRPr>
            </a:lvl2pPr>
            <a:lvl3pPr marL="1143000" indent="-228600" eaLnBrk="0" hangingPunct="0">
              <a:defRPr>
                <a:solidFill>
                  <a:schemeClr val="tx1"/>
                </a:solidFill>
                <a:latin typeface="Helvetica" pitchFamily="-84" charset="0"/>
                <a:ea typeface="MS PGothic" pitchFamily="34" charset="-128"/>
              </a:defRPr>
            </a:lvl3pPr>
            <a:lvl4pPr marL="1600200" indent="-228600" eaLnBrk="0" hangingPunct="0">
              <a:defRPr>
                <a:solidFill>
                  <a:schemeClr val="tx1"/>
                </a:solidFill>
                <a:latin typeface="Helvetica" pitchFamily="-84" charset="0"/>
                <a:ea typeface="MS PGothic" pitchFamily="34" charset="-128"/>
              </a:defRPr>
            </a:lvl4pPr>
            <a:lvl5pPr marL="2057400" indent="-228600" eaLnBrk="0" hangingPunct="0">
              <a:defRPr>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a:solidFill>
                  <a:schemeClr val="tx1"/>
                </a:solidFill>
                <a:latin typeface="Helvetica" pitchFamily="-84" charset="0"/>
                <a:ea typeface="MS PGothic" pitchFamily="34" charset="-128"/>
              </a:defRPr>
            </a:lvl9pPr>
          </a:lstStyle>
          <a:p>
            <a:pPr algn="just" eaLnBrk="1" hangingPunct="1"/>
            <a:r>
              <a:rPr lang="en-US" sz="1400" dirty="0" smtClean="0">
                <a:latin typeface="+mn-lt"/>
              </a:rPr>
              <a:t>Sketch </a:t>
            </a:r>
            <a:r>
              <a:rPr lang="en-US" sz="1400" dirty="0">
                <a:latin typeface="+mn-lt"/>
              </a:rPr>
              <a:t>of the </a:t>
            </a:r>
            <a:r>
              <a:rPr lang="en-US" sz="1400" b="1" dirty="0" smtClean="0">
                <a:solidFill>
                  <a:srgbClr val="C00000"/>
                </a:solidFill>
                <a:latin typeface="+mn-lt"/>
              </a:rPr>
              <a:t>quasi-mosaic [1] crystal</a:t>
            </a:r>
            <a:r>
              <a:rPr lang="en-US" sz="1400" b="0" dirty="0" smtClean="0">
                <a:solidFill>
                  <a:srgbClr val="C00000"/>
                </a:solidFill>
                <a:latin typeface="+mn-lt"/>
              </a:rPr>
              <a:t> </a:t>
            </a:r>
            <a:r>
              <a:rPr lang="en-US" sz="1400" dirty="0" smtClean="0">
                <a:latin typeface="+mn-lt"/>
              </a:rPr>
              <a:t>highlighting </a:t>
            </a:r>
            <a:r>
              <a:rPr lang="en-US" sz="1400" dirty="0">
                <a:latin typeface="+mn-lt"/>
              </a:rPr>
              <a:t>the crystal crystallographic </a:t>
            </a:r>
            <a:r>
              <a:rPr lang="en-US" sz="1400" dirty="0" smtClean="0">
                <a:latin typeface="+mn-lt"/>
              </a:rPr>
              <a:t>orientations. </a:t>
            </a:r>
            <a:r>
              <a:rPr lang="en-GB" sz="1400" dirty="0" smtClean="0">
                <a:latin typeface="+mn-lt"/>
              </a:rPr>
              <a:t>Anticlastic </a:t>
            </a:r>
            <a:r>
              <a:rPr lang="en-GB" sz="1400" dirty="0">
                <a:latin typeface="+mn-lt"/>
              </a:rPr>
              <a:t>deformation absent due to strong bending along primary </a:t>
            </a:r>
            <a:r>
              <a:rPr lang="en-GB" sz="1400" dirty="0" smtClean="0">
                <a:latin typeface="+mn-lt"/>
              </a:rPr>
              <a:t>direction.</a:t>
            </a:r>
            <a:endParaRPr lang="en-GB" sz="1400" dirty="0">
              <a:latin typeface="+mn-lt"/>
            </a:endParaRPr>
          </a:p>
        </p:txBody>
      </p:sp>
      <p:sp>
        <p:nvSpPr>
          <p:cNvPr id="18" name="Segnaposto numero diapositiva 8"/>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1" kern="1200">
                <a:solidFill>
                  <a:srgbClr val="FFFFFF"/>
                </a:solidFill>
                <a:latin typeface="Helvetic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Helvetica" pitchFamily="34" charset="0"/>
                <a:ea typeface="+mn-ea"/>
                <a:cs typeface="+mn-cs"/>
              </a:defRPr>
            </a:lvl5pPr>
            <a:lvl6pPr marL="2286000" algn="l" defTabSz="914400" rtl="0" eaLnBrk="1" latinLnBrk="0" hangingPunct="1">
              <a:defRPr sz="2400" b="1" kern="1200">
                <a:solidFill>
                  <a:schemeClr val="tx1"/>
                </a:solidFill>
                <a:latin typeface="Helvetica" pitchFamily="34" charset="0"/>
                <a:ea typeface="+mn-ea"/>
                <a:cs typeface="+mn-cs"/>
              </a:defRPr>
            </a:lvl6pPr>
            <a:lvl7pPr marL="2743200" algn="l" defTabSz="914400" rtl="0" eaLnBrk="1" latinLnBrk="0" hangingPunct="1">
              <a:defRPr sz="2400" b="1" kern="1200">
                <a:solidFill>
                  <a:schemeClr val="tx1"/>
                </a:solidFill>
                <a:latin typeface="Helvetica" pitchFamily="34" charset="0"/>
                <a:ea typeface="+mn-ea"/>
                <a:cs typeface="+mn-cs"/>
              </a:defRPr>
            </a:lvl7pPr>
            <a:lvl8pPr marL="3200400" algn="l" defTabSz="914400" rtl="0" eaLnBrk="1" latinLnBrk="0" hangingPunct="1">
              <a:defRPr sz="2400" b="1" kern="1200">
                <a:solidFill>
                  <a:schemeClr val="tx1"/>
                </a:solidFill>
                <a:latin typeface="Helvetica" pitchFamily="34" charset="0"/>
                <a:ea typeface="+mn-ea"/>
                <a:cs typeface="+mn-cs"/>
              </a:defRPr>
            </a:lvl8pPr>
            <a:lvl9pPr marL="3657600" algn="l" defTabSz="914400" rtl="0" eaLnBrk="1" latinLnBrk="0" hangingPunct="1">
              <a:defRPr sz="2400" b="1" kern="1200">
                <a:solidFill>
                  <a:schemeClr val="tx1"/>
                </a:solidFill>
                <a:latin typeface="Helvetica" pitchFamily="34" charset="0"/>
                <a:ea typeface="+mn-ea"/>
                <a:cs typeface="+mn-cs"/>
              </a:defRPr>
            </a:lvl9pPr>
          </a:lstStyle>
          <a:p>
            <a:pPr>
              <a:defRPr/>
            </a:pPr>
            <a:fld id="{EBC94083-B7AD-4BA0-B634-30AF78BDEA86}" type="slidenum">
              <a:rPr lang="en-US" smtClean="0">
                <a:latin typeface="+mn-lt"/>
              </a:rPr>
              <a:pPr>
                <a:defRPr/>
              </a:pPr>
              <a:t>20</a:t>
            </a:fld>
            <a:endParaRPr lang="en-US">
              <a:latin typeface="+mn-lt"/>
            </a:endParaRPr>
          </a:p>
        </p:txBody>
      </p:sp>
      <p:pic>
        <p:nvPicPr>
          <p:cNvPr id="19" name="Immagine 18"/>
          <p:cNvPicPr>
            <a:picLocks noChangeAspect="1"/>
          </p:cNvPicPr>
          <p:nvPr/>
        </p:nvPicPr>
        <p:blipFill rotWithShape="1">
          <a:blip r:embed="rId5" cstate="print">
            <a:extLst>
              <a:ext uri="{28A0092B-C50C-407E-A947-70E740481C1C}">
                <a14:useLocalDpi xmlns:a14="http://schemas.microsoft.com/office/drawing/2010/main" val="0"/>
              </a:ext>
            </a:extLst>
          </a:blip>
          <a:srcRect l="5945" t="6488" r="9399" b="4121"/>
          <a:stretch/>
        </p:blipFill>
        <p:spPr>
          <a:xfrm>
            <a:off x="2589854" y="4059382"/>
            <a:ext cx="3242910" cy="2421536"/>
          </a:xfrm>
          <a:prstGeom prst="rect">
            <a:avLst/>
          </a:prstGeom>
        </p:spPr>
      </p:pic>
      <p:sp>
        <p:nvSpPr>
          <p:cNvPr id="20" name="CasellaDiTesto 19"/>
          <p:cNvSpPr txBox="1"/>
          <p:nvPr/>
        </p:nvSpPr>
        <p:spPr>
          <a:xfrm>
            <a:off x="6371648" y="4238160"/>
            <a:ext cx="2496703" cy="1938992"/>
          </a:xfrm>
          <a:prstGeom prst="rect">
            <a:avLst/>
          </a:prstGeom>
          <a:noFill/>
          <a:ln w="25400">
            <a:noFill/>
          </a:ln>
        </p:spPr>
        <p:txBody>
          <a:bodyPr wrap="square" rtlCol="0">
            <a:spAutoFit/>
          </a:bodyPr>
          <a:lstStyle/>
          <a:p>
            <a:r>
              <a:rPr lang="it-IT" sz="2000" dirty="0" smtClean="0">
                <a:solidFill>
                  <a:srgbClr val="000000"/>
                </a:solidFill>
                <a:latin typeface="+mn-lt"/>
              </a:rPr>
              <a:t>Crystal </a:t>
            </a:r>
            <a:r>
              <a:rPr lang="it-IT" sz="2000" dirty="0" err="1" smtClean="0">
                <a:solidFill>
                  <a:srgbClr val="000000"/>
                </a:solidFill>
                <a:latin typeface="+mn-lt"/>
              </a:rPr>
              <a:t>parameters</a:t>
            </a:r>
            <a:endParaRPr lang="it-IT" sz="2000" dirty="0" smtClean="0">
              <a:solidFill>
                <a:srgbClr val="000000"/>
              </a:solidFill>
              <a:latin typeface="+mn-lt"/>
            </a:endParaRPr>
          </a:p>
          <a:p>
            <a:r>
              <a:rPr lang="it-IT" sz="2000" b="0" dirty="0" smtClean="0">
                <a:solidFill>
                  <a:srgbClr val="000000"/>
                </a:solidFill>
                <a:latin typeface="+mn-lt"/>
              </a:rPr>
              <a:t>T = 30.5 µm</a:t>
            </a:r>
          </a:p>
          <a:p>
            <a:r>
              <a:rPr lang="it-IT" sz="2000" b="0" dirty="0" err="1" smtClean="0">
                <a:solidFill>
                  <a:srgbClr val="000000"/>
                </a:solidFill>
                <a:latin typeface="+mn-lt"/>
              </a:rPr>
              <a:t>R</a:t>
            </a:r>
            <a:r>
              <a:rPr lang="it-IT" sz="2000" b="0" baseline="-25000" dirty="0" err="1" smtClean="0">
                <a:solidFill>
                  <a:srgbClr val="000000"/>
                </a:solidFill>
                <a:latin typeface="+mn-lt"/>
              </a:rPr>
              <a:t>qm</a:t>
            </a:r>
            <a:r>
              <a:rPr lang="it-IT" sz="2000" b="0" dirty="0" smtClean="0">
                <a:solidFill>
                  <a:srgbClr val="000000"/>
                </a:solidFill>
                <a:latin typeface="+mn-lt"/>
              </a:rPr>
              <a:t> = 33.5 mm</a:t>
            </a:r>
          </a:p>
          <a:p>
            <a:r>
              <a:rPr lang="it-IT" sz="2000" b="0" dirty="0" smtClean="0">
                <a:solidFill>
                  <a:srgbClr val="000000"/>
                </a:solidFill>
                <a:latin typeface="+mn-lt"/>
              </a:rPr>
              <a:t>(111) </a:t>
            </a:r>
            <a:r>
              <a:rPr lang="it-IT" sz="2000" b="0" dirty="0" err="1" smtClean="0">
                <a:solidFill>
                  <a:srgbClr val="000000"/>
                </a:solidFill>
                <a:latin typeface="+mn-lt"/>
              </a:rPr>
              <a:t>Bent</a:t>
            </a:r>
            <a:r>
              <a:rPr lang="it-IT" sz="2000" b="0" dirty="0" smtClean="0">
                <a:solidFill>
                  <a:srgbClr val="000000"/>
                </a:solidFill>
                <a:latin typeface="+mn-lt"/>
              </a:rPr>
              <a:t> </a:t>
            </a:r>
            <a:r>
              <a:rPr lang="it-IT" sz="2000" b="0" dirty="0" err="1" smtClean="0">
                <a:solidFill>
                  <a:srgbClr val="000000"/>
                </a:solidFill>
                <a:latin typeface="+mn-lt"/>
              </a:rPr>
              <a:t>planes</a:t>
            </a:r>
            <a:endParaRPr lang="it-IT" sz="2000" b="0" dirty="0" smtClean="0">
              <a:solidFill>
                <a:srgbClr val="000000"/>
              </a:solidFill>
              <a:latin typeface="+mn-lt"/>
            </a:endParaRPr>
          </a:p>
          <a:p>
            <a:r>
              <a:rPr lang="it-IT" sz="2000" b="0" dirty="0" smtClean="0">
                <a:solidFill>
                  <a:srgbClr val="000000"/>
                </a:solidFill>
                <a:latin typeface="+mn-lt"/>
              </a:rPr>
              <a:t>U</a:t>
            </a:r>
            <a:r>
              <a:rPr lang="it-IT" sz="2000" b="0" baseline="-25000" dirty="0" smtClean="0">
                <a:solidFill>
                  <a:srgbClr val="000000"/>
                </a:solidFill>
                <a:latin typeface="+mn-lt"/>
              </a:rPr>
              <a:t>0</a:t>
            </a:r>
            <a:r>
              <a:rPr lang="it-IT" sz="2000" b="0" dirty="0" smtClean="0">
                <a:solidFill>
                  <a:srgbClr val="000000"/>
                </a:solidFill>
                <a:latin typeface="+mn-lt"/>
              </a:rPr>
              <a:t>= 23 </a:t>
            </a:r>
            <a:r>
              <a:rPr lang="it-IT" sz="2000" b="0" dirty="0" err="1" smtClean="0">
                <a:solidFill>
                  <a:srgbClr val="000000"/>
                </a:solidFill>
                <a:latin typeface="+mn-lt"/>
              </a:rPr>
              <a:t>eV</a:t>
            </a:r>
            <a:endParaRPr lang="it-IT" sz="2000" b="0" baseline="-25000" dirty="0" smtClean="0">
              <a:solidFill>
                <a:srgbClr val="000000"/>
              </a:solidFill>
              <a:latin typeface="+mn-lt"/>
            </a:endParaRPr>
          </a:p>
          <a:p>
            <a:r>
              <a:rPr lang="el-GR" sz="2000" b="0" i="1" dirty="0">
                <a:solidFill>
                  <a:srgbClr val="000000"/>
                </a:solidFill>
                <a:latin typeface="+mn-lt"/>
                <a:cs typeface="Times New Roman"/>
              </a:rPr>
              <a:t>θ</a:t>
            </a:r>
            <a:r>
              <a:rPr lang="it-IT" sz="2000" b="0" i="1" dirty="0" smtClean="0">
                <a:solidFill>
                  <a:srgbClr val="000000"/>
                </a:solidFill>
                <a:latin typeface="+mn-lt"/>
                <a:cs typeface="Times New Roman"/>
              </a:rPr>
              <a:t>c</a:t>
            </a:r>
            <a:r>
              <a:rPr lang="it-IT" sz="2000" b="0" dirty="0" smtClean="0">
                <a:solidFill>
                  <a:srgbClr val="000000"/>
                </a:solidFill>
                <a:latin typeface="+mn-lt"/>
                <a:cs typeface="Times New Roman"/>
              </a:rPr>
              <a:t>= 220 </a:t>
            </a:r>
            <a:r>
              <a:rPr lang="it-IT" sz="2000" b="0" dirty="0" smtClean="0">
                <a:solidFill>
                  <a:srgbClr val="000000"/>
                </a:solidFill>
                <a:latin typeface="+mn-lt"/>
              </a:rPr>
              <a:t>µ</a:t>
            </a:r>
            <a:r>
              <a:rPr lang="it-IT" sz="2000" b="0" dirty="0" err="1" smtClean="0">
                <a:solidFill>
                  <a:srgbClr val="000000"/>
                </a:solidFill>
                <a:latin typeface="+mn-lt"/>
              </a:rPr>
              <a:t>rad</a:t>
            </a:r>
            <a:endParaRPr lang="it-IT" sz="2000" b="0" dirty="0" smtClean="0">
              <a:solidFill>
                <a:srgbClr val="000000"/>
              </a:solidFill>
              <a:latin typeface="+mn-lt"/>
              <a:cs typeface="Times New Roman"/>
            </a:endParaRPr>
          </a:p>
        </p:txBody>
      </p:sp>
      <p:pic>
        <p:nvPicPr>
          <p:cNvPr id="21" name="Immagine 5"/>
          <p:cNvPicPr>
            <a:picLocks noChangeAspect="1"/>
          </p:cNvPicPr>
          <p:nvPr/>
        </p:nvPicPr>
        <p:blipFill rotWithShape="1">
          <a:blip r:embed="rId6">
            <a:extLst>
              <a:ext uri="{28A0092B-C50C-407E-A947-70E740481C1C}">
                <a14:useLocalDpi xmlns:a14="http://schemas.microsoft.com/office/drawing/2010/main" val="0"/>
              </a:ext>
            </a:extLst>
          </a:blip>
          <a:srcRect l="25004" t="11210" r="11089" b="12018"/>
          <a:stretch/>
        </p:blipFill>
        <p:spPr bwMode="auto">
          <a:xfrm>
            <a:off x="146175" y="4208866"/>
            <a:ext cx="2185262" cy="196828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CasellaDiTesto 24"/>
          <p:cNvSpPr txBox="1"/>
          <p:nvPr/>
        </p:nvSpPr>
        <p:spPr>
          <a:xfrm>
            <a:off x="0" y="6480917"/>
            <a:ext cx="9225825" cy="338554"/>
          </a:xfrm>
          <a:prstGeom prst="rect">
            <a:avLst/>
          </a:prstGeom>
          <a:noFill/>
        </p:spPr>
        <p:txBody>
          <a:bodyPr wrap="square" rtlCol="0">
            <a:spAutoFit/>
          </a:bodyPr>
          <a:lstStyle/>
          <a:p>
            <a:r>
              <a:rPr lang="it-IT" sz="1600" dirty="0" smtClean="0">
                <a:latin typeface="+mj-lt"/>
              </a:rPr>
              <a:t>[1] Y</a:t>
            </a:r>
            <a:r>
              <a:rPr lang="it-IT" sz="1600" dirty="0">
                <a:latin typeface="+mj-lt"/>
              </a:rPr>
              <a:t>. M. </a:t>
            </a:r>
            <a:r>
              <a:rPr lang="it-IT" sz="1600" dirty="0" err="1">
                <a:latin typeface="+mj-lt"/>
              </a:rPr>
              <a:t>Ivanov</a:t>
            </a:r>
            <a:r>
              <a:rPr lang="it-IT" sz="1600" dirty="0">
                <a:latin typeface="+mj-lt"/>
              </a:rPr>
              <a:t>, A. A. </a:t>
            </a:r>
            <a:r>
              <a:rPr lang="it-IT" sz="1600" dirty="0" err="1">
                <a:latin typeface="+mj-lt"/>
              </a:rPr>
              <a:t>Petrunin</a:t>
            </a:r>
            <a:r>
              <a:rPr lang="it-IT" sz="1600" dirty="0">
                <a:latin typeface="+mj-lt"/>
              </a:rPr>
              <a:t>, and V. V. </a:t>
            </a:r>
            <a:r>
              <a:rPr lang="it-IT" sz="1600" dirty="0" err="1">
                <a:latin typeface="+mj-lt"/>
              </a:rPr>
              <a:t>Skorobogatov</a:t>
            </a:r>
            <a:r>
              <a:rPr lang="it-IT" sz="1600" dirty="0">
                <a:latin typeface="+mj-lt"/>
              </a:rPr>
              <a:t>, </a:t>
            </a:r>
            <a:r>
              <a:rPr lang="it-IT" sz="1600" dirty="0" err="1">
                <a:latin typeface="+mj-lt"/>
              </a:rPr>
              <a:t>Jetp</a:t>
            </a:r>
            <a:r>
              <a:rPr lang="it-IT" sz="1600" dirty="0">
                <a:latin typeface="+mj-lt"/>
              </a:rPr>
              <a:t> </a:t>
            </a:r>
            <a:r>
              <a:rPr lang="it-IT" sz="1600" dirty="0" err="1">
                <a:latin typeface="+mj-lt"/>
              </a:rPr>
              <a:t>Letters</a:t>
            </a:r>
            <a:r>
              <a:rPr lang="it-IT" sz="1600" dirty="0">
                <a:latin typeface="+mj-lt"/>
              </a:rPr>
              <a:t> </a:t>
            </a:r>
            <a:r>
              <a:rPr lang="it-IT" sz="1600" dirty="0" smtClean="0">
                <a:latin typeface="+mj-lt"/>
              </a:rPr>
              <a:t>81,99 </a:t>
            </a:r>
            <a:r>
              <a:rPr lang="it-IT" sz="1600" dirty="0">
                <a:latin typeface="+mj-lt"/>
              </a:rPr>
              <a:t>(2005).</a:t>
            </a:r>
          </a:p>
        </p:txBody>
      </p:sp>
      <p:pic>
        <p:nvPicPr>
          <p:cNvPr id="24" name="Picture 5"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370" y="363236"/>
            <a:ext cx="186497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20</a:t>
            </a:fld>
            <a:endParaRPr lang="en-US"/>
          </a:p>
        </p:txBody>
      </p:sp>
      <p:sp>
        <p:nvSpPr>
          <p:cNvPr id="22" name="Segnaposto piè di pagina 21"/>
          <p:cNvSpPr>
            <a:spLocks noGrp="1"/>
          </p:cNvSpPr>
          <p:nvPr>
            <p:ph type="ftr" sz="quarter" idx="11"/>
          </p:nvPr>
        </p:nvSpPr>
        <p:spPr/>
        <p:txBody>
          <a:bodyPr/>
          <a:lstStyle/>
          <a:p>
            <a:pPr>
              <a:defRPr/>
            </a:pPr>
            <a:r>
              <a:rPr lang="it-IT" smtClean="0"/>
              <a:t>L. Bandiera, INFN Section of Ferrara</a:t>
            </a:r>
            <a:endParaRPr lang="en-US"/>
          </a:p>
        </p:txBody>
      </p:sp>
      <p:sp>
        <p:nvSpPr>
          <p:cNvPr id="27" name="Segnaposto data 26"/>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3348903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Experimental results on beam steering</a:t>
            </a:r>
            <a:endParaRPr lang="en-US" dirty="0">
              <a:solidFill>
                <a:srgbClr val="C00000"/>
              </a:solidFill>
            </a:endParaRPr>
          </a:p>
        </p:txBody>
      </p:sp>
      <p:sp>
        <p:nvSpPr>
          <p:cNvPr id="8" name="CustomShape 5"/>
          <p:cNvSpPr/>
          <p:nvPr/>
        </p:nvSpPr>
        <p:spPr>
          <a:xfrm>
            <a:off x="54776" y="5583600"/>
            <a:ext cx="8949960" cy="1461960"/>
          </a:xfrm>
          <a:prstGeom prst="rect">
            <a:avLst/>
          </a:prstGeom>
        </p:spPr>
        <p:txBody>
          <a:bodyPr lIns="90000" tIns="45000" rIns="90000" bIns="45000"/>
          <a:lstStyle/>
          <a:p>
            <a:pPr algn="ctr">
              <a:lnSpc>
                <a:spcPct val="100000"/>
              </a:lnSpc>
            </a:pPr>
            <a:r>
              <a:rPr lang="en-US" sz="1800" dirty="0" smtClean="0">
                <a:solidFill>
                  <a:srgbClr val="000000"/>
                </a:solidFill>
                <a:latin typeface="+mn-lt"/>
              </a:rPr>
              <a:t>Angular </a:t>
            </a:r>
            <a:r>
              <a:rPr lang="en-US" sz="1800" dirty="0">
                <a:solidFill>
                  <a:srgbClr val="000000"/>
                </a:solidFill>
                <a:latin typeface="+mn-lt"/>
              </a:rPr>
              <a:t>scan for deflected beam distribution: (1) and (6) </a:t>
            </a:r>
            <a:r>
              <a:rPr lang="en-US" sz="1800" dirty="0" err="1">
                <a:solidFill>
                  <a:srgbClr val="000000"/>
                </a:solidFill>
                <a:latin typeface="+mn-lt"/>
              </a:rPr>
              <a:t>nonchanneling</a:t>
            </a:r>
            <a:r>
              <a:rPr lang="en-US" sz="1800" dirty="0">
                <a:solidFill>
                  <a:srgbClr val="000000"/>
                </a:solidFill>
                <a:latin typeface="+mn-lt"/>
              </a:rPr>
              <a:t> regime; (2) channeling; (3) </a:t>
            </a:r>
            <a:r>
              <a:rPr lang="en-US" sz="1800" dirty="0" err="1">
                <a:solidFill>
                  <a:srgbClr val="000000"/>
                </a:solidFill>
                <a:latin typeface="+mn-lt"/>
              </a:rPr>
              <a:t>dechanneling</a:t>
            </a:r>
            <a:r>
              <a:rPr lang="en-US" sz="1800" dirty="0">
                <a:solidFill>
                  <a:srgbClr val="000000"/>
                </a:solidFill>
                <a:latin typeface="+mn-lt"/>
              </a:rPr>
              <a:t>; (4) volume reflection; and (5) volume capture.  </a:t>
            </a:r>
            <a:endParaRPr sz="1800" dirty="0">
              <a:latin typeface="+mn-lt"/>
            </a:endParaRPr>
          </a:p>
        </p:txBody>
      </p:sp>
      <p:sp>
        <p:nvSpPr>
          <p:cNvPr id="9" name="CustomShape 6"/>
          <p:cNvSpPr/>
          <p:nvPr/>
        </p:nvSpPr>
        <p:spPr>
          <a:xfrm>
            <a:off x="5076000" y="5445360"/>
            <a:ext cx="184320" cy="276480"/>
          </a:xfrm>
          <a:prstGeom prst="rect">
            <a:avLst/>
          </a:prstGeom>
        </p:spPr>
      </p:sp>
      <p:sp>
        <p:nvSpPr>
          <p:cNvPr id="12"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1" kern="1200">
                <a:solidFill>
                  <a:srgbClr val="FFFFFF"/>
                </a:solidFill>
                <a:latin typeface="Helvetic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Helvetica" pitchFamily="34" charset="0"/>
                <a:ea typeface="+mn-ea"/>
                <a:cs typeface="+mn-cs"/>
              </a:defRPr>
            </a:lvl5pPr>
            <a:lvl6pPr marL="2286000" algn="l" defTabSz="914400" rtl="0" eaLnBrk="1" latinLnBrk="0" hangingPunct="1">
              <a:defRPr sz="2400" b="1" kern="1200">
                <a:solidFill>
                  <a:schemeClr val="tx1"/>
                </a:solidFill>
                <a:latin typeface="Helvetica" pitchFamily="34" charset="0"/>
                <a:ea typeface="+mn-ea"/>
                <a:cs typeface="+mn-cs"/>
              </a:defRPr>
            </a:lvl6pPr>
            <a:lvl7pPr marL="2743200" algn="l" defTabSz="914400" rtl="0" eaLnBrk="1" latinLnBrk="0" hangingPunct="1">
              <a:defRPr sz="2400" b="1" kern="1200">
                <a:solidFill>
                  <a:schemeClr val="tx1"/>
                </a:solidFill>
                <a:latin typeface="Helvetica" pitchFamily="34" charset="0"/>
                <a:ea typeface="+mn-ea"/>
                <a:cs typeface="+mn-cs"/>
              </a:defRPr>
            </a:lvl7pPr>
            <a:lvl8pPr marL="3200400" algn="l" defTabSz="914400" rtl="0" eaLnBrk="1" latinLnBrk="0" hangingPunct="1">
              <a:defRPr sz="2400" b="1" kern="1200">
                <a:solidFill>
                  <a:schemeClr val="tx1"/>
                </a:solidFill>
                <a:latin typeface="Helvetica" pitchFamily="34" charset="0"/>
                <a:ea typeface="+mn-ea"/>
                <a:cs typeface="+mn-cs"/>
              </a:defRPr>
            </a:lvl8pPr>
            <a:lvl9pPr marL="3657600" algn="l" defTabSz="914400" rtl="0" eaLnBrk="1" latinLnBrk="0" hangingPunct="1">
              <a:defRPr sz="2400" b="1" kern="1200">
                <a:solidFill>
                  <a:schemeClr val="tx1"/>
                </a:solidFill>
                <a:latin typeface="Helvetica" pitchFamily="34" charset="0"/>
                <a:ea typeface="+mn-ea"/>
                <a:cs typeface="+mn-cs"/>
              </a:defRPr>
            </a:lvl9pPr>
          </a:lstStyle>
          <a:p>
            <a:pPr>
              <a:defRPr/>
            </a:pPr>
            <a:fld id="{EBC94083-B7AD-4BA0-B634-30AF78BDEA86}" type="slidenum">
              <a:rPr lang="en-US" smtClean="0">
                <a:latin typeface="+mn-lt"/>
              </a:rPr>
              <a:pPr>
                <a:defRPr/>
              </a:pPr>
              <a:t>21</a:t>
            </a:fld>
            <a:endParaRPr lang="en-US">
              <a:latin typeface="+mn-lt"/>
            </a:endParaRPr>
          </a:p>
        </p:txBody>
      </p:sp>
      <p:sp>
        <p:nvSpPr>
          <p:cNvPr id="15" name="CasellaDiTesto 14"/>
          <p:cNvSpPr txBox="1"/>
          <p:nvPr/>
        </p:nvSpPr>
        <p:spPr>
          <a:xfrm>
            <a:off x="40921" y="6211669"/>
            <a:ext cx="5377434" cy="658642"/>
          </a:xfrm>
          <a:prstGeom prst="rect">
            <a:avLst/>
          </a:prstGeom>
          <a:noFill/>
        </p:spPr>
        <p:txBody>
          <a:bodyPr wrap="none" rtlCol="0">
            <a:spAutoFit/>
          </a:bodyPr>
          <a:lstStyle/>
          <a:p>
            <a:endParaRPr lang="en-US" sz="1600" dirty="0">
              <a:solidFill>
                <a:srgbClr val="FF0000"/>
              </a:solidFill>
            </a:endParaRPr>
          </a:p>
          <a:p>
            <a:pPr>
              <a:spcBef>
                <a:spcPct val="30000"/>
              </a:spcBef>
              <a:defRPr/>
            </a:pPr>
            <a:r>
              <a:rPr lang="it-IT" sz="1600" dirty="0" smtClean="0">
                <a:solidFill>
                  <a:srgbClr val="FF0000"/>
                </a:solidFill>
              </a:rPr>
              <a:t>A. </a:t>
            </a:r>
            <a:r>
              <a:rPr lang="it-IT" sz="1600" dirty="0" err="1" smtClean="0">
                <a:solidFill>
                  <a:srgbClr val="FF0000"/>
                </a:solidFill>
              </a:rPr>
              <a:t>Mazzolari</a:t>
            </a:r>
            <a:r>
              <a:rPr lang="it-IT" sz="1600" dirty="0" smtClean="0">
                <a:solidFill>
                  <a:srgbClr val="FF0000"/>
                </a:solidFill>
              </a:rPr>
              <a:t> </a:t>
            </a:r>
            <a:r>
              <a:rPr lang="it-IT" sz="1600" dirty="0">
                <a:solidFill>
                  <a:srgbClr val="FF0000"/>
                </a:solidFill>
              </a:rPr>
              <a:t>et al., Phys. Rev. </a:t>
            </a:r>
            <a:r>
              <a:rPr lang="it-IT" sz="1600" dirty="0" err="1">
                <a:solidFill>
                  <a:srgbClr val="FF0000"/>
                </a:solidFill>
              </a:rPr>
              <a:t>Lett</a:t>
            </a:r>
            <a:r>
              <a:rPr lang="it-IT" sz="1600" dirty="0">
                <a:solidFill>
                  <a:srgbClr val="FF0000"/>
                </a:solidFill>
              </a:rPr>
              <a:t>. </a:t>
            </a:r>
            <a:r>
              <a:rPr lang="it-IT" sz="1600" dirty="0">
                <a:solidFill>
                  <a:srgbClr val="FF0000"/>
                </a:solidFill>
                <a:latin typeface="Helvetica" charset="0"/>
              </a:rPr>
              <a:t>112 (2014) 135503</a:t>
            </a:r>
          </a:p>
        </p:txBody>
      </p:sp>
      <p:pic>
        <p:nvPicPr>
          <p:cNvPr id="14" name="Picture 2" descr="https://lh5.googleusercontent.com/FbOe4f4vd_oWg-4BRNuX52jI7gzVLSWbKEyG25NXStBP9uvLBxwEYz00LGBaNYRQlEd0m0S6cfjRjNA8caAXTNAzYXCAQri2KbQcrrsMGOXDw6K-NZisfBMYrXIq52ynB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4" y="1739443"/>
            <a:ext cx="8937796" cy="341774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21</a:t>
            </a:fld>
            <a:endParaRPr lang="en-US"/>
          </a:p>
        </p:txBody>
      </p:sp>
      <p:sp>
        <p:nvSpPr>
          <p:cNvPr id="4" name="Segnaposto piè di pagina 3"/>
          <p:cNvSpPr>
            <a:spLocks noGrp="1"/>
          </p:cNvSpPr>
          <p:nvPr>
            <p:ph type="ftr" sz="quarter" idx="11"/>
          </p:nvPr>
        </p:nvSpPr>
        <p:spPr/>
        <p:txBody>
          <a:bodyPr/>
          <a:lstStyle/>
          <a:p>
            <a:pPr>
              <a:defRPr/>
            </a:pPr>
            <a:r>
              <a:rPr lang="it-IT" smtClean="0"/>
              <a:t>L. Bandiera, INFN Section of Ferrara</a:t>
            </a:r>
            <a:endParaRPr lang="en-US"/>
          </a:p>
        </p:txBody>
      </p:sp>
      <p:sp>
        <p:nvSpPr>
          <p:cNvPr id="5" name="Segnaposto data 4"/>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719862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Experimental results on beam steering</a:t>
            </a:r>
            <a:endParaRPr lang="en-US" dirty="0">
              <a:solidFill>
                <a:srgbClr val="C00000"/>
              </a:solidFill>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8180" r="10179" b="4383"/>
          <a:stretch/>
        </p:blipFill>
        <p:spPr>
          <a:xfrm>
            <a:off x="4629571" y="1648412"/>
            <a:ext cx="4531910" cy="3724804"/>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8524" t="2905" r="10042"/>
          <a:stretch/>
        </p:blipFill>
        <p:spPr>
          <a:xfrm>
            <a:off x="71426" y="1694050"/>
            <a:ext cx="4558145" cy="3843272"/>
          </a:xfrm>
          <a:prstGeom prst="rect">
            <a:avLst/>
          </a:prstGeom>
        </p:spPr>
      </p:pic>
      <p:sp>
        <p:nvSpPr>
          <p:cNvPr id="11" name="CasellaDiTesto 10"/>
          <p:cNvSpPr txBox="1"/>
          <p:nvPr/>
        </p:nvSpPr>
        <p:spPr>
          <a:xfrm>
            <a:off x="729187" y="1455577"/>
            <a:ext cx="2323072" cy="461665"/>
          </a:xfrm>
          <a:prstGeom prst="rect">
            <a:avLst/>
          </a:prstGeom>
          <a:noFill/>
        </p:spPr>
        <p:txBody>
          <a:bodyPr wrap="none" rtlCol="0">
            <a:spAutoFit/>
          </a:bodyPr>
          <a:lstStyle/>
          <a:p>
            <a:r>
              <a:rPr lang="en-US" dirty="0" smtClean="0">
                <a:latin typeface="+mn-lt"/>
              </a:rPr>
              <a:t>CHANNELING </a:t>
            </a:r>
            <a:endParaRPr lang="en-US" dirty="0">
              <a:latin typeface="+mn-lt"/>
            </a:endParaRPr>
          </a:p>
        </p:txBody>
      </p:sp>
      <p:sp>
        <p:nvSpPr>
          <p:cNvPr id="12" name="CasellaDiTesto 11"/>
          <p:cNvSpPr txBox="1"/>
          <p:nvPr/>
        </p:nvSpPr>
        <p:spPr>
          <a:xfrm>
            <a:off x="5187596" y="1463217"/>
            <a:ext cx="3550972" cy="461665"/>
          </a:xfrm>
          <a:prstGeom prst="rect">
            <a:avLst/>
          </a:prstGeom>
          <a:noFill/>
        </p:spPr>
        <p:txBody>
          <a:bodyPr wrap="none" rtlCol="0">
            <a:spAutoFit/>
          </a:bodyPr>
          <a:lstStyle/>
          <a:p>
            <a:r>
              <a:rPr lang="en-US" dirty="0" smtClean="0">
                <a:latin typeface="+mn-lt"/>
              </a:rPr>
              <a:t>VOLUME REFLECTION</a:t>
            </a:r>
            <a:endParaRPr lang="en-US" dirty="0">
              <a:latin typeface="+mn-lt"/>
            </a:endParaRPr>
          </a:p>
        </p:txBody>
      </p:sp>
      <p:sp>
        <p:nvSpPr>
          <p:cNvPr id="13" name="CasellaDiTesto 12"/>
          <p:cNvSpPr txBox="1"/>
          <p:nvPr/>
        </p:nvSpPr>
        <p:spPr>
          <a:xfrm>
            <a:off x="4650679" y="5307386"/>
            <a:ext cx="4767197" cy="923330"/>
          </a:xfrm>
          <a:prstGeom prst="rect">
            <a:avLst/>
          </a:prstGeom>
          <a:noFill/>
        </p:spPr>
        <p:txBody>
          <a:bodyPr wrap="square" rtlCol="0">
            <a:spAutoFit/>
          </a:bodyPr>
          <a:lstStyle/>
          <a:p>
            <a:pPr algn="ctr"/>
            <a:r>
              <a:rPr lang="en-US" sz="1800" dirty="0" smtClean="0">
                <a:latin typeface="+mn-lt"/>
                <a:cs typeface="Times New Roman"/>
              </a:rPr>
              <a:t>Θinc~450 µrad </a:t>
            </a:r>
            <a:r>
              <a:rPr lang="en-US" sz="1800" dirty="0" smtClean="0">
                <a:solidFill>
                  <a:srgbClr val="FF0000"/>
                </a:solidFill>
                <a:latin typeface="+mn-lt"/>
                <a:cs typeface="Times New Roman"/>
              </a:rPr>
              <a:t>Deflection =191±10 µrad </a:t>
            </a:r>
            <a:r>
              <a:rPr lang="en-US" sz="1800" dirty="0" smtClean="0">
                <a:latin typeface="+mn-lt"/>
                <a:cs typeface="Times New Roman"/>
              </a:rPr>
              <a:t>Fraction of </a:t>
            </a:r>
            <a:r>
              <a:rPr lang="en-US" sz="1800" dirty="0" smtClean="0">
                <a:solidFill>
                  <a:srgbClr val="0F2FFF"/>
                </a:solidFill>
                <a:latin typeface="+mn-lt"/>
                <a:cs typeface="Times New Roman"/>
              </a:rPr>
              <a:t>reflected is 76.7±1.1%</a:t>
            </a:r>
          </a:p>
          <a:p>
            <a:endParaRPr lang="en-US" sz="1800" dirty="0">
              <a:latin typeface="+mn-lt"/>
            </a:endParaRPr>
          </a:p>
        </p:txBody>
      </p:sp>
      <p:sp>
        <p:nvSpPr>
          <p:cNvPr id="14" name="CasellaDiTesto 13"/>
          <p:cNvSpPr txBox="1"/>
          <p:nvPr/>
        </p:nvSpPr>
        <p:spPr>
          <a:xfrm>
            <a:off x="178336" y="5346377"/>
            <a:ext cx="4355977" cy="646331"/>
          </a:xfrm>
          <a:prstGeom prst="rect">
            <a:avLst/>
          </a:prstGeom>
          <a:noFill/>
        </p:spPr>
        <p:txBody>
          <a:bodyPr wrap="square" rtlCol="0">
            <a:spAutoFit/>
          </a:bodyPr>
          <a:lstStyle/>
          <a:p>
            <a:pPr algn="ctr"/>
            <a:r>
              <a:rPr lang="en-US" sz="1800" dirty="0" err="1" smtClean="0">
                <a:latin typeface="+mn-lt"/>
                <a:cs typeface="Times New Roman"/>
              </a:rPr>
              <a:t>Θinc</a:t>
            </a:r>
            <a:r>
              <a:rPr lang="en-US" sz="1800" dirty="0" smtClean="0">
                <a:latin typeface="+mn-lt"/>
                <a:cs typeface="Times New Roman"/>
              </a:rPr>
              <a:t> ~ 0 µrad  </a:t>
            </a:r>
            <a:r>
              <a:rPr lang="en-US" sz="1800" dirty="0" smtClean="0">
                <a:solidFill>
                  <a:srgbClr val="FF0000"/>
                </a:solidFill>
                <a:latin typeface="+mn-lt"/>
                <a:cs typeface="Times New Roman"/>
              </a:rPr>
              <a:t>Deflection = 910±5 µrad</a:t>
            </a:r>
          </a:p>
          <a:p>
            <a:pPr algn="ctr"/>
            <a:r>
              <a:rPr lang="en-US" sz="1800" dirty="0" smtClean="0">
                <a:latin typeface="+mn-lt"/>
                <a:cs typeface="Times New Roman"/>
              </a:rPr>
              <a:t>Fraction of </a:t>
            </a:r>
            <a:r>
              <a:rPr lang="en-US" sz="1800" dirty="0" smtClean="0">
                <a:solidFill>
                  <a:srgbClr val="0F2FFF"/>
                </a:solidFill>
                <a:latin typeface="+mn-lt"/>
                <a:cs typeface="Times New Roman"/>
              </a:rPr>
              <a:t>channeled is 20.1±1.2%</a:t>
            </a:r>
          </a:p>
        </p:txBody>
      </p:sp>
      <p:sp>
        <p:nvSpPr>
          <p:cNvPr id="3" name="CasellaDiTesto 2"/>
          <p:cNvSpPr txBox="1"/>
          <p:nvPr/>
        </p:nvSpPr>
        <p:spPr>
          <a:xfrm>
            <a:off x="0" y="5992708"/>
            <a:ext cx="9161481" cy="769441"/>
          </a:xfrm>
          <a:prstGeom prst="rect">
            <a:avLst/>
          </a:prstGeom>
          <a:noFill/>
        </p:spPr>
        <p:txBody>
          <a:bodyPr wrap="square" rtlCol="0">
            <a:spAutoFit/>
          </a:bodyPr>
          <a:lstStyle/>
          <a:p>
            <a:pPr algn="ctr"/>
            <a:r>
              <a:rPr lang="en-US" sz="2200" dirty="0" smtClean="0">
                <a:solidFill>
                  <a:srgbClr val="C00000"/>
                </a:solidFill>
              </a:rPr>
              <a:t>First experimental observation of channeling and VR of negative particles in the sub-</a:t>
            </a:r>
            <a:r>
              <a:rPr lang="en-US" sz="2200" dirty="0" err="1" smtClean="0">
                <a:solidFill>
                  <a:srgbClr val="C00000"/>
                </a:solidFill>
              </a:rPr>
              <a:t>GeV</a:t>
            </a:r>
            <a:r>
              <a:rPr lang="en-US" sz="2200" dirty="0" smtClean="0">
                <a:solidFill>
                  <a:srgbClr val="C00000"/>
                </a:solidFill>
              </a:rPr>
              <a:t> energy range</a:t>
            </a:r>
            <a:endParaRPr lang="en-US" sz="2200" dirty="0">
              <a:solidFill>
                <a:srgbClr val="C00000"/>
              </a:solidFill>
            </a:endParaRPr>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22</a:t>
            </a:fld>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15" name="Segnaposto data 14"/>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1095910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197" y="332656"/>
            <a:ext cx="9179630" cy="990600"/>
          </a:xfrm>
        </p:spPr>
        <p:txBody>
          <a:bodyPr>
            <a:normAutofit fontScale="90000"/>
          </a:bodyPr>
          <a:lstStyle/>
          <a:p>
            <a:pPr algn="ctr"/>
            <a:r>
              <a:rPr lang="en-US" dirty="0" smtClean="0">
                <a:solidFill>
                  <a:srgbClr val="C00000"/>
                </a:solidFill>
              </a:rPr>
              <a:t>Experimental results on radiation emission</a:t>
            </a:r>
            <a:endParaRPr lang="en-US" dirty="0">
              <a:solidFill>
                <a:srgbClr val="C0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44" y="1037102"/>
            <a:ext cx="5140679" cy="481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15530" y="5850752"/>
            <a:ext cx="9144000" cy="1015663"/>
          </a:xfrm>
          <a:prstGeom prst="rect">
            <a:avLst/>
          </a:prstGeom>
          <a:noFill/>
        </p:spPr>
        <p:txBody>
          <a:bodyPr wrap="square" rtlCol="0">
            <a:spAutoFit/>
          </a:bodyPr>
          <a:lstStyle/>
          <a:p>
            <a:pPr algn="ctr"/>
            <a:r>
              <a:rPr lang="it-IT" sz="2000" dirty="0" err="1">
                <a:solidFill>
                  <a:srgbClr val="000000"/>
                </a:solidFill>
                <a:latin typeface="+mn-lt"/>
              </a:rPr>
              <a:t>Observation</a:t>
            </a:r>
            <a:r>
              <a:rPr lang="it-IT" sz="2000" dirty="0">
                <a:solidFill>
                  <a:srgbClr val="000000"/>
                </a:solidFill>
                <a:latin typeface="+mn-lt"/>
              </a:rPr>
              <a:t>: in VR </a:t>
            </a:r>
            <a:r>
              <a:rPr lang="it-IT" sz="2000" dirty="0" err="1">
                <a:solidFill>
                  <a:srgbClr val="000000"/>
                </a:solidFill>
                <a:latin typeface="+mn-lt"/>
              </a:rPr>
              <a:t>orientation</a:t>
            </a:r>
            <a:r>
              <a:rPr lang="it-IT" sz="2000" dirty="0">
                <a:solidFill>
                  <a:srgbClr val="000000"/>
                </a:solidFill>
                <a:latin typeface="+mn-lt"/>
              </a:rPr>
              <a:t>, </a:t>
            </a:r>
            <a:r>
              <a:rPr lang="it-IT" sz="2000" dirty="0" err="1">
                <a:solidFill>
                  <a:srgbClr val="000000"/>
                </a:solidFill>
                <a:latin typeface="+mn-lt"/>
              </a:rPr>
              <a:t>emitted</a:t>
            </a:r>
            <a:r>
              <a:rPr lang="it-IT" sz="2000" dirty="0">
                <a:solidFill>
                  <a:srgbClr val="000000"/>
                </a:solidFill>
                <a:latin typeface="+mn-lt"/>
              </a:rPr>
              <a:t> </a:t>
            </a:r>
            <a:r>
              <a:rPr lang="it-IT" sz="2000" dirty="0" err="1">
                <a:solidFill>
                  <a:srgbClr val="000000"/>
                </a:solidFill>
                <a:latin typeface="+mn-lt"/>
              </a:rPr>
              <a:t>radiation</a:t>
            </a:r>
            <a:r>
              <a:rPr lang="it-IT" sz="2000" dirty="0">
                <a:solidFill>
                  <a:srgbClr val="000000"/>
                </a:solidFill>
                <a:latin typeface="+mn-lt"/>
              </a:rPr>
              <a:t> </a:t>
            </a:r>
            <a:r>
              <a:rPr lang="it-IT" sz="2000" dirty="0" err="1">
                <a:solidFill>
                  <a:srgbClr val="000000"/>
                </a:solidFill>
                <a:latin typeface="+mn-lt"/>
              </a:rPr>
              <a:t>seems</a:t>
            </a:r>
            <a:r>
              <a:rPr lang="it-IT" sz="2000" dirty="0">
                <a:solidFill>
                  <a:srgbClr val="000000"/>
                </a:solidFill>
                <a:latin typeface="+mn-lt"/>
              </a:rPr>
              <a:t> to </a:t>
            </a:r>
            <a:r>
              <a:rPr lang="it-IT" sz="2000" dirty="0" err="1">
                <a:solidFill>
                  <a:srgbClr val="000000"/>
                </a:solidFill>
                <a:latin typeface="+mn-lt"/>
              </a:rPr>
              <a:t>remain</a:t>
            </a:r>
            <a:r>
              <a:rPr lang="it-IT" sz="2000" dirty="0">
                <a:solidFill>
                  <a:srgbClr val="000000"/>
                </a:solidFill>
                <a:latin typeface="+mn-lt"/>
              </a:rPr>
              <a:t> soft and intense </a:t>
            </a:r>
            <a:r>
              <a:rPr lang="it-IT" sz="2000" dirty="0" err="1">
                <a:solidFill>
                  <a:srgbClr val="000000"/>
                </a:solidFill>
                <a:latin typeface="+mn-lt"/>
              </a:rPr>
              <a:t>as</a:t>
            </a:r>
            <a:r>
              <a:rPr lang="it-IT" sz="2000" dirty="0">
                <a:solidFill>
                  <a:srgbClr val="000000"/>
                </a:solidFill>
                <a:latin typeface="+mn-lt"/>
              </a:rPr>
              <a:t> for </a:t>
            </a:r>
            <a:r>
              <a:rPr lang="it-IT" sz="2000" dirty="0" err="1" smtClean="0">
                <a:solidFill>
                  <a:srgbClr val="000000"/>
                </a:solidFill>
                <a:latin typeface="+mn-lt"/>
              </a:rPr>
              <a:t>channeling</a:t>
            </a:r>
            <a:r>
              <a:rPr lang="it-IT" sz="2000" dirty="0" smtClean="0">
                <a:solidFill>
                  <a:srgbClr val="000000"/>
                </a:solidFill>
                <a:latin typeface="+mn-lt"/>
              </a:rPr>
              <a:t> </a:t>
            </a:r>
            <a:endParaRPr lang="it-IT" sz="2000" dirty="0">
              <a:solidFill>
                <a:srgbClr val="000000"/>
              </a:solidFill>
              <a:latin typeface="+mn-lt"/>
            </a:endParaRPr>
          </a:p>
          <a:p>
            <a:pPr algn="ctr"/>
            <a:endParaRPr lang="en-US" sz="2000" dirty="0">
              <a:solidFill>
                <a:srgbClr val="000000"/>
              </a:solidFill>
              <a:latin typeface="+mn-lt"/>
            </a:endParaRPr>
          </a:p>
        </p:txBody>
      </p:sp>
      <p:sp>
        <p:nvSpPr>
          <p:cNvPr id="3" name="CasellaDiTesto 2"/>
          <p:cNvSpPr txBox="1"/>
          <p:nvPr/>
        </p:nvSpPr>
        <p:spPr>
          <a:xfrm>
            <a:off x="15949" y="6525344"/>
            <a:ext cx="6040949" cy="369332"/>
          </a:xfrm>
          <a:prstGeom prst="rect">
            <a:avLst/>
          </a:prstGeom>
          <a:noFill/>
        </p:spPr>
        <p:txBody>
          <a:bodyPr wrap="none" rtlCol="0">
            <a:spAutoFit/>
          </a:bodyPr>
          <a:lstStyle/>
          <a:p>
            <a:r>
              <a:rPr lang="en-US" sz="1800" dirty="0" smtClean="0">
                <a:solidFill>
                  <a:srgbClr val="FF0000"/>
                </a:solidFill>
                <a:latin typeface="+mj-lt"/>
              </a:rPr>
              <a:t>L. </a:t>
            </a:r>
            <a:r>
              <a:rPr lang="en-US" sz="1800" dirty="0" err="1" smtClean="0">
                <a:solidFill>
                  <a:srgbClr val="FF0000"/>
                </a:solidFill>
                <a:latin typeface="+mj-lt"/>
              </a:rPr>
              <a:t>Bandiera</a:t>
            </a:r>
            <a:r>
              <a:rPr lang="en-US" sz="1800" dirty="0" smtClean="0">
                <a:solidFill>
                  <a:srgbClr val="FF0000"/>
                </a:solidFill>
                <a:latin typeface="+mj-lt"/>
              </a:rPr>
              <a:t> et al. </a:t>
            </a:r>
            <a:r>
              <a:rPr lang="en-US" sz="1800" dirty="0">
                <a:solidFill>
                  <a:srgbClr val="FF0000"/>
                </a:solidFill>
                <a:latin typeface="+mj-lt"/>
              </a:rPr>
              <a:t>Phys. Rev. </a:t>
            </a:r>
            <a:r>
              <a:rPr lang="en-US" sz="1800" dirty="0" err="1">
                <a:solidFill>
                  <a:srgbClr val="FF0000"/>
                </a:solidFill>
                <a:latin typeface="+mj-lt"/>
              </a:rPr>
              <a:t>Lett</a:t>
            </a:r>
            <a:r>
              <a:rPr lang="en-US" sz="1800" dirty="0">
                <a:solidFill>
                  <a:srgbClr val="FF0000"/>
                </a:solidFill>
                <a:latin typeface="+mj-lt"/>
              </a:rPr>
              <a:t>. 115, (2015) </a:t>
            </a:r>
            <a:r>
              <a:rPr lang="en-US" sz="1800" dirty="0" smtClean="0">
                <a:solidFill>
                  <a:srgbClr val="FF0000"/>
                </a:solidFill>
                <a:latin typeface="+mj-lt"/>
              </a:rPr>
              <a:t>025504.</a:t>
            </a:r>
            <a:endParaRPr lang="en-US" sz="1800" dirty="0">
              <a:solidFill>
                <a:srgbClr val="FF0000"/>
              </a:solidFill>
              <a:latin typeface="+mj-lt"/>
            </a:endParaRPr>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23</a:t>
            </a:fld>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9" name="Segnaposto data 8"/>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1747099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24</a:t>
            </a:fld>
            <a:endParaRPr lang="en-US"/>
          </a:p>
        </p:txBody>
      </p:sp>
      <p:sp>
        <p:nvSpPr>
          <p:cNvPr id="8" name="Segnaposto data 7"/>
          <p:cNvSpPr>
            <a:spLocks noGrp="1"/>
          </p:cNvSpPr>
          <p:nvPr>
            <p:ph type="dt" sz="half" idx="10"/>
          </p:nvPr>
        </p:nvSpPr>
        <p:spPr/>
        <p:txBody>
          <a:bodyPr/>
          <a:lstStyle/>
          <a:p>
            <a:pPr>
              <a:defRPr/>
            </a:pPr>
            <a:r>
              <a:rPr lang="en-US" smtClean="0"/>
              <a:t>LAL, Orsay, 19/01/2017</a:t>
            </a:r>
            <a:endParaRPr lang="en-US"/>
          </a:p>
        </p:txBody>
      </p:sp>
      <p:sp>
        <p:nvSpPr>
          <p:cNvPr id="18" name="Segnaposto piè di pagina 17"/>
          <p:cNvSpPr>
            <a:spLocks noGrp="1"/>
          </p:cNvSpPr>
          <p:nvPr>
            <p:ph type="ftr" sz="quarter" idx="11"/>
          </p:nvPr>
        </p:nvSpPr>
        <p:spPr/>
        <p:txBody>
          <a:bodyPr/>
          <a:lstStyle/>
          <a:p>
            <a:pPr>
              <a:defRPr/>
            </a:pPr>
            <a:r>
              <a:rPr lang="it-IT" smtClean="0"/>
              <a:t>L. Bandiera, INFN Section of Ferrara</a:t>
            </a:r>
            <a:endParaRPr lang="en-US"/>
          </a:p>
        </p:txBody>
      </p:sp>
      <p:grpSp>
        <p:nvGrpSpPr>
          <p:cNvPr id="21" name="Gruppo 20"/>
          <p:cNvGrpSpPr/>
          <p:nvPr/>
        </p:nvGrpSpPr>
        <p:grpSpPr>
          <a:xfrm>
            <a:off x="4860032" y="2757689"/>
            <a:ext cx="4046162" cy="3074038"/>
            <a:chOff x="4725887" y="1291066"/>
            <a:chExt cx="4173120" cy="2728800"/>
          </a:xfrm>
        </p:grpSpPr>
        <p:pic>
          <p:nvPicPr>
            <p:cNvPr id="28" name="Picture 4"/>
            <p:cNvPicPr/>
            <p:nvPr/>
          </p:nvPicPr>
          <p:blipFill>
            <a:blip r:embed="rId2"/>
            <a:stretch>
              <a:fillRect/>
            </a:stretch>
          </p:blipFill>
          <p:spPr>
            <a:xfrm>
              <a:off x="4725887" y="1296106"/>
              <a:ext cx="4173120" cy="2723760"/>
            </a:xfrm>
            <a:prstGeom prst="rect">
              <a:avLst/>
            </a:prstGeom>
          </p:spPr>
        </p:pic>
        <p:sp>
          <p:nvSpPr>
            <p:cNvPr id="29" name="Line 3"/>
            <p:cNvSpPr/>
            <p:nvPr/>
          </p:nvSpPr>
          <p:spPr>
            <a:xfrm>
              <a:off x="6401347" y="1296106"/>
              <a:ext cx="0" cy="2417760"/>
            </a:xfrm>
            <a:prstGeom prst="line">
              <a:avLst/>
            </a:prstGeom>
            <a:ln w="69840">
              <a:solidFill>
                <a:srgbClr val="C00000"/>
              </a:solidFill>
              <a:round/>
            </a:ln>
          </p:spPr>
        </p:sp>
        <p:sp>
          <p:nvSpPr>
            <p:cNvPr id="30" name="Line 4"/>
            <p:cNvSpPr/>
            <p:nvPr/>
          </p:nvSpPr>
          <p:spPr>
            <a:xfrm>
              <a:off x="7145807" y="1291066"/>
              <a:ext cx="0" cy="2417760"/>
            </a:xfrm>
            <a:prstGeom prst="line">
              <a:avLst/>
            </a:prstGeom>
            <a:ln w="79200">
              <a:solidFill>
                <a:srgbClr val="92D050"/>
              </a:solidFill>
              <a:round/>
            </a:ln>
          </p:spPr>
        </p:sp>
      </p:grpSp>
      <p:grpSp>
        <p:nvGrpSpPr>
          <p:cNvPr id="31" name="Gruppo 30"/>
          <p:cNvGrpSpPr/>
          <p:nvPr/>
        </p:nvGrpSpPr>
        <p:grpSpPr>
          <a:xfrm>
            <a:off x="312666" y="1698523"/>
            <a:ext cx="4392249" cy="4745273"/>
            <a:chOff x="195424" y="2865381"/>
            <a:chExt cx="4392249" cy="4745273"/>
          </a:xfrm>
        </p:grpSpPr>
        <p:grpSp>
          <p:nvGrpSpPr>
            <p:cNvPr id="32" name="Gruppo 31"/>
            <p:cNvGrpSpPr/>
            <p:nvPr/>
          </p:nvGrpSpPr>
          <p:grpSpPr>
            <a:xfrm>
              <a:off x="195424" y="3967616"/>
              <a:ext cx="4053694" cy="2676551"/>
              <a:chOff x="374290" y="4019865"/>
              <a:chExt cx="4053694" cy="2838135"/>
            </a:xfrm>
          </p:grpSpPr>
          <p:pic>
            <p:nvPicPr>
              <p:cNvPr id="35" name="Immagine 34"/>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374290" y="4019865"/>
                <a:ext cx="4053694" cy="2838135"/>
              </a:xfrm>
              <a:prstGeom prst="rect">
                <a:avLst/>
              </a:prstGeom>
            </p:spPr>
          </p:pic>
          <p:sp>
            <p:nvSpPr>
              <p:cNvPr id="36" name="CasellaDiTesto 35"/>
              <p:cNvSpPr txBox="1"/>
              <p:nvPr/>
            </p:nvSpPr>
            <p:spPr>
              <a:xfrm>
                <a:off x="4139952" y="4843045"/>
                <a:ext cx="218330" cy="228450"/>
              </a:xfrm>
              <a:prstGeom prst="rect">
                <a:avLst/>
              </a:prstGeom>
              <a:noFill/>
              <a:scene3d>
                <a:camera prst="orthographicFront">
                  <a:rot lat="0" lon="0" rev="5400000"/>
                </a:camera>
                <a:lightRig rig="threePt" dir="t"/>
              </a:scene3d>
            </p:spPr>
            <p:txBody>
              <a:bodyPr wrap="none" rtlCol="0">
                <a:spAutoFit/>
              </a:bodyPr>
              <a:lstStyle/>
              <a:p>
                <a:r>
                  <a:rPr lang="en-US" sz="800" dirty="0" smtClean="0">
                    <a:latin typeface="+mn-lt"/>
                  </a:rPr>
                  <a:t>-</a:t>
                </a:r>
                <a:endParaRPr lang="en-US" sz="800" dirty="0">
                  <a:latin typeface="+mn-lt"/>
                </a:endParaRPr>
              </a:p>
            </p:txBody>
          </p:sp>
        </p:grpSp>
        <p:sp>
          <p:nvSpPr>
            <p:cNvPr id="33" name="CasellaDiTesto 32"/>
            <p:cNvSpPr txBox="1"/>
            <p:nvPr/>
          </p:nvSpPr>
          <p:spPr>
            <a:xfrm rot="16200000">
              <a:off x="2289856" y="4824644"/>
              <a:ext cx="4257079" cy="338554"/>
            </a:xfrm>
            <a:prstGeom prst="rect">
              <a:avLst/>
            </a:prstGeom>
            <a:noFill/>
          </p:spPr>
          <p:txBody>
            <a:bodyPr wrap="square" rtlCol="0">
              <a:spAutoFit/>
            </a:bodyPr>
            <a:lstStyle/>
            <a:p>
              <a:pPr algn="ctr"/>
              <a:r>
                <a:rPr lang="en-US" sz="1600" dirty="0" smtClean="0">
                  <a:solidFill>
                    <a:srgbClr val="000000"/>
                  </a:solidFill>
                  <a:latin typeface="+mn-lt"/>
                </a:rPr>
                <a:t>RADCHARM++</a:t>
              </a:r>
              <a:endParaRPr lang="en-US" sz="1600" dirty="0">
                <a:solidFill>
                  <a:srgbClr val="000000"/>
                </a:solidFill>
                <a:latin typeface="+mn-lt"/>
              </a:endParaRPr>
            </a:p>
          </p:txBody>
        </p:sp>
        <p:sp>
          <p:nvSpPr>
            <p:cNvPr id="34" name="CustomShape 2"/>
            <p:cNvSpPr/>
            <p:nvPr/>
          </p:nvSpPr>
          <p:spPr>
            <a:xfrm>
              <a:off x="940115" y="6723691"/>
              <a:ext cx="2564311" cy="886963"/>
            </a:xfrm>
            <a:prstGeom prst="rect">
              <a:avLst/>
            </a:prstGeom>
            <a:solidFill>
              <a:schemeClr val="bg1"/>
            </a:solidFill>
            <a:ln>
              <a:solidFill>
                <a:srgbClr val="FFFFFF"/>
              </a:solidFill>
            </a:ln>
          </p:spPr>
          <p:txBody>
            <a:bodyPr wrap="none" lIns="90000" tIns="45000" rIns="90000" bIns="45000"/>
            <a:lstStyle/>
            <a:p>
              <a:pPr algn="ctr">
                <a:lnSpc>
                  <a:spcPct val="100000"/>
                </a:lnSpc>
              </a:pPr>
              <a:r>
                <a:rPr lang="en-US" sz="1600" b="1" dirty="0">
                  <a:solidFill>
                    <a:srgbClr val="C00000"/>
                  </a:solidFill>
                  <a:latin typeface="+mn-lt"/>
                </a:rPr>
                <a:t>Channeling at &lt;zero&gt; position</a:t>
              </a:r>
              <a:endParaRPr sz="1600" dirty="0">
                <a:solidFill>
                  <a:srgbClr val="C00000"/>
                </a:solidFill>
                <a:latin typeface="+mn-lt"/>
              </a:endParaRPr>
            </a:p>
            <a:p>
              <a:pPr algn="ctr">
                <a:lnSpc>
                  <a:spcPct val="100000"/>
                </a:lnSpc>
              </a:pPr>
              <a:r>
                <a:rPr lang="en-US" sz="1600" b="1" dirty="0">
                  <a:solidFill>
                    <a:srgbClr val="92D050"/>
                  </a:solidFill>
                  <a:latin typeface="+mn-lt"/>
                </a:rPr>
                <a:t>Volume reflection at +490 </a:t>
              </a:r>
              <a:r>
                <a:rPr lang="en-US" sz="1600" b="1" dirty="0" smtClean="0">
                  <a:solidFill>
                    <a:srgbClr val="92D050"/>
                  </a:solidFill>
                  <a:latin typeface="+mn-lt"/>
                </a:rPr>
                <a:t>µrad</a:t>
              </a:r>
            </a:p>
            <a:p>
              <a:pPr algn="ctr">
                <a:lnSpc>
                  <a:spcPct val="100000"/>
                </a:lnSpc>
              </a:pPr>
              <a:r>
                <a:rPr lang="en-US" sz="1600" dirty="0" smtClean="0">
                  <a:solidFill>
                    <a:srgbClr val="FFC000"/>
                  </a:solidFill>
                  <a:latin typeface="+mn-lt"/>
                </a:rPr>
                <a:t>OUT: not aligned at 8 </a:t>
              </a:r>
              <a:r>
                <a:rPr lang="en-US" sz="1600" dirty="0" err="1" smtClean="0">
                  <a:solidFill>
                    <a:srgbClr val="FFC000"/>
                  </a:solidFill>
                  <a:latin typeface="+mn-lt"/>
                </a:rPr>
                <a:t>mrad</a:t>
              </a:r>
              <a:r>
                <a:rPr lang="en-US" sz="1600" dirty="0" smtClean="0">
                  <a:solidFill>
                    <a:srgbClr val="FFC000"/>
                  </a:solidFill>
                  <a:latin typeface="+mn-lt"/>
                </a:rPr>
                <a:t> </a:t>
              </a:r>
            </a:p>
          </p:txBody>
        </p:sp>
      </p:grpSp>
      <p:sp>
        <p:nvSpPr>
          <p:cNvPr id="37" name="Titolo 1"/>
          <p:cNvSpPr txBox="1">
            <a:spLocks/>
          </p:cNvSpPr>
          <p:nvPr/>
        </p:nvSpPr>
        <p:spPr>
          <a:xfrm>
            <a:off x="447622" y="54868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it-IT" sz="2800" b="0" dirty="0" err="1" smtClean="0">
                <a:solidFill>
                  <a:srgbClr val="C00000"/>
                </a:solidFill>
              </a:rPr>
              <a:t>Simulation</a:t>
            </a:r>
            <a:r>
              <a:rPr lang="it-IT" sz="2800" b="0" dirty="0" smtClean="0">
                <a:solidFill>
                  <a:srgbClr val="C00000"/>
                </a:solidFill>
              </a:rPr>
              <a:t> of </a:t>
            </a:r>
            <a:r>
              <a:rPr lang="en-GB" sz="2800" b="0" dirty="0" err="1" smtClean="0">
                <a:solidFill>
                  <a:srgbClr val="C00000"/>
                </a:solidFill>
              </a:rPr>
              <a:t>e.m</a:t>
            </a:r>
            <a:r>
              <a:rPr lang="en-GB" sz="2800" b="0" dirty="0" smtClean="0">
                <a:solidFill>
                  <a:srgbClr val="C00000"/>
                </a:solidFill>
              </a:rPr>
              <a:t>. radiation emitted by </a:t>
            </a:r>
            <a:r>
              <a:rPr lang="en-GB" sz="2800" b="0" dirty="0" err="1" smtClean="0">
                <a:solidFill>
                  <a:srgbClr val="C00000"/>
                </a:solidFill>
              </a:rPr>
              <a:t>ultrarelativistic</a:t>
            </a:r>
            <a:r>
              <a:rPr lang="en-GB" sz="2800" b="0" dirty="0" smtClean="0">
                <a:solidFill>
                  <a:srgbClr val="C00000"/>
                </a:solidFill>
              </a:rPr>
              <a:t> electrons in a bent crystal</a:t>
            </a:r>
            <a:endParaRPr lang="en-US" sz="2800" b="0" dirty="0">
              <a:solidFill>
                <a:srgbClr val="C00000"/>
              </a:solidFill>
            </a:endParaRPr>
          </a:p>
        </p:txBody>
      </p:sp>
      <p:sp>
        <p:nvSpPr>
          <p:cNvPr id="38" name="CasellaDiTesto 37"/>
          <p:cNvSpPr txBox="1"/>
          <p:nvPr/>
        </p:nvSpPr>
        <p:spPr>
          <a:xfrm>
            <a:off x="26692" y="1732991"/>
            <a:ext cx="9153674" cy="1015663"/>
          </a:xfrm>
          <a:prstGeom prst="rect">
            <a:avLst/>
          </a:prstGeom>
          <a:noFill/>
        </p:spPr>
        <p:txBody>
          <a:bodyPr wrap="square" rtlCol="0">
            <a:spAutoFit/>
          </a:bodyPr>
          <a:lstStyle/>
          <a:p>
            <a:pPr algn="ctr"/>
            <a:r>
              <a:rPr lang="en-US" sz="2000" dirty="0" smtClean="0">
                <a:latin typeface="+mn-lt"/>
              </a:rPr>
              <a:t>Comparison with experiment performed at the </a:t>
            </a:r>
            <a:r>
              <a:rPr lang="en-US" sz="2000" dirty="0" err="1" smtClean="0">
                <a:latin typeface="+mn-lt"/>
              </a:rPr>
              <a:t>Mainzer</a:t>
            </a:r>
            <a:r>
              <a:rPr lang="en-US" sz="2000" dirty="0" smtClean="0">
                <a:latin typeface="+mn-lt"/>
              </a:rPr>
              <a:t> </a:t>
            </a:r>
            <a:r>
              <a:rPr lang="en-US" sz="2000" dirty="0" err="1" smtClean="0">
                <a:latin typeface="+mn-lt"/>
              </a:rPr>
              <a:t>Mikrotron</a:t>
            </a:r>
            <a:r>
              <a:rPr lang="en-US" sz="2000" dirty="0" smtClean="0">
                <a:latin typeface="+mn-lt"/>
              </a:rPr>
              <a:t> with 855 MeV electrons interacting with a 30.5 µm bent Si crystal along the (111) planes</a:t>
            </a:r>
            <a:endParaRPr lang="en-US" sz="2000" dirty="0">
              <a:latin typeface="+mn-lt"/>
            </a:endParaRPr>
          </a:p>
        </p:txBody>
      </p:sp>
      <p:sp>
        <p:nvSpPr>
          <p:cNvPr id="17" name="CasellaDiTesto 16"/>
          <p:cNvSpPr txBox="1"/>
          <p:nvPr/>
        </p:nvSpPr>
        <p:spPr>
          <a:xfrm>
            <a:off x="0" y="6525344"/>
            <a:ext cx="5295680" cy="584775"/>
          </a:xfrm>
          <a:prstGeom prst="rect">
            <a:avLst/>
          </a:prstGeom>
          <a:noFill/>
        </p:spPr>
        <p:txBody>
          <a:bodyPr wrap="none" rtlCol="0">
            <a:spAutoFit/>
          </a:bodyPr>
          <a:lstStyle/>
          <a:p>
            <a:r>
              <a:rPr lang="en-US" sz="1600" dirty="0">
                <a:solidFill>
                  <a:srgbClr val="C00000"/>
                </a:solidFill>
              </a:rPr>
              <a:t>L. </a:t>
            </a:r>
            <a:r>
              <a:rPr lang="en-US" sz="1600" dirty="0" err="1">
                <a:solidFill>
                  <a:srgbClr val="C00000"/>
                </a:solidFill>
              </a:rPr>
              <a:t>Bandiera</a:t>
            </a:r>
            <a:r>
              <a:rPr lang="en-US" sz="1600" dirty="0">
                <a:solidFill>
                  <a:srgbClr val="C00000"/>
                </a:solidFill>
              </a:rPr>
              <a:t> et al., Phys. Rev. </a:t>
            </a:r>
            <a:r>
              <a:rPr lang="en-US" sz="1600" dirty="0" err="1">
                <a:solidFill>
                  <a:srgbClr val="C00000"/>
                </a:solidFill>
              </a:rPr>
              <a:t>Lett</a:t>
            </a:r>
            <a:r>
              <a:rPr lang="en-US" sz="1600" dirty="0">
                <a:solidFill>
                  <a:srgbClr val="C00000"/>
                </a:solidFill>
              </a:rPr>
              <a:t>. </a:t>
            </a:r>
            <a:r>
              <a:rPr lang="en-GB" sz="1600" dirty="0">
                <a:solidFill>
                  <a:srgbClr val="C00000"/>
                </a:solidFill>
              </a:rPr>
              <a:t>115 (2015) 025504</a:t>
            </a:r>
            <a:r>
              <a:rPr lang="en-US" sz="1600" dirty="0">
                <a:solidFill>
                  <a:srgbClr val="C00000"/>
                </a:solidFill>
              </a:rPr>
              <a:t>.</a:t>
            </a:r>
          </a:p>
          <a:p>
            <a:endParaRPr lang="en-US" sz="1600" dirty="0"/>
          </a:p>
        </p:txBody>
      </p:sp>
      <p:sp>
        <p:nvSpPr>
          <p:cNvPr id="19" name="CasellaDiTesto 18"/>
          <p:cNvSpPr txBox="1"/>
          <p:nvPr/>
        </p:nvSpPr>
        <p:spPr>
          <a:xfrm>
            <a:off x="5295680" y="5952182"/>
            <a:ext cx="3655937" cy="1077218"/>
          </a:xfrm>
          <a:prstGeom prst="rect">
            <a:avLst/>
          </a:prstGeom>
          <a:noFill/>
        </p:spPr>
        <p:txBody>
          <a:bodyPr wrap="none" rtlCol="0">
            <a:spAutoFit/>
          </a:bodyPr>
          <a:lstStyle/>
          <a:p>
            <a:pPr algn="ctr"/>
            <a:r>
              <a:rPr lang="en-US" sz="1600" dirty="0">
                <a:solidFill>
                  <a:srgbClr val="000000"/>
                </a:solidFill>
              </a:rPr>
              <a:t>Channeling peak at</a:t>
            </a:r>
            <a:r>
              <a:rPr lang="en-US" sz="1600" dirty="0"/>
              <a:t> </a:t>
            </a:r>
            <a:r>
              <a:rPr lang="en-US" sz="1600" dirty="0" err="1">
                <a:solidFill>
                  <a:srgbClr val="FF0000"/>
                </a:solidFill>
              </a:rPr>
              <a:t>E</a:t>
            </a:r>
            <a:r>
              <a:rPr lang="en-US" sz="1600" baseline="-25000" dirty="0" err="1">
                <a:solidFill>
                  <a:srgbClr val="FF0000"/>
                </a:solidFill>
              </a:rPr>
              <a:t>γ</a:t>
            </a:r>
            <a:r>
              <a:rPr lang="en-US" sz="1600" dirty="0">
                <a:solidFill>
                  <a:srgbClr val="FF0000"/>
                </a:solidFill>
                <a:latin typeface="Times New Roman"/>
                <a:cs typeface="Times New Roman"/>
              </a:rPr>
              <a:t>~ </a:t>
            </a:r>
            <a:r>
              <a:rPr lang="en-US" sz="1600" dirty="0" smtClean="0">
                <a:solidFill>
                  <a:srgbClr val="FF0000"/>
                </a:solidFill>
              </a:rPr>
              <a:t>1.8 </a:t>
            </a:r>
            <a:r>
              <a:rPr lang="en-US" sz="1600" dirty="0">
                <a:solidFill>
                  <a:srgbClr val="FF0000"/>
                </a:solidFill>
              </a:rPr>
              <a:t>MeV</a:t>
            </a:r>
          </a:p>
          <a:p>
            <a:pPr algn="ctr"/>
            <a:r>
              <a:rPr lang="en-US" sz="1600" dirty="0">
                <a:solidFill>
                  <a:srgbClr val="000000"/>
                </a:solidFill>
              </a:rPr>
              <a:t>for 855 MeV electrons </a:t>
            </a:r>
          </a:p>
          <a:p>
            <a:pPr algn="ctr"/>
            <a:r>
              <a:rPr lang="en-US" sz="1600" dirty="0">
                <a:solidFill>
                  <a:srgbClr val="000000"/>
                </a:solidFill>
              </a:rPr>
              <a:t>in (111) Si bent planes </a:t>
            </a:r>
          </a:p>
          <a:p>
            <a:endParaRPr lang="en-US" sz="1600" dirty="0"/>
          </a:p>
        </p:txBody>
      </p:sp>
    </p:spTree>
    <p:extLst>
      <p:ext uri="{BB962C8B-B14F-4D97-AF65-F5344CB8AC3E}">
        <p14:creationId xmlns:p14="http://schemas.microsoft.com/office/powerpoint/2010/main" val="2773608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990600"/>
          </a:xfrm>
        </p:spPr>
        <p:txBody>
          <a:bodyPr>
            <a:noAutofit/>
          </a:bodyPr>
          <a:lstStyle/>
          <a:p>
            <a:pPr algn="ctr"/>
            <a:r>
              <a:rPr lang="it-IT" sz="3200" dirty="0" err="1" smtClean="0">
                <a:solidFill>
                  <a:srgbClr val="C00000"/>
                </a:solidFill>
              </a:rPr>
              <a:t>Simulation</a:t>
            </a:r>
            <a:r>
              <a:rPr lang="it-IT" sz="3200" dirty="0" smtClean="0">
                <a:solidFill>
                  <a:srgbClr val="C00000"/>
                </a:solidFill>
              </a:rPr>
              <a:t> of </a:t>
            </a:r>
            <a:r>
              <a:rPr lang="en-GB" sz="3200" dirty="0" smtClean="0">
                <a:solidFill>
                  <a:srgbClr val="C00000"/>
                </a:solidFill>
              </a:rPr>
              <a:t>the contribution to radiation of incoherent scattering</a:t>
            </a:r>
            <a:endParaRPr lang="en-US" sz="3200" dirty="0">
              <a:solidFill>
                <a:srgbClr val="C00000"/>
              </a:solidFill>
            </a:endParaRPr>
          </a:p>
        </p:txBody>
      </p:sp>
      <p:sp>
        <p:nvSpPr>
          <p:cNvPr id="4" name="Segnaposto data 3"/>
          <p:cNvSpPr>
            <a:spLocks noGrp="1"/>
          </p:cNvSpPr>
          <p:nvPr>
            <p:ph type="dt" sz="half" idx="10"/>
          </p:nvPr>
        </p:nvSpPr>
        <p:spPr/>
        <p:txBody>
          <a:bodyPr/>
          <a:lstStyle/>
          <a:p>
            <a:pPr>
              <a:defRPr/>
            </a:pPr>
            <a:r>
              <a:rPr lang="en-US" smtClean="0"/>
              <a:t>LAL, Orsay, 19/01/2017</a:t>
            </a:r>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25</a:t>
            </a:fld>
            <a:endParaRPr lang="en-US"/>
          </a:p>
        </p:txBody>
      </p:sp>
      <p:sp>
        <p:nvSpPr>
          <p:cNvPr id="7" name="CasellaDiTesto 6"/>
          <p:cNvSpPr txBox="1"/>
          <p:nvPr/>
        </p:nvSpPr>
        <p:spPr>
          <a:xfrm>
            <a:off x="55514" y="5661248"/>
            <a:ext cx="9109834" cy="707886"/>
          </a:xfrm>
          <a:prstGeom prst="rect">
            <a:avLst/>
          </a:prstGeom>
          <a:noFill/>
        </p:spPr>
        <p:txBody>
          <a:bodyPr wrap="square" rtlCol="0">
            <a:spAutoFit/>
          </a:bodyPr>
          <a:lstStyle/>
          <a:p>
            <a:pPr algn="ctr"/>
            <a:r>
              <a:rPr lang="en-US" sz="2000" dirty="0">
                <a:solidFill>
                  <a:srgbClr val="000000"/>
                </a:solidFill>
                <a:latin typeface="+mn-lt"/>
              </a:rPr>
              <a:t>S</a:t>
            </a:r>
            <a:r>
              <a:rPr lang="en-US" sz="2000" dirty="0" smtClean="0">
                <a:solidFill>
                  <a:srgbClr val="000000"/>
                </a:solidFill>
                <a:latin typeface="+mn-lt"/>
              </a:rPr>
              <a:t>imulation </a:t>
            </a:r>
            <a:r>
              <a:rPr lang="en-US" sz="2000" dirty="0">
                <a:solidFill>
                  <a:srgbClr val="000000"/>
                </a:solidFill>
                <a:latin typeface="+mn-lt"/>
              </a:rPr>
              <a:t>of the contribution </a:t>
            </a:r>
            <a:r>
              <a:rPr lang="en-US" sz="2000" dirty="0" smtClean="0">
                <a:solidFill>
                  <a:srgbClr val="000000"/>
                </a:solidFill>
                <a:latin typeface="+mn-lt"/>
              </a:rPr>
              <a:t>of the scattering with nuclei and electrons to radiation spectral intensity [</a:t>
            </a:r>
            <a:r>
              <a:rPr lang="it-IT" sz="2000" dirty="0">
                <a:solidFill>
                  <a:srgbClr val="000000"/>
                </a:solidFill>
                <a:latin typeface="+mn-lt"/>
              </a:rPr>
              <a:t>E</a:t>
            </a:r>
            <a:r>
              <a:rPr lang="it-IT" sz="2000" dirty="0" smtClean="0">
                <a:solidFill>
                  <a:srgbClr val="000000"/>
                </a:solidFill>
                <a:latin typeface="+mn-lt"/>
              </a:rPr>
              <a:t>(</a:t>
            </a:r>
            <a:r>
              <a:rPr lang="en-US" sz="2000" dirty="0" err="1" smtClean="0">
                <a:solidFill>
                  <a:srgbClr val="000000"/>
                </a:solidFill>
                <a:latin typeface="+mn-lt"/>
              </a:rPr>
              <a:t>dN</a:t>
            </a:r>
            <a:r>
              <a:rPr lang="en-US" sz="2000" dirty="0" smtClean="0">
                <a:solidFill>
                  <a:srgbClr val="000000"/>
                </a:solidFill>
                <a:latin typeface="+mn-lt"/>
              </a:rPr>
              <a:t>/d</a:t>
            </a:r>
            <a:r>
              <a:rPr lang="it-IT" sz="2000" dirty="0">
                <a:solidFill>
                  <a:srgbClr val="000000"/>
                </a:solidFill>
                <a:latin typeface="+mn-lt"/>
              </a:rPr>
              <a:t>E</a:t>
            </a:r>
            <a:r>
              <a:rPr lang="it-IT" sz="2000" dirty="0" smtClean="0">
                <a:solidFill>
                  <a:srgbClr val="000000"/>
                </a:solidFill>
                <a:latin typeface="+mn-lt"/>
              </a:rPr>
              <a:t>)]</a:t>
            </a:r>
            <a:r>
              <a:rPr lang="en-US" sz="2000" dirty="0" smtClean="0">
                <a:solidFill>
                  <a:srgbClr val="000000"/>
                </a:solidFill>
                <a:latin typeface="+mn-lt"/>
              </a:rPr>
              <a:t>.</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8307" y="1435695"/>
            <a:ext cx="6804248" cy="4225553"/>
          </a:xfrm>
          <a:prstGeom prst="rect">
            <a:avLst/>
          </a:prstGeom>
        </p:spPr>
      </p:pic>
      <p:sp>
        <p:nvSpPr>
          <p:cNvPr id="9" name="CasellaDiTesto 8"/>
          <p:cNvSpPr txBox="1"/>
          <p:nvPr/>
        </p:nvSpPr>
        <p:spPr>
          <a:xfrm>
            <a:off x="0" y="6525344"/>
            <a:ext cx="5295680" cy="584775"/>
          </a:xfrm>
          <a:prstGeom prst="rect">
            <a:avLst/>
          </a:prstGeom>
          <a:noFill/>
        </p:spPr>
        <p:txBody>
          <a:bodyPr wrap="none" rtlCol="0">
            <a:spAutoFit/>
          </a:bodyPr>
          <a:lstStyle/>
          <a:p>
            <a:r>
              <a:rPr lang="en-US" sz="1600" dirty="0">
                <a:solidFill>
                  <a:srgbClr val="C00000"/>
                </a:solidFill>
              </a:rPr>
              <a:t>L. </a:t>
            </a:r>
            <a:r>
              <a:rPr lang="en-US" sz="1600" dirty="0" err="1">
                <a:solidFill>
                  <a:srgbClr val="C00000"/>
                </a:solidFill>
              </a:rPr>
              <a:t>Bandiera</a:t>
            </a:r>
            <a:r>
              <a:rPr lang="en-US" sz="1600" dirty="0">
                <a:solidFill>
                  <a:srgbClr val="C00000"/>
                </a:solidFill>
              </a:rPr>
              <a:t> et al., Phys. Rev. </a:t>
            </a:r>
            <a:r>
              <a:rPr lang="en-US" sz="1600" dirty="0" err="1">
                <a:solidFill>
                  <a:srgbClr val="C00000"/>
                </a:solidFill>
              </a:rPr>
              <a:t>Lett</a:t>
            </a:r>
            <a:r>
              <a:rPr lang="en-US" sz="1600" dirty="0">
                <a:solidFill>
                  <a:srgbClr val="C00000"/>
                </a:solidFill>
              </a:rPr>
              <a:t>. </a:t>
            </a:r>
            <a:r>
              <a:rPr lang="en-GB" sz="1600" dirty="0">
                <a:solidFill>
                  <a:srgbClr val="C00000"/>
                </a:solidFill>
              </a:rPr>
              <a:t>115 (2015) 025504</a:t>
            </a:r>
            <a:r>
              <a:rPr lang="en-US" sz="1600" dirty="0">
                <a:solidFill>
                  <a:srgbClr val="C00000"/>
                </a:solidFill>
              </a:rPr>
              <a:t>.</a:t>
            </a:r>
          </a:p>
          <a:p>
            <a:endParaRPr lang="en-US" sz="1600" dirty="0"/>
          </a:p>
        </p:txBody>
      </p:sp>
    </p:spTree>
    <p:extLst>
      <p:ext uri="{BB962C8B-B14F-4D97-AF65-F5344CB8AC3E}">
        <p14:creationId xmlns:p14="http://schemas.microsoft.com/office/powerpoint/2010/main" val="51719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Incoherent scattering contribution to </a:t>
            </a:r>
            <a:r>
              <a:rPr lang="en-US" dirty="0">
                <a:solidFill>
                  <a:srgbClr val="C00000"/>
                </a:solidFill>
              </a:rPr>
              <a:t>radiation accompanying VR </a:t>
            </a:r>
          </a:p>
        </p:txBody>
      </p:sp>
      <p:sp>
        <p:nvSpPr>
          <p:cNvPr id="7" name="CasellaDiTesto 6"/>
          <p:cNvSpPr txBox="1"/>
          <p:nvPr/>
        </p:nvSpPr>
        <p:spPr>
          <a:xfrm>
            <a:off x="55514" y="5153567"/>
            <a:ext cx="9109834" cy="400110"/>
          </a:xfrm>
          <a:prstGeom prst="rect">
            <a:avLst/>
          </a:prstGeom>
          <a:noFill/>
        </p:spPr>
        <p:txBody>
          <a:bodyPr wrap="square" rtlCol="0">
            <a:spAutoFit/>
          </a:bodyPr>
          <a:lstStyle/>
          <a:p>
            <a:pPr algn="ctr"/>
            <a:r>
              <a:rPr lang="en-US" sz="2000" b="0" dirty="0" smtClean="0">
                <a:latin typeface="+mn-lt"/>
              </a:rPr>
              <a:t>.</a:t>
            </a:r>
            <a:endParaRPr lang="it-IT" sz="2000" b="0" dirty="0">
              <a:latin typeface="+mn-lt"/>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023" y="1196752"/>
            <a:ext cx="6875630" cy="4104456"/>
          </a:xfrm>
          <a:prstGeom prst="rect">
            <a:avLst/>
          </a:prstGeom>
        </p:spPr>
      </p:pic>
      <p:sp>
        <p:nvSpPr>
          <p:cNvPr id="11" name="CasellaDiTesto 10"/>
          <p:cNvSpPr txBox="1"/>
          <p:nvPr/>
        </p:nvSpPr>
        <p:spPr>
          <a:xfrm>
            <a:off x="55514" y="5300884"/>
            <a:ext cx="9109834" cy="1323439"/>
          </a:xfrm>
          <a:prstGeom prst="rect">
            <a:avLst/>
          </a:prstGeom>
          <a:noFill/>
        </p:spPr>
        <p:txBody>
          <a:bodyPr wrap="square" rtlCol="0">
            <a:spAutoFit/>
          </a:bodyPr>
          <a:lstStyle/>
          <a:p>
            <a:pPr algn="ctr"/>
            <a:r>
              <a:rPr lang="en-US" sz="2000" dirty="0" smtClean="0">
                <a:solidFill>
                  <a:srgbClr val="FF0000"/>
                </a:solidFill>
                <a:latin typeface="+mn-lt"/>
              </a:rPr>
              <a:t>32% of volume-captured </a:t>
            </a:r>
            <a:r>
              <a:rPr lang="en-US" sz="2000" dirty="0" smtClean="0">
                <a:solidFill>
                  <a:srgbClr val="000000"/>
                </a:solidFill>
                <a:latin typeface="+mn-lt"/>
              </a:rPr>
              <a:t>and </a:t>
            </a:r>
            <a:r>
              <a:rPr lang="en-US" sz="2000" dirty="0" smtClean="0">
                <a:solidFill>
                  <a:srgbClr val="0F2FFF"/>
                </a:solidFill>
                <a:latin typeface="+mn-lt"/>
              </a:rPr>
              <a:t>68% of pure volume-reflected </a:t>
            </a:r>
            <a:r>
              <a:rPr lang="en-US" sz="2000" dirty="0" smtClean="0">
                <a:solidFill>
                  <a:srgbClr val="000000"/>
                </a:solidFill>
                <a:latin typeface="+mn-lt"/>
              </a:rPr>
              <a:t>electrons.</a:t>
            </a:r>
          </a:p>
          <a:p>
            <a:pPr algn="ctr"/>
            <a:r>
              <a:rPr lang="en-US" sz="2000" dirty="0" smtClean="0">
                <a:solidFill>
                  <a:srgbClr val="000000"/>
                </a:solidFill>
              </a:rPr>
              <a:t>The</a:t>
            </a:r>
            <a:r>
              <a:rPr lang="en-US" sz="2000" dirty="0">
                <a:solidFill>
                  <a:srgbClr val="000000"/>
                </a:solidFill>
              </a:rPr>
              <a:t> </a:t>
            </a:r>
            <a:r>
              <a:rPr lang="en-US" sz="2000" dirty="0" smtClean="0">
                <a:solidFill>
                  <a:srgbClr val="000000"/>
                </a:solidFill>
              </a:rPr>
              <a:t>c</a:t>
            </a:r>
            <a:r>
              <a:rPr lang="en-GB" sz="2000" dirty="0" err="1" smtClean="0">
                <a:solidFill>
                  <a:srgbClr val="000000"/>
                </a:solidFill>
              </a:rPr>
              <a:t>ontribution</a:t>
            </a:r>
            <a:r>
              <a:rPr lang="en-GB" sz="2000" dirty="0" smtClean="0">
                <a:solidFill>
                  <a:srgbClr val="000000"/>
                </a:solidFill>
              </a:rPr>
              <a:t> </a:t>
            </a:r>
            <a:r>
              <a:rPr lang="en-GB" sz="2000" dirty="0">
                <a:solidFill>
                  <a:srgbClr val="000000"/>
                </a:solidFill>
              </a:rPr>
              <a:t>of VC </a:t>
            </a:r>
            <a:r>
              <a:rPr lang="en-GB" sz="2000" dirty="0" smtClean="0">
                <a:solidFill>
                  <a:srgbClr val="000000"/>
                </a:solidFill>
              </a:rPr>
              <a:t>particles maintains </a:t>
            </a:r>
            <a:r>
              <a:rPr lang="en-GB" sz="2000" dirty="0">
                <a:solidFill>
                  <a:srgbClr val="000000"/>
                </a:solidFill>
              </a:rPr>
              <a:t>the electromagnetic radiation </a:t>
            </a:r>
            <a:r>
              <a:rPr lang="en-GB" sz="2000" dirty="0" smtClean="0">
                <a:solidFill>
                  <a:srgbClr val="000000"/>
                </a:solidFill>
              </a:rPr>
              <a:t>accompanying VR </a:t>
            </a:r>
            <a:r>
              <a:rPr lang="en-GB" sz="2000" dirty="0">
                <a:solidFill>
                  <a:srgbClr val="000000"/>
                </a:solidFill>
              </a:rPr>
              <a:t>close in intensity to that for CR over the whole angular acceptance</a:t>
            </a:r>
            <a:endParaRPr lang="en-US" sz="2000" dirty="0" smtClean="0">
              <a:solidFill>
                <a:srgbClr val="000000"/>
              </a:solidFill>
              <a:latin typeface="+mn-lt"/>
            </a:endParaRPr>
          </a:p>
        </p:txBody>
      </p:sp>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26</a:t>
            </a:fld>
            <a:endParaRPr lang="en-US"/>
          </a:p>
        </p:txBody>
      </p:sp>
      <p:sp>
        <p:nvSpPr>
          <p:cNvPr id="4" name="Segnaposto piè di pagina 3"/>
          <p:cNvSpPr>
            <a:spLocks noGrp="1"/>
          </p:cNvSpPr>
          <p:nvPr>
            <p:ph type="ftr" sz="quarter" idx="11"/>
          </p:nvPr>
        </p:nvSpPr>
        <p:spPr/>
        <p:txBody>
          <a:bodyPr/>
          <a:lstStyle/>
          <a:p>
            <a:pPr>
              <a:defRPr/>
            </a:pPr>
            <a:r>
              <a:rPr lang="it-IT" smtClean="0"/>
              <a:t>L. Bandiera, INFN Section of Ferrara</a:t>
            </a:r>
            <a:endParaRPr lang="en-US"/>
          </a:p>
        </p:txBody>
      </p:sp>
      <p:sp>
        <p:nvSpPr>
          <p:cNvPr id="5" name="Segnaposto data 4"/>
          <p:cNvSpPr>
            <a:spLocks noGrp="1"/>
          </p:cNvSpPr>
          <p:nvPr>
            <p:ph type="dt" sz="half" idx="10"/>
          </p:nvPr>
        </p:nvSpPr>
        <p:spPr/>
        <p:txBody>
          <a:bodyPr/>
          <a:lstStyle/>
          <a:p>
            <a:pPr>
              <a:defRPr/>
            </a:pPr>
            <a:r>
              <a:rPr lang="en-US" smtClean="0"/>
              <a:t>LAL, Orsay, 19/01/2017</a:t>
            </a:r>
            <a:endParaRPr lang="en-US"/>
          </a:p>
        </p:txBody>
      </p:sp>
      <p:sp>
        <p:nvSpPr>
          <p:cNvPr id="10" name="CasellaDiTesto 9"/>
          <p:cNvSpPr txBox="1"/>
          <p:nvPr/>
        </p:nvSpPr>
        <p:spPr>
          <a:xfrm>
            <a:off x="0" y="6525344"/>
            <a:ext cx="5295680" cy="584775"/>
          </a:xfrm>
          <a:prstGeom prst="rect">
            <a:avLst/>
          </a:prstGeom>
          <a:noFill/>
        </p:spPr>
        <p:txBody>
          <a:bodyPr wrap="none" rtlCol="0">
            <a:spAutoFit/>
          </a:bodyPr>
          <a:lstStyle/>
          <a:p>
            <a:r>
              <a:rPr lang="en-US" sz="1600" dirty="0">
                <a:solidFill>
                  <a:srgbClr val="C00000"/>
                </a:solidFill>
              </a:rPr>
              <a:t>L. </a:t>
            </a:r>
            <a:r>
              <a:rPr lang="en-US" sz="1600" dirty="0" err="1">
                <a:solidFill>
                  <a:srgbClr val="C00000"/>
                </a:solidFill>
              </a:rPr>
              <a:t>Bandiera</a:t>
            </a:r>
            <a:r>
              <a:rPr lang="en-US" sz="1600" dirty="0">
                <a:solidFill>
                  <a:srgbClr val="C00000"/>
                </a:solidFill>
              </a:rPr>
              <a:t> et al., Phys. Rev. </a:t>
            </a:r>
            <a:r>
              <a:rPr lang="en-US" sz="1600" dirty="0" err="1">
                <a:solidFill>
                  <a:srgbClr val="C00000"/>
                </a:solidFill>
              </a:rPr>
              <a:t>Lett</a:t>
            </a:r>
            <a:r>
              <a:rPr lang="en-US" sz="1600" dirty="0">
                <a:solidFill>
                  <a:srgbClr val="C00000"/>
                </a:solidFill>
              </a:rPr>
              <a:t>. </a:t>
            </a:r>
            <a:r>
              <a:rPr lang="en-GB" sz="1600" dirty="0">
                <a:solidFill>
                  <a:srgbClr val="C00000"/>
                </a:solidFill>
              </a:rPr>
              <a:t>115 (2015) 025504</a:t>
            </a:r>
            <a:r>
              <a:rPr lang="en-US" sz="1600" dirty="0">
                <a:solidFill>
                  <a:srgbClr val="C00000"/>
                </a:solidFill>
              </a:rPr>
              <a:t>.</a:t>
            </a:r>
          </a:p>
          <a:p>
            <a:endParaRPr lang="en-US" sz="1600" dirty="0"/>
          </a:p>
        </p:txBody>
      </p:sp>
    </p:spTree>
    <p:extLst>
      <p:ext uri="{BB962C8B-B14F-4D97-AF65-F5344CB8AC3E}">
        <p14:creationId xmlns:p14="http://schemas.microsoft.com/office/powerpoint/2010/main" val="2869575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US" dirty="0" smtClean="0"/>
              <a:t>COMPARISON WITH EXPERIMENTS  </a:t>
            </a:r>
            <a:endParaRPr lang="en-US" dirty="0"/>
          </a:p>
        </p:txBody>
      </p:sp>
      <p:sp>
        <p:nvSpPr>
          <p:cNvPr id="8" name="Segnaposto testo 7"/>
          <p:cNvSpPr>
            <a:spLocks noGrp="1"/>
          </p:cNvSpPr>
          <p:nvPr>
            <p:ph type="body" idx="1"/>
          </p:nvPr>
        </p:nvSpPr>
        <p:spPr/>
        <p:txBody>
          <a:bodyPr>
            <a:normAutofit fontScale="92500" lnSpcReduction="20000"/>
          </a:bodyPr>
          <a:lstStyle/>
          <a:p>
            <a:r>
              <a:rPr lang="en-US" sz="3200" dirty="0" smtClean="0"/>
              <a:t>100 </a:t>
            </a:r>
            <a:r>
              <a:rPr lang="en-US" sz="3200" dirty="0" err="1" smtClean="0"/>
              <a:t>GeV</a:t>
            </a:r>
            <a:r>
              <a:rPr lang="en-US" sz="3200" dirty="0" smtClean="0"/>
              <a:t> energy range:</a:t>
            </a:r>
          </a:p>
          <a:p>
            <a:pPr marL="457200" indent="-457200">
              <a:buFont typeface="Arial" pitchFamily="34" charset="0"/>
              <a:buChar char="•"/>
            </a:pPr>
            <a:r>
              <a:rPr lang="en-US" sz="3200" dirty="0"/>
              <a:t>Q</a:t>
            </a:r>
            <a:r>
              <a:rPr lang="en-US" sz="3200" dirty="0" smtClean="0"/>
              <a:t>uantum correction;</a:t>
            </a:r>
          </a:p>
          <a:p>
            <a:pPr marL="457200" indent="-457200">
              <a:buFont typeface="Arial" pitchFamily="34" charset="0"/>
              <a:buChar char="•"/>
            </a:pPr>
            <a:r>
              <a:rPr lang="en-US" sz="3200" dirty="0" smtClean="0"/>
              <a:t>Multiple photon emission.</a:t>
            </a:r>
            <a:endParaRPr lang="en-US" sz="3200" dirty="0"/>
          </a:p>
        </p:txBody>
      </p:sp>
      <p:sp>
        <p:nvSpPr>
          <p:cNvPr id="4" name="Segnaposto data 3"/>
          <p:cNvSpPr>
            <a:spLocks noGrp="1"/>
          </p:cNvSpPr>
          <p:nvPr>
            <p:ph type="dt" sz="half" idx="10"/>
          </p:nvPr>
        </p:nvSpPr>
        <p:spPr/>
        <p:txBody>
          <a:bodyPr/>
          <a:lstStyle/>
          <a:p>
            <a:pPr>
              <a:defRPr/>
            </a:pPr>
            <a:r>
              <a:rPr lang="en-US" smtClean="0"/>
              <a:t>LAL, Orsay, 19/01/2017</a:t>
            </a:r>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27</a:t>
            </a:fld>
            <a:endParaRPr lang="en-US"/>
          </a:p>
        </p:txBody>
      </p:sp>
    </p:spTree>
    <p:extLst>
      <p:ext uri="{BB962C8B-B14F-4D97-AF65-F5344CB8AC3E}">
        <p14:creationId xmlns:p14="http://schemas.microsoft.com/office/powerpoint/2010/main" val="675357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C00000"/>
                </a:solidFill>
              </a:rPr>
              <a:t>Multi photon emission</a:t>
            </a:r>
            <a:endParaRPr lang="en-US" dirty="0">
              <a:solidFill>
                <a:srgbClr val="C00000"/>
              </a:solidFill>
            </a:endParaRPr>
          </a:p>
        </p:txBody>
      </p:sp>
      <p:sp>
        <p:nvSpPr>
          <p:cNvPr id="3" name="Segnaposto contenuto 2"/>
          <p:cNvSpPr>
            <a:spLocks noGrp="1"/>
          </p:cNvSpPr>
          <p:nvPr>
            <p:ph idx="1"/>
          </p:nvPr>
        </p:nvSpPr>
        <p:spPr>
          <a:xfrm>
            <a:off x="457200" y="1484784"/>
            <a:ext cx="8229600" cy="4876800"/>
          </a:xfrm>
        </p:spPr>
        <p:txBody>
          <a:bodyPr>
            <a:normAutofit/>
          </a:bodyPr>
          <a:lstStyle/>
          <a:p>
            <a:pPr algn="just"/>
            <a:r>
              <a:rPr lang="en-GB" dirty="0"/>
              <a:t>In principle, the BK formula should be integrated along the whole particle trajectory. </a:t>
            </a:r>
            <a:endParaRPr lang="en-GB" dirty="0" smtClean="0"/>
          </a:p>
          <a:p>
            <a:pPr algn="just"/>
            <a:r>
              <a:rPr lang="en-GB" dirty="0"/>
              <a:t>A</a:t>
            </a:r>
            <a:r>
              <a:rPr lang="en-GB" dirty="0" smtClean="0"/>
              <a:t>t </a:t>
            </a:r>
            <a:r>
              <a:rPr lang="en-GB" dirty="0"/>
              <a:t>very-high </a:t>
            </a:r>
            <a:r>
              <a:rPr lang="en-GB" dirty="0" smtClean="0"/>
              <a:t>energy, the </a:t>
            </a:r>
            <a:r>
              <a:rPr lang="en-GB" dirty="0"/>
              <a:t>total probability of radiation </a:t>
            </a:r>
            <a:r>
              <a:rPr lang="en-GB" dirty="0" smtClean="0"/>
              <a:t>may exceed unity -&gt; </a:t>
            </a:r>
            <a:r>
              <a:rPr lang="en-GB" b="1" dirty="0" smtClean="0"/>
              <a:t>multiple photon emission!</a:t>
            </a:r>
          </a:p>
          <a:p>
            <a:pPr algn="just"/>
            <a:r>
              <a:rPr lang="en-GB" b="1" dirty="0" smtClean="0"/>
              <a:t>Separation of particle trajectory in intermediate </a:t>
            </a:r>
            <a:r>
              <a:rPr lang="en-GB" b="1" dirty="0" err="1" smtClean="0"/>
              <a:t>lenghts</a:t>
            </a:r>
            <a:r>
              <a:rPr lang="en-GB" b="1" dirty="0" smtClean="0"/>
              <a:t> </a:t>
            </a:r>
            <a:r>
              <a:rPr lang="en-GB" dirty="0" smtClean="0"/>
              <a:t>&gt; coherence </a:t>
            </a:r>
            <a:r>
              <a:rPr lang="en-GB" dirty="0"/>
              <a:t>length and </a:t>
            </a:r>
            <a:r>
              <a:rPr lang="en-GB" dirty="0" smtClean="0"/>
              <a:t>&lt;&lt; typical </a:t>
            </a:r>
            <a:r>
              <a:rPr lang="en-GB" dirty="0"/>
              <a:t>distance between two sequential photon emission </a:t>
            </a:r>
            <a:r>
              <a:rPr lang="en-GB" dirty="0" smtClean="0"/>
              <a:t>points. </a:t>
            </a:r>
            <a:r>
              <a:rPr lang="en-GB" b="1" dirty="0"/>
              <a:t>T</a:t>
            </a:r>
            <a:r>
              <a:rPr lang="en-GB" b="1" dirty="0" smtClean="0"/>
              <a:t>otal </a:t>
            </a:r>
            <a:r>
              <a:rPr lang="en-GB" b="1" dirty="0"/>
              <a:t>probability of radiation on </a:t>
            </a:r>
            <a:r>
              <a:rPr lang="en-GB" b="1" dirty="0" smtClean="0"/>
              <a:t>such trajectory </a:t>
            </a:r>
            <a:r>
              <a:rPr lang="en-GB" b="1" dirty="0"/>
              <a:t>part does not exceed </a:t>
            </a:r>
            <a:r>
              <a:rPr lang="en-GB" b="1" dirty="0" smtClean="0"/>
              <a:t>0.1</a:t>
            </a:r>
            <a:r>
              <a:rPr lang="en-GB" dirty="0" smtClean="0"/>
              <a:t>.</a:t>
            </a:r>
          </a:p>
          <a:p>
            <a:pPr algn="just"/>
            <a:r>
              <a:rPr lang="en-GB" dirty="0" smtClean="0"/>
              <a:t>The trajectory-part ends are neglected as the interference between them. </a:t>
            </a:r>
          </a:p>
          <a:p>
            <a:pPr algn="just"/>
            <a:endParaRPr lang="en-US" dirty="0"/>
          </a:p>
        </p:txBody>
      </p:sp>
      <p:sp>
        <p:nvSpPr>
          <p:cNvPr id="4" name="Segnaposto data 3"/>
          <p:cNvSpPr>
            <a:spLocks noGrp="1"/>
          </p:cNvSpPr>
          <p:nvPr>
            <p:ph type="dt" sz="half" idx="10"/>
          </p:nvPr>
        </p:nvSpPr>
        <p:spPr/>
        <p:txBody>
          <a:bodyPr/>
          <a:lstStyle/>
          <a:p>
            <a:pPr>
              <a:defRPr/>
            </a:pPr>
            <a:r>
              <a:rPr lang="en-US" smtClean="0"/>
              <a:t>LAL, Orsay, 19/01/2017</a:t>
            </a:r>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28</a:t>
            </a:fld>
            <a:endParaRPr lang="en-US"/>
          </a:p>
        </p:txBody>
      </p:sp>
      <p:sp>
        <p:nvSpPr>
          <p:cNvPr id="7" name="CasellaDiTesto 6"/>
          <p:cNvSpPr txBox="1"/>
          <p:nvPr/>
        </p:nvSpPr>
        <p:spPr>
          <a:xfrm>
            <a:off x="0" y="6453336"/>
            <a:ext cx="7580280" cy="646331"/>
          </a:xfrm>
          <a:prstGeom prst="rect">
            <a:avLst/>
          </a:prstGeom>
          <a:noFill/>
        </p:spPr>
        <p:txBody>
          <a:bodyPr wrap="none" rtlCol="0">
            <a:spAutoFit/>
          </a:bodyPr>
          <a:lstStyle/>
          <a:p>
            <a:r>
              <a:rPr lang="en-US" sz="1800" dirty="0">
                <a:solidFill>
                  <a:srgbClr val="C00000"/>
                </a:solidFill>
              </a:rPr>
              <a:t>V. </a:t>
            </a:r>
            <a:r>
              <a:rPr lang="en-US" sz="1800" dirty="0" err="1">
                <a:solidFill>
                  <a:srgbClr val="C00000"/>
                </a:solidFill>
              </a:rPr>
              <a:t>Guidi</a:t>
            </a:r>
            <a:r>
              <a:rPr lang="en-US" sz="1800" dirty="0">
                <a:solidFill>
                  <a:srgbClr val="C00000"/>
                </a:solidFill>
              </a:rPr>
              <a:t>, L. </a:t>
            </a:r>
            <a:r>
              <a:rPr lang="en-US" sz="1800" dirty="0" err="1">
                <a:solidFill>
                  <a:srgbClr val="C00000"/>
                </a:solidFill>
              </a:rPr>
              <a:t>Bandiera</a:t>
            </a:r>
            <a:r>
              <a:rPr lang="en-US" sz="1800" dirty="0">
                <a:solidFill>
                  <a:srgbClr val="C00000"/>
                </a:solidFill>
              </a:rPr>
              <a:t>, </a:t>
            </a:r>
            <a:r>
              <a:rPr lang="en-US" sz="1800" u="sng" dirty="0">
                <a:solidFill>
                  <a:srgbClr val="C00000"/>
                </a:solidFill>
              </a:rPr>
              <a:t>V. </a:t>
            </a:r>
            <a:r>
              <a:rPr lang="en-US" sz="1800" u="sng" dirty="0" err="1" smtClean="0">
                <a:solidFill>
                  <a:srgbClr val="C00000"/>
                </a:solidFill>
              </a:rPr>
              <a:t>Tikhomirov</a:t>
            </a:r>
            <a:r>
              <a:rPr lang="en-US" sz="1800" dirty="0" smtClean="0">
                <a:solidFill>
                  <a:srgbClr val="C00000"/>
                </a:solidFill>
              </a:rPr>
              <a:t>, </a:t>
            </a:r>
            <a:r>
              <a:rPr lang="en-US" sz="1800" dirty="0">
                <a:solidFill>
                  <a:srgbClr val="C00000"/>
                </a:solidFill>
              </a:rPr>
              <a:t>Phys. Rev. A 86 (2012) </a:t>
            </a:r>
            <a:r>
              <a:rPr lang="en-US" sz="1800" dirty="0" smtClean="0">
                <a:solidFill>
                  <a:srgbClr val="C00000"/>
                </a:solidFill>
              </a:rPr>
              <a:t>042903.</a:t>
            </a:r>
            <a:endParaRPr lang="en-US" sz="1800" dirty="0">
              <a:solidFill>
                <a:srgbClr val="C00000"/>
              </a:solidFill>
            </a:endParaRPr>
          </a:p>
          <a:p>
            <a:endParaRPr lang="en-US" sz="1800" dirty="0">
              <a:solidFill>
                <a:srgbClr val="C00000"/>
              </a:solidFill>
            </a:endParaRPr>
          </a:p>
        </p:txBody>
      </p:sp>
    </p:spTree>
    <p:extLst>
      <p:ext uri="{BB962C8B-B14F-4D97-AF65-F5344CB8AC3E}">
        <p14:creationId xmlns:p14="http://schemas.microsoft.com/office/powerpoint/2010/main" val="2230805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dirty="0" smtClean="0">
                <a:solidFill>
                  <a:srgbClr val="C00000"/>
                </a:solidFill>
              </a:rPr>
              <a:t>Simulation of PLANAR volume reflection</a:t>
            </a:r>
            <a:endParaRPr lang="en-US" sz="3600" dirty="0">
              <a:solidFill>
                <a:srgbClr val="C00000"/>
              </a:solidFill>
            </a:endParaRPr>
          </a:p>
        </p:txBody>
      </p:sp>
      <p:sp>
        <p:nvSpPr>
          <p:cNvPr id="4" name="Segnaposto data 3"/>
          <p:cNvSpPr>
            <a:spLocks noGrp="1"/>
          </p:cNvSpPr>
          <p:nvPr>
            <p:ph type="dt" sz="half" idx="10"/>
          </p:nvPr>
        </p:nvSpPr>
        <p:spPr/>
        <p:txBody>
          <a:bodyPr/>
          <a:lstStyle/>
          <a:p>
            <a:pPr>
              <a:defRPr/>
            </a:pPr>
            <a:r>
              <a:rPr lang="en-US" smtClean="0"/>
              <a:t>LAL, Orsay, 19/01/2017</a:t>
            </a:r>
            <a:endParaRPr lang="en-US" dirty="0"/>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29</a:t>
            </a:fld>
            <a:endParaRPr lang="en-US"/>
          </a:p>
        </p:txBody>
      </p:sp>
      <p:sp>
        <p:nvSpPr>
          <p:cNvPr id="10" name="CasellaDiTesto 9"/>
          <p:cNvSpPr txBox="1"/>
          <p:nvPr/>
        </p:nvSpPr>
        <p:spPr>
          <a:xfrm>
            <a:off x="5652121" y="1484784"/>
            <a:ext cx="3462744" cy="2062103"/>
          </a:xfrm>
          <a:prstGeom prst="rect">
            <a:avLst/>
          </a:prstGeom>
          <a:noFill/>
        </p:spPr>
        <p:txBody>
          <a:bodyPr wrap="square" rtlCol="0">
            <a:spAutoFit/>
          </a:bodyPr>
          <a:lstStyle/>
          <a:p>
            <a:pPr algn="just"/>
            <a:r>
              <a:rPr lang="en-GB" sz="1600" b="1" dirty="0" smtClean="0">
                <a:solidFill>
                  <a:srgbClr val="000000"/>
                </a:solidFill>
                <a:latin typeface="+mj-lt"/>
              </a:rPr>
              <a:t>Si Crystal parameters:</a:t>
            </a:r>
          </a:p>
          <a:p>
            <a:pPr algn="just"/>
            <a:r>
              <a:rPr lang="en-GB" sz="1600" b="0" dirty="0">
                <a:solidFill>
                  <a:srgbClr val="000000"/>
                </a:solidFill>
              </a:rPr>
              <a:t>Length = </a:t>
            </a:r>
            <a:r>
              <a:rPr lang="en-GB" sz="1600" b="0" dirty="0" smtClean="0">
                <a:solidFill>
                  <a:srgbClr val="000000"/>
                </a:solidFill>
              </a:rPr>
              <a:t>0.84 mm</a:t>
            </a:r>
            <a:r>
              <a:rPr lang="en-GB" sz="1600" b="0" dirty="0">
                <a:solidFill>
                  <a:srgbClr val="000000"/>
                </a:solidFill>
              </a:rPr>
              <a:t>;</a:t>
            </a:r>
          </a:p>
          <a:p>
            <a:pPr algn="just"/>
            <a:r>
              <a:rPr lang="en-GB" sz="1600" b="0" dirty="0">
                <a:solidFill>
                  <a:srgbClr val="000000"/>
                </a:solidFill>
              </a:rPr>
              <a:t>Bending radius = </a:t>
            </a:r>
            <a:r>
              <a:rPr lang="en-GB" sz="1600" b="0" dirty="0" smtClean="0">
                <a:solidFill>
                  <a:srgbClr val="000000"/>
                </a:solidFill>
              </a:rPr>
              <a:t>12 </a:t>
            </a:r>
            <a:r>
              <a:rPr lang="en-GB" sz="1600" b="0" dirty="0">
                <a:solidFill>
                  <a:srgbClr val="000000"/>
                </a:solidFill>
              </a:rPr>
              <a:t>m;</a:t>
            </a:r>
          </a:p>
          <a:p>
            <a:pPr algn="just"/>
            <a:r>
              <a:rPr lang="en-GB" sz="1600" b="0" dirty="0" smtClean="0">
                <a:solidFill>
                  <a:srgbClr val="000000"/>
                </a:solidFill>
              </a:rPr>
              <a:t>Plane </a:t>
            </a:r>
            <a:r>
              <a:rPr lang="en-GB" sz="1600" b="0" dirty="0">
                <a:solidFill>
                  <a:srgbClr val="000000"/>
                </a:solidFill>
              </a:rPr>
              <a:t>(</a:t>
            </a:r>
            <a:r>
              <a:rPr lang="en-GB" sz="1600" b="0" dirty="0" smtClean="0">
                <a:solidFill>
                  <a:srgbClr val="000000"/>
                </a:solidFill>
              </a:rPr>
              <a:t>111)</a:t>
            </a:r>
            <a:endParaRPr lang="en-GB" sz="1600" b="0" dirty="0">
              <a:solidFill>
                <a:srgbClr val="000000"/>
              </a:solidFill>
            </a:endParaRPr>
          </a:p>
          <a:p>
            <a:pPr algn="just"/>
            <a:r>
              <a:rPr lang="en-GB" sz="1600" dirty="0" smtClean="0">
                <a:solidFill>
                  <a:srgbClr val="000000"/>
                </a:solidFill>
                <a:latin typeface="+mj-lt"/>
              </a:rPr>
              <a:t>Beam divergence:</a:t>
            </a:r>
          </a:p>
          <a:p>
            <a:pPr algn="just"/>
            <a:r>
              <a:rPr lang="el-GR" sz="1600" b="0" dirty="0" smtClean="0">
                <a:solidFill>
                  <a:srgbClr val="000000"/>
                </a:solidFill>
                <a:latin typeface="+mj-lt"/>
              </a:rPr>
              <a:t>σ</a:t>
            </a:r>
            <a:r>
              <a:rPr lang="en-GB" sz="1600" b="0" baseline="-25000" dirty="0" smtClean="0">
                <a:solidFill>
                  <a:srgbClr val="000000"/>
                </a:solidFill>
                <a:latin typeface="+mj-lt"/>
              </a:rPr>
              <a:t>x</a:t>
            </a:r>
            <a:r>
              <a:rPr lang="nn-NO" sz="1600" b="0" dirty="0" smtClean="0">
                <a:solidFill>
                  <a:srgbClr val="000000"/>
                </a:solidFill>
                <a:latin typeface="+mj-lt"/>
              </a:rPr>
              <a:t> =  25 µrad </a:t>
            </a:r>
            <a:r>
              <a:rPr lang="nn-NO" sz="1600" b="0" dirty="0">
                <a:solidFill>
                  <a:srgbClr val="000000"/>
                </a:solidFill>
                <a:latin typeface="+mj-lt"/>
              </a:rPr>
              <a:t>and </a:t>
            </a:r>
            <a:r>
              <a:rPr lang="nn-NO" sz="1600" b="0" dirty="0" smtClean="0">
                <a:solidFill>
                  <a:srgbClr val="000000"/>
                </a:solidFill>
                <a:latin typeface="+mj-lt"/>
              </a:rPr>
              <a:t>σ</a:t>
            </a:r>
            <a:r>
              <a:rPr lang="nn-NO" sz="1600" b="0" baseline="-25000" dirty="0" smtClean="0">
                <a:solidFill>
                  <a:srgbClr val="000000"/>
                </a:solidFill>
                <a:latin typeface="+mj-lt"/>
              </a:rPr>
              <a:t>y</a:t>
            </a:r>
            <a:r>
              <a:rPr lang="nn-NO" sz="1600" b="0" dirty="0" smtClean="0">
                <a:solidFill>
                  <a:srgbClr val="000000"/>
                </a:solidFill>
                <a:latin typeface="+mj-lt"/>
              </a:rPr>
              <a:t> =  46 µrad</a:t>
            </a:r>
            <a:endParaRPr lang="en-GB" sz="1600" b="0" dirty="0" smtClean="0">
              <a:solidFill>
                <a:srgbClr val="000000"/>
              </a:solidFill>
              <a:latin typeface="+mj-lt"/>
            </a:endParaRPr>
          </a:p>
          <a:p>
            <a:pPr algn="just"/>
            <a:r>
              <a:rPr lang="en-GB" sz="1600" dirty="0" smtClean="0">
                <a:solidFill>
                  <a:srgbClr val="000000"/>
                </a:solidFill>
                <a:latin typeface="+mj-lt"/>
              </a:rPr>
              <a:t>Incidence angle:</a:t>
            </a:r>
          </a:p>
          <a:p>
            <a:pPr algn="just"/>
            <a:r>
              <a:rPr lang="el-GR" sz="1600" b="0" dirty="0" smtClean="0">
                <a:solidFill>
                  <a:srgbClr val="000000"/>
                </a:solidFill>
                <a:latin typeface="+mj-lt"/>
              </a:rPr>
              <a:t>Θ</a:t>
            </a:r>
            <a:r>
              <a:rPr lang="en-GB" sz="1600" b="0" baseline="-25000" dirty="0" smtClean="0">
                <a:solidFill>
                  <a:srgbClr val="000000"/>
                </a:solidFill>
                <a:latin typeface="+mj-lt"/>
              </a:rPr>
              <a:t>X0 </a:t>
            </a:r>
            <a:r>
              <a:rPr lang="en-GB" sz="1600" b="0" dirty="0" smtClean="0">
                <a:solidFill>
                  <a:srgbClr val="000000"/>
                </a:solidFill>
                <a:latin typeface="+mj-lt"/>
              </a:rPr>
              <a:t>= 40 </a:t>
            </a:r>
            <a:r>
              <a:rPr lang="nn-NO" sz="1600" b="0" dirty="0">
                <a:solidFill>
                  <a:srgbClr val="000000"/>
                </a:solidFill>
              </a:rPr>
              <a:t>µrad</a:t>
            </a:r>
            <a:endParaRPr lang="en-GB" sz="1600" b="1" dirty="0" smtClean="0">
              <a:solidFill>
                <a:srgbClr val="000000"/>
              </a:solidFill>
              <a:latin typeface="+mj-lt"/>
            </a:endParaRPr>
          </a:p>
        </p:txBody>
      </p:sp>
      <p:sp>
        <p:nvSpPr>
          <p:cNvPr id="11" name="CasellaDiTesto 10"/>
          <p:cNvSpPr txBox="1"/>
          <p:nvPr/>
        </p:nvSpPr>
        <p:spPr>
          <a:xfrm>
            <a:off x="-36512" y="6177498"/>
            <a:ext cx="8730147" cy="646331"/>
          </a:xfrm>
          <a:prstGeom prst="rect">
            <a:avLst/>
          </a:prstGeom>
          <a:noFill/>
        </p:spPr>
        <p:txBody>
          <a:bodyPr wrap="none" rtlCol="0">
            <a:spAutoFit/>
          </a:bodyPr>
          <a:lstStyle/>
          <a:p>
            <a:r>
              <a:rPr lang="it-IT" sz="1800" dirty="0" smtClean="0">
                <a:latin typeface="+mj-lt"/>
              </a:rPr>
              <a:t>Experiment: W</a:t>
            </a:r>
            <a:r>
              <a:rPr lang="it-IT" sz="1800" dirty="0">
                <a:latin typeface="+mj-lt"/>
              </a:rPr>
              <a:t>. Scandale, </a:t>
            </a:r>
            <a:r>
              <a:rPr lang="it-IT" sz="1800" dirty="0" smtClean="0">
                <a:latin typeface="+mj-lt"/>
              </a:rPr>
              <a:t>et </a:t>
            </a:r>
            <a:r>
              <a:rPr lang="it-IT" sz="1800" dirty="0">
                <a:latin typeface="+mj-lt"/>
              </a:rPr>
              <a:t>al.,Phys.Rev.A79, 012903 (2009).</a:t>
            </a:r>
            <a:endParaRPr lang="en-US" sz="1800" b="1" dirty="0">
              <a:latin typeface="+mj-lt"/>
            </a:endParaRPr>
          </a:p>
          <a:p>
            <a:r>
              <a:rPr lang="it-IT" sz="1800" b="1" dirty="0" err="1" smtClean="0">
                <a:solidFill>
                  <a:srgbClr val="C00000"/>
                </a:solidFill>
                <a:latin typeface="+mj-lt"/>
              </a:rPr>
              <a:t>Simulation</a:t>
            </a:r>
            <a:r>
              <a:rPr lang="it-IT" sz="1800" b="1" dirty="0" smtClean="0">
                <a:solidFill>
                  <a:srgbClr val="C00000"/>
                </a:solidFill>
                <a:latin typeface="+mj-lt"/>
              </a:rPr>
              <a:t>: V. Guidi, L. Bandiera, </a:t>
            </a:r>
            <a:r>
              <a:rPr lang="it-IT" sz="1800" b="1" u="sng" dirty="0" smtClean="0">
                <a:solidFill>
                  <a:srgbClr val="C00000"/>
                </a:solidFill>
                <a:latin typeface="+mj-lt"/>
              </a:rPr>
              <a:t>V. </a:t>
            </a:r>
            <a:r>
              <a:rPr lang="it-IT" sz="1800" b="1" u="sng" dirty="0" err="1" smtClean="0">
                <a:solidFill>
                  <a:srgbClr val="C00000"/>
                </a:solidFill>
                <a:latin typeface="+mj-lt"/>
              </a:rPr>
              <a:t>Tikhomirov</a:t>
            </a:r>
            <a:r>
              <a:rPr lang="it-IT" sz="1800" b="1" dirty="0" smtClean="0">
                <a:solidFill>
                  <a:srgbClr val="C00000"/>
                </a:solidFill>
                <a:latin typeface="+mj-lt"/>
              </a:rPr>
              <a:t>, </a:t>
            </a:r>
            <a:r>
              <a:rPr lang="it-IT" sz="1800" b="1" dirty="0">
                <a:solidFill>
                  <a:srgbClr val="C00000"/>
                </a:solidFill>
                <a:latin typeface="+mj-lt"/>
              </a:rPr>
              <a:t>Phys. Rev. </a:t>
            </a:r>
            <a:r>
              <a:rPr lang="it-IT" sz="1800" dirty="0">
                <a:solidFill>
                  <a:srgbClr val="C00000"/>
                </a:solidFill>
                <a:latin typeface="+mj-lt"/>
              </a:rPr>
              <a:t>A </a:t>
            </a:r>
            <a:r>
              <a:rPr lang="it-IT" sz="1800" dirty="0" smtClean="0">
                <a:solidFill>
                  <a:srgbClr val="C00000"/>
                </a:solidFill>
                <a:latin typeface="+mj-lt"/>
              </a:rPr>
              <a:t>86 (2012) 042903</a:t>
            </a:r>
            <a:endParaRPr lang="it-IT" sz="1800" b="1" dirty="0" smtClean="0">
              <a:solidFill>
                <a:srgbClr val="C00000"/>
              </a:solidFill>
              <a:latin typeface="+mj-lt"/>
            </a:endParaRPr>
          </a:p>
        </p:txBody>
      </p:sp>
      <p:sp>
        <p:nvSpPr>
          <p:cNvPr id="12" name="TextBox 1"/>
          <p:cNvSpPr txBox="1">
            <a:spLocks noChangeArrowheads="1"/>
          </p:cNvSpPr>
          <p:nvPr/>
        </p:nvSpPr>
        <p:spPr bwMode="auto">
          <a:xfrm>
            <a:off x="323528" y="5301208"/>
            <a:ext cx="820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pitchFamily="-84" charset="0"/>
                <a:ea typeface="MS PGothic" pitchFamily="34" charset="-128"/>
              </a:defRPr>
            </a:lvl1pPr>
            <a:lvl2pPr marL="742950" indent="-285750" eaLnBrk="0" hangingPunct="0">
              <a:defRPr>
                <a:solidFill>
                  <a:schemeClr val="tx1"/>
                </a:solidFill>
                <a:latin typeface="Helvetica" pitchFamily="-84" charset="0"/>
                <a:ea typeface="MS PGothic" pitchFamily="34" charset="-128"/>
              </a:defRPr>
            </a:lvl2pPr>
            <a:lvl3pPr marL="1143000" indent="-228600" eaLnBrk="0" hangingPunct="0">
              <a:defRPr>
                <a:solidFill>
                  <a:schemeClr val="tx1"/>
                </a:solidFill>
                <a:latin typeface="Helvetica" pitchFamily="-84" charset="0"/>
                <a:ea typeface="MS PGothic" pitchFamily="34" charset="-128"/>
              </a:defRPr>
            </a:lvl3pPr>
            <a:lvl4pPr marL="1600200" indent="-228600" eaLnBrk="0" hangingPunct="0">
              <a:defRPr>
                <a:solidFill>
                  <a:schemeClr val="tx1"/>
                </a:solidFill>
                <a:latin typeface="Helvetica" pitchFamily="-84" charset="0"/>
                <a:ea typeface="MS PGothic" pitchFamily="34" charset="-128"/>
              </a:defRPr>
            </a:lvl4pPr>
            <a:lvl5pPr marL="2057400" indent="-228600" eaLnBrk="0" hangingPunct="0">
              <a:defRPr>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a:solidFill>
                  <a:schemeClr val="tx1"/>
                </a:solidFill>
                <a:latin typeface="Helvetica" pitchFamily="-84" charset="0"/>
                <a:ea typeface="MS PGothic" pitchFamily="34" charset="-128"/>
              </a:defRPr>
            </a:lvl9pPr>
          </a:lstStyle>
          <a:p>
            <a:pPr algn="ctr" eaLnBrk="1" hangingPunct="1"/>
            <a:r>
              <a:rPr lang="en-US" b="1" dirty="0">
                <a:solidFill>
                  <a:srgbClr val="000000"/>
                </a:solidFill>
              </a:rPr>
              <a:t>Energy loss spectral </a:t>
            </a:r>
            <a:r>
              <a:rPr lang="en-US" b="1" dirty="0" smtClean="0">
                <a:solidFill>
                  <a:srgbClr val="000000"/>
                </a:solidFill>
              </a:rPr>
              <a:t>intensities: (</a:t>
            </a:r>
            <a:r>
              <a:rPr lang="en-US" b="1" dirty="0" err="1" smtClean="0">
                <a:solidFill>
                  <a:srgbClr val="000000"/>
                </a:solidFill>
              </a:rPr>
              <a:t>dn</a:t>
            </a:r>
            <a:r>
              <a:rPr lang="en-US" b="1" dirty="0" smtClean="0">
                <a:solidFill>
                  <a:srgbClr val="000000"/>
                </a:solidFill>
              </a:rPr>
              <a:t>/</a:t>
            </a:r>
            <a:r>
              <a:rPr lang="en-US" b="1" dirty="0" err="1" smtClean="0">
                <a:solidFill>
                  <a:srgbClr val="000000"/>
                </a:solidFill>
              </a:rPr>
              <a:t>dE</a:t>
            </a:r>
            <a:r>
              <a:rPr lang="en-US" b="1" dirty="0" smtClean="0">
                <a:solidFill>
                  <a:srgbClr val="000000"/>
                </a:solidFill>
              </a:rPr>
              <a:t>)*E</a:t>
            </a:r>
            <a:endParaRPr lang="en-US" b="1" dirty="0">
              <a:solidFill>
                <a:srgbClr val="000000"/>
              </a:solidFill>
            </a:endParaRPr>
          </a:p>
          <a:p>
            <a:pPr algn="ctr" eaLnBrk="1" hangingPunct="1"/>
            <a:r>
              <a:rPr lang="it-IT" b="1" dirty="0">
                <a:solidFill>
                  <a:srgbClr val="000000"/>
                </a:solidFill>
              </a:rPr>
              <a:t>of </a:t>
            </a:r>
            <a:r>
              <a:rPr lang="it-IT" b="1" dirty="0" smtClean="0">
                <a:solidFill>
                  <a:srgbClr val="000000"/>
                </a:solidFill>
              </a:rPr>
              <a:t>180 </a:t>
            </a:r>
            <a:r>
              <a:rPr lang="it-IT" b="1" dirty="0" err="1">
                <a:solidFill>
                  <a:srgbClr val="000000"/>
                </a:solidFill>
              </a:rPr>
              <a:t>GeV</a:t>
            </a:r>
            <a:r>
              <a:rPr lang="it-IT" b="1" dirty="0">
                <a:solidFill>
                  <a:srgbClr val="000000"/>
                </a:solidFill>
              </a:rPr>
              <a:t>/c </a:t>
            </a:r>
            <a:r>
              <a:rPr lang="it-IT" dirty="0" smtClean="0">
                <a:solidFill>
                  <a:srgbClr val="000000"/>
                </a:solidFill>
              </a:rPr>
              <a:t>volume </a:t>
            </a:r>
            <a:r>
              <a:rPr lang="it-IT" dirty="0" err="1" smtClean="0">
                <a:solidFill>
                  <a:srgbClr val="000000"/>
                </a:solidFill>
              </a:rPr>
              <a:t>reflected</a:t>
            </a:r>
            <a:r>
              <a:rPr lang="it-IT" dirty="0" smtClean="0">
                <a:solidFill>
                  <a:srgbClr val="000000"/>
                </a:solidFill>
              </a:rPr>
              <a:t> </a:t>
            </a:r>
            <a:r>
              <a:rPr lang="it-IT" dirty="0" err="1" smtClean="0">
                <a:solidFill>
                  <a:srgbClr val="000000"/>
                </a:solidFill>
              </a:rPr>
              <a:t>electrons</a:t>
            </a:r>
            <a:endParaRPr lang="en-US" dirty="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84784"/>
            <a:ext cx="5616624" cy="371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5760640" y="3606115"/>
            <a:ext cx="3131840" cy="830997"/>
          </a:xfrm>
          <a:prstGeom prst="rect">
            <a:avLst/>
          </a:prstGeom>
          <a:noFill/>
        </p:spPr>
        <p:txBody>
          <a:bodyPr wrap="square" rtlCol="0">
            <a:spAutoFit/>
          </a:bodyPr>
          <a:lstStyle/>
          <a:p>
            <a:r>
              <a:rPr lang="en-GB" sz="1600" dirty="0" smtClean="0"/>
              <a:t>Photon energy </a:t>
            </a:r>
            <a:r>
              <a:rPr lang="en-GB" sz="1600" dirty="0"/>
              <a:t>≥ 1 </a:t>
            </a:r>
            <a:r>
              <a:rPr lang="en-GB" sz="1600" dirty="0" err="1"/>
              <a:t>GeV</a:t>
            </a:r>
            <a:r>
              <a:rPr lang="en-GB" sz="1600" dirty="0"/>
              <a:t> has been selected.</a:t>
            </a:r>
          </a:p>
          <a:p>
            <a:endParaRPr lang="en-US" sz="1600" dirty="0"/>
          </a:p>
        </p:txBody>
      </p:sp>
    </p:spTree>
    <p:extLst>
      <p:ext uri="{BB962C8B-B14F-4D97-AF65-F5344CB8AC3E}">
        <p14:creationId xmlns:p14="http://schemas.microsoft.com/office/powerpoint/2010/main" val="280085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4764462" y="1553732"/>
            <a:ext cx="4414548" cy="2711543"/>
            <a:chOff x="4189045" y="3855771"/>
            <a:chExt cx="5135092" cy="2932844"/>
          </a:xfrm>
        </p:grpSpPr>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045" y="4077072"/>
              <a:ext cx="4954955" cy="2711543"/>
            </a:xfrm>
            <a:prstGeom prst="rect">
              <a:avLst/>
            </a:prstGeom>
          </p:spPr>
        </p:pic>
        <p:sp>
          <p:nvSpPr>
            <p:cNvPr id="126" name="CasellaDiTesto 125"/>
            <p:cNvSpPr txBox="1"/>
            <p:nvPr/>
          </p:nvSpPr>
          <p:spPr>
            <a:xfrm>
              <a:off x="5790656" y="4284586"/>
              <a:ext cx="3379111" cy="299606"/>
            </a:xfrm>
            <a:prstGeom prst="rect">
              <a:avLst/>
            </a:prstGeom>
            <a:noFill/>
          </p:spPr>
          <p:txBody>
            <a:bodyPr wrap="none" rtlCol="0">
              <a:spAutoFit/>
            </a:bodyPr>
            <a:lstStyle/>
            <a:p>
              <a:r>
                <a:rPr lang="en-US" sz="1200" i="1" dirty="0" smtClean="0">
                  <a:latin typeface="+mj-lt"/>
                </a:rPr>
                <a:t>Laboratori Nazionali di Frascati, 1960</a:t>
              </a:r>
              <a:endParaRPr lang="en-US" sz="1200" i="1" dirty="0">
                <a:latin typeface="+mj-lt"/>
              </a:endParaRPr>
            </a:p>
          </p:txBody>
        </p:sp>
        <p:cxnSp>
          <p:nvCxnSpPr>
            <p:cNvPr id="6" name="Connettore 1 5"/>
            <p:cNvCxnSpPr/>
            <p:nvPr/>
          </p:nvCxnSpPr>
          <p:spPr>
            <a:xfrm>
              <a:off x="4773251" y="6342558"/>
              <a:ext cx="4329428"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497252" y="5077367"/>
              <a:ext cx="2826885" cy="369332"/>
            </a:xfrm>
            <a:prstGeom prst="rect">
              <a:avLst/>
            </a:prstGeom>
            <a:noFill/>
            <a:ln w="6350">
              <a:noFill/>
            </a:ln>
          </p:spPr>
          <p:txBody>
            <a:bodyPr wrap="square" rtlCol="0">
              <a:spAutoFit/>
            </a:bodyPr>
            <a:lstStyle/>
            <a:p>
              <a:pPr algn="ctr"/>
              <a:r>
                <a:rPr lang="en-US" sz="1800" dirty="0">
                  <a:solidFill>
                    <a:srgbClr val="C70E17"/>
                  </a:solidFill>
                  <a:latin typeface="Arial" pitchFamily="34" charset="0"/>
                  <a:cs typeface="Arial" pitchFamily="34" charset="0"/>
                </a:rPr>
                <a:t>bremsstrahlung</a:t>
              </a:r>
              <a:endParaRPr lang="en-US" sz="1800" dirty="0"/>
            </a:p>
          </p:txBody>
        </p:sp>
        <p:cxnSp>
          <p:nvCxnSpPr>
            <p:cNvPr id="9" name="Connettore 2 8"/>
            <p:cNvCxnSpPr/>
            <p:nvPr/>
          </p:nvCxnSpPr>
          <p:spPr>
            <a:xfrm flipH="1">
              <a:off x="7552664" y="5432843"/>
              <a:ext cx="269900" cy="897663"/>
            </a:xfrm>
            <a:prstGeom prst="straightConnector1">
              <a:avLst/>
            </a:prstGeom>
            <a:ln w="28575">
              <a:solidFill>
                <a:srgbClr val="C70E17"/>
              </a:solidFill>
              <a:tailEnd type="arrow"/>
            </a:ln>
          </p:spPr>
          <p:style>
            <a:lnRef idx="1">
              <a:schemeClr val="accent1"/>
            </a:lnRef>
            <a:fillRef idx="0">
              <a:schemeClr val="accent1"/>
            </a:fillRef>
            <a:effectRef idx="0">
              <a:schemeClr val="accent1"/>
            </a:effectRef>
            <a:fontRef idx="minor">
              <a:schemeClr val="tx1"/>
            </a:fontRef>
          </p:style>
        </p:cxnSp>
        <p:sp>
          <p:nvSpPr>
            <p:cNvPr id="60" name="CasellaDiTesto 59"/>
            <p:cNvSpPr txBox="1"/>
            <p:nvPr/>
          </p:nvSpPr>
          <p:spPr>
            <a:xfrm rot="16200000">
              <a:off x="3024537" y="5084548"/>
              <a:ext cx="2826885" cy="369332"/>
            </a:xfrm>
            <a:prstGeom prst="rect">
              <a:avLst/>
            </a:prstGeom>
            <a:noFill/>
            <a:ln w="6350">
              <a:noFill/>
            </a:ln>
          </p:spPr>
          <p:txBody>
            <a:bodyPr wrap="square" rtlCol="0">
              <a:spAutoFit/>
            </a:bodyPr>
            <a:lstStyle/>
            <a:p>
              <a:pPr algn="ctr"/>
              <a:r>
                <a:rPr lang="en-US" sz="1800" b="0" dirty="0" smtClean="0">
                  <a:latin typeface="Arial" pitchFamily="34" charset="0"/>
                  <a:cs typeface="Arial" pitchFamily="34" charset="0"/>
                </a:rPr>
                <a:t>Enhancement</a:t>
              </a:r>
              <a:endParaRPr lang="en-US" sz="1800" b="0" dirty="0"/>
            </a:p>
          </p:txBody>
        </p:sp>
      </p:grpSp>
      <p:cxnSp>
        <p:nvCxnSpPr>
          <p:cNvPr id="107" name="Connettore 2 106"/>
          <p:cNvCxnSpPr/>
          <p:nvPr/>
        </p:nvCxnSpPr>
        <p:spPr>
          <a:xfrm>
            <a:off x="4392238" y="2022744"/>
            <a:ext cx="153856" cy="3229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CasellaDiTesto 107"/>
              <p:cNvSpPr txBox="1"/>
              <p:nvPr/>
            </p:nvSpPr>
            <p:spPr>
              <a:xfrm>
                <a:off x="4469166" y="1798419"/>
                <a:ext cx="455574" cy="844014"/>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r>
                            <a:rPr lang="it-IT" b="1" i="1" smtClean="0">
                              <a:solidFill>
                                <a:srgbClr val="FF0000"/>
                              </a:solidFill>
                              <a:latin typeface="Cambria Math"/>
                            </a:rPr>
                            <m:t>𝟏</m:t>
                          </m:r>
                        </m:num>
                        <m:den>
                          <m:r>
                            <a:rPr lang="en-US" i="1" smtClean="0">
                              <a:solidFill>
                                <a:srgbClr val="FF0000"/>
                              </a:solidFill>
                              <a:latin typeface="Cambria Math"/>
                              <a:ea typeface="Cambria Math"/>
                            </a:rPr>
                            <m:t>𝜸</m:t>
                          </m:r>
                        </m:den>
                      </m:f>
                    </m:oMath>
                  </m:oMathPara>
                </a14:m>
                <a:endParaRPr lang="en-US" dirty="0">
                  <a:solidFill>
                    <a:srgbClr val="FF0000"/>
                  </a:solidFill>
                  <a:latin typeface="+mj-lt"/>
                </a:endParaRPr>
              </a:p>
            </p:txBody>
          </p:sp>
        </mc:Choice>
        <mc:Fallback xmlns="">
          <p:sp>
            <p:nvSpPr>
              <p:cNvPr id="108" name="CasellaDiTesto 107"/>
              <p:cNvSpPr txBox="1">
                <a:spLocks noRot="1" noChangeAspect="1" noMove="1" noResize="1" noEditPoints="1" noAdjustHandles="1" noChangeArrowheads="1" noChangeShapeType="1" noTextEdit="1"/>
              </p:cNvSpPr>
              <p:nvPr/>
            </p:nvSpPr>
            <p:spPr>
              <a:xfrm>
                <a:off x="4469166" y="1798419"/>
                <a:ext cx="455574" cy="844014"/>
              </a:xfrm>
              <a:prstGeom prst="rect">
                <a:avLst/>
              </a:prstGeom>
              <a:blipFill rotWithShape="1">
                <a:blip r:embed="rId5"/>
                <a:stretch>
                  <a:fillRect/>
                </a:stretch>
              </a:blipFill>
              <a:ln>
                <a:noFill/>
              </a:ln>
            </p:spPr>
            <p:txBody>
              <a:bodyPr/>
              <a:lstStyle/>
              <a:p>
                <a:r>
                  <a:rPr lang="en-US">
                    <a:noFill/>
                  </a:rPr>
                  <a:t> </a:t>
                </a:r>
              </a:p>
            </p:txBody>
          </p:sp>
        </mc:Fallback>
      </mc:AlternateContent>
      <p:sp>
        <p:nvSpPr>
          <p:cNvPr id="12" name="CasellaDiTesto 11"/>
          <p:cNvSpPr txBox="1"/>
          <p:nvPr/>
        </p:nvSpPr>
        <p:spPr>
          <a:xfrm>
            <a:off x="8222099" y="4129335"/>
            <a:ext cx="837089" cy="307777"/>
          </a:xfrm>
          <a:prstGeom prst="rect">
            <a:avLst/>
          </a:prstGeom>
          <a:solidFill>
            <a:schemeClr val="bg1"/>
          </a:solidFill>
        </p:spPr>
        <p:txBody>
          <a:bodyPr wrap="none" rtlCol="0">
            <a:spAutoFit/>
          </a:bodyPr>
          <a:lstStyle/>
          <a:p>
            <a:r>
              <a:rPr lang="en-US" sz="1400" b="0" dirty="0">
                <a:latin typeface="+mj-lt"/>
              </a:rPr>
              <a:t>x</a:t>
            </a:r>
            <a:r>
              <a:rPr lang="en-US" sz="1400" b="0" dirty="0" smtClean="0">
                <a:latin typeface="+mj-lt"/>
              </a:rPr>
              <a:t> = </a:t>
            </a:r>
            <a:r>
              <a:rPr lang="el-GR" sz="1400" b="0" dirty="0" smtClean="0">
                <a:latin typeface="+mj-lt"/>
              </a:rPr>
              <a:t>ω</a:t>
            </a:r>
            <a:r>
              <a:rPr lang="it-IT" sz="1400" b="0" dirty="0" smtClean="0">
                <a:latin typeface="+mj-lt"/>
              </a:rPr>
              <a:t>/E</a:t>
            </a:r>
            <a:r>
              <a:rPr lang="en-US" sz="1400" b="0" dirty="0" smtClean="0">
                <a:latin typeface="+mj-lt"/>
              </a:rPr>
              <a:t> </a:t>
            </a:r>
            <a:endParaRPr lang="en-US" sz="1400" b="0" dirty="0">
              <a:latin typeface="+mj-lt"/>
            </a:endParaRPr>
          </a:p>
        </p:txBody>
      </p:sp>
      <p:sp>
        <p:nvSpPr>
          <p:cNvPr id="2" name="Titolo 1"/>
          <p:cNvSpPr>
            <a:spLocks noGrp="1"/>
          </p:cNvSpPr>
          <p:nvPr>
            <p:ph type="title"/>
          </p:nvPr>
        </p:nvSpPr>
        <p:spPr>
          <a:xfrm>
            <a:off x="6073" y="565912"/>
            <a:ext cx="9137927" cy="990600"/>
          </a:xfrm>
        </p:spPr>
        <p:txBody>
          <a:bodyPr>
            <a:noAutofit/>
          </a:bodyPr>
          <a:lstStyle/>
          <a:p>
            <a:pPr algn="ctr"/>
            <a:r>
              <a:rPr lang="en-US" sz="3200" dirty="0" smtClean="0">
                <a:solidFill>
                  <a:srgbClr val="C00000"/>
                </a:solidFill>
              </a:rPr>
              <a:t>Enhancement of bremsstrahlung radiation in aligned crystals</a:t>
            </a:r>
            <a:endParaRPr lang="en-US" sz="3200" dirty="0">
              <a:solidFill>
                <a:srgbClr val="C00000"/>
              </a:solidFill>
            </a:endParaRPr>
          </a:p>
        </p:txBody>
      </p:sp>
      <p:sp>
        <p:nvSpPr>
          <p:cNvPr id="3" name="Segnaposto numero diapositiva 2"/>
          <p:cNvSpPr>
            <a:spLocks noGrp="1"/>
          </p:cNvSpPr>
          <p:nvPr>
            <p:ph type="sldNum" sz="quarter" idx="12"/>
          </p:nvPr>
        </p:nvSpPr>
        <p:spPr/>
        <p:txBody>
          <a:bodyPr/>
          <a:lstStyle/>
          <a:p>
            <a:pPr>
              <a:defRPr/>
            </a:pPr>
            <a:fld id="{EBC94083-B7AD-4BA0-B634-30AF78BDEA86}" type="slidenum">
              <a:rPr lang="en-US" smtClean="0"/>
              <a:pPr>
                <a:defRPr/>
              </a:pPr>
              <a:t>3</a:t>
            </a:fld>
            <a:endParaRPr lang="en-US" dirty="0"/>
          </a:p>
        </p:txBody>
      </p:sp>
      <p:sp>
        <p:nvSpPr>
          <p:cNvPr id="15" name="CasellaDiTesto 14"/>
          <p:cNvSpPr txBox="1"/>
          <p:nvPr/>
        </p:nvSpPr>
        <p:spPr>
          <a:xfrm>
            <a:off x="120298" y="1628800"/>
            <a:ext cx="4235678" cy="584775"/>
          </a:xfrm>
          <a:prstGeom prst="rect">
            <a:avLst/>
          </a:prstGeom>
          <a:noFill/>
        </p:spPr>
        <p:txBody>
          <a:bodyPr wrap="square" rtlCol="0">
            <a:spAutoFit/>
          </a:bodyPr>
          <a:lstStyle/>
          <a:p>
            <a:pPr algn="ctr"/>
            <a:r>
              <a:rPr lang="en-US" sz="1600" dirty="0" smtClean="0">
                <a:solidFill>
                  <a:srgbClr val="000000"/>
                </a:solidFill>
                <a:latin typeface="+mj-lt"/>
              </a:rPr>
              <a:t> Coherent Bremsstrahlung (1950s) Ter-Mikaelian, Ferretti, Dyson-Uberall</a:t>
            </a:r>
          </a:p>
        </p:txBody>
      </p:sp>
      <p:grpSp>
        <p:nvGrpSpPr>
          <p:cNvPr id="22" name="Gruppo 21"/>
          <p:cNvGrpSpPr/>
          <p:nvPr/>
        </p:nvGrpSpPr>
        <p:grpSpPr>
          <a:xfrm>
            <a:off x="508456" y="2345716"/>
            <a:ext cx="3616607" cy="211164"/>
            <a:chOff x="1475656" y="2149948"/>
            <a:chExt cx="4110907" cy="234936"/>
          </a:xfrm>
        </p:grpSpPr>
        <p:cxnSp>
          <p:nvCxnSpPr>
            <p:cNvPr id="96" name="Connettore 1 95"/>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e 9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8" name="Ovale 9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9" name="Ovale 9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0" name="Ovale 9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1" name="Ovale 10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2" name="Ovale 10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3" name="Ovale 10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4" name="Ovale 10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3" name="Gruppo 22"/>
          <p:cNvGrpSpPr/>
          <p:nvPr/>
        </p:nvGrpSpPr>
        <p:grpSpPr>
          <a:xfrm>
            <a:off x="531813" y="2774080"/>
            <a:ext cx="3616607" cy="211164"/>
            <a:chOff x="1475656" y="2149948"/>
            <a:chExt cx="4110907" cy="234936"/>
          </a:xfrm>
        </p:grpSpPr>
        <p:cxnSp>
          <p:nvCxnSpPr>
            <p:cNvPr id="87" name="Connettore 1 86"/>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Ovale 87"/>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9" name="Ovale 88"/>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0" name="Ovale 89"/>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1" name="Ovale 90"/>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2" name="Ovale 91"/>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3" name="Ovale 92"/>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4" name="Ovale 93"/>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5" name="Ovale 94"/>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4" name="Gruppo 23"/>
          <p:cNvGrpSpPr/>
          <p:nvPr/>
        </p:nvGrpSpPr>
        <p:grpSpPr>
          <a:xfrm>
            <a:off x="539033" y="3239986"/>
            <a:ext cx="3616607" cy="211164"/>
            <a:chOff x="1475656" y="2149948"/>
            <a:chExt cx="4110907" cy="234936"/>
          </a:xfrm>
        </p:grpSpPr>
        <p:cxnSp>
          <p:nvCxnSpPr>
            <p:cNvPr id="78" name="Connettore 1 77"/>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Ovale 78"/>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0" name="Ovale 79"/>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1" name="Ovale 80"/>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2" name="Ovale 81"/>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3" name="Ovale 82"/>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4" name="Ovale 83"/>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Ovale 84"/>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6" name="Ovale 85"/>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5" name="Gruppo 24"/>
          <p:cNvGrpSpPr/>
          <p:nvPr/>
        </p:nvGrpSpPr>
        <p:grpSpPr>
          <a:xfrm>
            <a:off x="539033" y="3728104"/>
            <a:ext cx="3616607" cy="211164"/>
            <a:chOff x="1475656" y="2149948"/>
            <a:chExt cx="4110907" cy="234936"/>
          </a:xfrm>
        </p:grpSpPr>
        <p:cxnSp>
          <p:nvCxnSpPr>
            <p:cNvPr id="69" name="Connettore 1 68"/>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e 69"/>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1" name="Ovale 70"/>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2" name="Ovale 71"/>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3" name="Ovale 72"/>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4" name="Ovale 73"/>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5" name="Ovale 74"/>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6" name="Ovale 75"/>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7" name="Ovale 76"/>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cxnSp>
        <p:nvCxnSpPr>
          <p:cNvPr id="26" name="Connettore 2 25"/>
          <p:cNvCxnSpPr>
            <a:stCxn id="20" idx="2"/>
          </p:cNvCxnSpPr>
          <p:nvPr/>
        </p:nvCxnSpPr>
        <p:spPr>
          <a:xfrm flipV="1">
            <a:off x="243157" y="2220426"/>
            <a:ext cx="4183486" cy="1589639"/>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1782" y="3348400"/>
            <a:ext cx="442750" cy="461665"/>
          </a:xfrm>
          <a:prstGeom prst="rect">
            <a:avLst/>
          </a:prstGeom>
          <a:noFill/>
        </p:spPr>
        <p:txBody>
          <a:bodyPr wrap="none" rtlCol="0">
            <a:spAutoFit/>
          </a:bodyPr>
          <a:lstStyle/>
          <a:p>
            <a:r>
              <a:rPr lang="en-US" dirty="0" smtClean="0">
                <a:latin typeface="+mj-lt"/>
              </a:rPr>
              <a:t>e</a:t>
            </a:r>
            <a:r>
              <a:rPr lang="en-US" baseline="30000" dirty="0">
                <a:latin typeface="+mj-lt"/>
              </a:rPr>
              <a:t>±</a:t>
            </a:r>
          </a:p>
        </p:txBody>
      </p:sp>
      <p:sp>
        <p:nvSpPr>
          <p:cNvPr id="106" name="Figura a mano libera 105"/>
          <p:cNvSpPr/>
          <p:nvPr/>
        </p:nvSpPr>
        <p:spPr>
          <a:xfrm>
            <a:off x="572649" y="1874299"/>
            <a:ext cx="3562959" cy="2187893"/>
          </a:xfrm>
          <a:custGeom>
            <a:avLst/>
            <a:gdLst>
              <a:gd name="connsiteX0" fmla="*/ 197 w 2967971"/>
              <a:gd name="connsiteY0" fmla="*/ 2388485 h 2389738"/>
              <a:gd name="connsiteX1" fmla="*/ 2557660 w 2967971"/>
              <a:gd name="connsiteY1" fmla="*/ 145348 h 2389738"/>
              <a:gd name="connsiteX2" fmla="*/ 2700535 w 2967971"/>
              <a:gd name="connsiteY2" fmla="*/ 459673 h 2389738"/>
              <a:gd name="connsiteX3" fmla="*/ 197 w 2967971"/>
              <a:gd name="connsiteY3" fmla="*/ 2388485 h 2389738"/>
            </a:gdLst>
            <a:ahLst/>
            <a:cxnLst>
              <a:cxn ang="0">
                <a:pos x="connsiteX0" y="connsiteY0"/>
              </a:cxn>
              <a:cxn ang="0">
                <a:pos x="connsiteX1" y="connsiteY1"/>
              </a:cxn>
              <a:cxn ang="0">
                <a:pos x="connsiteX2" y="connsiteY2"/>
              </a:cxn>
              <a:cxn ang="0">
                <a:pos x="connsiteX3" y="connsiteY3"/>
              </a:cxn>
            </a:cxnLst>
            <a:rect l="l" t="t" r="r" b="b"/>
            <a:pathLst>
              <a:path w="2967971" h="2389738">
                <a:moveTo>
                  <a:pt x="197" y="2388485"/>
                </a:moveTo>
                <a:cubicBezTo>
                  <a:pt x="-23615" y="2336098"/>
                  <a:pt x="2107604" y="466817"/>
                  <a:pt x="2557660" y="145348"/>
                </a:cubicBezTo>
                <a:cubicBezTo>
                  <a:pt x="3007716" y="-176121"/>
                  <a:pt x="3133922" y="83436"/>
                  <a:pt x="2700535" y="459673"/>
                </a:cubicBezTo>
                <a:cubicBezTo>
                  <a:pt x="2267148" y="835910"/>
                  <a:pt x="24009" y="2440872"/>
                  <a:pt x="197" y="2388485"/>
                </a:cubicBezTo>
                <a:close/>
              </a:path>
            </a:pathLst>
          </a:custGeom>
          <a:noFill/>
          <a:ln>
            <a:solidFill>
              <a:srgbClr val="FF0000"/>
            </a:solidFill>
          </a:ln>
          <a:scene3d>
            <a:camera prst="orthographicFront">
              <a:rot lat="0" lon="0" rev="210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mc:AlternateContent xmlns:mc="http://schemas.openxmlformats.org/markup-compatibility/2006" xmlns:a14="http://schemas.microsoft.com/office/drawing/2010/main">
        <mc:Choice Requires="a14">
          <p:sp>
            <p:nvSpPr>
              <p:cNvPr id="118" name="CasellaDiTesto 117"/>
              <p:cNvSpPr txBox="1"/>
              <p:nvPr/>
            </p:nvSpPr>
            <p:spPr>
              <a:xfrm>
                <a:off x="2801078" y="2713545"/>
                <a:ext cx="1259538" cy="717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000" b="1" i="1" smtClean="0">
                          <a:solidFill>
                            <a:srgbClr val="FF0000"/>
                          </a:solidFill>
                          <a:latin typeface="Cambria Math"/>
                        </a:rPr>
                        <m:t>𝒍𝒄</m:t>
                      </m:r>
                      <m:r>
                        <a:rPr lang="it-IT" sz="2000" b="1" i="1" smtClean="0">
                          <a:solidFill>
                            <a:srgbClr val="FF0000"/>
                          </a:solidFill>
                          <a:latin typeface="Cambria Math"/>
                        </a:rPr>
                        <m:t>=</m:t>
                      </m:r>
                      <m:f>
                        <m:fPr>
                          <m:ctrlPr>
                            <a:rPr lang="it-IT" sz="2000" b="1" i="1" smtClean="0">
                              <a:solidFill>
                                <a:srgbClr val="FF0000"/>
                              </a:solidFill>
                              <a:latin typeface="Cambria Math"/>
                            </a:rPr>
                          </m:ctrlPr>
                        </m:fPr>
                        <m:num>
                          <m:r>
                            <a:rPr lang="it-IT" sz="2000" b="1" i="1" smtClean="0">
                              <a:solidFill>
                                <a:srgbClr val="FF0000"/>
                              </a:solidFill>
                              <a:latin typeface="Cambria Math"/>
                            </a:rPr>
                            <m:t>𝟐</m:t>
                          </m:r>
                          <m:sSup>
                            <m:sSupPr>
                              <m:ctrlPr>
                                <a:rPr lang="it-IT" sz="2000" b="1" i="1" smtClean="0">
                                  <a:solidFill>
                                    <a:srgbClr val="FF0000"/>
                                  </a:solidFill>
                                  <a:latin typeface="Cambria Math"/>
                                  <a:ea typeface="Cambria Math"/>
                                </a:rPr>
                              </m:ctrlPr>
                            </m:sSupPr>
                            <m:e>
                              <m:r>
                                <a:rPr lang="it-IT" sz="2000" b="1" i="1" smtClean="0">
                                  <a:solidFill>
                                    <a:srgbClr val="FF0000"/>
                                  </a:solidFill>
                                  <a:latin typeface="Cambria Math"/>
                                  <a:ea typeface="Cambria Math"/>
                                </a:rPr>
                                <m:t>𝜸</m:t>
                              </m:r>
                            </m:e>
                            <m:sup>
                              <m:r>
                                <a:rPr lang="it-IT" sz="2000" b="1" i="1" smtClean="0">
                                  <a:solidFill>
                                    <a:srgbClr val="FF0000"/>
                                  </a:solidFill>
                                  <a:latin typeface="Cambria Math"/>
                                  <a:ea typeface="Cambria Math"/>
                                </a:rPr>
                                <m:t>𝟐</m:t>
                              </m:r>
                            </m:sup>
                          </m:sSup>
                        </m:num>
                        <m:den>
                          <m:r>
                            <a:rPr lang="it-IT" sz="2000" b="1" i="1" smtClean="0">
                              <a:solidFill>
                                <a:srgbClr val="FF0000"/>
                              </a:solidFill>
                              <a:latin typeface="Cambria Math"/>
                              <a:ea typeface="Cambria Math"/>
                            </a:rPr>
                            <m:t>𝝎</m:t>
                          </m:r>
                        </m:den>
                      </m:f>
                    </m:oMath>
                  </m:oMathPara>
                </a14:m>
                <a:endParaRPr lang="en-US" sz="2000" dirty="0">
                  <a:solidFill>
                    <a:srgbClr val="FF0000"/>
                  </a:solidFill>
                </a:endParaRPr>
              </a:p>
            </p:txBody>
          </p:sp>
        </mc:Choice>
        <mc:Fallback xmlns="">
          <p:sp>
            <p:nvSpPr>
              <p:cNvPr id="118" name="CasellaDiTesto 117"/>
              <p:cNvSpPr txBox="1">
                <a:spLocks noRot="1" noChangeAspect="1" noMove="1" noResize="1" noEditPoints="1" noAdjustHandles="1" noChangeArrowheads="1" noChangeShapeType="1" noTextEdit="1"/>
              </p:cNvSpPr>
              <p:nvPr/>
            </p:nvSpPr>
            <p:spPr>
              <a:xfrm>
                <a:off x="2801078" y="2713545"/>
                <a:ext cx="1259538" cy="717761"/>
              </a:xfrm>
              <a:prstGeom prst="rect">
                <a:avLst/>
              </a:prstGeom>
              <a:blipFill rotWithShape="1">
                <a:blip r:embed="rId6"/>
                <a:stretch>
                  <a:fillRect/>
                </a:stretch>
              </a:blipFill>
            </p:spPr>
            <p:txBody>
              <a:bodyPr/>
              <a:lstStyle/>
              <a:p>
                <a:r>
                  <a:rPr lang="en-US">
                    <a:noFill/>
                  </a:rPr>
                  <a:t> </a:t>
                </a:r>
              </a:p>
            </p:txBody>
          </p:sp>
        </mc:Fallback>
      </mc:AlternateContent>
      <p:sp>
        <p:nvSpPr>
          <p:cNvPr id="5" name="Segnaposto data 4"/>
          <p:cNvSpPr>
            <a:spLocks noGrp="1"/>
          </p:cNvSpPr>
          <p:nvPr>
            <p:ph type="dt" sz="half" idx="10"/>
          </p:nvPr>
        </p:nvSpPr>
        <p:spPr/>
        <p:txBody>
          <a:bodyPr/>
          <a:lstStyle/>
          <a:p>
            <a:pPr>
              <a:defRPr/>
            </a:pPr>
            <a:r>
              <a:rPr lang="en-US" smtClean="0"/>
              <a:t>LAL, Orsay, 19/01/2017</a:t>
            </a:r>
            <a:endParaRPr lang="en-US" dirty="0"/>
          </a:p>
        </p:txBody>
      </p:sp>
      <p:sp>
        <p:nvSpPr>
          <p:cNvPr id="8" name="Segnaposto piè di pagina 7"/>
          <p:cNvSpPr>
            <a:spLocks noGrp="1"/>
          </p:cNvSpPr>
          <p:nvPr>
            <p:ph type="ftr" sz="quarter" idx="11"/>
          </p:nvPr>
        </p:nvSpPr>
        <p:spPr/>
        <p:txBody>
          <a:bodyPr/>
          <a:lstStyle/>
          <a:p>
            <a:pPr>
              <a:defRPr/>
            </a:pPr>
            <a:r>
              <a:rPr lang="it-IT" smtClean="0"/>
              <a:t>L. Bandiera, INFN Section of Ferrara</a:t>
            </a:r>
            <a:endParaRPr lang="en-US" dirty="0"/>
          </a:p>
        </p:txBody>
      </p:sp>
      <p:sp>
        <p:nvSpPr>
          <p:cNvPr id="13" name="Figura a mano libera 12"/>
          <p:cNvSpPr/>
          <p:nvPr/>
        </p:nvSpPr>
        <p:spPr>
          <a:xfrm>
            <a:off x="1448426" y="3472503"/>
            <a:ext cx="113611" cy="387927"/>
          </a:xfrm>
          <a:custGeom>
            <a:avLst/>
            <a:gdLst>
              <a:gd name="connsiteX0" fmla="*/ 0 w 113611"/>
              <a:gd name="connsiteY0" fmla="*/ 0 h 387927"/>
              <a:gd name="connsiteX1" fmla="*/ 110837 w 113611"/>
              <a:gd name="connsiteY1" fmla="*/ 152400 h 387927"/>
              <a:gd name="connsiteX2" fmla="*/ 69273 w 113611"/>
              <a:gd name="connsiteY2" fmla="*/ 387927 h 387927"/>
            </a:gdLst>
            <a:ahLst/>
            <a:cxnLst>
              <a:cxn ang="0">
                <a:pos x="connsiteX0" y="connsiteY0"/>
              </a:cxn>
              <a:cxn ang="0">
                <a:pos x="connsiteX1" y="connsiteY1"/>
              </a:cxn>
              <a:cxn ang="0">
                <a:pos x="connsiteX2" y="connsiteY2"/>
              </a:cxn>
            </a:cxnLst>
            <a:rect l="l" t="t" r="r" b="b"/>
            <a:pathLst>
              <a:path w="113611" h="387927">
                <a:moveTo>
                  <a:pt x="0" y="0"/>
                </a:moveTo>
                <a:cubicBezTo>
                  <a:pt x="49646" y="43873"/>
                  <a:pt x="99292" y="87746"/>
                  <a:pt x="110837" y="152400"/>
                </a:cubicBezTo>
                <a:cubicBezTo>
                  <a:pt x="122382" y="217054"/>
                  <a:pt x="95827" y="302490"/>
                  <a:pt x="69273" y="387927"/>
                </a:cubicBezTo>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Connettore 1 15"/>
          <p:cNvCxnSpPr>
            <a:stCxn id="20" idx="2"/>
          </p:cNvCxnSpPr>
          <p:nvPr/>
        </p:nvCxnSpPr>
        <p:spPr>
          <a:xfrm>
            <a:off x="243157" y="3810065"/>
            <a:ext cx="2110971" cy="3212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1629534" y="3303373"/>
            <a:ext cx="881973" cy="461665"/>
          </a:xfrm>
          <a:prstGeom prst="rect">
            <a:avLst/>
          </a:prstGeom>
          <a:noFill/>
        </p:spPr>
        <p:txBody>
          <a:bodyPr wrap="none" rtlCol="0">
            <a:spAutoFit/>
          </a:bodyPr>
          <a:lstStyle/>
          <a:p>
            <a:r>
              <a:rPr lang="el-GR" dirty="0"/>
              <a:t>θ</a:t>
            </a:r>
            <a:r>
              <a:rPr lang="it-IT" dirty="0" smtClean="0"/>
              <a:t>&lt;&lt;1</a:t>
            </a:r>
            <a:endParaRPr lang="en-US" dirty="0"/>
          </a:p>
        </p:txBody>
      </p:sp>
    </p:spTree>
    <p:extLst>
      <p:ext uri="{BB962C8B-B14F-4D97-AF65-F5344CB8AC3E}">
        <p14:creationId xmlns:p14="http://schemas.microsoft.com/office/powerpoint/2010/main" val="3280616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5200" y="533400"/>
            <a:ext cx="7491600" cy="990600"/>
          </a:xfrm>
        </p:spPr>
        <p:txBody>
          <a:bodyPr>
            <a:normAutofit fontScale="90000"/>
          </a:bodyPr>
          <a:lstStyle/>
          <a:p>
            <a:pPr algn="ctr"/>
            <a:r>
              <a:rPr lang="en-US" dirty="0" smtClean="0">
                <a:solidFill>
                  <a:srgbClr val="C00000"/>
                </a:solidFill>
              </a:rPr>
              <a:t>Interaction of 120 </a:t>
            </a:r>
            <a:r>
              <a:rPr lang="en-US" dirty="0" err="1" smtClean="0">
                <a:solidFill>
                  <a:srgbClr val="C00000"/>
                </a:solidFill>
              </a:rPr>
              <a:t>GeV</a:t>
            </a:r>
            <a:r>
              <a:rPr lang="en-US" dirty="0" smtClean="0">
                <a:solidFill>
                  <a:srgbClr val="C00000"/>
                </a:solidFill>
              </a:rPr>
              <a:t>/c electrons with a 2 mm long bent Si crystal</a:t>
            </a:r>
            <a:endParaRPr lang="en-US" dirty="0">
              <a:solidFill>
                <a:srgbClr val="C00000"/>
              </a:solidFill>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t="17191"/>
          <a:stretch/>
        </p:blipFill>
        <p:spPr>
          <a:xfrm>
            <a:off x="333375" y="3140968"/>
            <a:ext cx="8810625" cy="2736304"/>
          </a:xfrm>
          <a:prstGeom prst="rect">
            <a:avLst/>
          </a:prstGeom>
        </p:spPr>
      </p:pic>
      <p:sp>
        <p:nvSpPr>
          <p:cNvPr id="8" name="CustomShape 3"/>
          <p:cNvSpPr/>
          <p:nvPr/>
        </p:nvSpPr>
        <p:spPr>
          <a:xfrm>
            <a:off x="3923928" y="4994838"/>
            <a:ext cx="5220022" cy="1461240"/>
          </a:xfrm>
          <a:prstGeom prst="rect">
            <a:avLst/>
          </a:prstGeom>
          <a:solidFill>
            <a:schemeClr val="bg1"/>
          </a:solidFill>
        </p:spPr>
        <p:txBody>
          <a:bodyPr lIns="90000" tIns="45000" rIns="90000" bIns="45000"/>
          <a:lstStyle/>
          <a:p>
            <a:pPr algn="ctr">
              <a:lnSpc>
                <a:spcPct val="100000"/>
              </a:lnSpc>
            </a:pPr>
            <a:endParaRPr lang="en-US" sz="1600" b="0" dirty="0" smtClean="0">
              <a:solidFill>
                <a:srgbClr val="000000"/>
              </a:solidFill>
              <a:latin typeface="+mn-lt"/>
            </a:endParaRPr>
          </a:p>
          <a:p>
            <a:pPr algn="ctr">
              <a:lnSpc>
                <a:spcPct val="100000"/>
              </a:lnSpc>
            </a:pPr>
            <a:r>
              <a:rPr lang="en-US" sz="1600" b="0" dirty="0" smtClean="0">
                <a:solidFill>
                  <a:srgbClr val="000000"/>
                </a:solidFill>
                <a:latin typeface="+mn-lt"/>
              </a:rPr>
              <a:t>A </a:t>
            </a:r>
            <a:r>
              <a:rPr lang="en-US" sz="1600" b="0" dirty="0">
                <a:solidFill>
                  <a:srgbClr val="000000"/>
                </a:solidFill>
                <a:latin typeface="+mn-lt"/>
              </a:rPr>
              <a:t>bending magnet </a:t>
            </a:r>
            <a:r>
              <a:rPr lang="en-US" sz="1600" b="0" dirty="0" smtClean="0">
                <a:solidFill>
                  <a:srgbClr val="000000"/>
                </a:solidFill>
                <a:latin typeface="+mn-lt"/>
              </a:rPr>
              <a:t>(BM) </a:t>
            </a:r>
            <a:r>
              <a:rPr lang="en-US" sz="1600" b="0" dirty="0">
                <a:solidFill>
                  <a:srgbClr val="000000"/>
                </a:solidFill>
                <a:latin typeface="+mn-lt"/>
              </a:rPr>
              <a:t>and a  pair of two single sided silicon beam chambers, </a:t>
            </a:r>
            <a:r>
              <a:rPr lang="en-US" sz="1600" b="0" dirty="0" err="1" smtClean="0">
                <a:solidFill>
                  <a:srgbClr val="000000"/>
                </a:solidFill>
                <a:latin typeface="+mn-lt"/>
              </a:rPr>
              <a:t>BC</a:t>
            </a:r>
            <a:r>
              <a:rPr lang="en-US" sz="1600" b="0" dirty="0" err="1">
                <a:solidFill>
                  <a:srgbClr val="000000"/>
                </a:solidFill>
                <a:latin typeface="+mn-lt"/>
              </a:rPr>
              <a:t>i</a:t>
            </a:r>
            <a:r>
              <a:rPr lang="en-US" sz="1600" b="0" dirty="0" smtClean="0">
                <a:solidFill>
                  <a:srgbClr val="000000"/>
                </a:solidFill>
                <a:latin typeface="+mn-lt"/>
              </a:rPr>
              <a:t>, form </a:t>
            </a:r>
            <a:r>
              <a:rPr lang="en-US" sz="1600" b="0" dirty="0">
                <a:solidFill>
                  <a:srgbClr val="000000"/>
                </a:solidFill>
                <a:latin typeface="+mn-lt"/>
              </a:rPr>
              <a:t>the </a:t>
            </a:r>
            <a:r>
              <a:rPr lang="en-US" sz="1600" dirty="0" smtClean="0">
                <a:solidFill>
                  <a:srgbClr val="C00000"/>
                </a:solidFill>
                <a:latin typeface="+mn-lt"/>
              </a:rPr>
              <a:t>SPECTROMETER</a:t>
            </a:r>
            <a:r>
              <a:rPr lang="en-US" sz="1600" b="0" dirty="0" smtClean="0">
                <a:solidFill>
                  <a:srgbClr val="FF0000"/>
                </a:solidFill>
                <a:latin typeface="+mn-lt"/>
              </a:rPr>
              <a:t> </a:t>
            </a:r>
            <a:r>
              <a:rPr lang="en-US" sz="1600" b="0" dirty="0" smtClean="0">
                <a:latin typeface="+mn-lt"/>
              </a:rPr>
              <a:t>to measure the particle momentum                                          </a:t>
            </a:r>
            <a:endParaRPr sz="1600" b="0" dirty="0">
              <a:latin typeface="+mn-lt"/>
            </a:endParaRPr>
          </a:p>
        </p:txBody>
      </p:sp>
      <p:sp>
        <p:nvSpPr>
          <p:cNvPr id="9" name="CustomShape 4"/>
          <p:cNvSpPr/>
          <p:nvPr/>
        </p:nvSpPr>
        <p:spPr>
          <a:xfrm>
            <a:off x="31826" y="2555422"/>
            <a:ext cx="4404106" cy="1887480"/>
          </a:xfrm>
          <a:prstGeom prst="rect">
            <a:avLst/>
          </a:prstGeom>
        </p:spPr>
        <p:txBody>
          <a:bodyPr lIns="90000" tIns="45000" rIns="90000" bIns="45000"/>
          <a:lstStyle/>
          <a:p>
            <a:pPr algn="ctr">
              <a:lnSpc>
                <a:spcPct val="100000"/>
              </a:lnSpc>
            </a:pPr>
            <a:r>
              <a:rPr lang="en-US" sz="1600" b="0" dirty="0">
                <a:solidFill>
                  <a:srgbClr val="000000"/>
                </a:solidFill>
                <a:latin typeface="+mn-lt"/>
              </a:rPr>
              <a:t>Double sided silicon detectors </a:t>
            </a:r>
            <a:r>
              <a:rPr lang="en-US" sz="1600" b="0" dirty="0" err="1" smtClean="0">
                <a:solidFill>
                  <a:srgbClr val="000000"/>
                </a:solidFill>
                <a:latin typeface="+mn-lt"/>
              </a:rPr>
              <a:t>SD</a:t>
            </a:r>
            <a:r>
              <a:rPr lang="en-US" sz="1600" b="0" dirty="0" err="1">
                <a:solidFill>
                  <a:srgbClr val="000000"/>
                </a:solidFill>
                <a:latin typeface="+mn-lt"/>
              </a:rPr>
              <a:t>i</a:t>
            </a:r>
            <a:r>
              <a:rPr lang="en-US" sz="1600" b="0" dirty="0" smtClean="0">
                <a:solidFill>
                  <a:srgbClr val="000000"/>
                </a:solidFill>
                <a:latin typeface="+mn-lt"/>
              </a:rPr>
              <a:t> </a:t>
            </a:r>
            <a:r>
              <a:rPr lang="en-US" sz="1600" b="0" dirty="0">
                <a:solidFill>
                  <a:srgbClr val="000000"/>
                </a:solidFill>
                <a:latin typeface="+mn-lt"/>
              </a:rPr>
              <a:t>(</a:t>
            </a:r>
            <a:r>
              <a:rPr lang="en-US" sz="1600" b="0" dirty="0" smtClean="0">
                <a:solidFill>
                  <a:srgbClr val="000000"/>
                </a:solidFill>
                <a:latin typeface="+mn-lt"/>
              </a:rPr>
              <a:t>300μm)</a:t>
            </a:r>
            <a:endParaRPr sz="1600" b="0" dirty="0">
              <a:latin typeface="+mn-lt"/>
            </a:endParaRPr>
          </a:p>
          <a:p>
            <a:pPr algn="ctr">
              <a:lnSpc>
                <a:spcPct val="100000"/>
              </a:lnSpc>
            </a:pPr>
            <a:r>
              <a:rPr lang="en-US" sz="1600" b="0" dirty="0">
                <a:solidFill>
                  <a:srgbClr val="000000"/>
                </a:solidFill>
                <a:latin typeface="+mn-lt"/>
              </a:rPr>
              <a:t>[5-μm spatial resolution]</a:t>
            </a:r>
            <a:endParaRPr sz="1600" b="0" dirty="0">
              <a:latin typeface="+mn-lt"/>
            </a:endParaRPr>
          </a:p>
          <a:p>
            <a:pPr algn="ctr">
              <a:lnSpc>
                <a:spcPct val="100000"/>
              </a:lnSpc>
            </a:pPr>
            <a:r>
              <a:rPr lang="en-US" sz="1600" b="0" dirty="0">
                <a:solidFill>
                  <a:srgbClr val="FF0000"/>
                </a:solidFill>
                <a:latin typeface="+mn-lt"/>
              </a:rPr>
              <a:t>                                        </a:t>
            </a:r>
            <a:endParaRPr sz="1600" b="0" dirty="0">
              <a:latin typeface="+mn-lt"/>
            </a:endParaRPr>
          </a:p>
        </p:txBody>
      </p:sp>
      <p:sp>
        <p:nvSpPr>
          <p:cNvPr id="10" name="CustomShape 5"/>
          <p:cNvSpPr/>
          <p:nvPr/>
        </p:nvSpPr>
        <p:spPr>
          <a:xfrm>
            <a:off x="6660182" y="2234481"/>
            <a:ext cx="2483768" cy="913320"/>
          </a:xfrm>
          <a:prstGeom prst="rect">
            <a:avLst/>
          </a:prstGeom>
        </p:spPr>
        <p:txBody>
          <a:bodyPr lIns="90000" tIns="45000" rIns="90000" bIns="45000"/>
          <a:lstStyle/>
          <a:p>
            <a:pPr algn="ctr">
              <a:lnSpc>
                <a:spcPct val="100000"/>
              </a:lnSpc>
            </a:pPr>
            <a:r>
              <a:rPr lang="en-US" sz="1600" b="0" dirty="0">
                <a:solidFill>
                  <a:srgbClr val="000000"/>
                </a:solidFill>
                <a:latin typeface="+mn-lt"/>
              </a:rPr>
              <a:t>γ-beam </a:t>
            </a:r>
            <a:r>
              <a:rPr lang="en-US" sz="1600" b="0" i="1" dirty="0" err="1">
                <a:solidFill>
                  <a:srgbClr val="000000"/>
                </a:solidFill>
                <a:latin typeface="+mn-lt"/>
              </a:rPr>
              <a:t>shashlik</a:t>
            </a:r>
            <a:r>
              <a:rPr lang="en-US" sz="1600" b="0" dirty="0">
                <a:solidFill>
                  <a:srgbClr val="000000"/>
                </a:solidFill>
                <a:latin typeface="+mn-lt"/>
              </a:rPr>
              <a:t> calorimeter for a total of 19 </a:t>
            </a:r>
            <a:r>
              <a:rPr lang="en-US" sz="1600" b="0" dirty="0" smtClean="0">
                <a:solidFill>
                  <a:srgbClr val="000000"/>
                </a:solidFill>
                <a:latin typeface="+mn-lt"/>
              </a:rPr>
              <a:t>X0 to measure the emitted photons</a:t>
            </a:r>
            <a:endParaRPr sz="1600" b="0" dirty="0">
              <a:latin typeface="+mn-lt"/>
            </a:endParaRPr>
          </a:p>
        </p:txBody>
      </p:sp>
      <p:pic>
        <p:nvPicPr>
          <p:cNvPr id="11" name="Picture 15"/>
          <p:cNvPicPr/>
          <p:nvPr/>
        </p:nvPicPr>
        <p:blipFill rotWithShape="1">
          <a:blip r:embed="rId3"/>
          <a:srcRect l="55511" t="20038" r="3676" b="14120"/>
          <a:stretch/>
        </p:blipFill>
        <p:spPr>
          <a:xfrm>
            <a:off x="4738686" y="2132675"/>
            <a:ext cx="1921495" cy="1057533"/>
          </a:xfrm>
          <a:prstGeom prst="rect">
            <a:avLst/>
          </a:prstGeom>
        </p:spPr>
      </p:pic>
      <p:sp>
        <p:nvSpPr>
          <p:cNvPr id="13" name="Rettangolo 12"/>
          <p:cNvSpPr/>
          <p:nvPr/>
        </p:nvSpPr>
        <p:spPr>
          <a:xfrm>
            <a:off x="4079562" y="2132675"/>
            <a:ext cx="453290" cy="536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a:p>
        </p:txBody>
      </p:sp>
      <p:sp>
        <p:nvSpPr>
          <p:cNvPr id="4" name="CasellaDiTesto 3"/>
          <p:cNvSpPr txBox="1"/>
          <p:nvPr/>
        </p:nvSpPr>
        <p:spPr>
          <a:xfrm>
            <a:off x="31826" y="1671010"/>
            <a:ext cx="4855816" cy="461665"/>
          </a:xfrm>
          <a:prstGeom prst="rect">
            <a:avLst/>
          </a:prstGeom>
          <a:noFill/>
        </p:spPr>
        <p:txBody>
          <a:bodyPr wrap="none" rtlCol="0">
            <a:spAutoFit/>
          </a:bodyPr>
          <a:lstStyle/>
          <a:p>
            <a:r>
              <a:rPr lang="en-US" b="0" dirty="0" smtClean="0">
                <a:solidFill>
                  <a:srgbClr val="0070C0"/>
                </a:solidFill>
              </a:rPr>
              <a:t>H4 extracted line from CERN SPS</a:t>
            </a:r>
            <a:endParaRPr lang="en-US" b="0" dirty="0">
              <a:solidFill>
                <a:srgbClr val="0070C0"/>
              </a:solidFill>
            </a:endParaRPr>
          </a:p>
        </p:txBody>
      </p:sp>
      <p:grpSp>
        <p:nvGrpSpPr>
          <p:cNvPr id="23" name="Gruppo 22"/>
          <p:cNvGrpSpPr/>
          <p:nvPr/>
        </p:nvGrpSpPr>
        <p:grpSpPr>
          <a:xfrm>
            <a:off x="374249" y="4594769"/>
            <a:ext cx="1674390" cy="1917515"/>
            <a:chOff x="5849938" y="1773238"/>
            <a:chExt cx="2520950" cy="2981325"/>
          </a:xfrm>
          <a:solidFill>
            <a:schemeClr val="bg1"/>
          </a:solidFill>
        </p:grpSpPr>
        <p:pic>
          <p:nvPicPr>
            <p:cNvPr id="2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9938" y="1773238"/>
              <a:ext cx="2520950" cy="2981325"/>
            </a:xfrm>
            <a:prstGeom prst="rect">
              <a:avLst/>
            </a:prstGeom>
            <a:grp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CasellaDiTesto 24"/>
            <p:cNvSpPr txBox="1"/>
            <p:nvPr/>
          </p:nvSpPr>
          <p:spPr>
            <a:xfrm>
              <a:off x="7945263" y="2231286"/>
              <a:ext cx="263214" cy="261610"/>
            </a:xfrm>
            <a:prstGeom prst="rect">
              <a:avLst/>
            </a:prstGeom>
            <a:grpFill/>
          </p:spPr>
          <p:txBody>
            <a:bodyPr wrap="none" rtlCol="0">
              <a:spAutoFit/>
            </a:bodyPr>
            <a:lstStyle/>
            <a:p>
              <a:r>
                <a:rPr lang="en-US" sz="1100" dirty="0" smtClean="0"/>
                <a:t>2</a:t>
              </a:r>
              <a:endParaRPr lang="en-US" sz="1100" dirty="0"/>
            </a:p>
          </p:txBody>
        </p:sp>
      </p:grpSp>
      <p:grpSp>
        <p:nvGrpSpPr>
          <p:cNvPr id="26" name="Gruppo 25"/>
          <p:cNvGrpSpPr/>
          <p:nvPr/>
        </p:nvGrpSpPr>
        <p:grpSpPr>
          <a:xfrm>
            <a:off x="2123562" y="4542185"/>
            <a:ext cx="1800366" cy="2022682"/>
            <a:chOff x="2647951" y="2882693"/>
            <a:chExt cx="1995488" cy="2022682"/>
          </a:xfrm>
          <a:solidFill>
            <a:schemeClr val="bg1"/>
          </a:solidFill>
        </p:grpSpPr>
        <p:pic>
          <p:nvPicPr>
            <p:cNvPr id="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30" r="5311"/>
            <a:stretch/>
          </p:blipFill>
          <p:spPr bwMode="auto">
            <a:xfrm>
              <a:off x="2671763" y="2932113"/>
              <a:ext cx="1971676" cy="1973262"/>
            </a:xfrm>
            <a:prstGeom prst="rect">
              <a:avLst/>
            </a:prstGeom>
            <a:grp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Line 4"/>
            <p:cNvSpPr>
              <a:spLocks noChangeShapeType="1"/>
            </p:cNvSpPr>
            <p:nvPr/>
          </p:nvSpPr>
          <p:spPr bwMode="auto">
            <a:xfrm>
              <a:off x="3308251" y="3314899"/>
              <a:ext cx="863600" cy="717550"/>
            </a:xfrm>
            <a:prstGeom prst="line">
              <a:avLst/>
            </a:prstGeom>
            <a:grpFill/>
            <a:ln w="50760" cap="sq">
              <a:solidFill>
                <a:srgbClr val="131966"/>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Text Box 5"/>
            <p:cNvSpPr txBox="1">
              <a:spLocks noChangeArrowheads="1"/>
            </p:cNvSpPr>
            <p:nvPr/>
          </p:nvSpPr>
          <p:spPr bwMode="auto">
            <a:xfrm>
              <a:off x="2647951" y="2882693"/>
              <a:ext cx="880667" cy="402291"/>
            </a:xfrm>
            <a:prstGeom prst="rect">
              <a:avLst/>
            </a:prstGeom>
            <a:no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itchFamily="32" charset="0"/>
                  <a:cs typeface="Arial" charset="0"/>
                </a:defRPr>
              </a:lvl9pPr>
            </a:lstStyle>
            <a:p>
              <a:pPr>
                <a:buClrTx/>
                <a:buFontTx/>
                <a:buNone/>
              </a:pPr>
              <a:r>
                <a:rPr lang="it-IT" sz="2000" b="1" dirty="0" err="1">
                  <a:solidFill>
                    <a:srgbClr val="131966"/>
                  </a:solidFill>
                  <a:latin typeface="Arial" charset="0"/>
                </a:rPr>
                <a:t>Beam</a:t>
              </a:r>
              <a:endParaRPr lang="it-IT" sz="2000" b="1" dirty="0">
                <a:solidFill>
                  <a:srgbClr val="131966"/>
                </a:solidFill>
                <a:latin typeface="Arial" charset="0"/>
              </a:endParaRPr>
            </a:p>
          </p:txBody>
        </p:sp>
      </p:grpSp>
      <p:sp>
        <p:nvSpPr>
          <p:cNvPr id="14" name="CasellaDiTesto 13"/>
          <p:cNvSpPr txBox="1"/>
          <p:nvPr/>
        </p:nvSpPr>
        <p:spPr>
          <a:xfrm>
            <a:off x="35496" y="6444044"/>
            <a:ext cx="2364815" cy="369332"/>
          </a:xfrm>
          <a:prstGeom prst="rect">
            <a:avLst/>
          </a:prstGeom>
          <a:noFill/>
        </p:spPr>
        <p:txBody>
          <a:bodyPr wrap="none" rtlCol="0">
            <a:spAutoFit/>
          </a:bodyPr>
          <a:lstStyle/>
          <a:p>
            <a:r>
              <a:rPr lang="en-US" sz="1800" dirty="0" smtClean="0"/>
              <a:t>(110) Bent Si planes</a:t>
            </a:r>
            <a:endParaRPr lang="en-US" sz="1800" dirty="0"/>
          </a:p>
        </p:txBody>
      </p:sp>
      <p:pic>
        <p:nvPicPr>
          <p:cNvPr id="30" name="Picture 7"/>
          <p:cNvPicPr/>
          <p:nvPr/>
        </p:nvPicPr>
        <p:blipFill>
          <a:blip r:embed="rId6"/>
          <a:stretch>
            <a:fillRect/>
          </a:stretch>
        </p:blipFill>
        <p:spPr>
          <a:xfrm>
            <a:off x="0" y="431640"/>
            <a:ext cx="1195200" cy="1196640"/>
          </a:xfrm>
          <a:prstGeom prst="rect">
            <a:avLst/>
          </a:prstGeom>
        </p:spPr>
      </p:pic>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30</a:t>
            </a:fld>
            <a:endParaRPr lang="en-US"/>
          </a:p>
        </p:txBody>
      </p:sp>
      <p:sp>
        <p:nvSpPr>
          <p:cNvPr id="6" name="Segnaposto piè di pagina 5"/>
          <p:cNvSpPr>
            <a:spLocks noGrp="1"/>
          </p:cNvSpPr>
          <p:nvPr>
            <p:ph type="ftr" sz="quarter" idx="11"/>
          </p:nvPr>
        </p:nvSpPr>
        <p:spPr/>
        <p:txBody>
          <a:bodyPr/>
          <a:lstStyle/>
          <a:p>
            <a:pPr>
              <a:defRPr/>
            </a:pPr>
            <a:r>
              <a:rPr lang="it-IT" smtClean="0"/>
              <a:t>L. Bandiera, INFN Section of Ferrara</a:t>
            </a:r>
            <a:endParaRPr lang="en-US"/>
          </a:p>
        </p:txBody>
      </p:sp>
      <p:sp>
        <p:nvSpPr>
          <p:cNvPr id="7" name="Segnaposto data 6"/>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3103540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9" y="533400"/>
            <a:ext cx="7643193" cy="990600"/>
          </a:xfrm>
        </p:spPr>
        <p:txBody>
          <a:bodyPr/>
          <a:lstStyle/>
          <a:p>
            <a:pPr algn="r"/>
            <a:r>
              <a:rPr lang="en-US" dirty="0" smtClean="0">
                <a:solidFill>
                  <a:srgbClr val="C00000"/>
                </a:solidFill>
              </a:rPr>
              <a:t>Silicon Crystal Fabrication</a:t>
            </a:r>
            <a:endParaRPr lang="en-US" dirty="0">
              <a:solidFill>
                <a:srgbClr val="C00000"/>
              </a:solidFill>
            </a:endParaRPr>
          </a:p>
        </p:txBody>
      </p:sp>
      <p:pic>
        <p:nvPicPr>
          <p:cNvPr id="5"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476672"/>
            <a:ext cx="2286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18"/>
          <p:cNvSpPr/>
          <p:nvPr/>
        </p:nvSpPr>
        <p:spPr bwMode="auto">
          <a:xfrm>
            <a:off x="179388" y="4001293"/>
            <a:ext cx="2808287" cy="2484438"/>
          </a:xfrm>
          <a:prstGeom prst="wedgeRectCallout">
            <a:avLst>
              <a:gd name="adj1" fmla="val 60568"/>
              <a:gd name="adj2" fmla="val -48748"/>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chemeClr val="tx1"/>
              </a:solidFill>
              <a:latin typeface="+mj-lt"/>
              <a:ea typeface="Tahoma" pitchFamily="34" charset="0"/>
              <a:cs typeface="Tahoma" pitchFamily="34" charset="0"/>
            </a:endParaRPr>
          </a:p>
        </p:txBody>
      </p:sp>
      <p:sp>
        <p:nvSpPr>
          <p:cNvPr id="7" name="Rectangular Callout 14"/>
          <p:cNvSpPr/>
          <p:nvPr/>
        </p:nvSpPr>
        <p:spPr bwMode="auto">
          <a:xfrm>
            <a:off x="5580063" y="4648993"/>
            <a:ext cx="3455987" cy="2133600"/>
          </a:xfrm>
          <a:prstGeom prst="wedgeRectCallout">
            <a:avLst>
              <a:gd name="adj1" fmla="val -65471"/>
              <a:gd name="adj2" fmla="val 20255"/>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chemeClr val="tx1"/>
              </a:solidFill>
              <a:latin typeface="+mj-lt"/>
              <a:ea typeface="Tahoma" pitchFamily="34" charset="0"/>
              <a:cs typeface="Tahoma" pitchFamily="34" charset="0"/>
            </a:endParaRPr>
          </a:p>
        </p:txBody>
      </p:sp>
      <p:sp>
        <p:nvSpPr>
          <p:cNvPr id="8" name="Rectangular Callout 9"/>
          <p:cNvSpPr/>
          <p:nvPr/>
        </p:nvSpPr>
        <p:spPr bwMode="auto">
          <a:xfrm>
            <a:off x="107950" y="1624806"/>
            <a:ext cx="2808288" cy="2160587"/>
          </a:xfrm>
          <a:prstGeom prst="wedgeRectCallout">
            <a:avLst>
              <a:gd name="adj1" fmla="val 59728"/>
              <a:gd name="adj2" fmla="val 12919"/>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chemeClr val="tx1"/>
              </a:solidFill>
              <a:latin typeface="+mj-lt"/>
              <a:ea typeface="Tahoma" pitchFamily="34" charset="0"/>
              <a:cs typeface="Tahoma" pitchFamily="34" charset="0"/>
            </a:endParaRPr>
          </a:p>
        </p:txBody>
      </p:sp>
      <p:sp>
        <p:nvSpPr>
          <p:cNvPr id="9" name="Rectangular Callout 2"/>
          <p:cNvSpPr/>
          <p:nvPr/>
        </p:nvSpPr>
        <p:spPr bwMode="auto">
          <a:xfrm>
            <a:off x="6174581" y="1697831"/>
            <a:ext cx="2916237" cy="2808287"/>
          </a:xfrm>
          <a:prstGeom prst="wedgeRectCallout">
            <a:avLst>
              <a:gd name="adj1" fmla="val -87144"/>
              <a:gd name="adj2" fmla="val 52716"/>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chemeClr val="tx1"/>
              </a:solidFill>
              <a:latin typeface="+mj-lt"/>
              <a:ea typeface="Tahoma" pitchFamily="34" charset="0"/>
              <a:cs typeface="Tahoma" pitchFamily="34" charset="0"/>
            </a:endParaRPr>
          </a:p>
        </p:txBody>
      </p:sp>
      <p:pic>
        <p:nvPicPr>
          <p:cNvPr id="10" name="Picture 2" descr="fi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624806"/>
            <a:ext cx="1801813" cy="467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l="-536" t="49619" r="536" b="-186"/>
          <a:stretch>
            <a:fillRect/>
          </a:stretch>
        </p:blipFill>
        <p:spPr bwMode="auto">
          <a:xfrm>
            <a:off x="6516688" y="2489993"/>
            <a:ext cx="22320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6300788" y="1769268"/>
            <a:ext cx="2771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1200" dirty="0" err="1">
                <a:latin typeface="+mj-lt"/>
                <a:ea typeface="Tahoma" pitchFamily="34" charset="0"/>
                <a:cs typeface="Tahoma" pitchFamily="34" charset="0"/>
              </a:rPr>
              <a:t>Anisotropic</a:t>
            </a:r>
            <a:r>
              <a:rPr lang="it-IT" sz="1200" dirty="0">
                <a:latin typeface="+mj-lt"/>
                <a:ea typeface="Tahoma" pitchFamily="34" charset="0"/>
                <a:cs typeface="Tahoma" pitchFamily="34" charset="0"/>
              </a:rPr>
              <a:t> </a:t>
            </a:r>
            <a:r>
              <a:rPr lang="it-IT" sz="1200" dirty="0" err="1">
                <a:latin typeface="+mj-lt"/>
                <a:ea typeface="Tahoma" pitchFamily="34" charset="0"/>
                <a:cs typeface="Tahoma" pitchFamily="34" charset="0"/>
              </a:rPr>
              <a:t>etching</a:t>
            </a:r>
            <a:r>
              <a:rPr lang="it-IT" sz="1200" dirty="0">
                <a:latin typeface="+mj-lt"/>
                <a:ea typeface="Tahoma" pitchFamily="34" charset="0"/>
                <a:cs typeface="Tahoma" pitchFamily="34" charset="0"/>
              </a:rPr>
              <a:t>:</a:t>
            </a:r>
          </a:p>
          <a:p>
            <a:pPr algn="ctr"/>
            <a:r>
              <a:rPr lang="it-IT" sz="1200" dirty="0" err="1">
                <a:latin typeface="+mj-lt"/>
                <a:ea typeface="Tahoma" pitchFamily="34" charset="0"/>
                <a:cs typeface="Tahoma" pitchFamily="34" charset="0"/>
              </a:rPr>
              <a:t>Etching</a:t>
            </a:r>
            <a:r>
              <a:rPr lang="it-IT" sz="1200" dirty="0">
                <a:latin typeface="+mj-lt"/>
                <a:ea typeface="Tahoma" pitchFamily="34" charset="0"/>
                <a:cs typeface="Tahoma" pitchFamily="34" charset="0"/>
              </a:rPr>
              <a:t> rate on </a:t>
            </a:r>
            <a:r>
              <a:rPr lang="it-IT" sz="1200" dirty="0" err="1">
                <a:latin typeface="+mj-lt"/>
                <a:ea typeface="Tahoma" pitchFamily="34" charset="0"/>
                <a:cs typeface="Tahoma" pitchFamily="34" charset="0"/>
              </a:rPr>
              <a:t>different</a:t>
            </a:r>
            <a:r>
              <a:rPr lang="it-IT" sz="1200" dirty="0">
                <a:latin typeface="+mj-lt"/>
                <a:ea typeface="Tahoma" pitchFamily="34" charset="0"/>
                <a:cs typeface="Tahoma" pitchFamily="34" charset="0"/>
              </a:rPr>
              <a:t> </a:t>
            </a:r>
            <a:r>
              <a:rPr lang="it-IT" sz="1200" dirty="0" err="1">
                <a:latin typeface="+mj-lt"/>
                <a:ea typeface="Tahoma" pitchFamily="34" charset="0"/>
                <a:cs typeface="Tahoma" pitchFamily="34" charset="0"/>
              </a:rPr>
              <a:t>silicon</a:t>
            </a:r>
            <a:r>
              <a:rPr lang="it-IT" sz="1200" dirty="0">
                <a:latin typeface="+mj-lt"/>
                <a:ea typeface="Tahoma" pitchFamily="34" charset="0"/>
                <a:cs typeface="Tahoma" pitchFamily="34" charset="0"/>
              </a:rPr>
              <a:t> </a:t>
            </a:r>
            <a:r>
              <a:rPr lang="it-IT" sz="1200" dirty="0" err="1">
                <a:latin typeface="+mj-lt"/>
                <a:ea typeface="Tahoma" pitchFamily="34" charset="0"/>
                <a:cs typeface="Tahoma" pitchFamily="34" charset="0"/>
              </a:rPr>
              <a:t>planes</a:t>
            </a:r>
            <a:r>
              <a:rPr lang="it-IT" sz="1200" dirty="0">
                <a:latin typeface="+mj-lt"/>
                <a:ea typeface="Tahoma" pitchFamily="34" charset="0"/>
                <a:cs typeface="Tahoma" pitchFamily="34" charset="0"/>
              </a:rPr>
              <a:t>  for KOH 20% </a:t>
            </a:r>
            <a:r>
              <a:rPr lang="it-IT" sz="1200" dirty="0" err="1">
                <a:latin typeface="+mj-lt"/>
                <a:ea typeface="Tahoma" pitchFamily="34" charset="0"/>
                <a:cs typeface="Tahoma" pitchFamily="34" charset="0"/>
              </a:rPr>
              <a:t>at</a:t>
            </a:r>
            <a:r>
              <a:rPr lang="it-IT" sz="1200" dirty="0">
                <a:latin typeface="+mj-lt"/>
                <a:ea typeface="Tahoma" pitchFamily="34" charset="0"/>
                <a:cs typeface="Tahoma" pitchFamily="34" charset="0"/>
              </a:rPr>
              <a:t> 40 °C </a:t>
            </a:r>
          </a:p>
        </p:txBody>
      </p:sp>
      <p:pic>
        <p:nvPicPr>
          <p:cNvPr id="13" name="Picture 40"/>
          <p:cNvPicPr>
            <a:picLocks noChangeAspect="1" noChangeArrowheads="1"/>
          </p:cNvPicPr>
          <p:nvPr/>
        </p:nvPicPr>
        <p:blipFill rotWithShape="1">
          <a:blip r:embed="rId5">
            <a:extLst>
              <a:ext uri="{28A0092B-C50C-407E-A947-70E740481C1C}">
                <a14:useLocalDpi xmlns:a14="http://schemas.microsoft.com/office/drawing/2010/main" val="0"/>
              </a:ext>
            </a:extLst>
          </a:blip>
          <a:srcRect l="6741" t="24334" r="3035" b="46677"/>
          <a:stretch/>
        </p:blipFill>
        <p:spPr bwMode="auto">
          <a:xfrm>
            <a:off x="251520" y="2417489"/>
            <a:ext cx="2592288" cy="12364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14" name="Rectangle 5"/>
          <p:cNvSpPr>
            <a:spLocks noChangeArrowheads="1"/>
          </p:cNvSpPr>
          <p:nvPr/>
        </p:nvSpPr>
        <p:spPr bwMode="auto">
          <a:xfrm>
            <a:off x="179388" y="1624806"/>
            <a:ext cx="2592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1600" dirty="0">
                <a:latin typeface="+mj-lt"/>
                <a:ea typeface="Tahoma" pitchFamily="34" charset="0"/>
                <a:cs typeface="Tahoma" pitchFamily="34" charset="0"/>
              </a:rPr>
              <a:t>LPCVD </a:t>
            </a:r>
            <a:r>
              <a:rPr lang="it-IT" sz="1600" dirty="0" err="1">
                <a:latin typeface="+mj-lt"/>
                <a:ea typeface="Tahoma" pitchFamily="34" charset="0"/>
                <a:cs typeface="Tahoma" pitchFamily="34" charset="0"/>
              </a:rPr>
              <a:t>deposition</a:t>
            </a:r>
            <a:r>
              <a:rPr lang="it-IT" sz="1600" dirty="0">
                <a:latin typeface="+mj-lt"/>
                <a:ea typeface="Tahoma" pitchFamily="34" charset="0"/>
                <a:cs typeface="Tahoma" pitchFamily="34" charset="0"/>
              </a:rPr>
              <a:t> of </a:t>
            </a:r>
            <a:r>
              <a:rPr lang="it-IT" sz="1600" dirty="0" err="1">
                <a:latin typeface="+mj-lt"/>
                <a:ea typeface="Tahoma" pitchFamily="34" charset="0"/>
                <a:cs typeface="Tahoma" pitchFamily="34" charset="0"/>
              </a:rPr>
              <a:t>silicon</a:t>
            </a:r>
            <a:r>
              <a:rPr lang="it-IT" sz="1600" dirty="0">
                <a:latin typeface="+mj-lt"/>
                <a:ea typeface="Tahoma" pitchFamily="34" charset="0"/>
                <a:cs typeface="Tahoma" pitchFamily="34" charset="0"/>
              </a:rPr>
              <a:t> </a:t>
            </a:r>
            <a:r>
              <a:rPr lang="it-IT" sz="1600" dirty="0" err="1">
                <a:latin typeface="+mj-lt"/>
                <a:ea typeface="Tahoma" pitchFamily="34" charset="0"/>
                <a:cs typeface="Tahoma" pitchFamily="34" charset="0"/>
              </a:rPr>
              <a:t>nitride</a:t>
            </a:r>
            <a:r>
              <a:rPr lang="it-IT" sz="1600" dirty="0">
                <a:latin typeface="+mj-lt"/>
                <a:ea typeface="Tahoma" pitchFamily="34" charset="0"/>
                <a:cs typeface="Tahoma" pitchFamily="34" charset="0"/>
              </a:rPr>
              <a:t> </a:t>
            </a:r>
            <a:r>
              <a:rPr lang="it-IT" sz="1600" dirty="0" err="1">
                <a:latin typeface="+mj-lt"/>
                <a:ea typeface="Tahoma" pitchFamily="34" charset="0"/>
                <a:cs typeface="Tahoma" pitchFamily="34" charset="0"/>
              </a:rPr>
              <a:t>thin</a:t>
            </a:r>
            <a:r>
              <a:rPr lang="it-IT" sz="1600" dirty="0">
                <a:latin typeface="+mj-lt"/>
                <a:ea typeface="Tahoma" pitchFamily="34" charset="0"/>
                <a:cs typeface="Tahoma" pitchFamily="34" charset="0"/>
              </a:rPr>
              <a:t> </a:t>
            </a:r>
            <a:r>
              <a:rPr lang="it-IT" sz="1600" dirty="0" err="1">
                <a:latin typeface="+mj-lt"/>
                <a:ea typeface="Tahoma" pitchFamily="34" charset="0"/>
                <a:cs typeface="Tahoma" pitchFamily="34" charset="0"/>
              </a:rPr>
              <a:t>layer</a:t>
            </a:r>
            <a:endParaRPr lang="it-IT" sz="1600" dirty="0">
              <a:latin typeface="+mj-lt"/>
              <a:ea typeface="Tahoma" pitchFamily="34" charset="0"/>
              <a:cs typeface="Tahoma" pitchFamily="34" charset="0"/>
            </a:endParaRPr>
          </a:p>
        </p:txBody>
      </p:sp>
      <p:pic>
        <p:nvPicPr>
          <p:cNvPr id="15" name="Picture 21" descr="HR-TEM1.jpg                                                    000E7634Macintosh HD                   BC9430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5082381"/>
            <a:ext cx="3276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3"/>
          <p:cNvSpPr txBox="1">
            <a:spLocks noChangeArrowheads="1"/>
          </p:cNvSpPr>
          <p:nvPr/>
        </p:nvSpPr>
        <p:spPr bwMode="auto">
          <a:xfrm>
            <a:off x="5651500" y="4648993"/>
            <a:ext cx="3241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pPr algn="ctr"/>
            <a:r>
              <a:rPr lang="en-US" sz="2000">
                <a:latin typeface="+mj-lt"/>
                <a:ea typeface="Tahoma" pitchFamily="34" charset="0"/>
                <a:cs typeface="Tahoma" pitchFamily="34" charset="0"/>
              </a:rPr>
              <a:t>Crystalline surfaces</a:t>
            </a:r>
          </a:p>
        </p:txBody>
      </p:sp>
      <p:sp>
        <p:nvSpPr>
          <p:cNvPr id="17" name="TextBox 21"/>
          <p:cNvSpPr txBox="1">
            <a:spLocks noChangeArrowheads="1"/>
          </p:cNvSpPr>
          <p:nvPr/>
        </p:nvSpPr>
        <p:spPr bwMode="auto">
          <a:xfrm>
            <a:off x="323850" y="3990685"/>
            <a:ext cx="2447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sz="1600" dirty="0">
                <a:latin typeface="+mj-lt"/>
                <a:ea typeface="Tahoma" pitchFamily="34" charset="0"/>
                <a:cs typeface="Tahoma" pitchFamily="34" charset="0"/>
              </a:rPr>
              <a:t>Silicon nitride patterning</a:t>
            </a:r>
          </a:p>
        </p:txBody>
      </p:sp>
      <p:sp>
        <p:nvSpPr>
          <p:cNvPr id="18" name="Rectangle 23"/>
          <p:cNvSpPr/>
          <p:nvPr/>
        </p:nvSpPr>
        <p:spPr bwMode="auto">
          <a:xfrm>
            <a:off x="395288" y="4676299"/>
            <a:ext cx="2376487" cy="10795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mj-lt"/>
              <a:ea typeface="Tahoma" pitchFamily="34" charset="0"/>
              <a:cs typeface="Tahoma" pitchFamily="34" charset="0"/>
            </a:endParaRPr>
          </a:p>
        </p:txBody>
      </p:sp>
      <p:sp>
        <p:nvSpPr>
          <p:cNvPr id="19" name="Rectangle 31"/>
          <p:cNvSpPr>
            <a:spLocks noChangeArrowheads="1"/>
          </p:cNvSpPr>
          <p:nvPr/>
        </p:nvSpPr>
        <p:spPr bwMode="auto">
          <a:xfrm>
            <a:off x="395288" y="4603274"/>
            <a:ext cx="2376487" cy="45719"/>
          </a:xfrm>
          <a:prstGeom prst="rect">
            <a:avLst/>
          </a:prstGeom>
          <a:solidFill>
            <a:srgbClr val="0A0D3A"/>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20" name="Rectangle 32"/>
          <p:cNvSpPr/>
          <p:nvPr/>
        </p:nvSpPr>
        <p:spPr bwMode="auto">
          <a:xfrm>
            <a:off x="395288" y="5179536"/>
            <a:ext cx="2376487" cy="10795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mj-lt"/>
              <a:ea typeface="Tahoma" pitchFamily="34" charset="0"/>
              <a:cs typeface="Tahoma" pitchFamily="34" charset="0"/>
            </a:endParaRPr>
          </a:p>
        </p:txBody>
      </p:sp>
      <p:sp>
        <p:nvSpPr>
          <p:cNvPr id="21" name="Rectangle 33"/>
          <p:cNvSpPr>
            <a:spLocks noChangeArrowheads="1"/>
          </p:cNvSpPr>
          <p:nvPr/>
        </p:nvSpPr>
        <p:spPr bwMode="auto">
          <a:xfrm>
            <a:off x="395288" y="5108099"/>
            <a:ext cx="2376487" cy="45719"/>
          </a:xfrm>
          <a:prstGeom prst="rect">
            <a:avLst/>
          </a:prstGeom>
          <a:solidFill>
            <a:srgbClr val="0A0D3A"/>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22" name="Rectangle 34"/>
          <p:cNvSpPr>
            <a:spLocks noChangeArrowheads="1"/>
          </p:cNvSpPr>
          <p:nvPr/>
        </p:nvSpPr>
        <p:spPr bwMode="auto">
          <a:xfrm>
            <a:off x="395288" y="5035074"/>
            <a:ext cx="2376487" cy="45719"/>
          </a:xfrm>
          <a:prstGeom prst="rect">
            <a:avLst/>
          </a:prstGeom>
          <a:solidFill>
            <a:srgbClr val="800000"/>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23" name="Rectangle 35"/>
          <p:cNvSpPr/>
          <p:nvPr/>
        </p:nvSpPr>
        <p:spPr bwMode="auto">
          <a:xfrm>
            <a:off x="395288" y="5684361"/>
            <a:ext cx="2376487" cy="10795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mj-lt"/>
              <a:ea typeface="Tahoma" pitchFamily="34" charset="0"/>
              <a:cs typeface="Tahoma" pitchFamily="34" charset="0"/>
            </a:endParaRPr>
          </a:p>
        </p:txBody>
      </p:sp>
      <p:sp>
        <p:nvSpPr>
          <p:cNvPr id="24" name="Rectangle 36"/>
          <p:cNvSpPr>
            <a:spLocks noChangeArrowheads="1"/>
          </p:cNvSpPr>
          <p:nvPr/>
        </p:nvSpPr>
        <p:spPr bwMode="auto">
          <a:xfrm>
            <a:off x="395288" y="5611336"/>
            <a:ext cx="2376487" cy="45719"/>
          </a:xfrm>
          <a:prstGeom prst="rect">
            <a:avLst/>
          </a:prstGeom>
          <a:solidFill>
            <a:srgbClr val="0A0D3A"/>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25" name="Rectangle 38"/>
          <p:cNvSpPr/>
          <p:nvPr/>
        </p:nvSpPr>
        <p:spPr bwMode="auto">
          <a:xfrm>
            <a:off x="395288" y="6187599"/>
            <a:ext cx="2376487" cy="10795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mj-lt"/>
              <a:ea typeface="Tahoma" pitchFamily="34" charset="0"/>
              <a:cs typeface="Tahoma" pitchFamily="34" charset="0"/>
            </a:endParaRPr>
          </a:p>
        </p:txBody>
      </p:sp>
      <p:sp>
        <p:nvSpPr>
          <p:cNvPr id="26" name="Rectangle 45"/>
          <p:cNvSpPr>
            <a:spLocks noChangeArrowheads="1"/>
          </p:cNvSpPr>
          <p:nvPr/>
        </p:nvSpPr>
        <p:spPr bwMode="auto">
          <a:xfrm>
            <a:off x="2339975" y="5539899"/>
            <a:ext cx="431800" cy="45719"/>
          </a:xfrm>
          <a:prstGeom prst="rect">
            <a:avLst/>
          </a:prstGeom>
          <a:solidFill>
            <a:srgbClr val="800000"/>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27" name="Rectangle 47"/>
          <p:cNvSpPr>
            <a:spLocks noChangeArrowheads="1"/>
          </p:cNvSpPr>
          <p:nvPr/>
        </p:nvSpPr>
        <p:spPr bwMode="auto">
          <a:xfrm>
            <a:off x="1331913" y="5539899"/>
            <a:ext cx="503237" cy="45719"/>
          </a:xfrm>
          <a:prstGeom prst="rect">
            <a:avLst/>
          </a:prstGeom>
          <a:solidFill>
            <a:srgbClr val="800000"/>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28" name="Rectangle 49"/>
          <p:cNvSpPr>
            <a:spLocks noChangeArrowheads="1"/>
          </p:cNvSpPr>
          <p:nvPr/>
        </p:nvSpPr>
        <p:spPr bwMode="auto">
          <a:xfrm>
            <a:off x="395288" y="5539899"/>
            <a:ext cx="431800" cy="45719"/>
          </a:xfrm>
          <a:prstGeom prst="rect">
            <a:avLst/>
          </a:prstGeom>
          <a:solidFill>
            <a:srgbClr val="800000"/>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29" name="Rectangle 56"/>
          <p:cNvSpPr>
            <a:spLocks noChangeArrowheads="1"/>
          </p:cNvSpPr>
          <p:nvPr/>
        </p:nvSpPr>
        <p:spPr bwMode="auto">
          <a:xfrm>
            <a:off x="395288" y="6116161"/>
            <a:ext cx="431800" cy="45719"/>
          </a:xfrm>
          <a:prstGeom prst="rect">
            <a:avLst/>
          </a:prstGeom>
          <a:solidFill>
            <a:srgbClr val="0A0D3A"/>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30" name="Rectangle 57"/>
          <p:cNvSpPr>
            <a:spLocks noChangeArrowheads="1"/>
          </p:cNvSpPr>
          <p:nvPr/>
        </p:nvSpPr>
        <p:spPr bwMode="auto">
          <a:xfrm>
            <a:off x="1331913" y="6116161"/>
            <a:ext cx="503237" cy="45719"/>
          </a:xfrm>
          <a:prstGeom prst="rect">
            <a:avLst/>
          </a:prstGeom>
          <a:solidFill>
            <a:srgbClr val="0A0D3A"/>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31" name="Rectangle 58"/>
          <p:cNvSpPr>
            <a:spLocks noChangeArrowheads="1"/>
          </p:cNvSpPr>
          <p:nvPr/>
        </p:nvSpPr>
        <p:spPr bwMode="auto">
          <a:xfrm>
            <a:off x="2339975" y="6116161"/>
            <a:ext cx="431800" cy="45719"/>
          </a:xfrm>
          <a:prstGeom prst="rect">
            <a:avLst/>
          </a:prstGeom>
          <a:solidFill>
            <a:srgbClr val="0A0D3A"/>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32" name="Rectangle 59"/>
          <p:cNvSpPr>
            <a:spLocks noChangeArrowheads="1"/>
          </p:cNvSpPr>
          <p:nvPr/>
        </p:nvSpPr>
        <p:spPr bwMode="auto">
          <a:xfrm>
            <a:off x="2339975" y="6043136"/>
            <a:ext cx="431800" cy="45719"/>
          </a:xfrm>
          <a:prstGeom prst="rect">
            <a:avLst/>
          </a:prstGeom>
          <a:solidFill>
            <a:srgbClr val="800000"/>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33" name="Rectangle 60"/>
          <p:cNvSpPr>
            <a:spLocks noChangeArrowheads="1"/>
          </p:cNvSpPr>
          <p:nvPr/>
        </p:nvSpPr>
        <p:spPr bwMode="auto">
          <a:xfrm>
            <a:off x="1331913" y="6043136"/>
            <a:ext cx="503237" cy="45719"/>
          </a:xfrm>
          <a:prstGeom prst="rect">
            <a:avLst/>
          </a:prstGeom>
          <a:solidFill>
            <a:srgbClr val="800000"/>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34" name="Rectangle 61"/>
          <p:cNvSpPr>
            <a:spLocks noChangeArrowheads="1"/>
          </p:cNvSpPr>
          <p:nvPr/>
        </p:nvSpPr>
        <p:spPr bwMode="auto">
          <a:xfrm>
            <a:off x="395288" y="6043136"/>
            <a:ext cx="431800" cy="45719"/>
          </a:xfrm>
          <a:prstGeom prst="rect">
            <a:avLst/>
          </a:prstGeom>
          <a:solidFill>
            <a:srgbClr val="800000"/>
          </a:solidFill>
          <a:ln w="9525" algn="ctr">
            <a:solidFill>
              <a:schemeClr val="tx1"/>
            </a:solidFill>
            <a:round/>
            <a:headEnd/>
            <a:tailEnd/>
          </a:ln>
        </p:spPr>
        <p:txBody>
          <a:bodyPr/>
          <a:lstStyle/>
          <a:p>
            <a:pPr eaLnBrk="0" hangingPunct="0"/>
            <a:endParaRPr lang="it-IT">
              <a:latin typeface="+mj-lt"/>
              <a:ea typeface="Tahoma" pitchFamily="34" charset="0"/>
              <a:cs typeface="Tahoma" pitchFamily="34" charset="0"/>
            </a:endParaRPr>
          </a:p>
        </p:txBody>
      </p:sp>
      <p:sp>
        <p:nvSpPr>
          <p:cNvPr id="35" name="CasellaDiTesto 34"/>
          <p:cNvSpPr txBox="1"/>
          <p:nvPr/>
        </p:nvSpPr>
        <p:spPr>
          <a:xfrm>
            <a:off x="0" y="6477633"/>
            <a:ext cx="5011308" cy="430887"/>
          </a:xfrm>
          <a:prstGeom prst="rect">
            <a:avLst/>
          </a:prstGeom>
          <a:noFill/>
        </p:spPr>
        <p:txBody>
          <a:bodyPr wrap="none" rtlCol="0">
            <a:spAutoFit/>
          </a:bodyPr>
          <a:lstStyle/>
          <a:p>
            <a:r>
              <a:rPr lang="en-GB" sz="1100" dirty="0" smtClean="0">
                <a:latin typeface="+mj-lt"/>
              </a:rPr>
              <a:t>S. </a:t>
            </a:r>
            <a:r>
              <a:rPr lang="en-GB" sz="1100" dirty="0" err="1" smtClean="0">
                <a:latin typeface="+mj-lt"/>
              </a:rPr>
              <a:t>Baricordi</a:t>
            </a:r>
            <a:r>
              <a:rPr lang="en-GB" sz="1100" dirty="0" smtClean="0">
                <a:latin typeface="+mj-lt"/>
              </a:rPr>
              <a:t> et al., Journal </a:t>
            </a:r>
            <a:r>
              <a:rPr lang="en-GB" sz="1100" dirty="0">
                <a:latin typeface="+mj-lt"/>
              </a:rPr>
              <a:t>of Physics D: Applied Physics 41 (24), </a:t>
            </a:r>
            <a:r>
              <a:rPr lang="en-GB" sz="1100" dirty="0" smtClean="0">
                <a:latin typeface="+mj-lt"/>
              </a:rPr>
              <a:t>245501</a:t>
            </a:r>
          </a:p>
          <a:p>
            <a:r>
              <a:rPr lang="en-GB" sz="1100" dirty="0" smtClean="0">
                <a:latin typeface="+mj-lt"/>
              </a:rPr>
              <a:t>S. </a:t>
            </a:r>
            <a:r>
              <a:rPr lang="en-GB" sz="1100" dirty="0" err="1" smtClean="0">
                <a:latin typeface="+mj-lt"/>
              </a:rPr>
              <a:t>Baricordi</a:t>
            </a:r>
            <a:r>
              <a:rPr lang="en-GB" sz="1100" dirty="0" smtClean="0">
                <a:latin typeface="+mj-lt"/>
              </a:rPr>
              <a:t> et al., Applied </a:t>
            </a:r>
            <a:r>
              <a:rPr lang="en-GB" sz="1100" dirty="0">
                <a:latin typeface="+mj-lt"/>
              </a:rPr>
              <a:t>Physics Letters 91 (6), </a:t>
            </a:r>
            <a:r>
              <a:rPr lang="en-GB" sz="1100" dirty="0" smtClean="0">
                <a:latin typeface="+mj-lt"/>
              </a:rPr>
              <a:t>061908</a:t>
            </a:r>
          </a:p>
        </p:txBody>
      </p:sp>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31</a:t>
            </a:fld>
            <a:endParaRPr lang="en-US"/>
          </a:p>
        </p:txBody>
      </p:sp>
      <p:sp>
        <p:nvSpPr>
          <p:cNvPr id="4" name="Segnaposto piè di pagina 3"/>
          <p:cNvSpPr>
            <a:spLocks noGrp="1"/>
          </p:cNvSpPr>
          <p:nvPr>
            <p:ph type="ftr" sz="quarter" idx="11"/>
          </p:nvPr>
        </p:nvSpPr>
        <p:spPr/>
        <p:txBody>
          <a:bodyPr/>
          <a:lstStyle/>
          <a:p>
            <a:pPr>
              <a:defRPr/>
            </a:pPr>
            <a:r>
              <a:rPr lang="it-IT" smtClean="0"/>
              <a:t>L. Bandiera, INFN Section of Ferrara</a:t>
            </a:r>
            <a:endParaRPr lang="en-US"/>
          </a:p>
        </p:txBody>
      </p:sp>
      <p:sp>
        <p:nvSpPr>
          <p:cNvPr id="37" name="Segnaposto data 36"/>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4105860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52850" y="6449939"/>
            <a:ext cx="379115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j-lt"/>
                <a:ea typeface="Tahoma" pitchFamily="34" charset="0"/>
                <a:cs typeface="Tahoma" pitchFamily="34" charset="0"/>
              </a:rPr>
              <a:t>JAP </a:t>
            </a:r>
            <a:r>
              <a:rPr lang="en-US" sz="2000" dirty="0" smtClean="0">
                <a:solidFill>
                  <a:srgbClr val="000000"/>
                </a:solidFill>
                <a:latin typeface="+mj-lt"/>
                <a:ea typeface="Tahoma" pitchFamily="34" charset="0"/>
                <a:cs typeface="Tahoma" pitchFamily="34" charset="0"/>
              </a:rPr>
              <a:t>107 (2010</a:t>
            </a:r>
            <a:r>
              <a:rPr lang="en-US" sz="2000" dirty="0">
                <a:solidFill>
                  <a:srgbClr val="000000"/>
                </a:solidFill>
                <a:latin typeface="+mj-lt"/>
                <a:ea typeface="Tahoma" pitchFamily="34" charset="0"/>
                <a:cs typeface="Tahoma" pitchFamily="34" charset="0"/>
              </a:rPr>
              <a:t>) 113534 </a:t>
            </a:r>
          </a:p>
        </p:txBody>
      </p:sp>
      <p:sp>
        <p:nvSpPr>
          <p:cNvPr id="2" name="Titolo 1"/>
          <p:cNvSpPr>
            <a:spLocks noGrp="1"/>
          </p:cNvSpPr>
          <p:nvPr>
            <p:ph type="title"/>
          </p:nvPr>
        </p:nvSpPr>
        <p:spPr/>
        <p:txBody>
          <a:bodyPr/>
          <a:lstStyle/>
          <a:p>
            <a:pPr algn="ctr"/>
            <a:r>
              <a:rPr lang="en-US" dirty="0" smtClean="0">
                <a:solidFill>
                  <a:srgbClr val="C00000"/>
                </a:solidFill>
              </a:rPr>
              <a:t>Bent Si crystal</a:t>
            </a:r>
            <a:endParaRPr lang="en-US" dirty="0">
              <a:solidFill>
                <a:srgbClr val="C00000"/>
              </a:solidFill>
            </a:endParaRPr>
          </a:p>
        </p:txBody>
      </p:sp>
      <p:pic>
        <p:nvPicPr>
          <p:cNvPr id="6"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476672"/>
            <a:ext cx="2286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0"/>
          <p:cNvSpPr txBox="1">
            <a:spLocks noChangeArrowheads="1"/>
          </p:cNvSpPr>
          <p:nvPr/>
        </p:nvSpPr>
        <p:spPr bwMode="auto">
          <a:xfrm>
            <a:off x="0" y="5068435"/>
            <a:ext cx="60841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pPr>
              <a:buFont typeface="Arial" pitchFamily="34" charset="0"/>
              <a:buChar char="•"/>
            </a:pPr>
            <a:r>
              <a:rPr lang="en-GB" sz="1600" dirty="0">
                <a:solidFill>
                  <a:srgbClr val="000000"/>
                </a:solidFill>
                <a:latin typeface="+mj-lt"/>
                <a:ea typeface="Tahoma" pitchFamily="34" charset="0"/>
                <a:cs typeface="Tahoma" pitchFamily="34" charset="0"/>
              </a:rPr>
              <a:t>A primary curvature is imparted by mechanical external forces, which result in a secondary (anticlastic) curvature</a:t>
            </a:r>
            <a:r>
              <a:rPr lang="en-GB" sz="1600" dirty="0" smtClean="0">
                <a:solidFill>
                  <a:srgbClr val="000000"/>
                </a:solidFill>
                <a:latin typeface="+mj-lt"/>
                <a:ea typeface="Tahoma" pitchFamily="34" charset="0"/>
                <a:cs typeface="Tahoma" pitchFamily="34" charset="0"/>
              </a:rPr>
              <a:t>;</a:t>
            </a:r>
          </a:p>
          <a:p>
            <a:pPr>
              <a:buFont typeface="Arial" pitchFamily="34" charset="0"/>
              <a:buChar char="•"/>
              <a:defRPr/>
            </a:pPr>
            <a:r>
              <a:rPr lang="en-GB" sz="1600" dirty="0" smtClean="0">
                <a:solidFill>
                  <a:srgbClr val="000000"/>
                </a:solidFill>
                <a:latin typeface="+mj-lt"/>
                <a:ea typeface="Tahoma" pitchFamily="34" charset="0"/>
                <a:cs typeface="Tahoma" pitchFamily="34" charset="0"/>
              </a:rPr>
              <a:t>The </a:t>
            </a:r>
            <a:r>
              <a:rPr lang="en-GB" sz="1600" dirty="0">
                <a:solidFill>
                  <a:srgbClr val="000000"/>
                </a:solidFill>
                <a:latin typeface="+mj-lt"/>
                <a:ea typeface="Tahoma" pitchFamily="34" charset="0"/>
                <a:cs typeface="Tahoma" pitchFamily="34" charset="0"/>
              </a:rPr>
              <a:t>mechanical holder used to impart the primary strain can set far apart from the particles and hence it reduces any wanted interaction with the beam.</a:t>
            </a:r>
            <a:endParaRPr lang="en-US" sz="1600" dirty="0">
              <a:solidFill>
                <a:srgbClr val="000000"/>
              </a:solidFill>
              <a:latin typeface="+mj-lt"/>
              <a:ea typeface="Tahoma" pitchFamily="34" charset="0"/>
              <a:cs typeface="Tahoma" pitchFamily="34" charset="0"/>
            </a:endParaRPr>
          </a:p>
        </p:txBody>
      </p:sp>
      <p:pic>
        <p:nvPicPr>
          <p:cNvPr id="8" name="Picture 31" descr="IMG_13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773238"/>
            <a:ext cx="4175125"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5"/>
          <p:cNvSpPr>
            <a:spLocks noChangeShapeType="1"/>
          </p:cNvSpPr>
          <p:nvPr/>
        </p:nvSpPr>
        <p:spPr bwMode="auto">
          <a:xfrm>
            <a:off x="2411760" y="2566589"/>
            <a:ext cx="863600" cy="717550"/>
          </a:xfrm>
          <a:prstGeom prst="line">
            <a:avLst/>
          </a:prstGeom>
          <a:noFill/>
          <a:ln w="50800">
            <a:solidFill>
              <a:srgbClr val="131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mj-lt"/>
              <a:ea typeface="Tahoma" pitchFamily="34" charset="0"/>
              <a:cs typeface="Tahoma" pitchFamily="34" charset="0"/>
            </a:endParaRPr>
          </a:p>
        </p:txBody>
      </p:sp>
      <p:sp>
        <p:nvSpPr>
          <p:cNvPr id="10" name="Text Box 32"/>
          <p:cNvSpPr txBox="1">
            <a:spLocks noChangeArrowheads="1"/>
          </p:cNvSpPr>
          <p:nvPr/>
        </p:nvSpPr>
        <p:spPr bwMode="auto">
          <a:xfrm>
            <a:off x="2143126" y="2111673"/>
            <a:ext cx="9893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it-IT" dirty="0" err="1">
                <a:latin typeface="+mj-lt"/>
                <a:ea typeface="Tahoma" pitchFamily="34" charset="0"/>
                <a:cs typeface="Tahoma" pitchFamily="34" charset="0"/>
              </a:rPr>
              <a:t>b</a:t>
            </a:r>
            <a:r>
              <a:rPr lang="it-IT" b="1" dirty="0" err="1" smtClean="0">
                <a:latin typeface="+mj-lt"/>
                <a:ea typeface="Tahoma" pitchFamily="34" charset="0"/>
                <a:cs typeface="Tahoma" pitchFamily="34" charset="0"/>
              </a:rPr>
              <a:t>eam</a:t>
            </a:r>
            <a:endParaRPr lang="it-IT" b="1" dirty="0">
              <a:latin typeface="+mj-lt"/>
              <a:ea typeface="Tahoma" pitchFamily="34" charset="0"/>
              <a:cs typeface="Tahoma" pitchFamily="34" charset="0"/>
            </a:endParaRPr>
          </a:p>
        </p:txBody>
      </p:sp>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725" t="28638" b="23494"/>
          <a:stretch/>
        </p:blipFill>
        <p:spPr bwMode="auto">
          <a:xfrm>
            <a:off x="6084168" y="4983800"/>
            <a:ext cx="2907244" cy="146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6273" y="1556792"/>
            <a:ext cx="2982110" cy="3427008"/>
          </a:xfrm>
          <a:prstGeom prst="rect">
            <a:avLst/>
          </a:prstGeom>
        </p:spPr>
      </p:pic>
      <p:sp>
        <p:nvSpPr>
          <p:cNvPr id="3" name="CasellaDiTesto 2"/>
          <p:cNvSpPr txBox="1"/>
          <p:nvPr/>
        </p:nvSpPr>
        <p:spPr>
          <a:xfrm>
            <a:off x="7614414" y="2631420"/>
            <a:ext cx="1529586" cy="707886"/>
          </a:xfrm>
          <a:prstGeom prst="rect">
            <a:avLst/>
          </a:prstGeom>
          <a:noFill/>
        </p:spPr>
        <p:txBody>
          <a:bodyPr wrap="none" rtlCol="0">
            <a:spAutoFit/>
          </a:bodyPr>
          <a:lstStyle/>
          <a:p>
            <a:r>
              <a:rPr lang="it-IT" sz="2000" dirty="0" err="1" smtClean="0">
                <a:ea typeface="Cambria Math"/>
                <a:cs typeface="Helvetica" pitchFamily="34" charset="0"/>
              </a:rPr>
              <a:t>Ra</a:t>
            </a:r>
            <a:r>
              <a:rPr lang="it-IT" sz="2000" dirty="0" smtClean="0">
                <a:ea typeface="Cambria Math"/>
                <a:cs typeface="Helvetica" pitchFamily="34" charset="0"/>
              </a:rPr>
              <a:t> = 2.71m</a:t>
            </a:r>
            <a:endParaRPr lang="it-IT" sz="2000" dirty="0">
              <a:ea typeface="Cambria Math"/>
              <a:cs typeface="Helvetica" pitchFamily="34" charset="0"/>
            </a:endParaRPr>
          </a:p>
          <a:p>
            <a:endParaRPr lang="en-US" sz="2000" dirty="0"/>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32</a:t>
            </a:fld>
            <a:endParaRPr lang="en-US"/>
          </a:p>
        </p:txBody>
      </p:sp>
      <p:sp>
        <p:nvSpPr>
          <p:cNvPr id="15" name="Segnaposto piè di pagina 14"/>
          <p:cNvSpPr>
            <a:spLocks noGrp="1"/>
          </p:cNvSpPr>
          <p:nvPr>
            <p:ph type="ftr" sz="quarter" idx="11"/>
          </p:nvPr>
        </p:nvSpPr>
        <p:spPr/>
        <p:txBody>
          <a:bodyPr/>
          <a:lstStyle/>
          <a:p>
            <a:pPr>
              <a:defRPr/>
            </a:pPr>
            <a:r>
              <a:rPr lang="it-IT" smtClean="0"/>
              <a:t>L. Bandiera, INFN Section of Ferrara</a:t>
            </a:r>
            <a:endParaRPr lang="en-US"/>
          </a:p>
        </p:txBody>
      </p:sp>
      <p:sp>
        <p:nvSpPr>
          <p:cNvPr id="16" name="Segnaposto data 15"/>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1073410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Single </a:t>
            </a:r>
            <a:r>
              <a:rPr lang="en-US" dirty="0" err="1" smtClean="0">
                <a:solidFill>
                  <a:srgbClr val="C00000"/>
                </a:solidFill>
              </a:rPr>
              <a:t>vs</a:t>
            </a:r>
            <a:r>
              <a:rPr lang="en-US" dirty="0" smtClean="0">
                <a:solidFill>
                  <a:srgbClr val="C00000"/>
                </a:solidFill>
              </a:rPr>
              <a:t> Multiple Volume Reflection in One bent Crystal</a:t>
            </a:r>
            <a:endParaRPr lang="en-US" dirty="0">
              <a:solidFill>
                <a:srgbClr val="C00000"/>
              </a:solidFill>
            </a:endParaRPr>
          </a:p>
        </p:txBody>
      </p:sp>
      <p:sp>
        <p:nvSpPr>
          <p:cNvPr id="5" name="Text Box 2"/>
          <p:cNvSpPr txBox="1">
            <a:spLocks noChangeArrowheads="1"/>
          </p:cNvSpPr>
          <p:nvPr/>
        </p:nvSpPr>
        <p:spPr bwMode="auto">
          <a:xfrm>
            <a:off x="-20634" y="6571000"/>
            <a:ext cx="472440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9pPr>
          </a:lstStyle>
          <a:p>
            <a:r>
              <a:rPr lang="it-IT" sz="1600" dirty="0">
                <a:latin typeface="+mn-lt"/>
                <a:ea typeface="MS PGothic" pitchFamily="34" charset="-128"/>
              </a:rPr>
              <a:t>V. </a:t>
            </a:r>
            <a:r>
              <a:rPr lang="it-IT" sz="1600" dirty="0" err="1">
                <a:latin typeface="+mn-lt"/>
                <a:ea typeface="MS PGothic" pitchFamily="34" charset="-128"/>
              </a:rPr>
              <a:t>Tikhomirov</a:t>
            </a:r>
            <a:r>
              <a:rPr lang="it-IT" sz="1600" dirty="0">
                <a:latin typeface="+mn-lt"/>
                <a:ea typeface="MS PGothic" pitchFamily="34" charset="-128"/>
              </a:rPr>
              <a:t> </a:t>
            </a:r>
            <a:r>
              <a:rPr lang="it-IT" sz="1600" dirty="0" smtClean="0">
                <a:latin typeface="+mn-lt"/>
                <a:ea typeface="MS PGothic" pitchFamily="34" charset="-128"/>
              </a:rPr>
              <a:t>Phys. </a:t>
            </a:r>
            <a:r>
              <a:rPr lang="it-IT" sz="1600" dirty="0" err="1" smtClean="0">
                <a:latin typeface="+mn-lt"/>
                <a:ea typeface="MS PGothic" pitchFamily="34" charset="-128"/>
              </a:rPr>
              <a:t>Lett</a:t>
            </a:r>
            <a:r>
              <a:rPr lang="it-IT" sz="1600" dirty="0" smtClean="0">
                <a:latin typeface="+mn-lt"/>
                <a:ea typeface="MS PGothic" pitchFamily="34" charset="-128"/>
              </a:rPr>
              <a:t>. B </a:t>
            </a:r>
            <a:r>
              <a:rPr lang="it-IT" sz="1600" dirty="0">
                <a:latin typeface="+mn-lt"/>
                <a:ea typeface="MS PGothic" pitchFamily="34" charset="-128"/>
              </a:rPr>
              <a:t>655 (2007) </a:t>
            </a:r>
            <a:r>
              <a:rPr lang="it-IT" sz="1600" dirty="0" smtClean="0">
                <a:latin typeface="+mn-lt"/>
                <a:ea typeface="MS PGothic" pitchFamily="34" charset="-128"/>
              </a:rPr>
              <a:t>5,</a:t>
            </a:r>
            <a:endParaRPr lang="it-IT" sz="1600" dirty="0">
              <a:latin typeface="+mn-lt"/>
              <a:ea typeface="MS PGothic" pitchFamily="34" charset="-128"/>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l="20961" t="49402" r="20502"/>
          <a:stretch>
            <a:fillRect/>
          </a:stretch>
        </p:blipFill>
        <p:spPr bwMode="auto">
          <a:xfrm>
            <a:off x="446090" y="3581549"/>
            <a:ext cx="3000375" cy="2514600"/>
          </a:xfrm>
          <a:prstGeom prst="rect">
            <a:avLst/>
          </a:prstGeom>
          <a:noFill/>
          <a:ln>
            <a:noFill/>
          </a:ln>
          <a:effectLst/>
          <a:extLst>
            <a:ext uri="{909E8E84-426E-40DD-AFC4-6F175D3DCCD1}">
              <a14:hiddenFill xmlns:a14="http://schemas.microsoft.com/office/drawing/2010/main">
                <a:blipFill dpi="0" rotWithShape="0">
                  <a:blip/>
                  <a:srcRect l="20961" t="49402" r="205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Group 7"/>
          <p:cNvGrpSpPr>
            <a:grpSpLocks/>
          </p:cNvGrpSpPr>
          <p:nvPr/>
        </p:nvGrpSpPr>
        <p:grpSpPr bwMode="auto">
          <a:xfrm>
            <a:off x="1190627" y="3573611"/>
            <a:ext cx="1492250" cy="2673350"/>
            <a:chOff x="3971" y="1991"/>
            <a:chExt cx="940" cy="1684"/>
          </a:xfrm>
        </p:grpSpPr>
        <p:sp>
          <p:nvSpPr>
            <p:cNvPr id="11" name="Line 8"/>
            <p:cNvSpPr>
              <a:spLocks noChangeShapeType="1"/>
            </p:cNvSpPr>
            <p:nvPr/>
          </p:nvSpPr>
          <p:spPr bwMode="auto">
            <a:xfrm flipH="1">
              <a:off x="3970" y="1997"/>
              <a:ext cx="2" cy="1678"/>
            </a:xfrm>
            <a:prstGeom prst="line">
              <a:avLst/>
            </a:prstGeom>
            <a:noFill/>
            <a:ln w="38160">
              <a:solidFill>
                <a:srgbClr val="00B05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12" name="Line 9"/>
            <p:cNvSpPr>
              <a:spLocks noChangeShapeType="1"/>
            </p:cNvSpPr>
            <p:nvPr/>
          </p:nvSpPr>
          <p:spPr bwMode="auto">
            <a:xfrm flipH="1">
              <a:off x="4446" y="1991"/>
              <a:ext cx="2" cy="1678"/>
            </a:xfrm>
            <a:prstGeom prst="line">
              <a:avLst/>
            </a:prstGeom>
            <a:noFill/>
            <a:ln w="38160">
              <a:solidFill>
                <a:srgbClr val="00B05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13" name="Line 10"/>
            <p:cNvSpPr>
              <a:spLocks noChangeShapeType="1"/>
            </p:cNvSpPr>
            <p:nvPr/>
          </p:nvSpPr>
          <p:spPr bwMode="auto">
            <a:xfrm flipH="1">
              <a:off x="4910" y="1992"/>
              <a:ext cx="2" cy="1679"/>
            </a:xfrm>
            <a:prstGeom prst="line">
              <a:avLst/>
            </a:prstGeom>
            <a:noFill/>
            <a:ln w="38160">
              <a:solidFill>
                <a:srgbClr val="00B05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grpSp>
      <p:grpSp>
        <p:nvGrpSpPr>
          <p:cNvPr id="14" name="Group 11"/>
          <p:cNvGrpSpPr>
            <a:grpSpLocks/>
          </p:cNvGrpSpPr>
          <p:nvPr/>
        </p:nvGrpSpPr>
        <p:grpSpPr bwMode="auto">
          <a:xfrm>
            <a:off x="1055690" y="3581549"/>
            <a:ext cx="1590675" cy="2749550"/>
            <a:chOff x="3886" y="1996"/>
            <a:chExt cx="1002" cy="1732"/>
          </a:xfrm>
        </p:grpSpPr>
        <p:sp>
          <p:nvSpPr>
            <p:cNvPr id="15" name="Line 12"/>
            <p:cNvSpPr>
              <a:spLocks noChangeShapeType="1"/>
            </p:cNvSpPr>
            <p:nvPr/>
          </p:nvSpPr>
          <p:spPr bwMode="auto">
            <a:xfrm>
              <a:off x="3886" y="2001"/>
              <a:ext cx="623" cy="1727"/>
            </a:xfrm>
            <a:prstGeom prst="line">
              <a:avLst/>
            </a:prstGeom>
            <a:noFill/>
            <a:ln w="38160">
              <a:solidFill>
                <a:srgbClr val="FFCC0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16" name="Line 13"/>
            <p:cNvSpPr>
              <a:spLocks noChangeShapeType="1"/>
            </p:cNvSpPr>
            <p:nvPr/>
          </p:nvSpPr>
          <p:spPr bwMode="auto">
            <a:xfrm>
              <a:off x="4265" y="1996"/>
              <a:ext cx="623" cy="1727"/>
            </a:xfrm>
            <a:prstGeom prst="line">
              <a:avLst/>
            </a:prstGeom>
            <a:noFill/>
            <a:ln w="38160">
              <a:solidFill>
                <a:srgbClr val="FFCC0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17" name="Line 14"/>
            <p:cNvSpPr>
              <a:spLocks noChangeShapeType="1"/>
            </p:cNvSpPr>
            <p:nvPr/>
          </p:nvSpPr>
          <p:spPr bwMode="auto">
            <a:xfrm>
              <a:off x="4073" y="1996"/>
              <a:ext cx="623" cy="1727"/>
            </a:xfrm>
            <a:prstGeom prst="line">
              <a:avLst/>
            </a:prstGeom>
            <a:noFill/>
            <a:ln w="38160">
              <a:solidFill>
                <a:srgbClr val="FFCC0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grpSp>
      <p:grpSp>
        <p:nvGrpSpPr>
          <p:cNvPr id="18" name="Group 15"/>
          <p:cNvGrpSpPr>
            <a:grpSpLocks/>
          </p:cNvGrpSpPr>
          <p:nvPr/>
        </p:nvGrpSpPr>
        <p:grpSpPr bwMode="auto">
          <a:xfrm>
            <a:off x="454027" y="3564086"/>
            <a:ext cx="2649538" cy="2825750"/>
            <a:chOff x="3507" y="1985"/>
            <a:chExt cx="1669" cy="1780"/>
          </a:xfrm>
        </p:grpSpPr>
        <p:sp>
          <p:nvSpPr>
            <p:cNvPr id="19" name="Line 16"/>
            <p:cNvSpPr>
              <a:spLocks noChangeShapeType="1"/>
            </p:cNvSpPr>
            <p:nvPr/>
          </p:nvSpPr>
          <p:spPr bwMode="auto">
            <a:xfrm>
              <a:off x="3507" y="1990"/>
              <a:ext cx="1055" cy="1775"/>
            </a:xfrm>
            <a:prstGeom prst="line">
              <a:avLst/>
            </a:prstGeom>
            <a:noFill/>
            <a:ln w="38160">
              <a:solidFill>
                <a:srgbClr val="FFFFFF"/>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20" name="Line 17"/>
            <p:cNvSpPr>
              <a:spLocks noChangeShapeType="1"/>
            </p:cNvSpPr>
            <p:nvPr/>
          </p:nvSpPr>
          <p:spPr bwMode="auto">
            <a:xfrm>
              <a:off x="3805" y="1985"/>
              <a:ext cx="1054" cy="1775"/>
            </a:xfrm>
            <a:prstGeom prst="line">
              <a:avLst/>
            </a:prstGeom>
            <a:noFill/>
            <a:ln w="38160">
              <a:solidFill>
                <a:srgbClr val="FFFFFF"/>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21" name="Line 18"/>
            <p:cNvSpPr>
              <a:spLocks noChangeShapeType="1"/>
            </p:cNvSpPr>
            <p:nvPr/>
          </p:nvSpPr>
          <p:spPr bwMode="auto">
            <a:xfrm>
              <a:off x="4122" y="1985"/>
              <a:ext cx="1055" cy="1775"/>
            </a:xfrm>
            <a:prstGeom prst="line">
              <a:avLst/>
            </a:prstGeom>
            <a:noFill/>
            <a:ln w="38160">
              <a:solidFill>
                <a:srgbClr val="FFFFFF"/>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grpSp>
      <p:grpSp>
        <p:nvGrpSpPr>
          <p:cNvPr id="26" name="Group 23"/>
          <p:cNvGrpSpPr>
            <a:grpSpLocks/>
          </p:cNvGrpSpPr>
          <p:nvPr/>
        </p:nvGrpSpPr>
        <p:grpSpPr bwMode="auto">
          <a:xfrm>
            <a:off x="466727" y="3805386"/>
            <a:ext cx="2479675" cy="2417763"/>
            <a:chOff x="3515" y="2137"/>
            <a:chExt cx="1562" cy="1523"/>
          </a:xfrm>
        </p:grpSpPr>
        <p:sp>
          <p:nvSpPr>
            <p:cNvPr id="27" name="Line 24"/>
            <p:cNvSpPr>
              <a:spLocks noChangeShapeType="1"/>
            </p:cNvSpPr>
            <p:nvPr/>
          </p:nvSpPr>
          <p:spPr bwMode="auto">
            <a:xfrm>
              <a:off x="3515" y="2280"/>
              <a:ext cx="1211" cy="1380"/>
            </a:xfrm>
            <a:prstGeom prst="line">
              <a:avLst/>
            </a:prstGeom>
            <a:noFill/>
            <a:ln w="38160">
              <a:solidFill>
                <a:srgbClr val="FFCC0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28" name="Line 25"/>
            <p:cNvSpPr>
              <a:spLocks noChangeShapeType="1"/>
            </p:cNvSpPr>
            <p:nvPr/>
          </p:nvSpPr>
          <p:spPr bwMode="auto">
            <a:xfrm>
              <a:off x="3866" y="2137"/>
              <a:ext cx="1211" cy="1380"/>
            </a:xfrm>
            <a:prstGeom prst="line">
              <a:avLst/>
            </a:prstGeom>
            <a:noFill/>
            <a:ln w="38160">
              <a:solidFill>
                <a:srgbClr val="FFCC0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29" name="Line 26"/>
            <p:cNvSpPr>
              <a:spLocks noChangeShapeType="1"/>
            </p:cNvSpPr>
            <p:nvPr/>
          </p:nvSpPr>
          <p:spPr bwMode="auto">
            <a:xfrm>
              <a:off x="3693" y="2206"/>
              <a:ext cx="1211" cy="1380"/>
            </a:xfrm>
            <a:prstGeom prst="line">
              <a:avLst/>
            </a:prstGeom>
            <a:noFill/>
            <a:ln w="38160">
              <a:solidFill>
                <a:srgbClr val="FFCC0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grpSp>
      <p:grpSp>
        <p:nvGrpSpPr>
          <p:cNvPr id="31" name="Group 28"/>
          <p:cNvGrpSpPr>
            <a:grpSpLocks/>
          </p:cNvGrpSpPr>
          <p:nvPr/>
        </p:nvGrpSpPr>
        <p:grpSpPr bwMode="auto">
          <a:xfrm>
            <a:off x="155577" y="3802211"/>
            <a:ext cx="3044825" cy="2651125"/>
            <a:chOff x="3319" y="2135"/>
            <a:chExt cx="1918" cy="1670"/>
          </a:xfrm>
        </p:grpSpPr>
        <p:sp>
          <p:nvSpPr>
            <p:cNvPr id="32" name="Line 29"/>
            <p:cNvSpPr>
              <a:spLocks noChangeShapeType="1"/>
            </p:cNvSpPr>
            <p:nvPr/>
          </p:nvSpPr>
          <p:spPr bwMode="auto">
            <a:xfrm>
              <a:off x="3319" y="2943"/>
              <a:ext cx="1438" cy="861"/>
            </a:xfrm>
            <a:prstGeom prst="line">
              <a:avLst/>
            </a:prstGeom>
            <a:noFill/>
            <a:ln w="38160">
              <a:solidFill>
                <a:srgbClr val="00B05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33" name="Line 30"/>
            <p:cNvSpPr>
              <a:spLocks noChangeShapeType="1"/>
            </p:cNvSpPr>
            <p:nvPr/>
          </p:nvSpPr>
          <p:spPr bwMode="auto">
            <a:xfrm>
              <a:off x="3556" y="2532"/>
              <a:ext cx="1438" cy="861"/>
            </a:xfrm>
            <a:prstGeom prst="line">
              <a:avLst/>
            </a:prstGeom>
            <a:noFill/>
            <a:ln w="38160">
              <a:solidFill>
                <a:srgbClr val="00B05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sp>
          <p:nvSpPr>
            <p:cNvPr id="34" name="Line 31"/>
            <p:cNvSpPr>
              <a:spLocks noChangeShapeType="1"/>
            </p:cNvSpPr>
            <p:nvPr/>
          </p:nvSpPr>
          <p:spPr bwMode="auto">
            <a:xfrm>
              <a:off x="3798" y="2135"/>
              <a:ext cx="1439" cy="861"/>
            </a:xfrm>
            <a:prstGeom prst="line">
              <a:avLst/>
            </a:prstGeom>
            <a:noFill/>
            <a:ln w="38160">
              <a:solidFill>
                <a:srgbClr val="00B050"/>
              </a:solidFill>
              <a:miter lim="800000"/>
              <a:headEnd/>
              <a:tailEnd/>
            </a:ln>
            <a:effectLst>
              <a:outerShdw dist="23040" dir="5400000" algn="ctr" rotWithShape="0">
                <a:srgbClr val="000000">
                  <a:alpha val="35036"/>
                </a:srgbClr>
              </a:outerShdw>
            </a:effectLst>
            <a:extLst>
              <a:ext uri="{909E8E84-426E-40DD-AFC4-6F175D3DCCD1}">
                <a14:hiddenFill xmlns:a14="http://schemas.microsoft.com/office/drawing/2010/main">
                  <a:noFill/>
                </a14:hiddenFill>
              </a:ext>
            </a:extLst>
          </p:spPr>
          <p:txBody>
            <a:bodyPr/>
            <a:lstStyle/>
            <a:p>
              <a:endParaRPr lang="en-US">
                <a:latin typeface="+mj-lt"/>
              </a:endParaRPr>
            </a:p>
          </p:txBody>
        </p:sp>
      </p:grpSp>
      <p:sp>
        <p:nvSpPr>
          <p:cNvPr id="35" name="Text Box 32"/>
          <p:cNvSpPr txBox="1">
            <a:spLocks noChangeArrowheads="1"/>
          </p:cNvSpPr>
          <p:nvPr/>
        </p:nvSpPr>
        <p:spPr bwMode="auto">
          <a:xfrm>
            <a:off x="4171256" y="2191612"/>
            <a:ext cx="4587875" cy="371513"/>
          </a:xfrm>
          <a:prstGeom prst="rect">
            <a:avLst/>
          </a:prstGeom>
          <a:solidFill>
            <a:srgbClr val="FFFF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9pPr>
          </a:lstStyle>
          <a:p>
            <a:pPr algn="ctr"/>
            <a:endParaRPr lang="en-US" sz="1800" dirty="0">
              <a:latin typeface="+mj-lt"/>
              <a:ea typeface="MS PGothic" pitchFamily="34" charset="-128"/>
            </a:endParaRPr>
          </a:p>
        </p:txBody>
      </p:sp>
      <p:sp>
        <p:nvSpPr>
          <p:cNvPr id="36" name="Text Box 33"/>
          <p:cNvSpPr txBox="1">
            <a:spLocks noChangeArrowheads="1"/>
          </p:cNvSpPr>
          <p:nvPr/>
        </p:nvSpPr>
        <p:spPr bwMode="auto">
          <a:xfrm>
            <a:off x="-324544" y="6215967"/>
            <a:ext cx="44958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Helvetica" pitchFamily="34" charset="0"/>
              </a:defRPr>
            </a:lvl9pPr>
          </a:lstStyle>
          <a:p>
            <a:pPr algn="ctr"/>
            <a:r>
              <a:rPr lang="it-IT" sz="1400" dirty="0" err="1">
                <a:latin typeface="+mj-lt"/>
                <a:ea typeface="MS PGothic" pitchFamily="34" charset="-128"/>
              </a:rPr>
              <a:t>Potential</a:t>
            </a:r>
            <a:r>
              <a:rPr lang="it-IT" sz="1400" dirty="0">
                <a:latin typeface="+mj-lt"/>
                <a:ea typeface="MS PGothic" pitchFamily="34" charset="-128"/>
              </a:rPr>
              <a:t> </a:t>
            </a:r>
            <a:r>
              <a:rPr lang="it-IT" sz="1400" dirty="0" err="1">
                <a:latin typeface="+mj-lt"/>
                <a:ea typeface="MS PGothic" pitchFamily="34" charset="-128"/>
              </a:rPr>
              <a:t>along</a:t>
            </a:r>
            <a:r>
              <a:rPr lang="it-IT" sz="1400" dirty="0">
                <a:latin typeface="+mj-lt"/>
                <a:ea typeface="MS PGothic" pitchFamily="34" charset="-128"/>
              </a:rPr>
              <a:t> </a:t>
            </a:r>
            <a:r>
              <a:rPr lang="it-IT" sz="1400" dirty="0" smtClean="0">
                <a:latin typeface="+mj-lt"/>
                <a:ea typeface="MS PGothic" pitchFamily="34" charset="-128"/>
              </a:rPr>
              <a:t>a Si </a:t>
            </a:r>
            <a:r>
              <a:rPr lang="it-IT" sz="1400" dirty="0" err="1" smtClean="0">
                <a:latin typeface="+mj-lt"/>
                <a:ea typeface="MS PGothic" pitchFamily="34" charset="-128"/>
              </a:rPr>
              <a:t>crystal</a:t>
            </a:r>
            <a:r>
              <a:rPr lang="it-IT" sz="1400" dirty="0" smtClean="0">
                <a:latin typeface="+mj-lt"/>
                <a:ea typeface="MS PGothic" pitchFamily="34" charset="-128"/>
              </a:rPr>
              <a:t>  [111</a:t>
            </a:r>
            <a:r>
              <a:rPr lang="it-IT" sz="1400" dirty="0">
                <a:latin typeface="+mj-lt"/>
                <a:ea typeface="MS PGothic" pitchFamily="34" charset="-128"/>
              </a:rPr>
              <a:t>] </a:t>
            </a:r>
            <a:r>
              <a:rPr lang="it-IT" sz="1400" dirty="0" err="1">
                <a:latin typeface="+mj-lt"/>
                <a:ea typeface="MS PGothic" pitchFamily="34" charset="-128"/>
              </a:rPr>
              <a:t>direction</a:t>
            </a:r>
            <a:r>
              <a:rPr lang="it-IT" sz="1400" dirty="0">
                <a:latin typeface="+mj-lt"/>
                <a:ea typeface="MS PGothic" pitchFamily="34" charset="-128"/>
              </a:rPr>
              <a:t> </a:t>
            </a:r>
            <a:br>
              <a:rPr lang="it-IT" sz="1400" dirty="0">
                <a:latin typeface="+mj-lt"/>
                <a:ea typeface="MS PGothic" pitchFamily="34" charset="-128"/>
              </a:rPr>
            </a:br>
            <a:endParaRPr lang="it-IT" sz="1400" dirty="0">
              <a:latin typeface="+mj-lt"/>
              <a:ea typeface="MS PGothic" pitchFamily="34" charset="-128"/>
            </a:endParaRPr>
          </a:p>
        </p:txBody>
      </p:sp>
      <p:pic>
        <p:nvPicPr>
          <p:cNvPr id="42" name="Immagin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742" y="3610452"/>
            <a:ext cx="5724785" cy="3405131"/>
          </a:xfrm>
          <a:prstGeom prst="rect">
            <a:avLst/>
          </a:prstGeom>
        </p:spPr>
      </p:pic>
      <p:sp>
        <p:nvSpPr>
          <p:cNvPr id="4" name="CasellaDiTesto 3"/>
          <p:cNvSpPr txBox="1"/>
          <p:nvPr/>
        </p:nvSpPr>
        <p:spPr>
          <a:xfrm>
            <a:off x="5028009" y="3429000"/>
            <a:ext cx="3446777" cy="461665"/>
          </a:xfrm>
          <a:prstGeom prst="rect">
            <a:avLst/>
          </a:prstGeom>
          <a:noFill/>
        </p:spPr>
        <p:txBody>
          <a:bodyPr wrap="none" rtlCol="0">
            <a:spAutoFit/>
          </a:bodyPr>
          <a:lstStyle/>
          <a:p>
            <a:r>
              <a:rPr lang="en-US" dirty="0" smtClean="0">
                <a:solidFill>
                  <a:srgbClr val="C00000"/>
                </a:solidFill>
              </a:rPr>
              <a:t>Deflection distribution</a:t>
            </a:r>
            <a:endParaRPr lang="en-US" dirty="0">
              <a:solidFill>
                <a:srgbClr val="C00000"/>
              </a:solidFill>
            </a:endParaRPr>
          </a:p>
        </p:txBody>
      </p:sp>
      <p:sp>
        <p:nvSpPr>
          <p:cNvPr id="6" name="CasellaDiTesto 5"/>
          <p:cNvSpPr txBox="1"/>
          <p:nvPr/>
        </p:nvSpPr>
        <p:spPr>
          <a:xfrm>
            <a:off x="4387281" y="3915329"/>
            <a:ext cx="2074854" cy="584775"/>
          </a:xfrm>
          <a:prstGeom prst="rect">
            <a:avLst/>
          </a:prstGeom>
          <a:solidFill>
            <a:schemeClr val="bg1"/>
          </a:solidFill>
          <a:ln w="19050">
            <a:solidFill>
              <a:schemeClr val="tx1"/>
            </a:solidFill>
          </a:ln>
        </p:spPr>
        <p:txBody>
          <a:bodyPr wrap="square" rtlCol="0">
            <a:spAutoFit/>
          </a:bodyPr>
          <a:lstStyle/>
          <a:p>
            <a:r>
              <a:rPr lang="en-US" sz="1600" dirty="0" smtClean="0">
                <a:solidFill>
                  <a:srgbClr val="FF0000"/>
                </a:solidFill>
              </a:rPr>
              <a:t>Multi VR -40 µrad</a:t>
            </a:r>
          </a:p>
          <a:p>
            <a:r>
              <a:rPr lang="en-US" sz="1600" dirty="0" smtClean="0">
                <a:solidFill>
                  <a:srgbClr val="0F2FFF"/>
                </a:solidFill>
              </a:rPr>
              <a:t>Single VR -11 µrad</a:t>
            </a:r>
            <a:endParaRPr lang="en-US" sz="1600" dirty="0">
              <a:solidFill>
                <a:srgbClr val="0F2FFF"/>
              </a:solidFill>
            </a:endParaRPr>
          </a:p>
        </p:txBody>
      </p:sp>
      <p:sp>
        <p:nvSpPr>
          <p:cNvPr id="7" name="CasellaDiTesto 6"/>
          <p:cNvSpPr txBox="1"/>
          <p:nvPr/>
        </p:nvSpPr>
        <p:spPr>
          <a:xfrm>
            <a:off x="155577" y="1565307"/>
            <a:ext cx="8704869" cy="1938992"/>
          </a:xfrm>
          <a:prstGeom prst="rect">
            <a:avLst/>
          </a:prstGeom>
          <a:noFill/>
        </p:spPr>
        <p:txBody>
          <a:bodyPr wrap="square" rtlCol="0">
            <a:spAutoFit/>
          </a:bodyPr>
          <a:lstStyle/>
          <a:p>
            <a:pPr marL="342900" indent="-342900" algn="just">
              <a:buFont typeface="Wingdings" pitchFamily="2" charset="2"/>
              <a:buChar char="ü"/>
            </a:pPr>
            <a:r>
              <a:rPr lang="en-US" sz="2000" dirty="0" smtClean="0"/>
              <a:t>Single VR results in a small deflection angle, which decreases while increasing the particle energy.</a:t>
            </a:r>
          </a:p>
          <a:p>
            <a:pPr marL="342900" indent="-342900" algn="just">
              <a:buFont typeface="Wingdings" pitchFamily="2" charset="2"/>
              <a:buChar char="ü"/>
            </a:pPr>
            <a:r>
              <a:rPr lang="en-US" sz="2000" u="sng" dirty="0" smtClean="0">
                <a:solidFill>
                  <a:srgbClr val="C00000"/>
                </a:solidFill>
                <a:ea typeface="MS PGothic" pitchFamily="34" charset="-128"/>
              </a:rPr>
              <a:t>Possible solution to increase the VR deflection angle</a:t>
            </a:r>
            <a:r>
              <a:rPr lang="en-US" sz="2000" dirty="0" smtClean="0">
                <a:solidFill>
                  <a:srgbClr val="C00000"/>
                </a:solidFill>
                <a:ea typeface="MS PGothic" pitchFamily="34" charset="-128"/>
              </a:rPr>
              <a:t>: Multi VR </a:t>
            </a:r>
            <a:r>
              <a:rPr lang="en-US" sz="2000" dirty="0">
                <a:solidFill>
                  <a:srgbClr val="C00000"/>
                </a:solidFill>
                <a:ea typeface="MS PGothic" pitchFamily="34" charset="-128"/>
              </a:rPr>
              <a:t>from different planes </a:t>
            </a:r>
            <a:r>
              <a:rPr lang="en-US" sz="2000" dirty="0">
                <a:ea typeface="MS PGothic" pitchFamily="34" charset="-128"/>
              </a:rPr>
              <a:t>of </a:t>
            </a:r>
            <a:r>
              <a:rPr lang="en-US" sz="2000" dirty="0" smtClean="0">
                <a:ea typeface="MS PGothic" pitchFamily="34" charset="-128"/>
              </a:rPr>
              <a:t>a bent </a:t>
            </a:r>
            <a:r>
              <a:rPr lang="en-US" sz="2000" dirty="0">
                <a:ea typeface="MS PGothic" pitchFamily="34" charset="-128"/>
              </a:rPr>
              <a:t>crystal becomes possible when particles move at a small angle with respect  to a crystal </a:t>
            </a:r>
            <a:r>
              <a:rPr lang="en-US" sz="2000" dirty="0" smtClean="0">
                <a:ea typeface="MS PGothic" pitchFamily="34" charset="-128"/>
              </a:rPr>
              <a:t>axis.</a:t>
            </a:r>
            <a:endParaRPr lang="en-US" sz="2000" dirty="0">
              <a:ea typeface="MS PGothic" pitchFamily="34" charset="-128"/>
            </a:endParaRPr>
          </a:p>
          <a:p>
            <a:pPr marL="342900" indent="-342900" algn="just">
              <a:buFont typeface="Wingdings" pitchFamily="2" charset="2"/>
              <a:buChar char="ü"/>
            </a:pPr>
            <a:endParaRPr lang="en-US" sz="2000" b="0" dirty="0"/>
          </a:p>
        </p:txBody>
      </p:sp>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33</a:t>
            </a:fld>
            <a:endParaRPr lang="en-US"/>
          </a:p>
        </p:txBody>
      </p:sp>
      <p:sp>
        <p:nvSpPr>
          <p:cNvPr id="23" name="Segnaposto piè di pagina 22"/>
          <p:cNvSpPr>
            <a:spLocks noGrp="1"/>
          </p:cNvSpPr>
          <p:nvPr>
            <p:ph type="ftr" sz="quarter" idx="11"/>
          </p:nvPr>
        </p:nvSpPr>
        <p:spPr/>
        <p:txBody>
          <a:bodyPr/>
          <a:lstStyle/>
          <a:p>
            <a:pPr>
              <a:defRPr/>
            </a:pPr>
            <a:r>
              <a:rPr lang="it-IT" smtClean="0"/>
              <a:t>L. Bandiera, INFN Section of Ferrara</a:t>
            </a:r>
            <a:endParaRPr lang="en-US"/>
          </a:p>
        </p:txBody>
      </p:sp>
      <p:sp>
        <p:nvSpPr>
          <p:cNvPr id="24" name="Segnaposto data 23"/>
          <p:cNvSpPr>
            <a:spLocks noGrp="1"/>
          </p:cNvSpPr>
          <p:nvPr>
            <p:ph type="dt" sz="half" idx="10"/>
          </p:nvPr>
        </p:nvSpPr>
        <p:spPr/>
        <p:txBody>
          <a:bodyPr/>
          <a:lstStyle/>
          <a:p>
            <a:pPr>
              <a:defRPr/>
            </a:pPr>
            <a:r>
              <a:rPr lang="en-US" smtClean="0"/>
              <a:t>LAL, Orsay, 19/01/2017</a:t>
            </a:r>
            <a:endParaRPr lang="en-US"/>
          </a:p>
        </p:txBody>
      </p:sp>
    </p:spTree>
    <p:extLst>
      <p:ext uri="{BB962C8B-B14F-4D97-AF65-F5344CB8AC3E}">
        <p14:creationId xmlns:p14="http://schemas.microsoft.com/office/powerpoint/2010/main" val="91076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inVertical)">
                                      <p:cBhvr>
                                        <p:cTn id="26" dur="500"/>
                                        <p:tgtEl>
                                          <p:spTgt spid="4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3600" dirty="0" smtClean="0">
                <a:solidFill>
                  <a:srgbClr val="C00000"/>
                </a:solidFill>
              </a:rPr>
              <a:t>Simulation of AXIAL multi-volume reflection</a:t>
            </a:r>
            <a:endParaRPr lang="en-US" sz="3600" dirty="0">
              <a:solidFill>
                <a:srgbClr val="C00000"/>
              </a:solidFill>
            </a:endParaRPr>
          </a:p>
        </p:txBody>
      </p:sp>
      <p:sp>
        <p:nvSpPr>
          <p:cNvPr id="4" name="Segnaposto data 3"/>
          <p:cNvSpPr>
            <a:spLocks noGrp="1"/>
          </p:cNvSpPr>
          <p:nvPr>
            <p:ph type="dt" sz="half" idx="10"/>
          </p:nvPr>
        </p:nvSpPr>
        <p:spPr/>
        <p:txBody>
          <a:bodyPr/>
          <a:lstStyle/>
          <a:p>
            <a:pPr>
              <a:defRPr/>
            </a:pPr>
            <a:r>
              <a:rPr lang="en-US" smtClean="0"/>
              <a:t>LAL, Orsay, 19/01/2017</a:t>
            </a:r>
            <a:endParaRPr lang="en-US" dirty="0"/>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34</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1" y="1628800"/>
            <a:ext cx="5407776" cy="369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5652121" y="1844824"/>
            <a:ext cx="3462744" cy="3046988"/>
          </a:xfrm>
          <a:prstGeom prst="rect">
            <a:avLst/>
          </a:prstGeom>
          <a:noFill/>
        </p:spPr>
        <p:txBody>
          <a:bodyPr wrap="square" rtlCol="0">
            <a:spAutoFit/>
          </a:bodyPr>
          <a:lstStyle/>
          <a:p>
            <a:pPr algn="just"/>
            <a:r>
              <a:rPr lang="en-GB" sz="1600" b="1" dirty="0" smtClean="0">
                <a:solidFill>
                  <a:srgbClr val="000000"/>
                </a:solidFill>
                <a:latin typeface="+mj-lt"/>
              </a:rPr>
              <a:t>Si Crystal parameters:</a:t>
            </a:r>
          </a:p>
          <a:p>
            <a:pPr algn="just"/>
            <a:r>
              <a:rPr lang="en-GB" sz="1600" b="0" dirty="0">
                <a:solidFill>
                  <a:srgbClr val="000000"/>
                </a:solidFill>
                <a:latin typeface="+mj-lt"/>
              </a:rPr>
              <a:t>L</a:t>
            </a:r>
            <a:r>
              <a:rPr lang="en-GB" sz="1600" b="0" dirty="0" smtClean="0">
                <a:solidFill>
                  <a:srgbClr val="000000"/>
                </a:solidFill>
                <a:latin typeface="+mj-lt"/>
              </a:rPr>
              <a:t>ength = 2mm;</a:t>
            </a:r>
          </a:p>
          <a:p>
            <a:pPr algn="just"/>
            <a:r>
              <a:rPr lang="en-GB" sz="1600" b="0" dirty="0" smtClean="0">
                <a:solidFill>
                  <a:srgbClr val="000000"/>
                </a:solidFill>
                <a:latin typeface="+mj-lt"/>
              </a:rPr>
              <a:t>Bending radius = 2.7 m;</a:t>
            </a:r>
          </a:p>
          <a:p>
            <a:pPr algn="just"/>
            <a:r>
              <a:rPr lang="en-GB" sz="1600" b="0" dirty="0" smtClean="0">
                <a:solidFill>
                  <a:srgbClr val="000000"/>
                </a:solidFill>
                <a:latin typeface="+mj-lt"/>
              </a:rPr>
              <a:t>Plane (110)</a:t>
            </a:r>
          </a:p>
          <a:p>
            <a:pPr algn="just"/>
            <a:r>
              <a:rPr lang="en-GB" sz="1600" b="0" dirty="0" smtClean="0">
                <a:solidFill>
                  <a:srgbClr val="000000"/>
                </a:solidFill>
                <a:latin typeface="+mj-lt"/>
              </a:rPr>
              <a:t>Axis &lt;111&gt;</a:t>
            </a:r>
          </a:p>
          <a:p>
            <a:pPr algn="just"/>
            <a:r>
              <a:rPr lang="en-GB" sz="1600" dirty="0" smtClean="0">
                <a:solidFill>
                  <a:srgbClr val="000000"/>
                </a:solidFill>
                <a:latin typeface="+mj-lt"/>
              </a:rPr>
              <a:t>Beam divergence:</a:t>
            </a:r>
          </a:p>
          <a:p>
            <a:pPr algn="just"/>
            <a:r>
              <a:rPr lang="el-GR" sz="1600" b="0" dirty="0" smtClean="0">
                <a:solidFill>
                  <a:srgbClr val="000000"/>
                </a:solidFill>
                <a:latin typeface="+mj-lt"/>
              </a:rPr>
              <a:t>σ</a:t>
            </a:r>
            <a:r>
              <a:rPr lang="en-GB" sz="1600" b="0" baseline="-25000" dirty="0" smtClean="0">
                <a:solidFill>
                  <a:srgbClr val="000000"/>
                </a:solidFill>
                <a:latin typeface="+mj-lt"/>
              </a:rPr>
              <a:t>x</a:t>
            </a:r>
            <a:r>
              <a:rPr lang="nn-NO" sz="1600" b="0" dirty="0" smtClean="0">
                <a:solidFill>
                  <a:srgbClr val="000000"/>
                </a:solidFill>
                <a:latin typeface="+mj-lt"/>
              </a:rPr>
              <a:t> = 50 µrad </a:t>
            </a:r>
            <a:r>
              <a:rPr lang="nn-NO" sz="1600" b="0" dirty="0">
                <a:solidFill>
                  <a:srgbClr val="000000"/>
                </a:solidFill>
                <a:latin typeface="+mj-lt"/>
              </a:rPr>
              <a:t>and </a:t>
            </a:r>
            <a:r>
              <a:rPr lang="nn-NO" sz="1600" b="0" dirty="0" smtClean="0">
                <a:solidFill>
                  <a:srgbClr val="000000"/>
                </a:solidFill>
                <a:latin typeface="+mj-lt"/>
              </a:rPr>
              <a:t>σ</a:t>
            </a:r>
            <a:r>
              <a:rPr lang="nn-NO" sz="1600" b="0" baseline="-25000" dirty="0" smtClean="0">
                <a:solidFill>
                  <a:srgbClr val="000000"/>
                </a:solidFill>
                <a:latin typeface="+mj-lt"/>
              </a:rPr>
              <a:t>y</a:t>
            </a:r>
            <a:r>
              <a:rPr lang="nn-NO" sz="1600" b="0" dirty="0" smtClean="0">
                <a:solidFill>
                  <a:srgbClr val="000000"/>
                </a:solidFill>
                <a:latin typeface="+mj-lt"/>
              </a:rPr>
              <a:t> = 65 µrad</a:t>
            </a:r>
            <a:endParaRPr lang="en-GB" sz="1600" b="0" dirty="0" smtClean="0">
              <a:solidFill>
                <a:srgbClr val="000000"/>
              </a:solidFill>
              <a:latin typeface="+mj-lt"/>
            </a:endParaRPr>
          </a:p>
          <a:p>
            <a:pPr algn="just"/>
            <a:r>
              <a:rPr lang="en-GB" sz="1600" dirty="0" smtClean="0">
                <a:solidFill>
                  <a:srgbClr val="000000"/>
                </a:solidFill>
                <a:latin typeface="+mj-lt"/>
              </a:rPr>
              <a:t>Incidence angle:</a:t>
            </a:r>
          </a:p>
          <a:p>
            <a:pPr algn="just"/>
            <a:r>
              <a:rPr lang="el-GR" sz="1600" b="0" dirty="0" smtClean="0">
                <a:solidFill>
                  <a:srgbClr val="000000"/>
                </a:solidFill>
                <a:latin typeface="+mj-lt"/>
              </a:rPr>
              <a:t>Θ</a:t>
            </a:r>
            <a:r>
              <a:rPr lang="en-GB" sz="1600" b="0" baseline="-25000" dirty="0" smtClean="0">
                <a:solidFill>
                  <a:srgbClr val="000000"/>
                </a:solidFill>
                <a:latin typeface="+mj-lt"/>
              </a:rPr>
              <a:t>X0 </a:t>
            </a:r>
            <a:r>
              <a:rPr lang="en-GB" sz="1600" b="0" dirty="0" smtClean="0">
                <a:solidFill>
                  <a:srgbClr val="000000"/>
                </a:solidFill>
                <a:latin typeface="+mj-lt"/>
              </a:rPr>
              <a:t>= 365 µrad </a:t>
            </a:r>
            <a:r>
              <a:rPr lang="en-GB" sz="1600" b="0" dirty="0">
                <a:solidFill>
                  <a:srgbClr val="000000"/>
                </a:solidFill>
                <a:latin typeface="+mj-lt"/>
              </a:rPr>
              <a:t>≈ </a:t>
            </a:r>
            <a:r>
              <a:rPr lang="it-IT" sz="1600" b="0" dirty="0" err="1" smtClean="0">
                <a:solidFill>
                  <a:srgbClr val="000000"/>
                </a:solidFill>
                <a:latin typeface="+mj-lt"/>
              </a:rPr>
              <a:t>half</a:t>
            </a:r>
            <a:r>
              <a:rPr lang="it-IT" sz="1600" b="0" dirty="0" smtClean="0">
                <a:solidFill>
                  <a:srgbClr val="000000"/>
                </a:solidFill>
                <a:latin typeface="+mj-lt"/>
              </a:rPr>
              <a:t> bending</a:t>
            </a:r>
            <a:r>
              <a:rPr lang="el-GR" sz="1600" b="0" dirty="0" smtClean="0">
                <a:solidFill>
                  <a:srgbClr val="000000"/>
                </a:solidFill>
                <a:latin typeface="+mj-lt"/>
              </a:rPr>
              <a:t> </a:t>
            </a:r>
            <a:endParaRPr lang="en-GB" sz="1600" b="0" dirty="0">
              <a:solidFill>
                <a:srgbClr val="000000"/>
              </a:solidFill>
              <a:latin typeface="+mj-lt"/>
            </a:endParaRPr>
          </a:p>
          <a:p>
            <a:pPr algn="just"/>
            <a:r>
              <a:rPr lang="el-GR" sz="1600" b="0" dirty="0" smtClean="0">
                <a:solidFill>
                  <a:srgbClr val="000000"/>
                </a:solidFill>
                <a:latin typeface="+mj-lt"/>
              </a:rPr>
              <a:t>Θ</a:t>
            </a:r>
            <a:r>
              <a:rPr lang="en-GB" sz="1600" b="0" baseline="-25000" dirty="0" smtClean="0">
                <a:solidFill>
                  <a:srgbClr val="000000"/>
                </a:solidFill>
                <a:latin typeface="+mj-lt"/>
              </a:rPr>
              <a:t>Y0 </a:t>
            </a:r>
            <a:r>
              <a:rPr lang="en-GB" sz="1600" b="0" dirty="0" smtClean="0">
                <a:solidFill>
                  <a:srgbClr val="000000"/>
                </a:solidFill>
                <a:latin typeface="+mj-lt"/>
              </a:rPr>
              <a:t>misaligned for planar VR </a:t>
            </a:r>
          </a:p>
          <a:p>
            <a:pPr algn="just"/>
            <a:r>
              <a:rPr lang="en-GB" sz="1600" b="0" dirty="0" smtClean="0">
                <a:solidFill>
                  <a:srgbClr val="000000"/>
                </a:solidFill>
                <a:latin typeface="+mj-lt"/>
              </a:rPr>
              <a:t>      = 205 µrad </a:t>
            </a:r>
            <a:r>
              <a:rPr lang="en-GB" sz="1600" b="0" dirty="0" smtClean="0">
                <a:solidFill>
                  <a:srgbClr val="000000"/>
                </a:solidFill>
              </a:rPr>
              <a:t> for axial MVROC</a:t>
            </a:r>
            <a:endParaRPr lang="en-GB" sz="1600" b="0" dirty="0" smtClean="0">
              <a:solidFill>
                <a:srgbClr val="000000"/>
              </a:solidFill>
              <a:latin typeface="+mj-lt"/>
            </a:endParaRPr>
          </a:p>
          <a:p>
            <a:pPr algn="just"/>
            <a:endParaRPr lang="en-GB" sz="1600" b="1" dirty="0" smtClean="0">
              <a:solidFill>
                <a:srgbClr val="000000"/>
              </a:solidFill>
              <a:latin typeface="+mj-lt"/>
            </a:endParaRPr>
          </a:p>
        </p:txBody>
      </p:sp>
      <p:sp>
        <p:nvSpPr>
          <p:cNvPr id="11" name="CasellaDiTesto 10"/>
          <p:cNvSpPr txBox="1"/>
          <p:nvPr/>
        </p:nvSpPr>
        <p:spPr>
          <a:xfrm>
            <a:off x="-36512" y="6177498"/>
            <a:ext cx="6400214" cy="707886"/>
          </a:xfrm>
          <a:prstGeom prst="rect">
            <a:avLst/>
          </a:prstGeom>
          <a:noFill/>
        </p:spPr>
        <p:txBody>
          <a:bodyPr wrap="none" rtlCol="0">
            <a:spAutoFit/>
          </a:bodyPr>
          <a:lstStyle/>
          <a:p>
            <a:endParaRPr lang="en-US" sz="2000" b="1" dirty="0">
              <a:solidFill>
                <a:srgbClr val="C00000"/>
              </a:solidFill>
            </a:endParaRPr>
          </a:p>
          <a:p>
            <a:r>
              <a:rPr lang="it-IT" sz="2000" b="1" dirty="0" smtClean="0">
                <a:solidFill>
                  <a:srgbClr val="C00000"/>
                </a:solidFill>
              </a:rPr>
              <a:t>L</a:t>
            </a:r>
            <a:r>
              <a:rPr lang="it-IT" sz="2000" b="1" dirty="0">
                <a:solidFill>
                  <a:srgbClr val="C00000"/>
                </a:solidFill>
              </a:rPr>
              <a:t>. Bandiera et al., Phys. Rev. </a:t>
            </a:r>
            <a:r>
              <a:rPr lang="it-IT" sz="2000" b="1" dirty="0" err="1">
                <a:solidFill>
                  <a:srgbClr val="C00000"/>
                </a:solidFill>
              </a:rPr>
              <a:t>Lett</a:t>
            </a:r>
            <a:r>
              <a:rPr lang="it-IT" sz="2000" b="1" dirty="0">
                <a:solidFill>
                  <a:srgbClr val="C00000"/>
                </a:solidFill>
              </a:rPr>
              <a:t>. 111(2013) 255502</a:t>
            </a:r>
            <a:endParaRPr lang="it-IT" sz="2000" b="1" dirty="0" smtClean="0">
              <a:solidFill>
                <a:srgbClr val="C00000"/>
              </a:solidFill>
              <a:latin typeface="+mj-lt"/>
            </a:endParaRPr>
          </a:p>
        </p:txBody>
      </p:sp>
      <p:sp>
        <p:nvSpPr>
          <p:cNvPr id="12" name="TextBox 1"/>
          <p:cNvSpPr txBox="1">
            <a:spLocks noChangeArrowheads="1"/>
          </p:cNvSpPr>
          <p:nvPr/>
        </p:nvSpPr>
        <p:spPr bwMode="auto">
          <a:xfrm>
            <a:off x="323528" y="5406315"/>
            <a:ext cx="820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pitchFamily="-84" charset="0"/>
                <a:ea typeface="MS PGothic" pitchFamily="34" charset="-128"/>
              </a:defRPr>
            </a:lvl1pPr>
            <a:lvl2pPr marL="742950" indent="-285750" eaLnBrk="0" hangingPunct="0">
              <a:defRPr>
                <a:solidFill>
                  <a:schemeClr val="tx1"/>
                </a:solidFill>
                <a:latin typeface="Helvetica" pitchFamily="-84" charset="0"/>
                <a:ea typeface="MS PGothic" pitchFamily="34" charset="-128"/>
              </a:defRPr>
            </a:lvl2pPr>
            <a:lvl3pPr marL="1143000" indent="-228600" eaLnBrk="0" hangingPunct="0">
              <a:defRPr>
                <a:solidFill>
                  <a:schemeClr val="tx1"/>
                </a:solidFill>
                <a:latin typeface="Helvetica" pitchFamily="-84" charset="0"/>
                <a:ea typeface="MS PGothic" pitchFamily="34" charset="-128"/>
              </a:defRPr>
            </a:lvl3pPr>
            <a:lvl4pPr marL="1600200" indent="-228600" eaLnBrk="0" hangingPunct="0">
              <a:defRPr>
                <a:solidFill>
                  <a:schemeClr val="tx1"/>
                </a:solidFill>
                <a:latin typeface="Helvetica" pitchFamily="-84" charset="0"/>
                <a:ea typeface="MS PGothic" pitchFamily="34" charset="-128"/>
              </a:defRPr>
            </a:lvl4pPr>
            <a:lvl5pPr marL="2057400" indent="-228600" eaLnBrk="0" hangingPunct="0">
              <a:defRPr>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a:solidFill>
                  <a:schemeClr val="tx1"/>
                </a:solidFill>
                <a:latin typeface="Helvetica" pitchFamily="-84" charset="0"/>
                <a:ea typeface="MS PGothic" pitchFamily="34" charset="-128"/>
              </a:defRPr>
            </a:lvl9pPr>
          </a:lstStyle>
          <a:p>
            <a:pPr algn="ctr" eaLnBrk="1" hangingPunct="1"/>
            <a:r>
              <a:rPr lang="en-US" b="1" dirty="0">
                <a:solidFill>
                  <a:srgbClr val="000000"/>
                </a:solidFill>
              </a:rPr>
              <a:t>Energy loss spectral </a:t>
            </a:r>
            <a:r>
              <a:rPr lang="en-US" b="1" dirty="0" smtClean="0">
                <a:solidFill>
                  <a:srgbClr val="000000"/>
                </a:solidFill>
              </a:rPr>
              <a:t>intensities: (</a:t>
            </a:r>
            <a:r>
              <a:rPr lang="en-US" b="1" dirty="0" err="1" smtClean="0">
                <a:solidFill>
                  <a:srgbClr val="000000"/>
                </a:solidFill>
              </a:rPr>
              <a:t>dn</a:t>
            </a:r>
            <a:r>
              <a:rPr lang="en-US" b="1" dirty="0" smtClean="0">
                <a:solidFill>
                  <a:srgbClr val="000000"/>
                </a:solidFill>
              </a:rPr>
              <a:t>/</a:t>
            </a:r>
            <a:r>
              <a:rPr lang="en-US" b="1" dirty="0" err="1" smtClean="0">
                <a:solidFill>
                  <a:srgbClr val="000000"/>
                </a:solidFill>
              </a:rPr>
              <a:t>dE</a:t>
            </a:r>
            <a:r>
              <a:rPr lang="en-US" b="1" dirty="0" smtClean="0">
                <a:solidFill>
                  <a:srgbClr val="000000"/>
                </a:solidFill>
              </a:rPr>
              <a:t>)*E</a:t>
            </a:r>
            <a:endParaRPr lang="en-US" b="1" dirty="0">
              <a:solidFill>
                <a:srgbClr val="000000"/>
              </a:solidFill>
            </a:endParaRPr>
          </a:p>
          <a:p>
            <a:pPr algn="ctr" eaLnBrk="1" hangingPunct="1"/>
            <a:r>
              <a:rPr lang="it-IT" b="1" dirty="0">
                <a:solidFill>
                  <a:srgbClr val="000000"/>
                </a:solidFill>
              </a:rPr>
              <a:t>of 120 </a:t>
            </a:r>
            <a:r>
              <a:rPr lang="it-IT" b="1" dirty="0" err="1">
                <a:solidFill>
                  <a:srgbClr val="000000"/>
                </a:solidFill>
              </a:rPr>
              <a:t>GeV</a:t>
            </a:r>
            <a:r>
              <a:rPr lang="it-IT" b="1" dirty="0">
                <a:solidFill>
                  <a:srgbClr val="000000"/>
                </a:solidFill>
              </a:rPr>
              <a:t>/c </a:t>
            </a:r>
            <a:r>
              <a:rPr lang="it-IT" b="1" dirty="0" smtClean="0">
                <a:solidFill>
                  <a:srgbClr val="000000"/>
                </a:solidFill>
              </a:rPr>
              <a:t>single and multi-</a:t>
            </a:r>
            <a:r>
              <a:rPr lang="it-IT" b="1" dirty="0" err="1" smtClean="0">
                <a:solidFill>
                  <a:srgbClr val="000000"/>
                </a:solidFill>
              </a:rPr>
              <a:t>reflected</a:t>
            </a:r>
            <a:r>
              <a:rPr lang="it-IT" b="1" dirty="0" smtClean="0">
                <a:solidFill>
                  <a:srgbClr val="000000"/>
                </a:solidFill>
              </a:rPr>
              <a:t> </a:t>
            </a:r>
            <a:r>
              <a:rPr lang="it-IT" dirty="0" err="1" smtClean="0">
                <a:solidFill>
                  <a:srgbClr val="000000"/>
                </a:solidFill>
              </a:rPr>
              <a:t>electrons</a:t>
            </a:r>
            <a:endParaRPr lang="en-US" dirty="0">
              <a:solidFill>
                <a:srgbClr val="000000"/>
              </a:solidFill>
            </a:endParaRPr>
          </a:p>
        </p:txBody>
      </p:sp>
      <p:sp>
        <p:nvSpPr>
          <p:cNvPr id="13" name="CasellaDiTesto 12"/>
          <p:cNvSpPr txBox="1"/>
          <p:nvPr/>
        </p:nvSpPr>
        <p:spPr>
          <a:xfrm>
            <a:off x="1691680" y="4139788"/>
            <a:ext cx="1441420" cy="369332"/>
          </a:xfrm>
          <a:prstGeom prst="rect">
            <a:avLst/>
          </a:prstGeom>
          <a:noFill/>
        </p:spPr>
        <p:txBody>
          <a:bodyPr wrap="none" rtlCol="0">
            <a:spAutoFit/>
          </a:bodyPr>
          <a:lstStyle/>
          <a:p>
            <a:r>
              <a:rPr lang="en-US" sz="1800" b="1" dirty="0" smtClean="0">
                <a:solidFill>
                  <a:srgbClr val="92D050"/>
                </a:solidFill>
              </a:rPr>
              <a:t>amorphous</a:t>
            </a:r>
            <a:endParaRPr lang="en-US" sz="1800" b="1" dirty="0">
              <a:solidFill>
                <a:srgbClr val="92D050"/>
              </a:solidFill>
            </a:endParaRPr>
          </a:p>
        </p:txBody>
      </p:sp>
      <p:sp>
        <p:nvSpPr>
          <p:cNvPr id="14" name="CasellaDiTesto 13"/>
          <p:cNvSpPr txBox="1"/>
          <p:nvPr/>
        </p:nvSpPr>
        <p:spPr>
          <a:xfrm>
            <a:off x="2267744" y="3275985"/>
            <a:ext cx="1274708" cy="369332"/>
          </a:xfrm>
          <a:prstGeom prst="rect">
            <a:avLst/>
          </a:prstGeom>
          <a:noFill/>
        </p:spPr>
        <p:txBody>
          <a:bodyPr wrap="none" rtlCol="0">
            <a:spAutoFit/>
          </a:bodyPr>
          <a:lstStyle/>
          <a:p>
            <a:r>
              <a:rPr lang="en-US" sz="1800" b="1" dirty="0" smtClean="0">
                <a:solidFill>
                  <a:srgbClr val="0070C0"/>
                </a:solidFill>
              </a:rPr>
              <a:t>Planar VR</a:t>
            </a:r>
            <a:endParaRPr lang="en-US" sz="1800" b="1" dirty="0">
              <a:solidFill>
                <a:srgbClr val="0070C0"/>
              </a:solidFill>
            </a:endParaRPr>
          </a:p>
        </p:txBody>
      </p:sp>
      <p:sp>
        <p:nvSpPr>
          <p:cNvPr id="15" name="CasellaDiTesto 14"/>
          <p:cNvSpPr txBox="1"/>
          <p:nvPr/>
        </p:nvSpPr>
        <p:spPr>
          <a:xfrm>
            <a:off x="3635896" y="2060848"/>
            <a:ext cx="1659429" cy="369332"/>
          </a:xfrm>
          <a:prstGeom prst="rect">
            <a:avLst/>
          </a:prstGeom>
          <a:noFill/>
        </p:spPr>
        <p:txBody>
          <a:bodyPr wrap="none" rtlCol="0">
            <a:spAutoFit/>
          </a:bodyPr>
          <a:lstStyle/>
          <a:p>
            <a:r>
              <a:rPr lang="en-US" sz="1800" b="1" dirty="0" smtClean="0"/>
              <a:t>Axial MVROC</a:t>
            </a:r>
            <a:endParaRPr lang="en-US" sz="1800" b="1" dirty="0"/>
          </a:p>
        </p:txBody>
      </p:sp>
      <p:sp>
        <p:nvSpPr>
          <p:cNvPr id="16" name="CasellaDiTesto 15"/>
          <p:cNvSpPr txBox="1"/>
          <p:nvPr/>
        </p:nvSpPr>
        <p:spPr>
          <a:xfrm>
            <a:off x="5724128" y="4542219"/>
            <a:ext cx="3131840" cy="830997"/>
          </a:xfrm>
          <a:prstGeom prst="rect">
            <a:avLst/>
          </a:prstGeom>
          <a:noFill/>
        </p:spPr>
        <p:txBody>
          <a:bodyPr wrap="square" rtlCol="0">
            <a:spAutoFit/>
          </a:bodyPr>
          <a:lstStyle/>
          <a:p>
            <a:r>
              <a:rPr lang="en-GB" sz="1600" dirty="0" smtClean="0"/>
              <a:t>Photon energy </a:t>
            </a:r>
            <a:r>
              <a:rPr lang="en-GB" sz="1600" dirty="0"/>
              <a:t>≥ 1 </a:t>
            </a:r>
            <a:r>
              <a:rPr lang="en-GB" sz="1600" dirty="0" err="1"/>
              <a:t>GeV</a:t>
            </a:r>
            <a:r>
              <a:rPr lang="en-GB" sz="1600" dirty="0"/>
              <a:t> has been selected.</a:t>
            </a:r>
          </a:p>
          <a:p>
            <a:endParaRPr lang="en-US" sz="1600" dirty="0"/>
          </a:p>
        </p:txBody>
      </p:sp>
    </p:spTree>
    <p:extLst>
      <p:ext uri="{BB962C8B-B14F-4D97-AF65-F5344CB8AC3E}">
        <p14:creationId xmlns:p14="http://schemas.microsoft.com/office/powerpoint/2010/main" val="1575878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410"/>
            <a:ext cx="5569597" cy="379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105747" y="5506476"/>
            <a:ext cx="8932506" cy="830997"/>
          </a:xfrm>
          <a:prstGeom prst="rect">
            <a:avLst/>
          </a:prstGeom>
          <a:noFill/>
          <a:ln w="31750">
            <a:noFill/>
          </a:ln>
        </p:spPr>
        <p:txBody>
          <a:bodyPr wrap="square" rtlCol="0">
            <a:spAutoFit/>
          </a:bodyPr>
          <a:lstStyle/>
          <a:p>
            <a:pPr algn="ctr"/>
            <a:r>
              <a:rPr lang="en-GB" b="0" dirty="0" smtClean="0">
                <a:solidFill>
                  <a:srgbClr val="000000"/>
                </a:solidFill>
                <a:latin typeface="+mj-lt"/>
              </a:rPr>
              <a:t>A mean </a:t>
            </a:r>
            <a:r>
              <a:rPr lang="en-GB" b="0" dirty="0">
                <a:solidFill>
                  <a:srgbClr val="000000"/>
                </a:solidFill>
                <a:latin typeface="+mj-lt"/>
              </a:rPr>
              <a:t>number of photons emitted by each particles (multiplicity factor) equal to 2.2/e</a:t>
            </a:r>
            <a:r>
              <a:rPr lang="en-GB" b="0" baseline="30000" dirty="0" smtClean="0">
                <a:solidFill>
                  <a:srgbClr val="000000"/>
                </a:solidFill>
                <a:latin typeface="+mj-lt"/>
              </a:rPr>
              <a:t>−</a:t>
            </a:r>
            <a:r>
              <a:rPr lang="en-GB" b="0" dirty="0" smtClean="0">
                <a:solidFill>
                  <a:srgbClr val="000000"/>
                </a:solidFill>
                <a:latin typeface="+mj-lt"/>
              </a:rPr>
              <a:t> for ℏ</a:t>
            </a:r>
            <a:r>
              <a:rPr lang="el-GR" b="0" dirty="0" smtClean="0">
                <a:solidFill>
                  <a:srgbClr val="000000"/>
                </a:solidFill>
                <a:latin typeface="+mj-lt"/>
              </a:rPr>
              <a:t>ω</a:t>
            </a:r>
            <a:r>
              <a:rPr lang="en-GB" b="0" dirty="0" smtClean="0">
                <a:solidFill>
                  <a:srgbClr val="000000"/>
                </a:solidFill>
                <a:latin typeface="+mj-lt"/>
              </a:rPr>
              <a:t> </a:t>
            </a:r>
            <a:r>
              <a:rPr lang="en-GB" b="0" dirty="0">
                <a:solidFill>
                  <a:srgbClr val="000000"/>
                </a:solidFill>
                <a:latin typeface="+mj-lt"/>
              </a:rPr>
              <a:t>&gt; 1 </a:t>
            </a:r>
            <a:r>
              <a:rPr lang="en-GB" b="0" dirty="0" err="1" smtClean="0">
                <a:solidFill>
                  <a:srgbClr val="000000"/>
                </a:solidFill>
                <a:latin typeface="+mj-lt"/>
              </a:rPr>
              <a:t>GeV</a:t>
            </a:r>
            <a:r>
              <a:rPr lang="en-GB" b="0" dirty="0" smtClean="0">
                <a:solidFill>
                  <a:srgbClr val="000000"/>
                </a:solidFill>
                <a:latin typeface="+mj-lt"/>
              </a:rPr>
              <a:t>. </a:t>
            </a:r>
            <a:endParaRPr lang="it-IT" b="0" dirty="0" smtClean="0">
              <a:solidFill>
                <a:srgbClr val="000000"/>
              </a:solidFill>
              <a:latin typeface="+mj-lt"/>
            </a:endParaRPr>
          </a:p>
        </p:txBody>
      </p:sp>
      <p:sp>
        <p:nvSpPr>
          <p:cNvPr id="5" name="Titolo 1"/>
          <p:cNvSpPr txBox="1">
            <a:spLocks/>
          </p:cNvSpPr>
          <p:nvPr/>
        </p:nvSpPr>
        <p:spPr>
          <a:xfrm>
            <a:off x="457200" y="533400"/>
            <a:ext cx="8229600" cy="9906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0" dirty="0" smtClean="0">
                <a:solidFill>
                  <a:srgbClr val="C00000"/>
                </a:solidFill>
              </a:rPr>
              <a:t>Radiation features: single </a:t>
            </a:r>
            <a:r>
              <a:rPr lang="en-US" b="0" dirty="0">
                <a:solidFill>
                  <a:srgbClr val="C00000"/>
                </a:solidFill>
              </a:rPr>
              <a:t>photon spectra</a:t>
            </a:r>
          </a:p>
        </p:txBody>
      </p:sp>
      <p:sp>
        <p:nvSpPr>
          <p:cNvPr id="8" name="Triangolo isoscele 7"/>
          <p:cNvSpPr/>
          <p:nvPr/>
        </p:nvSpPr>
        <p:spPr bwMode="auto">
          <a:xfrm>
            <a:off x="5652120" y="2195928"/>
            <a:ext cx="432048" cy="364774"/>
          </a:xfrm>
          <a:prstGeom prst="triangle">
            <a:avLst/>
          </a:prstGeom>
          <a:solidFill>
            <a:srgbClr val="FABCF1"/>
          </a:solidFill>
          <a:ln w="9525" cap="flat" cmpd="sng" algn="ctr">
            <a:solidFill>
              <a:srgbClr val="FABCF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mj-lt"/>
            </a:endParaRPr>
          </a:p>
        </p:txBody>
      </p:sp>
      <p:cxnSp>
        <p:nvCxnSpPr>
          <p:cNvPr id="9" name="Connettore 1 8"/>
          <p:cNvCxnSpPr/>
          <p:nvPr/>
        </p:nvCxnSpPr>
        <p:spPr bwMode="auto">
          <a:xfrm>
            <a:off x="5656493" y="3933056"/>
            <a:ext cx="432048" cy="0"/>
          </a:xfrm>
          <a:prstGeom prst="line">
            <a:avLst/>
          </a:prstGeom>
          <a:solidFill>
            <a:schemeClr val="accent1"/>
          </a:solidFill>
          <a:ln w="4762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asellaDiTesto 9"/>
          <p:cNvSpPr txBox="1"/>
          <p:nvPr/>
        </p:nvSpPr>
        <p:spPr>
          <a:xfrm>
            <a:off x="6228184" y="1886281"/>
            <a:ext cx="2808312" cy="2677656"/>
          </a:xfrm>
          <a:prstGeom prst="rect">
            <a:avLst/>
          </a:prstGeom>
          <a:noFill/>
        </p:spPr>
        <p:txBody>
          <a:bodyPr wrap="square" rtlCol="0">
            <a:spAutoFit/>
          </a:bodyPr>
          <a:lstStyle/>
          <a:p>
            <a:r>
              <a:rPr lang="it-IT" dirty="0" smtClean="0">
                <a:solidFill>
                  <a:srgbClr val="FABCF1"/>
                </a:solidFill>
                <a:latin typeface="+mj-lt"/>
              </a:rPr>
              <a:t>Single </a:t>
            </a:r>
            <a:r>
              <a:rPr lang="it-IT" dirty="0" err="1" smtClean="0">
                <a:solidFill>
                  <a:srgbClr val="FABCF1"/>
                </a:solidFill>
                <a:latin typeface="+mj-lt"/>
              </a:rPr>
              <a:t>photon</a:t>
            </a:r>
            <a:r>
              <a:rPr lang="it-IT" dirty="0" smtClean="0">
                <a:solidFill>
                  <a:srgbClr val="FABCF1"/>
                </a:solidFill>
                <a:latin typeface="+mj-lt"/>
              </a:rPr>
              <a:t> </a:t>
            </a:r>
            <a:r>
              <a:rPr lang="it-IT" dirty="0" err="1" smtClean="0">
                <a:solidFill>
                  <a:srgbClr val="FABCF1"/>
                </a:solidFill>
                <a:latin typeface="+mj-lt"/>
              </a:rPr>
              <a:t>spectrum</a:t>
            </a:r>
            <a:r>
              <a:rPr lang="it-IT" dirty="0" smtClean="0">
                <a:solidFill>
                  <a:srgbClr val="FABCF1"/>
                </a:solidFill>
                <a:latin typeface="+mj-lt"/>
              </a:rPr>
              <a:t> for 120 </a:t>
            </a:r>
            <a:r>
              <a:rPr lang="it-IT" dirty="0" err="1" smtClean="0">
                <a:solidFill>
                  <a:srgbClr val="FABCF1"/>
                </a:solidFill>
                <a:latin typeface="+mj-lt"/>
              </a:rPr>
              <a:t>GeV</a:t>
            </a:r>
            <a:r>
              <a:rPr lang="it-IT" dirty="0" smtClean="0">
                <a:solidFill>
                  <a:srgbClr val="FABCF1"/>
                </a:solidFill>
                <a:latin typeface="+mj-lt"/>
              </a:rPr>
              <a:t>/c </a:t>
            </a:r>
            <a:r>
              <a:rPr lang="it-IT" dirty="0" err="1" smtClean="0">
                <a:solidFill>
                  <a:srgbClr val="FABCF1"/>
                </a:solidFill>
                <a:latin typeface="+mj-lt"/>
              </a:rPr>
              <a:t>positrons</a:t>
            </a:r>
            <a:endParaRPr lang="it-IT" dirty="0" smtClean="0">
              <a:solidFill>
                <a:srgbClr val="FABCF1"/>
              </a:solidFill>
              <a:latin typeface="+mj-lt"/>
            </a:endParaRPr>
          </a:p>
          <a:p>
            <a:endParaRPr lang="it-IT" dirty="0" smtClean="0">
              <a:latin typeface="+mj-lt"/>
            </a:endParaRPr>
          </a:p>
          <a:p>
            <a:r>
              <a:rPr lang="it-IT" dirty="0" smtClean="0">
                <a:solidFill>
                  <a:srgbClr val="92D050"/>
                </a:solidFill>
                <a:latin typeface="+mj-lt"/>
              </a:rPr>
              <a:t>Single </a:t>
            </a:r>
            <a:r>
              <a:rPr lang="it-IT" dirty="0" err="1" smtClean="0">
                <a:solidFill>
                  <a:srgbClr val="92D050"/>
                </a:solidFill>
                <a:latin typeface="+mj-lt"/>
              </a:rPr>
              <a:t>photon</a:t>
            </a:r>
            <a:r>
              <a:rPr lang="it-IT" dirty="0" smtClean="0">
                <a:solidFill>
                  <a:srgbClr val="92D050"/>
                </a:solidFill>
                <a:latin typeface="+mj-lt"/>
              </a:rPr>
              <a:t> </a:t>
            </a:r>
            <a:r>
              <a:rPr lang="it-IT" dirty="0" err="1" smtClean="0">
                <a:solidFill>
                  <a:srgbClr val="92D050"/>
                </a:solidFill>
                <a:latin typeface="+mj-lt"/>
              </a:rPr>
              <a:t>spectrum</a:t>
            </a:r>
            <a:r>
              <a:rPr lang="it-IT" dirty="0" smtClean="0">
                <a:solidFill>
                  <a:srgbClr val="92D050"/>
                </a:solidFill>
                <a:latin typeface="+mj-lt"/>
              </a:rPr>
              <a:t> for 120 </a:t>
            </a:r>
            <a:r>
              <a:rPr lang="it-IT" dirty="0" err="1" smtClean="0">
                <a:solidFill>
                  <a:srgbClr val="92D050"/>
                </a:solidFill>
                <a:latin typeface="+mj-lt"/>
              </a:rPr>
              <a:t>GeV</a:t>
            </a:r>
            <a:r>
              <a:rPr lang="it-IT" dirty="0" smtClean="0">
                <a:solidFill>
                  <a:srgbClr val="92D050"/>
                </a:solidFill>
                <a:latin typeface="+mj-lt"/>
              </a:rPr>
              <a:t>/c </a:t>
            </a:r>
            <a:r>
              <a:rPr lang="it-IT" dirty="0" err="1" smtClean="0">
                <a:solidFill>
                  <a:srgbClr val="92D050"/>
                </a:solidFill>
                <a:latin typeface="+mj-lt"/>
              </a:rPr>
              <a:t>electrons</a:t>
            </a:r>
            <a:endParaRPr lang="it-IT" dirty="0">
              <a:solidFill>
                <a:srgbClr val="92D050"/>
              </a:solidFill>
              <a:latin typeface="+mj-lt"/>
            </a:endParaRPr>
          </a:p>
        </p:txBody>
      </p:sp>
      <p:sp>
        <p:nvSpPr>
          <p:cNvPr id="14" name="CasellaDiTesto 13"/>
          <p:cNvSpPr txBox="1"/>
          <p:nvPr/>
        </p:nvSpPr>
        <p:spPr>
          <a:xfrm>
            <a:off x="40921" y="6211669"/>
            <a:ext cx="5237844" cy="584775"/>
          </a:xfrm>
          <a:prstGeom prst="rect">
            <a:avLst/>
          </a:prstGeom>
          <a:noFill/>
        </p:spPr>
        <p:txBody>
          <a:bodyPr wrap="none" rtlCol="0">
            <a:spAutoFit/>
          </a:bodyPr>
          <a:lstStyle/>
          <a:p>
            <a:endParaRPr lang="en-US" sz="1600" dirty="0">
              <a:solidFill>
                <a:srgbClr val="FF0000"/>
              </a:solidFill>
            </a:endParaRPr>
          </a:p>
          <a:p>
            <a:r>
              <a:rPr lang="it-IT" sz="1600" dirty="0" smtClean="0">
                <a:solidFill>
                  <a:srgbClr val="FF0000"/>
                </a:solidFill>
              </a:rPr>
              <a:t>L</a:t>
            </a:r>
            <a:r>
              <a:rPr lang="it-IT" sz="1600" dirty="0">
                <a:solidFill>
                  <a:srgbClr val="FF0000"/>
                </a:solidFill>
              </a:rPr>
              <a:t>. Bandiera et al., Phys. Rev. </a:t>
            </a:r>
            <a:r>
              <a:rPr lang="it-IT" sz="1600" dirty="0" err="1">
                <a:solidFill>
                  <a:srgbClr val="FF0000"/>
                </a:solidFill>
              </a:rPr>
              <a:t>Lett</a:t>
            </a:r>
            <a:r>
              <a:rPr lang="it-IT" sz="1600" dirty="0">
                <a:solidFill>
                  <a:srgbClr val="FF0000"/>
                </a:solidFill>
              </a:rPr>
              <a:t>. 111(2013) 255502</a:t>
            </a:r>
            <a:endParaRPr lang="it-IT" sz="1600" dirty="0" smtClean="0">
              <a:solidFill>
                <a:srgbClr val="FF0000"/>
              </a:solidFill>
              <a:latin typeface="+mj-lt"/>
            </a:endParaRPr>
          </a:p>
        </p:txBody>
      </p:sp>
      <p:sp>
        <p:nvSpPr>
          <p:cNvPr id="3" name="Segnaposto data 2"/>
          <p:cNvSpPr>
            <a:spLocks noGrp="1"/>
          </p:cNvSpPr>
          <p:nvPr>
            <p:ph type="dt" sz="half" idx="10"/>
          </p:nvPr>
        </p:nvSpPr>
        <p:spPr/>
        <p:txBody>
          <a:bodyPr/>
          <a:lstStyle/>
          <a:p>
            <a:pPr>
              <a:defRPr/>
            </a:pPr>
            <a:r>
              <a:rPr lang="en-US" smtClean="0"/>
              <a:t>LAL, Orsay, 19/01/2017</a:t>
            </a:r>
            <a:endParaRPr lang="en-US"/>
          </a:p>
        </p:txBody>
      </p:sp>
      <p:sp>
        <p:nvSpPr>
          <p:cNvPr id="2" name="Segnaposto piè di pagina 1"/>
          <p:cNvSpPr>
            <a:spLocks noGrp="1"/>
          </p:cNvSpPr>
          <p:nvPr>
            <p:ph type="ftr" sz="quarter" idx="11"/>
          </p:nvPr>
        </p:nvSpPr>
        <p:spPr/>
        <p:txBody>
          <a:bodyPr/>
          <a:lstStyle/>
          <a:p>
            <a:pPr>
              <a:defRPr/>
            </a:pPr>
            <a:r>
              <a:rPr lang="it-IT" smtClean="0"/>
              <a:t>L. Bandiera, INFN Section of Ferrara</a:t>
            </a:r>
            <a:endParaRPr lang="en-US"/>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35</a:t>
            </a:fld>
            <a:endParaRPr lang="en-US"/>
          </a:p>
        </p:txBody>
      </p:sp>
    </p:spTree>
    <p:extLst>
      <p:ext uri="{BB962C8B-B14F-4D97-AF65-F5344CB8AC3E}">
        <p14:creationId xmlns:p14="http://schemas.microsoft.com/office/powerpoint/2010/main" val="3089668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TeX-PhD-Bandiera-28012015A\images\cap3\collimation.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784" y="2409756"/>
            <a:ext cx="6006536" cy="217137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pPr algn="ctr"/>
            <a:r>
              <a:rPr lang="en-US" dirty="0" smtClean="0">
                <a:solidFill>
                  <a:srgbClr val="C00000"/>
                </a:solidFill>
              </a:rPr>
              <a:t>Possible application</a:t>
            </a:r>
            <a:endParaRPr lang="en-US" dirty="0">
              <a:solidFill>
                <a:srgbClr val="C00000"/>
              </a:solidFill>
            </a:endParaRPr>
          </a:p>
        </p:txBody>
      </p:sp>
      <p:sp>
        <p:nvSpPr>
          <p:cNvPr id="6" name="Rectangle 1"/>
          <p:cNvSpPr>
            <a:spLocks noChangeArrowheads="1"/>
          </p:cNvSpPr>
          <p:nvPr/>
        </p:nvSpPr>
        <p:spPr bwMode="auto">
          <a:xfrm>
            <a:off x="323528" y="1405225"/>
            <a:ext cx="84599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C00000"/>
                </a:solidFill>
                <a:latin typeface="+mn-lt"/>
              </a:rPr>
              <a:t>Some opportunities in the collimation system of future linear electron/positron colliders, such as ILC</a:t>
            </a:r>
            <a:endParaRPr lang="en-US" dirty="0" smtClean="0">
              <a:latin typeface="+mn-lt"/>
            </a:endParaRPr>
          </a:p>
        </p:txBody>
      </p:sp>
      <p:sp>
        <p:nvSpPr>
          <p:cNvPr id="11" name="CasellaDiTesto 10"/>
          <p:cNvSpPr txBox="1"/>
          <p:nvPr/>
        </p:nvSpPr>
        <p:spPr>
          <a:xfrm>
            <a:off x="467544" y="4000996"/>
            <a:ext cx="7704855" cy="2308324"/>
          </a:xfrm>
          <a:prstGeom prst="rect">
            <a:avLst/>
          </a:prstGeom>
          <a:noFill/>
        </p:spPr>
        <p:txBody>
          <a:bodyPr wrap="square" rtlCol="0">
            <a:spAutoFit/>
          </a:bodyPr>
          <a:lstStyle/>
          <a:p>
            <a:pPr marL="285750" indent="-285750" algn="just">
              <a:buFont typeface="Wingdings" pitchFamily="2" charset="2"/>
              <a:buChar char="Ø"/>
            </a:pPr>
            <a:endParaRPr lang="en-US" sz="1600" dirty="0" smtClean="0">
              <a:latin typeface="+mj-lt"/>
            </a:endParaRPr>
          </a:p>
          <a:p>
            <a:pPr marL="285750" indent="-285750" algn="just">
              <a:buFont typeface="Wingdings" pitchFamily="2" charset="2"/>
              <a:buChar char="Ø"/>
            </a:pPr>
            <a:endParaRPr lang="en-US" sz="1600" dirty="0">
              <a:latin typeface="+mj-lt"/>
            </a:endParaRPr>
          </a:p>
          <a:p>
            <a:pPr marL="285750" indent="-285750" algn="just">
              <a:buFont typeface="Wingdings" pitchFamily="2" charset="2"/>
              <a:buChar char="Ø"/>
            </a:pPr>
            <a:r>
              <a:rPr lang="en-US" sz="1600" dirty="0" smtClean="0">
                <a:latin typeface="+mj-lt"/>
              </a:rPr>
              <a:t>The </a:t>
            </a:r>
            <a:r>
              <a:rPr lang="en-US" sz="1600" dirty="0">
                <a:latin typeface="+mj-lt"/>
              </a:rPr>
              <a:t>insertion of a short Si crystal (</a:t>
            </a:r>
            <a:r>
              <a:rPr lang="en-US" sz="1600" dirty="0" smtClean="0">
                <a:latin typeface="+mj-lt"/>
              </a:rPr>
              <a:t>0.02-0.05 </a:t>
            </a:r>
            <a:r>
              <a:rPr lang="en-US" sz="1600" dirty="0">
                <a:latin typeface="+mj-lt"/>
              </a:rPr>
              <a:t>X</a:t>
            </a:r>
            <a:r>
              <a:rPr lang="en-US" sz="1600" baseline="-25000" dirty="0">
                <a:latin typeface="+mj-lt"/>
              </a:rPr>
              <a:t>0</a:t>
            </a:r>
            <a:r>
              <a:rPr lang="en-US" sz="1600" dirty="0">
                <a:latin typeface="+mj-lt"/>
              </a:rPr>
              <a:t>) </a:t>
            </a:r>
            <a:r>
              <a:rPr lang="en-US" sz="1600" dirty="0" smtClean="0">
                <a:latin typeface="+mj-lt"/>
              </a:rPr>
              <a:t>instead </a:t>
            </a:r>
            <a:r>
              <a:rPr lang="en-US" sz="1600" dirty="0">
                <a:latin typeface="+mj-lt"/>
              </a:rPr>
              <a:t>of a long spoiler </a:t>
            </a:r>
            <a:r>
              <a:rPr lang="en-US" sz="1600" dirty="0" smtClean="0">
                <a:latin typeface="+mj-lt"/>
              </a:rPr>
              <a:t>(</a:t>
            </a:r>
            <a:r>
              <a:rPr lang="en-US" sz="1600" dirty="0" smtClean="0"/>
              <a:t>0.5-1 </a:t>
            </a:r>
            <a:r>
              <a:rPr lang="en-US" sz="1600" dirty="0"/>
              <a:t>X</a:t>
            </a:r>
            <a:r>
              <a:rPr lang="en-US" sz="1600" baseline="-25000" dirty="0"/>
              <a:t>0</a:t>
            </a:r>
            <a:r>
              <a:rPr lang="en-US" sz="1600" dirty="0" smtClean="0">
                <a:latin typeface="+mj-lt"/>
              </a:rPr>
              <a:t>) to clean the halo particles would </a:t>
            </a:r>
            <a:r>
              <a:rPr lang="en-US" sz="1600" dirty="0">
                <a:latin typeface="+mj-lt"/>
              </a:rPr>
              <a:t>diminish </a:t>
            </a:r>
            <a:r>
              <a:rPr lang="en-US" sz="1600" dirty="0" smtClean="0">
                <a:latin typeface="+mj-lt"/>
              </a:rPr>
              <a:t>the perturbations on the beam.</a:t>
            </a:r>
          </a:p>
          <a:p>
            <a:pPr marL="285750" indent="-285750" algn="just">
              <a:buFont typeface="Wingdings" pitchFamily="2" charset="2"/>
              <a:buChar char="Ø"/>
            </a:pPr>
            <a:r>
              <a:rPr lang="en-US" sz="1600" dirty="0">
                <a:latin typeface="+mj-lt"/>
              </a:rPr>
              <a:t>The deflection </a:t>
            </a:r>
            <a:r>
              <a:rPr lang="en-US" sz="1600" b="0" dirty="0">
                <a:latin typeface="+mj-lt"/>
              </a:rPr>
              <a:t>of </a:t>
            </a:r>
            <a:r>
              <a:rPr lang="en-US" sz="1600" dirty="0" smtClean="0">
                <a:latin typeface="+mj-lt"/>
              </a:rPr>
              <a:t>particles under single and multiple VR and the </a:t>
            </a:r>
            <a:r>
              <a:rPr lang="en-US" sz="1600" dirty="0">
                <a:latin typeface="+mj-lt"/>
              </a:rPr>
              <a:t>increase in energy </a:t>
            </a:r>
            <a:r>
              <a:rPr lang="en-US" sz="1600" dirty="0" smtClean="0">
                <a:latin typeface="+mj-lt"/>
              </a:rPr>
              <a:t>loss (more than 30% in </a:t>
            </a:r>
            <a:r>
              <a:rPr lang="en-US" sz="1600" dirty="0" smtClean="0"/>
              <a:t>0.02 X</a:t>
            </a:r>
            <a:r>
              <a:rPr lang="en-US" sz="1600" baseline="-25000" dirty="0" smtClean="0"/>
              <a:t>0</a:t>
            </a:r>
            <a:r>
              <a:rPr lang="en-US" sz="1600" dirty="0" smtClean="0">
                <a:latin typeface="+mj-lt"/>
              </a:rPr>
              <a:t>) </a:t>
            </a:r>
            <a:r>
              <a:rPr lang="en-US" sz="1600" dirty="0"/>
              <a:t>may </a:t>
            </a:r>
            <a:r>
              <a:rPr lang="en-US" sz="1600" dirty="0" smtClean="0"/>
              <a:t>increase the discrimination of halo particles</a:t>
            </a:r>
            <a:r>
              <a:rPr lang="en-US" sz="1600" b="0" dirty="0" smtClean="0">
                <a:latin typeface="+mj-lt"/>
              </a:rPr>
              <a:t>, </a:t>
            </a:r>
            <a:r>
              <a:rPr lang="en-US" sz="1600" b="0" dirty="0">
                <a:latin typeface="+mj-lt"/>
              </a:rPr>
              <a:t>which are </a:t>
            </a:r>
            <a:r>
              <a:rPr lang="en-US" sz="1600" b="0" dirty="0" smtClean="0">
                <a:latin typeface="+mj-lt"/>
              </a:rPr>
              <a:t>deflected more </a:t>
            </a:r>
            <a:r>
              <a:rPr lang="en-US" sz="1600" b="0" dirty="0">
                <a:latin typeface="+mj-lt"/>
              </a:rPr>
              <a:t>in the bending magnets placed </a:t>
            </a:r>
            <a:r>
              <a:rPr lang="en-US" sz="1600" b="0" dirty="0" smtClean="0">
                <a:latin typeface="+mj-lt"/>
              </a:rPr>
              <a:t>downstream after </a:t>
            </a:r>
            <a:r>
              <a:rPr lang="en-US" sz="1600" b="0" dirty="0">
                <a:latin typeface="+mj-lt"/>
              </a:rPr>
              <a:t>the collimator</a:t>
            </a:r>
            <a:r>
              <a:rPr lang="en-US" sz="1600" b="0" dirty="0" smtClean="0">
                <a:latin typeface="+mj-lt"/>
              </a:rPr>
              <a:t>.</a:t>
            </a:r>
          </a:p>
        </p:txBody>
      </p:sp>
      <p:sp>
        <p:nvSpPr>
          <p:cNvPr id="12" name="Segnaposto numero diapositiva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1" kern="1200">
                <a:solidFill>
                  <a:srgbClr val="FFFFFF"/>
                </a:solidFill>
                <a:latin typeface="Helvetic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Helvetica" pitchFamily="34" charset="0"/>
                <a:ea typeface="+mn-ea"/>
                <a:cs typeface="+mn-cs"/>
              </a:defRPr>
            </a:lvl5pPr>
            <a:lvl6pPr marL="2286000" algn="l" defTabSz="914400" rtl="0" eaLnBrk="1" latinLnBrk="0" hangingPunct="1">
              <a:defRPr sz="2400" b="1" kern="1200">
                <a:solidFill>
                  <a:schemeClr val="tx1"/>
                </a:solidFill>
                <a:latin typeface="Helvetica" pitchFamily="34" charset="0"/>
                <a:ea typeface="+mn-ea"/>
                <a:cs typeface="+mn-cs"/>
              </a:defRPr>
            </a:lvl6pPr>
            <a:lvl7pPr marL="2743200" algn="l" defTabSz="914400" rtl="0" eaLnBrk="1" latinLnBrk="0" hangingPunct="1">
              <a:defRPr sz="2400" b="1" kern="1200">
                <a:solidFill>
                  <a:schemeClr val="tx1"/>
                </a:solidFill>
                <a:latin typeface="Helvetica" pitchFamily="34" charset="0"/>
                <a:ea typeface="+mn-ea"/>
                <a:cs typeface="+mn-cs"/>
              </a:defRPr>
            </a:lvl7pPr>
            <a:lvl8pPr marL="3200400" algn="l" defTabSz="914400" rtl="0" eaLnBrk="1" latinLnBrk="0" hangingPunct="1">
              <a:defRPr sz="2400" b="1" kern="1200">
                <a:solidFill>
                  <a:schemeClr val="tx1"/>
                </a:solidFill>
                <a:latin typeface="Helvetica" pitchFamily="34" charset="0"/>
                <a:ea typeface="+mn-ea"/>
                <a:cs typeface="+mn-cs"/>
              </a:defRPr>
            </a:lvl8pPr>
            <a:lvl9pPr marL="3657600" algn="l" defTabSz="914400" rtl="0" eaLnBrk="1" latinLnBrk="0" hangingPunct="1">
              <a:defRPr sz="2400" b="1" kern="1200">
                <a:solidFill>
                  <a:schemeClr val="tx1"/>
                </a:solidFill>
                <a:latin typeface="Helvetica" pitchFamily="34" charset="0"/>
                <a:ea typeface="+mn-ea"/>
                <a:cs typeface="+mn-cs"/>
              </a:defRPr>
            </a:lvl9pPr>
          </a:lstStyle>
          <a:p>
            <a:pPr>
              <a:defRPr/>
            </a:pPr>
            <a:fld id="{C2C8B80F-DDDC-4A8E-A6FB-0FB8ACF10A7F}" type="slidenum">
              <a:rPr lang="en-US" smtClean="0">
                <a:latin typeface="+mn-lt"/>
              </a:rPr>
              <a:pPr>
                <a:defRPr/>
              </a:pPr>
              <a:t>36</a:t>
            </a:fld>
            <a:endParaRPr lang="en-US">
              <a:latin typeface="+mn-lt"/>
            </a:endParaRPr>
          </a:p>
        </p:txBody>
      </p:sp>
      <p:sp>
        <p:nvSpPr>
          <p:cNvPr id="14" name="CasellaDiTesto 13"/>
          <p:cNvSpPr txBox="1"/>
          <p:nvPr/>
        </p:nvSpPr>
        <p:spPr>
          <a:xfrm>
            <a:off x="0" y="5940851"/>
            <a:ext cx="9042676" cy="830997"/>
          </a:xfrm>
          <a:prstGeom prst="rect">
            <a:avLst/>
          </a:prstGeom>
          <a:noFill/>
        </p:spPr>
        <p:txBody>
          <a:bodyPr wrap="square" rtlCol="0">
            <a:spAutoFit/>
          </a:bodyPr>
          <a:lstStyle/>
          <a:p>
            <a:endParaRPr lang="en-US" sz="1600" dirty="0">
              <a:solidFill>
                <a:srgbClr val="C00000"/>
              </a:solidFill>
              <a:latin typeface="+mn-lt"/>
            </a:endParaRPr>
          </a:p>
          <a:p>
            <a:pPr marL="342900" indent="-342900">
              <a:buAutoNum type="alphaUcPeriod"/>
            </a:pPr>
            <a:r>
              <a:rPr lang="en-GB" sz="1600" dirty="0" err="1" smtClean="0">
                <a:solidFill>
                  <a:srgbClr val="C00000"/>
                </a:solidFill>
                <a:latin typeface="+mn-lt"/>
              </a:rPr>
              <a:t>Seryi</a:t>
            </a:r>
            <a:r>
              <a:rPr lang="en-GB" sz="1600" dirty="0">
                <a:solidFill>
                  <a:srgbClr val="C00000"/>
                </a:solidFill>
                <a:latin typeface="+mn-lt"/>
              </a:rPr>
              <a:t>, </a:t>
            </a:r>
            <a:r>
              <a:rPr lang="en-GB" sz="1600" dirty="0" err="1">
                <a:solidFill>
                  <a:srgbClr val="C00000"/>
                </a:solidFill>
                <a:latin typeface="+mn-lt"/>
              </a:rPr>
              <a:t>Nucl</a:t>
            </a:r>
            <a:r>
              <a:rPr lang="en-GB" sz="1600" dirty="0">
                <a:solidFill>
                  <a:srgbClr val="C00000"/>
                </a:solidFill>
                <a:latin typeface="+mn-lt"/>
              </a:rPr>
              <a:t>. </a:t>
            </a:r>
            <a:r>
              <a:rPr lang="en-GB" sz="1600" dirty="0" err="1">
                <a:solidFill>
                  <a:srgbClr val="C00000"/>
                </a:solidFill>
                <a:latin typeface="+mn-lt"/>
              </a:rPr>
              <a:t>Instrum</a:t>
            </a:r>
            <a:r>
              <a:rPr lang="en-GB" sz="1600" dirty="0">
                <a:solidFill>
                  <a:srgbClr val="C00000"/>
                </a:solidFill>
                <a:latin typeface="+mn-lt"/>
              </a:rPr>
              <a:t>. Methods Phys. Res., Sect. A 623, 23 (2010</a:t>
            </a:r>
            <a:r>
              <a:rPr lang="en-GB" sz="1600" dirty="0" smtClean="0">
                <a:solidFill>
                  <a:srgbClr val="C00000"/>
                </a:solidFill>
                <a:latin typeface="+mn-lt"/>
              </a:rPr>
              <a:t>)</a:t>
            </a:r>
          </a:p>
          <a:p>
            <a:pPr marL="342900" indent="-342900">
              <a:buAutoNum type="alphaUcPeriod"/>
            </a:pPr>
            <a:endParaRPr lang="it-IT" sz="1600" dirty="0" smtClean="0">
              <a:solidFill>
                <a:srgbClr val="C00000"/>
              </a:solidFill>
              <a:latin typeface="+mn-lt"/>
            </a:endParaRPr>
          </a:p>
        </p:txBody>
      </p:sp>
      <p:sp>
        <p:nvSpPr>
          <p:cNvPr id="16" name="CasellaDiTesto 15"/>
          <p:cNvSpPr txBox="1"/>
          <p:nvPr/>
        </p:nvSpPr>
        <p:spPr>
          <a:xfrm>
            <a:off x="1419031" y="2555612"/>
            <a:ext cx="3801041" cy="369332"/>
          </a:xfrm>
          <a:prstGeom prst="rect">
            <a:avLst/>
          </a:prstGeom>
          <a:noFill/>
        </p:spPr>
        <p:txBody>
          <a:bodyPr wrap="none" rtlCol="0">
            <a:spAutoFit/>
          </a:bodyPr>
          <a:lstStyle/>
          <a:p>
            <a:r>
              <a:rPr lang="en-US" sz="1800" dirty="0">
                <a:latin typeface="+mn-lt"/>
              </a:rPr>
              <a:t> </a:t>
            </a:r>
            <a:r>
              <a:rPr lang="en-US" sz="1800" dirty="0" smtClean="0">
                <a:latin typeface="+mn-lt"/>
              </a:rPr>
              <a:t> Bent crystal instead of a spoiler</a:t>
            </a:r>
            <a:endParaRPr lang="it-IT" sz="1800" dirty="0">
              <a:latin typeface="+mn-lt"/>
            </a:endParaRPr>
          </a:p>
        </p:txBody>
      </p:sp>
      <p:sp>
        <p:nvSpPr>
          <p:cNvPr id="17" name="CasellaDiTesto 16"/>
          <p:cNvSpPr txBox="1"/>
          <p:nvPr/>
        </p:nvSpPr>
        <p:spPr>
          <a:xfrm>
            <a:off x="4994449" y="3747167"/>
            <a:ext cx="623889" cy="430887"/>
          </a:xfrm>
          <a:prstGeom prst="rect">
            <a:avLst/>
          </a:prstGeom>
          <a:noFill/>
        </p:spPr>
        <p:txBody>
          <a:bodyPr wrap="none" rtlCol="0">
            <a:spAutoFit/>
          </a:bodyPr>
          <a:lstStyle/>
          <a:p>
            <a:r>
              <a:rPr lang="it-IT" sz="2200" dirty="0" smtClean="0">
                <a:latin typeface="+mn-lt"/>
              </a:rPr>
              <a:t>BM</a:t>
            </a:r>
            <a:endParaRPr lang="it-IT" sz="2200" dirty="0">
              <a:latin typeface="+mn-lt"/>
            </a:endParaRPr>
          </a:p>
        </p:txBody>
      </p:sp>
      <p:sp>
        <p:nvSpPr>
          <p:cNvPr id="18" name="CasellaDiTesto 17"/>
          <p:cNvSpPr txBox="1"/>
          <p:nvPr/>
        </p:nvSpPr>
        <p:spPr>
          <a:xfrm>
            <a:off x="6300192" y="3645024"/>
            <a:ext cx="1393330" cy="430887"/>
          </a:xfrm>
          <a:prstGeom prst="rect">
            <a:avLst/>
          </a:prstGeom>
          <a:noFill/>
        </p:spPr>
        <p:txBody>
          <a:bodyPr wrap="none" rtlCol="0">
            <a:spAutoFit/>
          </a:bodyPr>
          <a:lstStyle/>
          <a:p>
            <a:r>
              <a:rPr lang="it-IT" sz="2200" dirty="0" err="1" smtClean="0">
                <a:latin typeface="+mn-lt"/>
              </a:rPr>
              <a:t>absorber</a:t>
            </a:r>
            <a:endParaRPr lang="it-IT" sz="2200" dirty="0">
              <a:latin typeface="+mn-lt"/>
            </a:endParaRPr>
          </a:p>
        </p:txBody>
      </p:sp>
      <p:sp>
        <p:nvSpPr>
          <p:cNvPr id="3" name="Segnaposto numero diapositiva 2"/>
          <p:cNvSpPr>
            <a:spLocks noGrp="1"/>
          </p:cNvSpPr>
          <p:nvPr>
            <p:ph type="sldNum" sz="quarter" idx="12"/>
          </p:nvPr>
        </p:nvSpPr>
        <p:spPr/>
        <p:txBody>
          <a:bodyPr/>
          <a:lstStyle/>
          <a:p>
            <a:pPr>
              <a:defRPr/>
            </a:pPr>
            <a:fld id="{EB3A8D29-C147-47B9-93AD-7B356594685C}" type="slidenum">
              <a:rPr lang="en-US" smtClean="0"/>
              <a:pPr>
                <a:defRPr/>
              </a:pPr>
              <a:t>36</a:t>
            </a:fld>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7" name="Segnaposto data 6"/>
          <p:cNvSpPr>
            <a:spLocks noGrp="1"/>
          </p:cNvSpPr>
          <p:nvPr>
            <p:ph type="dt" sz="half" idx="10"/>
          </p:nvPr>
        </p:nvSpPr>
        <p:spPr/>
        <p:txBody>
          <a:bodyPr/>
          <a:lstStyle/>
          <a:p>
            <a:pPr>
              <a:defRPr/>
            </a:pPr>
            <a:r>
              <a:rPr lang="en-US" smtClean="0"/>
              <a:t>LAL, Orsay, 19/01/2017</a:t>
            </a:r>
            <a:endParaRPr lang="en-US"/>
          </a:p>
        </p:txBody>
      </p:sp>
      <p:sp>
        <p:nvSpPr>
          <p:cNvPr id="19" name="CasellaDiTesto 18"/>
          <p:cNvSpPr txBox="1"/>
          <p:nvPr/>
        </p:nvSpPr>
        <p:spPr>
          <a:xfrm>
            <a:off x="-11288" y="6270411"/>
            <a:ext cx="9042676" cy="830997"/>
          </a:xfrm>
          <a:prstGeom prst="rect">
            <a:avLst/>
          </a:prstGeom>
          <a:noFill/>
        </p:spPr>
        <p:txBody>
          <a:bodyPr wrap="square" rtlCol="0">
            <a:spAutoFit/>
          </a:bodyPr>
          <a:lstStyle/>
          <a:p>
            <a:endParaRPr lang="en-US" sz="1600" dirty="0">
              <a:solidFill>
                <a:srgbClr val="C00000"/>
              </a:solidFill>
              <a:latin typeface="+mn-lt"/>
            </a:endParaRPr>
          </a:p>
          <a:p>
            <a:r>
              <a:rPr lang="it-IT" sz="1600" dirty="0" smtClean="0">
                <a:solidFill>
                  <a:srgbClr val="C00000"/>
                </a:solidFill>
                <a:latin typeface="+mn-lt"/>
              </a:rPr>
              <a:t>L</a:t>
            </a:r>
            <a:r>
              <a:rPr lang="it-IT" sz="1600" dirty="0">
                <a:solidFill>
                  <a:srgbClr val="C00000"/>
                </a:solidFill>
                <a:latin typeface="+mn-lt"/>
              </a:rPr>
              <a:t>. Bandiera et al., et al., Journal of </a:t>
            </a:r>
            <a:r>
              <a:rPr lang="it-IT" sz="1600" dirty="0" err="1">
                <a:solidFill>
                  <a:srgbClr val="C00000"/>
                </a:solidFill>
                <a:latin typeface="+mn-lt"/>
              </a:rPr>
              <a:t>Physics</a:t>
            </a:r>
            <a:r>
              <a:rPr lang="it-IT" sz="1600" dirty="0">
                <a:solidFill>
                  <a:srgbClr val="C00000"/>
                </a:solidFill>
                <a:latin typeface="+mn-lt"/>
              </a:rPr>
              <a:t>: Conference Series </a:t>
            </a:r>
            <a:r>
              <a:rPr lang="it-IT" sz="1600" dirty="0" smtClean="0">
                <a:solidFill>
                  <a:srgbClr val="C00000"/>
                </a:solidFill>
                <a:latin typeface="+mn-lt"/>
              </a:rPr>
              <a:t>517 (2014) </a:t>
            </a:r>
            <a:r>
              <a:rPr lang="it-IT" sz="1600" dirty="0">
                <a:solidFill>
                  <a:srgbClr val="C00000"/>
                </a:solidFill>
                <a:latin typeface="+mn-lt"/>
              </a:rPr>
              <a:t>012043 </a:t>
            </a:r>
          </a:p>
          <a:p>
            <a:endParaRPr lang="it-IT" sz="1600" dirty="0" smtClean="0">
              <a:solidFill>
                <a:srgbClr val="C00000"/>
              </a:solidFill>
              <a:latin typeface="+mn-lt"/>
            </a:endParaRPr>
          </a:p>
        </p:txBody>
      </p:sp>
    </p:spTree>
    <p:extLst>
      <p:ext uri="{BB962C8B-B14F-4D97-AF65-F5344CB8AC3E}">
        <p14:creationId xmlns:p14="http://schemas.microsoft.com/office/powerpoint/2010/main" val="1504120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C00000"/>
                </a:solidFill>
              </a:rPr>
              <a:t>Summarizing</a:t>
            </a:r>
            <a:endParaRPr lang="en-US" dirty="0">
              <a:solidFill>
                <a:srgbClr val="C00000"/>
              </a:solidFill>
            </a:endParaRPr>
          </a:p>
        </p:txBody>
      </p:sp>
      <p:sp>
        <p:nvSpPr>
          <p:cNvPr id="3" name="Segnaposto contenuto 2"/>
          <p:cNvSpPr>
            <a:spLocks noGrp="1"/>
          </p:cNvSpPr>
          <p:nvPr>
            <p:ph idx="1"/>
          </p:nvPr>
        </p:nvSpPr>
        <p:spPr/>
        <p:txBody>
          <a:bodyPr>
            <a:normAutofit fontScale="92500" lnSpcReduction="20000"/>
          </a:bodyPr>
          <a:lstStyle/>
          <a:p>
            <a:pPr algn="just"/>
            <a:r>
              <a:rPr lang="en-US" dirty="0" smtClean="0"/>
              <a:t>An algorithm to compute of radiation emitted by relativistic e</a:t>
            </a:r>
            <a:r>
              <a:rPr lang="en-US" baseline="30000" dirty="0" smtClean="0"/>
              <a:t>± </a:t>
            </a:r>
            <a:r>
              <a:rPr lang="en-US" dirty="0"/>
              <a:t> </a:t>
            </a:r>
            <a:r>
              <a:rPr lang="en-US" dirty="0" smtClean="0"/>
              <a:t>in crystals based on the </a:t>
            </a:r>
            <a:r>
              <a:rPr lang="en-US" dirty="0" err="1" smtClean="0"/>
              <a:t>Baier-Katkov</a:t>
            </a:r>
            <a:r>
              <a:rPr lang="en-US" dirty="0" smtClean="0"/>
              <a:t> method has been presented;</a:t>
            </a:r>
          </a:p>
          <a:p>
            <a:pPr marL="0" indent="0" algn="just">
              <a:buNone/>
            </a:pPr>
            <a:endParaRPr lang="en-US" dirty="0"/>
          </a:p>
          <a:p>
            <a:pPr algn="just"/>
            <a:r>
              <a:rPr lang="en-US" dirty="0" smtClean="0"/>
              <a:t>Such algorithm has already been implemented in existing Monte Carlo codes for simulation of particle trajectories in crystals;</a:t>
            </a:r>
          </a:p>
          <a:p>
            <a:pPr algn="just"/>
            <a:endParaRPr lang="en-US" dirty="0"/>
          </a:p>
          <a:p>
            <a:pPr algn="just"/>
            <a:r>
              <a:rPr lang="en-US" dirty="0" smtClean="0"/>
              <a:t>Comparison with experiments show a very good agreement in a wide energy range (from 1 </a:t>
            </a:r>
            <a:r>
              <a:rPr lang="en-US" dirty="0" err="1" smtClean="0"/>
              <a:t>GeV</a:t>
            </a:r>
            <a:r>
              <a:rPr lang="en-US" dirty="0" smtClean="0"/>
              <a:t> to 100 </a:t>
            </a:r>
            <a:r>
              <a:rPr lang="en-US" dirty="0" err="1" smtClean="0"/>
              <a:t>GeV</a:t>
            </a:r>
            <a:r>
              <a:rPr lang="en-US" smtClean="0"/>
              <a:t>);</a:t>
            </a:r>
            <a:endParaRPr lang="en-US" dirty="0" smtClean="0"/>
          </a:p>
          <a:p>
            <a:pPr marL="0" indent="0" algn="just">
              <a:buNone/>
            </a:pPr>
            <a:endParaRPr lang="en-US" dirty="0"/>
          </a:p>
          <a:p>
            <a:pPr algn="just"/>
            <a:r>
              <a:rPr lang="en-US" dirty="0" smtClean="0"/>
              <a:t>Such a method can be inserted in the most general </a:t>
            </a:r>
            <a:r>
              <a:rPr lang="en-GB" dirty="0" smtClean="0"/>
              <a:t>toolkits </a:t>
            </a:r>
            <a:r>
              <a:rPr lang="en-GB" dirty="0"/>
              <a:t>for the simulation of the passage of particles through </a:t>
            </a:r>
            <a:r>
              <a:rPr lang="en-GB" dirty="0" smtClean="0"/>
              <a:t>matter, such as </a:t>
            </a:r>
            <a:r>
              <a:rPr lang="en-GB" dirty="0" err="1" smtClean="0"/>
              <a:t>Geant</a:t>
            </a:r>
            <a:r>
              <a:rPr lang="en-GB" dirty="0" smtClean="0"/>
              <a:t> 4, as an implementation of the radiation processes in oriented crystalline structures.</a:t>
            </a:r>
            <a:endParaRPr lang="en-US" dirty="0"/>
          </a:p>
        </p:txBody>
      </p:sp>
      <p:sp>
        <p:nvSpPr>
          <p:cNvPr id="4" name="Segnaposto data 3"/>
          <p:cNvSpPr>
            <a:spLocks noGrp="1"/>
          </p:cNvSpPr>
          <p:nvPr>
            <p:ph type="dt" sz="half" idx="10"/>
          </p:nvPr>
        </p:nvSpPr>
        <p:spPr/>
        <p:txBody>
          <a:bodyPr/>
          <a:lstStyle/>
          <a:p>
            <a:pPr>
              <a:defRPr/>
            </a:pPr>
            <a:r>
              <a:rPr lang="en-US" smtClean="0"/>
              <a:t>LAL, Orsay, 19/01/2017</a:t>
            </a:r>
            <a:endParaRPr lang="en-US"/>
          </a:p>
        </p:txBody>
      </p:sp>
      <p:sp>
        <p:nvSpPr>
          <p:cNvPr id="5" name="Segnaposto piè di pagina 4"/>
          <p:cNvSpPr>
            <a:spLocks noGrp="1"/>
          </p:cNvSpPr>
          <p:nvPr>
            <p:ph type="ftr" sz="quarter" idx="11"/>
          </p:nvPr>
        </p:nvSpPr>
        <p:spPr/>
        <p:txBody>
          <a:bodyPr/>
          <a:lstStyle/>
          <a:p>
            <a:pPr>
              <a:defRPr/>
            </a:pPr>
            <a:r>
              <a:rPr lang="it-IT" smtClean="0"/>
              <a:t>L. Bandiera, INFN Section of Ferrara</a:t>
            </a:r>
            <a:endParaRPr lang="en-US"/>
          </a:p>
        </p:txBody>
      </p:sp>
      <p:sp>
        <p:nvSpPr>
          <p:cNvPr id="6" name="Segnaposto numero diapositiva 5"/>
          <p:cNvSpPr>
            <a:spLocks noGrp="1"/>
          </p:cNvSpPr>
          <p:nvPr>
            <p:ph type="sldNum" sz="quarter" idx="12"/>
          </p:nvPr>
        </p:nvSpPr>
        <p:spPr/>
        <p:txBody>
          <a:bodyPr/>
          <a:lstStyle/>
          <a:p>
            <a:pPr>
              <a:defRPr/>
            </a:pPr>
            <a:fld id="{EB3A8D29-C147-47B9-93AD-7B356594685C}" type="slidenum">
              <a:rPr lang="en-US" smtClean="0"/>
              <a:pPr>
                <a:defRPr/>
              </a:pPr>
              <a:t>37</a:t>
            </a:fld>
            <a:endParaRPr lang="en-US"/>
          </a:p>
        </p:txBody>
      </p:sp>
    </p:spTree>
    <p:extLst>
      <p:ext uri="{BB962C8B-B14F-4D97-AF65-F5344CB8AC3E}">
        <p14:creationId xmlns:p14="http://schemas.microsoft.com/office/powerpoint/2010/main" val="2877923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39" descr="e-54MeV_C100_C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265274"/>
            <a:ext cx="4187446" cy="237794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o 9"/>
          <p:cNvGrpSpPr/>
          <p:nvPr/>
        </p:nvGrpSpPr>
        <p:grpSpPr>
          <a:xfrm>
            <a:off x="4764462" y="1553732"/>
            <a:ext cx="4414548" cy="2711543"/>
            <a:chOff x="4189045" y="3855771"/>
            <a:chExt cx="5135092" cy="2932844"/>
          </a:xfrm>
        </p:grpSpPr>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045" y="4077072"/>
              <a:ext cx="4954955" cy="2711543"/>
            </a:xfrm>
            <a:prstGeom prst="rect">
              <a:avLst/>
            </a:prstGeom>
          </p:spPr>
        </p:pic>
        <p:sp>
          <p:nvSpPr>
            <p:cNvPr id="126" name="CasellaDiTesto 125"/>
            <p:cNvSpPr txBox="1"/>
            <p:nvPr/>
          </p:nvSpPr>
          <p:spPr>
            <a:xfrm>
              <a:off x="5790656" y="4284586"/>
              <a:ext cx="3379111" cy="299606"/>
            </a:xfrm>
            <a:prstGeom prst="rect">
              <a:avLst/>
            </a:prstGeom>
            <a:noFill/>
          </p:spPr>
          <p:txBody>
            <a:bodyPr wrap="none" rtlCol="0">
              <a:spAutoFit/>
            </a:bodyPr>
            <a:lstStyle/>
            <a:p>
              <a:r>
                <a:rPr lang="en-US" sz="1200" i="1" dirty="0" smtClean="0">
                  <a:latin typeface="+mj-lt"/>
                </a:rPr>
                <a:t>Laboratori Nazionali di Frascati, 1960</a:t>
              </a:r>
              <a:endParaRPr lang="en-US" sz="1200" i="1" dirty="0">
                <a:latin typeface="+mj-lt"/>
              </a:endParaRPr>
            </a:p>
          </p:txBody>
        </p:sp>
        <p:cxnSp>
          <p:nvCxnSpPr>
            <p:cNvPr id="6" name="Connettore 1 5"/>
            <p:cNvCxnSpPr/>
            <p:nvPr/>
          </p:nvCxnSpPr>
          <p:spPr>
            <a:xfrm>
              <a:off x="4773251" y="6342558"/>
              <a:ext cx="4329428"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497252" y="5077367"/>
              <a:ext cx="2826885" cy="369332"/>
            </a:xfrm>
            <a:prstGeom prst="rect">
              <a:avLst/>
            </a:prstGeom>
            <a:noFill/>
            <a:ln w="6350">
              <a:noFill/>
            </a:ln>
          </p:spPr>
          <p:txBody>
            <a:bodyPr wrap="square" rtlCol="0">
              <a:spAutoFit/>
            </a:bodyPr>
            <a:lstStyle/>
            <a:p>
              <a:pPr algn="ctr"/>
              <a:r>
                <a:rPr lang="en-US" sz="1800" dirty="0">
                  <a:solidFill>
                    <a:srgbClr val="C70E17"/>
                  </a:solidFill>
                  <a:latin typeface="Arial" pitchFamily="34" charset="0"/>
                  <a:cs typeface="Arial" pitchFamily="34" charset="0"/>
                </a:rPr>
                <a:t>bremsstrahlung</a:t>
              </a:r>
              <a:endParaRPr lang="en-US" sz="1800" dirty="0"/>
            </a:p>
          </p:txBody>
        </p:sp>
        <p:cxnSp>
          <p:nvCxnSpPr>
            <p:cNvPr id="9" name="Connettore 2 8"/>
            <p:cNvCxnSpPr/>
            <p:nvPr/>
          </p:nvCxnSpPr>
          <p:spPr>
            <a:xfrm flipH="1">
              <a:off x="7552664" y="5432843"/>
              <a:ext cx="269900" cy="897663"/>
            </a:xfrm>
            <a:prstGeom prst="straightConnector1">
              <a:avLst/>
            </a:prstGeom>
            <a:ln w="28575">
              <a:solidFill>
                <a:srgbClr val="C70E17"/>
              </a:solidFill>
              <a:tailEnd type="arrow"/>
            </a:ln>
          </p:spPr>
          <p:style>
            <a:lnRef idx="1">
              <a:schemeClr val="accent1"/>
            </a:lnRef>
            <a:fillRef idx="0">
              <a:schemeClr val="accent1"/>
            </a:fillRef>
            <a:effectRef idx="0">
              <a:schemeClr val="accent1"/>
            </a:effectRef>
            <a:fontRef idx="minor">
              <a:schemeClr val="tx1"/>
            </a:fontRef>
          </p:style>
        </p:cxnSp>
        <p:sp>
          <p:nvSpPr>
            <p:cNvPr id="60" name="CasellaDiTesto 59"/>
            <p:cNvSpPr txBox="1"/>
            <p:nvPr/>
          </p:nvSpPr>
          <p:spPr>
            <a:xfrm rot="16200000">
              <a:off x="3024537" y="5084548"/>
              <a:ext cx="2826885" cy="369332"/>
            </a:xfrm>
            <a:prstGeom prst="rect">
              <a:avLst/>
            </a:prstGeom>
            <a:noFill/>
            <a:ln w="6350">
              <a:noFill/>
            </a:ln>
          </p:spPr>
          <p:txBody>
            <a:bodyPr wrap="square" rtlCol="0">
              <a:spAutoFit/>
            </a:bodyPr>
            <a:lstStyle/>
            <a:p>
              <a:pPr algn="ctr"/>
              <a:r>
                <a:rPr lang="en-US" sz="1800" b="0" dirty="0" smtClean="0">
                  <a:latin typeface="Arial" pitchFamily="34" charset="0"/>
                  <a:cs typeface="Arial" pitchFamily="34" charset="0"/>
                </a:rPr>
                <a:t>Enhancement</a:t>
              </a:r>
              <a:endParaRPr lang="en-US" sz="1800" b="0" dirty="0"/>
            </a:p>
          </p:txBody>
        </p:sp>
      </p:grpSp>
      <p:cxnSp>
        <p:nvCxnSpPr>
          <p:cNvPr id="107" name="Connettore 2 106"/>
          <p:cNvCxnSpPr/>
          <p:nvPr/>
        </p:nvCxnSpPr>
        <p:spPr>
          <a:xfrm>
            <a:off x="4392238" y="2022744"/>
            <a:ext cx="153856" cy="3229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CasellaDiTesto 107"/>
              <p:cNvSpPr txBox="1"/>
              <p:nvPr/>
            </p:nvSpPr>
            <p:spPr>
              <a:xfrm>
                <a:off x="4469166" y="1798419"/>
                <a:ext cx="455574" cy="844014"/>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r>
                            <a:rPr lang="it-IT" b="1" i="1" smtClean="0">
                              <a:solidFill>
                                <a:srgbClr val="FF0000"/>
                              </a:solidFill>
                              <a:latin typeface="Cambria Math"/>
                            </a:rPr>
                            <m:t>𝟏</m:t>
                          </m:r>
                        </m:num>
                        <m:den>
                          <m:r>
                            <a:rPr lang="en-US" i="1" smtClean="0">
                              <a:solidFill>
                                <a:srgbClr val="FF0000"/>
                              </a:solidFill>
                              <a:latin typeface="Cambria Math"/>
                              <a:ea typeface="Cambria Math"/>
                            </a:rPr>
                            <m:t>𝜸</m:t>
                          </m:r>
                        </m:den>
                      </m:f>
                    </m:oMath>
                  </m:oMathPara>
                </a14:m>
                <a:endParaRPr lang="en-US" dirty="0">
                  <a:solidFill>
                    <a:srgbClr val="FF0000"/>
                  </a:solidFill>
                  <a:latin typeface="+mj-lt"/>
                </a:endParaRPr>
              </a:p>
            </p:txBody>
          </p:sp>
        </mc:Choice>
        <mc:Fallback xmlns="">
          <p:sp>
            <p:nvSpPr>
              <p:cNvPr id="108" name="CasellaDiTesto 107"/>
              <p:cNvSpPr txBox="1">
                <a:spLocks noRot="1" noChangeAspect="1" noMove="1" noResize="1" noEditPoints="1" noAdjustHandles="1" noChangeArrowheads="1" noChangeShapeType="1" noTextEdit="1"/>
              </p:cNvSpPr>
              <p:nvPr/>
            </p:nvSpPr>
            <p:spPr>
              <a:xfrm>
                <a:off x="4469166" y="1798419"/>
                <a:ext cx="455574" cy="844014"/>
              </a:xfrm>
              <a:prstGeom prst="rect">
                <a:avLst/>
              </a:prstGeom>
              <a:blipFill rotWithShape="1">
                <a:blip r:embed="rId5"/>
                <a:stretch>
                  <a:fillRect/>
                </a:stretch>
              </a:blipFill>
              <a:ln>
                <a:noFill/>
              </a:ln>
            </p:spPr>
            <p:txBody>
              <a:bodyPr/>
              <a:lstStyle/>
              <a:p>
                <a:r>
                  <a:rPr lang="en-US">
                    <a:noFill/>
                  </a:rPr>
                  <a:t> </a:t>
                </a:r>
              </a:p>
            </p:txBody>
          </p:sp>
        </mc:Fallback>
      </mc:AlternateContent>
      <p:sp>
        <p:nvSpPr>
          <p:cNvPr id="12" name="CasellaDiTesto 11"/>
          <p:cNvSpPr txBox="1"/>
          <p:nvPr/>
        </p:nvSpPr>
        <p:spPr>
          <a:xfrm>
            <a:off x="8222099" y="4129335"/>
            <a:ext cx="837089" cy="307777"/>
          </a:xfrm>
          <a:prstGeom prst="rect">
            <a:avLst/>
          </a:prstGeom>
          <a:solidFill>
            <a:schemeClr val="bg1"/>
          </a:solidFill>
        </p:spPr>
        <p:txBody>
          <a:bodyPr wrap="none" rtlCol="0">
            <a:spAutoFit/>
          </a:bodyPr>
          <a:lstStyle/>
          <a:p>
            <a:r>
              <a:rPr lang="en-US" sz="1400" b="0" dirty="0">
                <a:latin typeface="+mj-lt"/>
              </a:rPr>
              <a:t>x</a:t>
            </a:r>
            <a:r>
              <a:rPr lang="en-US" sz="1400" b="0" dirty="0" smtClean="0">
                <a:latin typeface="+mj-lt"/>
              </a:rPr>
              <a:t> = </a:t>
            </a:r>
            <a:r>
              <a:rPr lang="el-GR" sz="1400" b="0" dirty="0" smtClean="0">
                <a:latin typeface="+mj-lt"/>
              </a:rPr>
              <a:t>ω</a:t>
            </a:r>
            <a:r>
              <a:rPr lang="it-IT" sz="1400" b="0" dirty="0" smtClean="0">
                <a:latin typeface="+mj-lt"/>
              </a:rPr>
              <a:t>/E</a:t>
            </a:r>
            <a:r>
              <a:rPr lang="en-US" sz="1400" b="0" dirty="0" smtClean="0">
                <a:latin typeface="+mj-lt"/>
              </a:rPr>
              <a:t> </a:t>
            </a:r>
            <a:endParaRPr lang="en-US" sz="1400" b="0" dirty="0">
              <a:latin typeface="+mj-lt"/>
            </a:endParaRPr>
          </a:p>
        </p:txBody>
      </p:sp>
      <p:sp>
        <p:nvSpPr>
          <p:cNvPr id="2" name="Titolo 1"/>
          <p:cNvSpPr>
            <a:spLocks noGrp="1"/>
          </p:cNvSpPr>
          <p:nvPr>
            <p:ph type="title"/>
          </p:nvPr>
        </p:nvSpPr>
        <p:spPr>
          <a:xfrm>
            <a:off x="6073" y="565912"/>
            <a:ext cx="9137927" cy="990600"/>
          </a:xfrm>
        </p:spPr>
        <p:txBody>
          <a:bodyPr>
            <a:noAutofit/>
          </a:bodyPr>
          <a:lstStyle/>
          <a:p>
            <a:pPr algn="ctr"/>
            <a:r>
              <a:rPr lang="en-US" sz="3600" dirty="0" smtClean="0">
                <a:solidFill>
                  <a:srgbClr val="C00000"/>
                </a:solidFill>
              </a:rPr>
              <a:t>Enhancement of radiation in aligned crystals</a:t>
            </a:r>
            <a:endParaRPr lang="en-US" sz="3600" dirty="0">
              <a:solidFill>
                <a:srgbClr val="C00000"/>
              </a:solidFill>
            </a:endParaRPr>
          </a:p>
        </p:txBody>
      </p:sp>
      <p:sp>
        <p:nvSpPr>
          <p:cNvPr id="3" name="Segnaposto numero diapositiva 2"/>
          <p:cNvSpPr>
            <a:spLocks noGrp="1"/>
          </p:cNvSpPr>
          <p:nvPr>
            <p:ph type="sldNum" sz="quarter" idx="12"/>
          </p:nvPr>
        </p:nvSpPr>
        <p:spPr/>
        <p:txBody>
          <a:bodyPr/>
          <a:lstStyle/>
          <a:p>
            <a:pPr>
              <a:defRPr/>
            </a:pPr>
            <a:fld id="{EBC94083-B7AD-4BA0-B634-30AF78BDEA86}" type="slidenum">
              <a:rPr lang="en-US" smtClean="0"/>
              <a:pPr>
                <a:defRPr/>
              </a:pPr>
              <a:t>4</a:t>
            </a:fld>
            <a:endParaRPr lang="en-US" dirty="0"/>
          </a:p>
        </p:txBody>
      </p:sp>
      <p:sp>
        <p:nvSpPr>
          <p:cNvPr id="15" name="CasellaDiTesto 14"/>
          <p:cNvSpPr txBox="1"/>
          <p:nvPr/>
        </p:nvSpPr>
        <p:spPr>
          <a:xfrm>
            <a:off x="120298" y="1628800"/>
            <a:ext cx="4235678" cy="584775"/>
          </a:xfrm>
          <a:prstGeom prst="rect">
            <a:avLst/>
          </a:prstGeom>
          <a:noFill/>
        </p:spPr>
        <p:txBody>
          <a:bodyPr wrap="square" rtlCol="0">
            <a:spAutoFit/>
          </a:bodyPr>
          <a:lstStyle/>
          <a:p>
            <a:pPr algn="ctr"/>
            <a:r>
              <a:rPr lang="en-US" sz="1600" dirty="0" smtClean="0">
                <a:solidFill>
                  <a:srgbClr val="000000"/>
                </a:solidFill>
                <a:latin typeface="+mj-lt"/>
              </a:rPr>
              <a:t> Coherent Bremsstrahlung (1950s) Ter-Mikaelian, Ferretti, Dyson-Uberall</a:t>
            </a:r>
          </a:p>
        </p:txBody>
      </p:sp>
      <p:grpSp>
        <p:nvGrpSpPr>
          <p:cNvPr id="22" name="Gruppo 21"/>
          <p:cNvGrpSpPr/>
          <p:nvPr/>
        </p:nvGrpSpPr>
        <p:grpSpPr>
          <a:xfrm>
            <a:off x="508456" y="2345716"/>
            <a:ext cx="3616607" cy="211164"/>
            <a:chOff x="1475656" y="2149948"/>
            <a:chExt cx="4110907" cy="234936"/>
          </a:xfrm>
        </p:grpSpPr>
        <p:cxnSp>
          <p:nvCxnSpPr>
            <p:cNvPr id="96" name="Connettore 1 95"/>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e 9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8" name="Ovale 9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9" name="Ovale 9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0" name="Ovale 9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1" name="Ovale 10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2" name="Ovale 10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3" name="Ovale 10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4" name="Ovale 10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3" name="Gruppo 22"/>
          <p:cNvGrpSpPr/>
          <p:nvPr/>
        </p:nvGrpSpPr>
        <p:grpSpPr>
          <a:xfrm>
            <a:off x="531813" y="2774080"/>
            <a:ext cx="3616607" cy="211164"/>
            <a:chOff x="1475656" y="2149948"/>
            <a:chExt cx="4110907" cy="234936"/>
          </a:xfrm>
        </p:grpSpPr>
        <p:cxnSp>
          <p:nvCxnSpPr>
            <p:cNvPr id="87" name="Connettore 1 86"/>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Ovale 87"/>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9" name="Ovale 88"/>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0" name="Ovale 89"/>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1" name="Ovale 90"/>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2" name="Ovale 91"/>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3" name="Ovale 92"/>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4" name="Ovale 93"/>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5" name="Ovale 94"/>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4" name="Gruppo 23"/>
          <p:cNvGrpSpPr/>
          <p:nvPr/>
        </p:nvGrpSpPr>
        <p:grpSpPr>
          <a:xfrm>
            <a:off x="539033" y="3239986"/>
            <a:ext cx="3616607" cy="211164"/>
            <a:chOff x="1475656" y="2149948"/>
            <a:chExt cx="4110907" cy="234936"/>
          </a:xfrm>
        </p:grpSpPr>
        <p:cxnSp>
          <p:nvCxnSpPr>
            <p:cNvPr id="78" name="Connettore 1 77"/>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Ovale 78"/>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0" name="Ovale 79"/>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1" name="Ovale 80"/>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2" name="Ovale 81"/>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3" name="Ovale 82"/>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4" name="Ovale 83"/>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Ovale 84"/>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6" name="Ovale 85"/>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5" name="Gruppo 24"/>
          <p:cNvGrpSpPr/>
          <p:nvPr/>
        </p:nvGrpSpPr>
        <p:grpSpPr>
          <a:xfrm>
            <a:off x="539033" y="3728104"/>
            <a:ext cx="3616607" cy="211164"/>
            <a:chOff x="1475656" y="2149948"/>
            <a:chExt cx="4110907" cy="234936"/>
          </a:xfrm>
        </p:grpSpPr>
        <p:cxnSp>
          <p:nvCxnSpPr>
            <p:cNvPr id="69" name="Connettore 1 68"/>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e 69"/>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1" name="Ovale 70"/>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2" name="Ovale 71"/>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3" name="Ovale 72"/>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4" name="Ovale 73"/>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5" name="Ovale 74"/>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6" name="Ovale 75"/>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7" name="Ovale 76"/>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cxnSp>
        <p:nvCxnSpPr>
          <p:cNvPr id="26" name="Connettore 2 25"/>
          <p:cNvCxnSpPr>
            <a:stCxn id="20" idx="2"/>
          </p:cNvCxnSpPr>
          <p:nvPr/>
        </p:nvCxnSpPr>
        <p:spPr>
          <a:xfrm flipV="1">
            <a:off x="243157" y="2220426"/>
            <a:ext cx="4183486" cy="1589639"/>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1782" y="3348400"/>
            <a:ext cx="442750" cy="461665"/>
          </a:xfrm>
          <a:prstGeom prst="rect">
            <a:avLst/>
          </a:prstGeom>
          <a:noFill/>
        </p:spPr>
        <p:txBody>
          <a:bodyPr wrap="none" rtlCol="0">
            <a:spAutoFit/>
          </a:bodyPr>
          <a:lstStyle/>
          <a:p>
            <a:r>
              <a:rPr lang="en-US" dirty="0" smtClean="0">
                <a:latin typeface="+mj-lt"/>
              </a:rPr>
              <a:t>e</a:t>
            </a:r>
            <a:r>
              <a:rPr lang="en-US" baseline="30000" dirty="0">
                <a:latin typeface="+mj-lt"/>
              </a:rPr>
              <a:t>±</a:t>
            </a:r>
          </a:p>
        </p:txBody>
      </p:sp>
      <p:sp>
        <p:nvSpPr>
          <p:cNvPr id="106" name="Figura a mano libera 105"/>
          <p:cNvSpPr/>
          <p:nvPr/>
        </p:nvSpPr>
        <p:spPr>
          <a:xfrm>
            <a:off x="572649" y="1874299"/>
            <a:ext cx="3562959" cy="2187893"/>
          </a:xfrm>
          <a:custGeom>
            <a:avLst/>
            <a:gdLst>
              <a:gd name="connsiteX0" fmla="*/ 197 w 2967971"/>
              <a:gd name="connsiteY0" fmla="*/ 2388485 h 2389738"/>
              <a:gd name="connsiteX1" fmla="*/ 2557660 w 2967971"/>
              <a:gd name="connsiteY1" fmla="*/ 145348 h 2389738"/>
              <a:gd name="connsiteX2" fmla="*/ 2700535 w 2967971"/>
              <a:gd name="connsiteY2" fmla="*/ 459673 h 2389738"/>
              <a:gd name="connsiteX3" fmla="*/ 197 w 2967971"/>
              <a:gd name="connsiteY3" fmla="*/ 2388485 h 2389738"/>
            </a:gdLst>
            <a:ahLst/>
            <a:cxnLst>
              <a:cxn ang="0">
                <a:pos x="connsiteX0" y="connsiteY0"/>
              </a:cxn>
              <a:cxn ang="0">
                <a:pos x="connsiteX1" y="connsiteY1"/>
              </a:cxn>
              <a:cxn ang="0">
                <a:pos x="connsiteX2" y="connsiteY2"/>
              </a:cxn>
              <a:cxn ang="0">
                <a:pos x="connsiteX3" y="connsiteY3"/>
              </a:cxn>
            </a:cxnLst>
            <a:rect l="l" t="t" r="r" b="b"/>
            <a:pathLst>
              <a:path w="2967971" h="2389738">
                <a:moveTo>
                  <a:pt x="197" y="2388485"/>
                </a:moveTo>
                <a:cubicBezTo>
                  <a:pt x="-23615" y="2336098"/>
                  <a:pt x="2107604" y="466817"/>
                  <a:pt x="2557660" y="145348"/>
                </a:cubicBezTo>
                <a:cubicBezTo>
                  <a:pt x="3007716" y="-176121"/>
                  <a:pt x="3133922" y="83436"/>
                  <a:pt x="2700535" y="459673"/>
                </a:cubicBezTo>
                <a:cubicBezTo>
                  <a:pt x="2267148" y="835910"/>
                  <a:pt x="24009" y="2440872"/>
                  <a:pt x="197" y="2388485"/>
                </a:cubicBezTo>
                <a:close/>
              </a:path>
            </a:pathLst>
          </a:custGeom>
          <a:noFill/>
          <a:ln>
            <a:solidFill>
              <a:srgbClr val="FF0000"/>
            </a:solidFill>
          </a:ln>
          <a:scene3d>
            <a:camera prst="orthographicFront">
              <a:rot lat="0" lon="0" rev="210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mc:AlternateContent xmlns:mc="http://schemas.openxmlformats.org/markup-compatibility/2006" xmlns:a14="http://schemas.microsoft.com/office/drawing/2010/main">
        <mc:Choice Requires="a14">
          <p:sp>
            <p:nvSpPr>
              <p:cNvPr id="118" name="CasellaDiTesto 117"/>
              <p:cNvSpPr txBox="1"/>
              <p:nvPr/>
            </p:nvSpPr>
            <p:spPr>
              <a:xfrm>
                <a:off x="2801078" y="2713545"/>
                <a:ext cx="1259538" cy="717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000" b="1" i="1" smtClean="0">
                          <a:solidFill>
                            <a:srgbClr val="FF0000"/>
                          </a:solidFill>
                          <a:latin typeface="Cambria Math"/>
                        </a:rPr>
                        <m:t>𝒍𝒄</m:t>
                      </m:r>
                      <m:r>
                        <a:rPr lang="it-IT" sz="2000" b="1" i="1" smtClean="0">
                          <a:solidFill>
                            <a:srgbClr val="FF0000"/>
                          </a:solidFill>
                          <a:latin typeface="Cambria Math"/>
                        </a:rPr>
                        <m:t>=</m:t>
                      </m:r>
                      <m:f>
                        <m:fPr>
                          <m:ctrlPr>
                            <a:rPr lang="it-IT" sz="2000" b="1" i="1" smtClean="0">
                              <a:solidFill>
                                <a:srgbClr val="FF0000"/>
                              </a:solidFill>
                              <a:latin typeface="Cambria Math"/>
                            </a:rPr>
                          </m:ctrlPr>
                        </m:fPr>
                        <m:num>
                          <m:r>
                            <a:rPr lang="it-IT" sz="2000" b="1" i="1" smtClean="0">
                              <a:solidFill>
                                <a:srgbClr val="FF0000"/>
                              </a:solidFill>
                              <a:latin typeface="Cambria Math"/>
                            </a:rPr>
                            <m:t>𝟐</m:t>
                          </m:r>
                          <m:sSup>
                            <m:sSupPr>
                              <m:ctrlPr>
                                <a:rPr lang="it-IT" sz="2000" b="1" i="1" smtClean="0">
                                  <a:solidFill>
                                    <a:srgbClr val="FF0000"/>
                                  </a:solidFill>
                                  <a:latin typeface="Cambria Math"/>
                                  <a:ea typeface="Cambria Math"/>
                                </a:rPr>
                              </m:ctrlPr>
                            </m:sSupPr>
                            <m:e>
                              <m:r>
                                <a:rPr lang="it-IT" sz="2000" b="1" i="1" smtClean="0">
                                  <a:solidFill>
                                    <a:srgbClr val="FF0000"/>
                                  </a:solidFill>
                                  <a:latin typeface="Cambria Math"/>
                                  <a:ea typeface="Cambria Math"/>
                                </a:rPr>
                                <m:t>𝜸</m:t>
                              </m:r>
                            </m:e>
                            <m:sup>
                              <m:r>
                                <a:rPr lang="it-IT" sz="2000" b="1" i="1" smtClean="0">
                                  <a:solidFill>
                                    <a:srgbClr val="FF0000"/>
                                  </a:solidFill>
                                  <a:latin typeface="Cambria Math"/>
                                  <a:ea typeface="Cambria Math"/>
                                </a:rPr>
                                <m:t>𝟐</m:t>
                              </m:r>
                            </m:sup>
                          </m:sSup>
                        </m:num>
                        <m:den>
                          <m:r>
                            <a:rPr lang="it-IT" sz="2000" b="1" i="1" smtClean="0">
                              <a:solidFill>
                                <a:srgbClr val="FF0000"/>
                              </a:solidFill>
                              <a:latin typeface="Cambria Math"/>
                              <a:ea typeface="Cambria Math"/>
                            </a:rPr>
                            <m:t>𝝎</m:t>
                          </m:r>
                        </m:den>
                      </m:f>
                    </m:oMath>
                  </m:oMathPara>
                </a14:m>
                <a:endParaRPr lang="en-US" sz="2000" dirty="0">
                  <a:solidFill>
                    <a:srgbClr val="FF0000"/>
                  </a:solidFill>
                </a:endParaRPr>
              </a:p>
            </p:txBody>
          </p:sp>
        </mc:Choice>
        <mc:Fallback xmlns="">
          <p:sp>
            <p:nvSpPr>
              <p:cNvPr id="118" name="CasellaDiTesto 117"/>
              <p:cNvSpPr txBox="1">
                <a:spLocks noRot="1" noChangeAspect="1" noMove="1" noResize="1" noEditPoints="1" noAdjustHandles="1" noChangeArrowheads="1" noChangeShapeType="1" noTextEdit="1"/>
              </p:cNvSpPr>
              <p:nvPr/>
            </p:nvSpPr>
            <p:spPr>
              <a:xfrm>
                <a:off x="2801078" y="2713545"/>
                <a:ext cx="1259538" cy="717761"/>
              </a:xfrm>
              <a:prstGeom prst="rect">
                <a:avLst/>
              </a:prstGeom>
              <a:blipFill rotWithShape="1">
                <a:blip r:embed="rId6"/>
                <a:stretch>
                  <a:fillRect/>
                </a:stretch>
              </a:blipFill>
            </p:spPr>
            <p:txBody>
              <a:bodyPr/>
              <a:lstStyle/>
              <a:p>
                <a:r>
                  <a:rPr lang="en-US">
                    <a:noFill/>
                  </a:rPr>
                  <a:t> </a:t>
                </a:r>
              </a:p>
            </p:txBody>
          </p:sp>
        </mc:Fallback>
      </mc:AlternateContent>
      <p:sp>
        <p:nvSpPr>
          <p:cNvPr id="5" name="Segnaposto data 4"/>
          <p:cNvSpPr>
            <a:spLocks noGrp="1"/>
          </p:cNvSpPr>
          <p:nvPr>
            <p:ph type="dt" sz="half" idx="10"/>
          </p:nvPr>
        </p:nvSpPr>
        <p:spPr/>
        <p:txBody>
          <a:bodyPr/>
          <a:lstStyle/>
          <a:p>
            <a:pPr>
              <a:defRPr/>
            </a:pPr>
            <a:r>
              <a:rPr lang="en-US" smtClean="0"/>
              <a:t>LAL, Orsay, 19/01/2017</a:t>
            </a:r>
            <a:endParaRPr lang="en-US" dirty="0"/>
          </a:p>
        </p:txBody>
      </p:sp>
      <p:sp>
        <p:nvSpPr>
          <p:cNvPr id="8" name="Segnaposto piè di pagina 7"/>
          <p:cNvSpPr>
            <a:spLocks noGrp="1"/>
          </p:cNvSpPr>
          <p:nvPr>
            <p:ph type="ftr" sz="quarter" idx="11"/>
          </p:nvPr>
        </p:nvSpPr>
        <p:spPr/>
        <p:txBody>
          <a:bodyPr/>
          <a:lstStyle/>
          <a:p>
            <a:pPr>
              <a:defRPr/>
            </a:pPr>
            <a:r>
              <a:rPr lang="it-IT" smtClean="0"/>
              <a:t>L. Bandiera, INFN Section of Ferrara</a:t>
            </a:r>
            <a:endParaRPr lang="en-US" dirty="0"/>
          </a:p>
        </p:txBody>
      </p:sp>
      <p:sp>
        <p:nvSpPr>
          <p:cNvPr id="13" name="Figura a mano libera 12"/>
          <p:cNvSpPr/>
          <p:nvPr/>
        </p:nvSpPr>
        <p:spPr>
          <a:xfrm>
            <a:off x="1448426" y="3472503"/>
            <a:ext cx="113611" cy="387927"/>
          </a:xfrm>
          <a:custGeom>
            <a:avLst/>
            <a:gdLst>
              <a:gd name="connsiteX0" fmla="*/ 0 w 113611"/>
              <a:gd name="connsiteY0" fmla="*/ 0 h 387927"/>
              <a:gd name="connsiteX1" fmla="*/ 110837 w 113611"/>
              <a:gd name="connsiteY1" fmla="*/ 152400 h 387927"/>
              <a:gd name="connsiteX2" fmla="*/ 69273 w 113611"/>
              <a:gd name="connsiteY2" fmla="*/ 387927 h 387927"/>
            </a:gdLst>
            <a:ahLst/>
            <a:cxnLst>
              <a:cxn ang="0">
                <a:pos x="connsiteX0" y="connsiteY0"/>
              </a:cxn>
              <a:cxn ang="0">
                <a:pos x="connsiteX1" y="connsiteY1"/>
              </a:cxn>
              <a:cxn ang="0">
                <a:pos x="connsiteX2" y="connsiteY2"/>
              </a:cxn>
            </a:cxnLst>
            <a:rect l="l" t="t" r="r" b="b"/>
            <a:pathLst>
              <a:path w="113611" h="387927">
                <a:moveTo>
                  <a:pt x="0" y="0"/>
                </a:moveTo>
                <a:cubicBezTo>
                  <a:pt x="49646" y="43873"/>
                  <a:pt x="99292" y="87746"/>
                  <a:pt x="110837" y="152400"/>
                </a:cubicBezTo>
                <a:cubicBezTo>
                  <a:pt x="122382" y="217054"/>
                  <a:pt x="95827" y="302490"/>
                  <a:pt x="69273" y="387927"/>
                </a:cubicBezTo>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Connettore 1 15"/>
          <p:cNvCxnSpPr>
            <a:stCxn id="20" idx="2"/>
          </p:cNvCxnSpPr>
          <p:nvPr/>
        </p:nvCxnSpPr>
        <p:spPr>
          <a:xfrm>
            <a:off x="243157" y="3810065"/>
            <a:ext cx="2110971" cy="3212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1629534" y="3303373"/>
            <a:ext cx="881973" cy="461665"/>
          </a:xfrm>
          <a:prstGeom prst="rect">
            <a:avLst/>
          </a:prstGeom>
          <a:noFill/>
        </p:spPr>
        <p:txBody>
          <a:bodyPr wrap="none" rtlCol="0">
            <a:spAutoFit/>
          </a:bodyPr>
          <a:lstStyle/>
          <a:p>
            <a:r>
              <a:rPr lang="el-GR" dirty="0"/>
              <a:t>θ</a:t>
            </a:r>
            <a:r>
              <a:rPr lang="it-IT" dirty="0" smtClean="0"/>
              <a:t>&lt;&lt;1</a:t>
            </a:r>
            <a:endParaRPr lang="en-US" dirty="0"/>
          </a:p>
        </p:txBody>
      </p:sp>
      <p:grpSp>
        <p:nvGrpSpPr>
          <p:cNvPr id="65" name="Gruppo 64"/>
          <p:cNvGrpSpPr/>
          <p:nvPr/>
        </p:nvGrpSpPr>
        <p:grpSpPr>
          <a:xfrm>
            <a:off x="4197700" y="4653136"/>
            <a:ext cx="4981310" cy="1762316"/>
            <a:chOff x="-383223" y="4010297"/>
            <a:chExt cx="5049692" cy="1762316"/>
          </a:xfrm>
        </p:grpSpPr>
        <p:grpSp>
          <p:nvGrpSpPr>
            <p:cNvPr id="66" name="Gruppo 65"/>
            <p:cNvGrpSpPr/>
            <p:nvPr/>
          </p:nvGrpSpPr>
          <p:grpSpPr>
            <a:xfrm>
              <a:off x="554854" y="4142820"/>
              <a:ext cx="3616607" cy="211164"/>
              <a:chOff x="1475656" y="2149948"/>
              <a:chExt cx="4110907" cy="234936"/>
            </a:xfrm>
          </p:grpSpPr>
          <p:cxnSp>
            <p:nvCxnSpPr>
              <p:cNvPr id="143" name="Connettore 1 14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44" name="Ovale 143"/>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5" name="Ovale 144"/>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6" name="Ovale 145"/>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7" name="Ovale 146"/>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8" name="Ovale 147"/>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9" name="Ovale 148"/>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0" name="Ovale 149"/>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1" name="Ovale 150"/>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67" name="Gruppo 66"/>
            <p:cNvGrpSpPr/>
            <p:nvPr/>
          </p:nvGrpSpPr>
          <p:grpSpPr>
            <a:xfrm>
              <a:off x="578211" y="4595581"/>
              <a:ext cx="3616607" cy="211164"/>
              <a:chOff x="1475656" y="2149948"/>
              <a:chExt cx="4110907" cy="234936"/>
            </a:xfrm>
          </p:grpSpPr>
          <p:cxnSp>
            <p:nvCxnSpPr>
              <p:cNvPr id="134" name="Connettore 1 133"/>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Ovale 134"/>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6" name="Ovale 135"/>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7" name="Ovale 136"/>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8" name="Ovale 137"/>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9" name="Ovale 138"/>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0" name="Ovale 139"/>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1" name="Ovale 140"/>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2" name="Ovale 141"/>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68" name="Gruppo 67"/>
            <p:cNvGrpSpPr/>
            <p:nvPr/>
          </p:nvGrpSpPr>
          <p:grpSpPr>
            <a:xfrm>
              <a:off x="595629" y="5067666"/>
              <a:ext cx="3616607" cy="211164"/>
              <a:chOff x="1475656" y="2149948"/>
              <a:chExt cx="4110907" cy="234936"/>
            </a:xfrm>
          </p:grpSpPr>
          <p:cxnSp>
            <p:nvCxnSpPr>
              <p:cNvPr id="124" name="Connettore 1 123"/>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Ovale 124"/>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7" name="Ovale 126"/>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8" name="Ovale 127"/>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9" name="Ovale 128"/>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0" name="Ovale 129"/>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1" name="Ovale 130"/>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2" name="Ovale 131"/>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3" name="Ovale 132"/>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05" name="Gruppo 104"/>
            <p:cNvGrpSpPr/>
            <p:nvPr/>
          </p:nvGrpSpPr>
          <p:grpSpPr>
            <a:xfrm>
              <a:off x="605883" y="5515211"/>
              <a:ext cx="3616607" cy="211164"/>
              <a:chOff x="1475656" y="2149948"/>
              <a:chExt cx="4110907" cy="234936"/>
            </a:xfrm>
          </p:grpSpPr>
          <p:cxnSp>
            <p:nvCxnSpPr>
              <p:cNvPr id="114" name="Connettore 1 113"/>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Ovale 114"/>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6" name="Ovale 115"/>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7" name="Ovale 116"/>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9" name="Ovale 118"/>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0" name="Ovale 119"/>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1" name="Ovale 120"/>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2" name="Ovale 121"/>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3" name="Ovale 122"/>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09" name="CasellaDiTesto 108"/>
            <p:cNvSpPr txBox="1"/>
            <p:nvPr/>
          </p:nvSpPr>
          <p:spPr>
            <a:xfrm>
              <a:off x="-383223" y="4514797"/>
              <a:ext cx="938077" cy="461665"/>
            </a:xfrm>
            <a:prstGeom prst="rect">
              <a:avLst/>
            </a:prstGeom>
            <a:noFill/>
          </p:spPr>
          <p:txBody>
            <a:bodyPr wrap="none" rtlCol="0">
              <a:spAutoFit/>
            </a:bodyPr>
            <a:lstStyle/>
            <a:p>
              <a:r>
                <a:rPr lang="en-US" dirty="0" smtClean="0">
                  <a:latin typeface="+mj-lt"/>
                </a:rPr>
                <a:t>HE e</a:t>
              </a:r>
              <a:r>
                <a:rPr lang="en-US" baseline="30000" dirty="0" smtClean="0">
                  <a:latin typeface="+mj-lt"/>
                </a:rPr>
                <a:t>-</a:t>
              </a:r>
              <a:endParaRPr lang="en-US" baseline="30000" dirty="0">
                <a:latin typeface="+mj-lt"/>
              </a:endParaRPr>
            </a:p>
          </p:txBody>
        </p:sp>
        <p:sp>
          <p:nvSpPr>
            <p:cNvPr id="110" name="Rettangolo 109"/>
            <p:cNvSpPr/>
            <p:nvPr/>
          </p:nvSpPr>
          <p:spPr>
            <a:xfrm>
              <a:off x="4282477" y="4010297"/>
              <a:ext cx="383992" cy="1762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HE</a:t>
              </a:r>
              <a:endParaRPr lang="en-US" dirty="0">
                <a:latin typeface="+mj-lt"/>
              </a:endParaRPr>
            </a:p>
          </p:txBody>
        </p:sp>
        <p:sp>
          <p:nvSpPr>
            <p:cNvPr id="111" name="Figura a mano libera 110"/>
            <p:cNvSpPr/>
            <p:nvPr/>
          </p:nvSpPr>
          <p:spPr>
            <a:xfrm>
              <a:off x="523538" y="4541201"/>
              <a:ext cx="3727023" cy="367460"/>
            </a:xfrm>
            <a:custGeom>
              <a:avLst/>
              <a:gdLst>
                <a:gd name="connsiteX0" fmla="*/ 204 w 4535599"/>
                <a:gd name="connsiteY0" fmla="*/ 331419 h 780772"/>
                <a:gd name="connsiteX1" fmla="*/ 3934894 w 4535599"/>
                <a:gd name="connsiteY1" fmla="*/ 12764 h 780772"/>
                <a:gd name="connsiteX2" fmla="*/ 4115004 w 4535599"/>
                <a:gd name="connsiteY2" fmla="*/ 774764 h 780772"/>
                <a:gd name="connsiteX3" fmla="*/ 204 w 4535599"/>
                <a:gd name="connsiteY3" fmla="*/ 331419 h 780772"/>
              </a:gdLst>
              <a:ahLst/>
              <a:cxnLst>
                <a:cxn ang="0">
                  <a:pos x="connsiteX0" y="connsiteY0"/>
                </a:cxn>
                <a:cxn ang="0">
                  <a:pos x="connsiteX1" y="connsiteY1"/>
                </a:cxn>
                <a:cxn ang="0">
                  <a:pos x="connsiteX2" y="connsiteY2"/>
                </a:cxn>
                <a:cxn ang="0">
                  <a:pos x="connsiteX3" y="connsiteY3"/>
                </a:cxn>
              </a:cxnLst>
              <a:rect l="l" t="t" r="r" b="b"/>
              <a:pathLst>
                <a:path w="4535599" h="780772">
                  <a:moveTo>
                    <a:pt x="204" y="331419"/>
                  </a:moveTo>
                  <a:cubicBezTo>
                    <a:pt x="-29814" y="204419"/>
                    <a:pt x="3249094" y="-61127"/>
                    <a:pt x="3934894" y="12764"/>
                  </a:cubicBezTo>
                  <a:cubicBezTo>
                    <a:pt x="4620694" y="86655"/>
                    <a:pt x="4770786" y="717037"/>
                    <a:pt x="4115004" y="774764"/>
                  </a:cubicBezTo>
                  <a:cubicBezTo>
                    <a:pt x="3459222" y="832491"/>
                    <a:pt x="30222" y="458419"/>
                    <a:pt x="204" y="331419"/>
                  </a:cubicBezTo>
                  <a:close/>
                </a:path>
              </a:pathLst>
            </a:custGeom>
            <a:gradFill>
              <a:gsLst>
                <a:gs pos="0">
                  <a:schemeClr val="accent1">
                    <a:tint val="66000"/>
                    <a:satMod val="160000"/>
                    <a:alpha val="0"/>
                    <a:lumMod val="84000"/>
                    <a:lumOff val="16000"/>
                  </a:schemeClr>
                </a:gs>
                <a:gs pos="91000">
                  <a:schemeClr val="accent1">
                    <a:tint val="44500"/>
                    <a:satMod val="160000"/>
                  </a:schemeClr>
                </a:gs>
                <a:gs pos="100000">
                  <a:schemeClr val="accent1">
                    <a:tint val="23500"/>
                    <a:satMod val="16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Connettore 2 111"/>
            <p:cNvCxnSpPr/>
            <p:nvPr/>
          </p:nvCxnSpPr>
          <p:spPr>
            <a:xfrm flipV="1">
              <a:off x="4222490" y="4471874"/>
              <a:ext cx="151157" cy="1098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Figura a mano libera 112"/>
            <p:cNvSpPr/>
            <p:nvPr/>
          </p:nvSpPr>
          <p:spPr>
            <a:xfrm>
              <a:off x="637309" y="4502727"/>
              <a:ext cx="3685309" cy="429784"/>
            </a:xfrm>
            <a:custGeom>
              <a:avLst/>
              <a:gdLst>
                <a:gd name="connsiteX0" fmla="*/ 0 w 3685309"/>
                <a:gd name="connsiteY0" fmla="*/ 193964 h 429784"/>
                <a:gd name="connsiteX1" fmla="*/ 1343891 w 3685309"/>
                <a:gd name="connsiteY1" fmla="*/ 69273 h 429784"/>
                <a:gd name="connsiteX2" fmla="*/ 2632364 w 3685309"/>
                <a:gd name="connsiteY2" fmla="*/ 429491 h 429784"/>
                <a:gd name="connsiteX3" fmla="*/ 3685309 w 3685309"/>
                <a:gd name="connsiteY3" fmla="*/ 0 h 429784"/>
              </a:gdLst>
              <a:ahLst/>
              <a:cxnLst>
                <a:cxn ang="0">
                  <a:pos x="connsiteX0" y="connsiteY0"/>
                </a:cxn>
                <a:cxn ang="0">
                  <a:pos x="connsiteX1" y="connsiteY1"/>
                </a:cxn>
                <a:cxn ang="0">
                  <a:pos x="connsiteX2" y="connsiteY2"/>
                </a:cxn>
                <a:cxn ang="0">
                  <a:pos x="connsiteX3" y="connsiteY3"/>
                </a:cxn>
              </a:cxnLst>
              <a:rect l="l" t="t" r="r" b="b"/>
              <a:pathLst>
                <a:path w="3685309" h="429784">
                  <a:moveTo>
                    <a:pt x="0" y="193964"/>
                  </a:moveTo>
                  <a:cubicBezTo>
                    <a:pt x="452582" y="111991"/>
                    <a:pt x="905164" y="30018"/>
                    <a:pt x="1343891" y="69273"/>
                  </a:cubicBezTo>
                  <a:cubicBezTo>
                    <a:pt x="1782618" y="108527"/>
                    <a:pt x="2242128" y="441036"/>
                    <a:pt x="2632364" y="429491"/>
                  </a:cubicBezTo>
                  <a:cubicBezTo>
                    <a:pt x="3022600" y="417946"/>
                    <a:pt x="3353954" y="208973"/>
                    <a:pt x="3685309" y="0"/>
                  </a:cubicBezTo>
                </a:path>
              </a:pathLst>
            </a:custGeom>
            <a:noFill/>
            <a:ln w="349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2" name="CasellaDiTesto 151"/>
          <p:cNvSpPr txBox="1"/>
          <p:nvPr/>
        </p:nvSpPr>
        <p:spPr>
          <a:xfrm>
            <a:off x="4205220" y="5593753"/>
            <a:ext cx="895291" cy="461665"/>
          </a:xfrm>
          <a:prstGeom prst="rect">
            <a:avLst/>
          </a:prstGeom>
          <a:noFill/>
        </p:spPr>
        <p:txBody>
          <a:bodyPr wrap="square" rtlCol="0">
            <a:spAutoFit/>
          </a:bodyPr>
          <a:lstStyle/>
          <a:p>
            <a:r>
              <a:rPr lang="en-US" dirty="0">
                <a:latin typeface="+mj-lt"/>
              </a:rPr>
              <a:t>L</a:t>
            </a:r>
            <a:r>
              <a:rPr lang="en-US" dirty="0" smtClean="0">
                <a:latin typeface="+mj-lt"/>
              </a:rPr>
              <a:t>E e</a:t>
            </a:r>
            <a:r>
              <a:rPr lang="en-US" baseline="30000" dirty="0" smtClean="0">
                <a:latin typeface="+mj-lt"/>
              </a:rPr>
              <a:t>-</a:t>
            </a:r>
            <a:endParaRPr lang="en-US" baseline="30000" dirty="0">
              <a:latin typeface="+mj-lt"/>
            </a:endParaRPr>
          </a:p>
        </p:txBody>
      </p:sp>
      <p:sp>
        <p:nvSpPr>
          <p:cNvPr id="153" name="Figura a mano libera 152"/>
          <p:cNvSpPr/>
          <p:nvPr/>
        </p:nvSpPr>
        <p:spPr>
          <a:xfrm>
            <a:off x="5119936" y="5669190"/>
            <a:ext cx="3695980" cy="367460"/>
          </a:xfrm>
          <a:custGeom>
            <a:avLst/>
            <a:gdLst>
              <a:gd name="connsiteX0" fmla="*/ 204 w 4535599"/>
              <a:gd name="connsiteY0" fmla="*/ 331419 h 780772"/>
              <a:gd name="connsiteX1" fmla="*/ 3934894 w 4535599"/>
              <a:gd name="connsiteY1" fmla="*/ 12764 h 780772"/>
              <a:gd name="connsiteX2" fmla="*/ 4115004 w 4535599"/>
              <a:gd name="connsiteY2" fmla="*/ 774764 h 780772"/>
              <a:gd name="connsiteX3" fmla="*/ 204 w 4535599"/>
              <a:gd name="connsiteY3" fmla="*/ 331419 h 780772"/>
            </a:gdLst>
            <a:ahLst/>
            <a:cxnLst>
              <a:cxn ang="0">
                <a:pos x="connsiteX0" y="connsiteY0"/>
              </a:cxn>
              <a:cxn ang="0">
                <a:pos x="connsiteX1" y="connsiteY1"/>
              </a:cxn>
              <a:cxn ang="0">
                <a:pos x="connsiteX2" y="connsiteY2"/>
              </a:cxn>
              <a:cxn ang="0">
                <a:pos x="connsiteX3" y="connsiteY3"/>
              </a:cxn>
            </a:cxnLst>
            <a:rect l="l" t="t" r="r" b="b"/>
            <a:pathLst>
              <a:path w="4535599" h="780772">
                <a:moveTo>
                  <a:pt x="204" y="331419"/>
                </a:moveTo>
                <a:cubicBezTo>
                  <a:pt x="-29814" y="204419"/>
                  <a:pt x="3249094" y="-61127"/>
                  <a:pt x="3934894" y="12764"/>
                </a:cubicBezTo>
                <a:cubicBezTo>
                  <a:pt x="4620694" y="86655"/>
                  <a:pt x="4770786" y="717037"/>
                  <a:pt x="4115004" y="774764"/>
                </a:cubicBezTo>
                <a:cubicBezTo>
                  <a:pt x="3459222" y="832491"/>
                  <a:pt x="30222" y="458419"/>
                  <a:pt x="204" y="331419"/>
                </a:cubicBezTo>
                <a:close/>
              </a:path>
            </a:pathLst>
          </a:custGeom>
          <a:gradFill>
            <a:gsLst>
              <a:gs pos="0">
                <a:schemeClr val="accent1">
                  <a:tint val="66000"/>
                  <a:satMod val="160000"/>
                  <a:alpha val="0"/>
                  <a:lumMod val="84000"/>
                  <a:lumOff val="16000"/>
                </a:schemeClr>
              </a:gs>
              <a:gs pos="91000">
                <a:schemeClr val="accent1">
                  <a:tint val="44500"/>
                  <a:satMod val="160000"/>
                </a:schemeClr>
              </a:gs>
              <a:gs pos="100000">
                <a:schemeClr val="accent1">
                  <a:tint val="23500"/>
                  <a:satMod val="16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Figura a mano libera 153"/>
          <p:cNvSpPr/>
          <p:nvPr/>
        </p:nvSpPr>
        <p:spPr>
          <a:xfrm>
            <a:off x="5208368" y="5727503"/>
            <a:ext cx="3833222" cy="180141"/>
          </a:xfrm>
          <a:custGeom>
            <a:avLst/>
            <a:gdLst>
              <a:gd name="connsiteX0" fmla="*/ 0 w 3865418"/>
              <a:gd name="connsiteY0" fmla="*/ 69273 h 180141"/>
              <a:gd name="connsiteX1" fmla="*/ 429491 w 3865418"/>
              <a:gd name="connsiteY1" fmla="*/ 13855 h 180141"/>
              <a:gd name="connsiteX2" fmla="*/ 831273 w 3865418"/>
              <a:gd name="connsiteY2" fmla="*/ 152400 h 180141"/>
              <a:gd name="connsiteX3" fmla="*/ 1288473 w 3865418"/>
              <a:gd name="connsiteY3" fmla="*/ 41564 h 180141"/>
              <a:gd name="connsiteX4" fmla="*/ 1676400 w 3865418"/>
              <a:gd name="connsiteY4" fmla="*/ 180110 h 180141"/>
              <a:gd name="connsiteX5" fmla="*/ 2022764 w 3865418"/>
              <a:gd name="connsiteY5" fmla="*/ 55419 h 180141"/>
              <a:gd name="connsiteX6" fmla="*/ 2424546 w 3865418"/>
              <a:gd name="connsiteY6" fmla="*/ 166255 h 180141"/>
              <a:gd name="connsiteX7" fmla="*/ 2729346 w 3865418"/>
              <a:gd name="connsiteY7" fmla="*/ 27710 h 180141"/>
              <a:gd name="connsiteX8" fmla="*/ 3103418 w 3865418"/>
              <a:gd name="connsiteY8" fmla="*/ 166255 h 180141"/>
              <a:gd name="connsiteX9" fmla="*/ 3463636 w 3865418"/>
              <a:gd name="connsiteY9" fmla="*/ 110837 h 180141"/>
              <a:gd name="connsiteX10" fmla="*/ 3865418 w 3865418"/>
              <a:gd name="connsiteY10" fmla="*/ 0 h 1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418" h="180141">
                <a:moveTo>
                  <a:pt x="0" y="69273"/>
                </a:moveTo>
                <a:cubicBezTo>
                  <a:pt x="145473" y="34637"/>
                  <a:pt x="290946" y="1"/>
                  <a:pt x="429491" y="13855"/>
                </a:cubicBezTo>
                <a:cubicBezTo>
                  <a:pt x="568036" y="27709"/>
                  <a:pt x="688110" y="147782"/>
                  <a:pt x="831273" y="152400"/>
                </a:cubicBezTo>
                <a:cubicBezTo>
                  <a:pt x="974436" y="157018"/>
                  <a:pt x="1147619" y="36946"/>
                  <a:pt x="1288473" y="41564"/>
                </a:cubicBezTo>
                <a:cubicBezTo>
                  <a:pt x="1429327" y="46182"/>
                  <a:pt x="1554018" y="177801"/>
                  <a:pt x="1676400" y="180110"/>
                </a:cubicBezTo>
                <a:cubicBezTo>
                  <a:pt x="1798782" y="182419"/>
                  <a:pt x="1898073" y="57728"/>
                  <a:pt x="2022764" y="55419"/>
                </a:cubicBezTo>
                <a:cubicBezTo>
                  <a:pt x="2147455" y="53110"/>
                  <a:pt x="2306782" y="170873"/>
                  <a:pt x="2424546" y="166255"/>
                </a:cubicBezTo>
                <a:cubicBezTo>
                  <a:pt x="2542310" y="161637"/>
                  <a:pt x="2616201" y="27710"/>
                  <a:pt x="2729346" y="27710"/>
                </a:cubicBezTo>
                <a:cubicBezTo>
                  <a:pt x="2842491" y="27710"/>
                  <a:pt x="2981036" y="152401"/>
                  <a:pt x="3103418" y="166255"/>
                </a:cubicBezTo>
                <a:cubicBezTo>
                  <a:pt x="3225800" y="180109"/>
                  <a:pt x="3336636" y="138546"/>
                  <a:pt x="3463636" y="110837"/>
                </a:cubicBezTo>
                <a:cubicBezTo>
                  <a:pt x="3590636" y="83128"/>
                  <a:pt x="3728027" y="41564"/>
                  <a:pt x="3865418" y="0"/>
                </a:cubicBezTo>
              </a:path>
            </a:pathLst>
          </a:cu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Connettore 2 154"/>
          <p:cNvCxnSpPr/>
          <p:nvPr/>
        </p:nvCxnSpPr>
        <p:spPr>
          <a:xfrm flipV="1">
            <a:off x="8815916" y="5686189"/>
            <a:ext cx="225674" cy="1313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Rectangle 1"/>
          <p:cNvSpPr>
            <a:spLocks noChangeArrowheads="1"/>
          </p:cNvSpPr>
          <p:nvPr/>
        </p:nvSpPr>
        <p:spPr bwMode="auto">
          <a:xfrm>
            <a:off x="-17463" y="6577607"/>
            <a:ext cx="9161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a:latin typeface="+mn-lt"/>
              </a:rPr>
              <a:t>M. Kumakhov, Physics Letters A 57, 17 (1976</a:t>
            </a:r>
            <a:r>
              <a:rPr lang="en-GB" sz="1400" dirty="0" smtClean="0">
                <a:latin typeface="+mn-lt"/>
              </a:rPr>
              <a:t>)</a:t>
            </a:r>
            <a:r>
              <a:rPr lang="da-DK" sz="1400" dirty="0" smtClean="0">
                <a:latin typeface="+mn-lt"/>
                <a:ea typeface="Tahoma" pitchFamily="34" charset="0"/>
                <a:cs typeface="Tahoma" pitchFamily="34" charset="0"/>
              </a:rPr>
              <a:t>.</a:t>
            </a:r>
            <a:endParaRPr lang="en-US" sz="1400" dirty="0">
              <a:latin typeface="+mn-lt"/>
              <a:ea typeface="Tahoma" pitchFamily="34" charset="0"/>
              <a:cs typeface="Tahoma" pitchFamily="34" charset="0"/>
            </a:endParaRPr>
          </a:p>
        </p:txBody>
      </p:sp>
      <p:sp>
        <p:nvSpPr>
          <p:cNvPr id="158" name="CasellaDiTesto 157"/>
          <p:cNvSpPr txBox="1"/>
          <p:nvPr/>
        </p:nvSpPr>
        <p:spPr>
          <a:xfrm>
            <a:off x="4858623" y="6474822"/>
            <a:ext cx="4235678" cy="338554"/>
          </a:xfrm>
          <a:prstGeom prst="rect">
            <a:avLst/>
          </a:prstGeom>
          <a:noFill/>
        </p:spPr>
        <p:txBody>
          <a:bodyPr wrap="square" rtlCol="0">
            <a:spAutoFit/>
          </a:bodyPr>
          <a:lstStyle/>
          <a:p>
            <a:pPr algn="ctr"/>
            <a:r>
              <a:rPr lang="en-US" sz="1600" dirty="0" smtClean="0">
                <a:solidFill>
                  <a:srgbClr val="000000"/>
                </a:solidFill>
                <a:latin typeface="+mj-lt"/>
              </a:rPr>
              <a:t>Channeling radiation ( </a:t>
            </a:r>
            <a:r>
              <a:rPr lang="en-US" sz="1600" dirty="0" err="1" smtClean="0">
                <a:solidFill>
                  <a:srgbClr val="000000"/>
                </a:solidFill>
                <a:latin typeface="+mj-lt"/>
              </a:rPr>
              <a:t>Kumakhov</a:t>
            </a:r>
            <a:r>
              <a:rPr lang="en-US" sz="1600" dirty="0" smtClean="0">
                <a:solidFill>
                  <a:srgbClr val="000000"/>
                </a:solidFill>
                <a:latin typeface="+mj-lt"/>
              </a:rPr>
              <a:t>)</a:t>
            </a:r>
          </a:p>
        </p:txBody>
      </p:sp>
    </p:spTree>
    <p:extLst>
      <p:ext uri="{BB962C8B-B14F-4D97-AF65-F5344CB8AC3E}">
        <p14:creationId xmlns:p14="http://schemas.microsoft.com/office/powerpoint/2010/main" val="334144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Channeling and related effects in a bent crystal</a:t>
            </a:r>
            <a:endParaRPr lang="en-US" dirty="0">
              <a:solidFill>
                <a:srgbClr val="C00000"/>
              </a:solidFill>
            </a:endParaRPr>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5</a:t>
            </a:fld>
            <a:endParaRPr lang="en-US" dirty="0"/>
          </a:p>
        </p:txBody>
      </p:sp>
      <p:sp>
        <p:nvSpPr>
          <p:cNvPr id="6" name="Segnaposto contenuto 1"/>
          <p:cNvSpPr txBox="1">
            <a:spLocks/>
          </p:cNvSpPr>
          <p:nvPr/>
        </p:nvSpPr>
        <p:spPr>
          <a:xfrm>
            <a:off x="131763" y="1506221"/>
            <a:ext cx="9012237" cy="438943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sz="2000" dirty="0">
              <a:solidFill>
                <a:srgbClr val="000000"/>
              </a:solidFill>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833" y="1916832"/>
            <a:ext cx="3113647" cy="67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uppo 22"/>
          <p:cNvGrpSpPr/>
          <p:nvPr/>
        </p:nvGrpSpPr>
        <p:grpSpPr>
          <a:xfrm>
            <a:off x="2856812" y="2605785"/>
            <a:ext cx="6470750" cy="3775543"/>
            <a:chOff x="-890016" y="2780941"/>
            <a:chExt cx="6470750" cy="3775543"/>
          </a:xfrm>
        </p:grpSpPr>
        <p:sp>
          <p:nvSpPr>
            <p:cNvPr id="5" name="Segnaposto numero diapositiva 5"/>
            <p:cNvSpPr txBox="1">
              <a:spLocks/>
            </p:cNvSpPr>
            <p:nvPr/>
          </p:nvSpPr>
          <p:spPr>
            <a:xfrm>
              <a:off x="395321" y="4404792"/>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1" kern="1200">
                  <a:solidFill>
                    <a:srgbClr val="FFFFFF"/>
                  </a:solidFill>
                  <a:latin typeface="Helvetic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Helvetica" pitchFamily="34" charset="0"/>
                  <a:ea typeface="+mn-ea"/>
                  <a:cs typeface="+mn-cs"/>
                </a:defRPr>
              </a:lvl5pPr>
              <a:lvl6pPr marL="2286000" algn="l" defTabSz="914400" rtl="0" eaLnBrk="1" latinLnBrk="0" hangingPunct="1">
                <a:defRPr sz="2400" b="1" kern="1200">
                  <a:solidFill>
                    <a:schemeClr val="tx1"/>
                  </a:solidFill>
                  <a:latin typeface="Helvetica" pitchFamily="34" charset="0"/>
                  <a:ea typeface="+mn-ea"/>
                  <a:cs typeface="+mn-cs"/>
                </a:defRPr>
              </a:lvl6pPr>
              <a:lvl7pPr marL="2743200" algn="l" defTabSz="914400" rtl="0" eaLnBrk="1" latinLnBrk="0" hangingPunct="1">
                <a:defRPr sz="2400" b="1" kern="1200">
                  <a:solidFill>
                    <a:schemeClr val="tx1"/>
                  </a:solidFill>
                  <a:latin typeface="Helvetica" pitchFamily="34" charset="0"/>
                  <a:ea typeface="+mn-ea"/>
                  <a:cs typeface="+mn-cs"/>
                </a:defRPr>
              </a:lvl7pPr>
              <a:lvl8pPr marL="3200400" algn="l" defTabSz="914400" rtl="0" eaLnBrk="1" latinLnBrk="0" hangingPunct="1">
                <a:defRPr sz="2400" b="1" kern="1200">
                  <a:solidFill>
                    <a:schemeClr val="tx1"/>
                  </a:solidFill>
                  <a:latin typeface="Helvetica" pitchFamily="34" charset="0"/>
                  <a:ea typeface="+mn-ea"/>
                  <a:cs typeface="+mn-cs"/>
                </a:defRPr>
              </a:lvl8pPr>
              <a:lvl9pPr marL="3657600" algn="l" defTabSz="914400" rtl="0" eaLnBrk="1" latinLnBrk="0" hangingPunct="1">
                <a:defRPr sz="2400" b="1" kern="1200">
                  <a:solidFill>
                    <a:schemeClr val="tx1"/>
                  </a:solidFill>
                  <a:latin typeface="Helvetica" pitchFamily="34" charset="0"/>
                  <a:ea typeface="+mn-ea"/>
                  <a:cs typeface="+mn-cs"/>
                </a:defRPr>
              </a:lvl9pPr>
            </a:lstStyle>
            <a:p>
              <a:pPr>
                <a:defRPr/>
              </a:pPr>
              <a:fld id="{EBC94083-B7AD-4BA0-B634-30AF78BDEA86}" type="slidenum">
                <a:rPr lang="en-US" smtClean="0">
                  <a:solidFill>
                    <a:srgbClr val="000000"/>
                  </a:solidFill>
                </a:rPr>
                <a:pPr>
                  <a:defRPr/>
                </a:pPr>
                <a:t>5</a:t>
              </a:fld>
              <a:endParaRPr lang="en-US" dirty="0">
                <a:solidFill>
                  <a:srgbClr val="000000"/>
                </a:solidFill>
              </a:endParaRPr>
            </a:p>
          </p:txBody>
        </p:sp>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t="14399" r="50000"/>
            <a:stretch/>
          </p:blipFill>
          <p:spPr>
            <a:xfrm>
              <a:off x="2051719" y="3068960"/>
              <a:ext cx="3529015" cy="3308260"/>
            </a:xfrm>
            <a:prstGeom prst="rect">
              <a:avLst/>
            </a:prstGeom>
          </p:spPr>
        </p:pic>
        <p:grpSp>
          <p:nvGrpSpPr>
            <p:cNvPr id="9" name="Gruppo 8"/>
            <p:cNvGrpSpPr/>
            <p:nvPr/>
          </p:nvGrpSpPr>
          <p:grpSpPr>
            <a:xfrm>
              <a:off x="-890016" y="2780941"/>
              <a:ext cx="5098231" cy="3775543"/>
              <a:chOff x="-886271" y="2321244"/>
              <a:chExt cx="5327463" cy="4106252"/>
            </a:xfrm>
          </p:grpSpPr>
          <p:pic>
            <p:nvPicPr>
              <p:cNvPr id="10" name="Immagine 9"/>
              <p:cNvPicPr>
                <a:picLocks noChangeAspect="1"/>
              </p:cNvPicPr>
              <p:nvPr/>
            </p:nvPicPr>
            <p:blipFill rotWithShape="1">
              <a:blip r:embed="rId4">
                <a:extLst>
                  <a:ext uri="{28A0092B-C50C-407E-A947-70E740481C1C}">
                    <a14:useLocalDpi xmlns:a14="http://schemas.microsoft.com/office/drawing/2010/main" val="0"/>
                  </a:ext>
                </a:extLst>
              </a:blip>
              <a:srcRect t="20963" b="11097"/>
              <a:stretch/>
            </p:blipFill>
            <p:spPr>
              <a:xfrm>
                <a:off x="-886271" y="2875445"/>
                <a:ext cx="5327463" cy="3192893"/>
              </a:xfrm>
              <a:prstGeom prst="rect">
                <a:avLst/>
              </a:prstGeom>
            </p:spPr>
          </p:pic>
          <p:cxnSp>
            <p:nvCxnSpPr>
              <p:cNvPr id="11" name="Connettore 2 10"/>
              <p:cNvCxnSpPr/>
              <p:nvPr/>
            </p:nvCxnSpPr>
            <p:spPr>
              <a:xfrm flipV="1">
                <a:off x="647564" y="4293096"/>
                <a:ext cx="252028" cy="2105084"/>
              </a:xfrm>
              <a:prstGeom prst="straightConnector1">
                <a:avLst/>
              </a:prstGeom>
              <a:ln w="38100">
                <a:solidFill>
                  <a:srgbClr val="0F2FFF"/>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flipV="1">
                <a:off x="884684" y="2321244"/>
                <a:ext cx="14908" cy="2001168"/>
              </a:xfrm>
              <a:prstGeom prst="straightConnector1">
                <a:avLst/>
              </a:prstGeom>
              <a:ln w="38100">
                <a:solidFill>
                  <a:srgbClr val="0F2FFF"/>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823256" y="4322412"/>
                <a:ext cx="252028" cy="2105084"/>
              </a:xfrm>
              <a:prstGeom prst="straightConnector1">
                <a:avLst/>
              </a:prstGeom>
              <a:ln w="38100">
                <a:solidFill>
                  <a:srgbClr val="0F2FFF"/>
                </a:solidFill>
                <a:tailEnd type="arrow"/>
              </a:ln>
            </p:spPr>
            <p:style>
              <a:lnRef idx="1">
                <a:schemeClr val="accent1"/>
              </a:lnRef>
              <a:fillRef idx="0">
                <a:schemeClr val="accent1"/>
              </a:fillRef>
              <a:effectRef idx="0">
                <a:schemeClr val="accent1"/>
              </a:effectRef>
              <a:fontRef idx="minor">
                <a:schemeClr val="tx1"/>
              </a:fontRef>
            </p:style>
          </p:cxnSp>
          <p:sp>
            <p:nvSpPr>
              <p:cNvPr id="14" name="Figura a mano libera 13"/>
              <p:cNvSpPr/>
              <p:nvPr/>
            </p:nvSpPr>
            <p:spPr>
              <a:xfrm>
                <a:off x="984752" y="2886075"/>
                <a:ext cx="586873" cy="1485900"/>
              </a:xfrm>
              <a:custGeom>
                <a:avLst/>
                <a:gdLst>
                  <a:gd name="connsiteX0" fmla="*/ 101098 w 586873"/>
                  <a:gd name="connsiteY0" fmla="*/ 1485900 h 1485900"/>
                  <a:gd name="connsiteX1" fmla="*/ 1086 w 586873"/>
                  <a:gd name="connsiteY1" fmla="*/ 1214438 h 1485900"/>
                  <a:gd name="connsiteX2" fmla="*/ 158248 w 586873"/>
                  <a:gd name="connsiteY2" fmla="*/ 1014413 h 1485900"/>
                  <a:gd name="connsiteX3" fmla="*/ 201111 w 586873"/>
                  <a:gd name="connsiteY3" fmla="*/ 642938 h 1485900"/>
                  <a:gd name="connsiteX4" fmla="*/ 386848 w 586873"/>
                  <a:gd name="connsiteY4" fmla="*/ 442913 h 1485900"/>
                  <a:gd name="connsiteX5" fmla="*/ 429711 w 586873"/>
                  <a:gd name="connsiteY5" fmla="*/ 157163 h 1485900"/>
                  <a:gd name="connsiteX6" fmla="*/ 586873 w 586873"/>
                  <a:gd name="connsiteY6"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873" h="1485900">
                    <a:moveTo>
                      <a:pt x="101098" y="1485900"/>
                    </a:moveTo>
                    <a:cubicBezTo>
                      <a:pt x="46329" y="1389459"/>
                      <a:pt x="-8439" y="1293019"/>
                      <a:pt x="1086" y="1214438"/>
                    </a:cubicBezTo>
                    <a:cubicBezTo>
                      <a:pt x="10611" y="1135857"/>
                      <a:pt x="124911" y="1109663"/>
                      <a:pt x="158248" y="1014413"/>
                    </a:cubicBezTo>
                    <a:cubicBezTo>
                      <a:pt x="191586" y="919163"/>
                      <a:pt x="163011" y="738188"/>
                      <a:pt x="201111" y="642938"/>
                    </a:cubicBezTo>
                    <a:cubicBezTo>
                      <a:pt x="239211" y="547688"/>
                      <a:pt x="348748" y="523875"/>
                      <a:pt x="386848" y="442913"/>
                    </a:cubicBezTo>
                    <a:cubicBezTo>
                      <a:pt x="424948" y="361950"/>
                      <a:pt x="396374" y="230982"/>
                      <a:pt x="429711" y="157163"/>
                    </a:cubicBezTo>
                    <a:cubicBezTo>
                      <a:pt x="463048" y="83344"/>
                      <a:pt x="524960" y="41672"/>
                      <a:pt x="58687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5" name="Connettore 2 14"/>
              <p:cNvCxnSpPr>
                <a:stCxn id="14" idx="6"/>
              </p:cNvCxnSpPr>
              <p:nvPr/>
            </p:nvCxnSpPr>
            <p:spPr>
              <a:xfrm flipV="1">
                <a:off x="1571625" y="2781505"/>
                <a:ext cx="120055" cy="1045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Figura a mano libera 15"/>
            <p:cNvSpPr/>
            <p:nvPr/>
          </p:nvSpPr>
          <p:spPr>
            <a:xfrm>
              <a:off x="404263" y="3278533"/>
              <a:ext cx="595790" cy="2923309"/>
            </a:xfrm>
            <a:custGeom>
              <a:avLst/>
              <a:gdLst>
                <a:gd name="connsiteX0" fmla="*/ 471099 w 595790"/>
                <a:gd name="connsiteY0" fmla="*/ 2923309 h 2923309"/>
                <a:gd name="connsiteX1" fmla="*/ 471099 w 595790"/>
                <a:gd name="connsiteY1" fmla="*/ 2701636 h 2923309"/>
                <a:gd name="connsiteX2" fmla="*/ 304844 w 595790"/>
                <a:gd name="connsiteY2" fmla="*/ 2576945 h 2923309"/>
                <a:gd name="connsiteX3" fmla="*/ 304844 w 595790"/>
                <a:gd name="connsiteY3" fmla="*/ 2341418 h 2923309"/>
                <a:gd name="connsiteX4" fmla="*/ 69317 w 595790"/>
                <a:gd name="connsiteY4" fmla="*/ 2078182 h 2923309"/>
                <a:gd name="connsiteX5" fmla="*/ 152444 w 595790"/>
                <a:gd name="connsiteY5" fmla="*/ 1759527 h 2923309"/>
                <a:gd name="connsiteX6" fmla="*/ 110881 w 595790"/>
                <a:gd name="connsiteY6" fmla="*/ 1662545 h 2923309"/>
                <a:gd name="connsiteX7" fmla="*/ 44 w 595790"/>
                <a:gd name="connsiteY7" fmla="*/ 1537854 h 2923309"/>
                <a:gd name="connsiteX8" fmla="*/ 124735 w 595790"/>
                <a:gd name="connsiteY8" fmla="*/ 1274618 h 2923309"/>
                <a:gd name="connsiteX9" fmla="*/ 110881 w 595790"/>
                <a:gd name="connsiteY9" fmla="*/ 1039091 h 2923309"/>
                <a:gd name="connsiteX10" fmla="*/ 249426 w 595790"/>
                <a:gd name="connsiteY10" fmla="*/ 886691 h 2923309"/>
                <a:gd name="connsiteX11" fmla="*/ 249426 w 595790"/>
                <a:gd name="connsiteY11" fmla="*/ 609600 h 2923309"/>
                <a:gd name="connsiteX12" fmla="*/ 401826 w 595790"/>
                <a:gd name="connsiteY12" fmla="*/ 471054 h 2923309"/>
                <a:gd name="connsiteX13" fmla="*/ 415681 w 595790"/>
                <a:gd name="connsiteY13" fmla="*/ 249382 h 2923309"/>
                <a:gd name="connsiteX14" fmla="*/ 554226 w 595790"/>
                <a:gd name="connsiteY14" fmla="*/ 124691 h 2923309"/>
                <a:gd name="connsiteX15" fmla="*/ 595790 w 595790"/>
                <a:gd name="connsiteY15" fmla="*/ 0 h 2923309"/>
                <a:gd name="connsiteX16" fmla="*/ 595790 w 595790"/>
                <a:gd name="connsiteY16" fmla="*/ 0 h 292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5790" h="2923309">
                  <a:moveTo>
                    <a:pt x="471099" y="2923309"/>
                  </a:moveTo>
                  <a:cubicBezTo>
                    <a:pt x="484953" y="2841336"/>
                    <a:pt x="498808" y="2759363"/>
                    <a:pt x="471099" y="2701636"/>
                  </a:cubicBezTo>
                  <a:cubicBezTo>
                    <a:pt x="443390" y="2643909"/>
                    <a:pt x="332553" y="2636981"/>
                    <a:pt x="304844" y="2576945"/>
                  </a:cubicBezTo>
                  <a:cubicBezTo>
                    <a:pt x="277135" y="2516909"/>
                    <a:pt x="344098" y="2424545"/>
                    <a:pt x="304844" y="2341418"/>
                  </a:cubicBezTo>
                  <a:cubicBezTo>
                    <a:pt x="265589" y="2258291"/>
                    <a:pt x="94717" y="2175164"/>
                    <a:pt x="69317" y="2078182"/>
                  </a:cubicBezTo>
                  <a:cubicBezTo>
                    <a:pt x="43917" y="1981200"/>
                    <a:pt x="145517" y="1828800"/>
                    <a:pt x="152444" y="1759527"/>
                  </a:cubicBezTo>
                  <a:cubicBezTo>
                    <a:pt x="159371" y="1690254"/>
                    <a:pt x="136281" y="1699490"/>
                    <a:pt x="110881" y="1662545"/>
                  </a:cubicBezTo>
                  <a:cubicBezTo>
                    <a:pt x="85481" y="1625600"/>
                    <a:pt x="-2265" y="1602508"/>
                    <a:pt x="44" y="1537854"/>
                  </a:cubicBezTo>
                  <a:cubicBezTo>
                    <a:pt x="2353" y="1473200"/>
                    <a:pt x="106262" y="1357745"/>
                    <a:pt x="124735" y="1274618"/>
                  </a:cubicBezTo>
                  <a:cubicBezTo>
                    <a:pt x="143208" y="1191491"/>
                    <a:pt x="90099" y="1103745"/>
                    <a:pt x="110881" y="1039091"/>
                  </a:cubicBezTo>
                  <a:cubicBezTo>
                    <a:pt x="131663" y="974437"/>
                    <a:pt x="226335" y="958273"/>
                    <a:pt x="249426" y="886691"/>
                  </a:cubicBezTo>
                  <a:cubicBezTo>
                    <a:pt x="272517" y="815109"/>
                    <a:pt x="224026" y="678873"/>
                    <a:pt x="249426" y="609600"/>
                  </a:cubicBezTo>
                  <a:cubicBezTo>
                    <a:pt x="274826" y="540327"/>
                    <a:pt x="374117" y="531090"/>
                    <a:pt x="401826" y="471054"/>
                  </a:cubicBezTo>
                  <a:cubicBezTo>
                    <a:pt x="429535" y="411018"/>
                    <a:pt x="390281" y="307109"/>
                    <a:pt x="415681" y="249382"/>
                  </a:cubicBezTo>
                  <a:cubicBezTo>
                    <a:pt x="441081" y="191655"/>
                    <a:pt x="524208" y="166255"/>
                    <a:pt x="554226" y="124691"/>
                  </a:cubicBezTo>
                  <a:cubicBezTo>
                    <a:pt x="584244" y="83127"/>
                    <a:pt x="595790" y="0"/>
                    <a:pt x="595790" y="0"/>
                  </a:cubicBezTo>
                  <a:lnTo>
                    <a:pt x="59579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7" name="Connettore 2 16"/>
            <p:cNvCxnSpPr/>
            <p:nvPr/>
          </p:nvCxnSpPr>
          <p:spPr>
            <a:xfrm flipV="1">
              <a:off x="1001390" y="3172815"/>
              <a:ext cx="114889" cy="961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3283527" y="489065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uppo 18"/>
            <p:cNvGrpSpPr/>
            <p:nvPr/>
          </p:nvGrpSpPr>
          <p:grpSpPr>
            <a:xfrm>
              <a:off x="2937164" y="4861063"/>
              <a:ext cx="346363" cy="589104"/>
              <a:chOff x="-1548680" y="4293097"/>
              <a:chExt cx="346363" cy="589104"/>
            </a:xfrm>
          </p:grpSpPr>
          <p:sp>
            <p:nvSpPr>
              <p:cNvPr id="20" name="Figura a mano libera 19"/>
              <p:cNvSpPr/>
              <p:nvPr/>
            </p:nvSpPr>
            <p:spPr>
              <a:xfrm>
                <a:off x="-1548680" y="4359676"/>
                <a:ext cx="346363" cy="522525"/>
              </a:xfrm>
              <a:custGeom>
                <a:avLst/>
                <a:gdLst>
                  <a:gd name="connsiteX0" fmla="*/ 0 w 346363"/>
                  <a:gd name="connsiteY0" fmla="*/ 0 h 522525"/>
                  <a:gd name="connsiteX1" fmla="*/ 69272 w 346363"/>
                  <a:gd name="connsiteY1" fmla="*/ 443345 h 522525"/>
                  <a:gd name="connsiteX2" fmla="*/ 235527 w 346363"/>
                  <a:gd name="connsiteY2" fmla="*/ 484909 h 522525"/>
                  <a:gd name="connsiteX3" fmla="*/ 346363 w 346363"/>
                  <a:gd name="connsiteY3" fmla="*/ 41563 h 522525"/>
                </a:gdLst>
                <a:ahLst/>
                <a:cxnLst>
                  <a:cxn ang="0">
                    <a:pos x="connsiteX0" y="connsiteY0"/>
                  </a:cxn>
                  <a:cxn ang="0">
                    <a:pos x="connsiteX1" y="connsiteY1"/>
                  </a:cxn>
                  <a:cxn ang="0">
                    <a:pos x="connsiteX2" y="connsiteY2"/>
                  </a:cxn>
                  <a:cxn ang="0">
                    <a:pos x="connsiteX3" y="connsiteY3"/>
                  </a:cxn>
                </a:cxnLst>
                <a:rect l="l" t="t" r="r" b="b"/>
                <a:pathLst>
                  <a:path w="346363" h="522525">
                    <a:moveTo>
                      <a:pt x="0" y="0"/>
                    </a:moveTo>
                    <a:cubicBezTo>
                      <a:pt x="15009" y="181263"/>
                      <a:pt x="30018" y="362527"/>
                      <a:pt x="69272" y="443345"/>
                    </a:cubicBezTo>
                    <a:cubicBezTo>
                      <a:pt x="108526" y="524163"/>
                      <a:pt x="189345" y="551873"/>
                      <a:pt x="235527" y="484909"/>
                    </a:cubicBezTo>
                    <a:cubicBezTo>
                      <a:pt x="281709" y="417945"/>
                      <a:pt x="314036" y="229754"/>
                      <a:pt x="346363" y="41563"/>
                    </a:cubicBezTo>
                  </a:path>
                </a:pathLst>
              </a:custGeom>
              <a:noFill/>
              <a:ln>
                <a:solidFill>
                  <a:srgbClr val="FF0000"/>
                </a:solidFill>
              </a:ln>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1" name="Connettore 2 20"/>
              <p:cNvCxnSpPr>
                <a:stCxn id="20" idx="0"/>
              </p:cNvCxnSpPr>
              <p:nvPr/>
            </p:nvCxnSpPr>
            <p:spPr>
              <a:xfrm flipV="1">
                <a:off x="-1548680" y="4293097"/>
                <a:ext cx="1985" cy="6657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20" idx="3"/>
              </p:cNvCxnSpPr>
              <p:nvPr/>
            </p:nvCxnSpPr>
            <p:spPr>
              <a:xfrm flipV="1">
                <a:off x="-1202317" y="4293097"/>
                <a:ext cx="0" cy="10814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6" name="CasellaDiTesto 25"/>
          <p:cNvSpPr txBox="1"/>
          <p:nvPr/>
        </p:nvSpPr>
        <p:spPr>
          <a:xfrm>
            <a:off x="-15039" y="1962002"/>
            <a:ext cx="3958587" cy="2246769"/>
          </a:xfrm>
          <a:prstGeom prst="rect">
            <a:avLst/>
          </a:prstGeom>
          <a:noFill/>
        </p:spPr>
        <p:txBody>
          <a:bodyPr wrap="square" rtlCol="0">
            <a:spAutoFit/>
          </a:bodyPr>
          <a:lstStyle/>
          <a:p>
            <a:pPr marL="342900" indent="-342900" algn="just">
              <a:buFont typeface="Wingdings" pitchFamily="2" charset="2"/>
              <a:buChar char="ü"/>
            </a:pPr>
            <a:r>
              <a:rPr lang="en-US" sz="2000" dirty="0" smtClean="0">
                <a:solidFill>
                  <a:srgbClr val="000000"/>
                </a:solidFill>
                <a:latin typeface="+mj-lt"/>
              </a:rPr>
              <a:t>Tsyganov (1976): </a:t>
            </a:r>
            <a:r>
              <a:rPr lang="en-US" sz="2000" b="0" dirty="0" smtClean="0">
                <a:solidFill>
                  <a:srgbClr val="000000"/>
                </a:solidFill>
                <a:latin typeface="+mj-lt"/>
              </a:rPr>
              <a:t>channeling in bent crystals;</a:t>
            </a:r>
          </a:p>
          <a:p>
            <a:pPr marL="342900" indent="-342900" algn="just">
              <a:buFont typeface="Wingdings" pitchFamily="2" charset="2"/>
              <a:buChar char="ü"/>
            </a:pPr>
            <a:endParaRPr lang="en-US" sz="2000" b="0" dirty="0" smtClean="0">
              <a:solidFill>
                <a:srgbClr val="000000"/>
              </a:solidFill>
              <a:latin typeface="+mj-lt"/>
              <a:ea typeface="Tahoma" pitchFamily="34" charset="0"/>
              <a:cs typeface="Tahoma" pitchFamily="34" charset="0"/>
            </a:endParaRPr>
          </a:p>
          <a:p>
            <a:pPr marL="342900" indent="-342900" algn="just">
              <a:buFont typeface="Wingdings" pitchFamily="2" charset="2"/>
              <a:buChar char="ü"/>
            </a:pPr>
            <a:r>
              <a:rPr lang="en-US" sz="2000" dirty="0" smtClean="0">
                <a:solidFill>
                  <a:srgbClr val="000000"/>
                </a:solidFill>
                <a:latin typeface="+mj-lt"/>
                <a:ea typeface="Tahoma" pitchFamily="34" charset="0"/>
                <a:cs typeface="Tahoma" pitchFamily="34" charset="0"/>
              </a:rPr>
              <a:t>Taratin and Vorobiov (1987)</a:t>
            </a:r>
            <a:r>
              <a:rPr lang="en-US" sz="2000" b="0" dirty="0" smtClean="0">
                <a:solidFill>
                  <a:srgbClr val="000000"/>
                </a:solidFill>
                <a:latin typeface="+mj-lt"/>
                <a:ea typeface="Tahoma" pitchFamily="34" charset="0"/>
                <a:cs typeface="Tahoma" pitchFamily="34" charset="0"/>
              </a:rPr>
              <a:t>: </a:t>
            </a:r>
            <a:r>
              <a:rPr lang="en-US" sz="2000" b="0" u="sng" dirty="0" smtClean="0">
                <a:solidFill>
                  <a:srgbClr val="000000"/>
                </a:solidFill>
                <a:latin typeface="+mj-lt"/>
                <a:ea typeface="Tahoma" pitchFamily="34" charset="0"/>
                <a:cs typeface="Tahoma" pitchFamily="34" charset="0"/>
              </a:rPr>
              <a:t>Volume Reflection </a:t>
            </a:r>
            <a:r>
              <a:rPr lang="en-US" sz="2000" b="0" dirty="0" smtClean="0">
                <a:solidFill>
                  <a:srgbClr val="000000"/>
                </a:solidFill>
                <a:latin typeface="+mj-lt"/>
              </a:rPr>
              <a:t>of over-barrier particles.</a:t>
            </a:r>
          </a:p>
          <a:p>
            <a:pPr algn="just"/>
            <a:endParaRPr lang="en-US" sz="2000" b="0" dirty="0" smtClean="0">
              <a:solidFill>
                <a:srgbClr val="000000"/>
              </a:solidFill>
              <a:latin typeface="+mj-lt"/>
            </a:endParaRPr>
          </a:p>
        </p:txBody>
      </p:sp>
      <p:sp>
        <p:nvSpPr>
          <p:cNvPr id="24" name="Segnaposto data 23"/>
          <p:cNvSpPr>
            <a:spLocks noGrp="1"/>
          </p:cNvSpPr>
          <p:nvPr>
            <p:ph type="dt" sz="half" idx="10"/>
          </p:nvPr>
        </p:nvSpPr>
        <p:spPr/>
        <p:txBody>
          <a:bodyPr/>
          <a:lstStyle/>
          <a:p>
            <a:pPr>
              <a:defRPr/>
            </a:pPr>
            <a:r>
              <a:rPr lang="en-US" smtClean="0"/>
              <a:t>LAL, Orsay, 19/01/2017</a:t>
            </a:r>
            <a:endParaRPr lang="en-US" dirty="0"/>
          </a:p>
        </p:txBody>
      </p:sp>
      <p:sp>
        <p:nvSpPr>
          <p:cNvPr id="25" name="Segnaposto piè di pagina 24"/>
          <p:cNvSpPr>
            <a:spLocks noGrp="1"/>
          </p:cNvSpPr>
          <p:nvPr>
            <p:ph type="ftr" sz="quarter" idx="11"/>
          </p:nvPr>
        </p:nvSpPr>
        <p:spPr/>
        <p:txBody>
          <a:bodyPr/>
          <a:lstStyle/>
          <a:p>
            <a:pPr>
              <a:defRPr/>
            </a:pPr>
            <a:r>
              <a:rPr lang="it-IT" smtClean="0"/>
              <a:t>L. Bandiera, INFN Section of Ferrara</a:t>
            </a:r>
            <a:endParaRPr lang="en-US" dirty="0"/>
          </a:p>
        </p:txBody>
      </p:sp>
      <p:cxnSp>
        <p:nvCxnSpPr>
          <p:cNvPr id="28" name="Connettore 1 27"/>
          <p:cNvCxnSpPr/>
          <p:nvPr/>
        </p:nvCxnSpPr>
        <p:spPr>
          <a:xfrm flipV="1">
            <a:off x="4565833" y="2659147"/>
            <a:ext cx="362305" cy="1780521"/>
          </a:xfrm>
          <a:prstGeom prst="line">
            <a:avLst/>
          </a:prstGeom>
          <a:ln w="38100">
            <a:solidFill>
              <a:srgbClr val="0F2FFF"/>
            </a:solidFill>
            <a:prstDash val="dash"/>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4492781" y="2259037"/>
            <a:ext cx="593432" cy="400110"/>
          </a:xfrm>
          <a:prstGeom prst="rect">
            <a:avLst/>
          </a:prstGeom>
          <a:noFill/>
        </p:spPr>
        <p:txBody>
          <a:bodyPr wrap="none" rtlCol="0">
            <a:spAutoFit/>
          </a:bodyPr>
          <a:lstStyle/>
          <a:p>
            <a:r>
              <a:rPr lang="da-DK" sz="2000" i="1" dirty="0" smtClean="0">
                <a:solidFill>
                  <a:srgbClr val="0F2FFF"/>
                </a:solidFill>
              </a:rPr>
              <a:t>2θ</a:t>
            </a:r>
            <a:r>
              <a:rPr lang="da-DK" sz="2000" i="1" baseline="-25000" dirty="0" smtClean="0">
                <a:solidFill>
                  <a:srgbClr val="0F2FFF"/>
                </a:solidFill>
              </a:rPr>
              <a:t>C</a:t>
            </a:r>
            <a:endParaRPr lang="en-US" sz="2000" dirty="0">
              <a:solidFill>
                <a:srgbClr val="0F2FFF"/>
              </a:solidFill>
            </a:endParaRPr>
          </a:p>
        </p:txBody>
      </p:sp>
    </p:spTree>
    <p:extLst>
      <p:ext uri="{BB962C8B-B14F-4D97-AF65-F5344CB8AC3E}">
        <p14:creationId xmlns:p14="http://schemas.microsoft.com/office/powerpoint/2010/main" val="880493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rgbClr val="C00000"/>
                </a:solidFill>
              </a:rPr>
              <a:t>Channeling and related effects in a bent crystal</a:t>
            </a:r>
            <a:endParaRPr lang="en-US" dirty="0">
              <a:solidFill>
                <a:srgbClr val="C00000"/>
              </a:solidFill>
            </a:endParaRPr>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6</a:t>
            </a:fld>
            <a:endParaRPr lang="en-US" dirty="0"/>
          </a:p>
        </p:txBody>
      </p:sp>
      <p:sp>
        <p:nvSpPr>
          <p:cNvPr id="6" name="Segnaposto contenuto 1"/>
          <p:cNvSpPr txBox="1">
            <a:spLocks/>
          </p:cNvSpPr>
          <p:nvPr/>
        </p:nvSpPr>
        <p:spPr>
          <a:xfrm>
            <a:off x="131763" y="1506221"/>
            <a:ext cx="9012237" cy="438943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sz="2000" dirty="0">
              <a:solidFill>
                <a:srgbClr val="000000"/>
              </a:solidFill>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833" y="1916832"/>
            <a:ext cx="3113647" cy="67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uppo 22"/>
          <p:cNvGrpSpPr/>
          <p:nvPr/>
        </p:nvGrpSpPr>
        <p:grpSpPr>
          <a:xfrm>
            <a:off x="2856812" y="2605785"/>
            <a:ext cx="6470750" cy="3775543"/>
            <a:chOff x="-890016" y="2780941"/>
            <a:chExt cx="6470750" cy="3775543"/>
          </a:xfrm>
        </p:grpSpPr>
        <p:sp>
          <p:nvSpPr>
            <p:cNvPr id="5" name="Segnaposto numero diapositiva 5"/>
            <p:cNvSpPr txBox="1">
              <a:spLocks/>
            </p:cNvSpPr>
            <p:nvPr/>
          </p:nvSpPr>
          <p:spPr>
            <a:xfrm>
              <a:off x="395321" y="4404792"/>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1" kern="1200">
                  <a:solidFill>
                    <a:srgbClr val="FFFFFF"/>
                  </a:solidFill>
                  <a:latin typeface="Helvetic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Helvetica" pitchFamily="34" charset="0"/>
                  <a:ea typeface="+mn-ea"/>
                  <a:cs typeface="+mn-cs"/>
                </a:defRPr>
              </a:lvl5pPr>
              <a:lvl6pPr marL="2286000" algn="l" defTabSz="914400" rtl="0" eaLnBrk="1" latinLnBrk="0" hangingPunct="1">
                <a:defRPr sz="2400" b="1" kern="1200">
                  <a:solidFill>
                    <a:schemeClr val="tx1"/>
                  </a:solidFill>
                  <a:latin typeface="Helvetica" pitchFamily="34" charset="0"/>
                  <a:ea typeface="+mn-ea"/>
                  <a:cs typeface="+mn-cs"/>
                </a:defRPr>
              </a:lvl6pPr>
              <a:lvl7pPr marL="2743200" algn="l" defTabSz="914400" rtl="0" eaLnBrk="1" latinLnBrk="0" hangingPunct="1">
                <a:defRPr sz="2400" b="1" kern="1200">
                  <a:solidFill>
                    <a:schemeClr val="tx1"/>
                  </a:solidFill>
                  <a:latin typeface="Helvetica" pitchFamily="34" charset="0"/>
                  <a:ea typeface="+mn-ea"/>
                  <a:cs typeface="+mn-cs"/>
                </a:defRPr>
              </a:lvl7pPr>
              <a:lvl8pPr marL="3200400" algn="l" defTabSz="914400" rtl="0" eaLnBrk="1" latinLnBrk="0" hangingPunct="1">
                <a:defRPr sz="2400" b="1" kern="1200">
                  <a:solidFill>
                    <a:schemeClr val="tx1"/>
                  </a:solidFill>
                  <a:latin typeface="Helvetica" pitchFamily="34" charset="0"/>
                  <a:ea typeface="+mn-ea"/>
                  <a:cs typeface="+mn-cs"/>
                </a:defRPr>
              </a:lvl8pPr>
              <a:lvl9pPr marL="3657600" algn="l" defTabSz="914400" rtl="0" eaLnBrk="1" latinLnBrk="0" hangingPunct="1">
                <a:defRPr sz="2400" b="1" kern="1200">
                  <a:solidFill>
                    <a:schemeClr val="tx1"/>
                  </a:solidFill>
                  <a:latin typeface="Helvetica" pitchFamily="34" charset="0"/>
                  <a:ea typeface="+mn-ea"/>
                  <a:cs typeface="+mn-cs"/>
                </a:defRPr>
              </a:lvl9pPr>
            </a:lstStyle>
            <a:p>
              <a:pPr>
                <a:defRPr/>
              </a:pPr>
              <a:fld id="{EBC94083-B7AD-4BA0-B634-30AF78BDEA86}" type="slidenum">
                <a:rPr lang="en-US" smtClean="0">
                  <a:solidFill>
                    <a:srgbClr val="000000"/>
                  </a:solidFill>
                </a:rPr>
                <a:pPr>
                  <a:defRPr/>
                </a:pPr>
                <a:t>6</a:t>
              </a:fld>
              <a:endParaRPr lang="en-US" dirty="0">
                <a:solidFill>
                  <a:srgbClr val="000000"/>
                </a:solidFill>
              </a:endParaRPr>
            </a:p>
          </p:txBody>
        </p:sp>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t="14399" r="50000"/>
            <a:stretch/>
          </p:blipFill>
          <p:spPr>
            <a:xfrm>
              <a:off x="2051719" y="3068960"/>
              <a:ext cx="3529015" cy="3308260"/>
            </a:xfrm>
            <a:prstGeom prst="rect">
              <a:avLst/>
            </a:prstGeom>
          </p:spPr>
        </p:pic>
        <p:grpSp>
          <p:nvGrpSpPr>
            <p:cNvPr id="9" name="Gruppo 8"/>
            <p:cNvGrpSpPr/>
            <p:nvPr/>
          </p:nvGrpSpPr>
          <p:grpSpPr>
            <a:xfrm>
              <a:off x="-890016" y="2780941"/>
              <a:ext cx="5098231" cy="3775543"/>
              <a:chOff x="-886271" y="2321244"/>
              <a:chExt cx="5327463" cy="4106252"/>
            </a:xfrm>
          </p:grpSpPr>
          <p:pic>
            <p:nvPicPr>
              <p:cNvPr id="10" name="Immagine 9"/>
              <p:cNvPicPr>
                <a:picLocks noChangeAspect="1"/>
              </p:cNvPicPr>
              <p:nvPr/>
            </p:nvPicPr>
            <p:blipFill rotWithShape="1">
              <a:blip r:embed="rId4">
                <a:extLst>
                  <a:ext uri="{28A0092B-C50C-407E-A947-70E740481C1C}">
                    <a14:useLocalDpi xmlns:a14="http://schemas.microsoft.com/office/drawing/2010/main" val="0"/>
                  </a:ext>
                </a:extLst>
              </a:blip>
              <a:srcRect t="20963" b="11097"/>
              <a:stretch/>
            </p:blipFill>
            <p:spPr>
              <a:xfrm>
                <a:off x="-886271" y="2875445"/>
                <a:ext cx="5327463" cy="3192893"/>
              </a:xfrm>
              <a:prstGeom prst="rect">
                <a:avLst/>
              </a:prstGeom>
            </p:spPr>
          </p:pic>
          <p:cxnSp>
            <p:nvCxnSpPr>
              <p:cNvPr id="11" name="Connettore 2 10"/>
              <p:cNvCxnSpPr/>
              <p:nvPr/>
            </p:nvCxnSpPr>
            <p:spPr>
              <a:xfrm flipV="1">
                <a:off x="647564" y="4293096"/>
                <a:ext cx="252028" cy="2105084"/>
              </a:xfrm>
              <a:prstGeom prst="straightConnector1">
                <a:avLst/>
              </a:prstGeom>
              <a:ln w="38100">
                <a:solidFill>
                  <a:srgbClr val="0F2FFF"/>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flipV="1">
                <a:off x="884684" y="2321244"/>
                <a:ext cx="14908" cy="2001168"/>
              </a:xfrm>
              <a:prstGeom prst="straightConnector1">
                <a:avLst/>
              </a:prstGeom>
              <a:ln w="38100">
                <a:solidFill>
                  <a:srgbClr val="0F2FFF"/>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823256" y="4322412"/>
                <a:ext cx="252028" cy="2105084"/>
              </a:xfrm>
              <a:prstGeom prst="straightConnector1">
                <a:avLst/>
              </a:prstGeom>
              <a:ln w="38100">
                <a:solidFill>
                  <a:srgbClr val="0F2FFF"/>
                </a:solidFill>
                <a:tailEnd type="arrow"/>
              </a:ln>
            </p:spPr>
            <p:style>
              <a:lnRef idx="1">
                <a:schemeClr val="accent1"/>
              </a:lnRef>
              <a:fillRef idx="0">
                <a:schemeClr val="accent1"/>
              </a:fillRef>
              <a:effectRef idx="0">
                <a:schemeClr val="accent1"/>
              </a:effectRef>
              <a:fontRef idx="minor">
                <a:schemeClr val="tx1"/>
              </a:fontRef>
            </p:style>
          </p:cxnSp>
          <p:sp>
            <p:nvSpPr>
              <p:cNvPr id="14" name="Figura a mano libera 13"/>
              <p:cNvSpPr/>
              <p:nvPr/>
            </p:nvSpPr>
            <p:spPr>
              <a:xfrm>
                <a:off x="984752" y="2886075"/>
                <a:ext cx="586873" cy="1485900"/>
              </a:xfrm>
              <a:custGeom>
                <a:avLst/>
                <a:gdLst>
                  <a:gd name="connsiteX0" fmla="*/ 101098 w 586873"/>
                  <a:gd name="connsiteY0" fmla="*/ 1485900 h 1485900"/>
                  <a:gd name="connsiteX1" fmla="*/ 1086 w 586873"/>
                  <a:gd name="connsiteY1" fmla="*/ 1214438 h 1485900"/>
                  <a:gd name="connsiteX2" fmla="*/ 158248 w 586873"/>
                  <a:gd name="connsiteY2" fmla="*/ 1014413 h 1485900"/>
                  <a:gd name="connsiteX3" fmla="*/ 201111 w 586873"/>
                  <a:gd name="connsiteY3" fmla="*/ 642938 h 1485900"/>
                  <a:gd name="connsiteX4" fmla="*/ 386848 w 586873"/>
                  <a:gd name="connsiteY4" fmla="*/ 442913 h 1485900"/>
                  <a:gd name="connsiteX5" fmla="*/ 429711 w 586873"/>
                  <a:gd name="connsiteY5" fmla="*/ 157163 h 1485900"/>
                  <a:gd name="connsiteX6" fmla="*/ 586873 w 586873"/>
                  <a:gd name="connsiteY6"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873" h="1485900">
                    <a:moveTo>
                      <a:pt x="101098" y="1485900"/>
                    </a:moveTo>
                    <a:cubicBezTo>
                      <a:pt x="46329" y="1389459"/>
                      <a:pt x="-8439" y="1293019"/>
                      <a:pt x="1086" y="1214438"/>
                    </a:cubicBezTo>
                    <a:cubicBezTo>
                      <a:pt x="10611" y="1135857"/>
                      <a:pt x="124911" y="1109663"/>
                      <a:pt x="158248" y="1014413"/>
                    </a:cubicBezTo>
                    <a:cubicBezTo>
                      <a:pt x="191586" y="919163"/>
                      <a:pt x="163011" y="738188"/>
                      <a:pt x="201111" y="642938"/>
                    </a:cubicBezTo>
                    <a:cubicBezTo>
                      <a:pt x="239211" y="547688"/>
                      <a:pt x="348748" y="523875"/>
                      <a:pt x="386848" y="442913"/>
                    </a:cubicBezTo>
                    <a:cubicBezTo>
                      <a:pt x="424948" y="361950"/>
                      <a:pt x="396374" y="230982"/>
                      <a:pt x="429711" y="157163"/>
                    </a:cubicBezTo>
                    <a:cubicBezTo>
                      <a:pt x="463048" y="83344"/>
                      <a:pt x="524960" y="41672"/>
                      <a:pt x="58687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5" name="Connettore 2 14"/>
              <p:cNvCxnSpPr>
                <a:stCxn id="14" idx="6"/>
              </p:cNvCxnSpPr>
              <p:nvPr/>
            </p:nvCxnSpPr>
            <p:spPr>
              <a:xfrm flipV="1">
                <a:off x="1571625" y="2781505"/>
                <a:ext cx="120055" cy="1045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Figura a mano libera 15"/>
            <p:cNvSpPr/>
            <p:nvPr/>
          </p:nvSpPr>
          <p:spPr>
            <a:xfrm>
              <a:off x="404263" y="3278533"/>
              <a:ext cx="595790" cy="2923309"/>
            </a:xfrm>
            <a:custGeom>
              <a:avLst/>
              <a:gdLst>
                <a:gd name="connsiteX0" fmla="*/ 471099 w 595790"/>
                <a:gd name="connsiteY0" fmla="*/ 2923309 h 2923309"/>
                <a:gd name="connsiteX1" fmla="*/ 471099 w 595790"/>
                <a:gd name="connsiteY1" fmla="*/ 2701636 h 2923309"/>
                <a:gd name="connsiteX2" fmla="*/ 304844 w 595790"/>
                <a:gd name="connsiteY2" fmla="*/ 2576945 h 2923309"/>
                <a:gd name="connsiteX3" fmla="*/ 304844 w 595790"/>
                <a:gd name="connsiteY3" fmla="*/ 2341418 h 2923309"/>
                <a:gd name="connsiteX4" fmla="*/ 69317 w 595790"/>
                <a:gd name="connsiteY4" fmla="*/ 2078182 h 2923309"/>
                <a:gd name="connsiteX5" fmla="*/ 152444 w 595790"/>
                <a:gd name="connsiteY5" fmla="*/ 1759527 h 2923309"/>
                <a:gd name="connsiteX6" fmla="*/ 110881 w 595790"/>
                <a:gd name="connsiteY6" fmla="*/ 1662545 h 2923309"/>
                <a:gd name="connsiteX7" fmla="*/ 44 w 595790"/>
                <a:gd name="connsiteY7" fmla="*/ 1537854 h 2923309"/>
                <a:gd name="connsiteX8" fmla="*/ 124735 w 595790"/>
                <a:gd name="connsiteY8" fmla="*/ 1274618 h 2923309"/>
                <a:gd name="connsiteX9" fmla="*/ 110881 w 595790"/>
                <a:gd name="connsiteY9" fmla="*/ 1039091 h 2923309"/>
                <a:gd name="connsiteX10" fmla="*/ 249426 w 595790"/>
                <a:gd name="connsiteY10" fmla="*/ 886691 h 2923309"/>
                <a:gd name="connsiteX11" fmla="*/ 249426 w 595790"/>
                <a:gd name="connsiteY11" fmla="*/ 609600 h 2923309"/>
                <a:gd name="connsiteX12" fmla="*/ 401826 w 595790"/>
                <a:gd name="connsiteY12" fmla="*/ 471054 h 2923309"/>
                <a:gd name="connsiteX13" fmla="*/ 415681 w 595790"/>
                <a:gd name="connsiteY13" fmla="*/ 249382 h 2923309"/>
                <a:gd name="connsiteX14" fmla="*/ 554226 w 595790"/>
                <a:gd name="connsiteY14" fmla="*/ 124691 h 2923309"/>
                <a:gd name="connsiteX15" fmla="*/ 595790 w 595790"/>
                <a:gd name="connsiteY15" fmla="*/ 0 h 2923309"/>
                <a:gd name="connsiteX16" fmla="*/ 595790 w 595790"/>
                <a:gd name="connsiteY16" fmla="*/ 0 h 292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5790" h="2923309">
                  <a:moveTo>
                    <a:pt x="471099" y="2923309"/>
                  </a:moveTo>
                  <a:cubicBezTo>
                    <a:pt x="484953" y="2841336"/>
                    <a:pt x="498808" y="2759363"/>
                    <a:pt x="471099" y="2701636"/>
                  </a:cubicBezTo>
                  <a:cubicBezTo>
                    <a:pt x="443390" y="2643909"/>
                    <a:pt x="332553" y="2636981"/>
                    <a:pt x="304844" y="2576945"/>
                  </a:cubicBezTo>
                  <a:cubicBezTo>
                    <a:pt x="277135" y="2516909"/>
                    <a:pt x="344098" y="2424545"/>
                    <a:pt x="304844" y="2341418"/>
                  </a:cubicBezTo>
                  <a:cubicBezTo>
                    <a:pt x="265589" y="2258291"/>
                    <a:pt x="94717" y="2175164"/>
                    <a:pt x="69317" y="2078182"/>
                  </a:cubicBezTo>
                  <a:cubicBezTo>
                    <a:pt x="43917" y="1981200"/>
                    <a:pt x="145517" y="1828800"/>
                    <a:pt x="152444" y="1759527"/>
                  </a:cubicBezTo>
                  <a:cubicBezTo>
                    <a:pt x="159371" y="1690254"/>
                    <a:pt x="136281" y="1699490"/>
                    <a:pt x="110881" y="1662545"/>
                  </a:cubicBezTo>
                  <a:cubicBezTo>
                    <a:pt x="85481" y="1625600"/>
                    <a:pt x="-2265" y="1602508"/>
                    <a:pt x="44" y="1537854"/>
                  </a:cubicBezTo>
                  <a:cubicBezTo>
                    <a:pt x="2353" y="1473200"/>
                    <a:pt x="106262" y="1357745"/>
                    <a:pt x="124735" y="1274618"/>
                  </a:cubicBezTo>
                  <a:cubicBezTo>
                    <a:pt x="143208" y="1191491"/>
                    <a:pt x="90099" y="1103745"/>
                    <a:pt x="110881" y="1039091"/>
                  </a:cubicBezTo>
                  <a:cubicBezTo>
                    <a:pt x="131663" y="974437"/>
                    <a:pt x="226335" y="958273"/>
                    <a:pt x="249426" y="886691"/>
                  </a:cubicBezTo>
                  <a:cubicBezTo>
                    <a:pt x="272517" y="815109"/>
                    <a:pt x="224026" y="678873"/>
                    <a:pt x="249426" y="609600"/>
                  </a:cubicBezTo>
                  <a:cubicBezTo>
                    <a:pt x="274826" y="540327"/>
                    <a:pt x="374117" y="531090"/>
                    <a:pt x="401826" y="471054"/>
                  </a:cubicBezTo>
                  <a:cubicBezTo>
                    <a:pt x="429535" y="411018"/>
                    <a:pt x="390281" y="307109"/>
                    <a:pt x="415681" y="249382"/>
                  </a:cubicBezTo>
                  <a:cubicBezTo>
                    <a:pt x="441081" y="191655"/>
                    <a:pt x="524208" y="166255"/>
                    <a:pt x="554226" y="124691"/>
                  </a:cubicBezTo>
                  <a:cubicBezTo>
                    <a:pt x="584244" y="83127"/>
                    <a:pt x="595790" y="0"/>
                    <a:pt x="595790" y="0"/>
                  </a:cubicBezTo>
                  <a:lnTo>
                    <a:pt x="59579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7" name="Connettore 2 16"/>
            <p:cNvCxnSpPr/>
            <p:nvPr/>
          </p:nvCxnSpPr>
          <p:spPr>
            <a:xfrm flipV="1">
              <a:off x="1001390" y="3172815"/>
              <a:ext cx="114889" cy="961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3283527" y="489065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uppo 18"/>
            <p:cNvGrpSpPr/>
            <p:nvPr/>
          </p:nvGrpSpPr>
          <p:grpSpPr>
            <a:xfrm>
              <a:off x="2937164" y="4861063"/>
              <a:ext cx="346363" cy="589104"/>
              <a:chOff x="-1548680" y="4293097"/>
              <a:chExt cx="346363" cy="589104"/>
            </a:xfrm>
          </p:grpSpPr>
          <p:sp>
            <p:nvSpPr>
              <p:cNvPr id="20" name="Figura a mano libera 19"/>
              <p:cNvSpPr/>
              <p:nvPr/>
            </p:nvSpPr>
            <p:spPr>
              <a:xfrm>
                <a:off x="-1548680" y="4359676"/>
                <a:ext cx="346363" cy="522525"/>
              </a:xfrm>
              <a:custGeom>
                <a:avLst/>
                <a:gdLst>
                  <a:gd name="connsiteX0" fmla="*/ 0 w 346363"/>
                  <a:gd name="connsiteY0" fmla="*/ 0 h 522525"/>
                  <a:gd name="connsiteX1" fmla="*/ 69272 w 346363"/>
                  <a:gd name="connsiteY1" fmla="*/ 443345 h 522525"/>
                  <a:gd name="connsiteX2" fmla="*/ 235527 w 346363"/>
                  <a:gd name="connsiteY2" fmla="*/ 484909 h 522525"/>
                  <a:gd name="connsiteX3" fmla="*/ 346363 w 346363"/>
                  <a:gd name="connsiteY3" fmla="*/ 41563 h 522525"/>
                </a:gdLst>
                <a:ahLst/>
                <a:cxnLst>
                  <a:cxn ang="0">
                    <a:pos x="connsiteX0" y="connsiteY0"/>
                  </a:cxn>
                  <a:cxn ang="0">
                    <a:pos x="connsiteX1" y="connsiteY1"/>
                  </a:cxn>
                  <a:cxn ang="0">
                    <a:pos x="connsiteX2" y="connsiteY2"/>
                  </a:cxn>
                  <a:cxn ang="0">
                    <a:pos x="connsiteX3" y="connsiteY3"/>
                  </a:cxn>
                </a:cxnLst>
                <a:rect l="l" t="t" r="r" b="b"/>
                <a:pathLst>
                  <a:path w="346363" h="522525">
                    <a:moveTo>
                      <a:pt x="0" y="0"/>
                    </a:moveTo>
                    <a:cubicBezTo>
                      <a:pt x="15009" y="181263"/>
                      <a:pt x="30018" y="362527"/>
                      <a:pt x="69272" y="443345"/>
                    </a:cubicBezTo>
                    <a:cubicBezTo>
                      <a:pt x="108526" y="524163"/>
                      <a:pt x="189345" y="551873"/>
                      <a:pt x="235527" y="484909"/>
                    </a:cubicBezTo>
                    <a:cubicBezTo>
                      <a:pt x="281709" y="417945"/>
                      <a:pt x="314036" y="229754"/>
                      <a:pt x="346363" y="41563"/>
                    </a:cubicBezTo>
                  </a:path>
                </a:pathLst>
              </a:custGeom>
              <a:noFill/>
              <a:ln>
                <a:solidFill>
                  <a:srgbClr val="FF0000"/>
                </a:solidFill>
              </a:ln>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1" name="Connettore 2 20"/>
              <p:cNvCxnSpPr>
                <a:stCxn id="20" idx="0"/>
              </p:cNvCxnSpPr>
              <p:nvPr/>
            </p:nvCxnSpPr>
            <p:spPr>
              <a:xfrm flipV="1">
                <a:off x="-1548680" y="4293097"/>
                <a:ext cx="1985" cy="6657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20" idx="3"/>
              </p:cNvCxnSpPr>
              <p:nvPr/>
            </p:nvCxnSpPr>
            <p:spPr>
              <a:xfrm flipV="1">
                <a:off x="-1202317" y="4293097"/>
                <a:ext cx="0" cy="10814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6" name="CasellaDiTesto 25"/>
          <p:cNvSpPr txBox="1"/>
          <p:nvPr/>
        </p:nvSpPr>
        <p:spPr>
          <a:xfrm>
            <a:off x="-15039" y="1962002"/>
            <a:ext cx="3958587" cy="4401205"/>
          </a:xfrm>
          <a:prstGeom prst="rect">
            <a:avLst/>
          </a:prstGeom>
          <a:noFill/>
        </p:spPr>
        <p:txBody>
          <a:bodyPr wrap="square" rtlCol="0">
            <a:spAutoFit/>
          </a:bodyPr>
          <a:lstStyle/>
          <a:p>
            <a:pPr marL="342900" indent="-342900" algn="just">
              <a:buFont typeface="Wingdings" pitchFamily="2" charset="2"/>
              <a:buChar char="ü"/>
            </a:pPr>
            <a:r>
              <a:rPr lang="en-US" sz="2000" dirty="0" smtClean="0">
                <a:solidFill>
                  <a:srgbClr val="000000"/>
                </a:solidFill>
                <a:latin typeface="+mj-lt"/>
              </a:rPr>
              <a:t>Tsyganov (1976): </a:t>
            </a:r>
            <a:r>
              <a:rPr lang="en-US" sz="2000" b="0" dirty="0" smtClean="0">
                <a:solidFill>
                  <a:srgbClr val="000000"/>
                </a:solidFill>
                <a:latin typeface="+mj-lt"/>
              </a:rPr>
              <a:t>channeling in bent crystals;</a:t>
            </a:r>
          </a:p>
          <a:p>
            <a:pPr marL="342900" indent="-342900" algn="just">
              <a:buFont typeface="Wingdings" pitchFamily="2" charset="2"/>
              <a:buChar char="ü"/>
            </a:pPr>
            <a:endParaRPr lang="en-US" sz="2000" b="0" dirty="0" smtClean="0">
              <a:solidFill>
                <a:srgbClr val="000000"/>
              </a:solidFill>
              <a:latin typeface="+mj-lt"/>
              <a:ea typeface="Tahoma" pitchFamily="34" charset="0"/>
              <a:cs typeface="Tahoma" pitchFamily="34" charset="0"/>
            </a:endParaRPr>
          </a:p>
          <a:p>
            <a:pPr marL="342900" indent="-342900" algn="just">
              <a:buFont typeface="Wingdings" pitchFamily="2" charset="2"/>
              <a:buChar char="ü"/>
            </a:pPr>
            <a:r>
              <a:rPr lang="en-US" sz="2000" dirty="0" smtClean="0">
                <a:solidFill>
                  <a:srgbClr val="000000"/>
                </a:solidFill>
                <a:latin typeface="+mj-lt"/>
                <a:ea typeface="Tahoma" pitchFamily="34" charset="0"/>
                <a:cs typeface="Tahoma" pitchFamily="34" charset="0"/>
              </a:rPr>
              <a:t>Taratin and Vorobiov (1987)</a:t>
            </a:r>
            <a:r>
              <a:rPr lang="en-US" sz="2000" b="0" dirty="0" smtClean="0">
                <a:solidFill>
                  <a:srgbClr val="000000"/>
                </a:solidFill>
                <a:latin typeface="+mj-lt"/>
                <a:ea typeface="Tahoma" pitchFamily="34" charset="0"/>
                <a:cs typeface="Tahoma" pitchFamily="34" charset="0"/>
              </a:rPr>
              <a:t>: </a:t>
            </a:r>
            <a:r>
              <a:rPr lang="en-US" sz="2000" b="0" u="sng" dirty="0" smtClean="0">
                <a:solidFill>
                  <a:srgbClr val="000000"/>
                </a:solidFill>
                <a:latin typeface="+mj-lt"/>
                <a:ea typeface="Tahoma" pitchFamily="34" charset="0"/>
                <a:cs typeface="Tahoma" pitchFamily="34" charset="0"/>
              </a:rPr>
              <a:t>Volume Reflection </a:t>
            </a:r>
            <a:r>
              <a:rPr lang="en-US" sz="2000" b="0" dirty="0" smtClean="0">
                <a:solidFill>
                  <a:srgbClr val="000000"/>
                </a:solidFill>
                <a:latin typeface="+mj-lt"/>
              </a:rPr>
              <a:t>of over-barrier particles.</a:t>
            </a:r>
          </a:p>
          <a:p>
            <a:pPr marL="342900" indent="-342900" algn="just">
              <a:buFont typeface="Wingdings" pitchFamily="2" charset="2"/>
              <a:buChar char="ü"/>
            </a:pPr>
            <a:endParaRPr lang="en-US" sz="2000" b="0" dirty="0" smtClean="0">
              <a:solidFill>
                <a:srgbClr val="000000"/>
              </a:solidFill>
              <a:latin typeface="+mj-lt"/>
            </a:endParaRPr>
          </a:p>
          <a:p>
            <a:pPr marL="342900" indent="-342900" algn="just">
              <a:buFont typeface="Arial" pitchFamily="34" charset="0"/>
              <a:buChar char="•"/>
            </a:pPr>
            <a:r>
              <a:rPr lang="en-US" sz="2000" b="0" dirty="0" smtClean="0">
                <a:solidFill>
                  <a:srgbClr val="C00000"/>
                </a:solidFill>
                <a:cs typeface="Arial" pitchFamily="34" charset="0"/>
              </a:rPr>
              <a:t>Under </a:t>
            </a:r>
            <a:r>
              <a:rPr lang="en-US" sz="2000" b="0" dirty="0">
                <a:solidFill>
                  <a:srgbClr val="C00000"/>
                </a:solidFill>
                <a:cs typeface="Arial" pitchFamily="34" charset="0"/>
              </a:rPr>
              <a:t>VR </a:t>
            </a:r>
            <a:r>
              <a:rPr lang="en-US" sz="2000" dirty="0">
                <a:solidFill>
                  <a:srgbClr val="C00000"/>
                </a:solidFill>
                <a:cs typeface="Arial" pitchFamily="34" charset="0"/>
              </a:rPr>
              <a:t>the angle between the particle  trajectory and crystalline planes </a:t>
            </a:r>
            <a:r>
              <a:rPr lang="en-US" sz="2000" dirty="0" smtClean="0">
                <a:solidFill>
                  <a:srgbClr val="C00000"/>
                </a:solidFill>
                <a:cs typeface="Arial" pitchFamily="34" charset="0"/>
              </a:rPr>
              <a:t>changes </a:t>
            </a:r>
            <a:r>
              <a:rPr lang="en-US" sz="2000" dirty="0">
                <a:solidFill>
                  <a:srgbClr val="C00000"/>
                </a:solidFill>
                <a:cs typeface="Arial" pitchFamily="34" charset="0"/>
              </a:rPr>
              <a:t>during the </a:t>
            </a:r>
            <a:r>
              <a:rPr lang="en-US" sz="2000" dirty="0" smtClean="0">
                <a:solidFill>
                  <a:srgbClr val="C00000"/>
                </a:solidFill>
                <a:cs typeface="Arial" pitchFamily="34" charset="0"/>
              </a:rPr>
              <a:t>motion</a:t>
            </a:r>
          </a:p>
          <a:p>
            <a:pPr algn="just"/>
            <a:endParaRPr lang="en-US" sz="2000" dirty="0" smtClean="0">
              <a:solidFill>
                <a:srgbClr val="C00000"/>
              </a:solidFill>
              <a:cs typeface="Arial" pitchFamily="34" charset="0"/>
            </a:endParaRPr>
          </a:p>
          <a:p>
            <a:pPr marL="342900" indent="-342900" algn="just">
              <a:buFont typeface="Arial" pitchFamily="34" charset="0"/>
              <a:buChar char="•"/>
            </a:pPr>
            <a:r>
              <a:rPr lang="en-US" sz="2000" dirty="0" smtClean="0">
                <a:solidFill>
                  <a:srgbClr val="0F2FFF"/>
                </a:solidFill>
                <a:latin typeface="+mj-lt"/>
              </a:rPr>
              <a:t>Need of a general method for radiation computation</a:t>
            </a:r>
            <a:endParaRPr lang="en-US" sz="2000" dirty="0">
              <a:solidFill>
                <a:srgbClr val="0F2FFF"/>
              </a:solidFill>
              <a:latin typeface="+mj-lt"/>
            </a:endParaRPr>
          </a:p>
        </p:txBody>
      </p:sp>
      <p:sp>
        <p:nvSpPr>
          <p:cNvPr id="24" name="Segnaposto data 23"/>
          <p:cNvSpPr>
            <a:spLocks noGrp="1"/>
          </p:cNvSpPr>
          <p:nvPr>
            <p:ph type="dt" sz="half" idx="10"/>
          </p:nvPr>
        </p:nvSpPr>
        <p:spPr/>
        <p:txBody>
          <a:bodyPr/>
          <a:lstStyle/>
          <a:p>
            <a:pPr>
              <a:defRPr/>
            </a:pPr>
            <a:r>
              <a:rPr lang="en-US" smtClean="0"/>
              <a:t>LAL, Orsay, 19/01/2017</a:t>
            </a:r>
            <a:endParaRPr lang="en-US" dirty="0"/>
          </a:p>
        </p:txBody>
      </p:sp>
      <p:sp>
        <p:nvSpPr>
          <p:cNvPr id="25" name="Segnaposto piè di pagina 24"/>
          <p:cNvSpPr>
            <a:spLocks noGrp="1"/>
          </p:cNvSpPr>
          <p:nvPr>
            <p:ph type="ftr" sz="quarter" idx="11"/>
          </p:nvPr>
        </p:nvSpPr>
        <p:spPr/>
        <p:txBody>
          <a:bodyPr/>
          <a:lstStyle/>
          <a:p>
            <a:pPr>
              <a:defRPr/>
            </a:pPr>
            <a:r>
              <a:rPr lang="it-IT" smtClean="0"/>
              <a:t>L. Bandiera, INFN Section of Ferrara</a:t>
            </a:r>
            <a:endParaRPr lang="en-US" dirty="0"/>
          </a:p>
        </p:txBody>
      </p:sp>
      <p:cxnSp>
        <p:nvCxnSpPr>
          <p:cNvPr id="28" name="Connettore 1 27"/>
          <p:cNvCxnSpPr/>
          <p:nvPr/>
        </p:nvCxnSpPr>
        <p:spPr>
          <a:xfrm flipV="1">
            <a:off x="4565833" y="2659147"/>
            <a:ext cx="362305" cy="1780521"/>
          </a:xfrm>
          <a:prstGeom prst="line">
            <a:avLst/>
          </a:prstGeom>
          <a:ln w="38100">
            <a:solidFill>
              <a:srgbClr val="0F2FFF"/>
            </a:solidFill>
            <a:prstDash val="dash"/>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4492781" y="2259037"/>
            <a:ext cx="593432" cy="400110"/>
          </a:xfrm>
          <a:prstGeom prst="rect">
            <a:avLst/>
          </a:prstGeom>
          <a:noFill/>
        </p:spPr>
        <p:txBody>
          <a:bodyPr wrap="none" rtlCol="0">
            <a:spAutoFit/>
          </a:bodyPr>
          <a:lstStyle/>
          <a:p>
            <a:r>
              <a:rPr lang="da-DK" sz="2000" i="1" dirty="0" smtClean="0">
                <a:solidFill>
                  <a:srgbClr val="0F2FFF"/>
                </a:solidFill>
              </a:rPr>
              <a:t>2θ</a:t>
            </a:r>
            <a:r>
              <a:rPr lang="da-DK" sz="2000" i="1" baseline="-25000" dirty="0" smtClean="0">
                <a:solidFill>
                  <a:srgbClr val="0F2FFF"/>
                </a:solidFill>
              </a:rPr>
              <a:t>C</a:t>
            </a:r>
            <a:endParaRPr lang="en-US" sz="2000" dirty="0">
              <a:solidFill>
                <a:srgbClr val="0F2FFF"/>
              </a:solidFill>
            </a:endParaRPr>
          </a:p>
        </p:txBody>
      </p:sp>
    </p:spTree>
    <p:extLst>
      <p:ext uri="{BB962C8B-B14F-4D97-AF65-F5344CB8AC3E}">
        <p14:creationId xmlns:p14="http://schemas.microsoft.com/office/powerpoint/2010/main" val="95362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err="1" smtClean="0">
                <a:solidFill>
                  <a:srgbClr val="C00000"/>
                </a:solidFill>
              </a:rPr>
              <a:t>Baier-Katkov</a:t>
            </a:r>
            <a:r>
              <a:rPr lang="en-US" dirty="0" smtClean="0">
                <a:solidFill>
                  <a:srgbClr val="C00000"/>
                </a:solidFill>
              </a:rPr>
              <a:t> </a:t>
            </a:r>
            <a:r>
              <a:rPr lang="en-US" dirty="0" err="1" smtClean="0">
                <a:solidFill>
                  <a:srgbClr val="C00000"/>
                </a:solidFill>
              </a:rPr>
              <a:t>quasiclassical</a:t>
            </a:r>
            <a:r>
              <a:rPr lang="en-US" dirty="0" smtClean="0">
                <a:solidFill>
                  <a:srgbClr val="C00000"/>
                </a:solidFill>
              </a:rPr>
              <a:t> operator method </a:t>
            </a:r>
            <a:r>
              <a:rPr lang="it-IT" dirty="0" smtClean="0">
                <a:solidFill>
                  <a:srgbClr val="C00000"/>
                </a:solidFill>
              </a:rPr>
              <a:t>(1967-1968)</a:t>
            </a:r>
            <a:endParaRPr lang="en-US" dirty="0">
              <a:solidFill>
                <a:srgbClr val="C00000"/>
              </a:solidFill>
            </a:endParaRPr>
          </a:p>
        </p:txBody>
      </p:sp>
      <p:sp>
        <p:nvSpPr>
          <p:cNvPr id="3" name="Segnaposto contenuto 2"/>
          <p:cNvSpPr>
            <a:spLocks noGrp="1"/>
          </p:cNvSpPr>
          <p:nvPr>
            <p:ph idx="1"/>
          </p:nvPr>
        </p:nvSpPr>
        <p:spPr>
          <a:xfrm>
            <a:off x="323528" y="2080592"/>
            <a:ext cx="8363272" cy="4876800"/>
          </a:xfrm>
        </p:spPr>
        <p:txBody>
          <a:bodyPr>
            <a:normAutofit/>
          </a:bodyPr>
          <a:lstStyle/>
          <a:p>
            <a:pPr marL="0" indent="0">
              <a:buNone/>
            </a:pPr>
            <a:endParaRPr lang="en-GB" sz="2000" dirty="0"/>
          </a:p>
          <a:p>
            <a:endParaRPr lang="en-US" sz="2000" dirty="0"/>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7</a:t>
            </a:fld>
            <a:endParaRPr lang="en-US"/>
          </a:p>
        </p:txBody>
      </p:sp>
      <p:sp>
        <p:nvSpPr>
          <p:cNvPr id="8" name="CasellaDiTesto 7"/>
          <p:cNvSpPr txBox="1"/>
          <p:nvPr/>
        </p:nvSpPr>
        <p:spPr>
          <a:xfrm>
            <a:off x="323529" y="1652607"/>
            <a:ext cx="8496943" cy="954107"/>
          </a:xfrm>
          <a:prstGeom prst="rect">
            <a:avLst/>
          </a:prstGeom>
          <a:noFill/>
        </p:spPr>
        <p:txBody>
          <a:bodyPr wrap="square" rtlCol="0">
            <a:spAutoFit/>
          </a:bodyPr>
          <a:lstStyle/>
          <a:p>
            <a:pPr algn="ctr"/>
            <a:r>
              <a:rPr lang="en-GB" sz="2800" b="0" dirty="0" smtClean="0">
                <a:solidFill>
                  <a:srgbClr val="0F2FFF"/>
                </a:solidFill>
                <a:latin typeface="+mj-lt"/>
              </a:rPr>
              <a:t>General method for calculation of radiation generated by e</a:t>
            </a:r>
            <a:r>
              <a:rPr lang="en-GB" sz="2800" b="0" baseline="30000" dirty="0">
                <a:solidFill>
                  <a:srgbClr val="0F2FFF"/>
                </a:solidFill>
                <a:latin typeface="+mj-lt"/>
              </a:rPr>
              <a:t>±</a:t>
            </a:r>
            <a:r>
              <a:rPr lang="en-GB" sz="2800" b="0" dirty="0">
                <a:solidFill>
                  <a:srgbClr val="0F2FFF"/>
                </a:solidFill>
                <a:latin typeface="+mj-lt"/>
              </a:rPr>
              <a:t> in </a:t>
            </a:r>
            <a:r>
              <a:rPr lang="en-GB" sz="2800" b="0" dirty="0" smtClean="0">
                <a:solidFill>
                  <a:srgbClr val="0F2FFF"/>
                </a:solidFill>
                <a:latin typeface="+mj-lt"/>
              </a:rPr>
              <a:t>an external field</a:t>
            </a:r>
            <a:endParaRPr lang="en-GB" sz="2800" b="0" dirty="0">
              <a:solidFill>
                <a:srgbClr val="0F2FFF"/>
              </a:solidFill>
              <a:latin typeface="+mj-lt"/>
            </a:endParaRPr>
          </a:p>
        </p:txBody>
      </p:sp>
      <p:sp>
        <p:nvSpPr>
          <p:cNvPr id="13" name="Segnaposto data 12"/>
          <p:cNvSpPr>
            <a:spLocks noGrp="1"/>
          </p:cNvSpPr>
          <p:nvPr>
            <p:ph type="dt" sz="half" idx="10"/>
          </p:nvPr>
        </p:nvSpPr>
        <p:spPr/>
        <p:txBody>
          <a:bodyPr/>
          <a:lstStyle/>
          <a:p>
            <a:pPr>
              <a:defRPr/>
            </a:pPr>
            <a:r>
              <a:rPr lang="en-US" smtClean="0"/>
              <a:t>LAL, Orsay, 19/01/2017</a:t>
            </a:r>
            <a:endParaRPr lang="en-US"/>
          </a:p>
        </p:txBody>
      </p:sp>
      <p:sp>
        <p:nvSpPr>
          <p:cNvPr id="14" name="Segnaposto piè di pagina 13"/>
          <p:cNvSpPr>
            <a:spLocks noGrp="1"/>
          </p:cNvSpPr>
          <p:nvPr>
            <p:ph type="ftr" sz="quarter" idx="11"/>
          </p:nvPr>
        </p:nvSpPr>
        <p:spPr/>
        <p:txBody>
          <a:bodyPr/>
          <a:lstStyle/>
          <a:p>
            <a:pPr>
              <a:defRPr/>
            </a:pPr>
            <a:r>
              <a:rPr lang="it-IT" smtClean="0"/>
              <a:t>L. Bandiera, INFN Section of Ferrara</a:t>
            </a:r>
            <a:endParaRPr lang="en-US"/>
          </a:p>
        </p:txBody>
      </p:sp>
      <mc:AlternateContent xmlns:mc="http://schemas.openxmlformats.org/markup-compatibility/2006" xmlns:a14="http://schemas.microsoft.com/office/drawing/2010/main">
        <mc:Choice Requires="a14">
          <p:sp>
            <p:nvSpPr>
              <p:cNvPr id="15" name="Rettangolo 14"/>
              <p:cNvSpPr/>
              <p:nvPr/>
            </p:nvSpPr>
            <p:spPr>
              <a:xfrm>
                <a:off x="285089" y="2752038"/>
                <a:ext cx="8496943" cy="1829090"/>
              </a:xfrm>
              <a:prstGeom prst="rect">
                <a:avLst/>
              </a:prstGeom>
            </p:spPr>
            <p:txBody>
              <a:bodyPr wrap="square">
                <a:spAutoFit/>
              </a:bodyPr>
              <a:lstStyle/>
              <a:p>
                <a:r>
                  <a:rPr lang="en-GB" sz="1900" dirty="0">
                    <a:latin typeface="+mn-lt"/>
                  </a:rPr>
                  <a:t>The electromagnetic radiated energy is evaluated with the BK formula</a:t>
                </a:r>
                <a:r>
                  <a:rPr lang="en-GB" sz="1900" dirty="0" smtClean="0">
                    <a:latin typeface="+mn-lt"/>
                  </a:rPr>
                  <a:t>:</a:t>
                </a:r>
              </a:p>
              <a:p>
                <a:endParaRPr lang="en-GB" sz="1900" dirty="0">
                  <a:latin typeface="+mn-lt"/>
                </a:endParaRPr>
              </a:p>
              <a:p>
                <a:pPr marL="0" indent="0" algn="ctr">
                  <a:buNone/>
                </a:pPr>
                <a14:m>
                  <m:oMath xmlns:m="http://schemas.openxmlformats.org/officeDocument/2006/math">
                    <m:f>
                      <m:fPr>
                        <m:ctrlPr>
                          <a:rPr lang="en-GB" sz="1900" i="1">
                            <a:latin typeface="Cambria Math"/>
                          </a:rPr>
                        </m:ctrlPr>
                      </m:fPr>
                      <m:num>
                        <m:r>
                          <a:rPr lang="it-IT" sz="1900" i="1">
                            <a:latin typeface="Cambria Math"/>
                          </a:rPr>
                          <m:t>𝑑𝐸</m:t>
                        </m:r>
                      </m:num>
                      <m:den>
                        <m:sSup>
                          <m:sSupPr>
                            <m:ctrlPr>
                              <a:rPr lang="en-GB" sz="1900" i="1">
                                <a:latin typeface="Cambria Math"/>
                              </a:rPr>
                            </m:ctrlPr>
                          </m:sSupPr>
                          <m:e>
                            <m:r>
                              <a:rPr lang="it-IT" sz="1900" i="1">
                                <a:latin typeface="Cambria Math"/>
                              </a:rPr>
                              <m:t>𝑑</m:t>
                            </m:r>
                          </m:e>
                          <m:sup>
                            <m:r>
                              <a:rPr lang="it-IT" sz="1900" i="1">
                                <a:latin typeface="Cambria Math"/>
                              </a:rPr>
                              <m:t>3</m:t>
                            </m:r>
                          </m:sup>
                        </m:sSup>
                        <m:r>
                          <a:rPr lang="it-IT" sz="1900" i="1">
                            <a:latin typeface="Cambria Math"/>
                          </a:rPr>
                          <m:t>𝑘</m:t>
                        </m:r>
                      </m:den>
                    </m:f>
                  </m:oMath>
                </a14:m>
                <a:r>
                  <a:rPr lang="en-GB" sz="1900" dirty="0">
                    <a:latin typeface="+mn-lt"/>
                  </a:rPr>
                  <a:t> =</a:t>
                </a:r>
                <a14:m>
                  <m:oMath xmlns:m="http://schemas.openxmlformats.org/officeDocument/2006/math">
                    <m:r>
                      <m:rPr>
                        <m:sty m:val="p"/>
                      </m:rPr>
                      <a:rPr lang="el-GR" sz="1900" i="1" dirty="0">
                        <a:latin typeface="Cambria Math"/>
                      </a:rPr>
                      <m:t>ω</m:t>
                    </m:r>
                    <m:f>
                      <m:fPr>
                        <m:ctrlPr>
                          <a:rPr lang="en-GB" sz="1900" i="1" dirty="0">
                            <a:latin typeface="Cambria Math"/>
                          </a:rPr>
                        </m:ctrlPr>
                      </m:fPr>
                      <m:num>
                        <m:r>
                          <a:rPr lang="it-IT" sz="1900" i="1" dirty="0">
                            <a:latin typeface="Cambria Math"/>
                          </a:rPr>
                          <m:t>𝑑</m:t>
                        </m:r>
                        <m:r>
                          <a:rPr lang="it-IT" sz="1900" b="0" i="1" dirty="0">
                            <a:latin typeface="Cambria Math"/>
                          </a:rPr>
                          <m:t>𝑁</m:t>
                        </m:r>
                        <m:r>
                          <a:rPr lang="it-IT" sz="1900" i="1" dirty="0">
                            <a:latin typeface="Cambria Math"/>
                          </a:rPr>
                          <m:t> </m:t>
                        </m:r>
                      </m:num>
                      <m:den>
                        <m:sSup>
                          <m:sSupPr>
                            <m:ctrlPr>
                              <a:rPr lang="en-GB" sz="1900" i="1" dirty="0">
                                <a:latin typeface="Cambria Math"/>
                              </a:rPr>
                            </m:ctrlPr>
                          </m:sSupPr>
                          <m:e>
                            <m:r>
                              <a:rPr lang="it-IT" sz="1900" i="1" dirty="0">
                                <a:latin typeface="Cambria Math"/>
                              </a:rPr>
                              <m:t>𝑑</m:t>
                            </m:r>
                          </m:e>
                          <m:sup>
                            <m:r>
                              <a:rPr lang="it-IT" sz="1900" i="1" dirty="0">
                                <a:latin typeface="Cambria Math"/>
                              </a:rPr>
                              <m:t>3</m:t>
                            </m:r>
                          </m:sup>
                        </m:sSup>
                        <m:r>
                          <a:rPr lang="it-IT" sz="1900" i="1" dirty="0">
                            <a:latin typeface="Cambria Math"/>
                          </a:rPr>
                          <m:t>𝑘</m:t>
                        </m:r>
                      </m:den>
                    </m:f>
                  </m:oMath>
                </a14:m>
                <a:r>
                  <a:rPr lang="en-GB" sz="1900" dirty="0" smtClean="0">
                    <a:latin typeface="+mn-lt"/>
                  </a:rPr>
                  <a:t>  </a:t>
                </a:r>
                <a14:m>
                  <m:oMath xmlns:m="http://schemas.openxmlformats.org/officeDocument/2006/math">
                    <m:f>
                      <m:fPr>
                        <m:ctrlPr>
                          <a:rPr lang="en-GB" sz="1900" i="1">
                            <a:latin typeface="Cambria Math"/>
                          </a:rPr>
                        </m:ctrlPr>
                      </m:fPr>
                      <m:num>
                        <m:r>
                          <m:rPr>
                            <m:sty m:val="p"/>
                          </m:rPr>
                          <a:rPr lang="el-GR" sz="1900" i="1">
                            <a:latin typeface="Cambria Math"/>
                          </a:rPr>
                          <m:t>α</m:t>
                        </m:r>
                      </m:num>
                      <m:den>
                        <m:r>
                          <a:rPr lang="it-IT" sz="1900" i="1">
                            <a:latin typeface="Cambria Math"/>
                          </a:rPr>
                          <m:t>4</m:t>
                        </m:r>
                        <m:sSup>
                          <m:sSupPr>
                            <m:ctrlPr>
                              <a:rPr lang="it-IT" sz="1900" i="1">
                                <a:latin typeface="Cambria Math"/>
                              </a:rPr>
                            </m:ctrlPr>
                          </m:sSupPr>
                          <m:e>
                            <m:r>
                              <m:rPr>
                                <m:sty m:val="p"/>
                              </m:rPr>
                              <a:rPr lang="el-GR" sz="1900" i="1">
                                <a:latin typeface="Cambria Math"/>
                              </a:rPr>
                              <m:t>π</m:t>
                            </m:r>
                          </m:e>
                          <m:sup>
                            <m:r>
                              <a:rPr lang="it-IT" sz="1900" i="1">
                                <a:latin typeface="Cambria Math"/>
                              </a:rPr>
                              <m:t>2</m:t>
                            </m:r>
                          </m:sup>
                        </m:sSup>
                      </m:den>
                    </m:f>
                    <m:r>
                      <a:rPr lang="it-IT" sz="1900" i="1">
                        <a:latin typeface="Cambria Math"/>
                      </a:rPr>
                      <m:t> </m:t>
                    </m:r>
                    <m:nary>
                      <m:naryPr>
                        <m:chr m:val="∬"/>
                        <m:limLoc m:val="undOvr"/>
                        <m:subHide m:val="on"/>
                        <m:supHide m:val="on"/>
                        <m:ctrlPr>
                          <a:rPr lang="it-IT" sz="1900" b="0" i="1">
                            <a:latin typeface="Cambria Math"/>
                          </a:rPr>
                        </m:ctrlPr>
                      </m:naryPr>
                      <m:sub/>
                      <m:sup/>
                      <m:e>
                        <m:sSub>
                          <m:sSubPr>
                            <m:ctrlPr>
                              <a:rPr lang="it-IT" sz="1900" b="0" i="1">
                                <a:latin typeface="Cambria Math"/>
                              </a:rPr>
                            </m:ctrlPr>
                          </m:sSubPr>
                          <m:e>
                            <m:r>
                              <a:rPr lang="it-IT" sz="1900" b="0" i="1">
                                <a:latin typeface="Cambria Math"/>
                              </a:rPr>
                              <m:t>𝑑𝑡</m:t>
                            </m:r>
                          </m:e>
                          <m:sub>
                            <m:r>
                              <a:rPr lang="it-IT" sz="1900" b="0" i="1">
                                <a:latin typeface="Cambria Math"/>
                              </a:rPr>
                              <m:t>1</m:t>
                            </m:r>
                          </m:sub>
                        </m:sSub>
                        <m:sSub>
                          <m:sSubPr>
                            <m:ctrlPr>
                              <a:rPr lang="it-IT" sz="1900" b="0" i="1">
                                <a:latin typeface="Cambria Math"/>
                              </a:rPr>
                            </m:ctrlPr>
                          </m:sSubPr>
                          <m:e>
                            <m:r>
                              <a:rPr lang="it-IT" sz="1900" b="0" i="1">
                                <a:latin typeface="Cambria Math"/>
                              </a:rPr>
                              <m:t>𝑑𝑡</m:t>
                            </m:r>
                          </m:e>
                          <m:sub>
                            <m:r>
                              <a:rPr lang="it-IT" sz="1900" b="0" i="1">
                                <a:latin typeface="Cambria Math"/>
                              </a:rPr>
                              <m:t>2</m:t>
                            </m:r>
                          </m:sub>
                        </m:sSub>
                        <m:r>
                          <a:rPr lang="it-IT" sz="1900" b="0" i="1">
                            <a:latin typeface="Cambria Math"/>
                          </a:rPr>
                          <m:t> </m:t>
                        </m:r>
                        <m:f>
                          <m:fPr>
                            <m:ctrlPr>
                              <a:rPr lang="it-IT" sz="1900" b="0" i="1">
                                <a:latin typeface="Cambria Math"/>
                              </a:rPr>
                            </m:ctrlPr>
                          </m:fPr>
                          <m:num>
                            <m:d>
                              <m:dPr>
                                <m:begChr m:val="⌈"/>
                                <m:endChr m:val="⌉"/>
                                <m:ctrlPr>
                                  <a:rPr lang="it-IT" sz="1900" b="0" i="1">
                                    <a:latin typeface="Cambria Math"/>
                                  </a:rPr>
                                </m:ctrlPr>
                              </m:dPr>
                              <m:e>
                                <m:d>
                                  <m:dPr>
                                    <m:ctrlPr>
                                      <a:rPr lang="it-IT" sz="1900" b="0" i="1">
                                        <a:latin typeface="Cambria Math"/>
                                      </a:rPr>
                                    </m:ctrlPr>
                                  </m:dPr>
                                  <m:e>
                                    <m:sSup>
                                      <m:sSupPr>
                                        <m:ctrlPr>
                                          <a:rPr lang="it-IT" sz="1900" b="0" i="1">
                                            <a:latin typeface="Cambria Math"/>
                                          </a:rPr>
                                        </m:ctrlPr>
                                      </m:sSupPr>
                                      <m:e>
                                        <m:r>
                                          <a:rPr lang="it-IT" sz="1900" b="0" i="1">
                                            <a:latin typeface="Cambria Math"/>
                                          </a:rPr>
                                          <m:t>𝐸</m:t>
                                        </m:r>
                                      </m:e>
                                      <m:sup>
                                        <m:r>
                                          <a:rPr lang="it-IT" sz="1900" b="0" i="1">
                                            <a:latin typeface="Cambria Math"/>
                                          </a:rPr>
                                          <m:t>2</m:t>
                                        </m:r>
                                      </m:sup>
                                    </m:sSup>
                                    <m:r>
                                      <a:rPr lang="it-IT" sz="1900" b="0" i="1">
                                        <a:latin typeface="Cambria Math"/>
                                      </a:rPr>
                                      <m:t>+</m:t>
                                    </m:r>
                                    <m:sSup>
                                      <m:sSupPr>
                                        <m:ctrlPr>
                                          <a:rPr lang="it-IT" sz="1900" b="0" i="1">
                                            <a:latin typeface="Cambria Math"/>
                                          </a:rPr>
                                        </m:ctrlPr>
                                      </m:sSupPr>
                                      <m:e>
                                        <m:r>
                                          <a:rPr lang="it-IT" sz="1900" b="0" i="1">
                                            <a:latin typeface="Cambria Math"/>
                                          </a:rPr>
                                          <m:t>𝐸</m:t>
                                        </m:r>
                                      </m:e>
                                      <m:sup>
                                        <m:r>
                                          <a:rPr lang="it-IT" sz="1900" b="0" i="1">
                                            <a:latin typeface="Cambria Math"/>
                                          </a:rPr>
                                          <m:t>′2</m:t>
                                        </m:r>
                                      </m:sup>
                                    </m:sSup>
                                  </m:e>
                                </m:d>
                                <m:d>
                                  <m:dPr>
                                    <m:ctrlPr>
                                      <a:rPr lang="it-IT" sz="1900" b="0" i="1">
                                        <a:latin typeface="Cambria Math"/>
                                      </a:rPr>
                                    </m:ctrlPr>
                                  </m:dPr>
                                  <m:e>
                                    <m:sSub>
                                      <m:sSubPr>
                                        <m:ctrlPr>
                                          <a:rPr lang="it-IT" sz="1900" b="0" i="1">
                                            <a:latin typeface="Cambria Math"/>
                                          </a:rPr>
                                        </m:ctrlPr>
                                      </m:sSubPr>
                                      <m:e>
                                        <m:r>
                                          <a:rPr lang="it-IT" sz="1900" b="0" i="1">
                                            <a:latin typeface="Cambria Math"/>
                                          </a:rPr>
                                          <m:t>𝑣</m:t>
                                        </m:r>
                                      </m:e>
                                      <m:sub>
                                        <m:r>
                                          <a:rPr lang="it-IT" sz="1900" b="0" i="1">
                                            <a:latin typeface="Cambria Math"/>
                                          </a:rPr>
                                          <m:t>1</m:t>
                                        </m:r>
                                      </m:sub>
                                    </m:sSub>
                                    <m:sSub>
                                      <m:sSubPr>
                                        <m:ctrlPr>
                                          <a:rPr lang="it-IT" sz="1900" b="0" i="1">
                                            <a:latin typeface="Cambria Math"/>
                                          </a:rPr>
                                        </m:ctrlPr>
                                      </m:sSubPr>
                                      <m:e>
                                        <m:r>
                                          <a:rPr lang="it-IT" sz="1900" b="0" i="1">
                                            <a:latin typeface="Cambria Math"/>
                                          </a:rPr>
                                          <m:t>𝑣</m:t>
                                        </m:r>
                                      </m:e>
                                      <m:sub>
                                        <m:r>
                                          <a:rPr lang="it-IT" sz="1900" b="0" i="1">
                                            <a:latin typeface="Cambria Math"/>
                                          </a:rPr>
                                          <m:t>2</m:t>
                                        </m:r>
                                      </m:sub>
                                    </m:sSub>
                                    <m:r>
                                      <a:rPr lang="it-IT" sz="1900" b="0" i="1">
                                        <a:latin typeface="Cambria Math"/>
                                      </a:rPr>
                                      <m:t>−1</m:t>
                                    </m:r>
                                  </m:e>
                                </m:d>
                                <m:r>
                                  <a:rPr lang="it-IT" sz="1900" b="0" i="1">
                                    <a:latin typeface="Cambria Math"/>
                                  </a:rPr>
                                  <m:t>+</m:t>
                                </m:r>
                                <m:f>
                                  <m:fPr>
                                    <m:type m:val="lin"/>
                                    <m:ctrlPr>
                                      <a:rPr lang="it-IT" sz="1900" b="0" i="1">
                                        <a:latin typeface="Cambria Math"/>
                                      </a:rPr>
                                    </m:ctrlPr>
                                  </m:fPr>
                                  <m:num>
                                    <m:sSup>
                                      <m:sSupPr>
                                        <m:ctrlPr>
                                          <a:rPr lang="it-IT" sz="1900" b="0" i="1">
                                            <a:latin typeface="Cambria Math"/>
                                          </a:rPr>
                                        </m:ctrlPr>
                                      </m:sSupPr>
                                      <m:e>
                                        <m:r>
                                          <a:rPr lang="el-GR" sz="1900" b="0" i="1">
                                            <a:latin typeface="Cambria Math"/>
                                          </a:rPr>
                                          <m:t>𝜔</m:t>
                                        </m:r>
                                      </m:e>
                                      <m:sup>
                                        <m:r>
                                          <a:rPr lang="it-IT" sz="1900" b="0" i="1">
                                            <a:latin typeface="Cambria Math"/>
                                          </a:rPr>
                                          <m:t>2</m:t>
                                        </m:r>
                                      </m:sup>
                                    </m:sSup>
                                  </m:num>
                                  <m:den>
                                    <m:sSup>
                                      <m:sSupPr>
                                        <m:ctrlPr>
                                          <a:rPr lang="it-IT" sz="1900" b="0" i="1">
                                            <a:latin typeface="Cambria Math"/>
                                          </a:rPr>
                                        </m:ctrlPr>
                                      </m:sSupPr>
                                      <m:e>
                                        <m:r>
                                          <a:rPr lang="el-GR" sz="1900" b="0" i="1">
                                            <a:latin typeface="Cambria Math"/>
                                          </a:rPr>
                                          <m:t>𝛾</m:t>
                                        </m:r>
                                      </m:e>
                                      <m:sup>
                                        <m:r>
                                          <a:rPr lang="it-IT" sz="1900" b="0" i="1">
                                            <a:latin typeface="Cambria Math"/>
                                          </a:rPr>
                                          <m:t>2</m:t>
                                        </m:r>
                                      </m:sup>
                                    </m:sSup>
                                  </m:den>
                                </m:f>
                              </m:e>
                            </m:d>
                          </m:num>
                          <m:den>
                            <m:r>
                              <a:rPr lang="it-IT" sz="1900" b="0" i="1">
                                <a:latin typeface="Cambria Math"/>
                              </a:rPr>
                              <m:t>2</m:t>
                            </m:r>
                            <m:sSup>
                              <m:sSupPr>
                                <m:ctrlPr>
                                  <a:rPr lang="it-IT" sz="1900" b="0" i="1">
                                    <a:latin typeface="Cambria Math"/>
                                  </a:rPr>
                                </m:ctrlPr>
                              </m:sSupPr>
                              <m:e>
                                <m:r>
                                  <a:rPr lang="it-IT" sz="1900" b="0" i="1">
                                    <a:latin typeface="Cambria Math"/>
                                  </a:rPr>
                                  <m:t>𝐸</m:t>
                                </m:r>
                              </m:e>
                              <m:sup>
                                <m:r>
                                  <a:rPr lang="it-IT" sz="1900" b="0" i="1">
                                    <a:latin typeface="Cambria Math"/>
                                  </a:rPr>
                                  <m:t>′2</m:t>
                                </m:r>
                              </m:sup>
                            </m:sSup>
                          </m:den>
                        </m:f>
                        <m:sSup>
                          <m:sSupPr>
                            <m:ctrlPr>
                              <a:rPr lang="it-IT" sz="1900" b="0" i="1">
                                <a:latin typeface="Cambria Math"/>
                              </a:rPr>
                            </m:ctrlPr>
                          </m:sSupPr>
                          <m:e>
                            <m:r>
                              <a:rPr lang="it-IT" sz="1900" b="0" i="1">
                                <a:latin typeface="Cambria Math"/>
                              </a:rPr>
                              <m:t>𝑒</m:t>
                            </m:r>
                          </m:e>
                          <m:sup>
                            <m:r>
                              <a:rPr lang="it-IT" sz="1900" b="0" i="1">
                                <a:latin typeface="Cambria Math"/>
                              </a:rPr>
                              <m:t>−</m:t>
                            </m:r>
                            <m:r>
                              <a:rPr lang="it-IT" sz="1900" b="0" i="1">
                                <a:latin typeface="Cambria Math"/>
                              </a:rPr>
                              <m:t>𝑖</m:t>
                            </m:r>
                            <m:sSup>
                              <m:sSupPr>
                                <m:ctrlPr>
                                  <a:rPr lang="it-IT" sz="1900" b="0" i="1">
                                    <a:latin typeface="Cambria Math"/>
                                  </a:rPr>
                                </m:ctrlPr>
                              </m:sSupPr>
                              <m:e>
                                <m:r>
                                  <a:rPr lang="it-IT" sz="1900" b="0" i="1">
                                    <a:latin typeface="Cambria Math"/>
                                  </a:rPr>
                                  <m:t>𝑘</m:t>
                                </m:r>
                              </m:e>
                              <m:sup>
                                <m:r>
                                  <a:rPr lang="it-IT" sz="1900" b="0" i="1">
                                    <a:latin typeface="Cambria Math"/>
                                  </a:rPr>
                                  <m:t>′</m:t>
                                </m:r>
                              </m:sup>
                            </m:sSup>
                            <m:d>
                              <m:dPr>
                                <m:ctrlPr>
                                  <a:rPr lang="it-IT" sz="1900" b="0" i="1">
                                    <a:latin typeface="Cambria Math"/>
                                  </a:rPr>
                                </m:ctrlPr>
                              </m:dPr>
                              <m:e>
                                <m:sSub>
                                  <m:sSubPr>
                                    <m:ctrlPr>
                                      <a:rPr lang="it-IT" sz="1900" b="0" i="1">
                                        <a:latin typeface="Cambria Math"/>
                                      </a:rPr>
                                    </m:ctrlPr>
                                  </m:sSubPr>
                                  <m:e>
                                    <m:r>
                                      <a:rPr lang="it-IT" sz="1900" b="0" i="1">
                                        <a:latin typeface="Cambria Math"/>
                                      </a:rPr>
                                      <m:t>𝑥</m:t>
                                    </m:r>
                                  </m:e>
                                  <m:sub>
                                    <m:r>
                                      <a:rPr lang="it-IT" sz="1900" b="0" i="1">
                                        <a:latin typeface="Cambria Math"/>
                                      </a:rPr>
                                      <m:t>1</m:t>
                                    </m:r>
                                  </m:sub>
                                </m:sSub>
                                <m:r>
                                  <a:rPr lang="it-IT" sz="1900" b="0" i="1">
                                    <a:latin typeface="Cambria Math"/>
                                  </a:rPr>
                                  <m:t>−</m:t>
                                </m:r>
                                <m:sSub>
                                  <m:sSubPr>
                                    <m:ctrlPr>
                                      <a:rPr lang="it-IT" sz="1900" b="0" i="1">
                                        <a:latin typeface="Cambria Math"/>
                                      </a:rPr>
                                    </m:ctrlPr>
                                  </m:sSubPr>
                                  <m:e>
                                    <m:r>
                                      <a:rPr lang="it-IT" sz="1900" b="0" i="1">
                                        <a:latin typeface="Cambria Math"/>
                                      </a:rPr>
                                      <m:t>𝑥</m:t>
                                    </m:r>
                                  </m:e>
                                  <m:sub>
                                    <m:r>
                                      <a:rPr lang="it-IT" sz="1900" b="0" i="1">
                                        <a:latin typeface="Cambria Math"/>
                                      </a:rPr>
                                      <m:t>2</m:t>
                                    </m:r>
                                  </m:sub>
                                </m:sSub>
                              </m:e>
                            </m:d>
                          </m:sup>
                        </m:sSup>
                      </m:e>
                    </m:nary>
                  </m:oMath>
                </a14:m>
                <a:r>
                  <a:rPr lang="en-GB" sz="1900" b="0" dirty="0">
                    <a:latin typeface="+mn-lt"/>
                  </a:rPr>
                  <a:t>    </a:t>
                </a:r>
                <a:r>
                  <a:rPr lang="en-GB" sz="1900" b="0" dirty="0" smtClean="0">
                    <a:latin typeface="+mn-lt"/>
                  </a:rPr>
                  <a:t>(1)          </a:t>
                </a:r>
                <a:endParaRPr lang="en-US" sz="1900" b="0" dirty="0">
                  <a:latin typeface="+mn-lt"/>
                </a:endParaRPr>
              </a:p>
              <a:p>
                <a:pPr marL="0" indent="0" algn="just">
                  <a:buNone/>
                </a:pPr>
                <a:endParaRPr lang="en-US" sz="1900" dirty="0">
                  <a:latin typeface="+mn-lt"/>
                </a:endParaRPr>
              </a:p>
              <a:p>
                <a:pPr marL="0" indent="0" algn="just">
                  <a:buNone/>
                </a:pPr>
                <a:r>
                  <a:rPr lang="en-US" sz="1900" dirty="0" smtClean="0">
                    <a:latin typeface="+mn-lt"/>
                  </a:rPr>
                  <a:t>where </a:t>
                </a:r>
                <a:r>
                  <a:rPr lang="en-US" sz="1900" dirty="0">
                    <a:latin typeface="+mn-lt"/>
                  </a:rPr>
                  <a:t>the integration is made over the </a:t>
                </a:r>
                <a:r>
                  <a:rPr lang="en-US" sz="1900" u="sng" dirty="0">
                    <a:latin typeface="+mn-lt"/>
                  </a:rPr>
                  <a:t>classical </a:t>
                </a:r>
                <a:r>
                  <a:rPr lang="en-US" sz="1900" u="sng" dirty="0" smtClean="0">
                    <a:latin typeface="+mn-lt"/>
                  </a:rPr>
                  <a:t>trajectory</a:t>
                </a:r>
                <a:r>
                  <a:rPr lang="en-US" sz="1900" dirty="0" smtClean="0">
                    <a:latin typeface="+mn-lt"/>
                  </a:rPr>
                  <a:t>. </a:t>
                </a:r>
                <a:endParaRPr lang="en-US" sz="1900" dirty="0">
                  <a:latin typeface="+mn-lt"/>
                </a:endParaRPr>
              </a:p>
            </p:txBody>
          </p:sp>
        </mc:Choice>
        <mc:Fallback xmlns="">
          <p:sp>
            <p:nvSpPr>
              <p:cNvPr id="15" name="Rettangolo 14"/>
              <p:cNvSpPr>
                <a:spLocks noRot="1" noChangeAspect="1" noMove="1" noResize="1" noEditPoints="1" noAdjustHandles="1" noChangeArrowheads="1" noChangeShapeType="1" noTextEdit="1"/>
              </p:cNvSpPr>
              <p:nvPr/>
            </p:nvSpPr>
            <p:spPr>
              <a:xfrm>
                <a:off x="285089" y="2752038"/>
                <a:ext cx="8496943" cy="1829090"/>
              </a:xfrm>
              <a:prstGeom prst="rect">
                <a:avLst/>
              </a:prstGeom>
              <a:blipFill rotWithShape="1">
                <a:blip r:embed="rId3"/>
                <a:stretch>
                  <a:fillRect l="-717" t="-2000" b="-4667"/>
                </a:stretch>
              </a:blipFill>
            </p:spPr>
            <p:txBody>
              <a:bodyPr/>
              <a:lstStyle/>
              <a:p>
                <a:r>
                  <a:rPr lang="en-US">
                    <a:noFill/>
                  </a:rPr>
                  <a:t> </a:t>
                </a:r>
              </a:p>
            </p:txBody>
          </p:sp>
        </mc:Fallback>
      </mc:AlternateContent>
      <p:sp>
        <p:nvSpPr>
          <p:cNvPr id="5" name="CasellaDiTesto 4"/>
          <p:cNvSpPr txBox="1"/>
          <p:nvPr/>
        </p:nvSpPr>
        <p:spPr>
          <a:xfrm>
            <a:off x="611559" y="4869160"/>
            <a:ext cx="7992889" cy="1631216"/>
          </a:xfrm>
          <a:prstGeom prst="rect">
            <a:avLst/>
          </a:prstGeom>
          <a:noFill/>
        </p:spPr>
        <p:txBody>
          <a:bodyPr wrap="square" rtlCol="0">
            <a:spAutoFit/>
          </a:bodyPr>
          <a:lstStyle/>
          <a:p>
            <a:pPr algn="just"/>
            <a:r>
              <a:rPr lang="en-GB" sz="2000" dirty="0">
                <a:solidFill>
                  <a:srgbClr val="C00000"/>
                </a:solidFill>
              </a:rPr>
              <a:t>The  generality  of  the  </a:t>
            </a:r>
            <a:r>
              <a:rPr lang="en-GB" sz="2000" dirty="0" err="1">
                <a:solidFill>
                  <a:srgbClr val="C00000"/>
                </a:solidFill>
              </a:rPr>
              <a:t>Baier-Katkov</a:t>
            </a:r>
            <a:r>
              <a:rPr lang="en-GB" sz="2000" dirty="0">
                <a:solidFill>
                  <a:srgbClr val="C00000"/>
                </a:solidFill>
              </a:rPr>
              <a:t>  operator  method  permits  to  simulate  </a:t>
            </a:r>
            <a:r>
              <a:rPr lang="en-GB" sz="2000" dirty="0" smtClean="0">
                <a:solidFill>
                  <a:srgbClr val="C00000"/>
                </a:solidFill>
              </a:rPr>
              <a:t>the electromagnetic  </a:t>
            </a:r>
            <a:r>
              <a:rPr lang="en-GB" sz="2000" dirty="0">
                <a:solidFill>
                  <a:srgbClr val="C00000"/>
                </a:solidFill>
              </a:rPr>
              <a:t>radiation  emitted by   e±  in   very  different  cases,  e. g.,   straight,  </a:t>
            </a:r>
            <a:r>
              <a:rPr lang="en-GB" sz="2000" dirty="0" smtClean="0">
                <a:solidFill>
                  <a:srgbClr val="C00000"/>
                </a:solidFill>
              </a:rPr>
              <a:t>bent and  </a:t>
            </a:r>
            <a:r>
              <a:rPr lang="en-GB" sz="2000" dirty="0">
                <a:solidFill>
                  <a:srgbClr val="C00000"/>
                </a:solidFill>
              </a:rPr>
              <a:t>periodically bent  </a:t>
            </a:r>
            <a:r>
              <a:rPr lang="en-GB" sz="2000" dirty="0" smtClean="0">
                <a:solidFill>
                  <a:srgbClr val="C00000"/>
                </a:solidFill>
              </a:rPr>
              <a:t>crystals</a:t>
            </a:r>
            <a:r>
              <a:rPr lang="en-GB" sz="2000" dirty="0">
                <a:solidFill>
                  <a:srgbClr val="C00000"/>
                </a:solidFill>
              </a:rPr>
              <a:t>,  and  for   different beam  energy  range,   from   </a:t>
            </a:r>
            <a:r>
              <a:rPr lang="en-GB" sz="2000" dirty="0" smtClean="0">
                <a:solidFill>
                  <a:srgbClr val="C00000"/>
                </a:solidFill>
              </a:rPr>
              <a:t>sub-</a:t>
            </a:r>
            <a:r>
              <a:rPr lang="en-GB" sz="2000" dirty="0" err="1" smtClean="0">
                <a:solidFill>
                  <a:srgbClr val="C00000"/>
                </a:solidFill>
              </a:rPr>
              <a:t>GeV</a:t>
            </a:r>
            <a:r>
              <a:rPr lang="en-GB" sz="2000" dirty="0" smtClean="0">
                <a:solidFill>
                  <a:srgbClr val="C00000"/>
                </a:solidFill>
              </a:rPr>
              <a:t> to  </a:t>
            </a:r>
            <a:r>
              <a:rPr lang="en-GB" sz="2000" dirty="0" err="1" smtClean="0">
                <a:solidFill>
                  <a:srgbClr val="C00000"/>
                </a:solidFill>
              </a:rPr>
              <a:t>TeV</a:t>
            </a:r>
            <a:r>
              <a:rPr lang="en-GB" sz="2000" dirty="0" smtClean="0">
                <a:solidFill>
                  <a:srgbClr val="C00000"/>
                </a:solidFill>
              </a:rPr>
              <a:t>.</a:t>
            </a:r>
            <a:endParaRPr lang="en-US" sz="2000" dirty="0">
              <a:solidFill>
                <a:srgbClr val="C00000"/>
              </a:solidFill>
            </a:endParaRPr>
          </a:p>
        </p:txBody>
      </p:sp>
    </p:spTree>
    <p:extLst>
      <p:ext uri="{BB962C8B-B14F-4D97-AF65-F5344CB8AC3E}">
        <p14:creationId xmlns:p14="http://schemas.microsoft.com/office/powerpoint/2010/main" val="3129765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err="1" smtClean="0">
                <a:solidFill>
                  <a:srgbClr val="C00000"/>
                </a:solidFill>
              </a:rPr>
              <a:t>Baier-Katkov</a:t>
            </a:r>
            <a:r>
              <a:rPr lang="en-US" dirty="0" smtClean="0">
                <a:solidFill>
                  <a:srgbClr val="C00000"/>
                </a:solidFill>
              </a:rPr>
              <a:t> </a:t>
            </a:r>
            <a:r>
              <a:rPr lang="en-US" dirty="0" err="1" smtClean="0">
                <a:solidFill>
                  <a:srgbClr val="C00000"/>
                </a:solidFill>
              </a:rPr>
              <a:t>quasiclassical</a:t>
            </a:r>
            <a:r>
              <a:rPr lang="en-US" dirty="0" smtClean="0">
                <a:solidFill>
                  <a:srgbClr val="C00000"/>
                </a:solidFill>
              </a:rPr>
              <a:t> operator method </a:t>
            </a:r>
            <a:r>
              <a:rPr lang="it-IT" dirty="0" smtClean="0">
                <a:solidFill>
                  <a:srgbClr val="C00000"/>
                </a:solidFill>
              </a:rPr>
              <a:t>(1967-1968)</a:t>
            </a:r>
            <a:endParaRPr lang="en-US" dirty="0">
              <a:solidFill>
                <a:srgbClr val="C00000"/>
              </a:solidFill>
            </a:endParaRPr>
          </a:p>
        </p:txBody>
      </p:sp>
      <p:sp>
        <p:nvSpPr>
          <p:cNvPr id="3" name="Segnaposto contenuto 2"/>
          <p:cNvSpPr>
            <a:spLocks noGrp="1"/>
          </p:cNvSpPr>
          <p:nvPr>
            <p:ph idx="1"/>
          </p:nvPr>
        </p:nvSpPr>
        <p:spPr>
          <a:xfrm>
            <a:off x="323528" y="2080592"/>
            <a:ext cx="8363272" cy="4876800"/>
          </a:xfrm>
        </p:spPr>
        <p:txBody>
          <a:bodyPr>
            <a:normAutofit/>
          </a:bodyPr>
          <a:lstStyle/>
          <a:p>
            <a:pPr marL="0" indent="0">
              <a:buNone/>
            </a:pPr>
            <a:endParaRPr lang="en-GB" sz="2000" dirty="0"/>
          </a:p>
          <a:p>
            <a:endParaRPr lang="en-US" sz="2000" dirty="0"/>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8</a:t>
            </a:fld>
            <a:endParaRPr lang="en-US"/>
          </a:p>
        </p:txBody>
      </p:sp>
      <p:sp>
        <p:nvSpPr>
          <p:cNvPr id="8" name="CasellaDiTesto 7"/>
          <p:cNvSpPr txBox="1"/>
          <p:nvPr/>
        </p:nvSpPr>
        <p:spPr>
          <a:xfrm>
            <a:off x="323529" y="1652607"/>
            <a:ext cx="8496943" cy="954107"/>
          </a:xfrm>
          <a:prstGeom prst="rect">
            <a:avLst/>
          </a:prstGeom>
          <a:noFill/>
        </p:spPr>
        <p:txBody>
          <a:bodyPr wrap="square" rtlCol="0">
            <a:spAutoFit/>
          </a:bodyPr>
          <a:lstStyle/>
          <a:p>
            <a:pPr algn="ctr"/>
            <a:r>
              <a:rPr lang="en-GB" sz="2800" b="0" dirty="0" smtClean="0">
                <a:solidFill>
                  <a:srgbClr val="0F2FFF"/>
                </a:solidFill>
                <a:latin typeface="+mj-lt"/>
              </a:rPr>
              <a:t>General method for calculation of radiation generated by e</a:t>
            </a:r>
            <a:r>
              <a:rPr lang="en-GB" sz="2800" b="0" baseline="30000" dirty="0">
                <a:solidFill>
                  <a:srgbClr val="0F2FFF"/>
                </a:solidFill>
                <a:latin typeface="+mj-lt"/>
              </a:rPr>
              <a:t>±</a:t>
            </a:r>
            <a:r>
              <a:rPr lang="en-GB" sz="2800" b="0" dirty="0">
                <a:solidFill>
                  <a:srgbClr val="0F2FFF"/>
                </a:solidFill>
                <a:latin typeface="+mj-lt"/>
              </a:rPr>
              <a:t> in </a:t>
            </a:r>
            <a:r>
              <a:rPr lang="en-GB" sz="2800" b="0" dirty="0" smtClean="0">
                <a:solidFill>
                  <a:srgbClr val="0F2FFF"/>
                </a:solidFill>
                <a:latin typeface="+mj-lt"/>
              </a:rPr>
              <a:t>an external field</a:t>
            </a:r>
            <a:endParaRPr lang="en-GB" sz="2800" b="0" dirty="0">
              <a:solidFill>
                <a:srgbClr val="0F2FFF"/>
              </a:solidFill>
              <a:latin typeface="+mj-lt"/>
            </a:endParaRPr>
          </a:p>
        </p:txBody>
      </p:sp>
      <p:sp>
        <p:nvSpPr>
          <p:cNvPr id="13" name="Segnaposto data 12"/>
          <p:cNvSpPr>
            <a:spLocks noGrp="1"/>
          </p:cNvSpPr>
          <p:nvPr>
            <p:ph type="dt" sz="half" idx="10"/>
          </p:nvPr>
        </p:nvSpPr>
        <p:spPr/>
        <p:txBody>
          <a:bodyPr/>
          <a:lstStyle/>
          <a:p>
            <a:pPr>
              <a:defRPr/>
            </a:pPr>
            <a:r>
              <a:rPr lang="en-US" smtClean="0"/>
              <a:t>LAL, Orsay, 19/01/2017</a:t>
            </a:r>
            <a:endParaRPr lang="en-US"/>
          </a:p>
        </p:txBody>
      </p:sp>
      <p:sp>
        <p:nvSpPr>
          <p:cNvPr id="14" name="Segnaposto piè di pagina 13"/>
          <p:cNvSpPr>
            <a:spLocks noGrp="1"/>
          </p:cNvSpPr>
          <p:nvPr>
            <p:ph type="ftr" sz="quarter" idx="11"/>
          </p:nvPr>
        </p:nvSpPr>
        <p:spPr/>
        <p:txBody>
          <a:bodyPr/>
          <a:lstStyle/>
          <a:p>
            <a:pPr>
              <a:defRPr/>
            </a:pPr>
            <a:r>
              <a:rPr lang="it-IT" smtClean="0"/>
              <a:t>L. Bandiera, INFN Section of Ferrara</a:t>
            </a:r>
            <a:endParaRPr lang="en-US"/>
          </a:p>
        </p:txBody>
      </p:sp>
      <mc:AlternateContent xmlns:mc="http://schemas.openxmlformats.org/markup-compatibility/2006" xmlns:a14="http://schemas.microsoft.com/office/drawing/2010/main">
        <mc:Choice Requires="a14">
          <p:sp>
            <p:nvSpPr>
              <p:cNvPr id="15" name="Rettangolo 14"/>
              <p:cNvSpPr/>
              <p:nvPr/>
            </p:nvSpPr>
            <p:spPr>
              <a:xfrm>
                <a:off x="285089" y="2752038"/>
                <a:ext cx="8496943" cy="1829090"/>
              </a:xfrm>
              <a:prstGeom prst="rect">
                <a:avLst/>
              </a:prstGeom>
            </p:spPr>
            <p:txBody>
              <a:bodyPr wrap="square">
                <a:spAutoFit/>
              </a:bodyPr>
              <a:lstStyle/>
              <a:p>
                <a:r>
                  <a:rPr lang="en-GB" sz="1900" dirty="0">
                    <a:latin typeface="+mn-lt"/>
                  </a:rPr>
                  <a:t>The electromagnetic radiated energy is evaluated with the BK formula</a:t>
                </a:r>
                <a:r>
                  <a:rPr lang="en-GB" sz="1900" dirty="0" smtClean="0">
                    <a:latin typeface="+mn-lt"/>
                  </a:rPr>
                  <a:t>:</a:t>
                </a:r>
              </a:p>
              <a:p>
                <a:endParaRPr lang="en-GB" sz="1900" dirty="0">
                  <a:latin typeface="+mn-lt"/>
                </a:endParaRPr>
              </a:p>
              <a:p>
                <a:pPr marL="0" indent="0" algn="ctr">
                  <a:buNone/>
                </a:pPr>
                <a14:m>
                  <m:oMath xmlns:m="http://schemas.openxmlformats.org/officeDocument/2006/math">
                    <m:f>
                      <m:fPr>
                        <m:ctrlPr>
                          <a:rPr lang="en-GB" sz="1900" i="1">
                            <a:latin typeface="Cambria Math"/>
                          </a:rPr>
                        </m:ctrlPr>
                      </m:fPr>
                      <m:num>
                        <m:r>
                          <a:rPr lang="it-IT" sz="1900" i="1">
                            <a:latin typeface="Cambria Math"/>
                          </a:rPr>
                          <m:t>𝑑𝐸</m:t>
                        </m:r>
                      </m:num>
                      <m:den>
                        <m:sSup>
                          <m:sSupPr>
                            <m:ctrlPr>
                              <a:rPr lang="en-GB" sz="1900" i="1">
                                <a:latin typeface="Cambria Math"/>
                              </a:rPr>
                            </m:ctrlPr>
                          </m:sSupPr>
                          <m:e>
                            <m:r>
                              <a:rPr lang="it-IT" sz="1900" i="1">
                                <a:latin typeface="Cambria Math"/>
                              </a:rPr>
                              <m:t>𝑑</m:t>
                            </m:r>
                          </m:e>
                          <m:sup>
                            <m:r>
                              <a:rPr lang="it-IT" sz="1900" i="1">
                                <a:latin typeface="Cambria Math"/>
                              </a:rPr>
                              <m:t>3</m:t>
                            </m:r>
                          </m:sup>
                        </m:sSup>
                        <m:r>
                          <a:rPr lang="it-IT" sz="1900" i="1">
                            <a:latin typeface="Cambria Math"/>
                          </a:rPr>
                          <m:t>𝑘</m:t>
                        </m:r>
                      </m:den>
                    </m:f>
                  </m:oMath>
                </a14:m>
                <a:r>
                  <a:rPr lang="en-GB" sz="1900" dirty="0">
                    <a:latin typeface="+mn-lt"/>
                  </a:rPr>
                  <a:t> =</a:t>
                </a:r>
                <a14:m>
                  <m:oMath xmlns:m="http://schemas.openxmlformats.org/officeDocument/2006/math">
                    <m:r>
                      <m:rPr>
                        <m:sty m:val="p"/>
                      </m:rPr>
                      <a:rPr lang="el-GR" sz="1900" i="1" dirty="0">
                        <a:latin typeface="Cambria Math"/>
                      </a:rPr>
                      <m:t>ω</m:t>
                    </m:r>
                    <m:f>
                      <m:fPr>
                        <m:ctrlPr>
                          <a:rPr lang="en-GB" sz="1900" i="1" dirty="0">
                            <a:latin typeface="Cambria Math"/>
                          </a:rPr>
                        </m:ctrlPr>
                      </m:fPr>
                      <m:num>
                        <m:r>
                          <a:rPr lang="it-IT" sz="1900" i="1" dirty="0">
                            <a:latin typeface="Cambria Math"/>
                          </a:rPr>
                          <m:t>𝑑</m:t>
                        </m:r>
                        <m:r>
                          <a:rPr lang="it-IT" sz="1900" b="0" i="1" dirty="0">
                            <a:latin typeface="Cambria Math"/>
                          </a:rPr>
                          <m:t>𝑁</m:t>
                        </m:r>
                        <m:r>
                          <a:rPr lang="it-IT" sz="1900" i="1" dirty="0">
                            <a:latin typeface="Cambria Math"/>
                          </a:rPr>
                          <m:t> </m:t>
                        </m:r>
                      </m:num>
                      <m:den>
                        <m:sSup>
                          <m:sSupPr>
                            <m:ctrlPr>
                              <a:rPr lang="en-GB" sz="1900" i="1" dirty="0">
                                <a:latin typeface="Cambria Math"/>
                              </a:rPr>
                            </m:ctrlPr>
                          </m:sSupPr>
                          <m:e>
                            <m:r>
                              <a:rPr lang="it-IT" sz="1900" i="1" dirty="0">
                                <a:latin typeface="Cambria Math"/>
                              </a:rPr>
                              <m:t>𝑑</m:t>
                            </m:r>
                          </m:e>
                          <m:sup>
                            <m:r>
                              <a:rPr lang="it-IT" sz="1900" i="1" dirty="0">
                                <a:latin typeface="Cambria Math"/>
                              </a:rPr>
                              <m:t>3</m:t>
                            </m:r>
                          </m:sup>
                        </m:sSup>
                        <m:r>
                          <a:rPr lang="it-IT" sz="1900" i="1" dirty="0">
                            <a:latin typeface="Cambria Math"/>
                          </a:rPr>
                          <m:t>𝑘</m:t>
                        </m:r>
                      </m:den>
                    </m:f>
                  </m:oMath>
                </a14:m>
                <a:r>
                  <a:rPr lang="en-GB" sz="1900" dirty="0" smtClean="0">
                    <a:latin typeface="+mn-lt"/>
                  </a:rPr>
                  <a:t>  </a:t>
                </a:r>
                <a14:m>
                  <m:oMath xmlns:m="http://schemas.openxmlformats.org/officeDocument/2006/math">
                    <m:f>
                      <m:fPr>
                        <m:ctrlPr>
                          <a:rPr lang="en-GB" sz="1900" i="1">
                            <a:latin typeface="Cambria Math"/>
                          </a:rPr>
                        </m:ctrlPr>
                      </m:fPr>
                      <m:num>
                        <m:r>
                          <m:rPr>
                            <m:sty m:val="p"/>
                          </m:rPr>
                          <a:rPr lang="el-GR" sz="1900" i="1">
                            <a:latin typeface="Cambria Math"/>
                          </a:rPr>
                          <m:t>α</m:t>
                        </m:r>
                      </m:num>
                      <m:den>
                        <m:r>
                          <a:rPr lang="it-IT" sz="1900" i="1">
                            <a:latin typeface="Cambria Math"/>
                          </a:rPr>
                          <m:t>4</m:t>
                        </m:r>
                        <m:sSup>
                          <m:sSupPr>
                            <m:ctrlPr>
                              <a:rPr lang="it-IT" sz="1900" i="1">
                                <a:latin typeface="Cambria Math"/>
                              </a:rPr>
                            </m:ctrlPr>
                          </m:sSupPr>
                          <m:e>
                            <m:r>
                              <m:rPr>
                                <m:sty m:val="p"/>
                              </m:rPr>
                              <a:rPr lang="el-GR" sz="1900" i="1">
                                <a:latin typeface="Cambria Math"/>
                              </a:rPr>
                              <m:t>π</m:t>
                            </m:r>
                          </m:e>
                          <m:sup>
                            <m:r>
                              <a:rPr lang="it-IT" sz="1900" i="1">
                                <a:latin typeface="Cambria Math"/>
                              </a:rPr>
                              <m:t>2</m:t>
                            </m:r>
                          </m:sup>
                        </m:sSup>
                      </m:den>
                    </m:f>
                    <m:r>
                      <a:rPr lang="it-IT" sz="1900" i="1">
                        <a:latin typeface="Cambria Math"/>
                      </a:rPr>
                      <m:t> </m:t>
                    </m:r>
                    <m:nary>
                      <m:naryPr>
                        <m:chr m:val="∬"/>
                        <m:limLoc m:val="undOvr"/>
                        <m:subHide m:val="on"/>
                        <m:supHide m:val="on"/>
                        <m:ctrlPr>
                          <a:rPr lang="it-IT" sz="1900" b="0" i="1">
                            <a:latin typeface="Cambria Math"/>
                          </a:rPr>
                        </m:ctrlPr>
                      </m:naryPr>
                      <m:sub/>
                      <m:sup/>
                      <m:e>
                        <m:sSub>
                          <m:sSubPr>
                            <m:ctrlPr>
                              <a:rPr lang="it-IT" sz="1900" b="0" i="1">
                                <a:latin typeface="Cambria Math"/>
                              </a:rPr>
                            </m:ctrlPr>
                          </m:sSubPr>
                          <m:e>
                            <m:r>
                              <a:rPr lang="it-IT" sz="1900" b="0" i="1">
                                <a:latin typeface="Cambria Math"/>
                              </a:rPr>
                              <m:t>𝑑𝑡</m:t>
                            </m:r>
                          </m:e>
                          <m:sub>
                            <m:r>
                              <a:rPr lang="it-IT" sz="1900" b="0" i="1">
                                <a:latin typeface="Cambria Math"/>
                              </a:rPr>
                              <m:t>1</m:t>
                            </m:r>
                          </m:sub>
                        </m:sSub>
                        <m:sSub>
                          <m:sSubPr>
                            <m:ctrlPr>
                              <a:rPr lang="it-IT" sz="1900" b="0" i="1">
                                <a:latin typeface="Cambria Math"/>
                              </a:rPr>
                            </m:ctrlPr>
                          </m:sSubPr>
                          <m:e>
                            <m:r>
                              <a:rPr lang="it-IT" sz="1900" b="0" i="1">
                                <a:latin typeface="Cambria Math"/>
                              </a:rPr>
                              <m:t>𝑑𝑡</m:t>
                            </m:r>
                          </m:e>
                          <m:sub>
                            <m:r>
                              <a:rPr lang="it-IT" sz="1900" b="0" i="1">
                                <a:latin typeface="Cambria Math"/>
                              </a:rPr>
                              <m:t>2</m:t>
                            </m:r>
                          </m:sub>
                        </m:sSub>
                        <m:r>
                          <a:rPr lang="it-IT" sz="1900" b="0" i="1">
                            <a:latin typeface="Cambria Math"/>
                          </a:rPr>
                          <m:t> </m:t>
                        </m:r>
                        <m:f>
                          <m:fPr>
                            <m:ctrlPr>
                              <a:rPr lang="it-IT" sz="1900" b="0" i="1">
                                <a:latin typeface="Cambria Math"/>
                              </a:rPr>
                            </m:ctrlPr>
                          </m:fPr>
                          <m:num>
                            <m:d>
                              <m:dPr>
                                <m:begChr m:val="⌈"/>
                                <m:endChr m:val="⌉"/>
                                <m:ctrlPr>
                                  <a:rPr lang="it-IT" sz="1900" b="0" i="1">
                                    <a:latin typeface="Cambria Math"/>
                                  </a:rPr>
                                </m:ctrlPr>
                              </m:dPr>
                              <m:e>
                                <m:d>
                                  <m:dPr>
                                    <m:ctrlPr>
                                      <a:rPr lang="it-IT" sz="1900" b="0" i="1">
                                        <a:latin typeface="Cambria Math"/>
                                      </a:rPr>
                                    </m:ctrlPr>
                                  </m:dPr>
                                  <m:e>
                                    <m:sSup>
                                      <m:sSupPr>
                                        <m:ctrlPr>
                                          <a:rPr lang="it-IT" sz="1900" b="0" i="1">
                                            <a:latin typeface="Cambria Math"/>
                                          </a:rPr>
                                        </m:ctrlPr>
                                      </m:sSupPr>
                                      <m:e>
                                        <m:r>
                                          <a:rPr lang="it-IT" sz="1900" b="0" i="1">
                                            <a:latin typeface="Cambria Math"/>
                                          </a:rPr>
                                          <m:t>𝐸</m:t>
                                        </m:r>
                                      </m:e>
                                      <m:sup>
                                        <m:r>
                                          <a:rPr lang="it-IT" sz="1900" b="0" i="1">
                                            <a:latin typeface="Cambria Math"/>
                                          </a:rPr>
                                          <m:t>2</m:t>
                                        </m:r>
                                      </m:sup>
                                    </m:sSup>
                                    <m:r>
                                      <a:rPr lang="it-IT" sz="1900" b="0" i="1">
                                        <a:latin typeface="Cambria Math"/>
                                      </a:rPr>
                                      <m:t>+</m:t>
                                    </m:r>
                                    <m:sSup>
                                      <m:sSupPr>
                                        <m:ctrlPr>
                                          <a:rPr lang="it-IT" sz="1900" b="0" i="1">
                                            <a:latin typeface="Cambria Math"/>
                                          </a:rPr>
                                        </m:ctrlPr>
                                      </m:sSupPr>
                                      <m:e>
                                        <m:r>
                                          <a:rPr lang="it-IT" sz="1900" b="0" i="1">
                                            <a:latin typeface="Cambria Math"/>
                                          </a:rPr>
                                          <m:t>𝐸</m:t>
                                        </m:r>
                                      </m:e>
                                      <m:sup>
                                        <m:r>
                                          <a:rPr lang="it-IT" sz="1900" b="0" i="1">
                                            <a:latin typeface="Cambria Math"/>
                                          </a:rPr>
                                          <m:t>′2</m:t>
                                        </m:r>
                                      </m:sup>
                                    </m:sSup>
                                  </m:e>
                                </m:d>
                                <m:d>
                                  <m:dPr>
                                    <m:ctrlPr>
                                      <a:rPr lang="it-IT" sz="1900" b="0" i="1">
                                        <a:latin typeface="Cambria Math"/>
                                      </a:rPr>
                                    </m:ctrlPr>
                                  </m:dPr>
                                  <m:e>
                                    <m:sSub>
                                      <m:sSubPr>
                                        <m:ctrlPr>
                                          <a:rPr lang="it-IT" sz="1900" b="0" i="1">
                                            <a:latin typeface="Cambria Math"/>
                                          </a:rPr>
                                        </m:ctrlPr>
                                      </m:sSubPr>
                                      <m:e>
                                        <m:r>
                                          <a:rPr lang="it-IT" sz="1900" b="0" i="1">
                                            <a:latin typeface="Cambria Math"/>
                                          </a:rPr>
                                          <m:t>𝑣</m:t>
                                        </m:r>
                                      </m:e>
                                      <m:sub>
                                        <m:r>
                                          <a:rPr lang="it-IT" sz="1900" b="0" i="1">
                                            <a:latin typeface="Cambria Math"/>
                                          </a:rPr>
                                          <m:t>1</m:t>
                                        </m:r>
                                      </m:sub>
                                    </m:sSub>
                                    <m:sSub>
                                      <m:sSubPr>
                                        <m:ctrlPr>
                                          <a:rPr lang="it-IT" sz="1900" b="0" i="1">
                                            <a:latin typeface="Cambria Math"/>
                                          </a:rPr>
                                        </m:ctrlPr>
                                      </m:sSubPr>
                                      <m:e>
                                        <m:r>
                                          <a:rPr lang="it-IT" sz="1900" b="0" i="1">
                                            <a:latin typeface="Cambria Math"/>
                                          </a:rPr>
                                          <m:t>𝑣</m:t>
                                        </m:r>
                                      </m:e>
                                      <m:sub>
                                        <m:r>
                                          <a:rPr lang="it-IT" sz="1900" b="0" i="1">
                                            <a:latin typeface="Cambria Math"/>
                                          </a:rPr>
                                          <m:t>2</m:t>
                                        </m:r>
                                      </m:sub>
                                    </m:sSub>
                                    <m:r>
                                      <a:rPr lang="it-IT" sz="1900" b="0" i="1">
                                        <a:latin typeface="Cambria Math"/>
                                      </a:rPr>
                                      <m:t>−1</m:t>
                                    </m:r>
                                  </m:e>
                                </m:d>
                                <m:r>
                                  <a:rPr lang="it-IT" sz="1900" b="0" i="1">
                                    <a:latin typeface="Cambria Math"/>
                                  </a:rPr>
                                  <m:t>+</m:t>
                                </m:r>
                                <m:f>
                                  <m:fPr>
                                    <m:type m:val="lin"/>
                                    <m:ctrlPr>
                                      <a:rPr lang="it-IT" sz="1900" b="0" i="1">
                                        <a:latin typeface="Cambria Math"/>
                                      </a:rPr>
                                    </m:ctrlPr>
                                  </m:fPr>
                                  <m:num>
                                    <m:sSup>
                                      <m:sSupPr>
                                        <m:ctrlPr>
                                          <a:rPr lang="it-IT" sz="1900" b="0" i="1">
                                            <a:latin typeface="Cambria Math"/>
                                          </a:rPr>
                                        </m:ctrlPr>
                                      </m:sSupPr>
                                      <m:e>
                                        <m:r>
                                          <a:rPr lang="el-GR" sz="1900" b="0" i="1">
                                            <a:latin typeface="Cambria Math"/>
                                          </a:rPr>
                                          <m:t>𝜔</m:t>
                                        </m:r>
                                      </m:e>
                                      <m:sup>
                                        <m:r>
                                          <a:rPr lang="it-IT" sz="1900" b="0" i="1">
                                            <a:latin typeface="Cambria Math"/>
                                          </a:rPr>
                                          <m:t>2</m:t>
                                        </m:r>
                                      </m:sup>
                                    </m:sSup>
                                  </m:num>
                                  <m:den>
                                    <m:sSup>
                                      <m:sSupPr>
                                        <m:ctrlPr>
                                          <a:rPr lang="it-IT" sz="1900" b="0" i="1">
                                            <a:latin typeface="Cambria Math"/>
                                          </a:rPr>
                                        </m:ctrlPr>
                                      </m:sSupPr>
                                      <m:e>
                                        <m:r>
                                          <a:rPr lang="el-GR" sz="1900" b="0" i="1">
                                            <a:latin typeface="Cambria Math"/>
                                          </a:rPr>
                                          <m:t>𝛾</m:t>
                                        </m:r>
                                      </m:e>
                                      <m:sup>
                                        <m:r>
                                          <a:rPr lang="it-IT" sz="1900" b="0" i="1">
                                            <a:latin typeface="Cambria Math"/>
                                          </a:rPr>
                                          <m:t>2</m:t>
                                        </m:r>
                                      </m:sup>
                                    </m:sSup>
                                  </m:den>
                                </m:f>
                              </m:e>
                            </m:d>
                          </m:num>
                          <m:den>
                            <m:r>
                              <a:rPr lang="it-IT" sz="1900" b="0" i="1">
                                <a:latin typeface="Cambria Math"/>
                              </a:rPr>
                              <m:t>2</m:t>
                            </m:r>
                            <m:sSup>
                              <m:sSupPr>
                                <m:ctrlPr>
                                  <a:rPr lang="it-IT" sz="1900" b="0" i="1">
                                    <a:latin typeface="Cambria Math"/>
                                  </a:rPr>
                                </m:ctrlPr>
                              </m:sSupPr>
                              <m:e>
                                <m:r>
                                  <a:rPr lang="it-IT" sz="1900" b="0" i="1">
                                    <a:latin typeface="Cambria Math"/>
                                  </a:rPr>
                                  <m:t>𝐸</m:t>
                                </m:r>
                              </m:e>
                              <m:sup>
                                <m:r>
                                  <a:rPr lang="it-IT" sz="1900" b="0" i="1">
                                    <a:latin typeface="Cambria Math"/>
                                  </a:rPr>
                                  <m:t>′2</m:t>
                                </m:r>
                              </m:sup>
                            </m:sSup>
                          </m:den>
                        </m:f>
                        <m:sSup>
                          <m:sSupPr>
                            <m:ctrlPr>
                              <a:rPr lang="it-IT" sz="1900" b="0" i="1">
                                <a:latin typeface="Cambria Math"/>
                              </a:rPr>
                            </m:ctrlPr>
                          </m:sSupPr>
                          <m:e>
                            <m:r>
                              <a:rPr lang="it-IT" sz="1900" b="0" i="1">
                                <a:latin typeface="Cambria Math"/>
                              </a:rPr>
                              <m:t>𝑒</m:t>
                            </m:r>
                          </m:e>
                          <m:sup>
                            <m:r>
                              <a:rPr lang="it-IT" sz="1900" b="0" i="1">
                                <a:latin typeface="Cambria Math"/>
                              </a:rPr>
                              <m:t>−</m:t>
                            </m:r>
                            <m:r>
                              <a:rPr lang="it-IT" sz="1900" b="0" i="1">
                                <a:latin typeface="Cambria Math"/>
                              </a:rPr>
                              <m:t>𝑖</m:t>
                            </m:r>
                            <m:sSup>
                              <m:sSupPr>
                                <m:ctrlPr>
                                  <a:rPr lang="it-IT" sz="1900" b="0" i="1">
                                    <a:latin typeface="Cambria Math"/>
                                  </a:rPr>
                                </m:ctrlPr>
                              </m:sSupPr>
                              <m:e>
                                <m:r>
                                  <a:rPr lang="it-IT" sz="1900" b="0" i="1">
                                    <a:latin typeface="Cambria Math"/>
                                  </a:rPr>
                                  <m:t>𝑘</m:t>
                                </m:r>
                              </m:e>
                              <m:sup>
                                <m:r>
                                  <a:rPr lang="it-IT" sz="1900" b="0" i="1">
                                    <a:latin typeface="Cambria Math"/>
                                  </a:rPr>
                                  <m:t>′</m:t>
                                </m:r>
                              </m:sup>
                            </m:sSup>
                            <m:d>
                              <m:dPr>
                                <m:ctrlPr>
                                  <a:rPr lang="it-IT" sz="1900" b="0" i="1">
                                    <a:latin typeface="Cambria Math"/>
                                  </a:rPr>
                                </m:ctrlPr>
                              </m:dPr>
                              <m:e>
                                <m:sSub>
                                  <m:sSubPr>
                                    <m:ctrlPr>
                                      <a:rPr lang="it-IT" sz="1900" b="0" i="1">
                                        <a:latin typeface="Cambria Math"/>
                                      </a:rPr>
                                    </m:ctrlPr>
                                  </m:sSubPr>
                                  <m:e>
                                    <m:r>
                                      <a:rPr lang="it-IT" sz="1900" b="0" i="1">
                                        <a:latin typeface="Cambria Math"/>
                                      </a:rPr>
                                      <m:t>𝑥</m:t>
                                    </m:r>
                                  </m:e>
                                  <m:sub>
                                    <m:r>
                                      <a:rPr lang="it-IT" sz="1900" b="0" i="1">
                                        <a:latin typeface="Cambria Math"/>
                                      </a:rPr>
                                      <m:t>1</m:t>
                                    </m:r>
                                  </m:sub>
                                </m:sSub>
                                <m:r>
                                  <a:rPr lang="it-IT" sz="1900" b="0" i="1">
                                    <a:latin typeface="Cambria Math"/>
                                  </a:rPr>
                                  <m:t>−</m:t>
                                </m:r>
                                <m:sSub>
                                  <m:sSubPr>
                                    <m:ctrlPr>
                                      <a:rPr lang="it-IT" sz="1900" b="0" i="1">
                                        <a:latin typeface="Cambria Math"/>
                                      </a:rPr>
                                    </m:ctrlPr>
                                  </m:sSubPr>
                                  <m:e>
                                    <m:r>
                                      <a:rPr lang="it-IT" sz="1900" b="0" i="1">
                                        <a:latin typeface="Cambria Math"/>
                                      </a:rPr>
                                      <m:t>𝑥</m:t>
                                    </m:r>
                                  </m:e>
                                  <m:sub>
                                    <m:r>
                                      <a:rPr lang="it-IT" sz="1900" b="0" i="1">
                                        <a:latin typeface="Cambria Math"/>
                                      </a:rPr>
                                      <m:t>2</m:t>
                                    </m:r>
                                  </m:sub>
                                </m:sSub>
                              </m:e>
                            </m:d>
                          </m:sup>
                        </m:sSup>
                      </m:e>
                    </m:nary>
                  </m:oMath>
                </a14:m>
                <a:r>
                  <a:rPr lang="en-GB" sz="1900" b="0" dirty="0">
                    <a:latin typeface="+mn-lt"/>
                  </a:rPr>
                  <a:t>    </a:t>
                </a:r>
                <a:r>
                  <a:rPr lang="en-GB" sz="1900" b="0" dirty="0" smtClean="0">
                    <a:latin typeface="+mn-lt"/>
                  </a:rPr>
                  <a:t>(1)          </a:t>
                </a:r>
                <a:endParaRPr lang="en-US" sz="1900" b="0" dirty="0">
                  <a:latin typeface="+mn-lt"/>
                </a:endParaRPr>
              </a:p>
              <a:p>
                <a:pPr marL="0" indent="0" algn="just">
                  <a:buNone/>
                </a:pPr>
                <a:endParaRPr lang="en-US" sz="1900" dirty="0">
                  <a:latin typeface="+mn-lt"/>
                </a:endParaRPr>
              </a:p>
              <a:p>
                <a:pPr marL="0" indent="0" algn="just">
                  <a:buNone/>
                </a:pPr>
                <a:r>
                  <a:rPr lang="en-US" sz="1900" dirty="0" smtClean="0">
                    <a:latin typeface="+mn-lt"/>
                  </a:rPr>
                  <a:t>where </a:t>
                </a:r>
                <a:r>
                  <a:rPr lang="en-US" sz="1900" dirty="0">
                    <a:latin typeface="+mn-lt"/>
                  </a:rPr>
                  <a:t>the integration is made over the </a:t>
                </a:r>
                <a:r>
                  <a:rPr lang="en-US" sz="1900" u="sng" dirty="0">
                    <a:latin typeface="+mn-lt"/>
                  </a:rPr>
                  <a:t>classical </a:t>
                </a:r>
                <a:r>
                  <a:rPr lang="en-US" sz="1900" u="sng" dirty="0" smtClean="0">
                    <a:latin typeface="+mn-lt"/>
                  </a:rPr>
                  <a:t>trajectory</a:t>
                </a:r>
                <a:r>
                  <a:rPr lang="en-US" sz="1900" dirty="0" smtClean="0">
                    <a:latin typeface="+mn-lt"/>
                  </a:rPr>
                  <a:t>. </a:t>
                </a:r>
                <a:endParaRPr lang="en-US" sz="1900" dirty="0">
                  <a:latin typeface="+mn-lt"/>
                </a:endParaRPr>
              </a:p>
            </p:txBody>
          </p:sp>
        </mc:Choice>
        <mc:Fallback xmlns="">
          <p:sp>
            <p:nvSpPr>
              <p:cNvPr id="15" name="Rettangolo 14"/>
              <p:cNvSpPr>
                <a:spLocks noRot="1" noChangeAspect="1" noMove="1" noResize="1" noEditPoints="1" noAdjustHandles="1" noChangeArrowheads="1" noChangeShapeType="1" noTextEdit="1"/>
              </p:cNvSpPr>
              <p:nvPr/>
            </p:nvSpPr>
            <p:spPr>
              <a:xfrm>
                <a:off x="285089" y="2752038"/>
                <a:ext cx="8496943" cy="1829090"/>
              </a:xfrm>
              <a:prstGeom prst="rect">
                <a:avLst/>
              </a:prstGeom>
              <a:blipFill rotWithShape="1">
                <a:blip r:embed="rId3"/>
                <a:stretch>
                  <a:fillRect l="-717" t="-2000" b="-4667"/>
                </a:stretch>
              </a:blipFill>
            </p:spPr>
            <p:txBody>
              <a:bodyPr/>
              <a:lstStyle/>
              <a:p>
                <a:r>
                  <a:rPr lang="en-US">
                    <a:noFill/>
                  </a:rPr>
                  <a:t> </a:t>
                </a:r>
              </a:p>
            </p:txBody>
          </p:sp>
        </mc:Fallback>
      </mc:AlternateContent>
      <p:sp>
        <p:nvSpPr>
          <p:cNvPr id="11" name="CasellaDiTesto 10"/>
          <p:cNvSpPr txBox="1"/>
          <p:nvPr/>
        </p:nvSpPr>
        <p:spPr>
          <a:xfrm>
            <a:off x="306339" y="4581128"/>
            <a:ext cx="8496943" cy="2077492"/>
          </a:xfrm>
          <a:prstGeom prst="rect">
            <a:avLst/>
          </a:prstGeom>
          <a:noFill/>
        </p:spPr>
        <p:txBody>
          <a:bodyPr wrap="square" rtlCol="0">
            <a:spAutoFit/>
          </a:bodyPr>
          <a:lstStyle/>
          <a:p>
            <a:pPr>
              <a:lnSpc>
                <a:spcPct val="150000"/>
              </a:lnSpc>
            </a:pPr>
            <a:r>
              <a:rPr lang="en-US" sz="2000" dirty="0" smtClean="0">
                <a:solidFill>
                  <a:srgbClr val="C00000"/>
                </a:solidFill>
                <a:latin typeface="+mj-lt"/>
              </a:rPr>
              <a:t>Why </a:t>
            </a:r>
            <a:r>
              <a:rPr lang="en-US" sz="2000" u="sng" dirty="0" smtClean="0">
                <a:solidFill>
                  <a:srgbClr val="C00000"/>
                </a:solidFill>
                <a:latin typeface="+mj-lt"/>
              </a:rPr>
              <a:t>classical trajectory</a:t>
            </a:r>
            <a:r>
              <a:rPr lang="en-US" sz="2000" dirty="0" smtClean="0">
                <a:solidFill>
                  <a:srgbClr val="C00000"/>
                </a:solidFill>
                <a:latin typeface="+mj-lt"/>
              </a:rPr>
              <a:t>?</a:t>
            </a:r>
            <a:endParaRPr lang="en-US" sz="2000" dirty="0" smtClean="0">
              <a:solidFill>
                <a:srgbClr val="C70E17"/>
              </a:solidFill>
              <a:latin typeface="+mj-lt"/>
            </a:endParaRPr>
          </a:p>
          <a:p>
            <a:pPr>
              <a:lnSpc>
                <a:spcPct val="150000"/>
              </a:lnSpc>
            </a:pPr>
            <a:r>
              <a:rPr lang="en-US" sz="1800" dirty="0" smtClean="0">
                <a:latin typeface="+mj-lt"/>
              </a:rPr>
              <a:t>2 types </a:t>
            </a:r>
            <a:r>
              <a:rPr lang="en-US" sz="1800" dirty="0">
                <a:latin typeface="+mj-lt"/>
              </a:rPr>
              <a:t>of quantum effects </a:t>
            </a:r>
            <a:r>
              <a:rPr lang="en-US" sz="1800" dirty="0" smtClean="0">
                <a:latin typeface="+mj-lt"/>
              </a:rPr>
              <a:t>: </a:t>
            </a:r>
            <a:endParaRPr lang="en-US" sz="1800" b="0" dirty="0" smtClean="0">
              <a:latin typeface="+mj-lt"/>
            </a:endParaRPr>
          </a:p>
          <a:p>
            <a:pPr marL="342900" indent="-342900">
              <a:buFont typeface="Arial" pitchFamily="34" charset="0"/>
              <a:buChar char="•"/>
            </a:pPr>
            <a:r>
              <a:rPr lang="en-US" sz="1800" b="0" dirty="0" smtClean="0">
                <a:latin typeface="+mj-lt"/>
              </a:rPr>
              <a:t>the </a:t>
            </a:r>
            <a:r>
              <a:rPr lang="en-US" sz="1800" b="0" dirty="0">
                <a:latin typeface="+mj-lt"/>
              </a:rPr>
              <a:t>quantization of particle </a:t>
            </a:r>
            <a:r>
              <a:rPr lang="en-US" sz="1800" b="0" dirty="0" smtClean="0">
                <a:latin typeface="+mj-lt"/>
              </a:rPr>
              <a:t>motion ~</a:t>
            </a:r>
            <a:r>
              <a:rPr lang="en-US" sz="1800" b="0" dirty="0"/>
              <a:t>ℏ</a:t>
            </a:r>
            <a:r>
              <a:rPr lang="el-GR" sz="1800" b="0" dirty="0" smtClean="0">
                <a:latin typeface="+mj-lt"/>
              </a:rPr>
              <a:t>ω</a:t>
            </a:r>
            <a:r>
              <a:rPr lang="it-IT" sz="1800" b="0" baseline="-25000" dirty="0" smtClean="0">
                <a:latin typeface="+mj-lt"/>
              </a:rPr>
              <a:t>0</a:t>
            </a:r>
            <a:r>
              <a:rPr lang="it-IT" sz="1800" b="0" dirty="0" smtClean="0">
                <a:latin typeface="+mj-lt"/>
              </a:rPr>
              <a:t>/E</a:t>
            </a:r>
            <a:endParaRPr lang="it-IT" sz="1800" dirty="0" smtClean="0">
              <a:solidFill>
                <a:srgbClr val="C00000"/>
              </a:solidFill>
              <a:latin typeface="+mj-lt"/>
            </a:endParaRPr>
          </a:p>
          <a:p>
            <a:r>
              <a:rPr lang="it-IT" sz="1800" b="0" dirty="0" smtClean="0">
                <a:latin typeface="+mj-lt"/>
              </a:rPr>
              <a:t>	In </a:t>
            </a:r>
            <a:r>
              <a:rPr lang="it-IT" sz="1800" b="0" dirty="0" err="1" smtClean="0">
                <a:latin typeface="+mj-lt"/>
              </a:rPr>
              <a:t>crystals</a:t>
            </a:r>
            <a:r>
              <a:rPr lang="it-IT" sz="1800" b="0" dirty="0" smtClean="0">
                <a:latin typeface="+mj-lt"/>
              </a:rPr>
              <a:t>: </a:t>
            </a:r>
            <a:r>
              <a:rPr lang="it-IT" sz="1800" dirty="0" err="1" smtClean="0">
                <a:solidFill>
                  <a:srgbClr val="C00000"/>
                </a:solidFill>
                <a:latin typeface="+mj-lt"/>
              </a:rPr>
              <a:t>negligible</a:t>
            </a:r>
            <a:r>
              <a:rPr lang="it-IT" sz="1800" dirty="0" smtClean="0">
                <a:solidFill>
                  <a:srgbClr val="C00000"/>
                </a:solidFill>
                <a:latin typeface="+mj-lt"/>
              </a:rPr>
              <a:t> for electron/</a:t>
            </a:r>
            <a:r>
              <a:rPr lang="it-IT" sz="1800" dirty="0" err="1" smtClean="0">
                <a:solidFill>
                  <a:srgbClr val="C00000"/>
                </a:solidFill>
                <a:latin typeface="+mj-lt"/>
              </a:rPr>
              <a:t>positron</a:t>
            </a:r>
            <a:r>
              <a:rPr lang="it-IT" sz="1800" dirty="0" smtClean="0">
                <a:solidFill>
                  <a:srgbClr val="C00000"/>
                </a:solidFill>
                <a:latin typeface="+mj-lt"/>
              </a:rPr>
              <a:t> </a:t>
            </a:r>
            <a:r>
              <a:rPr lang="it-IT" sz="1800" dirty="0" err="1" smtClean="0">
                <a:solidFill>
                  <a:srgbClr val="C00000"/>
                </a:solidFill>
                <a:latin typeface="+mj-lt"/>
              </a:rPr>
              <a:t>energy</a:t>
            </a:r>
            <a:r>
              <a:rPr lang="it-IT" sz="1800" dirty="0" smtClean="0">
                <a:solidFill>
                  <a:srgbClr val="C00000"/>
                </a:solidFill>
                <a:latin typeface="+mj-lt"/>
              </a:rPr>
              <a:t> &gt;10-100 </a:t>
            </a:r>
            <a:r>
              <a:rPr lang="it-IT" sz="1800" dirty="0" err="1" smtClean="0">
                <a:solidFill>
                  <a:srgbClr val="C00000"/>
                </a:solidFill>
                <a:latin typeface="+mj-lt"/>
              </a:rPr>
              <a:t>MeV</a:t>
            </a:r>
            <a:endParaRPr lang="en-US" sz="1800" b="0" dirty="0" smtClean="0">
              <a:latin typeface="+mj-lt"/>
            </a:endParaRPr>
          </a:p>
          <a:p>
            <a:pPr marL="342900" indent="-342900">
              <a:buFont typeface="Arial" pitchFamily="34" charset="0"/>
              <a:buChar char="•"/>
            </a:pPr>
            <a:r>
              <a:rPr lang="en-US" sz="1800" b="0" dirty="0" smtClean="0">
                <a:latin typeface="+mj-lt"/>
              </a:rPr>
              <a:t>the </a:t>
            </a:r>
            <a:r>
              <a:rPr lang="en-US" sz="1800" dirty="0" smtClean="0">
                <a:solidFill>
                  <a:srgbClr val="C00000"/>
                </a:solidFill>
                <a:latin typeface="+mj-lt"/>
              </a:rPr>
              <a:t>quantum recoil </a:t>
            </a:r>
            <a:r>
              <a:rPr lang="en-US" sz="1800" b="0" dirty="0">
                <a:latin typeface="+mj-lt"/>
              </a:rPr>
              <a:t>of the particle when it </a:t>
            </a:r>
            <a:r>
              <a:rPr lang="en-US" sz="1800" b="0" dirty="0" smtClean="0">
                <a:latin typeface="+mj-lt"/>
              </a:rPr>
              <a:t>radiates a</a:t>
            </a:r>
            <a:r>
              <a:rPr lang="it-IT" sz="1800" b="0" dirty="0" smtClean="0">
                <a:latin typeface="+mj-lt"/>
              </a:rPr>
              <a:t> </a:t>
            </a:r>
            <a:r>
              <a:rPr lang="it-IT" sz="1800" b="0" dirty="0" err="1" smtClean="0">
                <a:latin typeface="+mj-lt"/>
              </a:rPr>
              <a:t>photon</a:t>
            </a:r>
            <a:r>
              <a:rPr lang="it-IT" sz="1800" b="0" dirty="0" smtClean="0">
                <a:latin typeface="+mj-lt"/>
              </a:rPr>
              <a:t> with </a:t>
            </a:r>
            <a:r>
              <a:rPr lang="it-IT" sz="1800" b="0" dirty="0" err="1" smtClean="0">
                <a:latin typeface="+mj-lt"/>
              </a:rPr>
              <a:t>energy</a:t>
            </a:r>
            <a:r>
              <a:rPr lang="it-IT" sz="1800" b="0" dirty="0" smtClean="0">
                <a:latin typeface="+mj-lt"/>
              </a:rPr>
              <a:t> </a:t>
            </a:r>
            <a:r>
              <a:rPr lang="en-US" sz="1800" b="0" dirty="0" smtClean="0"/>
              <a:t>ℏ</a:t>
            </a:r>
            <a:r>
              <a:rPr lang="el-GR" sz="1800" b="0" dirty="0" smtClean="0">
                <a:latin typeface="+mj-lt"/>
              </a:rPr>
              <a:t>ω</a:t>
            </a:r>
            <a:r>
              <a:rPr lang="it-IT" sz="1800" b="0" dirty="0" smtClean="0">
                <a:latin typeface="+mj-lt"/>
              </a:rPr>
              <a:t>~E 	</a:t>
            </a:r>
            <a:r>
              <a:rPr lang="it-IT" sz="1800" dirty="0" smtClean="0">
                <a:solidFill>
                  <a:srgbClr val="C00000"/>
                </a:solidFill>
              </a:rPr>
              <a:t>NOT </a:t>
            </a:r>
            <a:r>
              <a:rPr lang="it-IT" sz="1800" dirty="0" err="1" smtClean="0">
                <a:solidFill>
                  <a:srgbClr val="C00000"/>
                </a:solidFill>
              </a:rPr>
              <a:t>negligible</a:t>
            </a:r>
            <a:r>
              <a:rPr lang="it-IT" sz="1800" dirty="0">
                <a:solidFill>
                  <a:srgbClr val="C00000"/>
                </a:solidFill>
              </a:rPr>
              <a:t> </a:t>
            </a:r>
            <a:r>
              <a:rPr lang="it-IT" sz="1800" dirty="0" smtClean="0">
                <a:solidFill>
                  <a:srgbClr val="C00000"/>
                </a:solidFill>
              </a:rPr>
              <a:t>for </a:t>
            </a:r>
            <a:r>
              <a:rPr lang="it-IT" sz="1800" dirty="0">
                <a:solidFill>
                  <a:srgbClr val="C00000"/>
                </a:solidFill>
              </a:rPr>
              <a:t>electron/</a:t>
            </a:r>
            <a:r>
              <a:rPr lang="it-IT" sz="1800" dirty="0" err="1">
                <a:solidFill>
                  <a:srgbClr val="C00000"/>
                </a:solidFill>
              </a:rPr>
              <a:t>positron</a:t>
            </a:r>
            <a:r>
              <a:rPr lang="it-IT" sz="1800" dirty="0">
                <a:solidFill>
                  <a:srgbClr val="C00000"/>
                </a:solidFill>
              </a:rPr>
              <a:t> </a:t>
            </a:r>
            <a:r>
              <a:rPr lang="it-IT" sz="1800" dirty="0" err="1" smtClean="0">
                <a:solidFill>
                  <a:srgbClr val="C00000"/>
                </a:solidFill>
              </a:rPr>
              <a:t>energy</a:t>
            </a:r>
            <a:r>
              <a:rPr lang="it-IT" sz="1800" dirty="0" smtClean="0">
                <a:solidFill>
                  <a:srgbClr val="C00000"/>
                </a:solidFill>
              </a:rPr>
              <a:t> &gt;50 </a:t>
            </a:r>
            <a:r>
              <a:rPr lang="it-IT" sz="1800" dirty="0" err="1">
                <a:solidFill>
                  <a:srgbClr val="C00000"/>
                </a:solidFill>
              </a:rPr>
              <a:t>G</a:t>
            </a:r>
            <a:r>
              <a:rPr lang="it-IT" sz="1800" dirty="0" err="1" smtClean="0">
                <a:solidFill>
                  <a:srgbClr val="C00000"/>
                </a:solidFill>
              </a:rPr>
              <a:t>eV</a:t>
            </a:r>
            <a:endParaRPr lang="it-IT" sz="1800" dirty="0">
              <a:solidFill>
                <a:srgbClr val="C00000"/>
              </a:solidFill>
            </a:endParaRPr>
          </a:p>
        </p:txBody>
      </p:sp>
    </p:spTree>
    <p:extLst>
      <p:ext uri="{BB962C8B-B14F-4D97-AF65-F5344CB8AC3E}">
        <p14:creationId xmlns:p14="http://schemas.microsoft.com/office/powerpoint/2010/main" val="2488330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6431" y="1268760"/>
            <a:ext cx="8229600" cy="4876800"/>
          </a:xfrm>
        </p:spPr>
        <p:txBody>
          <a:bodyPr>
            <a:noAutofit/>
          </a:bodyPr>
          <a:lstStyle/>
          <a:p>
            <a:pPr marL="0" indent="0" algn="just">
              <a:buNone/>
            </a:pPr>
            <a:r>
              <a:rPr lang="en-US" sz="1600" b="1" dirty="0">
                <a:solidFill>
                  <a:srgbClr val="C00000"/>
                </a:solidFill>
              </a:rPr>
              <a:t>SMALL ANGLE APPROXIMATION</a:t>
            </a:r>
            <a:r>
              <a:rPr lang="en-US" sz="1600" b="1" dirty="0"/>
              <a:t>: </a:t>
            </a:r>
            <a:r>
              <a:rPr lang="en-GB" sz="1600" dirty="0" smtClean="0">
                <a:solidFill>
                  <a:srgbClr val="000000"/>
                </a:solidFill>
              </a:rPr>
              <a:t>Since the </a:t>
            </a:r>
            <a:r>
              <a:rPr lang="en-GB" sz="1600" dirty="0">
                <a:solidFill>
                  <a:srgbClr val="000000"/>
                </a:solidFill>
              </a:rPr>
              <a:t>angle between particle trajectories and crystal planes or axes is small and at </a:t>
            </a:r>
            <a:r>
              <a:rPr lang="en-GB" sz="1600" dirty="0" err="1">
                <a:solidFill>
                  <a:srgbClr val="000000"/>
                </a:solidFill>
              </a:rPr>
              <a:t>ultrarelativistic</a:t>
            </a:r>
            <a:r>
              <a:rPr lang="en-GB" sz="1600" dirty="0">
                <a:solidFill>
                  <a:srgbClr val="000000"/>
                </a:solidFill>
              </a:rPr>
              <a:t> energies the radiation angle 1/γ is much smaller than unity the particle velocity </a:t>
            </a:r>
            <a:r>
              <a:rPr lang="en-GB" sz="1600" b="1" dirty="0">
                <a:solidFill>
                  <a:srgbClr val="000000"/>
                </a:solidFill>
              </a:rPr>
              <a:t>v</a:t>
            </a:r>
            <a:r>
              <a:rPr lang="en-GB" sz="1600" dirty="0">
                <a:solidFill>
                  <a:srgbClr val="000000"/>
                </a:solidFill>
              </a:rPr>
              <a:t> and </a:t>
            </a:r>
            <a:r>
              <a:rPr lang="en-GB" sz="1600" dirty="0" smtClean="0">
                <a:solidFill>
                  <a:srgbClr val="000000"/>
                </a:solidFill>
              </a:rPr>
              <a:t>photon </a:t>
            </a:r>
            <a:r>
              <a:rPr lang="en-GB" sz="1600" dirty="0">
                <a:solidFill>
                  <a:srgbClr val="000000"/>
                </a:solidFill>
              </a:rPr>
              <a:t>momentum </a:t>
            </a:r>
            <a:r>
              <a:rPr lang="en-GB" sz="1600" b="1" dirty="0">
                <a:solidFill>
                  <a:srgbClr val="000000"/>
                </a:solidFill>
              </a:rPr>
              <a:t>k</a:t>
            </a:r>
            <a:r>
              <a:rPr lang="en-GB" sz="1600" dirty="0">
                <a:solidFill>
                  <a:srgbClr val="000000"/>
                </a:solidFill>
              </a:rPr>
              <a:t> can be</a:t>
            </a:r>
          </a:p>
          <a:p>
            <a:pPr marL="0" indent="0" algn="just">
              <a:buNone/>
            </a:pPr>
            <a:r>
              <a:rPr lang="en-GB" sz="1600" dirty="0">
                <a:solidFill>
                  <a:srgbClr val="000000"/>
                </a:solidFill>
              </a:rPr>
              <a:t>represented in the form </a:t>
            </a:r>
            <a:r>
              <a:rPr lang="en-US" sz="1600" dirty="0" smtClean="0"/>
              <a:t>: </a:t>
            </a:r>
          </a:p>
          <a:p>
            <a:pPr marL="0" indent="0" algn="just">
              <a:buNone/>
            </a:pPr>
            <a:r>
              <a:rPr lang="it-IT" sz="1600" dirty="0" smtClean="0"/>
              <a:t> </a:t>
            </a:r>
            <a:endParaRPr lang="en-US" sz="1600" dirty="0"/>
          </a:p>
          <a:p>
            <a:pPr marL="0" indent="0" algn="just">
              <a:buNone/>
            </a:pPr>
            <a:r>
              <a:rPr lang="it-IT" sz="1600" dirty="0" smtClean="0"/>
              <a:t>                                                                                          </a:t>
            </a:r>
            <a:endParaRPr lang="en-US" sz="1600" dirty="0" smtClean="0"/>
          </a:p>
          <a:p>
            <a:pPr marL="0" indent="0" algn="just">
              <a:buNone/>
            </a:pPr>
            <a:endParaRPr lang="en-US" sz="1600" dirty="0"/>
          </a:p>
          <a:p>
            <a:pPr marL="0" indent="0" algn="just">
              <a:buNone/>
            </a:pPr>
            <a:endParaRPr lang="en-GB" sz="1600" dirty="0" smtClean="0"/>
          </a:p>
          <a:p>
            <a:pPr marL="0" indent="0" algn="just">
              <a:buNone/>
            </a:pPr>
            <a:endParaRPr lang="en-GB" sz="1600" dirty="0" smtClean="0"/>
          </a:p>
          <a:p>
            <a:pPr marL="0" indent="0" algn="just">
              <a:buNone/>
            </a:pPr>
            <a:r>
              <a:rPr lang="en-GB" sz="1600" dirty="0" smtClean="0"/>
              <a:t>where the </a:t>
            </a:r>
            <a:r>
              <a:rPr lang="en-GB" sz="1600" dirty="0"/>
              <a:t>angle θ ≪ 1 represents </a:t>
            </a:r>
            <a:r>
              <a:rPr lang="en-GB" sz="1600" dirty="0" smtClean="0"/>
              <a:t>the radiation angle. The formula (1) can be rewritten as: </a:t>
            </a:r>
            <a:r>
              <a:rPr lang="en-US" sz="1600" dirty="0" smtClean="0"/>
              <a:t>	     	</a:t>
            </a:r>
          </a:p>
          <a:p>
            <a:pPr marL="0" indent="0" algn="just">
              <a:buNone/>
            </a:pPr>
            <a:endParaRPr lang="it-IT" sz="1600" b="1" dirty="0" smtClean="0"/>
          </a:p>
          <a:p>
            <a:pPr marL="0" indent="0" algn="just">
              <a:buNone/>
            </a:pPr>
            <a:r>
              <a:rPr lang="it-IT" sz="1600" b="1" dirty="0" smtClean="0"/>
              <a:t>                                                                                                             </a:t>
            </a:r>
            <a:r>
              <a:rPr lang="it-IT" sz="1600" dirty="0" smtClean="0"/>
              <a:t>(2)</a:t>
            </a:r>
            <a:endParaRPr lang="it-IT" sz="1600" dirty="0"/>
          </a:p>
          <a:p>
            <a:pPr marL="0" indent="0" algn="just">
              <a:buNone/>
            </a:pPr>
            <a:endParaRPr lang="it-IT" sz="1600" b="1" dirty="0" smtClean="0"/>
          </a:p>
          <a:p>
            <a:pPr marL="0" indent="0" algn="just">
              <a:buNone/>
            </a:pPr>
            <a:endParaRPr lang="it-IT" sz="1600" b="1" dirty="0" smtClean="0"/>
          </a:p>
          <a:p>
            <a:pPr marL="0" indent="0" algn="just">
              <a:buNone/>
            </a:pPr>
            <a:r>
              <a:rPr lang="it-IT" sz="1600" dirty="0" smtClean="0"/>
              <a:t>                        </a:t>
            </a:r>
            <a:r>
              <a:rPr lang="it-IT" sz="1600" dirty="0" err="1" smtClean="0"/>
              <a:t>where</a:t>
            </a:r>
            <a:r>
              <a:rPr lang="it-IT" sz="1600" dirty="0" smtClean="0"/>
              <a:t>                                                                            (3)</a:t>
            </a:r>
          </a:p>
        </p:txBody>
      </p:sp>
      <p:sp>
        <p:nvSpPr>
          <p:cNvPr id="2" name="Titolo 1"/>
          <p:cNvSpPr>
            <a:spLocks noGrp="1"/>
          </p:cNvSpPr>
          <p:nvPr>
            <p:ph type="title"/>
          </p:nvPr>
        </p:nvSpPr>
        <p:spPr>
          <a:xfrm>
            <a:off x="450425" y="303139"/>
            <a:ext cx="8229600" cy="990600"/>
          </a:xfrm>
        </p:spPr>
        <p:txBody>
          <a:bodyPr>
            <a:normAutofit fontScale="90000"/>
          </a:bodyPr>
          <a:lstStyle/>
          <a:p>
            <a:pPr algn="ctr"/>
            <a:r>
              <a:rPr lang="en-US" dirty="0" smtClean="0">
                <a:solidFill>
                  <a:srgbClr val="C00000"/>
                </a:solidFill>
              </a:rPr>
              <a:t>An algorithm for radiation in crystals</a:t>
            </a:r>
            <a:r>
              <a:rPr lang="en-US" sz="2700" dirty="0" smtClean="0">
                <a:solidFill>
                  <a:srgbClr val="C00000"/>
                </a:solidFill>
              </a:rPr>
              <a:t/>
            </a:r>
            <a:br>
              <a:rPr lang="en-US" sz="2700" dirty="0" smtClean="0">
                <a:solidFill>
                  <a:srgbClr val="C00000"/>
                </a:solidFill>
              </a:rPr>
            </a:br>
            <a:r>
              <a:rPr lang="en-US" sz="2400" dirty="0" smtClean="0">
                <a:solidFill>
                  <a:srgbClr val="C00000"/>
                </a:solidFill>
              </a:rPr>
              <a:t>Integration of  the BK formula</a:t>
            </a:r>
            <a:endParaRPr lang="en-US" sz="2700" dirty="0">
              <a:solidFill>
                <a:srgbClr val="C00000"/>
              </a:solidFill>
            </a:endParaRPr>
          </a:p>
        </p:txBody>
      </p:sp>
      <p:sp>
        <p:nvSpPr>
          <p:cNvPr id="4" name="Segnaposto numero diapositiva 3"/>
          <p:cNvSpPr>
            <a:spLocks noGrp="1"/>
          </p:cNvSpPr>
          <p:nvPr>
            <p:ph type="sldNum" sz="quarter" idx="12"/>
          </p:nvPr>
        </p:nvSpPr>
        <p:spPr/>
        <p:txBody>
          <a:bodyPr/>
          <a:lstStyle/>
          <a:p>
            <a:pPr>
              <a:defRPr/>
            </a:pPr>
            <a:fld id="{EB3A8D29-C147-47B9-93AD-7B356594685C}" type="slidenum">
              <a:rPr lang="en-US" smtClean="0"/>
              <a:pPr>
                <a:defRPr/>
              </a:pPr>
              <a:t>9</a:t>
            </a:fld>
            <a:endParaRPr lang="en-US"/>
          </a:p>
        </p:txBody>
      </p:sp>
      <p:sp>
        <p:nvSpPr>
          <p:cNvPr id="6" name="Segnaposto data 5"/>
          <p:cNvSpPr>
            <a:spLocks noGrp="1"/>
          </p:cNvSpPr>
          <p:nvPr>
            <p:ph type="dt" sz="half" idx="10"/>
          </p:nvPr>
        </p:nvSpPr>
        <p:spPr/>
        <p:txBody>
          <a:bodyPr/>
          <a:lstStyle/>
          <a:p>
            <a:pPr>
              <a:defRPr/>
            </a:pPr>
            <a:r>
              <a:rPr lang="en-US" smtClean="0"/>
              <a:t>LAL, Orsay, 19/01/2017</a:t>
            </a:r>
            <a:endParaRPr lang="en-US"/>
          </a:p>
        </p:txBody>
      </p:sp>
      <p:sp>
        <p:nvSpPr>
          <p:cNvPr id="7" name="Segnaposto piè di pagina 6"/>
          <p:cNvSpPr>
            <a:spLocks noGrp="1"/>
          </p:cNvSpPr>
          <p:nvPr>
            <p:ph type="ftr" sz="quarter" idx="11"/>
          </p:nvPr>
        </p:nvSpPr>
        <p:spPr/>
        <p:txBody>
          <a:bodyPr/>
          <a:lstStyle/>
          <a:p>
            <a:pPr>
              <a:defRPr/>
            </a:pPr>
            <a:r>
              <a:rPr lang="it-IT" smtClean="0"/>
              <a:t>L. Bandiera, INFN Section of Ferrara</a:t>
            </a:r>
            <a:endParaRPr lang="en-US"/>
          </a:p>
        </p:txBody>
      </p:sp>
      <p:sp>
        <p:nvSpPr>
          <p:cNvPr id="9" name="CasellaDiTesto 8"/>
          <p:cNvSpPr txBox="1"/>
          <p:nvPr/>
        </p:nvSpPr>
        <p:spPr>
          <a:xfrm>
            <a:off x="0" y="6237312"/>
            <a:ext cx="6684202" cy="584775"/>
          </a:xfrm>
          <a:prstGeom prst="rect">
            <a:avLst/>
          </a:prstGeom>
          <a:noFill/>
        </p:spPr>
        <p:txBody>
          <a:bodyPr wrap="none" rtlCol="0">
            <a:spAutoFit/>
          </a:bodyPr>
          <a:lstStyle/>
          <a:p>
            <a:r>
              <a:rPr lang="en-US" sz="1600" dirty="0">
                <a:solidFill>
                  <a:srgbClr val="000000"/>
                </a:solidFill>
              </a:rPr>
              <a:t>V. </a:t>
            </a:r>
            <a:r>
              <a:rPr lang="en-US" sz="1600" dirty="0" err="1">
                <a:solidFill>
                  <a:srgbClr val="000000"/>
                </a:solidFill>
              </a:rPr>
              <a:t>Guidi</a:t>
            </a:r>
            <a:r>
              <a:rPr lang="en-US" sz="1600" dirty="0">
                <a:solidFill>
                  <a:srgbClr val="000000"/>
                </a:solidFill>
              </a:rPr>
              <a:t>, L. </a:t>
            </a:r>
            <a:r>
              <a:rPr lang="en-US" sz="1600" dirty="0" err="1">
                <a:solidFill>
                  <a:srgbClr val="000000"/>
                </a:solidFill>
              </a:rPr>
              <a:t>Bandiera</a:t>
            </a:r>
            <a:r>
              <a:rPr lang="en-US" sz="1600" dirty="0">
                <a:solidFill>
                  <a:srgbClr val="000000"/>
                </a:solidFill>
              </a:rPr>
              <a:t>, </a:t>
            </a:r>
            <a:r>
              <a:rPr lang="en-US" sz="1600" u="sng" dirty="0">
                <a:solidFill>
                  <a:srgbClr val="000000"/>
                </a:solidFill>
              </a:rPr>
              <a:t>V. </a:t>
            </a:r>
            <a:r>
              <a:rPr lang="en-US" sz="1600" u="sng" dirty="0" err="1">
                <a:solidFill>
                  <a:srgbClr val="000000"/>
                </a:solidFill>
              </a:rPr>
              <a:t>Tikhomirov</a:t>
            </a:r>
            <a:r>
              <a:rPr lang="en-US" sz="1600" dirty="0">
                <a:solidFill>
                  <a:srgbClr val="000000"/>
                </a:solidFill>
              </a:rPr>
              <a:t>, Phys. Rev. A 86 (2012) 042903]</a:t>
            </a:r>
          </a:p>
          <a:p>
            <a:endParaRPr lang="en-US" sz="1600" dirty="0">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26" y="2424683"/>
            <a:ext cx="55149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7" y="4307929"/>
            <a:ext cx="32861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88" y="5203279"/>
            <a:ext cx="41624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sellaDiTesto 13"/>
          <p:cNvSpPr txBox="1"/>
          <p:nvPr/>
        </p:nvSpPr>
        <p:spPr>
          <a:xfrm>
            <a:off x="0" y="6525344"/>
            <a:ext cx="7630615" cy="584775"/>
          </a:xfrm>
          <a:prstGeom prst="rect">
            <a:avLst/>
          </a:prstGeom>
          <a:noFill/>
        </p:spPr>
        <p:txBody>
          <a:bodyPr wrap="none" rtlCol="0">
            <a:spAutoFit/>
          </a:bodyPr>
          <a:lstStyle/>
          <a:p>
            <a:r>
              <a:rPr lang="fr-FR" sz="1600" dirty="0">
                <a:solidFill>
                  <a:srgbClr val="000000"/>
                </a:solidFill>
              </a:rPr>
              <a:t>L. </a:t>
            </a:r>
            <a:r>
              <a:rPr lang="fr-FR" sz="1600" dirty="0" err="1">
                <a:solidFill>
                  <a:srgbClr val="000000"/>
                </a:solidFill>
              </a:rPr>
              <a:t>Bandiera</a:t>
            </a:r>
            <a:r>
              <a:rPr lang="fr-FR" sz="1600" dirty="0">
                <a:solidFill>
                  <a:srgbClr val="000000"/>
                </a:solidFill>
              </a:rPr>
              <a:t>, et al., </a:t>
            </a:r>
            <a:r>
              <a:rPr lang="fr-FR" sz="1600" dirty="0" err="1">
                <a:solidFill>
                  <a:srgbClr val="000000"/>
                </a:solidFill>
              </a:rPr>
              <a:t>Nucl</a:t>
            </a:r>
            <a:r>
              <a:rPr lang="fr-FR" sz="1600" dirty="0">
                <a:solidFill>
                  <a:srgbClr val="000000"/>
                </a:solidFill>
              </a:rPr>
              <a:t>. </a:t>
            </a:r>
            <a:r>
              <a:rPr lang="fr-FR" sz="1600" dirty="0" err="1">
                <a:solidFill>
                  <a:srgbClr val="000000"/>
                </a:solidFill>
              </a:rPr>
              <a:t>Instrum</a:t>
            </a:r>
            <a:r>
              <a:rPr lang="fr-FR" sz="1600" dirty="0">
                <a:solidFill>
                  <a:srgbClr val="000000"/>
                </a:solidFill>
              </a:rPr>
              <a:t>. </a:t>
            </a:r>
            <a:r>
              <a:rPr lang="fr-FR" sz="1600" dirty="0" err="1">
                <a:solidFill>
                  <a:srgbClr val="000000"/>
                </a:solidFill>
              </a:rPr>
              <a:t>Methods</a:t>
            </a:r>
            <a:r>
              <a:rPr lang="fr-FR" sz="1600" dirty="0">
                <a:solidFill>
                  <a:srgbClr val="000000"/>
                </a:solidFill>
              </a:rPr>
              <a:t> Phys. </a:t>
            </a:r>
            <a:r>
              <a:rPr lang="fr-FR" sz="1600" dirty="0" err="1">
                <a:solidFill>
                  <a:srgbClr val="000000"/>
                </a:solidFill>
              </a:rPr>
              <a:t>Res</a:t>
            </a:r>
            <a:r>
              <a:rPr lang="fr-FR" sz="1600" dirty="0">
                <a:solidFill>
                  <a:srgbClr val="000000"/>
                </a:solidFill>
              </a:rPr>
              <a:t>., Sect. B 355, 44 (2015).</a:t>
            </a:r>
            <a:endParaRPr lang="en-GB" sz="1600" dirty="0">
              <a:solidFill>
                <a:srgbClr val="000000"/>
              </a:solidFill>
            </a:endParaRPr>
          </a:p>
          <a:p>
            <a:endParaRPr lang="en-US" sz="1600" dirty="0">
              <a:solidFill>
                <a:srgbClr val="000000"/>
              </a:solidFill>
            </a:endParaRPr>
          </a:p>
        </p:txBody>
      </p:sp>
    </p:spTree>
    <p:extLst>
      <p:ext uri="{BB962C8B-B14F-4D97-AF65-F5344CB8AC3E}">
        <p14:creationId xmlns:p14="http://schemas.microsoft.com/office/powerpoint/2010/main" val="430584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22829</TotalTime>
  <Words>3705</Words>
  <Application>Microsoft Office PowerPoint</Application>
  <PresentationFormat>Presentazione su schermo (4:3)</PresentationFormat>
  <Paragraphs>474</Paragraphs>
  <Slides>37</Slides>
  <Notes>13</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Chiaro</vt:lpstr>
      <vt:lpstr>A METHOD FOR COMPUTATION of radiation EMITTED BY ELECTRONS AND POSITRONS in straight and bent crystals</vt:lpstr>
      <vt:lpstr>Outlook</vt:lpstr>
      <vt:lpstr>Enhancement of bremsstrahlung radiation in aligned crystals</vt:lpstr>
      <vt:lpstr>Enhancement of radiation in aligned crystals</vt:lpstr>
      <vt:lpstr>Channeling and related effects in a bent crystal</vt:lpstr>
      <vt:lpstr>Channeling and related effects in a bent crystal</vt:lpstr>
      <vt:lpstr>Baier-Katkov quasiclassical operator method (1967-1968)</vt:lpstr>
      <vt:lpstr>Baier-Katkov quasiclassical operator method (1967-1968)</vt:lpstr>
      <vt:lpstr>An algorithm for radiation in crystals Integration of  the BK formula</vt:lpstr>
      <vt:lpstr>An algorithm for radiation in crystals Integration of  the BK formula</vt:lpstr>
      <vt:lpstr>An algorithm for radiation in crystals Integration of  the BK formula</vt:lpstr>
      <vt:lpstr>COMPARISON WITH EXPERIMENTS  </vt:lpstr>
      <vt:lpstr>RADCHARM++ </vt:lpstr>
      <vt:lpstr>Comparison with previous experiments: Simulation of e.m. radiation emitted by ultrarelativistic electrons in the field of any crystal plane</vt:lpstr>
      <vt:lpstr>Comparison with previous experiments:  Simulation of e.m. radiation emitted by both positive and negative particles</vt:lpstr>
      <vt:lpstr>Experiment with bent crystals: Motivations</vt:lpstr>
      <vt:lpstr>Experimental setup at the MAinzer MIkrotron</vt:lpstr>
      <vt:lpstr>Presentazione standard di PowerPoint</vt:lpstr>
      <vt:lpstr>Thin crystals  manufacturing</vt:lpstr>
      <vt:lpstr>Crystal bending</vt:lpstr>
      <vt:lpstr>Experimental results on beam steering</vt:lpstr>
      <vt:lpstr>Experimental results on beam steering</vt:lpstr>
      <vt:lpstr>Experimental results on radiation emission</vt:lpstr>
      <vt:lpstr>Presentazione standard di PowerPoint</vt:lpstr>
      <vt:lpstr>Simulation of the contribution to radiation of incoherent scattering</vt:lpstr>
      <vt:lpstr>Incoherent scattering contribution to radiation accompanying VR </vt:lpstr>
      <vt:lpstr>COMPARISON WITH EXPERIMENTS  </vt:lpstr>
      <vt:lpstr>Multi photon emission</vt:lpstr>
      <vt:lpstr>Simulation of PLANAR volume reflection</vt:lpstr>
      <vt:lpstr>Interaction of 120 GeV/c electrons with a 2 mm long bent Si crystal</vt:lpstr>
      <vt:lpstr>Silicon Crystal Fabrication</vt:lpstr>
      <vt:lpstr>Bent Si crystal</vt:lpstr>
      <vt:lpstr>Single vs Multiple Volume Reflection in One bent Crystal</vt:lpstr>
      <vt:lpstr>Simulation of AXIAL multi-volume reflection</vt:lpstr>
      <vt:lpstr>Presentazione standard di PowerPoint</vt:lpstr>
      <vt:lpstr>Possible application</vt:lpstr>
      <vt:lpstr>Summarizing</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of the height of the potential in nanograined semiconductors</dc:title>
  <dc:creator>Apple Computer</dc:creator>
  <cp:lastModifiedBy>lau</cp:lastModifiedBy>
  <cp:revision>1413</cp:revision>
  <dcterms:created xsi:type="dcterms:W3CDTF">2007-01-12T15:41:14Z</dcterms:created>
  <dcterms:modified xsi:type="dcterms:W3CDTF">2017-02-01T11:23:24Z</dcterms:modified>
</cp:coreProperties>
</file>