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3"/>
    <p:restoredTop sz="94633"/>
  </p:normalViewPr>
  <p:slideViewPr>
    <p:cSldViewPr snapToGrid="0" snapToObjects="1">
      <p:cViewPr varScale="1">
        <p:scale>
          <a:sx n="169" d="100"/>
          <a:sy n="169" d="100"/>
        </p:scale>
        <p:origin x="21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DE0E5-4493-D54D-BEA9-5E8519FBAC4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6FB39-6BCF-A547-9256-ADA7CCCC25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64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FB39-6BCF-A547-9256-ADA7CCCC25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58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FB39-6BCF-A547-9256-ADA7CCCC25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70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FB39-6BCF-A547-9256-ADA7CCCC25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2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5042-7B15-7F49-9005-5FB45A19DC9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1573-3B6A-3643-B20A-D03E49C947D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5042-7B15-7F49-9005-5FB45A19DC9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1573-3B6A-3643-B20A-D03E49C947D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3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5042-7B15-7F49-9005-5FB45A19DC9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1573-3B6A-3643-B20A-D03E49C947D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5042-7B15-7F49-9005-5FB45A19DC9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1573-3B6A-3643-B20A-D03E49C947D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3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5042-7B15-7F49-9005-5FB45A19DC9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1573-3B6A-3643-B20A-D03E49C947D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32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5042-7B15-7F49-9005-5FB45A19DC9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1573-3B6A-3643-B20A-D03E49C947D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0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5042-7B15-7F49-9005-5FB45A19DC9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1573-3B6A-3643-B20A-D03E49C947D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15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5042-7B15-7F49-9005-5FB45A19DC9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1573-3B6A-3643-B20A-D03E49C947D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8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5042-7B15-7F49-9005-5FB45A19DC9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1573-3B6A-3643-B20A-D03E49C947D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2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5042-7B15-7F49-9005-5FB45A19DC9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1573-3B6A-3643-B20A-D03E49C947D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9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5042-7B15-7F49-9005-5FB45A19DC9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1573-3B6A-3643-B20A-D03E49C947D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85042-7B15-7F49-9005-5FB45A19DC9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21573-3B6A-3643-B20A-D03E49C947D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4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P</a:t>
            </a:r>
            <a:r>
              <a:rPr lang="fr-FR" dirty="0"/>
              <a:t>ositron </a:t>
            </a:r>
            <a:r>
              <a:rPr lang="fr-FR" b="1" dirty="0">
                <a:solidFill>
                  <a:srgbClr val="FF0000"/>
                </a:solidFill>
              </a:rPr>
              <a:t>P</a:t>
            </a:r>
            <a:r>
              <a:rPr lang="fr-FR" dirty="0"/>
              <a:t>roduction </a:t>
            </a:r>
            <a:r>
              <a:rPr lang="fr-FR" b="1" dirty="0" err="1">
                <a:solidFill>
                  <a:srgbClr val="FF0000"/>
                </a:solidFill>
              </a:rPr>
              <a:t>SIM</a:t>
            </a:r>
            <a:r>
              <a:rPr lang="fr-FR" dirty="0" err="1"/>
              <a:t>ulation</a:t>
            </a:r>
            <a:r>
              <a:rPr lang="fr-FR" dirty="0"/>
              <a:t> Geant4 </a:t>
            </a:r>
            <a:r>
              <a:rPr lang="fr-FR" dirty="0" err="1"/>
              <a:t>based</a:t>
            </a:r>
            <a:r>
              <a:rPr lang="fr-FR" dirty="0"/>
              <a:t> </a:t>
            </a:r>
            <a:endParaRPr lang="fr-FR" dirty="0">
              <a:effectLst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40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8693" y="2634933"/>
            <a:ext cx="2182507" cy="338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Primary generator </a:t>
            </a:r>
          </a:p>
        </p:txBody>
      </p:sp>
      <p:cxnSp>
        <p:nvCxnSpPr>
          <p:cNvPr id="6" name="Connecteur en angle 5"/>
          <p:cNvCxnSpPr/>
          <p:nvPr/>
        </p:nvCxnSpPr>
        <p:spPr>
          <a:xfrm flipV="1">
            <a:off x="5191200" y="2577333"/>
            <a:ext cx="792000" cy="176268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en angle 8"/>
          <p:cNvCxnSpPr/>
          <p:nvPr/>
        </p:nvCxnSpPr>
        <p:spPr>
          <a:xfrm>
            <a:off x="5191200" y="2851200"/>
            <a:ext cx="792000" cy="18000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851200" y="3360933"/>
            <a:ext cx="2340000" cy="338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DetectorConstruction</a:t>
            </a:r>
            <a:endParaRPr lang="en-US" dirty="0"/>
          </a:p>
        </p:txBody>
      </p:sp>
      <p:cxnSp>
        <p:nvCxnSpPr>
          <p:cNvPr id="15" name="Connecteur en angle 14"/>
          <p:cNvCxnSpPr/>
          <p:nvPr/>
        </p:nvCxnSpPr>
        <p:spPr>
          <a:xfrm flipV="1">
            <a:off x="5140800" y="3369032"/>
            <a:ext cx="792000" cy="113764"/>
          </a:xfrm>
          <a:prstGeom prst="bentConnector3">
            <a:avLst>
              <a:gd name="adj1" fmla="val 56364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en angle 15"/>
          <p:cNvCxnSpPr/>
          <p:nvPr/>
        </p:nvCxnSpPr>
        <p:spPr>
          <a:xfrm>
            <a:off x="5126400" y="3485826"/>
            <a:ext cx="792000" cy="37939"/>
          </a:xfrm>
          <a:prstGeom prst="bentConnector3">
            <a:avLst>
              <a:gd name="adj1" fmla="val 58182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5983200" y="2351068"/>
            <a:ext cx="2843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 file from </a:t>
            </a:r>
            <a:r>
              <a:rPr lang="en-US" dirty="0" err="1"/>
              <a:t>strakhovenko</a:t>
            </a:r>
            <a:endParaRPr lang="en-US" dirty="0"/>
          </a:p>
        </p:txBody>
      </p:sp>
      <p:sp>
        <p:nvSpPr>
          <p:cNvPr id="19" name="ZoneTexte 18"/>
          <p:cNvSpPr txBox="1"/>
          <p:nvPr/>
        </p:nvSpPr>
        <p:spPr>
          <a:xfrm>
            <a:off x="5983200" y="2816799"/>
            <a:ext cx="1864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Given distribution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925600" y="3175019"/>
            <a:ext cx="2490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Segmented (or not) calorimeter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918400" y="3347833"/>
            <a:ext cx="3784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Strakhovenko</a:t>
            </a:r>
            <a:r>
              <a:rPr lang="en-US" sz="1400" dirty="0"/>
              <a:t> type calorimeter (Nested cylinders)</a:t>
            </a:r>
          </a:p>
        </p:txBody>
      </p:sp>
      <p:cxnSp>
        <p:nvCxnSpPr>
          <p:cNvPr id="22" name="Connecteur en angle 21"/>
          <p:cNvCxnSpPr/>
          <p:nvPr/>
        </p:nvCxnSpPr>
        <p:spPr>
          <a:xfrm>
            <a:off x="5011200" y="3504752"/>
            <a:ext cx="925799" cy="196891"/>
          </a:xfrm>
          <a:prstGeom prst="bentConnector3">
            <a:avLst>
              <a:gd name="adj1" fmla="val 62444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5918400" y="3539593"/>
            <a:ext cx="1302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Granular target</a:t>
            </a:r>
          </a:p>
        </p:txBody>
      </p:sp>
      <p:cxnSp>
        <p:nvCxnSpPr>
          <p:cNvPr id="31" name="Connecteur en angle 30"/>
          <p:cNvCxnSpPr/>
          <p:nvPr/>
        </p:nvCxnSpPr>
        <p:spPr>
          <a:xfrm>
            <a:off x="4917600" y="3523843"/>
            <a:ext cx="1069799" cy="354352"/>
          </a:xfrm>
          <a:prstGeom prst="bentConnector3">
            <a:avLst>
              <a:gd name="adj1" fmla="val 62787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5911154" y="3720569"/>
            <a:ext cx="8516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Samplers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851200" y="4758933"/>
            <a:ext cx="2340000" cy="338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Hits (Output) </a:t>
            </a:r>
          </a:p>
        </p:txBody>
      </p:sp>
      <p:sp>
        <p:nvSpPr>
          <p:cNvPr id="46" name="Flèche droite rayée 45"/>
          <p:cNvSpPr/>
          <p:nvPr/>
        </p:nvSpPr>
        <p:spPr>
          <a:xfrm>
            <a:off x="5263200" y="4656399"/>
            <a:ext cx="1440000" cy="54373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ROOT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7128000" y="4758933"/>
            <a:ext cx="32503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Edep histograms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1D and 2D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err="1"/>
              <a:t>TTree</a:t>
            </a:r>
            <a:r>
              <a:rPr lang="en-US" dirty="0"/>
              <a:t> (samplers)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Energy, position, PID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  <p:sp>
        <p:nvSpPr>
          <p:cNvPr id="48" name="Titre 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Program description </a:t>
            </a:r>
          </a:p>
        </p:txBody>
      </p:sp>
    </p:spTree>
    <p:extLst>
      <p:ext uri="{BB962C8B-B14F-4D97-AF65-F5344CB8AC3E}">
        <p14:creationId xmlns:p14="http://schemas.microsoft.com/office/powerpoint/2010/main" val="1756898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generator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Input from </a:t>
            </a:r>
            <a:r>
              <a:rPr lang="EN-US" dirty="0" err="1"/>
              <a:t>strakhovenko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Gamma from channeling </a:t>
            </a:r>
          </a:p>
          <a:p>
            <a:pPr lvl="2"/>
            <a:r>
              <a:rPr lang="EN-US" dirty="0"/>
              <a:t>but also charged particles produced</a:t>
            </a:r>
          </a:p>
          <a:p>
            <a:pPr lvl="1"/>
            <a:r>
              <a:rPr lang="EN-US" dirty="0"/>
              <a:t>No divergence (added afterwards in the G4-program)</a:t>
            </a:r>
          </a:p>
          <a:p>
            <a:pPr lvl="1"/>
            <a:r>
              <a:rPr lang="EN-US" dirty="0"/>
              <a:t>But </a:t>
            </a:r>
            <a:r>
              <a:rPr lang="IS-IS" dirty="0"/>
              <a:t>… the program is not available / only data files at givent incident energy.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1642400" y="35208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9325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0000"/>
                </a:solidFill>
                <a:latin typeface="Calibri Light"/>
              </a:rPr>
              <a:t>Outputs : </a:t>
            </a:r>
            <a:r>
              <a:rPr lang="FR-FR" dirty="0" err="1">
                <a:solidFill>
                  <a:srgbClr val="000000"/>
                </a:solidFill>
                <a:latin typeface="Calibri Light"/>
              </a:rPr>
              <a:t>depends</a:t>
            </a:r>
            <a:r>
              <a:rPr lang="FR-FR" dirty="0">
                <a:solidFill>
                  <a:srgbClr val="000000"/>
                </a:solidFill>
                <a:latin typeface="Calibri Light"/>
              </a:rPr>
              <a:t> on the </a:t>
            </a:r>
            <a:r>
              <a:rPr lang="FR-FR" dirty="0" err="1">
                <a:solidFill>
                  <a:srgbClr val="000000"/>
                </a:solidFill>
                <a:latin typeface="Calibri Light"/>
              </a:rPr>
              <a:t>target</a:t>
            </a:r>
            <a:r>
              <a:rPr lang="FR-FR" dirty="0">
                <a:solidFill>
                  <a:srgbClr val="000000"/>
                </a:solidFill>
                <a:latin typeface="Calibri Light"/>
              </a:rPr>
              <a:t> type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 err="1"/>
              <a:t>Edep</a:t>
            </a:r>
            <a:r>
              <a:rPr lang="FR-FR" dirty="0"/>
              <a:t> per </a:t>
            </a:r>
            <a:r>
              <a:rPr lang="FR-FR" dirty="0" err="1"/>
              <a:t>calorimeter</a:t>
            </a:r>
            <a:r>
              <a:rPr lang="FR-FR" dirty="0"/>
              <a:t> slice or </a:t>
            </a:r>
            <a:r>
              <a:rPr lang="FR-FR" dirty="0" err="1"/>
              <a:t>Edep</a:t>
            </a:r>
            <a:r>
              <a:rPr lang="FR-FR" dirty="0"/>
              <a:t> / Volume (Compare to PEDD)</a:t>
            </a:r>
          </a:p>
          <a:p>
            <a:r>
              <a:rPr lang="FR-FR" dirty="0" err="1"/>
              <a:t>Edep</a:t>
            </a:r>
            <a:r>
              <a:rPr lang="FR-FR" dirty="0"/>
              <a:t> per </a:t>
            </a:r>
            <a:r>
              <a:rPr lang="FR-FR" dirty="0" err="1"/>
              <a:t>sphere</a:t>
            </a:r>
            <a:r>
              <a:rPr lang="FR-FR" dirty="0"/>
              <a:t> (</a:t>
            </a:r>
            <a:r>
              <a:rPr lang="FR-FR" dirty="0" err="1"/>
              <a:t>granular</a:t>
            </a:r>
            <a:r>
              <a:rPr lang="FR-FR" dirty="0"/>
              <a:t> </a:t>
            </a:r>
            <a:r>
              <a:rPr lang="FR-FR" dirty="0" err="1"/>
              <a:t>target</a:t>
            </a:r>
            <a:r>
              <a:rPr lang="FR-FR" dirty="0"/>
              <a:t>)</a:t>
            </a:r>
          </a:p>
          <a:p>
            <a:r>
              <a:rPr lang="FR-FR" dirty="0" err="1"/>
              <a:t>Counts</a:t>
            </a:r>
            <a:r>
              <a:rPr lang="FR-FR" dirty="0"/>
              <a:t> --&gt; </a:t>
            </a:r>
            <a:r>
              <a:rPr lang="FR-FR" dirty="0" err="1"/>
              <a:t>Extract</a:t>
            </a:r>
            <a:r>
              <a:rPr lang="FR-FR" dirty="0"/>
              <a:t> </a:t>
            </a:r>
            <a:r>
              <a:rPr lang="FR-FR" dirty="0" err="1"/>
              <a:t>yields</a:t>
            </a:r>
            <a:r>
              <a:rPr lang="FR-FR" dirty="0"/>
              <a:t> </a:t>
            </a:r>
          </a:p>
          <a:p>
            <a:r>
              <a:rPr lang="FR-FR" dirty="0" err="1"/>
              <a:t>TTree</a:t>
            </a:r>
            <a:r>
              <a:rPr lang="FR-FR" dirty="0"/>
              <a:t> on Samplers </a:t>
            </a:r>
          </a:p>
          <a:p>
            <a:pPr lvl="1"/>
            <a:r>
              <a:rPr lang="FR-FR" dirty="0"/>
              <a:t>Samplers </a:t>
            </a:r>
            <a:r>
              <a:rPr lang="FR-FR" dirty="0" err="1"/>
              <a:t>thickness</a:t>
            </a:r>
            <a:r>
              <a:rPr lang="FR-FR" dirty="0"/>
              <a:t> 10-11 m (Vacuum)</a:t>
            </a:r>
          </a:p>
          <a:p>
            <a:pPr lvl="1"/>
            <a:r>
              <a:rPr lang="FR-FR" dirty="0" err="1"/>
              <a:t>TTree</a:t>
            </a:r>
            <a:r>
              <a:rPr lang="FR-FR" dirty="0"/>
              <a:t> : x, y, z, px, </a:t>
            </a:r>
            <a:r>
              <a:rPr lang="FR-FR" dirty="0" err="1"/>
              <a:t>py</a:t>
            </a:r>
            <a:r>
              <a:rPr lang="FR-FR" dirty="0"/>
              <a:t>, pz, E, t, </a:t>
            </a:r>
            <a:r>
              <a:rPr lang="FR-FR" dirty="0" err="1"/>
              <a:t>pdg</a:t>
            </a:r>
            <a:r>
              <a:rPr lang="FR-FR" dirty="0"/>
              <a:t> … </a:t>
            </a:r>
            <a:r>
              <a:rPr lang="FR-FR" dirty="0" err="1"/>
              <a:t>etc</a:t>
            </a:r>
            <a:r>
              <a:rPr lang="FR-FR" dirty="0"/>
              <a:t> </a:t>
            </a:r>
          </a:p>
          <a:p>
            <a:pPr lvl="1"/>
            <a:r>
              <a:rPr lang="FR-FR" dirty="0"/>
              <a:t>Sampler </a:t>
            </a:r>
            <a:r>
              <a:rPr lang="FR-FR" dirty="0" err="1"/>
              <a:t>placed</a:t>
            </a:r>
            <a:r>
              <a:rPr lang="FR-FR" dirty="0"/>
              <a:t> </a:t>
            </a:r>
            <a:r>
              <a:rPr lang="FR-FR" dirty="0" err="1"/>
              <a:t>before</a:t>
            </a:r>
            <a:r>
              <a:rPr lang="FR-FR" dirty="0"/>
              <a:t> or </a:t>
            </a:r>
            <a:r>
              <a:rPr lang="FR-FR" dirty="0" err="1"/>
              <a:t>after</a:t>
            </a:r>
            <a:r>
              <a:rPr lang="FR-FR" dirty="0"/>
              <a:t> a volume </a:t>
            </a:r>
            <a:r>
              <a:rPr lang="FR-FR" dirty="0" err="1"/>
              <a:t>gives</a:t>
            </a:r>
            <a:r>
              <a:rPr lang="FR-FR" dirty="0"/>
              <a:t> </a:t>
            </a:r>
            <a:r>
              <a:rPr lang="FR-FR" dirty="0" err="1"/>
              <a:t>access</a:t>
            </a:r>
            <a:r>
              <a:rPr lang="FR-FR" dirty="0"/>
              <a:t> to </a:t>
            </a:r>
            <a:r>
              <a:rPr lang="FR-FR" dirty="0" err="1"/>
              <a:t>particle</a:t>
            </a:r>
            <a:r>
              <a:rPr lang="FR-FR" dirty="0"/>
              <a:t> distributions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1273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Rooms</a:t>
            </a:r>
            <a:r>
              <a:rPr lang="FR-FR" dirty="0"/>
              <a:t> for </a:t>
            </a:r>
            <a:r>
              <a:rPr lang="FR-FR" dirty="0" err="1"/>
              <a:t>improvement</a:t>
            </a:r>
            <a:r>
              <a:rPr lang="FR-FR" dirty="0"/>
              <a:t>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Compatibility </a:t>
            </a:r>
            <a:r>
              <a:rPr lang="FR-FR" dirty="0" err="1"/>
              <a:t>with</a:t>
            </a:r>
            <a:r>
              <a:rPr lang="FR-FR" dirty="0"/>
              <a:t> G4-10.X</a:t>
            </a:r>
          </a:p>
          <a:p>
            <a:pPr lvl="1"/>
            <a:r>
              <a:rPr lang="FR-FR" dirty="0"/>
              <a:t>Not </a:t>
            </a:r>
            <a:r>
              <a:rPr lang="FR-FR" dirty="0" err="1"/>
              <a:t>yet</a:t>
            </a:r>
            <a:r>
              <a:rPr lang="FR-FR" dirty="0"/>
              <a:t> </a:t>
            </a:r>
            <a:r>
              <a:rPr lang="FR-FR" dirty="0" err="1"/>
              <a:t>done</a:t>
            </a:r>
            <a:r>
              <a:rPr lang="FR-FR" dirty="0"/>
              <a:t> </a:t>
            </a:r>
          </a:p>
          <a:p>
            <a:r>
              <a:rPr lang="FR-FR" dirty="0" err="1"/>
              <a:t>Fully</a:t>
            </a:r>
            <a:r>
              <a:rPr lang="FR-FR" dirty="0"/>
              <a:t> </a:t>
            </a:r>
            <a:r>
              <a:rPr lang="FR-FR" dirty="0" err="1"/>
              <a:t>automatized</a:t>
            </a:r>
            <a:r>
              <a:rPr lang="FR-FR" dirty="0"/>
              <a:t> </a:t>
            </a:r>
          </a:p>
          <a:p>
            <a:pPr lvl="1"/>
            <a:r>
              <a:rPr lang="FR-FR" dirty="0"/>
              <a:t>All configurations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 </a:t>
            </a:r>
            <a:r>
              <a:rPr lang="FR-FR" dirty="0" err="1"/>
              <a:t>selected</a:t>
            </a:r>
            <a:r>
              <a:rPr lang="FR-FR" dirty="0"/>
              <a:t> in the macro file</a:t>
            </a:r>
          </a:p>
          <a:p>
            <a:pPr lvl="2"/>
            <a:r>
              <a:rPr lang="FR-FR" dirty="0" err="1"/>
              <a:t>Geometry</a:t>
            </a:r>
            <a:r>
              <a:rPr lang="FR-FR" dirty="0"/>
              <a:t> and Type of output</a:t>
            </a:r>
          </a:p>
          <a:p>
            <a:r>
              <a:rPr lang="FR-FR" dirty="0"/>
              <a:t>Combine </a:t>
            </a:r>
            <a:r>
              <a:rPr lang="FR-FR" dirty="0" err="1"/>
              <a:t>with</a:t>
            </a:r>
            <a:r>
              <a:rPr lang="FR-FR" dirty="0"/>
              <a:t> </a:t>
            </a:r>
            <a:r>
              <a:rPr lang="FR-FR" dirty="0" err="1"/>
              <a:t>crystal</a:t>
            </a:r>
            <a:r>
              <a:rPr lang="FR-FR" dirty="0"/>
              <a:t> photon </a:t>
            </a:r>
            <a:r>
              <a:rPr lang="FR-FR" dirty="0" err="1"/>
              <a:t>generator</a:t>
            </a:r>
          </a:p>
          <a:p>
            <a:pPr lvl="1"/>
            <a:r>
              <a:rPr lang="FR-FR" dirty="0"/>
              <a:t>G4Fot for </a:t>
            </a:r>
            <a:r>
              <a:rPr lang="FR-FR" dirty="0" err="1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6100857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93</Words>
  <Application>Microsoft Office PowerPoint</Application>
  <PresentationFormat>Grand écran</PresentationFormat>
  <Paragraphs>24</Paragraphs>
  <Slides>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Positron Production SIMulation Geant4 based </vt:lpstr>
      <vt:lpstr>Simulation Program description </vt:lpstr>
      <vt:lpstr>Primary generator </vt:lpstr>
      <vt:lpstr>Outputs : depends on the target type </vt:lpstr>
      <vt:lpstr>Rooms for improvement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Positron Production SIMulation Geant4 based </dc:title>
  <dc:creator>hayg.guler@gmail.com</dc:creator>
  <cp:lastModifiedBy>hayg.guler@gmail.com</cp:lastModifiedBy>
  <cp:revision>18</cp:revision>
  <dcterms:created xsi:type="dcterms:W3CDTF">2017-01-18T09:11:20Z</dcterms:created>
  <dcterms:modified xsi:type="dcterms:W3CDTF">2017-01-18T23:10:44Z</dcterms:modified>
</cp:coreProperties>
</file>