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56" r:id="rId2"/>
    <p:sldId id="321" r:id="rId3"/>
    <p:sldId id="303" r:id="rId4"/>
    <p:sldId id="305" r:id="rId5"/>
    <p:sldId id="306" r:id="rId6"/>
    <p:sldId id="294" r:id="rId7"/>
    <p:sldId id="296" r:id="rId8"/>
    <p:sldId id="309" r:id="rId9"/>
    <p:sldId id="310" r:id="rId10"/>
    <p:sldId id="307" r:id="rId11"/>
    <p:sldId id="311" r:id="rId12"/>
    <p:sldId id="318" r:id="rId13"/>
    <p:sldId id="320" r:id="rId14"/>
    <p:sldId id="316" r:id="rId15"/>
    <p:sldId id="315" r:id="rId16"/>
    <p:sldId id="314" r:id="rId17"/>
    <p:sldId id="308" r:id="rId18"/>
  </p:sldIdLst>
  <p:sldSz cx="9906000" cy="6858000" type="A4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9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6DADCB-A594-4FFE-A584-1E9554C2CFEA}" type="datetimeFigureOut">
              <a:rPr kumimoji="1" lang="ja-JP" altLang="en-US" smtClean="0"/>
              <a:t>2017/5/11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BF7C5E-A343-43BA-9B48-CC900AB63C00}" type="slidenum">
              <a:rPr kumimoji="1" lang="ja-JP" altLang="en-US" smtClean="0"/>
              <a:t>‹N°›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16039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9E3F74-B114-4FF9-AC2C-E407B20BEEE7}" type="datetimeFigureOut">
              <a:rPr kumimoji="1" lang="ja-JP" altLang="en-US" smtClean="0"/>
              <a:t>2017/5/11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3013"/>
            <a:ext cx="48450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8596-51A8-4B7D-AAC0-EEDF7AF497E6}" type="slidenum">
              <a:rPr kumimoji="1" lang="ja-JP" altLang="en-US" smtClean="0"/>
              <a:t>‹N°›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6605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5D444-4290-4E67-B2AE-56E8511CAEA4}" type="datetimeFigureOut">
              <a:rPr kumimoji="1" lang="ja-JP" altLang="en-US" smtClean="0"/>
              <a:t>2017/5/11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A397C-A9B4-4707-998A-E3FDF264C52A}" type="slidenum">
              <a:rPr kumimoji="1" lang="ja-JP" altLang="en-US" smtClean="0"/>
              <a:t>‹N°›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6939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5D444-4290-4E67-B2AE-56E8511CAEA4}" type="datetimeFigureOut">
              <a:rPr kumimoji="1" lang="ja-JP" altLang="en-US" smtClean="0"/>
              <a:t>2017/5/11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A397C-A9B4-4707-998A-E3FDF264C52A}" type="slidenum">
              <a:rPr kumimoji="1" lang="ja-JP" altLang="en-US" smtClean="0"/>
              <a:t>‹N°›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8436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5D444-4290-4E67-B2AE-56E8511CAEA4}" type="datetimeFigureOut">
              <a:rPr kumimoji="1" lang="ja-JP" altLang="en-US" smtClean="0"/>
              <a:t>2017/5/11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A397C-A9B4-4707-998A-E3FDF264C52A}" type="slidenum">
              <a:rPr kumimoji="1" lang="ja-JP" altLang="en-US" smtClean="0"/>
              <a:t>‹N°›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6209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5D444-4290-4E67-B2AE-56E8511CAEA4}" type="datetimeFigureOut">
              <a:rPr kumimoji="1" lang="ja-JP" altLang="en-US" smtClean="0"/>
              <a:t>2017/5/11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A397C-A9B4-4707-998A-E3FDF264C52A}" type="slidenum">
              <a:rPr kumimoji="1" lang="ja-JP" altLang="en-US" smtClean="0"/>
              <a:t>‹N°›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2297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5D444-4290-4E67-B2AE-56E8511CAEA4}" type="datetimeFigureOut">
              <a:rPr kumimoji="1" lang="ja-JP" altLang="en-US" smtClean="0"/>
              <a:t>2017/5/11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A397C-A9B4-4707-998A-E3FDF264C52A}" type="slidenum">
              <a:rPr kumimoji="1" lang="ja-JP" altLang="en-US" smtClean="0"/>
              <a:t>‹N°›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0744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5D444-4290-4E67-B2AE-56E8511CAEA4}" type="datetimeFigureOut">
              <a:rPr kumimoji="1" lang="ja-JP" altLang="en-US" smtClean="0"/>
              <a:t>2017/5/11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A397C-A9B4-4707-998A-E3FDF264C52A}" type="slidenum">
              <a:rPr kumimoji="1" lang="ja-JP" altLang="en-US" smtClean="0"/>
              <a:t>‹N°›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4328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5D444-4290-4E67-B2AE-56E8511CAEA4}" type="datetimeFigureOut">
              <a:rPr kumimoji="1" lang="ja-JP" altLang="en-US" smtClean="0"/>
              <a:t>2017/5/11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A397C-A9B4-4707-998A-E3FDF264C52A}" type="slidenum">
              <a:rPr kumimoji="1" lang="ja-JP" altLang="en-US" smtClean="0"/>
              <a:t>‹N°›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0405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5D444-4290-4E67-B2AE-56E8511CAEA4}" type="datetimeFigureOut">
              <a:rPr kumimoji="1" lang="ja-JP" altLang="en-US" smtClean="0"/>
              <a:t>2017/5/11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A397C-A9B4-4707-998A-E3FDF264C52A}" type="slidenum">
              <a:rPr kumimoji="1" lang="ja-JP" altLang="en-US" smtClean="0"/>
              <a:t>‹N°›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4638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5D444-4290-4E67-B2AE-56E8511CAEA4}" type="datetimeFigureOut">
              <a:rPr kumimoji="1" lang="ja-JP" altLang="en-US" smtClean="0"/>
              <a:t>2017/5/11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A397C-A9B4-4707-998A-E3FDF264C52A}" type="slidenum">
              <a:rPr kumimoji="1" lang="ja-JP" altLang="en-US" smtClean="0"/>
              <a:t>‹N°›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4315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5D444-4290-4E67-B2AE-56E8511CAEA4}" type="datetimeFigureOut">
              <a:rPr kumimoji="1" lang="ja-JP" altLang="en-US" smtClean="0"/>
              <a:t>2017/5/11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A397C-A9B4-4707-998A-E3FDF264C52A}" type="slidenum">
              <a:rPr kumimoji="1" lang="ja-JP" altLang="en-US" smtClean="0"/>
              <a:t>‹N°›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1935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5D444-4290-4E67-B2AE-56E8511CAEA4}" type="datetimeFigureOut">
              <a:rPr kumimoji="1" lang="ja-JP" altLang="en-US" smtClean="0"/>
              <a:t>2017/5/11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A397C-A9B4-4707-998A-E3FDF264C52A}" type="slidenum">
              <a:rPr kumimoji="1" lang="ja-JP" altLang="en-US" smtClean="0"/>
              <a:t>‹N°›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4317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35D444-4290-4E67-B2AE-56E8511CAEA4}" type="datetimeFigureOut">
              <a:rPr kumimoji="1" lang="ja-JP" altLang="en-US" smtClean="0"/>
              <a:t>2017/5/11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9A397C-A9B4-4707-998A-E3FDF264C52A}" type="slidenum">
              <a:rPr kumimoji="1" lang="ja-JP" altLang="en-US" smtClean="0"/>
              <a:t>‹N°›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5216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emf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61851" y="426720"/>
            <a:ext cx="8501199" cy="3083243"/>
          </a:xfrm>
        </p:spPr>
        <p:txBody>
          <a:bodyPr anchor="ctr">
            <a:noAutofit/>
          </a:bodyPr>
          <a:lstStyle/>
          <a:p>
            <a:r>
              <a:rPr lang="en-US" sz="4000" b="1" i="1" dirty="0"/>
              <a:t>TYL-FJPPL: A_RD_07</a:t>
            </a:r>
            <a:br>
              <a:rPr lang="en-US" sz="4000" b="1" i="1" dirty="0"/>
            </a:br>
            <a:r>
              <a:rPr lang="en-US" sz="4800" b="1" dirty="0" smtClean="0">
                <a:solidFill>
                  <a:srgbClr val="C00000"/>
                </a:solidFill>
              </a:rPr>
              <a:t>Suppression </a:t>
            </a:r>
            <a:r>
              <a:rPr lang="en-US" sz="4800" b="1" dirty="0">
                <a:solidFill>
                  <a:srgbClr val="C00000"/>
                </a:solidFill>
              </a:rPr>
              <a:t>of magnetic flux trapping to achieve high-Q of SRF </a:t>
            </a:r>
            <a:r>
              <a:rPr lang="en-US" sz="4800" b="1" dirty="0" smtClean="0">
                <a:solidFill>
                  <a:srgbClr val="C00000"/>
                </a:solidFill>
              </a:rPr>
              <a:t>cavities</a:t>
            </a:r>
            <a:br>
              <a:rPr lang="en-US" sz="4800" b="1" dirty="0" smtClean="0">
                <a:solidFill>
                  <a:srgbClr val="C00000"/>
                </a:solidFill>
              </a:rPr>
            </a:br>
            <a:endParaRPr lang="en-US" sz="3200" b="1" i="1" dirty="0"/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>
          <a:xfrm>
            <a:off x="201249" y="3370882"/>
            <a:ext cx="9369471" cy="917033"/>
          </a:xfrm>
        </p:spPr>
        <p:txBody>
          <a:bodyPr>
            <a:normAutofit/>
          </a:bodyPr>
          <a:lstStyle/>
          <a:p>
            <a:r>
              <a:rPr lang="fr-FR" u="sng" dirty="0" smtClean="0"/>
              <a:t>Juliette </a:t>
            </a:r>
            <a:r>
              <a:rPr lang="fr-FR" u="sng" dirty="0" err="1" smtClean="0"/>
              <a:t>Plouin</a:t>
            </a:r>
            <a:r>
              <a:rPr lang="fr-FR" dirty="0" smtClean="0"/>
              <a:t>, Enrico </a:t>
            </a:r>
            <a:r>
              <a:rPr lang="fr-FR" dirty="0" err="1" smtClean="0"/>
              <a:t>Cenni</a:t>
            </a:r>
            <a:r>
              <a:rPr lang="fr-FR" dirty="0" smtClean="0"/>
              <a:t>, Olivier </a:t>
            </a:r>
            <a:r>
              <a:rPr lang="fr-FR" dirty="0" err="1" smtClean="0"/>
              <a:t>Napoly</a:t>
            </a:r>
            <a:r>
              <a:rPr lang="fr-FR" dirty="0"/>
              <a:t> </a:t>
            </a:r>
            <a:r>
              <a:rPr lang="fr-FR" dirty="0" smtClean="0"/>
              <a:t>(CEA)</a:t>
            </a:r>
          </a:p>
          <a:p>
            <a:r>
              <a:rPr lang="fr-FR" dirty="0" err="1" smtClean="0"/>
              <a:t>Kensei</a:t>
            </a:r>
            <a:r>
              <a:rPr lang="fr-FR" dirty="0" smtClean="0"/>
              <a:t> </a:t>
            </a:r>
            <a:r>
              <a:rPr lang="fr-FR" dirty="0" err="1" smtClean="0"/>
              <a:t>Umemori</a:t>
            </a:r>
            <a:r>
              <a:rPr lang="fr-FR" dirty="0" smtClean="0"/>
              <a:t>, Mika </a:t>
            </a:r>
            <a:r>
              <a:rPr lang="fr-FR" dirty="0" err="1" smtClean="0"/>
              <a:t>Masuzawa</a:t>
            </a:r>
            <a:r>
              <a:rPr lang="fr-FR" dirty="0" smtClean="0"/>
              <a:t>, </a:t>
            </a:r>
            <a:r>
              <a:rPr lang="fr-FR" dirty="0" err="1" smtClean="0"/>
              <a:t>Kiyosumi</a:t>
            </a:r>
            <a:r>
              <a:rPr lang="fr-FR" dirty="0" smtClean="0"/>
              <a:t> </a:t>
            </a:r>
            <a:r>
              <a:rPr lang="fr-FR" dirty="0" err="1" smtClean="0"/>
              <a:t>Tsuchiya</a:t>
            </a:r>
            <a:r>
              <a:rPr lang="fr-FR" dirty="0" smtClean="0"/>
              <a:t>, </a:t>
            </a:r>
            <a:r>
              <a:rPr lang="fr-FR" dirty="0" err="1" smtClean="0"/>
              <a:t>Takayuki</a:t>
            </a:r>
            <a:r>
              <a:rPr lang="fr-FR" dirty="0" smtClean="0"/>
              <a:t> </a:t>
            </a:r>
            <a:r>
              <a:rPr lang="fr-FR" dirty="0" err="1" smtClean="0"/>
              <a:t>Kubo</a:t>
            </a:r>
            <a:r>
              <a:rPr lang="fr-FR" dirty="0" smtClean="0"/>
              <a:t> (KEK)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2906634" y="5742160"/>
            <a:ext cx="57001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2017 Joint Workshop of the FKPPL and FJPPL </a:t>
            </a:r>
          </a:p>
          <a:p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11 mai 2017</a:t>
            </a:r>
          </a:p>
          <a:p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Strasbourg, France</a:t>
            </a:r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249" y="4887562"/>
            <a:ext cx="2466975" cy="184785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6617" y="60960"/>
            <a:ext cx="1049383" cy="857423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594"/>
            <a:ext cx="1155519" cy="936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20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/>
          <p:cNvSpPr>
            <a:spLocks noGrp="1"/>
          </p:cNvSpPr>
          <p:nvPr>
            <p:ph type="title"/>
          </p:nvPr>
        </p:nvSpPr>
        <p:spPr>
          <a:xfrm>
            <a:off x="1251751" y="365127"/>
            <a:ext cx="7973212" cy="500635"/>
          </a:xfrm>
        </p:spPr>
        <p:txBody>
          <a:bodyPr>
            <a:normAutofit fontScale="90000"/>
          </a:bodyPr>
          <a:lstStyle/>
          <a:p>
            <a:r>
              <a:rPr kumimoji="1" lang="en-US" altLang="ja-JP" sz="3600" u="sng" dirty="0">
                <a:solidFill>
                  <a:srgbClr val="FF0000"/>
                </a:solidFill>
              </a:rPr>
              <a:t>Vertical test results</a:t>
            </a:r>
            <a:endParaRPr kumimoji="1" lang="ja-JP" altLang="en-US" sz="3600" u="sng" dirty="0">
              <a:solidFill>
                <a:srgbClr val="FF0000"/>
              </a:solidFill>
            </a:endParaRPr>
          </a:p>
        </p:txBody>
      </p:sp>
      <p:pic>
        <p:nvPicPr>
          <p:cNvPr id="10" name="コンテンツ プレースホルダー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81" y="1048651"/>
            <a:ext cx="4995991" cy="3260702"/>
          </a:xfrm>
        </p:spPr>
      </p:pic>
      <p:pic>
        <p:nvPicPr>
          <p:cNvPr id="11" name="コンテンツ プレースホルダー 3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2" r="9722"/>
          <a:stretch/>
        </p:blipFill>
        <p:spPr>
          <a:xfrm>
            <a:off x="5447489" y="1040059"/>
            <a:ext cx="4241260" cy="3745950"/>
          </a:xfrm>
        </p:spPr>
      </p:pic>
      <p:sp>
        <p:nvSpPr>
          <p:cNvPr id="12" name="テキスト ボックス 11"/>
          <p:cNvSpPr txBox="1"/>
          <p:nvPr/>
        </p:nvSpPr>
        <p:spPr>
          <a:xfrm>
            <a:off x="515566" y="4786009"/>
            <a:ext cx="489255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400" dirty="0"/>
              <a:t>FG single-cell cavity (Tokyo-</a:t>
            </a:r>
            <a:r>
              <a:rPr kumimoji="1" lang="en-US" altLang="ja-JP" sz="2400" dirty="0" err="1"/>
              <a:t>Denkai</a:t>
            </a:r>
            <a:r>
              <a:rPr kumimoji="1" lang="en-US" altLang="ja-JP" sz="2400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400" dirty="0"/>
              <a:t>Nominal recipe (Not N-doping)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400" dirty="0"/>
              <a:t>With cancelling coil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400" dirty="0"/>
              <a:t>With thermal gradient by heater</a:t>
            </a:r>
            <a:endParaRPr kumimoji="1" lang="ja-JP" altLang="en-US" sz="24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447489" y="5194570"/>
            <a:ext cx="4241260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Very high-Q was observed after the effort for demagnetization</a:t>
            </a:r>
            <a:endParaRPr kumimoji="1" lang="ja-JP" altLang="en-US" sz="24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7733490" y="1789890"/>
            <a:ext cx="1775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>
                <a:solidFill>
                  <a:srgbClr val="FF0000"/>
                </a:solidFill>
              </a:rPr>
              <a:t>Rres</a:t>
            </a:r>
            <a:r>
              <a:rPr kumimoji="1" lang="ja-JP" altLang="en-US" sz="2400" dirty="0">
                <a:solidFill>
                  <a:srgbClr val="FF0000"/>
                </a:solidFill>
              </a:rPr>
              <a:t> </a:t>
            </a:r>
            <a:r>
              <a:rPr kumimoji="1" lang="en-US" altLang="ja-JP" sz="2400" dirty="0">
                <a:solidFill>
                  <a:srgbClr val="FF0000"/>
                </a:solidFill>
              </a:rPr>
              <a:t>=</a:t>
            </a:r>
            <a:r>
              <a:rPr kumimoji="1" lang="ja-JP" altLang="en-US" sz="2400" dirty="0">
                <a:solidFill>
                  <a:srgbClr val="FF0000"/>
                </a:solidFill>
              </a:rPr>
              <a:t> </a:t>
            </a:r>
            <a:r>
              <a:rPr kumimoji="1" lang="en-US" altLang="ja-JP" sz="2400" dirty="0">
                <a:solidFill>
                  <a:srgbClr val="FF0000"/>
                </a:solidFill>
              </a:rPr>
              <a:t>3.0nΩ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594"/>
            <a:ext cx="1155519" cy="936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93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コンテンツ プレースホルダー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927" y="892065"/>
            <a:ext cx="5801783" cy="4351338"/>
          </a:xfrm>
        </p:spPr>
      </p:pic>
      <p:cxnSp>
        <p:nvCxnSpPr>
          <p:cNvPr id="11" name="直線矢印コネクタ 10"/>
          <p:cNvCxnSpPr/>
          <p:nvPr/>
        </p:nvCxnSpPr>
        <p:spPr>
          <a:xfrm flipH="1">
            <a:off x="2538441" y="3346209"/>
            <a:ext cx="0" cy="377073"/>
          </a:xfrm>
          <a:prstGeom prst="straightConnector1">
            <a:avLst/>
          </a:prstGeom>
          <a:ln w="381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>
            <a:off x="2426689" y="2085382"/>
            <a:ext cx="15322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solidFill>
                  <a:srgbClr val="0070C0"/>
                </a:solidFill>
              </a:rPr>
              <a:t>Equator temperature</a:t>
            </a:r>
            <a:endParaRPr kumimoji="1" lang="ja-JP" altLang="en-US" b="1" dirty="0">
              <a:solidFill>
                <a:srgbClr val="0070C0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310201" y="3346209"/>
            <a:ext cx="2122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solidFill>
                  <a:schemeClr val="accent2">
                    <a:lumMod val="75000"/>
                  </a:schemeClr>
                </a:solidFill>
              </a:rPr>
              <a:t>Lower beampipe iris</a:t>
            </a:r>
            <a:endParaRPr kumimoji="1" lang="ja-JP" alt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995430" y="1093814"/>
            <a:ext cx="1777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solidFill>
                  <a:srgbClr val="7030A0"/>
                </a:solidFill>
              </a:rPr>
              <a:t>Upper beampipe temperature</a:t>
            </a:r>
            <a:endParaRPr kumimoji="1" lang="ja-JP" altLang="en-US" b="1" dirty="0">
              <a:solidFill>
                <a:srgbClr val="7030A0"/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84461" y="5352730"/>
            <a:ext cx="8399284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2400" dirty="0">
                <a:solidFill>
                  <a:srgbClr val="FF0000"/>
                </a:solidFill>
              </a:rPr>
              <a:t>Clear flux expulsion(~90%) can be observed.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2400" dirty="0">
                <a:solidFill>
                  <a:srgbClr val="FF0000"/>
                </a:solidFill>
              </a:rPr>
              <a:t>Temperature gradient of more than 1 degree between equator and lower beampipe iris.</a:t>
            </a:r>
            <a:endParaRPr kumimoji="1" lang="en-US" altLang="ja-JP" sz="24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865780" y="1188601"/>
            <a:ext cx="383269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400" dirty="0"/>
              <a:t>FG single-cell cavity (ULVAC)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400" dirty="0"/>
              <a:t>Nominal recipe (Not N-doping)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400" dirty="0"/>
              <a:t>900 degree heat treatment applied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400" dirty="0"/>
              <a:t>Add +16mG with coil (Total 9 + 16 = 25mG)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400" dirty="0"/>
              <a:t>With thermal gradient by heater</a:t>
            </a:r>
            <a:endParaRPr kumimoji="1" lang="ja-JP" altLang="en-US" sz="2400" dirty="0"/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594"/>
            <a:ext cx="1155519" cy="936154"/>
          </a:xfrm>
          <a:prstGeom prst="rect">
            <a:avLst/>
          </a:prstGeom>
        </p:spPr>
      </p:pic>
      <p:sp>
        <p:nvSpPr>
          <p:cNvPr id="7" name="タイトル 6"/>
          <p:cNvSpPr>
            <a:spLocks noGrp="1"/>
          </p:cNvSpPr>
          <p:nvPr>
            <p:ph type="title"/>
          </p:nvPr>
        </p:nvSpPr>
        <p:spPr>
          <a:xfrm>
            <a:off x="995430" y="242577"/>
            <a:ext cx="8898357" cy="747236"/>
          </a:xfrm>
        </p:spPr>
        <p:txBody>
          <a:bodyPr>
            <a:normAutofit fontScale="90000"/>
          </a:bodyPr>
          <a:lstStyle/>
          <a:p>
            <a:r>
              <a:rPr kumimoji="1" lang="en-US" altLang="ja-JP" sz="3600" u="sng" dirty="0">
                <a:solidFill>
                  <a:srgbClr val="FF0000"/>
                </a:solidFill>
              </a:rPr>
              <a:t>Flux expulsion during cool-down</a:t>
            </a:r>
            <a:r>
              <a:rPr lang="en-US" altLang="ja-JP" sz="3600" u="sng" dirty="0">
                <a:solidFill>
                  <a:srgbClr val="FF0000"/>
                </a:solidFill>
              </a:rPr>
              <a:t>(add 16mG</a:t>
            </a:r>
            <a:r>
              <a:rPr lang="ja-JP" altLang="en-US" sz="3600" u="sng" dirty="0">
                <a:solidFill>
                  <a:srgbClr val="FF0000"/>
                </a:solidFill>
              </a:rPr>
              <a:t> </a:t>
            </a:r>
            <a:r>
              <a:rPr lang="en-US" altLang="ja-JP" sz="3600" u="sng" dirty="0">
                <a:solidFill>
                  <a:srgbClr val="FF0000"/>
                </a:solidFill>
              </a:rPr>
              <a:t>with</a:t>
            </a:r>
            <a:r>
              <a:rPr lang="ja-JP" altLang="en-US" sz="3600" u="sng" dirty="0">
                <a:solidFill>
                  <a:srgbClr val="FF0000"/>
                </a:solidFill>
              </a:rPr>
              <a:t> </a:t>
            </a:r>
            <a:r>
              <a:rPr lang="en-US" altLang="ja-JP" sz="3600" u="sng" dirty="0">
                <a:solidFill>
                  <a:srgbClr val="FF0000"/>
                </a:solidFill>
              </a:rPr>
              <a:t>coil)</a:t>
            </a:r>
            <a:endParaRPr kumimoji="1" lang="ja-JP" altLang="en-US" sz="3600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402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\\Dapdc5\jplouin\My Documents\Mesures-magnetiques\LIA\report2017\IMG_2464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443389" y="1762256"/>
            <a:ext cx="5165666" cy="387392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oneTexte 2"/>
          <p:cNvSpPr txBox="1"/>
          <p:nvPr/>
        </p:nvSpPr>
        <p:spPr>
          <a:xfrm>
            <a:off x="4855554" y="3973727"/>
            <a:ext cx="427956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ESS </a:t>
            </a:r>
            <a:r>
              <a:rPr lang="fr-FR" sz="2400" dirty="0" err="1" smtClean="0"/>
              <a:t>magnetic</a:t>
            </a:r>
            <a:r>
              <a:rPr lang="fr-FR" sz="2400" dirty="0" smtClean="0"/>
              <a:t> </a:t>
            </a:r>
            <a:r>
              <a:rPr lang="fr-FR" sz="2400" dirty="0" err="1" smtClean="0"/>
              <a:t>shield</a:t>
            </a:r>
            <a:endParaRPr lang="fr-FR" sz="2400" dirty="0" smtClean="0"/>
          </a:p>
          <a:p>
            <a:r>
              <a:rPr lang="fr-FR" sz="2400" dirty="0" err="1" smtClean="0"/>
              <a:t>Cryophy</a:t>
            </a:r>
            <a:r>
              <a:rPr lang="fr-FR" sz="2400" dirty="0" smtClean="0"/>
              <a:t>, 2 mm</a:t>
            </a:r>
          </a:p>
          <a:p>
            <a:r>
              <a:rPr lang="fr-FR" sz="2400" dirty="0" smtClean="0"/>
              <a:t>Diam 0,5 m, L = 1 m</a:t>
            </a:r>
          </a:p>
          <a:p>
            <a:r>
              <a:rPr lang="fr-FR" sz="2400" b="1" dirty="0" err="1" smtClean="0">
                <a:solidFill>
                  <a:srgbClr val="C00000"/>
                </a:solidFill>
              </a:rPr>
              <a:t>B</a:t>
            </a:r>
            <a:r>
              <a:rPr lang="fr-FR" sz="2400" b="1" baseline="-25000" dirty="0" err="1" smtClean="0">
                <a:solidFill>
                  <a:srgbClr val="C00000"/>
                </a:solidFill>
              </a:rPr>
              <a:t>inside</a:t>
            </a:r>
            <a:r>
              <a:rPr lang="fr-FR" sz="2400" b="1" dirty="0" smtClean="0">
                <a:solidFill>
                  <a:srgbClr val="C00000"/>
                </a:solidFill>
              </a:rPr>
              <a:t> &lt; 0,5 </a:t>
            </a:r>
            <a:r>
              <a:rPr lang="fr-FR" sz="2400" b="1" dirty="0" err="1" smtClean="0">
                <a:solidFill>
                  <a:srgbClr val="C00000"/>
                </a:solidFill>
                <a:latin typeface="Symbol" panose="05050102010706020507" pitchFamily="18" charset="2"/>
              </a:rPr>
              <a:t>m</a:t>
            </a:r>
            <a:r>
              <a:rPr lang="fr-FR" sz="2400" b="1" dirty="0" err="1" smtClean="0">
                <a:solidFill>
                  <a:srgbClr val="C00000"/>
                </a:solidFill>
              </a:rPr>
              <a:t>T</a:t>
            </a:r>
            <a:endParaRPr lang="fr-FR" sz="2400" b="1" dirty="0" smtClean="0">
              <a:solidFill>
                <a:srgbClr val="C00000"/>
              </a:solidFill>
            </a:endParaRPr>
          </a:p>
          <a:p>
            <a:r>
              <a:rPr lang="fr-FR" sz="2400" dirty="0" smtClean="0"/>
              <a:t>(</a:t>
            </a:r>
            <a:r>
              <a:rPr lang="fr-FR" sz="2400" dirty="0" err="1" smtClean="0"/>
              <a:t>meas</a:t>
            </a:r>
            <a:r>
              <a:rPr lang="fr-FR" sz="2400" dirty="0" smtClean="0"/>
              <a:t>. at room </a:t>
            </a:r>
            <a:r>
              <a:rPr lang="fr-FR" sz="2400" dirty="0" err="1" smtClean="0"/>
              <a:t>temperature</a:t>
            </a:r>
            <a:r>
              <a:rPr lang="fr-FR" sz="2400" dirty="0" smtClean="0"/>
              <a:t>, </a:t>
            </a:r>
            <a:r>
              <a:rPr lang="fr-FR" sz="2400" dirty="0" err="1" smtClean="0"/>
              <a:t>meas</a:t>
            </a:r>
            <a:r>
              <a:rPr lang="fr-FR" sz="2400" dirty="0" smtClean="0"/>
              <a:t>. in </a:t>
            </a:r>
            <a:r>
              <a:rPr lang="fr-FR" sz="2400" dirty="0" err="1" smtClean="0"/>
              <a:t>LHe</a:t>
            </a:r>
            <a:r>
              <a:rPr lang="fr-FR" sz="2400" dirty="0" smtClean="0"/>
              <a:t> are </a:t>
            </a:r>
            <a:r>
              <a:rPr lang="fr-FR" sz="2400" dirty="0" err="1" smtClean="0"/>
              <a:t>foreseen</a:t>
            </a:r>
            <a:r>
              <a:rPr lang="fr-FR" sz="2400" dirty="0" smtClean="0"/>
              <a:t>)</a:t>
            </a:r>
            <a:endParaRPr lang="fr-FR" sz="24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63372" y="1116384"/>
            <a:ext cx="5520532" cy="2455818"/>
          </a:xfrm>
          <a:prstGeom prst="rect">
            <a:avLst/>
          </a:prstGeom>
        </p:spPr>
      </p:pic>
      <p:sp>
        <p:nvSpPr>
          <p:cNvPr id="8" name="タイトル 6"/>
          <p:cNvSpPr txBox="1">
            <a:spLocks/>
          </p:cNvSpPr>
          <p:nvPr/>
        </p:nvSpPr>
        <p:spPr>
          <a:xfrm>
            <a:off x="681038" y="242577"/>
            <a:ext cx="9017439" cy="74723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altLang="ja-JP" sz="3600" u="sng" dirty="0" err="1" smtClean="0">
                <a:solidFill>
                  <a:srgbClr val="FF0000"/>
                </a:solidFill>
              </a:rPr>
              <a:t>Magnetic</a:t>
            </a:r>
            <a:r>
              <a:rPr lang="fr-FR" altLang="ja-JP" sz="3600" u="sng" dirty="0" smtClean="0">
                <a:solidFill>
                  <a:srgbClr val="FF0000"/>
                </a:solidFill>
              </a:rPr>
              <a:t> </a:t>
            </a:r>
            <a:r>
              <a:rPr lang="fr-FR" altLang="ja-JP" sz="3600" u="sng" dirty="0" err="1" smtClean="0">
                <a:solidFill>
                  <a:srgbClr val="FF0000"/>
                </a:solidFill>
              </a:rPr>
              <a:t>shields</a:t>
            </a:r>
            <a:r>
              <a:rPr lang="fr-FR" altLang="ja-JP" sz="3600" u="sng" dirty="0" smtClean="0">
                <a:solidFill>
                  <a:srgbClr val="FF0000"/>
                </a:solidFill>
              </a:rPr>
              <a:t> </a:t>
            </a:r>
            <a:r>
              <a:rPr lang="fr-FR" altLang="ja-JP" sz="3600" u="sng" dirty="0" err="1" smtClean="0">
                <a:solidFill>
                  <a:srgbClr val="FF0000"/>
                </a:solidFill>
              </a:rPr>
              <a:t>characterization</a:t>
            </a:r>
            <a:r>
              <a:rPr lang="fr-FR" altLang="ja-JP" sz="3600" u="sng" dirty="0" smtClean="0">
                <a:solidFill>
                  <a:srgbClr val="FF0000"/>
                </a:solidFill>
              </a:rPr>
              <a:t> : ESS</a:t>
            </a:r>
            <a:endParaRPr lang="ja-JP" altLang="en-US" sz="3600" u="sng" dirty="0">
              <a:solidFill>
                <a:srgbClr val="FF0000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6617" y="60960"/>
            <a:ext cx="1049383" cy="857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659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\\Dapdc5\jplouin\My Documents\IFMIF-blindage\02-blindage-cryomodule\04-suivi-fab\2017-02-mesures-apres-TT\IMG_016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34" y="1020582"/>
            <a:ext cx="4381500" cy="327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915425" y="1771152"/>
            <a:ext cx="2883263" cy="2162447"/>
          </a:xfrm>
          <a:prstGeom prst="rect">
            <a:avLst/>
          </a:prstGeom>
        </p:spPr>
      </p:pic>
      <p:pic>
        <p:nvPicPr>
          <p:cNvPr id="5" name="Image 4" descr="\\Dapdc5\jplouin\My Documents\Mesures-magnetiques\LIA\report2017\P1040223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74"/>
          <a:stretch/>
        </p:blipFill>
        <p:spPr bwMode="auto">
          <a:xfrm rot="5400000">
            <a:off x="4933580" y="4634865"/>
            <a:ext cx="2212975" cy="22332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2476481" y="5210398"/>
            <a:ext cx="24469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IFMIF </a:t>
            </a:r>
            <a:r>
              <a:rPr lang="fr-FR" dirty="0" err="1" smtClean="0"/>
              <a:t>samples</a:t>
            </a:r>
            <a:endParaRPr lang="fr-FR" dirty="0"/>
          </a:p>
          <a:p>
            <a:r>
              <a:rPr lang="fr-FR" dirty="0" err="1" smtClean="0"/>
              <a:t>mumetal</a:t>
            </a:r>
            <a:r>
              <a:rPr lang="fr-FR" dirty="0" smtClean="0"/>
              <a:t>, 2 mm</a:t>
            </a:r>
          </a:p>
          <a:p>
            <a:r>
              <a:rPr lang="fr-FR" dirty="0" smtClean="0"/>
              <a:t>Diam 0,15 m, L = 0,6 m</a:t>
            </a:r>
          </a:p>
          <a:p>
            <a:r>
              <a:rPr lang="fr-FR" b="1" dirty="0" err="1">
                <a:solidFill>
                  <a:srgbClr val="C00000"/>
                </a:solidFill>
              </a:rPr>
              <a:t>Binside</a:t>
            </a:r>
            <a:r>
              <a:rPr lang="fr-FR" b="1" dirty="0">
                <a:solidFill>
                  <a:srgbClr val="C00000"/>
                </a:solidFill>
              </a:rPr>
              <a:t> &lt; </a:t>
            </a:r>
            <a:r>
              <a:rPr lang="fr-FR" b="1" dirty="0" smtClean="0">
                <a:solidFill>
                  <a:srgbClr val="C00000"/>
                </a:solidFill>
              </a:rPr>
              <a:t>0,05 </a:t>
            </a:r>
            <a:r>
              <a:rPr lang="fr-FR" b="1" dirty="0" err="1" smtClean="0">
                <a:solidFill>
                  <a:srgbClr val="C00000"/>
                </a:solidFill>
                <a:latin typeface="Symbol" panose="05050102010706020507" pitchFamily="18" charset="2"/>
              </a:rPr>
              <a:t>m</a:t>
            </a:r>
            <a:r>
              <a:rPr lang="fr-FR" b="1" dirty="0" err="1" smtClean="0">
                <a:solidFill>
                  <a:srgbClr val="C00000"/>
                </a:solidFill>
              </a:rPr>
              <a:t>T</a:t>
            </a:r>
            <a:endParaRPr lang="fr-FR" b="1" dirty="0">
              <a:solidFill>
                <a:srgbClr val="C000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555110" y="1717488"/>
            <a:ext cx="35743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 smtClean="0"/>
              <a:t>IFMIFmagnetic</a:t>
            </a:r>
            <a:r>
              <a:rPr lang="fr-FR" sz="2400" dirty="0" smtClean="0"/>
              <a:t> </a:t>
            </a:r>
            <a:r>
              <a:rPr lang="fr-FR" sz="2400" dirty="0" err="1" smtClean="0"/>
              <a:t>shield</a:t>
            </a:r>
            <a:endParaRPr lang="fr-FR" sz="2400" dirty="0" smtClean="0"/>
          </a:p>
          <a:p>
            <a:r>
              <a:rPr lang="fr-FR" sz="2400" dirty="0" err="1" smtClean="0"/>
              <a:t>mumetal</a:t>
            </a:r>
            <a:r>
              <a:rPr lang="fr-FR" sz="2400" dirty="0" smtClean="0"/>
              <a:t>, 2 mm</a:t>
            </a:r>
          </a:p>
          <a:p>
            <a:r>
              <a:rPr lang="fr-FR" sz="2400" dirty="0" smtClean="0"/>
              <a:t>l~2 </a:t>
            </a:r>
            <a:r>
              <a:rPr lang="fr-FR" sz="2400" dirty="0" smtClean="0"/>
              <a:t>m, L = 6 m</a:t>
            </a:r>
          </a:p>
          <a:p>
            <a:r>
              <a:rPr lang="fr-FR" sz="2400" b="1" dirty="0" err="1" smtClean="0">
                <a:solidFill>
                  <a:srgbClr val="C00000"/>
                </a:solidFill>
              </a:rPr>
              <a:t>Binside</a:t>
            </a:r>
            <a:r>
              <a:rPr lang="fr-FR" sz="2400" b="1" dirty="0" smtClean="0">
                <a:solidFill>
                  <a:srgbClr val="C00000"/>
                </a:solidFill>
              </a:rPr>
              <a:t> &lt; 0,5 </a:t>
            </a:r>
            <a:r>
              <a:rPr lang="fr-FR" sz="2400" b="1" dirty="0" err="1" smtClean="0">
                <a:solidFill>
                  <a:srgbClr val="C00000"/>
                </a:solidFill>
                <a:latin typeface="Symbol" panose="05050102010706020507" pitchFamily="18" charset="2"/>
              </a:rPr>
              <a:t>m</a:t>
            </a:r>
            <a:r>
              <a:rPr lang="fr-FR" sz="2400" b="1" dirty="0" err="1" smtClean="0">
                <a:solidFill>
                  <a:srgbClr val="C00000"/>
                </a:solidFill>
              </a:rPr>
              <a:t>T</a:t>
            </a:r>
            <a:endParaRPr lang="fr-FR" sz="2400" b="1" dirty="0" smtClean="0">
              <a:solidFill>
                <a:srgbClr val="C00000"/>
              </a:solidFill>
            </a:endParaRPr>
          </a:p>
          <a:p>
            <a:r>
              <a:rPr lang="fr-FR" sz="2400" dirty="0" smtClean="0"/>
              <a:t>(</a:t>
            </a:r>
            <a:r>
              <a:rPr lang="fr-FR" sz="2400" dirty="0" err="1" smtClean="0"/>
              <a:t>meas</a:t>
            </a:r>
            <a:r>
              <a:rPr lang="fr-FR" sz="2400" dirty="0" smtClean="0"/>
              <a:t>. at room </a:t>
            </a:r>
            <a:r>
              <a:rPr lang="fr-FR" sz="2400" dirty="0" err="1" smtClean="0"/>
              <a:t>temperature</a:t>
            </a:r>
            <a:r>
              <a:rPr lang="fr-FR" sz="2400" dirty="0" smtClean="0"/>
              <a:t>)</a:t>
            </a:r>
            <a:endParaRPr lang="fr-FR" sz="2400" dirty="0"/>
          </a:p>
        </p:txBody>
      </p:sp>
      <p:sp>
        <p:nvSpPr>
          <p:cNvPr id="8" name="タイトル 6"/>
          <p:cNvSpPr txBox="1">
            <a:spLocks/>
          </p:cNvSpPr>
          <p:nvPr/>
        </p:nvSpPr>
        <p:spPr>
          <a:xfrm>
            <a:off x="681038" y="242577"/>
            <a:ext cx="9017439" cy="74723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altLang="ja-JP" sz="3600" u="sng" dirty="0" err="1">
                <a:solidFill>
                  <a:srgbClr val="FF0000"/>
                </a:solidFill>
              </a:rPr>
              <a:t>Magnetic</a:t>
            </a:r>
            <a:r>
              <a:rPr lang="fr-FR" altLang="ja-JP" sz="3600" u="sng" dirty="0">
                <a:solidFill>
                  <a:srgbClr val="FF0000"/>
                </a:solidFill>
              </a:rPr>
              <a:t> </a:t>
            </a:r>
            <a:r>
              <a:rPr lang="fr-FR" altLang="ja-JP" sz="3600" u="sng" dirty="0" err="1">
                <a:solidFill>
                  <a:srgbClr val="FF0000"/>
                </a:solidFill>
              </a:rPr>
              <a:t>shields</a:t>
            </a:r>
            <a:r>
              <a:rPr lang="fr-FR" altLang="ja-JP" sz="3600" u="sng" dirty="0">
                <a:solidFill>
                  <a:srgbClr val="FF0000"/>
                </a:solidFill>
              </a:rPr>
              <a:t> </a:t>
            </a:r>
            <a:r>
              <a:rPr lang="fr-FR" altLang="ja-JP" sz="3600" u="sng" dirty="0" err="1">
                <a:solidFill>
                  <a:srgbClr val="FF0000"/>
                </a:solidFill>
              </a:rPr>
              <a:t>characterization</a:t>
            </a:r>
            <a:r>
              <a:rPr lang="fr-FR" altLang="ja-JP" sz="3600" u="sng" dirty="0">
                <a:solidFill>
                  <a:srgbClr val="FF0000"/>
                </a:solidFill>
              </a:rPr>
              <a:t> : </a:t>
            </a:r>
            <a:r>
              <a:rPr lang="fr-FR" altLang="ja-JP" sz="3600" u="sng" dirty="0" smtClean="0">
                <a:solidFill>
                  <a:srgbClr val="FF0000"/>
                </a:solidFill>
              </a:rPr>
              <a:t>IFMIF</a:t>
            </a:r>
            <a:endParaRPr lang="ja-JP" altLang="en-US" sz="3600" u="sng" dirty="0">
              <a:solidFill>
                <a:srgbClr val="FF0000"/>
              </a:solidFill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6617" y="60960"/>
            <a:ext cx="1049383" cy="857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771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e 45"/>
          <p:cNvGrpSpPr/>
          <p:nvPr/>
        </p:nvGrpSpPr>
        <p:grpSpPr>
          <a:xfrm>
            <a:off x="6373963" y="1541983"/>
            <a:ext cx="1864939" cy="4672009"/>
            <a:chOff x="4847703" y="647871"/>
            <a:chExt cx="2307699" cy="5602310"/>
          </a:xfrm>
          <a:solidFill>
            <a:schemeClr val="accent6">
              <a:lumMod val="20000"/>
              <a:lumOff val="80000"/>
            </a:schemeClr>
          </a:solidFill>
        </p:grpSpPr>
        <p:grpSp>
          <p:nvGrpSpPr>
            <p:cNvPr id="43" name="Groupe 42"/>
            <p:cNvGrpSpPr/>
            <p:nvPr/>
          </p:nvGrpSpPr>
          <p:grpSpPr>
            <a:xfrm>
              <a:off x="4847703" y="647871"/>
              <a:ext cx="2307699" cy="5602310"/>
              <a:chOff x="953037" y="502276"/>
              <a:chExt cx="2290293" cy="5602310"/>
            </a:xfrm>
            <a:grpFill/>
          </p:grpSpPr>
          <p:cxnSp>
            <p:nvCxnSpPr>
              <p:cNvPr id="41" name="Connecteur droit 40"/>
              <p:cNvCxnSpPr/>
              <p:nvPr/>
            </p:nvCxnSpPr>
            <p:spPr>
              <a:xfrm>
                <a:off x="953037" y="502276"/>
                <a:ext cx="0" cy="5602310"/>
              </a:xfrm>
              <a:prstGeom prst="line">
                <a:avLst/>
              </a:prstGeom>
              <a:grpFill/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Connecteur droit 41"/>
              <p:cNvCxnSpPr/>
              <p:nvPr/>
            </p:nvCxnSpPr>
            <p:spPr>
              <a:xfrm>
                <a:off x="3243330" y="502276"/>
                <a:ext cx="0" cy="5602310"/>
              </a:xfrm>
              <a:prstGeom prst="line">
                <a:avLst/>
              </a:prstGeom>
              <a:grpFill/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5" name="Rectangle 44"/>
            <p:cNvSpPr/>
            <p:nvPr/>
          </p:nvSpPr>
          <p:spPr>
            <a:xfrm>
              <a:off x="4864962" y="647871"/>
              <a:ext cx="2273033" cy="5602310"/>
            </a:xfrm>
            <a:prstGeom prst="rect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5" name="Groupe 34"/>
          <p:cNvGrpSpPr/>
          <p:nvPr/>
        </p:nvGrpSpPr>
        <p:grpSpPr>
          <a:xfrm>
            <a:off x="6437704" y="1942567"/>
            <a:ext cx="1737457" cy="4083141"/>
            <a:chOff x="4847703" y="647871"/>
            <a:chExt cx="2307699" cy="5602310"/>
          </a:xfrm>
          <a:pattFill prst="narHorz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</p:grpSpPr>
        <p:grpSp>
          <p:nvGrpSpPr>
            <p:cNvPr id="36" name="Groupe 35"/>
            <p:cNvGrpSpPr/>
            <p:nvPr/>
          </p:nvGrpSpPr>
          <p:grpSpPr>
            <a:xfrm>
              <a:off x="4847703" y="647871"/>
              <a:ext cx="2307699" cy="5602310"/>
              <a:chOff x="953037" y="502276"/>
              <a:chExt cx="2290293" cy="5602310"/>
            </a:xfrm>
            <a:grpFill/>
          </p:grpSpPr>
          <p:cxnSp>
            <p:nvCxnSpPr>
              <p:cNvPr id="38" name="Connecteur droit 37"/>
              <p:cNvCxnSpPr/>
              <p:nvPr/>
            </p:nvCxnSpPr>
            <p:spPr>
              <a:xfrm>
                <a:off x="953037" y="502276"/>
                <a:ext cx="0" cy="5602310"/>
              </a:xfrm>
              <a:prstGeom prst="line">
                <a:avLst/>
              </a:prstGeom>
              <a:grpFill/>
              <a:ln w="38100">
                <a:solidFill>
                  <a:schemeClr val="accent4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Connecteur droit 38"/>
              <p:cNvCxnSpPr/>
              <p:nvPr/>
            </p:nvCxnSpPr>
            <p:spPr>
              <a:xfrm>
                <a:off x="3243330" y="502276"/>
                <a:ext cx="0" cy="5602310"/>
              </a:xfrm>
              <a:prstGeom prst="line">
                <a:avLst/>
              </a:prstGeom>
              <a:grpFill/>
              <a:ln w="38100">
                <a:solidFill>
                  <a:schemeClr val="accent4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7" name="Rectangle 36"/>
            <p:cNvSpPr/>
            <p:nvPr/>
          </p:nvSpPr>
          <p:spPr>
            <a:xfrm>
              <a:off x="4864962" y="647871"/>
              <a:ext cx="2273033" cy="5602310"/>
            </a:xfrm>
            <a:prstGeom prst="rect">
              <a:avLst/>
            </a:prstGeom>
            <a:grpFill/>
            <a:ln>
              <a:solidFill>
                <a:schemeClr val="accent4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2" name="Picture 2" descr="\\Dapdc5\jplouin\My Documents\Mesures-magnetiques\Blindage-CV2\blindage supplémentaire CV2\cv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922" y="1263302"/>
            <a:ext cx="1683020" cy="5482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Arrondir un rectangle avec un coin du même côté 57"/>
          <p:cNvSpPr/>
          <p:nvPr/>
        </p:nvSpPr>
        <p:spPr>
          <a:xfrm rot="10800000">
            <a:off x="6750085" y="1263302"/>
            <a:ext cx="1067298" cy="4730765"/>
          </a:xfrm>
          <a:prstGeom prst="round2SameRect">
            <a:avLst>
              <a:gd name="adj1" fmla="val 32244"/>
              <a:gd name="adj2" fmla="val 0"/>
            </a:avLst>
          </a:prstGeom>
          <a:pattFill prst="wave">
            <a:fgClr>
              <a:schemeClr val="bg1">
                <a:lumMod val="65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6" name="Groupe 15"/>
          <p:cNvGrpSpPr/>
          <p:nvPr/>
        </p:nvGrpSpPr>
        <p:grpSpPr>
          <a:xfrm>
            <a:off x="7034588" y="2805441"/>
            <a:ext cx="543689" cy="2274774"/>
            <a:chOff x="1723072" y="2412080"/>
            <a:chExt cx="778932" cy="2780787"/>
          </a:xfrm>
        </p:grpSpPr>
        <p:sp>
          <p:nvSpPr>
            <p:cNvPr id="17" name="Rectangle 16"/>
            <p:cNvSpPr/>
            <p:nvPr/>
          </p:nvSpPr>
          <p:spPr>
            <a:xfrm>
              <a:off x="1865688" y="4994012"/>
              <a:ext cx="437466" cy="762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865688" y="5077035"/>
              <a:ext cx="437466" cy="762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939578" y="5146412"/>
              <a:ext cx="76201" cy="45719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117761" y="5147148"/>
              <a:ext cx="76201" cy="45719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956004" y="4713245"/>
              <a:ext cx="256834" cy="263869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Ellipse 21"/>
            <p:cNvSpPr/>
            <p:nvPr/>
          </p:nvSpPr>
          <p:spPr>
            <a:xfrm>
              <a:off x="1723072" y="4426193"/>
              <a:ext cx="762000" cy="302834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Ellipse 23"/>
            <p:cNvSpPr/>
            <p:nvPr/>
          </p:nvSpPr>
          <p:spPr>
            <a:xfrm>
              <a:off x="1723072" y="4121727"/>
              <a:ext cx="762000" cy="302834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Ellipse 24"/>
            <p:cNvSpPr/>
            <p:nvPr/>
          </p:nvSpPr>
          <p:spPr>
            <a:xfrm>
              <a:off x="1723072" y="3818077"/>
              <a:ext cx="762000" cy="302834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" name="Ellipse 25"/>
            <p:cNvSpPr/>
            <p:nvPr/>
          </p:nvSpPr>
          <p:spPr>
            <a:xfrm>
              <a:off x="1731791" y="3504015"/>
              <a:ext cx="762000" cy="302834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" name="Ellipse 26"/>
            <p:cNvSpPr/>
            <p:nvPr/>
          </p:nvSpPr>
          <p:spPr>
            <a:xfrm>
              <a:off x="1731791" y="3197792"/>
              <a:ext cx="762000" cy="302834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" name="Ellipse 27"/>
            <p:cNvSpPr/>
            <p:nvPr/>
          </p:nvSpPr>
          <p:spPr>
            <a:xfrm>
              <a:off x="1740004" y="2883443"/>
              <a:ext cx="762000" cy="302834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29" name="Groupe 28"/>
            <p:cNvGrpSpPr/>
            <p:nvPr/>
          </p:nvGrpSpPr>
          <p:grpSpPr>
            <a:xfrm rot="10800000">
              <a:off x="1888514" y="2412080"/>
              <a:ext cx="437466" cy="479622"/>
              <a:chOff x="4552422" y="4292626"/>
              <a:chExt cx="437466" cy="479622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4552422" y="4573393"/>
                <a:ext cx="437466" cy="7620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1905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4552422" y="4656416"/>
                <a:ext cx="437466" cy="7620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1905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4626312" y="4725793"/>
                <a:ext cx="76201" cy="45719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1905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4804495" y="4726529"/>
                <a:ext cx="76201" cy="45719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1905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4642738" y="4292626"/>
                <a:ext cx="256834" cy="263869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1905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10" y="1856303"/>
            <a:ext cx="2759406" cy="3679208"/>
          </a:xfrm>
          <a:prstGeom prst="rect">
            <a:avLst/>
          </a:prstGeom>
        </p:spPr>
      </p:pic>
      <p:sp>
        <p:nvSpPr>
          <p:cNvPr id="40" name="タイトル 6"/>
          <p:cNvSpPr txBox="1">
            <a:spLocks/>
          </p:cNvSpPr>
          <p:nvPr/>
        </p:nvSpPr>
        <p:spPr>
          <a:xfrm>
            <a:off x="95112" y="7692"/>
            <a:ext cx="6509874" cy="106378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fr-FR" altLang="ja-JP" sz="3200" u="sng" dirty="0" err="1" smtClean="0">
                <a:solidFill>
                  <a:srgbClr val="FF0000"/>
                </a:solidFill>
              </a:rPr>
              <a:t>Improvement</a:t>
            </a:r>
            <a:r>
              <a:rPr lang="fr-FR" altLang="ja-JP" sz="3200" u="sng" dirty="0" smtClean="0">
                <a:solidFill>
                  <a:srgbClr val="FF0000"/>
                </a:solidFill>
              </a:rPr>
              <a:t> of the </a:t>
            </a:r>
            <a:r>
              <a:rPr lang="fr-FR" altLang="ja-JP" sz="3200" u="sng" dirty="0" err="1" smtClean="0">
                <a:solidFill>
                  <a:srgbClr val="FF0000"/>
                </a:solidFill>
              </a:rPr>
              <a:t>magnetic</a:t>
            </a:r>
            <a:r>
              <a:rPr lang="fr-FR" altLang="ja-JP" sz="3200" u="sng" dirty="0" smtClean="0">
                <a:solidFill>
                  <a:srgbClr val="FF0000"/>
                </a:solidFill>
              </a:rPr>
              <a:t> </a:t>
            </a:r>
            <a:r>
              <a:rPr lang="fr-FR" altLang="ja-JP" sz="3200" u="sng" dirty="0" err="1" smtClean="0">
                <a:solidFill>
                  <a:srgbClr val="FF0000"/>
                </a:solidFill>
              </a:rPr>
              <a:t>shield</a:t>
            </a:r>
            <a:r>
              <a:rPr lang="fr-FR" altLang="ja-JP" sz="3200" u="sng" dirty="0" smtClean="0">
                <a:solidFill>
                  <a:srgbClr val="FF0000"/>
                </a:solidFill>
              </a:rPr>
              <a:t> of Vertical Cryostat CV2</a:t>
            </a:r>
            <a:endParaRPr lang="ja-JP" altLang="en-US" sz="3200" u="sng" dirty="0">
              <a:solidFill>
                <a:srgbClr val="FF0000"/>
              </a:solidFill>
            </a:endParaRPr>
          </a:p>
        </p:txBody>
      </p:sp>
      <p:pic>
        <p:nvPicPr>
          <p:cNvPr id="44" name="Image 4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6617" y="60960"/>
            <a:ext cx="1049383" cy="857423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1333041" y="3213883"/>
            <a:ext cx="5505444" cy="1731146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8339128" y="1175161"/>
            <a:ext cx="1438183" cy="366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2">
                    <a:lumMod val="25000"/>
                  </a:schemeClr>
                </a:solidFill>
              </a:rPr>
              <a:t>cryostat</a:t>
            </a:r>
            <a:endParaRPr lang="fr-F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7" name="ZoneTexte 46"/>
          <p:cNvSpPr txBox="1"/>
          <p:nvPr/>
        </p:nvSpPr>
        <p:spPr>
          <a:xfrm>
            <a:off x="8467817" y="1942567"/>
            <a:ext cx="14381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>
                <a:solidFill>
                  <a:srgbClr val="00B050"/>
                </a:solidFill>
              </a:rPr>
              <a:t>Existing</a:t>
            </a:r>
            <a:r>
              <a:rPr lang="fr-FR" dirty="0" smtClean="0">
                <a:solidFill>
                  <a:srgbClr val="00B050"/>
                </a:solidFill>
              </a:rPr>
              <a:t> </a:t>
            </a:r>
            <a:r>
              <a:rPr lang="fr-FR" dirty="0" err="1" smtClean="0">
                <a:solidFill>
                  <a:srgbClr val="00B050"/>
                </a:solidFill>
              </a:rPr>
              <a:t>magnetic</a:t>
            </a:r>
            <a:r>
              <a:rPr lang="fr-FR" dirty="0" smtClean="0">
                <a:solidFill>
                  <a:srgbClr val="00B050"/>
                </a:solidFill>
              </a:rPr>
              <a:t> </a:t>
            </a:r>
            <a:r>
              <a:rPr lang="fr-FR" dirty="0" err="1" smtClean="0">
                <a:solidFill>
                  <a:srgbClr val="00B050"/>
                </a:solidFill>
              </a:rPr>
              <a:t>shield</a:t>
            </a:r>
            <a:r>
              <a:rPr lang="fr-FR" dirty="0" smtClean="0">
                <a:solidFill>
                  <a:srgbClr val="00B050"/>
                </a:solidFill>
              </a:rPr>
              <a:t> (</a:t>
            </a:r>
            <a:r>
              <a:rPr lang="fr-FR" dirty="0" err="1" smtClean="0">
                <a:solidFill>
                  <a:srgbClr val="00B050"/>
                </a:solidFill>
              </a:rPr>
              <a:t>mumetal</a:t>
            </a:r>
            <a:r>
              <a:rPr lang="fr-FR" dirty="0" smtClean="0">
                <a:solidFill>
                  <a:srgbClr val="00B050"/>
                </a:solidFill>
              </a:rPr>
              <a:t>)</a:t>
            </a:r>
            <a:endParaRPr lang="fr-FR" dirty="0">
              <a:solidFill>
                <a:srgbClr val="00B050"/>
              </a:solidFill>
            </a:endParaRPr>
          </a:p>
        </p:txBody>
      </p:sp>
      <p:sp>
        <p:nvSpPr>
          <p:cNvPr id="48" name="ZoneTexte 47"/>
          <p:cNvSpPr txBox="1"/>
          <p:nvPr/>
        </p:nvSpPr>
        <p:spPr>
          <a:xfrm>
            <a:off x="8868051" y="3158359"/>
            <a:ext cx="637713" cy="366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>
                <a:solidFill>
                  <a:schemeClr val="accent4">
                    <a:lumMod val="50000"/>
                  </a:schemeClr>
                </a:solidFill>
              </a:rPr>
              <a:t>coil</a:t>
            </a:r>
            <a:endParaRPr lang="fr-FR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9" name="ZoneTexte 48"/>
          <p:cNvSpPr txBox="1"/>
          <p:nvPr/>
        </p:nvSpPr>
        <p:spPr>
          <a:xfrm>
            <a:off x="8452305" y="4140808"/>
            <a:ext cx="838562" cy="366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>
                <a:solidFill>
                  <a:srgbClr val="7030A0"/>
                </a:solidFill>
              </a:rPr>
              <a:t>cavity</a:t>
            </a:r>
            <a:endParaRPr lang="fr-FR" dirty="0">
              <a:solidFill>
                <a:srgbClr val="7030A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6874117" y="3468426"/>
            <a:ext cx="87282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B up to 10 </a:t>
            </a:r>
            <a:r>
              <a:rPr lang="fr-FR" dirty="0" err="1" smtClean="0">
                <a:latin typeface="Symbol" panose="05050102010706020507" pitchFamily="18" charset="2"/>
              </a:rPr>
              <a:t>m</a:t>
            </a:r>
            <a:r>
              <a:rPr lang="fr-FR" dirty="0" err="1" smtClean="0"/>
              <a:t>T</a:t>
            </a:r>
            <a:endParaRPr lang="fr-FR" dirty="0"/>
          </a:p>
        </p:txBody>
      </p:sp>
      <p:cxnSp>
        <p:nvCxnSpPr>
          <p:cNvPr id="9" name="Connecteur droit avec flèche 8"/>
          <p:cNvCxnSpPr>
            <a:stCxn id="6" idx="1"/>
          </p:cNvCxnSpPr>
          <p:nvPr/>
        </p:nvCxnSpPr>
        <p:spPr>
          <a:xfrm flipH="1">
            <a:off x="7856739" y="1358572"/>
            <a:ext cx="482389" cy="18341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>
            <a:stCxn id="47" idx="1"/>
          </p:cNvCxnSpPr>
          <p:nvPr/>
        </p:nvCxnSpPr>
        <p:spPr>
          <a:xfrm flipH="1" flipV="1">
            <a:off x="8252052" y="2352583"/>
            <a:ext cx="215765" cy="190149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>
            <a:stCxn id="48" idx="1"/>
          </p:cNvCxnSpPr>
          <p:nvPr/>
        </p:nvCxnSpPr>
        <p:spPr>
          <a:xfrm flipH="1">
            <a:off x="8188268" y="3341770"/>
            <a:ext cx="679783" cy="230273"/>
          </a:xfrm>
          <a:prstGeom prst="straightConnector1">
            <a:avLst/>
          </a:prstGeom>
          <a:ln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avec flèche 50"/>
          <p:cNvCxnSpPr>
            <a:stCxn id="49" idx="1"/>
            <a:endCxn id="22" idx="6"/>
          </p:cNvCxnSpPr>
          <p:nvPr/>
        </p:nvCxnSpPr>
        <p:spPr>
          <a:xfrm flipH="1">
            <a:off x="7566459" y="4324219"/>
            <a:ext cx="885846" cy="252696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ZoneTexte 51"/>
          <p:cNvSpPr txBox="1"/>
          <p:nvPr/>
        </p:nvSpPr>
        <p:spPr>
          <a:xfrm>
            <a:off x="95112" y="5877017"/>
            <a:ext cx="24868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Measurement</a:t>
            </a:r>
            <a:r>
              <a:rPr lang="fr-FR" dirty="0" smtClean="0"/>
              <a:t> of B </a:t>
            </a:r>
            <a:r>
              <a:rPr lang="fr-FR" dirty="0" err="1" smtClean="0"/>
              <a:t>field</a:t>
            </a:r>
            <a:r>
              <a:rPr lang="fr-FR" dirty="0" smtClean="0"/>
              <a:t> </a:t>
            </a:r>
            <a:r>
              <a:rPr lang="fr-FR" dirty="0" err="1" smtClean="0"/>
              <a:t>inside</a:t>
            </a:r>
            <a:r>
              <a:rPr lang="fr-FR" dirty="0" smtClean="0"/>
              <a:t> the cryostat</a:t>
            </a:r>
            <a:endParaRPr lang="fr-FR" dirty="0"/>
          </a:p>
        </p:txBody>
      </p:sp>
      <p:grpSp>
        <p:nvGrpSpPr>
          <p:cNvPr id="56" name="Groupe 55"/>
          <p:cNvGrpSpPr/>
          <p:nvPr/>
        </p:nvGrpSpPr>
        <p:grpSpPr>
          <a:xfrm>
            <a:off x="6763656" y="2496309"/>
            <a:ext cx="3126832" cy="3708616"/>
            <a:chOff x="6763656" y="2496309"/>
            <a:chExt cx="3126832" cy="3708616"/>
          </a:xfrm>
        </p:grpSpPr>
        <p:sp>
          <p:nvSpPr>
            <p:cNvPr id="14" name="Forme libre 13"/>
            <p:cNvSpPr/>
            <p:nvPr/>
          </p:nvSpPr>
          <p:spPr>
            <a:xfrm>
              <a:off x="6868099" y="2496309"/>
              <a:ext cx="876667" cy="2691698"/>
            </a:xfrm>
            <a:custGeom>
              <a:avLst/>
              <a:gdLst>
                <a:gd name="connsiteX0" fmla="*/ 0 w 1006764"/>
                <a:gd name="connsiteY0" fmla="*/ 0 h 2262909"/>
                <a:gd name="connsiteX1" fmla="*/ 0 w 1006764"/>
                <a:gd name="connsiteY1" fmla="*/ 2262909 h 2262909"/>
                <a:gd name="connsiteX2" fmla="*/ 1006764 w 1006764"/>
                <a:gd name="connsiteY2" fmla="*/ 2262909 h 2262909"/>
                <a:gd name="connsiteX3" fmla="*/ 1006764 w 1006764"/>
                <a:gd name="connsiteY3" fmla="*/ 0 h 2262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6764" h="2262909">
                  <a:moveTo>
                    <a:pt x="0" y="0"/>
                  </a:moveTo>
                  <a:lnTo>
                    <a:pt x="0" y="2262909"/>
                  </a:lnTo>
                  <a:lnTo>
                    <a:pt x="1006764" y="2262909"/>
                  </a:lnTo>
                  <a:lnTo>
                    <a:pt x="1006764" y="0"/>
                  </a:lnTo>
                </a:path>
              </a:pathLst>
            </a:custGeom>
            <a:solidFill>
              <a:schemeClr val="accent1">
                <a:lumMod val="20000"/>
                <a:lumOff val="80000"/>
                <a:alpha val="45000"/>
              </a:schemeClr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0" name="ZoneTexte 49"/>
            <p:cNvSpPr txBox="1"/>
            <p:nvPr/>
          </p:nvSpPr>
          <p:spPr>
            <a:xfrm>
              <a:off x="8452305" y="5004596"/>
              <a:ext cx="143818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solidFill>
                    <a:srgbClr val="00B0F0"/>
                  </a:solidFill>
                </a:rPr>
                <a:t>Extra </a:t>
              </a:r>
              <a:r>
                <a:rPr lang="fr-FR" dirty="0" err="1" smtClean="0">
                  <a:solidFill>
                    <a:srgbClr val="00B0F0"/>
                  </a:solidFill>
                </a:rPr>
                <a:t>magnetic</a:t>
              </a:r>
              <a:r>
                <a:rPr lang="fr-FR" dirty="0" smtClean="0">
                  <a:solidFill>
                    <a:srgbClr val="00B0F0"/>
                  </a:solidFill>
                </a:rPr>
                <a:t> </a:t>
              </a:r>
              <a:r>
                <a:rPr lang="fr-FR" dirty="0" err="1" smtClean="0">
                  <a:solidFill>
                    <a:srgbClr val="00B0F0"/>
                  </a:solidFill>
                </a:rPr>
                <a:t>shield</a:t>
              </a:r>
              <a:r>
                <a:rPr lang="fr-FR" dirty="0" smtClean="0">
                  <a:solidFill>
                    <a:srgbClr val="00B0F0"/>
                  </a:solidFill>
                </a:rPr>
                <a:t> (</a:t>
              </a:r>
              <a:r>
                <a:rPr lang="fr-FR" dirty="0" err="1" smtClean="0">
                  <a:solidFill>
                    <a:srgbClr val="00B0F0"/>
                  </a:solidFill>
                </a:rPr>
                <a:t>Cryophy</a:t>
              </a:r>
              <a:r>
                <a:rPr lang="fr-FR" dirty="0" smtClean="0">
                  <a:solidFill>
                    <a:srgbClr val="00B0F0"/>
                  </a:solidFill>
                </a:rPr>
                <a:t>)</a:t>
              </a:r>
              <a:endParaRPr lang="fr-FR" dirty="0">
                <a:solidFill>
                  <a:srgbClr val="00B0F0"/>
                </a:solidFill>
              </a:endParaRPr>
            </a:p>
          </p:txBody>
        </p:sp>
        <p:sp>
          <p:nvSpPr>
            <p:cNvPr id="53" name="ZoneTexte 52"/>
            <p:cNvSpPr txBox="1"/>
            <p:nvPr/>
          </p:nvSpPr>
          <p:spPr>
            <a:xfrm>
              <a:off x="6763656" y="3611950"/>
              <a:ext cx="103162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/>
                <a:t>B </a:t>
              </a:r>
              <a:r>
                <a:rPr lang="fr-FR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≈</a:t>
              </a:r>
              <a:r>
                <a:rPr lang="fr-FR" dirty="0" smtClean="0"/>
                <a:t>1 </a:t>
              </a:r>
              <a:r>
                <a:rPr lang="fr-FR" dirty="0" err="1" smtClean="0">
                  <a:latin typeface="Symbol" panose="05050102010706020507" pitchFamily="18" charset="2"/>
                </a:rPr>
                <a:t>m</a:t>
              </a:r>
              <a:r>
                <a:rPr lang="fr-FR" dirty="0" err="1" smtClean="0"/>
                <a:t>T</a:t>
              </a:r>
              <a:endParaRPr lang="fr-FR" dirty="0"/>
            </a:p>
          </p:txBody>
        </p:sp>
        <p:cxnSp>
          <p:nvCxnSpPr>
            <p:cNvPr id="55" name="Connecteur droit avec flèche 54"/>
            <p:cNvCxnSpPr>
              <a:stCxn id="50" idx="1"/>
              <a:endCxn id="14" idx="2"/>
            </p:cNvCxnSpPr>
            <p:nvPr/>
          </p:nvCxnSpPr>
          <p:spPr>
            <a:xfrm flipH="1" flipV="1">
              <a:off x="7744766" y="5188007"/>
              <a:ext cx="707539" cy="41675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ZoneTexte 58"/>
          <p:cNvSpPr txBox="1"/>
          <p:nvPr/>
        </p:nvSpPr>
        <p:spPr>
          <a:xfrm>
            <a:off x="7034588" y="1686296"/>
            <a:ext cx="543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LHe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18726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6"/>
          <p:cNvSpPr txBox="1">
            <a:spLocks/>
          </p:cNvSpPr>
          <p:nvPr/>
        </p:nvSpPr>
        <p:spPr>
          <a:xfrm>
            <a:off x="681038" y="242577"/>
            <a:ext cx="9017439" cy="74723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altLang="ja-JP" sz="3600" u="sng" dirty="0" smtClean="0">
                <a:solidFill>
                  <a:srgbClr val="FF0000"/>
                </a:solidFill>
              </a:rPr>
              <a:t>Design of the extra </a:t>
            </a:r>
            <a:r>
              <a:rPr lang="fr-FR" altLang="ja-JP" sz="3600" u="sng" dirty="0" err="1" smtClean="0">
                <a:solidFill>
                  <a:srgbClr val="FF0000"/>
                </a:solidFill>
              </a:rPr>
              <a:t>magnetic</a:t>
            </a:r>
            <a:r>
              <a:rPr lang="fr-FR" altLang="ja-JP" sz="3600" u="sng" dirty="0" smtClean="0">
                <a:solidFill>
                  <a:srgbClr val="FF0000"/>
                </a:solidFill>
              </a:rPr>
              <a:t> </a:t>
            </a:r>
            <a:r>
              <a:rPr lang="fr-FR" altLang="ja-JP" sz="3600" u="sng" dirty="0" err="1" smtClean="0">
                <a:solidFill>
                  <a:srgbClr val="FF0000"/>
                </a:solidFill>
              </a:rPr>
              <a:t>shield</a:t>
            </a:r>
            <a:endParaRPr lang="ja-JP" altLang="en-US" sz="3600" u="sng" dirty="0">
              <a:solidFill>
                <a:srgbClr val="FF0000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072737" y="3695134"/>
            <a:ext cx="1502273" cy="4027689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054685" y="1794111"/>
            <a:ext cx="1538386" cy="4027683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092465" y="-62354"/>
            <a:ext cx="1462817" cy="4027688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32212" y="5598906"/>
            <a:ext cx="61870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Fabrication of </a:t>
            </a:r>
            <a:r>
              <a:rPr lang="fr-FR" sz="3200" dirty="0" err="1" smtClean="0"/>
              <a:t>this</a:t>
            </a:r>
            <a:r>
              <a:rPr lang="fr-FR" sz="3200" dirty="0" smtClean="0"/>
              <a:t> new </a:t>
            </a:r>
            <a:r>
              <a:rPr lang="fr-FR" sz="3200" dirty="0" err="1" smtClean="0"/>
              <a:t>magnetic</a:t>
            </a:r>
            <a:r>
              <a:rPr lang="fr-FR" sz="3200" dirty="0" smtClean="0"/>
              <a:t> </a:t>
            </a:r>
            <a:r>
              <a:rPr lang="fr-FR" sz="3200" dirty="0" err="1" smtClean="0"/>
              <a:t>shield</a:t>
            </a:r>
            <a:r>
              <a:rPr lang="fr-FR" sz="3200" dirty="0" smtClean="0"/>
              <a:t> </a:t>
            </a:r>
            <a:r>
              <a:rPr lang="fr-FR" sz="3200" dirty="0" err="1" smtClean="0"/>
              <a:t>is</a:t>
            </a:r>
            <a:r>
              <a:rPr lang="fr-FR" sz="3200" dirty="0" smtClean="0"/>
              <a:t> </a:t>
            </a:r>
            <a:r>
              <a:rPr lang="fr-FR" sz="3200" dirty="0" err="1" smtClean="0"/>
              <a:t>planned</a:t>
            </a:r>
            <a:r>
              <a:rPr lang="fr-FR" sz="3200" dirty="0" smtClean="0"/>
              <a:t> </a:t>
            </a:r>
            <a:r>
              <a:rPr lang="fr-FR" sz="3200" dirty="0" err="1" smtClean="0"/>
              <a:t>during</a:t>
            </a:r>
            <a:r>
              <a:rPr lang="fr-FR" sz="3200" dirty="0" smtClean="0"/>
              <a:t> 2017</a:t>
            </a:r>
            <a:endParaRPr lang="fr-FR" sz="32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2" t="4009" r="8206" b="2468"/>
          <a:stretch/>
        </p:blipFill>
        <p:spPr>
          <a:xfrm>
            <a:off x="252549" y="1011076"/>
            <a:ext cx="5460274" cy="4241866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8682445" y="6156249"/>
            <a:ext cx="7576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7030A0"/>
                </a:solidFill>
              </a:rPr>
              <a:t>w top plate</a:t>
            </a:r>
            <a:endParaRPr lang="fr-FR" dirty="0">
              <a:solidFill>
                <a:srgbClr val="7030A0"/>
              </a:solidFill>
            </a:endParaRPr>
          </a:p>
        </p:txBody>
      </p:sp>
      <p:cxnSp>
        <p:nvCxnSpPr>
          <p:cNvPr id="12" name="Connecteur droit avec flèche 11"/>
          <p:cNvCxnSpPr>
            <a:stCxn id="10" idx="1"/>
          </p:cNvCxnSpPr>
          <p:nvPr/>
        </p:nvCxnSpPr>
        <p:spPr>
          <a:xfrm flipH="1" flipV="1">
            <a:off x="8316686" y="5810285"/>
            <a:ext cx="365759" cy="669130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8604068" y="4247428"/>
            <a:ext cx="1016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w/o top plate</a:t>
            </a:r>
            <a:endParaRPr lang="fr-FR" dirty="0">
              <a:solidFill>
                <a:srgbClr val="FF0000"/>
              </a:solidFill>
            </a:endParaRPr>
          </a:p>
        </p:txBody>
      </p:sp>
      <p:cxnSp>
        <p:nvCxnSpPr>
          <p:cNvPr id="14" name="Connecteur droit avec flèche 13"/>
          <p:cNvCxnSpPr>
            <a:stCxn id="13" idx="1"/>
          </p:cNvCxnSpPr>
          <p:nvPr/>
        </p:nvCxnSpPr>
        <p:spPr>
          <a:xfrm flipH="1" flipV="1">
            <a:off x="8238310" y="3901465"/>
            <a:ext cx="365758" cy="66912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8530044" y="2435900"/>
            <a:ext cx="1307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2"/>
                </a:solidFill>
              </a:rPr>
              <a:t>w/o extra </a:t>
            </a:r>
            <a:r>
              <a:rPr lang="fr-FR" dirty="0" err="1" smtClean="0">
                <a:solidFill>
                  <a:schemeClr val="tx2"/>
                </a:solidFill>
              </a:rPr>
              <a:t>shield</a:t>
            </a:r>
            <a:endParaRPr lang="fr-FR" dirty="0">
              <a:solidFill>
                <a:schemeClr val="tx2"/>
              </a:solidFill>
            </a:endParaRPr>
          </a:p>
        </p:txBody>
      </p:sp>
      <p:cxnSp>
        <p:nvCxnSpPr>
          <p:cNvPr id="17" name="Connecteur droit avec flèche 16"/>
          <p:cNvCxnSpPr>
            <a:stCxn id="16" idx="1"/>
          </p:cNvCxnSpPr>
          <p:nvPr/>
        </p:nvCxnSpPr>
        <p:spPr>
          <a:xfrm flipH="1" flipV="1">
            <a:off x="8164288" y="2089939"/>
            <a:ext cx="365756" cy="6691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2308269" y="2682899"/>
            <a:ext cx="1549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B up to 10 </a:t>
            </a:r>
            <a:r>
              <a:rPr lang="fr-FR" dirty="0" err="1" smtClean="0">
                <a:latin typeface="Symbol" panose="05050102010706020507" pitchFamily="18" charset="2"/>
              </a:rPr>
              <a:t>m</a:t>
            </a:r>
            <a:r>
              <a:rPr lang="fr-FR" dirty="0" err="1" smtClean="0"/>
              <a:t>T</a:t>
            </a:r>
            <a:endParaRPr lang="fr-FR" dirty="0"/>
          </a:p>
        </p:txBody>
      </p:sp>
      <p:sp>
        <p:nvSpPr>
          <p:cNvPr id="23" name="ZoneTexte 22"/>
          <p:cNvSpPr txBox="1"/>
          <p:nvPr/>
        </p:nvSpPr>
        <p:spPr>
          <a:xfrm>
            <a:off x="2567334" y="3956237"/>
            <a:ext cx="1031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7030A0"/>
                </a:solidFill>
              </a:rPr>
              <a:t>B </a:t>
            </a:r>
            <a:r>
              <a:rPr lang="fr-FR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≈</a:t>
            </a:r>
            <a:r>
              <a:rPr lang="fr-FR" dirty="0" smtClean="0">
                <a:solidFill>
                  <a:srgbClr val="7030A0"/>
                </a:solidFill>
              </a:rPr>
              <a:t>1 </a:t>
            </a:r>
            <a:r>
              <a:rPr lang="fr-FR" dirty="0" err="1" smtClean="0">
                <a:solidFill>
                  <a:srgbClr val="7030A0"/>
                </a:solidFill>
                <a:latin typeface="Symbol" panose="05050102010706020507" pitchFamily="18" charset="2"/>
              </a:rPr>
              <a:t>m</a:t>
            </a:r>
            <a:r>
              <a:rPr lang="fr-FR" dirty="0" err="1" smtClean="0">
                <a:solidFill>
                  <a:srgbClr val="7030A0"/>
                </a:solidFill>
              </a:rPr>
              <a:t>T</a:t>
            </a:r>
            <a:endParaRPr lang="fr-FR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80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279460" y="1144696"/>
            <a:ext cx="219508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000" kern="100" dirty="0" smtClean="0">
                <a:ea typeface="MS Mincho" panose="02020609040205080304" pitchFamily="49" charset="-128"/>
                <a:cs typeface="Times New Roman" panose="02020603050405020304" pitchFamily="18" charset="0"/>
              </a:rPr>
              <a:t>We have received a 6 GHz cavity (bulk </a:t>
            </a:r>
            <a:r>
              <a:rPr lang="en-US" sz="2000" kern="100" dirty="0" err="1" smtClean="0">
                <a:ea typeface="MS Mincho" panose="02020609040205080304" pitchFamily="49" charset="-128"/>
                <a:cs typeface="Times New Roman" panose="02020603050405020304" pitchFamily="18" charset="0"/>
              </a:rPr>
              <a:t>Nb</a:t>
            </a:r>
            <a:r>
              <a:rPr lang="en-US" sz="2000" kern="100" dirty="0" smtClean="0">
                <a:ea typeface="MS Mincho" panose="02020609040205080304" pitchFamily="49" charset="-128"/>
                <a:cs typeface="Times New Roman" panose="02020603050405020304" pitchFamily="18" charset="0"/>
              </a:rPr>
              <a:t>)</a:t>
            </a:r>
            <a:endParaRPr lang="fr-FR" sz="2000" kern="1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5472847" y="1305386"/>
            <a:ext cx="1870143" cy="163598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6719" y="2177033"/>
            <a:ext cx="1536269" cy="225595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ZoneTexte 4"/>
          <p:cNvSpPr txBox="1"/>
          <p:nvPr/>
        </p:nvSpPr>
        <p:spPr>
          <a:xfrm>
            <a:off x="116748" y="4645824"/>
            <a:ext cx="24060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00B0F0"/>
                </a:solidFill>
              </a:rPr>
              <a:t>Cryocooler</a:t>
            </a:r>
            <a:r>
              <a:rPr lang="en-US" sz="2000" dirty="0" smtClean="0">
                <a:solidFill>
                  <a:srgbClr val="00B0F0"/>
                </a:solidFill>
              </a:rPr>
              <a:t> </a:t>
            </a:r>
            <a:r>
              <a:rPr lang="en-US" sz="2000" dirty="0" smtClean="0"/>
              <a:t>: better control of gradient and cooldown rate</a:t>
            </a:r>
            <a:endParaRPr lang="en-US" sz="2000" dirty="0"/>
          </a:p>
        </p:txBody>
      </p:sp>
      <p:sp>
        <p:nvSpPr>
          <p:cNvPr id="6" name="ZoneTexte 5"/>
          <p:cNvSpPr txBox="1"/>
          <p:nvPr/>
        </p:nvSpPr>
        <p:spPr>
          <a:xfrm>
            <a:off x="217714" y="945370"/>
            <a:ext cx="50605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</a:rPr>
              <a:t>Flux expulsion tests planned at </a:t>
            </a:r>
            <a:r>
              <a:rPr lang="en-US" sz="2400" b="1" dirty="0" err="1" smtClean="0">
                <a:solidFill>
                  <a:schemeClr val="tx2"/>
                </a:solidFill>
              </a:rPr>
              <a:t>Saclay</a:t>
            </a:r>
            <a:endParaRPr lang="en-US" sz="2400" b="1" dirty="0" smtClean="0">
              <a:solidFill>
                <a:schemeClr val="tx2"/>
              </a:solidFill>
            </a:endParaRPr>
          </a:p>
          <a:p>
            <a:r>
              <a:rPr lang="en-US" sz="2400" dirty="0" smtClean="0">
                <a:solidFill>
                  <a:schemeClr val="tx2"/>
                </a:solidFill>
              </a:rPr>
              <a:t>Monitoring of magnetic field and temperature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25307" y="2700176"/>
            <a:ext cx="504056" cy="864096"/>
          </a:xfrm>
          <a:prstGeom prst="rect">
            <a:avLst/>
          </a:prstGeom>
          <a:pattFill prst="dk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74" y="2696251"/>
            <a:ext cx="768348" cy="144119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549555" y="3331387"/>
            <a:ext cx="45719" cy="170922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751898" y="3331387"/>
            <a:ext cx="45719" cy="170922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808425" y="3260651"/>
            <a:ext cx="45719" cy="46098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1490776" y="3253922"/>
            <a:ext cx="45719" cy="46098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/>
          <p:cNvSpPr txBox="1"/>
          <p:nvPr/>
        </p:nvSpPr>
        <p:spPr>
          <a:xfrm>
            <a:off x="2701341" y="4645824"/>
            <a:ext cx="24060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B0F0"/>
                </a:solidFill>
              </a:rPr>
              <a:t>Cryostat </a:t>
            </a:r>
            <a:r>
              <a:rPr lang="en-US" sz="2000" dirty="0" smtClean="0"/>
              <a:t>:cavity in a vacuum vessel placed in a cryostat</a:t>
            </a:r>
            <a:endParaRPr lang="en-US" sz="2000" dirty="0"/>
          </a:p>
        </p:txBody>
      </p:sp>
      <p:sp>
        <p:nvSpPr>
          <p:cNvPr id="18" name="Rectangle 17"/>
          <p:cNvSpPr/>
          <p:nvPr/>
        </p:nvSpPr>
        <p:spPr>
          <a:xfrm>
            <a:off x="3148038" y="2215694"/>
            <a:ext cx="1536269" cy="2255956"/>
          </a:xfrm>
          <a:prstGeom prst="rect">
            <a:avLst/>
          </a:prstGeom>
          <a:pattFill prst="wave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429076" y="2511593"/>
            <a:ext cx="974192" cy="1692554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652330" y="2766877"/>
            <a:ext cx="504056" cy="864096"/>
          </a:xfrm>
          <a:prstGeom prst="rect">
            <a:avLst/>
          </a:prstGeom>
          <a:pattFill prst="dk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797" y="2762952"/>
            <a:ext cx="768348" cy="1441195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4276578" y="3398088"/>
            <a:ext cx="45719" cy="170922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/>
          <p:cNvSpPr/>
          <p:nvPr/>
        </p:nvSpPr>
        <p:spPr>
          <a:xfrm>
            <a:off x="3461501" y="3406785"/>
            <a:ext cx="45719" cy="170922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/>
          <p:cNvSpPr/>
          <p:nvPr/>
        </p:nvSpPr>
        <p:spPr>
          <a:xfrm>
            <a:off x="3518028" y="3336049"/>
            <a:ext cx="45719" cy="46098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/>
          <p:cNvSpPr/>
          <p:nvPr/>
        </p:nvSpPr>
        <p:spPr>
          <a:xfrm>
            <a:off x="4217799" y="3320623"/>
            <a:ext cx="45719" cy="46098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25"/>
          <p:cNvSpPr/>
          <p:nvPr/>
        </p:nvSpPr>
        <p:spPr>
          <a:xfrm>
            <a:off x="859294" y="2176147"/>
            <a:ext cx="620421" cy="536943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lèche vers le bas 26"/>
          <p:cNvSpPr/>
          <p:nvPr/>
        </p:nvSpPr>
        <p:spPr>
          <a:xfrm>
            <a:off x="1043660" y="2215694"/>
            <a:ext cx="251688" cy="419859"/>
          </a:xfrm>
          <a:prstGeom prst="down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/>
          <p:cNvSpPr/>
          <p:nvPr/>
        </p:nvSpPr>
        <p:spPr>
          <a:xfrm>
            <a:off x="3622193" y="2511593"/>
            <a:ext cx="534194" cy="294696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lèche vers le bas 28"/>
          <p:cNvSpPr/>
          <p:nvPr/>
        </p:nvSpPr>
        <p:spPr>
          <a:xfrm>
            <a:off x="3763446" y="2438817"/>
            <a:ext cx="251688" cy="419859"/>
          </a:xfrm>
          <a:prstGeom prst="down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タイトル 6"/>
          <p:cNvSpPr txBox="1">
            <a:spLocks/>
          </p:cNvSpPr>
          <p:nvPr/>
        </p:nvSpPr>
        <p:spPr>
          <a:xfrm>
            <a:off x="0" y="225335"/>
            <a:ext cx="9017439" cy="74723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600" u="sng" dirty="0" smtClean="0">
                <a:solidFill>
                  <a:srgbClr val="FF0000"/>
                </a:solidFill>
              </a:rPr>
              <a:t>Flux expulsion during cool-down </a:t>
            </a:r>
            <a:r>
              <a:rPr lang="fr-FR" altLang="ja-JP" sz="3600" u="sng" dirty="0" smtClean="0">
                <a:solidFill>
                  <a:srgbClr val="FF0000"/>
                </a:solidFill>
              </a:rPr>
              <a:t>on 6 GHz </a:t>
            </a:r>
            <a:r>
              <a:rPr lang="fr-FR" altLang="ja-JP" sz="3600" u="sng" dirty="0" err="1" smtClean="0">
                <a:solidFill>
                  <a:srgbClr val="FF0000"/>
                </a:solidFill>
              </a:rPr>
              <a:t>cavity</a:t>
            </a:r>
            <a:endParaRPr lang="ja-JP" altLang="en-US" sz="3600" u="sng" dirty="0">
              <a:solidFill>
                <a:srgbClr val="FF0000"/>
              </a:solidFill>
            </a:endParaRPr>
          </a:p>
        </p:txBody>
      </p:sp>
      <p:pic>
        <p:nvPicPr>
          <p:cNvPr id="34" name="Image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6617" y="60960"/>
            <a:ext cx="1049383" cy="85742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073777" y="3178572"/>
            <a:ext cx="52046" cy="161672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14" name="Ellipse 13"/>
          <p:cNvSpPr/>
          <p:nvPr/>
        </p:nvSpPr>
        <p:spPr>
          <a:xfrm>
            <a:off x="2119821" y="2872023"/>
            <a:ext cx="52046" cy="45719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/>
          </a:p>
        </p:txBody>
      </p:sp>
      <p:sp>
        <p:nvSpPr>
          <p:cNvPr id="15" name="ZoneTexte 14"/>
          <p:cNvSpPr txBox="1"/>
          <p:nvPr/>
        </p:nvSpPr>
        <p:spPr>
          <a:xfrm>
            <a:off x="2141000" y="2711143"/>
            <a:ext cx="7776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 smtClean="0">
                <a:solidFill>
                  <a:srgbClr val="FF0000"/>
                </a:solidFill>
              </a:rPr>
              <a:t>cernox</a:t>
            </a:r>
            <a:endParaRPr lang="fr-FR" sz="1600" dirty="0">
              <a:solidFill>
                <a:srgbClr val="FF0000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2091663" y="3098247"/>
            <a:ext cx="8410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 smtClean="0">
                <a:solidFill>
                  <a:srgbClr val="00B0F0"/>
                </a:solidFill>
              </a:rPr>
              <a:t>fluxgate</a:t>
            </a:r>
            <a:endParaRPr lang="fr-FR" sz="1600" dirty="0">
              <a:solidFill>
                <a:srgbClr val="00B0F0"/>
              </a:solidFill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6458422" y="3711567"/>
            <a:ext cx="1554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Applied</a:t>
            </a:r>
            <a:r>
              <a:rPr lang="fr-FR" dirty="0" smtClean="0"/>
              <a:t> </a:t>
            </a:r>
            <a:r>
              <a:rPr lang="fr-FR" dirty="0" err="1" smtClean="0"/>
              <a:t>field</a:t>
            </a:r>
            <a:r>
              <a:rPr lang="fr-FR" dirty="0" smtClean="0"/>
              <a:t> : </a:t>
            </a:r>
            <a:endParaRPr lang="fr-FR" dirty="0"/>
          </a:p>
        </p:txBody>
      </p:sp>
      <p:grpSp>
        <p:nvGrpSpPr>
          <p:cNvPr id="36" name="Groupe 35"/>
          <p:cNvGrpSpPr/>
          <p:nvPr/>
        </p:nvGrpSpPr>
        <p:grpSpPr>
          <a:xfrm>
            <a:off x="5345525" y="4371544"/>
            <a:ext cx="1560240" cy="2379152"/>
            <a:chOff x="64951" y="863054"/>
            <a:chExt cx="1191809" cy="1447800"/>
          </a:xfrm>
        </p:grpSpPr>
        <p:cxnSp>
          <p:nvCxnSpPr>
            <p:cNvPr id="37" name="Connecteur droit avec flèche 36"/>
            <p:cNvCxnSpPr/>
            <p:nvPr/>
          </p:nvCxnSpPr>
          <p:spPr>
            <a:xfrm flipV="1">
              <a:off x="303313" y="863054"/>
              <a:ext cx="0" cy="1447800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tailEnd type="arrow"/>
            </a:ln>
            <a:effectLst/>
          </p:spPr>
        </p:cxnSp>
        <p:cxnSp>
          <p:nvCxnSpPr>
            <p:cNvPr id="38" name="Connecteur droit avec flèche 37"/>
            <p:cNvCxnSpPr/>
            <p:nvPr/>
          </p:nvCxnSpPr>
          <p:spPr>
            <a:xfrm flipV="1">
              <a:off x="541675" y="863054"/>
              <a:ext cx="0" cy="1447800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tailEnd type="arrow"/>
            </a:ln>
            <a:effectLst/>
          </p:spPr>
        </p:cxnSp>
        <p:cxnSp>
          <p:nvCxnSpPr>
            <p:cNvPr id="39" name="Connecteur droit avec flèche 38"/>
            <p:cNvCxnSpPr/>
            <p:nvPr/>
          </p:nvCxnSpPr>
          <p:spPr>
            <a:xfrm flipV="1">
              <a:off x="780037" y="863054"/>
              <a:ext cx="0" cy="1447800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tailEnd type="arrow"/>
            </a:ln>
            <a:effectLst/>
          </p:spPr>
        </p:cxnSp>
        <p:cxnSp>
          <p:nvCxnSpPr>
            <p:cNvPr id="40" name="Connecteur droit avec flèche 39"/>
            <p:cNvCxnSpPr/>
            <p:nvPr/>
          </p:nvCxnSpPr>
          <p:spPr>
            <a:xfrm flipV="1">
              <a:off x="1018399" y="863054"/>
              <a:ext cx="0" cy="1447800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tailEnd type="arrow"/>
            </a:ln>
            <a:effectLst/>
          </p:spPr>
        </p:cxnSp>
        <p:cxnSp>
          <p:nvCxnSpPr>
            <p:cNvPr id="41" name="Connecteur droit avec flèche 40"/>
            <p:cNvCxnSpPr/>
            <p:nvPr/>
          </p:nvCxnSpPr>
          <p:spPr>
            <a:xfrm flipV="1">
              <a:off x="64951" y="863054"/>
              <a:ext cx="0" cy="1447800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tailEnd type="arrow"/>
            </a:ln>
            <a:effectLst/>
          </p:spPr>
        </p:cxnSp>
        <p:cxnSp>
          <p:nvCxnSpPr>
            <p:cNvPr id="42" name="Connecteur droit avec flèche 41"/>
            <p:cNvCxnSpPr/>
            <p:nvPr/>
          </p:nvCxnSpPr>
          <p:spPr>
            <a:xfrm flipV="1">
              <a:off x="1256760" y="863054"/>
              <a:ext cx="0" cy="1447800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tailEnd type="arrow"/>
            </a:ln>
            <a:effectLst/>
          </p:spPr>
        </p:cxnSp>
      </p:grpSp>
      <p:pic>
        <p:nvPicPr>
          <p:cNvPr id="43" name="Image 4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5244796" y="4942451"/>
            <a:ext cx="1860040" cy="1324425"/>
          </a:xfrm>
          <a:prstGeom prst="rect">
            <a:avLst/>
          </a:prstGeom>
        </p:spPr>
      </p:pic>
      <p:grpSp>
        <p:nvGrpSpPr>
          <p:cNvPr id="44" name="Groupe 43"/>
          <p:cNvGrpSpPr/>
          <p:nvPr/>
        </p:nvGrpSpPr>
        <p:grpSpPr>
          <a:xfrm rot="2253224">
            <a:off x="7487724" y="4590460"/>
            <a:ext cx="1535150" cy="1965326"/>
            <a:chOff x="64951" y="863054"/>
            <a:chExt cx="1191809" cy="1447800"/>
          </a:xfrm>
        </p:grpSpPr>
        <p:cxnSp>
          <p:nvCxnSpPr>
            <p:cNvPr id="45" name="Connecteur droit avec flèche 44"/>
            <p:cNvCxnSpPr/>
            <p:nvPr/>
          </p:nvCxnSpPr>
          <p:spPr>
            <a:xfrm flipV="1">
              <a:off x="303313" y="863054"/>
              <a:ext cx="0" cy="1447800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tailEnd type="arrow"/>
            </a:ln>
            <a:effectLst/>
          </p:spPr>
        </p:cxnSp>
        <p:cxnSp>
          <p:nvCxnSpPr>
            <p:cNvPr id="46" name="Connecteur droit avec flèche 45"/>
            <p:cNvCxnSpPr/>
            <p:nvPr/>
          </p:nvCxnSpPr>
          <p:spPr>
            <a:xfrm flipV="1">
              <a:off x="541675" y="863054"/>
              <a:ext cx="0" cy="1447800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tailEnd type="arrow"/>
            </a:ln>
            <a:effectLst/>
          </p:spPr>
        </p:cxnSp>
        <p:cxnSp>
          <p:nvCxnSpPr>
            <p:cNvPr id="47" name="Connecteur droit avec flèche 46"/>
            <p:cNvCxnSpPr/>
            <p:nvPr/>
          </p:nvCxnSpPr>
          <p:spPr>
            <a:xfrm flipV="1">
              <a:off x="780037" y="863054"/>
              <a:ext cx="0" cy="1447800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tailEnd type="arrow"/>
            </a:ln>
            <a:effectLst/>
          </p:spPr>
        </p:cxnSp>
        <p:cxnSp>
          <p:nvCxnSpPr>
            <p:cNvPr id="48" name="Connecteur droit avec flèche 47"/>
            <p:cNvCxnSpPr/>
            <p:nvPr/>
          </p:nvCxnSpPr>
          <p:spPr>
            <a:xfrm flipV="1">
              <a:off x="1018399" y="863054"/>
              <a:ext cx="0" cy="1447800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tailEnd type="arrow"/>
            </a:ln>
            <a:effectLst/>
          </p:spPr>
        </p:cxnSp>
        <p:cxnSp>
          <p:nvCxnSpPr>
            <p:cNvPr id="49" name="Connecteur droit avec flèche 48"/>
            <p:cNvCxnSpPr/>
            <p:nvPr/>
          </p:nvCxnSpPr>
          <p:spPr>
            <a:xfrm flipV="1">
              <a:off x="64951" y="863054"/>
              <a:ext cx="0" cy="1447800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tailEnd type="arrow"/>
            </a:ln>
            <a:effectLst/>
          </p:spPr>
        </p:cxnSp>
        <p:cxnSp>
          <p:nvCxnSpPr>
            <p:cNvPr id="50" name="Connecteur droit avec flèche 49"/>
            <p:cNvCxnSpPr/>
            <p:nvPr/>
          </p:nvCxnSpPr>
          <p:spPr>
            <a:xfrm flipV="1">
              <a:off x="1256760" y="863054"/>
              <a:ext cx="0" cy="1447800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tailEnd type="arrow"/>
            </a:ln>
            <a:effectLst/>
          </p:spPr>
        </p:cxnSp>
      </p:grpSp>
      <p:pic>
        <p:nvPicPr>
          <p:cNvPr id="51" name="Image 5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7225343" y="4899007"/>
            <a:ext cx="1907391" cy="1348235"/>
          </a:xfrm>
          <a:prstGeom prst="rect">
            <a:avLst/>
          </a:prstGeom>
        </p:spPr>
      </p:pic>
      <p:sp>
        <p:nvSpPr>
          <p:cNvPr id="52" name="Rectangle 51"/>
          <p:cNvSpPr/>
          <p:nvPr/>
        </p:nvSpPr>
        <p:spPr>
          <a:xfrm>
            <a:off x="7643638" y="4012186"/>
            <a:ext cx="16909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45°to </a:t>
            </a:r>
            <a:r>
              <a:rPr lang="fr-FR" dirty="0" err="1"/>
              <a:t>cavity</a:t>
            </a:r>
            <a:r>
              <a:rPr lang="fr-FR" dirty="0"/>
              <a:t> axis</a:t>
            </a:r>
          </a:p>
        </p:txBody>
      </p:sp>
      <p:sp>
        <p:nvSpPr>
          <p:cNvPr id="53" name="Rectangle 52"/>
          <p:cNvSpPr/>
          <p:nvPr/>
        </p:nvSpPr>
        <p:spPr>
          <a:xfrm>
            <a:off x="5278245" y="4002279"/>
            <a:ext cx="13613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// </a:t>
            </a:r>
            <a:r>
              <a:rPr lang="fr-FR" dirty="0" err="1"/>
              <a:t>cavity</a:t>
            </a:r>
            <a:r>
              <a:rPr lang="fr-FR" dirty="0"/>
              <a:t> axis</a:t>
            </a:r>
          </a:p>
        </p:txBody>
      </p:sp>
      <p:sp>
        <p:nvSpPr>
          <p:cNvPr id="31" name="ZoneTexte 30"/>
          <p:cNvSpPr txBox="1"/>
          <p:nvPr/>
        </p:nvSpPr>
        <p:spPr>
          <a:xfrm>
            <a:off x="7981454" y="3053142"/>
            <a:ext cx="17724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dirty="0" smtClean="0">
                <a:solidFill>
                  <a:schemeClr val="accent1">
                    <a:lumMod val="75000"/>
                  </a:schemeClr>
                </a:solidFill>
              </a:rPr>
              <a:t>Flux expulsion </a:t>
            </a:r>
            <a:r>
              <a:rPr lang="fr-FR" sz="2000" dirty="0" err="1" smtClean="0">
                <a:solidFill>
                  <a:schemeClr val="accent1">
                    <a:lumMod val="75000"/>
                  </a:schemeClr>
                </a:solidFill>
              </a:rPr>
              <a:t>calculation</a:t>
            </a:r>
            <a:endParaRPr lang="fr-FR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5042263" y="3753721"/>
            <a:ext cx="4667794" cy="3066282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1583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67246" y="365128"/>
            <a:ext cx="7857717" cy="792464"/>
          </a:xfrm>
        </p:spPr>
        <p:txBody>
          <a:bodyPr>
            <a:normAutofit/>
          </a:bodyPr>
          <a:lstStyle/>
          <a:p>
            <a:r>
              <a:rPr kumimoji="1" lang="en-US" altLang="ja-JP" sz="3600" u="sng" dirty="0">
                <a:solidFill>
                  <a:srgbClr val="FF0000"/>
                </a:solidFill>
              </a:rPr>
              <a:t>Summary</a:t>
            </a:r>
            <a:endParaRPr kumimoji="1" lang="ja-JP" altLang="en-US" sz="3600" u="sng" dirty="0">
              <a:solidFill>
                <a:srgbClr val="FF000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6617" y="60960"/>
            <a:ext cx="1049383" cy="85742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594"/>
            <a:ext cx="1155519" cy="93615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367246" y="1419202"/>
            <a:ext cx="840104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ja-JP" sz="2400" dirty="0"/>
              <a:t>E</a:t>
            </a:r>
            <a:r>
              <a:rPr kumimoji="1" lang="en-US" altLang="ja-JP" sz="2400" dirty="0" smtClean="0"/>
              <a:t>ffort has </a:t>
            </a:r>
            <a:r>
              <a:rPr kumimoji="1" lang="en-US" altLang="ja-JP" sz="2400" dirty="0"/>
              <a:t>been </a:t>
            </a:r>
            <a:r>
              <a:rPr kumimoji="1" lang="en-US" altLang="ja-JP" sz="2400" dirty="0" smtClean="0"/>
              <a:t>achieved to eliminate magnetized elements in the vertical test cryostat</a:t>
            </a:r>
          </a:p>
          <a:p>
            <a:pPr marL="742950" lvl="1" indent="-285750">
              <a:buFont typeface="Wingdings" panose="05000000000000000000" pitchFamily="2" charset="2"/>
              <a:buChar char="ð"/>
            </a:pPr>
            <a:r>
              <a:rPr kumimoji="1" lang="en-US" altLang="ja-JP" sz="2400" dirty="0" smtClean="0"/>
              <a:t>High Q could be measured on a cavity</a:t>
            </a:r>
          </a:p>
          <a:p>
            <a:pPr marL="742950" lvl="1" indent="-285750">
              <a:buFont typeface="Wingdings" panose="05000000000000000000" pitchFamily="2" charset="2"/>
              <a:buChar char="ð"/>
            </a:pPr>
            <a:r>
              <a:rPr kumimoji="1" lang="en-US" altLang="ja-JP" sz="2400" dirty="0" smtClean="0"/>
              <a:t>Clear flux expulsion signal could be observed</a:t>
            </a:r>
          </a:p>
          <a:p>
            <a:endParaRPr kumimoji="1" lang="en-US" altLang="ja-JP" sz="2400" dirty="0"/>
          </a:p>
          <a:p>
            <a:r>
              <a:rPr kumimoji="1" lang="en-US" altLang="ja-JP" sz="2400" dirty="0" smtClean="0"/>
              <a:t>New magnetic shields have been designed, fabricated and tested </a:t>
            </a:r>
          </a:p>
          <a:p>
            <a:pPr lvl="1"/>
            <a:r>
              <a:rPr kumimoji="1" lang="en-US" altLang="ja-JP" sz="2400" dirty="0" smtClean="0">
                <a:sym typeface="Wingdings" panose="05000000000000000000" pitchFamily="2" charset="2"/>
              </a:rPr>
              <a:t></a:t>
            </a:r>
            <a:r>
              <a:rPr kumimoji="1" lang="en-US" altLang="ja-JP" sz="2400" dirty="0" smtClean="0"/>
              <a:t> field around cavities &lt; </a:t>
            </a:r>
            <a:r>
              <a:rPr kumimoji="1" lang="en-US" altLang="ja-JP" sz="2400" dirty="0" smtClean="0"/>
              <a:t>0.5 </a:t>
            </a:r>
            <a:r>
              <a:rPr kumimoji="1" lang="en-US" altLang="ja-JP" sz="2400" dirty="0" err="1" smtClean="0">
                <a:latin typeface="Symbol" panose="05050102010706020507" pitchFamily="18" charset="2"/>
              </a:rPr>
              <a:t>m</a:t>
            </a:r>
            <a:r>
              <a:rPr kumimoji="1" lang="en-US" altLang="ja-JP" sz="2400" dirty="0" err="1" smtClean="0"/>
              <a:t>T</a:t>
            </a:r>
            <a:endParaRPr kumimoji="1" lang="en-US" altLang="ja-JP" sz="2400" dirty="0" smtClean="0"/>
          </a:p>
          <a:p>
            <a:r>
              <a:rPr kumimoji="1" lang="en-US" altLang="ja-JP" sz="2400" dirty="0" smtClean="0"/>
              <a:t>Improvement of the magnetic shield of the vertical test cryostat is planned</a:t>
            </a:r>
          </a:p>
          <a:p>
            <a:r>
              <a:rPr kumimoji="1" lang="en-US" altLang="ja-JP" sz="2400" dirty="0" smtClean="0"/>
              <a:t>Flux expulsion on 6 GHz cavity is foreseen</a:t>
            </a:r>
            <a:endParaRPr lang="en-US" altLang="ja-JP" sz="2400" dirty="0"/>
          </a:p>
        </p:txBody>
      </p:sp>
      <p:sp>
        <p:nvSpPr>
          <p:cNvPr id="8" name="Rectangle 7"/>
          <p:cNvSpPr/>
          <p:nvPr/>
        </p:nvSpPr>
        <p:spPr>
          <a:xfrm>
            <a:off x="62570" y="1419202"/>
            <a:ext cx="11325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ja-JP" sz="2800" dirty="0"/>
              <a:t>At KEK</a:t>
            </a:r>
            <a:endParaRPr lang="fr-FR" sz="2800" dirty="0"/>
          </a:p>
        </p:txBody>
      </p:sp>
      <p:sp>
        <p:nvSpPr>
          <p:cNvPr id="9" name="Rectangle 8"/>
          <p:cNvSpPr/>
          <p:nvPr/>
        </p:nvSpPr>
        <p:spPr>
          <a:xfrm>
            <a:off x="62570" y="3300827"/>
            <a:ext cx="12088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ja-JP" sz="2800" dirty="0"/>
              <a:t>At </a:t>
            </a:r>
            <a:r>
              <a:rPr kumimoji="1" lang="en-US" altLang="ja-JP" sz="2800" dirty="0" smtClean="0"/>
              <a:t>CEA</a:t>
            </a:r>
            <a:r>
              <a:rPr kumimoji="1" lang="en-US" altLang="ja-JP" dirty="0" smtClean="0"/>
              <a:t> 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409303" y="5705673"/>
            <a:ext cx="83428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KEK and CEA </a:t>
            </a:r>
            <a:r>
              <a:rPr lang="fr-FR" sz="2800" dirty="0" err="1" smtClean="0"/>
              <a:t>collaborate</a:t>
            </a:r>
            <a:r>
              <a:rPr lang="fr-FR" sz="2800" dirty="0" smtClean="0"/>
              <a:t> </a:t>
            </a:r>
            <a:r>
              <a:rPr lang="fr-FR" sz="2800" dirty="0" err="1" smtClean="0"/>
              <a:t>together</a:t>
            </a:r>
            <a:r>
              <a:rPr lang="fr-FR" sz="2800" dirty="0" smtClean="0"/>
              <a:t> </a:t>
            </a:r>
            <a:r>
              <a:rPr lang="fr-FR" sz="2800" dirty="0" err="1" smtClean="0"/>
              <a:t>within</a:t>
            </a:r>
            <a:r>
              <a:rPr lang="fr-FR" sz="2800" dirty="0" smtClean="0"/>
              <a:t> the international effort to high Q </a:t>
            </a:r>
            <a:r>
              <a:rPr lang="fr-FR" sz="2800" dirty="0" err="1" smtClean="0"/>
              <a:t>superconducting</a:t>
            </a:r>
            <a:r>
              <a:rPr lang="fr-FR" sz="2800" dirty="0" smtClean="0"/>
              <a:t> </a:t>
            </a:r>
            <a:r>
              <a:rPr lang="fr-FR" sz="2800" dirty="0" err="1" smtClean="0"/>
              <a:t>cavities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423091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Flèche droite 122"/>
          <p:cNvSpPr/>
          <p:nvPr/>
        </p:nvSpPr>
        <p:spPr>
          <a:xfrm>
            <a:off x="1039761" y="6501495"/>
            <a:ext cx="3716875" cy="432048"/>
          </a:xfrm>
          <a:prstGeom prst="rightArrow">
            <a:avLst/>
          </a:prstGeom>
          <a:gradFill flip="none" rotWithShape="1">
            <a:gsLst>
              <a:gs pos="0">
                <a:srgbClr val="0091C3"/>
              </a:gs>
              <a:gs pos="38000">
                <a:srgbClr val="00B0F0">
                  <a:tint val="44500"/>
                  <a:satMod val="160000"/>
                </a:srgbClr>
              </a:gs>
              <a:gs pos="100000">
                <a:srgbClr val="DC0528"/>
              </a:gs>
            </a:gsLst>
            <a:lin ang="108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Superconducting transition</a:t>
            </a:r>
          </a:p>
        </p:txBody>
      </p:sp>
      <p:cxnSp>
        <p:nvCxnSpPr>
          <p:cNvPr id="4" name="Connecteur en angle 3"/>
          <p:cNvCxnSpPr/>
          <p:nvPr/>
        </p:nvCxnSpPr>
        <p:spPr>
          <a:xfrm flipV="1">
            <a:off x="1083162" y="5832109"/>
            <a:ext cx="3311483" cy="409039"/>
          </a:xfrm>
          <a:prstGeom prst="bentConnector3">
            <a:avLst/>
          </a:prstGeom>
          <a:noFill/>
          <a:ln w="1905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</a:ln>
          <a:effectLst/>
        </p:spPr>
      </p:cxnSp>
      <p:sp>
        <p:nvSpPr>
          <p:cNvPr id="5" name="Rectangle 4"/>
          <p:cNvSpPr/>
          <p:nvPr/>
        </p:nvSpPr>
        <p:spPr>
          <a:xfrm>
            <a:off x="5727416" y="3484148"/>
            <a:ext cx="150869" cy="409341"/>
          </a:xfrm>
          <a:prstGeom prst="rect">
            <a:avLst/>
          </a:prstGeom>
          <a:solidFill>
            <a:srgbClr val="4F81BD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64234" y="1573848"/>
            <a:ext cx="150869" cy="409341"/>
          </a:xfrm>
          <a:prstGeom prst="rect">
            <a:avLst/>
          </a:prstGeom>
          <a:solidFill>
            <a:srgbClr val="4F81BD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" name="Groupe 6"/>
          <p:cNvGrpSpPr/>
          <p:nvPr/>
        </p:nvGrpSpPr>
        <p:grpSpPr>
          <a:xfrm>
            <a:off x="554959" y="4725144"/>
            <a:ext cx="4116268" cy="2041638"/>
            <a:chOff x="198441" y="2796560"/>
            <a:chExt cx="4116268" cy="2041638"/>
          </a:xfrm>
        </p:grpSpPr>
        <p:cxnSp>
          <p:nvCxnSpPr>
            <p:cNvPr id="8" name="Connecteur droit avec flèche 7"/>
            <p:cNvCxnSpPr/>
            <p:nvPr/>
          </p:nvCxnSpPr>
          <p:spPr>
            <a:xfrm flipV="1">
              <a:off x="689287" y="3164286"/>
              <a:ext cx="0" cy="1475957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p:cxnSp>
          <p:nvCxnSpPr>
            <p:cNvPr id="9" name="Connecteur droit avec flèche 8"/>
            <p:cNvCxnSpPr/>
            <p:nvPr/>
          </p:nvCxnSpPr>
          <p:spPr>
            <a:xfrm>
              <a:off x="689287" y="4645911"/>
              <a:ext cx="3625422" cy="0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p:cxnSp>
          <p:nvCxnSpPr>
            <p:cNvPr id="10" name="Connecteur en angle 9"/>
            <p:cNvCxnSpPr/>
            <p:nvPr/>
          </p:nvCxnSpPr>
          <p:spPr>
            <a:xfrm flipV="1">
              <a:off x="689287" y="3601133"/>
              <a:ext cx="3329751" cy="729595"/>
            </a:xfrm>
            <a:prstGeom prst="bentConnector3">
              <a:avLst/>
            </a:prstGeom>
            <a:noFill/>
            <a:ln w="57150" cap="flat" cmpd="sng" algn="ctr">
              <a:solidFill>
                <a:schemeClr val="tx2"/>
              </a:solidFill>
              <a:prstDash val="solid"/>
            </a:ln>
            <a:effectLst/>
          </p:spPr>
        </p:cxnSp>
        <p:sp>
          <p:nvSpPr>
            <p:cNvPr id="11" name="ZoneTexte 10"/>
            <p:cNvSpPr txBox="1"/>
            <p:nvPr/>
          </p:nvSpPr>
          <p:spPr>
            <a:xfrm rot="16200000">
              <a:off x="-653101" y="3648102"/>
              <a:ext cx="204163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Magnetic probe signal</a:t>
              </a:r>
            </a:p>
          </p:txBody>
        </p:sp>
        <p:cxnSp>
          <p:nvCxnSpPr>
            <p:cNvPr id="12" name="Connecteur droit avec flèche 11"/>
            <p:cNvCxnSpPr/>
            <p:nvPr/>
          </p:nvCxnSpPr>
          <p:spPr>
            <a:xfrm>
              <a:off x="2031934" y="3601133"/>
              <a:ext cx="0" cy="729595"/>
            </a:xfrm>
            <a:prstGeom prst="straightConnector1">
              <a:avLst/>
            </a:prstGeom>
            <a:noFill/>
            <a:ln w="28575" cap="flat" cmpd="sng" algn="ctr">
              <a:solidFill>
                <a:srgbClr val="1F497D">
                  <a:lumMod val="60000"/>
                  <a:lumOff val="40000"/>
                </a:srgbClr>
              </a:solidFill>
              <a:prstDash val="solid"/>
              <a:headEnd type="arrow"/>
              <a:tailEnd type="arrow"/>
            </a:ln>
            <a:effectLst/>
          </p:spPr>
        </p:cxnSp>
        <p:sp>
          <p:nvSpPr>
            <p:cNvPr id="13" name="ZoneTexte 12"/>
            <p:cNvSpPr txBox="1"/>
            <p:nvPr/>
          </p:nvSpPr>
          <p:spPr>
            <a:xfrm>
              <a:off x="1368424" y="3961396"/>
              <a:ext cx="6270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EEECE1"/>
                  </a:solidFill>
                  <a:effectLst/>
                  <a:uLnTx/>
                  <a:uFillTx/>
                  <a:latin typeface="Symbol" panose="05050102010706020507" pitchFamily="18" charset="2"/>
                </a:rPr>
                <a:t>D</a:t>
              </a:r>
              <a:r>
                <a:rPr kumimoji="0" 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EEECE1"/>
                  </a:solidFill>
                  <a:effectLst/>
                  <a:uLnTx/>
                  <a:uFillTx/>
                  <a:latin typeface="Calibri"/>
                </a:rPr>
                <a:t>B</a:t>
              </a:r>
              <a:r>
                <a:rPr kumimoji="0" lang="en-US" sz="1800" b="1" i="0" u="none" strike="noStrike" kern="0" cap="none" spc="0" normalizeH="0" baseline="-25000" noProof="0" dirty="0" smtClean="0">
                  <a:ln>
                    <a:noFill/>
                  </a:ln>
                  <a:solidFill>
                    <a:srgbClr val="EEECE1"/>
                  </a:solidFill>
                  <a:effectLst/>
                  <a:uLnTx/>
                  <a:uFillTx/>
                  <a:latin typeface="Calibri"/>
                </a:rPr>
                <a:t>1</a:t>
              </a:r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1432988" y="3717598"/>
              <a:ext cx="6270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1F497D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Symbol" panose="05050102010706020507" pitchFamily="18" charset="2"/>
                </a:rPr>
                <a:t>D</a:t>
              </a:r>
              <a:r>
                <a:rPr kumimoji="0" 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1F497D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Calibri"/>
                </a:rPr>
                <a:t>B</a:t>
              </a:r>
              <a:endParaRPr kumimoji="0" lang="en-US" sz="1800" b="1" i="0" u="none" strike="noStrike" kern="0" cap="none" spc="0" normalizeH="0" baseline="-25000" noProof="0" dirty="0" smtClean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/>
              </a:endParaRPr>
            </a:p>
          </p:txBody>
        </p:sp>
      </p:grpSp>
      <p:grpSp>
        <p:nvGrpSpPr>
          <p:cNvPr id="15" name="Groupe 14"/>
          <p:cNvGrpSpPr/>
          <p:nvPr/>
        </p:nvGrpSpPr>
        <p:grpSpPr>
          <a:xfrm>
            <a:off x="341085" y="2063143"/>
            <a:ext cx="1006962" cy="1203215"/>
            <a:chOff x="136038" y="1622543"/>
            <a:chExt cx="1386047" cy="1441738"/>
          </a:xfrm>
          <a:noFill/>
        </p:grpSpPr>
        <p:sp>
          <p:nvSpPr>
            <p:cNvPr id="16" name="Arc 15"/>
            <p:cNvSpPr/>
            <p:nvPr/>
          </p:nvSpPr>
          <p:spPr>
            <a:xfrm>
              <a:off x="596667" y="2054590"/>
              <a:ext cx="925418" cy="614111"/>
            </a:xfrm>
            <a:prstGeom prst="arc">
              <a:avLst>
                <a:gd name="adj1" fmla="val 16200000"/>
                <a:gd name="adj2" fmla="val 5376988"/>
              </a:avLst>
            </a:prstGeom>
            <a:grpFill/>
            <a:ln w="19050" cap="flat" cmpd="sng" algn="ctr">
              <a:solidFill>
                <a:sysClr val="window" lastClr="FFFFFF">
                  <a:lumMod val="6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7" name="Connecteur droit 16"/>
            <p:cNvCxnSpPr/>
            <p:nvPr/>
          </p:nvCxnSpPr>
          <p:spPr>
            <a:xfrm flipV="1">
              <a:off x="1059376" y="1622543"/>
              <a:ext cx="0" cy="432048"/>
            </a:xfrm>
            <a:prstGeom prst="line">
              <a:avLst/>
            </a:prstGeom>
            <a:grpFill/>
            <a:ln w="19050" cap="flat" cmpd="sng" algn="ctr">
              <a:solidFill>
                <a:sysClr val="window" lastClr="FFFFFF">
                  <a:lumMod val="65000"/>
                </a:sysClr>
              </a:solidFill>
              <a:prstDash val="solid"/>
            </a:ln>
            <a:effectLst/>
          </p:spPr>
        </p:cxnSp>
        <p:cxnSp>
          <p:nvCxnSpPr>
            <p:cNvPr id="18" name="Connecteur droit 17"/>
            <p:cNvCxnSpPr>
              <a:stCxn id="16" idx="2"/>
            </p:cNvCxnSpPr>
            <p:nvPr/>
          </p:nvCxnSpPr>
          <p:spPr>
            <a:xfrm>
              <a:off x="1061456" y="2668698"/>
              <a:ext cx="0" cy="394005"/>
            </a:xfrm>
            <a:prstGeom prst="line">
              <a:avLst/>
            </a:prstGeom>
            <a:grpFill/>
            <a:ln w="19050" cap="flat" cmpd="sng" algn="ctr">
              <a:solidFill>
                <a:sysClr val="window" lastClr="FFFFFF">
                  <a:lumMod val="65000"/>
                </a:sysClr>
              </a:solidFill>
              <a:prstDash val="solid"/>
            </a:ln>
            <a:effectLst/>
          </p:spPr>
        </p:cxnSp>
        <p:sp>
          <p:nvSpPr>
            <p:cNvPr id="19" name="Arc 18"/>
            <p:cNvSpPr/>
            <p:nvPr/>
          </p:nvSpPr>
          <p:spPr>
            <a:xfrm flipH="1">
              <a:off x="136038" y="2056168"/>
              <a:ext cx="925419" cy="614111"/>
            </a:xfrm>
            <a:prstGeom prst="arc">
              <a:avLst>
                <a:gd name="adj1" fmla="val 16200000"/>
                <a:gd name="adj2" fmla="val 5376988"/>
              </a:avLst>
            </a:prstGeom>
            <a:grpFill/>
            <a:ln w="19050" cap="flat" cmpd="sng" algn="ctr">
              <a:solidFill>
                <a:sysClr val="window" lastClr="FFFFFF">
                  <a:lumMod val="6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20" name="Connecteur droit 19"/>
            <p:cNvCxnSpPr/>
            <p:nvPr/>
          </p:nvCxnSpPr>
          <p:spPr>
            <a:xfrm flipH="1" flipV="1">
              <a:off x="598747" y="1624121"/>
              <a:ext cx="0" cy="432048"/>
            </a:xfrm>
            <a:prstGeom prst="line">
              <a:avLst/>
            </a:prstGeom>
            <a:grpFill/>
            <a:ln w="19050" cap="flat" cmpd="sng" algn="ctr">
              <a:solidFill>
                <a:sysClr val="window" lastClr="FFFFFF">
                  <a:lumMod val="65000"/>
                </a:sysClr>
              </a:solidFill>
              <a:prstDash val="solid"/>
            </a:ln>
            <a:effectLst/>
          </p:spPr>
        </p:cxnSp>
        <p:cxnSp>
          <p:nvCxnSpPr>
            <p:cNvPr id="21" name="Connecteur droit 20"/>
            <p:cNvCxnSpPr>
              <a:stCxn id="19" idx="2"/>
            </p:cNvCxnSpPr>
            <p:nvPr/>
          </p:nvCxnSpPr>
          <p:spPr>
            <a:xfrm flipH="1">
              <a:off x="596667" y="2670276"/>
              <a:ext cx="0" cy="394005"/>
            </a:xfrm>
            <a:prstGeom prst="line">
              <a:avLst/>
            </a:prstGeom>
            <a:grpFill/>
            <a:ln w="19050" cap="flat" cmpd="sng" algn="ctr">
              <a:solidFill>
                <a:sysClr val="window" lastClr="FFFFFF">
                  <a:lumMod val="65000"/>
                </a:sysClr>
              </a:solidFill>
              <a:prstDash val="solid"/>
            </a:ln>
            <a:effectLst/>
          </p:spPr>
        </p:cxnSp>
        <p:cxnSp>
          <p:nvCxnSpPr>
            <p:cNvPr id="22" name="Connecteur droit 21"/>
            <p:cNvCxnSpPr/>
            <p:nvPr/>
          </p:nvCxnSpPr>
          <p:spPr>
            <a:xfrm>
              <a:off x="598747" y="1624121"/>
              <a:ext cx="462709" cy="0"/>
            </a:xfrm>
            <a:prstGeom prst="line">
              <a:avLst/>
            </a:prstGeom>
            <a:grpFill/>
            <a:ln w="19050" cap="flat" cmpd="sng" algn="ctr">
              <a:solidFill>
                <a:sysClr val="window" lastClr="FFFFFF">
                  <a:lumMod val="65000"/>
                </a:sysClr>
              </a:solidFill>
              <a:prstDash val="solid"/>
            </a:ln>
            <a:effectLst/>
          </p:spPr>
        </p:cxnSp>
        <p:cxnSp>
          <p:nvCxnSpPr>
            <p:cNvPr id="23" name="Connecteur droit 22"/>
            <p:cNvCxnSpPr/>
            <p:nvPr/>
          </p:nvCxnSpPr>
          <p:spPr>
            <a:xfrm>
              <a:off x="596667" y="3059967"/>
              <a:ext cx="462709" cy="0"/>
            </a:xfrm>
            <a:prstGeom prst="line">
              <a:avLst/>
            </a:prstGeom>
            <a:grpFill/>
            <a:ln w="19050" cap="flat" cmpd="sng" algn="ctr">
              <a:solidFill>
                <a:sysClr val="window" lastClr="FFFFFF">
                  <a:lumMod val="65000"/>
                </a:sysClr>
              </a:solidFill>
              <a:prstDash val="solid"/>
            </a:ln>
            <a:effectLst/>
          </p:spPr>
        </p:cxnSp>
      </p:grpSp>
      <p:cxnSp>
        <p:nvCxnSpPr>
          <p:cNvPr id="24" name="Connecteur droit avec flèche 23"/>
          <p:cNvCxnSpPr/>
          <p:nvPr/>
        </p:nvCxnSpPr>
        <p:spPr>
          <a:xfrm flipV="1">
            <a:off x="483195" y="1915412"/>
            <a:ext cx="0" cy="144780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cxnSp>
        <p:nvCxnSpPr>
          <p:cNvPr id="25" name="Connecteur droit avec flèche 24"/>
          <p:cNvCxnSpPr/>
          <p:nvPr/>
        </p:nvCxnSpPr>
        <p:spPr>
          <a:xfrm flipV="1">
            <a:off x="721557" y="1915412"/>
            <a:ext cx="0" cy="144780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cxnSp>
        <p:nvCxnSpPr>
          <p:cNvPr id="26" name="Connecteur droit avec flèche 25"/>
          <p:cNvCxnSpPr/>
          <p:nvPr/>
        </p:nvCxnSpPr>
        <p:spPr>
          <a:xfrm flipV="1">
            <a:off x="959919" y="1915412"/>
            <a:ext cx="0" cy="144780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cxnSp>
        <p:nvCxnSpPr>
          <p:cNvPr id="27" name="Connecteur droit avec flèche 26"/>
          <p:cNvCxnSpPr/>
          <p:nvPr/>
        </p:nvCxnSpPr>
        <p:spPr>
          <a:xfrm flipV="1">
            <a:off x="1198281" y="1915412"/>
            <a:ext cx="0" cy="144780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cxnSp>
        <p:nvCxnSpPr>
          <p:cNvPr id="28" name="Connecteur droit avec flèche 27"/>
          <p:cNvCxnSpPr/>
          <p:nvPr/>
        </p:nvCxnSpPr>
        <p:spPr>
          <a:xfrm flipV="1">
            <a:off x="244833" y="1915412"/>
            <a:ext cx="0" cy="144780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cxnSp>
        <p:nvCxnSpPr>
          <p:cNvPr id="29" name="Connecteur droit avec flèche 28"/>
          <p:cNvCxnSpPr/>
          <p:nvPr/>
        </p:nvCxnSpPr>
        <p:spPr>
          <a:xfrm flipV="1">
            <a:off x="1436642" y="1915412"/>
            <a:ext cx="0" cy="144780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grpSp>
        <p:nvGrpSpPr>
          <p:cNvPr id="30" name="Groupe 29"/>
          <p:cNvGrpSpPr/>
          <p:nvPr/>
        </p:nvGrpSpPr>
        <p:grpSpPr>
          <a:xfrm>
            <a:off x="3567902" y="3147607"/>
            <a:ext cx="1006962" cy="1203215"/>
            <a:chOff x="136038" y="1622543"/>
            <a:chExt cx="1386047" cy="1441738"/>
          </a:xfrm>
          <a:noFill/>
        </p:grpSpPr>
        <p:sp>
          <p:nvSpPr>
            <p:cNvPr id="31" name="Arc 30"/>
            <p:cNvSpPr/>
            <p:nvPr/>
          </p:nvSpPr>
          <p:spPr>
            <a:xfrm>
              <a:off x="596667" y="2054590"/>
              <a:ext cx="925418" cy="614111"/>
            </a:xfrm>
            <a:prstGeom prst="arc">
              <a:avLst>
                <a:gd name="adj1" fmla="val 16200000"/>
                <a:gd name="adj2" fmla="val 5376988"/>
              </a:avLst>
            </a:prstGeom>
            <a:grpFill/>
            <a:ln w="19050" cap="flat" cmpd="sng" algn="ctr">
              <a:solidFill>
                <a:sysClr val="window" lastClr="FFFFFF">
                  <a:lumMod val="6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32" name="Connecteur droit 31"/>
            <p:cNvCxnSpPr/>
            <p:nvPr/>
          </p:nvCxnSpPr>
          <p:spPr>
            <a:xfrm flipV="1">
              <a:off x="1059376" y="1622543"/>
              <a:ext cx="0" cy="432048"/>
            </a:xfrm>
            <a:prstGeom prst="line">
              <a:avLst/>
            </a:prstGeom>
            <a:grpFill/>
            <a:ln w="19050" cap="flat" cmpd="sng" algn="ctr">
              <a:solidFill>
                <a:sysClr val="window" lastClr="FFFFFF">
                  <a:lumMod val="65000"/>
                </a:sysClr>
              </a:solidFill>
              <a:prstDash val="solid"/>
            </a:ln>
            <a:effectLst/>
          </p:spPr>
        </p:cxnSp>
        <p:cxnSp>
          <p:nvCxnSpPr>
            <p:cNvPr id="33" name="Connecteur droit 32"/>
            <p:cNvCxnSpPr>
              <a:stCxn id="31" idx="2"/>
            </p:cNvCxnSpPr>
            <p:nvPr/>
          </p:nvCxnSpPr>
          <p:spPr>
            <a:xfrm>
              <a:off x="1061456" y="2668698"/>
              <a:ext cx="0" cy="394005"/>
            </a:xfrm>
            <a:prstGeom prst="line">
              <a:avLst/>
            </a:prstGeom>
            <a:grpFill/>
            <a:ln w="19050" cap="flat" cmpd="sng" algn="ctr">
              <a:solidFill>
                <a:sysClr val="window" lastClr="FFFFFF">
                  <a:lumMod val="65000"/>
                </a:sysClr>
              </a:solidFill>
              <a:prstDash val="solid"/>
            </a:ln>
            <a:effectLst/>
          </p:spPr>
        </p:cxnSp>
        <p:sp>
          <p:nvSpPr>
            <p:cNvPr id="34" name="Arc 33"/>
            <p:cNvSpPr/>
            <p:nvPr/>
          </p:nvSpPr>
          <p:spPr>
            <a:xfrm flipH="1">
              <a:off x="136038" y="2056168"/>
              <a:ext cx="925419" cy="614111"/>
            </a:xfrm>
            <a:prstGeom prst="arc">
              <a:avLst>
                <a:gd name="adj1" fmla="val 16200000"/>
                <a:gd name="adj2" fmla="val 5376988"/>
              </a:avLst>
            </a:prstGeom>
            <a:grpFill/>
            <a:ln w="19050" cap="flat" cmpd="sng" algn="ctr">
              <a:solidFill>
                <a:sysClr val="window" lastClr="FFFFFF">
                  <a:lumMod val="6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35" name="Connecteur droit 34"/>
            <p:cNvCxnSpPr/>
            <p:nvPr/>
          </p:nvCxnSpPr>
          <p:spPr>
            <a:xfrm flipH="1" flipV="1">
              <a:off x="598747" y="1624121"/>
              <a:ext cx="0" cy="432048"/>
            </a:xfrm>
            <a:prstGeom prst="line">
              <a:avLst/>
            </a:prstGeom>
            <a:grpFill/>
            <a:ln w="19050" cap="flat" cmpd="sng" algn="ctr">
              <a:solidFill>
                <a:sysClr val="window" lastClr="FFFFFF">
                  <a:lumMod val="65000"/>
                </a:sysClr>
              </a:solidFill>
              <a:prstDash val="solid"/>
            </a:ln>
            <a:effectLst/>
          </p:spPr>
        </p:cxnSp>
        <p:cxnSp>
          <p:nvCxnSpPr>
            <p:cNvPr id="36" name="Connecteur droit 35"/>
            <p:cNvCxnSpPr>
              <a:stCxn id="34" idx="2"/>
            </p:cNvCxnSpPr>
            <p:nvPr/>
          </p:nvCxnSpPr>
          <p:spPr>
            <a:xfrm flipH="1">
              <a:off x="596667" y="2670276"/>
              <a:ext cx="0" cy="394005"/>
            </a:xfrm>
            <a:prstGeom prst="line">
              <a:avLst/>
            </a:prstGeom>
            <a:grpFill/>
            <a:ln w="19050" cap="flat" cmpd="sng" algn="ctr">
              <a:solidFill>
                <a:sysClr val="window" lastClr="FFFFFF">
                  <a:lumMod val="65000"/>
                </a:sysClr>
              </a:solidFill>
              <a:prstDash val="solid"/>
            </a:ln>
            <a:effectLst/>
          </p:spPr>
        </p:cxnSp>
        <p:cxnSp>
          <p:nvCxnSpPr>
            <p:cNvPr id="37" name="Connecteur droit 36"/>
            <p:cNvCxnSpPr/>
            <p:nvPr/>
          </p:nvCxnSpPr>
          <p:spPr>
            <a:xfrm>
              <a:off x="598747" y="1624121"/>
              <a:ext cx="462709" cy="0"/>
            </a:xfrm>
            <a:prstGeom prst="line">
              <a:avLst/>
            </a:prstGeom>
            <a:grpFill/>
            <a:ln w="19050" cap="flat" cmpd="sng" algn="ctr">
              <a:solidFill>
                <a:sysClr val="window" lastClr="FFFFFF">
                  <a:lumMod val="65000"/>
                </a:sysClr>
              </a:solidFill>
              <a:prstDash val="solid"/>
            </a:ln>
            <a:effectLst/>
          </p:spPr>
        </p:cxnSp>
        <p:cxnSp>
          <p:nvCxnSpPr>
            <p:cNvPr id="38" name="Connecteur droit 37"/>
            <p:cNvCxnSpPr/>
            <p:nvPr/>
          </p:nvCxnSpPr>
          <p:spPr>
            <a:xfrm>
              <a:off x="596667" y="3059967"/>
              <a:ext cx="462709" cy="0"/>
            </a:xfrm>
            <a:prstGeom prst="line">
              <a:avLst/>
            </a:prstGeom>
            <a:grpFill/>
            <a:ln w="19050" cap="flat" cmpd="sng" algn="ctr">
              <a:solidFill>
                <a:sysClr val="window" lastClr="FFFFFF">
                  <a:lumMod val="65000"/>
                </a:sysClr>
              </a:solidFill>
              <a:prstDash val="solid"/>
            </a:ln>
            <a:effectLst/>
          </p:spPr>
        </p:cxnSp>
      </p:grpSp>
      <p:grpSp>
        <p:nvGrpSpPr>
          <p:cNvPr id="39" name="Groupe 38"/>
          <p:cNvGrpSpPr/>
          <p:nvPr/>
        </p:nvGrpSpPr>
        <p:grpSpPr>
          <a:xfrm>
            <a:off x="3409768" y="3097246"/>
            <a:ext cx="192728" cy="1350430"/>
            <a:chOff x="5674672" y="693019"/>
            <a:chExt cx="192728" cy="1350430"/>
          </a:xfrm>
        </p:grpSpPr>
        <p:sp>
          <p:nvSpPr>
            <p:cNvPr id="40" name="Forme libre 39"/>
            <p:cNvSpPr/>
            <p:nvPr/>
          </p:nvSpPr>
          <p:spPr>
            <a:xfrm>
              <a:off x="5674672" y="693019"/>
              <a:ext cx="192727" cy="683394"/>
            </a:xfrm>
            <a:custGeom>
              <a:avLst/>
              <a:gdLst>
                <a:gd name="connsiteX0" fmla="*/ 0 w 192727"/>
                <a:gd name="connsiteY0" fmla="*/ 683394 h 683394"/>
                <a:gd name="connsiteX1" fmla="*/ 9625 w 192727"/>
                <a:gd name="connsiteY1" fmla="*/ 481263 h 683394"/>
                <a:gd name="connsiteX2" fmla="*/ 19251 w 192727"/>
                <a:gd name="connsiteY2" fmla="*/ 452387 h 683394"/>
                <a:gd name="connsiteX3" fmla="*/ 38501 w 192727"/>
                <a:gd name="connsiteY3" fmla="*/ 423512 h 683394"/>
                <a:gd name="connsiteX4" fmla="*/ 67377 w 192727"/>
                <a:gd name="connsiteY4" fmla="*/ 394636 h 683394"/>
                <a:gd name="connsiteX5" fmla="*/ 96253 w 192727"/>
                <a:gd name="connsiteY5" fmla="*/ 375385 h 683394"/>
                <a:gd name="connsiteX6" fmla="*/ 125128 w 192727"/>
                <a:gd name="connsiteY6" fmla="*/ 317634 h 683394"/>
                <a:gd name="connsiteX7" fmla="*/ 144379 w 192727"/>
                <a:gd name="connsiteY7" fmla="*/ 288758 h 683394"/>
                <a:gd name="connsiteX8" fmla="*/ 154004 w 192727"/>
                <a:gd name="connsiteY8" fmla="*/ 259882 h 683394"/>
                <a:gd name="connsiteX9" fmla="*/ 173255 w 192727"/>
                <a:gd name="connsiteY9" fmla="*/ 231006 h 683394"/>
                <a:gd name="connsiteX10" fmla="*/ 182880 w 192727"/>
                <a:gd name="connsiteY10" fmla="*/ 173255 h 683394"/>
                <a:gd name="connsiteX11" fmla="*/ 192505 w 192727"/>
                <a:gd name="connsiteY11" fmla="*/ 0 h 683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2727" h="683394">
                  <a:moveTo>
                    <a:pt x="0" y="683394"/>
                  </a:moveTo>
                  <a:cubicBezTo>
                    <a:pt x="3208" y="616017"/>
                    <a:pt x="4023" y="548483"/>
                    <a:pt x="9625" y="481263"/>
                  </a:cubicBezTo>
                  <a:cubicBezTo>
                    <a:pt x="10468" y="471152"/>
                    <a:pt x="14713" y="461462"/>
                    <a:pt x="19251" y="452387"/>
                  </a:cubicBezTo>
                  <a:cubicBezTo>
                    <a:pt x="24424" y="442040"/>
                    <a:pt x="31095" y="432399"/>
                    <a:pt x="38501" y="423512"/>
                  </a:cubicBezTo>
                  <a:cubicBezTo>
                    <a:pt x="47215" y="413055"/>
                    <a:pt x="56920" y="403350"/>
                    <a:pt x="67377" y="394636"/>
                  </a:cubicBezTo>
                  <a:cubicBezTo>
                    <a:pt x="76264" y="387230"/>
                    <a:pt x="86628" y="381802"/>
                    <a:pt x="96253" y="375385"/>
                  </a:cubicBezTo>
                  <a:cubicBezTo>
                    <a:pt x="151428" y="292620"/>
                    <a:pt x="85273" y="397343"/>
                    <a:pt x="125128" y="317634"/>
                  </a:cubicBezTo>
                  <a:cubicBezTo>
                    <a:pt x="130302" y="307287"/>
                    <a:pt x="137962" y="298383"/>
                    <a:pt x="144379" y="288758"/>
                  </a:cubicBezTo>
                  <a:cubicBezTo>
                    <a:pt x="147587" y="279133"/>
                    <a:pt x="149467" y="268957"/>
                    <a:pt x="154004" y="259882"/>
                  </a:cubicBezTo>
                  <a:cubicBezTo>
                    <a:pt x="159177" y="249535"/>
                    <a:pt x="169597" y="241981"/>
                    <a:pt x="173255" y="231006"/>
                  </a:cubicBezTo>
                  <a:cubicBezTo>
                    <a:pt x="179427" y="212492"/>
                    <a:pt x="180459" y="192620"/>
                    <a:pt x="182880" y="173255"/>
                  </a:cubicBezTo>
                  <a:cubicBezTo>
                    <a:pt x="195059" y="75821"/>
                    <a:pt x="192505" y="89856"/>
                    <a:pt x="192505" y="0"/>
                  </a:cubicBezTo>
                </a:path>
              </a:pathLst>
            </a:custGeom>
            <a:noFill/>
            <a:ln w="38100" cap="flat" cmpd="sng" algn="ctr">
              <a:solidFill>
                <a:srgbClr val="FF0000"/>
              </a:solidFill>
              <a:prstDash val="solid"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Forme libre 40"/>
            <p:cNvSpPr/>
            <p:nvPr/>
          </p:nvSpPr>
          <p:spPr>
            <a:xfrm flipV="1">
              <a:off x="5674673" y="1360055"/>
              <a:ext cx="192727" cy="683394"/>
            </a:xfrm>
            <a:custGeom>
              <a:avLst/>
              <a:gdLst>
                <a:gd name="connsiteX0" fmla="*/ 0 w 192727"/>
                <a:gd name="connsiteY0" fmla="*/ 683394 h 683394"/>
                <a:gd name="connsiteX1" fmla="*/ 9625 w 192727"/>
                <a:gd name="connsiteY1" fmla="*/ 481263 h 683394"/>
                <a:gd name="connsiteX2" fmla="*/ 19251 w 192727"/>
                <a:gd name="connsiteY2" fmla="*/ 452387 h 683394"/>
                <a:gd name="connsiteX3" fmla="*/ 38501 w 192727"/>
                <a:gd name="connsiteY3" fmla="*/ 423512 h 683394"/>
                <a:gd name="connsiteX4" fmla="*/ 67377 w 192727"/>
                <a:gd name="connsiteY4" fmla="*/ 394636 h 683394"/>
                <a:gd name="connsiteX5" fmla="*/ 96253 w 192727"/>
                <a:gd name="connsiteY5" fmla="*/ 375385 h 683394"/>
                <a:gd name="connsiteX6" fmla="*/ 125128 w 192727"/>
                <a:gd name="connsiteY6" fmla="*/ 317634 h 683394"/>
                <a:gd name="connsiteX7" fmla="*/ 144379 w 192727"/>
                <a:gd name="connsiteY7" fmla="*/ 288758 h 683394"/>
                <a:gd name="connsiteX8" fmla="*/ 154004 w 192727"/>
                <a:gd name="connsiteY8" fmla="*/ 259882 h 683394"/>
                <a:gd name="connsiteX9" fmla="*/ 173255 w 192727"/>
                <a:gd name="connsiteY9" fmla="*/ 231006 h 683394"/>
                <a:gd name="connsiteX10" fmla="*/ 182880 w 192727"/>
                <a:gd name="connsiteY10" fmla="*/ 173255 h 683394"/>
                <a:gd name="connsiteX11" fmla="*/ 192505 w 192727"/>
                <a:gd name="connsiteY11" fmla="*/ 0 h 683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2727" h="683394">
                  <a:moveTo>
                    <a:pt x="0" y="683394"/>
                  </a:moveTo>
                  <a:cubicBezTo>
                    <a:pt x="3208" y="616017"/>
                    <a:pt x="4023" y="548483"/>
                    <a:pt x="9625" y="481263"/>
                  </a:cubicBezTo>
                  <a:cubicBezTo>
                    <a:pt x="10468" y="471152"/>
                    <a:pt x="14713" y="461462"/>
                    <a:pt x="19251" y="452387"/>
                  </a:cubicBezTo>
                  <a:cubicBezTo>
                    <a:pt x="24424" y="442040"/>
                    <a:pt x="31095" y="432399"/>
                    <a:pt x="38501" y="423512"/>
                  </a:cubicBezTo>
                  <a:cubicBezTo>
                    <a:pt x="47215" y="413055"/>
                    <a:pt x="56920" y="403350"/>
                    <a:pt x="67377" y="394636"/>
                  </a:cubicBezTo>
                  <a:cubicBezTo>
                    <a:pt x="76264" y="387230"/>
                    <a:pt x="86628" y="381802"/>
                    <a:pt x="96253" y="375385"/>
                  </a:cubicBezTo>
                  <a:cubicBezTo>
                    <a:pt x="151428" y="292620"/>
                    <a:pt x="85273" y="397343"/>
                    <a:pt x="125128" y="317634"/>
                  </a:cubicBezTo>
                  <a:cubicBezTo>
                    <a:pt x="130302" y="307287"/>
                    <a:pt x="137962" y="298383"/>
                    <a:pt x="144379" y="288758"/>
                  </a:cubicBezTo>
                  <a:cubicBezTo>
                    <a:pt x="147587" y="279133"/>
                    <a:pt x="149467" y="268957"/>
                    <a:pt x="154004" y="259882"/>
                  </a:cubicBezTo>
                  <a:cubicBezTo>
                    <a:pt x="159177" y="249535"/>
                    <a:pt x="169597" y="241981"/>
                    <a:pt x="173255" y="231006"/>
                  </a:cubicBezTo>
                  <a:cubicBezTo>
                    <a:pt x="179427" y="212492"/>
                    <a:pt x="180459" y="192620"/>
                    <a:pt x="182880" y="173255"/>
                  </a:cubicBezTo>
                  <a:cubicBezTo>
                    <a:pt x="195059" y="75821"/>
                    <a:pt x="192505" y="89856"/>
                    <a:pt x="192505" y="0"/>
                  </a:cubicBezTo>
                </a:path>
              </a:pathLst>
            </a:custGeom>
            <a:noFill/>
            <a:ln w="38100" cap="flat" cmpd="sng" algn="ctr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2" name="Groupe 41"/>
          <p:cNvGrpSpPr/>
          <p:nvPr/>
        </p:nvGrpSpPr>
        <p:grpSpPr>
          <a:xfrm flipH="1">
            <a:off x="4557078" y="3093141"/>
            <a:ext cx="192728" cy="1350430"/>
            <a:chOff x="5674672" y="693019"/>
            <a:chExt cx="192728" cy="1350430"/>
          </a:xfrm>
        </p:grpSpPr>
        <p:sp>
          <p:nvSpPr>
            <p:cNvPr id="43" name="Forme libre 42"/>
            <p:cNvSpPr/>
            <p:nvPr/>
          </p:nvSpPr>
          <p:spPr>
            <a:xfrm>
              <a:off x="5674672" y="693019"/>
              <a:ext cx="192727" cy="683394"/>
            </a:xfrm>
            <a:custGeom>
              <a:avLst/>
              <a:gdLst>
                <a:gd name="connsiteX0" fmla="*/ 0 w 192727"/>
                <a:gd name="connsiteY0" fmla="*/ 683394 h 683394"/>
                <a:gd name="connsiteX1" fmla="*/ 9625 w 192727"/>
                <a:gd name="connsiteY1" fmla="*/ 481263 h 683394"/>
                <a:gd name="connsiteX2" fmla="*/ 19251 w 192727"/>
                <a:gd name="connsiteY2" fmla="*/ 452387 h 683394"/>
                <a:gd name="connsiteX3" fmla="*/ 38501 w 192727"/>
                <a:gd name="connsiteY3" fmla="*/ 423512 h 683394"/>
                <a:gd name="connsiteX4" fmla="*/ 67377 w 192727"/>
                <a:gd name="connsiteY4" fmla="*/ 394636 h 683394"/>
                <a:gd name="connsiteX5" fmla="*/ 96253 w 192727"/>
                <a:gd name="connsiteY5" fmla="*/ 375385 h 683394"/>
                <a:gd name="connsiteX6" fmla="*/ 125128 w 192727"/>
                <a:gd name="connsiteY6" fmla="*/ 317634 h 683394"/>
                <a:gd name="connsiteX7" fmla="*/ 144379 w 192727"/>
                <a:gd name="connsiteY7" fmla="*/ 288758 h 683394"/>
                <a:gd name="connsiteX8" fmla="*/ 154004 w 192727"/>
                <a:gd name="connsiteY8" fmla="*/ 259882 h 683394"/>
                <a:gd name="connsiteX9" fmla="*/ 173255 w 192727"/>
                <a:gd name="connsiteY9" fmla="*/ 231006 h 683394"/>
                <a:gd name="connsiteX10" fmla="*/ 182880 w 192727"/>
                <a:gd name="connsiteY10" fmla="*/ 173255 h 683394"/>
                <a:gd name="connsiteX11" fmla="*/ 192505 w 192727"/>
                <a:gd name="connsiteY11" fmla="*/ 0 h 683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2727" h="683394">
                  <a:moveTo>
                    <a:pt x="0" y="683394"/>
                  </a:moveTo>
                  <a:cubicBezTo>
                    <a:pt x="3208" y="616017"/>
                    <a:pt x="4023" y="548483"/>
                    <a:pt x="9625" y="481263"/>
                  </a:cubicBezTo>
                  <a:cubicBezTo>
                    <a:pt x="10468" y="471152"/>
                    <a:pt x="14713" y="461462"/>
                    <a:pt x="19251" y="452387"/>
                  </a:cubicBezTo>
                  <a:cubicBezTo>
                    <a:pt x="24424" y="442040"/>
                    <a:pt x="31095" y="432399"/>
                    <a:pt x="38501" y="423512"/>
                  </a:cubicBezTo>
                  <a:cubicBezTo>
                    <a:pt x="47215" y="413055"/>
                    <a:pt x="56920" y="403350"/>
                    <a:pt x="67377" y="394636"/>
                  </a:cubicBezTo>
                  <a:cubicBezTo>
                    <a:pt x="76264" y="387230"/>
                    <a:pt x="86628" y="381802"/>
                    <a:pt x="96253" y="375385"/>
                  </a:cubicBezTo>
                  <a:cubicBezTo>
                    <a:pt x="151428" y="292620"/>
                    <a:pt x="85273" y="397343"/>
                    <a:pt x="125128" y="317634"/>
                  </a:cubicBezTo>
                  <a:cubicBezTo>
                    <a:pt x="130302" y="307287"/>
                    <a:pt x="137962" y="298383"/>
                    <a:pt x="144379" y="288758"/>
                  </a:cubicBezTo>
                  <a:cubicBezTo>
                    <a:pt x="147587" y="279133"/>
                    <a:pt x="149467" y="268957"/>
                    <a:pt x="154004" y="259882"/>
                  </a:cubicBezTo>
                  <a:cubicBezTo>
                    <a:pt x="159177" y="249535"/>
                    <a:pt x="169597" y="241981"/>
                    <a:pt x="173255" y="231006"/>
                  </a:cubicBezTo>
                  <a:cubicBezTo>
                    <a:pt x="179427" y="212492"/>
                    <a:pt x="180459" y="192620"/>
                    <a:pt x="182880" y="173255"/>
                  </a:cubicBezTo>
                  <a:cubicBezTo>
                    <a:pt x="195059" y="75821"/>
                    <a:pt x="192505" y="89856"/>
                    <a:pt x="192505" y="0"/>
                  </a:cubicBezTo>
                </a:path>
              </a:pathLst>
            </a:custGeom>
            <a:noFill/>
            <a:ln w="38100" cap="flat" cmpd="sng" algn="ctr">
              <a:solidFill>
                <a:srgbClr val="FF0000"/>
              </a:solidFill>
              <a:prstDash val="solid"/>
              <a:tailEnd type="arrow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" name="Forme libre 43"/>
            <p:cNvSpPr/>
            <p:nvPr/>
          </p:nvSpPr>
          <p:spPr>
            <a:xfrm flipV="1">
              <a:off x="5674673" y="1360055"/>
              <a:ext cx="192727" cy="683394"/>
            </a:xfrm>
            <a:custGeom>
              <a:avLst/>
              <a:gdLst>
                <a:gd name="connsiteX0" fmla="*/ 0 w 192727"/>
                <a:gd name="connsiteY0" fmla="*/ 683394 h 683394"/>
                <a:gd name="connsiteX1" fmla="*/ 9625 w 192727"/>
                <a:gd name="connsiteY1" fmla="*/ 481263 h 683394"/>
                <a:gd name="connsiteX2" fmla="*/ 19251 w 192727"/>
                <a:gd name="connsiteY2" fmla="*/ 452387 h 683394"/>
                <a:gd name="connsiteX3" fmla="*/ 38501 w 192727"/>
                <a:gd name="connsiteY3" fmla="*/ 423512 h 683394"/>
                <a:gd name="connsiteX4" fmla="*/ 67377 w 192727"/>
                <a:gd name="connsiteY4" fmla="*/ 394636 h 683394"/>
                <a:gd name="connsiteX5" fmla="*/ 96253 w 192727"/>
                <a:gd name="connsiteY5" fmla="*/ 375385 h 683394"/>
                <a:gd name="connsiteX6" fmla="*/ 125128 w 192727"/>
                <a:gd name="connsiteY6" fmla="*/ 317634 h 683394"/>
                <a:gd name="connsiteX7" fmla="*/ 144379 w 192727"/>
                <a:gd name="connsiteY7" fmla="*/ 288758 h 683394"/>
                <a:gd name="connsiteX8" fmla="*/ 154004 w 192727"/>
                <a:gd name="connsiteY8" fmla="*/ 259882 h 683394"/>
                <a:gd name="connsiteX9" fmla="*/ 173255 w 192727"/>
                <a:gd name="connsiteY9" fmla="*/ 231006 h 683394"/>
                <a:gd name="connsiteX10" fmla="*/ 182880 w 192727"/>
                <a:gd name="connsiteY10" fmla="*/ 173255 h 683394"/>
                <a:gd name="connsiteX11" fmla="*/ 192505 w 192727"/>
                <a:gd name="connsiteY11" fmla="*/ 0 h 683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2727" h="683394">
                  <a:moveTo>
                    <a:pt x="0" y="683394"/>
                  </a:moveTo>
                  <a:cubicBezTo>
                    <a:pt x="3208" y="616017"/>
                    <a:pt x="4023" y="548483"/>
                    <a:pt x="9625" y="481263"/>
                  </a:cubicBezTo>
                  <a:cubicBezTo>
                    <a:pt x="10468" y="471152"/>
                    <a:pt x="14713" y="461462"/>
                    <a:pt x="19251" y="452387"/>
                  </a:cubicBezTo>
                  <a:cubicBezTo>
                    <a:pt x="24424" y="442040"/>
                    <a:pt x="31095" y="432399"/>
                    <a:pt x="38501" y="423512"/>
                  </a:cubicBezTo>
                  <a:cubicBezTo>
                    <a:pt x="47215" y="413055"/>
                    <a:pt x="56920" y="403350"/>
                    <a:pt x="67377" y="394636"/>
                  </a:cubicBezTo>
                  <a:cubicBezTo>
                    <a:pt x="76264" y="387230"/>
                    <a:pt x="86628" y="381802"/>
                    <a:pt x="96253" y="375385"/>
                  </a:cubicBezTo>
                  <a:cubicBezTo>
                    <a:pt x="151428" y="292620"/>
                    <a:pt x="85273" y="397343"/>
                    <a:pt x="125128" y="317634"/>
                  </a:cubicBezTo>
                  <a:cubicBezTo>
                    <a:pt x="130302" y="307287"/>
                    <a:pt x="137962" y="298383"/>
                    <a:pt x="144379" y="288758"/>
                  </a:cubicBezTo>
                  <a:cubicBezTo>
                    <a:pt x="147587" y="279133"/>
                    <a:pt x="149467" y="268957"/>
                    <a:pt x="154004" y="259882"/>
                  </a:cubicBezTo>
                  <a:cubicBezTo>
                    <a:pt x="159177" y="249535"/>
                    <a:pt x="169597" y="241981"/>
                    <a:pt x="173255" y="231006"/>
                  </a:cubicBezTo>
                  <a:cubicBezTo>
                    <a:pt x="179427" y="212492"/>
                    <a:pt x="180459" y="192620"/>
                    <a:pt x="182880" y="173255"/>
                  </a:cubicBezTo>
                  <a:cubicBezTo>
                    <a:pt x="195059" y="75821"/>
                    <a:pt x="192505" y="89856"/>
                    <a:pt x="192505" y="0"/>
                  </a:cubicBezTo>
                </a:path>
              </a:pathLst>
            </a:custGeom>
            <a:noFill/>
            <a:ln w="38100" cap="flat" cmpd="sng" algn="ctr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5" name="Rectangle 44"/>
          <p:cNvSpPr/>
          <p:nvPr/>
        </p:nvSpPr>
        <p:spPr>
          <a:xfrm>
            <a:off x="291236" y="2613678"/>
            <a:ext cx="45719" cy="152400"/>
          </a:xfrm>
          <a:prstGeom prst="rect">
            <a:avLst/>
          </a:prstGeom>
          <a:solidFill>
            <a:srgbClr val="4F81BD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348047" y="2601300"/>
            <a:ext cx="45719" cy="152400"/>
          </a:xfrm>
          <a:prstGeom prst="rect">
            <a:avLst/>
          </a:prstGeom>
          <a:solidFill>
            <a:srgbClr val="4F81BD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3535339" y="3681090"/>
            <a:ext cx="45719" cy="152400"/>
          </a:xfrm>
          <a:prstGeom prst="rect">
            <a:avLst/>
          </a:prstGeom>
          <a:solidFill>
            <a:srgbClr val="4F81BD"/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4557078" y="3682907"/>
            <a:ext cx="45719" cy="152400"/>
          </a:xfrm>
          <a:prstGeom prst="rect">
            <a:avLst/>
          </a:prstGeom>
          <a:solidFill>
            <a:srgbClr val="4F81BD"/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ZoneTexte 48"/>
          <p:cNvSpPr txBox="1"/>
          <p:nvPr/>
        </p:nvSpPr>
        <p:spPr>
          <a:xfrm>
            <a:off x="1135527" y="5958689"/>
            <a:ext cx="11918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B applied</a:t>
            </a:r>
            <a:endParaRPr lang="en-US" sz="1200" dirty="0">
              <a:solidFill>
                <a:srgbClr val="1F497D">
                  <a:lumMod val="60000"/>
                  <a:lumOff val="40000"/>
                </a:srgbClr>
              </a:solidFill>
              <a:latin typeface="Calibri"/>
            </a:endParaRPr>
          </a:p>
        </p:txBody>
      </p:sp>
      <p:sp>
        <p:nvSpPr>
          <p:cNvPr id="50" name="ZoneTexte 49"/>
          <p:cNvSpPr txBox="1"/>
          <p:nvPr/>
        </p:nvSpPr>
        <p:spPr>
          <a:xfrm>
            <a:off x="2904772" y="5181560"/>
            <a:ext cx="11918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B applied x 1.8</a:t>
            </a:r>
            <a:endParaRPr lang="en-US" sz="1200" dirty="0">
              <a:solidFill>
                <a:srgbClr val="1F497D">
                  <a:lumMod val="60000"/>
                  <a:lumOff val="40000"/>
                </a:srgbClr>
              </a:solidFill>
              <a:latin typeface="Calibri"/>
            </a:endParaRPr>
          </a:p>
        </p:txBody>
      </p:sp>
      <p:grpSp>
        <p:nvGrpSpPr>
          <p:cNvPr id="51" name="Groupe 50"/>
          <p:cNvGrpSpPr/>
          <p:nvPr/>
        </p:nvGrpSpPr>
        <p:grpSpPr>
          <a:xfrm>
            <a:off x="230526" y="1711229"/>
            <a:ext cx="1987775" cy="2084941"/>
            <a:chOff x="4908716" y="1576197"/>
            <a:chExt cx="2148163" cy="2374876"/>
          </a:xfrm>
        </p:grpSpPr>
        <p:sp>
          <p:nvSpPr>
            <p:cNvPr id="52" name="Arc 51"/>
            <p:cNvSpPr/>
            <p:nvPr/>
          </p:nvSpPr>
          <p:spPr>
            <a:xfrm rot="2349067">
              <a:off x="4908716" y="1576197"/>
              <a:ext cx="2080697" cy="2374876"/>
            </a:xfrm>
            <a:prstGeom prst="arc">
              <a:avLst/>
            </a:prstGeom>
            <a:ln w="203200" cmpd="sng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53" name="Connecteur droit avec flèche 52"/>
            <p:cNvCxnSpPr/>
            <p:nvPr/>
          </p:nvCxnSpPr>
          <p:spPr>
            <a:xfrm flipV="1">
              <a:off x="6804248" y="1846411"/>
              <a:ext cx="0" cy="214815"/>
            </a:xfrm>
            <a:prstGeom prst="straightConnector1">
              <a:avLst/>
            </a:prstGeom>
            <a:noFill/>
            <a:ln w="31750" cap="flat" cmpd="sng" algn="ctr">
              <a:solidFill>
                <a:srgbClr val="FF0000"/>
              </a:solidFill>
              <a:prstDash val="solid"/>
              <a:tailEnd type="arrow" w="sm" len="sm"/>
            </a:ln>
            <a:effectLst/>
          </p:spPr>
        </p:cxnSp>
        <p:cxnSp>
          <p:nvCxnSpPr>
            <p:cNvPr id="54" name="Connecteur droit avec flèche 53"/>
            <p:cNvCxnSpPr/>
            <p:nvPr/>
          </p:nvCxnSpPr>
          <p:spPr>
            <a:xfrm flipV="1">
              <a:off x="6948264" y="2064342"/>
              <a:ext cx="0" cy="214815"/>
            </a:xfrm>
            <a:prstGeom prst="straightConnector1">
              <a:avLst/>
            </a:prstGeom>
            <a:noFill/>
            <a:ln w="31750" cap="flat" cmpd="sng" algn="ctr">
              <a:solidFill>
                <a:srgbClr val="FF0000"/>
              </a:solidFill>
              <a:prstDash val="solid"/>
              <a:tailEnd type="arrow" w="sm" len="sm"/>
            </a:ln>
            <a:effectLst/>
          </p:spPr>
        </p:cxnSp>
        <p:cxnSp>
          <p:nvCxnSpPr>
            <p:cNvPr id="55" name="Connecteur droit avec flèche 54"/>
            <p:cNvCxnSpPr/>
            <p:nvPr/>
          </p:nvCxnSpPr>
          <p:spPr>
            <a:xfrm flipV="1">
              <a:off x="7056879" y="2349879"/>
              <a:ext cx="0" cy="214815"/>
            </a:xfrm>
            <a:prstGeom prst="straightConnector1">
              <a:avLst/>
            </a:prstGeom>
            <a:noFill/>
            <a:ln w="31750" cap="flat" cmpd="sng" algn="ctr">
              <a:solidFill>
                <a:srgbClr val="FF0000"/>
              </a:solidFill>
              <a:prstDash val="solid"/>
              <a:tailEnd type="arrow" w="sm" len="sm"/>
            </a:ln>
            <a:effectLst/>
          </p:spPr>
        </p:cxnSp>
        <p:cxnSp>
          <p:nvCxnSpPr>
            <p:cNvPr id="56" name="Connecteur droit avec flèche 55"/>
            <p:cNvCxnSpPr/>
            <p:nvPr/>
          </p:nvCxnSpPr>
          <p:spPr>
            <a:xfrm flipV="1">
              <a:off x="7023012" y="2722413"/>
              <a:ext cx="0" cy="214815"/>
            </a:xfrm>
            <a:prstGeom prst="straightConnector1">
              <a:avLst/>
            </a:prstGeom>
            <a:noFill/>
            <a:ln w="31750" cap="flat" cmpd="sng" algn="ctr">
              <a:solidFill>
                <a:srgbClr val="FF0000"/>
              </a:solidFill>
              <a:prstDash val="solid"/>
              <a:tailEnd type="arrow" w="sm" len="sm"/>
            </a:ln>
            <a:effectLst/>
          </p:spPr>
        </p:cxnSp>
        <p:cxnSp>
          <p:nvCxnSpPr>
            <p:cNvPr id="57" name="Connecteur droit avec flèche 56"/>
            <p:cNvCxnSpPr/>
            <p:nvPr/>
          </p:nvCxnSpPr>
          <p:spPr>
            <a:xfrm flipV="1">
              <a:off x="6876256" y="3094946"/>
              <a:ext cx="0" cy="214815"/>
            </a:xfrm>
            <a:prstGeom prst="straightConnector1">
              <a:avLst/>
            </a:prstGeom>
            <a:noFill/>
            <a:ln w="31750" cap="flat" cmpd="sng" algn="ctr">
              <a:solidFill>
                <a:srgbClr val="FF0000"/>
              </a:solidFill>
              <a:prstDash val="solid"/>
              <a:tailEnd type="arrow" w="sm" len="sm"/>
            </a:ln>
            <a:effectLst/>
          </p:spPr>
        </p:cxnSp>
      </p:grpSp>
      <p:grpSp>
        <p:nvGrpSpPr>
          <p:cNvPr id="58" name="Groupe 57"/>
          <p:cNvGrpSpPr/>
          <p:nvPr/>
        </p:nvGrpSpPr>
        <p:grpSpPr>
          <a:xfrm>
            <a:off x="3614431" y="897861"/>
            <a:ext cx="2012304" cy="1912759"/>
            <a:chOff x="4904974" y="3575181"/>
            <a:chExt cx="2328963" cy="2374876"/>
          </a:xfrm>
        </p:grpSpPr>
        <p:sp>
          <p:nvSpPr>
            <p:cNvPr id="59" name="Arc 58"/>
            <p:cNvSpPr/>
            <p:nvPr/>
          </p:nvSpPr>
          <p:spPr>
            <a:xfrm rot="2349067">
              <a:off x="4904974" y="3575181"/>
              <a:ext cx="2080697" cy="2374876"/>
            </a:xfrm>
            <a:prstGeom prst="arc">
              <a:avLst/>
            </a:prstGeom>
            <a:ln w="203200" cmpd="sng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60" name="Connecteur droit avec flèche 59"/>
            <p:cNvCxnSpPr/>
            <p:nvPr/>
          </p:nvCxnSpPr>
          <p:spPr>
            <a:xfrm flipH="1" flipV="1">
              <a:off x="6948264" y="3717598"/>
              <a:ext cx="104873" cy="207189"/>
            </a:xfrm>
            <a:prstGeom prst="straightConnector1">
              <a:avLst/>
            </a:prstGeom>
            <a:noFill/>
            <a:ln w="31750" cap="flat" cmpd="sng" algn="ctr">
              <a:solidFill>
                <a:srgbClr val="FF0000"/>
              </a:solidFill>
              <a:prstDash val="solid"/>
              <a:tailEnd type="arrow" w="sm" len="sm"/>
            </a:ln>
            <a:effectLst/>
          </p:spPr>
        </p:cxnSp>
        <p:cxnSp>
          <p:nvCxnSpPr>
            <p:cNvPr id="61" name="Connecteur droit avec flèche 60"/>
            <p:cNvCxnSpPr/>
            <p:nvPr/>
          </p:nvCxnSpPr>
          <p:spPr>
            <a:xfrm flipH="1" flipV="1">
              <a:off x="7126515" y="3961396"/>
              <a:ext cx="64507" cy="214816"/>
            </a:xfrm>
            <a:prstGeom prst="straightConnector1">
              <a:avLst/>
            </a:prstGeom>
            <a:noFill/>
            <a:ln w="31750" cap="flat" cmpd="sng" algn="ctr">
              <a:solidFill>
                <a:srgbClr val="FF0000"/>
              </a:solidFill>
              <a:prstDash val="solid"/>
              <a:tailEnd type="arrow" w="sm" len="sm"/>
            </a:ln>
            <a:effectLst/>
          </p:spPr>
        </p:cxnSp>
        <p:cxnSp>
          <p:nvCxnSpPr>
            <p:cNvPr id="62" name="Connecteur droit avec flèche 61"/>
            <p:cNvCxnSpPr/>
            <p:nvPr/>
          </p:nvCxnSpPr>
          <p:spPr>
            <a:xfrm flipV="1">
              <a:off x="7222589" y="4425428"/>
              <a:ext cx="0" cy="214815"/>
            </a:xfrm>
            <a:prstGeom prst="straightConnector1">
              <a:avLst/>
            </a:prstGeom>
            <a:noFill/>
            <a:ln w="31750" cap="flat" cmpd="sng" algn="ctr">
              <a:solidFill>
                <a:srgbClr val="FF0000"/>
              </a:solidFill>
              <a:prstDash val="solid"/>
              <a:tailEnd type="arrow" w="sm" len="sm"/>
            </a:ln>
            <a:effectLst/>
          </p:spPr>
        </p:cxnSp>
        <p:cxnSp>
          <p:nvCxnSpPr>
            <p:cNvPr id="63" name="Connecteur droit avec flèche 62"/>
            <p:cNvCxnSpPr/>
            <p:nvPr/>
          </p:nvCxnSpPr>
          <p:spPr>
            <a:xfrm flipV="1">
              <a:off x="7191022" y="4762619"/>
              <a:ext cx="42915" cy="275681"/>
            </a:xfrm>
            <a:prstGeom prst="straightConnector1">
              <a:avLst/>
            </a:prstGeom>
            <a:noFill/>
            <a:ln w="31750" cap="flat" cmpd="sng" algn="ctr">
              <a:solidFill>
                <a:srgbClr val="FF0000"/>
              </a:solidFill>
              <a:prstDash val="solid"/>
              <a:tailEnd type="arrow" w="sm" len="sm"/>
            </a:ln>
            <a:effectLst/>
          </p:spPr>
        </p:cxnSp>
        <p:cxnSp>
          <p:nvCxnSpPr>
            <p:cNvPr id="64" name="Connecteur droit avec flèche 63"/>
            <p:cNvCxnSpPr/>
            <p:nvPr/>
          </p:nvCxnSpPr>
          <p:spPr>
            <a:xfrm flipV="1">
              <a:off x="6948264" y="5224658"/>
              <a:ext cx="178251" cy="240370"/>
            </a:xfrm>
            <a:prstGeom prst="straightConnector1">
              <a:avLst/>
            </a:prstGeom>
            <a:noFill/>
            <a:ln w="31750" cap="flat" cmpd="sng" algn="ctr">
              <a:solidFill>
                <a:srgbClr val="FF0000"/>
              </a:solidFill>
              <a:prstDash val="solid"/>
              <a:tailEnd type="arrow" w="sm" len="sm"/>
            </a:ln>
            <a:effectLst/>
          </p:spPr>
        </p:cxnSp>
      </p:grpSp>
      <p:sp>
        <p:nvSpPr>
          <p:cNvPr id="66" name="Arc 65"/>
          <p:cNvSpPr/>
          <p:nvPr/>
        </p:nvSpPr>
        <p:spPr>
          <a:xfrm rot="2349067">
            <a:off x="3642803" y="2800137"/>
            <a:ext cx="1865067" cy="2240230"/>
          </a:xfrm>
          <a:prstGeom prst="arc">
            <a:avLst/>
          </a:prstGeom>
          <a:ln w="20320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7" name="Connecteur droit avec flèche 66"/>
          <p:cNvCxnSpPr/>
          <p:nvPr/>
        </p:nvCxnSpPr>
        <p:spPr>
          <a:xfrm flipH="1" flipV="1">
            <a:off x="5474339" y="2934479"/>
            <a:ext cx="94005" cy="101877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tailEnd type="arrow" w="sm" len="sm"/>
          </a:ln>
          <a:effectLst/>
        </p:spPr>
      </p:cxnSp>
      <p:cxnSp>
        <p:nvCxnSpPr>
          <p:cNvPr id="68" name="Connecteur droit avec flèche 67"/>
          <p:cNvCxnSpPr/>
          <p:nvPr/>
        </p:nvCxnSpPr>
        <p:spPr>
          <a:xfrm flipH="1" flipV="1">
            <a:off x="5634118" y="3164455"/>
            <a:ext cx="57822" cy="101877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tailEnd type="arrow" w="sm" len="sm"/>
          </a:ln>
          <a:effectLst/>
        </p:spPr>
      </p:cxnSp>
      <p:cxnSp>
        <p:nvCxnSpPr>
          <p:cNvPr id="69" name="Connecteur droit avec flèche 68"/>
          <p:cNvCxnSpPr/>
          <p:nvPr/>
        </p:nvCxnSpPr>
        <p:spPr>
          <a:xfrm flipV="1">
            <a:off x="5720235" y="3602177"/>
            <a:ext cx="0" cy="101877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tailEnd type="arrow" w="sm" len="sm"/>
          </a:ln>
          <a:effectLst/>
        </p:spPr>
      </p:cxnSp>
      <p:cxnSp>
        <p:nvCxnSpPr>
          <p:cNvPr id="70" name="Connecteur droit avec flèche 69"/>
          <p:cNvCxnSpPr/>
          <p:nvPr/>
        </p:nvCxnSpPr>
        <p:spPr>
          <a:xfrm flipV="1">
            <a:off x="5691939" y="3920251"/>
            <a:ext cx="38468" cy="101877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tailEnd type="arrow" w="sm" len="sm"/>
          </a:ln>
          <a:effectLst/>
        </p:spPr>
      </p:cxnSp>
      <p:cxnSp>
        <p:nvCxnSpPr>
          <p:cNvPr id="71" name="Connecteur droit avec flèche 70"/>
          <p:cNvCxnSpPr/>
          <p:nvPr/>
        </p:nvCxnSpPr>
        <p:spPr>
          <a:xfrm flipV="1">
            <a:off x="5474339" y="4356095"/>
            <a:ext cx="159778" cy="101877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tailEnd type="arrow" w="sm" len="sm"/>
          </a:ln>
          <a:effectLst/>
        </p:spPr>
      </p:cxnSp>
      <p:cxnSp>
        <p:nvCxnSpPr>
          <p:cNvPr id="72" name="Connecteur droit avec flèche 71"/>
          <p:cNvCxnSpPr/>
          <p:nvPr/>
        </p:nvCxnSpPr>
        <p:spPr>
          <a:xfrm flipV="1">
            <a:off x="5328723" y="3061111"/>
            <a:ext cx="0" cy="101877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tailEnd type="arrow" w="sm" len="sm"/>
          </a:ln>
          <a:effectLst/>
        </p:spPr>
      </p:cxnSp>
      <p:cxnSp>
        <p:nvCxnSpPr>
          <p:cNvPr id="73" name="Connecteur droit avec flèche 72"/>
          <p:cNvCxnSpPr/>
          <p:nvPr/>
        </p:nvCxnSpPr>
        <p:spPr>
          <a:xfrm flipV="1">
            <a:off x="5457814" y="3266687"/>
            <a:ext cx="0" cy="101877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tailEnd type="arrow" w="sm" len="sm"/>
          </a:ln>
          <a:effectLst/>
        </p:spPr>
      </p:cxnSp>
      <p:cxnSp>
        <p:nvCxnSpPr>
          <p:cNvPr id="74" name="Connecteur droit avec flèche 73"/>
          <p:cNvCxnSpPr/>
          <p:nvPr/>
        </p:nvCxnSpPr>
        <p:spPr>
          <a:xfrm flipV="1">
            <a:off x="5555173" y="3536035"/>
            <a:ext cx="0" cy="101877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tailEnd type="arrow" w="sm" len="sm"/>
          </a:ln>
          <a:effectLst/>
        </p:spPr>
      </p:cxnSp>
      <p:cxnSp>
        <p:nvCxnSpPr>
          <p:cNvPr id="75" name="Connecteur droit avec flèche 74"/>
          <p:cNvCxnSpPr/>
          <p:nvPr/>
        </p:nvCxnSpPr>
        <p:spPr>
          <a:xfrm flipV="1">
            <a:off x="5524816" y="3887448"/>
            <a:ext cx="0" cy="101877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tailEnd type="arrow" w="sm" len="sm"/>
          </a:ln>
          <a:effectLst/>
        </p:spPr>
      </p:cxnSp>
      <p:cxnSp>
        <p:nvCxnSpPr>
          <p:cNvPr id="76" name="Connecteur droit avec flèche 75"/>
          <p:cNvCxnSpPr/>
          <p:nvPr/>
        </p:nvCxnSpPr>
        <p:spPr>
          <a:xfrm flipV="1">
            <a:off x="5393268" y="4238860"/>
            <a:ext cx="0" cy="101877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tailEnd type="arrow" w="sm" len="sm"/>
          </a:ln>
          <a:effectLst/>
        </p:spPr>
      </p:cxnSp>
      <p:grpSp>
        <p:nvGrpSpPr>
          <p:cNvPr id="77" name="Groupe 76"/>
          <p:cNvGrpSpPr/>
          <p:nvPr/>
        </p:nvGrpSpPr>
        <p:grpSpPr>
          <a:xfrm>
            <a:off x="3585688" y="1103821"/>
            <a:ext cx="1006962" cy="1203215"/>
            <a:chOff x="136038" y="1622543"/>
            <a:chExt cx="1386047" cy="1441738"/>
          </a:xfrm>
          <a:noFill/>
        </p:grpSpPr>
        <p:sp>
          <p:nvSpPr>
            <p:cNvPr id="78" name="Arc 77"/>
            <p:cNvSpPr/>
            <p:nvPr/>
          </p:nvSpPr>
          <p:spPr>
            <a:xfrm>
              <a:off x="596667" y="2054590"/>
              <a:ext cx="925418" cy="614111"/>
            </a:xfrm>
            <a:prstGeom prst="arc">
              <a:avLst>
                <a:gd name="adj1" fmla="val 16200000"/>
                <a:gd name="adj2" fmla="val 5376988"/>
              </a:avLst>
            </a:prstGeom>
            <a:grpFill/>
            <a:ln w="19050" cap="flat" cmpd="sng" algn="ctr">
              <a:solidFill>
                <a:sysClr val="window" lastClr="FFFFFF">
                  <a:lumMod val="6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79" name="Connecteur droit 78"/>
            <p:cNvCxnSpPr/>
            <p:nvPr/>
          </p:nvCxnSpPr>
          <p:spPr>
            <a:xfrm flipV="1">
              <a:off x="1059376" y="1622543"/>
              <a:ext cx="0" cy="432048"/>
            </a:xfrm>
            <a:prstGeom prst="line">
              <a:avLst/>
            </a:prstGeom>
            <a:grpFill/>
            <a:ln w="19050" cap="flat" cmpd="sng" algn="ctr">
              <a:solidFill>
                <a:sysClr val="window" lastClr="FFFFFF">
                  <a:lumMod val="65000"/>
                </a:sysClr>
              </a:solidFill>
              <a:prstDash val="solid"/>
            </a:ln>
            <a:effectLst/>
          </p:spPr>
        </p:cxnSp>
        <p:cxnSp>
          <p:nvCxnSpPr>
            <p:cNvPr id="80" name="Connecteur droit 79"/>
            <p:cNvCxnSpPr>
              <a:stCxn id="78" idx="2"/>
            </p:cNvCxnSpPr>
            <p:nvPr/>
          </p:nvCxnSpPr>
          <p:spPr>
            <a:xfrm>
              <a:off x="1061456" y="2668698"/>
              <a:ext cx="0" cy="394005"/>
            </a:xfrm>
            <a:prstGeom prst="line">
              <a:avLst/>
            </a:prstGeom>
            <a:grpFill/>
            <a:ln w="19050" cap="flat" cmpd="sng" algn="ctr">
              <a:solidFill>
                <a:sysClr val="window" lastClr="FFFFFF">
                  <a:lumMod val="65000"/>
                </a:sysClr>
              </a:solidFill>
              <a:prstDash val="solid"/>
            </a:ln>
            <a:effectLst/>
          </p:spPr>
        </p:cxnSp>
        <p:sp>
          <p:nvSpPr>
            <p:cNvPr id="81" name="Arc 80"/>
            <p:cNvSpPr/>
            <p:nvPr/>
          </p:nvSpPr>
          <p:spPr>
            <a:xfrm flipH="1">
              <a:off x="136038" y="2056168"/>
              <a:ext cx="925419" cy="614111"/>
            </a:xfrm>
            <a:prstGeom prst="arc">
              <a:avLst>
                <a:gd name="adj1" fmla="val 16200000"/>
                <a:gd name="adj2" fmla="val 5376988"/>
              </a:avLst>
            </a:prstGeom>
            <a:grpFill/>
            <a:ln w="19050" cap="flat" cmpd="sng" algn="ctr">
              <a:solidFill>
                <a:sysClr val="window" lastClr="FFFFFF">
                  <a:lumMod val="6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82" name="Connecteur droit 81"/>
            <p:cNvCxnSpPr/>
            <p:nvPr/>
          </p:nvCxnSpPr>
          <p:spPr>
            <a:xfrm flipH="1" flipV="1">
              <a:off x="598747" y="1624121"/>
              <a:ext cx="0" cy="432048"/>
            </a:xfrm>
            <a:prstGeom prst="line">
              <a:avLst/>
            </a:prstGeom>
            <a:grpFill/>
            <a:ln w="19050" cap="flat" cmpd="sng" algn="ctr">
              <a:solidFill>
                <a:sysClr val="window" lastClr="FFFFFF">
                  <a:lumMod val="65000"/>
                </a:sysClr>
              </a:solidFill>
              <a:prstDash val="solid"/>
            </a:ln>
            <a:effectLst/>
          </p:spPr>
        </p:cxnSp>
        <p:cxnSp>
          <p:nvCxnSpPr>
            <p:cNvPr id="83" name="Connecteur droit 82"/>
            <p:cNvCxnSpPr>
              <a:stCxn id="81" idx="2"/>
            </p:cNvCxnSpPr>
            <p:nvPr/>
          </p:nvCxnSpPr>
          <p:spPr>
            <a:xfrm flipH="1">
              <a:off x="596667" y="2670276"/>
              <a:ext cx="0" cy="394005"/>
            </a:xfrm>
            <a:prstGeom prst="line">
              <a:avLst/>
            </a:prstGeom>
            <a:grpFill/>
            <a:ln w="19050" cap="flat" cmpd="sng" algn="ctr">
              <a:solidFill>
                <a:sysClr val="window" lastClr="FFFFFF">
                  <a:lumMod val="65000"/>
                </a:sysClr>
              </a:solidFill>
              <a:prstDash val="solid"/>
            </a:ln>
            <a:effectLst/>
          </p:spPr>
        </p:cxnSp>
        <p:cxnSp>
          <p:nvCxnSpPr>
            <p:cNvPr id="84" name="Connecteur droit 83"/>
            <p:cNvCxnSpPr/>
            <p:nvPr/>
          </p:nvCxnSpPr>
          <p:spPr>
            <a:xfrm>
              <a:off x="598747" y="1624121"/>
              <a:ext cx="462709" cy="0"/>
            </a:xfrm>
            <a:prstGeom prst="line">
              <a:avLst/>
            </a:prstGeom>
            <a:grpFill/>
            <a:ln w="19050" cap="flat" cmpd="sng" algn="ctr">
              <a:solidFill>
                <a:sysClr val="window" lastClr="FFFFFF">
                  <a:lumMod val="65000"/>
                </a:sysClr>
              </a:solidFill>
              <a:prstDash val="solid"/>
            </a:ln>
            <a:effectLst/>
          </p:spPr>
        </p:cxnSp>
        <p:cxnSp>
          <p:nvCxnSpPr>
            <p:cNvPr id="85" name="Connecteur droit 84"/>
            <p:cNvCxnSpPr/>
            <p:nvPr/>
          </p:nvCxnSpPr>
          <p:spPr>
            <a:xfrm>
              <a:off x="596667" y="3059967"/>
              <a:ext cx="462709" cy="0"/>
            </a:xfrm>
            <a:prstGeom prst="line">
              <a:avLst/>
            </a:prstGeom>
            <a:grpFill/>
            <a:ln w="19050" cap="flat" cmpd="sng" algn="ctr">
              <a:solidFill>
                <a:sysClr val="window" lastClr="FFFFFF">
                  <a:lumMod val="65000"/>
                </a:sysClr>
              </a:solidFill>
              <a:prstDash val="solid"/>
            </a:ln>
            <a:effectLst/>
          </p:spPr>
        </p:cxnSp>
      </p:grpSp>
      <p:grpSp>
        <p:nvGrpSpPr>
          <p:cNvPr id="86" name="Groupe 85"/>
          <p:cNvGrpSpPr/>
          <p:nvPr/>
        </p:nvGrpSpPr>
        <p:grpSpPr>
          <a:xfrm>
            <a:off x="3427554" y="1053460"/>
            <a:ext cx="192728" cy="1350430"/>
            <a:chOff x="5674672" y="693019"/>
            <a:chExt cx="192728" cy="1350430"/>
          </a:xfrm>
        </p:grpSpPr>
        <p:sp>
          <p:nvSpPr>
            <p:cNvPr id="87" name="Forme libre 86"/>
            <p:cNvSpPr/>
            <p:nvPr/>
          </p:nvSpPr>
          <p:spPr>
            <a:xfrm>
              <a:off x="5674672" y="693019"/>
              <a:ext cx="192727" cy="683394"/>
            </a:xfrm>
            <a:custGeom>
              <a:avLst/>
              <a:gdLst>
                <a:gd name="connsiteX0" fmla="*/ 0 w 192727"/>
                <a:gd name="connsiteY0" fmla="*/ 683394 h 683394"/>
                <a:gd name="connsiteX1" fmla="*/ 9625 w 192727"/>
                <a:gd name="connsiteY1" fmla="*/ 481263 h 683394"/>
                <a:gd name="connsiteX2" fmla="*/ 19251 w 192727"/>
                <a:gd name="connsiteY2" fmla="*/ 452387 h 683394"/>
                <a:gd name="connsiteX3" fmla="*/ 38501 w 192727"/>
                <a:gd name="connsiteY3" fmla="*/ 423512 h 683394"/>
                <a:gd name="connsiteX4" fmla="*/ 67377 w 192727"/>
                <a:gd name="connsiteY4" fmla="*/ 394636 h 683394"/>
                <a:gd name="connsiteX5" fmla="*/ 96253 w 192727"/>
                <a:gd name="connsiteY5" fmla="*/ 375385 h 683394"/>
                <a:gd name="connsiteX6" fmla="*/ 125128 w 192727"/>
                <a:gd name="connsiteY6" fmla="*/ 317634 h 683394"/>
                <a:gd name="connsiteX7" fmla="*/ 144379 w 192727"/>
                <a:gd name="connsiteY7" fmla="*/ 288758 h 683394"/>
                <a:gd name="connsiteX8" fmla="*/ 154004 w 192727"/>
                <a:gd name="connsiteY8" fmla="*/ 259882 h 683394"/>
                <a:gd name="connsiteX9" fmla="*/ 173255 w 192727"/>
                <a:gd name="connsiteY9" fmla="*/ 231006 h 683394"/>
                <a:gd name="connsiteX10" fmla="*/ 182880 w 192727"/>
                <a:gd name="connsiteY10" fmla="*/ 173255 h 683394"/>
                <a:gd name="connsiteX11" fmla="*/ 192505 w 192727"/>
                <a:gd name="connsiteY11" fmla="*/ 0 h 683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2727" h="683394">
                  <a:moveTo>
                    <a:pt x="0" y="683394"/>
                  </a:moveTo>
                  <a:cubicBezTo>
                    <a:pt x="3208" y="616017"/>
                    <a:pt x="4023" y="548483"/>
                    <a:pt x="9625" y="481263"/>
                  </a:cubicBezTo>
                  <a:cubicBezTo>
                    <a:pt x="10468" y="471152"/>
                    <a:pt x="14713" y="461462"/>
                    <a:pt x="19251" y="452387"/>
                  </a:cubicBezTo>
                  <a:cubicBezTo>
                    <a:pt x="24424" y="442040"/>
                    <a:pt x="31095" y="432399"/>
                    <a:pt x="38501" y="423512"/>
                  </a:cubicBezTo>
                  <a:cubicBezTo>
                    <a:pt x="47215" y="413055"/>
                    <a:pt x="56920" y="403350"/>
                    <a:pt x="67377" y="394636"/>
                  </a:cubicBezTo>
                  <a:cubicBezTo>
                    <a:pt x="76264" y="387230"/>
                    <a:pt x="86628" y="381802"/>
                    <a:pt x="96253" y="375385"/>
                  </a:cubicBezTo>
                  <a:cubicBezTo>
                    <a:pt x="151428" y="292620"/>
                    <a:pt x="85273" y="397343"/>
                    <a:pt x="125128" y="317634"/>
                  </a:cubicBezTo>
                  <a:cubicBezTo>
                    <a:pt x="130302" y="307287"/>
                    <a:pt x="137962" y="298383"/>
                    <a:pt x="144379" y="288758"/>
                  </a:cubicBezTo>
                  <a:cubicBezTo>
                    <a:pt x="147587" y="279133"/>
                    <a:pt x="149467" y="268957"/>
                    <a:pt x="154004" y="259882"/>
                  </a:cubicBezTo>
                  <a:cubicBezTo>
                    <a:pt x="159177" y="249535"/>
                    <a:pt x="169597" y="241981"/>
                    <a:pt x="173255" y="231006"/>
                  </a:cubicBezTo>
                  <a:cubicBezTo>
                    <a:pt x="179427" y="212492"/>
                    <a:pt x="180459" y="192620"/>
                    <a:pt x="182880" y="173255"/>
                  </a:cubicBezTo>
                  <a:cubicBezTo>
                    <a:pt x="195059" y="75821"/>
                    <a:pt x="192505" y="89856"/>
                    <a:pt x="192505" y="0"/>
                  </a:cubicBezTo>
                </a:path>
              </a:pathLst>
            </a:custGeom>
            <a:noFill/>
            <a:ln w="38100" cap="flat" cmpd="sng" algn="ctr">
              <a:solidFill>
                <a:srgbClr val="FF0000"/>
              </a:solidFill>
              <a:prstDash val="solid"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8" name="Forme libre 87"/>
            <p:cNvSpPr/>
            <p:nvPr/>
          </p:nvSpPr>
          <p:spPr>
            <a:xfrm flipV="1">
              <a:off x="5674673" y="1360055"/>
              <a:ext cx="192727" cy="683394"/>
            </a:xfrm>
            <a:custGeom>
              <a:avLst/>
              <a:gdLst>
                <a:gd name="connsiteX0" fmla="*/ 0 w 192727"/>
                <a:gd name="connsiteY0" fmla="*/ 683394 h 683394"/>
                <a:gd name="connsiteX1" fmla="*/ 9625 w 192727"/>
                <a:gd name="connsiteY1" fmla="*/ 481263 h 683394"/>
                <a:gd name="connsiteX2" fmla="*/ 19251 w 192727"/>
                <a:gd name="connsiteY2" fmla="*/ 452387 h 683394"/>
                <a:gd name="connsiteX3" fmla="*/ 38501 w 192727"/>
                <a:gd name="connsiteY3" fmla="*/ 423512 h 683394"/>
                <a:gd name="connsiteX4" fmla="*/ 67377 w 192727"/>
                <a:gd name="connsiteY4" fmla="*/ 394636 h 683394"/>
                <a:gd name="connsiteX5" fmla="*/ 96253 w 192727"/>
                <a:gd name="connsiteY5" fmla="*/ 375385 h 683394"/>
                <a:gd name="connsiteX6" fmla="*/ 125128 w 192727"/>
                <a:gd name="connsiteY6" fmla="*/ 317634 h 683394"/>
                <a:gd name="connsiteX7" fmla="*/ 144379 w 192727"/>
                <a:gd name="connsiteY7" fmla="*/ 288758 h 683394"/>
                <a:gd name="connsiteX8" fmla="*/ 154004 w 192727"/>
                <a:gd name="connsiteY8" fmla="*/ 259882 h 683394"/>
                <a:gd name="connsiteX9" fmla="*/ 173255 w 192727"/>
                <a:gd name="connsiteY9" fmla="*/ 231006 h 683394"/>
                <a:gd name="connsiteX10" fmla="*/ 182880 w 192727"/>
                <a:gd name="connsiteY10" fmla="*/ 173255 h 683394"/>
                <a:gd name="connsiteX11" fmla="*/ 192505 w 192727"/>
                <a:gd name="connsiteY11" fmla="*/ 0 h 683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2727" h="683394">
                  <a:moveTo>
                    <a:pt x="0" y="683394"/>
                  </a:moveTo>
                  <a:cubicBezTo>
                    <a:pt x="3208" y="616017"/>
                    <a:pt x="4023" y="548483"/>
                    <a:pt x="9625" y="481263"/>
                  </a:cubicBezTo>
                  <a:cubicBezTo>
                    <a:pt x="10468" y="471152"/>
                    <a:pt x="14713" y="461462"/>
                    <a:pt x="19251" y="452387"/>
                  </a:cubicBezTo>
                  <a:cubicBezTo>
                    <a:pt x="24424" y="442040"/>
                    <a:pt x="31095" y="432399"/>
                    <a:pt x="38501" y="423512"/>
                  </a:cubicBezTo>
                  <a:cubicBezTo>
                    <a:pt x="47215" y="413055"/>
                    <a:pt x="56920" y="403350"/>
                    <a:pt x="67377" y="394636"/>
                  </a:cubicBezTo>
                  <a:cubicBezTo>
                    <a:pt x="76264" y="387230"/>
                    <a:pt x="86628" y="381802"/>
                    <a:pt x="96253" y="375385"/>
                  </a:cubicBezTo>
                  <a:cubicBezTo>
                    <a:pt x="151428" y="292620"/>
                    <a:pt x="85273" y="397343"/>
                    <a:pt x="125128" y="317634"/>
                  </a:cubicBezTo>
                  <a:cubicBezTo>
                    <a:pt x="130302" y="307287"/>
                    <a:pt x="137962" y="298383"/>
                    <a:pt x="144379" y="288758"/>
                  </a:cubicBezTo>
                  <a:cubicBezTo>
                    <a:pt x="147587" y="279133"/>
                    <a:pt x="149467" y="268957"/>
                    <a:pt x="154004" y="259882"/>
                  </a:cubicBezTo>
                  <a:cubicBezTo>
                    <a:pt x="159177" y="249535"/>
                    <a:pt x="169597" y="241981"/>
                    <a:pt x="173255" y="231006"/>
                  </a:cubicBezTo>
                  <a:cubicBezTo>
                    <a:pt x="179427" y="212492"/>
                    <a:pt x="180459" y="192620"/>
                    <a:pt x="182880" y="173255"/>
                  </a:cubicBezTo>
                  <a:cubicBezTo>
                    <a:pt x="195059" y="75821"/>
                    <a:pt x="192505" y="89856"/>
                    <a:pt x="192505" y="0"/>
                  </a:cubicBezTo>
                </a:path>
              </a:pathLst>
            </a:custGeom>
            <a:noFill/>
            <a:ln w="38100" cap="flat" cmpd="sng" algn="ctr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89" name="Groupe 88"/>
          <p:cNvGrpSpPr/>
          <p:nvPr/>
        </p:nvGrpSpPr>
        <p:grpSpPr>
          <a:xfrm>
            <a:off x="3523918" y="1012301"/>
            <a:ext cx="233642" cy="1416689"/>
            <a:chOff x="5763008" y="643117"/>
            <a:chExt cx="233642" cy="1416689"/>
          </a:xfrm>
        </p:grpSpPr>
        <p:sp>
          <p:nvSpPr>
            <p:cNvPr id="90" name="Forme libre 89"/>
            <p:cNvSpPr/>
            <p:nvPr/>
          </p:nvSpPr>
          <p:spPr>
            <a:xfrm>
              <a:off x="5764501" y="1347537"/>
              <a:ext cx="232149" cy="712269"/>
            </a:xfrm>
            <a:custGeom>
              <a:avLst/>
              <a:gdLst>
                <a:gd name="connsiteX0" fmla="*/ 222413 w 232149"/>
                <a:gd name="connsiteY0" fmla="*/ 712269 h 712269"/>
                <a:gd name="connsiteX1" fmla="*/ 222413 w 232149"/>
                <a:gd name="connsiteY1" fmla="*/ 596766 h 712269"/>
                <a:gd name="connsiteX2" fmla="*/ 203162 w 232149"/>
                <a:gd name="connsiteY2" fmla="*/ 471638 h 712269"/>
                <a:gd name="connsiteX3" fmla="*/ 183912 w 232149"/>
                <a:gd name="connsiteY3" fmla="*/ 413886 h 712269"/>
                <a:gd name="connsiteX4" fmla="*/ 164661 w 232149"/>
                <a:gd name="connsiteY4" fmla="*/ 385010 h 712269"/>
                <a:gd name="connsiteX5" fmla="*/ 155036 w 232149"/>
                <a:gd name="connsiteY5" fmla="*/ 356135 h 712269"/>
                <a:gd name="connsiteX6" fmla="*/ 116535 w 232149"/>
                <a:gd name="connsiteY6" fmla="*/ 298383 h 712269"/>
                <a:gd name="connsiteX7" fmla="*/ 106910 w 232149"/>
                <a:gd name="connsiteY7" fmla="*/ 269507 h 712269"/>
                <a:gd name="connsiteX8" fmla="*/ 78034 w 232149"/>
                <a:gd name="connsiteY8" fmla="*/ 250257 h 712269"/>
                <a:gd name="connsiteX9" fmla="*/ 49158 w 232149"/>
                <a:gd name="connsiteY9" fmla="*/ 192505 h 712269"/>
                <a:gd name="connsiteX10" fmla="*/ 29907 w 232149"/>
                <a:gd name="connsiteY10" fmla="*/ 134754 h 712269"/>
                <a:gd name="connsiteX11" fmla="*/ 1032 w 232149"/>
                <a:gd name="connsiteY11" fmla="*/ 77002 h 712269"/>
                <a:gd name="connsiteX12" fmla="*/ 1032 w 232149"/>
                <a:gd name="connsiteY12" fmla="*/ 0 h 712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32149" h="712269">
                  <a:moveTo>
                    <a:pt x="222413" y="712269"/>
                  </a:moveTo>
                  <a:cubicBezTo>
                    <a:pt x="236831" y="640176"/>
                    <a:pt x="233874" y="682724"/>
                    <a:pt x="222413" y="596766"/>
                  </a:cubicBezTo>
                  <a:cubicBezTo>
                    <a:pt x="217323" y="558589"/>
                    <a:pt x="213708" y="510307"/>
                    <a:pt x="203162" y="471638"/>
                  </a:cubicBezTo>
                  <a:cubicBezTo>
                    <a:pt x="197823" y="452061"/>
                    <a:pt x="195168" y="430770"/>
                    <a:pt x="183912" y="413886"/>
                  </a:cubicBezTo>
                  <a:lnTo>
                    <a:pt x="164661" y="385010"/>
                  </a:lnTo>
                  <a:cubicBezTo>
                    <a:pt x="161453" y="375385"/>
                    <a:pt x="159963" y="365004"/>
                    <a:pt x="155036" y="356135"/>
                  </a:cubicBezTo>
                  <a:cubicBezTo>
                    <a:pt x="143800" y="335910"/>
                    <a:pt x="123851" y="320332"/>
                    <a:pt x="116535" y="298383"/>
                  </a:cubicBezTo>
                  <a:cubicBezTo>
                    <a:pt x="113327" y="288758"/>
                    <a:pt x="113248" y="277430"/>
                    <a:pt x="106910" y="269507"/>
                  </a:cubicBezTo>
                  <a:cubicBezTo>
                    <a:pt x="99683" y="260474"/>
                    <a:pt x="87659" y="256674"/>
                    <a:pt x="78034" y="250257"/>
                  </a:cubicBezTo>
                  <a:cubicBezTo>
                    <a:pt x="42926" y="144939"/>
                    <a:pt x="98919" y="304466"/>
                    <a:pt x="49158" y="192505"/>
                  </a:cubicBezTo>
                  <a:cubicBezTo>
                    <a:pt x="40917" y="173962"/>
                    <a:pt x="41163" y="151638"/>
                    <a:pt x="29907" y="134754"/>
                  </a:cubicBezTo>
                  <a:cubicBezTo>
                    <a:pt x="17783" y="116567"/>
                    <a:pt x="3129" y="100073"/>
                    <a:pt x="1032" y="77002"/>
                  </a:cubicBezTo>
                  <a:cubicBezTo>
                    <a:pt x="-1292" y="51440"/>
                    <a:pt x="1032" y="25667"/>
                    <a:pt x="1032" y="0"/>
                  </a:cubicBezTo>
                </a:path>
              </a:pathLst>
            </a:custGeom>
            <a:noFill/>
            <a:ln w="38100" cap="flat" cmpd="sng" algn="ctr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" name="Forme libre 90"/>
            <p:cNvSpPr/>
            <p:nvPr/>
          </p:nvSpPr>
          <p:spPr>
            <a:xfrm flipV="1">
              <a:off x="5763008" y="643117"/>
              <a:ext cx="232149" cy="712269"/>
            </a:xfrm>
            <a:custGeom>
              <a:avLst/>
              <a:gdLst>
                <a:gd name="connsiteX0" fmla="*/ 222413 w 232149"/>
                <a:gd name="connsiteY0" fmla="*/ 712269 h 712269"/>
                <a:gd name="connsiteX1" fmla="*/ 222413 w 232149"/>
                <a:gd name="connsiteY1" fmla="*/ 596766 h 712269"/>
                <a:gd name="connsiteX2" fmla="*/ 203162 w 232149"/>
                <a:gd name="connsiteY2" fmla="*/ 471638 h 712269"/>
                <a:gd name="connsiteX3" fmla="*/ 183912 w 232149"/>
                <a:gd name="connsiteY3" fmla="*/ 413886 h 712269"/>
                <a:gd name="connsiteX4" fmla="*/ 164661 w 232149"/>
                <a:gd name="connsiteY4" fmla="*/ 385010 h 712269"/>
                <a:gd name="connsiteX5" fmla="*/ 155036 w 232149"/>
                <a:gd name="connsiteY5" fmla="*/ 356135 h 712269"/>
                <a:gd name="connsiteX6" fmla="*/ 116535 w 232149"/>
                <a:gd name="connsiteY6" fmla="*/ 298383 h 712269"/>
                <a:gd name="connsiteX7" fmla="*/ 106910 w 232149"/>
                <a:gd name="connsiteY7" fmla="*/ 269507 h 712269"/>
                <a:gd name="connsiteX8" fmla="*/ 78034 w 232149"/>
                <a:gd name="connsiteY8" fmla="*/ 250257 h 712269"/>
                <a:gd name="connsiteX9" fmla="*/ 49158 w 232149"/>
                <a:gd name="connsiteY9" fmla="*/ 192505 h 712269"/>
                <a:gd name="connsiteX10" fmla="*/ 29907 w 232149"/>
                <a:gd name="connsiteY10" fmla="*/ 134754 h 712269"/>
                <a:gd name="connsiteX11" fmla="*/ 1032 w 232149"/>
                <a:gd name="connsiteY11" fmla="*/ 77002 h 712269"/>
                <a:gd name="connsiteX12" fmla="*/ 1032 w 232149"/>
                <a:gd name="connsiteY12" fmla="*/ 0 h 712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32149" h="712269">
                  <a:moveTo>
                    <a:pt x="222413" y="712269"/>
                  </a:moveTo>
                  <a:cubicBezTo>
                    <a:pt x="236831" y="640176"/>
                    <a:pt x="233874" y="682724"/>
                    <a:pt x="222413" y="596766"/>
                  </a:cubicBezTo>
                  <a:cubicBezTo>
                    <a:pt x="217323" y="558589"/>
                    <a:pt x="213708" y="510307"/>
                    <a:pt x="203162" y="471638"/>
                  </a:cubicBezTo>
                  <a:cubicBezTo>
                    <a:pt x="197823" y="452061"/>
                    <a:pt x="195168" y="430770"/>
                    <a:pt x="183912" y="413886"/>
                  </a:cubicBezTo>
                  <a:lnTo>
                    <a:pt x="164661" y="385010"/>
                  </a:lnTo>
                  <a:cubicBezTo>
                    <a:pt x="161453" y="375385"/>
                    <a:pt x="159963" y="365004"/>
                    <a:pt x="155036" y="356135"/>
                  </a:cubicBezTo>
                  <a:cubicBezTo>
                    <a:pt x="143800" y="335910"/>
                    <a:pt x="123851" y="320332"/>
                    <a:pt x="116535" y="298383"/>
                  </a:cubicBezTo>
                  <a:cubicBezTo>
                    <a:pt x="113327" y="288758"/>
                    <a:pt x="113248" y="277430"/>
                    <a:pt x="106910" y="269507"/>
                  </a:cubicBezTo>
                  <a:cubicBezTo>
                    <a:pt x="99683" y="260474"/>
                    <a:pt x="87659" y="256674"/>
                    <a:pt x="78034" y="250257"/>
                  </a:cubicBezTo>
                  <a:cubicBezTo>
                    <a:pt x="42926" y="144939"/>
                    <a:pt x="98919" y="304466"/>
                    <a:pt x="49158" y="192505"/>
                  </a:cubicBezTo>
                  <a:cubicBezTo>
                    <a:pt x="40917" y="173962"/>
                    <a:pt x="41163" y="151638"/>
                    <a:pt x="29907" y="134754"/>
                  </a:cubicBezTo>
                  <a:cubicBezTo>
                    <a:pt x="17783" y="116567"/>
                    <a:pt x="3129" y="100073"/>
                    <a:pt x="1032" y="77002"/>
                  </a:cubicBezTo>
                  <a:cubicBezTo>
                    <a:pt x="-1292" y="51440"/>
                    <a:pt x="1032" y="25667"/>
                    <a:pt x="1032" y="0"/>
                  </a:cubicBezTo>
                </a:path>
              </a:pathLst>
            </a:custGeom>
            <a:noFill/>
            <a:ln w="38100" cap="flat" cmpd="sng" algn="ctr">
              <a:solidFill>
                <a:srgbClr val="FF0000"/>
              </a:solidFill>
              <a:prstDash val="solid"/>
              <a:headEnd type="arrow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92" name="Groupe 91"/>
          <p:cNvGrpSpPr/>
          <p:nvPr/>
        </p:nvGrpSpPr>
        <p:grpSpPr>
          <a:xfrm flipH="1">
            <a:off x="4574864" y="1049355"/>
            <a:ext cx="192728" cy="1350430"/>
            <a:chOff x="5674672" y="693019"/>
            <a:chExt cx="192728" cy="1350430"/>
          </a:xfrm>
        </p:grpSpPr>
        <p:sp>
          <p:nvSpPr>
            <p:cNvPr id="93" name="Forme libre 92"/>
            <p:cNvSpPr/>
            <p:nvPr/>
          </p:nvSpPr>
          <p:spPr>
            <a:xfrm>
              <a:off x="5674672" y="693019"/>
              <a:ext cx="192727" cy="683394"/>
            </a:xfrm>
            <a:custGeom>
              <a:avLst/>
              <a:gdLst>
                <a:gd name="connsiteX0" fmla="*/ 0 w 192727"/>
                <a:gd name="connsiteY0" fmla="*/ 683394 h 683394"/>
                <a:gd name="connsiteX1" fmla="*/ 9625 w 192727"/>
                <a:gd name="connsiteY1" fmla="*/ 481263 h 683394"/>
                <a:gd name="connsiteX2" fmla="*/ 19251 w 192727"/>
                <a:gd name="connsiteY2" fmla="*/ 452387 h 683394"/>
                <a:gd name="connsiteX3" fmla="*/ 38501 w 192727"/>
                <a:gd name="connsiteY3" fmla="*/ 423512 h 683394"/>
                <a:gd name="connsiteX4" fmla="*/ 67377 w 192727"/>
                <a:gd name="connsiteY4" fmla="*/ 394636 h 683394"/>
                <a:gd name="connsiteX5" fmla="*/ 96253 w 192727"/>
                <a:gd name="connsiteY5" fmla="*/ 375385 h 683394"/>
                <a:gd name="connsiteX6" fmla="*/ 125128 w 192727"/>
                <a:gd name="connsiteY6" fmla="*/ 317634 h 683394"/>
                <a:gd name="connsiteX7" fmla="*/ 144379 w 192727"/>
                <a:gd name="connsiteY7" fmla="*/ 288758 h 683394"/>
                <a:gd name="connsiteX8" fmla="*/ 154004 w 192727"/>
                <a:gd name="connsiteY8" fmla="*/ 259882 h 683394"/>
                <a:gd name="connsiteX9" fmla="*/ 173255 w 192727"/>
                <a:gd name="connsiteY9" fmla="*/ 231006 h 683394"/>
                <a:gd name="connsiteX10" fmla="*/ 182880 w 192727"/>
                <a:gd name="connsiteY10" fmla="*/ 173255 h 683394"/>
                <a:gd name="connsiteX11" fmla="*/ 192505 w 192727"/>
                <a:gd name="connsiteY11" fmla="*/ 0 h 683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2727" h="683394">
                  <a:moveTo>
                    <a:pt x="0" y="683394"/>
                  </a:moveTo>
                  <a:cubicBezTo>
                    <a:pt x="3208" y="616017"/>
                    <a:pt x="4023" y="548483"/>
                    <a:pt x="9625" y="481263"/>
                  </a:cubicBezTo>
                  <a:cubicBezTo>
                    <a:pt x="10468" y="471152"/>
                    <a:pt x="14713" y="461462"/>
                    <a:pt x="19251" y="452387"/>
                  </a:cubicBezTo>
                  <a:cubicBezTo>
                    <a:pt x="24424" y="442040"/>
                    <a:pt x="31095" y="432399"/>
                    <a:pt x="38501" y="423512"/>
                  </a:cubicBezTo>
                  <a:cubicBezTo>
                    <a:pt x="47215" y="413055"/>
                    <a:pt x="56920" y="403350"/>
                    <a:pt x="67377" y="394636"/>
                  </a:cubicBezTo>
                  <a:cubicBezTo>
                    <a:pt x="76264" y="387230"/>
                    <a:pt x="86628" y="381802"/>
                    <a:pt x="96253" y="375385"/>
                  </a:cubicBezTo>
                  <a:cubicBezTo>
                    <a:pt x="151428" y="292620"/>
                    <a:pt x="85273" y="397343"/>
                    <a:pt x="125128" y="317634"/>
                  </a:cubicBezTo>
                  <a:cubicBezTo>
                    <a:pt x="130302" y="307287"/>
                    <a:pt x="137962" y="298383"/>
                    <a:pt x="144379" y="288758"/>
                  </a:cubicBezTo>
                  <a:cubicBezTo>
                    <a:pt x="147587" y="279133"/>
                    <a:pt x="149467" y="268957"/>
                    <a:pt x="154004" y="259882"/>
                  </a:cubicBezTo>
                  <a:cubicBezTo>
                    <a:pt x="159177" y="249535"/>
                    <a:pt x="169597" y="241981"/>
                    <a:pt x="173255" y="231006"/>
                  </a:cubicBezTo>
                  <a:cubicBezTo>
                    <a:pt x="179427" y="212492"/>
                    <a:pt x="180459" y="192620"/>
                    <a:pt x="182880" y="173255"/>
                  </a:cubicBezTo>
                  <a:cubicBezTo>
                    <a:pt x="195059" y="75821"/>
                    <a:pt x="192505" y="89856"/>
                    <a:pt x="192505" y="0"/>
                  </a:cubicBezTo>
                </a:path>
              </a:pathLst>
            </a:custGeom>
            <a:noFill/>
            <a:ln w="38100" cap="flat" cmpd="sng" algn="ctr">
              <a:solidFill>
                <a:srgbClr val="FF0000"/>
              </a:solidFill>
              <a:prstDash val="solid"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4" name="Forme libre 93"/>
            <p:cNvSpPr/>
            <p:nvPr/>
          </p:nvSpPr>
          <p:spPr>
            <a:xfrm flipV="1">
              <a:off x="5674673" y="1360055"/>
              <a:ext cx="192727" cy="683394"/>
            </a:xfrm>
            <a:custGeom>
              <a:avLst/>
              <a:gdLst>
                <a:gd name="connsiteX0" fmla="*/ 0 w 192727"/>
                <a:gd name="connsiteY0" fmla="*/ 683394 h 683394"/>
                <a:gd name="connsiteX1" fmla="*/ 9625 w 192727"/>
                <a:gd name="connsiteY1" fmla="*/ 481263 h 683394"/>
                <a:gd name="connsiteX2" fmla="*/ 19251 w 192727"/>
                <a:gd name="connsiteY2" fmla="*/ 452387 h 683394"/>
                <a:gd name="connsiteX3" fmla="*/ 38501 w 192727"/>
                <a:gd name="connsiteY3" fmla="*/ 423512 h 683394"/>
                <a:gd name="connsiteX4" fmla="*/ 67377 w 192727"/>
                <a:gd name="connsiteY4" fmla="*/ 394636 h 683394"/>
                <a:gd name="connsiteX5" fmla="*/ 96253 w 192727"/>
                <a:gd name="connsiteY5" fmla="*/ 375385 h 683394"/>
                <a:gd name="connsiteX6" fmla="*/ 125128 w 192727"/>
                <a:gd name="connsiteY6" fmla="*/ 317634 h 683394"/>
                <a:gd name="connsiteX7" fmla="*/ 144379 w 192727"/>
                <a:gd name="connsiteY7" fmla="*/ 288758 h 683394"/>
                <a:gd name="connsiteX8" fmla="*/ 154004 w 192727"/>
                <a:gd name="connsiteY8" fmla="*/ 259882 h 683394"/>
                <a:gd name="connsiteX9" fmla="*/ 173255 w 192727"/>
                <a:gd name="connsiteY9" fmla="*/ 231006 h 683394"/>
                <a:gd name="connsiteX10" fmla="*/ 182880 w 192727"/>
                <a:gd name="connsiteY10" fmla="*/ 173255 h 683394"/>
                <a:gd name="connsiteX11" fmla="*/ 192505 w 192727"/>
                <a:gd name="connsiteY11" fmla="*/ 0 h 683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2727" h="683394">
                  <a:moveTo>
                    <a:pt x="0" y="683394"/>
                  </a:moveTo>
                  <a:cubicBezTo>
                    <a:pt x="3208" y="616017"/>
                    <a:pt x="4023" y="548483"/>
                    <a:pt x="9625" y="481263"/>
                  </a:cubicBezTo>
                  <a:cubicBezTo>
                    <a:pt x="10468" y="471152"/>
                    <a:pt x="14713" y="461462"/>
                    <a:pt x="19251" y="452387"/>
                  </a:cubicBezTo>
                  <a:cubicBezTo>
                    <a:pt x="24424" y="442040"/>
                    <a:pt x="31095" y="432399"/>
                    <a:pt x="38501" y="423512"/>
                  </a:cubicBezTo>
                  <a:cubicBezTo>
                    <a:pt x="47215" y="413055"/>
                    <a:pt x="56920" y="403350"/>
                    <a:pt x="67377" y="394636"/>
                  </a:cubicBezTo>
                  <a:cubicBezTo>
                    <a:pt x="76264" y="387230"/>
                    <a:pt x="86628" y="381802"/>
                    <a:pt x="96253" y="375385"/>
                  </a:cubicBezTo>
                  <a:cubicBezTo>
                    <a:pt x="151428" y="292620"/>
                    <a:pt x="85273" y="397343"/>
                    <a:pt x="125128" y="317634"/>
                  </a:cubicBezTo>
                  <a:cubicBezTo>
                    <a:pt x="130302" y="307287"/>
                    <a:pt x="137962" y="298383"/>
                    <a:pt x="144379" y="288758"/>
                  </a:cubicBezTo>
                  <a:cubicBezTo>
                    <a:pt x="147587" y="279133"/>
                    <a:pt x="149467" y="268957"/>
                    <a:pt x="154004" y="259882"/>
                  </a:cubicBezTo>
                  <a:cubicBezTo>
                    <a:pt x="159177" y="249535"/>
                    <a:pt x="169597" y="241981"/>
                    <a:pt x="173255" y="231006"/>
                  </a:cubicBezTo>
                  <a:cubicBezTo>
                    <a:pt x="179427" y="212492"/>
                    <a:pt x="180459" y="192620"/>
                    <a:pt x="182880" y="173255"/>
                  </a:cubicBezTo>
                  <a:cubicBezTo>
                    <a:pt x="195059" y="75821"/>
                    <a:pt x="192505" y="89856"/>
                    <a:pt x="192505" y="0"/>
                  </a:cubicBezTo>
                </a:path>
              </a:pathLst>
            </a:custGeom>
            <a:noFill/>
            <a:ln w="38100" cap="flat" cmpd="sng" algn="ctr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95" name="Groupe 94"/>
          <p:cNvGrpSpPr/>
          <p:nvPr/>
        </p:nvGrpSpPr>
        <p:grpSpPr>
          <a:xfrm flipH="1">
            <a:off x="4429167" y="1023243"/>
            <a:ext cx="233642" cy="1416689"/>
            <a:chOff x="5763008" y="643117"/>
            <a:chExt cx="233642" cy="1416689"/>
          </a:xfrm>
        </p:grpSpPr>
        <p:sp>
          <p:nvSpPr>
            <p:cNvPr id="96" name="Forme libre 95"/>
            <p:cNvSpPr/>
            <p:nvPr/>
          </p:nvSpPr>
          <p:spPr>
            <a:xfrm>
              <a:off x="5764501" y="1347537"/>
              <a:ext cx="232149" cy="712269"/>
            </a:xfrm>
            <a:custGeom>
              <a:avLst/>
              <a:gdLst>
                <a:gd name="connsiteX0" fmla="*/ 222413 w 232149"/>
                <a:gd name="connsiteY0" fmla="*/ 712269 h 712269"/>
                <a:gd name="connsiteX1" fmla="*/ 222413 w 232149"/>
                <a:gd name="connsiteY1" fmla="*/ 596766 h 712269"/>
                <a:gd name="connsiteX2" fmla="*/ 203162 w 232149"/>
                <a:gd name="connsiteY2" fmla="*/ 471638 h 712269"/>
                <a:gd name="connsiteX3" fmla="*/ 183912 w 232149"/>
                <a:gd name="connsiteY3" fmla="*/ 413886 h 712269"/>
                <a:gd name="connsiteX4" fmla="*/ 164661 w 232149"/>
                <a:gd name="connsiteY4" fmla="*/ 385010 h 712269"/>
                <a:gd name="connsiteX5" fmla="*/ 155036 w 232149"/>
                <a:gd name="connsiteY5" fmla="*/ 356135 h 712269"/>
                <a:gd name="connsiteX6" fmla="*/ 116535 w 232149"/>
                <a:gd name="connsiteY6" fmla="*/ 298383 h 712269"/>
                <a:gd name="connsiteX7" fmla="*/ 106910 w 232149"/>
                <a:gd name="connsiteY7" fmla="*/ 269507 h 712269"/>
                <a:gd name="connsiteX8" fmla="*/ 78034 w 232149"/>
                <a:gd name="connsiteY8" fmla="*/ 250257 h 712269"/>
                <a:gd name="connsiteX9" fmla="*/ 49158 w 232149"/>
                <a:gd name="connsiteY9" fmla="*/ 192505 h 712269"/>
                <a:gd name="connsiteX10" fmla="*/ 29907 w 232149"/>
                <a:gd name="connsiteY10" fmla="*/ 134754 h 712269"/>
                <a:gd name="connsiteX11" fmla="*/ 1032 w 232149"/>
                <a:gd name="connsiteY11" fmla="*/ 77002 h 712269"/>
                <a:gd name="connsiteX12" fmla="*/ 1032 w 232149"/>
                <a:gd name="connsiteY12" fmla="*/ 0 h 712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32149" h="712269">
                  <a:moveTo>
                    <a:pt x="222413" y="712269"/>
                  </a:moveTo>
                  <a:cubicBezTo>
                    <a:pt x="236831" y="640176"/>
                    <a:pt x="233874" y="682724"/>
                    <a:pt x="222413" y="596766"/>
                  </a:cubicBezTo>
                  <a:cubicBezTo>
                    <a:pt x="217323" y="558589"/>
                    <a:pt x="213708" y="510307"/>
                    <a:pt x="203162" y="471638"/>
                  </a:cubicBezTo>
                  <a:cubicBezTo>
                    <a:pt x="197823" y="452061"/>
                    <a:pt x="195168" y="430770"/>
                    <a:pt x="183912" y="413886"/>
                  </a:cubicBezTo>
                  <a:lnTo>
                    <a:pt x="164661" y="385010"/>
                  </a:lnTo>
                  <a:cubicBezTo>
                    <a:pt x="161453" y="375385"/>
                    <a:pt x="159963" y="365004"/>
                    <a:pt x="155036" y="356135"/>
                  </a:cubicBezTo>
                  <a:cubicBezTo>
                    <a:pt x="143800" y="335910"/>
                    <a:pt x="123851" y="320332"/>
                    <a:pt x="116535" y="298383"/>
                  </a:cubicBezTo>
                  <a:cubicBezTo>
                    <a:pt x="113327" y="288758"/>
                    <a:pt x="113248" y="277430"/>
                    <a:pt x="106910" y="269507"/>
                  </a:cubicBezTo>
                  <a:cubicBezTo>
                    <a:pt x="99683" y="260474"/>
                    <a:pt x="87659" y="256674"/>
                    <a:pt x="78034" y="250257"/>
                  </a:cubicBezTo>
                  <a:cubicBezTo>
                    <a:pt x="42926" y="144939"/>
                    <a:pt x="98919" y="304466"/>
                    <a:pt x="49158" y="192505"/>
                  </a:cubicBezTo>
                  <a:cubicBezTo>
                    <a:pt x="40917" y="173962"/>
                    <a:pt x="41163" y="151638"/>
                    <a:pt x="29907" y="134754"/>
                  </a:cubicBezTo>
                  <a:cubicBezTo>
                    <a:pt x="17783" y="116567"/>
                    <a:pt x="3129" y="100073"/>
                    <a:pt x="1032" y="77002"/>
                  </a:cubicBezTo>
                  <a:cubicBezTo>
                    <a:pt x="-1292" y="51440"/>
                    <a:pt x="1032" y="25667"/>
                    <a:pt x="1032" y="0"/>
                  </a:cubicBezTo>
                </a:path>
              </a:pathLst>
            </a:custGeom>
            <a:noFill/>
            <a:ln w="38100" cap="flat" cmpd="sng" algn="ctr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7" name="Forme libre 96"/>
            <p:cNvSpPr/>
            <p:nvPr/>
          </p:nvSpPr>
          <p:spPr>
            <a:xfrm flipV="1">
              <a:off x="5763008" y="643117"/>
              <a:ext cx="232149" cy="712269"/>
            </a:xfrm>
            <a:custGeom>
              <a:avLst/>
              <a:gdLst>
                <a:gd name="connsiteX0" fmla="*/ 222413 w 232149"/>
                <a:gd name="connsiteY0" fmla="*/ 712269 h 712269"/>
                <a:gd name="connsiteX1" fmla="*/ 222413 w 232149"/>
                <a:gd name="connsiteY1" fmla="*/ 596766 h 712269"/>
                <a:gd name="connsiteX2" fmla="*/ 203162 w 232149"/>
                <a:gd name="connsiteY2" fmla="*/ 471638 h 712269"/>
                <a:gd name="connsiteX3" fmla="*/ 183912 w 232149"/>
                <a:gd name="connsiteY3" fmla="*/ 413886 h 712269"/>
                <a:gd name="connsiteX4" fmla="*/ 164661 w 232149"/>
                <a:gd name="connsiteY4" fmla="*/ 385010 h 712269"/>
                <a:gd name="connsiteX5" fmla="*/ 155036 w 232149"/>
                <a:gd name="connsiteY5" fmla="*/ 356135 h 712269"/>
                <a:gd name="connsiteX6" fmla="*/ 116535 w 232149"/>
                <a:gd name="connsiteY6" fmla="*/ 298383 h 712269"/>
                <a:gd name="connsiteX7" fmla="*/ 106910 w 232149"/>
                <a:gd name="connsiteY7" fmla="*/ 269507 h 712269"/>
                <a:gd name="connsiteX8" fmla="*/ 78034 w 232149"/>
                <a:gd name="connsiteY8" fmla="*/ 250257 h 712269"/>
                <a:gd name="connsiteX9" fmla="*/ 49158 w 232149"/>
                <a:gd name="connsiteY9" fmla="*/ 192505 h 712269"/>
                <a:gd name="connsiteX10" fmla="*/ 29907 w 232149"/>
                <a:gd name="connsiteY10" fmla="*/ 134754 h 712269"/>
                <a:gd name="connsiteX11" fmla="*/ 1032 w 232149"/>
                <a:gd name="connsiteY11" fmla="*/ 77002 h 712269"/>
                <a:gd name="connsiteX12" fmla="*/ 1032 w 232149"/>
                <a:gd name="connsiteY12" fmla="*/ 0 h 712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32149" h="712269">
                  <a:moveTo>
                    <a:pt x="222413" y="712269"/>
                  </a:moveTo>
                  <a:cubicBezTo>
                    <a:pt x="236831" y="640176"/>
                    <a:pt x="233874" y="682724"/>
                    <a:pt x="222413" y="596766"/>
                  </a:cubicBezTo>
                  <a:cubicBezTo>
                    <a:pt x="217323" y="558589"/>
                    <a:pt x="213708" y="510307"/>
                    <a:pt x="203162" y="471638"/>
                  </a:cubicBezTo>
                  <a:cubicBezTo>
                    <a:pt x="197823" y="452061"/>
                    <a:pt x="195168" y="430770"/>
                    <a:pt x="183912" y="413886"/>
                  </a:cubicBezTo>
                  <a:lnTo>
                    <a:pt x="164661" y="385010"/>
                  </a:lnTo>
                  <a:cubicBezTo>
                    <a:pt x="161453" y="375385"/>
                    <a:pt x="159963" y="365004"/>
                    <a:pt x="155036" y="356135"/>
                  </a:cubicBezTo>
                  <a:cubicBezTo>
                    <a:pt x="143800" y="335910"/>
                    <a:pt x="123851" y="320332"/>
                    <a:pt x="116535" y="298383"/>
                  </a:cubicBezTo>
                  <a:cubicBezTo>
                    <a:pt x="113327" y="288758"/>
                    <a:pt x="113248" y="277430"/>
                    <a:pt x="106910" y="269507"/>
                  </a:cubicBezTo>
                  <a:cubicBezTo>
                    <a:pt x="99683" y="260474"/>
                    <a:pt x="87659" y="256674"/>
                    <a:pt x="78034" y="250257"/>
                  </a:cubicBezTo>
                  <a:cubicBezTo>
                    <a:pt x="42926" y="144939"/>
                    <a:pt x="98919" y="304466"/>
                    <a:pt x="49158" y="192505"/>
                  </a:cubicBezTo>
                  <a:cubicBezTo>
                    <a:pt x="40917" y="173962"/>
                    <a:pt x="41163" y="151638"/>
                    <a:pt x="29907" y="134754"/>
                  </a:cubicBezTo>
                  <a:cubicBezTo>
                    <a:pt x="17783" y="116567"/>
                    <a:pt x="3129" y="100073"/>
                    <a:pt x="1032" y="77002"/>
                  </a:cubicBezTo>
                  <a:cubicBezTo>
                    <a:pt x="-1292" y="51440"/>
                    <a:pt x="1032" y="25667"/>
                    <a:pt x="1032" y="0"/>
                  </a:cubicBezTo>
                </a:path>
              </a:pathLst>
            </a:custGeom>
            <a:noFill/>
            <a:ln w="38100" cap="flat" cmpd="sng" algn="ctr">
              <a:solidFill>
                <a:srgbClr val="FF0000"/>
              </a:solidFill>
              <a:prstDash val="solid"/>
              <a:headEnd type="arrow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8" name="Rectangle 97"/>
          <p:cNvSpPr/>
          <p:nvPr/>
        </p:nvSpPr>
        <p:spPr>
          <a:xfrm>
            <a:off x="3574963" y="1660654"/>
            <a:ext cx="45719" cy="152400"/>
          </a:xfrm>
          <a:prstGeom prst="rect">
            <a:avLst/>
          </a:prstGeom>
          <a:solidFill>
            <a:srgbClr val="4F81BD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4574864" y="1639121"/>
            <a:ext cx="45719" cy="152400"/>
          </a:xfrm>
          <a:prstGeom prst="rect">
            <a:avLst/>
          </a:prstGeom>
          <a:solidFill>
            <a:srgbClr val="4F81BD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00" name="Connecteur droit avec flèche 99"/>
          <p:cNvCxnSpPr/>
          <p:nvPr/>
        </p:nvCxnSpPr>
        <p:spPr>
          <a:xfrm flipV="1">
            <a:off x="3741803" y="3056087"/>
            <a:ext cx="0" cy="144780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cxnSp>
        <p:nvCxnSpPr>
          <p:cNvPr id="101" name="Connecteur droit avec flèche 100"/>
          <p:cNvCxnSpPr/>
          <p:nvPr/>
        </p:nvCxnSpPr>
        <p:spPr>
          <a:xfrm flipV="1">
            <a:off x="3980165" y="3056087"/>
            <a:ext cx="0" cy="144780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cxnSp>
        <p:nvCxnSpPr>
          <p:cNvPr id="102" name="Connecteur droit avec flèche 101"/>
          <p:cNvCxnSpPr/>
          <p:nvPr/>
        </p:nvCxnSpPr>
        <p:spPr>
          <a:xfrm flipV="1">
            <a:off x="4218527" y="3056087"/>
            <a:ext cx="0" cy="144780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cxnSp>
        <p:nvCxnSpPr>
          <p:cNvPr id="103" name="Connecteur droit avec flèche 102"/>
          <p:cNvCxnSpPr/>
          <p:nvPr/>
        </p:nvCxnSpPr>
        <p:spPr>
          <a:xfrm flipV="1">
            <a:off x="4456889" y="3056087"/>
            <a:ext cx="0" cy="144780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sp>
        <p:nvSpPr>
          <p:cNvPr id="104" name="ZoneTexte 103"/>
          <p:cNvSpPr txBox="1"/>
          <p:nvPr/>
        </p:nvSpPr>
        <p:spPr>
          <a:xfrm>
            <a:off x="358946" y="1345882"/>
            <a:ext cx="11032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 smtClean="0">
                <a:solidFill>
                  <a:schemeClr val="tx2"/>
                </a:solidFill>
              </a:rPr>
              <a:t>Bapplied</a:t>
            </a:r>
            <a:endParaRPr lang="fr-FR" sz="1400" dirty="0">
              <a:solidFill>
                <a:schemeClr val="tx2"/>
              </a:solidFill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1722526" y="1719531"/>
            <a:ext cx="942231" cy="18427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6" name="Rectangle 105"/>
          <p:cNvSpPr/>
          <p:nvPr/>
        </p:nvSpPr>
        <p:spPr>
          <a:xfrm>
            <a:off x="2335852" y="2380129"/>
            <a:ext cx="150869" cy="409341"/>
          </a:xfrm>
          <a:prstGeom prst="rect">
            <a:avLst/>
          </a:prstGeom>
          <a:solidFill>
            <a:srgbClr val="4F81BD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7" name="ZoneTexte 106"/>
          <p:cNvSpPr txBox="1"/>
          <p:nvPr/>
        </p:nvSpPr>
        <p:spPr>
          <a:xfrm>
            <a:off x="1494706" y="1057790"/>
            <a:ext cx="1103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 smtClean="0">
                <a:solidFill>
                  <a:schemeClr val="accent4">
                    <a:lumMod val="75000"/>
                  </a:schemeClr>
                </a:solidFill>
              </a:rPr>
              <a:t>Magnetic</a:t>
            </a:r>
            <a:r>
              <a:rPr lang="fr-FR" sz="1400" dirty="0" smtClean="0">
                <a:solidFill>
                  <a:schemeClr val="accent4">
                    <a:lumMod val="75000"/>
                  </a:schemeClr>
                </a:solidFill>
              </a:rPr>
              <a:t> probe</a:t>
            </a:r>
            <a:endParaRPr lang="fr-FR" sz="1400" dirty="0">
              <a:solidFill>
                <a:schemeClr val="accent4">
                  <a:lumMod val="75000"/>
                </a:schemeClr>
              </a:solidFill>
            </a:endParaRPr>
          </a:p>
        </p:txBody>
      </p:sp>
      <p:cxnSp>
        <p:nvCxnSpPr>
          <p:cNvPr id="108" name="Connecteur droit avec flèche 107"/>
          <p:cNvCxnSpPr>
            <a:stCxn id="107" idx="2"/>
          </p:cNvCxnSpPr>
          <p:nvPr/>
        </p:nvCxnSpPr>
        <p:spPr>
          <a:xfrm>
            <a:off x="2046313" y="1581010"/>
            <a:ext cx="335373" cy="742142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Rectangle 108"/>
          <p:cNvSpPr/>
          <p:nvPr/>
        </p:nvSpPr>
        <p:spPr>
          <a:xfrm>
            <a:off x="4866353" y="976761"/>
            <a:ext cx="947884" cy="16486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0" name="Rectangle 109"/>
          <p:cNvSpPr/>
          <p:nvPr/>
        </p:nvSpPr>
        <p:spPr>
          <a:xfrm>
            <a:off x="5064276" y="2900353"/>
            <a:ext cx="947884" cy="16486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1" name="ZoneTexte 110"/>
          <p:cNvSpPr txBox="1"/>
          <p:nvPr/>
        </p:nvSpPr>
        <p:spPr>
          <a:xfrm>
            <a:off x="3274447" y="2394336"/>
            <a:ext cx="15683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chemeClr val="tx2"/>
                </a:solidFill>
              </a:rPr>
              <a:t>Total expulsion</a:t>
            </a:r>
            <a:endParaRPr lang="fr-FR" sz="1400" b="1" dirty="0">
              <a:solidFill>
                <a:schemeClr val="tx2"/>
              </a:solidFill>
            </a:endParaRPr>
          </a:p>
        </p:txBody>
      </p:sp>
      <p:sp>
        <p:nvSpPr>
          <p:cNvPr id="112" name="ZoneTexte 111"/>
          <p:cNvSpPr txBox="1"/>
          <p:nvPr/>
        </p:nvSpPr>
        <p:spPr>
          <a:xfrm>
            <a:off x="3355768" y="4545209"/>
            <a:ext cx="16208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chemeClr val="tx2"/>
                </a:solidFill>
              </a:rPr>
              <a:t>Partial expulsion</a:t>
            </a:r>
          </a:p>
        </p:txBody>
      </p:sp>
      <p:sp>
        <p:nvSpPr>
          <p:cNvPr id="113" name="ZoneTexte 112"/>
          <p:cNvSpPr txBox="1"/>
          <p:nvPr/>
        </p:nvSpPr>
        <p:spPr>
          <a:xfrm>
            <a:off x="4339962" y="5105217"/>
            <a:ext cx="1103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chemeClr val="tx2"/>
                </a:solidFill>
              </a:rPr>
              <a:t>Total expulsion</a:t>
            </a:r>
          </a:p>
        </p:txBody>
      </p:sp>
      <p:sp>
        <p:nvSpPr>
          <p:cNvPr id="114" name="ZoneTexte 113"/>
          <p:cNvSpPr txBox="1"/>
          <p:nvPr/>
        </p:nvSpPr>
        <p:spPr>
          <a:xfrm>
            <a:off x="4367304" y="5709131"/>
            <a:ext cx="1103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Partial expulsion</a:t>
            </a:r>
          </a:p>
        </p:txBody>
      </p:sp>
      <p:sp>
        <p:nvSpPr>
          <p:cNvPr id="115" name="ZoneTexte 114"/>
          <p:cNvSpPr txBox="1"/>
          <p:nvPr/>
        </p:nvSpPr>
        <p:spPr>
          <a:xfrm>
            <a:off x="6460660" y="241174"/>
            <a:ext cx="335883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During </a:t>
            </a:r>
            <a:r>
              <a:rPr lang="en-US" sz="2400" dirty="0" err="1" smtClean="0"/>
              <a:t>supraconducting</a:t>
            </a:r>
            <a:r>
              <a:rPr lang="en-US" sz="2400" dirty="0" smtClean="0"/>
              <a:t> transition of a niobium cavity, some of the ambient magnetic field is trapped</a:t>
            </a:r>
          </a:p>
          <a:p>
            <a:pPr algn="ctr"/>
            <a:r>
              <a:rPr lang="en-US" sz="2400" dirty="0" smtClean="0">
                <a:sym typeface="Wingdings"/>
              </a:rPr>
              <a:t> Surface resistance is improved </a:t>
            </a:r>
            <a:r>
              <a:rPr lang="en-US" sz="2400" dirty="0" smtClean="0">
                <a:sym typeface="Wingdings" panose="05000000000000000000" pitchFamily="2" charset="2"/>
              </a:rPr>
              <a:t></a:t>
            </a:r>
            <a:endParaRPr lang="en-US" sz="2400" dirty="0" smtClean="0">
              <a:sym typeface="Wingdings"/>
            </a:endParaRPr>
          </a:p>
          <a:p>
            <a:pPr algn="ctr"/>
            <a:endParaRPr lang="en-US" sz="2400" dirty="0">
              <a:sym typeface="Wingdings"/>
            </a:endParaRPr>
          </a:p>
          <a:p>
            <a:pPr algn="ctr"/>
            <a:r>
              <a:rPr lang="en-US" sz="2400" dirty="0" smtClean="0">
                <a:sym typeface="Wingdings"/>
              </a:rPr>
              <a:t> </a:t>
            </a:r>
            <a:r>
              <a:rPr lang="en-US" sz="2400" dirty="0" smtClean="0">
                <a:solidFill>
                  <a:schemeClr val="accent1"/>
                </a:solidFill>
                <a:sym typeface="Wingdings"/>
              </a:rPr>
              <a:t>degradation of the Q</a:t>
            </a:r>
            <a:r>
              <a:rPr lang="en-US" sz="2400" baseline="-25000" dirty="0" smtClean="0">
                <a:solidFill>
                  <a:schemeClr val="accent1"/>
                </a:solidFill>
                <a:sym typeface="Wingdings"/>
              </a:rPr>
              <a:t>0</a:t>
            </a:r>
            <a:endParaRPr lang="en-US" sz="2400" baseline="-25000" dirty="0">
              <a:solidFill>
                <a:schemeClr val="accent1"/>
              </a:solidFill>
            </a:endParaRPr>
          </a:p>
        </p:txBody>
      </p:sp>
      <p:sp>
        <p:nvSpPr>
          <p:cNvPr id="116" name="ZoneTexte 115"/>
          <p:cNvSpPr txBox="1"/>
          <p:nvPr/>
        </p:nvSpPr>
        <p:spPr>
          <a:xfrm>
            <a:off x="5859580" y="5092870"/>
            <a:ext cx="39123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O</a:t>
            </a:r>
            <a:r>
              <a:rPr lang="en-US" sz="2400" b="1" dirty="0" smtClean="0">
                <a:solidFill>
                  <a:srgbClr val="C00000"/>
                </a:solidFill>
              </a:rPr>
              <a:t>bjective</a:t>
            </a:r>
            <a:r>
              <a:rPr lang="en-US" sz="2400" dirty="0" smtClean="0">
                <a:solidFill>
                  <a:srgbClr val="C00000"/>
                </a:solidFill>
              </a:rPr>
              <a:t> : limit flux trapping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rgbClr val="C00000"/>
                </a:solidFill>
              </a:rPr>
              <a:t>Reduce ambient field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rgbClr val="C00000"/>
                </a:solidFill>
              </a:rPr>
              <a:t>Improve flux expulsion during transition</a:t>
            </a:r>
          </a:p>
        </p:txBody>
      </p:sp>
      <p:sp>
        <p:nvSpPr>
          <p:cNvPr id="117" name="ZoneTexte 116"/>
          <p:cNvSpPr txBox="1"/>
          <p:nvPr/>
        </p:nvSpPr>
        <p:spPr>
          <a:xfrm>
            <a:off x="1891191" y="3568536"/>
            <a:ext cx="59523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 smtClean="0"/>
              <a:t>ZOOM</a:t>
            </a:r>
            <a:endParaRPr lang="fr-FR" sz="1050" dirty="0"/>
          </a:p>
        </p:txBody>
      </p:sp>
      <p:sp>
        <p:nvSpPr>
          <p:cNvPr id="119" name="ZoneTexte 118"/>
          <p:cNvSpPr txBox="1"/>
          <p:nvPr/>
        </p:nvSpPr>
        <p:spPr>
          <a:xfrm>
            <a:off x="554959" y="678453"/>
            <a:ext cx="791351" cy="338554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0" dirty="0" smtClean="0">
                <a:solidFill>
                  <a:prstClr val="black"/>
                </a:solidFill>
                <a:latin typeface="Calibri"/>
              </a:rPr>
              <a:t>T&gt; Tc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20" name="Flèche droite 119"/>
          <p:cNvSpPr/>
          <p:nvPr/>
        </p:nvSpPr>
        <p:spPr>
          <a:xfrm rot="20133882">
            <a:off x="2656547" y="2041859"/>
            <a:ext cx="876852" cy="501344"/>
          </a:xfrm>
          <a:prstGeom prst="rightArrow">
            <a:avLst/>
          </a:prstGeom>
          <a:gradFill flip="none" rotWithShape="1">
            <a:gsLst>
              <a:gs pos="0">
                <a:srgbClr val="0091C3"/>
              </a:gs>
              <a:gs pos="38000">
                <a:srgbClr val="00B0F0">
                  <a:tint val="44500"/>
                  <a:satMod val="160000"/>
                </a:srgbClr>
              </a:gs>
              <a:gs pos="100000">
                <a:srgbClr val="DC0528"/>
              </a:gs>
            </a:gsLst>
            <a:lin ang="108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/>
            <a:endParaRPr lang="en-US" sz="1600" kern="0" dirty="0">
              <a:solidFill>
                <a:prstClr val="black"/>
              </a:solidFill>
            </a:endParaRPr>
          </a:p>
        </p:txBody>
      </p:sp>
      <p:sp>
        <p:nvSpPr>
          <p:cNvPr id="121" name="Flèche droite 120"/>
          <p:cNvSpPr/>
          <p:nvPr/>
        </p:nvSpPr>
        <p:spPr>
          <a:xfrm rot="1466118" flipV="1">
            <a:off x="2663853" y="2965419"/>
            <a:ext cx="876852" cy="501344"/>
          </a:xfrm>
          <a:prstGeom prst="rightArrow">
            <a:avLst/>
          </a:prstGeom>
          <a:gradFill flip="none" rotWithShape="1">
            <a:gsLst>
              <a:gs pos="0">
                <a:srgbClr val="0091C3"/>
              </a:gs>
              <a:gs pos="38000">
                <a:srgbClr val="00B0F0">
                  <a:tint val="44500"/>
                  <a:satMod val="160000"/>
                </a:srgbClr>
              </a:gs>
              <a:gs pos="100000">
                <a:srgbClr val="DC0528"/>
              </a:gs>
            </a:gsLst>
            <a:lin ang="108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/>
            <a:endParaRPr lang="en-US" sz="1600" kern="0" dirty="0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43131" y="6348187"/>
            <a:ext cx="296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kern="0" dirty="0">
                <a:solidFill>
                  <a:prstClr val="black"/>
                </a:solidFill>
              </a:rPr>
              <a:t>T</a:t>
            </a:r>
            <a:endParaRPr lang="fr-FR" dirty="0"/>
          </a:p>
        </p:txBody>
      </p:sp>
      <p:sp>
        <p:nvSpPr>
          <p:cNvPr id="124" name="ZoneTexte 123"/>
          <p:cNvSpPr txBox="1"/>
          <p:nvPr/>
        </p:nvSpPr>
        <p:spPr>
          <a:xfrm>
            <a:off x="4275551" y="565756"/>
            <a:ext cx="791351" cy="338554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0" dirty="0" smtClean="0">
                <a:solidFill>
                  <a:prstClr val="black"/>
                </a:solidFill>
                <a:latin typeface="Calibri"/>
              </a:rPr>
              <a:t>T&lt; Tc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26" name="タイトル 1"/>
          <p:cNvSpPr txBox="1">
            <a:spLocks/>
          </p:cNvSpPr>
          <p:nvPr/>
        </p:nvSpPr>
        <p:spPr>
          <a:xfrm>
            <a:off x="619606" y="-50252"/>
            <a:ext cx="8543925" cy="66468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4000" u="sng" dirty="0" smtClean="0">
                <a:solidFill>
                  <a:srgbClr val="FF0000"/>
                </a:solidFill>
              </a:rPr>
              <a:t>Flux trapping</a:t>
            </a:r>
            <a:endParaRPr lang="ja-JP" altLang="en-US" sz="4000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45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555245" y="262946"/>
            <a:ext cx="8543925" cy="726826"/>
          </a:xfrm>
        </p:spPr>
        <p:txBody>
          <a:bodyPr>
            <a:normAutofit fontScale="90000"/>
          </a:bodyPr>
          <a:lstStyle/>
          <a:p>
            <a:r>
              <a:rPr kumimoji="1" lang="en-US" altLang="ja-JP" sz="3600" b="1" u="sng" dirty="0" smtClean="0">
                <a:solidFill>
                  <a:srgbClr val="FF0000"/>
                </a:solidFill>
              </a:rPr>
              <a:t>Residual resistance </a:t>
            </a:r>
            <a:r>
              <a:rPr kumimoji="1" lang="en-US" altLang="ja-JP" sz="3600" u="sng" dirty="0" smtClean="0">
                <a:solidFill>
                  <a:srgbClr val="FF0000"/>
                </a:solidFill>
              </a:rPr>
              <a:t>history </a:t>
            </a:r>
            <a:r>
              <a:rPr kumimoji="1" lang="en-US" altLang="ja-JP" sz="3600" u="sng" dirty="0">
                <a:solidFill>
                  <a:srgbClr val="FF0000"/>
                </a:solidFill>
              </a:rPr>
              <a:t>of single-cell cavity vertical tests</a:t>
            </a:r>
            <a:endParaRPr kumimoji="1" lang="ja-JP" altLang="en-US" sz="3600" u="sng" dirty="0">
              <a:solidFill>
                <a:srgbClr val="FF0000"/>
              </a:solidFill>
            </a:endParaRPr>
          </a:p>
        </p:txBody>
      </p:sp>
      <p:pic>
        <p:nvPicPr>
          <p:cNvPr id="6" name="コンテンツ プレースホルダー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16" y="1267757"/>
            <a:ext cx="5155607" cy="3719570"/>
          </a:xfrm>
        </p:spPr>
      </p:pic>
      <p:pic>
        <p:nvPicPr>
          <p:cNvPr id="7" name="コンテンツ プレースホルダー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223" y="1267757"/>
            <a:ext cx="3815740" cy="3649148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1891981" y="5326603"/>
            <a:ext cx="78313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・</a:t>
            </a:r>
            <a:r>
              <a:rPr kumimoji="1" lang="en-US" altLang="ja-JP" sz="2400" dirty="0" err="1"/>
              <a:t>R_res</a:t>
            </a:r>
            <a:r>
              <a:rPr kumimoji="1" lang="en-US" altLang="ja-JP" sz="2400" dirty="0"/>
              <a:t> gradually increase?</a:t>
            </a:r>
          </a:p>
          <a:p>
            <a:r>
              <a:rPr kumimoji="1" lang="ja-JP" altLang="en-US" sz="2400" dirty="0"/>
              <a:t>・</a:t>
            </a:r>
            <a:r>
              <a:rPr kumimoji="1" lang="en-US" altLang="ja-JP" sz="2400" dirty="0"/>
              <a:t>Q-values of </a:t>
            </a:r>
            <a:r>
              <a:rPr kumimoji="1" lang="en-US" altLang="ja-JP" sz="2400" dirty="0" smtClean="0"/>
              <a:t>large grain (LG) </a:t>
            </a:r>
            <a:r>
              <a:rPr kumimoji="1" lang="en-US" altLang="ja-JP" sz="2400" dirty="0"/>
              <a:t>cavity were gradually decrease.</a:t>
            </a:r>
            <a:endParaRPr kumimoji="1" lang="ja-JP" altLang="en-US" sz="24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178859" y="3906175"/>
            <a:ext cx="1978555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FF0000"/>
                </a:solidFill>
              </a:rPr>
              <a:t>LG-1 cavity (&lt;1.5 K)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594"/>
            <a:ext cx="1155519" cy="936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047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177957" y="174210"/>
            <a:ext cx="8543925" cy="750240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en-US" altLang="ja-JP" sz="3600" u="sng" dirty="0">
                <a:solidFill>
                  <a:srgbClr val="FF0000"/>
                </a:solidFill>
              </a:rPr>
              <a:t>First stage of flux expulsion experiments at KEK-STF</a:t>
            </a:r>
            <a:br>
              <a:rPr kumimoji="1" lang="en-US" altLang="ja-JP" sz="3600" u="sng" dirty="0">
                <a:solidFill>
                  <a:srgbClr val="FF0000"/>
                </a:solidFill>
              </a:rPr>
            </a:br>
            <a:r>
              <a:rPr kumimoji="1" lang="en-US" altLang="ja-JP" sz="3600" u="sng" dirty="0">
                <a:solidFill>
                  <a:srgbClr val="FF0000"/>
                </a:solidFill>
              </a:rPr>
              <a:t>(2016/March </a:t>
            </a:r>
            <a:r>
              <a:rPr kumimoji="1" lang="ja-JP" altLang="en-US" sz="3600" u="sng" dirty="0">
                <a:solidFill>
                  <a:srgbClr val="FF0000"/>
                </a:solidFill>
              </a:rPr>
              <a:t>～ </a:t>
            </a:r>
            <a:r>
              <a:rPr kumimoji="1" lang="en-US" altLang="ja-JP" sz="3600" u="sng" dirty="0">
                <a:solidFill>
                  <a:srgbClr val="FF0000"/>
                </a:solidFill>
              </a:rPr>
              <a:t>June)</a:t>
            </a:r>
            <a:endParaRPr kumimoji="1" lang="ja-JP" altLang="en-US" sz="3600" u="sng" dirty="0">
              <a:solidFill>
                <a:srgbClr val="FF0000"/>
              </a:solidFill>
            </a:endParaRPr>
          </a:p>
        </p:txBody>
      </p:sp>
      <p:pic>
        <p:nvPicPr>
          <p:cNvPr id="6" name="コンテンツ プレースホルダー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73" y="924450"/>
            <a:ext cx="3245617" cy="5778410"/>
          </a:xfrm>
          <a:prstGeom prst="rect">
            <a:avLst/>
          </a:prstGeom>
        </p:spPr>
      </p:pic>
      <p:pic>
        <p:nvPicPr>
          <p:cNvPr id="7" name="コンテンツ プレースホルダー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333" y="924450"/>
            <a:ext cx="4311542" cy="3029556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1245995" y="4039437"/>
            <a:ext cx="1411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FF0000"/>
                </a:solidFill>
              </a:rPr>
              <a:t>Flux gate(FG)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779579" y="3103378"/>
            <a:ext cx="11957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>
                <a:solidFill>
                  <a:srgbClr val="FF0000"/>
                </a:solidFill>
              </a:rPr>
              <a:t>Si temp. sensor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  <p:cxnSp>
        <p:nvCxnSpPr>
          <p:cNvPr id="11" name="直線矢印コネクタ 10"/>
          <p:cNvCxnSpPr>
            <a:stCxn id="9" idx="1"/>
          </p:cNvCxnSpPr>
          <p:nvPr/>
        </p:nvCxnSpPr>
        <p:spPr>
          <a:xfrm flipH="1" flipV="1">
            <a:off x="2095081" y="2919829"/>
            <a:ext cx="1684498" cy="53749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/>
          <p:cNvCxnSpPr>
            <a:stCxn id="9" idx="1"/>
          </p:cNvCxnSpPr>
          <p:nvPr/>
        </p:nvCxnSpPr>
        <p:spPr>
          <a:xfrm flipH="1">
            <a:off x="2240782" y="3457321"/>
            <a:ext cx="1538797" cy="217892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/>
          <p:cNvCxnSpPr>
            <a:stCxn id="9" idx="1"/>
          </p:cNvCxnSpPr>
          <p:nvPr/>
        </p:nvCxnSpPr>
        <p:spPr>
          <a:xfrm flipH="1">
            <a:off x="2095081" y="3457321"/>
            <a:ext cx="1684498" cy="170168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/>
          <p:cNvCxnSpPr>
            <a:stCxn id="9" idx="1"/>
          </p:cNvCxnSpPr>
          <p:nvPr/>
        </p:nvCxnSpPr>
        <p:spPr>
          <a:xfrm flipH="1">
            <a:off x="3326004" y="3457321"/>
            <a:ext cx="453575" cy="94589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テキスト ボックス 22"/>
          <p:cNvSpPr txBox="1"/>
          <p:nvPr/>
        </p:nvSpPr>
        <p:spPr>
          <a:xfrm>
            <a:off x="1683654" y="1043895"/>
            <a:ext cx="822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FF0000"/>
                </a:solidFill>
              </a:rPr>
              <a:t>Heater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cxnSp>
        <p:nvCxnSpPr>
          <p:cNvPr id="24" name="直線矢印コネクタ 23"/>
          <p:cNvCxnSpPr/>
          <p:nvPr/>
        </p:nvCxnSpPr>
        <p:spPr>
          <a:xfrm>
            <a:off x="2095081" y="1413227"/>
            <a:ext cx="0" cy="49655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テキスト ボックス 36"/>
          <p:cNvSpPr txBox="1"/>
          <p:nvPr/>
        </p:nvSpPr>
        <p:spPr>
          <a:xfrm>
            <a:off x="4042909" y="4240153"/>
            <a:ext cx="550649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400" dirty="0"/>
              <a:t>Some strange behaviors were observed during flux expulsion experiments.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kumimoji="1" lang="en-US" altLang="ja-JP" sz="2400" dirty="0">
                <a:solidFill>
                  <a:srgbClr val="00B050"/>
                </a:solidFill>
              </a:rPr>
              <a:t>Asymmetric magnetic field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kumimoji="1" lang="en-US" altLang="ja-JP" sz="2400" dirty="0">
                <a:solidFill>
                  <a:srgbClr val="00B050"/>
                </a:solidFill>
              </a:rPr>
              <a:t>Negative expulsion(?)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kumimoji="1" lang="en-US" altLang="ja-JP" sz="2400" dirty="0">
                <a:solidFill>
                  <a:srgbClr val="00B050"/>
                </a:solidFill>
              </a:rPr>
              <a:t>Significant horizontal magnetic field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kumimoji="1" lang="ja-JP" altLang="en-US" sz="2400" dirty="0"/>
          </a:p>
        </p:txBody>
      </p:sp>
      <p:sp>
        <p:nvSpPr>
          <p:cNvPr id="3" name="テキスト ボックス 2"/>
          <p:cNvSpPr txBox="1"/>
          <p:nvPr/>
        </p:nvSpPr>
        <p:spPr>
          <a:xfrm rot="16200000">
            <a:off x="3927617" y="2009826"/>
            <a:ext cx="17027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Temperature [K]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 rot="16200000">
            <a:off x="8478128" y="2037308"/>
            <a:ext cx="1986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Magnetic flux [</a:t>
            </a:r>
            <a:r>
              <a:rPr kumimoji="1" lang="en-US" altLang="ja-JP" dirty="0" err="1"/>
              <a:t>mG</a:t>
            </a:r>
            <a:r>
              <a:rPr kumimoji="1" lang="en-US" altLang="ja-JP" dirty="0"/>
              <a:t>]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510165" y="1043895"/>
            <a:ext cx="1241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0070C0"/>
                </a:solidFill>
              </a:rPr>
              <a:t>Example</a:t>
            </a:r>
            <a:endParaRPr kumimoji="1" lang="ja-JP" altLang="en-US" sz="2400" dirty="0">
              <a:solidFill>
                <a:srgbClr val="0070C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412241" y="6211669"/>
            <a:ext cx="5243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>
                <a:solidFill>
                  <a:srgbClr val="FF0000"/>
                </a:solidFill>
              </a:rPr>
              <a:t>E. </a:t>
            </a:r>
            <a:r>
              <a:rPr lang="fr-FR" i="1" dirty="0" err="1" smtClean="0">
                <a:solidFill>
                  <a:srgbClr val="FF0000"/>
                </a:solidFill>
              </a:rPr>
              <a:t>Cenni</a:t>
            </a:r>
            <a:r>
              <a:rPr lang="fr-FR" i="1" dirty="0" smtClean="0">
                <a:solidFill>
                  <a:srgbClr val="FF0000"/>
                </a:solidFill>
              </a:rPr>
              <a:t> &amp; J. </a:t>
            </a:r>
            <a:r>
              <a:rPr lang="fr-FR" i="1" dirty="0" err="1" smtClean="0">
                <a:solidFill>
                  <a:srgbClr val="FF0000"/>
                </a:solidFill>
              </a:rPr>
              <a:t>Plouin</a:t>
            </a:r>
            <a:r>
              <a:rPr lang="fr-FR" i="1" dirty="0" smtClean="0">
                <a:solidFill>
                  <a:srgbClr val="FF0000"/>
                </a:solidFill>
              </a:rPr>
              <a:t> (CEA) </a:t>
            </a:r>
            <a:r>
              <a:rPr lang="fr-FR" i="1" dirty="0" err="1" smtClean="0">
                <a:solidFill>
                  <a:srgbClr val="FF0000"/>
                </a:solidFill>
              </a:rPr>
              <a:t>participated</a:t>
            </a:r>
            <a:r>
              <a:rPr lang="fr-FR" i="1" dirty="0" smtClean="0">
                <a:solidFill>
                  <a:srgbClr val="FF0000"/>
                </a:solidFill>
              </a:rPr>
              <a:t> to </a:t>
            </a:r>
            <a:r>
              <a:rPr lang="fr-FR" i="1" dirty="0" err="1" smtClean="0">
                <a:solidFill>
                  <a:srgbClr val="FF0000"/>
                </a:solidFill>
              </a:rPr>
              <a:t>those</a:t>
            </a:r>
            <a:r>
              <a:rPr lang="fr-FR" i="1" dirty="0" smtClean="0">
                <a:solidFill>
                  <a:srgbClr val="FF0000"/>
                </a:solidFill>
              </a:rPr>
              <a:t> tests in March 2017, in the frame of FJPPL</a:t>
            </a:r>
            <a:endParaRPr lang="fr-FR" i="1" dirty="0">
              <a:solidFill>
                <a:srgbClr val="FF0000"/>
              </a:solidFill>
            </a:endParaRPr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594"/>
            <a:ext cx="1155519" cy="936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94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321723" y="1321725"/>
            <a:ext cx="755072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/>
              <a:t>Degradation of </a:t>
            </a:r>
            <a:r>
              <a:rPr kumimoji="1" lang="en-US" altLang="ja-JP" sz="4400" dirty="0" err="1"/>
              <a:t>R_res</a:t>
            </a:r>
            <a:r>
              <a:rPr kumimoji="1" lang="en-US" altLang="ja-JP" sz="4400" dirty="0"/>
              <a:t>?</a:t>
            </a:r>
          </a:p>
          <a:p>
            <a:r>
              <a:rPr kumimoji="1" lang="en-US" altLang="ja-JP" sz="4400" dirty="0"/>
              <a:t>Strange magnetic flux behavior?</a:t>
            </a:r>
          </a:p>
        </p:txBody>
      </p:sp>
      <p:sp>
        <p:nvSpPr>
          <p:cNvPr id="6" name="矢印: 下 5"/>
          <p:cNvSpPr/>
          <p:nvPr/>
        </p:nvSpPr>
        <p:spPr>
          <a:xfrm>
            <a:off x="4463935" y="2973254"/>
            <a:ext cx="824341" cy="83127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73774" y="4009506"/>
            <a:ext cx="820466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/>
              <a:t>Check magnetization for most of all the  components of vertical test 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594"/>
            <a:ext cx="1155519" cy="936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48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 2"/>
          <p:cNvGraphicFramePr>
            <a:graphicFrameLocks noGrp="1"/>
          </p:cNvGraphicFramePr>
          <p:nvPr>
            <p:extLst/>
          </p:nvPr>
        </p:nvGraphicFramePr>
        <p:xfrm>
          <a:off x="747850" y="673332"/>
          <a:ext cx="8201416" cy="2901499"/>
        </p:xfrm>
        <a:graphic>
          <a:graphicData uri="http://schemas.openxmlformats.org/drawingml/2006/table">
            <a:tbl>
              <a:tblPr/>
              <a:tblGrid>
                <a:gridCol w="54652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35102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0386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826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No.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name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Magnetic</a:t>
                      </a:r>
                      <a:r>
                        <a:rPr lang="en-US" sz="2000" b="0" i="0" u="none" strike="noStrike" baseline="0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 field 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[</a:t>
                      </a:r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latin typeface="ＭＳ Ｐゴシック"/>
                        </a:rPr>
                        <a:t>mG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]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55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altLang="ja-JP" sz="20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Φ</a:t>
                      </a:r>
                      <a:r>
                        <a:rPr lang="en-US" altLang="ja-JP" sz="20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034</a:t>
                      </a:r>
                      <a:r>
                        <a:rPr lang="ja-JP" altLang="en-US" sz="2000" b="0" i="0" u="none" strike="noStrike" baseline="0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 </a:t>
                      </a:r>
                      <a:r>
                        <a:rPr lang="en-US" altLang="ja-JP" sz="2000" b="0" i="0" u="none" strike="noStrike" baseline="0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metal valve </a:t>
                      </a:r>
                      <a:r>
                        <a:rPr lang="ja-JP" altLang="en-US" sz="20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0" i="0" u="none" strike="noStrike" dirty="0">
                          <a:solidFill>
                            <a:srgbClr val="FF0000"/>
                          </a:solidFill>
                          <a:latin typeface="ＭＳ Ｐゴシック"/>
                        </a:rPr>
                        <a:t>430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755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altLang="ja-JP" sz="20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Φ</a:t>
                      </a:r>
                      <a:r>
                        <a:rPr lang="en-US" altLang="ja-JP" sz="20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034</a:t>
                      </a:r>
                      <a:r>
                        <a:rPr lang="ja-JP" altLang="en-US" sz="2000" b="0" i="0" u="none" strike="noStrike" baseline="0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 </a:t>
                      </a:r>
                      <a:r>
                        <a:rPr lang="en-US" altLang="ja-JP" sz="2000" b="0" i="0" u="none" strike="noStrike" baseline="0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metal valve (which observed vacuum leak)</a:t>
                      </a:r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0" i="0" u="none" strike="noStrike" dirty="0">
                          <a:solidFill>
                            <a:srgbClr val="FF0000"/>
                          </a:solidFill>
                          <a:latin typeface="ＭＳ Ｐゴシック"/>
                        </a:rPr>
                        <a:t>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2755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altLang="ja-JP" sz="20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Φ</a:t>
                      </a:r>
                      <a:r>
                        <a:rPr lang="en-US" altLang="ja-JP" sz="20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034</a:t>
                      </a:r>
                      <a:r>
                        <a:rPr lang="ja-JP" altLang="en-US" sz="2000" b="0" i="0" u="none" strike="noStrike" baseline="0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 </a:t>
                      </a:r>
                      <a:r>
                        <a:rPr lang="en-US" altLang="ja-JP" sz="2000" b="0" i="0" u="none" strike="noStrike" baseline="0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metal valve </a:t>
                      </a:r>
                      <a:r>
                        <a:rPr lang="ja-JP" altLang="en-US" sz="20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②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0" i="0" u="none" strike="noStrike" dirty="0">
                          <a:solidFill>
                            <a:srgbClr val="FF0000"/>
                          </a:solidFill>
                          <a:latin typeface="ＭＳ Ｐゴシック"/>
                        </a:rPr>
                        <a:t>59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  <a:tr h="2755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20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Volts</a:t>
                      </a:r>
                      <a:r>
                        <a:rPr lang="en-US" altLang="ja-JP" sz="2000" b="0" i="0" u="none" strike="noStrike" baseline="0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 and washers for support of input coupler shaft</a:t>
                      </a:r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0" i="0" u="none" strike="noStrike" dirty="0">
                          <a:solidFill>
                            <a:srgbClr val="FF0000"/>
                          </a:solidFill>
                          <a:latin typeface="ＭＳ Ｐゴシック"/>
                        </a:rPr>
                        <a:t>140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30"/>
                  </a:ext>
                </a:extLst>
              </a:tr>
              <a:tr h="55099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28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2000" b="0" i="0" u="none" strike="noStrike" baseline="0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Nuts and washers for hanging cavity</a:t>
                      </a:r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0" i="0" u="none" strike="noStrike" dirty="0">
                          <a:solidFill>
                            <a:srgbClr val="FF0000"/>
                          </a:solidFill>
                          <a:latin typeface="ＭＳ Ｐゴシック"/>
                        </a:rPr>
                        <a:t>110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33"/>
                  </a:ext>
                </a:extLst>
              </a:tr>
              <a:tr h="2755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20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Stat-volt</a:t>
                      </a:r>
                      <a:r>
                        <a:rPr lang="en-US" altLang="ja-JP" sz="2000" b="0" i="0" u="none" strike="noStrike" baseline="0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s, nuts and washers for hanging cavity</a:t>
                      </a:r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0" i="0" u="none" strike="noStrike" dirty="0">
                          <a:solidFill>
                            <a:srgbClr val="FF0000"/>
                          </a:solidFill>
                          <a:latin typeface="ＭＳ Ｐゴシック"/>
                        </a:rPr>
                        <a:t>300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34"/>
                  </a:ext>
                </a:extLst>
              </a:tr>
            </a:tbl>
          </a:graphicData>
        </a:graphic>
      </p:graphicFrame>
      <p:sp>
        <p:nvSpPr>
          <p:cNvPr id="2" name="テキスト ボックス 1"/>
          <p:cNvSpPr txBox="1"/>
          <p:nvPr/>
        </p:nvSpPr>
        <p:spPr>
          <a:xfrm>
            <a:off x="1218187" y="125280"/>
            <a:ext cx="66742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>
                <a:solidFill>
                  <a:srgbClr val="FF0000"/>
                </a:solidFill>
              </a:rPr>
              <a:t>Study on magnetized components (example)</a:t>
            </a:r>
            <a:endParaRPr kumimoji="1" lang="ja-JP" altLang="en-US" sz="2800" dirty="0">
              <a:solidFill>
                <a:srgbClr val="FF0000"/>
              </a:solidFill>
            </a:endParaRPr>
          </a:p>
        </p:txBody>
      </p:sp>
      <p:grpSp>
        <p:nvGrpSpPr>
          <p:cNvPr id="14" name="グループ化 13"/>
          <p:cNvGrpSpPr/>
          <p:nvPr/>
        </p:nvGrpSpPr>
        <p:grpSpPr>
          <a:xfrm>
            <a:off x="32232" y="3624495"/>
            <a:ext cx="2387601" cy="2280188"/>
            <a:chOff x="121538" y="3653230"/>
            <a:chExt cx="2387601" cy="2280188"/>
          </a:xfrm>
        </p:grpSpPr>
        <p:pic>
          <p:nvPicPr>
            <p:cNvPr id="4" name="Picture 5" descr="C:\Users\NAT_Yanagimachi\柳町\磁場測定\VTパーツ磁気測定_単セル_20160923\DSCN0200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21538" y="3653230"/>
              <a:ext cx="2387601" cy="2280188"/>
            </a:xfrm>
            <a:prstGeom prst="rect">
              <a:avLst/>
            </a:prstGeom>
            <a:noFill/>
          </p:spPr>
        </p:pic>
        <p:sp>
          <p:nvSpPr>
            <p:cNvPr id="6" name="テキスト ボックス 5"/>
            <p:cNvSpPr txBox="1"/>
            <p:nvPr/>
          </p:nvSpPr>
          <p:spPr>
            <a:xfrm>
              <a:off x="276722" y="3811327"/>
              <a:ext cx="441146" cy="400110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kumimoji="1" lang="ja-JP" altLang="en-US" sz="2000" dirty="0">
                  <a:solidFill>
                    <a:srgbClr val="FF0000"/>
                  </a:solidFill>
                </a:rPr>
                <a:t>⑭</a:t>
              </a:r>
            </a:p>
          </p:txBody>
        </p:sp>
      </p:grpSp>
      <p:grpSp>
        <p:nvGrpSpPr>
          <p:cNvPr id="15" name="グループ化 14"/>
          <p:cNvGrpSpPr/>
          <p:nvPr/>
        </p:nvGrpSpPr>
        <p:grpSpPr>
          <a:xfrm>
            <a:off x="2801225" y="3667164"/>
            <a:ext cx="2195859" cy="1716182"/>
            <a:chOff x="7357534" y="3795618"/>
            <a:chExt cx="2195859" cy="1716182"/>
          </a:xfrm>
        </p:grpSpPr>
        <p:pic>
          <p:nvPicPr>
            <p:cNvPr id="9" name="Picture 3" descr="C:\Users\NAT_Yanagimachi\柳町\磁場測定\VTパーツ磁気測定_単セル_20160923\DSCN0215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357534" y="3795618"/>
              <a:ext cx="2195859" cy="1716182"/>
            </a:xfrm>
            <a:prstGeom prst="rect">
              <a:avLst/>
            </a:prstGeom>
            <a:noFill/>
          </p:spPr>
        </p:pic>
        <p:sp>
          <p:nvSpPr>
            <p:cNvPr id="12" name="テキスト ボックス 11"/>
            <p:cNvSpPr txBox="1"/>
            <p:nvPr/>
          </p:nvSpPr>
          <p:spPr>
            <a:xfrm>
              <a:off x="7512718" y="3886575"/>
              <a:ext cx="441146" cy="400110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kumimoji="1" lang="ja-JP" altLang="en-US" sz="2000" dirty="0">
                  <a:solidFill>
                    <a:srgbClr val="FF0000"/>
                  </a:solidFill>
                </a:rPr>
                <a:t>㉙</a:t>
              </a:r>
            </a:p>
          </p:txBody>
        </p:sp>
      </p:grpSp>
      <p:grpSp>
        <p:nvGrpSpPr>
          <p:cNvPr id="5" name="グループ化 4"/>
          <p:cNvGrpSpPr/>
          <p:nvPr/>
        </p:nvGrpSpPr>
        <p:grpSpPr>
          <a:xfrm>
            <a:off x="1928105" y="5211097"/>
            <a:ext cx="2555405" cy="1578353"/>
            <a:chOff x="2703650" y="3928533"/>
            <a:chExt cx="3018613" cy="1769534"/>
          </a:xfrm>
        </p:grpSpPr>
        <p:pic>
          <p:nvPicPr>
            <p:cNvPr id="7" name="Picture 7" descr="C:\Users\NAT_Yanagimachi\柳町\磁場測定\VTパーツ磁気測定_単セル_20160923\DSCN0211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703650" y="3928533"/>
              <a:ext cx="3018613" cy="1769534"/>
            </a:xfrm>
            <a:prstGeom prst="rect">
              <a:avLst/>
            </a:prstGeom>
            <a:noFill/>
          </p:spPr>
        </p:pic>
        <p:sp>
          <p:nvSpPr>
            <p:cNvPr id="8" name="テキスト ボックス 7"/>
            <p:cNvSpPr txBox="1"/>
            <p:nvPr/>
          </p:nvSpPr>
          <p:spPr>
            <a:xfrm>
              <a:off x="5031984" y="4010430"/>
              <a:ext cx="441146" cy="400110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kumimoji="1" lang="ja-JP" altLang="en-US" sz="2000" dirty="0">
                  <a:solidFill>
                    <a:srgbClr val="FF0000"/>
                  </a:solidFill>
                </a:rPr>
                <a:t>㉕</a:t>
              </a:r>
            </a:p>
          </p:txBody>
        </p:sp>
      </p:grpSp>
      <p:pic>
        <p:nvPicPr>
          <p:cNvPr id="17" name="コンテンツ プレースホルダー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620" y="3667164"/>
            <a:ext cx="3018938" cy="2264203"/>
          </a:xfrm>
          <a:prstGeom prst="rect">
            <a:avLst/>
          </a:prstGeom>
        </p:spPr>
      </p:pic>
      <p:sp>
        <p:nvSpPr>
          <p:cNvPr id="18" name="テキスト ボックス 17"/>
          <p:cNvSpPr txBox="1"/>
          <p:nvPr/>
        </p:nvSpPr>
        <p:spPr>
          <a:xfrm>
            <a:off x="5378246" y="6000561"/>
            <a:ext cx="4247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/>
              <a:t>Measure inside magnetic shield by using 3-axis flux gate sensor.</a:t>
            </a:r>
            <a:endParaRPr kumimoji="1" lang="ja-JP" altLang="en-US" sz="2000" dirty="0"/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594"/>
            <a:ext cx="1155519" cy="936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39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コンテンツ プレースホルダー 2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50774" y="1199161"/>
            <a:ext cx="3601443" cy="2701081"/>
          </a:xfrm>
        </p:spPr>
      </p:pic>
      <p:pic>
        <p:nvPicPr>
          <p:cNvPr id="8" name="コンテンツ プレースホルダー 7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2095" y="1197762"/>
            <a:ext cx="3590260" cy="2692694"/>
          </a:xfrm>
        </p:spPr>
      </p:pic>
      <p:sp>
        <p:nvSpPr>
          <p:cNvPr id="2" name="テキスト ボックス 1"/>
          <p:cNvSpPr txBox="1"/>
          <p:nvPr/>
        </p:nvSpPr>
        <p:spPr>
          <a:xfrm>
            <a:off x="6059357" y="1044389"/>
            <a:ext cx="3733036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SUS shafts for variable coupler were highly magnetized. </a:t>
            </a:r>
          </a:p>
          <a:p>
            <a:r>
              <a:rPr kumimoji="1" lang="en-US" altLang="ja-JP" sz="2400" dirty="0"/>
              <a:t>More than 1 G!!</a:t>
            </a:r>
          </a:p>
        </p:txBody>
      </p:sp>
      <p:graphicFrame>
        <p:nvGraphicFramePr>
          <p:cNvPr id="7" name="コンテンツ プレースホルダー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6322377"/>
              </p:ext>
            </p:extLst>
          </p:nvPr>
        </p:nvGraphicFramePr>
        <p:xfrm>
          <a:off x="435587" y="4867736"/>
          <a:ext cx="5258631" cy="1894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3521">
                  <a:extLst>
                    <a:ext uri="{9D8B030D-6E8A-4147-A177-3AD203B41FA5}">
                      <a16:colId xmlns:a16="http://schemas.microsoft.com/office/drawing/2014/main" xmlns="" val="2051612076"/>
                    </a:ext>
                  </a:extLst>
                </a:gridCol>
                <a:gridCol w="1111259">
                  <a:extLst>
                    <a:ext uri="{9D8B030D-6E8A-4147-A177-3AD203B41FA5}">
                      <a16:colId xmlns:a16="http://schemas.microsoft.com/office/drawing/2014/main" xmlns="" val="659446702"/>
                    </a:ext>
                  </a:extLst>
                </a:gridCol>
                <a:gridCol w="1160868">
                  <a:extLst>
                    <a:ext uri="{9D8B030D-6E8A-4147-A177-3AD203B41FA5}">
                      <a16:colId xmlns:a16="http://schemas.microsoft.com/office/drawing/2014/main" xmlns="" val="4247752776"/>
                    </a:ext>
                  </a:extLst>
                </a:gridCol>
                <a:gridCol w="1091414">
                  <a:extLst>
                    <a:ext uri="{9D8B030D-6E8A-4147-A177-3AD203B41FA5}">
                      <a16:colId xmlns:a16="http://schemas.microsoft.com/office/drawing/2014/main" xmlns="" val="2718889202"/>
                    </a:ext>
                  </a:extLst>
                </a:gridCol>
                <a:gridCol w="1071569">
                  <a:extLst>
                    <a:ext uri="{9D8B030D-6E8A-4147-A177-3AD203B41FA5}">
                      <a16:colId xmlns:a16="http://schemas.microsoft.com/office/drawing/2014/main" xmlns="" val="3174902252"/>
                    </a:ext>
                  </a:extLst>
                </a:gridCol>
              </a:tblGrid>
              <a:tr h="430961">
                <a:tc>
                  <a:txBody>
                    <a:bodyPr/>
                    <a:lstStyle/>
                    <a:p>
                      <a:r>
                        <a:rPr kumimoji="1" lang="en-US" altLang="ja-JP" sz="1800" dirty="0"/>
                        <a:t>Angle</a:t>
                      </a:r>
                      <a:endParaRPr kumimoji="1" lang="ja-JP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err="1"/>
                        <a:t>Bx</a:t>
                      </a:r>
                      <a:r>
                        <a:rPr kumimoji="1" lang="ja-JP" altLang="en-US" sz="1800" dirty="0"/>
                        <a:t> </a:t>
                      </a:r>
                      <a:r>
                        <a:rPr kumimoji="1" lang="en-US" altLang="ja-JP" sz="1800" dirty="0"/>
                        <a:t>[</a:t>
                      </a:r>
                      <a:r>
                        <a:rPr kumimoji="1" lang="en-US" altLang="ja-JP" sz="1800" dirty="0" err="1"/>
                        <a:t>mG</a:t>
                      </a:r>
                      <a:r>
                        <a:rPr kumimoji="1" lang="en-US" altLang="ja-JP" sz="1800" dirty="0"/>
                        <a:t>]</a:t>
                      </a:r>
                      <a:endParaRPr kumimoji="1" lang="ja-JP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/>
                        <a:t>By[</a:t>
                      </a:r>
                      <a:r>
                        <a:rPr kumimoji="1" lang="en-US" altLang="ja-JP" sz="1800" dirty="0" err="1"/>
                        <a:t>mG</a:t>
                      </a:r>
                      <a:r>
                        <a:rPr kumimoji="1" lang="en-US" altLang="ja-JP" sz="1800" dirty="0"/>
                        <a:t>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err="1"/>
                        <a:t>Bz</a:t>
                      </a:r>
                      <a:r>
                        <a:rPr kumimoji="1" lang="en-US" altLang="ja-JP" sz="1800" dirty="0"/>
                        <a:t>[</a:t>
                      </a:r>
                      <a:r>
                        <a:rPr kumimoji="1" lang="en-US" altLang="ja-JP" sz="1800" dirty="0" err="1"/>
                        <a:t>mG</a:t>
                      </a:r>
                      <a:r>
                        <a:rPr kumimoji="1" lang="en-US" altLang="ja-JP" sz="1800" dirty="0"/>
                        <a:t>]</a:t>
                      </a:r>
                      <a:endParaRPr kumimoji="1" lang="ja-JP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/>
                        <a:t>B[</a:t>
                      </a:r>
                      <a:r>
                        <a:rPr kumimoji="1" lang="en-US" altLang="ja-JP" sz="1800" dirty="0" err="1"/>
                        <a:t>mG</a:t>
                      </a:r>
                      <a:r>
                        <a:rPr kumimoji="1" lang="en-US" altLang="ja-JP" sz="1800" dirty="0"/>
                        <a:t>]</a:t>
                      </a:r>
                      <a:endParaRPr kumimoji="1" lang="ja-JP" altLang="en-US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443354848"/>
                  </a:ext>
                </a:extLst>
              </a:tr>
              <a:tr h="32955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dirty="0"/>
                        <a:t>0</a:t>
                      </a:r>
                      <a:endParaRPr kumimoji="1" lang="ja-JP" alt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dirty="0">
                          <a:solidFill>
                            <a:srgbClr val="00B050"/>
                          </a:solidFill>
                        </a:rPr>
                        <a:t>-7</a:t>
                      </a:r>
                      <a:endParaRPr kumimoji="1" lang="ja-JP" altLang="en-US" sz="18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dirty="0">
                          <a:solidFill>
                            <a:srgbClr val="00B050"/>
                          </a:solidFill>
                        </a:rPr>
                        <a:t>-11</a:t>
                      </a:r>
                      <a:endParaRPr kumimoji="1" lang="ja-JP" altLang="en-US" sz="18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dirty="0">
                          <a:solidFill>
                            <a:srgbClr val="00B050"/>
                          </a:solidFill>
                        </a:rPr>
                        <a:t>-6</a:t>
                      </a:r>
                      <a:endParaRPr kumimoji="1" lang="ja-JP" altLang="en-US" sz="18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dirty="0">
                          <a:solidFill>
                            <a:srgbClr val="00B050"/>
                          </a:solidFill>
                        </a:rPr>
                        <a:t>15</a:t>
                      </a:r>
                      <a:endParaRPr kumimoji="1" lang="ja-JP" altLang="en-US" sz="18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01964575"/>
                  </a:ext>
                </a:extLst>
              </a:tr>
              <a:tr h="32955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dirty="0"/>
                        <a:t>90</a:t>
                      </a:r>
                      <a:endParaRPr kumimoji="1" lang="ja-JP" alt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dirty="0">
                          <a:solidFill>
                            <a:srgbClr val="00B050"/>
                          </a:solidFill>
                        </a:rPr>
                        <a:t>-6</a:t>
                      </a:r>
                      <a:endParaRPr kumimoji="1" lang="ja-JP" altLang="en-US" sz="18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dirty="0">
                          <a:solidFill>
                            <a:srgbClr val="00B050"/>
                          </a:solidFill>
                        </a:rPr>
                        <a:t>2</a:t>
                      </a:r>
                      <a:endParaRPr kumimoji="1" lang="ja-JP" altLang="en-US" sz="18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dirty="0">
                          <a:solidFill>
                            <a:srgbClr val="00B050"/>
                          </a:solidFill>
                        </a:rPr>
                        <a:t>-9</a:t>
                      </a:r>
                      <a:endParaRPr kumimoji="1" lang="ja-JP" altLang="en-US" sz="18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dirty="0">
                          <a:solidFill>
                            <a:srgbClr val="00B050"/>
                          </a:solidFill>
                        </a:rPr>
                        <a:t>11</a:t>
                      </a:r>
                      <a:endParaRPr kumimoji="1" lang="ja-JP" altLang="en-US" sz="18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10822266"/>
                  </a:ext>
                </a:extLst>
              </a:tr>
              <a:tr h="32955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dirty="0"/>
                        <a:t>180</a:t>
                      </a:r>
                      <a:endParaRPr kumimoji="1" lang="ja-JP" alt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dirty="0">
                          <a:solidFill>
                            <a:srgbClr val="00B050"/>
                          </a:solidFill>
                        </a:rPr>
                        <a:t>6</a:t>
                      </a:r>
                      <a:endParaRPr kumimoji="1" lang="ja-JP" altLang="en-US" sz="18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dirty="0">
                          <a:solidFill>
                            <a:srgbClr val="00B050"/>
                          </a:solidFill>
                        </a:rPr>
                        <a:t>-11</a:t>
                      </a:r>
                      <a:endParaRPr kumimoji="1" lang="ja-JP" altLang="en-US" sz="18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dirty="0">
                          <a:solidFill>
                            <a:srgbClr val="00B050"/>
                          </a:solidFill>
                        </a:rPr>
                        <a:t>-7</a:t>
                      </a:r>
                      <a:endParaRPr kumimoji="1" lang="ja-JP" altLang="en-US" sz="18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dirty="0">
                          <a:solidFill>
                            <a:srgbClr val="00B050"/>
                          </a:solidFill>
                        </a:rPr>
                        <a:t>15</a:t>
                      </a:r>
                      <a:endParaRPr kumimoji="1" lang="ja-JP" altLang="en-US" sz="18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50916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dirty="0"/>
                        <a:t>270</a:t>
                      </a:r>
                      <a:endParaRPr kumimoji="1" lang="ja-JP" alt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dirty="0">
                          <a:solidFill>
                            <a:srgbClr val="FF0000"/>
                          </a:solidFill>
                        </a:rPr>
                        <a:t>8</a:t>
                      </a:r>
                      <a:endParaRPr kumimoji="1" lang="ja-JP" alt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dirty="0">
                          <a:solidFill>
                            <a:srgbClr val="FF0000"/>
                          </a:solidFill>
                        </a:rPr>
                        <a:t>130</a:t>
                      </a:r>
                      <a:endParaRPr kumimoji="1" lang="ja-JP" alt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dirty="0">
                          <a:solidFill>
                            <a:srgbClr val="FF0000"/>
                          </a:solidFill>
                        </a:rPr>
                        <a:t>-49</a:t>
                      </a:r>
                      <a:endParaRPr kumimoji="1" lang="ja-JP" alt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dirty="0">
                          <a:solidFill>
                            <a:srgbClr val="FF0000"/>
                          </a:solidFill>
                        </a:rPr>
                        <a:t>139</a:t>
                      </a:r>
                      <a:endParaRPr kumimoji="1" lang="ja-JP" alt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5914331"/>
                  </a:ext>
                </a:extLst>
              </a:tr>
            </a:tbl>
          </a:graphicData>
        </a:graphic>
      </p:graphicFrame>
      <p:sp>
        <p:nvSpPr>
          <p:cNvPr id="4" name="テキスト ボックス 3"/>
          <p:cNvSpPr txBox="1"/>
          <p:nvPr/>
        </p:nvSpPr>
        <p:spPr>
          <a:xfrm flipH="1">
            <a:off x="5902036" y="5328457"/>
            <a:ext cx="3790603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If both shafts were removed B </a:t>
            </a:r>
            <a:r>
              <a:rPr kumimoji="1" lang="ja-JP" altLang="en-US" sz="2400" dirty="0"/>
              <a:t>≦</a:t>
            </a:r>
            <a:r>
              <a:rPr kumimoji="1" lang="en-US" altLang="ja-JP" sz="2400" dirty="0"/>
              <a:t> 2mG for any positions.</a:t>
            </a:r>
            <a:endParaRPr kumimoji="1" lang="ja-JP" altLang="en-US" sz="2400" dirty="0"/>
          </a:p>
        </p:txBody>
      </p:sp>
      <p:sp>
        <p:nvSpPr>
          <p:cNvPr id="11" name="タイトル 1"/>
          <p:cNvSpPr>
            <a:spLocks noGrp="1"/>
          </p:cNvSpPr>
          <p:nvPr>
            <p:ph type="title"/>
          </p:nvPr>
        </p:nvSpPr>
        <p:spPr>
          <a:xfrm>
            <a:off x="1552207" y="115920"/>
            <a:ext cx="7639505" cy="698902"/>
          </a:xfrm>
        </p:spPr>
        <p:txBody>
          <a:bodyPr>
            <a:normAutofit/>
          </a:bodyPr>
          <a:lstStyle/>
          <a:p>
            <a:r>
              <a:rPr kumimoji="1" lang="en-US" altLang="ja-JP" sz="3600" u="sng" dirty="0">
                <a:solidFill>
                  <a:srgbClr val="FF0000"/>
                </a:solidFill>
              </a:rPr>
              <a:t>Effects of SUS shafts</a:t>
            </a:r>
            <a:endParaRPr kumimoji="1" lang="ja-JP" altLang="en-US" sz="3600" u="sng" dirty="0">
              <a:solidFill>
                <a:srgbClr val="FF00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7519" y="4523194"/>
            <a:ext cx="55503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Magnetic field with shafts inside vertical test </a:t>
            </a:r>
            <a:r>
              <a:rPr kumimoji="1" lang="en-US" altLang="ja-JP" sz="2000" dirty="0" err="1"/>
              <a:t>dewar</a:t>
            </a:r>
            <a:endParaRPr kumimoji="1" lang="ja-JP" altLang="en-US" sz="2000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594"/>
            <a:ext cx="1155519" cy="936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9880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606829" y="1132873"/>
            <a:ext cx="889461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/>
              <a:t>Then…</a:t>
            </a:r>
          </a:p>
          <a:p>
            <a:endParaRPr kumimoji="1" lang="en-US" altLang="ja-JP" sz="4000" dirty="0"/>
          </a:p>
          <a:p>
            <a:pPr marL="457200" indent="-457200">
              <a:buFont typeface="Wingdings" panose="05000000000000000000" pitchFamily="2" charset="2"/>
              <a:buChar char="u"/>
            </a:pPr>
            <a:r>
              <a:rPr kumimoji="1" lang="en-US" altLang="ja-JP" sz="4000" dirty="0"/>
              <a:t>Exchange SUS shafts to </a:t>
            </a:r>
            <a:r>
              <a:rPr kumimoji="1" lang="en-US" altLang="ja-JP" sz="4000" dirty="0" err="1"/>
              <a:t>Ti</a:t>
            </a:r>
            <a:endParaRPr kumimoji="1" lang="en-US" altLang="ja-JP" sz="4000" dirty="0"/>
          </a:p>
          <a:p>
            <a:pPr marL="457200" indent="-457200">
              <a:buFont typeface="Wingdings" panose="05000000000000000000" pitchFamily="2" charset="2"/>
              <a:buChar char="u"/>
            </a:pPr>
            <a:r>
              <a:rPr kumimoji="1" lang="en-US" altLang="ja-JP" sz="4000" dirty="0"/>
              <a:t>Exchange or remove SUS components as much as possible</a:t>
            </a:r>
          </a:p>
          <a:p>
            <a:pPr marL="457200" indent="-457200">
              <a:buFont typeface="Wingdings" panose="05000000000000000000" pitchFamily="2" charset="2"/>
              <a:buChar char="u"/>
            </a:pPr>
            <a:r>
              <a:rPr kumimoji="1" lang="en-US" altLang="ja-JP" sz="4000" dirty="0"/>
              <a:t>Exchange metal valve to less magnetized one</a:t>
            </a:r>
          </a:p>
          <a:p>
            <a:pPr marL="457200" indent="-457200">
              <a:buFont typeface="Wingdings" panose="05000000000000000000" pitchFamily="2" charset="2"/>
              <a:buChar char="u"/>
            </a:pPr>
            <a:endParaRPr kumimoji="1" lang="en-US" altLang="ja-JP" sz="4000" dirty="0"/>
          </a:p>
          <a:p>
            <a:r>
              <a:rPr kumimoji="1" lang="en-US" altLang="ja-JP" sz="4000" dirty="0"/>
              <a:t>And vertical tests were carried out.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594"/>
            <a:ext cx="1155519" cy="936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70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76807" y="233006"/>
            <a:ext cx="7490955" cy="647596"/>
          </a:xfrm>
        </p:spPr>
        <p:txBody>
          <a:bodyPr>
            <a:normAutofit/>
          </a:bodyPr>
          <a:lstStyle/>
          <a:p>
            <a:r>
              <a:rPr lang="en-US" altLang="ja-JP" sz="3600" u="sng" dirty="0">
                <a:solidFill>
                  <a:srgbClr val="FF0000"/>
                </a:solidFill>
              </a:rPr>
              <a:t>Vertical test setup</a:t>
            </a:r>
            <a:endParaRPr kumimoji="1" lang="ja-JP" altLang="en-US" sz="3600" u="sng" dirty="0">
              <a:solidFill>
                <a:srgbClr val="FF0000"/>
              </a:solidFill>
            </a:endParaRPr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81685" y="1253127"/>
            <a:ext cx="5165031" cy="3873772"/>
          </a:xfrm>
        </p:spPr>
      </p:pic>
      <p:sp>
        <p:nvSpPr>
          <p:cNvPr id="3" name="テキスト ボックス 2"/>
          <p:cNvSpPr txBox="1"/>
          <p:nvPr/>
        </p:nvSpPr>
        <p:spPr>
          <a:xfrm>
            <a:off x="356574" y="5772528"/>
            <a:ext cx="89447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/>
              <a:t>Flux gate sensor, Si temperature sensor, heater and solenoid coil were used.</a:t>
            </a:r>
            <a:endParaRPr kumimoji="1" lang="ja-JP" altLang="en-US" sz="2800" dirty="0"/>
          </a:p>
        </p:txBody>
      </p:sp>
      <p:pic>
        <p:nvPicPr>
          <p:cNvPr id="7" name="コンテンツ プレースホルダー 3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37" y="1187112"/>
            <a:ext cx="5382189" cy="4036641"/>
          </a:xfrm>
        </p:spPr>
      </p:pic>
      <p:sp>
        <p:nvSpPr>
          <p:cNvPr id="4" name="テキスト ボックス 3"/>
          <p:cNvSpPr txBox="1"/>
          <p:nvPr/>
        </p:nvSpPr>
        <p:spPr>
          <a:xfrm>
            <a:off x="6780464" y="2000250"/>
            <a:ext cx="18086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solidFill>
                  <a:srgbClr val="FFFF00"/>
                </a:solidFill>
              </a:rPr>
              <a:t>Solenoid coil</a:t>
            </a:r>
            <a:endParaRPr kumimoji="1" lang="ja-JP" altLang="en-US" sz="2400" b="1" dirty="0">
              <a:solidFill>
                <a:srgbClr val="FFFF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80015" y="2959180"/>
            <a:ext cx="22358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solidFill>
                  <a:srgbClr val="FFFF00"/>
                </a:solidFill>
              </a:rPr>
              <a:t>Flux gate sensor</a:t>
            </a:r>
            <a:endParaRPr kumimoji="1" lang="ja-JP" altLang="en-US" sz="2400" b="1" dirty="0">
              <a:solidFill>
                <a:srgbClr val="FFFF0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653434" y="3346316"/>
            <a:ext cx="20738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solidFill>
                  <a:srgbClr val="FFFF00"/>
                </a:solidFill>
              </a:rPr>
              <a:t>Si temperature sensor</a:t>
            </a:r>
          </a:p>
          <a:p>
            <a:r>
              <a:rPr kumimoji="1" lang="en-US" altLang="ja-JP" sz="2400" b="1" dirty="0">
                <a:solidFill>
                  <a:srgbClr val="FFFF00"/>
                </a:solidFill>
              </a:rPr>
              <a:t>(Equator and </a:t>
            </a:r>
            <a:r>
              <a:rPr kumimoji="1" lang="en-US" altLang="ja-JP" sz="2400" b="1" dirty="0" err="1">
                <a:solidFill>
                  <a:srgbClr val="FFFF00"/>
                </a:solidFill>
              </a:rPr>
              <a:t>beamtube</a:t>
            </a:r>
            <a:r>
              <a:rPr kumimoji="1" lang="en-US" altLang="ja-JP" sz="2400" b="1" dirty="0">
                <a:solidFill>
                  <a:srgbClr val="FFFF00"/>
                </a:solidFill>
              </a:rPr>
              <a:t>)</a:t>
            </a:r>
            <a:endParaRPr kumimoji="1" lang="ja-JP" altLang="en-US" sz="2400" b="1" dirty="0">
              <a:solidFill>
                <a:srgbClr val="FFFF00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290002" y="1581351"/>
            <a:ext cx="10516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solidFill>
                  <a:srgbClr val="FFFF00"/>
                </a:solidFill>
              </a:rPr>
              <a:t>Heater</a:t>
            </a:r>
            <a:endParaRPr kumimoji="1" lang="ja-JP" altLang="en-US" sz="2400" b="1" dirty="0">
              <a:solidFill>
                <a:srgbClr val="FFFF00"/>
              </a:solidFill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594"/>
            <a:ext cx="1155519" cy="936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48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1030</TotalTime>
  <Words>879</Words>
  <Application>Microsoft Office PowerPoint</Application>
  <PresentationFormat>Format A4 (210 x 297 mm)</PresentationFormat>
  <Paragraphs>195</Paragraphs>
  <Slides>17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8" baseType="lpstr">
      <vt:lpstr>MS Mincho</vt:lpstr>
      <vt:lpstr>ＭＳ Ｐゴシック</vt:lpstr>
      <vt:lpstr>游ゴシック</vt:lpstr>
      <vt:lpstr>游ゴシック Light</vt:lpstr>
      <vt:lpstr>Arial</vt:lpstr>
      <vt:lpstr>Calibri</vt:lpstr>
      <vt:lpstr>Calibri Light</vt:lpstr>
      <vt:lpstr>Symbol</vt:lpstr>
      <vt:lpstr>Times New Roman</vt:lpstr>
      <vt:lpstr>Wingdings</vt:lpstr>
      <vt:lpstr>Office テーマ</vt:lpstr>
      <vt:lpstr>TYL-FJPPL: A_RD_07 Suppression of magnetic flux trapping to achieve high-Q of SRF cavities </vt:lpstr>
      <vt:lpstr>Présentation PowerPoint</vt:lpstr>
      <vt:lpstr>Residual resistance history of single-cell cavity vertical tests</vt:lpstr>
      <vt:lpstr>First stage of flux expulsion experiments at KEK-STF (2016/March ～ June)</vt:lpstr>
      <vt:lpstr>Présentation PowerPoint</vt:lpstr>
      <vt:lpstr>Présentation PowerPoint</vt:lpstr>
      <vt:lpstr>Effects of SUS shafts</vt:lpstr>
      <vt:lpstr>Présentation PowerPoint</vt:lpstr>
      <vt:lpstr>Vertical test setup</vt:lpstr>
      <vt:lpstr>Vertical test results</vt:lpstr>
      <vt:lpstr>Flux expulsion during cool-down(add 16mG with coil)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Summary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Recent activity toward high-Q at KEK</dc:title>
  <dc:creator>Umemori</dc:creator>
  <cp:lastModifiedBy>PLOUIN Juliette</cp:lastModifiedBy>
  <cp:revision>75</cp:revision>
  <cp:lastPrinted>2017-02-19T05:52:48Z</cp:lastPrinted>
  <dcterms:created xsi:type="dcterms:W3CDTF">2016-11-03T07:24:11Z</dcterms:created>
  <dcterms:modified xsi:type="dcterms:W3CDTF">2017-05-11T09:51:44Z</dcterms:modified>
</cp:coreProperties>
</file>