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7" r:id="rId3"/>
    <p:sldId id="268" r:id="rId4"/>
    <p:sldId id="257" r:id="rId5"/>
    <p:sldId id="285" r:id="rId6"/>
    <p:sldId id="273" r:id="rId7"/>
    <p:sldId id="274" r:id="rId8"/>
    <p:sldId id="288" r:id="rId9"/>
    <p:sldId id="275" r:id="rId10"/>
    <p:sldId id="276" r:id="rId11"/>
    <p:sldId id="278" r:id="rId12"/>
    <p:sldId id="279" r:id="rId13"/>
    <p:sldId id="287" r:id="rId14"/>
    <p:sldId id="265" r:id="rId15"/>
    <p:sldId id="263" r:id="rId16"/>
    <p:sldId id="264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FF"/>
    <a:srgbClr val="FF33CC"/>
    <a:srgbClr val="FF3300"/>
    <a:srgbClr val="FF0000"/>
    <a:srgbClr val="0066FF"/>
    <a:srgbClr val="000000"/>
    <a:srgbClr val="FFFFFF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65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7903-0CA1-465F-A398-B1740FC3B52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6D799-7CF2-4E53-9360-C11F90286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6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02C95A-C5A0-4D21-8205-B53FE2374D81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560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fr-FR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598DA-3724-4FEE-AA0B-0508E18FEE01}" type="slidenum">
              <a:rPr lang="it-IT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fr-FR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AF5511-2248-4B49-B51D-5683E44E1ADC}" type="slidenum">
              <a:rPr lang="it-IT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9B411-FC01-47EA-BE27-C390363BBCF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6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fr-FR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598DA-3724-4FEE-AA0B-0508E18FEE01}" type="slidenum">
              <a:rPr lang="it-IT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fr-FR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598DA-3724-4FEE-AA0B-0508E18FEE01}" type="slidenum">
              <a:rPr lang="it-IT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99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0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05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E434E-4D58-443A-A247-C3E5EDA33F6F}" type="datetime1">
              <a:rPr lang="fr-FR"/>
              <a:pPr>
                <a:defRPr/>
              </a:pPr>
              <a:t>10/05/2017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ACD9-A9CB-4702-A4C4-4C767258B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5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1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4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4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1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4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1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7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41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2A67-6AB4-4150-865E-EEAB61578A91}" type="datetimeFigureOut">
              <a:rPr lang="fr-FR" smtClean="0"/>
              <a:t>10/05/2017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161-8CC1-4CD0-B1FD-5400452E96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92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1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89" y="1916832"/>
            <a:ext cx="9095515" cy="1584176"/>
          </a:xfrm>
          <a:noFill/>
        </p:spPr>
        <p:txBody>
          <a:bodyPr>
            <a:noAutofit/>
          </a:bodyPr>
          <a:lstStyle/>
          <a:p>
            <a:r>
              <a:rPr lang="fr-FR" sz="4000" b="1" dirty="0" smtClean="0"/>
              <a:t>A_RD_8: </a:t>
            </a:r>
            <a:r>
              <a:rPr lang="fr-FR" sz="4000" b="1" dirty="0" err="1" smtClean="0"/>
              <a:t>Fast</a:t>
            </a:r>
            <a:r>
              <a:rPr lang="fr-FR" sz="4000" b="1" dirty="0" smtClean="0"/>
              <a:t> </a:t>
            </a:r>
            <a:r>
              <a:rPr lang="fr-FR" sz="4000" b="1" dirty="0" err="1"/>
              <a:t>luminosity</a:t>
            </a:r>
            <a:r>
              <a:rPr lang="fr-FR" sz="4000" b="1" dirty="0"/>
              <a:t> monitoring and background </a:t>
            </a:r>
            <a:r>
              <a:rPr lang="fr-FR" sz="4000" b="1" dirty="0" err="1"/>
              <a:t>measurements</a:t>
            </a:r>
            <a:r>
              <a:rPr lang="fr-FR" sz="4000" b="1" dirty="0"/>
              <a:t> at </a:t>
            </a:r>
            <a:r>
              <a:rPr lang="fr-FR" sz="4000" b="1" dirty="0" err="1"/>
              <a:t>SuperKEKB</a:t>
            </a:r>
            <a:endParaRPr lang="fr-FR" sz="4000" b="1" dirty="0">
              <a:solidFill>
                <a:srgbClr val="D60093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899592" y="5157192"/>
            <a:ext cx="734481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7030A0"/>
                </a:solidFill>
              </a:rPr>
              <a:t>Joint TYL/FJPPL-FKPPL Workshop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Strasbourg, 10-12 may 2017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8584" y="3573016"/>
            <a:ext cx="9095515" cy="1584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D60093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614" y="3573016"/>
            <a:ext cx="9095515" cy="1584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dirty="0" err="1" smtClean="0"/>
              <a:t>Presented</a:t>
            </a:r>
            <a:r>
              <a:rPr lang="fr-FR" sz="2200" dirty="0" smtClean="0"/>
              <a:t> by P. </a:t>
            </a:r>
            <a:r>
              <a:rPr lang="fr-FR" sz="2200" dirty="0" err="1" smtClean="0"/>
              <a:t>Bambade</a:t>
            </a:r>
            <a:r>
              <a:rPr lang="fr-FR" sz="2200" dirty="0" smtClean="0"/>
              <a:t>, LAL-Orsay, </a:t>
            </a:r>
            <a:r>
              <a:rPr lang="fr-FR" sz="2200" dirty="0" err="1" smtClean="0"/>
              <a:t>Univ</a:t>
            </a:r>
            <a:r>
              <a:rPr lang="fr-FR" sz="2200" dirty="0" smtClean="0"/>
              <a:t>. Paris-Sud, </a:t>
            </a:r>
            <a:r>
              <a:rPr lang="fr-FR" sz="2200" dirty="0" smtClean="0"/>
              <a:t>IN2P3/CNRS</a:t>
            </a:r>
            <a:endParaRPr lang="fr-FR" sz="2200" dirty="0" smtClean="0"/>
          </a:p>
          <a:p>
            <a:endParaRPr lang="fr-FR" sz="1000" dirty="0" smtClean="0"/>
          </a:p>
          <a:p>
            <a:r>
              <a:rPr lang="fr-FR" sz="1800" dirty="0" smtClean="0"/>
              <a:t>o</a:t>
            </a:r>
            <a:r>
              <a:rPr lang="fr-FR" sz="1800" dirty="0" smtClean="0"/>
              <a:t>n </a:t>
            </a:r>
            <a:r>
              <a:rPr lang="fr-FR" sz="1800" dirty="0" err="1" smtClean="0"/>
              <a:t>behalf</a:t>
            </a:r>
            <a:r>
              <a:rPr lang="fr-FR" sz="1800" dirty="0" smtClean="0"/>
              <a:t> of A_RD_8 collaboration </a:t>
            </a:r>
            <a:endParaRPr lang="fr-FR" sz="1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17814"/>
          <a:stretch/>
        </p:blipFill>
        <p:spPr>
          <a:xfrm>
            <a:off x="87275" y="5407720"/>
            <a:ext cx="5183579" cy="1405656"/>
          </a:xfrm>
          <a:prstGeom prst="rect">
            <a:avLst/>
          </a:prstGeom>
        </p:spPr>
      </p:pic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-14828" y="-27384"/>
            <a:ext cx="9144000" cy="7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sz="2600" b="1" dirty="0" err="1">
                <a:solidFill>
                  <a:srgbClr val="D60093"/>
                </a:solidFill>
              </a:rPr>
              <a:t>Fast</a:t>
            </a:r>
            <a:r>
              <a:rPr lang="fr-FR" altLang="fr-FR" sz="2600" b="1" dirty="0">
                <a:solidFill>
                  <a:srgbClr val="D60093"/>
                </a:solidFill>
              </a:rPr>
              <a:t> </a:t>
            </a:r>
            <a:r>
              <a:rPr lang="fr-FR" altLang="fr-FR" sz="2600" b="1" dirty="0" err="1">
                <a:solidFill>
                  <a:srgbClr val="D60093"/>
                </a:solidFill>
              </a:rPr>
              <a:t>l</a:t>
            </a:r>
            <a:r>
              <a:rPr lang="fr-FR" altLang="fr-FR" sz="2600" b="1" dirty="0" err="1" smtClean="0">
                <a:solidFill>
                  <a:srgbClr val="D60093"/>
                </a:solidFill>
              </a:rPr>
              <a:t>uminosity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</a:t>
            </a:r>
            <a:r>
              <a:rPr lang="fr-FR" altLang="fr-FR" sz="2600" b="1" dirty="0">
                <a:solidFill>
                  <a:srgbClr val="D60093"/>
                </a:solidFill>
              </a:rPr>
              <a:t>m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onitoring  </a:t>
            </a:r>
            <a:r>
              <a:rPr lang="fr-FR" altLang="fr-FR" sz="2600" b="1" dirty="0">
                <a:solidFill>
                  <a:srgbClr val="D60093"/>
                </a:solidFill>
              </a:rPr>
              <a:t>-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Plan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for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2018 (</a:t>
            </a:r>
            <a:r>
              <a:rPr lang="fr-FR" altLang="fr-FR" sz="2000" b="1" dirty="0" smtClean="0">
                <a:solidFill>
                  <a:srgbClr val="D60093"/>
                </a:solidFill>
              </a:rPr>
              <a:t>and </a:t>
            </a:r>
            <a:r>
              <a:rPr lang="fr-FR" altLang="fr-FR" sz="2000" b="1" dirty="0" err="1" smtClean="0">
                <a:solidFill>
                  <a:srgbClr val="D60093"/>
                </a:solidFill>
              </a:rPr>
              <a:t>beyond</a:t>
            </a:r>
            <a:r>
              <a:rPr lang="fr-FR" altLang="fr-FR" sz="2000" b="1" dirty="0" smtClean="0">
                <a:solidFill>
                  <a:srgbClr val="D60093"/>
                </a:solidFill>
              </a:rPr>
              <a:t>...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) (1) </a:t>
            </a:r>
            <a:endParaRPr lang="fr-FR" altLang="fr-FR" sz="2600" b="1" dirty="0">
              <a:solidFill>
                <a:srgbClr val="D60093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375" y="692696"/>
            <a:ext cx="90297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01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/2018-06/2018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: tests during phase II of </a:t>
            </a:r>
            <a:r>
              <a:rPr lang="en-US" altLang="fr-FR" sz="1600" b="1" dirty="0" err="1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SuperKEKB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commissioning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400" b="1" dirty="0">
              <a:solidFill>
                <a:srgbClr val="9933FF"/>
              </a:solidFill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- </a:t>
            </a:r>
            <a:r>
              <a:rPr lang="en-US" altLang="fr-FR" sz="1600" b="1" dirty="0" err="1">
                <a:latin typeface="+mn-lt"/>
                <a:ea typeface="MS PGothic" pitchFamily="34" charset="-128"/>
                <a:cs typeface="+mn-cs"/>
              </a:rPr>
              <a:t>Bhabha</a:t>
            </a: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acquisition and first luminosity measurement tests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  - Single beam background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characterization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- Luminosity DAQ output provided to the </a:t>
            </a:r>
            <a:r>
              <a:rPr lang="en-US" altLang="fr-FR" sz="1600" b="1" dirty="0" err="1" smtClean="0">
                <a:latin typeface="+mn-lt"/>
                <a:ea typeface="MS PGothic" pitchFamily="34" charset="-128"/>
                <a:cs typeface="+mn-cs"/>
              </a:rPr>
              <a:t>SuperKEKB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monitoring system and </a:t>
            </a:r>
            <a:r>
              <a:rPr lang="en-US" altLang="fr-FR" sz="1800" b="1" dirty="0" smtClean="0">
                <a:solidFill>
                  <a:srgbClr val="0000FF"/>
                </a:solidFill>
                <a:latin typeface="+mn-lt"/>
                <a:ea typeface="MS PGothic" pitchFamily="34" charset="-128"/>
                <a:cs typeface="+mn-cs"/>
              </a:rPr>
              <a:t>dithering system tests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:</a:t>
            </a:r>
          </a:p>
          <a:p>
            <a:pPr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	</a:t>
            </a:r>
            <a:endParaRPr kumimoji="1" lang="ja-JP" altLang="en-US" sz="1600" b="1" dirty="0">
              <a:latin typeface="+mn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1600" b="1" dirty="0" smtClean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  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F2347-A9E1-4DEB-AD11-855B92D2B09F}" type="slidenum">
              <a:rPr lang="fr-FR"/>
              <a:pPr>
                <a:defRPr/>
              </a:pPr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04694"/>
            <a:ext cx="4866693" cy="365769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5"/>
          <a:srcRect l="497" t="20804" r="27612" b="-865"/>
          <a:stretch/>
        </p:blipFill>
        <p:spPr>
          <a:xfrm>
            <a:off x="1953141" y="2060848"/>
            <a:ext cx="1888464" cy="17381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2546007"/>
            <a:ext cx="2310184" cy="38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100516" y="4961427"/>
            <a:ext cx="38593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200" b="1" dirty="0">
                <a:latin typeface="Arial" charset="0"/>
              </a:rPr>
              <a:t>8 </a:t>
            </a:r>
            <a:r>
              <a:rPr lang="en-US" altLang="ja-JP" sz="1200" b="1" dirty="0" smtClean="0">
                <a:latin typeface="Arial" charset="0"/>
              </a:rPr>
              <a:t>locations </a:t>
            </a:r>
            <a:r>
              <a:rPr lang="en-US" altLang="ja-JP" sz="1200" b="1" dirty="0">
                <a:latin typeface="Arial" charset="0"/>
              </a:rPr>
              <a:t>for the dithering </a:t>
            </a:r>
            <a:r>
              <a:rPr lang="en-US" altLang="ja-JP" sz="1200" b="1" dirty="0" smtClean="0">
                <a:latin typeface="Arial" charset="0"/>
              </a:rPr>
              <a:t>coils in LER around IP.</a:t>
            </a:r>
            <a:endParaRPr lang="en-US" altLang="ja-JP" sz="1200" b="1" dirty="0">
              <a:latin typeface="Arial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67544" y="5238426"/>
            <a:ext cx="216024" cy="78286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043608" y="5238426"/>
            <a:ext cx="387930" cy="71085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259911" y="5238426"/>
            <a:ext cx="211850" cy="70164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356893" y="5238426"/>
            <a:ext cx="229737" cy="71085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848882" y="5238426"/>
            <a:ext cx="48491" cy="7468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2977036" y="5193213"/>
            <a:ext cx="48491" cy="7468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203848" y="5274430"/>
            <a:ext cx="637757" cy="74685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419872" y="5274430"/>
            <a:ext cx="1493231" cy="77958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9135" y="548680"/>
            <a:ext cx="90297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01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/2018-06/2018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: tests during phase II of </a:t>
            </a:r>
            <a:r>
              <a:rPr lang="en-US" altLang="fr-FR" sz="1600" b="1" dirty="0" err="1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SuperKEKB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 commissioning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- Luminosity DAQ output provided to the </a:t>
            </a:r>
            <a:r>
              <a:rPr lang="en-US" altLang="fr-FR" sz="1600" b="1" dirty="0" err="1" smtClean="0">
                <a:latin typeface="+mn-lt"/>
                <a:ea typeface="MS PGothic" pitchFamily="34" charset="-128"/>
                <a:cs typeface="+mn-cs"/>
              </a:rPr>
              <a:t>SuperKEKB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monitoring system and </a:t>
            </a:r>
            <a:r>
              <a:rPr lang="en-US" altLang="fr-FR" sz="1800" b="1" dirty="0" smtClean="0">
                <a:solidFill>
                  <a:srgbClr val="0000FF"/>
                </a:solidFill>
                <a:latin typeface="+mn-lt"/>
                <a:ea typeface="MS PGothic" pitchFamily="34" charset="-128"/>
                <a:cs typeface="+mn-cs"/>
              </a:rPr>
              <a:t>dithering system tests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:</a:t>
            </a:r>
          </a:p>
          <a:p>
            <a:pPr>
              <a:buNone/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	</a:t>
            </a:r>
            <a:endParaRPr lang="en-US" altLang="fr-FR" sz="1600" b="1" dirty="0" smtClean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  </a:t>
            </a: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F2347-A9E1-4DEB-AD11-855B92D2B09F}" type="slidenum">
              <a:rPr lang="fr-FR"/>
              <a:pPr>
                <a:defRPr/>
              </a:pPr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63" y="1196752"/>
            <a:ext cx="3187041" cy="2376264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98454"/>
            <a:ext cx="2205574" cy="2562594"/>
          </a:xfrm>
          <a:prstGeom prst="rect">
            <a:avLst/>
          </a:prstGeom>
        </p:spPr>
      </p:pic>
      <p:pic>
        <p:nvPicPr>
          <p:cNvPr id="12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100" y="3664619"/>
            <a:ext cx="2351860" cy="1765555"/>
          </a:xfrm>
          <a:prstGeom prst="rect">
            <a:avLst/>
          </a:prstGeom>
        </p:spPr>
      </p:pic>
      <p:pic>
        <p:nvPicPr>
          <p:cNvPr id="13" name="図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941167"/>
            <a:ext cx="2338884" cy="17558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1988840"/>
            <a:ext cx="208661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66FF"/>
                </a:solidFill>
              </a:rPr>
              <a:t>Dithering s</a:t>
            </a:r>
            <a:r>
              <a:rPr lang="en-US" b="1" i="1" dirty="0" smtClean="0">
                <a:solidFill>
                  <a:srgbClr val="0066FF"/>
                </a:solidFill>
              </a:rPr>
              <a:t>imulation</a:t>
            </a:r>
            <a:endParaRPr lang="en-US" b="1" i="1" dirty="0" smtClean="0">
              <a:solidFill>
                <a:srgbClr val="0066FF"/>
              </a:solidFill>
            </a:endParaRPr>
          </a:p>
          <a:p>
            <a:r>
              <a:rPr lang="en-US" b="1" i="1" dirty="0" smtClean="0">
                <a:solidFill>
                  <a:srgbClr val="0066FF"/>
                </a:solidFill>
              </a:rPr>
              <a:t>(d</a:t>
            </a:r>
            <a:r>
              <a:rPr lang="en-US" b="1" i="1" dirty="0" smtClean="0">
                <a:solidFill>
                  <a:srgbClr val="0066FF"/>
                </a:solidFill>
              </a:rPr>
              <a:t>iamond sensors)</a:t>
            </a:r>
            <a:r>
              <a:rPr lang="en-US" b="1" dirty="0" smtClean="0"/>
              <a:t>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87165" y="1196752"/>
            <a:ext cx="4358849" cy="56225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28401" y="1868631"/>
            <a:ext cx="13068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i="1" dirty="0">
                <a:solidFill>
                  <a:srgbClr val="0066FF"/>
                </a:solidFill>
              </a:rPr>
              <a:t>Pseudo-pulse </a:t>
            </a:r>
            <a:r>
              <a:rPr lang="en-US" altLang="ja-JP" b="1" i="1" dirty="0" smtClean="0">
                <a:solidFill>
                  <a:srgbClr val="0066FF"/>
                </a:solidFill>
              </a:rPr>
              <a:t>dithering test</a:t>
            </a:r>
            <a:r>
              <a:rPr lang="en-US" altLang="ja-JP" b="1" i="1" dirty="0" smtClean="0">
                <a:solidFill>
                  <a:srgbClr val="0066FF"/>
                </a:solidFill>
              </a:rPr>
              <a:t> </a:t>
            </a:r>
            <a:r>
              <a:rPr lang="en-US" altLang="ja-JP" b="1" i="1" dirty="0">
                <a:solidFill>
                  <a:srgbClr val="0066FF"/>
                </a:solidFill>
              </a:rPr>
              <a:t>(</a:t>
            </a:r>
            <a:r>
              <a:rPr lang="en-US" altLang="ja-JP" b="1" i="1" dirty="0" smtClean="0">
                <a:solidFill>
                  <a:srgbClr val="0066FF"/>
                </a:solidFill>
              </a:rPr>
              <a:t>ZDLM)</a:t>
            </a:r>
            <a:endParaRPr lang="fr-FR" b="1" i="1" dirty="0">
              <a:solidFill>
                <a:srgbClr val="0066FF"/>
              </a:solidFill>
            </a:endParaRPr>
          </a:p>
        </p:txBody>
      </p:sp>
      <p:sp>
        <p:nvSpPr>
          <p:cNvPr id="15" name="テキスト ボックス 5"/>
          <p:cNvSpPr txBox="1"/>
          <p:nvPr/>
        </p:nvSpPr>
        <p:spPr>
          <a:xfrm>
            <a:off x="4644008" y="3753906"/>
            <a:ext cx="439515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="1" dirty="0" smtClean="0">
                <a:solidFill>
                  <a:schemeClr val="bg1"/>
                </a:solidFill>
              </a:rPr>
              <a:t>Pseudo-pulses generated by Arbitrary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Wave Generator;    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</a:rPr>
              <a:t>F = </a:t>
            </a:r>
            <a:r>
              <a:rPr lang="en-US" altLang="ja-JP" sz="1200" b="1" dirty="0" smtClean="0">
                <a:solidFill>
                  <a:schemeClr val="bg1"/>
                </a:solidFill>
                <a:sym typeface="Symbol"/>
              </a:rPr>
              <a:t>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400kHz modulated by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2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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3% by the Dithering </a:t>
            </a:r>
            <a:r>
              <a:rPr lang="en-US" altLang="ja-JP" sz="1200" b="1" dirty="0">
                <a:solidFill>
                  <a:schemeClr val="bg1"/>
                </a:solidFill>
              </a:rPr>
              <a:t>F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requency  77Hz (test INPUT to the circuit</a:t>
            </a:r>
            <a:r>
              <a:rPr kumimoji="1" lang="en-US" altLang="ja-JP" sz="1050" b="1" dirty="0" smtClean="0">
                <a:solidFill>
                  <a:schemeClr val="bg1"/>
                </a:solidFill>
              </a:rPr>
              <a:t>)</a:t>
            </a:r>
            <a:endParaRPr kumimoji="1" lang="ja-JP" alt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5"/>
          <p:cNvSpPr txBox="1"/>
          <p:nvPr/>
        </p:nvSpPr>
        <p:spPr>
          <a:xfrm>
            <a:off x="4564099" y="5661248"/>
            <a:ext cx="4435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="1" dirty="0">
                <a:solidFill>
                  <a:schemeClr val="bg1"/>
                </a:solidFill>
              </a:rPr>
              <a:t>Pseudo-signal of the </a:t>
            </a:r>
            <a:r>
              <a:rPr lang="en-US" altLang="ja-JP" sz="1200" b="1" dirty="0" err="1" smtClean="0">
                <a:solidFill>
                  <a:schemeClr val="bg1"/>
                </a:solidFill>
              </a:rPr>
              <a:t>lumi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 </a:t>
            </a:r>
            <a:r>
              <a:rPr lang="en-US" altLang="ja-JP" sz="1200" b="1" dirty="0">
                <a:solidFill>
                  <a:schemeClr val="bg1"/>
                </a:solidFill>
              </a:rPr>
              <a:t>change oscillating by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the dithering freq.  </a:t>
            </a:r>
            <a:r>
              <a:rPr lang="en-US" altLang="ja-JP" sz="1200" b="1" dirty="0">
                <a:solidFill>
                  <a:schemeClr val="bg1"/>
                </a:solidFill>
              </a:rPr>
              <a:t>with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a </a:t>
            </a:r>
            <a:r>
              <a:rPr lang="en-US" altLang="ja-JP" sz="1200" b="1" dirty="0" smtClean="0">
                <a:solidFill>
                  <a:schemeClr val="bg1"/>
                </a:solidFill>
                <a:latin typeface="Calibri"/>
              </a:rPr>
              <a:t>±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3</a:t>
            </a:r>
            <a:r>
              <a:rPr lang="en-US" altLang="ja-JP" sz="1200" b="1" dirty="0">
                <a:solidFill>
                  <a:schemeClr val="bg1"/>
                </a:solidFill>
              </a:rPr>
              <a:t>% variation  (the resulting-in OUTPUT from the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circuit)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3631" y="1213200"/>
            <a:ext cx="4540278" cy="56225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-99392"/>
            <a:ext cx="9144000" cy="7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sz="2600" b="1" dirty="0" err="1">
                <a:solidFill>
                  <a:srgbClr val="D60093"/>
                </a:solidFill>
              </a:rPr>
              <a:t>Fast</a:t>
            </a:r>
            <a:r>
              <a:rPr lang="fr-FR" altLang="fr-FR" sz="2600" b="1" dirty="0">
                <a:solidFill>
                  <a:srgbClr val="D60093"/>
                </a:solidFill>
              </a:rPr>
              <a:t> </a:t>
            </a:r>
            <a:r>
              <a:rPr lang="fr-FR" altLang="fr-FR" sz="2600" b="1" dirty="0" err="1">
                <a:solidFill>
                  <a:srgbClr val="D60093"/>
                </a:solidFill>
              </a:rPr>
              <a:t>l</a:t>
            </a:r>
            <a:r>
              <a:rPr lang="fr-FR" altLang="fr-FR" sz="2600" b="1" dirty="0" err="1" smtClean="0">
                <a:solidFill>
                  <a:srgbClr val="D60093"/>
                </a:solidFill>
              </a:rPr>
              <a:t>uminosity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</a:t>
            </a:r>
            <a:r>
              <a:rPr lang="fr-FR" altLang="fr-FR" sz="2600" b="1" dirty="0">
                <a:solidFill>
                  <a:srgbClr val="D60093"/>
                </a:solidFill>
              </a:rPr>
              <a:t>m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onitoring  </a:t>
            </a:r>
            <a:r>
              <a:rPr lang="fr-FR" altLang="fr-FR" sz="2600" b="1" dirty="0">
                <a:solidFill>
                  <a:srgbClr val="D60093"/>
                </a:solidFill>
              </a:rPr>
              <a:t>-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Plan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for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2018 (</a:t>
            </a:r>
            <a:r>
              <a:rPr lang="fr-FR" altLang="fr-FR" sz="2000" b="1" dirty="0" smtClean="0">
                <a:solidFill>
                  <a:srgbClr val="D60093"/>
                </a:solidFill>
              </a:rPr>
              <a:t>and </a:t>
            </a:r>
            <a:r>
              <a:rPr lang="fr-FR" altLang="fr-FR" sz="2000" b="1" dirty="0" err="1" smtClean="0">
                <a:solidFill>
                  <a:srgbClr val="D60093"/>
                </a:solidFill>
              </a:rPr>
              <a:t>beyond</a:t>
            </a:r>
            <a:r>
              <a:rPr lang="fr-FR" altLang="fr-FR" sz="2000" b="1" dirty="0" smtClean="0">
                <a:solidFill>
                  <a:srgbClr val="D60093"/>
                </a:solidFill>
              </a:rPr>
              <a:t>…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) (2) </a:t>
            </a:r>
            <a:endParaRPr lang="fr-FR" altLang="fr-FR" sz="2600" b="1" dirty="0">
              <a:solidFill>
                <a:srgbClr val="D60093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4"/>
          <a:stretch/>
        </p:blipFill>
        <p:spPr>
          <a:xfrm>
            <a:off x="107504" y="4437112"/>
            <a:ext cx="3168352" cy="232524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6" y="3861048"/>
            <a:ext cx="4216200" cy="208823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03848" y="6525344"/>
            <a:ext cx="564578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6600"/>
                </a:solidFill>
              </a:rPr>
              <a:t>100 </a:t>
            </a:r>
            <a:r>
              <a:rPr lang="en-US" sz="1100" b="1" dirty="0" smtClean="0">
                <a:solidFill>
                  <a:srgbClr val="FF6600"/>
                </a:solidFill>
              </a:rPr>
              <a:t>ns</a:t>
            </a:r>
            <a:endParaRPr lang="fr-FR" sz="1400" b="1" dirty="0">
              <a:solidFill>
                <a:srgbClr val="FF66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851920" y="5831686"/>
            <a:ext cx="604653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100 </a:t>
            </a:r>
            <a:r>
              <a:rPr lang="en-US" sz="1100" b="1" dirty="0" err="1">
                <a:solidFill>
                  <a:srgbClr val="0000FF"/>
                </a:solidFill>
              </a:rPr>
              <a:t>m</a:t>
            </a:r>
            <a:r>
              <a:rPr lang="en-US" sz="1100" b="1" dirty="0" err="1" smtClean="0">
                <a:solidFill>
                  <a:srgbClr val="0000FF"/>
                </a:solidFill>
              </a:rPr>
              <a:t>s</a:t>
            </a:r>
            <a:endParaRPr lang="fr-FR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9375" y="953275"/>
            <a:ext cx="9029700" cy="28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01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/2018-06/2018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: tests during phase II of </a:t>
            </a:r>
            <a:r>
              <a:rPr lang="en-US" altLang="fr-FR" sz="1600" b="1" dirty="0" err="1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SuperKEKB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 commissioning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- </a:t>
            </a:r>
            <a:r>
              <a:rPr lang="en-US" altLang="fr-FR" sz="1600" b="1" dirty="0" err="1">
                <a:latin typeface="+mn-lt"/>
                <a:ea typeface="MS PGothic" pitchFamily="34" charset="-128"/>
                <a:cs typeface="+mn-cs"/>
              </a:rPr>
              <a:t>Bhabha</a:t>
            </a: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acquisition and first luminosity measurement tests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  - Single beam background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characterization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  <a:sym typeface="Wingdings" panose="05000000000000000000" pitchFamily="2" charset="2"/>
              </a:rPr>
              <a:t> BEAST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  - Luminosity DAQ output provided to the </a:t>
            </a:r>
            <a:r>
              <a:rPr lang="en-US" altLang="fr-FR" sz="1600" b="1" dirty="0" err="1" smtClean="0">
                <a:latin typeface="+mn-lt"/>
                <a:ea typeface="MS PGothic" pitchFamily="34" charset="-128"/>
                <a:cs typeface="+mn-cs"/>
              </a:rPr>
              <a:t>SuperKEKB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monitoring system </a:t>
            </a:r>
            <a:r>
              <a:rPr lang="en-US" altLang="fr-FR" sz="1600" b="1" dirty="0">
                <a:solidFill>
                  <a:srgbClr val="0000FF"/>
                </a:solidFill>
                <a:ea typeface="MS PGothic" pitchFamily="34" charset="-128"/>
              </a:rPr>
              <a:t>dithering system tests</a:t>
            </a:r>
            <a:endParaRPr lang="en-US" altLang="fr-FR" sz="1600" b="1" dirty="0" smtClean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1000" b="1" dirty="0"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</a:rPr>
              <a:t>End of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2018 and from 2019 : </a:t>
            </a: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Phase III = first Belle-II </a:t>
            </a:r>
            <a:r>
              <a:rPr lang="en-US" altLang="fr-FR" sz="1600" b="1" dirty="0" smtClean="0">
                <a:solidFill>
                  <a:srgbClr val="9933FF"/>
                </a:solidFill>
                <a:latin typeface="+mn-lt"/>
                <a:ea typeface="MS PGothic" pitchFamily="34" charset="-128"/>
                <a:cs typeface="+mn-cs"/>
              </a:rPr>
              <a:t>runs </a:t>
            </a:r>
            <a:r>
              <a:rPr lang="en-US" altLang="fr-FR" sz="1800" b="1" dirty="0" smtClean="0">
                <a:solidFill>
                  <a:srgbClr val="FF6600"/>
                </a:solidFill>
                <a:latin typeface="+mn-lt"/>
                <a:ea typeface="MS PGothic" pitchFamily="34" charset="-128"/>
                <a:cs typeface="+mn-cs"/>
              </a:rPr>
              <a:t>and after</a:t>
            </a:r>
            <a:endParaRPr lang="en-US" altLang="fr-FR" sz="1600" b="1" dirty="0">
              <a:solidFill>
                <a:srgbClr val="FF6600"/>
              </a:solidFill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solidFill>
                  <a:srgbClr val="9933FF"/>
                </a:solidFill>
                <a:latin typeface="+mn-lt"/>
                <a:ea typeface="MS PGothic" pitchFamily="34" charset="-128"/>
              </a:rPr>
              <a:t>  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- New single beam and beam-beam background characterization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fr-FR" sz="16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-</a:t>
            </a:r>
            <a:r>
              <a:rPr lang="en-US" altLang="fr-FR" sz="16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en-US" altLang="fr-FR" sz="1600" b="1" dirty="0">
                <a:ea typeface="MS PGothic" pitchFamily="34" charset="-128"/>
              </a:rPr>
              <a:t>Operating fast </a:t>
            </a:r>
            <a:r>
              <a:rPr lang="en-US" altLang="fr-FR" sz="1600" b="1" dirty="0" err="1">
                <a:ea typeface="MS PGothic" pitchFamily="34" charset="-128"/>
              </a:rPr>
              <a:t>lumi</a:t>
            </a:r>
            <a:r>
              <a:rPr lang="en-US" altLang="fr-FR" sz="1600" b="1" dirty="0">
                <a:ea typeface="MS PGothic" pitchFamily="34" charset="-128"/>
              </a:rPr>
              <a:t> monitoring system for </a:t>
            </a:r>
            <a:r>
              <a:rPr lang="en-US" altLang="fr-FR" sz="1600" b="1" dirty="0" err="1">
                <a:ea typeface="MS PGothic" pitchFamily="34" charset="-128"/>
              </a:rPr>
              <a:t>SuperKEKB</a:t>
            </a:r>
            <a:r>
              <a:rPr lang="en-US" altLang="fr-FR" sz="1600" b="1" dirty="0">
                <a:ea typeface="MS PGothic" pitchFamily="34" charset="-128"/>
              </a:rPr>
              <a:t> monitoring </a:t>
            </a:r>
            <a:r>
              <a:rPr lang="en-US" altLang="fr-FR" sz="1800" b="1" dirty="0">
                <a:solidFill>
                  <a:srgbClr val="008000"/>
                </a:solidFill>
                <a:ea typeface="MS PGothic" pitchFamily="34" charset="-128"/>
              </a:rPr>
              <a:t>and feedback </a:t>
            </a:r>
            <a:endParaRPr lang="en-US" altLang="fr-FR" sz="1600" b="1" dirty="0">
              <a:solidFill>
                <a:srgbClr val="008000"/>
              </a:solidFill>
              <a:latin typeface="+mn-lt"/>
              <a:ea typeface="MS PGothic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>
                <a:latin typeface="+mn-lt"/>
                <a:ea typeface="MS PGothic" pitchFamily="34" charset="-128"/>
                <a:cs typeface="+mn-cs"/>
              </a:rPr>
              <a:t>   </a:t>
            </a: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- </a:t>
            </a:r>
            <a:r>
              <a:rPr lang="en-US" altLang="fr-FR" sz="1800" b="1" dirty="0" smtClean="0">
                <a:solidFill>
                  <a:srgbClr val="008000"/>
                </a:solidFill>
                <a:latin typeface="+mn-lt"/>
                <a:ea typeface="MS PGothic" pitchFamily="34" charset="-128"/>
              </a:rPr>
              <a:t>Probe n</a:t>
            </a:r>
            <a:r>
              <a:rPr lang="en-US" altLang="fr-FR" sz="18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on </a:t>
            </a:r>
            <a:r>
              <a:rPr lang="en-US" altLang="fr-FR" sz="1800" b="1" dirty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linear </a:t>
            </a:r>
            <a:r>
              <a:rPr lang="en-US" altLang="fr-FR" sz="18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QED from strong beam-beam interactions with </a:t>
            </a:r>
            <a:r>
              <a:rPr lang="en-US" altLang="fr-FR" sz="1800" b="1" dirty="0" err="1" smtClean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nanometre</a:t>
            </a:r>
            <a:r>
              <a:rPr lang="en-US" altLang="fr-FR" sz="18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cs typeface="+mn-cs"/>
              </a:rPr>
              <a:t> beam size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solidFill>
                  <a:srgbClr val="008000"/>
                </a:solidFill>
                <a:latin typeface="+mn-lt"/>
                <a:ea typeface="MS PGothic" pitchFamily="34" charset="-128"/>
              </a:rPr>
              <a:t>   </a:t>
            </a:r>
            <a:r>
              <a:rPr lang="en-US" altLang="fr-FR" sz="1600" dirty="0" smtClean="0">
                <a:latin typeface="+mn-lt"/>
                <a:ea typeface="MS PGothic" pitchFamily="34" charset="-128"/>
              </a:rPr>
              <a:t>- </a:t>
            </a:r>
            <a:r>
              <a:rPr lang="en-US" altLang="fr-FR" sz="1800" b="1" dirty="0" smtClean="0">
                <a:solidFill>
                  <a:srgbClr val="008000"/>
                </a:solidFill>
                <a:latin typeface="+mn-lt"/>
                <a:ea typeface="MS PGothic" pitchFamily="34" charset="-128"/>
              </a:rPr>
              <a:t>Evaluation of m</a:t>
            </a:r>
            <a:r>
              <a:rPr lang="en-US" altLang="fr-FR" sz="1800" b="1" dirty="0" smtClean="0">
                <a:solidFill>
                  <a:srgbClr val="008000"/>
                </a:solidFill>
                <a:latin typeface="+mn-lt"/>
                <a:ea typeface="MS PGothic" pitchFamily="34" charset="-128"/>
              </a:rPr>
              <a:t>achine-detector interface (BEAST)</a:t>
            </a:r>
            <a:endParaRPr lang="en-US" altLang="fr-FR" sz="1800" b="1" dirty="0" smtClean="0">
              <a:solidFill>
                <a:srgbClr val="008000"/>
              </a:solidFill>
              <a:latin typeface="+mn-lt"/>
              <a:ea typeface="MS PGothic" pitchFamily="34" charset="-128"/>
              <a:cs typeface="+mn-cs"/>
            </a:endParaRPr>
          </a:p>
          <a:p>
            <a:pPr>
              <a:buNone/>
            </a:pPr>
            <a:r>
              <a:rPr lang="en-US" altLang="fr-FR" sz="1050" b="1" dirty="0" smtClean="0"/>
              <a:t>   </a:t>
            </a:r>
            <a:r>
              <a:rPr lang="en-US" altLang="fr-FR" sz="1600" b="1" dirty="0" smtClean="0"/>
              <a:t> - </a:t>
            </a:r>
            <a:r>
              <a:rPr lang="en-US" altLang="fr-FR" sz="1800" b="1" dirty="0" smtClean="0">
                <a:solidFill>
                  <a:srgbClr val="FF6600"/>
                </a:solidFill>
              </a:rPr>
              <a:t>Belle-II </a:t>
            </a:r>
            <a:r>
              <a:rPr lang="en-US" altLang="fr-FR" sz="1800" b="1" dirty="0">
                <a:solidFill>
                  <a:srgbClr val="FF6600"/>
                </a:solidFill>
              </a:rPr>
              <a:t>perspective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1800" b="1" dirty="0" smtClean="0">
              <a:solidFill>
                <a:srgbClr val="008000"/>
              </a:solidFill>
              <a:latin typeface="+mn-lt"/>
              <a:ea typeface="MS PGothic" pitchFamily="34" charset="-128"/>
              <a:cs typeface="+mn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fr-FR" sz="1600" b="1" dirty="0">
              <a:latin typeface="+mn-lt"/>
              <a:ea typeface="MS PGothic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fr-FR" sz="1600" b="1" dirty="0" smtClean="0">
                <a:latin typeface="+mn-lt"/>
                <a:ea typeface="MS PGothic" pitchFamily="34" charset="-128"/>
                <a:cs typeface="+mn-cs"/>
              </a:rPr>
              <a:t> </a:t>
            </a:r>
            <a:endParaRPr lang="en-US" altLang="fr-FR" sz="1600" b="1" dirty="0"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2" y="4329326"/>
            <a:ext cx="3167110" cy="2380325"/>
          </a:xfrm>
          <a:prstGeom prst="rect">
            <a:avLst/>
          </a:prstGeom>
        </p:spPr>
      </p:pic>
      <p:pic>
        <p:nvPicPr>
          <p:cNvPr id="6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7" y="4149080"/>
            <a:ext cx="3528393" cy="2650484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20072" y="3580666"/>
            <a:ext cx="3816424" cy="5684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1600" dirty="0" smtClean="0">
                <a:solidFill>
                  <a:srgbClr val="FF6600"/>
                </a:solidFill>
                <a:latin typeface="+mn-lt"/>
              </a:rPr>
              <a:t>Belle II and Electronics-Hut Rolled </a:t>
            </a:r>
            <a:r>
              <a:rPr lang="en-US" altLang="ja-JP" sz="1600" dirty="0" smtClean="0">
                <a:solidFill>
                  <a:srgbClr val="FF6600"/>
                </a:solidFill>
                <a:latin typeface="+mn-lt"/>
              </a:rPr>
              <a:t>In </a:t>
            </a:r>
            <a:br>
              <a:rPr lang="en-US" altLang="ja-JP" sz="1600" dirty="0" smtClean="0">
                <a:solidFill>
                  <a:srgbClr val="FF6600"/>
                </a:solidFill>
                <a:latin typeface="+mn-lt"/>
              </a:rPr>
            </a:br>
            <a:r>
              <a:rPr lang="en-US" altLang="ja-JP" sz="1600" dirty="0" smtClean="0">
                <a:solidFill>
                  <a:srgbClr val="FF6600"/>
                </a:solidFill>
                <a:latin typeface="+mn-lt"/>
              </a:rPr>
              <a:t>for the Collision Point on 12 April 2017</a:t>
            </a:r>
            <a:endParaRPr kumimoji="1" lang="ja-JP" altLang="en-US" sz="16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44624"/>
            <a:ext cx="9144000" cy="7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fr-FR" sz="2600" b="1" dirty="0" err="1">
                <a:solidFill>
                  <a:srgbClr val="D60093"/>
                </a:solidFill>
              </a:rPr>
              <a:t>Fast</a:t>
            </a:r>
            <a:r>
              <a:rPr lang="fr-FR" altLang="fr-FR" sz="2600" b="1" dirty="0">
                <a:solidFill>
                  <a:srgbClr val="D60093"/>
                </a:solidFill>
              </a:rPr>
              <a:t> </a:t>
            </a:r>
            <a:r>
              <a:rPr lang="fr-FR" altLang="fr-FR" sz="2600" b="1" dirty="0" err="1">
                <a:solidFill>
                  <a:srgbClr val="D60093"/>
                </a:solidFill>
              </a:rPr>
              <a:t>l</a:t>
            </a:r>
            <a:r>
              <a:rPr lang="fr-FR" altLang="fr-FR" sz="2600" b="1" dirty="0" err="1" smtClean="0">
                <a:solidFill>
                  <a:srgbClr val="D60093"/>
                </a:solidFill>
              </a:rPr>
              <a:t>uminosity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 </a:t>
            </a:r>
            <a:r>
              <a:rPr lang="fr-FR" altLang="fr-FR" sz="2600" b="1" dirty="0">
                <a:solidFill>
                  <a:srgbClr val="D60093"/>
                </a:solidFill>
              </a:rPr>
              <a:t>m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onitoring  </a:t>
            </a:r>
            <a:r>
              <a:rPr lang="fr-FR" altLang="fr-FR" sz="2600" b="1" dirty="0">
                <a:solidFill>
                  <a:srgbClr val="D60093"/>
                </a:solidFill>
              </a:rPr>
              <a:t>-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Plan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for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2018 (</a:t>
            </a:r>
            <a:r>
              <a:rPr lang="fr-FR" altLang="fr-FR" sz="2000" b="1" dirty="0" smtClean="0">
                <a:solidFill>
                  <a:srgbClr val="D60093"/>
                </a:solidFill>
              </a:rPr>
              <a:t>and </a:t>
            </a:r>
            <a:r>
              <a:rPr lang="fr-FR" altLang="fr-FR" sz="2000" b="1" dirty="0" err="1" smtClean="0">
                <a:solidFill>
                  <a:srgbClr val="D60093"/>
                </a:solidFill>
              </a:rPr>
              <a:t>beyond</a:t>
            </a:r>
            <a:r>
              <a:rPr lang="fr-FR" altLang="fr-FR" sz="2000" b="1" dirty="0" smtClean="0">
                <a:solidFill>
                  <a:srgbClr val="D60093"/>
                </a:solidFill>
              </a:rPr>
              <a:t>… </a:t>
            </a:r>
            <a:r>
              <a:rPr lang="fr-FR" altLang="fr-FR" sz="2600" b="1" dirty="0" smtClean="0">
                <a:solidFill>
                  <a:srgbClr val="D60093"/>
                </a:solidFill>
              </a:rPr>
              <a:t>) (3) </a:t>
            </a:r>
            <a:endParaRPr lang="fr-FR" altLang="fr-FR" sz="26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6830" y="199854"/>
            <a:ext cx="8187103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+mn-lt"/>
              </a:rPr>
              <a:t>QCS Magnets for the World-Highest Luminosity</a:t>
            </a:r>
            <a:endParaRPr kumimoji="1" lang="ja-JP" alt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7077" y="5322276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QCSL:  Electron’s upstream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32400" y="1715476"/>
            <a:ext cx="266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QCSR: </a:t>
            </a:r>
            <a:r>
              <a:rPr lang="en-US" altLang="ja-JP" dirty="0" smtClean="0"/>
              <a:t>Positron’s </a:t>
            </a:r>
            <a:r>
              <a:rPr kumimoji="1" lang="en-US" altLang="ja-JP" dirty="0" smtClean="0"/>
              <a:t>upstream</a:t>
            </a:r>
            <a:endParaRPr kumimoji="1" lang="ja-JP" altLang="en-US" dirty="0"/>
          </a:p>
        </p:txBody>
      </p:sp>
      <p:pic>
        <p:nvPicPr>
          <p:cNvPr id="5122" name="Picture 2" descr="C:\Users\rimbault\AppData\Local\Temp\qcsr20170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6" y="242078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imbault\AppData\Local\Temp\qcsl20170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547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Back-up</a:t>
            </a:r>
            <a:endParaRPr lang="fr-FR" altLang="fr-FR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6A6D1-0BF0-4548-9990-43F959F408C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7EA95-4D91-44BD-A35B-5CE6E6079A4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2969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09563"/>
            <a:ext cx="90201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5888"/>
            <a:ext cx="89154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388"/>
          <p:cNvSpPr txBox="1">
            <a:spLocks noChangeArrowheads="1"/>
          </p:cNvSpPr>
          <p:nvPr/>
        </p:nvSpPr>
        <p:spPr bwMode="auto">
          <a:xfrm>
            <a:off x="2505075" y="188913"/>
            <a:ext cx="40830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fr-FR" altLang="fr-FR" sz="2800" b="1">
                <a:solidFill>
                  <a:srgbClr val="D60093"/>
                </a:solidFill>
              </a:rPr>
              <a:t>READOUT  </a:t>
            </a:r>
            <a:endParaRPr lang="fr-FR" altLang="fr-FR" sz="2800">
              <a:solidFill>
                <a:srgbClr val="D60093"/>
              </a:solidFill>
            </a:endParaRPr>
          </a:p>
        </p:txBody>
      </p:sp>
      <p:pic>
        <p:nvPicPr>
          <p:cNvPr id="3072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/>
          <a:stretch>
            <a:fillRect/>
          </a:stretch>
        </p:blipFill>
        <p:spPr bwMode="auto">
          <a:xfrm>
            <a:off x="184150" y="5800725"/>
            <a:ext cx="89249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EA0DB-F7FC-4481-AC41-399C64432A3A}" type="slidenum">
              <a:rPr lang="fr-FR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9008" y="44624"/>
            <a:ext cx="8765480" cy="1152128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A_RD_08: Fast </a:t>
            </a:r>
            <a:r>
              <a:rPr lang="en-US" sz="3800" b="1" dirty="0"/>
              <a:t>luminosity monitoring and background measurements at </a:t>
            </a:r>
            <a:r>
              <a:rPr lang="en-US" sz="3800" b="1" dirty="0" err="1" smtClean="0"/>
              <a:t>SuperKEKB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556792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LAL-</a:t>
            </a:r>
            <a:r>
              <a:rPr lang="en-US" sz="2800" dirty="0" err="1" smtClean="0"/>
              <a:t>Orsay</a:t>
            </a:r>
            <a:endParaRPr lang="en-US" sz="2800" dirty="0" smtClean="0"/>
          </a:p>
          <a:p>
            <a:endParaRPr lang="en-US" sz="800" dirty="0"/>
          </a:p>
          <a:p>
            <a:r>
              <a:rPr lang="en-US" b="1" dirty="0" smtClean="0">
                <a:solidFill>
                  <a:srgbClr val="FF0066"/>
                </a:solidFill>
              </a:rPr>
              <a:t>Cécile </a:t>
            </a:r>
            <a:r>
              <a:rPr lang="en-US" b="1" dirty="0" err="1" smtClean="0">
                <a:solidFill>
                  <a:srgbClr val="FF0066"/>
                </a:solidFill>
              </a:rPr>
              <a:t>Rimbault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– DEPACC, LAL</a:t>
            </a:r>
            <a:endParaRPr lang="en-US" dirty="0"/>
          </a:p>
          <a:p>
            <a:r>
              <a:rPr lang="en-US" dirty="0" smtClean="0"/>
              <a:t>Philip </a:t>
            </a:r>
            <a:r>
              <a:rPr lang="en-US" dirty="0" err="1" smtClean="0"/>
              <a:t>Bambade</a:t>
            </a:r>
            <a:r>
              <a:rPr lang="en-US" dirty="0" smtClean="0"/>
              <a:t> – DEPACC, LAL</a:t>
            </a:r>
          </a:p>
          <a:p>
            <a:r>
              <a:rPr lang="en-US" dirty="0" err="1"/>
              <a:t>Viacheslav</a:t>
            </a:r>
            <a:r>
              <a:rPr lang="en-US" dirty="0"/>
              <a:t> </a:t>
            </a:r>
            <a:r>
              <a:rPr lang="en-US" dirty="0" err="1" smtClean="0"/>
              <a:t>Kubytskyi</a:t>
            </a:r>
            <a:r>
              <a:rPr lang="en-US" dirty="0" smtClean="0"/>
              <a:t> – DEPACC, LAL </a:t>
            </a:r>
            <a:r>
              <a:rPr lang="en-US" sz="1400" dirty="0" smtClean="0"/>
              <a:t>(end 2017/09)</a:t>
            </a:r>
            <a:endParaRPr lang="en-US" dirty="0"/>
          </a:p>
          <a:p>
            <a:r>
              <a:rPr lang="en-US" dirty="0"/>
              <a:t>Didier </a:t>
            </a:r>
            <a:r>
              <a:rPr lang="en-US" dirty="0" err="1"/>
              <a:t>Jehanno</a:t>
            </a:r>
            <a:r>
              <a:rPr lang="en-US" dirty="0"/>
              <a:t> – </a:t>
            </a:r>
            <a:r>
              <a:rPr lang="en-US" dirty="0" smtClean="0"/>
              <a:t>SERDI, LAL</a:t>
            </a:r>
            <a:endParaRPr lang="en-US" dirty="0"/>
          </a:p>
          <a:p>
            <a:r>
              <a:rPr lang="en-US" dirty="0" smtClean="0"/>
              <a:t>Yann </a:t>
            </a:r>
            <a:r>
              <a:rPr lang="en-US" dirty="0" err="1" smtClean="0"/>
              <a:t>Peinaud</a:t>
            </a:r>
            <a:r>
              <a:rPr lang="en-US" dirty="0" smtClean="0"/>
              <a:t> –  SDTM, LAL</a:t>
            </a:r>
          </a:p>
          <a:p>
            <a:r>
              <a:rPr lang="en-US" dirty="0" smtClean="0"/>
              <a:t>Dima El </a:t>
            </a:r>
            <a:r>
              <a:rPr lang="en-US" dirty="0" err="1" smtClean="0"/>
              <a:t>Kechen</a:t>
            </a:r>
            <a:r>
              <a:rPr lang="en-US" dirty="0" smtClean="0"/>
              <a:t> – PhD stud. (</a:t>
            </a:r>
            <a:r>
              <a:rPr lang="en-US" sz="1400" dirty="0" smtClean="0"/>
              <a:t>end 2016/12)</a:t>
            </a:r>
          </a:p>
          <a:p>
            <a:r>
              <a:rPr lang="en-US" dirty="0" smtClean="0"/>
              <a:t>Pang </a:t>
            </a:r>
            <a:r>
              <a:rPr lang="en-US" dirty="0" err="1" smtClean="0"/>
              <a:t>Chengguo</a:t>
            </a:r>
            <a:r>
              <a:rPr lang="en-US" dirty="0" smtClean="0"/>
              <a:t> –</a:t>
            </a:r>
            <a:r>
              <a:rPr lang="fr-FR" sz="1200" dirty="0"/>
              <a:t> </a:t>
            </a:r>
            <a:r>
              <a:rPr lang="fr-FR" dirty="0" smtClean="0"/>
              <a:t>PhD </a:t>
            </a:r>
            <a:r>
              <a:rPr lang="fr-FR" dirty="0" err="1" smtClean="0"/>
              <a:t>stud</a:t>
            </a:r>
            <a:r>
              <a:rPr lang="fr-FR" dirty="0" smtClean="0"/>
              <a:t>. (</a:t>
            </a:r>
            <a:r>
              <a:rPr lang="fr-FR" sz="1400" dirty="0" err="1" smtClean="0"/>
              <a:t>begin</a:t>
            </a:r>
            <a:r>
              <a:rPr lang="fr-FR" sz="1400" dirty="0" smtClean="0"/>
              <a:t> 2016/9</a:t>
            </a:r>
            <a:r>
              <a:rPr lang="fr-FR" dirty="0" smtClean="0"/>
              <a:t>)</a:t>
            </a:r>
          </a:p>
          <a:p>
            <a:r>
              <a:rPr lang="en-US" dirty="0" smtClean="0"/>
              <a:t>Salvatore Di Carlo- </a:t>
            </a:r>
            <a:r>
              <a:rPr lang="en-US" dirty="0" err="1" smtClean="0"/>
              <a:t>PostDoc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begin 2017/06</a:t>
            </a:r>
            <a:r>
              <a:rPr lang="en-US" dirty="0" smtClean="0"/>
              <a:t>)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148064" y="162880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KEK</a:t>
            </a:r>
          </a:p>
          <a:p>
            <a:endParaRPr lang="en-US" sz="800" dirty="0"/>
          </a:p>
          <a:p>
            <a:r>
              <a:rPr lang="en-US" b="1" dirty="0" err="1">
                <a:solidFill>
                  <a:srgbClr val="FF0066"/>
                </a:solidFill>
              </a:rPr>
              <a:t>Sadaharu</a:t>
            </a:r>
            <a:r>
              <a:rPr lang="en-US" b="1" dirty="0">
                <a:solidFill>
                  <a:srgbClr val="FF0066"/>
                </a:solidFill>
              </a:rPr>
              <a:t> Uehara </a:t>
            </a:r>
            <a:r>
              <a:rPr lang="en-US" dirty="0"/>
              <a:t>– </a:t>
            </a:r>
            <a:r>
              <a:rPr lang="en-US" dirty="0" smtClean="0"/>
              <a:t>INPS, KEK</a:t>
            </a:r>
            <a:endParaRPr lang="en-US" dirty="0"/>
          </a:p>
          <a:p>
            <a:r>
              <a:rPr lang="en-US" dirty="0" smtClean="0"/>
              <a:t>Yoshihiro Funakoshi – ACCL, KEK</a:t>
            </a:r>
          </a:p>
          <a:p>
            <a:r>
              <a:rPr lang="en-US" dirty="0" smtClean="0"/>
              <a:t>Mika </a:t>
            </a:r>
            <a:r>
              <a:rPr lang="en-US" dirty="0" err="1" smtClean="0"/>
              <a:t>Masuzawa</a:t>
            </a:r>
            <a:r>
              <a:rPr lang="en-US" dirty="0" smtClean="0"/>
              <a:t> – ACCL, KEK</a:t>
            </a:r>
          </a:p>
          <a:p>
            <a:r>
              <a:rPr lang="en-US" dirty="0" smtClean="0"/>
              <a:t>Toshiyuki Oki –</a:t>
            </a:r>
            <a:r>
              <a:rPr lang="en-US" dirty="0"/>
              <a:t> </a:t>
            </a:r>
            <a:r>
              <a:rPr lang="en-US" dirty="0" smtClean="0"/>
              <a:t>ACCL, KEK</a:t>
            </a:r>
          </a:p>
          <a:p>
            <a:r>
              <a:rPr lang="en-US" dirty="0" smtClean="0"/>
              <a:t>Takashi Kawamoto – ACCL, KEK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4653136"/>
            <a:ext cx="8784976" cy="2062103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Collaboration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with </a:t>
            </a:r>
            <a:r>
              <a:rPr lang="en-US" sz="1600" dirty="0">
                <a:sym typeface="Wingdings" panose="05000000000000000000" pitchFamily="2" charset="2"/>
              </a:rPr>
              <a:t>Isabelle </a:t>
            </a:r>
            <a:r>
              <a:rPr lang="en-US" sz="1600" dirty="0" err="1">
                <a:sym typeface="Wingdings" panose="05000000000000000000" pitchFamily="2" charset="2"/>
              </a:rPr>
              <a:t>Ripp-Baudot</a:t>
            </a:r>
            <a:r>
              <a:rPr lang="en-US" sz="1600" dirty="0">
                <a:sym typeface="Wingdings" panose="05000000000000000000" pitchFamily="2" charset="2"/>
              </a:rPr>
              <a:t> et al. (</a:t>
            </a:r>
            <a:r>
              <a:rPr lang="en-US" sz="1600" dirty="0" smtClean="0">
                <a:sym typeface="Wingdings" panose="05000000000000000000" pitchFamily="2" charset="2"/>
              </a:rPr>
              <a:t>IPHC-Strasbourg) :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	TYL-FJPPL / FLAV_01: </a:t>
            </a:r>
            <a:r>
              <a:rPr lang="en-US" sz="1600" i="1" dirty="0"/>
              <a:t>Characterization of the </a:t>
            </a:r>
            <a:r>
              <a:rPr lang="en-US" sz="1600" i="1" dirty="0" err="1"/>
              <a:t>SuperKEKB</a:t>
            </a:r>
            <a:r>
              <a:rPr lang="en-US" sz="1600" i="1" dirty="0"/>
              <a:t> beam induced background during the BEAST II commissioning of the Belle II </a:t>
            </a:r>
            <a:r>
              <a:rPr lang="en-US" sz="1600" i="1" dirty="0" smtClean="0"/>
              <a:t>experiment</a:t>
            </a:r>
          </a:p>
          <a:p>
            <a:endParaRPr lang="en-US" sz="1600" i="1" dirty="0">
              <a:sym typeface="Wingdings" panose="05000000000000000000" pitchFamily="2" charset="2"/>
            </a:endParaRPr>
          </a:p>
          <a:p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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LAL is joining the recently established Multi-National </a:t>
            </a:r>
            <a:r>
              <a:rPr lang="en-US" altLang="fr-FR" sz="16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Partnership Project “R&amp;D for high luminosity colliders”,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led by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US" altLang="fr-FR" sz="16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KEK,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with CERN </a:t>
            </a:r>
            <a:r>
              <a:rPr lang="en-US" altLang="fr-FR" sz="16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SLAC,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INFN, (+IHEP)</a:t>
            </a:r>
          </a:p>
          <a:p>
            <a:endParaRPr lang="en-US" altLang="fr-FR" sz="1600" b="1" dirty="0">
              <a:solidFill>
                <a:srgbClr val="0000FF"/>
              </a:solidFill>
              <a:ea typeface="MS PGothic" pitchFamily="34" charset="-128"/>
              <a:sym typeface="Wingdings" pitchFamily="2" charset="2"/>
            </a:endParaRPr>
          </a:p>
          <a:p>
            <a:r>
              <a:rPr lang="en-US" altLang="fr-FR" sz="1600" b="1" dirty="0" smtClean="0">
                <a:solidFill>
                  <a:srgbClr val="FF3300"/>
                </a:solidFill>
                <a:ea typeface="MS PGothic" pitchFamily="34" charset="-128"/>
                <a:sym typeface="Wingdings" pitchFamily="2" charset="2"/>
              </a:rPr>
              <a:t> Application for Belle-II membership now underway at LAL and IPHC…</a:t>
            </a:r>
            <a:endParaRPr lang="en-US" altLang="fr-FR" sz="1600" b="1" dirty="0">
              <a:solidFill>
                <a:srgbClr val="FF3300"/>
              </a:solidFill>
              <a:ea typeface="MS PGothic" pitchFamily="34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4019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44624"/>
            <a:ext cx="406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D60093"/>
                </a:solidFill>
                <a:latin typeface="+mj-lt"/>
                <a:ea typeface="+mj-ea"/>
                <a:cs typeface="+mj-cs"/>
              </a:rPr>
              <a:t>SuperKEKB</a:t>
            </a:r>
            <a:r>
              <a:rPr lang="en-US" sz="3200" b="1" dirty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200" b="1" dirty="0" smtClean="0">
                <a:solidFill>
                  <a:srgbClr val="D60093"/>
                </a:solidFill>
                <a:latin typeface="+mj-lt"/>
                <a:ea typeface="+mj-ea"/>
                <a:cs typeface="+mj-cs"/>
              </a:rPr>
              <a:t> Belle-II</a:t>
            </a:r>
            <a:endParaRPr lang="fr-FR" sz="3200" b="1" dirty="0">
              <a:solidFill>
                <a:srgbClr val="D6009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3212976"/>
            <a:ext cx="4618856" cy="338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3"/>
          <p:cNvSpPr/>
          <p:nvPr/>
        </p:nvSpPr>
        <p:spPr>
          <a:xfrm>
            <a:off x="3059832" y="3212976"/>
            <a:ext cx="1224136" cy="3312368"/>
          </a:xfrm>
          <a:prstGeom prst="rect">
            <a:avLst/>
          </a:prstGeom>
          <a:noFill/>
          <a:ln w="508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380312" y="609329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FF0000"/>
                </a:solidFill>
              </a:rPr>
              <a:t> 300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m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96136" y="609329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β</a:t>
            </a:r>
            <a:r>
              <a:rPr lang="en-US" sz="1600" baseline="-25000" dirty="0" smtClean="0">
                <a:solidFill>
                  <a:srgbClr val="006600"/>
                </a:solidFill>
              </a:rPr>
              <a:t>y</a:t>
            </a:r>
            <a:r>
              <a:rPr lang="en-US" sz="1600" dirty="0" smtClean="0">
                <a:solidFill>
                  <a:srgbClr val="006600"/>
                </a:solidFill>
              </a:rPr>
              <a:t> = 300 </a:t>
            </a:r>
            <a:r>
              <a:rPr lang="en-US" sz="1600" dirty="0" smtClean="0">
                <a:solidFill>
                  <a:srgbClr val="006600"/>
                </a:solidFill>
                <a:sym typeface="Symbol"/>
              </a:rPr>
              <a:t>m</a:t>
            </a:r>
            <a:endParaRPr lang="fr-FR" sz="1600" dirty="0">
              <a:solidFill>
                <a:srgbClr val="0066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39752" y="654683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 err="1" smtClean="0">
                <a:solidFill>
                  <a:srgbClr val="FF0066"/>
                </a:solidFill>
                <a:sym typeface="Symbol"/>
              </a:rPr>
              <a:t>Lumi</a:t>
            </a:r>
            <a:r>
              <a:rPr lang="en-US" sz="1600" b="1" dirty="0" smtClean="0">
                <a:solidFill>
                  <a:srgbClr val="FF0066"/>
                </a:solidFill>
                <a:sym typeface="Symbol"/>
              </a:rPr>
              <a:t>  </a:t>
            </a:r>
            <a:r>
              <a:rPr lang="en-US" sz="1600" b="1" dirty="0" smtClean="0">
                <a:solidFill>
                  <a:srgbClr val="FF0066"/>
                </a:solidFill>
                <a:sym typeface="Wingdings" panose="05000000000000000000" pitchFamily="2" charset="2"/>
              </a:rPr>
              <a:t>40</a:t>
            </a:r>
            <a:endParaRPr lang="fr-FR" sz="1600" b="1" dirty="0">
              <a:solidFill>
                <a:srgbClr val="FF00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42733"/>
            <a:ext cx="5256584" cy="2154219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6073" y="621035"/>
            <a:ext cx="3835847" cy="2447925"/>
          </a:xfrm>
          <a:solidFill>
            <a:schemeClr val="bg1"/>
          </a:solidFill>
          <a:ln>
            <a:solidFill>
              <a:srgbClr val="FF3399"/>
            </a:solidFill>
          </a:ln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collider for Belle II experiment</a:t>
            </a:r>
            <a:endParaRPr lang="en-US" sz="1800" dirty="0" smtClean="0">
              <a:solidFill>
                <a:srgbClr val="FF3399"/>
              </a:solidFill>
              <a:latin typeface="Lucida Calligraphy" panose="03010101010101010101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Symbol" panose="05050102010706020507" pitchFamily="18" charset="2"/>
              </a:rPr>
              <a:t>U</a:t>
            </a:r>
            <a:r>
              <a:rPr lang="en-US" sz="1800" dirty="0" smtClean="0"/>
              <a:t>(4s) 10.6 GeV </a:t>
            </a:r>
            <a:r>
              <a:rPr lang="en-US" sz="1800" dirty="0" err="1" smtClean="0"/>
              <a:t>cms</a:t>
            </a:r>
            <a:r>
              <a:rPr lang="en-US" sz="1800" dirty="0" smtClean="0"/>
              <a:t> (E</a:t>
            </a:r>
            <a:r>
              <a:rPr lang="en-US" sz="1800" baseline="-25000" dirty="0" smtClean="0"/>
              <a:t>+ </a:t>
            </a:r>
            <a:r>
              <a:rPr lang="en-US" sz="1800" dirty="0" smtClean="0"/>
              <a:t>= 4 GeV, E</a:t>
            </a:r>
            <a:r>
              <a:rPr lang="en-US" sz="1800" baseline="-25000" dirty="0" smtClean="0"/>
              <a:t>- </a:t>
            </a:r>
            <a:r>
              <a:rPr lang="en-US" sz="1800" dirty="0" smtClean="0"/>
              <a:t>= 7 GeV)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Lucida Calligraphy" panose="03010101010101010101" pitchFamily="66" charset="0"/>
              </a:rPr>
              <a:t>L </a:t>
            </a:r>
            <a:r>
              <a:rPr lang="en-US" sz="1800" dirty="0" smtClean="0"/>
              <a:t>= 8 10</a:t>
            </a:r>
            <a:r>
              <a:rPr lang="en-US" sz="1800" baseline="30000" dirty="0" smtClean="0"/>
              <a:t>35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srgbClr val="FF3399"/>
                </a:solidFill>
              </a:rPr>
              <a:t> </a:t>
            </a:r>
            <a:r>
              <a:rPr lang="en-US" sz="1800" dirty="0" err="1" smtClean="0"/>
              <a:t>nano</a:t>
            </a:r>
            <a:r>
              <a:rPr lang="en-US" sz="1800" dirty="0" smtClean="0"/>
              <a:t>-beam scheme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	</a:t>
            </a:r>
            <a:r>
              <a:rPr lang="en-US" sz="1600" dirty="0" smtClean="0"/>
              <a:t>tiny beam sizes ( </a:t>
            </a:r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= 60 nm)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large crossing angle (83 </a:t>
            </a:r>
            <a:r>
              <a:rPr lang="en-US" sz="1600" dirty="0" err="1" smtClean="0"/>
              <a:t>mrad</a:t>
            </a:r>
            <a:r>
              <a:rPr lang="en-US" sz="1600" dirty="0" smtClean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srgbClr val="FF3399"/>
                </a:solidFill>
              </a:rPr>
              <a:t> </a:t>
            </a:r>
            <a:r>
              <a:rPr lang="en-US" sz="1800" dirty="0" smtClean="0"/>
              <a:t>high currents 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	</a:t>
            </a:r>
            <a:r>
              <a:rPr lang="en-US" sz="1600" dirty="0" smtClean="0"/>
              <a:t>2500 bunches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	</a:t>
            </a:r>
            <a:r>
              <a:rPr lang="en-US" sz="1600" dirty="0" smtClean="0"/>
              <a:t>4 ns bunch spacing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11" y="3068960"/>
            <a:ext cx="5626415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-48534" y="602104"/>
            <a:ext cx="396044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CC"/>
                </a:solidFill>
              </a:rPr>
              <a:t>Luminosity monitoring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FF0000"/>
                </a:solidFill>
              </a:rPr>
              <a:t>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66"/>
                </a:solidFill>
              </a:rPr>
              <a:t>Control beam induced backgrounds</a:t>
            </a:r>
            <a:r>
              <a:rPr lang="en-US" sz="2400" dirty="0" smtClean="0"/>
              <a:t> 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-36512" y="1340768"/>
            <a:ext cx="396044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  Phase 1 : 2016/Feb.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Jun.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- single beam commissioning, vac. scrubbing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- no luminosity (no final focus), no detector  </a:t>
            </a:r>
          </a:p>
          <a:p>
            <a:r>
              <a:rPr lang="en-US" sz="1600" dirty="0" smtClean="0"/>
              <a:t>2)  Phase 2 : 2018/Jan. </a:t>
            </a:r>
            <a:r>
              <a:rPr lang="en-US" sz="1600" dirty="0" smtClean="0">
                <a:sym typeface="Wingdings" panose="05000000000000000000" pitchFamily="2" charset="2"/>
              </a:rPr>
              <a:t> Jun.</a:t>
            </a:r>
          </a:p>
          <a:p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smtClean="0">
                <a:sym typeface="Wingdings" panose="05000000000000000000" pitchFamily="2" charset="2"/>
              </a:rPr>
              <a:t>     - colliding beam commissioning, no vertex detector</a:t>
            </a:r>
            <a:endParaRPr lang="en-US" sz="1200" dirty="0" smtClean="0"/>
          </a:p>
          <a:p>
            <a:r>
              <a:rPr lang="en-US" sz="1600" dirty="0" smtClean="0"/>
              <a:t>3)  Phase 3 : from 2018/end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- full luminosity for physics </a:t>
            </a:r>
            <a:r>
              <a:rPr lang="en-US" sz="1200" dirty="0" smtClean="0"/>
              <a:t>running</a:t>
            </a:r>
          </a:p>
          <a:p>
            <a:endParaRPr lang="fr-FR" sz="12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00" y="3356992"/>
            <a:ext cx="41287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788024" y="6474822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0000CC"/>
                </a:solidFill>
              </a:rPr>
              <a:t>mitigates beam-beam and hour-glass effects…</a:t>
            </a:r>
            <a:endParaRPr lang="fr-FR" sz="1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>
          <a:xfrm>
            <a:off x="36513" y="620712"/>
            <a:ext cx="9072562" cy="6048647"/>
          </a:xfrm>
          <a:prstGeom prst="rect">
            <a:avLst/>
          </a:prstGeom>
          <a:ln>
            <a:solidFill>
              <a:srgbClr val="339933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Goal: Realization of  a fast luminosity  monitor based on radiative </a:t>
            </a:r>
            <a:r>
              <a:rPr lang="en-US" sz="1600" b="1" dirty="0" err="1" smtClean="0">
                <a:solidFill>
                  <a:srgbClr val="0000CC"/>
                </a:solidFill>
              </a:rPr>
              <a:t>Bhabha</a:t>
            </a:r>
            <a:r>
              <a:rPr lang="en-US" sz="1600" b="1" dirty="0" smtClean="0">
                <a:solidFill>
                  <a:srgbClr val="0000CC"/>
                </a:solidFill>
              </a:rPr>
              <a:t> scattering </a:t>
            </a:r>
            <a:r>
              <a:rPr lang="en-US" sz="1600" b="1" dirty="0" smtClean="0">
                <a:solidFill>
                  <a:srgbClr val="0000CC"/>
                </a:solidFill>
              </a:rPr>
              <a:t>measurements </a:t>
            </a:r>
            <a:r>
              <a:rPr lang="en-US" sz="1600" b="1" dirty="0" smtClean="0">
                <a:solidFill>
                  <a:srgbClr val="0000CC"/>
                </a:solidFill>
              </a:rPr>
              <a:t>for </a:t>
            </a:r>
            <a:r>
              <a:rPr lang="en-US" sz="1600" b="1" dirty="0" err="1" smtClean="0">
                <a:solidFill>
                  <a:srgbClr val="0000CC"/>
                </a:solidFill>
              </a:rPr>
              <a:t>SuperKEKB</a:t>
            </a:r>
            <a:r>
              <a:rPr lang="en-US" sz="1600" b="1" dirty="0" smtClean="0">
                <a:solidFill>
                  <a:srgbClr val="0000CC"/>
                </a:solidFill>
              </a:rPr>
              <a:t> luminosity feedback, tuning and backgrounds </a:t>
            </a:r>
            <a:r>
              <a:rPr lang="en-US" sz="1600" b="1" dirty="0" smtClean="0">
                <a:solidFill>
                  <a:srgbClr val="0000CC"/>
                </a:solidFill>
              </a:rPr>
              <a:t>studies </a:t>
            </a:r>
            <a:r>
              <a:rPr lang="en-US" sz="1600" b="1" dirty="0" smtClean="0">
                <a:solidFill>
                  <a:srgbClr val="0000CC"/>
                </a:solidFill>
              </a:rPr>
              <a:t>(BEAST).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b="1" dirty="0" smtClean="0"/>
              <a:t>Aimed precision for </a:t>
            </a:r>
            <a:r>
              <a:rPr lang="en-US" sz="1600" b="1" dirty="0" smtClean="0">
                <a:solidFill>
                  <a:srgbClr val="FF3300"/>
                </a:solidFill>
              </a:rPr>
              <a:t>Train </a:t>
            </a:r>
            <a:r>
              <a:rPr lang="en-US" sz="1600" b="1" dirty="0">
                <a:solidFill>
                  <a:srgbClr val="FF3300"/>
                </a:solidFill>
              </a:rPr>
              <a:t>I</a:t>
            </a:r>
            <a:r>
              <a:rPr lang="en-US" sz="1600" b="1" dirty="0" smtClean="0">
                <a:solidFill>
                  <a:srgbClr val="FF3300"/>
                </a:solidFill>
              </a:rPr>
              <a:t>ntegrated </a:t>
            </a:r>
            <a:r>
              <a:rPr lang="en-US" sz="1600" b="1" dirty="0" smtClean="0">
                <a:solidFill>
                  <a:srgbClr val="FF3300"/>
                </a:solidFill>
              </a:rPr>
              <a:t>L</a:t>
            </a:r>
            <a:r>
              <a:rPr lang="en-US" sz="1600" b="1" dirty="0" smtClean="0">
                <a:solidFill>
                  <a:srgbClr val="FF3300"/>
                </a:solidFill>
              </a:rPr>
              <a:t>uminosity </a:t>
            </a:r>
            <a:r>
              <a:rPr lang="en-US" sz="1600" b="1" dirty="0" smtClean="0"/>
              <a:t>(TIL):     </a:t>
            </a:r>
            <a:r>
              <a:rPr lang="en-US" sz="1600" b="1" dirty="0" err="1" smtClean="0">
                <a:latin typeface="Symbol" panose="05050102010706020507" pitchFamily="18" charset="2"/>
              </a:rPr>
              <a:t>d</a:t>
            </a:r>
            <a:r>
              <a:rPr lang="en-US" sz="1600" b="1" dirty="0" err="1" smtClean="0">
                <a:latin typeface="Viner Hand ITC" panose="03070502030502020203" pitchFamily="66" charset="0"/>
              </a:rPr>
              <a:t>L</a:t>
            </a:r>
            <a:r>
              <a:rPr lang="en-US" sz="1600" b="1" dirty="0" smtClean="0"/>
              <a:t>/</a:t>
            </a:r>
            <a:r>
              <a:rPr lang="en-US" sz="1600" b="1" dirty="0" smtClean="0">
                <a:latin typeface="Viner Hand ITC" panose="03070502030502020203" pitchFamily="66" charset="0"/>
              </a:rPr>
              <a:t>L  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Symbol"/>
              </a:rPr>
              <a:t></a:t>
            </a:r>
            <a:r>
              <a:rPr lang="en-US" sz="1600" b="1" dirty="0" smtClean="0"/>
              <a:t> </a:t>
            </a:r>
            <a:r>
              <a:rPr lang="en-US" sz="1600" b="1" dirty="0" smtClean="0"/>
              <a:t>10 </a:t>
            </a:r>
            <a:r>
              <a:rPr lang="en-US" sz="1600" b="1" baseline="30000" dirty="0" smtClean="0"/>
              <a:t>-2  </a:t>
            </a:r>
            <a:r>
              <a:rPr lang="en-US" sz="1600" b="1" dirty="0" smtClean="0"/>
              <a:t>to 10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 in 1 to 10ms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b="1" dirty="0" smtClean="0"/>
              <a:t>Fast signal </a:t>
            </a:r>
            <a:r>
              <a:rPr lang="en-US" sz="1600" b="1" dirty="0" smtClean="0"/>
              <a:t>from</a:t>
            </a:r>
            <a:r>
              <a:rPr lang="en-US" sz="1600" b="1" dirty="0" smtClean="0"/>
              <a:t> </a:t>
            </a:r>
            <a:r>
              <a:rPr lang="en-US" sz="1600" b="1" dirty="0" smtClean="0"/>
              <a:t>each bunch crossing for </a:t>
            </a:r>
            <a:r>
              <a:rPr lang="en-US" sz="1600" b="1" dirty="0" smtClean="0">
                <a:solidFill>
                  <a:srgbClr val="C00000"/>
                </a:solidFill>
              </a:rPr>
              <a:t>Bunch </a:t>
            </a:r>
            <a:r>
              <a:rPr lang="en-US" sz="1600" b="1" dirty="0">
                <a:solidFill>
                  <a:srgbClr val="C00000"/>
                </a:solidFill>
              </a:rPr>
              <a:t>I</a:t>
            </a:r>
            <a:r>
              <a:rPr lang="en-US" sz="1600" b="1" dirty="0" smtClean="0">
                <a:solidFill>
                  <a:srgbClr val="C00000"/>
                </a:solidFill>
              </a:rPr>
              <a:t>ntegrated </a:t>
            </a:r>
            <a:r>
              <a:rPr lang="en-US" sz="1600" b="1" dirty="0">
                <a:solidFill>
                  <a:srgbClr val="C00000"/>
                </a:solidFill>
              </a:rPr>
              <a:t>L</a:t>
            </a:r>
            <a:r>
              <a:rPr lang="en-US" sz="1600" b="1" dirty="0" smtClean="0">
                <a:solidFill>
                  <a:srgbClr val="C00000"/>
                </a:solidFill>
              </a:rPr>
              <a:t>uminosity </a:t>
            </a:r>
            <a:r>
              <a:rPr lang="en-US" sz="1600" b="1" dirty="0" smtClean="0"/>
              <a:t>(BIL), 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/>
              <a:t>	 </a:t>
            </a:r>
            <a:r>
              <a:rPr lang="en-US" sz="1600" b="1" dirty="0" smtClean="0"/>
              <a:t>                 2500 bunches/train, collisions every 4 ns</a:t>
            </a:r>
          </a:p>
          <a:p>
            <a:pPr fontAlgn="auto">
              <a:spcAft>
                <a:spcPts val="0"/>
              </a:spcAft>
              <a:defRPr/>
            </a:pPr>
            <a:endParaRPr lang="en-US" sz="1100" b="1" dirty="0" smtClean="0">
              <a:latin typeface="Viner Hand ITC" panose="03070502030502020203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b="1" dirty="0" smtClean="0">
              <a:latin typeface="Viner Hand ITC" panose="03070502030502020203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Measure the radiative </a:t>
            </a:r>
            <a:r>
              <a:rPr lang="en-US" sz="1600" b="1" dirty="0" err="1" smtClean="0">
                <a:solidFill>
                  <a:srgbClr val="0000CC"/>
                </a:solidFill>
              </a:rPr>
              <a:t>Bhabha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</a:rPr>
              <a:t>process </a:t>
            </a:r>
            <a:r>
              <a:rPr lang="en-US" sz="1600" b="1" dirty="0" smtClean="0">
                <a:solidFill>
                  <a:srgbClr val="0000CC"/>
                </a:solidFill>
              </a:rPr>
              <a:t>at </a:t>
            </a:r>
            <a:r>
              <a:rPr lang="en-US" sz="1600" b="1" dirty="0" smtClean="0">
                <a:solidFill>
                  <a:srgbClr val="0000CC"/>
                </a:solidFill>
              </a:rPr>
              <a:t>vanishing</a:t>
            </a:r>
            <a:r>
              <a:rPr lang="en-US" sz="1600" b="1" dirty="0" smtClean="0">
                <a:solidFill>
                  <a:srgbClr val="0000CC"/>
                </a:solidFill>
              </a:rPr>
              <a:t> photon scattering angle</a:t>
            </a:r>
            <a:endParaRPr lang="en-US" sz="1600" b="1" dirty="0" smtClean="0">
              <a:solidFill>
                <a:srgbClr val="0000CC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sz="1600" b="1" dirty="0" smtClean="0"/>
              <a:t>Rate proportional to Luminosity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b="1" dirty="0" smtClean="0"/>
              <a:t>Large cross section </a:t>
            </a:r>
            <a:r>
              <a:rPr lang="en-US" sz="1600" b="1" dirty="0" smtClean="0">
                <a:sym typeface="Symbol"/>
              </a:rPr>
              <a:t> </a:t>
            </a:r>
            <a:r>
              <a:rPr lang="en-US" sz="1600" b="1" dirty="0" smtClean="0"/>
              <a:t>0.2 </a:t>
            </a:r>
            <a:r>
              <a:rPr lang="en-US" sz="1600" b="1" dirty="0" smtClean="0"/>
              <a:t>barn</a:t>
            </a:r>
            <a:endParaRPr lang="en-US" sz="1600" b="1" dirty="0"/>
          </a:p>
          <a:p>
            <a:pPr fontAlgn="auto">
              <a:spcAft>
                <a:spcPts val="0"/>
              </a:spcAft>
              <a:defRPr/>
            </a:pPr>
            <a:endParaRPr lang="en-US" sz="1200" b="1" dirty="0" smtClean="0">
              <a:latin typeface="Viner Hand ITC" panose="03070502030502020203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b="1" dirty="0" smtClean="0">
              <a:latin typeface="Viner Hand ITC" panose="03070502030502020203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CC"/>
                </a:solidFill>
                <a:sym typeface="Symbol"/>
              </a:rPr>
              <a:t>Two complementary techniques developed at LAL and KEK: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solidFill>
                  <a:srgbClr val="0000CC"/>
                </a:solidFill>
                <a:sym typeface="Symbol"/>
              </a:rPr>
              <a:t> 5</a:t>
            </a:r>
            <a:r>
              <a:rPr lang="en-US" sz="1600" b="1" dirty="0" smtClean="0">
                <a:solidFill>
                  <a:srgbClr val="0000CC"/>
                </a:solidFill>
              </a:rPr>
              <a:t>x5x0.5 mm</a:t>
            </a:r>
            <a:r>
              <a:rPr lang="en-US" sz="1600" b="1" baseline="30000" dirty="0">
                <a:solidFill>
                  <a:srgbClr val="0000CC"/>
                </a:solidFill>
              </a:rPr>
              <a:t>3</a:t>
            </a:r>
            <a:r>
              <a:rPr lang="en-US" sz="1600" b="1" dirty="0" smtClean="0">
                <a:solidFill>
                  <a:srgbClr val="0000CC"/>
                </a:solidFill>
              </a:rPr>
              <a:t> single crystal CVD </a:t>
            </a:r>
            <a:r>
              <a:rPr lang="en-US" sz="1600" b="1" dirty="0" smtClean="0">
                <a:solidFill>
                  <a:srgbClr val="0000CC"/>
                </a:solidFill>
              </a:rPr>
              <a:t>diamond </a:t>
            </a:r>
            <a:r>
              <a:rPr lang="en-US" sz="1600" b="1" dirty="0" smtClean="0">
                <a:solidFill>
                  <a:srgbClr val="0000CC"/>
                </a:solidFill>
              </a:rPr>
              <a:t>sensors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</a:rPr>
              <a:t>(CVD DS</a:t>
            </a:r>
            <a:r>
              <a:rPr lang="en-US" sz="1600" b="1" dirty="0" smtClean="0">
                <a:solidFill>
                  <a:srgbClr val="0000CC"/>
                </a:solidFill>
              </a:rPr>
              <a:t>)                                                                           pairs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</a:rPr>
              <a:t>coupled </a:t>
            </a:r>
            <a:r>
              <a:rPr lang="en-US" sz="1600" b="1" dirty="0" smtClean="0">
                <a:solidFill>
                  <a:srgbClr val="0000CC"/>
                </a:solidFill>
              </a:rPr>
              <a:t>to fast charge </a:t>
            </a:r>
            <a:r>
              <a:rPr lang="en-US" sz="1600" b="1" dirty="0" smtClean="0">
                <a:solidFill>
                  <a:srgbClr val="0000CC"/>
                </a:solidFill>
              </a:rPr>
              <a:t>/ </a:t>
            </a:r>
            <a:r>
              <a:rPr lang="en-US" sz="1600" b="1" dirty="0" smtClean="0">
                <a:solidFill>
                  <a:srgbClr val="0000CC"/>
                </a:solidFill>
              </a:rPr>
              <a:t>current amplifiers </a:t>
            </a:r>
            <a:r>
              <a:rPr lang="en-US" sz="1600" b="1" dirty="0" smtClean="0">
                <a:solidFill>
                  <a:srgbClr val="0000CC"/>
                </a:solidFill>
              </a:rPr>
              <a:t>(LAL</a:t>
            </a:r>
            <a:r>
              <a:rPr lang="en-US" sz="1600" b="1" dirty="0" smtClean="0">
                <a:solidFill>
                  <a:srgbClr val="0000CC"/>
                </a:solidFill>
              </a:rPr>
              <a:t>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solidFill>
                  <a:srgbClr val="006600"/>
                </a:solidFill>
              </a:rPr>
              <a:t>Cerenkov </a:t>
            </a:r>
            <a:r>
              <a:rPr lang="en-US" sz="1600" b="1" dirty="0">
                <a:solidFill>
                  <a:srgbClr val="006600"/>
                </a:solidFill>
              </a:rPr>
              <a:t>detector + </a:t>
            </a:r>
            <a:r>
              <a:rPr lang="en-US" sz="1600" b="1" dirty="0" smtClean="0">
                <a:solidFill>
                  <a:srgbClr val="006600"/>
                </a:solidFill>
              </a:rPr>
              <a:t>scintillator (ZDLM group @ KEK</a:t>
            </a:r>
            <a:r>
              <a:rPr lang="en-US" sz="1600" b="1" dirty="0" smtClean="0">
                <a:solidFill>
                  <a:srgbClr val="006600"/>
                </a:solidFill>
              </a:rPr>
              <a:t>)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endParaRPr lang="en-US" sz="1600" b="1" dirty="0" smtClean="0">
              <a:solidFill>
                <a:srgbClr val="0000CC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       positioned </a:t>
            </a:r>
            <a:r>
              <a:rPr lang="en-US" sz="1600" b="1" dirty="0" smtClean="0">
                <a:solidFill>
                  <a:srgbClr val="0000CC"/>
                </a:solidFill>
              </a:rPr>
              <a:t>together outside </a:t>
            </a:r>
            <a:r>
              <a:rPr lang="en-US" sz="1600" b="1" dirty="0" smtClean="0">
                <a:solidFill>
                  <a:srgbClr val="0000CC"/>
                </a:solidFill>
              </a:rPr>
              <a:t>of the beam pipe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CC"/>
                </a:solidFill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b="1" dirty="0" smtClean="0">
              <a:solidFill>
                <a:srgbClr val="0066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Two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optimized l</a:t>
            </a:r>
            <a:r>
              <a:rPr lang="en-US" sz="1600" b="1" dirty="0" smtClean="0">
                <a:solidFill>
                  <a:srgbClr val="0000FF"/>
                </a:solidFill>
              </a:rPr>
              <a:t>ocations </a:t>
            </a:r>
            <a:r>
              <a:rPr lang="en-US" sz="1600" b="1" dirty="0" smtClean="0">
                <a:solidFill>
                  <a:srgbClr val="0000FF"/>
                </a:solidFill>
              </a:rPr>
              <a:t>fixed in 2014 and 2015:</a:t>
            </a:r>
            <a:endParaRPr lang="en-US" sz="1600" b="1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/>
              <a:t>   - </a:t>
            </a:r>
            <a:r>
              <a:rPr lang="en-US" sz="1600" b="1" dirty="0"/>
              <a:t>In High Energy Electron Ring : 30m downstream the Interaction Point for </a:t>
            </a:r>
            <a:r>
              <a:rPr lang="en-US" sz="1600" b="1" dirty="0" err="1"/>
              <a:t>Bhabha</a:t>
            </a:r>
            <a:r>
              <a:rPr lang="en-US" sz="1600" b="1" dirty="0"/>
              <a:t> photon detection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b="1" dirty="0" smtClean="0"/>
              <a:t>   - </a:t>
            </a:r>
            <a:r>
              <a:rPr lang="en-US" sz="1600" b="1" dirty="0" smtClean="0"/>
              <a:t>In </a:t>
            </a:r>
            <a:r>
              <a:rPr lang="en-US" sz="1600" b="1" dirty="0"/>
              <a:t>Low Energy Positron Ring : 11.9m from IP for </a:t>
            </a:r>
            <a:r>
              <a:rPr lang="en-US" sz="1600" b="1" dirty="0" err="1"/>
              <a:t>Bhabha</a:t>
            </a:r>
            <a:r>
              <a:rPr lang="en-US" sz="1600" b="1" dirty="0"/>
              <a:t> scattered  positron </a:t>
            </a:r>
            <a:r>
              <a:rPr lang="en-US" sz="1600" b="1" dirty="0" smtClean="0"/>
              <a:t>detection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sz="1400" b="1" dirty="0"/>
          </a:p>
          <a:p>
            <a:pPr fontAlgn="auto">
              <a:spcAft>
                <a:spcPts val="0"/>
              </a:spcAft>
              <a:defRPr/>
            </a:pPr>
            <a:endParaRPr lang="en-US" sz="1400" b="1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b="1" dirty="0" smtClean="0">
              <a:solidFill>
                <a:srgbClr val="0066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/>
          <a:stretch/>
        </p:blipFill>
        <p:spPr bwMode="auto">
          <a:xfrm>
            <a:off x="6948263" y="2053531"/>
            <a:ext cx="1970221" cy="14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itre 1"/>
          <p:cNvSpPr txBox="1">
            <a:spLocks/>
          </p:cNvSpPr>
          <p:nvPr/>
        </p:nvSpPr>
        <p:spPr bwMode="auto">
          <a:xfrm>
            <a:off x="36513" y="44450"/>
            <a:ext cx="9072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600" b="1" dirty="0">
                <a:solidFill>
                  <a:srgbClr val="D60093"/>
                </a:solidFill>
              </a:rPr>
              <a:t>Fast Luminosity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Monitoring at LAL </a:t>
            </a:r>
            <a:r>
              <a:rPr lang="en-US" altLang="fr-FR" sz="2600" b="1" dirty="0" smtClean="0">
                <a:solidFill>
                  <a:srgbClr val="D60093"/>
                </a:solidFill>
                <a:sym typeface="Symbol"/>
              </a:rPr>
              <a:t>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KEK</a:t>
            </a:r>
            <a:endParaRPr lang="fr-FR" altLang="fr-FR" sz="2600" b="1" dirty="0">
              <a:solidFill>
                <a:srgbClr val="D60093"/>
              </a:solidFill>
            </a:endParaRPr>
          </a:p>
        </p:txBody>
      </p:sp>
      <p:pic>
        <p:nvPicPr>
          <p:cNvPr id="7173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6" t="44594" r="32346" b="1288"/>
          <a:stretch>
            <a:fillRect/>
          </a:stretch>
        </p:blipFill>
        <p:spPr bwMode="auto">
          <a:xfrm>
            <a:off x="6992342" y="4010279"/>
            <a:ext cx="2044154" cy="15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85" y="4010279"/>
            <a:ext cx="902071" cy="15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305DA-CA68-48E9-9094-14BF817D179A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5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-9161" r="4438" b="4656"/>
          <a:stretch/>
        </p:blipFill>
        <p:spPr>
          <a:xfrm>
            <a:off x="5436096" y="3284984"/>
            <a:ext cx="3557487" cy="3600400"/>
          </a:xfrm>
          <a:prstGeom prst="rect">
            <a:avLst/>
          </a:prstGeom>
          <a:ln>
            <a:noFill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6513" y="44450"/>
            <a:ext cx="9072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600" b="1">
              <a:solidFill>
                <a:srgbClr val="D60093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619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fr-FR" sz="2600" b="1" dirty="0">
                <a:solidFill>
                  <a:srgbClr val="D60093"/>
                </a:solidFill>
              </a:rPr>
              <a:t>Fast Luminosity Monitoring: Commissioning phase 1</a:t>
            </a:r>
            <a:endParaRPr lang="fr-FR" altLang="fr-FR" sz="2600" b="1" dirty="0">
              <a:solidFill>
                <a:srgbClr val="D60093"/>
              </a:solidFill>
              <a:cs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496" y="620688"/>
            <a:ext cx="8462289" cy="36004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90000"/>
              </a:lnSpc>
            </a:pPr>
            <a:r>
              <a:rPr lang="en-US" altLang="fr-FR" sz="1600" b="1" dirty="0">
                <a:latin typeface="+mn-lt"/>
                <a:ea typeface="MS PGothic" pitchFamily="34" charset="-128"/>
              </a:rPr>
              <a:t>E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nd </a:t>
            </a:r>
            <a:r>
              <a:rPr lang="en-US" altLang="fr-FR" sz="1600" b="1" dirty="0">
                <a:latin typeface="+mn-lt"/>
                <a:ea typeface="MS PGothic" pitchFamily="34" charset="-128"/>
              </a:rPr>
              <a:t>2015: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Joint i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nstallation of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2 X 2 sets of diamond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sensors and ZDLM detector </a:t>
            </a:r>
            <a:r>
              <a:rPr lang="en-US" altLang="fr-FR" sz="1600" b="1" dirty="0" smtClean="0">
                <a:latin typeface="+mn-lt"/>
                <a:ea typeface="MS PGothic" pitchFamily="34" charset="-128"/>
              </a:rPr>
              <a:t>@ </a:t>
            </a:r>
            <a:r>
              <a:rPr lang="en-US" altLang="fr-FR" sz="1600" b="1" dirty="0" err="1" smtClean="0">
                <a:latin typeface="+mn-lt"/>
                <a:ea typeface="MS PGothic" pitchFamily="34" charset="-128"/>
              </a:rPr>
              <a:t>SuperKEKB</a:t>
            </a:r>
            <a:endParaRPr lang="en-US" altLang="fr-FR" sz="1800" b="1" dirty="0" smtClean="0">
              <a:latin typeface="+mn-lt"/>
              <a:ea typeface="MS PGothic" pitchFamily="34" charset="-128"/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</a:pPr>
            <a:endParaRPr lang="en-US" altLang="fr-FR" sz="1600" b="1" dirty="0">
              <a:latin typeface="+mn-lt"/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496" y="1052587"/>
            <a:ext cx="9020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fr-FR" sz="16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February 2016 </a:t>
            </a:r>
            <a:r>
              <a:rPr lang="en-US" altLang="fr-FR" sz="1600" b="1" dirty="0" smtClean="0">
                <a:solidFill>
                  <a:srgbClr val="FF0000"/>
                </a:solidFill>
                <a:latin typeface="+mn-lt"/>
                <a:ea typeface="MS PGothic" pitchFamily="34" charset="-128"/>
                <a:sym typeface="Wingdings" panose="05000000000000000000" pitchFamily="2" charset="2"/>
              </a:rPr>
              <a:t> June 2016: </a:t>
            </a:r>
            <a:r>
              <a:rPr lang="en-US" altLang="fr-FR" sz="16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Phase 1 of </a:t>
            </a:r>
            <a:r>
              <a:rPr lang="en-US" altLang="fr-FR" sz="1600" b="1" dirty="0" err="1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SuperKEKB</a:t>
            </a:r>
            <a:r>
              <a:rPr lang="en-US" altLang="fr-FR" sz="1600" b="1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 commissioning</a:t>
            </a:r>
            <a:endParaRPr lang="en-US" altLang="fr-FR" sz="800" b="1" dirty="0">
              <a:solidFill>
                <a:srgbClr val="FF0000"/>
              </a:solidFill>
              <a:latin typeface="+mn-lt"/>
              <a:ea typeface="MS PGothic" pitchFamily="34" charset="-128"/>
              <a:cs typeface="+mn-cs"/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altLang="fr-FR" sz="1400" b="1" dirty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Single beam background measurements (bremsstrahlung + </a:t>
            </a:r>
            <a:r>
              <a:rPr lang="en-US" altLang="fr-FR" sz="1400" b="1" dirty="0" err="1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Touschek</a:t>
            </a:r>
            <a:r>
              <a:rPr lang="en-US" altLang="fr-FR" sz="1400" b="1" dirty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): 5 TB of data </a:t>
            </a:r>
            <a:r>
              <a:rPr lang="en-US" altLang="fr-FR" sz="14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collected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S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cripts 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and GUI for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continuous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data taking and processing/post processing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analysis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( 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phases II and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itchFamily="2" charset="2"/>
              </a:rPr>
              <a:t>III)</a:t>
            </a:r>
            <a:endParaRPr lang="en-US" altLang="fr-FR" sz="1400" b="1" dirty="0" smtClean="0">
              <a:solidFill>
                <a:srgbClr val="7030A0"/>
              </a:solidFill>
              <a:latin typeface="+mn-lt"/>
              <a:ea typeface="MS PGothic" pitchFamily="34" charset="-128"/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altLang="fr-FR" sz="1400" b="1" dirty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Comparison between </a:t>
            </a:r>
            <a:r>
              <a:rPr lang="en-US" altLang="fr-FR" sz="14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CIVIDEC / LAL </a:t>
            </a:r>
            <a:r>
              <a:rPr lang="en-US" altLang="fr-FR" sz="1400" b="1" dirty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sensors and </a:t>
            </a:r>
            <a:r>
              <a:rPr lang="en-US" altLang="fr-FR" sz="1400" b="1" dirty="0" smtClean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charge/ voltage </a:t>
            </a:r>
            <a:r>
              <a:rPr lang="en-US" altLang="fr-FR" sz="1400" b="1" dirty="0">
                <a:solidFill>
                  <a:srgbClr val="008000"/>
                </a:solidFill>
                <a:latin typeface="+mn-lt"/>
                <a:ea typeface="MS PGothic" pitchFamily="34" charset="-128"/>
                <a:sym typeface="Wingdings" pitchFamily="2" charset="2"/>
              </a:rPr>
              <a:t>amplifiers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altLang="fr-FR" sz="1400" b="1" dirty="0" smtClean="0">
                <a:latin typeface="+mn-lt"/>
                <a:ea typeface="MS PGothic" pitchFamily="34" charset="-128"/>
                <a:sym typeface="Wingdings" pitchFamily="2" charset="2"/>
              </a:rPr>
              <a:t>LER  </a:t>
            </a:r>
            <a:r>
              <a:rPr lang="en-US" altLang="fr-FR" sz="1400" b="1" dirty="0" smtClean="0">
                <a:latin typeface="+mn-lt"/>
                <a:ea typeface="MS PGothic" pitchFamily="34" charset="-128"/>
                <a:sym typeface="Wingdings" pitchFamily="2" charset="2"/>
              </a:rPr>
              <a:t>background analysis as function of current, pressure and beam </a:t>
            </a:r>
            <a:r>
              <a:rPr lang="en-US" altLang="fr-FR" sz="1400" b="1" dirty="0" smtClean="0">
                <a:latin typeface="+mn-lt"/>
                <a:ea typeface="MS PGothic" pitchFamily="34" charset="-128"/>
                <a:sym typeface="Wingdings" pitchFamily="2" charset="2"/>
              </a:rPr>
              <a:t>sizes  compare </a:t>
            </a:r>
            <a:r>
              <a:rPr lang="en-US" altLang="fr-FR" sz="1400" b="1" dirty="0" smtClean="0">
                <a:latin typeface="+mn-lt"/>
                <a:ea typeface="MS PGothic" pitchFamily="34" charset="-128"/>
                <a:sym typeface="Wingdings" pitchFamily="2" charset="2"/>
              </a:rPr>
              <a:t>with </a:t>
            </a:r>
            <a:r>
              <a:rPr lang="en-US" altLang="fr-FR" sz="1400" b="1" dirty="0" smtClean="0">
                <a:latin typeface="+mn-lt"/>
                <a:ea typeface="MS PGothic" pitchFamily="34" charset="-128"/>
                <a:sym typeface="Wingdings" pitchFamily="2" charset="2"/>
              </a:rPr>
              <a:t>simulations:</a:t>
            </a:r>
            <a:endParaRPr lang="en-US" altLang="fr-FR" sz="1400" b="1" dirty="0" smtClean="0">
              <a:latin typeface="+mn-lt"/>
              <a:ea typeface="MS PGothic" pitchFamily="34" charset="-128"/>
              <a:cs typeface="+mn-cs"/>
              <a:sym typeface="Wingdings" pitchFamily="2" charset="2"/>
            </a:endParaRPr>
          </a:p>
          <a:p>
            <a:pPr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-    Separation of losses from </a:t>
            </a:r>
            <a:r>
              <a:rPr lang="en-US" altLang="fr-FR" sz="1200" b="1" dirty="0" err="1" smtClean="0">
                <a:solidFill>
                  <a:srgbClr val="008000"/>
                </a:solidFill>
                <a:ea typeface="MS PGothic" pitchFamily="34" charset="-128"/>
              </a:rPr>
              <a:t>Touschek</a:t>
            </a:r>
            <a:r>
              <a:rPr lang="en-US" altLang="fr-FR" sz="1200" b="1" dirty="0" smtClean="0">
                <a:solidFill>
                  <a:srgbClr val="008000"/>
                </a:solidFill>
                <a:ea typeface="MS PGothic" pitchFamily="34" charset="-128"/>
              </a:rPr>
              <a:t>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/ </a:t>
            </a:r>
            <a:r>
              <a:rPr lang="en-US" altLang="fr-FR" sz="1200" b="1" dirty="0" err="1" smtClean="0">
                <a:solidFill>
                  <a:srgbClr val="0000FF"/>
                </a:solidFill>
                <a:ea typeface="MS PGothic" pitchFamily="34" charset="-128"/>
              </a:rPr>
              <a:t>Bremstrahlung</a:t>
            </a:r>
            <a:r>
              <a:rPr lang="en-US" altLang="fr-FR" sz="1200" b="1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processes</a:t>
            </a:r>
          </a:p>
          <a:p>
            <a:pPr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-    good </a:t>
            </a:r>
            <a:r>
              <a:rPr lang="en-US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agreement with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simulation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  <a:sym typeface="Wingdings" panose="05000000000000000000" pitchFamily="2" charset="2"/>
              </a:rPr>
              <a:t>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validate </a:t>
            </a:r>
            <a:r>
              <a:rPr lang="en-US" altLang="fr-FR" sz="1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prediction for luminosity measurements.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S/B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  <a:sym typeface="Symbol"/>
              </a:rPr>
              <a:t> </a:t>
            </a:r>
            <a:r>
              <a:rPr lang="en-US" alt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100</a:t>
            </a:r>
            <a:endParaRPr lang="en-US" altLang="fr-FR" sz="1200" b="1" dirty="0">
              <a:solidFill>
                <a:schemeClr val="tx1">
                  <a:lumMod val="95000"/>
                  <a:lumOff val="5000"/>
                </a:schemeClr>
              </a:solidFill>
              <a:ea typeface="MS PGothic" pitchFamily="34" charset="-128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altLang="fr-FR" sz="1200" b="1" dirty="0" smtClean="0">
              <a:solidFill>
                <a:srgbClr val="FF0000"/>
              </a:solidFill>
              <a:latin typeface="+mn-lt"/>
              <a:ea typeface="MS PGothic" pitchFamily="34" charset="-128"/>
              <a:sym typeface="Wingdings" pitchFamily="2" charset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131173" cy="37124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0" y="2340394"/>
            <a:ext cx="1965674" cy="13766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85275"/>
            <a:ext cx="5400600" cy="332810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5496" y="2780928"/>
            <a:ext cx="5472608" cy="6740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altLang="fr-FR" sz="1400" b="1" dirty="0" smtClean="0">
                <a:solidFill>
                  <a:srgbClr val="7030A0"/>
                </a:solidFill>
                <a:ea typeface="MS PGothic" pitchFamily="34" charset="-128"/>
                <a:sym typeface="Wingdings" pitchFamily="2" charset="2"/>
              </a:rPr>
              <a:t>      Diamond </a:t>
            </a:r>
            <a:r>
              <a:rPr lang="en-US" altLang="fr-FR" sz="1400" b="1" dirty="0">
                <a:solidFill>
                  <a:srgbClr val="7030A0"/>
                </a:solidFill>
                <a:ea typeface="MS PGothic" pitchFamily="34" charset="-128"/>
                <a:sym typeface="Wingdings" pitchFamily="2" charset="2"/>
              </a:rPr>
              <a:t>signal / RF clock </a:t>
            </a:r>
            <a:r>
              <a:rPr lang="en-US" altLang="fr-FR" sz="1400" b="1" dirty="0" smtClean="0">
                <a:solidFill>
                  <a:srgbClr val="7030A0"/>
                </a:solidFill>
                <a:ea typeface="MS PGothic" pitchFamily="34" charset="-128"/>
                <a:sym typeface="Wingdings" pitchFamily="2" charset="2"/>
              </a:rPr>
              <a:t>synchronization check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en-US" altLang="fr-FR" sz="1400" b="1" dirty="0">
              <a:solidFill>
                <a:srgbClr val="7030A0"/>
              </a:solidFill>
              <a:ea typeface="MS PGothic" pitchFamily="34" charset="-128"/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endParaRPr lang="en-US" altLang="fr-FR" sz="1400" b="1" dirty="0">
              <a:solidFill>
                <a:srgbClr val="008000"/>
              </a:solidFill>
              <a:ea typeface="MS PGothic" pitchFamily="34" charset="-128"/>
              <a:sym typeface="Wingdings" pitchFamily="2" charset="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5223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88496" y="3718832"/>
            <a:ext cx="3592018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altLang="fr-FR" sz="1400" b="1" dirty="0" smtClean="0">
                <a:solidFill>
                  <a:schemeClr val="bg1"/>
                </a:solidFill>
                <a:ea typeface="MS PGothic" pitchFamily="34" charset="-128"/>
                <a:sym typeface="Wingdings" pitchFamily="2" charset="2"/>
              </a:rPr>
              <a:t>      Diamond sig</a:t>
            </a:r>
            <a:endParaRPr lang="en-US" altLang="fr-FR" sz="1400" b="1" dirty="0">
              <a:solidFill>
                <a:srgbClr val="7030A0"/>
              </a:solidFill>
              <a:ea typeface="MS PGothic" pitchFamily="34" charset="-128"/>
              <a:sym typeface="Wingdings" pitchFamily="2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23728" y="5661248"/>
            <a:ext cx="7649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0,147ns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83111" y="5641503"/>
            <a:ext cx="7649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0,333ns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7056" r="4383" b="3827"/>
          <a:stretch/>
        </p:blipFill>
        <p:spPr>
          <a:xfrm>
            <a:off x="358142" y="3356992"/>
            <a:ext cx="4548850" cy="3460831"/>
          </a:xfrm>
          <a:prstGeom prst="rect">
            <a:avLst/>
          </a:prstGeom>
        </p:spPr>
      </p:pic>
      <p:pic>
        <p:nvPicPr>
          <p:cNvPr id="9" name="内容占位符 4"/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2" b="17930"/>
          <a:stretch/>
        </p:blipFill>
        <p:spPr>
          <a:xfrm>
            <a:off x="172647" y="2765569"/>
            <a:ext cx="4769290" cy="6586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r="22459" b="9502"/>
          <a:stretch/>
        </p:blipFill>
        <p:spPr>
          <a:xfrm>
            <a:off x="5638659" y="1720344"/>
            <a:ext cx="3240360" cy="2573964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71438" y="44449"/>
            <a:ext cx="9072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600" b="1">
              <a:solidFill>
                <a:srgbClr val="D60093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619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fr-FR" sz="2600" b="1" dirty="0" smtClean="0">
                <a:solidFill>
                  <a:srgbClr val="D60093"/>
                </a:solidFill>
              </a:rPr>
              <a:t>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July 20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16 </a:t>
            </a:r>
            <a:r>
              <a:rPr lang="en-US" altLang="fr-FR" sz="2600" b="1" dirty="0" smtClean="0">
                <a:solidFill>
                  <a:srgbClr val="D60093"/>
                </a:solidFill>
                <a:sym typeface="Wingdings" panose="05000000000000000000" pitchFamily="2" charset="2"/>
              </a:rPr>
              <a:t>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 December 2017 : Prepare phase 2 commissioning (1)</a:t>
            </a:r>
            <a:endParaRPr lang="fr-FR" altLang="fr-FR" sz="2600" b="1" dirty="0">
              <a:solidFill>
                <a:srgbClr val="D60093"/>
              </a:solidFill>
              <a:cs typeface="Arial" charset="0"/>
            </a:endParaRP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56" y="482598"/>
            <a:ext cx="3783128" cy="111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5"/>
              <p:cNvSpPr txBox="1"/>
              <p:nvPr/>
            </p:nvSpPr>
            <p:spPr>
              <a:xfrm>
                <a:off x="3995936" y="4725144"/>
                <a:ext cx="421697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/>
                  <a:t>Fraction of detected </a:t>
                </a:r>
                <a:r>
                  <a:rPr lang="en-US" altLang="zh-CN" sz="1400" b="1" dirty="0" err="1" smtClean="0"/>
                  <a:t>Bhabha</a:t>
                </a:r>
                <a:r>
                  <a:rPr lang="en-US" altLang="zh-CN" sz="1400" b="1" dirty="0" smtClean="0"/>
                  <a:t> which can be achieved in</a:t>
                </a:r>
                <a:r>
                  <a:rPr lang="en-US" altLang="zh-CN" sz="1400" b="1" dirty="0" smtClean="0">
                    <a:cs typeface="Times New Roman" panose="02020603050405020304" pitchFamily="18" charset="0"/>
                  </a:rPr>
                  <a:t> 140</a:t>
                </a:r>
                <a14:m>
                  <m:oMath xmlns:m="http://schemas.openxmlformats.org/officeDocument/2006/math">
                    <m:r>
                      <a:rPr lang="zh-CN" altLang="en-US" sz="1400" b="1" i="1" smtClean="0">
                        <a:latin typeface="Cambria Math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altLang="zh-CN" sz="1400" b="1" i="1" smtClean="0">
                        <a:latin typeface="Cambria Math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zh-CN" altLang="en-US" sz="14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dirty="0" smtClean="0">
                    <a:cs typeface="Times New Roman" panose="02020603050405020304" pitchFamily="18" charset="0"/>
                  </a:rPr>
                  <a:t>DS with different thickness radiator</a:t>
                </a:r>
                <a:endParaRPr lang="zh-CN" altLang="en-US" sz="1400" b="1" dirty="0"/>
              </a:p>
            </p:txBody>
          </p:sp>
        </mc:Choice>
        <mc:Fallback xmlns="">
          <p:sp>
            <p:nvSpPr>
              <p:cNvPr id="1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725144"/>
                <a:ext cx="421697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3974" y="572362"/>
            <a:ext cx="8678313" cy="29105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>
                <a:ea typeface="MS PGothic" pitchFamily="34" charset="-128"/>
              </a:rPr>
              <a:t>Development of FPGA based DAQ </a:t>
            </a:r>
            <a:r>
              <a:rPr lang="en-US" altLang="fr-FR" sz="1600" b="1" dirty="0" smtClean="0">
                <a:ea typeface="MS PGothic" pitchFamily="34" charset="-128"/>
              </a:rPr>
              <a:t>for </a:t>
            </a:r>
            <a:r>
              <a:rPr lang="en-US" altLang="fr-FR" sz="1600" b="1" dirty="0">
                <a:ea typeface="MS PGothic" pitchFamily="34" charset="-128"/>
              </a:rPr>
              <a:t>the phase II 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>
                <a:ea typeface="MS PGothic" pitchFamily="34" charset="-128"/>
              </a:rPr>
              <a:t>Luminosity  firmware development: </a:t>
            </a:r>
            <a:endParaRPr lang="en-US" altLang="fr-FR" sz="1400" b="1" dirty="0" smtClean="0">
              <a:ea typeface="MS PGothic" pitchFamily="34" charset="-128"/>
            </a:endParaRP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 smtClean="0">
                <a:ea typeface="MS PGothic" pitchFamily="34" charset="-128"/>
              </a:rPr>
              <a:t>signal pulse reconstruction algorithm: </a:t>
            </a:r>
            <a:r>
              <a:rPr lang="en-US" altLang="fr-FR" sz="1400" b="1" dirty="0" smtClean="0">
                <a:solidFill>
                  <a:srgbClr val="0066FF"/>
                </a:solidFill>
                <a:ea typeface="MS PGothic" pitchFamily="34" charset="-128"/>
              </a:rPr>
              <a:t>A1-A4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 smtClean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>
                <a:ea typeface="MS PGothic" pitchFamily="34" charset="-128"/>
              </a:rPr>
              <a:t>test on Train Integrated </a:t>
            </a:r>
            <a:r>
              <a:rPr lang="en-US" altLang="fr-FR" sz="1400" b="1" dirty="0" err="1">
                <a:ea typeface="MS PGothic" pitchFamily="34" charset="-128"/>
              </a:rPr>
              <a:t>Lumi</a:t>
            </a:r>
            <a:r>
              <a:rPr lang="en-US" altLang="fr-FR" sz="1400" b="1" dirty="0">
                <a:ea typeface="MS PGothic" pitchFamily="34" charset="-128"/>
              </a:rPr>
              <a:t> (TIL) &amp; Bunch </a:t>
            </a:r>
            <a:endParaRPr lang="en-US" altLang="fr-FR" sz="1400" b="1" dirty="0" smtClean="0">
              <a:ea typeface="MS PGothic" pitchFamily="34" charset="-128"/>
            </a:endParaRP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 smtClean="0">
                <a:ea typeface="MS PGothic" pitchFamily="34" charset="-128"/>
              </a:rPr>
              <a:t>Integrated </a:t>
            </a:r>
            <a:r>
              <a:rPr lang="en-US" altLang="fr-FR" sz="1400" b="1" dirty="0" err="1">
                <a:ea typeface="MS PGothic" pitchFamily="34" charset="-128"/>
              </a:rPr>
              <a:t>Lumi</a:t>
            </a:r>
            <a:r>
              <a:rPr lang="en-US" altLang="fr-FR" sz="1400" b="1" dirty="0">
                <a:ea typeface="MS PGothic" pitchFamily="34" charset="-128"/>
              </a:rPr>
              <a:t> (BIL) reconstruction: almost validated</a:t>
            </a: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 smtClean="0">
                <a:ea typeface="MS PGothic" pitchFamily="34" charset="-128"/>
              </a:rPr>
              <a:t> </a:t>
            </a:r>
            <a:r>
              <a:rPr lang="en-US" altLang="fr-FR" sz="1600" b="1" dirty="0" smtClean="0">
                <a:solidFill>
                  <a:srgbClr val="008000"/>
                </a:solidFill>
                <a:ea typeface="MS PGothic" pitchFamily="34" charset="-128"/>
              </a:rPr>
              <a:t>Installation of a window in LER (confirmed for spring 2017)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6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	</a:t>
            </a:r>
            <a:r>
              <a:rPr lang="en-US" altLang="fr-FR" sz="1400" b="1" dirty="0" smtClean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 </a:t>
            </a:r>
            <a:r>
              <a:rPr lang="en-US" altLang="fr-FR" sz="1400" b="1" dirty="0" smtClean="0">
                <a:solidFill>
                  <a:srgbClr val="008000"/>
                </a:solidFill>
                <a:ea typeface="MS PGothic" pitchFamily="34" charset="-128"/>
              </a:rPr>
              <a:t>Adaptation 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</a:rPr>
              <a:t>of existing pillar for phase </a:t>
            </a:r>
            <a:r>
              <a:rPr lang="en-US" altLang="fr-FR" sz="1400" b="1" dirty="0" smtClean="0">
                <a:solidFill>
                  <a:srgbClr val="008000"/>
                </a:solidFill>
                <a:ea typeface="MS PGothic" pitchFamily="34" charset="-128"/>
              </a:rPr>
              <a:t>2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400" b="1" dirty="0" smtClean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	 </a:t>
            </a:r>
            <a:r>
              <a:rPr lang="en-US" altLang="fr-FR" sz="1400" b="1" dirty="0" smtClean="0">
                <a:solidFill>
                  <a:srgbClr val="008000"/>
                </a:solidFill>
                <a:ea typeface="MS PGothic" pitchFamily="34" charset="-128"/>
              </a:rPr>
              <a:t>radiator design study: </a:t>
            </a:r>
            <a:r>
              <a:rPr lang="en-US" altLang="zh-CN" sz="1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trapezoid </a:t>
            </a:r>
            <a:r>
              <a:rPr lang="en-US" altLang="zh-CN" sz="1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shape Tungsten </a:t>
            </a:r>
            <a:r>
              <a:rPr lang="en-US" altLang="zh-CN" sz="1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radiator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zh-CN" sz="1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altLang="zh-CN" sz="1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	with </a:t>
            </a:r>
            <a:r>
              <a:rPr lang="en-US" altLang="zh-CN" sz="1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thickness of 6*RL will be used</a:t>
            </a:r>
            <a:r>
              <a:rPr lang="en-US" altLang="zh-CN" sz="1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 bwMode="auto">
          <a:xfrm>
            <a:off x="36513" y="44624"/>
            <a:ext cx="9072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600" b="1">
              <a:solidFill>
                <a:srgbClr val="D60093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151" y="518494"/>
            <a:ext cx="8678313" cy="29105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>
                <a:ea typeface="MS PGothic" pitchFamily="34" charset="-128"/>
              </a:rPr>
              <a:t>Development of FPGA based DAQ for  the phase II 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>
                <a:ea typeface="MS PGothic" pitchFamily="34" charset="-128"/>
              </a:rPr>
              <a:t>Luminosity  firmware development: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</a:rPr>
              <a:t>signal pulse reconstruction algorithm: </a:t>
            </a:r>
            <a:r>
              <a:rPr lang="en-US" altLang="fr-FR" sz="1400" b="1" dirty="0">
                <a:solidFill>
                  <a:srgbClr val="0066FF"/>
                </a:solidFill>
                <a:ea typeface="MS PGothic" pitchFamily="34" charset="-128"/>
              </a:rPr>
              <a:t>A1-A4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>
                <a:ea typeface="MS PGothic" pitchFamily="34" charset="-128"/>
              </a:rPr>
              <a:t>test on Train Integrated </a:t>
            </a:r>
            <a:r>
              <a:rPr lang="en-US" altLang="fr-FR" sz="1400" b="1" dirty="0" err="1">
                <a:ea typeface="MS PGothic" pitchFamily="34" charset="-128"/>
              </a:rPr>
              <a:t>Lumi</a:t>
            </a:r>
            <a:r>
              <a:rPr lang="en-US" altLang="fr-FR" sz="1400" b="1" dirty="0">
                <a:ea typeface="MS PGothic" pitchFamily="34" charset="-128"/>
              </a:rPr>
              <a:t> (TIL) &amp; Bunch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</a:rPr>
              <a:t>Integrated </a:t>
            </a:r>
            <a:r>
              <a:rPr lang="en-US" altLang="fr-FR" sz="1400" b="1" dirty="0" err="1">
                <a:ea typeface="MS PGothic" pitchFamily="34" charset="-128"/>
              </a:rPr>
              <a:t>Lumi</a:t>
            </a:r>
            <a:r>
              <a:rPr lang="en-US" altLang="fr-FR" sz="1400" b="1" dirty="0">
                <a:ea typeface="MS PGothic" pitchFamily="34" charset="-128"/>
              </a:rPr>
              <a:t> (BIL) reconstruction: almost validated</a:t>
            </a: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>
                <a:ea typeface="MS PGothic" pitchFamily="34" charset="-128"/>
              </a:rPr>
              <a:t> </a:t>
            </a:r>
            <a:r>
              <a:rPr lang="en-US" altLang="fr-FR" sz="1600" b="1" dirty="0">
                <a:solidFill>
                  <a:srgbClr val="008000"/>
                </a:solidFill>
                <a:ea typeface="MS PGothic" pitchFamily="34" charset="-128"/>
              </a:rPr>
              <a:t>Installation of a window in LER (confirmed for spring 2017)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6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	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 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</a:rPr>
              <a:t>Adaptation of existing pillar for phase 2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	 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</a:rPr>
              <a:t>radiator design study: </a:t>
            </a:r>
            <a:r>
              <a:rPr lang="en-US" altLang="zh-CN" sz="1400" b="1" dirty="0">
                <a:solidFill>
                  <a:srgbClr val="008000"/>
                </a:solidFill>
                <a:cs typeface="Times New Roman" panose="02020603050405020304" pitchFamily="18" charset="0"/>
              </a:rPr>
              <a:t>trapezoid shape Tungsten radiator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zh-CN" sz="1400" b="1" dirty="0">
                <a:solidFill>
                  <a:srgbClr val="008000"/>
                </a:solidFill>
                <a:cs typeface="Times New Roman" panose="02020603050405020304" pitchFamily="18" charset="0"/>
              </a:rPr>
              <a:t>		with thickness of 6*RL will be used.</a:t>
            </a: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 New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thin diamond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+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broadband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a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mplifier </a:t>
            </a: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signal study: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    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Good 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</a:rPr>
              <a:t>timing performance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of the 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</a:rPr>
              <a:t>signal of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140</a:t>
            </a: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</a:rPr>
              <a:t>𝜇𝑚 DS coupled with </a:t>
            </a:r>
            <a:endParaRPr lang="en-US" altLang="fr-FR" sz="1400" b="1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fr-FR" sz="1400" b="1" dirty="0">
                <a:solidFill>
                  <a:srgbClr val="0000FF"/>
                </a:solidFill>
                <a:ea typeface="MS PGothic" pitchFamily="34" charset="-128"/>
              </a:rPr>
              <a:t>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     C2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current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 amplifier 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  <a:sym typeface="Wingdings" panose="05000000000000000000" pitchFamily="2" charset="2"/>
              </a:rPr>
              <a:t> expect to achieve specified </a:t>
            </a:r>
            <a:r>
              <a:rPr lang="en-US" altLang="fr-FR" sz="1400" b="1" dirty="0" smtClean="0">
                <a:solidFill>
                  <a:srgbClr val="0000FF"/>
                </a:solidFill>
                <a:ea typeface="MS PGothic" pitchFamily="34" charset="-128"/>
              </a:rPr>
              <a:t>relative precision !</a:t>
            </a:r>
            <a:endParaRPr lang="en-US" altLang="fr-FR" sz="1400" b="1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fr-FR" sz="1600" b="1" dirty="0" smtClean="0">
              <a:solidFill>
                <a:srgbClr val="0000FF"/>
              </a:solidFill>
              <a:ea typeface="MS PGothic" pitchFamily="34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4"/>
          <a:stretch/>
        </p:blipFill>
        <p:spPr>
          <a:xfrm>
            <a:off x="246319" y="3646773"/>
            <a:ext cx="4842083" cy="3166603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r="29568"/>
          <a:stretch/>
        </p:blipFill>
        <p:spPr>
          <a:xfrm>
            <a:off x="5418910" y="3637004"/>
            <a:ext cx="3473570" cy="317637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5740" r="6636" b="2963"/>
          <a:stretch/>
        </p:blipFill>
        <p:spPr>
          <a:xfrm>
            <a:off x="5647737" y="512762"/>
            <a:ext cx="3460767" cy="303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9"/>
              <p:cNvSpPr txBox="1"/>
              <p:nvPr/>
            </p:nvSpPr>
            <p:spPr>
              <a:xfrm>
                <a:off x="7740352" y="1052736"/>
                <a:ext cx="1253292" cy="293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𝟎𝟎𝟑𝟕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052736"/>
                <a:ext cx="1253292" cy="2939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666906" y="2973319"/>
                <a:ext cx="125329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smtClean="0"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altLang="zh-CN" sz="1200" b="1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1200" b="1" i="1" smtClean="0">
                          <a:latin typeface="Cambria Math"/>
                          <a:cs typeface="Times New Roman" panose="02020603050405020304" pitchFamily="18" charset="0"/>
                        </a:rPr>
                        <m:t>𝟖𝟕𝟐𝟓</m:t>
                      </m:r>
                      <m:r>
                        <a:rPr lang="en-US" altLang="zh-CN" sz="1200" b="1" i="1" smtClean="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1200" b="1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1200" b="1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200" b="1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06" y="2973319"/>
                <a:ext cx="1253292" cy="29354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/>
          <p:nvPr/>
        </p:nvCxnSpPr>
        <p:spPr>
          <a:xfrm>
            <a:off x="8749594" y="1399077"/>
            <a:ext cx="175260" cy="627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8692078" y="2492897"/>
            <a:ext cx="301566" cy="480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51920" y="4293096"/>
            <a:ext cx="0" cy="10584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47984" y="4365104"/>
            <a:ext cx="81945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ome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pile-up ?</a:t>
            </a:r>
            <a:endParaRPr lang="fr-FR" sz="14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36512" y="-27384"/>
            <a:ext cx="9144000" cy="619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fr-FR" sz="2600" b="1" dirty="0" smtClean="0">
                <a:solidFill>
                  <a:srgbClr val="D60093"/>
                </a:solidFill>
              </a:rPr>
              <a:t>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July 20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16 </a:t>
            </a:r>
            <a:r>
              <a:rPr lang="en-US" altLang="fr-FR" sz="2600" b="1" dirty="0" smtClean="0">
                <a:solidFill>
                  <a:srgbClr val="D60093"/>
                </a:solidFill>
                <a:sym typeface="Wingdings" panose="05000000000000000000" pitchFamily="2" charset="2"/>
              </a:rPr>
              <a:t>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 December 2017 : Prepare phase 2 commissioning (2)</a:t>
            </a:r>
            <a:endParaRPr lang="fr-FR" altLang="fr-FR" sz="2600" b="1" dirty="0">
              <a:solidFill>
                <a:srgbClr val="D6009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14576" r="11519" b="40764"/>
          <a:stretch/>
        </p:blipFill>
        <p:spPr>
          <a:xfrm>
            <a:off x="323528" y="1772816"/>
            <a:ext cx="8341452" cy="1388061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36513" y="44450"/>
            <a:ext cx="90725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600" b="1">
              <a:solidFill>
                <a:srgbClr val="D60093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151" y="604913"/>
            <a:ext cx="4933897" cy="12920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 smtClean="0">
                <a:ea typeface="MS PGothic" pitchFamily="34" charset="-128"/>
              </a:rPr>
              <a:t>Development </a:t>
            </a:r>
            <a:r>
              <a:rPr lang="en-US" altLang="fr-FR" sz="1600" b="1" dirty="0">
                <a:ea typeface="MS PGothic" pitchFamily="34" charset="-128"/>
              </a:rPr>
              <a:t>of FPGA based DAQ for  the phase II </a:t>
            </a:r>
            <a:r>
              <a:rPr lang="en-US" altLang="fr-FR" sz="1600" b="1" dirty="0" smtClean="0">
                <a:ea typeface="MS PGothic" pitchFamily="34" charset="-128"/>
              </a:rPr>
              <a:t>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 smtClean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 smtClean="0">
                <a:ea typeface="MS PGothic" pitchFamily="34" charset="-128"/>
              </a:rPr>
              <a:t>Luminosity  firmware development: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 smtClean="0">
                <a:ea typeface="MS PGothic" pitchFamily="34" charset="-128"/>
              </a:rPr>
              <a:t>signal pulse reconstruction algorithm: </a:t>
            </a:r>
            <a:r>
              <a:rPr lang="en-US" altLang="fr-FR" sz="1400" b="1" dirty="0" smtClean="0">
                <a:solidFill>
                  <a:srgbClr val="0066FF"/>
                </a:solidFill>
                <a:ea typeface="MS PGothic" pitchFamily="34" charset="-128"/>
              </a:rPr>
              <a:t>A1-A4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 smtClean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 smtClean="0">
                <a:ea typeface="MS PGothic" pitchFamily="34" charset="-128"/>
              </a:rPr>
              <a:t>test on Train Integrated </a:t>
            </a:r>
            <a:r>
              <a:rPr lang="en-US" altLang="fr-FR" sz="1400" b="1" dirty="0" err="1" smtClean="0">
                <a:ea typeface="MS PGothic" pitchFamily="34" charset="-128"/>
              </a:rPr>
              <a:t>Lumi</a:t>
            </a:r>
            <a:r>
              <a:rPr lang="en-US" altLang="fr-FR" sz="1400" b="1" dirty="0" smtClean="0">
                <a:ea typeface="MS PGothic" pitchFamily="34" charset="-128"/>
              </a:rPr>
              <a:t> (TIL) </a:t>
            </a:r>
            <a:r>
              <a:rPr lang="en-US" altLang="fr-FR" sz="1400" b="1" dirty="0">
                <a:ea typeface="MS PGothic" pitchFamily="34" charset="-128"/>
              </a:rPr>
              <a:t>&amp;</a:t>
            </a:r>
            <a:r>
              <a:rPr lang="en-US" altLang="fr-FR" sz="1400" b="1" dirty="0" smtClean="0">
                <a:ea typeface="MS PGothic" pitchFamily="34" charset="-128"/>
              </a:rPr>
              <a:t> Bunch Integrated </a:t>
            </a:r>
            <a:r>
              <a:rPr lang="en-US" altLang="fr-FR" sz="1400" b="1" dirty="0" err="1" smtClean="0">
                <a:ea typeface="MS PGothic" pitchFamily="34" charset="-128"/>
              </a:rPr>
              <a:t>Lumi</a:t>
            </a:r>
            <a:r>
              <a:rPr lang="en-US" altLang="fr-FR" sz="1400" b="1" dirty="0" smtClean="0">
                <a:ea typeface="MS PGothic" pitchFamily="34" charset="-128"/>
              </a:rPr>
              <a:t> (BIL) reconstruction: almost validated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1750"/>
            <a:ext cx="3168352" cy="153909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31" y="3645024"/>
            <a:ext cx="3819525" cy="28575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3818" r="3733" b="3550"/>
          <a:stretch/>
        </p:blipFill>
        <p:spPr>
          <a:xfrm>
            <a:off x="1925292" y="3163486"/>
            <a:ext cx="2502692" cy="3584555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00930" y="3804741"/>
            <a:ext cx="237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Matlab</a:t>
            </a:r>
            <a:r>
              <a:rPr lang="en-US" sz="1600" b="1" dirty="0" smtClean="0"/>
              <a:t> TIL reconstruction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38214" y="5517232"/>
            <a:ext cx="222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FPGA TIL reconstruction</a:t>
            </a:r>
            <a:endParaRPr lang="fr-FR" sz="1600" b="1" dirty="0"/>
          </a:p>
        </p:txBody>
      </p:sp>
      <p:sp>
        <p:nvSpPr>
          <p:cNvPr id="27" name="Ellipse 26"/>
          <p:cNvSpPr/>
          <p:nvPr/>
        </p:nvSpPr>
        <p:spPr>
          <a:xfrm>
            <a:off x="2771800" y="3068960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71800" y="4775743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05849" y="4727555"/>
            <a:ext cx="168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</a:rPr>
              <a:t>Same mean value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427984" y="3432342"/>
            <a:ext cx="472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Matlab</a:t>
            </a:r>
            <a:r>
              <a:rPr lang="en-US" sz="1600" b="1" dirty="0" smtClean="0"/>
              <a:t> BIL reconstruction </a:t>
            </a:r>
            <a:r>
              <a:rPr lang="en-US" sz="1600" b="1" dirty="0" smtClean="0"/>
              <a:t>vs </a:t>
            </a:r>
            <a:r>
              <a:rPr lang="en-US" sz="1600" b="1" dirty="0" smtClean="0"/>
              <a:t>FPGA BIL reconstruction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-27384"/>
            <a:ext cx="9144000" cy="619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fr-FR" sz="2600" b="1" dirty="0" smtClean="0">
                <a:solidFill>
                  <a:srgbClr val="D60093"/>
                </a:solidFill>
              </a:rPr>
              <a:t>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July 20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16 </a:t>
            </a:r>
            <a:r>
              <a:rPr lang="en-US" altLang="fr-FR" sz="2600" b="1" dirty="0" smtClean="0">
                <a:solidFill>
                  <a:srgbClr val="D60093"/>
                </a:solidFill>
                <a:sym typeface="Wingdings" panose="05000000000000000000" pitchFamily="2" charset="2"/>
              </a:rPr>
              <a:t>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 December 2017 : Prepare phase 2 commissioning (3)</a:t>
            </a:r>
            <a:endParaRPr lang="fr-FR" altLang="fr-FR" sz="2600" b="1" dirty="0">
              <a:solidFill>
                <a:srgbClr val="D6009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0151" y="878534"/>
            <a:ext cx="8678313" cy="45666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>
                <a:ea typeface="MS PGothic" pitchFamily="34" charset="-128"/>
              </a:rPr>
              <a:t>Development of FPGA based DAQ for  the phase II 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>
                <a:ea typeface="MS PGothic" pitchFamily="34" charset="-128"/>
              </a:rPr>
              <a:t>Luminosity  firmware development: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</a:rPr>
              <a:t>signal pulse reconstruction algorithm: </a:t>
            </a:r>
            <a:r>
              <a:rPr lang="en-US" altLang="fr-FR" sz="1400" b="1" dirty="0">
                <a:solidFill>
                  <a:srgbClr val="0066FF"/>
                </a:solidFill>
                <a:ea typeface="MS PGothic" pitchFamily="34" charset="-128"/>
              </a:rPr>
              <a:t>A1-A4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  <a:sym typeface="Wingdings" panose="05000000000000000000" pitchFamily="2" charset="2"/>
              </a:rPr>
              <a:t></a:t>
            </a:r>
            <a:r>
              <a:rPr lang="en-US" altLang="fr-FR" sz="1400" b="1" dirty="0">
                <a:ea typeface="MS PGothic" pitchFamily="34" charset="-128"/>
              </a:rPr>
              <a:t>test on Train Integrated </a:t>
            </a:r>
            <a:r>
              <a:rPr lang="en-US" altLang="fr-FR" sz="1400" b="1" dirty="0" err="1">
                <a:ea typeface="MS PGothic" pitchFamily="34" charset="-128"/>
              </a:rPr>
              <a:t>Lumi</a:t>
            </a:r>
            <a:r>
              <a:rPr lang="en-US" altLang="fr-FR" sz="1400" b="1" dirty="0">
                <a:ea typeface="MS PGothic" pitchFamily="34" charset="-128"/>
              </a:rPr>
              <a:t> (TIL) &amp; Bunch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altLang="fr-FR" sz="1400" b="1" dirty="0">
                <a:ea typeface="MS PGothic" pitchFamily="34" charset="-128"/>
              </a:rPr>
              <a:t>Integrated </a:t>
            </a:r>
            <a:r>
              <a:rPr lang="en-US" altLang="fr-FR" sz="1400" b="1" dirty="0" err="1">
                <a:ea typeface="MS PGothic" pitchFamily="34" charset="-128"/>
              </a:rPr>
              <a:t>Lumi</a:t>
            </a:r>
            <a:r>
              <a:rPr lang="en-US" altLang="fr-FR" sz="1400" b="1" dirty="0">
                <a:ea typeface="MS PGothic" pitchFamily="34" charset="-128"/>
              </a:rPr>
              <a:t> (BIL) reconstruction: almost validated</a:t>
            </a: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>
                <a:ea typeface="MS PGothic" pitchFamily="34" charset="-128"/>
              </a:rPr>
              <a:t> </a:t>
            </a:r>
            <a:r>
              <a:rPr lang="en-US" altLang="fr-FR" sz="1600" b="1" dirty="0">
                <a:solidFill>
                  <a:srgbClr val="008000"/>
                </a:solidFill>
                <a:ea typeface="MS PGothic" pitchFamily="34" charset="-128"/>
              </a:rPr>
              <a:t>Installation of a window in LER (confirmed for spring 2017)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6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	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 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</a:rPr>
              <a:t>Adaptation of existing pillar for phase 2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  <a:sym typeface="Wingdings" panose="05000000000000000000" pitchFamily="2" charset="2"/>
              </a:rPr>
              <a:t>	 </a:t>
            </a:r>
            <a:r>
              <a:rPr lang="en-US" altLang="fr-FR" sz="1400" b="1" dirty="0">
                <a:solidFill>
                  <a:srgbClr val="008000"/>
                </a:solidFill>
                <a:ea typeface="MS PGothic" pitchFamily="34" charset="-128"/>
              </a:rPr>
              <a:t>radiator design study: </a:t>
            </a:r>
            <a:r>
              <a:rPr lang="en-US" altLang="zh-CN" sz="1400" b="1" dirty="0">
                <a:solidFill>
                  <a:srgbClr val="008000"/>
                </a:solidFill>
                <a:cs typeface="Times New Roman" panose="02020603050405020304" pitchFamily="18" charset="0"/>
              </a:rPr>
              <a:t>trapezoid shape Tungsten radiator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zh-CN" sz="1400" b="1" dirty="0">
                <a:solidFill>
                  <a:srgbClr val="008000"/>
                </a:solidFill>
                <a:cs typeface="Times New Roman" panose="02020603050405020304" pitchFamily="18" charset="0"/>
              </a:rPr>
              <a:t>		with thickness of 6*RL will be used.</a:t>
            </a:r>
          </a:p>
          <a:p>
            <a:pPr marL="285750" lvl="0" indent="-28575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fr-FR" sz="1600" b="1" dirty="0" smtClean="0">
                <a:solidFill>
                  <a:srgbClr val="0000FF"/>
                </a:solidFill>
                <a:ea typeface="MS PGothic" pitchFamily="34" charset="-128"/>
              </a:rPr>
              <a:t> </a:t>
            </a:r>
            <a:r>
              <a:rPr lang="en-US" altLang="fr-FR" sz="1600" b="1" dirty="0">
                <a:solidFill>
                  <a:srgbClr val="0000FF"/>
                </a:solidFill>
                <a:latin typeface="Calibri"/>
                <a:ea typeface="MS PGothic" pitchFamily="34" charset="-128"/>
              </a:rPr>
              <a:t>New thin diamond + broadband amplifier signal study: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fr-FR" sz="1600" b="1" dirty="0">
                <a:solidFill>
                  <a:srgbClr val="0000FF"/>
                </a:solidFill>
                <a:latin typeface="Calibri"/>
                <a:ea typeface="MS PGothic" pitchFamily="34" charset="-128"/>
              </a:rPr>
              <a:t>     </a:t>
            </a:r>
            <a:r>
              <a:rPr lang="en-US" altLang="fr-FR" sz="1400" b="1" dirty="0">
                <a:solidFill>
                  <a:srgbClr val="0000FF"/>
                </a:solidFill>
                <a:latin typeface="Calibri"/>
                <a:ea typeface="MS PGothic" pitchFamily="34" charset="-128"/>
              </a:rPr>
              <a:t>Good timing performance of the signal of 140𝜇𝑚 DS coupled with </a:t>
            </a:r>
          </a:p>
          <a:p>
            <a:pPr lvl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fr-FR" sz="1400" b="1" dirty="0">
                <a:solidFill>
                  <a:srgbClr val="0000FF"/>
                </a:solidFill>
                <a:latin typeface="Calibri"/>
                <a:ea typeface="MS PGothic" pitchFamily="34" charset="-128"/>
              </a:rPr>
              <a:t>      C2 current amplifier  </a:t>
            </a:r>
            <a:r>
              <a:rPr lang="en-US" altLang="fr-FR" sz="1400" b="1" dirty="0">
                <a:solidFill>
                  <a:srgbClr val="0000FF"/>
                </a:solidFill>
                <a:latin typeface="Calibri"/>
                <a:ea typeface="MS PGothic" pitchFamily="34" charset="-128"/>
                <a:sym typeface="Wingdings" panose="05000000000000000000" pitchFamily="2" charset="2"/>
              </a:rPr>
              <a:t> expect to achieve specified </a:t>
            </a:r>
            <a:r>
              <a:rPr lang="en-US" altLang="fr-FR" sz="1400" b="1" dirty="0">
                <a:solidFill>
                  <a:srgbClr val="0000FF"/>
                </a:solidFill>
                <a:latin typeface="Calibri"/>
                <a:ea typeface="MS PGothic" pitchFamily="34" charset="-128"/>
              </a:rPr>
              <a:t>relative precision !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fr-FR" sz="1600" b="1" dirty="0" smtClean="0">
              <a:solidFill>
                <a:srgbClr val="0000FF"/>
              </a:solidFill>
              <a:latin typeface="Calibri"/>
              <a:ea typeface="MS PGothic" pitchFamily="34" charset="-128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fr-FR" sz="1600" b="1" dirty="0">
              <a:solidFill>
                <a:srgbClr val="0000FF"/>
              </a:solidFill>
              <a:ea typeface="MS PGothic" pitchFamily="34" charset="-128"/>
            </a:endParaRP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 smtClean="0">
                <a:ea typeface="MS PGothic" pitchFamily="34" charset="-128"/>
              </a:rPr>
              <a:t>New simulations of phase 2 backgrounds </a:t>
            </a: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>
                <a:ea typeface="MS PGothic" pitchFamily="34" charset="-128"/>
              </a:rPr>
              <a:t>More detailed HER evaluation </a:t>
            </a:r>
            <a:r>
              <a:rPr lang="en-US" altLang="fr-FR" sz="1600" b="1" dirty="0" smtClean="0">
                <a:ea typeface="MS PGothic" pitchFamily="34" charset="-128"/>
              </a:rPr>
              <a:t>(phase 1</a:t>
            </a:r>
            <a:r>
              <a:rPr lang="en-US" altLang="fr-FR" sz="1600" b="1" dirty="0" smtClean="0">
                <a:ea typeface="MS PGothic" pitchFamily="34" charset="-128"/>
                <a:sym typeface="Wingdings" panose="05000000000000000000" pitchFamily="2" charset="2"/>
              </a:rPr>
              <a:t> 2/3)</a:t>
            </a:r>
            <a:endParaRPr lang="en-US" altLang="fr-FR" sz="1600" b="1" dirty="0">
              <a:ea typeface="MS PGothic" pitchFamily="34" charset="-128"/>
            </a:endParaRPr>
          </a:p>
          <a:p>
            <a:pPr marL="285750" indent="-285750">
              <a:lnSpc>
                <a:spcPct val="90000"/>
              </a:lnSpc>
              <a:defRPr/>
            </a:pPr>
            <a:r>
              <a:rPr lang="en-US" altLang="fr-FR" sz="1600" b="1" dirty="0" smtClean="0">
                <a:ea typeface="MS PGothic" pitchFamily="34" charset="-128"/>
              </a:rPr>
              <a:t>Software </a:t>
            </a:r>
            <a:r>
              <a:rPr lang="en-US" altLang="fr-FR" sz="1600" b="1" dirty="0" smtClean="0">
                <a:ea typeface="MS PGothic" pitchFamily="34" charset="-128"/>
              </a:rPr>
              <a:t>developments (DAQ GUI, EPICS integration, hardware control coding (power supply…))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fr-FR" sz="1600" b="1" dirty="0" smtClean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27384"/>
            <a:ext cx="9144000" cy="619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fr-FR" sz="2600" b="1" dirty="0" smtClean="0">
                <a:solidFill>
                  <a:srgbClr val="D60093"/>
                </a:solidFill>
              </a:rPr>
              <a:t> 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July 20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16 </a:t>
            </a:r>
            <a:r>
              <a:rPr lang="en-US" altLang="fr-FR" sz="2600" b="1" dirty="0" smtClean="0">
                <a:solidFill>
                  <a:srgbClr val="D60093"/>
                </a:solidFill>
                <a:sym typeface="Wingdings" panose="05000000000000000000" pitchFamily="2" charset="2"/>
              </a:rPr>
              <a:t></a:t>
            </a:r>
            <a:r>
              <a:rPr lang="en-US" altLang="fr-FR" sz="2600" b="1" dirty="0" smtClean="0">
                <a:solidFill>
                  <a:srgbClr val="D60093"/>
                </a:solidFill>
              </a:rPr>
              <a:t> December 2017 : Prepare phase 2 commissioning (4)</a:t>
            </a:r>
            <a:endParaRPr lang="fr-FR" altLang="fr-FR" sz="2600" b="1" dirty="0">
              <a:solidFill>
                <a:srgbClr val="D60093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51" y="4149080"/>
            <a:ext cx="8822329" cy="115212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13410</TotalTime>
  <Words>1128</Words>
  <Application>Microsoft Office PowerPoint</Application>
  <PresentationFormat>Affichage à l'écran (4:3)</PresentationFormat>
  <Paragraphs>207</Paragraphs>
  <Slides>16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A_RD_8: Fast luminosity monitoring and background measurements at SuperKEKB</vt:lpstr>
      <vt:lpstr>A_RD_08: Fast luminosity monitoring and background measurements at SuperKEKB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QCS Magnets for the World-Highest Luminosity</vt:lpstr>
      <vt:lpstr>Back-up</vt:lpstr>
      <vt:lpstr>Présentation PowerPoint</vt:lpstr>
      <vt:lpstr>Présentation PowerPoint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 Rimbault</dc:creator>
  <cp:lastModifiedBy>Philipe Bambade</cp:lastModifiedBy>
  <cp:revision>130</cp:revision>
  <dcterms:created xsi:type="dcterms:W3CDTF">2017-03-16T10:53:39Z</dcterms:created>
  <dcterms:modified xsi:type="dcterms:W3CDTF">2017-05-10T14:14:02Z</dcterms:modified>
</cp:coreProperties>
</file>