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237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0"/>
  <c:style val="18"/>
  <c:chart>
    <c:autoTitleDeleted val="1"/>
    <c:view3D>
      <c:rotX val="0"/>
      <c:hPercent val="77"/>
      <c:rotY val="26"/>
      <c:depthPercent val="31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Région 1</c:v>
                </c:pt>
              </c:strCache>
            </c:strRef>
          </c:tx>
          <c:spPr>
            <a:solidFill>
              <a:srgbClr val="193D79"/>
            </a:solidFill>
            <a:ln w="9525" cap="flat">
              <a:noFill/>
              <a:prstDash val="solid"/>
              <a:round/>
            </a:ln>
            <a:effectLst/>
            <a:sp3d prstMaterial="matte"/>
          </c:spPr>
          <c:invertIfNegative val="0"/>
          <c:cat>
            <c:strRef>
              <c:f>Sheet1!$B$1:$N$1</c:f>
              <c:strCache>
                <c:ptCount val="13"/>
                <c:pt idx="0">
                  <c:v>2004.7</c:v>
                </c:pt>
                <c:pt idx="1">
                  <c:v>2005.7</c:v>
                </c:pt>
                <c:pt idx="2">
                  <c:v>2006.7</c:v>
                </c:pt>
                <c:pt idx="3">
                  <c:v>2007.7</c:v>
                </c:pt>
                <c:pt idx="4">
                  <c:v>2008.7</c:v>
                </c:pt>
                <c:pt idx="5">
                  <c:v>2009.7</c:v>
                </c:pt>
                <c:pt idx="6">
                  <c:v>2010.7</c:v>
                </c:pt>
                <c:pt idx="7">
                  <c:v>2011.7</c:v>
                </c:pt>
                <c:pt idx="8">
                  <c:v>2012.7</c:v>
                </c:pt>
                <c:pt idx="9">
                  <c:v>2013.7</c:v>
                </c:pt>
                <c:pt idx="10">
                  <c:v>2014.7</c:v>
                </c:pt>
                <c:pt idx="11">
                  <c:v>2015.7</c:v>
                </c:pt>
                <c:pt idx="12">
                  <c:v>2016.7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8.0</c:v>
                </c:pt>
                <c:pt idx="1">
                  <c:v>104.0</c:v>
                </c:pt>
                <c:pt idx="2">
                  <c:v>195.0</c:v>
                </c:pt>
                <c:pt idx="3">
                  <c:v>245.0</c:v>
                </c:pt>
                <c:pt idx="4">
                  <c:v>300.0</c:v>
                </c:pt>
                <c:pt idx="5">
                  <c:v>320.0</c:v>
                </c:pt>
                <c:pt idx="6">
                  <c:v>350.0</c:v>
                </c:pt>
                <c:pt idx="7">
                  <c:v>374.0</c:v>
                </c:pt>
                <c:pt idx="8">
                  <c:v>409.0</c:v>
                </c:pt>
                <c:pt idx="9">
                  <c:v>445.0</c:v>
                </c:pt>
                <c:pt idx="10">
                  <c:v>475.0</c:v>
                </c:pt>
                <c:pt idx="11">
                  <c:v>495.0</c:v>
                </c:pt>
                <c:pt idx="12">
                  <c:v>619.0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4817448"/>
        <c:axId val="-2124750680"/>
        <c:axId val="-2125056984"/>
      </c:bar3DChart>
      <c:catAx>
        <c:axId val="-2124817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lang="ja-JP" sz="1457" b="0" i="0" u="none" strike="noStrike">
                <a:solidFill>
                  <a:srgbClr val="000000"/>
                </a:solidFill>
                <a:latin typeface="Gill Sans MT"/>
              </a:defRPr>
            </a:pPr>
            <a:endParaRPr lang="fr-FR"/>
          </a:p>
        </c:txPr>
        <c:crossAx val="-2124750680"/>
        <c:crosses val="autoZero"/>
        <c:auto val="1"/>
        <c:lblAlgn val="ctr"/>
        <c:lblOffset val="100"/>
        <c:noMultiLvlLbl val="1"/>
      </c:catAx>
      <c:valAx>
        <c:axId val="-2124750680"/>
        <c:scaling>
          <c:orientation val="minMax"/>
          <c:max val="600.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lang="ja-JP" sz="1457" b="0" i="0" u="none" strike="noStrike">
                <a:solidFill>
                  <a:srgbClr val="000000"/>
                </a:solidFill>
                <a:latin typeface="Gill Sans MT"/>
              </a:defRPr>
            </a:pPr>
            <a:endParaRPr lang="fr-FR"/>
          </a:p>
        </c:txPr>
        <c:crossAx val="-2124817448"/>
        <c:crosses val="autoZero"/>
        <c:crossBetween val="between"/>
        <c:majorUnit val="200.0"/>
        <c:minorUnit val="100.0"/>
      </c:valAx>
      <c:serAx>
        <c:axId val="-212505698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/>
          <a:lstStyle/>
          <a:p>
            <a:pPr>
              <a:defRPr lang="ja-JP"/>
            </a:pPr>
            <a:endParaRPr lang="fr-FR"/>
          </a:p>
        </c:txPr>
        <c:crossAx val="-2124750680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4110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g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g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ig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8" name="Texte du titre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" name="Texte niveau 1…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20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Objet"/>
          <p:cNvSpPr>
            <a:spLocks noGrp="1"/>
          </p:cNvSpPr>
          <p:nvPr>
            <p:ph idx="3"/>
          </p:nvPr>
        </p:nvSpPr>
        <p:spPr>
          <a:xfrm>
            <a:off x="-1" y="-500113"/>
            <a:ext cx="13004801" cy="1028085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pPr>
            <a:endParaRPr/>
          </a:p>
        </p:txBody>
      </p:sp>
      <p:sp>
        <p:nvSpPr>
          <p:cNvPr id="22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6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g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ign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" name="Lign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Lig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4" name="Image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Texte du titre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" name="Texte niveau 1…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37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e du titre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pic>
        <p:nvPicPr>
          <p:cNvPr id="46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gn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Lign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Lorem Ipsum Dolor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7" name="Image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Texte du titre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r>
              <a:t>Texte du titre</a:t>
            </a:r>
          </a:p>
        </p:txBody>
      </p:sp>
      <p:sp>
        <p:nvSpPr>
          <p:cNvPr id="59" name="Texte niveau 1…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60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9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7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7" name="Texte niveau 1…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>
                <a:latin typeface="Palatino"/>
                <a:ea typeface="Palatino"/>
                <a:cs typeface="Palatino"/>
                <a:sym typeface="Palatino"/>
              </a:defRPr>
            </a:lvl1pPr>
            <a:lvl2pPr marL="787400" indent="-393700">
              <a:spcBef>
                <a:spcPts val="1800"/>
              </a:spcBef>
              <a:buSzPct val="65000"/>
              <a:defRPr sz="3000">
                <a:latin typeface="Palatino"/>
                <a:ea typeface="Palatino"/>
                <a:cs typeface="Palatino"/>
                <a:sym typeface="Palatino"/>
              </a:defRPr>
            </a:lvl2pPr>
            <a:lvl3pPr marL="1181100" indent="-393700">
              <a:spcBef>
                <a:spcPts val="1800"/>
              </a:spcBef>
              <a:buSzPct val="65000"/>
              <a:defRPr sz="3000">
                <a:latin typeface="Palatino"/>
                <a:ea typeface="Palatino"/>
                <a:cs typeface="Palatino"/>
                <a:sym typeface="Palatino"/>
              </a:defRPr>
            </a:lvl3pPr>
            <a:lvl4pPr marL="1574800" indent="-393700">
              <a:spcBef>
                <a:spcPts val="1800"/>
              </a:spcBef>
              <a:buSzPct val="65000"/>
              <a:defRPr sz="3000">
                <a:latin typeface="Palatino"/>
                <a:ea typeface="Palatino"/>
                <a:cs typeface="Palatino"/>
                <a:sym typeface="Palatino"/>
              </a:defRPr>
            </a:lvl4pPr>
            <a:lvl5pPr marL="1968500" indent="-393700">
              <a:spcBef>
                <a:spcPts val="1800"/>
              </a:spcBef>
              <a:buSzPct val="65000"/>
              <a:defRPr sz="3000"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e niveau 1…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96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-Gilles Allain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-Gilles Allain</a:t>
            </a:r>
          </a:p>
        </p:txBody>
      </p:sp>
      <p:sp>
        <p:nvSpPr>
          <p:cNvPr id="116" name="« Saisissez une citation ici. »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« Saisissez une citation ici. » </a:t>
            </a:r>
          </a:p>
        </p:txBody>
      </p:sp>
      <p:pic>
        <p:nvPicPr>
          <p:cNvPr id="117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g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exte du titre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pic>
        <p:nvPicPr>
          <p:cNvPr id="5" name="5-6.pdf" descr="5-6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e niveau 1…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ps.go.jp/english/programs/index.html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ig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4" name="Lig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Lig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6" name="Japan Society for the Promotion of Science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Japan Society for the Promotion of Science</a:t>
            </a:r>
          </a:p>
        </p:txBody>
      </p:sp>
      <p:sp>
        <p:nvSpPr>
          <p:cNvPr id="147" name="JSPS Programs for Japan-France Collaboration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473201">
              <a:spcBef>
                <a:spcPts val="1200"/>
              </a:spcBef>
              <a:defRPr sz="5670">
                <a:latin typeface="+mj-lt"/>
                <a:ea typeface="+mj-ea"/>
                <a:cs typeface="+mj-cs"/>
                <a:sym typeface="Arial"/>
              </a:defRPr>
            </a:pPr>
            <a:r>
              <a:t>JSPS Programs for</a:t>
            </a:r>
            <a:br/>
            <a:r>
              <a:t>Japan-France Collaboration</a:t>
            </a:r>
          </a:p>
        </p:txBody>
      </p:sp>
      <p:sp>
        <p:nvSpPr>
          <p:cNvPr id="148" name="Hiroyuki MIYAMOTO…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Hiroyuki MIYAMOTO</a:t>
            </a:r>
          </a:p>
          <a:p>
            <a:pPr>
              <a:defRPr sz="3600"/>
            </a:pPr>
            <a:r>
              <a:t>Director</a:t>
            </a:r>
          </a:p>
          <a:p>
            <a:pPr>
              <a:defRPr sz="3600"/>
            </a:pPr>
            <a:r>
              <a:t>JSPS Strasbourg Office</a:t>
            </a:r>
          </a:p>
        </p:txBody>
      </p:sp>
      <p:pic>
        <p:nvPicPr>
          <p:cNvPr id="149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10539867" y="6985000"/>
            <a:ext cx="19675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j-ea"/>
                <a:ea typeface="+mj-ea"/>
                <a:cs typeface="Palatino"/>
                <a:sym typeface="Palatino"/>
              </a:rPr>
              <a:t>May 10, 2017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+mj-ea"/>
              <a:ea typeface="+mj-ea"/>
              <a:cs typeface="Palatino"/>
              <a:sym typeface="Palatino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ance → Japan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3783">
              <a:spcBef>
                <a:spcPts val="800"/>
              </a:spcBef>
              <a:defRPr sz="3639"/>
            </a:pPr>
            <a:r>
              <a:t>France → Japan</a:t>
            </a:r>
          </a:p>
          <a:p>
            <a:pPr defTabSz="303783">
              <a:spcBef>
                <a:spcPts val="800"/>
              </a:spcBef>
              <a:defRPr sz="3639"/>
            </a:pPr>
            <a:r>
              <a:t>Postdoctoral Fellowships &amp; Invitation Fellowships</a:t>
            </a:r>
          </a:p>
        </p:txBody>
      </p:sp>
      <p:pic>
        <p:nvPicPr>
          <p:cNvPr id="24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242" y="1353953"/>
            <a:ext cx="12164443" cy="343889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Master"/>
          <p:cNvSpPr/>
          <p:nvPr/>
        </p:nvSpPr>
        <p:spPr>
          <a:xfrm>
            <a:off x="1077292" y="2849785"/>
            <a:ext cx="104581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Master</a:t>
            </a:r>
          </a:p>
        </p:txBody>
      </p:sp>
      <p:sp>
        <p:nvSpPr>
          <p:cNvPr id="248" name="PhD"/>
          <p:cNvSpPr/>
          <p:nvPr/>
        </p:nvSpPr>
        <p:spPr>
          <a:xfrm>
            <a:off x="2474251" y="2849785"/>
            <a:ext cx="707232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PhD</a:t>
            </a:r>
          </a:p>
        </p:txBody>
      </p:sp>
      <p:sp>
        <p:nvSpPr>
          <p:cNvPr id="249" name="Postdoctoral…"/>
          <p:cNvSpPr/>
          <p:nvPr/>
        </p:nvSpPr>
        <p:spPr>
          <a:xfrm>
            <a:off x="3761374" y="2581839"/>
            <a:ext cx="1893244" cy="983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Postdoctoral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(within 6 years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after PhD)</a:t>
            </a:r>
          </a:p>
        </p:txBody>
      </p:sp>
      <p:sp>
        <p:nvSpPr>
          <p:cNvPr id="250" name="Mid Career"/>
          <p:cNvSpPr/>
          <p:nvPr/>
        </p:nvSpPr>
        <p:spPr>
          <a:xfrm>
            <a:off x="6386909" y="2849785"/>
            <a:ext cx="1621781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Mid Career</a:t>
            </a:r>
          </a:p>
        </p:txBody>
      </p:sp>
      <p:sp>
        <p:nvSpPr>
          <p:cNvPr id="251" name="Professor"/>
          <p:cNvSpPr/>
          <p:nvPr/>
        </p:nvSpPr>
        <p:spPr>
          <a:xfrm>
            <a:off x="8092182" y="2849785"/>
            <a:ext cx="141863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Professor</a:t>
            </a:r>
          </a:p>
        </p:txBody>
      </p:sp>
      <p:sp>
        <p:nvSpPr>
          <p:cNvPr id="252" name="Distinguished…"/>
          <p:cNvSpPr/>
          <p:nvPr/>
        </p:nvSpPr>
        <p:spPr>
          <a:xfrm>
            <a:off x="9594304" y="2716435"/>
            <a:ext cx="1550195" cy="713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Distinguished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Professor</a:t>
            </a:r>
          </a:p>
        </p:txBody>
      </p:sp>
      <p:sp>
        <p:nvSpPr>
          <p:cNvPr id="253" name="Rectangle aux angles arrondis"/>
          <p:cNvSpPr/>
          <p:nvPr/>
        </p:nvSpPr>
        <p:spPr>
          <a:xfrm>
            <a:off x="965200" y="7433733"/>
            <a:ext cx="4574712" cy="1219201"/>
          </a:xfrm>
          <a:prstGeom prst="roundRect">
            <a:avLst>
              <a:gd name="adj" fmla="val 15625"/>
            </a:avLst>
          </a:prstGeom>
          <a:gradFill>
            <a:gsLst>
              <a:gs pos="0">
                <a:schemeClr val="accent4">
                  <a:hueOff val="254533"/>
                  <a:satOff val="20019"/>
                  <a:lumOff val="9426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54" name="Summer Program…"/>
          <p:cNvSpPr/>
          <p:nvPr/>
        </p:nvSpPr>
        <p:spPr>
          <a:xfrm>
            <a:off x="1950533" y="7667318"/>
            <a:ext cx="2604047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Summer Program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(2 months)</a:t>
            </a:r>
          </a:p>
        </p:txBody>
      </p:sp>
      <p:sp>
        <p:nvSpPr>
          <p:cNvPr id="255" name="Short-term…"/>
          <p:cNvSpPr/>
          <p:nvPr/>
        </p:nvSpPr>
        <p:spPr>
          <a:xfrm>
            <a:off x="965200" y="5999056"/>
            <a:ext cx="4574712" cy="1219201"/>
          </a:xfrm>
          <a:prstGeom prst="roundRect">
            <a:avLst>
              <a:gd name="adj" fmla="val 15625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Short-term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1 to 12 months</a:t>
            </a:r>
          </a:p>
        </p:txBody>
      </p:sp>
      <p:sp>
        <p:nvSpPr>
          <p:cNvPr id="256" name="Standard…"/>
          <p:cNvSpPr/>
          <p:nvPr/>
        </p:nvSpPr>
        <p:spPr>
          <a:xfrm>
            <a:off x="3690602" y="4615180"/>
            <a:ext cx="1838033" cy="1219201"/>
          </a:xfrm>
          <a:prstGeom prst="roundRect">
            <a:avLst>
              <a:gd name="adj" fmla="val 15625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Standard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1 to 2 years</a:t>
            </a:r>
          </a:p>
        </p:txBody>
      </p:sp>
      <p:sp>
        <p:nvSpPr>
          <p:cNvPr id="257" name="Rectangle aux angles arrondis"/>
          <p:cNvSpPr/>
          <p:nvPr/>
        </p:nvSpPr>
        <p:spPr>
          <a:xfrm>
            <a:off x="710207" y="4006850"/>
            <a:ext cx="5084698" cy="4838237"/>
          </a:xfrm>
          <a:prstGeom prst="roundRect">
            <a:avLst>
              <a:gd name="adj" fmla="val 3937"/>
            </a:avLst>
          </a:prstGeom>
          <a:ln w="63500">
            <a:solidFill>
              <a:srgbClr val="6663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58" name="Postdoctoral Fellowships"/>
          <p:cNvSpPr/>
          <p:nvPr/>
        </p:nvSpPr>
        <p:spPr>
          <a:xfrm>
            <a:off x="1509778" y="4127499"/>
            <a:ext cx="348555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Postdoctoral Fellowships</a:t>
            </a:r>
          </a:p>
        </p:txBody>
      </p:sp>
      <p:sp>
        <p:nvSpPr>
          <p:cNvPr id="259" name="Rectangle aux angles arrondis"/>
          <p:cNvSpPr/>
          <p:nvPr/>
        </p:nvSpPr>
        <p:spPr>
          <a:xfrm>
            <a:off x="6296885" y="3987800"/>
            <a:ext cx="5314024" cy="2056474"/>
          </a:xfrm>
          <a:prstGeom prst="roundRect">
            <a:avLst>
              <a:gd name="adj" fmla="val 9263"/>
            </a:avLst>
          </a:prstGeom>
          <a:ln w="63500">
            <a:solidFill>
              <a:srgbClr val="AA794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0" name="Long-term Short-term Short-term S…"/>
          <p:cNvSpPr/>
          <p:nvPr/>
        </p:nvSpPr>
        <p:spPr>
          <a:xfrm>
            <a:off x="6467706" y="4615180"/>
            <a:ext cx="4972381" cy="1219201"/>
          </a:xfrm>
          <a:prstGeom prst="roundRect">
            <a:avLst>
              <a:gd name="adj" fmla="val 15625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70000"/>
              </a:lnSpc>
              <a:defRPr sz="2200">
                <a:latin typeface="+mj-lt"/>
                <a:ea typeface="+mj-ea"/>
                <a:cs typeface="+mj-cs"/>
                <a:sym typeface="Arial"/>
              </a:defRPr>
            </a:pPr>
            <a:r>
              <a:t>Long-term Short-term Short-term S</a:t>
            </a:r>
          </a:p>
          <a:p>
            <a:pPr algn="l">
              <a:lnSpc>
                <a:spcPct val="70000"/>
              </a:lnSpc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</a:t>
            </a:r>
          </a:p>
          <a:p>
            <a:pPr algn="l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61 days-    14 - 60 days   7 - 30 days</a:t>
            </a:r>
          </a:p>
          <a:p>
            <a:pPr algn="l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10 months</a:t>
            </a:r>
          </a:p>
        </p:txBody>
      </p:sp>
      <p:sp>
        <p:nvSpPr>
          <p:cNvPr id="261" name="Invitation Fellowships"/>
          <p:cNvSpPr/>
          <p:nvPr/>
        </p:nvSpPr>
        <p:spPr>
          <a:xfrm>
            <a:off x="7448277" y="4127499"/>
            <a:ext cx="301124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Invitation Fellowships</a:t>
            </a:r>
          </a:p>
        </p:txBody>
      </p:sp>
      <p:sp>
        <p:nvSpPr>
          <p:cNvPr id="262" name="Support all research fields"/>
          <p:cNvSpPr/>
          <p:nvPr/>
        </p:nvSpPr>
        <p:spPr>
          <a:xfrm>
            <a:off x="6982370" y="6423142"/>
            <a:ext cx="3638254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Support all research fields</a:t>
            </a:r>
          </a:p>
        </p:txBody>
      </p:sp>
      <p:sp>
        <p:nvSpPr>
          <p:cNvPr id="263" name="More than 300 researchers from…"/>
          <p:cNvSpPr/>
          <p:nvPr/>
        </p:nvSpPr>
        <p:spPr>
          <a:xfrm>
            <a:off x="6948429" y="7459133"/>
            <a:ext cx="4552802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More than 300 researchers from</a:t>
            </a:r>
          </a:p>
          <a:p>
            <a:pPr algn="l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France each year</a:t>
            </a:r>
          </a:p>
        </p:txBody>
      </p:sp>
      <p:sp>
        <p:nvSpPr>
          <p:cNvPr id="264" name="Rectangle"/>
          <p:cNvSpPr/>
          <p:nvPr/>
        </p:nvSpPr>
        <p:spPr>
          <a:xfrm>
            <a:off x="8090296" y="4564380"/>
            <a:ext cx="1422402" cy="1270001"/>
          </a:xfrm>
          <a:prstGeom prst="rect">
            <a:avLst/>
          </a:prstGeom>
          <a:gradFill>
            <a:gsLst>
              <a:gs pos="0">
                <a:srgbClr val="89847F">
                  <a:alpha val="2840"/>
                </a:srgbClr>
              </a:gs>
              <a:gs pos="100000">
                <a:srgbClr val="89847F">
                  <a:alpha val="5681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5" name="(M2 recherche)"/>
          <p:cNvSpPr/>
          <p:nvPr/>
        </p:nvSpPr>
        <p:spPr>
          <a:xfrm>
            <a:off x="768120" y="3307855"/>
            <a:ext cx="1664160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(M2 recherche)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rance → Japan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3783">
              <a:spcBef>
                <a:spcPts val="800"/>
              </a:spcBef>
              <a:defRPr sz="3639"/>
            </a:pPr>
            <a:r>
              <a:t>France → Japan</a:t>
            </a:r>
          </a:p>
          <a:p>
            <a:pPr defTabSz="303783">
              <a:spcBef>
                <a:spcPts val="800"/>
              </a:spcBef>
              <a:defRPr sz="3639"/>
            </a:pPr>
            <a:r>
              <a:t>Postdoctoral Fellowships &amp; Invitation Fellowships</a:t>
            </a:r>
          </a:p>
        </p:txBody>
      </p:sp>
      <p:pic>
        <p:nvPicPr>
          <p:cNvPr id="26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483" y="2997200"/>
            <a:ext cx="3644901" cy="535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Eligibility, Duration of stay, etc."/>
          <p:cNvSpPr/>
          <p:nvPr/>
        </p:nvSpPr>
        <p:spPr>
          <a:xfrm>
            <a:off x="5406871" y="3152845"/>
            <a:ext cx="6271991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Eligibility, Duration of stay, etc.</a:t>
            </a:r>
          </a:p>
        </p:txBody>
      </p:sp>
      <p:sp>
        <p:nvSpPr>
          <p:cNvPr id="270" name="CNRS : Major partner in France"/>
          <p:cNvSpPr/>
          <p:nvPr/>
        </p:nvSpPr>
        <p:spPr>
          <a:xfrm>
            <a:off x="5411042" y="4187331"/>
            <a:ext cx="6542560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CNRS : Major partner in France</a:t>
            </a:r>
          </a:p>
        </p:txBody>
      </p:sp>
      <p:sp>
        <p:nvSpPr>
          <p:cNvPr id="271" name="http://www.jsps.go.jp/english/programs/index.html"/>
          <p:cNvSpPr/>
          <p:nvPr/>
        </p:nvSpPr>
        <p:spPr>
          <a:xfrm>
            <a:off x="5465948" y="9025321"/>
            <a:ext cx="6789094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rial"/>
                <a:hlinkClick r:id="rId3"/>
              </a:defRPr>
            </a:lvl1pPr>
          </a:lstStyle>
          <a:p>
            <a:r>
              <a:rPr>
                <a:hlinkClick r:id="rId3"/>
              </a:rPr>
              <a:t>http://www.jsps.go.jp/english/programs/index.html</a:t>
            </a:r>
          </a:p>
        </p:txBody>
      </p:sp>
      <p:pic>
        <p:nvPicPr>
          <p:cNvPr id="272" name="qr20170508191820667.png" descr="qr2017050819182066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81723" y="5221816"/>
            <a:ext cx="3555339" cy="355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International Collaboration Program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40"/>
            </a:lvl1pPr>
          </a:lstStyle>
          <a:p>
            <a:r>
              <a:t>International Collaboration Programs</a:t>
            </a:r>
          </a:p>
        </p:txBody>
      </p:sp>
      <p:sp>
        <p:nvSpPr>
          <p:cNvPr id="275" name="Triangle"/>
          <p:cNvSpPr/>
          <p:nvPr/>
        </p:nvSpPr>
        <p:spPr>
          <a:xfrm>
            <a:off x="538952" y="2289809"/>
            <a:ext cx="1270001" cy="6479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76" name="Individual"/>
          <p:cNvSpPr/>
          <p:nvPr/>
        </p:nvSpPr>
        <p:spPr>
          <a:xfrm>
            <a:off x="472897" y="7284950"/>
            <a:ext cx="1402111" cy="447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Individual</a:t>
            </a:r>
          </a:p>
        </p:txBody>
      </p:sp>
      <p:sp>
        <p:nvSpPr>
          <p:cNvPr id="277" name="Group"/>
          <p:cNvSpPr/>
          <p:nvPr/>
        </p:nvSpPr>
        <p:spPr>
          <a:xfrm>
            <a:off x="693237" y="5226590"/>
            <a:ext cx="961431" cy="447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3E2B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Group</a:t>
            </a:r>
          </a:p>
        </p:txBody>
      </p:sp>
      <p:sp>
        <p:nvSpPr>
          <p:cNvPr id="278" name="Institution"/>
          <p:cNvSpPr/>
          <p:nvPr/>
        </p:nvSpPr>
        <p:spPr>
          <a:xfrm>
            <a:off x="464489" y="3384138"/>
            <a:ext cx="1418928" cy="447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Institution</a:t>
            </a:r>
          </a:p>
        </p:txBody>
      </p:sp>
      <p:sp>
        <p:nvSpPr>
          <p:cNvPr id="279" name="France → Japan"/>
          <p:cNvSpPr/>
          <p:nvPr/>
        </p:nvSpPr>
        <p:spPr>
          <a:xfrm>
            <a:off x="2740521" y="6624141"/>
            <a:ext cx="236755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France → Japan</a:t>
            </a:r>
          </a:p>
        </p:txBody>
      </p:sp>
      <p:sp>
        <p:nvSpPr>
          <p:cNvPr id="280" name="Japan → France"/>
          <p:cNvSpPr/>
          <p:nvPr/>
        </p:nvSpPr>
        <p:spPr>
          <a:xfrm>
            <a:off x="2740521" y="7898035"/>
            <a:ext cx="2367558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Japan → France</a:t>
            </a:r>
          </a:p>
        </p:txBody>
      </p:sp>
      <p:sp>
        <p:nvSpPr>
          <p:cNvPr id="281" name="Postdoctoral Fellowships…"/>
          <p:cNvSpPr/>
          <p:nvPr/>
        </p:nvSpPr>
        <p:spPr>
          <a:xfrm>
            <a:off x="3272085" y="7107150"/>
            <a:ext cx="5018089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Postdoctoral Fellowships</a:t>
            </a:r>
          </a:p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Invitation Fellowships</a:t>
            </a:r>
          </a:p>
        </p:txBody>
      </p:sp>
      <p:sp>
        <p:nvSpPr>
          <p:cNvPr id="282" name="Postdoctoral Fellowships for Research Abroad…"/>
          <p:cNvSpPr/>
          <p:nvPr/>
        </p:nvSpPr>
        <p:spPr>
          <a:xfrm>
            <a:off x="3272085" y="8361585"/>
            <a:ext cx="8000555" cy="115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Postdoctoral Fellowships for Research Abroad</a:t>
            </a:r>
          </a:p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Research Fellowships for Young Scientists</a:t>
            </a:r>
          </a:p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Overseas Challenge Program for Young Researchers</a:t>
            </a:r>
          </a:p>
        </p:txBody>
      </p:sp>
      <p:sp>
        <p:nvSpPr>
          <p:cNvPr id="283" name="Bilateral"/>
          <p:cNvSpPr/>
          <p:nvPr/>
        </p:nvSpPr>
        <p:spPr>
          <a:xfrm>
            <a:off x="2897460" y="4581897"/>
            <a:ext cx="121548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Bilateral</a:t>
            </a:r>
          </a:p>
        </p:txBody>
      </p:sp>
      <p:sp>
        <p:nvSpPr>
          <p:cNvPr id="284" name="Based on MoUs…"/>
          <p:cNvSpPr/>
          <p:nvPr/>
        </p:nvSpPr>
        <p:spPr>
          <a:xfrm>
            <a:off x="3272085" y="5172856"/>
            <a:ext cx="6970664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Based on MoUs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Open Partnership Joint Projects/Seminars</a:t>
            </a:r>
          </a:p>
        </p:txBody>
      </p:sp>
      <p:sp>
        <p:nvSpPr>
          <p:cNvPr id="285" name="Multilateral"/>
          <p:cNvSpPr/>
          <p:nvPr/>
        </p:nvSpPr>
        <p:spPr>
          <a:xfrm>
            <a:off x="2939801" y="2806551"/>
            <a:ext cx="158799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Multilateral</a:t>
            </a:r>
          </a:p>
        </p:txBody>
      </p:sp>
      <p:sp>
        <p:nvSpPr>
          <p:cNvPr id="286" name="Core-to-Core Programs"/>
          <p:cNvSpPr/>
          <p:nvPr/>
        </p:nvSpPr>
        <p:spPr>
          <a:xfrm>
            <a:off x="3272085" y="3299048"/>
            <a:ext cx="6970664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Core-to-Core Programs</a:t>
            </a:r>
          </a:p>
        </p:txBody>
      </p:sp>
      <p:sp>
        <p:nvSpPr>
          <p:cNvPr id="287" name="{"/>
          <p:cNvSpPr/>
          <p:nvPr/>
        </p:nvSpPr>
        <p:spPr>
          <a:xfrm>
            <a:off x="2063847" y="6236969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  <p:sp>
        <p:nvSpPr>
          <p:cNvPr id="288" name="{"/>
          <p:cNvSpPr/>
          <p:nvPr/>
        </p:nvSpPr>
        <p:spPr>
          <a:xfrm>
            <a:off x="2063847" y="4114688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89847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  <p:sp>
        <p:nvSpPr>
          <p:cNvPr id="289" name="{"/>
          <p:cNvSpPr/>
          <p:nvPr/>
        </p:nvSpPr>
        <p:spPr>
          <a:xfrm>
            <a:off x="2063847" y="2289809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ilateral Program based on Mo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spcBef>
                <a:spcPts val="1400"/>
              </a:spcBef>
              <a:defRPr sz="6440"/>
            </a:lvl1pPr>
          </a:lstStyle>
          <a:p>
            <a:r>
              <a:t>Bilateral Program based on MoU</a:t>
            </a:r>
          </a:p>
        </p:txBody>
      </p:sp>
      <p:sp>
        <p:nvSpPr>
          <p:cNvPr id="292" name="JSPS"/>
          <p:cNvSpPr/>
          <p:nvPr/>
        </p:nvSpPr>
        <p:spPr>
          <a:xfrm>
            <a:off x="8729133" y="2667000"/>
            <a:ext cx="3385609" cy="866445"/>
          </a:xfrm>
          <a:prstGeom prst="roundRect">
            <a:avLst>
              <a:gd name="adj" fmla="val 21986"/>
            </a:avLst>
          </a:prstGeom>
          <a:gradFill>
            <a:gsLst>
              <a:gs pos="0">
                <a:schemeClr val="accent5">
                  <a:hueOff val="358805"/>
                  <a:satOff val="28459"/>
                  <a:lumOff val="15490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</a:t>
            </a:r>
          </a:p>
        </p:txBody>
      </p:sp>
      <p:sp>
        <p:nvSpPr>
          <p:cNvPr id="293" name="Funding Agencies* etc."/>
          <p:cNvSpPr/>
          <p:nvPr/>
        </p:nvSpPr>
        <p:spPr>
          <a:xfrm>
            <a:off x="890058" y="2667000"/>
            <a:ext cx="3385609" cy="866445"/>
          </a:xfrm>
          <a:prstGeom prst="roundRect">
            <a:avLst>
              <a:gd name="adj" fmla="val 21986"/>
            </a:avLst>
          </a:prstGeom>
          <a:gradFill>
            <a:gsLst>
              <a:gs pos="0">
                <a:schemeClr val="accent1">
                  <a:hueOff val="-113918"/>
                  <a:satOff val="19024"/>
                  <a:lumOff val="19749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Funding Agencies* etc.</a:t>
            </a:r>
          </a:p>
        </p:txBody>
      </p:sp>
      <p:sp>
        <p:nvSpPr>
          <p:cNvPr id="294" name="Rectangle aux angles arrondis"/>
          <p:cNvSpPr/>
          <p:nvPr/>
        </p:nvSpPr>
        <p:spPr>
          <a:xfrm>
            <a:off x="-13047134" y="5209116"/>
            <a:ext cx="4284134" cy="2349501"/>
          </a:xfrm>
          <a:prstGeom prst="roundRect">
            <a:avLst>
              <a:gd name="adj" fmla="val 8108"/>
            </a:avLst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95" name="Flèche double"/>
          <p:cNvSpPr/>
          <p:nvPr/>
        </p:nvSpPr>
        <p:spPr>
          <a:xfrm>
            <a:off x="4738158" y="2667000"/>
            <a:ext cx="3528484" cy="866445"/>
          </a:xfrm>
          <a:prstGeom prst="leftRightArrow">
            <a:avLst>
              <a:gd name="adj1" fmla="val 32000"/>
              <a:gd name="adj2" fmla="val 64493"/>
            </a:avLst>
          </a:prstGeom>
          <a:gradFill>
            <a:gsLst>
              <a:gs pos="0">
                <a:srgbClr val="00F900"/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96" name="MoU"/>
          <p:cNvSpPr/>
          <p:nvPr/>
        </p:nvSpPr>
        <p:spPr>
          <a:xfrm>
            <a:off x="5962600" y="2324099"/>
            <a:ext cx="1079600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MoU</a:t>
            </a:r>
          </a:p>
        </p:txBody>
      </p:sp>
      <p:sp>
        <p:nvSpPr>
          <p:cNvPr id="297" name="French Researcher group"/>
          <p:cNvSpPr/>
          <p:nvPr/>
        </p:nvSpPr>
        <p:spPr>
          <a:xfrm>
            <a:off x="872066" y="6761360"/>
            <a:ext cx="3436410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French Researcher group</a:t>
            </a:r>
          </a:p>
        </p:txBody>
      </p:sp>
      <p:sp>
        <p:nvSpPr>
          <p:cNvPr id="298" name="Japanese Researcher group"/>
          <p:cNvSpPr/>
          <p:nvPr/>
        </p:nvSpPr>
        <p:spPr>
          <a:xfrm>
            <a:off x="8703733" y="6761360"/>
            <a:ext cx="3436409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Japanese Researcher group</a:t>
            </a:r>
          </a:p>
        </p:txBody>
      </p:sp>
      <p:sp>
        <p:nvSpPr>
          <p:cNvPr id="299" name="Joint projects…"/>
          <p:cNvSpPr/>
          <p:nvPr/>
        </p:nvSpPr>
        <p:spPr>
          <a:xfrm>
            <a:off x="4360333" y="4330700"/>
            <a:ext cx="4284134" cy="1778000"/>
          </a:xfrm>
          <a:prstGeom prst="rect">
            <a:avLst/>
          </a:prstGeom>
          <a:gradFill>
            <a:gsLst>
              <a:gs pos="0">
                <a:schemeClr val="accent3">
                  <a:hueOff val="-72299"/>
                  <a:satOff val="19597"/>
                  <a:lumOff val="11238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Joint projects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Seminars</a:t>
            </a:r>
          </a:p>
        </p:txBody>
      </p:sp>
      <p:sp>
        <p:nvSpPr>
          <p:cNvPr id="300" name="Flèche"/>
          <p:cNvSpPr/>
          <p:nvPr/>
        </p:nvSpPr>
        <p:spPr>
          <a:xfrm rot="16200000">
            <a:off x="738152" y="4813603"/>
            <a:ext cx="1884963" cy="620044"/>
          </a:xfrm>
          <a:prstGeom prst="rightArrow">
            <a:avLst>
              <a:gd name="adj1" fmla="val 30677"/>
              <a:gd name="adj2" fmla="val 65245"/>
            </a:avLst>
          </a:prstGeom>
          <a:gradFill>
            <a:gsLst>
              <a:gs pos="0">
                <a:schemeClr val="accent4"/>
              </a:gs>
              <a:gs pos="100000">
                <a:srgbClr val="C9C3BA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01" name="Flèche"/>
          <p:cNvSpPr/>
          <p:nvPr/>
        </p:nvSpPr>
        <p:spPr>
          <a:xfrm rot="5400000">
            <a:off x="2372218" y="4837381"/>
            <a:ext cx="1884963" cy="620043"/>
          </a:xfrm>
          <a:prstGeom prst="rightArrow">
            <a:avLst>
              <a:gd name="adj1" fmla="val 30677"/>
              <a:gd name="adj2" fmla="val 65245"/>
            </a:avLst>
          </a:prstGeom>
          <a:gradFill>
            <a:gsLst>
              <a:gs pos="0">
                <a:schemeClr val="accent2">
                  <a:hueOff val="-602737"/>
                  <a:satOff val="7170"/>
                  <a:lumOff val="14117"/>
                </a:schemeClr>
              </a:gs>
              <a:gs pos="100000">
                <a:srgbClr val="C9C3BA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02" name="Flèche"/>
          <p:cNvSpPr/>
          <p:nvPr/>
        </p:nvSpPr>
        <p:spPr>
          <a:xfrm rot="16200000">
            <a:off x="8662423" y="4801715"/>
            <a:ext cx="1884963" cy="620043"/>
          </a:xfrm>
          <a:prstGeom prst="rightArrow">
            <a:avLst>
              <a:gd name="adj1" fmla="val 30677"/>
              <a:gd name="adj2" fmla="val 65245"/>
            </a:avLst>
          </a:prstGeom>
          <a:gradFill>
            <a:gsLst>
              <a:gs pos="0">
                <a:schemeClr val="accent4"/>
              </a:gs>
              <a:gs pos="100000">
                <a:srgbClr val="C9C3BA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03" name="Flèche"/>
          <p:cNvSpPr/>
          <p:nvPr/>
        </p:nvSpPr>
        <p:spPr>
          <a:xfrm rot="5400000">
            <a:off x="10296489" y="4825492"/>
            <a:ext cx="1884963" cy="620044"/>
          </a:xfrm>
          <a:prstGeom prst="rightArrow">
            <a:avLst>
              <a:gd name="adj1" fmla="val 30677"/>
              <a:gd name="adj2" fmla="val 65245"/>
            </a:avLst>
          </a:prstGeom>
          <a:gradFill>
            <a:gsLst>
              <a:gs pos="0">
                <a:schemeClr val="accent2">
                  <a:hueOff val="-602737"/>
                  <a:satOff val="7170"/>
                  <a:lumOff val="14117"/>
                </a:schemeClr>
              </a:gs>
              <a:gs pos="100000">
                <a:srgbClr val="C9C3BA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04" name="Proposal"/>
          <p:cNvSpPr/>
          <p:nvPr/>
        </p:nvSpPr>
        <p:spPr>
          <a:xfrm>
            <a:off x="1021994" y="6160252"/>
            <a:ext cx="13172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Proposal</a:t>
            </a:r>
          </a:p>
        </p:txBody>
      </p:sp>
      <p:sp>
        <p:nvSpPr>
          <p:cNvPr id="305" name="Support"/>
          <p:cNvSpPr/>
          <p:nvPr/>
        </p:nvSpPr>
        <p:spPr>
          <a:xfrm>
            <a:off x="2723777" y="3702049"/>
            <a:ext cx="118184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Support</a:t>
            </a:r>
          </a:p>
        </p:txBody>
      </p:sp>
      <p:sp>
        <p:nvSpPr>
          <p:cNvPr id="306" name="Support"/>
          <p:cNvSpPr/>
          <p:nvPr/>
        </p:nvSpPr>
        <p:spPr>
          <a:xfrm>
            <a:off x="10665528" y="3639624"/>
            <a:ext cx="1181845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Support</a:t>
            </a:r>
          </a:p>
        </p:txBody>
      </p:sp>
      <p:sp>
        <p:nvSpPr>
          <p:cNvPr id="307" name="Proposal"/>
          <p:cNvSpPr/>
          <p:nvPr/>
        </p:nvSpPr>
        <p:spPr>
          <a:xfrm>
            <a:off x="8946265" y="6160252"/>
            <a:ext cx="13172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Proposal</a:t>
            </a:r>
          </a:p>
        </p:txBody>
      </p:sp>
      <p:sp>
        <p:nvSpPr>
          <p:cNvPr id="308" name="20,000€/year…"/>
          <p:cNvSpPr/>
          <p:nvPr/>
        </p:nvSpPr>
        <p:spPr>
          <a:xfrm>
            <a:off x="10249784" y="4710322"/>
            <a:ext cx="1978373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20,000€/year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for 2 years</a:t>
            </a:r>
          </a:p>
        </p:txBody>
      </p:sp>
      <p:sp>
        <p:nvSpPr>
          <p:cNvPr id="309" name="*CNRS, Inria, Inserm,…"/>
          <p:cNvSpPr/>
          <p:nvPr/>
        </p:nvSpPr>
        <p:spPr>
          <a:xfrm>
            <a:off x="4624569" y="8407929"/>
            <a:ext cx="3213795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*CNRS, Inria, Inserm, </a:t>
            </a:r>
          </a:p>
          <a:p>
            <a:pPr algn="l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MAEDI, IHES</a:t>
            </a:r>
          </a:p>
        </p:txBody>
      </p:sp>
      <p:sp>
        <p:nvSpPr>
          <p:cNvPr id="310" name="56 projects in FY 2016…"/>
          <p:cNvSpPr/>
          <p:nvPr/>
        </p:nvSpPr>
        <p:spPr>
          <a:xfrm>
            <a:off x="8764768" y="8407929"/>
            <a:ext cx="4010622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56 projects in FY 2016</a:t>
            </a:r>
          </a:p>
          <a:p>
            <a:pPr algn="l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(52 joint projects, 3 seminars</a:t>
            </a:r>
          </a:p>
        </p:txBody>
      </p:sp>
      <p:sp>
        <p:nvSpPr>
          <p:cNvPr id="311" name="Flèche double"/>
          <p:cNvSpPr/>
          <p:nvPr/>
        </p:nvSpPr>
        <p:spPr>
          <a:xfrm>
            <a:off x="4804039" y="6990457"/>
            <a:ext cx="3396722" cy="866445"/>
          </a:xfrm>
          <a:prstGeom prst="leftRightArrow">
            <a:avLst>
              <a:gd name="adj1" fmla="val 32000"/>
              <a:gd name="adj2" fmla="val 64493"/>
            </a:avLst>
          </a:prstGeom>
          <a:gradFill>
            <a:gsLst>
              <a:gs pos="0">
                <a:schemeClr val="accent6"/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Bilateral Program without Mo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spcBef>
                <a:spcPts val="1500"/>
              </a:spcBef>
              <a:defRPr sz="6860"/>
            </a:lvl1pPr>
          </a:lstStyle>
          <a:p>
            <a:r>
              <a:t>Bilateral Program without MoU</a:t>
            </a:r>
          </a:p>
        </p:txBody>
      </p:sp>
      <p:sp>
        <p:nvSpPr>
          <p:cNvPr id="314" name="JSPS"/>
          <p:cNvSpPr/>
          <p:nvPr/>
        </p:nvSpPr>
        <p:spPr>
          <a:xfrm>
            <a:off x="8729133" y="2667000"/>
            <a:ext cx="3385609" cy="866445"/>
          </a:xfrm>
          <a:prstGeom prst="roundRect">
            <a:avLst>
              <a:gd name="adj" fmla="val 21986"/>
            </a:avLst>
          </a:prstGeom>
          <a:gradFill>
            <a:gsLst>
              <a:gs pos="0">
                <a:schemeClr val="accent5">
                  <a:hueOff val="358805"/>
                  <a:satOff val="28459"/>
                  <a:lumOff val="15490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</a:t>
            </a:r>
          </a:p>
        </p:txBody>
      </p:sp>
      <p:sp>
        <p:nvSpPr>
          <p:cNvPr id="315" name="Funding Agencies etc."/>
          <p:cNvSpPr/>
          <p:nvPr/>
        </p:nvSpPr>
        <p:spPr>
          <a:xfrm>
            <a:off x="890058" y="2667000"/>
            <a:ext cx="3385609" cy="866445"/>
          </a:xfrm>
          <a:prstGeom prst="roundRect">
            <a:avLst>
              <a:gd name="adj" fmla="val 21986"/>
            </a:avLst>
          </a:prstGeom>
          <a:gradFill>
            <a:gsLst>
              <a:gs pos="0">
                <a:schemeClr val="accent1">
                  <a:hueOff val="-113918"/>
                  <a:satOff val="19024"/>
                  <a:lumOff val="19749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Funding Agencies etc.</a:t>
            </a:r>
          </a:p>
        </p:txBody>
      </p:sp>
      <p:sp>
        <p:nvSpPr>
          <p:cNvPr id="316" name="Rectangle aux angles arrondis"/>
          <p:cNvSpPr/>
          <p:nvPr/>
        </p:nvSpPr>
        <p:spPr>
          <a:xfrm>
            <a:off x="-13047134" y="5209116"/>
            <a:ext cx="4284134" cy="2349501"/>
          </a:xfrm>
          <a:prstGeom prst="roundRect">
            <a:avLst>
              <a:gd name="adj" fmla="val 8108"/>
            </a:avLst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17" name="French Researcher group"/>
          <p:cNvSpPr/>
          <p:nvPr/>
        </p:nvSpPr>
        <p:spPr>
          <a:xfrm>
            <a:off x="872066" y="6761360"/>
            <a:ext cx="3436410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French Researcher group</a:t>
            </a:r>
          </a:p>
        </p:txBody>
      </p:sp>
      <p:sp>
        <p:nvSpPr>
          <p:cNvPr id="318" name="Japanese Researcher group"/>
          <p:cNvSpPr/>
          <p:nvPr/>
        </p:nvSpPr>
        <p:spPr>
          <a:xfrm>
            <a:off x="8703733" y="6761360"/>
            <a:ext cx="3436409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Japanese Researcher group</a:t>
            </a:r>
          </a:p>
        </p:txBody>
      </p:sp>
      <p:sp>
        <p:nvSpPr>
          <p:cNvPr id="319" name="Joint projects…"/>
          <p:cNvSpPr/>
          <p:nvPr/>
        </p:nvSpPr>
        <p:spPr>
          <a:xfrm>
            <a:off x="4360333" y="4203269"/>
            <a:ext cx="4284134" cy="1574008"/>
          </a:xfrm>
          <a:prstGeom prst="rect">
            <a:avLst/>
          </a:prstGeom>
          <a:gradFill>
            <a:gsLst>
              <a:gs pos="0">
                <a:schemeClr val="accent3">
                  <a:hueOff val="-72299"/>
                  <a:satOff val="19597"/>
                  <a:lumOff val="11238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Joint projects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Seminars</a:t>
            </a:r>
          </a:p>
        </p:txBody>
      </p:sp>
      <p:sp>
        <p:nvSpPr>
          <p:cNvPr id="320" name="Flèche"/>
          <p:cNvSpPr/>
          <p:nvPr/>
        </p:nvSpPr>
        <p:spPr>
          <a:xfrm rot="5400000">
            <a:off x="1502512" y="4813603"/>
            <a:ext cx="1884963" cy="620044"/>
          </a:xfrm>
          <a:prstGeom prst="rightArrow">
            <a:avLst>
              <a:gd name="adj1" fmla="val 30677"/>
              <a:gd name="adj2" fmla="val 65245"/>
            </a:avLst>
          </a:prstGeom>
          <a:gradFill>
            <a:gsLst>
              <a:gs pos="0">
                <a:schemeClr val="accent2">
                  <a:hueOff val="-602737"/>
                  <a:satOff val="7170"/>
                  <a:lumOff val="14117"/>
                </a:schemeClr>
              </a:gs>
              <a:gs pos="100000">
                <a:srgbClr val="C9C3BA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21" name="Flèche"/>
          <p:cNvSpPr/>
          <p:nvPr/>
        </p:nvSpPr>
        <p:spPr>
          <a:xfrm rot="16200000">
            <a:off x="8662423" y="4801715"/>
            <a:ext cx="1884963" cy="620043"/>
          </a:xfrm>
          <a:prstGeom prst="rightArrow">
            <a:avLst>
              <a:gd name="adj1" fmla="val 30677"/>
              <a:gd name="adj2" fmla="val 65245"/>
            </a:avLst>
          </a:prstGeom>
          <a:gradFill>
            <a:gsLst>
              <a:gs pos="0">
                <a:schemeClr val="accent4"/>
              </a:gs>
              <a:gs pos="100000">
                <a:srgbClr val="C9C3BA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22" name="Flèche"/>
          <p:cNvSpPr/>
          <p:nvPr/>
        </p:nvSpPr>
        <p:spPr>
          <a:xfrm rot="5400000">
            <a:off x="10296489" y="4825492"/>
            <a:ext cx="1884963" cy="620044"/>
          </a:xfrm>
          <a:prstGeom prst="rightArrow">
            <a:avLst>
              <a:gd name="adj1" fmla="val 30677"/>
              <a:gd name="adj2" fmla="val 65245"/>
            </a:avLst>
          </a:prstGeom>
          <a:gradFill>
            <a:gsLst>
              <a:gs pos="0">
                <a:schemeClr val="accent2">
                  <a:hueOff val="-602737"/>
                  <a:satOff val="7170"/>
                  <a:lumOff val="14117"/>
                </a:schemeClr>
              </a:gs>
              <a:gs pos="100000">
                <a:srgbClr val="C9C3BA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23" name="Support"/>
          <p:cNvSpPr/>
          <p:nvPr/>
        </p:nvSpPr>
        <p:spPr>
          <a:xfrm>
            <a:off x="1854071" y="3639624"/>
            <a:ext cx="1181845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Support</a:t>
            </a:r>
          </a:p>
        </p:txBody>
      </p:sp>
      <p:sp>
        <p:nvSpPr>
          <p:cNvPr id="324" name="Support"/>
          <p:cNvSpPr/>
          <p:nvPr/>
        </p:nvSpPr>
        <p:spPr>
          <a:xfrm>
            <a:off x="10665528" y="3639624"/>
            <a:ext cx="1181845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Support</a:t>
            </a:r>
          </a:p>
        </p:txBody>
      </p:sp>
      <p:sp>
        <p:nvSpPr>
          <p:cNvPr id="325" name="Proposal"/>
          <p:cNvSpPr/>
          <p:nvPr/>
        </p:nvSpPr>
        <p:spPr>
          <a:xfrm>
            <a:off x="8946265" y="6160252"/>
            <a:ext cx="13172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Proposal</a:t>
            </a:r>
          </a:p>
        </p:txBody>
      </p:sp>
      <p:sp>
        <p:nvSpPr>
          <p:cNvPr id="326" name="20,000€/year…"/>
          <p:cNvSpPr/>
          <p:nvPr/>
        </p:nvSpPr>
        <p:spPr>
          <a:xfrm>
            <a:off x="10249784" y="4710322"/>
            <a:ext cx="1978373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20,000€/year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for 2 years</a:t>
            </a:r>
          </a:p>
        </p:txBody>
      </p:sp>
      <p:sp>
        <p:nvSpPr>
          <p:cNvPr id="327" name="8 projects in FY 2016"/>
          <p:cNvSpPr/>
          <p:nvPr/>
        </p:nvSpPr>
        <p:spPr>
          <a:xfrm>
            <a:off x="4965526" y="6160252"/>
            <a:ext cx="307374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8 projects in FY 2016</a:t>
            </a:r>
          </a:p>
        </p:txBody>
      </p:sp>
      <p:sp>
        <p:nvSpPr>
          <p:cNvPr id="328" name="Flèche double"/>
          <p:cNvSpPr/>
          <p:nvPr/>
        </p:nvSpPr>
        <p:spPr>
          <a:xfrm>
            <a:off x="4804039" y="6990457"/>
            <a:ext cx="3396722" cy="866445"/>
          </a:xfrm>
          <a:prstGeom prst="leftRightArrow">
            <a:avLst>
              <a:gd name="adj1" fmla="val 32000"/>
              <a:gd name="adj2" fmla="val 64493"/>
            </a:avLst>
          </a:prstGeom>
          <a:gradFill>
            <a:gsLst>
              <a:gs pos="0">
                <a:schemeClr val="accent6"/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29" name="Open  Partnership"/>
          <p:cNvSpPr/>
          <p:nvPr/>
        </p:nvSpPr>
        <p:spPr>
          <a:xfrm>
            <a:off x="5208413" y="2876607"/>
            <a:ext cx="2587974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Open  Partnership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International Collaboration Program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40"/>
            </a:lvl1pPr>
          </a:lstStyle>
          <a:p>
            <a:r>
              <a:t>International Collaboration Programs</a:t>
            </a:r>
          </a:p>
        </p:txBody>
      </p:sp>
      <p:sp>
        <p:nvSpPr>
          <p:cNvPr id="332" name="Triangle"/>
          <p:cNvSpPr/>
          <p:nvPr/>
        </p:nvSpPr>
        <p:spPr>
          <a:xfrm>
            <a:off x="538952" y="2289809"/>
            <a:ext cx="1270001" cy="6479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33" name="Individual"/>
          <p:cNvSpPr/>
          <p:nvPr/>
        </p:nvSpPr>
        <p:spPr>
          <a:xfrm>
            <a:off x="472897" y="7284950"/>
            <a:ext cx="1402111" cy="447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Individual</a:t>
            </a:r>
          </a:p>
        </p:txBody>
      </p:sp>
      <p:sp>
        <p:nvSpPr>
          <p:cNvPr id="334" name="Group"/>
          <p:cNvSpPr/>
          <p:nvPr/>
        </p:nvSpPr>
        <p:spPr>
          <a:xfrm>
            <a:off x="693237" y="5226590"/>
            <a:ext cx="961431" cy="447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Group</a:t>
            </a:r>
          </a:p>
        </p:txBody>
      </p:sp>
      <p:sp>
        <p:nvSpPr>
          <p:cNvPr id="335" name="Institution"/>
          <p:cNvSpPr/>
          <p:nvPr/>
        </p:nvSpPr>
        <p:spPr>
          <a:xfrm>
            <a:off x="464489" y="3384138"/>
            <a:ext cx="1418928" cy="447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3E2B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Institution</a:t>
            </a:r>
          </a:p>
        </p:txBody>
      </p:sp>
      <p:sp>
        <p:nvSpPr>
          <p:cNvPr id="336" name="France → Japan"/>
          <p:cNvSpPr/>
          <p:nvPr/>
        </p:nvSpPr>
        <p:spPr>
          <a:xfrm>
            <a:off x="2740521" y="6624141"/>
            <a:ext cx="236755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France → Japan</a:t>
            </a:r>
          </a:p>
        </p:txBody>
      </p:sp>
      <p:sp>
        <p:nvSpPr>
          <p:cNvPr id="337" name="Japan → France"/>
          <p:cNvSpPr/>
          <p:nvPr/>
        </p:nvSpPr>
        <p:spPr>
          <a:xfrm>
            <a:off x="2740521" y="7898035"/>
            <a:ext cx="2367558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Japan → France</a:t>
            </a:r>
          </a:p>
        </p:txBody>
      </p:sp>
      <p:sp>
        <p:nvSpPr>
          <p:cNvPr id="338" name="Postdoctoral Fellowships…"/>
          <p:cNvSpPr/>
          <p:nvPr/>
        </p:nvSpPr>
        <p:spPr>
          <a:xfrm>
            <a:off x="3272085" y="7107150"/>
            <a:ext cx="5018089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Postdoctoral Fellowships</a:t>
            </a:r>
          </a:p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Invitation Fellowships</a:t>
            </a:r>
          </a:p>
        </p:txBody>
      </p:sp>
      <p:sp>
        <p:nvSpPr>
          <p:cNvPr id="339" name="Postdoctoral Fellowships for Research Abroad…"/>
          <p:cNvSpPr/>
          <p:nvPr/>
        </p:nvSpPr>
        <p:spPr>
          <a:xfrm>
            <a:off x="3272085" y="8361585"/>
            <a:ext cx="8000555" cy="115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Postdoctoral Fellowships for Research Abroad</a:t>
            </a:r>
          </a:p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Research Fellowships for Young Scientists</a:t>
            </a:r>
          </a:p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Overseas Challenge Program for Young Researchers</a:t>
            </a:r>
          </a:p>
        </p:txBody>
      </p:sp>
      <p:sp>
        <p:nvSpPr>
          <p:cNvPr id="340" name="Bilateral"/>
          <p:cNvSpPr/>
          <p:nvPr/>
        </p:nvSpPr>
        <p:spPr>
          <a:xfrm>
            <a:off x="2897460" y="4581897"/>
            <a:ext cx="121548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Bilateral</a:t>
            </a:r>
          </a:p>
        </p:txBody>
      </p:sp>
      <p:sp>
        <p:nvSpPr>
          <p:cNvPr id="341" name="Based on MoUs…"/>
          <p:cNvSpPr/>
          <p:nvPr/>
        </p:nvSpPr>
        <p:spPr>
          <a:xfrm>
            <a:off x="3272085" y="5172856"/>
            <a:ext cx="6970664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Based on MoUs</a:t>
            </a:r>
          </a:p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Open Partnership Joint Projects/Seminars</a:t>
            </a:r>
          </a:p>
        </p:txBody>
      </p:sp>
      <p:sp>
        <p:nvSpPr>
          <p:cNvPr id="342" name="Multilateral"/>
          <p:cNvSpPr/>
          <p:nvPr/>
        </p:nvSpPr>
        <p:spPr>
          <a:xfrm>
            <a:off x="2939801" y="2806551"/>
            <a:ext cx="158799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Multilateral</a:t>
            </a:r>
          </a:p>
        </p:txBody>
      </p:sp>
      <p:sp>
        <p:nvSpPr>
          <p:cNvPr id="343" name="Core-to-Core Programs"/>
          <p:cNvSpPr/>
          <p:nvPr/>
        </p:nvSpPr>
        <p:spPr>
          <a:xfrm>
            <a:off x="3272085" y="3299048"/>
            <a:ext cx="6970664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Core-to-Core Programs</a:t>
            </a:r>
          </a:p>
        </p:txBody>
      </p:sp>
      <p:sp>
        <p:nvSpPr>
          <p:cNvPr id="344" name="{"/>
          <p:cNvSpPr/>
          <p:nvPr/>
        </p:nvSpPr>
        <p:spPr>
          <a:xfrm>
            <a:off x="2063847" y="6236969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  <p:sp>
        <p:nvSpPr>
          <p:cNvPr id="345" name="{"/>
          <p:cNvSpPr/>
          <p:nvPr/>
        </p:nvSpPr>
        <p:spPr>
          <a:xfrm>
            <a:off x="2063847" y="4114688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  <p:sp>
        <p:nvSpPr>
          <p:cNvPr id="346" name="{"/>
          <p:cNvSpPr/>
          <p:nvPr/>
        </p:nvSpPr>
        <p:spPr>
          <a:xfrm>
            <a:off x="2063847" y="2289809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89847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Ovale"/>
          <p:cNvSpPr/>
          <p:nvPr/>
        </p:nvSpPr>
        <p:spPr>
          <a:xfrm>
            <a:off x="5245100" y="3366738"/>
            <a:ext cx="3512608" cy="2102681"/>
          </a:xfrm>
          <a:prstGeom prst="ellipse">
            <a:avLst/>
          </a:prstGeom>
          <a:solidFill>
            <a:schemeClr val="accent5">
              <a:hueOff val="-375889"/>
              <a:satOff val="-9195"/>
              <a:lumOff val="-14901"/>
              <a:alpha val="7447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349" name="Core-to-Core Program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Core-to-Core Program</a:t>
            </a:r>
          </a:p>
        </p:txBody>
      </p:sp>
      <p:sp>
        <p:nvSpPr>
          <p:cNvPr id="350" name="JSPS"/>
          <p:cNvSpPr/>
          <p:nvPr/>
        </p:nvSpPr>
        <p:spPr>
          <a:xfrm>
            <a:off x="5308599" y="2734733"/>
            <a:ext cx="3385609" cy="519336"/>
          </a:xfrm>
          <a:prstGeom prst="roundRect">
            <a:avLst>
              <a:gd name="adj" fmla="val 36681"/>
            </a:avLst>
          </a:prstGeom>
          <a:gradFill>
            <a:gsLst>
              <a:gs pos="0">
                <a:schemeClr val="accent5">
                  <a:hueOff val="358805"/>
                  <a:satOff val="28459"/>
                  <a:lumOff val="15490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</a:t>
            </a:r>
          </a:p>
        </p:txBody>
      </p:sp>
      <p:sp>
        <p:nvSpPr>
          <p:cNvPr id="351" name="Promote International collaboration in cutting-edge fields by creating world-class research hubs,…"/>
          <p:cNvSpPr/>
          <p:nvPr/>
        </p:nvSpPr>
        <p:spPr>
          <a:xfrm>
            <a:off x="113025" y="2240691"/>
            <a:ext cx="4697257" cy="3143870"/>
          </a:xfrm>
          <a:prstGeom prst="roundRect">
            <a:avLst>
              <a:gd name="adj" fmla="val 6059"/>
            </a:avLst>
          </a:prstGeom>
          <a:gradFill>
            <a:gsLst>
              <a:gs pos="0">
                <a:schemeClr val="accent1">
                  <a:hueOff val="-113918"/>
                  <a:satOff val="19024"/>
                  <a:lumOff val="19749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Promote International collaboration in cutting-edge fields by creating world-class research hubs,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Foster new generations of talented young researchers  in Japan and other countries.</a:t>
            </a:r>
          </a:p>
        </p:txBody>
      </p:sp>
      <p:sp>
        <p:nvSpPr>
          <p:cNvPr id="352" name="Rectangle aux angles arrondis"/>
          <p:cNvSpPr/>
          <p:nvPr/>
        </p:nvSpPr>
        <p:spPr>
          <a:xfrm>
            <a:off x="-13047134" y="5209116"/>
            <a:ext cx="4284134" cy="2349501"/>
          </a:xfrm>
          <a:prstGeom prst="roundRect">
            <a:avLst>
              <a:gd name="adj" fmla="val 8108"/>
            </a:avLst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53" name="150,000€/year…"/>
          <p:cNvSpPr/>
          <p:nvPr/>
        </p:nvSpPr>
        <p:spPr>
          <a:xfrm>
            <a:off x="8985685" y="2592986"/>
            <a:ext cx="2147889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150,000€/year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for 5 years</a:t>
            </a:r>
          </a:p>
        </p:txBody>
      </p:sp>
      <p:sp>
        <p:nvSpPr>
          <p:cNvPr id="354" name="Flèche double"/>
          <p:cNvSpPr/>
          <p:nvPr/>
        </p:nvSpPr>
        <p:spPr>
          <a:xfrm rot="18900000">
            <a:off x="3788795" y="4665687"/>
            <a:ext cx="1658281" cy="482175"/>
          </a:xfrm>
          <a:prstGeom prst="leftRightArrow">
            <a:avLst>
              <a:gd name="adj1" fmla="val 32000"/>
              <a:gd name="adj2" fmla="val 115892"/>
            </a:avLst>
          </a:prstGeom>
          <a:gradFill>
            <a:gsLst>
              <a:gs pos="0">
                <a:schemeClr val="accent6"/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55" name="Japan"/>
          <p:cNvSpPr/>
          <p:nvPr/>
        </p:nvSpPr>
        <p:spPr>
          <a:xfrm>
            <a:off x="6529023" y="2181977"/>
            <a:ext cx="944762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Japan</a:t>
            </a:r>
          </a:p>
        </p:txBody>
      </p:sp>
      <p:sp>
        <p:nvSpPr>
          <p:cNvPr id="356" name="Core Institution"/>
          <p:cNvSpPr/>
          <p:nvPr/>
        </p:nvSpPr>
        <p:spPr>
          <a:xfrm>
            <a:off x="5308599" y="3528107"/>
            <a:ext cx="3385609" cy="519336"/>
          </a:xfrm>
          <a:prstGeom prst="roundRect">
            <a:avLst>
              <a:gd name="adj" fmla="val 36681"/>
            </a:avLst>
          </a:prstGeom>
          <a:gradFill>
            <a:gsLst>
              <a:gs pos="0">
                <a:schemeClr val="accent5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Core Institution</a:t>
            </a:r>
          </a:p>
        </p:txBody>
      </p:sp>
      <p:sp>
        <p:nvSpPr>
          <p:cNvPr id="357" name="Cooperating…"/>
          <p:cNvSpPr/>
          <p:nvPr/>
        </p:nvSpPr>
        <p:spPr>
          <a:xfrm>
            <a:off x="5308599" y="4363132"/>
            <a:ext cx="1512761" cy="989209"/>
          </a:xfrm>
          <a:prstGeom prst="roundRect">
            <a:avLst>
              <a:gd name="adj" fmla="val 19258"/>
            </a:avLst>
          </a:prstGeom>
          <a:solidFill>
            <a:schemeClr val="accent5">
              <a:hueOff val="358805"/>
              <a:satOff val="28459"/>
              <a:lumOff val="154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Cooperating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Institution</a:t>
            </a:r>
          </a:p>
        </p:txBody>
      </p:sp>
      <p:sp>
        <p:nvSpPr>
          <p:cNvPr id="358" name="Cooperating…"/>
          <p:cNvSpPr/>
          <p:nvPr/>
        </p:nvSpPr>
        <p:spPr>
          <a:xfrm>
            <a:off x="7145866" y="4363132"/>
            <a:ext cx="1512760" cy="989209"/>
          </a:xfrm>
          <a:prstGeom prst="roundRect">
            <a:avLst>
              <a:gd name="adj" fmla="val 19258"/>
            </a:avLst>
          </a:prstGeom>
          <a:solidFill>
            <a:schemeClr val="accent5">
              <a:hueOff val="358805"/>
              <a:satOff val="28459"/>
              <a:lumOff val="154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Cooperating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Institution</a:t>
            </a:r>
          </a:p>
        </p:txBody>
      </p:sp>
      <p:sp>
        <p:nvSpPr>
          <p:cNvPr id="359" name="Ligne"/>
          <p:cNvSpPr/>
          <p:nvPr/>
        </p:nvSpPr>
        <p:spPr>
          <a:xfrm flipV="1">
            <a:off x="6064979" y="4039352"/>
            <a:ext cx="1" cy="331871"/>
          </a:xfrm>
          <a:prstGeom prst="line">
            <a:avLst/>
          </a:prstGeom>
          <a:ln w="25400">
            <a:solidFill>
              <a:schemeClr val="accent3">
                <a:hueOff val="708446"/>
                <a:satOff val="-4821"/>
                <a:lumOff val="-1425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60" name="Ligne"/>
          <p:cNvSpPr/>
          <p:nvPr/>
        </p:nvSpPr>
        <p:spPr>
          <a:xfrm flipV="1">
            <a:off x="7902245" y="4049034"/>
            <a:ext cx="1" cy="331871"/>
          </a:xfrm>
          <a:prstGeom prst="line">
            <a:avLst/>
          </a:prstGeom>
          <a:ln w="25400">
            <a:solidFill>
              <a:schemeClr val="accent3">
                <a:hueOff val="708446"/>
                <a:satOff val="-4821"/>
                <a:lumOff val="-1425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61" name="Ovale"/>
          <p:cNvSpPr/>
          <p:nvPr/>
        </p:nvSpPr>
        <p:spPr>
          <a:xfrm>
            <a:off x="1383957" y="6639105"/>
            <a:ext cx="3512608" cy="2102681"/>
          </a:xfrm>
          <a:prstGeom prst="ellipse">
            <a:avLst/>
          </a:prstGeom>
          <a:solidFill>
            <a:schemeClr val="accent1">
              <a:hueOff val="369194"/>
              <a:satOff val="6343"/>
              <a:lumOff val="-13963"/>
              <a:alpha val="7447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362" name="Funding Agency"/>
          <p:cNvSpPr/>
          <p:nvPr/>
        </p:nvSpPr>
        <p:spPr>
          <a:xfrm>
            <a:off x="1447456" y="6007100"/>
            <a:ext cx="3385609" cy="519336"/>
          </a:xfrm>
          <a:prstGeom prst="roundRect">
            <a:avLst>
              <a:gd name="adj" fmla="val 36681"/>
            </a:avLst>
          </a:prstGeom>
          <a:gradFill>
            <a:gsLst>
              <a:gs pos="0">
                <a:schemeClr val="accent1">
                  <a:hueOff val="-113918"/>
                  <a:satOff val="19024"/>
                  <a:lumOff val="19749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Funding Agency</a:t>
            </a:r>
          </a:p>
        </p:txBody>
      </p:sp>
      <p:sp>
        <p:nvSpPr>
          <p:cNvPr id="363" name="Core Institution*"/>
          <p:cNvSpPr/>
          <p:nvPr/>
        </p:nvSpPr>
        <p:spPr>
          <a:xfrm>
            <a:off x="1447456" y="6800474"/>
            <a:ext cx="3385609" cy="519336"/>
          </a:xfrm>
          <a:prstGeom prst="roundRect">
            <a:avLst>
              <a:gd name="adj" fmla="val 36681"/>
            </a:avLst>
          </a:prstGeom>
          <a:gradFill>
            <a:gsLst>
              <a:gs pos="0">
                <a:schemeClr val="accent1">
                  <a:hueOff val="-113918"/>
                  <a:satOff val="19024"/>
                  <a:lumOff val="19749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Core Institution*</a:t>
            </a:r>
          </a:p>
        </p:txBody>
      </p:sp>
      <p:sp>
        <p:nvSpPr>
          <p:cNvPr id="364" name="Cooperating…"/>
          <p:cNvSpPr/>
          <p:nvPr/>
        </p:nvSpPr>
        <p:spPr>
          <a:xfrm>
            <a:off x="1447456" y="7635499"/>
            <a:ext cx="1512761" cy="989209"/>
          </a:xfrm>
          <a:prstGeom prst="roundRect">
            <a:avLst>
              <a:gd name="adj" fmla="val 19258"/>
            </a:avLst>
          </a:prstGeom>
          <a:solidFill>
            <a:schemeClr val="accent1">
              <a:hueOff val="-113918"/>
              <a:satOff val="19024"/>
              <a:lumOff val="197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Cooperating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Institution</a:t>
            </a:r>
          </a:p>
        </p:txBody>
      </p:sp>
      <p:sp>
        <p:nvSpPr>
          <p:cNvPr id="365" name="Cooperating…"/>
          <p:cNvSpPr/>
          <p:nvPr/>
        </p:nvSpPr>
        <p:spPr>
          <a:xfrm>
            <a:off x="3284723" y="7635499"/>
            <a:ext cx="1512760" cy="989209"/>
          </a:xfrm>
          <a:prstGeom prst="roundRect">
            <a:avLst>
              <a:gd name="adj" fmla="val 19258"/>
            </a:avLst>
          </a:prstGeom>
          <a:solidFill>
            <a:schemeClr val="accent1">
              <a:hueOff val="-113918"/>
              <a:satOff val="19024"/>
              <a:lumOff val="197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Cooperating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Institution</a:t>
            </a:r>
          </a:p>
        </p:txBody>
      </p:sp>
      <p:sp>
        <p:nvSpPr>
          <p:cNvPr id="366" name="Ligne"/>
          <p:cNvSpPr/>
          <p:nvPr/>
        </p:nvSpPr>
        <p:spPr>
          <a:xfrm flipV="1">
            <a:off x="2203836" y="7315952"/>
            <a:ext cx="1" cy="331871"/>
          </a:xfrm>
          <a:prstGeom prst="line">
            <a:avLst/>
          </a:prstGeom>
          <a:ln w="25400">
            <a:solidFill>
              <a:schemeClr val="accent3">
                <a:hueOff val="708446"/>
                <a:satOff val="-4821"/>
                <a:lumOff val="-1425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67" name="Ligne"/>
          <p:cNvSpPr/>
          <p:nvPr/>
        </p:nvSpPr>
        <p:spPr>
          <a:xfrm flipV="1">
            <a:off x="4041102" y="7319809"/>
            <a:ext cx="1" cy="331871"/>
          </a:xfrm>
          <a:prstGeom prst="line">
            <a:avLst/>
          </a:prstGeom>
          <a:ln w="25400">
            <a:solidFill>
              <a:schemeClr val="accent3">
                <a:hueOff val="708446"/>
                <a:satOff val="-4821"/>
                <a:lumOff val="-1425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68" name="Partner Country A"/>
          <p:cNvSpPr/>
          <p:nvPr/>
        </p:nvSpPr>
        <p:spPr>
          <a:xfrm>
            <a:off x="1871798" y="5447201"/>
            <a:ext cx="253692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Partner Country A</a:t>
            </a:r>
          </a:p>
        </p:txBody>
      </p:sp>
      <p:sp>
        <p:nvSpPr>
          <p:cNvPr id="369" name="Ovale"/>
          <p:cNvSpPr/>
          <p:nvPr/>
        </p:nvSpPr>
        <p:spPr>
          <a:xfrm>
            <a:off x="9070916" y="6604753"/>
            <a:ext cx="3512609" cy="2102681"/>
          </a:xfrm>
          <a:prstGeom prst="ellipse">
            <a:avLst/>
          </a:prstGeom>
          <a:solidFill>
            <a:schemeClr val="accent2">
              <a:hueOff val="597264"/>
              <a:satOff val="5158"/>
              <a:lumOff val="-17289"/>
              <a:alpha val="7447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370" name="Funding Agency"/>
          <p:cNvSpPr/>
          <p:nvPr/>
        </p:nvSpPr>
        <p:spPr>
          <a:xfrm>
            <a:off x="9134416" y="5972747"/>
            <a:ext cx="3385609" cy="519337"/>
          </a:xfrm>
          <a:prstGeom prst="roundRect">
            <a:avLst>
              <a:gd name="adj" fmla="val 36681"/>
            </a:avLst>
          </a:prstGeom>
          <a:gradFill>
            <a:gsLst>
              <a:gs pos="0">
                <a:schemeClr val="accent2">
                  <a:hueOff val="-602737"/>
                  <a:satOff val="7170"/>
                  <a:lumOff val="14117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Funding Agency</a:t>
            </a:r>
          </a:p>
        </p:txBody>
      </p:sp>
      <p:sp>
        <p:nvSpPr>
          <p:cNvPr id="371" name="Core Institution*"/>
          <p:cNvSpPr/>
          <p:nvPr/>
        </p:nvSpPr>
        <p:spPr>
          <a:xfrm>
            <a:off x="9134416" y="6766121"/>
            <a:ext cx="3385609" cy="519337"/>
          </a:xfrm>
          <a:prstGeom prst="roundRect">
            <a:avLst>
              <a:gd name="adj" fmla="val 36681"/>
            </a:avLst>
          </a:prstGeom>
          <a:gradFill>
            <a:gsLst>
              <a:gs pos="0">
                <a:schemeClr val="accent2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5005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Core Institution*</a:t>
            </a:r>
          </a:p>
        </p:txBody>
      </p:sp>
      <p:sp>
        <p:nvSpPr>
          <p:cNvPr id="372" name="Cooperating…"/>
          <p:cNvSpPr/>
          <p:nvPr/>
        </p:nvSpPr>
        <p:spPr>
          <a:xfrm>
            <a:off x="9134416" y="7601146"/>
            <a:ext cx="1512761" cy="989210"/>
          </a:xfrm>
          <a:prstGeom prst="roundRect">
            <a:avLst>
              <a:gd name="adj" fmla="val 19258"/>
            </a:avLst>
          </a:prstGeom>
          <a:solidFill>
            <a:schemeClr val="accent2">
              <a:hueOff val="-602737"/>
              <a:satOff val="7170"/>
              <a:lumOff val="1411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Cooperating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Institution</a:t>
            </a:r>
          </a:p>
        </p:txBody>
      </p:sp>
      <p:sp>
        <p:nvSpPr>
          <p:cNvPr id="373" name="Cooperating…"/>
          <p:cNvSpPr/>
          <p:nvPr/>
        </p:nvSpPr>
        <p:spPr>
          <a:xfrm>
            <a:off x="10971683" y="7601146"/>
            <a:ext cx="1512760" cy="989210"/>
          </a:xfrm>
          <a:prstGeom prst="roundRect">
            <a:avLst>
              <a:gd name="adj" fmla="val 19258"/>
            </a:avLst>
          </a:prstGeom>
          <a:solidFill>
            <a:schemeClr val="accent2">
              <a:hueOff val="-602737"/>
              <a:satOff val="7170"/>
              <a:lumOff val="1411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Cooperating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Institution</a:t>
            </a:r>
          </a:p>
        </p:txBody>
      </p:sp>
      <p:sp>
        <p:nvSpPr>
          <p:cNvPr id="374" name="Ligne"/>
          <p:cNvSpPr/>
          <p:nvPr/>
        </p:nvSpPr>
        <p:spPr>
          <a:xfrm flipV="1">
            <a:off x="9890796" y="7281600"/>
            <a:ext cx="1" cy="331871"/>
          </a:xfrm>
          <a:prstGeom prst="line">
            <a:avLst/>
          </a:prstGeom>
          <a:ln w="25400">
            <a:solidFill>
              <a:schemeClr val="accent3">
                <a:hueOff val="708446"/>
                <a:satOff val="-4821"/>
                <a:lumOff val="-1425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75" name="Ligne"/>
          <p:cNvSpPr/>
          <p:nvPr/>
        </p:nvSpPr>
        <p:spPr>
          <a:xfrm flipV="1">
            <a:off x="11728062" y="7285457"/>
            <a:ext cx="1" cy="331871"/>
          </a:xfrm>
          <a:prstGeom prst="line">
            <a:avLst/>
          </a:prstGeom>
          <a:ln w="25400">
            <a:solidFill>
              <a:schemeClr val="accent3">
                <a:hueOff val="708446"/>
                <a:satOff val="-4821"/>
                <a:lumOff val="-1425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76" name="Partner Country B"/>
          <p:cNvSpPr/>
          <p:nvPr/>
        </p:nvSpPr>
        <p:spPr>
          <a:xfrm>
            <a:off x="9550350" y="5412849"/>
            <a:ext cx="2553743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Partner Country B</a:t>
            </a:r>
          </a:p>
        </p:txBody>
      </p:sp>
      <p:sp>
        <p:nvSpPr>
          <p:cNvPr id="377" name="Flèche double"/>
          <p:cNvSpPr/>
          <p:nvPr/>
        </p:nvSpPr>
        <p:spPr>
          <a:xfrm rot="2700000">
            <a:off x="8558651" y="4616649"/>
            <a:ext cx="1658281" cy="482175"/>
          </a:xfrm>
          <a:prstGeom prst="leftRightArrow">
            <a:avLst>
              <a:gd name="adj1" fmla="val 32000"/>
              <a:gd name="adj2" fmla="val 115892"/>
            </a:avLst>
          </a:prstGeom>
          <a:gradFill>
            <a:gsLst>
              <a:gs pos="0">
                <a:schemeClr val="accent6"/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78" name="Flèche double"/>
          <p:cNvSpPr/>
          <p:nvPr/>
        </p:nvSpPr>
        <p:spPr>
          <a:xfrm rot="10800000">
            <a:off x="6045270" y="7415007"/>
            <a:ext cx="1658281" cy="482174"/>
          </a:xfrm>
          <a:prstGeom prst="leftRightArrow">
            <a:avLst>
              <a:gd name="adj1" fmla="val 32000"/>
              <a:gd name="adj2" fmla="val 115892"/>
            </a:avLst>
          </a:prstGeom>
          <a:gradFill>
            <a:gsLst>
              <a:gs pos="0">
                <a:schemeClr val="accent6"/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79" name="Rectangle aux angles arrondis"/>
          <p:cNvSpPr/>
          <p:nvPr/>
        </p:nvSpPr>
        <p:spPr>
          <a:xfrm>
            <a:off x="1289777" y="5462904"/>
            <a:ext cx="3700968" cy="3348470"/>
          </a:xfrm>
          <a:prstGeom prst="roundRect">
            <a:avLst>
              <a:gd name="adj" fmla="val 5689"/>
            </a:avLst>
          </a:prstGeom>
          <a:ln w="50800">
            <a:solidFill>
              <a:schemeClr val="accent1">
                <a:hueOff val="369194"/>
                <a:satOff val="6343"/>
                <a:lumOff val="-1396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80" name="Rectangle aux angles arrondis"/>
          <p:cNvSpPr/>
          <p:nvPr/>
        </p:nvSpPr>
        <p:spPr>
          <a:xfrm>
            <a:off x="8976738" y="5462904"/>
            <a:ext cx="3700967" cy="3348470"/>
          </a:xfrm>
          <a:prstGeom prst="roundRect">
            <a:avLst>
              <a:gd name="adj" fmla="val 5689"/>
            </a:avLst>
          </a:prstGeom>
          <a:ln w="50800">
            <a:solidFill>
              <a:schemeClr val="accent2">
                <a:hueOff val="614819"/>
                <a:satOff val="14458"/>
                <a:lumOff val="-3044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81" name="Rectangle aux angles arrondis"/>
          <p:cNvSpPr/>
          <p:nvPr/>
        </p:nvSpPr>
        <p:spPr>
          <a:xfrm>
            <a:off x="5150920" y="2228850"/>
            <a:ext cx="3700968" cy="3348469"/>
          </a:xfrm>
          <a:prstGeom prst="roundRect">
            <a:avLst>
              <a:gd name="adj" fmla="val 5689"/>
            </a:avLst>
          </a:prstGeom>
          <a:ln w="50800">
            <a:solidFill>
              <a:schemeClr val="accent5">
                <a:hueOff val="-411174"/>
                <a:satOff val="4030"/>
                <a:lumOff val="-2986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82" name="Joint…"/>
          <p:cNvSpPr/>
          <p:nvPr/>
        </p:nvSpPr>
        <p:spPr>
          <a:xfrm>
            <a:off x="5165852" y="5861162"/>
            <a:ext cx="3671103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Joint</a:t>
            </a:r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r>
              <a:t>Research Seminar</a:t>
            </a:r>
          </a:p>
        </p:txBody>
      </p:sp>
      <p:sp>
        <p:nvSpPr>
          <p:cNvPr id="383" name="* Their own fund  required"/>
          <p:cNvSpPr/>
          <p:nvPr/>
        </p:nvSpPr>
        <p:spPr>
          <a:xfrm>
            <a:off x="5175648" y="8412385"/>
            <a:ext cx="361592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* Their own fund  required</a:t>
            </a:r>
          </a:p>
        </p:txBody>
      </p:sp>
      <p:sp>
        <p:nvSpPr>
          <p:cNvPr id="384" name="Nineteen programs are running with France in FY 2017"/>
          <p:cNvSpPr/>
          <p:nvPr/>
        </p:nvSpPr>
        <p:spPr>
          <a:xfrm>
            <a:off x="5177256" y="9073201"/>
            <a:ext cx="754648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Nineteen programs are running with France in FY 2017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Numbers of Exchanged Researchers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3783">
              <a:spcBef>
                <a:spcPts val="800"/>
              </a:spcBef>
              <a:defRPr sz="3639"/>
            </a:pPr>
            <a:r>
              <a:t>Numbers of Exchanged Researchers</a:t>
            </a:r>
          </a:p>
          <a:p>
            <a:pPr defTabSz="303783">
              <a:spcBef>
                <a:spcPts val="800"/>
              </a:spcBef>
              <a:defRPr sz="3639"/>
            </a:pPr>
            <a:r>
              <a:t> between Japan and France</a:t>
            </a:r>
          </a:p>
        </p:txBody>
      </p:sp>
      <p:pic>
        <p:nvPicPr>
          <p:cNvPr id="38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0118" y="2324100"/>
            <a:ext cx="8564509" cy="6897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French Alumni Association of JSP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spcBef>
                <a:spcPts val="1300"/>
              </a:spcBef>
              <a:defRPr sz="5950"/>
            </a:lvl1pPr>
          </a:lstStyle>
          <a:p>
            <a:r>
              <a:t>French Alumni Association of JSPS</a:t>
            </a:r>
          </a:p>
        </p:txBody>
      </p:sp>
      <p:sp>
        <p:nvSpPr>
          <p:cNvPr id="390" name="Maintain and develop linkages with Japan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Maintain and develop linkages with Japan</a:t>
            </a:r>
          </a:p>
          <a:p>
            <a:pPr lvl="1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long-lasting collaboration, not « one time visit. »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Exclusive programs for the members </a:t>
            </a:r>
          </a:p>
          <a:p>
            <a:pPr lvl="1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« BRIDGE fellowship »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Symposiums &amp;  Networking events</a:t>
            </a:r>
          </a:p>
        </p:txBody>
      </p:sp>
      <p:sp>
        <p:nvSpPr>
          <p:cNvPr id="391" name="Honorary President : Prof. Jean-Marie Lehn"/>
          <p:cNvSpPr/>
          <p:nvPr/>
        </p:nvSpPr>
        <p:spPr>
          <a:xfrm>
            <a:off x="6958322" y="9208252"/>
            <a:ext cx="531115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sz="1800"/>
              <a:t>Honorary President :</a:t>
            </a:r>
            <a:r>
              <a:t> Prof. Jean-Marie Lehn</a:t>
            </a:r>
          </a:p>
        </p:txBody>
      </p:sp>
      <p:graphicFrame>
        <p:nvGraphicFramePr>
          <p:cNvPr id="392" name="Graphique 3D à colonnes empilées"/>
          <p:cNvGraphicFramePr/>
          <p:nvPr/>
        </p:nvGraphicFramePr>
        <p:xfrm>
          <a:off x="6496835" y="3008795"/>
          <a:ext cx="5722618" cy="536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3" name="628"/>
          <p:cNvSpPr/>
          <p:nvPr/>
        </p:nvSpPr>
        <p:spPr>
          <a:xfrm>
            <a:off x="11118577" y="2369808"/>
            <a:ext cx="62284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628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DSCF5141.JPG" descr="DSCF5141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396" name="French Alumni Association of JSP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spcBef>
                <a:spcPts val="1300"/>
              </a:spcBef>
              <a:defRPr sz="5950"/>
            </a:lvl1pPr>
          </a:lstStyle>
          <a:p>
            <a:r>
              <a:t>French Alumni Association of JSPS</a:t>
            </a:r>
          </a:p>
        </p:txBody>
      </p:sp>
      <p:sp>
        <p:nvSpPr>
          <p:cNvPr id="397" name="10th Anniversary of foundation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10th Anniversary of foundation</a:t>
            </a:r>
          </a:p>
          <a:p>
            <a:pPr lvl="1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April 17, 2015 at the Residence of Ambassador of Japan in Paris</a:t>
            </a:r>
          </a:p>
          <a:p>
            <a:pPr lvl="1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Conference by Prof. Jean-Marie Lehn, JSPS Fellow, Nobel Chemistry Laureate in 1987 </a:t>
            </a:r>
          </a:p>
        </p:txBody>
      </p:sp>
      <p:sp>
        <p:nvSpPr>
          <p:cNvPr id="398" name="Honorary President : Jean-Marie Lehn"/>
          <p:cNvSpPr/>
          <p:nvPr/>
        </p:nvSpPr>
        <p:spPr>
          <a:xfrm>
            <a:off x="7322504" y="9208252"/>
            <a:ext cx="4582791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sz="1800"/>
              <a:t>Honorary President :</a:t>
            </a:r>
            <a:r>
              <a:t> Jean-Marie Lehn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Japanese largest funding agency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Japanese largest funding agency</a:t>
            </a:r>
          </a:p>
        </p:txBody>
      </p:sp>
      <p:pic>
        <p:nvPicPr>
          <p:cNvPr id="152" name="pasted-image.pdf" descr="pasted-image.pdf"/>
          <p:cNvPicPr>
            <a:picLocks noGrp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1219" y="558799"/>
            <a:ext cx="5842001" cy="8661401"/>
          </a:xfrm>
          <a:prstGeom prst="rect">
            <a:avLst/>
          </a:prstGeom>
        </p:spPr>
      </p:pic>
      <p:sp>
        <p:nvSpPr>
          <p:cNvPr id="153" name="Introduction of JSP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Introduction of JSPS</a:t>
            </a:r>
          </a:p>
        </p:txBody>
      </p:sp>
      <p:sp>
        <p:nvSpPr>
          <p:cNvPr id="154" name="Established through an endowment by Emperor Showa in 1932.…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Established through an endowment by Emperor Showa in 1932.</a:t>
            </a:r>
          </a:p>
          <a:p>
            <a:pPr lvl="1"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2235200" lvl="1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Rooster: </a:t>
            </a:r>
          </a:p>
          <a:p>
            <a:pPr marL="2235200" lvl="1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Harbinger of new knowledge that promises a brilliant future for humankind.</a:t>
            </a:r>
          </a:p>
        </p:txBody>
      </p:sp>
      <p:sp>
        <p:nvSpPr>
          <p:cNvPr id="155" name="Photo of JSPS steering meeting…"/>
          <p:cNvSpPr/>
          <p:nvPr/>
        </p:nvSpPr>
        <p:spPr>
          <a:xfrm>
            <a:off x="7200618" y="7167785"/>
            <a:ext cx="4823202" cy="1158430"/>
          </a:xfrm>
          <a:prstGeom prst="rect">
            <a:avLst/>
          </a:prstGeom>
          <a:solidFill>
            <a:srgbClr val="89847F">
              <a:alpha val="61907"/>
            </a:srgbClr>
          </a:solidFill>
          <a:ln w="12700">
            <a:miter lim="400000"/>
          </a:ln>
          <a:effectLst>
            <a:outerShdw blurRad="63500" dist="61922" dir="5400000" rotWithShape="0">
              <a:srgbClr val="000000">
                <a:alpha val="368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Photo of JSPS steering meeting</a:t>
            </a:r>
          </a:p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 May 1937.</a:t>
            </a:r>
          </a:p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first funding began in 1939.</a:t>
            </a:r>
          </a:p>
        </p:txBody>
      </p:sp>
      <p:pic>
        <p:nvPicPr>
          <p:cNvPr id="156" name="7-6.pdf" descr="7-6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62" y="6183312"/>
            <a:ext cx="1704976" cy="1704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Lig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5" name="Lig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6" name="Lig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7" name="Texte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8" name="Merci de votre attention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Merci de votre attention</a:t>
            </a:r>
          </a:p>
        </p:txBody>
      </p:sp>
      <p:sp>
        <p:nvSpPr>
          <p:cNvPr id="419" name="Corps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20" name="5-6.pdf" descr="5-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6" y="8881109"/>
            <a:ext cx="1838033" cy="735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unding Agency for « Science »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spcBef>
                <a:spcPts val="1500"/>
              </a:spcBef>
              <a:defRPr sz="6580"/>
            </a:lvl1pPr>
          </a:lstStyle>
          <a:p>
            <a:r>
              <a:t>Funding Agency for « Science »</a:t>
            </a:r>
          </a:p>
        </p:txBody>
      </p:sp>
      <p:sp>
        <p:nvSpPr>
          <p:cNvPr id="159" name="JSPS policy: Supporting curiosity-driven researches in natural/social sciences, engineering and humanities. No priority field.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08812" indent="-408812" defTabSz="508254">
              <a:spcBef>
                <a:spcPts val="2000"/>
              </a:spcBef>
              <a:defRPr sz="3132"/>
            </a:pPr>
            <a:r>
              <a:rPr dirty="0"/>
              <a:t>JSPS policy:</a:t>
            </a:r>
            <a:br>
              <a:rPr dirty="0"/>
            </a:br>
            <a:r>
              <a:rPr dirty="0"/>
              <a:t>Supporting </a:t>
            </a:r>
            <a:r>
              <a:rPr dirty="0">
                <a:solidFill>
                  <a:srgbClr val="EB5565"/>
                </a:solidFill>
              </a:rPr>
              <a:t>curiosity-driven</a:t>
            </a:r>
            <a:r>
              <a:rPr dirty="0"/>
              <a:t> researches in </a:t>
            </a:r>
            <a:r>
              <a:rPr dirty="0">
                <a:solidFill>
                  <a:srgbClr val="EB5565"/>
                </a:solidFill>
              </a:rPr>
              <a:t>natural/social sciences, engineering and humanities</a:t>
            </a:r>
            <a:r>
              <a:rPr dirty="0"/>
              <a:t>. No priority field.</a:t>
            </a:r>
          </a:p>
          <a:p>
            <a:pPr marL="408812" indent="-408812" defTabSz="508254">
              <a:spcBef>
                <a:spcPts val="2000"/>
              </a:spcBef>
              <a:defRPr sz="3132"/>
            </a:pPr>
            <a:r>
              <a:rPr dirty="0"/>
              <a:t>JSPS funds:</a:t>
            </a:r>
          </a:p>
          <a:p>
            <a:pPr marL="817625" lvl="1" indent="-408812" defTabSz="508254">
              <a:spcBef>
                <a:spcPts val="2000"/>
              </a:spcBef>
              <a:defRPr sz="3132"/>
            </a:pPr>
            <a:r>
              <a:rPr dirty="0"/>
              <a:t> Grant to research projects:</a:t>
            </a:r>
            <a:br>
              <a:rPr dirty="0"/>
            </a:br>
            <a:r>
              <a:rPr dirty="0"/>
              <a:t> (Grant-in-Aid, “KAKENHI”: </a:t>
            </a:r>
            <a:r>
              <a:rPr>
                <a:solidFill>
                  <a:srgbClr val="EB5565"/>
                </a:solidFill>
              </a:rPr>
              <a:t>€</a:t>
            </a:r>
            <a:r>
              <a:rPr smtClean="0">
                <a:solidFill>
                  <a:srgbClr val="EB5565"/>
                </a:solidFill>
              </a:rPr>
              <a:t>2,000,000,000</a:t>
            </a:r>
            <a:r>
              <a:rPr lang="en-US">
                <a:solidFill>
                  <a:srgbClr val="EB5565"/>
                </a:solidFill>
              </a:rPr>
              <a:t> </a:t>
            </a:r>
            <a:r>
              <a:rPr smtClean="0">
                <a:solidFill>
                  <a:srgbClr val="EB5565"/>
                </a:solidFill>
              </a:rPr>
              <a:t>/</a:t>
            </a:r>
            <a:r>
              <a:rPr lang="en-US" smtClean="0">
                <a:solidFill>
                  <a:srgbClr val="EB5565"/>
                </a:solidFill>
              </a:rPr>
              <a:t> </a:t>
            </a:r>
            <a:r>
              <a:rPr smtClean="0">
                <a:solidFill>
                  <a:srgbClr val="EB5565"/>
                </a:solidFill>
              </a:rPr>
              <a:t>70,000 </a:t>
            </a:r>
            <a:r>
              <a:rPr>
                <a:solidFill>
                  <a:srgbClr val="EB5565"/>
                </a:solidFill>
              </a:rPr>
              <a:t>projects</a:t>
            </a:r>
            <a:r>
              <a:t>)</a:t>
            </a:r>
          </a:p>
          <a:p>
            <a:pPr marL="1226438" lvl="2" indent="-408812" defTabSz="508254">
              <a:spcBef>
                <a:spcPts val="2000"/>
              </a:spcBef>
              <a:defRPr sz="3132"/>
            </a:pPr>
            <a:r>
              <a:rPr dirty="0"/>
              <a:t>For researchers at Japanese Institutions, regardless of  their nationality.</a:t>
            </a:r>
          </a:p>
          <a:p>
            <a:pPr marL="817625" lvl="1" indent="-408812" defTabSz="508254">
              <a:spcBef>
                <a:spcPts val="2000"/>
              </a:spcBef>
              <a:defRPr sz="3132"/>
            </a:pPr>
            <a:r>
              <a:rPr dirty="0"/>
              <a:t> Fellowships: </a:t>
            </a:r>
            <a:r>
              <a:rPr dirty="0">
                <a:solidFill>
                  <a:srgbClr val="EB5565"/>
                </a:solidFill>
              </a:rPr>
              <a:t>6,000</a:t>
            </a:r>
            <a:r>
              <a:rPr dirty="0"/>
              <a:t> Japanese pre-/post-docs.</a:t>
            </a:r>
          </a:p>
          <a:p>
            <a:pPr marL="817625" lvl="1" indent="-408812" defTabSz="508254">
              <a:spcBef>
                <a:spcPts val="2000"/>
              </a:spcBef>
              <a:defRPr sz="3132"/>
            </a:pPr>
            <a:r>
              <a:rPr dirty="0"/>
              <a:t> International collaborations: Bi- &amp; multi-lateral etc.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our Major Mission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Major Missions</a:t>
            </a:r>
          </a:p>
        </p:txBody>
      </p:sp>
      <p:sp>
        <p:nvSpPr>
          <p:cNvPr id="162" name="Support for research initiatives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2700"/>
            </a:pPr>
            <a:r>
              <a:rPr dirty="0"/>
              <a:t>Support for research initiatives</a:t>
            </a:r>
          </a:p>
          <a:p>
            <a:pPr marL="704850" lvl="1" indent="-352425" defTabSz="438150">
              <a:spcBef>
                <a:spcPts val="1800"/>
              </a:spcBef>
              <a:defRPr sz="2700"/>
            </a:pPr>
            <a:r>
              <a:rPr dirty="0"/>
              <a:t>Competitive research funding: Grants-in-Aid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rPr dirty="0"/>
              <a:t>Fostering the next generation of researchers</a:t>
            </a:r>
          </a:p>
          <a:p>
            <a:pPr marL="704850" lvl="1" indent="-352425" defTabSz="438150">
              <a:spcBef>
                <a:spcPts val="1800"/>
              </a:spcBef>
              <a:defRPr sz="2700"/>
            </a:pPr>
            <a:r>
              <a:rPr dirty="0"/>
              <a:t>Research fellowships for young scientists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rPr dirty="0"/>
              <a:t>Support for university reform</a:t>
            </a:r>
          </a:p>
          <a:p>
            <a:pPr marL="704850" lvl="1" indent="-352425" defTabSz="438150">
              <a:spcBef>
                <a:spcPts val="1800"/>
              </a:spcBef>
              <a:defRPr sz="2700"/>
            </a:pPr>
            <a:r>
              <a:rPr dirty="0"/>
              <a:t>Joint programs with MEXT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rPr dirty="0">
                <a:solidFill>
                  <a:srgbClr val="EB5565"/>
                </a:solidFill>
              </a:rPr>
              <a:t>International collaborations</a:t>
            </a:r>
          </a:p>
          <a:p>
            <a:pPr marL="704850" lvl="1" indent="-352425" defTabSz="438150">
              <a:spcBef>
                <a:spcPts val="1800"/>
              </a:spcBef>
              <a:defRPr sz="2700"/>
            </a:pPr>
            <a:r>
              <a:rPr dirty="0"/>
              <a:t>Collaborations with overseas partners</a:t>
            </a:r>
          </a:p>
          <a:p>
            <a:pPr marL="704850" lvl="1" indent="-352425" defTabSz="438150">
              <a:spcBef>
                <a:spcPts val="1800"/>
              </a:spcBef>
              <a:defRPr sz="2700"/>
            </a:pPr>
            <a:endParaRPr dirty="0"/>
          </a:p>
        </p:txBody>
      </p:sp>
      <p:sp>
        <p:nvSpPr>
          <p:cNvPr id="163" name="Rectangle aux angles arrondis"/>
          <p:cNvSpPr/>
          <p:nvPr/>
        </p:nvSpPr>
        <p:spPr>
          <a:xfrm>
            <a:off x="2235200" y="8089899"/>
            <a:ext cx="10261600" cy="1270001"/>
          </a:xfrm>
          <a:prstGeom prst="roundRect">
            <a:avLst>
              <a:gd name="adj" fmla="val 15000"/>
            </a:avLst>
          </a:prstGeom>
          <a:ln w="25400">
            <a:solidFill>
              <a:schemeClr val="accent1">
                <a:hueOff val="369194"/>
                <a:satOff val="6343"/>
                <a:lumOff val="-1396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r>
              <a:rPr lang="ja-JP" altLang="en-US" dirty="0" smtClean="0"/>
              <a:t>｀｀｀｀｀｀｀｀｀</a:t>
            </a:r>
            <a:endParaRPr dirty="0"/>
          </a:p>
        </p:txBody>
      </p:sp>
      <p:sp>
        <p:nvSpPr>
          <p:cNvPr id="165" name="Mobility by International programmes (per year): 10,000 researchers from pre-docs to professors"/>
          <p:cNvSpPr/>
          <p:nvPr/>
        </p:nvSpPr>
        <p:spPr>
          <a:xfrm>
            <a:off x="2421879" y="8089899"/>
            <a:ext cx="10074921" cy="115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spcBef>
                <a:spcPts val="2400"/>
              </a:spcBef>
              <a:defRPr sz="36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Mobility by International programmes (per year):</a:t>
            </a:r>
            <a:br>
              <a:rPr dirty="0"/>
            </a:br>
            <a:r>
              <a:rPr dirty="0">
                <a:solidFill>
                  <a:srgbClr val="EB5565"/>
                </a:solidFill>
              </a:rPr>
              <a:t>10,000 researchers</a:t>
            </a:r>
            <a:r>
              <a:rPr dirty="0"/>
              <a:t> from pre-docs to professors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ur Offices in Europe, 10 in the World"/>
          <p:cNvSpPr>
            <a:spLocks noGrp="1"/>
          </p:cNvSpPr>
          <p:nvPr>
            <p:ph type="title"/>
          </p:nvPr>
        </p:nvSpPr>
        <p:spPr>
          <a:xfrm>
            <a:off x="508000" y="749300"/>
            <a:ext cx="11988800" cy="1219200"/>
          </a:xfrm>
          <a:prstGeom prst="rect">
            <a:avLst/>
          </a:prstGeom>
        </p:spPr>
        <p:txBody>
          <a:bodyPr/>
          <a:lstStyle>
            <a:lvl1pPr defTabSz="449833">
              <a:spcBef>
                <a:spcPts val="1200"/>
              </a:spcBef>
              <a:defRPr sz="5390"/>
            </a:lvl1pPr>
          </a:lstStyle>
          <a:p>
            <a:r>
              <a:t>Four Offices in Europe, 10 in the World</a:t>
            </a:r>
          </a:p>
        </p:txBody>
      </p:sp>
      <p:pic>
        <p:nvPicPr>
          <p:cNvPr id="168" name="1.ai" descr="1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280" y="2224414"/>
            <a:ext cx="9978969" cy="6610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Cercle"/>
          <p:cNvSpPr/>
          <p:nvPr/>
        </p:nvSpPr>
        <p:spPr>
          <a:xfrm>
            <a:off x="2632307" y="4018491"/>
            <a:ext cx="158556" cy="14737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0" name="Ovale"/>
          <p:cNvSpPr/>
          <p:nvPr/>
        </p:nvSpPr>
        <p:spPr>
          <a:xfrm>
            <a:off x="6022149" y="4951810"/>
            <a:ext cx="149031" cy="137846"/>
          </a:xfrm>
          <a:prstGeom prst="ellipse">
            <a:avLst/>
          </a:prstGeom>
          <a:solidFill>
            <a:srgbClr val="FF2600"/>
          </a:solidFill>
          <a:ln>
            <a:solidFill>
              <a:schemeClr val="accent1">
                <a:hueOff val="369194"/>
                <a:satOff val="6343"/>
                <a:lumOff val="-1396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1" name="JSPS Stockholm Office"/>
          <p:cNvSpPr/>
          <p:nvPr/>
        </p:nvSpPr>
        <p:spPr>
          <a:xfrm>
            <a:off x="2341120" y="3331139"/>
            <a:ext cx="2473190" cy="360822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Stockholm Office</a:t>
            </a:r>
          </a:p>
        </p:txBody>
      </p:sp>
      <p:sp>
        <p:nvSpPr>
          <p:cNvPr id="172" name="JSPS London Office"/>
          <p:cNvSpPr/>
          <p:nvPr/>
        </p:nvSpPr>
        <p:spPr>
          <a:xfrm>
            <a:off x="211549" y="3865466"/>
            <a:ext cx="2168799" cy="360823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London Office</a:t>
            </a:r>
          </a:p>
        </p:txBody>
      </p:sp>
      <p:sp>
        <p:nvSpPr>
          <p:cNvPr id="173" name="JSPS Bonn Office"/>
          <p:cNvSpPr/>
          <p:nvPr/>
        </p:nvSpPr>
        <p:spPr>
          <a:xfrm>
            <a:off x="2607783" y="4166627"/>
            <a:ext cx="1939864" cy="360823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Bonn Office</a:t>
            </a:r>
          </a:p>
        </p:txBody>
      </p:sp>
      <p:sp>
        <p:nvSpPr>
          <p:cNvPr id="174" name="JSPS Strasbourg Office"/>
          <p:cNvSpPr/>
          <p:nvPr/>
        </p:nvSpPr>
        <p:spPr>
          <a:xfrm>
            <a:off x="33848" y="4645589"/>
            <a:ext cx="2524201" cy="360822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Strasbourg Office</a:t>
            </a:r>
          </a:p>
        </p:txBody>
      </p:sp>
      <p:sp>
        <p:nvSpPr>
          <p:cNvPr id="175" name="Cercle"/>
          <p:cNvSpPr/>
          <p:nvPr/>
        </p:nvSpPr>
        <p:spPr>
          <a:xfrm>
            <a:off x="2384657" y="4362253"/>
            <a:ext cx="158556" cy="14737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6" name="Cercle"/>
          <p:cNvSpPr/>
          <p:nvPr/>
        </p:nvSpPr>
        <p:spPr>
          <a:xfrm>
            <a:off x="2327507" y="4482041"/>
            <a:ext cx="158556" cy="14737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7" name="Cercle"/>
          <p:cNvSpPr/>
          <p:nvPr/>
        </p:nvSpPr>
        <p:spPr>
          <a:xfrm>
            <a:off x="2149707" y="4362253"/>
            <a:ext cx="158556" cy="14737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8" name="JSPS Beijing Office"/>
          <p:cNvSpPr/>
          <p:nvPr/>
        </p:nvSpPr>
        <p:spPr>
          <a:xfrm>
            <a:off x="3623802" y="5006410"/>
            <a:ext cx="2092226" cy="360823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Beijing Office</a:t>
            </a:r>
          </a:p>
        </p:txBody>
      </p:sp>
      <p:sp>
        <p:nvSpPr>
          <p:cNvPr id="179" name="JSPS Cairo Research Station"/>
          <p:cNvSpPr/>
          <p:nvPr/>
        </p:nvSpPr>
        <p:spPr>
          <a:xfrm>
            <a:off x="429537" y="5379941"/>
            <a:ext cx="3112890" cy="360822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Cairo Research Station</a:t>
            </a:r>
          </a:p>
        </p:txBody>
      </p:sp>
      <p:sp>
        <p:nvSpPr>
          <p:cNvPr id="180" name="JSPS Nairobi Research Station"/>
          <p:cNvSpPr/>
          <p:nvPr/>
        </p:nvSpPr>
        <p:spPr>
          <a:xfrm>
            <a:off x="583578" y="6114293"/>
            <a:ext cx="3290814" cy="360823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Nairobi Research Station</a:t>
            </a:r>
          </a:p>
        </p:txBody>
      </p:sp>
      <p:sp>
        <p:nvSpPr>
          <p:cNvPr id="181" name="JSPS Bangkok Office"/>
          <p:cNvSpPr/>
          <p:nvPr/>
        </p:nvSpPr>
        <p:spPr>
          <a:xfrm>
            <a:off x="4588915" y="5846193"/>
            <a:ext cx="2295600" cy="360822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Bangkok Office</a:t>
            </a:r>
          </a:p>
        </p:txBody>
      </p:sp>
      <p:sp>
        <p:nvSpPr>
          <p:cNvPr id="182" name="Cercle"/>
          <p:cNvSpPr/>
          <p:nvPr/>
        </p:nvSpPr>
        <p:spPr>
          <a:xfrm>
            <a:off x="5216757" y="4875741"/>
            <a:ext cx="158557" cy="14737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3" name="Cercle"/>
          <p:cNvSpPr/>
          <p:nvPr/>
        </p:nvSpPr>
        <p:spPr>
          <a:xfrm>
            <a:off x="3057757" y="5188746"/>
            <a:ext cx="158556" cy="14737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4" name="Cercle"/>
          <p:cNvSpPr/>
          <p:nvPr/>
        </p:nvSpPr>
        <p:spPr>
          <a:xfrm>
            <a:off x="3203807" y="6002206"/>
            <a:ext cx="158556" cy="14737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5" name="Cercle"/>
          <p:cNvSpPr/>
          <p:nvPr/>
        </p:nvSpPr>
        <p:spPr>
          <a:xfrm>
            <a:off x="4892907" y="5603214"/>
            <a:ext cx="158557" cy="147372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6" name="Cercle"/>
          <p:cNvSpPr/>
          <p:nvPr/>
        </p:nvSpPr>
        <p:spPr>
          <a:xfrm>
            <a:off x="8594957" y="4752314"/>
            <a:ext cx="158557" cy="147372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7" name="Cercle"/>
          <p:cNvSpPr/>
          <p:nvPr/>
        </p:nvSpPr>
        <p:spPr>
          <a:xfrm>
            <a:off x="9890357" y="4752314"/>
            <a:ext cx="158557" cy="147372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8" name="JSPS San Francisco Office"/>
          <p:cNvSpPr/>
          <p:nvPr/>
        </p:nvSpPr>
        <p:spPr>
          <a:xfrm>
            <a:off x="6631716" y="5011772"/>
            <a:ext cx="2867100" cy="360823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San Francisco Office</a:t>
            </a:r>
          </a:p>
        </p:txBody>
      </p:sp>
      <p:sp>
        <p:nvSpPr>
          <p:cNvPr id="189" name="JSPS Washington Office"/>
          <p:cNvSpPr/>
          <p:nvPr/>
        </p:nvSpPr>
        <p:spPr>
          <a:xfrm>
            <a:off x="9635280" y="4876800"/>
            <a:ext cx="2604680" cy="360822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Washington Office</a:t>
            </a:r>
          </a:p>
        </p:txBody>
      </p:sp>
      <p:sp>
        <p:nvSpPr>
          <p:cNvPr id="190" name="JSPS Tokyo"/>
          <p:cNvSpPr/>
          <p:nvPr/>
        </p:nvSpPr>
        <p:spPr>
          <a:xfrm>
            <a:off x="5592503" y="4408789"/>
            <a:ext cx="1342580" cy="360823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chemeClr val="accent1">
                  <a:hueOff val="369194"/>
                  <a:satOff val="6343"/>
                  <a:lumOff val="-1396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JSPS Tokyo</a:t>
            </a:r>
          </a:p>
        </p:txBody>
      </p:sp>
      <p:sp>
        <p:nvSpPr>
          <p:cNvPr id="191" name="JSPS…"/>
          <p:cNvSpPr/>
          <p:nvPr/>
        </p:nvSpPr>
        <p:spPr>
          <a:xfrm>
            <a:off x="7377272" y="7683500"/>
            <a:ext cx="2593927" cy="1054101"/>
          </a:xfrm>
          <a:prstGeom prst="rect">
            <a:avLst/>
          </a:prstGeom>
          <a:solidFill>
            <a:schemeClr val="accent1">
              <a:hueOff val="-113918"/>
              <a:satOff val="19024"/>
              <a:lumOff val="197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1100"/>
              </a:spcBef>
            </a:pPr>
            <a:r>
              <a:t>JSPS</a:t>
            </a:r>
          </a:p>
          <a:p>
            <a:pPr>
              <a:spcBef>
                <a:spcPts val="1100"/>
              </a:spcBef>
            </a:pPr>
            <a:r>
              <a:t>Around the World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JSPS works with IHPC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JSPS works with IHPC</a:t>
            </a:r>
          </a:p>
        </p:txBody>
      </p:sp>
      <p:pic>
        <p:nvPicPr>
          <p:cNvPr id="194" name="1__#$!@%!#__inconnu.jpeg" descr="1__#$!@%!#__inconn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0374" y="2495550"/>
            <a:ext cx="9544052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nternational Collaboration Program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40"/>
            </a:lvl1pPr>
          </a:lstStyle>
          <a:p>
            <a:r>
              <a:t>International Collaboration Programs</a:t>
            </a:r>
          </a:p>
        </p:txBody>
      </p:sp>
      <p:sp>
        <p:nvSpPr>
          <p:cNvPr id="197" name="Triangle"/>
          <p:cNvSpPr/>
          <p:nvPr/>
        </p:nvSpPr>
        <p:spPr>
          <a:xfrm>
            <a:off x="538952" y="2289809"/>
            <a:ext cx="1270001" cy="6479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8" name="Individual"/>
          <p:cNvSpPr/>
          <p:nvPr/>
        </p:nvSpPr>
        <p:spPr>
          <a:xfrm>
            <a:off x="472897" y="7284950"/>
            <a:ext cx="1402111" cy="447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Individual</a:t>
            </a:r>
          </a:p>
        </p:txBody>
      </p:sp>
      <p:sp>
        <p:nvSpPr>
          <p:cNvPr id="199" name="Group"/>
          <p:cNvSpPr/>
          <p:nvPr/>
        </p:nvSpPr>
        <p:spPr>
          <a:xfrm>
            <a:off x="693237" y="5226590"/>
            <a:ext cx="961431" cy="447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Group</a:t>
            </a:r>
          </a:p>
        </p:txBody>
      </p:sp>
      <p:sp>
        <p:nvSpPr>
          <p:cNvPr id="200" name="Institution"/>
          <p:cNvSpPr/>
          <p:nvPr/>
        </p:nvSpPr>
        <p:spPr>
          <a:xfrm>
            <a:off x="464489" y="3384138"/>
            <a:ext cx="1418928" cy="447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Institution</a:t>
            </a:r>
          </a:p>
        </p:txBody>
      </p:sp>
      <p:sp>
        <p:nvSpPr>
          <p:cNvPr id="201" name="France → Japan"/>
          <p:cNvSpPr/>
          <p:nvPr/>
        </p:nvSpPr>
        <p:spPr>
          <a:xfrm>
            <a:off x="2740521" y="6624141"/>
            <a:ext cx="236755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France → Japan</a:t>
            </a:r>
          </a:p>
        </p:txBody>
      </p:sp>
      <p:sp>
        <p:nvSpPr>
          <p:cNvPr id="202" name="Japan → France"/>
          <p:cNvSpPr/>
          <p:nvPr/>
        </p:nvSpPr>
        <p:spPr>
          <a:xfrm>
            <a:off x="2740521" y="7898035"/>
            <a:ext cx="2367558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Japan → France</a:t>
            </a:r>
          </a:p>
        </p:txBody>
      </p:sp>
      <p:sp>
        <p:nvSpPr>
          <p:cNvPr id="203" name="Postdoctoral Fellowships…"/>
          <p:cNvSpPr/>
          <p:nvPr/>
        </p:nvSpPr>
        <p:spPr>
          <a:xfrm>
            <a:off x="3284785" y="7107150"/>
            <a:ext cx="5018089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Postdoctoral Fellowships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Invitation Fellowships</a:t>
            </a:r>
          </a:p>
        </p:txBody>
      </p:sp>
      <p:sp>
        <p:nvSpPr>
          <p:cNvPr id="204" name="Postdoctoral Fellowships for Research Abroad…"/>
          <p:cNvSpPr/>
          <p:nvPr/>
        </p:nvSpPr>
        <p:spPr>
          <a:xfrm>
            <a:off x="3284785" y="8361585"/>
            <a:ext cx="7913044" cy="115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Postdoctoral Fellowships for Research Abroad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Research Fellowships for Young Scientists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Overseas Challenge Program for Young Researchers</a:t>
            </a:r>
          </a:p>
        </p:txBody>
      </p:sp>
      <p:sp>
        <p:nvSpPr>
          <p:cNvPr id="205" name="Bilateral"/>
          <p:cNvSpPr/>
          <p:nvPr/>
        </p:nvSpPr>
        <p:spPr>
          <a:xfrm>
            <a:off x="2897460" y="4581897"/>
            <a:ext cx="121548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Bilateral</a:t>
            </a:r>
          </a:p>
        </p:txBody>
      </p:sp>
      <p:sp>
        <p:nvSpPr>
          <p:cNvPr id="206" name="Based on MoUs…"/>
          <p:cNvSpPr/>
          <p:nvPr/>
        </p:nvSpPr>
        <p:spPr>
          <a:xfrm>
            <a:off x="3284785" y="5172856"/>
            <a:ext cx="6970664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Based on MoUs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Open Partnership Joint Projects/Seminars</a:t>
            </a:r>
          </a:p>
        </p:txBody>
      </p:sp>
      <p:sp>
        <p:nvSpPr>
          <p:cNvPr id="207" name="Multilateral"/>
          <p:cNvSpPr/>
          <p:nvPr/>
        </p:nvSpPr>
        <p:spPr>
          <a:xfrm>
            <a:off x="2939801" y="2806551"/>
            <a:ext cx="158799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Multilateral</a:t>
            </a:r>
          </a:p>
        </p:txBody>
      </p:sp>
      <p:sp>
        <p:nvSpPr>
          <p:cNvPr id="208" name="Core-to-Core Programs"/>
          <p:cNvSpPr/>
          <p:nvPr/>
        </p:nvSpPr>
        <p:spPr>
          <a:xfrm>
            <a:off x="3284785" y="3299048"/>
            <a:ext cx="6970664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Core-to-Core Programs</a:t>
            </a:r>
          </a:p>
        </p:txBody>
      </p:sp>
      <p:sp>
        <p:nvSpPr>
          <p:cNvPr id="209" name="{"/>
          <p:cNvSpPr/>
          <p:nvPr/>
        </p:nvSpPr>
        <p:spPr>
          <a:xfrm>
            <a:off x="2063847" y="6236969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  <p:sp>
        <p:nvSpPr>
          <p:cNvPr id="210" name="{"/>
          <p:cNvSpPr/>
          <p:nvPr/>
        </p:nvSpPr>
        <p:spPr>
          <a:xfrm>
            <a:off x="2063847" y="4114688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  <p:sp>
        <p:nvSpPr>
          <p:cNvPr id="211" name="{"/>
          <p:cNvSpPr/>
          <p:nvPr/>
        </p:nvSpPr>
        <p:spPr>
          <a:xfrm>
            <a:off x="2063847" y="2289809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ore-to-Core Programs, Bilateral Programs &amp; Fellowship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27152">
              <a:lnSpc>
                <a:spcPct val="100000"/>
              </a:lnSpc>
              <a:spcBef>
                <a:spcPts val="800"/>
              </a:spcBef>
              <a:defRPr sz="3920"/>
            </a:lvl1pPr>
          </a:lstStyle>
          <a:p>
            <a:r>
              <a:t>Core-to-Core Programs, Bilateral Programs &amp; Fellowships</a:t>
            </a:r>
          </a:p>
        </p:txBody>
      </p:sp>
      <p:pic>
        <p:nvPicPr>
          <p:cNvPr id="21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4679" y="4123750"/>
            <a:ext cx="14757821" cy="9171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2023" y="4470267"/>
            <a:ext cx="2084844" cy="2118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4917" y="2591789"/>
            <a:ext cx="6270832" cy="959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14075" y="7349149"/>
            <a:ext cx="6193696" cy="955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1937" y="2576225"/>
            <a:ext cx="52070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58028" y="7400259"/>
            <a:ext cx="52070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58028" y="2655600"/>
            <a:ext cx="520701" cy="1003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searcher"/>
          <p:cNvSpPr/>
          <p:nvPr/>
        </p:nvSpPr>
        <p:spPr>
          <a:xfrm>
            <a:off x="2100481" y="3702049"/>
            <a:ext cx="1689795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Researcher</a:t>
            </a:r>
          </a:p>
        </p:txBody>
      </p:sp>
      <p:sp>
        <p:nvSpPr>
          <p:cNvPr id="222" name="Researcher"/>
          <p:cNvSpPr/>
          <p:nvPr/>
        </p:nvSpPr>
        <p:spPr>
          <a:xfrm>
            <a:off x="10137390" y="8268452"/>
            <a:ext cx="168979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Researcher</a:t>
            </a:r>
          </a:p>
        </p:txBody>
      </p:sp>
      <p:pic>
        <p:nvPicPr>
          <p:cNvPr id="223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21937" y="7325204"/>
            <a:ext cx="520701" cy="1003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Host"/>
          <p:cNvSpPr/>
          <p:nvPr/>
        </p:nvSpPr>
        <p:spPr>
          <a:xfrm>
            <a:off x="10611780" y="3621673"/>
            <a:ext cx="74101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Host</a:t>
            </a:r>
          </a:p>
        </p:txBody>
      </p:sp>
      <p:sp>
        <p:nvSpPr>
          <p:cNvPr id="225" name="Host"/>
          <p:cNvSpPr/>
          <p:nvPr/>
        </p:nvSpPr>
        <p:spPr>
          <a:xfrm>
            <a:off x="2464713" y="8268452"/>
            <a:ext cx="741016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Host</a:t>
            </a:r>
          </a:p>
        </p:txBody>
      </p:sp>
      <p:sp>
        <p:nvSpPr>
          <p:cNvPr id="226" name="Visiting researchers are encouraged…"/>
          <p:cNvSpPr/>
          <p:nvPr/>
        </p:nvSpPr>
        <p:spPr>
          <a:xfrm>
            <a:off x="3155954" y="4192428"/>
            <a:ext cx="7694043" cy="168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+mj-lt"/>
                <a:ea typeface="+mj-ea"/>
                <a:cs typeface="+mj-cs"/>
                <a:sym typeface="Arial"/>
              </a:defRPr>
            </a:pPr>
            <a:r>
              <a:t>Visiting researchers are encouraged</a:t>
            </a:r>
          </a:p>
          <a:p>
            <a:pPr>
              <a:defRPr sz="3600">
                <a:latin typeface="+mj-lt"/>
                <a:ea typeface="+mj-ea"/>
                <a:cs typeface="+mj-cs"/>
                <a:sym typeface="Arial"/>
              </a:defRPr>
            </a:pPr>
            <a:r>
              <a:t> to do collaborative works in host rsearchers’s labs.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International Collaboration Program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40"/>
            </a:lvl1pPr>
          </a:lstStyle>
          <a:p>
            <a:r>
              <a:t>International Collaboration Programs</a:t>
            </a:r>
          </a:p>
        </p:txBody>
      </p:sp>
      <p:sp>
        <p:nvSpPr>
          <p:cNvPr id="229" name="Triangle"/>
          <p:cNvSpPr/>
          <p:nvPr/>
        </p:nvSpPr>
        <p:spPr>
          <a:xfrm>
            <a:off x="538952" y="2289809"/>
            <a:ext cx="1270001" cy="6479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30" name="Individual"/>
          <p:cNvSpPr/>
          <p:nvPr/>
        </p:nvSpPr>
        <p:spPr>
          <a:xfrm>
            <a:off x="472897" y="7284950"/>
            <a:ext cx="1402111" cy="447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3E2B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Individual</a:t>
            </a:r>
          </a:p>
        </p:txBody>
      </p:sp>
      <p:sp>
        <p:nvSpPr>
          <p:cNvPr id="231" name="Group"/>
          <p:cNvSpPr/>
          <p:nvPr/>
        </p:nvSpPr>
        <p:spPr>
          <a:xfrm>
            <a:off x="693237" y="5226590"/>
            <a:ext cx="961431" cy="447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Group</a:t>
            </a:r>
          </a:p>
        </p:txBody>
      </p:sp>
      <p:sp>
        <p:nvSpPr>
          <p:cNvPr id="232" name="Institution"/>
          <p:cNvSpPr/>
          <p:nvPr/>
        </p:nvSpPr>
        <p:spPr>
          <a:xfrm>
            <a:off x="464489" y="3384138"/>
            <a:ext cx="1418928" cy="447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Institution</a:t>
            </a:r>
          </a:p>
        </p:txBody>
      </p:sp>
      <p:sp>
        <p:nvSpPr>
          <p:cNvPr id="233" name="France → Japan"/>
          <p:cNvSpPr/>
          <p:nvPr/>
        </p:nvSpPr>
        <p:spPr>
          <a:xfrm>
            <a:off x="2740521" y="6624141"/>
            <a:ext cx="236755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France → Japan</a:t>
            </a:r>
          </a:p>
        </p:txBody>
      </p:sp>
      <p:sp>
        <p:nvSpPr>
          <p:cNvPr id="234" name="Japan → France"/>
          <p:cNvSpPr/>
          <p:nvPr/>
        </p:nvSpPr>
        <p:spPr>
          <a:xfrm>
            <a:off x="2740521" y="7898035"/>
            <a:ext cx="2367558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Japan → France</a:t>
            </a:r>
          </a:p>
        </p:txBody>
      </p:sp>
      <p:sp>
        <p:nvSpPr>
          <p:cNvPr id="235" name="Postdoctoral Fellowships…"/>
          <p:cNvSpPr/>
          <p:nvPr/>
        </p:nvSpPr>
        <p:spPr>
          <a:xfrm>
            <a:off x="3272085" y="7107150"/>
            <a:ext cx="5018089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Postdoctoral Fellowships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Invitation Fellowships</a:t>
            </a:r>
          </a:p>
        </p:txBody>
      </p:sp>
      <p:sp>
        <p:nvSpPr>
          <p:cNvPr id="236" name="Postdoctoral Fellowships for Research Abroad…"/>
          <p:cNvSpPr/>
          <p:nvPr/>
        </p:nvSpPr>
        <p:spPr>
          <a:xfrm>
            <a:off x="3272085" y="8348885"/>
            <a:ext cx="7822407" cy="115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Postdoctoral Fellowships for Research Abroad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Research Fellowships for Young Scientists</a:t>
            </a:r>
          </a:p>
          <a:p>
            <a:pPr marL="313266" indent="-313266" algn="l">
              <a:buSzPct val="75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Overseas Challenge Program for Young Researchers</a:t>
            </a:r>
          </a:p>
        </p:txBody>
      </p:sp>
      <p:sp>
        <p:nvSpPr>
          <p:cNvPr id="237" name="Bilateral"/>
          <p:cNvSpPr/>
          <p:nvPr/>
        </p:nvSpPr>
        <p:spPr>
          <a:xfrm>
            <a:off x="2897460" y="4581897"/>
            <a:ext cx="121548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Bilateral</a:t>
            </a:r>
          </a:p>
        </p:txBody>
      </p:sp>
      <p:sp>
        <p:nvSpPr>
          <p:cNvPr id="238" name="Based on MoUs…"/>
          <p:cNvSpPr/>
          <p:nvPr/>
        </p:nvSpPr>
        <p:spPr>
          <a:xfrm>
            <a:off x="3272085" y="5172856"/>
            <a:ext cx="6970664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Based on MoUs</a:t>
            </a:r>
          </a:p>
          <a:p>
            <a: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Open Partnership Joint Projects/Seminars</a:t>
            </a:r>
          </a:p>
        </p:txBody>
      </p:sp>
      <p:sp>
        <p:nvSpPr>
          <p:cNvPr id="239" name="Multilateral"/>
          <p:cNvSpPr/>
          <p:nvPr/>
        </p:nvSpPr>
        <p:spPr>
          <a:xfrm>
            <a:off x="2939801" y="2806551"/>
            <a:ext cx="158799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Multilateral</a:t>
            </a:r>
          </a:p>
        </p:txBody>
      </p:sp>
      <p:sp>
        <p:nvSpPr>
          <p:cNvPr id="240" name="Core-to-Core Programs"/>
          <p:cNvSpPr/>
          <p:nvPr/>
        </p:nvSpPr>
        <p:spPr>
          <a:xfrm>
            <a:off x="3272085" y="3299048"/>
            <a:ext cx="6970664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3266" indent="-313266" algn="l">
              <a:buSzPct val="75000"/>
              <a:buChar char="•"/>
              <a:defRPr>
                <a:solidFill>
                  <a:srgbClr val="89847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Core-to-Core Programs</a:t>
            </a:r>
          </a:p>
        </p:txBody>
      </p:sp>
      <p:sp>
        <p:nvSpPr>
          <p:cNvPr id="241" name="{"/>
          <p:cNvSpPr/>
          <p:nvPr/>
        </p:nvSpPr>
        <p:spPr>
          <a:xfrm>
            <a:off x="2063847" y="6236969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89847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  <p:sp>
        <p:nvSpPr>
          <p:cNvPr id="242" name="{"/>
          <p:cNvSpPr/>
          <p:nvPr/>
        </p:nvSpPr>
        <p:spPr>
          <a:xfrm>
            <a:off x="2063847" y="4114688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  <p:sp>
        <p:nvSpPr>
          <p:cNvPr id="243" name="{"/>
          <p:cNvSpPr/>
          <p:nvPr/>
        </p:nvSpPr>
        <p:spPr>
          <a:xfrm>
            <a:off x="2063847" y="2289809"/>
            <a:ext cx="72509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400">
                <a:solidFill>
                  <a:srgbClr val="C9C3B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{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Arial"/>
        <a:ea typeface="Arial"/>
        <a:cs typeface="Arial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Arial"/>
        <a:ea typeface="Arial"/>
        <a:cs typeface="Arial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812</Words>
  <Application>Microsoft Macintosh PowerPoint</Application>
  <PresentationFormat>Personnalisé</PresentationFormat>
  <Paragraphs>241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New_Template4</vt:lpstr>
      <vt:lpstr>JSPS Programs for Japan-France Collaboration</vt:lpstr>
      <vt:lpstr>Introduction of JSPS</vt:lpstr>
      <vt:lpstr>Funding Agency for « Science »</vt:lpstr>
      <vt:lpstr>Four Major Missions</vt:lpstr>
      <vt:lpstr>Four Offices in Europe, 10 in the World</vt:lpstr>
      <vt:lpstr>JSPS works with IHPC</vt:lpstr>
      <vt:lpstr>International Collaboration Programs</vt:lpstr>
      <vt:lpstr>Core-to-Core Programs, Bilateral Programs &amp; Fellowships</vt:lpstr>
      <vt:lpstr>International Collaboration Programs</vt:lpstr>
      <vt:lpstr>France → Japan Postdoctoral Fellowships &amp; Invitation Fellowships</vt:lpstr>
      <vt:lpstr>France → Japan Postdoctoral Fellowships &amp; Invitation Fellowships</vt:lpstr>
      <vt:lpstr>International Collaboration Programs</vt:lpstr>
      <vt:lpstr>Bilateral Program based on MoU</vt:lpstr>
      <vt:lpstr>Bilateral Program without MoU</vt:lpstr>
      <vt:lpstr>International Collaboration Programs</vt:lpstr>
      <vt:lpstr>Core-to-Core Program</vt:lpstr>
      <vt:lpstr>Numbers of Exchanged Researchers  between Japan and France</vt:lpstr>
      <vt:lpstr>French Alumni Association of JSPS</vt:lpstr>
      <vt:lpstr>French Alumni Association of JSPS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JSPS Programs for Japan-France Collaboration</dc:title>
  <cp:lastModifiedBy>Geneviève Gilbert</cp:lastModifiedBy>
  <cp:revision>4</cp:revision>
  <dcterms:modified xsi:type="dcterms:W3CDTF">2017-06-01T08:01:09Z</dcterms:modified>
</cp:coreProperties>
</file>