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1" r:id="rId1"/>
  </p:sldMasterIdLst>
  <p:notesMasterIdLst>
    <p:notesMasterId r:id="rId16"/>
  </p:notesMasterIdLst>
  <p:sldIdLst>
    <p:sldId id="256" r:id="rId2"/>
    <p:sldId id="266" r:id="rId3"/>
    <p:sldId id="268" r:id="rId4"/>
    <p:sldId id="267" r:id="rId5"/>
    <p:sldId id="269" r:id="rId6"/>
    <p:sldId id="270" r:id="rId7"/>
    <p:sldId id="261" r:id="rId8"/>
    <p:sldId id="271" r:id="rId9"/>
    <p:sldId id="259" r:id="rId10"/>
    <p:sldId id="263" r:id="rId11"/>
    <p:sldId id="264" r:id="rId12"/>
    <p:sldId id="258" r:id="rId13"/>
    <p:sldId id="265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F7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360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9E325-0BE9-4871-8198-1DDDBD8D4E90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9CE81-3B26-49F9-9A22-239871BE5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967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24-Feb-2017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PERLE @ Orsay                  LAL-Orsay                EJensen: Injector, Power and f variation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147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24-Feb-2017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PERLE @ Orsay                  LAL-Orsay                EJensen: Injector, Power and f variation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824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24-Feb-2017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PERLE @ Orsay                  LAL-Orsay                EJensen: Injector, Power and f variation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146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24-Feb-2017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PERLE @ Orsay                  LAL-Orsay                EJensen: Injector, Power and f variation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8533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24-Feb-2017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PERLE @ Orsay                  LAL-Orsay                EJensen: Injector, Power and f variation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425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24-Feb-2017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PERLE @ Orsay                  LAL-Orsay                EJensen: Injector, Power and f variation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16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24-Feb-2017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PERLE @ Orsay                  LAL-Orsay                EJensen: Injector, Power and f variation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563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24-Feb-2017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PERLE @ Orsay                  LAL-Orsay                EJensen: Injector, Power and f variation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609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24-Feb-2017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PERLE @ Orsay                  LAL-Orsay                EJensen: Injector, Power and f variation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864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24-Feb-2017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PERLE @ Orsay                  LAL-Orsay                EJensen: Injector, Power and f variation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5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24-Feb-2017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PERLE @ Orsay                  LAL-Orsay                EJensen: Injector, Power and f variation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156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24-Feb-2017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PERLE @ Orsay                  LAL-Orsay                EJensen: Injector, Power and f variation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2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24-Feb-2017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PERLE @ Orsay                  LAL-Orsay                EJensen: Injector, Power and f variation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677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24-Feb-2017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PERLE @ Orsay                  LAL-Orsay                EJensen: Injector, Power and f variation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528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24-Feb-2017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PERLE @ Orsay                  LAL-Orsay                EJensen: Injector, Power and f variation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21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24-Feb-2017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PERLE @ Orsay                  LAL-Orsay                EJensen: Injector, Power and f variation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978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24-Feb-2017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PERLE @ Orsay                  LAL-Orsay                EJensen: Injector, Power and f variation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305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6" y="618517"/>
            <a:ext cx="9058900" cy="1335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122714"/>
            <a:ext cx="10364452" cy="3902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61227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24-Feb-2017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6122767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Workshop PERLE @ Orsay                  LAL-Orsay                EJensen: Injector, Power and f variation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122767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9820586" y="618517"/>
            <a:ext cx="2151063" cy="16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0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none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Injector, RF Power &amp; Frequency Variation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Erk Jensen, CERN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132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Frequencies of interest …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Content Placeholder 8"/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1034218441"/>
                  </p:ext>
                </p:extLst>
              </p:nvPr>
            </p:nvGraphicFramePr>
            <p:xfrm>
              <a:off x="914400" y="2366963"/>
              <a:ext cx="10363200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48100">
                      <a:extLst>
                        <a:ext uri="{9D8B030D-6E8A-4147-A177-3AD203B41FA5}">
                          <a16:colId xmlns:a16="http://schemas.microsoft.com/office/drawing/2014/main" val="809705226"/>
                        </a:ext>
                      </a:extLst>
                    </a:gridCol>
                    <a:gridCol w="6515100">
                      <a:extLst>
                        <a:ext uri="{9D8B030D-6E8A-4147-A177-3AD203B41FA5}">
                          <a16:colId xmlns:a16="http://schemas.microsoft.com/office/drawing/2014/main" val="23168642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Programme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Frequencies</a:t>
                          </a:r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51012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dirty="0" smtClean="0"/>
                            <a:t>CERN frequencies (SPS, LHC, L4, FCC)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i="1" dirty="0" smtClean="0">
                                  <a:latin typeface="Cambria Math" panose="02040503050406030204" pitchFamily="18" charset="0"/>
                                </a:rPr>
                                <m:t>200.4 </m:t>
                              </m:r>
                              <m:r>
                                <m:rPr>
                                  <m:sty m:val="p"/>
                                </m:rPr>
                                <a:rPr lang="en-GB" i="0" dirty="0" smtClean="0">
                                  <a:latin typeface="Cambria Math" panose="02040503050406030204" pitchFamily="18" charset="0"/>
                                </a:rPr>
                                <m:t>MHz</m:t>
                              </m:r>
                            </m:oMath>
                          </a14:m>
                          <a:r>
                            <a:rPr lang="en-GB" dirty="0" smtClean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GB" i="1" dirty="0" smtClean="0">
                                  <a:latin typeface="Cambria Math" panose="02040503050406030204" pitchFamily="18" charset="0"/>
                                </a:rPr>
                                <m:t>352.2</m:t>
                              </m:r>
                              <m:r>
                                <a:rPr lang="en-GB" i="1" baseline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i="0" baseline="0" dirty="0" smtClean="0">
                                  <a:latin typeface="Cambria Math" panose="02040503050406030204" pitchFamily="18" charset="0"/>
                                </a:rPr>
                                <m:t>MHz</m:t>
                              </m:r>
                            </m:oMath>
                          </a14:m>
                          <a:r>
                            <a:rPr lang="en-GB" baseline="0" dirty="0" smtClean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GB" i="1" baseline="0" dirty="0" smtClean="0">
                                  <a:latin typeface="Cambria Math" panose="02040503050406030204" pitchFamily="18" charset="0"/>
                                </a:rPr>
                                <m:t>400.8 </m:t>
                              </m:r>
                              <m:r>
                                <m:rPr>
                                  <m:sty m:val="p"/>
                                </m:rPr>
                                <a:rPr lang="en-GB" i="0" baseline="0" dirty="0" smtClean="0">
                                  <a:latin typeface="Cambria Math" panose="02040503050406030204" pitchFamily="18" charset="0"/>
                                </a:rPr>
                                <m:t>MHz</m:t>
                              </m:r>
                            </m:oMath>
                          </a14:m>
                          <a:r>
                            <a:rPr lang="en-GB" baseline="0" dirty="0" smtClean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GB" i="1" baseline="0" dirty="0" smtClean="0">
                                  <a:latin typeface="Cambria Math" panose="02040503050406030204" pitchFamily="18" charset="0"/>
                                </a:rPr>
                                <m:t>704.4 </m:t>
                              </m:r>
                              <m:r>
                                <m:rPr>
                                  <m:sty m:val="p"/>
                                </m:rPr>
                                <a:rPr lang="en-GB" i="0" baseline="0" dirty="0" smtClean="0">
                                  <a:latin typeface="Cambria Math" panose="02040503050406030204" pitchFamily="18" charset="0"/>
                                </a:rPr>
                                <m:t>MHz</m:t>
                              </m:r>
                            </m:oMath>
                          </a14:m>
                          <a:r>
                            <a:rPr lang="en-GB" baseline="0" dirty="0" smtClean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GB" i="1" baseline="0" dirty="0" smtClean="0">
                                  <a:latin typeface="Cambria Math" panose="02040503050406030204" pitchFamily="18" charset="0"/>
                                </a:rPr>
                                <m:t>801.6 </m:t>
                              </m:r>
                              <m:r>
                                <m:rPr>
                                  <m:sty m:val="p"/>
                                </m:rPr>
                                <a:rPr lang="en-GB" i="0" baseline="0" dirty="0" smtClean="0">
                                  <a:latin typeface="Cambria Math" panose="02040503050406030204" pitchFamily="18" charset="0"/>
                                </a:rPr>
                                <m:t>MHz</m:t>
                              </m:r>
                            </m:oMath>
                          </a14:m>
                          <a:endParaRPr lang="en-GB" i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532945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dirty="0" smtClean="0"/>
                            <a:t>ILC, E-XFEL,</a:t>
                          </a:r>
                          <a:r>
                            <a:rPr lang="en-GB" baseline="0" dirty="0" smtClean="0"/>
                            <a:t> LCLS-II, CBETA …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i="1" dirty="0" smtClean="0">
                                  <a:latin typeface="Cambria Math" panose="02040503050406030204" pitchFamily="18" charset="0"/>
                                </a:rPr>
                                <m:t>1,300 </m:t>
                              </m:r>
                              <m:r>
                                <m:rPr>
                                  <m:sty m:val="p"/>
                                </m:rPr>
                                <a:rPr lang="en-GB" i="0" dirty="0" smtClean="0">
                                  <a:latin typeface="Cambria Math" panose="02040503050406030204" pitchFamily="18" charset="0"/>
                                </a:rPr>
                                <m:t>MHz</m:t>
                              </m:r>
                            </m:oMath>
                          </a14:m>
                          <a:r>
                            <a:rPr lang="en-GB" dirty="0" smtClean="0"/>
                            <a:t> </a:t>
                          </a:r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169761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dirty="0" smtClean="0"/>
                            <a:t>PIP-II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i="1" dirty="0" smtClean="0">
                                  <a:latin typeface="Cambria Math" panose="02040503050406030204" pitchFamily="18" charset="0"/>
                                </a:rPr>
                                <m:t>325 </m:t>
                              </m:r>
                              <m:r>
                                <m:rPr>
                                  <m:sty m:val="p"/>
                                </m:rPr>
                                <a:rPr lang="en-GB" i="0" dirty="0" smtClean="0">
                                  <a:latin typeface="Cambria Math" panose="02040503050406030204" pitchFamily="18" charset="0"/>
                                </a:rPr>
                                <m:t>MHz</m:t>
                              </m:r>
                            </m:oMath>
                          </a14:m>
                          <a:r>
                            <a:rPr lang="en-GB" dirty="0" smtClean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GB" i="1" dirty="0" smtClean="0">
                                  <a:latin typeface="Cambria Math" panose="02040503050406030204" pitchFamily="18" charset="0"/>
                                </a:rPr>
                                <m:t>650 </m:t>
                              </m:r>
                              <m:r>
                                <m:rPr>
                                  <m:sty m:val="p"/>
                                </m:rPr>
                                <a:rPr lang="en-GB" i="0" dirty="0" smtClean="0">
                                  <a:latin typeface="Cambria Math" panose="02040503050406030204" pitchFamily="18" charset="0"/>
                                </a:rPr>
                                <m:t>MHz</m:t>
                              </m:r>
                            </m:oMath>
                          </a14:m>
                          <a:endParaRPr lang="en-GB" i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16970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dirty="0" smtClean="0"/>
                            <a:t>ESS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i="1" dirty="0" smtClean="0">
                                  <a:latin typeface="Cambria Math" panose="02040503050406030204" pitchFamily="18" charset="0"/>
                                </a:rPr>
                                <m:t>352.2 </m:t>
                              </m:r>
                              <m:r>
                                <m:rPr>
                                  <m:sty m:val="p"/>
                                </m:rPr>
                                <a:rPr lang="en-GB" i="0" dirty="0" smtClean="0">
                                  <a:latin typeface="Cambria Math" panose="02040503050406030204" pitchFamily="18" charset="0"/>
                                </a:rPr>
                                <m:t>MHz</m:t>
                              </m:r>
                            </m:oMath>
                          </a14:m>
                          <a:r>
                            <a:rPr lang="en-GB" dirty="0" smtClean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GB" i="1" dirty="0" smtClean="0">
                                  <a:latin typeface="Cambria Math" panose="02040503050406030204" pitchFamily="18" charset="0"/>
                                </a:rPr>
                                <m:t>704.4 </m:t>
                              </m:r>
                              <m:r>
                                <m:rPr>
                                  <m:sty m:val="p"/>
                                </m:rPr>
                                <a:rPr lang="en-GB" i="0" dirty="0" smtClean="0">
                                  <a:latin typeface="Cambria Math" panose="02040503050406030204" pitchFamily="18" charset="0"/>
                                </a:rPr>
                                <m:t>MHz</m:t>
                              </m:r>
                            </m:oMath>
                          </a14:m>
                          <a:endParaRPr lang="en-GB" i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9913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dirty="0" err="1" smtClean="0"/>
                            <a:t>eRHIC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647.7 </m:t>
                              </m:r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MHz</m:t>
                              </m:r>
                              <m: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i="0" dirty="0" smtClean="0"/>
                            <a:t> </a:t>
                          </a:r>
                          <a:endParaRPr lang="en-GB" i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20816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dirty="0" smtClean="0"/>
                            <a:t>JLAB MEIC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i="1" dirty="0" smtClean="0">
                                  <a:latin typeface="Cambria Math" panose="02040503050406030204" pitchFamily="18" charset="0"/>
                                </a:rPr>
                                <m:t>953 </m:t>
                              </m:r>
                              <m:r>
                                <m:rPr>
                                  <m:sty m:val="p"/>
                                </m:rPr>
                                <a:rPr lang="en-GB" i="0" dirty="0" smtClean="0">
                                  <a:latin typeface="Cambria Math" panose="02040503050406030204" pitchFamily="18" charset="0"/>
                                </a:rPr>
                                <m:t>MHz</m:t>
                              </m:r>
                            </m:oMath>
                          </a14:m>
                          <a:r>
                            <a:rPr lang="en-GB" dirty="0" smtClean="0"/>
                            <a:t> </a:t>
                          </a:r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58206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dirty="0" smtClean="0"/>
                            <a:t>JAERI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i="1" dirty="0" smtClean="0">
                                  <a:latin typeface="Cambria Math" panose="02040503050406030204" pitchFamily="18" charset="0"/>
                                </a:rPr>
                                <m:t>500 </m:t>
                              </m:r>
                              <m:r>
                                <m:rPr>
                                  <m:sty m:val="p"/>
                                </m:rPr>
                                <a:rPr lang="en-GB" i="0" dirty="0" smtClean="0">
                                  <a:latin typeface="Cambria Math" panose="02040503050406030204" pitchFamily="18" charset="0"/>
                                </a:rPr>
                                <m:t>MHz</m:t>
                              </m:r>
                            </m:oMath>
                          </a14:m>
                          <a:r>
                            <a:rPr lang="en-GB" dirty="0" smtClean="0"/>
                            <a:t> </a:t>
                          </a:r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309020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Content Placeholder 8"/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1034218441"/>
                  </p:ext>
                </p:extLst>
              </p:nvPr>
            </p:nvGraphicFramePr>
            <p:xfrm>
              <a:off x="914400" y="2366963"/>
              <a:ext cx="10363200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48100">
                      <a:extLst>
                        <a:ext uri="{9D8B030D-6E8A-4147-A177-3AD203B41FA5}">
                          <a16:colId xmlns:a16="http://schemas.microsoft.com/office/drawing/2014/main" val="809705226"/>
                        </a:ext>
                      </a:extLst>
                    </a:gridCol>
                    <a:gridCol w="6515100">
                      <a:extLst>
                        <a:ext uri="{9D8B030D-6E8A-4147-A177-3AD203B41FA5}">
                          <a16:colId xmlns:a16="http://schemas.microsoft.com/office/drawing/2014/main" val="23168642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Programme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Frequencies</a:t>
                          </a:r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51012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dirty="0" smtClean="0"/>
                            <a:t>CERN frequencies (SPS, LHC, L4, FCC)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9214" t="-108197" r="-468" b="-6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32945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dirty="0" smtClean="0"/>
                            <a:t>ILC, E-XFEL,</a:t>
                          </a:r>
                          <a:r>
                            <a:rPr lang="en-GB" baseline="0" dirty="0" smtClean="0"/>
                            <a:t> LCLS-II, CBETA …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9214" t="-208197" r="-468" b="-5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169761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dirty="0" smtClean="0"/>
                            <a:t>PIP-II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9214" t="-308197" r="-468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16970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dirty="0" smtClean="0"/>
                            <a:t>ESS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9214" t="-415000" r="-468" b="-33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913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dirty="0" err="1" smtClean="0"/>
                            <a:t>eRHIC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9214" t="-506557" r="-468" b="-2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0816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dirty="0" smtClean="0"/>
                            <a:t>JLAB MEIC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9214" t="-606557" r="-468" b="-1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8206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dirty="0" smtClean="0"/>
                            <a:t>JAERI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9214" t="-706557" r="-468" b="-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09020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24-Feb-2017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PERLE @ Orsay                  LAL-Orsay                EJensen: Injector, Power and f variation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453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 are there common sub-harmonics?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1719944"/>
                <a:ext cx="10363826" cy="4071256"/>
              </a:xfrm>
            </p:spPr>
            <p:txBody>
              <a:bodyPr/>
              <a:lstStyle/>
              <a:p>
                <a:r>
                  <a:rPr lang="en-GB" dirty="0" smtClean="0"/>
                  <a:t>… I found 2 common (approximate) interesting sub-harmonics: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=10.835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MHz</m:t>
                    </m:r>
                  </m:oMath>
                </a14:m>
                <a:r>
                  <a:rPr lang="en-GB" dirty="0" smtClean="0"/>
                  <a:t>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1719944"/>
                <a:ext cx="10363826" cy="4071256"/>
              </a:xfrm>
              <a:blipFill>
                <a:blip r:embed="rId2"/>
                <a:stretch>
                  <a:fillRect l="-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24-Feb-2017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PERLE @ Orsay                  LAL-Orsay                EJensen: Injector, Power and f variation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0149154"/>
                  </p:ext>
                </p:extLst>
              </p:nvPr>
            </p:nvGraphicFramePr>
            <p:xfrm>
              <a:off x="3369614" y="2216110"/>
              <a:ext cx="3145972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9457">
                      <a:extLst>
                        <a:ext uri="{9D8B030D-6E8A-4147-A177-3AD203B41FA5}">
                          <a16:colId xmlns:a16="http://schemas.microsoft.com/office/drawing/2014/main" val="2388900070"/>
                        </a:ext>
                      </a:extLst>
                    </a:gridCol>
                    <a:gridCol w="2046515">
                      <a:extLst>
                        <a:ext uri="{9D8B030D-6E8A-4147-A177-3AD203B41FA5}">
                          <a16:colId xmlns:a16="http://schemas.microsoft.com/office/drawing/2014/main" val="6314317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Harmonic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Frequency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04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30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 panose="02040503050406030204" pitchFamily="18" charset="0"/>
                                  </a:rPr>
                                  <m:t>325 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i="0" dirty="0" smtClean="0">
                                    <a:latin typeface="Cambria Math" panose="02040503050406030204" pitchFamily="18" charset="0"/>
                                  </a:rPr>
                                  <m:t>MHz</m:t>
                                </m:r>
                              </m:oMath>
                            </m:oMathPara>
                          </a14:m>
                          <a:endParaRPr lang="en-GB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47483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37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 panose="02040503050406030204" pitchFamily="18" charset="0"/>
                                  </a:rPr>
                                  <m:t>401 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i="0" dirty="0" smtClean="0">
                                    <a:latin typeface="Cambria Math" panose="02040503050406030204" pitchFamily="18" charset="0"/>
                                  </a:rPr>
                                  <m:t>MHz</m:t>
                                </m:r>
                              </m:oMath>
                            </m:oMathPara>
                          </a14:m>
                          <a:endParaRPr lang="en-GB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68026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39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 panose="02040503050406030204" pitchFamily="18" charset="0"/>
                                  </a:rPr>
                                  <m:t>422 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i="0" dirty="0" smtClean="0">
                                    <a:latin typeface="Cambria Math" panose="02040503050406030204" pitchFamily="18" charset="0"/>
                                  </a:rPr>
                                  <m:t>MHz</m:t>
                                </m:r>
                              </m:oMath>
                            </m:oMathPara>
                          </a14:m>
                          <a:endParaRPr lang="en-GB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49450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46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 panose="02040503050406030204" pitchFamily="18" charset="0"/>
                                  </a:rPr>
                                  <m:t>499 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i="0" dirty="0" smtClean="0">
                                    <a:latin typeface="Cambria Math" panose="02040503050406030204" pitchFamily="18" charset="0"/>
                                  </a:rPr>
                                  <m:t>MHz</m:t>
                                </m:r>
                              </m:oMath>
                            </m:oMathPara>
                          </a14:m>
                          <a:endParaRPr lang="en-GB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04724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60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 panose="02040503050406030204" pitchFamily="18" charset="0"/>
                                  </a:rPr>
                                  <m:t>650 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i="0" dirty="0" smtClean="0">
                                    <a:latin typeface="Cambria Math" panose="02040503050406030204" pitchFamily="18" charset="0"/>
                                  </a:rPr>
                                  <m:t>MHz</m:t>
                                </m:r>
                              </m:oMath>
                            </m:oMathPara>
                          </a14:m>
                          <a:endParaRPr lang="en-GB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94783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65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 panose="02040503050406030204" pitchFamily="18" charset="0"/>
                                  </a:rPr>
                                  <m:t>704 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i="0" dirty="0" smtClean="0">
                                    <a:latin typeface="Cambria Math" panose="02040503050406030204" pitchFamily="18" charset="0"/>
                                  </a:rPr>
                                  <m:t>MHz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89337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74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 panose="02040503050406030204" pitchFamily="18" charset="0"/>
                                  </a:rPr>
                                  <m:t>802 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i="0" dirty="0" smtClean="0">
                                    <a:latin typeface="Cambria Math" panose="02040503050406030204" pitchFamily="18" charset="0"/>
                                  </a:rPr>
                                  <m:t>MHz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5821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88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953</m:t>
                                </m:r>
                                <m:r>
                                  <a:rPr lang="en-GB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i="0" dirty="0" smtClean="0">
                                    <a:latin typeface="Cambria Math" panose="02040503050406030204" pitchFamily="18" charset="0"/>
                                  </a:rPr>
                                  <m:t>MHz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73823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120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i="1" dirty="0" smtClean="0">
                                    <a:latin typeface="Cambria Math" panose="02040503050406030204" pitchFamily="18" charset="0"/>
                                  </a:rPr>
                                  <m:t>300 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i="0" dirty="0" smtClean="0">
                                    <a:latin typeface="Cambria Math" panose="02040503050406030204" pitchFamily="18" charset="0"/>
                                  </a:rPr>
                                  <m:t>MHz</m:t>
                                </m:r>
                              </m:oMath>
                            </m:oMathPara>
                          </a14:m>
                          <a:endParaRPr lang="en-GB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04442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0149154"/>
                  </p:ext>
                </p:extLst>
              </p:nvPr>
            </p:nvGraphicFramePr>
            <p:xfrm>
              <a:off x="3369614" y="2216110"/>
              <a:ext cx="3145972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9457">
                      <a:extLst>
                        <a:ext uri="{9D8B030D-6E8A-4147-A177-3AD203B41FA5}">
                          <a16:colId xmlns:a16="http://schemas.microsoft.com/office/drawing/2014/main" val="2388900070"/>
                        </a:ext>
                      </a:extLst>
                    </a:gridCol>
                    <a:gridCol w="2046515">
                      <a:extLst>
                        <a:ext uri="{9D8B030D-6E8A-4147-A177-3AD203B41FA5}">
                          <a16:colId xmlns:a16="http://schemas.microsoft.com/office/drawing/2014/main" val="6314317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Harmonic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Frequency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04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30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4167" t="-108197" r="-1190" b="-8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47483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37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4167" t="-208197" r="-1190" b="-7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668026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39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4167" t="-308197" r="-1190" b="-6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49450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46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4167" t="-408197" r="-1190" b="-5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04724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60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4167" t="-516667" r="-1190" b="-43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94783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65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4167" t="-606557" r="-1190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89337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74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4167" t="-706557" r="-1190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5821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88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4167" t="-806557" r="-1190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73823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120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4167" t="-906557" r="-1190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6044428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18823" y="2214694"/>
                <a:ext cx="22148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146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MHz</m:t>
                    </m:r>
                  </m:oMath>
                </a14:m>
                <a:r>
                  <a:rPr lang="en-GB" dirty="0" smtClean="0"/>
                  <a:t>:</a:t>
                </a:r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823" y="2214694"/>
                <a:ext cx="2214837" cy="369332"/>
              </a:xfrm>
              <a:prstGeom prst="rect">
                <a:avLst/>
              </a:prstGeom>
              <a:blipFill>
                <a:blip r:embed="rId4"/>
                <a:stretch>
                  <a:fillRect l="-1928" t="-8197" r="-137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2076680"/>
                  </p:ext>
                </p:extLst>
              </p:nvPr>
            </p:nvGraphicFramePr>
            <p:xfrm>
              <a:off x="7586661" y="2782166"/>
              <a:ext cx="3145972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9457">
                      <a:extLst>
                        <a:ext uri="{9D8B030D-6E8A-4147-A177-3AD203B41FA5}">
                          <a16:colId xmlns:a16="http://schemas.microsoft.com/office/drawing/2014/main" val="2388900070"/>
                        </a:ext>
                      </a:extLst>
                    </a:gridCol>
                    <a:gridCol w="2046515">
                      <a:extLst>
                        <a:ext uri="{9D8B030D-6E8A-4147-A177-3AD203B41FA5}">
                          <a16:colId xmlns:a16="http://schemas.microsoft.com/office/drawing/2014/main" val="6314317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Harmonic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Frequency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04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29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52</m:t>
                                </m:r>
                                <m:r>
                                  <a:rPr lang="en-GB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i="0" dirty="0" smtClean="0">
                                    <a:latin typeface="Cambria Math" panose="02040503050406030204" pitchFamily="18" charset="0"/>
                                  </a:rPr>
                                  <m:t>MHz</m:t>
                                </m:r>
                              </m:oMath>
                            </m:oMathPara>
                          </a14:m>
                          <a:endParaRPr lang="en-GB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47483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33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 panose="02040503050406030204" pitchFamily="18" charset="0"/>
                                  </a:rPr>
                                  <m:t>401 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i="0" dirty="0" smtClean="0">
                                    <a:latin typeface="Cambria Math" panose="02040503050406030204" pitchFamily="18" charset="0"/>
                                  </a:rPr>
                                  <m:t>MHz</m:t>
                                </m:r>
                              </m:oMath>
                            </m:oMathPara>
                          </a14:m>
                          <a:endParaRPr lang="en-GB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68026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58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 panose="02040503050406030204" pitchFamily="18" charset="0"/>
                                  </a:rPr>
                                  <m:t>704 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i="0" dirty="0" smtClean="0">
                                    <a:latin typeface="Cambria Math" panose="02040503050406030204" pitchFamily="18" charset="0"/>
                                  </a:rPr>
                                  <m:t>MHz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89337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66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 panose="02040503050406030204" pitchFamily="18" charset="0"/>
                                  </a:rPr>
                                  <m:t>802 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i="0" dirty="0" smtClean="0">
                                    <a:latin typeface="Cambria Math" panose="02040503050406030204" pitchFamily="18" charset="0"/>
                                  </a:rPr>
                                  <m:t>MHz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5821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107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i="1" dirty="0" smtClean="0">
                                    <a:latin typeface="Cambria Math" panose="02040503050406030204" pitchFamily="18" charset="0"/>
                                  </a:rPr>
                                  <m:t>300 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i="0" dirty="0" smtClean="0">
                                    <a:latin typeface="Cambria Math" panose="02040503050406030204" pitchFamily="18" charset="0"/>
                                  </a:rPr>
                                  <m:t>MHz</m:t>
                                </m:r>
                              </m:oMath>
                            </m:oMathPara>
                          </a14:m>
                          <a:endParaRPr lang="en-GB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04442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2076680"/>
                  </p:ext>
                </p:extLst>
              </p:nvPr>
            </p:nvGraphicFramePr>
            <p:xfrm>
              <a:off x="7586661" y="2782166"/>
              <a:ext cx="3145972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9457">
                      <a:extLst>
                        <a:ext uri="{9D8B030D-6E8A-4147-A177-3AD203B41FA5}">
                          <a16:colId xmlns:a16="http://schemas.microsoft.com/office/drawing/2014/main" val="2388900070"/>
                        </a:ext>
                      </a:extLst>
                    </a:gridCol>
                    <a:gridCol w="2046515">
                      <a:extLst>
                        <a:ext uri="{9D8B030D-6E8A-4147-A177-3AD203B41FA5}">
                          <a16:colId xmlns:a16="http://schemas.microsoft.com/office/drawing/2014/main" val="6314317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Harmonic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Frequency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04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29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4167" t="-108197" r="-1190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47483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33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4167" t="-208197" r="-1190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668026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58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4167" t="-308197" r="-1190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89337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66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4167" t="-408197" r="-1190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5821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107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4167" t="-508197" r="-1190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6044428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60148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Options Table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1055941685"/>
                  </p:ext>
                </p:extLst>
              </p:nvPr>
            </p:nvGraphicFramePr>
            <p:xfrm>
              <a:off x="457202" y="2366963"/>
              <a:ext cx="11387134" cy="21480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602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6026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6026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6026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6026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085794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𝒐𝒑𝒕𝒊𝒄𝒂𝒍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1" i="0" smtClean="0">
                                        <a:latin typeface="Cambria Math" panose="02040503050406030204" pitchFamily="18" charset="0"/>
                                      </a:rPr>
                                      <m:t>𝐌𝐇𝐳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b="1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𝒃𝒖𝒏𝒄𝒉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1" i="0" smtClean="0">
                                        <a:latin typeface="Cambria Math" panose="02040503050406030204" pitchFamily="18" charset="0"/>
                                      </a:rPr>
                                      <m:t>𝐩𝐂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𝒃𝒆𝒂𝒎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1" i="0" smtClean="0">
                                        <a:latin typeface="Cambria Math" panose="02040503050406030204" pitchFamily="18" charset="0"/>
                                      </a:rPr>
                                      <m:t>𝐦𝐀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𝒃𝒖𝒏𝒄𝒉𝒆𝒓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1" i="0" smtClean="0">
                                        <a:latin typeface="Cambria Math" panose="02040503050406030204" pitchFamily="18" charset="0"/>
                                      </a:rPr>
                                      <m:t>𝐌𝐇𝐳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𝒃𝒐𝒐𝒔𝒕𝒆𝒓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1" i="0" smtClean="0">
                                        <a:latin typeface="Cambria Math" panose="02040503050406030204" pitchFamily="18" charset="0"/>
                                      </a:rPr>
                                      <m:t>𝐌𝐇𝐳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possible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𝑹𝑭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b="1" i="1" dirty="0" smtClean="0">
                              <a:latin typeface="Cambria Math" panose="02040503050406030204" pitchFamily="18" charset="0"/>
                            </a:rPr>
                            <a:t/>
                          </a:r>
                          <a:br>
                            <a:rPr lang="en-GB" b="1" i="1" dirty="0" smtClean="0">
                              <a:latin typeface="Cambria Math" panose="02040503050406030204" pitchFamily="18" charset="0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1" i="0" smtClean="0">
                                        <a:latin typeface="Cambria Math" panose="02040503050406030204" pitchFamily="18" charset="0"/>
                                      </a:rPr>
                                      <m:t>𝐌𝐇𝐳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40.08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320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12.8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400.8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801.6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400.8, 801.6</a:t>
                          </a:r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12.146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320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3.89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400.8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801.6</a:t>
                          </a:r>
                          <a:endParaRPr lang="en-GB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352.2,</a:t>
                          </a:r>
                          <a:r>
                            <a:rPr lang="en-GB" baseline="0" dirty="0" smtClean="0"/>
                            <a:t> 400.8,  704.5, 801.6, 850.2, 1299.6</a:t>
                          </a:r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12.146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>
                              <a:solidFill>
                                <a:srgbClr val="FF0000"/>
                              </a:solidFill>
                            </a:rPr>
                            <a:t>1056</a:t>
                          </a:r>
                          <a:endParaRPr lang="en-GB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12.8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400.8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801.6</a:t>
                          </a:r>
                          <a:endParaRPr lang="en-GB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10.835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320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3.46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400.8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801.6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aseline="0" dirty="0" smtClean="0"/>
                            <a:t>325, 400.9, 422.5, 498.4, 650.1, 704.3, 801.8, 953.5, 1300.2</a:t>
                          </a:r>
                          <a:endParaRPr lang="en-GB" dirty="0" smtClean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1055941685"/>
                  </p:ext>
                </p:extLst>
              </p:nvPr>
            </p:nvGraphicFramePr>
            <p:xfrm>
              <a:off x="457202" y="2366963"/>
              <a:ext cx="11387134" cy="21480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602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6026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6026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6026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6026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085794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6647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49" t="-1835" r="-976437" b="-237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49" t="-1835" r="-876437" b="-237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149" t="-1835" r="-776437" b="-237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1149" t="-1835" r="-676437" b="-237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1149" t="-1835" r="-576437" b="-237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7375" t="-1835" r="-501" b="-237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40.08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320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12.8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400.8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801.6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400.8</a:t>
                          </a:r>
                          <a:r>
                            <a:rPr lang="en-GB" dirty="0" smtClean="0"/>
                            <a:t>, 801.6</a:t>
                          </a:r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12.146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320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3.89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400.8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801.6</a:t>
                          </a:r>
                          <a:endParaRPr lang="en-GB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352.2,</a:t>
                          </a:r>
                          <a:r>
                            <a:rPr lang="en-GB" baseline="0" dirty="0" smtClean="0"/>
                            <a:t> 400.8,  704.5, 801.6, 850.2, 1299.6</a:t>
                          </a:r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12.146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>
                              <a:solidFill>
                                <a:srgbClr val="FF0000"/>
                              </a:solidFill>
                            </a:rPr>
                            <a:t>1056</a:t>
                          </a:r>
                          <a:endParaRPr lang="en-GB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12.8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400.8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801.6</a:t>
                          </a:r>
                          <a:endParaRPr lang="en-GB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10.835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320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3.46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400.8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801.6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aseline="0" dirty="0" smtClean="0"/>
                            <a:t>325, 400.9</a:t>
                          </a:r>
                          <a:r>
                            <a:rPr lang="en-GB" baseline="0" dirty="0" smtClean="0"/>
                            <a:t>, </a:t>
                          </a:r>
                          <a:r>
                            <a:rPr lang="en-GB" baseline="0" dirty="0" smtClean="0"/>
                            <a:t>422.5, 498.4, 650.1</a:t>
                          </a:r>
                          <a:r>
                            <a:rPr lang="en-GB" baseline="0" dirty="0" smtClean="0"/>
                            <a:t>, 704.3, 801.8, </a:t>
                          </a:r>
                          <a:r>
                            <a:rPr lang="en-GB" baseline="0" dirty="0" smtClean="0"/>
                            <a:t>953.5, 1300.2</a:t>
                          </a:r>
                          <a:endParaRPr lang="en-GB" dirty="0" smtClean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24-Feb-2017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PERLE @ Orsay                  LAL-Orsay                EJensen: Injector, Power and f variation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436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… but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1796144"/>
                <a:ext cx="10363826" cy="3995056"/>
              </a:xfrm>
            </p:spPr>
            <p:txBody>
              <a:bodyPr>
                <a:normAutofit/>
              </a:bodyPr>
              <a:lstStyle/>
              <a:p>
                <a:r>
                  <a:rPr lang="en-GB" dirty="0" smtClean="0"/>
                  <a:t>You have to place the bunches in the correct buckets – both for acceleration and deceleration!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/>
                  <a:t>, harmonic 33 of the bunch repetition frequency: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 smtClean="0"/>
                  <a:t>, e.g. harmonic 20 </a:t>
                </a:r>
                <a:r>
                  <a:rPr lang="en-GB" dirty="0"/>
                  <a:t>of the bunch repetition </a:t>
                </a:r>
                <a:r>
                  <a:rPr lang="en-GB" dirty="0" smtClean="0"/>
                  <a:t>frequency:</a:t>
                </a:r>
              </a:p>
              <a:p>
                <a:endParaRPr lang="en-GB" dirty="0"/>
              </a:p>
              <a:p>
                <a:endParaRPr lang="en-GB" dirty="0" smtClean="0"/>
              </a:p>
              <a:p>
                <a:r>
                  <a:rPr lang="en-GB" dirty="0" smtClean="0"/>
                  <a:t>In the worst case, this may require path length adjustment by approx.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 smtClean="0"/>
                  <a:t> of the lowest test frequency (for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325 </m:t>
                    </m:r>
                    <m:r>
                      <m:rPr>
                        <m:sty m:val="p"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MHz</m:t>
                    </m:r>
                  </m:oMath>
                </a14:m>
                <a:r>
                  <a:rPr lang="en-GB" dirty="0" smtClean="0"/>
                  <a:t>, this would be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46 </m:t>
                    </m:r>
                    <m:r>
                      <m:rPr>
                        <m:sty m:val="p"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lang="en-GB" dirty="0" smtClean="0"/>
                  <a:t>).</a:t>
                </a: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1796144"/>
                <a:ext cx="10363826" cy="3995056"/>
              </a:xfrm>
              <a:blipFill>
                <a:blip r:embed="rId2"/>
                <a:stretch>
                  <a:fillRect l="-529" b="-29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24-Feb-2017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PERLE @ Orsay                  LAL-Orsay                EJensen: Injector, Power and f variation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983" y="2581828"/>
            <a:ext cx="11444923" cy="8183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098" y="3660947"/>
            <a:ext cx="11662691" cy="83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94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4" y="544287"/>
            <a:ext cx="6789044" cy="508839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24-Feb-2017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PERLE @ Orsay                  LAL-Orsay                EJensen: Injector, Power and f variation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81435" y="2796094"/>
            <a:ext cx="2238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0BF7F6"/>
                </a:solidFill>
                <a:latin typeface="Informal Roman" panose="030604020304060B0204" pitchFamily="66" charset="0"/>
              </a:rPr>
              <a:t>Thank you!</a:t>
            </a:r>
            <a:endParaRPr lang="en-GB" sz="4000" dirty="0">
              <a:solidFill>
                <a:srgbClr val="0BF7F6"/>
              </a:solidFill>
              <a:latin typeface="Informal Roman" panose="030604020304060B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930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Injector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1703614"/>
                <a:ext cx="10363826" cy="4087585"/>
              </a:xfrm>
            </p:spPr>
            <p:txBody>
              <a:bodyPr/>
              <a:lstStyle/>
              <a:p>
                <a:r>
                  <a:rPr lang="en-GB" dirty="0" smtClean="0"/>
                  <a:t>Preferred concept: Photocathode, DC gun with SRF accelerator (</a:t>
                </a:r>
                <a:r>
                  <a:rPr lang="en-GB" dirty="0" err="1" smtClean="0"/>
                  <a:t>buncher</a:t>
                </a:r>
                <a:r>
                  <a:rPr lang="en-GB" dirty="0" smtClean="0"/>
                  <a:t> &amp; booster)</a:t>
                </a:r>
              </a:p>
              <a:p>
                <a:r>
                  <a:rPr lang="en-GB" dirty="0" smtClean="0"/>
                  <a:t>LASER allows flexible bunching sequence!</a:t>
                </a:r>
              </a:p>
              <a:p>
                <a:r>
                  <a:rPr lang="en-GB" dirty="0" smtClean="0"/>
                  <a:t>Nominal </a:t>
                </a:r>
                <a:r>
                  <a:rPr lang="en-GB" dirty="0"/>
                  <a:t>repetition rate: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40.1 </m:t>
                    </m:r>
                    <m:r>
                      <m:rPr>
                        <m:sty m:val="p"/>
                      </m:rPr>
                      <a:rPr lang="en-GB" dirty="0">
                        <a:latin typeface="Cambria Math" panose="02040503050406030204" pitchFamily="18" charset="0"/>
                      </a:rPr>
                      <m:t>MHz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(20</a:t>
                </a:r>
                <a:r>
                  <a:rPr lang="en-GB" baseline="30000" dirty="0"/>
                  <a:t>th</a:t>
                </a:r>
                <a:r>
                  <a:rPr lang="en-GB" dirty="0"/>
                  <a:t> </a:t>
                </a:r>
                <a:r>
                  <a:rPr lang="en-GB" dirty="0" smtClean="0"/>
                  <a:t>subharmonic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802 </m:t>
                    </m:r>
                    <m:r>
                      <m:rPr>
                        <m:sty m:val="p"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MHz</m:t>
                    </m:r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  <a:p>
                <a:r>
                  <a:rPr lang="en-GB" dirty="0"/>
                  <a:t>Nominal bunch </a:t>
                </a:r>
                <a:r>
                  <a:rPr lang="en-GB" dirty="0" smtClean="0"/>
                  <a:t>charge: </a:t>
                </a:r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GB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=320 </m:t>
                    </m:r>
                    <m:r>
                      <m:rPr>
                        <m:sty m:val="p"/>
                      </m:rPr>
                      <a:rPr lang="en-GB" dirty="0">
                        <a:latin typeface="Cambria Math" panose="02040503050406030204" pitchFamily="18" charset="0"/>
                      </a:rPr>
                      <m:t>pC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       (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320 </m:t>
                    </m:r>
                    <m:r>
                      <m:rPr>
                        <m:sty m:val="p"/>
                      </m:rPr>
                      <a:rPr lang="en-GB" dirty="0">
                        <a:latin typeface="Cambria Math" panose="02040503050406030204" pitchFamily="18" charset="0"/>
                      </a:rPr>
                      <m:t>pC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∙40 </m:t>
                    </m:r>
                    <m:r>
                      <m:rPr>
                        <m:sty m:val="p"/>
                      </m:rPr>
                      <a:rPr lang="en-GB" dirty="0">
                        <a:latin typeface="Cambria Math" panose="02040503050406030204" pitchFamily="18" charset="0"/>
                      </a:rPr>
                      <m:t>MHz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=12.8 </m:t>
                    </m:r>
                    <m:r>
                      <m:rPr>
                        <m:sty m:val="p"/>
                      </m:rPr>
                      <a:rPr lang="en-GB" dirty="0">
                        <a:latin typeface="Cambria Math" panose="02040503050406030204" pitchFamily="18" charset="0"/>
                      </a:rPr>
                      <m:t>mA</m:t>
                    </m:r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1703614"/>
                <a:ext cx="10363826" cy="4087585"/>
              </a:xfrm>
              <a:blipFill>
                <a:blip r:embed="rId2"/>
                <a:stretch>
                  <a:fillRect l="-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24-Feb-2017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PERLE @ Orsay                  LAL-Orsay                EJensen: Injector, Power and f variation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pic>
        <p:nvPicPr>
          <p:cNvPr id="11" name="Picture 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306" y="3613757"/>
            <a:ext cx="4752528" cy="226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653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CBETA injector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713014" y="2306771"/>
                <a:ext cx="4582886" cy="338001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75 </m:t>
                    </m:r>
                    <m:r>
                      <m:rPr>
                        <m:sty m:val="p"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mA</m:t>
                    </m:r>
                  </m:oMath>
                </a14:m>
                <a:r>
                  <a:rPr lang="en-GB" dirty="0" smtClean="0"/>
                  <a:t>!</a:t>
                </a:r>
              </a:p>
              <a:p>
                <a:r>
                  <a:rPr lang="en-GB" dirty="0" smtClean="0"/>
                  <a:t>Up to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12 </m:t>
                    </m:r>
                    <m:r>
                      <m:rPr>
                        <m:sty m:val="p"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MeV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 smtClean="0"/>
                  <a:t>(operation at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6 </m:t>
                    </m:r>
                    <m:r>
                      <m:rPr>
                        <m:sty m:val="p"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GB" dirty="0" smtClean="0"/>
                  <a:t>)</a:t>
                </a:r>
              </a:p>
              <a:p>
                <a:r>
                  <a:rPr lang="en-GB" dirty="0" smtClean="0"/>
                  <a:t>Beam power up to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0.5 </m:t>
                    </m:r>
                    <m:r>
                      <m:rPr>
                        <m:sty m:val="p"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MW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 smtClean="0"/>
                  <a:t>(not recovered)</a:t>
                </a:r>
              </a:p>
              <a:p>
                <a:r>
                  <a:rPr lang="en-GB" dirty="0" smtClean="0"/>
                  <a:t>6-cell 1.3 GHz booster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713014" y="2306771"/>
                <a:ext cx="4582886" cy="3380014"/>
              </a:xfrm>
              <a:blipFill>
                <a:blip r:embed="rId2"/>
                <a:stretch>
                  <a:fillRect l="-1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24-Feb-2017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PERLE @ Orsay                  LAL-Orsay                EJensen: Injector, Power and f variation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 descr="L0_ERL_perspective1s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96" t="23628" r="4257" b="20094"/>
          <a:stretch/>
        </p:blipFill>
        <p:spPr>
          <a:xfrm>
            <a:off x="5023757" y="2306770"/>
            <a:ext cx="6330044" cy="33800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23757" y="5231032"/>
            <a:ext cx="1968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Georg </a:t>
            </a:r>
            <a:r>
              <a:rPr lang="en-GB" dirty="0" err="1" smtClean="0"/>
              <a:t>Hoffstaetter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7918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DC gun with photocathode: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Considered photo-cathode materials: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24-Feb-2017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PERLE @ Orsay                  LAL-Orsay                EJensen: Injector, Power and f variation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1731440"/>
                  </p:ext>
                </p:extLst>
              </p:nvPr>
            </p:nvGraphicFramePr>
            <p:xfrm>
              <a:off x="1082501" y="3260271"/>
              <a:ext cx="9199056" cy="166251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2598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088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602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2598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2598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408864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243121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45731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Material</a:t>
                          </a:r>
                          <a:endParaRPr lang="en-GB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7" marR="6290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 smtClean="0">
                              <a:effectLst/>
                            </a:rPr>
                            <a:t>typical laser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oMath>
                          </a14:m>
                          <a:endParaRPr lang="en-GB" sz="1200" dirty="0">
                            <a:effectLst/>
                          </a:endParaRPr>
                        </a:p>
                      </a:txBody>
                      <a:tcPr marL="62907" marR="6290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 smtClean="0">
                              <a:effectLst/>
                            </a:rPr>
                            <a:t>work </a:t>
                          </a:r>
                          <a:r>
                            <a:rPr lang="en-GB" sz="1200" dirty="0">
                              <a:effectLst/>
                            </a:rPr>
                            <a:t>function</a:t>
                          </a:r>
                          <a:endParaRPr lang="en-GB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7" marR="6290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 smtClean="0">
                              <a:effectLst/>
                            </a:rPr>
                            <a:t>observed </a:t>
                          </a:r>
                          <a:r>
                            <a:rPr lang="en-GB" sz="1200" dirty="0">
                              <a:effectLst/>
                            </a:rPr>
                            <a:t>Q.E.</a:t>
                          </a:r>
                          <a:endParaRPr lang="en-GB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7" marR="6290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 smtClean="0">
                              <a:effectLst/>
                            </a:rPr>
                            <a:t>laser</a:t>
                          </a:r>
                          <a:r>
                            <a:rPr lang="en-GB" sz="1200" baseline="0" dirty="0" smtClean="0">
                              <a:effectLst/>
                            </a:rPr>
                            <a:t> power for </a:t>
                          </a:r>
                          <a:r>
                            <a:rPr lang="en-GB" sz="1200" baseline="0" dirty="0" smtClean="0">
                              <a:effectLst/>
                            </a:rPr>
                            <a:t>1</a:t>
                          </a:r>
                          <a:r>
                            <a:rPr lang="en-GB" sz="1200" dirty="0" smtClean="0">
                              <a:effectLst/>
                            </a:rPr>
                            <a:t>2.8</a:t>
                          </a:r>
                          <a:r>
                            <a:rPr lang="en-GB" sz="1200" dirty="0">
                              <a:effectLst/>
                            </a:rPr>
                            <a:t> mA</a:t>
                          </a:r>
                          <a:endParaRPr lang="en-GB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7" marR="6290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 smtClean="0">
                              <a:effectLst/>
                            </a:rPr>
                            <a:t>observed </a:t>
                          </a:r>
                          <a:r>
                            <a:rPr lang="en-GB" sz="1200" dirty="0">
                              <a:effectLst/>
                            </a:rPr>
                            <a:t>maximum current</a:t>
                          </a:r>
                          <a:endParaRPr lang="en-GB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7" marR="6290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 smtClean="0">
                              <a:effectLst/>
                            </a:rPr>
                            <a:t>observed </a:t>
                          </a:r>
                          <a:r>
                            <a:rPr lang="en-GB" sz="1200" dirty="0">
                              <a:effectLst/>
                            </a:rPr>
                            <a:t>lifetime</a:t>
                          </a:r>
                          <a:endParaRPr lang="en-GB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7" marR="62907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Sb-based family, unpolarised</a:t>
                          </a:r>
                          <a:endParaRPr lang="en-GB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7" marR="6290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532 nm</a:t>
                          </a:r>
                          <a:endParaRPr lang="en-GB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7" marR="6290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1.5-1.9 eV</a:t>
                          </a:r>
                          <a:endParaRPr lang="en-GB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7" marR="6290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4-5%</a:t>
                          </a:r>
                          <a:endParaRPr lang="en-GB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7" marR="6290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 smtClean="0">
                              <a:effectLst/>
                            </a:rPr>
                            <a:t>1.9</a:t>
                          </a:r>
                          <a:r>
                            <a:rPr lang="en-GB" sz="1200" baseline="0" dirty="0" smtClean="0">
                              <a:effectLst/>
                            </a:rPr>
                            <a:t> </a:t>
                          </a:r>
                          <a:r>
                            <a:rPr lang="en-GB" sz="1200" dirty="0" smtClean="0">
                              <a:effectLst/>
                            </a:rPr>
                            <a:t>W</a:t>
                          </a:r>
                          <a:r>
                            <a:rPr lang="en-GB" sz="1200" dirty="0">
                              <a:effectLst/>
                            </a:rPr>
                            <a:t>**</a:t>
                          </a:r>
                          <a:endParaRPr lang="en-GB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7" marR="6290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65 mA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[Cornell]</a:t>
                          </a:r>
                          <a:endParaRPr lang="en-GB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7" marR="6290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 smtClean="0">
                              <a:effectLst/>
                            </a:rPr>
                            <a:t>days</a:t>
                          </a:r>
                          <a:endParaRPr lang="en-GB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7" marR="62907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GaAs-based family, polarised</a:t>
                          </a:r>
                          <a:endParaRPr lang="en-GB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7" marR="6290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780 nm</a:t>
                          </a:r>
                          <a:endParaRPr lang="en-GB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7" marR="6290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1.2 eV*</a:t>
                          </a:r>
                          <a:endParaRPr lang="en-GB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7" marR="6290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0.1-1.0%</a:t>
                          </a:r>
                          <a:endParaRPr lang="en-GB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7" marR="6290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 smtClean="0">
                              <a:effectLst/>
                            </a:rPr>
                            <a:t>13</a:t>
                          </a:r>
                          <a:r>
                            <a:rPr lang="en-GB" sz="1200" dirty="0">
                              <a:effectLst/>
                            </a:rPr>
                            <a:t> W***</a:t>
                          </a:r>
                          <a:endParaRPr lang="en-GB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7" marR="6290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5-6 mA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[JLAB]</a:t>
                          </a:r>
                          <a:endParaRPr lang="en-GB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7" marR="6290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 smtClean="0">
                              <a:effectLst/>
                            </a:rPr>
                            <a:t>hours</a:t>
                          </a:r>
                          <a:endParaRPr lang="en-GB" sz="1200" dirty="0">
                            <a:effectLst/>
                          </a:endParaRPr>
                        </a:p>
                      </a:txBody>
                      <a:tcPr marL="62907" marR="62907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41040">
                    <a:tc gridSpan="7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dirty="0" smtClean="0">
                              <a:effectLst/>
                            </a:rPr>
                            <a:t>*- at NEA state, ** - at Q.E.=1%, *** - at Q.E.=0.1% </a:t>
                          </a:r>
                          <a:endParaRPr lang="en-GB" sz="1200" dirty="0" smtClean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2907" marR="62907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GB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7" marR="62907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GB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7" marR="62907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GB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7" marR="62907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GB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7" marR="62907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GB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7" marR="62907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0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2907" marR="62907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1731440"/>
                  </p:ext>
                </p:extLst>
              </p:nvPr>
            </p:nvGraphicFramePr>
            <p:xfrm>
              <a:off x="1082501" y="3260271"/>
              <a:ext cx="9199056" cy="166251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2598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088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602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2598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2598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408864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243121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45731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Material</a:t>
                          </a:r>
                          <a:endParaRPr lang="en-GB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7" marR="62907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2907" marR="62907" marT="0" marB="0" anchor="ctr">
                        <a:blipFill>
                          <a:blip r:embed="rId2"/>
                          <a:stretch>
                            <a:fillRect l="-94805" t="-1333" r="-461039" b="-2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 smtClean="0">
                              <a:effectLst/>
                            </a:rPr>
                            <a:t>work </a:t>
                          </a:r>
                          <a:r>
                            <a:rPr lang="en-GB" sz="1200" dirty="0">
                              <a:effectLst/>
                            </a:rPr>
                            <a:t>function</a:t>
                          </a:r>
                          <a:endParaRPr lang="en-GB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7" marR="6290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 smtClean="0">
                              <a:effectLst/>
                            </a:rPr>
                            <a:t>observed </a:t>
                          </a:r>
                          <a:r>
                            <a:rPr lang="en-GB" sz="1200" dirty="0">
                              <a:effectLst/>
                            </a:rPr>
                            <a:t>Q.E.</a:t>
                          </a:r>
                          <a:endParaRPr lang="en-GB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7" marR="6290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 smtClean="0">
                              <a:effectLst/>
                            </a:rPr>
                            <a:t>laser</a:t>
                          </a:r>
                          <a:r>
                            <a:rPr lang="en-GB" sz="1200" baseline="0" dirty="0" smtClean="0">
                              <a:effectLst/>
                            </a:rPr>
                            <a:t> power for </a:t>
                          </a:r>
                          <a:r>
                            <a:rPr lang="en-GB" sz="1200" baseline="0" dirty="0" smtClean="0">
                              <a:effectLst/>
                            </a:rPr>
                            <a:t>1</a:t>
                          </a:r>
                          <a:r>
                            <a:rPr lang="en-GB" sz="1200" dirty="0" smtClean="0">
                              <a:effectLst/>
                            </a:rPr>
                            <a:t>2.8</a:t>
                          </a:r>
                          <a:r>
                            <a:rPr lang="en-GB" sz="1200" dirty="0">
                              <a:effectLst/>
                            </a:rPr>
                            <a:t> mA</a:t>
                          </a:r>
                          <a:endParaRPr lang="en-GB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7" marR="6290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 smtClean="0">
                              <a:effectLst/>
                            </a:rPr>
                            <a:t>observed </a:t>
                          </a:r>
                          <a:r>
                            <a:rPr lang="en-GB" sz="1200" dirty="0">
                              <a:effectLst/>
                            </a:rPr>
                            <a:t>maximum current</a:t>
                          </a:r>
                          <a:endParaRPr lang="en-GB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7" marR="6290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 smtClean="0">
                              <a:effectLst/>
                            </a:rPr>
                            <a:t>observed </a:t>
                          </a:r>
                          <a:r>
                            <a:rPr lang="en-GB" sz="1200" dirty="0">
                              <a:effectLst/>
                            </a:rPr>
                            <a:t>lifetime</a:t>
                          </a:r>
                          <a:endParaRPr lang="en-GB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7" marR="62907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Sb-based family, unpolarised</a:t>
                          </a:r>
                          <a:endParaRPr lang="en-GB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7" marR="6290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532 nm</a:t>
                          </a:r>
                          <a:endParaRPr lang="en-GB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7" marR="6290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1.5-1.9 eV</a:t>
                          </a:r>
                          <a:endParaRPr lang="en-GB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7" marR="6290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4-5%</a:t>
                          </a:r>
                          <a:endParaRPr lang="en-GB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7" marR="6290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 smtClean="0">
                              <a:effectLst/>
                            </a:rPr>
                            <a:t>1.9</a:t>
                          </a:r>
                          <a:r>
                            <a:rPr lang="en-GB" sz="1200" baseline="0" dirty="0" smtClean="0">
                              <a:effectLst/>
                            </a:rPr>
                            <a:t> </a:t>
                          </a:r>
                          <a:r>
                            <a:rPr lang="en-GB" sz="1200" dirty="0" smtClean="0">
                              <a:effectLst/>
                            </a:rPr>
                            <a:t>W</a:t>
                          </a:r>
                          <a:r>
                            <a:rPr lang="en-GB" sz="1200" dirty="0">
                              <a:effectLst/>
                            </a:rPr>
                            <a:t>**</a:t>
                          </a:r>
                          <a:endParaRPr lang="en-GB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7" marR="6290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65 mA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[Cornell]</a:t>
                          </a:r>
                          <a:endParaRPr lang="en-GB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7" marR="6290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 smtClean="0">
                              <a:effectLst/>
                            </a:rPr>
                            <a:t>days</a:t>
                          </a:r>
                          <a:endParaRPr lang="en-GB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7" marR="62907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GaAs-based family, polarised</a:t>
                          </a:r>
                          <a:endParaRPr lang="en-GB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7" marR="6290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780 nm</a:t>
                          </a:r>
                          <a:endParaRPr lang="en-GB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7" marR="6290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1.2 eV*</a:t>
                          </a:r>
                          <a:endParaRPr lang="en-GB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7" marR="6290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0.1-1.0%</a:t>
                          </a:r>
                          <a:endParaRPr lang="en-GB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7" marR="6290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 smtClean="0">
                              <a:effectLst/>
                            </a:rPr>
                            <a:t>13</a:t>
                          </a:r>
                          <a:r>
                            <a:rPr lang="en-GB" sz="1200" dirty="0">
                              <a:effectLst/>
                            </a:rPr>
                            <a:t> W***</a:t>
                          </a:r>
                          <a:endParaRPr lang="en-GB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7" marR="6290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5-6 mA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[JLAB]</a:t>
                          </a:r>
                          <a:endParaRPr lang="en-GB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7" marR="6290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 smtClean="0">
                              <a:effectLst/>
                            </a:rPr>
                            <a:t>hours</a:t>
                          </a:r>
                          <a:endParaRPr lang="en-GB" sz="1200" dirty="0">
                            <a:effectLst/>
                          </a:endParaRPr>
                        </a:p>
                      </a:txBody>
                      <a:tcPr marL="62907" marR="62907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41040">
                    <a:tc gridSpan="7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dirty="0" smtClean="0">
                              <a:effectLst/>
                            </a:rPr>
                            <a:t>*- at NEA state, ** - at Q.E.=1%, *** - at Q.E.=0.1% </a:t>
                          </a:r>
                          <a:endParaRPr lang="en-GB" sz="1200" dirty="0" smtClean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2907" marR="62907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GB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7" marR="62907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GB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7" marR="62907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GB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7" marR="62907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GB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7" marR="62907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GB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7" marR="62907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0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2907" marR="62907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9574922" y="5069690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Boris </a:t>
            </a:r>
            <a:r>
              <a:rPr lang="en-GB" dirty="0" err="1" smtClean="0"/>
              <a:t>Militsyn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389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Buncher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756557" y="2367092"/>
                <a:ext cx="5758543" cy="3424107"/>
              </a:xfrm>
            </p:spPr>
            <p:txBody>
              <a:bodyPr>
                <a:normAutofit/>
              </a:bodyPr>
              <a:lstStyle/>
              <a:p>
                <a:r>
                  <a:rPr lang="en-GB" dirty="0" smtClean="0"/>
                  <a:t>The plot on the right shows the </a:t>
                </a:r>
                <a:r>
                  <a:rPr lang="en-GB" dirty="0" err="1" smtClean="0"/>
                  <a:t>rms</a:t>
                </a:r>
                <a:r>
                  <a:rPr lang="en-GB" dirty="0" smtClean="0"/>
                  <a:t> bunch length (top) and </a:t>
                </a:r>
                <a:r>
                  <a:rPr lang="en-GB" dirty="0" err="1" smtClean="0"/>
                  <a:t>rms</a:t>
                </a:r>
                <a:r>
                  <a:rPr lang="en-GB" dirty="0" smtClean="0"/>
                  <a:t> emittance (bottom) of a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300 </m:t>
                    </m:r>
                    <m:r>
                      <m:rPr>
                        <m:sty m:val="p"/>
                      </m:rPr>
                      <a:rPr lang="en-GB" i="0" dirty="0" err="1" smtClean="0">
                        <a:latin typeface="Cambria Math" panose="02040503050406030204" pitchFamily="18" charset="0"/>
                      </a:rPr>
                      <m:t>pC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 smtClean="0"/>
                  <a:t>bunch exiting from the cathode, depending on laser spot size (abscissa) and laser pulse length (colour).</a:t>
                </a:r>
              </a:p>
              <a:p>
                <a:r>
                  <a:rPr lang="en-GB" dirty="0" smtClean="0"/>
                  <a:t>An optimum is found around 8.5 mm (35 </a:t>
                </a:r>
                <a:r>
                  <a:rPr lang="en-GB" dirty="0" err="1" smtClean="0"/>
                  <a:t>ps</a:t>
                </a:r>
                <a:r>
                  <a:rPr lang="en-GB" dirty="0" smtClean="0"/>
                  <a:t>) with around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</a:rPr>
                      <m:t>mm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</a:rPr>
                      <m:t>mrad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r>
                  <a:rPr lang="en-GB" dirty="0" smtClean="0"/>
                  <a:t>A subsequent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401 </m:t>
                    </m:r>
                    <m:r>
                      <m:rPr>
                        <m:sty m:val="p"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MHz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 err="1" smtClean="0"/>
                  <a:t>buncher</a:t>
                </a:r>
                <a:r>
                  <a:rPr lang="en-GB" dirty="0" smtClean="0"/>
                  <a:t> allows rotation in phase space for bunch compression.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756557" y="2367092"/>
                <a:ext cx="5758543" cy="3424107"/>
              </a:xfrm>
              <a:blipFill>
                <a:blip r:embed="rId2"/>
                <a:stretch>
                  <a:fillRect l="-952" r="-20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24-Feb-2017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PERLE @ Orsay                  LAL-Orsay                EJensen: Injector, Power and f variation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952" y="2306770"/>
            <a:ext cx="5133340" cy="289433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735691" y="5201100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Boris </a:t>
            </a:r>
            <a:r>
              <a:rPr lang="en-GB" dirty="0" err="1" smtClean="0"/>
              <a:t>Militsyn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8148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Booster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4400" y="2388863"/>
                <a:ext cx="5780314" cy="3424107"/>
              </a:xfrm>
            </p:spPr>
            <p:txBody>
              <a:bodyPr/>
              <a:lstStyle/>
              <a:p>
                <a:r>
                  <a:rPr lang="en-GB" dirty="0" smtClean="0"/>
                  <a:t>Nominal injection energy into the ERL: 5 MeV.</a:t>
                </a:r>
              </a:p>
              <a:p>
                <a:r>
                  <a:rPr lang="en-GB" dirty="0" smtClean="0"/>
                  <a:t>The booster could consist of 5 individually powered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802 </m:t>
                    </m:r>
                    <m:r>
                      <m:rPr>
                        <m:sty m:val="p"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MHz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 smtClean="0"/>
                  <a:t>cavities.</a:t>
                </a:r>
              </a:p>
              <a:p>
                <a:r>
                  <a:rPr lang="en-GB" dirty="0" smtClean="0"/>
                  <a:t>To keep the flexibility of PERLE as a test facility, it would be wise to over-dimension the booster (to be able e.g. to achieve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10 </m:t>
                    </m:r>
                    <m:r>
                      <m:rPr>
                        <m:sty m:val="p"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MeV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 smtClean="0"/>
                  <a:t>at lower current)</a:t>
                </a:r>
              </a:p>
              <a:p>
                <a:r>
                  <a:rPr lang="en-GB" dirty="0" smtClean="0"/>
                  <a:t>RF installed power: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𝒪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(100 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kW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/>
                  <a:t>, compatible with 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5 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MV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∙12.8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mA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=60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kW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4400" y="2388863"/>
                <a:ext cx="5780314" cy="3424107"/>
              </a:xfrm>
              <a:blipFill>
                <a:blip r:embed="rId2"/>
                <a:stretch>
                  <a:fillRect l="-949" b="-17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24-Feb-2017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PERLE @ Orsay                  LAL-Orsay                EJensen: Injector, Power and f variation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017" y="2590755"/>
            <a:ext cx="5561965" cy="265620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905734" y="5062294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Boris </a:t>
            </a:r>
            <a:r>
              <a:rPr lang="en-GB" dirty="0" err="1" smtClean="0"/>
              <a:t>Militsyn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4839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RF Power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1774371"/>
                <a:ext cx="10326128" cy="401682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GB" dirty="0" smtClean="0"/>
                  <a:t>How much power is needed?</a:t>
                </a:r>
              </a:p>
              <a:p>
                <a:pPr lvl="1"/>
                <a:r>
                  <a:rPr lang="en-GB" dirty="0" smtClean="0"/>
                  <a:t>Naïve answer: the decelerated beam powers the accelerated beam – the net beam loading is zero – no power is needed in CW!</a:t>
                </a:r>
              </a:p>
              <a:p>
                <a:pPr lvl="1"/>
                <a:r>
                  <a:rPr lang="en-GB" dirty="0" smtClean="0"/>
                  <a:t>This is of course wrong: The optimum loaded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dirty="0" smtClean="0"/>
                  <a:t> and </a:t>
                </a:r>
                <a:br>
                  <a:rPr lang="en-GB" dirty="0" smtClean="0"/>
                </a:br>
                <a:r>
                  <a:rPr lang="en-GB" dirty="0" smtClean="0"/>
                  <a:t>thus the required power depend on the peak detuning.</a:t>
                </a:r>
              </a:p>
              <a:p>
                <a:r>
                  <a:rPr lang="en-GB" dirty="0" smtClean="0"/>
                  <a:t>As we heard from Dave Douglas yesterday: </a:t>
                </a:r>
                <a:br>
                  <a:rPr lang="en-GB" dirty="0" smtClean="0"/>
                </a:br>
                <a:r>
                  <a:rPr lang="en-GB" dirty="0" smtClean="0"/>
                  <a:t>	“Mind the transients!”</a:t>
                </a:r>
              </a:p>
              <a:p>
                <a:r>
                  <a:rPr lang="en-GB" dirty="0"/>
                  <a:t>The ratio “beam power/RF power” will </a:t>
                </a:r>
                <a:r>
                  <a:rPr lang="en-GB" dirty="0" smtClean="0"/>
                  <a:t>guide</a:t>
                </a:r>
                <a:br>
                  <a:rPr lang="en-GB" dirty="0" smtClean="0"/>
                </a:br>
                <a:r>
                  <a:rPr lang="en-GB" dirty="0" smtClean="0"/>
                  <a:t>the choice – JLAB experience </a:t>
                </a:r>
                <a:r>
                  <a:rPr lang="en-GB" dirty="0" smtClean="0">
                    <a:sym typeface="Wingdings" panose="05000000000000000000" pitchFamily="2" charset="2"/>
                  </a:rPr>
                  <a:t></a:t>
                </a:r>
                <a:r>
                  <a:rPr lang="en-GB" dirty="0" smtClean="0"/>
                  <a:t> Factor 8.</a:t>
                </a:r>
                <a:endParaRPr lang="en-GB" dirty="0"/>
              </a:p>
              <a:p>
                <a:r>
                  <a:rPr lang="en-GB" dirty="0" smtClean="0"/>
                  <a:t>Our baseline choice: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𝒪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50 </m:t>
                            </m:r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kW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cavity</m:t>
                        </m:r>
                      </m:den>
                    </m:f>
                  </m:oMath>
                </a14:m>
                <a:r>
                  <a:rPr lang="en-GB" dirty="0" smtClean="0"/>
                  <a:t>.</a:t>
                </a:r>
              </a:p>
              <a:p>
                <a:r>
                  <a:rPr lang="en-GB" dirty="0" err="1" smtClean="0"/>
                  <a:t>PERLE@Orsay</a:t>
                </a:r>
                <a:r>
                  <a:rPr lang="en-GB" dirty="0" smtClean="0"/>
                  <a:t>: 3-pass, 2 CM: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450 </m:t>
                    </m:r>
                    <m:r>
                      <m:rPr>
                        <m:sty m:val="p"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GB" dirty="0" smtClean="0"/>
                  <a:t>,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10 </m:t>
                    </m:r>
                    <m:r>
                      <m:rPr>
                        <m:sty m:val="p"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mA</m:t>
                    </m:r>
                  </m:oMath>
                </a14:m>
                <a:r>
                  <a:rPr lang="en-GB" dirty="0" smtClean="0"/>
                  <a:t>: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4.5 </m:t>
                    </m:r>
                    <m:r>
                      <m:rPr>
                        <m:sty m:val="p"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MW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 smtClean="0"/>
                  <a:t>with 8 cavities: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400 </m:t>
                    </m:r>
                    <m:r>
                      <m:rPr>
                        <m:sty m:val="p"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kW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 smtClean="0"/>
                  <a:t>RF </a:t>
                </a:r>
                <a:r>
                  <a:rPr lang="en-GB" dirty="0" smtClean="0">
                    <a:sym typeface="Wingdings" panose="05000000000000000000" pitchFamily="2" charset="2"/>
                  </a:rPr>
                  <a:t></a:t>
                </a:r>
                <a:r>
                  <a:rPr lang="en-GB" dirty="0" smtClean="0"/>
                  <a:t> Factor 11!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1774371"/>
                <a:ext cx="10326128" cy="4016829"/>
              </a:xfrm>
              <a:blipFill>
                <a:blip r:embed="rId2"/>
                <a:stretch>
                  <a:fillRect l="-472" t="-910" b="-10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24-Feb-2017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PERLE @ Orsay                  LAL-Orsay                EJensen: Injector, Power and f variation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99096" y="2690390"/>
            <a:ext cx="4379130" cy="2379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04242" y="4866142"/>
            <a:ext cx="1454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Rama </a:t>
            </a:r>
            <a:r>
              <a:rPr lang="en-GB" dirty="0" err="1" smtClean="0"/>
              <a:t>Calaga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4302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CERN 800 MHz RF system @ SPS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24-Feb-2017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PERLE @ Orsay                  LAL-Orsay                EJensen: Injector, Power and f variation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35" y="1716883"/>
            <a:ext cx="5367150" cy="40253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77834" y="2222789"/>
            <a:ext cx="4047248" cy="30354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06619" y="5394799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Eric Montesinos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9324183" y="2333838"/>
            <a:ext cx="2810971" cy="2606273"/>
            <a:chOff x="159488" y="2895978"/>
            <a:chExt cx="3344128" cy="3100605"/>
          </a:xfrm>
        </p:grpSpPr>
        <p:pic>
          <p:nvPicPr>
            <p:cNvPr id="11" name="Picture 10"/>
            <p:cNvPicPr/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9986" t="11667" r="12439" b="14658"/>
            <a:stretch/>
          </p:blipFill>
          <p:spPr bwMode="auto">
            <a:xfrm>
              <a:off x="436604" y="2895978"/>
              <a:ext cx="2641861" cy="263158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159488" y="5630430"/>
              <a:ext cx="3344128" cy="3661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 smtClean="0"/>
                <a:t>CERN 802 MHz, </a:t>
              </a:r>
              <a:r>
                <a:rPr lang="en-GB" sz="1400" dirty="0"/>
                <a:t>60 kW </a:t>
              </a:r>
              <a:r>
                <a:rPr lang="en-GB" sz="1400" dirty="0" smtClean="0"/>
                <a:t>CW IOT TX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800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adapt PERLE to test cavities </a:t>
            </a:r>
            <a:br>
              <a:rPr lang="en-GB" dirty="0" smtClean="0"/>
            </a:br>
            <a:r>
              <a:rPr lang="en-GB" dirty="0" smtClean="0"/>
              <a:t>at different frequencies?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One purpose of PERLE is to “test SRF Cavities/</a:t>
            </a:r>
            <a:r>
              <a:rPr lang="en-GB" dirty="0" err="1" smtClean="0"/>
              <a:t>cryomodules</a:t>
            </a:r>
            <a:r>
              <a:rPr lang="en-GB" dirty="0" smtClean="0"/>
              <a:t> with beam” – it would be good to make this possible at more frequencies than just one!</a:t>
            </a:r>
          </a:p>
          <a:p>
            <a:r>
              <a:rPr lang="en-GB" dirty="0" smtClean="0"/>
              <a:t>… without changing the entire set-up!</a:t>
            </a:r>
          </a:p>
          <a:p>
            <a:r>
              <a:rPr lang="en-GB" dirty="0" smtClean="0"/>
              <a:t>This can be made possible thanks to the flexibility of a laser pulse driven photocathode.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24-Feb-2017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PERLE @ Orsay                  LAL-Orsay                EJensen: Injector, Power and f variation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86683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1637</TotalTime>
  <Words>837</Words>
  <Application>Microsoft Office PowerPoint</Application>
  <PresentationFormat>Widescreen</PresentationFormat>
  <Paragraphs>198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 Math</vt:lpstr>
      <vt:lpstr>Informal Roman</vt:lpstr>
      <vt:lpstr>Times New Roman</vt:lpstr>
      <vt:lpstr>Tw Cen MT</vt:lpstr>
      <vt:lpstr>Wingdings</vt:lpstr>
      <vt:lpstr>Droplet</vt:lpstr>
      <vt:lpstr>Injector, RF Power &amp; Frequency Variation</vt:lpstr>
      <vt:lpstr>Injector</vt:lpstr>
      <vt:lpstr>Example: CBETA injector</vt:lpstr>
      <vt:lpstr>DC gun with photocathode:</vt:lpstr>
      <vt:lpstr>Buncher</vt:lpstr>
      <vt:lpstr>Booster</vt:lpstr>
      <vt:lpstr>RF Power</vt:lpstr>
      <vt:lpstr>CERN 800 MHz RF system @ SPS</vt:lpstr>
      <vt:lpstr>How to adapt PERLE to test cavities  at different frequencies?</vt:lpstr>
      <vt:lpstr>Frequencies of interest …</vt:lpstr>
      <vt:lpstr>… are there common sub-harmonics?</vt:lpstr>
      <vt:lpstr>Options Table</vt:lpstr>
      <vt:lpstr> … but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Injector, RF Power &amp; Frequency Variation</dc:title>
  <dc:creator>Erk Jensen</dc:creator>
  <cp:lastModifiedBy>Erk Jensen</cp:lastModifiedBy>
  <cp:revision>38</cp:revision>
  <dcterms:created xsi:type="dcterms:W3CDTF">2017-02-22T15:26:32Z</dcterms:created>
  <dcterms:modified xsi:type="dcterms:W3CDTF">2017-02-24T08:43:17Z</dcterms:modified>
</cp:coreProperties>
</file>