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8" r:id="rId2"/>
    <p:sldId id="429" r:id="rId3"/>
    <p:sldId id="438" r:id="rId4"/>
    <p:sldId id="439" r:id="rId5"/>
    <p:sldId id="442" r:id="rId6"/>
    <p:sldId id="441" r:id="rId7"/>
    <p:sldId id="444" r:id="rId8"/>
    <p:sldId id="445" r:id="rId9"/>
    <p:sldId id="449" r:id="rId10"/>
    <p:sldId id="447" r:id="rId11"/>
    <p:sldId id="448" r:id="rId12"/>
    <p:sldId id="432" r:id="rId13"/>
    <p:sldId id="433" r:id="rId14"/>
    <p:sldId id="431" r:id="rId15"/>
    <p:sldId id="436" r:id="rId16"/>
    <p:sldId id="421" r:id="rId17"/>
    <p:sldId id="434" r:id="rId1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B08618-950A-4AE8-A69A-1262AFC9E8DD}">
          <p14:sldIdLst>
            <p14:sldId id="258"/>
            <p14:sldId id="429"/>
            <p14:sldId id="438"/>
            <p14:sldId id="439"/>
            <p14:sldId id="442"/>
            <p14:sldId id="441"/>
            <p14:sldId id="444"/>
            <p14:sldId id="445"/>
            <p14:sldId id="449"/>
            <p14:sldId id="447"/>
            <p14:sldId id="448"/>
          </p14:sldIdLst>
        </p14:section>
        <p14:section name="Untitled Section" id="{88DFEA11-CA9F-4134-A57D-C4EC16B9ACB4}">
          <p14:sldIdLst>
            <p14:sldId id="432"/>
            <p14:sldId id="433"/>
            <p14:sldId id="431"/>
            <p14:sldId id="436"/>
            <p14:sldId id="421"/>
            <p14:sldId id="43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0000"/>
    <a:srgbClr val="0C20B4"/>
    <a:srgbClr val="1205BB"/>
    <a:srgbClr val="0070C0"/>
    <a:srgbClr val="00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5" autoAdjust="0"/>
    <p:restoredTop sz="94849" autoAdjust="0"/>
  </p:normalViewPr>
  <p:slideViewPr>
    <p:cSldViewPr>
      <p:cViewPr varScale="1">
        <p:scale>
          <a:sx n="70" d="100"/>
          <a:sy n="70" d="100"/>
        </p:scale>
        <p:origin x="-17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D9CFC-759B-4AFA-8B1F-5385622C8CBA}" type="datetimeFigureOut">
              <a:rPr lang="en-US" smtClean="0"/>
              <a:pPr/>
              <a:t>2/24/2017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345F7-8B63-4164-9FC4-3626D06CF0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060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8E9B6-C915-4A08-BA3D-D645AED1E1D6}" type="datetimeFigureOut">
              <a:rPr lang="en-US" smtClean="0"/>
              <a:pPr/>
              <a:t>2/24/2017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EE1EE-50EC-4A20-9804-559FB85D5A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7785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EE1EE-50EC-4A20-9804-559FB85D5A5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357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68375"/>
            <a:ext cx="8229600" cy="1470025"/>
          </a:xfrm>
        </p:spPr>
        <p:txBody>
          <a:bodyPr>
            <a:normAutofit/>
          </a:bodyPr>
          <a:lstStyle>
            <a:lvl1pPr>
              <a:defRPr sz="45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0"/>
            <a:ext cx="82296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07480"/>
            <a:ext cx="2133600" cy="274320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</a:lstStyle>
          <a:p>
            <a:r>
              <a:rPr lang="en-US" smtClean="0"/>
              <a:t>25 Jun.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07480"/>
            <a:ext cx="2895600" cy="274320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</a:lstStyle>
          <a:p>
            <a:pPr algn="ctr"/>
            <a:r>
              <a:rPr lang="en-US" smtClean="0"/>
              <a:t>Attilio Milanese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07480"/>
            <a:ext cx="2133600" cy="274320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</a:lstStyle>
          <a:p>
            <a:pPr algn="r"/>
            <a:fld id="{0CF90FD8-B023-486F-B6EE-DCFB485F1C64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457200" y="4572000"/>
            <a:ext cx="8229600" cy="6858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7" name="Picture 13"/>
          <p:cNvPicPr>
            <a:picLocks noChangeAspect="1" noChangeArrowheads="1"/>
          </p:cNvPicPr>
          <p:nvPr userDrawn="1"/>
        </p:nvPicPr>
        <p:blipFill>
          <a:blip r:embed="rId2" cstate="print"/>
          <a:srcRect r="1060" b="1387"/>
          <a:stretch>
            <a:fillRect/>
          </a:stretch>
        </p:blipFill>
        <p:spPr bwMode="auto">
          <a:xfrm>
            <a:off x="4295156" y="5562600"/>
            <a:ext cx="553689" cy="562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76200"/>
            <a:ext cx="8229600" cy="59436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841248"/>
            <a:ext cx="8778240" cy="5577840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07480"/>
            <a:ext cx="2133600" cy="274320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25 Jun.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07480"/>
            <a:ext cx="2895600" cy="274320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ctr"/>
            <a:r>
              <a:rPr lang="en-US" smtClean="0"/>
              <a:t>Attilio Milanese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507480"/>
            <a:ext cx="2133600" cy="274320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/>
            <a:fld id="{0CF90FD8-B023-486F-B6EE-DCFB485F1C64}" type="slidenum">
              <a:rPr lang="en-US" smtClean="0"/>
              <a:pPr algn="r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8600" y="731520"/>
            <a:ext cx="868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28600" y="6477000"/>
            <a:ext cx="868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13"/>
          <p:cNvPicPr>
            <a:picLocks noChangeAspect="1" noChangeArrowheads="1"/>
          </p:cNvPicPr>
          <p:nvPr userDrawn="1"/>
        </p:nvPicPr>
        <p:blipFill>
          <a:blip r:embed="rId2" cstate="print"/>
          <a:srcRect r="1060" b="1387"/>
          <a:stretch>
            <a:fillRect/>
          </a:stretch>
        </p:blipFill>
        <p:spPr bwMode="auto">
          <a:xfrm>
            <a:off x="8534400" y="109427"/>
            <a:ext cx="492168" cy="500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841248"/>
            <a:ext cx="4038600" cy="55778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41248"/>
            <a:ext cx="4038600" cy="55778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07480"/>
            <a:ext cx="2133600" cy="274320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</a:lstStyle>
          <a:p>
            <a:r>
              <a:rPr lang="en-US" smtClean="0"/>
              <a:t>25 Jun.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07480"/>
            <a:ext cx="2895600" cy="274320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</a:lstStyle>
          <a:p>
            <a:pPr algn="ctr"/>
            <a:r>
              <a:rPr lang="en-US" smtClean="0"/>
              <a:t>Attilio Milanese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07480"/>
            <a:ext cx="2133600" cy="274320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</a:lstStyle>
          <a:p>
            <a:pPr algn="r"/>
            <a:fld id="{0CF90FD8-B023-486F-B6EE-DCFB485F1C64}" type="slidenum">
              <a:rPr lang="en-US" smtClean="0"/>
              <a:pPr algn="r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4770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9436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57200" y="7620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3"/>
          <p:cNvPicPr>
            <a:picLocks noChangeAspect="1" noChangeArrowheads="1"/>
          </p:cNvPicPr>
          <p:nvPr userDrawn="1"/>
        </p:nvPicPr>
        <p:blipFill>
          <a:blip r:embed="rId2" cstate="print"/>
          <a:srcRect r="1060" b="1387"/>
          <a:stretch>
            <a:fillRect/>
          </a:stretch>
        </p:blipFill>
        <p:spPr bwMode="auto">
          <a:xfrm>
            <a:off x="8534400" y="109427"/>
            <a:ext cx="492168" cy="500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accent1"/>
                </a:solidFill>
              </a:rPr>
              <a:t>Main magnets for                      PERLE Test Facility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Pierre-Alexandre THONET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24 Feb.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Solution 1: independent power supplies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CF90FD8-B023-486F-B6EE-DCFB485F1C64}" type="slidenum">
              <a:rPr lang="en-US" smtClean="0"/>
              <a:pPr algn="r"/>
              <a:t>10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07480"/>
            <a:ext cx="2133600" cy="274320"/>
          </a:xfrm>
        </p:spPr>
        <p:txBody>
          <a:bodyPr/>
          <a:lstStyle/>
          <a:p>
            <a:r>
              <a:rPr lang="en-US" dirty="0" smtClean="0"/>
              <a:t>24 Feb. 2017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07480"/>
            <a:ext cx="2895600" cy="274320"/>
          </a:xfrm>
        </p:spPr>
        <p:txBody>
          <a:bodyPr/>
          <a:lstStyle/>
          <a:p>
            <a:pPr algn="ctr"/>
            <a:r>
              <a:rPr lang="en-US" dirty="0" smtClean="0"/>
              <a:t>Pierre-Alexandre Thonet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3170" y="966728"/>
            <a:ext cx="8915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1 power convertor for each arc</a:t>
            </a: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Central field: 0.45 to 1.29 T</a:t>
            </a:r>
            <a:endParaRPr lang="en-US" sz="2000" dirty="0">
              <a:solidFill>
                <a:prstClr val="black"/>
              </a:solidFill>
            </a:endParaRP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The use of the same magnet for horizontal and vertical deflection seems possible</a:t>
            </a: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/>
              <a:t>Water </a:t>
            </a:r>
            <a:r>
              <a:rPr lang="en-US" sz="2000" dirty="0"/>
              <a:t>cooled coils (the shaded area corresponds to 6-7 A/mm</a:t>
            </a:r>
            <a:r>
              <a:rPr lang="en-US" sz="2000" baseline="30000" dirty="0"/>
              <a:t>2</a:t>
            </a:r>
            <a:r>
              <a:rPr lang="en-US" sz="2000" dirty="0" smtClean="0"/>
              <a:t>)</a:t>
            </a: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/>
              <a:t>Yokes possibly machined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101453"/>
            <a:ext cx="4683671" cy="324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74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Solution 2: single power supply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CF90FD8-B023-486F-B6EE-DCFB485F1C64}" type="slidenum">
              <a:rPr lang="en-US" smtClean="0"/>
              <a:pPr algn="r"/>
              <a:t>11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07480"/>
            <a:ext cx="2133600" cy="274320"/>
          </a:xfrm>
        </p:spPr>
        <p:txBody>
          <a:bodyPr/>
          <a:lstStyle/>
          <a:p>
            <a:r>
              <a:rPr lang="en-US" dirty="0" smtClean="0"/>
              <a:t>24 Feb. 2017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07480"/>
            <a:ext cx="2895600" cy="274320"/>
          </a:xfrm>
        </p:spPr>
        <p:txBody>
          <a:bodyPr/>
          <a:lstStyle/>
          <a:p>
            <a:pPr algn="ctr"/>
            <a:r>
              <a:rPr lang="en-US" dirty="0" smtClean="0"/>
              <a:t>Pierre-Alexandre Thonet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890270"/>
            <a:ext cx="8915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1 power convertor for all horizontal magnets</a:t>
            </a:r>
            <a:endParaRPr lang="en-US" sz="2000" dirty="0">
              <a:solidFill>
                <a:prstClr val="black"/>
              </a:solidFill>
            </a:endParaRP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The magnetic field is settled by changing the number of conductor layers (i.e. </a:t>
            </a:r>
            <a:r>
              <a:rPr lang="en-US" sz="2000" dirty="0" smtClean="0">
                <a:solidFill>
                  <a:prstClr val="black"/>
                </a:solidFill>
              </a:rPr>
              <a:t>number of turns</a:t>
            </a:r>
            <a:r>
              <a:rPr lang="en-US" sz="2000" dirty="0" smtClean="0">
                <a:solidFill>
                  <a:prstClr val="black"/>
                </a:solidFill>
              </a:rPr>
              <a:t>) in the coils</a:t>
            </a: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2 turns are added in order to compensate the non linearity of the magnetic field for the different arcs due to the injection energy (5 MeV)</a:t>
            </a:r>
            <a:endParaRPr lang="en-US" sz="2000" dirty="0">
              <a:solidFill>
                <a:prstClr val="black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405095"/>
              </p:ext>
            </p:extLst>
          </p:nvPr>
        </p:nvGraphicFramePr>
        <p:xfrm>
          <a:off x="5105400" y="3021697"/>
          <a:ext cx="3986554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354"/>
                <a:gridCol w="762000"/>
                <a:gridCol w="740721"/>
                <a:gridCol w="1086929"/>
                <a:gridCol w="915550"/>
              </a:tblGrid>
              <a:tr h="1371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arc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B</a:t>
                      </a:r>
                      <a:r>
                        <a:rPr lang="en-GB" sz="1800" baseline="0" dirty="0" smtClean="0"/>
                        <a:t>             </a:t>
                      </a:r>
                      <a:r>
                        <a:rPr lang="en-GB" sz="1800" dirty="0" smtClean="0"/>
                        <a:t>[T]</a:t>
                      </a:r>
                      <a:endParaRPr lang="en-GB" sz="18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L      [mm]</a:t>
                      </a:r>
                      <a:endParaRPr lang="en-GB" sz="18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Number</a:t>
                      </a:r>
                      <a:r>
                        <a:rPr lang="en-US" sz="1800" baseline="0" dirty="0" smtClean="0"/>
                        <a:t> of layers for each coil</a:t>
                      </a:r>
                      <a:endParaRPr lang="en-GB" sz="18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Int.</a:t>
                      </a:r>
                      <a:r>
                        <a:rPr lang="en-GB" sz="1800" baseline="0" dirty="0" smtClean="0"/>
                        <a:t> field </a:t>
                      </a:r>
                      <a:r>
                        <a:rPr lang="en-GB" sz="1800" baseline="0" dirty="0" err="1" smtClean="0"/>
                        <a:t>Bdl</a:t>
                      </a:r>
                      <a:r>
                        <a:rPr lang="en-GB" sz="1800" dirty="0" smtClean="0"/>
                        <a:t> [</a:t>
                      </a:r>
                      <a:r>
                        <a:rPr lang="en-GB" sz="1800" dirty="0" err="1" smtClean="0"/>
                        <a:t>T.m</a:t>
                      </a:r>
                      <a:r>
                        <a:rPr lang="en-GB" sz="1800" dirty="0" smtClean="0"/>
                        <a:t>]</a:t>
                      </a:r>
                      <a:endParaRPr lang="en-GB" sz="18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#1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0.45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456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0.21</a:t>
                      </a:r>
                      <a:endParaRPr lang="en-GB" sz="1800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#2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0.87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456</a:t>
                      </a:r>
                      <a:endParaRPr lang="en-GB" sz="1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0.40</a:t>
                      </a:r>
                      <a:endParaRPr lang="en-GB" sz="1800" dirty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#3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1.29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456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6</a:t>
                      </a:r>
                      <a:endParaRPr lang="en-GB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0.59</a:t>
                      </a:r>
                      <a:endParaRPr lang="en-GB" sz="1800" dirty="0" smtClean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#4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0.85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912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4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0.77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#5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1.06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912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5</a:t>
                      </a:r>
                      <a:endParaRPr lang="en-GB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0.97</a:t>
                      </a:r>
                      <a:endParaRPr lang="en-GB" sz="1800" dirty="0" smtClean="0"/>
                    </a:p>
                  </a:txBody>
                  <a:tcPr anchor="ctr"/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#6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1.27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912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6</a:t>
                      </a:r>
                      <a:endParaRPr lang="en-GB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1.16</a:t>
                      </a:r>
                      <a:endParaRPr lang="en-GB" sz="1800" dirty="0" smtClean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26" name="Picture 2" descr="\\cern.ch\dfs\Users\p\pthonet\Desktop\photo dipol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278" b="20362"/>
          <a:stretch/>
        </p:blipFill>
        <p:spPr bwMode="auto">
          <a:xfrm>
            <a:off x="31845" y="2976349"/>
            <a:ext cx="4823188" cy="3495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273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CF90FD8-B023-486F-B6EE-DCFB485F1C64}" type="slidenum">
              <a:rPr lang="en-US" smtClean="0"/>
              <a:pPr algn="r"/>
              <a:t>12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2880" y="2392680"/>
            <a:ext cx="8778240" cy="2331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18800">
              <a:spcBef>
                <a:spcPts val="0"/>
              </a:spcBef>
              <a:buNone/>
            </a:pPr>
            <a:r>
              <a:rPr lang="en-GB" sz="5000" dirty="0" smtClean="0">
                <a:solidFill>
                  <a:schemeClr val="accent1"/>
                </a:solidFill>
              </a:rPr>
              <a:t>Quadrupoles</a:t>
            </a:r>
            <a:endParaRPr lang="en-GB" sz="3400" dirty="0">
              <a:solidFill>
                <a:schemeClr val="accent1"/>
              </a:solidFill>
            </a:endParaRPr>
          </a:p>
          <a:p>
            <a:pPr marL="0" indent="0" defTabSz="118800">
              <a:spcBef>
                <a:spcPts val="0"/>
              </a:spcBef>
              <a:buFont typeface="Arial" pitchFamily="34" charset="0"/>
              <a:buNone/>
            </a:pPr>
            <a:endParaRPr lang="en-GB" sz="3400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07480"/>
            <a:ext cx="2133600" cy="274320"/>
          </a:xfrm>
        </p:spPr>
        <p:txBody>
          <a:bodyPr/>
          <a:lstStyle/>
          <a:p>
            <a:r>
              <a:rPr lang="en-US" dirty="0" smtClean="0"/>
              <a:t>24 Feb. 2017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07480"/>
            <a:ext cx="2895600" cy="274320"/>
          </a:xfrm>
        </p:spPr>
        <p:txBody>
          <a:bodyPr/>
          <a:lstStyle/>
          <a:p>
            <a:pPr algn="ctr"/>
            <a:r>
              <a:rPr lang="en-US" dirty="0" smtClean="0"/>
              <a:t>Pierre-Alexandre Thonet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89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Quadrupoles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CF90FD8-B023-486F-B6EE-DCFB485F1C64}" type="slidenum">
              <a:rPr lang="en-US" smtClean="0"/>
              <a:pPr algn="r"/>
              <a:t>13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1457" y="1219200"/>
            <a:ext cx="8915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-180000">
              <a:spcAft>
                <a:spcPts val="600"/>
              </a:spcAft>
              <a:buFont typeface="Arial" charset="0"/>
              <a:buChar char="•"/>
            </a:pPr>
            <a:r>
              <a:rPr lang="en-US" sz="2000" dirty="0" smtClean="0"/>
              <a:t>In total 118 quadrupoles are required</a:t>
            </a:r>
          </a:p>
          <a:p>
            <a:pPr marL="252000" indent="-180000">
              <a:spcAft>
                <a:spcPts val="600"/>
              </a:spcAft>
              <a:buFont typeface="Arial" charset="0"/>
              <a:buChar char="•"/>
            </a:pPr>
            <a:r>
              <a:rPr lang="en-US" sz="2000" dirty="0"/>
              <a:t>Same aperture diameter of 40 mm for all arcs</a:t>
            </a:r>
          </a:p>
          <a:p>
            <a:pPr marL="252000" indent="-180000">
              <a:spcAft>
                <a:spcPts val="600"/>
              </a:spcAft>
              <a:buFont typeface="Arial" charset="0"/>
              <a:buChar char="•"/>
            </a:pPr>
            <a:r>
              <a:rPr lang="en-US" sz="2000" dirty="0" smtClean="0"/>
              <a:t>2 magnetic lengths, 100 mm and 200 mm</a:t>
            </a:r>
          </a:p>
          <a:p>
            <a:pPr marL="252000" indent="-180000">
              <a:spcAft>
                <a:spcPts val="600"/>
              </a:spcAft>
              <a:buFont typeface="Arial" charset="0"/>
              <a:buChar char="•"/>
            </a:pPr>
            <a:r>
              <a:rPr lang="en-US" sz="2000" dirty="0" smtClean="0"/>
              <a:t>Maximum gradient: 30 T/m</a:t>
            </a:r>
          </a:p>
          <a:p>
            <a:pPr marL="252000" indent="-180000">
              <a:spcAft>
                <a:spcPts val="600"/>
              </a:spcAft>
              <a:buFont typeface="Arial" charset="0"/>
              <a:buChar char="•"/>
            </a:pPr>
            <a:r>
              <a:rPr lang="en-US" sz="2000" dirty="0" smtClean="0"/>
              <a:t>Operation in DC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07480"/>
            <a:ext cx="2133600" cy="274320"/>
          </a:xfrm>
        </p:spPr>
        <p:txBody>
          <a:bodyPr/>
          <a:lstStyle/>
          <a:p>
            <a:r>
              <a:rPr lang="en-US" dirty="0" smtClean="0"/>
              <a:t>24 Feb. 2017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07480"/>
            <a:ext cx="2895600" cy="274320"/>
          </a:xfrm>
        </p:spPr>
        <p:txBody>
          <a:bodyPr/>
          <a:lstStyle/>
          <a:p>
            <a:pPr algn="ctr"/>
            <a:r>
              <a:rPr lang="en-US" dirty="0" smtClean="0"/>
              <a:t>Pierre-Alexandre Thonet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75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Quadrupoles: cross-section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52400" y="5079831"/>
            <a:ext cx="891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/>
              <a:t>water cooled coils, to be designed as part of overall </a:t>
            </a:r>
            <a:r>
              <a:rPr lang="en-US" sz="2000" dirty="0" smtClean="0"/>
              <a:t>optimization including  yoke height, power converters, magnet manufacturing cost and operational </a:t>
            </a:r>
            <a:r>
              <a:rPr lang="en-US" sz="2000" dirty="0"/>
              <a:t>scenario </a:t>
            </a:r>
            <a:r>
              <a:rPr lang="en-US" sz="2000" dirty="0" smtClean="0"/>
              <a:t>(the </a:t>
            </a:r>
            <a:r>
              <a:rPr lang="en-US" sz="2000" dirty="0"/>
              <a:t>shaded area corresponds to </a:t>
            </a:r>
            <a:r>
              <a:rPr lang="en-US" sz="2000" dirty="0" smtClean="0"/>
              <a:t>7-8 </a:t>
            </a:r>
            <a:r>
              <a:rPr lang="en-US" sz="2000" dirty="0"/>
              <a:t>A/mm</a:t>
            </a:r>
            <a:r>
              <a:rPr lang="en-US" sz="2000" baseline="30000" dirty="0"/>
              <a:t>2</a:t>
            </a:r>
            <a:r>
              <a:rPr lang="en-US" sz="2000" dirty="0"/>
              <a:t> at max </a:t>
            </a:r>
            <a:r>
              <a:rPr lang="en-US" sz="2000" dirty="0" smtClean="0"/>
              <a:t>field)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CF90FD8-B023-486F-B6EE-DCFB485F1C64}" type="slidenum">
              <a:rPr lang="en-US" smtClean="0"/>
              <a:pPr algn="r"/>
              <a:t>14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07480"/>
            <a:ext cx="2133600" cy="274320"/>
          </a:xfrm>
        </p:spPr>
        <p:txBody>
          <a:bodyPr/>
          <a:lstStyle/>
          <a:p>
            <a:r>
              <a:rPr lang="en-US" dirty="0" smtClean="0"/>
              <a:t>24 Feb. 2017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07480"/>
            <a:ext cx="2895600" cy="274320"/>
          </a:xfrm>
        </p:spPr>
        <p:txBody>
          <a:bodyPr/>
          <a:lstStyle/>
          <a:p>
            <a:pPr algn="ctr"/>
            <a:r>
              <a:rPr lang="en-US" dirty="0" smtClean="0"/>
              <a:t>Pierre-Alexandre Thonet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066800"/>
            <a:ext cx="4580542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70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CF90FD8-B023-486F-B6EE-DCFB485F1C64}" type="slidenum">
              <a:rPr lang="en-US" smtClean="0"/>
              <a:pPr algn="r"/>
              <a:t>15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2880" y="2392680"/>
            <a:ext cx="8778240" cy="2331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18800">
              <a:spcBef>
                <a:spcPts val="0"/>
              </a:spcBef>
              <a:buNone/>
            </a:pPr>
            <a:r>
              <a:rPr lang="en-GB" sz="5000" dirty="0" smtClean="0">
                <a:solidFill>
                  <a:schemeClr val="accent1"/>
                </a:solidFill>
              </a:rPr>
              <a:t>Conclusion</a:t>
            </a:r>
            <a:endParaRPr lang="en-GB" sz="3400" dirty="0">
              <a:solidFill>
                <a:schemeClr val="accent1"/>
              </a:solidFill>
            </a:endParaRPr>
          </a:p>
          <a:p>
            <a:pPr marL="0" indent="0" defTabSz="118800">
              <a:spcBef>
                <a:spcPts val="0"/>
              </a:spcBef>
              <a:buFont typeface="Arial" pitchFamily="34" charset="0"/>
              <a:buNone/>
            </a:pPr>
            <a:endParaRPr lang="en-GB" sz="3400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07480"/>
            <a:ext cx="2133600" cy="274320"/>
          </a:xfrm>
        </p:spPr>
        <p:txBody>
          <a:bodyPr/>
          <a:lstStyle/>
          <a:p>
            <a:r>
              <a:rPr lang="en-US" dirty="0" smtClean="0"/>
              <a:t>24 Feb. 2017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07480"/>
            <a:ext cx="2895600" cy="274320"/>
          </a:xfrm>
        </p:spPr>
        <p:txBody>
          <a:bodyPr/>
          <a:lstStyle/>
          <a:p>
            <a:pPr algn="ctr"/>
            <a:r>
              <a:rPr lang="en-US" dirty="0" smtClean="0"/>
              <a:t>Pierre-Alexandre Thonet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7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Conclusions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838200"/>
            <a:ext cx="8732520" cy="4114800"/>
          </a:xfrm>
        </p:spPr>
        <p:txBody>
          <a:bodyPr>
            <a:noAutofit/>
          </a:bodyPr>
          <a:lstStyle/>
          <a:p>
            <a:pPr marL="182563" indent="-182563">
              <a:spcBef>
                <a:spcPts val="900"/>
              </a:spcBef>
              <a:tabLst>
                <a:tab pos="180000" algn="l"/>
              </a:tabLst>
            </a:pPr>
            <a:r>
              <a:rPr lang="en-GB" sz="2200" dirty="0" smtClean="0">
                <a:sym typeface="Wingdings"/>
              </a:rPr>
              <a:t>The last </a:t>
            </a:r>
            <a:r>
              <a:rPr lang="en-GB" sz="2200" dirty="0" smtClean="0">
                <a:solidFill>
                  <a:schemeClr val="accent1"/>
                </a:solidFill>
                <a:sym typeface="Wingdings"/>
              </a:rPr>
              <a:t>inventory </a:t>
            </a:r>
            <a:r>
              <a:rPr lang="en-GB" sz="2200" dirty="0" smtClean="0">
                <a:sym typeface="Wingdings"/>
              </a:rPr>
              <a:t>of the magnets of </a:t>
            </a:r>
            <a:r>
              <a:rPr lang="en-GB" sz="2200" dirty="0" err="1" smtClean="0">
                <a:sym typeface="Wingdings"/>
              </a:rPr>
              <a:t>Perle@Orsay</a:t>
            </a:r>
            <a:r>
              <a:rPr lang="en-GB" sz="2200" dirty="0" smtClean="0">
                <a:sym typeface="Wingdings"/>
              </a:rPr>
              <a:t> Test Facility lists:</a:t>
            </a:r>
          </a:p>
          <a:p>
            <a:pPr marL="582613" lvl="1" indent="-182563">
              <a:spcBef>
                <a:spcPts val="600"/>
              </a:spcBef>
              <a:tabLst>
                <a:tab pos="180000" algn="l"/>
              </a:tabLst>
            </a:pPr>
            <a:r>
              <a:rPr lang="en-GB" sz="1800" dirty="0" smtClean="0">
                <a:sym typeface="Wingdings"/>
              </a:rPr>
              <a:t>92 bending magnets (vertical and horizontal field)</a:t>
            </a:r>
          </a:p>
          <a:p>
            <a:pPr marL="582613" lvl="1" indent="-182563">
              <a:spcBef>
                <a:spcPts val="600"/>
              </a:spcBef>
              <a:tabLst>
                <a:tab pos="180000" algn="l"/>
              </a:tabLst>
            </a:pPr>
            <a:r>
              <a:rPr lang="en-GB" sz="1800" dirty="0" smtClean="0">
                <a:sym typeface="Wingdings"/>
              </a:rPr>
              <a:t>118 quadrupole magnets</a:t>
            </a:r>
          </a:p>
          <a:p>
            <a:pPr marL="182563" indent="-182563">
              <a:spcBef>
                <a:spcPts val="600"/>
              </a:spcBef>
              <a:tabLst>
                <a:tab pos="180000" algn="l"/>
              </a:tabLst>
            </a:pPr>
            <a:r>
              <a:rPr lang="en-GB" sz="2200" dirty="0" smtClean="0">
                <a:solidFill>
                  <a:schemeClr val="accent1"/>
                </a:solidFill>
                <a:sym typeface="Wingdings"/>
              </a:rPr>
              <a:t>Conventional iron-dominated resistive magnets </a:t>
            </a:r>
            <a:r>
              <a:rPr lang="en-GB" sz="2200" dirty="0" smtClean="0">
                <a:sym typeface="Wingdings"/>
              </a:rPr>
              <a:t>can be used</a:t>
            </a:r>
          </a:p>
          <a:p>
            <a:pPr marL="182563" indent="-182563">
              <a:spcBef>
                <a:spcPts val="600"/>
              </a:spcBef>
              <a:tabLst>
                <a:tab pos="180000" algn="l"/>
              </a:tabLst>
            </a:pPr>
            <a:r>
              <a:rPr lang="en-GB" sz="2200" dirty="0" smtClean="0">
                <a:solidFill>
                  <a:schemeClr val="accent1"/>
                </a:solidFill>
                <a:sym typeface="Wingdings"/>
              </a:rPr>
              <a:t>Grouping the magnets in families </a:t>
            </a:r>
            <a:r>
              <a:rPr lang="en-GB" sz="2200" dirty="0" smtClean="0">
                <a:sym typeface="Wingdings"/>
              </a:rPr>
              <a:t>– has to be analysed to possibly reduce the number of magnets (for example with longer and curved dipoles)</a:t>
            </a:r>
          </a:p>
          <a:p>
            <a:pPr marL="182563" lvl="1" indent="-182563">
              <a:spcBef>
                <a:spcPts val="600"/>
              </a:spcBef>
              <a:buFont typeface="Arial" pitchFamily="34" charset="0"/>
              <a:buChar char="•"/>
              <a:tabLst>
                <a:tab pos="180000" algn="l"/>
              </a:tabLst>
            </a:pPr>
            <a:r>
              <a:rPr lang="en-GB" sz="2200" dirty="0" smtClean="0">
                <a:sym typeface="Wingdings"/>
              </a:rPr>
              <a:t>The </a:t>
            </a:r>
            <a:r>
              <a:rPr lang="en-GB" sz="2200" dirty="0" smtClean="0">
                <a:solidFill>
                  <a:schemeClr val="accent1"/>
                </a:solidFill>
                <a:sym typeface="Wingdings"/>
              </a:rPr>
              <a:t>spreader and combiner regions</a:t>
            </a:r>
            <a:r>
              <a:rPr lang="en-GB" sz="2200" dirty="0" smtClean="0">
                <a:sym typeface="Wingdings"/>
              </a:rPr>
              <a:t> need to be studied in detail since space is rather tight.</a:t>
            </a:r>
          </a:p>
          <a:p>
            <a:pPr marL="182563" lvl="1" indent="-182563">
              <a:spcBef>
                <a:spcPts val="600"/>
              </a:spcBef>
              <a:buFont typeface="Arial" pitchFamily="34" charset="0"/>
              <a:buChar char="•"/>
              <a:tabLst>
                <a:tab pos="180000" algn="l"/>
              </a:tabLst>
            </a:pPr>
            <a:r>
              <a:rPr lang="en-GB" sz="2200" dirty="0" smtClean="0">
                <a:sym typeface="Wingdings"/>
              </a:rPr>
              <a:t>The need for </a:t>
            </a:r>
            <a:r>
              <a:rPr lang="en-GB" sz="2200" dirty="0" smtClean="0">
                <a:solidFill>
                  <a:schemeClr val="accent1"/>
                </a:solidFill>
                <a:sym typeface="Wingdings"/>
              </a:rPr>
              <a:t>dipole correctors</a:t>
            </a:r>
            <a:r>
              <a:rPr lang="en-GB" sz="2200" dirty="0" smtClean="0">
                <a:sym typeface="Wingdings"/>
              </a:rPr>
              <a:t> has to be evaluated. They could possibly be added to some quadrupoles.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CF90FD8-B023-486F-B6EE-DCFB485F1C64}" type="slidenum">
              <a:rPr lang="en-US" smtClean="0"/>
              <a:pPr algn="r"/>
              <a:t>16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07480"/>
            <a:ext cx="2133600" cy="274320"/>
          </a:xfrm>
        </p:spPr>
        <p:txBody>
          <a:bodyPr/>
          <a:lstStyle/>
          <a:p>
            <a:r>
              <a:rPr lang="en-US" dirty="0" smtClean="0"/>
              <a:t>24 Feb. 2017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07480"/>
            <a:ext cx="2895600" cy="274320"/>
          </a:xfrm>
        </p:spPr>
        <p:txBody>
          <a:bodyPr/>
          <a:lstStyle/>
          <a:p>
            <a:pPr algn="ctr"/>
            <a:r>
              <a:rPr lang="en-US" dirty="0" smtClean="0"/>
              <a:t>Pierre-Alexandre Thonet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04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822960"/>
            <a:ext cx="8778240" cy="5577840"/>
          </a:xfrm>
        </p:spPr>
        <p:txBody>
          <a:bodyPr>
            <a:noAutofit/>
          </a:bodyPr>
          <a:lstStyle/>
          <a:p>
            <a:pPr marL="0" indent="0" defTabSz="118800">
              <a:spcBef>
                <a:spcPts val="0"/>
              </a:spcBef>
              <a:buNone/>
            </a:pPr>
            <a:endParaRPr lang="en-GB" sz="2200" dirty="0" smtClean="0"/>
          </a:p>
          <a:p>
            <a:pPr marL="0" indent="0">
              <a:spcBef>
                <a:spcPts val="0"/>
              </a:spcBef>
              <a:buNone/>
            </a:pPr>
            <a:endParaRPr lang="en-GB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CF90FD8-B023-486F-B6EE-DCFB485F1C64}" type="slidenum">
              <a:rPr lang="en-US" smtClean="0"/>
              <a:pPr algn="r"/>
              <a:t>17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77954" y="1737360"/>
            <a:ext cx="8152686" cy="1310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18800">
              <a:spcBef>
                <a:spcPts val="0"/>
              </a:spcBef>
              <a:buNone/>
            </a:pPr>
            <a:r>
              <a:rPr lang="en-GB" dirty="0" smtClean="0"/>
              <a:t>Many thanks to Alessandra </a:t>
            </a:r>
            <a:r>
              <a:rPr lang="en-GB" dirty="0" err="1" smtClean="0"/>
              <a:t>Valloni</a:t>
            </a:r>
            <a:r>
              <a:rPr lang="en-GB" dirty="0" smtClean="0"/>
              <a:t> and Alex </a:t>
            </a:r>
            <a:r>
              <a:rPr lang="en-GB" dirty="0" err="1" smtClean="0"/>
              <a:t>Bogacz</a:t>
            </a:r>
            <a:r>
              <a:rPr lang="en-GB" dirty="0" smtClean="0"/>
              <a:t>.</a:t>
            </a:r>
            <a:endParaRPr lang="en-GB" dirty="0"/>
          </a:p>
          <a:p>
            <a:pPr marL="0" indent="0" defTabSz="118800">
              <a:spcBef>
                <a:spcPts val="0"/>
              </a:spcBef>
              <a:buNone/>
            </a:pPr>
            <a:r>
              <a:rPr lang="en-GB" sz="4000" dirty="0"/>
              <a:t>		</a:t>
            </a:r>
            <a:endParaRPr lang="en-GB" sz="4000" dirty="0" smtClean="0"/>
          </a:p>
          <a:p>
            <a:pPr marL="0" indent="0" defTabSz="118800">
              <a:spcBef>
                <a:spcPts val="0"/>
              </a:spcBef>
              <a:buNone/>
            </a:pPr>
            <a:endParaRPr lang="en-GB" sz="4000" dirty="0"/>
          </a:p>
          <a:p>
            <a:pPr marL="0" indent="0" defTabSz="118800">
              <a:spcBef>
                <a:spcPts val="0"/>
              </a:spcBef>
              <a:buNone/>
            </a:pPr>
            <a:endParaRPr lang="en-GB" sz="4000" dirty="0"/>
          </a:p>
          <a:p>
            <a:pPr marL="0" indent="0" defTabSz="118800">
              <a:spcBef>
                <a:spcPts val="0"/>
              </a:spcBef>
              <a:buFont typeface="Arial" pitchFamily="34" charset="0"/>
              <a:buNone/>
            </a:pPr>
            <a:endParaRPr lang="en-GB" sz="40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400" y="3413760"/>
            <a:ext cx="8778240" cy="1310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18800">
              <a:spcBef>
                <a:spcPts val="0"/>
              </a:spcBef>
              <a:buNone/>
            </a:pPr>
            <a:r>
              <a:rPr lang="en-GB" sz="5000" dirty="0" smtClean="0">
                <a:solidFill>
                  <a:schemeClr val="accent1"/>
                </a:solidFill>
              </a:rPr>
              <a:t>Thank you.</a:t>
            </a:r>
            <a:endParaRPr lang="en-GB" sz="5000" dirty="0"/>
          </a:p>
          <a:p>
            <a:pPr marL="0" indent="0" defTabSz="118800">
              <a:spcBef>
                <a:spcPts val="0"/>
              </a:spcBef>
              <a:buNone/>
            </a:pPr>
            <a:r>
              <a:rPr lang="en-GB" sz="3400" dirty="0"/>
              <a:t>		</a:t>
            </a:r>
            <a:endParaRPr lang="en-GB" sz="3400" dirty="0" smtClean="0"/>
          </a:p>
          <a:p>
            <a:pPr marL="0" indent="0" defTabSz="118800">
              <a:spcBef>
                <a:spcPts val="0"/>
              </a:spcBef>
              <a:buNone/>
            </a:pPr>
            <a:endParaRPr lang="en-GB" sz="3400" dirty="0"/>
          </a:p>
          <a:p>
            <a:pPr marL="0" indent="0" defTabSz="118800">
              <a:spcBef>
                <a:spcPts val="0"/>
              </a:spcBef>
              <a:buNone/>
            </a:pPr>
            <a:endParaRPr lang="en-GB" sz="3400" dirty="0"/>
          </a:p>
          <a:p>
            <a:pPr marL="0" indent="0" defTabSz="118800">
              <a:spcBef>
                <a:spcPts val="0"/>
              </a:spcBef>
              <a:buFont typeface="Arial" pitchFamily="34" charset="0"/>
              <a:buNone/>
            </a:pPr>
            <a:endParaRPr lang="en-GB" sz="3400" dirty="0" smtClean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07480"/>
            <a:ext cx="2133600" cy="274320"/>
          </a:xfrm>
        </p:spPr>
        <p:txBody>
          <a:bodyPr/>
          <a:lstStyle/>
          <a:p>
            <a:r>
              <a:rPr lang="en-US" dirty="0" smtClean="0"/>
              <a:t>24 Feb. 2017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07480"/>
            <a:ext cx="2895600" cy="274320"/>
          </a:xfrm>
        </p:spPr>
        <p:txBody>
          <a:bodyPr/>
          <a:lstStyle/>
          <a:p>
            <a:pPr algn="ctr"/>
            <a:r>
              <a:rPr lang="en-US" dirty="0" smtClean="0"/>
              <a:t>Pierre-Alexandre Thonet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20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4F81BD"/>
                </a:solidFill>
              </a:rPr>
              <a:t>Overview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24 Feb.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Pierre-Alexandre Thonet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CF90FD8-B023-486F-B6EE-DCFB485F1C64}" type="slidenum">
              <a:rPr lang="en-US" smtClean="0"/>
              <a:pPr algn="r"/>
              <a:t>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4300" y="1219200"/>
            <a:ext cx="89154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400" dirty="0" smtClean="0"/>
              <a:t>New layout and magnet inventory proposed by A. </a:t>
            </a:r>
            <a:r>
              <a:rPr lang="en-US" sz="2400" dirty="0" err="1" smtClean="0"/>
              <a:t>Bogacz</a:t>
            </a:r>
            <a:r>
              <a:rPr lang="en-US" sz="2400" dirty="0" smtClean="0"/>
              <a:t> with an energy of 450 MeV</a:t>
            </a: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400" dirty="0" smtClean="0"/>
              <a:t>Horizontal bending magnets </a:t>
            </a:r>
          </a:p>
          <a:p>
            <a:pPr marL="8721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A</a:t>
            </a:r>
            <a:r>
              <a:rPr lang="en-US" sz="2400" dirty="0" smtClean="0"/>
              <a:t>s proposed in the new magnet inventory</a:t>
            </a:r>
          </a:p>
          <a:p>
            <a:pPr marL="8721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Alternative solution </a:t>
            </a:r>
            <a:r>
              <a:rPr lang="en-US" sz="2400" dirty="0" smtClean="0"/>
              <a:t> </a:t>
            </a:r>
            <a:r>
              <a:rPr lang="en-US" sz="2400" dirty="0"/>
              <a:t>in order to reduce the number of magnets</a:t>
            </a: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400" dirty="0" err="1" smtClean="0"/>
              <a:t>Quadrupoles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4767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Layout </a:t>
            </a:r>
            <a:r>
              <a:rPr lang="en-US" dirty="0" err="1" smtClean="0">
                <a:solidFill>
                  <a:schemeClr val="accent1"/>
                </a:solidFill>
              </a:rPr>
              <a:t>Perle@Orsay</a:t>
            </a:r>
            <a:r>
              <a:rPr lang="en-US" dirty="0" smtClean="0">
                <a:solidFill>
                  <a:schemeClr val="accent1"/>
                </a:solidFill>
              </a:rPr>
              <a:t> 450 MeV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CF90FD8-B023-486F-B6EE-DCFB485F1C64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 algn="r"/>
              <a:t>3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 flipV="1">
            <a:off x="390526" y="2856707"/>
            <a:ext cx="8337550" cy="0"/>
          </a:xfrm>
          <a:prstGeom prst="straightConnector1">
            <a:avLst/>
          </a:prstGeom>
          <a:noFill/>
          <a:ln w="12699" algn="ctr">
            <a:solidFill>
              <a:srgbClr val="FFFFFF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4741863" y="1567657"/>
            <a:ext cx="0" cy="2603500"/>
          </a:xfrm>
          <a:prstGeom prst="straightConnector1">
            <a:avLst/>
          </a:prstGeom>
          <a:noFill/>
          <a:ln w="12699" algn="ctr">
            <a:solidFill>
              <a:srgbClr val="FFFFFF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TextBox 30"/>
          <p:cNvSpPr txBox="1"/>
          <p:nvPr/>
        </p:nvSpPr>
        <p:spPr>
          <a:xfrm>
            <a:off x="5905501" y="5944395"/>
            <a:ext cx="2822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">
              <a:spcAft>
                <a:spcPts val="1200"/>
              </a:spcAft>
            </a:pPr>
            <a:r>
              <a:rPr lang="en-US" sz="2400" dirty="0" smtClean="0"/>
              <a:t>Courtesy A. </a:t>
            </a:r>
            <a:r>
              <a:rPr lang="en-US" sz="2400" dirty="0" err="1" smtClean="0"/>
              <a:t>Bogacz</a:t>
            </a:r>
            <a:endParaRPr lang="en-US" sz="2400" dirty="0" smtClean="0"/>
          </a:p>
        </p:txBody>
      </p:sp>
      <p:pic>
        <p:nvPicPr>
          <p:cNvPr id="33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4991100"/>
            <a:ext cx="8626475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1352550"/>
            <a:ext cx="8626475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Box 14"/>
          <p:cNvSpPr txBox="1">
            <a:spLocks noChangeArrowheads="1"/>
          </p:cNvSpPr>
          <p:nvPr/>
        </p:nvSpPr>
        <p:spPr bwMode="auto">
          <a:xfrm>
            <a:off x="4297363" y="5113338"/>
            <a:ext cx="981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9pPr>
          </a:lstStyle>
          <a:p>
            <a:r>
              <a:rPr lang="en-US" altLang="fr-FR" sz="140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Side view</a:t>
            </a:r>
          </a:p>
        </p:txBody>
      </p:sp>
      <p:sp>
        <p:nvSpPr>
          <p:cNvPr id="36" name="TextBox 14"/>
          <p:cNvSpPr txBox="1">
            <a:spLocks noChangeArrowheads="1"/>
          </p:cNvSpPr>
          <p:nvPr/>
        </p:nvSpPr>
        <p:spPr bwMode="auto">
          <a:xfrm>
            <a:off x="4187825" y="1370013"/>
            <a:ext cx="981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9pPr>
          </a:lstStyle>
          <a:p>
            <a:r>
              <a:rPr lang="en-US" altLang="fr-FR" sz="140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Top view</a:t>
            </a:r>
          </a:p>
        </p:txBody>
      </p:sp>
      <p:cxnSp>
        <p:nvCxnSpPr>
          <p:cNvPr id="37" name="Straight Arrow Connector 18"/>
          <p:cNvCxnSpPr>
            <a:cxnSpLocks noChangeShapeType="1"/>
          </p:cNvCxnSpPr>
          <p:nvPr/>
        </p:nvCxnSpPr>
        <p:spPr bwMode="auto">
          <a:xfrm flipV="1">
            <a:off x="392113" y="2916238"/>
            <a:ext cx="8337550" cy="0"/>
          </a:xfrm>
          <a:prstGeom prst="straightConnector1">
            <a:avLst/>
          </a:prstGeom>
          <a:noFill/>
          <a:ln w="12699">
            <a:solidFill>
              <a:schemeClr val="bg1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Arrow Connector 15"/>
          <p:cNvCxnSpPr>
            <a:cxnSpLocks noChangeShapeType="1"/>
          </p:cNvCxnSpPr>
          <p:nvPr/>
        </p:nvCxnSpPr>
        <p:spPr bwMode="auto">
          <a:xfrm>
            <a:off x="4727575" y="1787525"/>
            <a:ext cx="11113" cy="2151063"/>
          </a:xfrm>
          <a:prstGeom prst="straightConnector1">
            <a:avLst/>
          </a:prstGeom>
          <a:noFill/>
          <a:ln w="12699">
            <a:solidFill>
              <a:schemeClr val="bg1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3643313" y="2808288"/>
            <a:ext cx="495300" cy="2317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9pPr>
          </a:lstStyle>
          <a:p>
            <a:r>
              <a:rPr lang="en-US" altLang="fr-FR" sz="900">
                <a:solidFill>
                  <a:schemeClr val="bg1"/>
                </a:solidFill>
              </a:rPr>
              <a:t>24 m</a:t>
            </a:r>
          </a:p>
        </p:txBody>
      </p:sp>
      <p:sp>
        <p:nvSpPr>
          <p:cNvPr id="40" name="TextBox 12"/>
          <p:cNvSpPr txBox="1">
            <a:spLocks noChangeArrowheads="1"/>
          </p:cNvSpPr>
          <p:nvPr/>
        </p:nvSpPr>
        <p:spPr bwMode="auto">
          <a:xfrm>
            <a:off x="4533900" y="2341563"/>
            <a:ext cx="419100" cy="2317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9pPr>
          </a:lstStyle>
          <a:p>
            <a:r>
              <a:rPr lang="en-US" altLang="fr-FR" sz="900">
                <a:solidFill>
                  <a:schemeClr val="bg1"/>
                </a:solidFill>
              </a:rPr>
              <a:t>6 m</a:t>
            </a:r>
          </a:p>
        </p:txBody>
      </p:sp>
      <p:cxnSp>
        <p:nvCxnSpPr>
          <p:cNvPr id="41" name="Straight Arrow Connector 26"/>
          <p:cNvCxnSpPr>
            <a:cxnSpLocks noChangeShapeType="1"/>
          </p:cNvCxnSpPr>
          <p:nvPr/>
        </p:nvCxnSpPr>
        <p:spPr bwMode="auto">
          <a:xfrm>
            <a:off x="1690688" y="5275263"/>
            <a:ext cx="0" cy="347662"/>
          </a:xfrm>
          <a:prstGeom prst="straightConnector1">
            <a:avLst/>
          </a:prstGeom>
          <a:noFill/>
          <a:ln w="12699">
            <a:solidFill>
              <a:schemeClr val="bg1"/>
            </a:solidFill>
            <a:prstDash val="dash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1217613" y="5703888"/>
            <a:ext cx="962025" cy="2317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9pPr>
          </a:lstStyle>
          <a:p>
            <a:r>
              <a:rPr lang="en-US" altLang="fr-FR" sz="900">
                <a:solidFill>
                  <a:schemeClr val="bg1"/>
                </a:solidFill>
              </a:rPr>
              <a:t>0.3 m + 0.3 m</a:t>
            </a:r>
          </a:p>
        </p:txBody>
      </p:sp>
      <p:sp>
        <p:nvSpPr>
          <p:cNvPr id="43" name="TextBox 12"/>
          <p:cNvSpPr txBox="1">
            <a:spLocks noChangeArrowheads="1"/>
          </p:cNvSpPr>
          <p:nvPr/>
        </p:nvSpPr>
        <p:spPr bwMode="auto">
          <a:xfrm>
            <a:off x="976313" y="4991100"/>
            <a:ext cx="7477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9pPr>
          </a:lstStyle>
          <a:p>
            <a:r>
              <a:rPr lang="en-US" altLang="fr-FR" b="1">
                <a:solidFill>
                  <a:srgbClr val="FFFF00"/>
                </a:solidFill>
              </a:rPr>
              <a:t>2 : 4 : 6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7577138" y="5021263"/>
            <a:ext cx="6524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Unicode MS" pitchFamily="34" charset="-128"/>
                <a:ea typeface="MS PGothic" pitchFamily="34" charset="-128"/>
              </a:defRPr>
            </a:lvl9pPr>
          </a:lstStyle>
          <a:p>
            <a:r>
              <a:rPr lang="en-US" altLang="fr-FR" b="1">
                <a:solidFill>
                  <a:srgbClr val="FFFF00"/>
                </a:solidFill>
              </a:rPr>
              <a:t>1 : 3 : 5</a:t>
            </a:r>
          </a:p>
        </p:txBody>
      </p:sp>
      <p:sp>
        <p:nvSpPr>
          <p:cNvPr id="45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07480"/>
            <a:ext cx="2133600" cy="274320"/>
          </a:xfrm>
        </p:spPr>
        <p:txBody>
          <a:bodyPr/>
          <a:lstStyle/>
          <a:p>
            <a:r>
              <a:rPr lang="en-US" dirty="0" smtClean="0"/>
              <a:t>24 Feb. 2017</a:t>
            </a:r>
            <a:endParaRPr lang="en-US" dirty="0"/>
          </a:p>
        </p:txBody>
      </p:sp>
      <p:sp>
        <p:nvSpPr>
          <p:cNvPr id="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07480"/>
            <a:ext cx="2895600" cy="274320"/>
          </a:xfrm>
        </p:spPr>
        <p:txBody>
          <a:bodyPr/>
          <a:lstStyle/>
          <a:p>
            <a:pPr algn="ctr"/>
            <a:r>
              <a:rPr lang="en-US" dirty="0" smtClean="0"/>
              <a:t>Pierre-Alexandre Thonet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6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Magnet inventory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CF90FD8-B023-486F-B6EE-DCFB485F1C64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 algn="r"/>
              <a:t>4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 flipV="1">
            <a:off x="390526" y="2856707"/>
            <a:ext cx="8337550" cy="0"/>
          </a:xfrm>
          <a:prstGeom prst="straightConnector1">
            <a:avLst/>
          </a:prstGeom>
          <a:noFill/>
          <a:ln w="12699" algn="ctr">
            <a:solidFill>
              <a:srgbClr val="FFFFFF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4741863" y="1567657"/>
            <a:ext cx="0" cy="2603500"/>
          </a:xfrm>
          <a:prstGeom prst="straightConnector1">
            <a:avLst/>
          </a:prstGeom>
          <a:noFill/>
          <a:ln w="12699" algn="ctr">
            <a:solidFill>
              <a:srgbClr val="FFFFFF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Arrow Connector 26"/>
          <p:cNvCxnSpPr>
            <a:cxnSpLocks noChangeShapeType="1"/>
          </p:cNvCxnSpPr>
          <p:nvPr/>
        </p:nvCxnSpPr>
        <p:spPr bwMode="auto">
          <a:xfrm>
            <a:off x="1689101" y="5168107"/>
            <a:ext cx="0" cy="347662"/>
          </a:xfrm>
          <a:prstGeom prst="straightConnector1">
            <a:avLst/>
          </a:prstGeom>
          <a:noFill/>
          <a:ln w="12699" algn="ctr">
            <a:solidFill>
              <a:srgbClr val="FFFFFF"/>
            </a:solidFill>
            <a:prstDash val="dash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TextBox 30"/>
          <p:cNvSpPr txBox="1"/>
          <p:nvPr/>
        </p:nvSpPr>
        <p:spPr>
          <a:xfrm>
            <a:off x="5905501" y="5944395"/>
            <a:ext cx="2822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">
              <a:spcAft>
                <a:spcPts val="1200"/>
              </a:spcAft>
            </a:pPr>
            <a:r>
              <a:rPr lang="en-US" sz="2400" dirty="0" smtClean="0">
                <a:solidFill>
                  <a:prstClr val="black"/>
                </a:solidFill>
              </a:rPr>
              <a:t>Courtesy A. </a:t>
            </a:r>
            <a:r>
              <a:rPr lang="en-US" sz="2400" dirty="0" err="1" smtClean="0">
                <a:solidFill>
                  <a:prstClr val="black"/>
                </a:solidFill>
              </a:rPr>
              <a:t>Bogacz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07480"/>
            <a:ext cx="2133600" cy="274320"/>
          </a:xfrm>
        </p:spPr>
        <p:txBody>
          <a:bodyPr/>
          <a:lstStyle/>
          <a:p>
            <a:r>
              <a:rPr lang="en-US" dirty="0" smtClean="0"/>
              <a:t>24 Feb. 2017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07480"/>
            <a:ext cx="2895600" cy="274320"/>
          </a:xfrm>
        </p:spPr>
        <p:txBody>
          <a:bodyPr/>
          <a:lstStyle/>
          <a:p>
            <a:pPr algn="ctr"/>
            <a:r>
              <a:rPr lang="en-US" dirty="0" smtClean="0"/>
              <a:t>Pierre-Alexandre Thonet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28638" y="1336675"/>
            <a:ext cx="7961312" cy="4389438"/>
            <a:chOff x="528638" y="1336675"/>
            <a:chExt cx="7961312" cy="4389438"/>
          </a:xfrm>
        </p:grpSpPr>
        <p:pic>
          <p:nvPicPr>
            <p:cNvPr id="11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8638" y="1336675"/>
              <a:ext cx="7961312" cy="438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1689101" y="1336675"/>
              <a:ext cx="1739899" cy="3831432"/>
            </a:xfrm>
            <a:prstGeom prst="rect">
              <a:avLst/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Rectangle 3"/>
            <p:cNvSpPr/>
            <p:nvPr/>
          </p:nvSpPr>
          <p:spPr>
            <a:xfrm>
              <a:off x="7239000" y="1336675"/>
              <a:ext cx="1250950" cy="3831432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51081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CF90FD8-B023-486F-B6EE-DCFB485F1C64}" type="slidenum">
              <a:rPr lang="en-US" smtClean="0"/>
              <a:pPr algn="r"/>
              <a:t>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2880" y="2392680"/>
            <a:ext cx="8778240" cy="2331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18800">
              <a:spcBef>
                <a:spcPts val="0"/>
              </a:spcBef>
              <a:buNone/>
            </a:pPr>
            <a:r>
              <a:rPr lang="en-GB" sz="5000" dirty="0" smtClean="0">
                <a:solidFill>
                  <a:schemeClr val="accent1"/>
                </a:solidFill>
              </a:rPr>
              <a:t>Horizontal bending                                    magnets</a:t>
            </a:r>
            <a:endParaRPr lang="en-GB" sz="3400" dirty="0">
              <a:solidFill>
                <a:schemeClr val="accent1"/>
              </a:solidFill>
            </a:endParaRPr>
          </a:p>
          <a:p>
            <a:pPr marL="0" indent="0" defTabSz="118800">
              <a:spcBef>
                <a:spcPts val="0"/>
              </a:spcBef>
              <a:buFont typeface="Arial" pitchFamily="34" charset="0"/>
              <a:buNone/>
            </a:pPr>
            <a:endParaRPr lang="en-GB" sz="3400" dirty="0" smtClean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07480"/>
            <a:ext cx="2133600" cy="274320"/>
          </a:xfrm>
        </p:spPr>
        <p:txBody>
          <a:bodyPr/>
          <a:lstStyle/>
          <a:p>
            <a:r>
              <a:rPr lang="en-US" dirty="0" smtClean="0"/>
              <a:t>24 Feb. 2017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07480"/>
            <a:ext cx="2895600" cy="274320"/>
          </a:xfrm>
        </p:spPr>
        <p:txBody>
          <a:bodyPr/>
          <a:lstStyle/>
          <a:p>
            <a:pPr algn="ctr"/>
            <a:r>
              <a:rPr lang="en-US" dirty="0" smtClean="0"/>
              <a:t>Pierre-Alexandre Thonet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2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534400" cy="5943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Bending magnets as in the magnet </a:t>
            </a:r>
            <a:r>
              <a:rPr lang="en-US" dirty="0">
                <a:solidFill>
                  <a:schemeClr val="accent1"/>
                </a:solidFill>
              </a:rPr>
              <a:t>inventory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CF90FD8-B023-486F-B6EE-DCFB485F1C64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 algn="r"/>
              <a:t>6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 flipV="1">
            <a:off x="390526" y="2856707"/>
            <a:ext cx="8337550" cy="0"/>
          </a:xfrm>
          <a:prstGeom prst="straightConnector1">
            <a:avLst/>
          </a:prstGeom>
          <a:noFill/>
          <a:ln w="12699" algn="ctr">
            <a:solidFill>
              <a:srgbClr val="FFFFFF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4741863" y="1567657"/>
            <a:ext cx="0" cy="2603500"/>
          </a:xfrm>
          <a:prstGeom prst="straightConnector1">
            <a:avLst/>
          </a:prstGeom>
          <a:noFill/>
          <a:ln w="12699" algn="ctr">
            <a:solidFill>
              <a:srgbClr val="FFFFFF"/>
            </a:solidFill>
            <a:prstDash val="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Arrow Connector 26"/>
          <p:cNvCxnSpPr>
            <a:cxnSpLocks noChangeShapeType="1"/>
          </p:cNvCxnSpPr>
          <p:nvPr/>
        </p:nvCxnSpPr>
        <p:spPr bwMode="auto">
          <a:xfrm>
            <a:off x="1689101" y="5168107"/>
            <a:ext cx="0" cy="347662"/>
          </a:xfrm>
          <a:prstGeom prst="straightConnector1">
            <a:avLst/>
          </a:prstGeom>
          <a:noFill/>
          <a:ln w="12699" algn="ctr">
            <a:solidFill>
              <a:srgbClr val="FFFFFF"/>
            </a:solidFill>
            <a:prstDash val="dash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114300" y="1219200"/>
            <a:ext cx="89154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All magnets work with the same magnetic field (the same power supply could be used to power all of the magnets at the same time)</a:t>
            </a: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Operation in DC</a:t>
            </a: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Magnet aperture of +/- 20 mm</a:t>
            </a: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>
                <a:solidFill>
                  <a:prstClr val="black"/>
                </a:solidFill>
              </a:rPr>
              <a:t>2 </a:t>
            </a:r>
            <a:r>
              <a:rPr lang="en-US" sz="2000" dirty="0" smtClean="0">
                <a:solidFill>
                  <a:prstClr val="black"/>
                </a:solidFill>
              </a:rPr>
              <a:t>magnet types with same cross section (yoke </a:t>
            </a:r>
            <a:r>
              <a:rPr lang="en-US" sz="2000" dirty="0">
                <a:solidFill>
                  <a:prstClr val="black"/>
                </a:solidFill>
              </a:rPr>
              <a:t>length </a:t>
            </a:r>
            <a:r>
              <a:rPr lang="en-US" sz="2000" dirty="0" smtClean="0">
                <a:solidFill>
                  <a:prstClr val="black"/>
                </a:solidFill>
              </a:rPr>
              <a:t>of 0.15 and 0.3 m)</a:t>
            </a:r>
            <a:endParaRPr lang="en-US" sz="2000" dirty="0">
              <a:solidFill>
                <a:prstClr val="black"/>
              </a:solidFill>
            </a:endParaRP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The deflection angle changes function of the energy: straight magnet solution required</a:t>
            </a: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H design in order to reduce the height of the magnet for stacking</a:t>
            </a: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The required integrated field for each bend is obtained thanks to a combination of the 2 magnet types</a:t>
            </a: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07480"/>
            <a:ext cx="2133600" cy="274320"/>
          </a:xfrm>
        </p:spPr>
        <p:txBody>
          <a:bodyPr/>
          <a:lstStyle/>
          <a:p>
            <a:r>
              <a:rPr lang="en-US" dirty="0" smtClean="0"/>
              <a:t>24 Feb. 2017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07480"/>
            <a:ext cx="2895600" cy="274320"/>
          </a:xfrm>
        </p:spPr>
        <p:txBody>
          <a:bodyPr/>
          <a:lstStyle/>
          <a:p>
            <a:pPr algn="ctr"/>
            <a:r>
              <a:rPr lang="en-US" dirty="0" smtClean="0"/>
              <a:t>Pierre-Alexandre Thonet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83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CF90FD8-B023-486F-B6EE-DCFB485F1C64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 algn="r"/>
              <a:t>7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07480"/>
            <a:ext cx="2133600" cy="274320"/>
          </a:xfrm>
        </p:spPr>
        <p:txBody>
          <a:bodyPr/>
          <a:lstStyle/>
          <a:p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>24 Feb. 2017</a:t>
            </a:r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07480"/>
            <a:ext cx="2895600" cy="27432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>Pierre-Alexandre Thonet</a:t>
            </a:r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534400" cy="5943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Cross section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8728" y="3733800"/>
            <a:ext cx="8305800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Central field: 1.4 T</a:t>
            </a: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Aperture width: +/- 55 mm</a:t>
            </a:r>
          </a:p>
          <a:p>
            <a:pPr marL="252000" indent="-180000">
              <a:spcAft>
                <a:spcPts val="600"/>
              </a:spcAft>
              <a:buFont typeface="Arial" charset="0"/>
              <a:buChar char="•"/>
            </a:pPr>
            <a:r>
              <a:rPr lang="en-US" sz="2000" dirty="0"/>
              <a:t>water cooled </a:t>
            </a:r>
            <a:r>
              <a:rPr lang="en-US" sz="2000" dirty="0" smtClean="0"/>
              <a:t>coils</a:t>
            </a:r>
            <a:r>
              <a:rPr lang="en-US" sz="2000" dirty="0"/>
              <a:t> </a:t>
            </a:r>
            <a:r>
              <a:rPr lang="en-US" sz="2000" dirty="0" smtClean="0"/>
              <a:t>(the </a:t>
            </a:r>
            <a:r>
              <a:rPr lang="en-US" sz="2000" dirty="0"/>
              <a:t>shaded area corresponds to 6-7 </a:t>
            </a:r>
            <a:r>
              <a:rPr lang="en-US" sz="2000" dirty="0" smtClean="0"/>
              <a:t>A/mm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)</a:t>
            </a:r>
            <a:endParaRPr lang="en-US" sz="2000" dirty="0"/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Relatively large cross section of the magnet compared to the aperture size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Due to its width, the same magnet cannot be used for horizontal and vertical deflection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680" y="790433"/>
            <a:ext cx="5901895" cy="2826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96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Alternative solution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CF90FD8-B023-486F-B6EE-DCFB485F1C64}" type="slidenum">
              <a:rPr lang="en-US" smtClean="0"/>
              <a:pPr algn="r"/>
              <a:t>8</a:t>
            </a:fld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559561"/>
              </p:ext>
            </p:extLst>
          </p:nvPr>
        </p:nvGraphicFramePr>
        <p:xfrm>
          <a:off x="281796" y="2971800"/>
          <a:ext cx="8634754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404"/>
                <a:gridCol w="838200"/>
                <a:gridCol w="763150"/>
                <a:gridCol w="838200"/>
                <a:gridCol w="762000"/>
                <a:gridCol w="762000"/>
                <a:gridCol w="1219200"/>
                <a:gridCol w="990600"/>
                <a:gridCol w="990600"/>
                <a:gridCol w="914400"/>
              </a:tblGrid>
              <a:tr h="1371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Arc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Energy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aseline="0" dirty="0" smtClean="0"/>
                        <a:t>[MeV]</a:t>
                      </a:r>
                      <a:endParaRPr lang="en-GB" sz="1800" dirty="0" smtClean="0"/>
                    </a:p>
                    <a:p>
                      <a:pPr algn="ctr"/>
                      <a:endParaRPr lang="en-GB" sz="18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Count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angle </a:t>
                      </a:r>
                      <a:r>
                        <a:rPr lang="en-GB" sz="1800" baseline="0" dirty="0" smtClean="0"/>
                        <a:t>[</a:t>
                      </a:r>
                      <a:r>
                        <a:rPr lang="en-GB" sz="1800" baseline="0" dirty="0" err="1" smtClean="0"/>
                        <a:t>deg</a:t>
                      </a:r>
                      <a:r>
                        <a:rPr lang="en-GB" sz="1800" baseline="0" dirty="0" smtClean="0"/>
                        <a:t>]</a:t>
                      </a:r>
                      <a:endParaRPr lang="en-GB" sz="18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B</a:t>
                      </a:r>
                      <a:r>
                        <a:rPr lang="en-GB" sz="1800" baseline="0" dirty="0" smtClean="0"/>
                        <a:t>             </a:t>
                      </a:r>
                      <a:r>
                        <a:rPr lang="en-GB" sz="1800" dirty="0" smtClean="0"/>
                        <a:t>[T]</a:t>
                      </a:r>
                      <a:endParaRPr lang="en-GB" sz="18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L      [mm]</a:t>
                      </a:r>
                      <a:endParaRPr lang="en-GB" sz="18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err="1" smtClean="0"/>
                        <a:t>Curv</a:t>
                      </a:r>
                      <a:r>
                        <a:rPr lang="en-GB" sz="1800" dirty="0" smtClean="0"/>
                        <a:t>.</a:t>
                      </a:r>
                      <a:r>
                        <a:rPr lang="en-GB" sz="1800" baseline="0" dirty="0" smtClean="0"/>
                        <a:t> radius [mm]</a:t>
                      </a:r>
                      <a:endParaRPr lang="en-GB" sz="18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Pole gap [mm]</a:t>
                      </a:r>
                      <a:endParaRPr lang="en-GB" sz="18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GFR width [mm]</a:t>
                      </a:r>
                      <a:endParaRPr lang="en-GB" sz="18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/>
                    </a:p>
                  </a:txBody>
                  <a:tcPr anchor="ctr">
                    <a:noFill/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#1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80</a:t>
                      </a:r>
                      <a:endParaRPr lang="en-GB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GB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45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0.45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456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596</a:t>
                      </a:r>
                      <a:endParaRPr lang="en-GB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±20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±20</a:t>
                      </a:r>
                      <a:endParaRPr lang="en-GB" sz="18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MBA</a:t>
                      </a:r>
                      <a:endParaRPr lang="en-GB" sz="180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#2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155</a:t>
                      </a:r>
                      <a:endParaRPr lang="en-GB" sz="1800" baseline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GB" sz="1800" baseline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/>
                        <a:t>45</a:t>
                      </a:r>
                      <a:endParaRPr lang="en-GB" sz="18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aseline="0" dirty="0" smtClean="0">
                          <a:solidFill>
                            <a:schemeClr val="tx1"/>
                          </a:solidFill>
                        </a:rPr>
                        <a:t>0.87</a:t>
                      </a:r>
                      <a:endParaRPr lang="en-GB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456</a:t>
                      </a:r>
                      <a:endParaRPr lang="en-GB" sz="1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596</a:t>
                      </a:r>
                      <a:endParaRPr lang="en-GB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±20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/>
                        <a:t>±20</a:t>
                      </a:r>
                      <a:endParaRPr lang="en-GB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#3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230</a:t>
                      </a:r>
                      <a:endParaRPr lang="en-GB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GB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1.29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456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±20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±20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#4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305</a:t>
                      </a:r>
                      <a:endParaRPr lang="en-GB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GB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0.85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912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1191</a:t>
                      </a:r>
                      <a:endParaRPr lang="en-GB" sz="1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±20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±20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MBB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#5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380</a:t>
                      </a:r>
                      <a:endParaRPr lang="en-GB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GB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1.06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912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1191</a:t>
                      </a:r>
                      <a:endParaRPr lang="en-GB" sz="1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±20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±20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#6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455</a:t>
                      </a:r>
                      <a:endParaRPr lang="en-GB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GB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1.27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solidFill>
                            <a:schemeClr val="tx1"/>
                          </a:solidFill>
                        </a:rPr>
                        <a:t>912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1191</a:t>
                      </a:r>
                      <a:endParaRPr lang="en-GB" sz="18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±20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±20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07480"/>
            <a:ext cx="2133600" cy="274320"/>
          </a:xfrm>
        </p:spPr>
        <p:txBody>
          <a:bodyPr/>
          <a:lstStyle/>
          <a:p>
            <a:r>
              <a:rPr lang="en-US" dirty="0" smtClean="0"/>
              <a:t>24 Feb. 2017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07480"/>
            <a:ext cx="2895600" cy="274320"/>
          </a:xfrm>
        </p:spPr>
        <p:txBody>
          <a:bodyPr/>
          <a:lstStyle/>
          <a:p>
            <a:pPr algn="ctr"/>
            <a:r>
              <a:rPr lang="en-US" dirty="0" smtClean="0"/>
              <a:t>Pierre-Alexandre Thonet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958096"/>
            <a:ext cx="89154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Longer and curved bending magnets</a:t>
            </a: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2 different magnet types with same cross section (only the length changes)</a:t>
            </a: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Only </a:t>
            </a:r>
            <a:r>
              <a:rPr lang="en-US" sz="2000" dirty="0">
                <a:solidFill>
                  <a:prstClr val="black"/>
                </a:solidFill>
              </a:rPr>
              <a:t>1 magnet per bend with a deflection of 45</a:t>
            </a:r>
            <a:r>
              <a:rPr lang="en-US" sz="2000" dirty="0" smtClean="0">
                <a:solidFill>
                  <a:prstClr val="black"/>
                </a:solidFill>
              </a:rPr>
              <a:t>°</a:t>
            </a:r>
            <a:endParaRPr lang="en-US" sz="2000" dirty="0">
              <a:solidFill>
                <a:prstClr val="black"/>
              </a:solidFill>
            </a:endParaRPr>
          </a:p>
          <a:p>
            <a:pPr marL="252000" indent="-180000">
              <a:spcAft>
                <a:spcPts val="1200"/>
              </a:spcAft>
              <a:buFont typeface="Arial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Reduction </a:t>
            </a:r>
            <a:r>
              <a:rPr lang="en-US" sz="2000" dirty="0">
                <a:solidFill>
                  <a:prstClr val="black"/>
                </a:solidFill>
              </a:rPr>
              <a:t>of magnet number (24 </a:t>
            </a:r>
            <a:r>
              <a:rPr lang="en-US" sz="2000" dirty="0" smtClean="0">
                <a:solidFill>
                  <a:prstClr val="black"/>
                </a:solidFill>
              </a:rPr>
              <a:t>compared </a:t>
            </a:r>
            <a:r>
              <a:rPr lang="en-US" sz="2000" dirty="0">
                <a:solidFill>
                  <a:prstClr val="black"/>
                </a:solidFill>
              </a:rPr>
              <a:t>to </a:t>
            </a:r>
            <a:r>
              <a:rPr lang="en-US" sz="2000" dirty="0" smtClean="0">
                <a:solidFill>
                  <a:prstClr val="black"/>
                </a:solidFill>
              </a:rPr>
              <a:t>48), could help to reduce cost</a:t>
            </a:r>
          </a:p>
        </p:txBody>
      </p:sp>
    </p:spTree>
    <p:extLst>
      <p:ext uri="{BB962C8B-B14F-4D97-AF65-F5344CB8AC3E}">
        <p14:creationId xmlns:p14="http://schemas.microsoft.com/office/powerpoint/2010/main" val="20699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Alternative </a:t>
            </a:r>
            <a:r>
              <a:rPr lang="en-US" dirty="0" smtClean="0">
                <a:solidFill>
                  <a:schemeClr val="accent1"/>
                </a:solidFill>
              </a:rPr>
              <a:t>solution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CF90FD8-B023-486F-B6EE-DCFB485F1C64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 algn="r"/>
              <a:t>9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507480"/>
            <a:ext cx="2133600" cy="274320"/>
          </a:xfrm>
        </p:spPr>
        <p:txBody>
          <a:bodyPr/>
          <a:lstStyle/>
          <a:p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>24 Feb. 2017</a:t>
            </a:r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07480"/>
            <a:ext cx="2895600" cy="27432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>Pierre-Alexandre Thonet</a:t>
            </a:r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966006" y="779219"/>
            <a:ext cx="5251066" cy="5622940"/>
            <a:chOff x="412942" y="838200"/>
            <a:chExt cx="5251066" cy="562294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26" t="23194" r="13882" b="24306"/>
            <a:stretch/>
          </p:blipFill>
          <p:spPr>
            <a:xfrm>
              <a:off x="412942" y="838200"/>
              <a:ext cx="5251066" cy="5622940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/>
          </p:nvSpPr>
          <p:spPr>
            <a:xfrm>
              <a:off x="498667" y="838200"/>
              <a:ext cx="1728000" cy="685800"/>
            </a:xfrm>
            <a:prstGeom prst="rect">
              <a:avLst/>
            </a:prstGeom>
            <a:solidFill>
              <a:srgbClr val="FFC000">
                <a:alpha val="3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98667" y="5743575"/>
              <a:ext cx="1728000" cy="685800"/>
            </a:xfrm>
            <a:prstGeom prst="rect">
              <a:avLst/>
            </a:prstGeom>
            <a:solidFill>
              <a:srgbClr val="FFC000">
                <a:alpha val="30000"/>
              </a:srgb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498667" y="4962525"/>
              <a:ext cx="1728000" cy="759558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  <a:tabLst>
                  <a:tab pos="180000" algn="l"/>
                </a:tabLst>
              </a:pPr>
              <a:r>
                <a:rPr lang="en-GB" sz="1400" dirty="0" smtClean="0">
                  <a:solidFill>
                    <a:schemeClr val="accent6"/>
                  </a:solidFill>
                  <a:sym typeface="Wingdings"/>
                </a:rPr>
                <a:t>initial part of spreader not considered</a:t>
              </a:r>
            </a:p>
          </p:txBody>
        </p:sp>
        <p:sp>
          <p:nvSpPr>
            <p:cNvPr id="15" name="Content Placeholder 2"/>
            <p:cNvSpPr txBox="1">
              <a:spLocks/>
            </p:cNvSpPr>
            <p:nvPr/>
          </p:nvSpPr>
          <p:spPr>
            <a:xfrm>
              <a:off x="498667" y="1543050"/>
              <a:ext cx="1728000" cy="759558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  <a:tabLst>
                  <a:tab pos="180000" algn="l"/>
                </a:tabLst>
              </a:pPr>
              <a:r>
                <a:rPr lang="en-GB" sz="1400" dirty="0" smtClean="0">
                  <a:solidFill>
                    <a:schemeClr val="accent6"/>
                  </a:solidFill>
                  <a:sym typeface="Wingdings"/>
                </a:rPr>
                <a:t>initial part of combiner not considered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722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9366</TotalTime>
  <Words>877</Words>
  <Application>Microsoft Office PowerPoint</Application>
  <PresentationFormat>On-screen Show (4:3)</PresentationFormat>
  <Paragraphs>227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Main magnets for                      PERLE Test Facility </vt:lpstr>
      <vt:lpstr>Overview</vt:lpstr>
      <vt:lpstr>Layout Perle@Orsay 450 MeV</vt:lpstr>
      <vt:lpstr>Magnet inventory</vt:lpstr>
      <vt:lpstr>PowerPoint Presentation</vt:lpstr>
      <vt:lpstr>Bending magnets as in the magnet inventory</vt:lpstr>
      <vt:lpstr>Cross section</vt:lpstr>
      <vt:lpstr>Alternative solution</vt:lpstr>
      <vt:lpstr>Alternative solution</vt:lpstr>
      <vt:lpstr>Solution 1: independent power supplies</vt:lpstr>
      <vt:lpstr>Solution 2: single power supply</vt:lpstr>
      <vt:lpstr>PowerPoint Presentation</vt:lpstr>
      <vt:lpstr>Quadrupoles</vt:lpstr>
      <vt:lpstr>Quadrupoles: cross-section</vt:lpstr>
      <vt:lpstr>PowerPoint Presentation</vt:lpstr>
      <vt:lpstr>Conclusions 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SESAME meeting</dc:title>
  <dc:creator>Attilio Milanese</dc:creator>
  <cp:lastModifiedBy>Pierre Alexandre Thonet</cp:lastModifiedBy>
  <cp:revision>685</cp:revision>
  <cp:lastPrinted>2012-07-06T14:21:16Z</cp:lastPrinted>
  <dcterms:created xsi:type="dcterms:W3CDTF">2011-11-24T09:23:27Z</dcterms:created>
  <dcterms:modified xsi:type="dcterms:W3CDTF">2017-02-24T07:23:42Z</dcterms:modified>
</cp:coreProperties>
</file>