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19" r:id="rId2"/>
  </p:sldMasterIdLst>
  <p:notesMasterIdLst>
    <p:notesMasterId r:id="rId48"/>
  </p:notesMasterIdLst>
  <p:sldIdLst>
    <p:sldId id="779" r:id="rId3"/>
    <p:sldId id="662" r:id="rId4"/>
    <p:sldId id="801" r:id="rId5"/>
    <p:sldId id="795" r:id="rId6"/>
    <p:sldId id="828" r:id="rId7"/>
    <p:sldId id="829" r:id="rId8"/>
    <p:sldId id="831" r:id="rId9"/>
    <p:sldId id="823" r:id="rId10"/>
    <p:sldId id="864" r:id="rId11"/>
    <p:sldId id="861" r:id="rId12"/>
    <p:sldId id="862" r:id="rId13"/>
    <p:sldId id="855" r:id="rId14"/>
    <p:sldId id="856" r:id="rId15"/>
    <p:sldId id="824" r:id="rId16"/>
    <p:sldId id="825" r:id="rId17"/>
    <p:sldId id="826" r:id="rId18"/>
    <p:sldId id="863" r:id="rId19"/>
    <p:sldId id="876" r:id="rId20"/>
    <p:sldId id="877" r:id="rId21"/>
    <p:sldId id="854" r:id="rId22"/>
    <p:sldId id="834" r:id="rId23"/>
    <p:sldId id="840" r:id="rId24"/>
    <p:sldId id="841" r:id="rId25"/>
    <p:sldId id="853" r:id="rId26"/>
    <p:sldId id="858" r:id="rId27"/>
    <p:sldId id="859" r:id="rId28"/>
    <p:sldId id="832" r:id="rId29"/>
    <p:sldId id="866" r:id="rId30"/>
    <p:sldId id="871" r:id="rId31"/>
    <p:sldId id="686" r:id="rId32"/>
    <p:sldId id="875" r:id="rId33"/>
    <p:sldId id="819" r:id="rId34"/>
    <p:sldId id="878" r:id="rId35"/>
    <p:sldId id="820" r:id="rId36"/>
    <p:sldId id="802" r:id="rId37"/>
    <p:sldId id="803" r:id="rId38"/>
    <p:sldId id="843" r:id="rId39"/>
    <p:sldId id="850" r:id="rId40"/>
    <p:sldId id="851" r:id="rId41"/>
    <p:sldId id="852" r:id="rId42"/>
    <p:sldId id="865" r:id="rId43"/>
    <p:sldId id="867" r:id="rId44"/>
    <p:sldId id="868" r:id="rId45"/>
    <p:sldId id="869" r:id="rId46"/>
    <p:sldId id="870" r:id="rId47"/>
  </p:sldIdLst>
  <p:sldSz cx="9144000" cy="6858000" type="screen4x3"/>
  <p:notesSz cx="6858000" cy="9144000"/>
  <p:defaultTextStyle>
    <a:defPPr>
      <a:defRPr lang="en-US"/>
    </a:defPPr>
    <a:lvl1pPr marL="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3CC"/>
    <a:srgbClr val="FF7F32"/>
    <a:srgbClr val="3F479F"/>
    <a:srgbClr val="5661DA"/>
    <a:srgbClr val="5E52BC"/>
    <a:srgbClr val="3538FF"/>
    <a:srgbClr val="AE9E49"/>
    <a:srgbClr val="1B3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5" autoAdjust="0"/>
    <p:restoredTop sz="95166" autoAdjust="0"/>
  </p:normalViewPr>
  <p:slideViewPr>
    <p:cSldViewPr snapToGrid="0" snapToObjects="1">
      <p:cViewPr>
        <p:scale>
          <a:sx n="115" d="100"/>
          <a:sy n="115" d="100"/>
        </p:scale>
        <p:origin x="272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emf"/><Relationship Id="rId5" Type="http://schemas.openxmlformats.org/officeDocument/2006/relationships/image" Target="../media/image59.wmf"/><Relationship Id="rId1" Type="http://schemas.openxmlformats.org/officeDocument/2006/relationships/image" Target="../media/image55.wmf"/><Relationship Id="rId2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DB9F7-FB95-5B49-81D5-A6292D05164F}" type="datetimeFigureOut">
              <a:rPr lang="en-US" smtClean="0"/>
              <a:pPr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7A2E-FA6F-0341-8570-996F48668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9BA59-E60B-4D58-A5C6-2AA6743FECC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543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65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29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43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46A8E9-2515-42DA-BDD5-2DC9B48C202E}" type="slidenum">
              <a:rPr lang="en-US"/>
              <a:pPr/>
              <a:t>31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6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5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7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6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0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8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0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74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7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46A8E9-2515-42DA-BDD5-2DC9B48C202E}" type="slidenum">
              <a:rPr lang="en-US"/>
              <a:pPr/>
              <a:t>17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7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4" name="Picture 4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604520"/>
            <a:ext cx="4984560" cy="3977280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360" y="1604520"/>
            <a:ext cx="498456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6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3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51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465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20" Type="http://schemas.openxmlformats.org/officeDocument/2006/relationships/image" Target="../media/image1.jpe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19" Type="http://schemas.openxmlformats.org/officeDocument/2006/relationships/hyperlink" Target="mailto:christopher.mayes@cornell.edu" TargetMode="Externa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aseline="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CERN-</a:t>
            </a:r>
            <a:r>
              <a:rPr lang="en-US" sz="1500" baseline="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Orsay</a:t>
            </a:r>
            <a:r>
              <a:rPr lang="en-US" sz="1500" baseline="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Meeting on an ERL Facility; May 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baseline="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2016 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8458200" y="6553200"/>
            <a:ext cx="68580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1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714" r:id="rId3"/>
    <p:sldLayoutId id="2147483717" r:id="rId4"/>
    <p:sldLayoutId id="2147483718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8321040" y="6585120"/>
            <a:ext cx="13928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defTabSz="457200"/>
            <a:fld id="{8B6CE713-D777-4EC2-A412-BBD244B64F30}" type="slidenum">
              <a:rPr lang="en-US" sz="1200">
                <a:solidFill>
                  <a:srgbClr val="000000"/>
                </a:solidFill>
                <a:latin typeface="Calibri"/>
              </a:rPr>
              <a:pPr defTabSz="457200"/>
              <a:t>‹#›</a:t>
            </a:fld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/30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0" y="6614801"/>
            <a:ext cx="3597788" cy="2431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defTabSz="457200">
              <a:defRPr/>
            </a:pPr>
            <a:r>
              <a:rPr lang="en-US" sz="1200" dirty="0" smtClean="0">
                <a:solidFill>
                  <a:srgbClr val="000000"/>
                </a:solidFill>
                <a:latin typeface="Optima"/>
                <a:cs typeface="Optima"/>
                <a:hlinkClick r:id="rId19"/>
              </a:rPr>
              <a:t>Georg.Hoffstaetter@cornell.edu</a:t>
            </a:r>
            <a:r>
              <a:rPr lang="en-US" sz="1200" dirty="0" smtClean="0">
                <a:solidFill>
                  <a:prstClr val="black"/>
                </a:solidFill>
                <a:latin typeface="Optima"/>
                <a:cs typeface="Optima"/>
              </a:rPr>
              <a:t> -</a:t>
            </a:r>
            <a:r>
              <a:rPr lang="en-US" sz="1200" dirty="0" smtClean="0">
                <a:solidFill>
                  <a:srgbClr val="000000"/>
                </a:solidFill>
                <a:latin typeface="Optima"/>
                <a:cs typeface="Optima"/>
              </a:rPr>
              <a:t> January 30, 2017 – CBETA technology review</a:t>
            </a:r>
            <a:endParaRPr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0" y="615305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sp>
        <p:nvSpPr>
          <p:cNvPr id="10" name="PlaceHolder 7"/>
          <p:cNvSpPr>
            <a:spLocks noGrp="1"/>
          </p:cNvSpPr>
          <p:nvPr>
            <p:ph type="title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  <p:sp>
        <p:nvSpPr>
          <p:cNvPr id="1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 dirty="0">
                <a:latin typeface="Calibri"/>
              </a:rPr>
              <a:t>Click to edit the outline text format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en-US" sz="2400" dirty="0">
                <a:latin typeface="Calibri"/>
              </a:rPr>
              <a:t>Second Outline Level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Third Outline Level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en-US" sz="2000" dirty="0">
                <a:latin typeface="Calibri"/>
              </a:rPr>
              <a:t>Fourth Outline Level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Fifth Outline Level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Sixth Outline Level</a:t>
            </a:r>
            <a:endParaRPr dirty="0"/>
          </a:p>
          <a:p>
            <a:pPr lvl="6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Seventh Outline Level</a:t>
            </a:r>
            <a:endParaRPr dirty="0"/>
          </a:p>
        </p:txBody>
      </p:sp>
      <p:pic>
        <p:nvPicPr>
          <p:cNvPr id="16" name="Picture 15" descr="Logo_Big-1.jp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96" y="0"/>
            <a:ext cx="1678103" cy="615305"/>
          </a:xfrm>
          <a:prstGeom prst="rect">
            <a:avLst/>
          </a:prstGeom>
        </p:spPr>
      </p:pic>
      <p:pic>
        <p:nvPicPr>
          <p:cNvPr id="5" name="Picture 4" descr="CULogo187_CLASSE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87355" cy="6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8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>
        <a:defRPr i="0">
          <a:latin typeface="Optima"/>
          <a:cs typeface="Optima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emf"/><Relationship Id="rId3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58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59.wmf"/><Relationship Id="rId1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7.wmf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18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63629" y="91996"/>
            <a:ext cx="8742271" cy="8552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  <a:latin typeface="Garamond (Headings)"/>
                <a:cs typeface="Garamond (Headings)"/>
              </a:rPr>
              <a:t>CDR Options for </a:t>
            </a:r>
            <a:r>
              <a:rPr lang="en-US" sz="3600" u="sng" dirty="0" err="1" smtClean="0">
                <a:solidFill>
                  <a:srgbClr val="FF0000"/>
                </a:solidFill>
                <a:latin typeface="Garamond (Headings)"/>
                <a:cs typeface="Garamond (Headings)"/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  <a:latin typeface="Garamond (Headings)"/>
                <a:cs typeface="Garamond (Headings)"/>
              </a:rPr>
              <a:t> Infrastructure:</a:t>
            </a:r>
            <a:endParaRPr lang="en-US" sz="2800" u="sng" dirty="0">
              <a:solidFill>
                <a:srgbClr val="FF0000"/>
              </a:solidFill>
              <a:latin typeface="Garamond (Headings)"/>
              <a:cs typeface="Garamond (Headings)"/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1" y="126484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49" y="883841"/>
            <a:ext cx="1532896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RR </a:t>
            </a:r>
            <a:r>
              <a:rPr lang="en-US" b="1" dirty="0" err="1">
                <a:solidFill>
                  <a:srgbClr val="00B050"/>
                </a:solidFill>
                <a:latin typeface="Calibri"/>
                <a:cs typeface="Calibri"/>
              </a:rPr>
              <a:t>LHeC</a:t>
            </a: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new ring in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  <a:latin typeface="Calibri"/>
                <a:cs typeface="Calibri"/>
              </a:rPr>
              <a:t>LHC</a:t>
            </a: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 tunnel,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with bypasses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around </a:t>
            </a:r>
            <a:endParaRPr lang="en-US" b="1" dirty="0" smtClean="0">
              <a:solidFill>
                <a:srgbClr val="00B050"/>
              </a:solidFill>
              <a:latin typeface="Calibri"/>
              <a:cs typeface="Calibri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  <a:cs typeface="Calibri"/>
              </a:rPr>
              <a:t>existing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Calibri"/>
                <a:cs typeface="Calibri"/>
              </a:rPr>
              <a:t>experiments</a:t>
            </a:r>
            <a:endParaRPr lang="en-US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85564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0" y="3703241"/>
            <a:ext cx="1980009" cy="120031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RR </a:t>
            </a:r>
            <a:r>
              <a:rPr lang="en-US" b="1" dirty="0" err="1">
                <a:solidFill>
                  <a:srgbClr val="00B050"/>
                </a:solidFill>
                <a:latin typeface="Calibri"/>
                <a:cs typeface="Calibri"/>
              </a:rPr>
              <a:t>LHeC</a:t>
            </a:r>
            <a:endParaRPr lang="en-US" b="1" dirty="0">
              <a:solidFill>
                <a:srgbClr val="00B050"/>
              </a:solidFill>
              <a:latin typeface="Calibri"/>
              <a:cs typeface="Calibri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  <a:latin typeface="Calibri"/>
                <a:cs typeface="Calibri"/>
              </a:rPr>
              <a:t>e-/e</a:t>
            </a: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+ injector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10 </a:t>
            </a:r>
            <a:r>
              <a:rPr lang="en-US" b="1" dirty="0" err="1">
                <a:solidFill>
                  <a:srgbClr val="00B050"/>
                </a:solidFill>
                <a:latin typeface="Calibri"/>
                <a:cs typeface="Calibri"/>
              </a:rPr>
              <a:t>GeV</a:t>
            </a: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10 min. filling </a:t>
            </a:r>
            <a:r>
              <a:rPr lang="en-US" b="1" dirty="0" smtClean="0">
                <a:solidFill>
                  <a:srgbClr val="00B050"/>
                </a:solidFill>
                <a:latin typeface="Calibri"/>
                <a:cs typeface="Calibri"/>
              </a:rPr>
              <a:t>time</a:t>
            </a:r>
            <a:endParaRPr lang="en-US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019801" y="3855641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90500" y="275074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" y="3911143"/>
            <a:ext cx="1570091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LR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LHeC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recirculating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linac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 with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energy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recovery,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or straight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Calibri"/>
                <a:cs typeface="Calibri"/>
              </a:rPr>
              <a:t>linac</a:t>
            </a:r>
            <a:endParaRPr lang="en-US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-476249" y="3455590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/>
          <p:cNvSpPr txBox="1">
            <a:spLocks/>
          </p:cNvSpPr>
          <p:nvPr/>
        </p:nvSpPr>
        <p:spPr>
          <a:xfrm>
            <a:off x="241301" y="947221"/>
            <a:ext cx="2261647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F. Zimmermann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62" y="619183"/>
            <a:ext cx="4699464" cy="59666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" y="627638"/>
            <a:ext cx="4776162" cy="5970865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400" u="sng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CDR Study assumptions: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-Assume parallel operation to HL-LHC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</a:t>
            </a:r>
            <a:r>
              <a:rPr lang="en-US" sz="2200" dirty="0" err="1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TeV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Scale collision energy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    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50-150 </a:t>
            </a:r>
            <a:r>
              <a:rPr lang="en-US" sz="2200" dirty="0" err="1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GeV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Beam Energy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-Limit power consumption to 100 MW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    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(beam &amp; SR power &lt; 70 MW)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60 </a:t>
            </a:r>
            <a:r>
              <a:rPr lang="en-US" sz="2200" dirty="0" err="1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GeV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beam energy</a:t>
            </a:r>
            <a:endParaRPr lang="en-US" sz="2200" dirty="0" smtClean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ts val="1200"/>
              </a:spcBef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-Int. Luminosity &gt; 100 * HERA </a:t>
            </a:r>
          </a:p>
          <a:p>
            <a:pPr defTabSz="914400" fontAlgn="base">
              <a:spcBef>
                <a:spcPts val="1200"/>
              </a:spcBef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-Peak Luminosity &gt; 10</a:t>
            </a:r>
            <a:r>
              <a:rPr lang="en-US" sz="2200" baseline="300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33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cm</a:t>
            </a:r>
            <a:r>
              <a:rPr lang="en-US" sz="2200" baseline="300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-2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</a:t>
            </a:r>
            <a:r>
              <a:rPr lang="en-US" sz="2200" baseline="300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-1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 </a:t>
            </a:r>
            <a:r>
              <a:rPr lang="en-US" sz="22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Higgs @ 125GeV &gt; </a:t>
            </a:r>
            <a:r>
              <a:rPr lang="en-US" sz="22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sz="2200" baseline="300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34</a:t>
            </a:r>
            <a:r>
              <a:rPr lang="en-US" sz="22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cm</a:t>
            </a:r>
            <a:r>
              <a:rPr lang="en-US" sz="22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-2</a:t>
            </a:r>
            <a:r>
              <a:rPr lang="en-US" sz="22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</a:t>
            </a:r>
            <a:r>
              <a:rPr lang="en-US" sz="22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</a:t>
            </a:r>
            <a:r>
              <a:rPr lang="en-US" sz="2200" baseline="300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616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7813"/>
            <a:ext cx="8686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914400"/>
            <a:r>
              <a:rPr lang="en-GB" u="sng" kern="0" dirty="0" smtClean="0">
                <a:solidFill>
                  <a:srgbClr val="FF0000"/>
                </a:solidFill>
              </a:rPr>
              <a:t>Instabilities and Recombination pattern:</a:t>
            </a:r>
            <a:endParaRPr lang="en-GB" u="sng" kern="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711"/>
            <a:ext cx="9144000" cy="4959145"/>
          </a:xfrm>
          <a:prstGeom prst="rect">
            <a:avLst/>
          </a:prstGeom>
        </p:spPr>
      </p:pic>
      <p:sp>
        <p:nvSpPr>
          <p:cNvPr id="5" name="Footer Placeholder 2"/>
          <p:cNvSpPr txBox="1">
            <a:spLocks/>
          </p:cNvSpPr>
          <p:nvPr/>
        </p:nvSpPr>
        <p:spPr>
          <a:xfrm>
            <a:off x="457200" y="5055109"/>
            <a:ext cx="3181574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D. </a:t>
            </a:r>
            <a:r>
              <a:rPr lang="en-US" sz="1400" dirty="0" err="1" smtClean="0">
                <a:solidFill>
                  <a:schemeClr val="bg2"/>
                </a:solidFill>
              </a:rPr>
              <a:t>Pellegrini</a:t>
            </a:r>
            <a:r>
              <a:rPr lang="en-US" sz="1400" dirty="0" smtClean="0">
                <a:solidFill>
                  <a:schemeClr val="bg2"/>
                </a:solidFill>
              </a:rPr>
              <a:t> (EPFL/CERN) @ ERL’15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195517"/>
            <a:ext cx="8686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914400"/>
            <a:r>
              <a:rPr lang="en-GB" u="sng" kern="0" dirty="0" smtClean="0">
                <a:solidFill>
                  <a:srgbClr val="FF0000"/>
                </a:solidFill>
              </a:rPr>
              <a:t>Instabilities and Recombination pattern:</a:t>
            </a:r>
            <a:endParaRPr lang="en-GB" u="sng" kern="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00" y="886968"/>
            <a:ext cx="7545599" cy="5249493"/>
          </a:xfrm>
          <a:prstGeom prst="rect">
            <a:avLst/>
          </a:prstGeom>
        </p:spPr>
      </p:pic>
      <p:sp>
        <p:nvSpPr>
          <p:cNvPr id="5" name="Footer Placeholder 2"/>
          <p:cNvSpPr txBox="1">
            <a:spLocks/>
          </p:cNvSpPr>
          <p:nvPr/>
        </p:nvSpPr>
        <p:spPr>
          <a:xfrm>
            <a:off x="429768" y="5768341"/>
            <a:ext cx="3181574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D. </a:t>
            </a:r>
            <a:r>
              <a:rPr lang="en-US" sz="1400" dirty="0" err="1" smtClean="0">
                <a:solidFill>
                  <a:schemeClr val="bg2"/>
                </a:solidFill>
              </a:rPr>
              <a:t>Pellegrini</a:t>
            </a:r>
            <a:r>
              <a:rPr lang="en-US" sz="1400" dirty="0" smtClean="0">
                <a:solidFill>
                  <a:schemeClr val="bg2"/>
                </a:solidFill>
              </a:rPr>
              <a:t> (EPFL/CERN) @ ERL’15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8255" y="4053590"/>
            <a:ext cx="7204690" cy="1200329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8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 </a:t>
            </a:r>
            <a:r>
              <a:rPr lang="en-US" sz="2400" dirty="0">
                <a:solidFill>
                  <a:srgbClr val="008000"/>
                </a:solidFill>
                <a:sym typeface="Wingdings"/>
              </a:rPr>
              <a:t>N</a:t>
            </a:r>
            <a:r>
              <a:rPr lang="en-US" sz="2400" dirty="0" smtClean="0">
                <a:solidFill>
                  <a:srgbClr val="008000"/>
                </a:solidFill>
              </a:rPr>
              <a:t>eed for demonstrator and test facilities!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03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485775" y="1100988"/>
            <a:ext cx="8547100" cy="5160112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6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Facilities around the World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0" tIns="17580" rIns="43950" bIns="17580">
            <a:prstTxWarp prst="textNoShape">
              <a:avLst/>
            </a:prstTxWarp>
            <a:spAutoFit/>
          </a:bodyPr>
          <a:lstStyle/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35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6201" y="799914"/>
            <a:ext cx="9096389" cy="492126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53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Low Energy (&lt; 100MeV), Single turn Facilities: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4853408" y="3263385"/>
            <a:ext cx="4038941" cy="104191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15" name="Group 11"/>
          <p:cNvGrpSpPr/>
          <p:nvPr/>
        </p:nvGrpSpPr>
        <p:grpSpPr>
          <a:xfrm>
            <a:off x="355601" y="4419598"/>
            <a:ext cx="4146550" cy="1773123"/>
            <a:chOff x="251520" y="1335243"/>
            <a:chExt cx="4016375" cy="1673225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335243"/>
              <a:ext cx="4016375" cy="167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65832" y="1374775"/>
              <a:ext cx="1611313" cy="55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914400">
                <a:lnSpc>
                  <a:spcPct val="123000"/>
                </a:lnSpc>
              </a:pPr>
              <a:r>
                <a:rPr lang="en-US" sz="1300" dirty="0">
                  <a:latin typeface="Gill Sans MT"/>
                </a:rPr>
                <a:t>500 MHz + DC Gun</a:t>
              </a:r>
            </a:p>
            <a:p>
              <a:pPr algn="ctr" defTabSz="914400">
                <a:lnSpc>
                  <a:spcPct val="123000"/>
                </a:lnSpc>
              </a:pPr>
              <a:r>
                <a:rPr lang="en-US" sz="1200" dirty="0" smtClean="0">
                  <a:latin typeface="Gill Sans MT"/>
                </a:rPr>
                <a:t>5 mA</a:t>
              </a:r>
              <a:r>
                <a:rPr lang="en-US" sz="1200" dirty="0">
                  <a:latin typeface="Gill Sans MT"/>
                </a:rPr>
                <a:t>, </a:t>
              </a:r>
              <a:r>
                <a:rPr lang="en-US" sz="1200" dirty="0" smtClean="0">
                  <a:latin typeface="Gill Sans MT"/>
                </a:rPr>
                <a:t>17 MeV</a:t>
              </a:r>
              <a:r>
                <a:rPr lang="en-US" sz="1200" dirty="0">
                  <a:latin typeface="Gill Sans MT"/>
                </a:rPr>
                <a:t>, </a:t>
              </a:r>
              <a:r>
                <a:rPr lang="en-US" sz="1200" dirty="0" smtClean="0">
                  <a:latin typeface="Gill Sans MT"/>
                </a:rPr>
                <a:t>12 ps</a:t>
              </a:r>
              <a:endParaRPr lang="en-US" sz="1200" dirty="0">
                <a:latin typeface="Gill Sans M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9193" y="2589577"/>
              <a:ext cx="126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dirty="0" smtClean="0">
                  <a:solidFill>
                    <a:prstClr val="black"/>
                  </a:solidFill>
                </a:rPr>
                <a:t>JAERI, Tokai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61989" y="4914792"/>
            <a:ext cx="1371260" cy="50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r" defTabSz="914400">
              <a:lnSpc>
                <a:spcPct val="123000"/>
              </a:lnSpc>
            </a:pPr>
            <a:r>
              <a:rPr lang="en-US" dirty="0" smtClean="0">
                <a:solidFill>
                  <a:srgbClr val="008000"/>
                </a:solidFill>
                <a:latin typeface="Gill Sans MT"/>
              </a:rPr>
              <a:t>10mA</a:t>
            </a:r>
            <a:r>
              <a:rPr lang="en-US" dirty="0" smtClean="0">
                <a:solidFill>
                  <a:schemeClr val="tx1"/>
                </a:solidFill>
                <a:latin typeface="Gill Sans MT"/>
              </a:rPr>
              <a:t>-40mA</a:t>
            </a:r>
            <a:endParaRPr lang="en-US" dirty="0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977" y="5324316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>
                <a:latin typeface="Times New Roman" charset="0"/>
                <a:ea typeface="Times New Roman" charset="0"/>
                <a:cs typeface="Times New Roman" charset="0"/>
              </a:rPr>
              <a:t>400pC</a:t>
            </a:r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7529" y="2169456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Bunch: 7.7ns; 60pC</a:t>
            </a:r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8371" y="2225838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77pC</a:t>
            </a:r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4932656" y="4933689"/>
            <a:ext cx="4038941" cy="104191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" name="Footer Placeholder 2"/>
          <p:cNvSpPr txBox="1">
            <a:spLocks/>
          </p:cNvSpPr>
          <p:nvPr/>
        </p:nvSpPr>
        <p:spPr>
          <a:xfrm>
            <a:off x="6628069" y="267211"/>
            <a:ext cx="1866708" cy="788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Rama </a:t>
            </a:r>
            <a:r>
              <a:rPr lang="en-US" sz="1400" dirty="0" err="1" smtClean="0">
                <a:solidFill>
                  <a:schemeClr val="bg2"/>
                </a:solidFill>
              </a:rPr>
              <a:t>Calaga</a:t>
            </a:r>
            <a:endParaRPr lang="en-US" sz="1400" dirty="0" smtClean="0">
              <a:solidFill>
                <a:schemeClr val="bg2"/>
              </a:solidFill>
            </a:endParaRPr>
          </a:p>
          <a:p>
            <a:r>
              <a:rPr lang="de-DE" sz="1400" dirty="0" err="1">
                <a:solidFill>
                  <a:schemeClr val="bg2"/>
                </a:solidFill>
              </a:rPr>
              <a:t>RFTech</a:t>
            </a:r>
            <a:r>
              <a:rPr lang="de-DE" sz="1400" dirty="0">
                <a:solidFill>
                  <a:schemeClr val="bg2"/>
                </a:solidFill>
              </a:rPr>
              <a:t> 2013, </a:t>
            </a:r>
            <a:r>
              <a:rPr lang="de-DE" sz="1400" dirty="0" err="1" smtClean="0">
                <a:solidFill>
                  <a:schemeClr val="bg2"/>
                </a:solidFill>
              </a:rPr>
              <a:t>Annecy</a:t>
            </a:r>
            <a:r>
              <a:rPr lang="de-DE" sz="1400" dirty="0" smtClean="0">
                <a:solidFill>
                  <a:schemeClr val="bg2"/>
                </a:solidFill>
              </a:rPr>
              <a:t> Mar </a:t>
            </a:r>
            <a:r>
              <a:rPr lang="de-DE" sz="1400" dirty="0">
                <a:solidFill>
                  <a:schemeClr val="bg2"/>
                </a:solidFill>
              </a:rPr>
              <a:t>25-26, 2013 </a:t>
            </a:r>
          </a:p>
          <a:p>
            <a:endParaRPr lang="en-US" sz="1400" dirty="0">
              <a:solidFill>
                <a:schemeClr val="bg2"/>
              </a:solidFill>
            </a:endParaRPr>
          </a:p>
        </p:txBody>
      </p:sp>
      <p:grpSp>
        <p:nvGrpSpPr>
          <p:cNvPr id="22" name="Group 4"/>
          <p:cNvGrpSpPr/>
          <p:nvPr/>
        </p:nvGrpSpPr>
        <p:grpSpPr>
          <a:xfrm>
            <a:off x="4652906" y="1232292"/>
            <a:ext cx="4091540" cy="1531961"/>
            <a:chOff x="164728" y="1185910"/>
            <a:chExt cx="4091540" cy="1531961"/>
          </a:xfrm>
        </p:grpSpPr>
        <p:pic>
          <p:nvPicPr>
            <p:cNvPr id="28" name="Picture 2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37" b="31902"/>
            <a:stretch/>
          </p:blipFill>
          <p:spPr bwMode="auto">
            <a:xfrm>
              <a:off x="257104" y="1245627"/>
              <a:ext cx="3999164" cy="1472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164728" y="1185910"/>
              <a:ext cx="22447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914400">
                <a:lnSpc>
                  <a:spcPct val="123000"/>
                </a:lnSpc>
              </a:pPr>
              <a:r>
                <a:rPr lang="en-US" dirty="0">
                  <a:latin typeface="Gill Sans MT"/>
                </a:rPr>
                <a:t>JLAB, FEL, 160 </a:t>
              </a:r>
              <a:r>
                <a:rPr lang="en-US" dirty="0" smtClean="0">
                  <a:latin typeface="Gill Sans MT"/>
                </a:rPr>
                <a:t>MeV, 1.5 GHz</a:t>
              </a:r>
              <a:endParaRPr lang="en-US" dirty="0">
                <a:latin typeface="Gill Sans M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56980" y="2468568"/>
            <a:ext cx="7204690" cy="1569660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8000"/>
              </a:solidFill>
            </a:endParaRPr>
          </a:p>
          <a:p>
            <a:pPr marL="342900" indent="-342900" algn="ctr">
              <a:buFont typeface="Wingdings" charset="2"/>
              <a:buChar char="è"/>
            </a:pPr>
            <a:r>
              <a:rPr lang="en-US" sz="2400" dirty="0" smtClean="0">
                <a:solidFill>
                  <a:srgbClr val="008000"/>
                </a:solidFill>
              </a:rPr>
              <a:t>All single turn !!!</a:t>
            </a:r>
          </a:p>
          <a:p>
            <a:pPr marL="342900" indent="-342900" algn="ctr">
              <a:buFont typeface="Wingdings" charset="2"/>
              <a:buChar char="è"/>
            </a:pPr>
            <a:r>
              <a:rPr lang="en-US" sz="2400" dirty="0" smtClean="0">
                <a:solidFill>
                  <a:srgbClr val="008000"/>
                </a:solidFill>
              </a:rPr>
              <a:t>Only 2 with high bunch charge</a:t>
            </a:r>
          </a:p>
          <a:p>
            <a:pPr algn="ctr"/>
            <a:endParaRPr lang="en-US" sz="2400" dirty="0"/>
          </a:p>
        </p:txBody>
      </p:sp>
      <p:cxnSp>
        <p:nvCxnSpPr>
          <p:cNvPr id="30" name="Straight Connector 29"/>
          <p:cNvCxnSpPr/>
          <p:nvPr/>
        </p:nvCxnSpPr>
        <p:spPr bwMode="auto">
          <a:xfrm flipV="1">
            <a:off x="4871996" y="1575837"/>
            <a:ext cx="4038941" cy="104191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8421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6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Facilities around the World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0" tIns="17580" rIns="43950" bIns="17580">
            <a:prstTxWarp prst="textNoShape">
              <a:avLst/>
            </a:prstTxWarp>
            <a:spAutoFit/>
          </a:bodyPr>
          <a:lstStyle/>
          <a:p>
            <a:pPr algn="r" defTabSz="914353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35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6201" y="901514"/>
            <a:ext cx="9096389" cy="492126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53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Multi Turn Test Facilities and Installations: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4" name="Picture 3" descr="Screen Shot 2016-05-03 at 12.51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4254500" cy="2354590"/>
          </a:xfrm>
          <a:prstGeom prst="rect">
            <a:avLst/>
          </a:prstGeom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89240" y="3968610"/>
            <a:ext cx="3517559" cy="12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>
              <a:lnSpc>
                <a:spcPct val="123000"/>
              </a:lnSpc>
            </a:pPr>
            <a:r>
              <a:rPr lang="en-US" dirty="0" smtClean="0">
                <a:solidFill>
                  <a:srgbClr val="FF0000"/>
                </a:solidFill>
                <a:latin typeface="Gill Sans MT"/>
              </a:rPr>
              <a:t>-At the moment only single loop operation</a:t>
            </a:r>
          </a:p>
          <a:p>
            <a:pPr defTabSz="914400">
              <a:lnSpc>
                <a:spcPct val="123000"/>
              </a:lnSpc>
            </a:pPr>
            <a:r>
              <a:rPr lang="en-US" dirty="0" smtClean="0">
                <a:solidFill>
                  <a:srgbClr val="FF0000"/>
                </a:solidFill>
                <a:latin typeface="Gill Sans MT"/>
              </a:rPr>
              <a:t>-Severe limitations in beam current </a:t>
            </a:r>
          </a:p>
          <a:p>
            <a:pPr defTabSz="914400">
              <a:lnSpc>
                <a:spcPct val="123000"/>
              </a:lnSpc>
            </a:pPr>
            <a:r>
              <a:rPr lang="en-US" dirty="0" smtClean="0">
                <a:solidFill>
                  <a:srgbClr val="FF0000"/>
                </a:solidFill>
                <a:latin typeface="Gill Sans MT"/>
              </a:rPr>
              <a:t> due to injector</a:t>
            </a:r>
            <a:endParaRPr lang="en-US" dirty="0">
              <a:solidFill>
                <a:srgbClr val="FF0000"/>
              </a:solidFill>
              <a:latin typeface="Gill Sans MT"/>
            </a:endParaRPr>
          </a:p>
        </p:txBody>
      </p:sp>
      <p:grpSp>
        <p:nvGrpSpPr>
          <p:cNvPr id="13" name="Group 10"/>
          <p:cNvGrpSpPr/>
          <p:nvPr/>
        </p:nvGrpSpPr>
        <p:grpSpPr>
          <a:xfrm>
            <a:off x="4385816" y="1638300"/>
            <a:ext cx="4572000" cy="2042557"/>
            <a:chOff x="0" y="3930650"/>
            <a:chExt cx="4572000" cy="204255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33888"/>
              <a:ext cx="4572000" cy="1169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601663" y="3930650"/>
              <a:ext cx="3009900" cy="55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914400">
                <a:lnSpc>
                  <a:spcPct val="123000"/>
                </a:lnSpc>
              </a:pPr>
              <a:r>
                <a:rPr lang="en-US" sz="1300" dirty="0" smtClean="0">
                  <a:latin typeface="Gill Sans MT"/>
                </a:rPr>
                <a:t>Normal </a:t>
              </a:r>
              <a:r>
                <a:rPr lang="en-US" sz="1300" dirty="0">
                  <a:latin typeface="Gill Sans MT"/>
                </a:rPr>
                <a:t>Conducting 180 MHz + DC Gun</a:t>
              </a:r>
            </a:p>
            <a:p>
              <a:pPr algn="ctr" defTabSz="914400">
                <a:lnSpc>
                  <a:spcPct val="123000"/>
                </a:lnSpc>
              </a:pPr>
              <a:r>
                <a:rPr lang="en-US" sz="1200" dirty="0" smtClean="0">
                  <a:latin typeface="Gill Sans MT"/>
                </a:rPr>
                <a:t>30 mA</a:t>
              </a:r>
              <a:r>
                <a:rPr lang="en-US" sz="1200" dirty="0">
                  <a:latin typeface="Gill Sans MT"/>
                </a:rPr>
                <a:t>, </a:t>
              </a:r>
              <a:r>
                <a:rPr lang="en-US" sz="1200" dirty="0" smtClean="0">
                  <a:latin typeface="Gill Sans MT"/>
                </a:rPr>
                <a:t>11 MeV</a:t>
              </a:r>
              <a:r>
                <a:rPr lang="en-US" sz="1200" dirty="0">
                  <a:latin typeface="Gill Sans MT"/>
                </a:rPr>
                <a:t>, </a:t>
              </a:r>
              <a:r>
                <a:rPr lang="en-US" sz="1200" dirty="0" smtClean="0">
                  <a:latin typeface="Gill Sans MT"/>
                </a:rPr>
                <a:t>70-100 ps</a:t>
              </a:r>
              <a:endParaRPr lang="en-US" sz="1200" dirty="0">
                <a:latin typeface="Gill Sans M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47664" y="5603875"/>
              <a:ext cx="1913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dirty="0" smtClean="0">
                  <a:solidFill>
                    <a:prstClr val="black"/>
                  </a:solidFill>
                </a:rPr>
                <a:t>BINP,  Novosibirsk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82" y="3857625"/>
            <a:ext cx="34163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792137" y="5276570"/>
            <a:ext cx="2478364" cy="88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>
              <a:lnSpc>
                <a:spcPct val="123000"/>
              </a:lnSpc>
            </a:pPr>
            <a:r>
              <a:rPr lang="en-US" dirty="0" smtClean="0">
                <a:solidFill>
                  <a:srgbClr val="008000"/>
                </a:solidFill>
                <a:latin typeface="Gill Sans MT"/>
              </a:rPr>
              <a:t>-3-4 turn ERL</a:t>
            </a:r>
          </a:p>
          <a:p>
            <a:pPr defTabSz="914400">
              <a:lnSpc>
                <a:spcPct val="123000"/>
              </a:lnSpc>
            </a:pPr>
            <a:r>
              <a:rPr lang="en-US" dirty="0" smtClean="0">
                <a:solidFill>
                  <a:srgbClr val="FF0000"/>
                </a:solidFill>
                <a:latin typeface="Gill Sans MT"/>
              </a:rPr>
              <a:t>-Normal conducting RF</a:t>
            </a:r>
            <a:endParaRPr lang="en-US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9421" y="3726235"/>
            <a:ext cx="7204690" cy="1938992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8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Only BINP achieves bunch charges comparable to </a:t>
            </a:r>
            <a:r>
              <a:rPr lang="en-US" sz="2400" dirty="0" err="1" smtClean="0">
                <a:solidFill>
                  <a:srgbClr val="008000"/>
                </a:solidFill>
                <a:sym typeface="Wingdings"/>
              </a:rPr>
              <a:t>LHeC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 (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900-1500pC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)</a:t>
            </a:r>
            <a:r>
              <a:rPr lang="en-US" sz="2400" dirty="0" smtClean="0">
                <a:solidFill>
                  <a:srgbClr val="008000"/>
                </a:solidFill>
              </a:rPr>
              <a:t>!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But it is normal conducting!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855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47" y="207328"/>
            <a:ext cx="6569765" cy="750956"/>
          </a:xfrm>
        </p:spPr>
        <p:txBody>
          <a:bodyPr>
            <a:normAutofit/>
          </a:bodyPr>
          <a:lstStyle/>
          <a:p>
            <a:r>
              <a:rPr lang="en-US" sz="3600" u="sng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ERL Test Facility:</a:t>
            </a:r>
            <a:endParaRPr lang="en-US" sz="36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74647" y="882084"/>
            <a:ext cx="8919973" cy="5344799"/>
            <a:chOff x="288" y="720"/>
            <a:chExt cx="5619" cy="3504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Validation of key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Design Choices:</a:t>
              </a:r>
            </a:p>
            <a:p>
              <a:pPr marL="342900" indent="-342900" defTabSz="914400" fontAlgn="base">
                <a:spcBef>
                  <a:spcPct val="0"/>
                </a:spcBef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Three re-circulations with high beam current: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Coherent Beam stability due to ions, and wake-fields when triggering 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    transverse perturbations (a la beam-beam) (Beam Breakup instability)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 Pulse stability and reproducibility of beam parameters (intensity, position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    and size)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 Energy spread and beam parameter stability at end of deceleration process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 Study of transient ERL dynamics during current ramp-up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 Study of failure scenarios (e.g. cavity quench during ERL operation </a:t>
              </a:r>
              <a:r>
                <a:rPr lang="en-US" sz="2000" dirty="0" err="1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etc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) </a:t>
              </a:r>
            </a:p>
            <a:p>
              <a:pPr defTabSz="914400" fontAlgn="base">
                <a:spcBef>
                  <a:spcPct val="0"/>
                </a:spcBef>
              </a:pPr>
              <a:endParaRPr lang="en-US" sz="20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SC RF Design validation via operation with beam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SC RF behavior with beam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Coupler validation</a:t>
              </a:r>
              <a:endPara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HOM tolerances and required HOM 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damping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Beam loading and implied RF controls</a:t>
              </a:r>
              <a:r>
                <a:rPr lang="en-US" sz="2000" baseline="30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(LLRF!!!)</a:t>
              </a:r>
              <a:endPara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9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906" y="129024"/>
            <a:ext cx="803274" cy="49539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74647" y="836364"/>
            <a:ext cx="8919973" cy="5453098"/>
            <a:chOff x="288" y="720"/>
            <a:chExt cx="5619" cy="3575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Fundamental Goals and Motivation:</a:t>
              </a:r>
            </a:p>
            <a:p>
              <a:pPr marL="342900" indent="-342900" defTabSz="914400" fontAlgn="base">
                <a:spcBef>
                  <a:spcPct val="0"/>
                </a:spcBef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Build up expertise in the design and operation for a facility with a fundamentally new operation mode: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ERLs are circular machines with tolerances and timing requirements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    similar to linear accelerators (no ‘automatic’ longitudinal phase stability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    etc.) </a:t>
              </a:r>
              <a:endParaRPr lang="en-US" sz="20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Proof validity of fundamental design choices: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Multi-turn recirculation </a:t>
              </a:r>
              <a:endPara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Implications 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of high current operation (6 * [6mA – 25mA]  150mA!!)</a:t>
              </a: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Verify and test machine and operation tolerances before designing a large scale 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facility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Tolerances in terms of field quality 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and alignment of </a:t>
              </a:r>
              <a:r>
                <a:rPr lang="en-US" sz="20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the arc 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magnets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Required RF phase stability (RF power) and LLRF requirements</a:t>
              </a:r>
              <a:endParaRPr lang="en-US" sz="24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defTabSz="914400" fontAlgn="base">
                <a:spcBef>
                  <a:spcPct val="0"/>
                </a:spcBef>
              </a:pPr>
              <a:endParaRPr lang="en-US" sz="2000" baseline="300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1475" y="155575"/>
            <a:ext cx="84740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r>
              <a:rPr lang="en-US" sz="3600" u="sng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ERL Demonstrator for LHeC: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113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47" y="207328"/>
            <a:ext cx="6569765" cy="750956"/>
          </a:xfrm>
        </p:spPr>
        <p:txBody>
          <a:bodyPr>
            <a:normAutofit/>
          </a:bodyPr>
          <a:lstStyle/>
          <a:p>
            <a:r>
              <a:rPr lang="en-US" sz="3600" u="sng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ERL Test Facility:</a:t>
            </a:r>
            <a:endParaRPr lang="en-US" sz="36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74647" y="882084"/>
            <a:ext cx="8919973" cy="5201418"/>
            <a:chOff x="288" y="720"/>
            <a:chExt cx="5619" cy="3410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Validation and tests of auxiliary ERL components:</a:t>
              </a: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Injector and gun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Choice of electron sources (Superconducting RF, DC High Voltage </a:t>
              </a:r>
              <a:r>
                <a:rPr lang="en-US" sz="20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etc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)</a:t>
              </a:r>
              <a:endPara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Injection energy and beam transfer, </a:t>
              </a:r>
              <a:r>
                <a:rPr lang="en-US" sz="20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emittance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requirements and preservation, etc.</a:t>
              </a:r>
              <a:endPara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defTabSz="914400" fontAlgn="base">
                <a:spcBef>
                  <a:spcPct val="0"/>
                </a:spcBef>
              </a:pPr>
              <a:endParaRPr lang="en-US" sz="20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Injection line and beam dump tests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Momentum acceptance requirements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18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Beam extraction at different beam energies and machine protection aspects; beam halo formation </a:t>
              </a:r>
              <a:r>
                <a:rPr lang="en-US" sz="20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etc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indent="-342900" defTabSz="914400" fontAlgn="base">
                <a:spcBef>
                  <a:spcPct val="0"/>
                </a:spcBef>
                <a:buFont typeface="Wingdings" charset="0"/>
                <a:buChar char="è"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Required beam diagnostics (</a:t>
              </a:r>
              <a:r>
                <a:rPr lang="en-US" sz="24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CTF closure at end of 2016</a:t>
              </a: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):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Pulse by pulse diagnostics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 Single pass beam size measurements etc.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5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5" y="846759"/>
            <a:ext cx="2488320" cy="209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95" y="985014"/>
            <a:ext cx="2488320" cy="162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-84745" y="2852659"/>
            <a:ext cx="3080160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dirty="0">
                <a:latin typeface="LMSans10" pitchFamily="32" charset="0"/>
              </a:rPr>
              <a:t>DC Gun + SRF CM (</a:t>
            </a:r>
            <a:r>
              <a:rPr lang="en-US" dirty="0" smtClean="0">
                <a:latin typeface="LMSans10" pitchFamily="32" charset="0"/>
              </a:rPr>
              <a:t>JLAB-AES) / </a:t>
            </a:r>
          </a:p>
          <a:p>
            <a:pPr>
              <a:lnSpc>
                <a:spcPct val="123000"/>
              </a:lnSpc>
            </a:pPr>
            <a:r>
              <a:rPr lang="en-US" dirty="0" smtClean="0">
                <a:latin typeface="LMSans10" pitchFamily="32" charset="0"/>
              </a:rPr>
              <a:t>Cornell</a:t>
            </a:r>
            <a:r>
              <a:rPr lang="en-US" dirty="0" smtClean="0">
                <a:latin typeface="LMSans10" pitchFamily="32" charset="0"/>
              </a:rPr>
              <a:t> </a:t>
            </a:r>
            <a:r>
              <a:rPr lang="en-US" dirty="0" smtClean="0">
                <a:latin typeface="LMSans10" pitchFamily="32" charset="0"/>
              </a:rPr>
              <a:t>DC </a:t>
            </a:r>
            <a:r>
              <a:rPr lang="en-US" dirty="0" smtClean="0">
                <a:latin typeface="LMSans10" pitchFamily="32" charset="0"/>
              </a:rPr>
              <a:t>gun</a:t>
            </a:r>
            <a:endParaRPr lang="en-US" dirty="0">
              <a:latin typeface="LMSans10" pitchFamily="32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289303" y="3223708"/>
            <a:ext cx="2889505" cy="36308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724775" y="2701674"/>
            <a:ext cx="2050560" cy="38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dirty="0">
                <a:latin typeface="LMSans10" pitchFamily="32" charset="0"/>
              </a:rPr>
              <a:t>NC Gun (LANL-AES)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19" y="1033979"/>
            <a:ext cx="2404800" cy="147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372200" y="2701674"/>
            <a:ext cx="2473920" cy="38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>
                <a:latin typeface="LMSans10" pitchFamily="32" charset="0"/>
              </a:rPr>
              <a:t>SRF Gun (FZR-AES-BNL)</a:t>
            </a: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00" y="4138995"/>
            <a:ext cx="2488320" cy="158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547680" y="5851335"/>
            <a:ext cx="2026080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>
                <a:latin typeface="LMSans10" pitchFamily="32" charset="0"/>
              </a:rPr>
              <a:t>SRF Gun (BNL-AES)</a:t>
            </a:r>
          </a:p>
        </p:txBody>
      </p:sp>
      <p:graphicFrame>
        <p:nvGraphicFramePr>
          <p:cNvPr id="14346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32285"/>
              </p:ext>
            </p:extLst>
          </p:nvPr>
        </p:nvGraphicFramePr>
        <p:xfrm>
          <a:off x="-4" y="3613360"/>
          <a:ext cx="6386403" cy="2537657"/>
        </p:xfrm>
        <a:graphic>
          <a:graphicData uri="http://schemas.openxmlformats.org/drawingml/2006/table">
            <a:tbl>
              <a:tblPr/>
              <a:tblGrid>
                <a:gridCol w="1362460"/>
                <a:gridCol w="1273652"/>
                <a:gridCol w="1344650"/>
                <a:gridCol w="1344650"/>
                <a:gridCol w="1060991"/>
              </a:tblGrid>
              <a:tr h="294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DC+SRF-CM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Cornell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NC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SRF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294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Energy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2-5 MeV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 MeV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?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 MeV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27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Current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100 mA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100 mA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100 mA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500 mA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94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Bunch charge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77pC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3000pC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700pC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4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Bunch spacing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0.7ns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Long. Emit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45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keV-ps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10-60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keV-ps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200 keV-ps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-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081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Trans. Emit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1.2 µm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0.3-1.6 µm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 µm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1.4-5 µm</a:t>
                      </a:r>
                    </a:p>
                  </a:txBody>
                  <a:tcPr marL="81638" marR="81638" marT="42456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949"/>
            <a:ext cx="8229600" cy="1139825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LMRomanCaps10" charset="0"/>
              </a:rPr>
              <a:t>Injector &amp; injector R&amp;D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6439" y="3348058"/>
            <a:ext cx="2786112" cy="2977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Preferred options</a:t>
            </a:r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>
              <a:solidFill>
                <a:srgbClr val="FF0000"/>
              </a:solidFill>
            </a:endParaRPr>
          </a:p>
          <a:p>
            <a:pPr algn="ctr"/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4" name="Footer Placeholder 2"/>
          <p:cNvSpPr txBox="1">
            <a:spLocks/>
          </p:cNvSpPr>
          <p:nvPr/>
        </p:nvSpPr>
        <p:spPr>
          <a:xfrm>
            <a:off x="6547680" y="514116"/>
            <a:ext cx="1736784" cy="5198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>
                <a:solidFill>
                  <a:schemeClr val="bg2"/>
                </a:solidFill>
              </a:rPr>
              <a:t>Erk</a:t>
            </a:r>
            <a:r>
              <a:rPr lang="en-US" sz="1400" dirty="0" smtClean="0">
                <a:solidFill>
                  <a:schemeClr val="bg2"/>
                </a:solidFill>
              </a:rPr>
              <a:t> Jensen and </a:t>
            </a:r>
          </a:p>
          <a:p>
            <a:r>
              <a:rPr lang="en-US" sz="1400" dirty="0" smtClean="0">
                <a:solidFill>
                  <a:schemeClr val="bg2"/>
                </a:solidFill>
              </a:rPr>
              <a:t>F. </a:t>
            </a:r>
            <a:r>
              <a:rPr lang="en-US" sz="1400" dirty="0" err="1" smtClean="0">
                <a:solidFill>
                  <a:schemeClr val="bg2"/>
                </a:solidFill>
              </a:rPr>
              <a:t>Loehl</a:t>
            </a:r>
            <a:r>
              <a:rPr lang="en-US" sz="1400" dirty="0" smtClean="0">
                <a:solidFill>
                  <a:schemeClr val="bg2"/>
                </a:solidFill>
              </a:rPr>
              <a:t> @ IPAC’10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24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BETA_Halbach_ren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8474" y="11232"/>
            <a:ext cx="5293294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 smtClean="0">
                <a:solidFill>
                  <a:prstClr val="black"/>
                </a:solidFill>
                <a:latin typeface="Optima"/>
                <a:cs typeface="Optima"/>
              </a:rPr>
              <a:t>6 MeV</a:t>
            </a:r>
            <a:endParaRPr lang="en-US" sz="220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431" y="233286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 smtClean="0">
                <a:solidFill>
                  <a:prstClr val="black"/>
                </a:solidFill>
                <a:latin typeface="Optima"/>
                <a:cs typeface="Optima"/>
              </a:rPr>
              <a:t>6 MeV</a:t>
            </a:r>
            <a:endParaRPr lang="en-US" sz="220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42763"/>
            <a:ext cx="9171310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100mA, 6MeV SRF injector (ICM)</a:t>
            </a:r>
            <a:endParaRPr lang="en-US" sz="1800" dirty="0">
              <a:solidFill>
                <a:prstClr val="black"/>
              </a:solidFill>
              <a:latin typeface="Helvetica" charset="0"/>
            </a:endParaRPr>
          </a:p>
          <a:p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100mA, 6-cavity SRF CW </a:t>
            </a:r>
            <a:r>
              <a:rPr lang="en-US" sz="1800" dirty="0" err="1" smtClean="0">
                <a:solidFill>
                  <a:prstClr val="black"/>
                </a:solidFill>
                <a:latin typeface="Helvetica" charset="0"/>
              </a:rPr>
              <a:t>Linac</a:t>
            </a:r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 (MLC)</a:t>
            </a:r>
            <a:endParaRPr lang="en-US" sz="1800" dirty="0">
              <a:solidFill>
                <a:prstClr val="black"/>
              </a:solidFill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853" y="2326709"/>
            <a:ext cx="1827553" cy="836915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20578" y="2913241"/>
            <a:ext cx="3225194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018" y="2250309"/>
            <a:ext cx="1080915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61767" y="2584625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 smtClean="0">
                <a:solidFill>
                  <a:prstClr val="black"/>
                </a:solidFill>
                <a:latin typeface="Optima"/>
                <a:cs typeface="Optima"/>
              </a:rPr>
              <a:t>+/- 36 MeV</a:t>
            </a:r>
            <a:endParaRPr lang="en-US" sz="220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Electron Current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linac</a:t>
            </a:r>
            <a:endParaRPr lang="en-US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Bunch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charge Q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of up to 2nC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1.3GHz/N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Beams of 100mA for 1 turn and 40mA for 4 turns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 smtClean="0">
                <a:solidFill>
                  <a:prstClr val="black"/>
                </a:solidFill>
                <a:latin typeface="Optima"/>
                <a:cs typeface="Optima"/>
              </a:rPr>
              <a:t>42, 78, 114, 150 MeV   </a:t>
            </a:r>
            <a:endParaRPr lang="en-US" sz="220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631874" y="1738853"/>
            <a:ext cx="3539436" cy="3654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prstClr val="black"/>
                </a:solidFill>
                <a:latin typeface="Helvetica" charset="0"/>
              </a:rPr>
              <a:t>Existing components at Cornell</a:t>
            </a:r>
            <a:endParaRPr lang="en-US" sz="1800" dirty="0">
              <a:solidFill>
                <a:prstClr val="black"/>
              </a:solidFill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09645" y="1641324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2897" y="-89675"/>
            <a:ext cx="5297054" cy="7535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Key Performance Parameters and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Ultimate Performance Parameters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112542" y="964504"/>
          <a:ext cx="9031457" cy="5497646"/>
        </p:xfrm>
        <a:graphic>
          <a:graphicData uri="http://schemas.openxmlformats.org/drawingml/2006/table">
            <a:tbl>
              <a:tblPr/>
              <a:tblGrid>
                <a:gridCol w="3674373"/>
                <a:gridCol w="1568516"/>
                <a:gridCol w="1568516"/>
                <a:gridCol w="2220052"/>
              </a:tblGrid>
              <a:tr h="5174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Parameter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Unit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KPP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UPP (Stretch)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Electron beam energy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Electron bunch charge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Gun current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Bunch repetition rate (gun)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frequency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Injector energy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operation mode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CW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Number of ERL turns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Energy aperture of arc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99079" y="1384483"/>
            <a:ext cx="7204690" cy="415498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8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Some of these items can be addressed @ CBETA.</a:t>
            </a:r>
          </a:p>
          <a:p>
            <a:pPr algn="ctr"/>
            <a:endParaRPr lang="en-US" sz="2400" dirty="0">
              <a:solidFill>
                <a:srgbClr val="008000"/>
              </a:solidFill>
              <a:sym typeface="Wingdings"/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But: Main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focus is the demonstration of FFAG arcs!!</a:t>
            </a:r>
          </a:p>
          <a:p>
            <a:pPr algn="ctr"/>
            <a:endParaRPr lang="en-US" sz="2400" dirty="0" smtClean="0">
              <a:solidFill>
                <a:srgbClr val="008000"/>
              </a:solidFill>
              <a:sym typeface="Wingdings"/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Different frequency; bunch spacing and HOM spectrum as for </a:t>
            </a:r>
            <a:r>
              <a:rPr lang="en-US" sz="2400" dirty="0" err="1" smtClean="0">
                <a:solidFill>
                  <a:srgbClr val="008000"/>
                </a:solidFill>
                <a:sym typeface="Wingdings"/>
              </a:rPr>
              <a:t>LHeC</a:t>
            </a:r>
            <a:endParaRPr lang="en-US" sz="2400" dirty="0" smtClean="0">
              <a:solidFill>
                <a:srgbClr val="008000"/>
              </a:solidFill>
              <a:sym typeface="Wingdings"/>
            </a:endParaRPr>
          </a:p>
          <a:p>
            <a:pPr algn="ctr"/>
            <a:endParaRPr lang="en-US" sz="2400" dirty="0">
              <a:solidFill>
                <a:srgbClr val="008000"/>
              </a:solidFill>
              <a:sym typeface="Wingdings"/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 But strong synergies for collaboration with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an </a:t>
            </a:r>
            <a:r>
              <a:rPr lang="en-US" sz="2400" dirty="0" err="1" smtClean="0">
                <a:solidFill>
                  <a:srgbClr val="008000"/>
                </a:solidFill>
                <a:sym typeface="Wingdings"/>
              </a:rPr>
              <a:t>LHeC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 ERL demonstrator!!!</a:t>
            </a:r>
            <a:endParaRPr lang="en-US" sz="2400" dirty="0" smtClean="0">
              <a:solidFill>
                <a:srgbClr val="008000"/>
              </a:solidFill>
            </a:endParaRPr>
          </a:p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4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3675"/>
            <a:ext cx="8813799" cy="720725"/>
          </a:xfrm>
        </p:spPr>
        <p:txBody>
          <a:bodyPr/>
          <a:lstStyle/>
          <a:p>
            <a:r>
              <a:rPr lang="en-US" sz="34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CDR Choices: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84138" y="800098"/>
            <a:ext cx="7791466" cy="1538285"/>
            <a:chOff x="288" y="720"/>
            <a:chExt cx="4908" cy="969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522" cy="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 Design based on ERL:   </a:t>
              </a:r>
            </a:p>
            <a:p>
              <a:pPr defTabSz="914400" fontAlgn="base">
                <a:spcBef>
                  <a:spcPct val="0"/>
                </a:spcBef>
                <a:spcAft>
                  <a:spcPts val="18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-Installation largely decoupled from LHC operation </a:t>
              </a:r>
              <a:r>
                <a:rPr lang="en-US" sz="24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8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-can accept larger beam-beam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larger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bunch current </a:t>
              </a:r>
              <a:r>
                <a:rPr lang="en-US" sz="24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8800" y="2375914"/>
            <a:ext cx="7793272" cy="180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						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Recirculating </a:t>
            </a:r>
            <a:r>
              <a:rPr lang="en-US" sz="2400" dirty="0" err="1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Linac</a:t>
            </a: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with Energy Recovery Mode (ERL) </a:t>
            </a:r>
            <a:r>
              <a:rPr lang="en-US" sz="2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marL="800050" lvl="1" indent="-342900" defTabSz="914400" fontAlgn="base">
              <a:spcBef>
                <a:spcPct val="0"/>
              </a:spcBef>
              <a:spcAft>
                <a:spcPts val="600"/>
              </a:spcAft>
              <a:buFont typeface="Wingdings" charset="2"/>
              <a:buChar char="è"/>
            </a:pP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energy </a:t>
            </a:r>
            <a:r>
              <a:rPr lang="en-US" sz="24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efficiency and luminosity </a:t>
            </a: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reach!</a:t>
            </a:r>
            <a:endParaRPr lang="en-US" sz="24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Wingdings" charset="2"/>
              <a:buChar char="è"/>
            </a:pPr>
            <a:endParaRPr lang="en-US" sz="2400" dirty="0" smtClean="0">
              <a:solidFill>
                <a:srgbClr val="008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5300" y="4483606"/>
            <a:ext cx="8648699" cy="135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New accelerator concept &amp; SRF technology</a:t>
            </a: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(Q</a:t>
            </a:r>
            <a:r>
              <a:rPr lang="en-US" sz="2400" baseline="-250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0</a:t>
            </a:r>
            <a:r>
              <a: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, HOM damping)</a:t>
            </a:r>
          </a:p>
          <a:p>
            <a:pPr marL="800050" lvl="1" indent="-342900" defTabSz="914400" fontAlgn="base">
              <a:spcBef>
                <a:spcPct val="0"/>
              </a:spcBef>
              <a:spcAft>
                <a:spcPts val="60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New operation mode on a large scale facility</a:t>
            </a:r>
          </a:p>
          <a:p>
            <a:pPr marL="1714348" lvl="3" indent="-342900" defTabSz="914400" fontAlgn="base">
              <a:spcBef>
                <a:spcPct val="0"/>
              </a:spcBef>
              <a:spcAft>
                <a:spcPts val="60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requires </a:t>
            </a:r>
            <a:r>
              <a:rPr lang="en-US" sz="2400" dirty="0" smtClean="0">
                <a:solidFill>
                  <a:srgbClr val="C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demonstration of parameter reach!</a:t>
            </a:r>
          </a:p>
        </p:txBody>
      </p:sp>
    </p:spTree>
    <p:extLst>
      <p:ext uri="{BB962C8B-B14F-4D97-AF65-F5344CB8AC3E}">
        <p14:creationId xmlns:p14="http://schemas.microsoft.com/office/powerpoint/2010/main" val="23697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47" y="207328"/>
            <a:ext cx="6569765" cy="750956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PERLE ERL Facility: PCDR 2015</a:t>
            </a:r>
            <a:endParaRPr lang="en-US" sz="36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74647" y="945584"/>
            <a:ext cx="8919973" cy="5236500"/>
            <a:chOff x="288" y="720"/>
            <a:chExt cx="5619" cy="3433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Potential applications beyond an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ERL Test Facility:</a:t>
              </a:r>
            </a:p>
            <a:p>
              <a:pPr marL="342900" indent="-342900" defTabSz="914400" fontAlgn="base">
                <a:spcBef>
                  <a:spcPct val="0"/>
                </a:spcBef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Magnet and cable quench facility: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Vital for development of new cables and future high field SC   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     magnets (e.g. FCC </a:t>
              </a:r>
              <a:r>
                <a:rPr lang="en-US" sz="2000" dirty="0" err="1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hh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)  energy density in recirculating </a:t>
              </a:r>
              <a:r>
                <a:rPr lang="en-US" sz="2000" dirty="0" err="1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linac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mode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   </a:t>
              </a:r>
              <a:endParaRPr lang="en-US" sz="20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Test 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facility for SC RF with beam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Very interesting for development of new SC RF components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.g. Crab Cavities, SC RF for FCC </a:t>
              </a:r>
              <a:r>
                <a:rPr lang="en-US" sz="20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ee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, etc.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Unique installation world wide!!! </a:t>
              </a:r>
              <a:r>
                <a:rPr lang="en-US" sz="20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(SPS CC installation for protons)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endParaRPr lang="en-US" sz="2000" baseline="30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Test beam for detector component developments</a:t>
              </a: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1800"/>
                </a:spcAft>
                <a:buFont typeface="Wingdings" charset="0"/>
                <a:buChar char="è"/>
              </a:pPr>
              <a:r>
                <a:rPr lang="en-US" sz="20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Beam lines with beam 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energies </a:t>
              </a:r>
              <a:r>
                <a:rPr lang="en-US" sz="20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higher than 100 MeV/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c [Peter </a:t>
              </a:r>
              <a:r>
                <a:rPr lang="en-US" sz="20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Kostka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]</a:t>
              </a:r>
            </a:p>
            <a:p>
              <a:pPr marL="342900" lvl="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D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edicated Physics Facility 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N.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Pietralla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at 2015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LHeC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6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716" y="65832"/>
            <a:ext cx="6624736" cy="936104"/>
          </a:xfrm>
        </p:spPr>
        <p:txBody>
          <a:bodyPr/>
          <a:lstStyle/>
          <a:p>
            <a:r>
              <a:rPr lang="en-GB" u="sng" dirty="0" smtClean="0">
                <a:solidFill>
                  <a:srgbClr val="FF0000"/>
                </a:solidFill>
              </a:rPr>
              <a:t>Staged Installation</a:t>
            </a:r>
            <a:endParaRPr lang="en-GB" u="sng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4000" y="1013421"/>
            <a:ext cx="8490579" cy="1511300"/>
            <a:chOff x="254000" y="698500"/>
            <a:chExt cx="8490579" cy="15113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37" b="16440"/>
            <a:stretch/>
          </p:blipFill>
          <p:spPr bwMode="auto">
            <a:xfrm>
              <a:off x="395535" y="1041399"/>
              <a:ext cx="8349044" cy="11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4000" y="698500"/>
              <a:ext cx="6477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Stage 1 </a:t>
              </a:r>
              <a:r>
                <a:rPr lang="en-GB" dirty="0" smtClean="0"/>
                <a:t>– 2 CMs, test installation – injector, cavities, beam dump.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4000" y="2632378"/>
            <a:ext cx="8384509" cy="1582485"/>
            <a:chOff x="254000" y="2190457"/>
            <a:chExt cx="8384509" cy="1582485"/>
          </a:xfrm>
        </p:grpSpPr>
        <p:pic>
          <p:nvPicPr>
            <p:cNvPr id="10" name="Picture 9" descr="LHC2_170114_6-01.jpeg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1" t="20263" r="4051" b="24562"/>
            <a:stretch/>
          </p:blipFill>
          <p:spPr>
            <a:xfrm>
              <a:off x="501605" y="2587162"/>
              <a:ext cx="8136904" cy="11857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4000" y="2190457"/>
              <a:ext cx="5405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Stage 2 </a:t>
              </a:r>
              <a:r>
                <a:rPr lang="en-GB" dirty="0" smtClean="0"/>
                <a:t>– 2 CMs, set up for energy recovery, 2…3 passes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6999" y="4668372"/>
            <a:ext cx="8923051" cy="1590148"/>
            <a:chOff x="126999" y="4442351"/>
            <a:chExt cx="8923051" cy="15901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0" b="22146"/>
            <a:stretch/>
          </p:blipFill>
          <p:spPr bwMode="auto">
            <a:xfrm>
              <a:off x="126999" y="4714536"/>
              <a:ext cx="8923051" cy="131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54000" y="4442351"/>
              <a:ext cx="7575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Stage 3 </a:t>
              </a:r>
              <a:r>
                <a:rPr lang="en-GB" dirty="0" smtClean="0"/>
                <a:t>– 4 CMs, set up arcs for higher energies – reach up to 905 MeV</a:t>
              </a:r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8800" y="1420853"/>
            <a:ext cx="149271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73CC"/>
                </a:solidFill>
              </a:rPr>
              <a:t>ARC 2 155 MeV</a:t>
            </a:r>
            <a:endParaRPr lang="en-US" sz="1400" b="1" dirty="0">
              <a:solidFill>
                <a:srgbClr val="337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1863" y="5072710"/>
            <a:ext cx="149271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73CC"/>
                </a:solidFill>
              </a:rPr>
              <a:t>ARC 1 155 MeV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ARC 3 455 MeV</a:t>
            </a:r>
          </a:p>
          <a:p>
            <a:r>
              <a:rPr lang="en-US" sz="1400" b="1" dirty="0" smtClean="0"/>
              <a:t>ARC </a:t>
            </a:r>
            <a:r>
              <a:rPr lang="en-US" sz="1400" b="1" dirty="0"/>
              <a:t>5</a:t>
            </a:r>
            <a:r>
              <a:rPr lang="en-US" sz="1400" b="1" dirty="0" smtClean="0"/>
              <a:t> 755 MeV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4735" y="5048857"/>
            <a:ext cx="149271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73CC"/>
                </a:solidFill>
              </a:rPr>
              <a:t>ARC 2 305 MeV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ARC 4 605 MeV</a:t>
            </a:r>
          </a:p>
          <a:p>
            <a:r>
              <a:rPr lang="en-US" sz="1400" b="1" dirty="0" smtClean="0"/>
              <a:t>ARC 6 905 MeV</a:t>
            </a:r>
            <a:endParaRPr lang="en-US" sz="1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06" y="274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u="sng" dirty="0" smtClean="0">
                <a:solidFill>
                  <a:srgbClr val="FF0000"/>
                </a:solidFill>
              </a:rPr>
              <a:t>Cavity and Cryomodule Design</a:t>
            </a:r>
            <a:endParaRPr lang="en-GB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24744"/>
                <a:ext cx="8682168" cy="5544616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Collaboration with JLAB established  – work has started</a:t>
                </a:r>
                <a:r>
                  <a:rPr lang="en-GB" sz="2000" dirty="0" smtClean="0"/>
                  <a:t>. Cavity designs exist with different apertures (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115 </m:t>
                    </m:r>
                    <m:r>
                      <m:rPr>
                        <m:sty m:val="p"/>
                      </m:rPr>
                      <a:rPr lang="en-GB" sz="2000" i="0" dirty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/>
                  <a:t>…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160 </m:t>
                    </m:r>
                    <m:r>
                      <m:rPr>
                        <m:sty m:val="p"/>
                      </m:rPr>
                      <a:rPr lang="en-GB" sz="2000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2000" dirty="0" smtClean="0"/>
                  <a:t>), optimization ongoing</a:t>
                </a:r>
                <a:endParaRPr lang="en-GB" sz="2000" dirty="0"/>
              </a:p>
              <a:p>
                <a:r>
                  <a:rPr lang="en-GB" sz="2000" dirty="0" smtClean="0"/>
                  <a:t>The cavity prototypes will be fabricated </a:t>
                </a:r>
                <a:br>
                  <a:rPr lang="en-GB" sz="2000" dirty="0" smtClean="0"/>
                </a:br>
                <a:r>
                  <a:rPr lang="en-GB" sz="2000" dirty="0" smtClean="0"/>
                  <a:t>for </a:t>
                </a:r>
                <a:r>
                  <a:rPr lang="en-GB" sz="2000" i="1" dirty="0" smtClean="0"/>
                  <a:t>PERLE</a:t>
                </a:r>
                <a:r>
                  <a:rPr lang="en-GB" sz="2000" dirty="0" smtClean="0"/>
                  <a:t> by JLAB in the framework of </a:t>
                </a:r>
                <a:br>
                  <a:rPr lang="en-GB" sz="2000" dirty="0" smtClean="0"/>
                </a:br>
                <a:r>
                  <a:rPr lang="en-GB" sz="2000" dirty="0" smtClean="0"/>
                  <a:t>our collaboration agreement.</a:t>
                </a:r>
                <a:endParaRPr lang="en-GB" sz="2000" dirty="0"/>
              </a:p>
              <a:p>
                <a:r>
                  <a:rPr lang="en-GB" sz="2000" dirty="0" smtClean="0"/>
                  <a:t>JLAB equally helps us with the design of </a:t>
                </a:r>
                <a:br>
                  <a:rPr lang="en-GB" sz="2000" dirty="0" smtClean="0"/>
                </a:br>
                <a:r>
                  <a:rPr lang="en-GB" sz="2000" dirty="0" smtClean="0"/>
                  <a:t>the cryomodule (alternative to the SPL </a:t>
                </a:r>
                <a:br>
                  <a:rPr lang="en-GB" sz="2000" dirty="0" smtClean="0"/>
                </a:br>
                <a:r>
                  <a:rPr lang="en-GB" sz="2000" dirty="0" smtClean="0"/>
                  <a:t>design).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24744"/>
                <a:ext cx="8682168" cy="5544616"/>
              </a:xfrm>
              <a:blipFill rotWithShape="0">
                <a:blip r:embed="rId3"/>
                <a:stretch>
                  <a:fillRect t="-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3833" y="2516576"/>
            <a:ext cx="3408607" cy="134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3469363" cy="142572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6" y="4149080"/>
            <a:ext cx="456684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2575" y="6070001"/>
            <a:ext cx="370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JLAB design (based on SNS 805 MHz)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556626" y="6070001"/>
            <a:ext cx="386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CERN design (based on SPL 704 MHz)</a:t>
            </a:r>
            <a:endParaRPr lang="en-GB" dirty="0"/>
          </a:p>
        </p:txBody>
      </p:sp>
      <p:pic>
        <p:nvPicPr>
          <p:cNvPr id="12" name="Picture 11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25" y="1775440"/>
            <a:ext cx="3662723" cy="86661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3" name="TextBox 12"/>
          <p:cNvSpPr txBox="1"/>
          <p:nvPr/>
        </p:nvSpPr>
        <p:spPr>
          <a:xfrm>
            <a:off x="620747" y="3860664"/>
            <a:ext cx="397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R. Calaga, M. Karppinen, K. Schirm, R. Torres-Sanchez (CERN)</a:t>
            </a:r>
          </a:p>
          <a:p>
            <a:r>
              <a:rPr lang="en-GB" sz="1200" dirty="0" smtClean="0"/>
              <a:t>F. </a:t>
            </a:r>
            <a:r>
              <a:rPr lang="en-GB" sz="1200" dirty="0" err="1" smtClean="0"/>
              <a:t>Marhauser</a:t>
            </a:r>
            <a:r>
              <a:rPr lang="en-GB" sz="1200" dirty="0" smtClean="0"/>
              <a:t>, R. </a:t>
            </a:r>
            <a:r>
              <a:rPr lang="en-GB" sz="1200" dirty="0" err="1" smtClean="0"/>
              <a:t>Rimmer</a:t>
            </a:r>
            <a:r>
              <a:rPr lang="en-GB" sz="1200" dirty="0" smtClean="0"/>
              <a:t> (JLAB)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188200" y="508000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E. Jensen </a:t>
            </a:r>
          </a:p>
          <a:p>
            <a:r>
              <a:rPr lang="en-US" sz="1400" dirty="0" err="1" smtClean="0">
                <a:solidFill>
                  <a:schemeClr val="bg2"/>
                </a:solidFill>
              </a:rPr>
              <a:t>LHeC</a:t>
            </a:r>
            <a:r>
              <a:rPr lang="en-US" sz="1400" dirty="0" smtClean="0">
                <a:solidFill>
                  <a:schemeClr val="bg2"/>
                </a:solidFill>
              </a:rPr>
              <a:t> Workshop 2015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16" y="103932"/>
            <a:ext cx="6624736" cy="936104"/>
          </a:xfrm>
        </p:spPr>
        <p:txBody>
          <a:bodyPr/>
          <a:lstStyle/>
          <a:p>
            <a:r>
              <a:rPr lang="en-GB" u="sng" dirty="0" smtClean="0">
                <a:solidFill>
                  <a:srgbClr val="FF0000"/>
                </a:solidFill>
              </a:rPr>
              <a:t>PERLE Footprint:</a:t>
            </a:r>
            <a:endParaRPr lang="en-GB" u="sng" dirty="0">
              <a:solidFill>
                <a:srgbClr val="FF0000"/>
              </a:solidFill>
            </a:endParaRPr>
          </a:p>
        </p:txBody>
      </p:sp>
      <p:pic>
        <p:nvPicPr>
          <p:cNvPr id="8" name="Picture 7" descr="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0380"/>
            <a:ext cx="4104456" cy="2637494"/>
          </a:xfrm>
          <a:prstGeom prst="rect">
            <a:avLst/>
          </a:prstGeom>
        </p:spPr>
      </p:pic>
      <p:pic>
        <p:nvPicPr>
          <p:cNvPr id="9" name="Picture 8" descr="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1844"/>
            <a:ext cx="4176464" cy="26760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5536" y="3574246"/>
            <a:ext cx="3888432" cy="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627784" y="1269990"/>
            <a:ext cx="0" cy="238464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07474" y="314219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13.66 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82537" y="2277648"/>
            <a:ext cx="101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14.22 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04248" y="1403466"/>
            <a:ext cx="0" cy="2160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740352" y="2603738"/>
            <a:ext cx="0" cy="936104"/>
          </a:xfrm>
          <a:prstGeom prst="straightConnector1">
            <a:avLst/>
          </a:prstGeom>
          <a:ln w="28575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364088" y="3347682"/>
            <a:ext cx="0" cy="264976"/>
          </a:xfrm>
          <a:prstGeom prst="straightConnector1">
            <a:avLst/>
          </a:prstGeom>
          <a:ln w="28575">
            <a:solidFill>
              <a:srgbClr val="63EA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740352" y="2910988"/>
            <a:ext cx="100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42.8 cm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4248" y="1563671"/>
            <a:ext cx="100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98.5 cm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38805" y="3215914"/>
            <a:ext cx="87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6.8 cm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viewer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32399" r="5889" b="28647"/>
          <a:stretch/>
        </p:blipFill>
        <p:spPr>
          <a:xfrm>
            <a:off x="1475656" y="4259922"/>
            <a:ext cx="6408712" cy="189699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4716016" y="4547954"/>
            <a:ext cx="0" cy="1304528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07704" y="5268034"/>
            <a:ext cx="5472608" cy="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71800" y="4907994"/>
            <a:ext cx="1125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42.46 m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6016" y="4691970"/>
            <a:ext cx="8264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13.66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06" y="27424"/>
            <a:ext cx="803274" cy="4953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20520" y="535453"/>
            <a:ext cx="1217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A.Valloni</a:t>
            </a:r>
            <a:r>
              <a:rPr lang="en-US" sz="1400" dirty="0" smtClean="0"/>
              <a:t> 2/16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5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58880" cy="1139825"/>
          </a:xfrm>
        </p:spPr>
        <p:txBody>
          <a:bodyPr/>
          <a:lstStyle/>
          <a:p>
            <a:r>
              <a:rPr lang="en-GB" u="sng" dirty="0" smtClean="0">
                <a:solidFill>
                  <a:srgbClr val="FF0000"/>
                </a:solidFill>
              </a:rPr>
              <a:t>PERLE Parameters: PCDR 2015</a:t>
            </a:r>
            <a:endParaRPr lang="en-GB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257401"/>
              </p:ext>
            </p:extLst>
          </p:nvPr>
        </p:nvGraphicFramePr>
        <p:xfrm>
          <a:off x="1126083" y="1162844"/>
          <a:ext cx="6635353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2775"/>
                <a:gridCol w="1506289"/>
                <a:gridCol w="1506289"/>
              </a:tblGrid>
              <a:tr h="1772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Value</a:t>
                      </a:r>
                      <a:endParaRPr lang="en-GB" sz="1600" b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injection energy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i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5MeV</a:t>
                      </a:r>
                      <a:endParaRPr lang="en-GB" sz="1600" b="0" i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RF frequency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801MHz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acc. voltage per cavity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15MV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# cells per cavity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total cavity </a:t>
                      </a: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length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ca. 1m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# cavities per </a:t>
                      </a:r>
                      <a:r>
                        <a:rPr lang="en-GB" sz="1600" b="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(CM)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RF power per </a:t>
                      </a:r>
                      <a:r>
                        <a:rPr lang="en-GB" sz="1600" b="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(CM)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# </a:t>
                      </a:r>
                      <a:r>
                        <a:rPr lang="en-GB" sz="1600" b="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cryomodules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2-4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max. acceleration per 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CM pass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75MV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bunch repetition 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25ns</a:t>
                      </a:r>
                      <a:endParaRPr lang="en-GB" sz="1600" b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injected beam current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8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10-30mA</a:t>
                      </a:r>
                      <a:endParaRPr lang="en-GB" sz="1600" b="0" dirty="0">
                        <a:solidFill>
                          <a:srgbClr val="8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nominal bunch charge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0.7 </a:t>
                      </a:r>
                      <a:r>
                        <a:rPr lang="en-GB" sz="1600" b="0" dirty="0" err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nC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number of passes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top energy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155-305Gev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455-905GeV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duty factor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CW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06" y="274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806" y="27424"/>
            <a:ext cx="803274" cy="495390"/>
          </a:xfrm>
          <a:prstGeom prst="rect">
            <a:avLst/>
          </a:prstGeom>
        </p:spPr>
      </p:pic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84138" y="886517"/>
            <a:ext cx="8807468" cy="3262310"/>
            <a:chOff x="288" y="720"/>
            <a:chExt cx="5548" cy="2055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162" cy="2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International Advisory Committee outcome 2015: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-Develop a Conceptual Design Report for a minimal test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facility @ CERN </a:t>
              </a: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demonstrate </a:t>
              </a:r>
              <a:r>
                <a:rPr lang="en-US" sz="2600" dirty="0" err="1" smtClean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LHeC</a:t>
              </a: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needs without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					additional applications</a:t>
              </a:r>
              <a:endParaRPr lang="en-US" sz="26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marL="34290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Footprint, required infrastructure and parameter specification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0"/>
                <a:buChar char="è"/>
              </a:pP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Reduced version of PERLE Stage 2 (1 </a:t>
              </a:r>
              <a:r>
                <a:rPr lang="en-US" sz="2400" dirty="0" err="1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cryo</a:t>
              </a: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module only)</a:t>
              </a:r>
              <a:endParaRPr lang="en-US" sz="2400" dirty="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2900" y="4391074"/>
            <a:ext cx="8384509" cy="1582485"/>
            <a:chOff x="254000" y="2190457"/>
            <a:chExt cx="8384509" cy="1582485"/>
          </a:xfrm>
        </p:grpSpPr>
        <p:pic>
          <p:nvPicPr>
            <p:cNvPr id="8" name="Picture 7" descr="LHC2_170114_6-01.jpe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1" t="20263" r="4051" b="24562"/>
            <a:stretch/>
          </p:blipFill>
          <p:spPr>
            <a:xfrm>
              <a:off x="501605" y="2587162"/>
              <a:ext cx="8136904" cy="11857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4000" y="2190457"/>
              <a:ext cx="5405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Stage 2 </a:t>
              </a:r>
              <a:r>
                <a:rPr lang="en-GB" dirty="0" smtClean="0"/>
                <a:t>– 2 CMs, set up for energy recovery, 2…3 passes</a:t>
              </a:r>
              <a:endParaRPr lang="en-GB" dirty="0"/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5" y="155575"/>
            <a:ext cx="8474088" cy="720725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ERL Demonstrator for </a:t>
            </a:r>
            <a:r>
              <a:rPr lang="en-US" sz="3600" u="sng" dirty="0" err="1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: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041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lessia_2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21968" r="15769" b="19113"/>
          <a:stretch/>
        </p:blipFill>
        <p:spPr>
          <a:xfrm>
            <a:off x="4179553" y="274638"/>
            <a:ext cx="4862572" cy="2978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944912"/>
            <a:ext cx="1217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A.Valloni</a:t>
            </a:r>
            <a:r>
              <a:rPr lang="en-US" sz="1400" dirty="0" smtClean="0"/>
              <a:t> 2/16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59" y="3915880"/>
            <a:ext cx="3244818" cy="171883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041815" y="2414706"/>
            <a:ext cx="216945" cy="167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166" y="687138"/>
            <a:ext cx="38323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Demonstration of high current</a:t>
            </a:r>
          </a:p>
          <a:p>
            <a:r>
              <a:rPr lang="en-US" dirty="0" smtClean="0">
                <a:latin typeface="Calibri"/>
                <a:cs typeface="Calibri"/>
              </a:rPr>
              <a:t>(25mA), multi(3)turn ERL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Test and development of 802MHz</a:t>
            </a:r>
          </a:p>
          <a:p>
            <a:r>
              <a:rPr lang="en-US" dirty="0" smtClean="0">
                <a:latin typeface="Calibri"/>
                <a:cs typeface="Calibri"/>
              </a:rPr>
              <a:t>SCRF technology </a:t>
            </a:r>
          </a:p>
          <a:p>
            <a:r>
              <a:rPr lang="en-US" dirty="0" smtClean="0">
                <a:latin typeface="Calibri"/>
                <a:cs typeface="Calibri"/>
              </a:rPr>
              <a:t>(65-75MV / CM &amp; 4 5-Cell cavities/CM)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err="1" smtClean="0">
                <a:latin typeface="Calibri"/>
                <a:cs typeface="Calibri"/>
              </a:rPr>
              <a:t>E</a:t>
            </a:r>
            <a:r>
              <a:rPr lang="en-US" baseline="-25000" dirty="0" err="1" smtClean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 = 200 (400) MeV with 1(2) CMs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15" name="Content Placeholder 3"/>
          <p:cNvGraphicFramePr>
            <a:graphicFrameLocks/>
          </p:cNvGraphicFramePr>
          <p:nvPr>
            <p:extLst/>
          </p:nvPr>
        </p:nvGraphicFramePr>
        <p:xfrm>
          <a:off x="257766" y="2997098"/>
          <a:ext cx="5515992" cy="3127218"/>
        </p:xfrm>
        <a:graphic>
          <a:graphicData uri="http://schemas.openxmlformats.org/drawingml/2006/table">
            <a:tbl>
              <a:tblPr firstRow="1" bandRow="1"/>
              <a:tblGrid>
                <a:gridCol w="3140265"/>
                <a:gridCol w="2375727"/>
              </a:tblGrid>
              <a:tr h="5668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Parameter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668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 per arc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length</a:t>
                      </a:r>
                    </a:p>
                    <a:p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Max B Field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3/4  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50 cm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1.1 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668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Quadrupoles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per arc</a:t>
                      </a:r>
                    </a:p>
                    <a:p>
                      <a:r>
                        <a:rPr lang="en-US" sz="1600" baseline="0" dirty="0" err="1" smtClean="0">
                          <a:latin typeface="Arial"/>
                          <a:cs typeface="Arial"/>
                        </a:rPr>
                        <a:t>Quadrupoles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in straight lines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5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668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in Spreader/Combiner</a:t>
                      </a:r>
                    </a:p>
                    <a:p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Quads in Spreader/Combiner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1-3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668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Dipoles for</a:t>
                      </a:r>
                    </a:p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Injection-Extraction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70700" y="5816539"/>
            <a:ext cx="1217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A.Valloni</a:t>
            </a:r>
            <a:r>
              <a:rPr lang="en-US" sz="1400" dirty="0" smtClean="0"/>
              <a:t> 2/16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96" y="122238"/>
            <a:ext cx="5209804" cy="868362"/>
          </a:xfrm>
        </p:spPr>
        <p:txBody>
          <a:bodyPr>
            <a:noAutofit/>
          </a:bodyPr>
          <a:lstStyle/>
          <a:p>
            <a:r>
              <a:rPr lang="en-US" sz="4000" u="sng" dirty="0" smtClean="0">
                <a:solidFill>
                  <a:srgbClr val="FF0000"/>
                </a:solidFill>
              </a:rPr>
              <a:t>ERL Demonstrator</a:t>
            </a:r>
            <a:endParaRPr lang="en-US" sz="4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58880" cy="1139825"/>
          </a:xfrm>
        </p:spPr>
        <p:txBody>
          <a:bodyPr/>
          <a:lstStyle/>
          <a:p>
            <a:r>
              <a:rPr lang="en-GB" u="sng" dirty="0" smtClean="0">
                <a:solidFill>
                  <a:srgbClr val="FF0000"/>
                </a:solidFill>
              </a:rPr>
              <a:t>Mini </a:t>
            </a:r>
            <a:r>
              <a:rPr lang="en-GB" u="sng" smtClean="0">
                <a:solidFill>
                  <a:srgbClr val="FF0000"/>
                </a:solidFill>
              </a:rPr>
              <a:t>PERLE Parameters:</a:t>
            </a:r>
            <a:endParaRPr lang="en-GB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323354"/>
              </p:ext>
            </p:extLst>
          </p:nvPr>
        </p:nvGraphicFramePr>
        <p:xfrm>
          <a:off x="1126083" y="1162844"/>
          <a:ext cx="6635353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2775"/>
                <a:gridCol w="1506289"/>
                <a:gridCol w="1506289"/>
              </a:tblGrid>
              <a:tr h="177250"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Value</a:t>
                      </a:r>
                      <a:endParaRPr lang="en-GB" sz="1600" b="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injection energy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i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5MeV</a:t>
                      </a:r>
                      <a:endParaRPr lang="en-GB" sz="1600" b="0" i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RF frequency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801MHz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acc. voltage per cavity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15MV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# cells per cavity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total cavity </a:t>
                      </a: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length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ca. 1m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# cavities per </a:t>
                      </a:r>
                      <a:r>
                        <a:rPr lang="en-GB" sz="1600" b="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cryomodule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RF power per </a:t>
                      </a:r>
                      <a:r>
                        <a:rPr lang="en-GB" sz="1600" b="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cryomodule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# </a:t>
                      </a:r>
                      <a:r>
                        <a:rPr lang="en-GB" sz="1600" b="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cryomodules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 / 2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max. acceleration per 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module pass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75MV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72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bunch repetition 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25ns</a:t>
                      </a:r>
                      <a:endParaRPr lang="en-GB" sz="1600" b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injected beam current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solidFill>
                            <a:srgbClr val="8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10-30mA</a:t>
                      </a:r>
                      <a:endParaRPr lang="en-GB" sz="1600" b="0" dirty="0">
                        <a:solidFill>
                          <a:srgbClr val="8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nominal bunch charge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11874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0.7 </a:t>
                      </a:r>
                      <a:r>
                        <a:rPr lang="en-GB" sz="1600" b="0" dirty="0" err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nC</a:t>
                      </a:r>
                      <a:endParaRPr lang="en-GB" sz="1600" b="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number of passes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top energy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230Gev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455GeV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  <a:tr h="243719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duty factor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3373CC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1600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CW</a:t>
                      </a:r>
                      <a:endParaRPr lang="en-GB" sz="1600" b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06" y="274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3" y="1040036"/>
            <a:ext cx="86264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16" y="103932"/>
            <a:ext cx="6624736" cy="936104"/>
          </a:xfrm>
        </p:spPr>
        <p:txBody>
          <a:bodyPr/>
          <a:lstStyle/>
          <a:p>
            <a:r>
              <a:rPr lang="en-GB" u="sng" dirty="0" smtClean="0">
                <a:solidFill>
                  <a:srgbClr val="FF0000"/>
                </a:solidFill>
              </a:rPr>
              <a:t>Mini PERLE Footprint:</a:t>
            </a:r>
            <a:endParaRPr lang="en-GB" u="sng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959541" y="1555783"/>
            <a:ext cx="0" cy="2048256"/>
          </a:xfrm>
          <a:prstGeom prst="straightConnector1">
            <a:avLst/>
          </a:prstGeom>
          <a:ln w="317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5967" y="2579911"/>
            <a:ext cx="8348409" cy="0"/>
          </a:xfrm>
          <a:prstGeom prst="straightConnector1">
            <a:avLst/>
          </a:prstGeom>
          <a:ln w="317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45526" y="269186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3168" y="1895224"/>
            <a:ext cx="55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6m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806" y="27424"/>
            <a:ext cx="803274" cy="4953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20520" y="535453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A.Bogazs</a:t>
            </a:r>
            <a:r>
              <a:rPr lang="en-US" sz="1400" dirty="0" smtClean="0"/>
              <a:t> 2/17</a:t>
            </a:r>
            <a:endParaRPr lang="en-US" sz="1400" dirty="0"/>
          </a:p>
        </p:txBody>
      </p:sp>
      <p:pic>
        <p:nvPicPr>
          <p:cNvPr id="2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3" y="4735068"/>
            <a:ext cx="86264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892086" y="4204308"/>
            <a:ext cx="5654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92 dipole [1.4T] and 118 quadrupole magnets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3675"/>
            <a:ext cx="8813799" cy="720725"/>
          </a:xfrm>
        </p:spPr>
        <p:txBody>
          <a:bodyPr/>
          <a:lstStyle/>
          <a:p>
            <a:r>
              <a:rPr lang="en-US" sz="34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ERL </a:t>
            </a:r>
            <a:r>
              <a:rPr lang="en-US" sz="3400" u="sng" dirty="0" err="1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Demontrator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71438" y="838198"/>
            <a:ext cx="9218632" cy="5400668"/>
            <a:chOff x="288" y="720"/>
            <a:chExt cx="5807" cy="3402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421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Technical Mission Summary for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:   </a:t>
              </a: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-high current (25mA / 0.7nC) multi-turn (3) ERL operation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-Energy recovery efficiency </a:t>
              </a: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SRF LLRF feedback and control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-Failure scenarios and transients in multi turn ERL operation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-Beam stability (Beam Breakup and filling schemes)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-Demonstration / specification of required HOM damping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-Transverse / longitudinal stability for bunch passage @ high energy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-Beam halo formation and dump-line acceptance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-Beam instrumentation (</a:t>
              </a:r>
              <a:r>
                <a:rPr lang="en-US" sz="240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minimum </a:t>
              </a:r>
              <a:r>
                <a:rPr lang="en-US" sz="240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requirements)</a:t>
              </a: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Build up operational experience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-Source and injector validation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3675"/>
            <a:ext cx="8813799" cy="720725"/>
          </a:xfrm>
        </p:spPr>
        <p:txBody>
          <a:bodyPr/>
          <a:lstStyle/>
          <a:p>
            <a:r>
              <a:rPr lang="en-US" sz="34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Motivation: Accelerator Technology Development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71438" y="838199"/>
            <a:ext cx="8761427" cy="1262061"/>
            <a:chOff x="288" y="720"/>
            <a:chExt cx="5519" cy="795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133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Energy Recovery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concept:   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First proposal 50 years ago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</a:t>
              </a: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. </a:t>
              </a:r>
              <a:r>
                <a:rPr lang="en-US" sz="2000" dirty="0" err="1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Tigner</a:t>
              </a: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: “A Possible Apparatus for Electron Clashing-Beam 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Experiments”,</a:t>
              </a:r>
              <a:endPara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Il </a:t>
              </a:r>
              <a:r>
                <a:rPr lang="en-US" sz="20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Nuovo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000" dirty="0" err="1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Cimento</a:t>
              </a: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Series 10, Vol. 37, issue 3, </a:t>
              </a:r>
              <a:r>
                <a:rPr lang="en-US" sz="2000" dirty="0" err="1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pp</a:t>
              </a: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1228-1231,1 </a:t>
              </a:r>
              <a:r>
                <a:rPr lang="en-US" sz="2000" dirty="0" err="1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Giugno</a:t>
              </a: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1965</a:t>
              </a:r>
            </a:p>
          </p:txBody>
        </p:sp>
      </p:grpSp>
      <p:pic>
        <p:nvPicPr>
          <p:cNvPr id="2" name="Picture 1" descr="Screen Shot 2015-06-15 at 12.16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397"/>
            <a:ext cx="4000500" cy="2045825"/>
          </a:xfrm>
          <a:prstGeom prst="rect">
            <a:avLst/>
          </a:prstGeom>
        </p:spPr>
      </p:pic>
      <p:pic>
        <p:nvPicPr>
          <p:cNvPr id="3" name="Picture 2" descr="Screen Shot 2015-06-15 at 12.16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2349498"/>
            <a:ext cx="4584698" cy="2019534"/>
          </a:xfrm>
          <a:prstGeom prst="rect">
            <a:avLst/>
          </a:prstGeom>
        </p:spPr>
      </p:pic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80161" y="4673598"/>
            <a:ext cx="8963041" cy="1384298"/>
            <a:chOff x="288" y="720"/>
            <a:chExt cx="5646" cy="872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260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First Tests: 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Done at SCA @ Stanford in 1986</a:t>
              </a:r>
              <a:endParaRPr lang="en-US" sz="24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nteresting concept for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FELs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and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Compton photon light sources,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and high current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electron cooler concepts 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and </a:t>
              </a:r>
              <a:r>
                <a:rPr lang="en-US" sz="2400" b="1" u="sng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colliders </a:t>
              </a:r>
              <a:r>
                <a:rPr lang="en-US" sz="2400" b="1" u="sng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SRF!!!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74110" y="1465838"/>
            <a:ext cx="7204690" cy="415498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Concept became only viable with recent advances in SC RF technology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(e.g. high gradient structures with high Q</a:t>
            </a:r>
            <a:r>
              <a:rPr lang="en-US" sz="2400" baseline="-25000" dirty="0" smtClean="0">
                <a:solidFill>
                  <a:srgbClr val="008000"/>
                </a:solidFill>
              </a:rPr>
              <a:t>0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</a:p>
          <a:p>
            <a:pPr algn="ctr"/>
            <a:endParaRPr lang="en-US" sz="2400" dirty="0" smtClean="0">
              <a:solidFill>
                <a:srgbClr val="008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Many interesting potential applications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(e.g. coherent e-cooling and </a:t>
            </a:r>
            <a:r>
              <a:rPr lang="en-US" sz="2400" dirty="0" err="1" smtClean="0">
                <a:solidFill>
                  <a:srgbClr val="008000"/>
                </a:solidFill>
              </a:rPr>
              <a:t>eRHIC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endParaRPr lang="en-US" sz="2400" dirty="0">
              <a:solidFill>
                <a:srgbClr val="008000"/>
              </a:solidFill>
            </a:endParaRPr>
          </a:p>
          <a:p>
            <a:pPr algn="ctr"/>
            <a:endParaRPr lang="en-US" sz="2400" dirty="0">
              <a:solidFill>
                <a:srgbClr val="008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 </a:t>
            </a:r>
            <a:r>
              <a:rPr lang="en-US" sz="2400" dirty="0" smtClean="0">
                <a:solidFill>
                  <a:srgbClr val="008000"/>
                </a:solidFill>
              </a:rPr>
              <a:t>World wide need for </a:t>
            </a:r>
            <a:r>
              <a:rPr lang="en-US" sz="2400" dirty="0" smtClean="0">
                <a:solidFill>
                  <a:srgbClr val="008000"/>
                </a:solidFill>
              </a:rPr>
              <a:t>a variety of demonstrator </a:t>
            </a:r>
            <a:r>
              <a:rPr lang="en-US" sz="2400" dirty="0" smtClean="0">
                <a:solidFill>
                  <a:srgbClr val="008000"/>
                </a:solidFill>
              </a:rPr>
              <a:t>facilities!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04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Rectangle 2"/>
          <p:cNvSpPr>
            <a:spLocks noChangeArrowheads="1"/>
          </p:cNvSpPr>
          <p:nvPr/>
        </p:nvSpPr>
        <p:spPr bwMode="auto">
          <a:xfrm>
            <a:off x="71438" y="185738"/>
            <a:ext cx="9144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600" u="sng" dirty="0" smtClean="0">
                <a:solidFill>
                  <a:srgbClr val="FF0000"/>
                </a:solidFill>
                <a:latin typeface="Garamond (Headings)"/>
                <a:ea typeface="黑体" pitchFamily="2" charset="-122"/>
                <a:cs typeface="Garamond (Headings)"/>
              </a:rPr>
              <a:t>Reserve Transparencies</a:t>
            </a:r>
            <a:endParaRPr lang="en-US" altLang="zh-CN" sz="2800" u="sng" dirty="0">
              <a:solidFill>
                <a:srgbClr val="FF0000"/>
              </a:solidFill>
              <a:latin typeface="Garamond (Headings)"/>
              <a:ea typeface="黑体" pitchFamily="2" charset="-122"/>
              <a:cs typeface="Garamond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4494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949"/>
            <a:ext cx="8229600" cy="1139825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LMRomanCaps10" charset="0"/>
              </a:rPr>
              <a:t>Cornell High Current Injector</a:t>
            </a:r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14" name="Footer Placeholder 2"/>
          <p:cNvSpPr txBox="1">
            <a:spLocks/>
          </p:cNvSpPr>
          <p:nvPr/>
        </p:nvSpPr>
        <p:spPr>
          <a:xfrm>
            <a:off x="7132896" y="514116"/>
            <a:ext cx="1736784" cy="5198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F. </a:t>
            </a:r>
            <a:r>
              <a:rPr lang="en-US" sz="1400" dirty="0" err="1" smtClean="0">
                <a:solidFill>
                  <a:schemeClr val="bg2"/>
                </a:solidFill>
              </a:rPr>
              <a:t>Loehl</a:t>
            </a:r>
            <a:r>
              <a:rPr lang="en-US" sz="1400" dirty="0" smtClean="0">
                <a:solidFill>
                  <a:schemeClr val="bg2"/>
                </a:solidFill>
              </a:rPr>
              <a:t> @ IPAC’10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904"/>
            <a:ext cx="9144000" cy="2163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2826" y="3760122"/>
            <a:ext cx="3052346" cy="1716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579" y="3775331"/>
            <a:ext cx="2962653" cy="1666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4593" y="3757281"/>
            <a:ext cx="3009166" cy="16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6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428" y="1065027"/>
            <a:ext cx="4091540" cy="1531961"/>
            <a:chOff x="164728" y="1185910"/>
            <a:chExt cx="4091540" cy="15319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37" b="31902"/>
            <a:stretch/>
          </p:blipFill>
          <p:spPr bwMode="auto">
            <a:xfrm>
              <a:off x="257104" y="1245627"/>
              <a:ext cx="3999164" cy="1472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164728" y="1185910"/>
              <a:ext cx="22447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914400">
                <a:lnSpc>
                  <a:spcPct val="123000"/>
                </a:lnSpc>
              </a:pPr>
              <a:r>
                <a:rPr lang="en-US" dirty="0">
                  <a:latin typeface="Gill Sans MT"/>
                </a:rPr>
                <a:t>JLAB, FEL, 160 </a:t>
              </a:r>
              <a:r>
                <a:rPr lang="en-US" dirty="0" smtClean="0">
                  <a:latin typeface="Gill Sans MT"/>
                </a:rPr>
                <a:t>MeV, 1.5 GHz</a:t>
              </a:r>
              <a:endParaRPr lang="en-US" dirty="0">
                <a:latin typeface="Gill Sans MT"/>
              </a:endParaRPr>
            </a:p>
          </p:txBody>
        </p:sp>
      </p:grpSp>
      <p:grpSp>
        <p:nvGrpSpPr>
          <p:cNvPr id="5" name="Group 34"/>
          <p:cNvGrpSpPr/>
          <p:nvPr/>
        </p:nvGrpSpPr>
        <p:grpSpPr>
          <a:xfrm>
            <a:off x="5004594" y="3581400"/>
            <a:ext cx="3859212" cy="1781175"/>
            <a:chOff x="5004594" y="3581400"/>
            <a:chExt cx="3859212" cy="1781175"/>
          </a:xfrm>
        </p:grpSpPr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594" y="3581400"/>
              <a:ext cx="3859212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5220072" y="3715544"/>
              <a:ext cx="1965325" cy="1214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914400">
                <a:lnSpc>
                  <a:spcPct val="123000"/>
                </a:lnSpc>
              </a:pPr>
              <a:r>
                <a:rPr lang="en-US" dirty="0">
                  <a:latin typeface="Gill Sans MT"/>
                </a:rPr>
                <a:t>APS-ERL Upgrade</a:t>
              </a:r>
            </a:p>
            <a:p>
              <a:pPr defTabSz="914400">
                <a:lnSpc>
                  <a:spcPct val="123000"/>
                </a:lnSpc>
              </a:pPr>
              <a:r>
                <a:rPr lang="en-US" dirty="0">
                  <a:latin typeface="Gill Sans MT"/>
                </a:rPr>
                <a:t>5 GeV, 1-2 </a:t>
              </a:r>
              <a:r>
                <a:rPr lang="en-US" dirty="0" smtClean="0">
                  <a:latin typeface="Gill Sans MT"/>
                </a:rPr>
                <a:t>passes</a:t>
              </a:r>
            </a:p>
            <a:p>
              <a:pPr defTabSz="914400">
                <a:lnSpc>
                  <a:spcPct val="123000"/>
                </a:lnSpc>
              </a:pPr>
              <a:r>
                <a:rPr lang="en-US" dirty="0" smtClean="0">
                  <a:latin typeface="Gill Sans MT"/>
                </a:rPr>
                <a:t>1.4 GHz</a:t>
              </a:r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7556500" y="4083050"/>
              <a:ext cx="829469" cy="573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/>
            <a:p>
              <a:pPr defTabSz="914400">
                <a:lnSpc>
                  <a:spcPct val="123000"/>
                </a:lnSpc>
              </a:pPr>
              <a:r>
                <a:rPr lang="en-US" dirty="0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APS</a:t>
              </a: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4972050" y="1051998"/>
            <a:ext cx="4171950" cy="2147887"/>
            <a:chOff x="4972050" y="1051998"/>
            <a:chExt cx="4171950" cy="2147887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1434585"/>
              <a:ext cx="3657600" cy="176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5019675" y="1051998"/>
              <a:ext cx="412432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914400">
                <a:lnSpc>
                  <a:spcPct val="123000"/>
                </a:lnSpc>
              </a:pPr>
              <a:r>
                <a:rPr lang="en-US" dirty="0">
                  <a:latin typeface="Gill Sans MT"/>
                </a:rPr>
                <a:t>Cornell ERL Light Source, 5 </a:t>
              </a:r>
              <a:r>
                <a:rPr lang="en-US" dirty="0" err="1" smtClean="0">
                  <a:latin typeface="Gill Sans MT"/>
                </a:rPr>
                <a:t>GeV</a:t>
              </a:r>
              <a:r>
                <a:rPr lang="en-US" dirty="0" smtClean="0">
                  <a:latin typeface="Gill Sans MT"/>
                </a:rPr>
                <a:t>, 1.3 GHz</a:t>
              </a:r>
              <a:endParaRPr lang="en-US" dirty="0">
                <a:latin typeface="Gill Sans MT"/>
              </a:endParaRPr>
            </a:p>
          </p:txBody>
        </p:sp>
      </p:grpSp>
      <p:grpSp>
        <p:nvGrpSpPr>
          <p:cNvPr id="7" name="Group 35"/>
          <p:cNvGrpSpPr/>
          <p:nvPr/>
        </p:nvGrpSpPr>
        <p:grpSpPr>
          <a:xfrm>
            <a:off x="319428" y="4420115"/>
            <a:ext cx="4572000" cy="2182812"/>
            <a:chOff x="400050" y="4675188"/>
            <a:chExt cx="4572000" cy="2182812"/>
          </a:xfrm>
        </p:grpSpPr>
        <p:pic>
          <p:nvPicPr>
            <p:cNvPr id="33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4727575"/>
              <a:ext cx="4572000" cy="21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517525" y="4675188"/>
              <a:ext cx="1716088" cy="1117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914400">
                <a:lnSpc>
                  <a:spcPct val="123000"/>
                </a:lnSpc>
              </a:pPr>
              <a:r>
                <a:rPr lang="en-US" sz="1600" dirty="0">
                  <a:latin typeface="Gill Sans MT"/>
                </a:rPr>
                <a:t>Beijing Advanced </a:t>
              </a:r>
            </a:p>
            <a:p>
              <a:pPr defTabSz="914400">
                <a:lnSpc>
                  <a:spcPct val="123000"/>
                </a:lnSpc>
              </a:pPr>
              <a:r>
                <a:rPr lang="en-US" sz="1600" dirty="0">
                  <a:latin typeface="Gill Sans MT"/>
                </a:rPr>
                <a:t>Photon </a:t>
              </a:r>
              <a:r>
                <a:rPr lang="en-US" sz="1600" dirty="0" smtClean="0">
                  <a:latin typeface="Gill Sans MT"/>
                </a:rPr>
                <a:t>Complex</a:t>
              </a:r>
            </a:p>
            <a:p>
              <a:pPr defTabSz="914400">
                <a:lnSpc>
                  <a:spcPct val="123000"/>
                </a:lnSpc>
              </a:pPr>
              <a:r>
                <a:rPr lang="en-US" sz="1600" dirty="0" smtClean="0">
                  <a:latin typeface="Gill Sans MT"/>
                </a:rPr>
                <a:t>1.3 GHz</a:t>
              </a:r>
              <a:endParaRPr lang="en-US" sz="1600" dirty="0">
                <a:latin typeface="Gill Sans MT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 flipV="1">
            <a:off x="408408" y="1256785"/>
            <a:ext cx="4038941" cy="104191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6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Facilities around the World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38" name="Group 23"/>
          <p:cNvGrpSpPr>
            <a:grpSpLocks/>
          </p:cNvGrpSpPr>
          <p:nvPr/>
        </p:nvGrpSpPr>
        <p:grpSpPr bwMode="auto">
          <a:xfrm>
            <a:off x="76201" y="711014"/>
            <a:ext cx="9096389" cy="492126"/>
            <a:chOff x="288" y="720"/>
            <a:chExt cx="5730" cy="310"/>
          </a:xfrm>
        </p:grpSpPr>
        <p:sp>
          <p:nvSpPr>
            <p:cNvPr id="3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353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High Energy (&gt; 100MeV), planned, (single turn) Facilities: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1" name="Picture 10" descr="Screen Shot 2016-05-03 at 13.25.0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571588"/>
            <a:ext cx="4025900" cy="1842937"/>
          </a:xfrm>
          <a:prstGeom prst="rect">
            <a:avLst/>
          </a:prstGeom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533401" y="3847788"/>
            <a:ext cx="1260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>
              <a:lnSpc>
                <a:spcPct val="123000"/>
              </a:lnSpc>
            </a:pPr>
            <a:r>
              <a:rPr lang="en-US" dirty="0" smtClean="0">
                <a:latin typeface="Gill Sans MT"/>
              </a:rPr>
              <a:t>MESA</a:t>
            </a:r>
            <a:endParaRPr lang="en-US" dirty="0">
              <a:latin typeface="Gill Sans MT"/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3433238" y="3385462"/>
            <a:ext cx="1371260" cy="12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r" defTabSz="914400">
              <a:lnSpc>
                <a:spcPct val="123000"/>
              </a:lnSpc>
            </a:pPr>
            <a:r>
              <a:rPr lang="en-US" dirty="0">
                <a:solidFill>
                  <a:schemeClr val="tx1"/>
                </a:solidFill>
                <a:latin typeface="Gill Sans MT"/>
              </a:rPr>
              <a:t>10mA</a:t>
            </a:r>
          </a:p>
          <a:p>
            <a:pPr algn="r" defTabSz="914400">
              <a:lnSpc>
                <a:spcPct val="123000"/>
              </a:lnSpc>
            </a:pPr>
            <a:r>
              <a:rPr lang="en-US" dirty="0" smtClean="0">
                <a:solidFill>
                  <a:schemeClr val="tx1"/>
                </a:solidFill>
                <a:latin typeface="Gill Sans MT"/>
              </a:rPr>
              <a:t>1.3GHz</a:t>
            </a:r>
          </a:p>
          <a:p>
            <a:pPr algn="r" defTabSz="914400">
              <a:lnSpc>
                <a:spcPct val="123000"/>
              </a:lnSpc>
            </a:pPr>
            <a:r>
              <a:rPr lang="en-US" dirty="0" smtClean="0">
                <a:solidFill>
                  <a:srgbClr val="008000"/>
                </a:solidFill>
                <a:latin typeface="Gill Sans MT"/>
              </a:rPr>
              <a:t>5</a:t>
            </a:r>
            <a:r>
              <a:rPr lang="en-US" dirty="0">
                <a:solidFill>
                  <a:srgbClr val="008000"/>
                </a:solidFill>
                <a:latin typeface="Gill Sans MT"/>
              </a:rPr>
              <a:t>-125 MeV</a:t>
            </a:r>
          </a:p>
          <a:p>
            <a:pPr algn="r" defTabSz="914400">
              <a:lnSpc>
                <a:spcPct val="123000"/>
              </a:lnSpc>
            </a:pPr>
            <a:endParaRPr lang="en-US" dirty="0">
              <a:solidFill>
                <a:schemeClr val="tx1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9419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3675"/>
            <a:ext cx="8813799" cy="720725"/>
          </a:xfrm>
        </p:spPr>
        <p:txBody>
          <a:bodyPr/>
          <a:lstStyle/>
          <a:p>
            <a:r>
              <a:rPr lang="en-US" sz="34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CDR Choices: Technology and Design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71438" y="838198"/>
            <a:ext cx="7729552" cy="1831972"/>
            <a:chOff x="288" y="720"/>
            <a:chExt cx="4869" cy="1154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483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Optics:   </a:t>
              </a: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-SRF </a:t>
              </a:r>
              <a:r>
                <a:rPr lang="en-US" sz="2400" dirty="0" err="1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</a:t>
              </a:r>
              <a:r>
                <a:rPr lang="en-US" sz="2400" dirty="0" err="1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quadrupoles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between the </a:t>
              </a:r>
              <a:r>
                <a:rPr lang="en-US" sz="2400" dirty="0" err="1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cryo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modules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-Flexible Momentum Compaction [FMC</a:t>
              </a:r>
              <a:r>
                <a:rPr lang="en-US" sz="2400" dirty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]</a:t>
              </a: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arc optics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42032"/>
            <a:ext cx="8788400" cy="720080"/>
          </a:xfrm>
        </p:spPr>
        <p:txBody>
          <a:bodyPr>
            <a:no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HE ERL’s, EIC’s (election-ion) - Studies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746266"/>
              </p:ext>
            </p:extLst>
          </p:nvPr>
        </p:nvGraphicFramePr>
        <p:xfrm>
          <a:off x="5025256" y="1340768"/>
          <a:ext cx="4067944" cy="3315883"/>
        </p:xfrm>
        <a:graphic>
          <a:graphicData uri="http://schemas.openxmlformats.org/drawingml/2006/table">
            <a:tbl>
              <a:tblPr/>
              <a:tblGrid>
                <a:gridCol w="1159644"/>
                <a:gridCol w="1498600"/>
                <a:gridCol w="1409700"/>
              </a:tblGrid>
              <a:tr h="46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JLab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MEIC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BNL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eRHIC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CERN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LHeC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15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5-10 GeV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20 GeV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60 GeV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6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750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704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16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704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3-passes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15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 A -&gt;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30mA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 mA -&gt;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1.6A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15 mA -&gt;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90mA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15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4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3.5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0.3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162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7.5 mm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 mm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0.3 mm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162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Planned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Planned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Planned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662113"/>
            <a:ext cx="2743200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66"/>
          <p:cNvSpPr txBox="1">
            <a:spLocks noChangeArrowheads="1"/>
          </p:cNvSpPr>
          <p:nvPr/>
        </p:nvSpPr>
        <p:spPr bwMode="auto">
          <a:xfrm>
            <a:off x="906463" y="1235075"/>
            <a:ext cx="14049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>
              <a:lnSpc>
                <a:spcPct val="123000"/>
              </a:lnSpc>
            </a:pPr>
            <a:r>
              <a:rPr lang="en-US">
                <a:latin typeface="Gill Sans MT"/>
              </a:rPr>
              <a:t>JLAB, MEIC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3286125" y="1254125"/>
            <a:ext cx="13795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>
              <a:lnSpc>
                <a:spcPct val="123000"/>
              </a:lnSpc>
            </a:pPr>
            <a:r>
              <a:rPr lang="en-US">
                <a:latin typeface="Gill Sans MT"/>
              </a:rPr>
              <a:t>BNL, eRHIC</a:t>
            </a:r>
          </a:p>
        </p:txBody>
      </p:sp>
      <p:pic>
        <p:nvPicPr>
          <p:cNvPr id="8" name="Picture 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655763"/>
            <a:ext cx="182880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4068763"/>
            <a:ext cx="36576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1700213" y="3783013"/>
            <a:ext cx="1447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914400">
              <a:lnSpc>
                <a:spcPct val="123000"/>
              </a:lnSpc>
            </a:pPr>
            <a:r>
              <a:rPr lang="en-US" dirty="0">
                <a:latin typeface="Gill Sans MT"/>
              </a:rPr>
              <a:t>CERN, </a:t>
            </a:r>
            <a:r>
              <a:rPr lang="en-US" dirty="0" err="1">
                <a:latin typeface="Gill Sans MT"/>
              </a:rPr>
              <a:t>LHeC</a:t>
            </a:r>
            <a:endParaRPr lang="en-US" dirty="0">
              <a:latin typeface="Gill Sans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9110" y="1988058"/>
            <a:ext cx="6715186" cy="3046984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800000"/>
                </a:solidFill>
              </a:rPr>
              <a:t>Frequency choice!</a:t>
            </a:r>
          </a:p>
          <a:p>
            <a:pPr algn="ctr"/>
            <a:r>
              <a:rPr lang="en-US" sz="3200" b="1" u="sng" dirty="0" smtClean="0">
                <a:solidFill>
                  <a:srgbClr val="800000"/>
                </a:solidFill>
              </a:rPr>
              <a:t>Number of Recirculation turns!</a:t>
            </a:r>
          </a:p>
          <a:p>
            <a:pPr algn="ctr"/>
            <a:r>
              <a:rPr lang="en-US" sz="3200" b="1" u="sng" dirty="0" smtClean="0">
                <a:solidFill>
                  <a:srgbClr val="800000"/>
                </a:solidFill>
              </a:rPr>
              <a:t>Beam intensity / Beam current</a:t>
            </a:r>
          </a:p>
          <a:p>
            <a:pPr algn="ctr"/>
            <a:endParaRPr lang="en-US" sz="3200" b="1" u="sng" dirty="0" smtClean="0">
              <a:solidFill>
                <a:srgbClr val="800000"/>
              </a:solidFill>
            </a:endParaRPr>
          </a:p>
          <a:p>
            <a:pPr marL="457200" indent="-457200" algn="ctr">
              <a:buFont typeface="Wingdings" charset="0"/>
              <a:buChar char="è"/>
            </a:pPr>
            <a:r>
              <a:rPr lang="en-US" sz="3200" b="1" u="sng" dirty="0" smtClean="0">
                <a:solidFill>
                  <a:srgbClr val="008000"/>
                </a:solidFill>
                <a:sym typeface="Wingdings"/>
              </a:rPr>
              <a:t>Need for complementary ERL Facilities!</a:t>
            </a:r>
          </a:p>
        </p:txBody>
      </p:sp>
    </p:spTree>
    <p:extLst>
      <p:ext uri="{BB962C8B-B14F-4D97-AF65-F5344CB8AC3E}">
        <p14:creationId xmlns:p14="http://schemas.microsoft.com/office/powerpoint/2010/main" val="36477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3675"/>
            <a:ext cx="8813799" cy="720725"/>
          </a:xfrm>
        </p:spPr>
        <p:txBody>
          <a:bodyPr/>
          <a:lstStyle/>
          <a:p>
            <a:r>
              <a:rPr lang="en-US" sz="34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Existing Demonstrator Proposals: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71438" y="719327"/>
            <a:ext cx="9045597" cy="2724146"/>
            <a:chOff x="288" y="720"/>
            <a:chExt cx="5698" cy="1716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12" cy="1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C-BETA:  funded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Combined proposal by BNL and Cornell University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Funded by the state of New York and being build at Cornell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Main characteristics: 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FFAG arcs, 1.3 GHz TESLA module, 1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,</a:t>
              </a:r>
              <a:endParaRPr lang="en-US" sz="24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150 MeV, 6Mev </a:t>
              </a:r>
              <a:r>
                <a:rPr lang="en-US" sz="2400" dirty="0" err="1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inj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;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4 turns and FFAG arcs; 4*2*40mA; 125pC; 203ns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80161" y="5286754"/>
            <a:ext cx="8628079" cy="938211"/>
            <a:chOff x="288" y="720"/>
            <a:chExt cx="5435" cy="59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049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PERLE: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Main characteristics: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800MHz, 3 turns, 25mA, 650pC, 2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linacs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, 1 GeV</a:t>
              </a:r>
            </a:p>
          </p:txBody>
        </p:sp>
      </p:grp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80161" y="3445442"/>
            <a:ext cx="7832738" cy="2278059"/>
            <a:chOff x="288" y="720"/>
            <a:chExt cx="4934" cy="1435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548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ER@CEBAF: 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Not yet funded</a:t>
              </a:r>
              <a:endParaRPr lang="en-US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Combined proposal by BNL and </a:t>
              </a:r>
              <a:r>
                <a:rPr lang="en-US" sz="2400" dirty="0" err="1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JLab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Main 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characteristics: 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1.5 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GHz 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CEBAF modules,</a:t>
              </a: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0.1mA,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         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2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linacs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, 5 </a:t>
              </a: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re-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circulations, 1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GeV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2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63629" y="91996"/>
            <a:ext cx="8742271" cy="855225"/>
          </a:xfrm>
        </p:spPr>
        <p:txBody>
          <a:bodyPr/>
          <a:lstStyle/>
          <a:p>
            <a:pPr eaLnBrk="1" hangingPunct="1"/>
            <a:r>
              <a:rPr lang="en-US" sz="3600" u="sng" dirty="0" err="1" smtClean="0">
                <a:solidFill>
                  <a:srgbClr val="FF0000"/>
                </a:solidFill>
                <a:latin typeface="Garamond (Headings)"/>
                <a:cs typeface="Garamond (Headings)"/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  <a:latin typeface="Garamond (Headings)"/>
                <a:cs typeface="Garamond (Headings)"/>
              </a:rPr>
              <a:t> Infrastructure Baseline:</a:t>
            </a:r>
            <a:endParaRPr lang="en-US" sz="2800" u="sng" dirty="0">
              <a:solidFill>
                <a:srgbClr val="FF0000"/>
              </a:solidFill>
              <a:latin typeface="Garamond (Headings)"/>
              <a:cs typeface="Garamond (Headings)"/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190500" y="275074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" y="3911143"/>
            <a:ext cx="1570091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LR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LHeC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recirculating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Calibri"/>
                <a:cs typeface="Calibri"/>
              </a:rPr>
              <a:t>linac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 with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energy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recovery,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or straight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Calibri"/>
                <a:cs typeface="Calibri"/>
              </a:rPr>
              <a:t>linac</a:t>
            </a:r>
            <a:endParaRPr lang="en-US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-476249" y="3455590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2"/>
          <p:cNvSpPr txBox="1">
            <a:spLocks/>
          </p:cNvSpPr>
          <p:nvPr/>
        </p:nvSpPr>
        <p:spPr>
          <a:xfrm>
            <a:off x="241301" y="947221"/>
            <a:ext cx="2261647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F. Zimmermann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7333" y="1689100"/>
            <a:ext cx="38100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 smtClean="0"/>
              <a:t>Alternative coil arrangement</a:t>
            </a:r>
          </a:p>
          <a:p>
            <a:pPr marL="252000" indent="-180000">
              <a:buFont typeface="Arial" charset="0"/>
              <a:buChar char="•"/>
            </a:pPr>
            <a:endParaRPr lang="en-US" sz="500" dirty="0" smtClean="0"/>
          </a:p>
          <a:p>
            <a:pPr marL="252000" indent="-180000">
              <a:buFont typeface="Arial" charset="0"/>
              <a:buChar char="•"/>
            </a:pPr>
            <a:r>
              <a:rPr lang="en-US" sz="2000" dirty="0" smtClean="0"/>
              <a:t>keep the idea of recycling Ampere-turns</a:t>
            </a:r>
          </a:p>
          <a:p>
            <a:pPr marL="252000" indent="-180000">
              <a:buFont typeface="Arial" charset="0"/>
              <a:buChar char="•"/>
            </a:pPr>
            <a:r>
              <a:rPr lang="en-US" sz="2000" dirty="0" smtClean="0"/>
              <a:t>stack the apertures vertically but offset them also transversally</a:t>
            </a:r>
          </a:p>
          <a:p>
            <a:pPr marL="252000" indent="-180000"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ame vertical gap, 25 mm </a:t>
            </a:r>
          </a:p>
          <a:p>
            <a:pPr marL="252000" indent="-180000">
              <a:buFont typeface="Arial" charset="0"/>
              <a:buChar char="•"/>
            </a:pPr>
            <a:r>
              <a:rPr lang="en-US" sz="2000" dirty="0" smtClean="0"/>
              <a:t>simple coils / bus-bars, same powering circuit</a:t>
            </a:r>
          </a:p>
          <a:p>
            <a:pPr marL="252000" indent="-180000">
              <a:buFont typeface="Arial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s before, trim coils can be added for two of the apertures, to give some tuning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11900" y="1016000"/>
            <a:ext cx="174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Attilio</a:t>
            </a:r>
            <a:r>
              <a:rPr lang="de-DE" dirty="0" smtClean="0"/>
              <a:t> </a:t>
            </a:r>
            <a:r>
              <a:rPr lang="de-DE" dirty="0" err="1" smtClean="0"/>
              <a:t>Milanese</a:t>
            </a:r>
            <a:endParaRPr lang="de-DE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637" y="69394"/>
            <a:ext cx="803274" cy="495390"/>
          </a:xfrm>
          <a:prstGeom prst="rect">
            <a:avLst/>
          </a:prstGeom>
        </p:spPr>
      </p:pic>
      <p:sp>
        <p:nvSpPr>
          <p:cNvPr id="40" name="Title 1"/>
          <p:cNvSpPr>
            <a:spLocks noGrp="1"/>
          </p:cNvSpPr>
          <p:nvPr/>
        </p:nvSpPr>
        <p:spPr>
          <a:xfrm>
            <a:off x="344813" y="177800"/>
            <a:ext cx="8229600" cy="59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solidFill>
                  <a:srgbClr val="FF0000"/>
                </a:solidFill>
              </a:rPr>
              <a:t>Post CDR: Return Arc Dipoles optimization</a:t>
            </a:r>
            <a:endParaRPr lang="en-US" u="sng" dirty="0">
              <a:solidFill>
                <a:srgbClr val="FF0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6667" y="918578"/>
            <a:ext cx="5276866" cy="5177422"/>
            <a:chOff x="-47633" y="994778"/>
            <a:chExt cx="5276866" cy="517742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3" t="9232" r="67363" b="18732"/>
            <a:stretch/>
          </p:blipFill>
          <p:spPr>
            <a:xfrm>
              <a:off x="1364810" y="994778"/>
              <a:ext cx="2540442" cy="5177422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2457452" y="4778676"/>
              <a:ext cx="207561" cy="224631"/>
              <a:chOff x="773430" y="4631054"/>
              <a:chExt cx="207561" cy="224631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805899" y="4697929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2" name="Content Placeholder 2"/>
              <p:cNvSpPr txBox="1">
                <a:spLocks/>
              </p:cNvSpPr>
              <p:nvPr/>
            </p:nvSpPr>
            <p:spPr>
              <a:xfrm>
                <a:off x="773430" y="4631054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×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sp>
          <p:nvSpPr>
            <p:cNvPr id="44" name="Left Arrow 43"/>
            <p:cNvSpPr/>
            <p:nvPr/>
          </p:nvSpPr>
          <p:spPr>
            <a:xfrm>
              <a:off x="3676652" y="2586354"/>
              <a:ext cx="533400" cy="247266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4114800" y="2381248"/>
              <a:ext cx="1114433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18800">
                <a:spcBef>
                  <a:spcPts val="0"/>
                </a:spcBef>
                <a:buNone/>
              </a:pPr>
              <a:r>
                <a:rPr lang="en-GB" sz="1800" dirty="0" smtClean="0"/>
                <a:t>0.264 T</a:t>
              </a:r>
              <a:r>
                <a:rPr lang="en-GB" sz="1800" dirty="0"/>
                <a:t>	</a:t>
              </a:r>
              <a:endParaRPr lang="en-GB" sz="1800" dirty="0" smtClean="0"/>
            </a:p>
            <a:p>
              <a:pPr marL="0" indent="0" algn="ctr" defTabSz="118800">
                <a:spcBef>
                  <a:spcPts val="0"/>
                </a:spcBef>
                <a:buNone/>
              </a:pPr>
              <a:r>
                <a:rPr lang="en-GB" sz="1800" dirty="0" smtClean="0"/>
                <a:t>60 GeV</a:t>
              </a:r>
            </a:p>
            <a:p>
              <a:pPr marL="0" indent="0" defTabSz="118800">
                <a:spcBef>
                  <a:spcPts val="0"/>
                </a:spcBef>
                <a:buNone/>
              </a:pPr>
              <a:endParaRPr lang="en-GB" sz="3400" dirty="0"/>
            </a:p>
            <a:p>
              <a:pPr marL="0" indent="0" defTabSz="118800">
                <a:spcBef>
                  <a:spcPts val="0"/>
                </a:spcBef>
                <a:buNone/>
              </a:pPr>
              <a:endParaRPr lang="en-GB" sz="3400" dirty="0"/>
            </a:p>
            <a:p>
              <a:pPr marL="0" indent="0" defTabSz="118800">
                <a:spcBef>
                  <a:spcPts val="0"/>
                </a:spcBef>
                <a:buFont typeface="Arial" pitchFamily="34" charset="0"/>
                <a:buNone/>
              </a:pPr>
              <a:endParaRPr lang="en-GB" sz="3400" dirty="0" smtClean="0"/>
            </a:p>
          </p:txBody>
        </p:sp>
        <p:sp>
          <p:nvSpPr>
            <p:cNvPr id="46" name="Left Arrow 45"/>
            <p:cNvSpPr/>
            <p:nvPr/>
          </p:nvSpPr>
          <p:spPr>
            <a:xfrm rot="10800000">
              <a:off x="942978" y="3848417"/>
              <a:ext cx="533400" cy="247266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-47633" y="3643311"/>
              <a:ext cx="1114433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18800">
                <a:spcBef>
                  <a:spcPts val="0"/>
                </a:spcBef>
                <a:buNone/>
              </a:pPr>
              <a:r>
                <a:rPr lang="en-GB" sz="1800" dirty="0" smtClean="0"/>
                <a:t>0.176 T</a:t>
              </a:r>
              <a:r>
                <a:rPr lang="en-GB" sz="1800" dirty="0"/>
                <a:t>	</a:t>
              </a:r>
              <a:endParaRPr lang="en-GB" sz="1800" dirty="0" smtClean="0"/>
            </a:p>
            <a:p>
              <a:pPr marL="0" indent="0" algn="ctr" defTabSz="118800">
                <a:spcBef>
                  <a:spcPts val="0"/>
                </a:spcBef>
                <a:buNone/>
              </a:pPr>
              <a:r>
                <a:rPr lang="en-GB" sz="1800" dirty="0" smtClean="0"/>
                <a:t>40 GeV</a:t>
              </a:r>
            </a:p>
            <a:p>
              <a:pPr marL="0" indent="0" defTabSz="118800">
                <a:spcBef>
                  <a:spcPts val="0"/>
                </a:spcBef>
                <a:buNone/>
              </a:pPr>
              <a:endParaRPr lang="en-GB" sz="3400" dirty="0"/>
            </a:p>
            <a:p>
              <a:pPr marL="0" indent="0" defTabSz="118800">
                <a:spcBef>
                  <a:spcPts val="0"/>
                </a:spcBef>
                <a:buNone/>
              </a:pPr>
              <a:endParaRPr lang="en-GB" sz="3400" dirty="0"/>
            </a:p>
            <a:p>
              <a:pPr marL="0" indent="0" defTabSz="118800">
                <a:spcBef>
                  <a:spcPts val="0"/>
                </a:spcBef>
                <a:buFont typeface="Arial" pitchFamily="34" charset="0"/>
                <a:buNone/>
              </a:pPr>
              <a:endParaRPr lang="en-GB" sz="3400" dirty="0" smtClean="0"/>
            </a:p>
          </p:txBody>
        </p:sp>
        <p:sp>
          <p:nvSpPr>
            <p:cNvPr id="48" name="Left Arrow 47"/>
            <p:cNvSpPr/>
            <p:nvPr/>
          </p:nvSpPr>
          <p:spPr>
            <a:xfrm>
              <a:off x="3676652" y="5162869"/>
              <a:ext cx="533400" cy="247266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4114800" y="4957763"/>
              <a:ext cx="1114433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18800">
                <a:spcBef>
                  <a:spcPts val="0"/>
                </a:spcBef>
                <a:buNone/>
              </a:pPr>
              <a:r>
                <a:rPr lang="en-GB" sz="1800" dirty="0" smtClean="0"/>
                <a:t>0.088 T</a:t>
              </a:r>
              <a:r>
                <a:rPr lang="en-GB" sz="1800" dirty="0"/>
                <a:t>	</a:t>
              </a:r>
              <a:endParaRPr lang="en-GB" sz="1800" dirty="0" smtClean="0"/>
            </a:p>
            <a:p>
              <a:pPr marL="0" indent="0" algn="ctr" defTabSz="118800">
                <a:spcBef>
                  <a:spcPts val="0"/>
                </a:spcBef>
                <a:buNone/>
              </a:pPr>
              <a:r>
                <a:rPr lang="en-GB" sz="1800" dirty="0" smtClean="0"/>
                <a:t>20</a:t>
              </a:r>
              <a:r>
                <a:rPr lang="en-GB" sz="1800" dirty="0"/>
                <a:t> </a:t>
              </a:r>
              <a:r>
                <a:rPr lang="en-GB" sz="1800" dirty="0" smtClean="0"/>
                <a:t>GeV</a:t>
              </a:r>
            </a:p>
            <a:p>
              <a:pPr marL="0" indent="0" defTabSz="118800">
                <a:spcBef>
                  <a:spcPts val="0"/>
                </a:spcBef>
                <a:buNone/>
              </a:pPr>
              <a:endParaRPr lang="en-GB" sz="3400" dirty="0"/>
            </a:p>
            <a:p>
              <a:pPr marL="0" indent="0" defTabSz="118800">
                <a:spcBef>
                  <a:spcPts val="0"/>
                </a:spcBef>
                <a:buNone/>
              </a:pPr>
              <a:endParaRPr lang="en-GB" sz="3400" dirty="0"/>
            </a:p>
            <a:p>
              <a:pPr marL="0" indent="0" defTabSz="118800">
                <a:spcBef>
                  <a:spcPts val="0"/>
                </a:spcBef>
                <a:buFont typeface="Arial" pitchFamily="34" charset="0"/>
                <a:buNone/>
              </a:pPr>
              <a:endParaRPr lang="en-GB" sz="3400" dirty="0" smtClean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457452" y="2083591"/>
              <a:ext cx="207561" cy="224631"/>
              <a:chOff x="773430" y="4631054"/>
              <a:chExt cx="207561" cy="224631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805899" y="4697929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0" name="Content Placeholder 2"/>
              <p:cNvSpPr txBox="1">
                <a:spLocks/>
              </p:cNvSpPr>
              <p:nvPr/>
            </p:nvSpPr>
            <p:spPr>
              <a:xfrm>
                <a:off x="773430" y="4631054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457452" y="2300310"/>
              <a:ext cx="207561" cy="224631"/>
              <a:chOff x="773430" y="4631054"/>
              <a:chExt cx="207561" cy="224631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805899" y="4697929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8" name="Content Placeholder 2"/>
              <p:cNvSpPr txBox="1">
                <a:spLocks/>
              </p:cNvSpPr>
              <p:nvPr/>
            </p:nvSpPr>
            <p:spPr>
              <a:xfrm>
                <a:off x="773430" y="4631054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×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457452" y="2857504"/>
              <a:ext cx="207561" cy="224631"/>
              <a:chOff x="773430" y="4631054"/>
              <a:chExt cx="207561" cy="224631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805899" y="4697929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6" name="Content Placeholder 2"/>
              <p:cNvSpPr txBox="1">
                <a:spLocks/>
              </p:cNvSpPr>
              <p:nvPr/>
            </p:nvSpPr>
            <p:spPr>
              <a:xfrm>
                <a:off x="773430" y="4631054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×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457452" y="4138610"/>
              <a:ext cx="195656" cy="222250"/>
              <a:chOff x="1916905" y="4117181"/>
              <a:chExt cx="195656" cy="22225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1937469" y="4181675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4" name="Content Placeholder 2"/>
              <p:cNvSpPr txBox="1">
                <a:spLocks/>
              </p:cNvSpPr>
              <p:nvPr/>
            </p:nvSpPr>
            <p:spPr>
              <a:xfrm>
                <a:off x="1916905" y="4117181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∙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457452" y="3500430"/>
              <a:ext cx="195656" cy="222250"/>
              <a:chOff x="1916905" y="4117181"/>
              <a:chExt cx="195656" cy="22225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1937469" y="4181675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2" name="Content Placeholder 2"/>
              <p:cNvSpPr txBox="1">
                <a:spLocks/>
              </p:cNvSpPr>
              <p:nvPr/>
            </p:nvSpPr>
            <p:spPr>
              <a:xfrm>
                <a:off x="1916905" y="4117181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∙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457452" y="1107277"/>
              <a:ext cx="195656" cy="222250"/>
              <a:chOff x="1916905" y="4117181"/>
              <a:chExt cx="195656" cy="222250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937469" y="4181675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60" name="Content Placeholder 2"/>
              <p:cNvSpPr txBox="1">
                <a:spLocks/>
              </p:cNvSpPr>
              <p:nvPr/>
            </p:nvSpPr>
            <p:spPr>
              <a:xfrm>
                <a:off x="1916905" y="4117181"/>
                <a:ext cx="170360" cy="2090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∙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457452" y="1326377"/>
              <a:ext cx="195656" cy="222250"/>
              <a:chOff x="1916905" y="4117181"/>
              <a:chExt cx="195656" cy="22225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1937469" y="4181675"/>
                <a:ext cx="175092" cy="157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8" name="Content Placeholder 2"/>
              <p:cNvSpPr txBox="1">
                <a:spLocks/>
              </p:cNvSpPr>
              <p:nvPr/>
            </p:nvSpPr>
            <p:spPr>
              <a:xfrm>
                <a:off x="1916905" y="4117181"/>
                <a:ext cx="170360" cy="2090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18800"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accent1"/>
                    </a:solidFill>
                  </a:rPr>
                  <a:t>∙</a:t>
                </a:r>
                <a:endParaRPr lang="en-GB" sz="40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r>
                  <a:rPr lang="en-GB" sz="3400" dirty="0"/>
                  <a:t>		</a:t>
                </a:r>
                <a:endParaRPr lang="en-GB" sz="3400" dirty="0" smtClean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None/>
                </a:pPr>
                <a:endParaRPr lang="en-GB" sz="3400" dirty="0"/>
              </a:p>
              <a:p>
                <a:pPr marL="0" indent="0" defTabSz="118800">
                  <a:spcBef>
                    <a:spcPts val="0"/>
                  </a:spcBef>
                  <a:buFont typeface="Arial" pitchFamily="34" charset="0"/>
                  <a:buNone/>
                </a:pPr>
                <a:endParaRPr lang="en-GB" sz="3400" dirty="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35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23838"/>
            <a:ext cx="7559675" cy="387350"/>
          </a:xfrm>
        </p:spPr>
        <p:txBody>
          <a:bodyPr/>
          <a:lstStyle/>
          <a:p>
            <a:pPr eaLnBrk="1" hangingPunct="1"/>
            <a:r>
              <a:rPr lang="en-US" sz="3200" b="0" u="sng" dirty="0" err="1">
                <a:solidFill>
                  <a:srgbClr val="FF0000"/>
                </a:solidFill>
                <a:latin typeface="Arial" charset="0"/>
              </a:rPr>
              <a:t>Linac</a:t>
            </a:r>
            <a:r>
              <a:rPr lang="en-US" sz="3200" b="0" u="sng" dirty="0">
                <a:solidFill>
                  <a:srgbClr val="FF0000"/>
                </a:solidFill>
                <a:latin typeface="Arial" charset="0"/>
              </a:rPr>
              <a:t> 1 and 2  </a:t>
            </a:r>
            <a:r>
              <a:rPr lang="en-US" sz="3200" b="0" u="sng" dirty="0">
                <a:solidFill>
                  <a:srgbClr val="FF0000"/>
                </a:solidFill>
                <a:latin typeface="Symbol" charset="0"/>
              </a:rPr>
              <a:t>-</a:t>
            </a:r>
            <a:r>
              <a:rPr lang="en-US" sz="3200" b="0" u="sng" dirty="0">
                <a:solidFill>
                  <a:srgbClr val="FF0000"/>
                </a:solidFill>
                <a:latin typeface="Arial" charset="0"/>
              </a:rPr>
              <a:t> Multi-pass ER Optics</a:t>
            </a:r>
          </a:p>
        </p:txBody>
      </p:sp>
      <p:pic>
        <p:nvPicPr>
          <p:cNvPr id="2" name="Picture 1" descr="accel_decel_rac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81100"/>
            <a:ext cx="8623300" cy="4927600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4823327" y="825500"/>
            <a:ext cx="4269371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r>
              <a:rPr lang="en-US" sz="1050" dirty="0" smtClean="0">
                <a:solidFill>
                  <a:srgbClr val="800080"/>
                </a:solidFill>
              </a:rPr>
              <a:t>A. </a:t>
            </a:r>
            <a:r>
              <a:rPr lang="en-US" sz="1050" dirty="0" err="1" smtClean="0">
                <a:solidFill>
                  <a:srgbClr val="800080"/>
                </a:solidFill>
              </a:rPr>
              <a:t>Bogacz</a:t>
            </a:r>
            <a:r>
              <a:rPr lang="en-US" sz="1050" dirty="0" smtClean="0">
                <a:solidFill>
                  <a:srgbClr val="800080"/>
                </a:solidFill>
              </a:rPr>
              <a:t> (</a:t>
            </a:r>
            <a:r>
              <a:rPr lang="en-US" sz="1050" dirty="0" err="1" smtClean="0">
                <a:solidFill>
                  <a:srgbClr val="800080"/>
                </a:solidFill>
              </a:rPr>
              <a:t>JLab</a:t>
            </a:r>
            <a:r>
              <a:rPr lang="en-US" sz="1050" dirty="0" smtClean="0">
                <a:solidFill>
                  <a:srgbClr val="800080"/>
                </a:solidFill>
              </a:rPr>
              <a:t>) @ ERL2015, Stony Brook University, June 9, 2015 </a:t>
            </a:r>
            <a:endParaRPr lang="en-US" sz="1050" dirty="0">
              <a:solidFill>
                <a:srgbClr val="800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79413" y="322262"/>
            <a:ext cx="7731793" cy="579437"/>
          </a:xfrm>
        </p:spPr>
        <p:txBody>
          <a:bodyPr/>
          <a:lstStyle/>
          <a:p>
            <a:r>
              <a:rPr lang="en-US" sz="3200" b="0" u="sng" dirty="0">
                <a:solidFill>
                  <a:srgbClr val="FF0000"/>
                </a:solidFill>
                <a:latin typeface="Arial Unicode MS" charset="0"/>
              </a:rPr>
              <a:t>Vertical Separation of </a:t>
            </a:r>
            <a:r>
              <a:rPr lang="en-US" sz="3200" b="0" u="sng" dirty="0" smtClean="0">
                <a:solidFill>
                  <a:srgbClr val="FF0000"/>
                </a:solidFill>
                <a:latin typeface="Arial Unicode MS" charset="0"/>
              </a:rPr>
              <a:t>the Three Arcs </a:t>
            </a:r>
            <a:endParaRPr lang="en-US" sz="3200" b="0" u="sng" dirty="0">
              <a:solidFill>
                <a:srgbClr val="FF0000"/>
              </a:solidFill>
              <a:latin typeface="Arial Unicode MS" charset="0"/>
            </a:endParaRPr>
          </a:p>
        </p:txBody>
      </p:sp>
      <p:grpSp>
        <p:nvGrpSpPr>
          <p:cNvPr id="79875" name="Group 156"/>
          <p:cNvGrpSpPr>
            <a:grpSpLocks/>
          </p:cNvGrpSpPr>
          <p:nvPr/>
        </p:nvGrpSpPr>
        <p:grpSpPr bwMode="auto">
          <a:xfrm>
            <a:off x="682625" y="1585913"/>
            <a:ext cx="7924800" cy="3789362"/>
            <a:chOff x="682181" y="1586230"/>
            <a:chExt cx="7925371" cy="3789235"/>
          </a:xfrm>
        </p:grpSpPr>
        <p:pic>
          <p:nvPicPr>
            <p:cNvPr id="79877" name="Picture 14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81" y="1586230"/>
              <a:ext cx="7925371" cy="3789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78" name="Rectangle 140"/>
            <p:cNvSpPr>
              <a:spLocks noChangeArrowheads="1"/>
            </p:cNvSpPr>
            <p:nvPr/>
          </p:nvSpPr>
          <p:spPr bwMode="auto">
            <a:xfrm>
              <a:off x="1262063" y="3924298"/>
              <a:ext cx="357187" cy="204788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79" name="Rectangle 141"/>
            <p:cNvSpPr>
              <a:spLocks noChangeArrowheads="1"/>
            </p:cNvSpPr>
            <p:nvPr/>
          </p:nvSpPr>
          <p:spPr bwMode="auto">
            <a:xfrm>
              <a:off x="2302669" y="3938587"/>
              <a:ext cx="345281" cy="80963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0" name="Rectangle 142"/>
            <p:cNvSpPr>
              <a:spLocks noChangeArrowheads="1"/>
            </p:cNvSpPr>
            <p:nvPr/>
          </p:nvSpPr>
          <p:spPr bwMode="auto">
            <a:xfrm>
              <a:off x="3317081" y="4071936"/>
              <a:ext cx="364331" cy="85725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1" name="Rectangle 144"/>
            <p:cNvSpPr>
              <a:spLocks noChangeArrowheads="1"/>
            </p:cNvSpPr>
            <p:nvPr/>
          </p:nvSpPr>
          <p:spPr bwMode="auto">
            <a:xfrm rot="-1321537">
              <a:off x="1987975" y="3474899"/>
              <a:ext cx="386958" cy="93808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2" name="Rectangle 147"/>
            <p:cNvSpPr>
              <a:spLocks noChangeArrowheads="1"/>
            </p:cNvSpPr>
            <p:nvPr/>
          </p:nvSpPr>
          <p:spPr bwMode="auto">
            <a:xfrm rot="-441445">
              <a:off x="2112596" y="3836835"/>
              <a:ext cx="380549" cy="86847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3" name="Rectangle 148"/>
            <p:cNvSpPr>
              <a:spLocks noChangeArrowheads="1"/>
            </p:cNvSpPr>
            <p:nvPr/>
          </p:nvSpPr>
          <p:spPr bwMode="auto">
            <a:xfrm rot="-1321537">
              <a:off x="3399297" y="3335266"/>
              <a:ext cx="407768" cy="93808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4" name="Rectangle 149"/>
            <p:cNvSpPr>
              <a:spLocks noChangeArrowheads="1"/>
            </p:cNvSpPr>
            <p:nvPr/>
          </p:nvSpPr>
          <p:spPr bwMode="auto">
            <a:xfrm rot="-1321537">
              <a:off x="3373701" y="3747916"/>
              <a:ext cx="391371" cy="93808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5" name="Rectangle 150"/>
            <p:cNvSpPr>
              <a:spLocks noChangeArrowheads="1"/>
            </p:cNvSpPr>
            <p:nvPr/>
          </p:nvSpPr>
          <p:spPr bwMode="auto">
            <a:xfrm rot="-1321537">
              <a:off x="3926151" y="3457402"/>
              <a:ext cx="391371" cy="93808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6" name="Rectangle 151"/>
            <p:cNvSpPr>
              <a:spLocks noChangeArrowheads="1"/>
            </p:cNvSpPr>
            <p:nvPr/>
          </p:nvSpPr>
          <p:spPr bwMode="auto">
            <a:xfrm rot="-1321537">
              <a:off x="4158915" y="2794722"/>
              <a:ext cx="407768" cy="93808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79887" name="TextBox 153"/>
            <p:cNvSpPr txBox="1">
              <a:spLocks noChangeArrowheads="1"/>
            </p:cNvSpPr>
            <p:nvPr/>
          </p:nvSpPr>
          <p:spPr bwMode="auto">
            <a:xfrm>
              <a:off x="5486400" y="2406315"/>
              <a:ext cx="147523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rgbClr val="0000CC"/>
                  </a:solidFill>
                </a:rPr>
                <a:t>Arc 1 (10 GeV)</a:t>
              </a:r>
            </a:p>
          </p:txBody>
        </p:sp>
        <p:sp>
          <p:nvSpPr>
            <p:cNvPr id="79888" name="TextBox 154"/>
            <p:cNvSpPr txBox="1">
              <a:spLocks noChangeArrowheads="1"/>
            </p:cNvSpPr>
            <p:nvPr/>
          </p:nvSpPr>
          <p:spPr bwMode="auto">
            <a:xfrm>
              <a:off x="5506452" y="3064041"/>
              <a:ext cx="16868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rgbClr val="0000CC"/>
                  </a:solidFill>
                </a:rPr>
                <a:t>Arc 3 (30 GeV)</a:t>
              </a:r>
            </a:p>
          </p:txBody>
        </p:sp>
        <p:sp>
          <p:nvSpPr>
            <p:cNvPr id="79889" name="TextBox 155"/>
            <p:cNvSpPr txBox="1">
              <a:spLocks noChangeArrowheads="1"/>
            </p:cNvSpPr>
            <p:nvPr/>
          </p:nvSpPr>
          <p:spPr bwMode="auto">
            <a:xfrm>
              <a:off x="5514476" y="3745831"/>
              <a:ext cx="14959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rgbClr val="0000CC"/>
                  </a:solidFill>
                </a:rPr>
                <a:t>Arc 5 (50 GeV)</a:t>
              </a:r>
            </a:p>
          </p:txBody>
        </p:sp>
      </p:grpSp>
      <p:sp>
        <p:nvSpPr>
          <p:cNvPr id="19" name="Footer Placeholder 3"/>
          <p:cNvSpPr txBox="1">
            <a:spLocks/>
          </p:cNvSpPr>
          <p:nvPr/>
        </p:nvSpPr>
        <p:spPr bwMode="auto">
          <a:xfrm>
            <a:off x="4747127" y="1016000"/>
            <a:ext cx="4269371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r>
              <a:rPr lang="en-US" sz="1050" dirty="0" smtClean="0">
                <a:solidFill>
                  <a:srgbClr val="800080"/>
                </a:solidFill>
              </a:rPr>
              <a:t>A. </a:t>
            </a:r>
            <a:r>
              <a:rPr lang="en-US" sz="1050" dirty="0" err="1" smtClean="0">
                <a:solidFill>
                  <a:srgbClr val="800080"/>
                </a:solidFill>
              </a:rPr>
              <a:t>Bogacz</a:t>
            </a:r>
            <a:r>
              <a:rPr lang="en-US" sz="1050" dirty="0" smtClean="0">
                <a:solidFill>
                  <a:srgbClr val="800080"/>
                </a:solidFill>
              </a:rPr>
              <a:t> (</a:t>
            </a:r>
            <a:r>
              <a:rPr lang="en-US" sz="1050" dirty="0" err="1" smtClean="0">
                <a:solidFill>
                  <a:srgbClr val="800080"/>
                </a:solidFill>
              </a:rPr>
              <a:t>JLab</a:t>
            </a:r>
            <a:r>
              <a:rPr lang="en-US" sz="1050" dirty="0" smtClean="0">
                <a:solidFill>
                  <a:srgbClr val="800080"/>
                </a:solidFill>
              </a:rPr>
              <a:t>) @ ERL2015, Stony Brook University, June 9, 2015 </a:t>
            </a:r>
            <a:endParaRPr lang="en-US" sz="1050" dirty="0">
              <a:solidFill>
                <a:srgbClr val="80008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06" y="12902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791199" y="1739362"/>
            <a:ext cx="3212911" cy="26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1 km long SC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in CW operation (Q &gt; 10</a:t>
            </a:r>
            <a:r>
              <a:rPr lang="en-US" sz="2400" baseline="30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requires Cryogenic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system comparable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to </a:t>
            </a:r>
            <a:r>
              <a:rPr lang="en-US" sz="24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LHC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system!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11" y="1596824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80975"/>
            <a:ext cx="8229600" cy="720725"/>
          </a:xfrm>
        </p:spPr>
        <p:txBody>
          <a:bodyPr/>
          <a:lstStyle/>
          <a:p>
            <a:pPr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Baseline </a:t>
            </a:r>
            <a:r>
              <a:rPr lang="en-US" sz="3600" u="sng" dirty="0" err="1" smtClean="0">
                <a:solidFill>
                  <a:srgbClr val="FF0000"/>
                </a:solidFill>
              </a:rPr>
              <a:t>Linac</a:t>
            </a:r>
            <a:r>
              <a:rPr lang="en-US" sz="3600" u="sng" dirty="0" smtClean="0">
                <a:solidFill>
                  <a:srgbClr val="FF0000"/>
                </a:solidFill>
              </a:rPr>
              <a:t>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892175"/>
            <a:chOff x="288" y="720"/>
            <a:chExt cx="5730" cy="562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Super Conducting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Energy Recovery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			     &amp; high current (&gt; 6mA)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37" y="82094"/>
            <a:ext cx="803274" cy="495390"/>
          </a:xfrm>
          <a:prstGeom prst="rect">
            <a:avLst/>
          </a:prstGeom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93989" y="4550103"/>
            <a:ext cx="9096389" cy="1600200"/>
            <a:chOff x="288" y="720"/>
            <a:chExt cx="5730" cy="1008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Relatively large return arcs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ca. 9 km underground tunnel installation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total of 19 km bending arcs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same magnet design as for RR option: &gt; 4500 magnets</a:t>
              </a:r>
              <a:endPara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70232"/>
              </p:ext>
            </p:extLst>
          </p:nvPr>
        </p:nvGraphicFramePr>
        <p:xfrm>
          <a:off x="2984500" y="2363163"/>
          <a:ext cx="6121400" cy="3688080"/>
        </p:xfrm>
        <a:graphic>
          <a:graphicData uri="http://schemas.openxmlformats.org/drawingml/2006/table">
            <a:tbl>
              <a:tblPr firstRow="1" bandRow="1"/>
              <a:tblGrid>
                <a:gridCol w="3307803"/>
                <a:gridCol w="1300810"/>
                <a:gridCol w="1512787"/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 cm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-2 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-1 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Luminosity reach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PROTONS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ELECTRONS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7000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3.75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50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0.1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58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Current [mA]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430</a:t>
                      </a:r>
                      <a:r>
                        <a:rPr lang="en-US" sz="1600" b="1" baseline="0" dirty="0" smtClean="0"/>
                        <a:t> (860)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6.6 (3.3)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Spacing [ns]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 (50)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 (50)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251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Population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1.7*10</a:t>
                      </a:r>
                      <a:r>
                        <a:rPr lang="en-US" sz="1600" b="1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1600" b="1" baseline="300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(1*10</a:t>
                      </a:r>
                      <a:r>
                        <a:rPr lang="en-US" sz="1600" b="1" baseline="30000" dirty="0" smtClean="0"/>
                        <a:t>9</a:t>
                      </a:r>
                      <a:r>
                        <a:rPr lang="en-US" sz="1600" b="1" dirty="0" smtClean="0"/>
                        <a:t>)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2*10</a:t>
                      </a:r>
                      <a:r>
                        <a:rPr lang="en-US" sz="1600" b="1" baseline="30000" dirty="0" smtClean="0"/>
                        <a:t>9</a:t>
                      </a:r>
                      <a:endParaRPr lang="en-US" sz="1600" b="1" baseline="30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27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 (0.16) 0.32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67847"/>
              </p:ext>
            </p:extLst>
          </p:nvPr>
        </p:nvGraphicFramePr>
        <p:xfrm>
          <a:off x="74614" y="2396617"/>
          <a:ext cx="6110286" cy="3688080"/>
        </p:xfrm>
        <a:graphic>
          <a:graphicData uri="http://schemas.openxmlformats.org/drawingml/2006/table">
            <a:tbl>
              <a:tblPr firstRow="1" bandRow="1"/>
              <a:tblGrid>
                <a:gridCol w="3277985"/>
                <a:gridCol w="1210851"/>
                <a:gridCol w="1621450"/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34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cm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-2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rgbClr val="008000"/>
                          </a:solidFill>
                        </a:rPr>
                        <a:t>-1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Luminosity reach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PROTONS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ELECTRONS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7000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[m]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0.05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0.10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m]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6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80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40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Beam Current [mA]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1112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Spacing [ns]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25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Population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2.2*10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35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600" b="1" dirty="0" smtClean="0"/>
                        <a:t>0.64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0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8" name="Group 166"/>
          <p:cNvGrpSpPr>
            <a:grpSpLocks noChangeAspect="1"/>
          </p:cNvGrpSpPr>
          <p:nvPr/>
        </p:nvGrpSpPr>
        <p:grpSpPr bwMode="auto">
          <a:xfrm>
            <a:off x="6083300" y="2846152"/>
            <a:ext cx="3057525" cy="2524125"/>
            <a:chOff x="3832" y="1528"/>
            <a:chExt cx="1926" cy="1590"/>
          </a:xfrm>
        </p:grpSpPr>
        <p:sp>
          <p:nvSpPr>
            <p:cNvPr id="13472" name="AutoShape 165"/>
            <p:cNvSpPr>
              <a:spLocks noChangeAspect="1" noChangeArrowheads="1" noTextEdit="1"/>
            </p:cNvSpPr>
            <p:nvPr/>
          </p:nvSpPr>
          <p:spPr bwMode="auto">
            <a:xfrm>
              <a:off x="3832" y="1528"/>
              <a:ext cx="1890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3" name="Rectangle 167"/>
            <p:cNvSpPr>
              <a:spLocks noChangeArrowheads="1"/>
            </p:cNvSpPr>
            <p:nvPr/>
          </p:nvSpPr>
          <p:spPr bwMode="auto">
            <a:xfrm>
              <a:off x="3832" y="1528"/>
              <a:ext cx="1890" cy="15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4" name="Rectangle 168"/>
            <p:cNvSpPr>
              <a:spLocks noChangeArrowheads="1"/>
            </p:cNvSpPr>
            <p:nvPr/>
          </p:nvSpPr>
          <p:spPr bwMode="auto">
            <a:xfrm>
              <a:off x="3904" y="1672"/>
              <a:ext cx="1746" cy="129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5" name="Rectangle 169"/>
            <p:cNvSpPr>
              <a:spLocks noChangeArrowheads="1"/>
            </p:cNvSpPr>
            <p:nvPr/>
          </p:nvSpPr>
          <p:spPr bwMode="auto">
            <a:xfrm>
              <a:off x="5398" y="2980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52.3599</a:t>
              </a:r>
              <a:endParaRPr lang="en-US"/>
            </a:p>
          </p:txBody>
        </p:sp>
        <p:sp>
          <p:nvSpPr>
            <p:cNvPr id="13476" name="Rectangle 170"/>
            <p:cNvSpPr>
              <a:spLocks noChangeArrowheads="1"/>
            </p:cNvSpPr>
            <p:nvPr/>
          </p:nvSpPr>
          <p:spPr bwMode="auto">
            <a:xfrm>
              <a:off x="3904" y="2980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3477" name="Rectangle 172"/>
            <p:cNvSpPr>
              <a:spLocks noChangeArrowheads="1"/>
            </p:cNvSpPr>
            <p:nvPr/>
          </p:nvSpPr>
          <p:spPr bwMode="auto">
            <a:xfrm>
              <a:off x="3952" y="1606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                         </a:t>
              </a:r>
              <a:endParaRPr lang="en-US"/>
            </a:p>
          </p:txBody>
        </p:sp>
        <p:sp>
          <p:nvSpPr>
            <p:cNvPr id="13478" name="Rectangle 173"/>
            <p:cNvSpPr>
              <a:spLocks noChangeArrowheads="1"/>
            </p:cNvSpPr>
            <p:nvPr/>
          </p:nvSpPr>
          <p:spPr bwMode="auto">
            <a:xfrm rot="-5400000">
              <a:off x="3802" y="1647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en-US"/>
            </a:p>
          </p:txBody>
        </p:sp>
        <p:sp>
          <p:nvSpPr>
            <p:cNvPr id="13479" name="Rectangle 174"/>
            <p:cNvSpPr>
              <a:spLocks noChangeArrowheads="1"/>
            </p:cNvSpPr>
            <p:nvPr/>
          </p:nvSpPr>
          <p:spPr bwMode="auto">
            <a:xfrm rot="-5400000">
              <a:off x="3844" y="2883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3480" name="Rectangle 175"/>
            <p:cNvSpPr>
              <a:spLocks noChangeArrowheads="1"/>
            </p:cNvSpPr>
            <p:nvPr/>
          </p:nvSpPr>
          <p:spPr bwMode="auto">
            <a:xfrm rot="-5400000">
              <a:off x="5638" y="1659"/>
              <a:ext cx="13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0.5</a:t>
              </a:r>
              <a:endParaRPr lang="en-US"/>
            </a:p>
          </p:txBody>
        </p:sp>
        <p:sp>
          <p:nvSpPr>
            <p:cNvPr id="13481" name="Rectangle 176"/>
            <p:cNvSpPr>
              <a:spLocks noChangeArrowheads="1"/>
            </p:cNvSpPr>
            <p:nvPr/>
          </p:nvSpPr>
          <p:spPr bwMode="auto">
            <a:xfrm rot="-5400000">
              <a:off x="5626" y="2841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-0.5</a:t>
              </a:r>
              <a:endParaRPr lang="en-US"/>
            </a:p>
          </p:txBody>
        </p:sp>
        <p:sp>
          <p:nvSpPr>
            <p:cNvPr id="13482" name="Rectangle 177"/>
            <p:cNvSpPr>
              <a:spLocks noChangeArrowheads="1"/>
            </p:cNvSpPr>
            <p:nvPr/>
          </p:nvSpPr>
          <p:spPr bwMode="auto">
            <a:xfrm rot="-5400000">
              <a:off x="3610" y="2193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BETA_X&amp;Y[m]</a:t>
              </a:r>
              <a:endParaRPr lang="en-US"/>
            </a:p>
          </p:txBody>
        </p:sp>
        <p:sp>
          <p:nvSpPr>
            <p:cNvPr id="13483" name="Rectangle 178"/>
            <p:cNvSpPr>
              <a:spLocks noChangeArrowheads="1"/>
            </p:cNvSpPr>
            <p:nvPr/>
          </p:nvSpPr>
          <p:spPr bwMode="auto">
            <a:xfrm rot="-5400000">
              <a:off x="5452" y="2212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DISP_X&amp;Y[m]</a:t>
              </a:r>
              <a:endParaRPr lang="en-US"/>
            </a:p>
          </p:txBody>
        </p:sp>
        <p:sp>
          <p:nvSpPr>
            <p:cNvPr id="13484" name="Line 179"/>
            <p:cNvSpPr>
              <a:spLocks noChangeShapeType="1"/>
            </p:cNvSpPr>
            <p:nvPr/>
          </p:nvSpPr>
          <p:spPr bwMode="auto">
            <a:xfrm flipH="1">
              <a:off x="5632" y="179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5" name="Line 180"/>
            <p:cNvSpPr>
              <a:spLocks noChangeShapeType="1"/>
            </p:cNvSpPr>
            <p:nvPr/>
          </p:nvSpPr>
          <p:spPr bwMode="auto">
            <a:xfrm>
              <a:off x="3904" y="179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6" name="Line 181"/>
            <p:cNvSpPr>
              <a:spLocks noChangeShapeType="1"/>
            </p:cNvSpPr>
            <p:nvPr/>
          </p:nvSpPr>
          <p:spPr bwMode="auto">
            <a:xfrm flipV="1">
              <a:off x="4078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7" name="Line 182"/>
            <p:cNvSpPr>
              <a:spLocks noChangeShapeType="1"/>
            </p:cNvSpPr>
            <p:nvPr/>
          </p:nvSpPr>
          <p:spPr bwMode="auto">
            <a:xfrm>
              <a:off x="4078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8" name="Line 183"/>
            <p:cNvSpPr>
              <a:spLocks noChangeShapeType="1"/>
            </p:cNvSpPr>
            <p:nvPr/>
          </p:nvSpPr>
          <p:spPr bwMode="auto">
            <a:xfrm flipH="1">
              <a:off x="5632" y="193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9" name="Line 184"/>
            <p:cNvSpPr>
              <a:spLocks noChangeShapeType="1"/>
            </p:cNvSpPr>
            <p:nvPr/>
          </p:nvSpPr>
          <p:spPr bwMode="auto">
            <a:xfrm>
              <a:off x="3904" y="193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0" name="Line 185"/>
            <p:cNvSpPr>
              <a:spLocks noChangeShapeType="1"/>
            </p:cNvSpPr>
            <p:nvPr/>
          </p:nvSpPr>
          <p:spPr bwMode="auto">
            <a:xfrm flipV="1">
              <a:off x="4252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1" name="Line 186"/>
            <p:cNvSpPr>
              <a:spLocks noChangeShapeType="1"/>
            </p:cNvSpPr>
            <p:nvPr/>
          </p:nvSpPr>
          <p:spPr bwMode="auto">
            <a:xfrm>
              <a:off x="4252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2" name="Line 187"/>
            <p:cNvSpPr>
              <a:spLocks noChangeShapeType="1"/>
            </p:cNvSpPr>
            <p:nvPr/>
          </p:nvSpPr>
          <p:spPr bwMode="auto">
            <a:xfrm flipH="1">
              <a:off x="5632" y="206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3" name="Line 188"/>
            <p:cNvSpPr>
              <a:spLocks noChangeShapeType="1"/>
            </p:cNvSpPr>
            <p:nvPr/>
          </p:nvSpPr>
          <p:spPr bwMode="auto">
            <a:xfrm>
              <a:off x="3904" y="206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4" name="Line 189"/>
            <p:cNvSpPr>
              <a:spLocks noChangeShapeType="1"/>
            </p:cNvSpPr>
            <p:nvPr/>
          </p:nvSpPr>
          <p:spPr bwMode="auto">
            <a:xfrm flipV="1">
              <a:off x="4426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5" name="Line 190"/>
            <p:cNvSpPr>
              <a:spLocks noChangeShapeType="1"/>
            </p:cNvSpPr>
            <p:nvPr/>
          </p:nvSpPr>
          <p:spPr bwMode="auto">
            <a:xfrm>
              <a:off x="4426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6" name="Line 191"/>
            <p:cNvSpPr>
              <a:spLocks noChangeShapeType="1"/>
            </p:cNvSpPr>
            <p:nvPr/>
          </p:nvSpPr>
          <p:spPr bwMode="auto">
            <a:xfrm flipH="1">
              <a:off x="5632" y="218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7" name="Line 192"/>
            <p:cNvSpPr>
              <a:spLocks noChangeShapeType="1"/>
            </p:cNvSpPr>
            <p:nvPr/>
          </p:nvSpPr>
          <p:spPr bwMode="auto">
            <a:xfrm>
              <a:off x="3904" y="218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8" name="Line 193"/>
            <p:cNvSpPr>
              <a:spLocks noChangeShapeType="1"/>
            </p:cNvSpPr>
            <p:nvPr/>
          </p:nvSpPr>
          <p:spPr bwMode="auto">
            <a:xfrm flipV="1">
              <a:off x="4600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9" name="Line 194"/>
            <p:cNvSpPr>
              <a:spLocks noChangeShapeType="1"/>
            </p:cNvSpPr>
            <p:nvPr/>
          </p:nvSpPr>
          <p:spPr bwMode="auto">
            <a:xfrm>
              <a:off x="4600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0" name="Line 195"/>
            <p:cNvSpPr>
              <a:spLocks noChangeShapeType="1"/>
            </p:cNvSpPr>
            <p:nvPr/>
          </p:nvSpPr>
          <p:spPr bwMode="auto">
            <a:xfrm flipH="1">
              <a:off x="5632" y="232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1" name="Line 196"/>
            <p:cNvSpPr>
              <a:spLocks noChangeShapeType="1"/>
            </p:cNvSpPr>
            <p:nvPr/>
          </p:nvSpPr>
          <p:spPr bwMode="auto">
            <a:xfrm>
              <a:off x="3904" y="232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2" name="Line 197"/>
            <p:cNvSpPr>
              <a:spLocks noChangeShapeType="1"/>
            </p:cNvSpPr>
            <p:nvPr/>
          </p:nvSpPr>
          <p:spPr bwMode="auto">
            <a:xfrm flipV="1">
              <a:off x="4774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3" name="Line 198"/>
            <p:cNvSpPr>
              <a:spLocks noChangeShapeType="1"/>
            </p:cNvSpPr>
            <p:nvPr/>
          </p:nvSpPr>
          <p:spPr bwMode="auto">
            <a:xfrm>
              <a:off x="4774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4" name="Line 199"/>
            <p:cNvSpPr>
              <a:spLocks noChangeShapeType="1"/>
            </p:cNvSpPr>
            <p:nvPr/>
          </p:nvSpPr>
          <p:spPr bwMode="auto">
            <a:xfrm flipH="1">
              <a:off x="5632" y="245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5" name="Line 200"/>
            <p:cNvSpPr>
              <a:spLocks noChangeShapeType="1"/>
            </p:cNvSpPr>
            <p:nvPr/>
          </p:nvSpPr>
          <p:spPr bwMode="auto">
            <a:xfrm>
              <a:off x="3904" y="245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6" name="Line 201"/>
            <p:cNvSpPr>
              <a:spLocks noChangeShapeType="1"/>
            </p:cNvSpPr>
            <p:nvPr/>
          </p:nvSpPr>
          <p:spPr bwMode="auto">
            <a:xfrm flipV="1">
              <a:off x="4948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7" name="Line 202"/>
            <p:cNvSpPr>
              <a:spLocks noChangeShapeType="1"/>
            </p:cNvSpPr>
            <p:nvPr/>
          </p:nvSpPr>
          <p:spPr bwMode="auto">
            <a:xfrm>
              <a:off x="4948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8" name="Line 203"/>
            <p:cNvSpPr>
              <a:spLocks noChangeShapeType="1"/>
            </p:cNvSpPr>
            <p:nvPr/>
          </p:nvSpPr>
          <p:spPr bwMode="auto">
            <a:xfrm flipH="1">
              <a:off x="5632" y="257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9" name="Line 204"/>
            <p:cNvSpPr>
              <a:spLocks noChangeShapeType="1"/>
            </p:cNvSpPr>
            <p:nvPr/>
          </p:nvSpPr>
          <p:spPr bwMode="auto">
            <a:xfrm>
              <a:off x="3904" y="257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0" name="Line 205"/>
            <p:cNvSpPr>
              <a:spLocks noChangeShapeType="1"/>
            </p:cNvSpPr>
            <p:nvPr/>
          </p:nvSpPr>
          <p:spPr bwMode="auto">
            <a:xfrm flipV="1">
              <a:off x="5122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1" name="Line 206"/>
            <p:cNvSpPr>
              <a:spLocks noChangeShapeType="1"/>
            </p:cNvSpPr>
            <p:nvPr/>
          </p:nvSpPr>
          <p:spPr bwMode="auto">
            <a:xfrm>
              <a:off x="5122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2" name="Line 207"/>
            <p:cNvSpPr>
              <a:spLocks noChangeShapeType="1"/>
            </p:cNvSpPr>
            <p:nvPr/>
          </p:nvSpPr>
          <p:spPr bwMode="auto">
            <a:xfrm flipH="1">
              <a:off x="5632" y="271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3" name="Line 208"/>
            <p:cNvSpPr>
              <a:spLocks noChangeShapeType="1"/>
            </p:cNvSpPr>
            <p:nvPr/>
          </p:nvSpPr>
          <p:spPr bwMode="auto">
            <a:xfrm>
              <a:off x="3904" y="271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4" name="Line 209"/>
            <p:cNvSpPr>
              <a:spLocks noChangeShapeType="1"/>
            </p:cNvSpPr>
            <p:nvPr/>
          </p:nvSpPr>
          <p:spPr bwMode="auto">
            <a:xfrm flipV="1">
              <a:off x="5296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5" name="Line 210"/>
            <p:cNvSpPr>
              <a:spLocks noChangeShapeType="1"/>
            </p:cNvSpPr>
            <p:nvPr/>
          </p:nvSpPr>
          <p:spPr bwMode="auto">
            <a:xfrm>
              <a:off x="5296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6" name="Line 211"/>
            <p:cNvSpPr>
              <a:spLocks noChangeShapeType="1"/>
            </p:cNvSpPr>
            <p:nvPr/>
          </p:nvSpPr>
          <p:spPr bwMode="auto">
            <a:xfrm flipH="1">
              <a:off x="5632" y="284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7" name="Line 212"/>
            <p:cNvSpPr>
              <a:spLocks noChangeShapeType="1"/>
            </p:cNvSpPr>
            <p:nvPr/>
          </p:nvSpPr>
          <p:spPr bwMode="auto">
            <a:xfrm>
              <a:off x="3904" y="284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8" name="Line 213"/>
            <p:cNvSpPr>
              <a:spLocks noChangeShapeType="1"/>
            </p:cNvSpPr>
            <p:nvPr/>
          </p:nvSpPr>
          <p:spPr bwMode="auto">
            <a:xfrm flipV="1">
              <a:off x="5470" y="2956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9" name="Line 214"/>
            <p:cNvSpPr>
              <a:spLocks noChangeShapeType="1"/>
            </p:cNvSpPr>
            <p:nvPr/>
          </p:nvSpPr>
          <p:spPr bwMode="auto">
            <a:xfrm>
              <a:off x="5470" y="167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0" name="Freeform 215"/>
            <p:cNvSpPr>
              <a:spLocks/>
            </p:cNvSpPr>
            <p:nvPr/>
          </p:nvSpPr>
          <p:spPr bwMode="auto">
            <a:xfrm>
              <a:off x="3904" y="2854"/>
              <a:ext cx="1740" cy="102"/>
            </a:xfrm>
            <a:custGeom>
              <a:avLst/>
              <a:gdLst>
                <a:gd name="T0" fmla="*/ 24 w 1740"/>
                <a:gd name="T1" fmla="*/ 12 h 102"/>
                <a:gd name="T2" fmla="*/ 54 w 1740"/>
                <a:gd name="T3" fmla="*/ 24 h 102"/>
                <a:gd name="T4" fmla="*/ 78 w 1740"/>
                <a:gd name="T5" fmla="*/ 36 h 102"/>
                <a:gd name="T6" fmla="*/ 108 w 1740"/>
                <a:gd name="T7" fmla="*/ 48 h 102"/>
                <a:gd name="T8" fmla="*/ 132 w 1740"/>
                <a:gd name="T9" fmla="*/ 60 h 102"/>
                <a:gd name="T10" fmla="*/ 162 w 1740"/>
                <a:gd name="T11" fmla="*/ 66 h 102"/>
                <a:gd name="T12" fmla="*/ 192 w 1740"/>
                <a:gd name="T13" fmla="*/ 78 h 102"/>
                <a:gd name="T14" fmla="*/ 216 w 1740"/>
                <a:gd name="T15" fmla="*/ 84 h 102"/>
                <a:gd name="T16" fmla="*/ 246 w 1740"/>
                <a:gd name="T17" fmla="*/ 90 h 102"/>
                <a:gd name="T18" fmla="*/ 270 w 1740"/>
                <a:gd name="T19" fmla="*/ 96 h 102"/>
                <a:gd name="T20" fmla="*/ 300 w 1740"/>
                <a:gd name="T21" fmla="*/ 96 h 102"/>
                <a:gd name="T22" fmla="*/ 330 w 1740"/>
                <a:gd name="T23" fmla="*/ 102 h 102"/>
                <a:gd name="T24" fmla="*/ 354 w 1740"/>
                <a:gd name="T25" fmla="*/ 102 h 102"/>
                <a:gd name="T26" fmla="*/ 384 w 1740"/>
                <a:gd name="T27" fmla="*/ 102 h 102"/>
                <a:gd name="T28" fmla="*/ 408 w 1740"/>
                <a:gd name="T29" fmla="*/ 102 h 102"/>
                <a:gd name="T30" fmla="*/ 438 w 1740"/>
                <a:gd name="T31" fmla="*/ 102 h 102"/>
                <a:gd name="T32" fmla="*/ 468 w 1740"/>
                <a:gd name="T33" fmla="*/ 96 h 102"/>
                <a:gd name="T34" fmla="*/ 492 w 1740"/>
                <a:gd name="T35" fmla="*/ 96 h 102"/>
                <a:gd name="T36" fmla="*/ 522 w 1740"/>
                <a:gd name="T37" fmla="*/ 90 h 102"/>
                <a:gd name="T38" fmla="*/ 546 w 1740"/>
                <a:gd name="T39" fmla="*/ 84 h 102"/>
                <a:gd name="T40" fmla="*/ 576 w 1740"/>
                <a:gd name="T41" fmla="*/ 78 h 102"/>
                <a:gd name="T42" fmla="*/ 606 w 1740"/>
                <a:gd name="T43" fmla="*/ 72 h 102"/>
                <a:gd name="T44" fmla="*/ 630 w 1740"/>
                <a:gd name="T45" fmla="*/ 60 h 102"/>
                <a:gd name="T46" fmla="*/ 660 w 1740"/>
                <a:gd name="T47" fmla="*/ 48 h 102"/>
                <a:gd name="T48" fmla="*/ 684 w 1740"/>
                <a:gd name="T49" fmla="*/ 42 h 102"/>
                <a:gd name="T50" fmla="*/ 714 w 1740"/>
                <a:gd name="T51" fmla="*/ 24 h 102"/>
                <a:gd name="T52" fmla="*/ 744 w 1740"/>
                <a:gd name="T53" fmla="*/ 12 h 102"/>
                <a:gd name="T54" fmla="*/ 768 w 1740"/>
                <a:gd name="T55" fmla="*/ 12 h 102"/>
                <a:gd name="T56" fmla="*/ 798 w 1740"/>
                <a:gd name="T57" fmla="*/ 24 h 102"/>
                <a:gd name="T58" fmla="*/ 822 w 1740"/>
                <a:gd name="T59" fmla="*/ 36 h 102"/>
                <a:gd name="T60" fmla="*/ 852 w 1740"/>
                <a:gd name="T61" fmla="*/ 48 h 102"/>
                <a:gd name="T62" fmla="*/ 882 w 1740"/>
                <a:gd name="T63" fmla="*/ 60 h 102"/>
                <a:gd name="T64" fmla="*/ 906 w 1740"/>
                <a:gd name="T65" fmla="*/ 60 h 102"/>
                <a:gd name="T66" fmla="*/ 936 w 1740"/>
                <a:gd name="T67" fmla="*/ 48 h 102"/>
                <a:gd name="T68" fmla="*/ 960 w 1740"/>
                <a:gd name="T69" fmla="*/ 30 h 102"/>
                <a:gd name="T70" fmla="*/ 990 w 1740"/>
                <a:gd name="T71" fmla="*/ 18 h 102"/>
                <a:gd name="T72" fmla="*/ 1020 w 1740"/>
                <a:gd name="T73" fmla="*/ 6 h 102"/>
                <a:gd name="T74" fmla="*/ 1044 w 1740"/>
                <a:gd name="T75" fmla="*/ 6 h 102"/>
                <a:gd name="T76" fmla="*/ 1074 w 1740"/>
                <a:gd name="T77" fmla="*/ 24 h 102"/>
                <a:gd name="T78" fmla="*/ 1098 w 1740"/>
                <a:gd name="T79" fmla="*/ 36 h 102"/>
                <a:gd name="T80" fmla="*/ 1128 w 1740"/>
                <a:gd name="T81" fmla="*/ 48 h 102"/>
                <a:gd name="T82" fmla="*/ 1158 w 1740"/>
                <a:gd name="T83" fmla="*/ 54 h 102"/>
                <a:gd name="T84" fmla="*/ 1182 w 1740"/>
                <a:gd name="T85" fmla="*/ 66 h 102"/>
                <a:gd name="T86" fmla="*/ 1212 w 1740"/>
                <a:gd name="T87" fmla="*/ 72 h 102"/>
                <a:gd name="T88" fmla="*/ 1236 w 1740"/>
                <a:gd name="T89" fmla="*/ 84 h 102"/>
                <a:gd name="T90" fmla="*/ 1266 w 1740"/>
                <a:gd name="T91" fmla="*/ 90 h 102"/>
                <a:gd name="T92" fmla="*/ 1296 w 1740"/>
                <a:gd name="T93" fmla="*/ 96 h 102"/>
                <a:gd name="T94" fmla="*/ 1320 w 1740"/>
                <a:gd name="T95" fmla="*/ 96 h 102"/>
                <a:gd name="T96" fmla="*/ 1350 w 1740"/>
                <a:gd name="T97" fmla="*/ 102 h 102"/>
                <a:gd name="T98" fmla="*/ 1374 w 1740"/>
                <a:gd name="T99" fmla="*/ 102 h 102"/>
                <a:gd name="T100" fmla="*/ 1404 w 1740"/>
                <a:gd name="T101" fmla="*/ 102 h 102"/>
                <a:gd name="T102" fmla="*/ 1434 w 1740"/>
                <a:gd name="T103" fmla="*/ 102 h 102"/>
                <a:gd name="T104" fmla="*/ 1458 w 1740"/>
                <a:gd name="T105" fmla="*/ 102 h 102"/>
                <a:gd name="T106" fmla="*/ 1488 w 1740"/>
                <a:gd name="T107" fmla="*/ 96 h 102"/>
                <a:gd name="T108" fmla="*/ 1512 w 1740"/>
                <a:gd name="T109" fmla="*/ 96 h 102"/>
                <a:gd name="T110" fmla="*/ 1542 w 1740"/>
                <a:gd name="T111" fmla="*/ 90 h 102"/>
                <a:gd name="T112" fmla="*/ 1572 w 1740"/>
                <a:gd name="T113" fmla="*/ 84 h 102"/>
                <a:gd name="T114" fmla="*/ 1596 w 1740"/>
                <a:gd name="T115" fmla="*/ 78 h 102"/>
                <a:gd name="T116" fmla="*/ 1626 w 1740"/>
                <a:gd name="T117" fmla="*/ 66 h 102"/>
                <a:gd name="T118" fmla="*/ 1650 w 1740"/>
                <a:gd name="T119" fmla="*/ 60 h 102"/>
                <a:gd name="T120" fmla="*/ 1680 w 1740"/>
                <a:gd name="T121" fmla="*/ 48 h 102"/>
                <a:gd name="T122" fmla="*/ 1710 w 1740"/>
                <a:gd name="T123" fmla="*/ 36 h 102"/>
                <a:gd name="T124" fmla="*/ 1734 w 1740"/>
                <a:gd name="T125" fmla="*/ 24 h 1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40"/>
                <a:gd name="T190" fmla="*/ 0 h 102"/>
                <a:gd name="T191" fmla="*/ 1740 w 1740"/>
                <a:gd name="T192" fmla="*/ 102 h 1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40" h="102">
                  <a:moveTo>
                    <a:pt x="0" y="18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6" y="42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108" y="48"/>
                  </a:lnTo>
                  <a:lnTo>
                    <a:pt x="114" y="48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6" y="54"/>
                  </a:lnTo>
                  <a:lnTo>
                    <a:pt x="132" y="54"/>
                  </a:lnTo>
                  <a:lnTo>
                    <a:pt x="132" y="60"/>
                  </a:lnTo>
                  <a:lnTo>
                    <a:pt x="138" y="60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56" y="66"/>
                  </a:lnTo>
                  <a:lnTo>
                    <a:pt x="162" y="66"/>
                  </a:lnTo>
                  <a:lnTo>
                    <a:pt x="168" y="66"/>
                  </a:lnTo>
                  <a:lnTo>
                    <a:pt x="168" y="72"/>
                  </a:lnTo>
                  <a:lnTo>
                    <a:pt x="174" y="72"/>
                  </a:lnTo>
                  <a:lnTo>
                    <a:pt x="180" y="72"/>
                  </a:lnTo>
                  <a:lnTo>
                    <a:pt x="186" y="72"/>
                  </a:lnTo>
                  <a:lnTo>
                    <a:pt x="192" y="78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0" y="84"/>
                  </a:lnTo>
                  <a:lnTo>
                    <a:pt x="216" y="84"/>
                  </a:lnTo>
                  <a:lnTo>
                    <a:pt x="222" y="84"/>
                  </a:lnTo>
                  <a:lnTo>
                    <a:pt x="228" y="84"/>
                  </a:lnTo>
                  <a:lnTo>
                    <a:pt x="234" y="84"/>
                  </a:lnTo>
                  <a:lnTo>
                    <a:pt x="240" y="84"/>
                  </a:lnTo>
                  <a:lnTo>
                    <a:pt x="240" y="90"/>
                  </a:lnTo>
                  <a:lnTo>
                    <a:pt x="246" y="90"/>
                  </a:lnTo>
                  <a:lnTo>
                    <a:pt x="252" y="90"/>
                  </a:lnTo>
                  <a:lnTo>
                    <a:pt x="258" y="90"/>
                  </a:lnTo>
                  <a:lnTo>
                    <a:pt x="264" y="90"/>
                  </a:lnTo>
                  <a:lnTo>
                    <a:pt x="270" y="90"/>
                  </a:lnTo>
                  <a:lnTo>
                    <a:pt x="270" y="96"/>
                  </a:lnTo>
                  <a:lnTo>
                    <a:pt x="276" y="96"/>
                  </a:lnTo>
                  <a:lnTo>
                    <a:pt x="282" y="96"/>
                  </a:lnTo>
                  <a:lnTo>
                    <a:pt x="288" y="96"/>
                  </a:lnTo>
                  <a:lnTo>
                    <a:pt x="294" y="96"/>
                  </a:lnTo>
                  <a:lnTo>
                    <a:pt x="300" y="96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96"/>
                  </a:lnTo>
                  <a:lnTo>
                    <a:pt x="318" y="102"/>
                  </a:lnTo>
                  <a:lnTo>
                    <a:pt x="324" y="102"/>
                  </a:lnTo>
                  <a:lnTo>
                    <a:pt x="330" y="102"/>
                  </a:lnTo>
                  <a:lnTo>
                    <a:pt x="336" y="102"/>
                  </a:lnTo>
                  <a:lnTo>
                    <a:pt x="342" y="102"/>
                  </a:lnTo>
                  <a:lnTo>
                    <a:pt x="348" y="102"/>
                  </a:lnTo>
                  <a:lnTo>
                    <a:pt x="354" y="102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2" y="102"/>
                  </a:lnTo>
                  <a:lnTo>
                    <a:pt x="378" y="102"/>
                  </a:lnTo>
                  <a:lnTo>
                    <a:pt x="384" y="102"/>
                  </a:lnTo>
                  <a:lnTo>
                    <a:pt x="390" y="102"/>
                  </a:lnTo>
                  <a:lnTo>
                    <a:pt x="396" y="102"/>
                  </a:lnTo>
                  <a:lnTo>
                    <a:pt x="402" y="102"/>
                  </a:lnTo>
                  <a:lnTo>
                    <a:pt x="408" y="102"/>
                  </a:lnTo>
                  <a:lnTo>
                    <a:pt x="414" y="102"/>
                  </a:lnTo>
                  <a:lnTo>
                    <a:pt x="420" y="102"/>
                  </a:lnTo>
                  <a:lnTo>
                    <a:pt x="426" y="102"/>
                  </a:lnTo>
                  <a:lnTo>
                    <a:pt x="432" y="102"/>
                  </a:lnTo>
                  <a:lnTo>
                    <a:pt x="438" y="102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6" y="102"/>
                  </a:lnTo>
                  <a:lnTo>
                    <a:pt x="456" y="96"/>
                  </a:lnTo>
                  <a:lnTo>
                    <a:pt x="462" y="96"/>
                  </a:lnTo>
                  <a:lnTo>
                    <a:pt x="468" y="96"/>
                  </a:lnTo>
                  <a:lnTo>
                    <a:pt x="474" y="96"/>
                  </a:lnTo>
                  <a:lnTo>
                    <a:pt x="480" y="96"/>
                  </a:lnTo>
                  <a:lnTo>
                    <a:pt x="486" y="96"/>
                  </a:lnTo>
                  <a:lnTo>
                    <a:pt x="492" y="96"/>
                  </a:lnTo>
                  <a:lnTo>
                    <a:pt x="498" y="96"/>
                  </a:lnTo>
                  <a:lnTo>
                    <a:pt x="504" y="96"/>
                  </a:lnTo>
                  <a:lnTo>
                    <a:pt x="504" y="90"/>
                  </a:lnTo>
                  <a:lnTo>
                    <a:pt x="510" y="90"/>
                  </a:lnTo>
                  <a:lnTo>
                    <a:pt x="516" y="90"/>
                  </a:lnTo>
                  <a:lnTo>
                    <a:pt x="522" y="90"/>
                  </a:lnTo>
                  <a:lnTo>
                    <a:pt x="528" y="90"/>
                  </a:lnTo>
                  <a:lnTo>
                    <a:pt x="534" y="90"/>
                  </a:lnTo>
                  <a:lnTo>
                    <a:pt x="534" y="84"/>
                  </a:lnTo>
                  <a:lnTo>
                    <a:pt x="540" y="84"/>
                  </a:lnTo>
                  <a:lnTo>
                    <a:pt x="546" y="84"/>
                  </a:lnTo>
                  <a:lnTo>
                    <a:pt x="552" y="84"/>
                  </a:lnTo>
                  <a:lnTo>
                    <a:pt x="558" y="84"/>
                  </a:lnTo>
                  <a:lnTo>
                    <a:pt x="564" y="78"/>
                  </a:lnTo>
                  <a:lnTo>
                    <a:pt x="570" y="78"/>
                  </a:lnTo>
                  <a:lnTo>
                    <a:pt x="576" y="78"/>
                  </a:lnTo>
                  <a:lnTo>
                    <a:pt x="582" y="78"/>
                  </a:lnTo>
                  <a:lnTo>
                    <a:pt x="582" y="72"/>
                  </a:lnTo>
                  <a:lnTo>
                    <a:pt x="588" y="72"/>
                  </a:lnTo>
                  <a:lnTo>
                    <a:pt x="594" y="72"/>
                  </a:lnTo>
                  <a:lnTo>
                    <a:pt x="600" y="72"/>
                  </a:lnTo>
                  <a:lnTo>
                    <a:pt x="606" y="72"/>
                  </a:lnTo>
                  <a:lnTo>
                    <a:pt x="606" y="66"/>
                  </a:lnTo>
                  <a:lnTo>
                    <a:pt x="612" y="66"/>
                  </a:lnTo>
                  <a:lnTo>
                    <a:pt x="618" y="66"/>
                  </a:lnTo>
                  <a:lnTo>
                    <a:pt x="624" y="66"/>
                  </a:lnTo>
                  <a:lnTo>
                    <a:pt x="624" y="60"/>
                  </a:lnTo>
                  <a:lnTo>
                    <a:pt x="630" y="60"/>
                  </a:lnTo>
                  <a:lnTo>
                    <a:pt x="636" y="60"/>
                  </a:lnTo>
                  <a:lnTo>
                    <a:pt x="642" y="60"/>
                  </a:lnTo>
                  <a:lnTo>
                    <a:pt x="642" y="54"/>
                  </a:lnTo>
                  <a:lnTo>
                    <a:pt x="648" y="54"/>
                  </a:lnTo>
                  <a:lnTo>
                    <a:pt x="654" y="54"/>
                  </a:lnTo>
                  <a:lnTo>
                    <a:pt x="654" y="48"/>
                  </a:lnTo>
                  <a:lnTo>
                    <a:pt x="660" y="48"/>
                  </a:lnTo>
                  <a:lnTo>
                    <a:pt x="666" y="48"/>
                  </a:lnTo>
                  <a:lnTo>
                    <a:pt x="672" y="48"/>
                  </a:lnTo>
                  <a:lnTo>
                    <a:pt x="672" y="42"/>
                  </a:lnTo>
                  <a:lnTo>
                    <a:pt x="678" y="42"/>
                  </a:lnTo>
                  <a:lnTo>
                    <a:pt x="684" y="42"/>
                  </a:lnTo>
                  <a:lnTo>
                    <a:pt x="690" y="36"/>
                  </a:lnTo>
                  <a:lnTo>
                    <a:pt x="696" y="36"/>
                  </a:lnTo>
                  <a:lnTo>
                    <a:pt x="702" y="36"/>
                  </a:lnTo>
                  <a:lnTo>
                    <a:pt x="702" y="30"/>
                  </a:lnTo>
                  <a:lnTo>
                    <a:pt x="708" y="30"/>
                  </a:lnTo>
                  <a:lnTo>
                    <a:pt x="714" y="30"/>
                  </a:lnTo>
                  <a:lnTo>
                    <a:pt x="714" y="24"/>
                  </a:lnTo>
                  <a:lnTo>
                    <a:pt x="720" y="24"/>
                  </a:lnTo>
                  <a:lnTo>
                    <a:pt x="726" y="24"/>
                  </a:lnTo>
                  <a:lnTo>
                    <a:pt x="726" y="18"/>
                  </a:lnTo>
                  <a:lnTo>
                    <a:pt x="732" y="18"/>
                  </a:lnTo>
                  <a:lnTo>
                    <a:pt x="738" y="18"/>
                  </a:lnTo>
                  <a:lnTo>
                    <a:pt x="738" y="12"/>
                  </a:lnTo>
                  <a:lnTo>
                    <a:pt x="744" y="12"/>
                  </a:lnTo>
                  <a:lnTo>
                    <a:pt x="750" y="12"/>
                  </a:lnTo>
                  <a:lnTo>
                    <a:pt x="756" y="12"/>
                  </a:lnTo>
                  <a:lnTo>
                    <a:pt x="756" y="6"/>
                  </a:lnTo>
                  <a:lnTo>
                    <a:pt x="762" y="6"/>
                  </a:lnTo>
                  <a:lnTo>
                    <a:pt x="768" y="6"/>
                  </a:lnTo>
                  <a:lnTo>
                    <a:pt x="768" y="12"/>
                  </a:lnTo>
                  <a:lnTo>
                    <a:pt x="774" y="12"/>
                  </a:lnTo>
                  <a:lnTo>
                    <a:pt x="780" y="12"/>
                  </a:lnTo>
                  <a:lnTo>
                    <a:pt x="780" y="18"/>
                  </a:lnTo>
                  <a:lnTo>
                    <a:pt x="786" y="18"/>
                  </a:lnTo>
                  <a:lnTo>
                    <a:pt x="792" y="18"/>
                  </a:lnTo>
                  <a:lnTo>
                    <a:pt x="792" y="24"/>
                  </a:lnTo>
                  <a:lnTo>
                    <a:pt x="798" y="24"/>
                  </a:lnTo>
                  <a:lnTo>
                    <a:pt x="804" y="24"/>
                  </a:lnTo>
                  <a:lnTo>
                    <a:pt x="804" y="30"/>
                  </a:lnTo>
                  <a:lnTo>
                    <a:pt x="810" y="30"/>
                  </a:lnTo>
                  <a:lnTo>
                    <a:pt x="816" y="30"/>
                  </a:lnTo>
                  <a:lnTo>
                    <a:pt x="816" y="36"/>
                  </a:lnTo>
                  <a:lnTo>
                    <a:pt x="822" y="36"/>
                  </a:lnTo>
                  <a:lnTo>
                    <a:pt x="828" y="36"/>
                  </a:lnTo>
                  <a:lnTo>
                    <a:pt x="834" y="36"/>
                  </a:lnTo>
                  <a:lnTo>
                    <a:pt x="834" y="42"/>
                  </a:lnTo>
                  <a:lnTo>
                    <a:pt x="840" y="42"/>
                  </a:lnTo>
                  <a:lnTo>
                    <a:pt x="846" y="42"/>
                  </a:lnTo>
                  <a:lnTo>
                    <a:pt x="846" y="48"/>
                  </a:lnTo>
                  <a:lnTo>
                    <a:pt x="852" y="48"/>
                  </a:lnTo>
                  <a:lnTo>
                    <a:pt x="858" y="48"/>
                  </a:lnTo>
                  <a:lnTo>
                    <a:pt x="858" y="54"/>
                  </a:lnTo>
                  <a:lnTo>
                    <a:pt x="864" y="54"/>
                  </a:lnTo>
                  <a:lnTo>
                    <a:pt x="870" y="54"/>
                  </a:lnTo>
                  <a:lnTo>
                    <a:pt x="876" y="54"/>
                  </a:lnTo>
                  <a:lnTo>
                    <a:pt x="876" y="60"/>
                  </a:lnTo>
                  <a:lnTo>
                    <a:pt x="882" y="60"/>
                  </a:lnTo>
                  <a:lnTo>
                    <a:pt x="888" y="60"/>
                  </a:lnTo>
                  <a:lnTo>
                    <a:pt x="894" y="60"/>
                  </a:lnTo>
                  <a:lnTo>
                    <a:pt x="900" y="60"/>
                  </a:lnTo>
                  <a:lnTo>
                    <a:pt x="906" y="60"/>
                  </a:lnTo>
                  <a:lnTo>
                    <a:pt x="906" y="54"/>
                  </a:lnTo>
                  <a:lnTo>
                    <a:pt x="912" y="54"/>
                  </a:lnTo>
                  <a:lnTo>
                    <a:pt x="918" y="54"/>
                  </a:lnTo>
                  <a:lnTo>
                    <a:pt x="924" y="54"/>
                  </a:lnTo>
                  <a:lnTo>
                    <a:pt x="924" y="48"/>
                  </a:lnTo>
                  <a:lnTo>
                    <a:pt x="930" y="48"/>
                  </a:lnTo>
                  <a:lnTo>
                    <a:pt x="936" y="48"/>
                  </a:lnTo>
                  <a:lnTo>
                    <a:pt x="936" y="42"/>
                  </a:lnTo>
                  <a:lnTo>
                    <a:pt x="942" y="42"/>
                  </a:lnTo>
                  <a:lnTo>
                    <a:pt x="948" y="42"/>
                  </a:lnTo>
                  <a:lnTo>
                    <a:pt x="948" y="36"/>
                  </a:lnTo>
                  <a:lnTo>
                    <a:pt x="954" y="36"/>
                  </a:lnTo>
                  <a:lnTo>
                    <a:pt x="960" y="36"/>
                  </a:lnTo>
                  <a:lnTo>
                    <a:pt x="960" y="30"/>
                  </a:lnTo>
                  <a:lnTo>
                    <a:pt x="966" y="30"/>
                  </a:lnTo>
                  <a:lnTo>
                    <a:pt x="972" y="30"/>
                  </a:lnTo>
                  <a:lnTo>
                    <a:pt x="972" y="24"/>
                  </a:lnTo>
                  <a:lnTo>
                    <a:pt x="978" y="24"/>
                  </a:lnTo>
                  <a:lnTo>
                    <a:pt x="984" y="24"/>
                  </a:lnTo>
                  <a:lnTo>
                    <a:pt x="984" y="18"/>
                  </a:lnTo>
                  <a:lnTo>
                    <a:pt x="990" y="18"/>
                  </a:lnTo>
                  <a:lnTo>
                    <a:pt x="996" y="18"/>
                  </a:lnTo>
                  <a:lnTo>
                    <a:pt x="996" y="12"/>
                  </a:lnTo>
                  <a:lnTo>
                    <a:pt x="1002" y="12"/>
                  </a:lnTo>
                  <a:lnTo>
                    <a:pt x="1008" y="12"/>
                  </a:lnTo>
                  <a:lnTo>
                    <a:pt x="1008" y="6"/>
                  </a:lnTo>
                  <a:lnTo>
                    <a:pt x="1014" y="6"/>
                  </a:lnTo>
                  <a:lnTo>
                    <a:pt x="1020" y="6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2" y="6"/>
                  </a:lnTo>
                  <a:lnTo>
                    <a:pt x="1038" y="6"/>
                  </a:lnTo>
                  <a:lnTo>
                    <a:pt x="1044" y="6"/>
                  </a:lnTo>
                  <a:lnTo>
                    <a:pt x="1050" y="6"/>
                  </a:lnTo>
                  <a:lnTo>
                    <a:pt x="1050" y="12"/>
                  </a:lnTo>
                  <a:lnTo>
                    <a:pt x="1056" y="12"/>
                  </a:lnTo>
                  <a:lnTo>
                    <a:pt x="1062" y="12"/>
                  </a:lnTo>
                  <a:lnTo>
                    <a:pt x="1062" y="18"/>
                  </a:lnTo>
                  <a:lnTo>
                    <a:pt x="1068" y="18"/>
                  </a:lnTo>
                  <a:lnTo>
                    <a:pt x="1074" y="18"/>
                  </a:lnTo>
                  <a:lnTo>
                    <a:pt x="1074" y="24"/>
                  </a:lnTo>
                  <a:lnTo>
                    <a:pt x="1080" y="24"/>
                  </a:lnTo>
                  <a:lnTo>
                    <a:pt x="1086" y="24"/>
                  </a:lnTo>
                  <a:lnTo>
                    <a:pt x="1086" y="30"/>
                  </a:lnTo>
                  <a:lnTo>
                    <a:pt x="1092" y="30"/>
                  </a:lnTo>
                  <a:lnTo>
                    <a:pt x="1098" y="30"/>
                  </a:lnTo>
                  <a:lnTo>
                    <a:pt x="1098" y="36"/>
                  </a:lnTo>
                  <a:lnTo>
                    <a:pt x="1104" y="36"/>
                  </a:lnTo>
                  <a:lnTo>
                    <a:pt x="1110" y="36"/>
                  </a:lnTo>
                  <a:lnTo>
                    <a:pt x="1110" y="42"/>
                  </a:lnTo>
                  <a:lnTo>
                    <a:pt x="1116" y="42"/>
                  </a:lnTo>
                  <a:lnTo>
                    <a:pt x="1122" y="42"/>
                  </a:lnTo>
                  <a:lnTo>
                    <a:pt x="1128" y="48"/>
                  </a:lnTo>
                  <a:lnTo>
                    <a:pt x="1134" y="48"/>
                  </a:lnTo>
                  <a:lnTo>
                    <a:pt x="1140" y="48"/>
                  </a:lnTo>
                  <a:lnTo>
                    <a:pt x="1140" y="54"/>
                  </a:lnTo>
                  <a:lnTo>
                    <a:pt x="1146" y="54"/>
                  </a:lnTo>
                  <a:lnTo>
                    <a:pt x="1152" y="54"/>
                  </a:lnTo>
                  <a:lnTo>
                    <a:pt x="1158" y="54"/>
                  </a:lnTo>
                  <a:lnTo>
                    <a:pt x="1158" y="60"/>
                  </a:lnTo>
                  <a:lnTo>
                    <a:pt x="1164" y="60"/>
                  </a:lnTo>
                  <a:lnTo>
                    <a:pt x="1170" y="60"/>
                  </a:lnTo>
                  <a:lnTo>
                    <a:pt x="1176" y="66"/>
                  </a:lnTo>
                  <a:lnTo>
                    <a:pt x="1182" y="66"/>
                  </a:lnTo>
                  <a:lnTo>
                    <a:pt x="1188" y="66"/>
                  </a:lnTo>
                  <a:lnTo>
                    <a:pt x="1194" y="66"/>
                  </a:lnTo>
                  <a:lnTo>
                    <a:pt x="1194" y="72"/>
                  </a:lnTo>
                  <a:lnTo>
                    <a:pt x="1200" y="72"/>
                  </a:lnTo>
                  <a:lnTo>
                    <a:pt x="1206" y="72"/>
                  </a:lnTo>
                  <a:lnTo>
                    <a:pt x="1212" y="72"/>
                  </a:lnTo>
                  <a:lnTo>
                    <a:pt x="1212" y="78"/>
                  </a:lnTo>
                  <a:lnTo>
                    <a:pt x="1218" y="78"/>
                  </a:lnTo>
                  <a:lnTo>
                    <a:pt x="1224" y="78"/>
                  </a:lnTo>
                  <a:lnTo>
                    <a:pt x="1230" y="78"/>
                  </a:lnTo>
                  <a:lnTo>
                    <a:pt x="1236" y="78"/>
                  </a:lnTo>
                  <a:lnTo>
                    <a:pt x="1236" y="84"/>
                  </a:lnTo>
                  <a:lnTo>
                    <a:pt x="1242" y="84"/>
                  </a:lnTo>
                  <a:lnTo>
                    <a:pt x="1248" y="84"/>
                  </a:lnTo>
                  <a:lnTo>
                    <a:pt x="1254" y="84"/>
                  </a:lnTo>
                  <a:lnTo>
                    <a:pt x="1260" y="84"/>
                  </a:lnTo>
                  <a:lnTo>
                    <a:pt x="1260" y="90"/>
                  </a:lnTo>
                  <a:lnTo>
                    <a:pt x="1266" y="90"/>
                  </a:lnTo>
                  <a:lnTo>
                    <a:pt x="1272" y="90"/>
                  </a:lnTo>
                  <a:lnTo>
                    <a:pt x="1278" y="90"/>
                  </a:lnTo>
                  <a:lnTo>
                    <a:pt x="1284" y="90"/>
                  </a:lnTo>
                  <a:lnTo>
                    <a:pt x="1290" y="90"/>
                  </a:lnTo>
                  <a:lnTo>
                    <a:pt x="1290" y="96"/>
                  </a:lnTo>
                  <a:lnTo>
                    <a:pt x="1296" y="96"/>
                  </a:lnTo>
                  <a:lnTo>
                    <a:pt x="1302" y="96"/>
                  </a:lnTo>
                  <a:lnTo>
                    <a:pt x="1308" y="96"/>
                  </a:lnTo>
                  <a:lnTo>
                    <a:pt x="1314" y="96"/>
                  </a:lnTo>
                  <a:lnTo>
                    <a:pt x="1320" y="96"/>
                  </a:lnTo>
                  <a:lnTo>
                    <a:pt x="1326" y="96"/>
                  </a:lnTo>
                  <a:lnTo>
                    <a:pt x="1332" y="96"/>
                  </a:lnTo>
                  <a:lnTo>
                    <a:pt x="1338" y="102"/>
                  </a:lnTo>
                  <a:lnTo>
                    <a:pt x="1344" y="102"/>
                  </a:lnTo>
                  <a:lnTo>
                    <a:pt x="1350" y="102"/>
                  </a:lnTo>
                  <a:lnTo>
                    <a:pt x="1356" y="102"/>
                  </a:lnTo>
                  <a:lnTo>
                    <a:pt x="1362" y="102"/>
                  </a:lnTo>
                  <a:lnTo>
                    <a:pt x="1368" y="102"/>
                  </a:lnTo>
                  <a:lnTo>
                    <a:pt x="1374" y="102"/>
                  </a:lnTo>
                  <a:lnTo>
                    <a:pt x="1380" y="102"/>
                  </a:lnTo>
                  <a:lnTo>
                    <a:pt x="1386" y="102"/>
                  </a:lnTo>
                  <a:lnTo>
                    <a:pt x="1392" y="102"/>
                  </a:lnTo>
                  <a:lnTo>
                    <a:pt x="1398" y="102"/>
                  </a:lnTo>
                  <a:lnTo>
                    <a:pt x="1404" y="102"/>
                  </a:lnTo>
                  <a:lnTo>
                    <a:pt x="1410" y="102"/>
                  </a:lnTo>
                  <a:lnTo>
                    <a:pt x="1416" y="102"/>
                  </a:lnTo>
                  <a:lnTo>
                    <a:pt x="1422" y="102"/>
                  </a:lnTo>
                  <a:lnTo>
                    <a:pt x="1428" y="102"/>
                  </a:lnTo>
                  <a:lnTo>
                    <a:pt x="1434" y="102"/>
                  </a:lnTo>
                  <a:lnTo>
                    <a:pt x="1440" y="102"/>
                  </a:lnTo>
                  <a:lnTo>
                    <a:pt x="1446" y="102"/>
                  </a:lnTo>
                  <a:lnTo>
                    <a:pt x="1452" y="102"/>
                  </a:lnTo>
                  <a:lnTo>
                    <a:pt x="1458" y="102"/>
                  </a:lnTo>
                  <a:lnTo>
                    <a:pt x="1464" y="102"/>
                  </a:lnTo>
                  <a:lnTo>
                    <a:pt x="1470" y="102"/>
                  </a:lnTo>
                  <a:lnTo>
                    <a:pt x="1476" y="102"/>
                  </a:lnTo>
                  <a:lnTo>
                    <a:pt x="1476" y="96"/>
                  </a:lnTo>
                  <a:lnTo>
                    <a:pt x="1482" y="96"/>
                  </a:lnTo>
                  <a:lnTo>
                    <a:pt x="1488" y="96"/>
                  </a:lnTo>
                  <a:lnTo>
                    <a:pt x="1494" y="96"/>
                  </a:lnTo>
                  <a:lnTo>
                    <a:pt x="1500" y="96"/>
                  </a:lnTo>
                  <a:lnTo>
                    <a:pt x="1506" y="96"/>
                  </a:lnTo>
                  <a:lnTo>
                    <a:pt x="1512" y="96"/>
                  </a:lnTo>
                  <a:lnTo>
                    <a:pt x="1518" y="96"/>
                  </a:lnTo>
                  <a:lnTo>
                    <a:pt x="1524" y="96"/>
                  </a:lnTo>
                  <a:lnTo>
                    <a:pt x="1524" y="90"/>
                  </a:lnTo>
                  <a:lnTo>
                    <a:pt x="1530" y="90"/>
                  </a:lnTo>
                  <a:lnTo>
                    <a:pt x="1536" y="90"/>
                  </a:lnTo>
                  <a:lnTo>
                    <a:pt x="1542" y="90"/>
                  </a:lnTo>
                  <a:lnTo>
                    <a:pt x="1548" y="90"/>
                  </a:lnTo>
                  <a:lnTo>
                    <a:pt x="1554" y="90"/>
                  </a:lnTo>
                  <a:lnTo>
                    <a:pt x="1554" y="84"/>
                  </a:lnTo>
                  <a:lnTo>
                    <a:pt x="1560" y="84"/>
                  </a:lnTo>
                  <a:lnTo>
                    <a:pt x="1566" y="84"/>
                  </a:lnTo>
                  <a:lnTo>
                    <a:pt x="1572" y="84"/>
                  </a:lnTo>
                  <a:lnTo>
                    <a:pt x="1578" y="84"/>
                  </a:lnTo>
                  <a:lnTo>
                    <a:pt x="1578" y="78"/>
                  </a:lnTo>
                  <a:lnTo>
                    <a:pt x="1584" y="78"/>
                  </a:lnTo>
                  <a:lnTo>
                    <a:pt x="1590" y="78"/>
                  </a:lnTo>
                  <a:lnTo>
                    <a:pt x="1596" y="78"/>
                  </a:lnTo>
                  <a:lnTo>
                    <a:pt x="1602" y="78"/>
                  </a:lnTo>
                  <a:lnTo>
                    <a:pt x="1602" y="72"/>
                  </a:lnTo>
                  <a:lnTo>
                    <a:pt x="1608" y="72"/>
                  </a:lnTo>
                  <a:lnTo>
                    <a:pt x="1614" y="72"/>
                  </a:lnTo>
                  <a:lnTo>
                    <a:pt x="1620" y="72"/>
                  </a:lnTo>
                  <a:lnTo>
                    <a:pt x="1620" y="66"/>
                  </a:lnTo>
                  <a:lnTo>
                    <a:pt x="1626" y="66"/>
                  </a:lnTo>
                  <a:lnTo>
                    <a:pt x="1632" y="66"/>
                  </a:lnTo>
                  <a:lnTo>
                    <a:pt x="1638" y="66"/>
                  </a:lnTo>
                  <a:lnTo>
                    <a:pt x="1638" y="60"/>
                  </a:lnTo>
                  <a:lnTo>
                    <a:pt x="1644" y="60"/>
                  </a:lnTo>
                  <a:lnTo>
                    <a:pt x="1650" y="60"/>
                  </a:lnTo>
                  <a:lnTo>
                    <a:pt x="1656" y="60"/>
                  </a:lnTo>
                  <a:lnTo>
                    <a:pt x="1656" y="54"/>
                  </a:lnTo>
                  <a:lnTo>
                    <a:pt x="1662" y="54"/>
                  </a:lnTo>
                  <a:lnTo>
                    <a:pt x="1668" y="54"/>
                  </a:lnTo>
                  <a:lnTo>
                    <a:pt x="1674" y="54"/>
                  </a:lnTo>
                  <a:lnTo>
                    <a:pt x="1674" y="48"/>
                  </a:lnTo>
                  <a:lnTo>
                    <a:pt x="1680" y="48"/>
                  </a:lnTo>
                  <a:lnTo>
                    <a:pt x="1686" y="48"/>
                  </a:lnTo>
                  <a:lnTo>
                    <a:pt x="1686" y="42"/>
                  </a:lnTo>
                  <a:lnTo>
                    <a:pt x="1692" y="42"/>
                  </a:lnTo>
                  <a:lnTo>
                    <a:pt x="1698" y="42"/>
                  </a:lnTo>
                  <a:lnTo>
                    <a:pt x="1704" y="42"/>
                  </a:lnTo>
                  <a:lnTo>
                    <a:pt x="1704" y="36"/>
                  </a:lnTo>
                  <a:lnTo>
                    <a:pt x="1710" y="36"/>
                  </a:lnTo>
                  <a:lnTo>
                    <a:pt x="1716" y="36"/>
                  </a:lnTo>
                  <a:lnTo>
                    <a:pt x="1716" y="30"/>
                  </a:lnTo>
                  <a:lnTo>
                    <a:pt x="1722" y="30"/>
                  </a:lnTo>
                  <a:lnTo>
                    <a:pt x="1728" y="30"/>
                  </a:lnTo>
                  <a:lnTo>
                    <a:pt x="1728" y="24"/>
                  </a:lnTo>
                  <a:lnTo>
                    <a:pt x="1734" y="24"/>
                  </a:lnTo>
                  <a:lnTo>
                    <a:pt x="1740" y="24"/>
                  </a:lnTo>
                  <a:lnTo>
                    <a:pt x="1740" y="1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1" name="Rectangle 216"/>
            <p:cNvSpPr>
              <a:spLocks noChangeArrowheads="1"/>
            </p:cNvSpPr>
            <p:nvPr/>
          </p:nvSpPr>
          <p:spPr bwMode="auto">
            <a:xfrm>
              <a:off x="4132" y="2980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  <a:latin typeface="Arial" charset="0"/>
                </a:rPr>
                <a:t>BETA_X</a:t>
              </a:r>
              <a:endParaRPr lang="en-US"/>
            </a:p>
          </p:txBody>
        </p:sp>
        <p:sp>
          <p:nvSpPr>
            <p:cNvPr id="13522" name="Freeform 217"/>
            <p:cNvSpPr>
              <a:spLocks/>
            </p:cNvSpPr>
            <p:nvPr/>
          </p:nvSpPr>
          <p:spPr bwMode="auto">
            <a:xfrm>
              <a:off x="3904" y="1846"/>
              <a:ext cx="1740" cy="1098"/>
            </a:xfrm>
            <a:custGeom>
              <a:avLst/>
              <a:gdLst>
                <a:gd name="T0" fmla="*/ 24 w 1740"/>
                <a:gd name="T1" fmla="*/ 1098 h 1098"/>
                <a:gd name="T2" fmla="*/ 54 w 1740"/>
                <a:gd name="T3" fmla="*/ 1098 h 1098"/>
                <a:gd name="T4" fmla="*/ 78 w 1740"/>
                <a:gd name="T5" fmla="*/ 1092 h 1098"/>
                <a:gd name="T6" fmla="*/ 108 w 1740"/>
                <a:gd name="T7" fmla="*/ 1086 h 1098"/>
                <a:gd name="T8" fmla="*/ 132 w 1740"/>
                <a:gd name="T9" fmla="*/ 1080 h 1098"/>
                <a:gd name="T10" fmla="*/ 162 w 1740"/>
                <a:gd name="T11" fmla="*/ 1074 h 1098"/>
                <a:gd name="T12" fmla="*/ 192 w 1740"/>
                <a:gd name="T13" fmla="*/ 1068 h 1098"/>
                <a:gd name="T14" fmla="*/ 216 w 1740"/>
                <a:gd name="T15" fmla="*/ 1062 h 1098"/>
                <a:gd name="T16" fmla="*/ 246 w 1740"/>
                <a:gd name="T17" fmla="*/ 1050 h 1098"/>
                <a:gd name="T18" fmla="*/ 270 w 1740"/>
                <a:gd name="T19" fmla="*/ 1044 h 1098"/>
                <a:gd name="T20" fmla="*/ 300 w 1740"/>
                <a:gd name="T21" fmla="*/ 1032 h 1098"/>
                <a:gd name="T22" fmla="*/ 330 w 1740"/>
                <a:gd name="T23" fmla="*/ 1026 h 1098"/>
                <a:gd name="T24" fmla="*/ 354 w 1740"/>
                <a:gd name="T25" fmla="*/ 1014 h 1098"/>
                <a:gd name="T26" fmla="*/ 384 w 1740"/>
                <a:gd name="T27" fmla="*/ 1002 h 1098"/>
                <a:gd name="T28" fmla="*/ 408 w 1740"/>
                <a:gd name="T29" fmla="*/ 990 h 1098"/>
                <a:gd name="T30" fmla="*/ 438 w 1740"/>
                <a:gd name="T31" fmla="*/ 978 h 1098"/>
                <a:gd name="T32" fmla="*/ 468 w 1740"/>
                <a:gd name="T33" fmla="*/ 960 h 1098"/>
                <a:gd name="T34" fmla="*/ 492 w 1740"/>
                <a:gd name="T35" fmla="*/ 948 h 1098"/>
                <a:gd name="T36" fmla="*/ 522 w 1740"/>
                <a:gd name="T37" fmla="*/ 930 h 1098"/>
                <a:gd name="T38" fmla="*/ 546 w 1740"/>
                <a:gd name="T39" fmla="*/ 918 h 1098"/>
                <a:gd name="T40" fmla="*/ 576 w 1740"/>
                <a:gd name="T41" fmla="*/ 900 h 1098"/>
                <a:gd name="T42" fmla="*/ 606 w 1740"/>
                <a:gd name="T43" fmla="*/ 882 h 1098"/>
                <a:gd name="T44" fmla="*/ 630 w 1740"/>
                <a:gd name="T45" fmla="*/ 864 h 1098"/>
                <a:gd name="T46" fmla="*/ 660 w 1740"/>
                <a:gd name="T47" fmla="*/ 846 h 1098"/>
                <a:gd name="T48" fmla="*/ 684 w 1740"/>
                <a:gd name="T49" fmla="*/ 828 h 1098"/>
                <a:gd name="T50" fmla="*/ 714 w 1740"/>
                <a:gd name="T51" fmla="*/ 810 h 1098"/>
                <a:gd name="T52" fmla="*/ 744 w 1740"/>
                <a:gd name="T53" fmla="*/ 786 h 1098"/>
                <a:gd name="T54" fmla="*/ 768 w 1740"/>
                <a:gd name="T55" fmla="*/ 732 h 1098"/>
                <a:gd name="T56" fmla="*/ 798 w 1740"/>
                <a:gd name="T57" fmla="*/ 594 h 1098"/>
                <a:gd name="T58" fmla="*/ 822 w 1740"/>
                <a:gd name="T59" fmla="*/ 432 h 1098"/>
                <a:gd name="T60" fmla="*/ 852 w 1740"/>
                <a:gd name="T61" fmla="*/ 246 h 1098"/>
                <a:gd name="T62" fmla="*/ 882 w 1740"/>
                <a:gd name="T63" fmla="*/ 42 h 1098"/>
                <a:gd name="T64" fmla="*/ 906 w 1740"/>
                <a:gd name="T65" fmla="*/ 48 h 1098"/>
                <a:gd name="T66" fmla="*/ 936 w 1740"/>
                <a:gd name="T67" fmla="*/ 258 h 1098"/>
                <a:gd name="T68" fmla="*/ 960 w 1740"/>
                <a:gd name="T69" fmla="*/ 438 h 1098"/>
                <a:gd name="T70" fmla="*/ 990 w 1740"/>
                <a:gd name="T71" fmla="*/ 600 h 1098"/>
                <a:gd name="T72" fmla="*/ 1020 w 1740"/>
                <a:gd name="T73" fmla="*/ 738 h 1098"/>
                <a:gd name="T74" fmla="*/ 1044 w 1740"/>
                <a:gd name="T75" fmla="*/ 792 h 1098"/>
                <a:gd name="T76" fmla="*/ 1074 w 1740"/>
                <a:gd name="T77" fmla="*/ 816 h 1098"/>
                <a:gd name="T78" fmla="*/ 1098 w 1740"/>
                <a:gd name="T79" fmla="*/ 834 h 1098"/>
                <a:gd name="T80" fmla="*/ 1128 w 1740"/>
                <a:gd name="T81" fmla="*/ 852 h 1098"/>
                <a:gd name="T82" fmla="*/ 1158 w 1740"/>
                <a:gd name="T83" fmla="*/ 870 h 1098"/>
                <a:gd name="T84" fmla="*/ 1182 w 1740"/>
                <a:gd name="T85" fmla="*/ 888 h 1098"/>
                <a:gd name="T86" fmla="*/ 1212 w 1740"/>
                <a:gd name="T87" fmla="*/ 906 h 1098"/>
                <a:gd name="T88" fmla="*/ 1236 w 1740"/>
                <a:gd name="T89" fmla="*/ 924 h 1098"/>
                <a:gd name="T90" fmla="*/ 1266 w 1740"/>
                <a:gd name="T91" fmla="*/ 936 h 1098"/>
                <a:gd name="T92" fmla="*/ 1296 w 1740"/>
                <a:gd name="T93" fmla="*/ 954 h 1098"/>
                <a:gd name="T94" fmla="*/ 1320 w 1740"/>
                <a:gd name="T95" fmla="*/ 966 h 1098"/>
                <a:gd name="T96" fmla="*/ 1350 w 1740"/>
                <a:gd name="T97" fmla="*/ 978 h 1098"/>
                <a:gd name="T98" fmla="*/ 1374 w 1740"/>
                <a:gd name="T99" fmla="*/ 990 h 1098"/>
                <a:gd name="T100" fmla="*/ 1404 w 1740"/>
                <a:gd name="T101" fmla="*/ 1002 h 1098"/>
                <a:gd name="T102" fmla="*/ 1434 w 1740"/>
                <a:gd name="T103" fmla="*/ 1014 h 1098"/>
                <a:gd name="T104" fmla="*/ 1458 w 1740"/>
                <a:gd name="T105" fmla="*/ 1026 h 1098"/>
                <a:gd name="T106" fmla="*/ 1488 w 1740"/>
                <a:gd name="T107" fmla="*/ 1038 h 1098"/>
                <a:gd name="T108" fmla="*/ 1512 w 1740"/>
                <a:gd name="T109" fmla="*/ 1044 h 1098"/>
                <a:gd name="T110" fmla="*/ 1542 w 1740"/>
                <a:gd name="T111" fmla="*/ 1056 h 1098"/>
                <a:gd name="T112" fmla="*/ 1572 w 1740"/>
                <a:gd name="T113" fmla="*/ 1062 h 1098"/>
                <a:gd name="T114" fmla="*/ 1596 w 1740"/>
                <a:gd name="T115" fmla="*/ 1068 h 1098"/>
                <a:gd name="T116" fmla="*/ 1626 w 1740"/>
                <a:gd name="T117" fmla="*/ 1074 h 1098"/>
                <a:gd name="T118" fmla="*/ 1650 w 1740"/>
                <a:gd name="T119" fmla="*/ 1080 h 1098"/>
                <a:gd name="T120" fmla="*/ 1680 w 1740"/>
                <a:gd name="T121" fmla="*/ 1086 h 1098"/>
                <a:gd name="T122" fmla="*/ 1710 w 1740"/>
                <a:gd name="T123" fmla="*/ 1092 h 1098"/>
                <a:gd name="T124" fmla="*/ 1734 w 1740"/>
                <a:gd name="T125" fmla="*/ 1098 h 10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40"/>
                <a:gd name="T190" fmla="*/ 0 h 1098"/>
                <a:gd name="T191" fmla="*/ 1740 w 1740"/>
                <a:gd name="T192" fmla="*/ 1098 h 10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40" h="1098">
                  <a:moveTo>
                    <a:pt x="0" y="1098"/>
                  </a:moveTo>
                  <a:lnTo>
                    <a:pt x="0" y="1098"/>
                  </a:lnTo>
                  <a:lnTo>
                    <a:pt x="6" y="1098"/>
                  </a:lnTo>
                  <a:lnTo>
                    <a:pt x="12" y="1098"/>
                  </a:lnTo>
                  <a:lnTo>
                    <a:pt x="18" y="1098"/>
                  </a:lnTo>
                  <a:lnTo>
                    <a:pt x="24" y="1098"/>
                  </a:lnTo>
                  <a:lnTo>
                    <a:pt x="30" y="1098"/>
                  </a:lnTo>
                  <a:lnTo>
                    <a:pt x="36" y="1098"/>
                  </a:lnTo>
                  <a:lnTo>
                    <a:pt x="42" y="1098"/>
                  </a:lnTo>
                  <a:lnTo>
                    <a:pt x="48" y="1098"/>
                  </a:lnTo>
                  <a:lnTo>
                    <a:pt x="54" y="1098"/>
                  </a:lnTo>
                  <a:lnTo>
                    <a:pt x="60" y="1098"/>
                  </a:lnTo>
                  <a:lnTo>
                    <a:pt x="60" y="1092"/>
                  </a:lnTo>
                  <a:lnTo>
                    <a:pt x="66" y="1092"/>
                  </a:lnTo>
                  <a:lnTo>
                    <a:pt x="72" y="1092"/>
                  </a:lnTo>
                  <a:lnTo>
                    <a:pt x="78" y="1092"/>
                  </a:lnTo>
                  <a:lnTo>
                    <a:pt x="84" y="1092"/>
                  </a:lnTo>
                  <a:lnTo>
                    <a:pt x="90" y="1092"/>
                  </a:lnTo>
                  <a:lnTo>
                    <a:pt x="96" y="1092"/>
                  </a:lnTo>
                  <a:lnTo>
                    <a:pt x="96" y="1086"/>
                  </a:lnTo>
                  <a:lnTo>
                    <a:pt x="102" y="1086"/>
                  </a:lnTo>
                  <a:lnTo>
                    <a:pt x="108" y="1086"/>
                  </a:lnTo>
                  <a:lnTo>
                    <a:pt x="114" y="1086"/>
                  </a:lnTo>
                  <a:lnTo>
                    <a:pt x="120" y="1086"/>
                  </a:lnTo>
                  <a:lnTo>
                    <a:pt x="126" y="1086"/>
                  </a:lnTo>
                  <a:lnTo>
                    <a:pt x="126" y="1080"/>
                  </a:lnTo>
                  <a:lnTo>
                    <a:pt x="132" y="1080"/>
                  </a:lnTo>
                  <a:lnTo>
                    <a:pt x="138" y="1080"/>
                  </a:lnTo>
                  <a:lnTo>
                    <a:pt x="144" y="1080"/>
                  </a:lnTo>
                  <a:lnTo>
                    <a:pt x="150" y="1080"/>
                  </a:lnTo>
                  <a:lnTo>
                    <a:pt x="156" y="1080"/>
                  </a:lnTo>
                  <a:lnTo>
                    <a:pt x="156" y="1074"/>
                  </a:lnTo>
                  <a:lnTo>
                    <a:pt x="162" y="1074"/>
                  </a:lnTo>
                  <a:lnTo>
                    <a:pt x="168" y="1074"/>
                  </a:lnTo>
                  <a:lnTo>
                    <a:pt x="174" y="1074"/>
                  </a:lnTo>
                  <a:lnTo>
                    <a:pt x="180" y="1074"/>
                  </a:lnTo>
                  <a:lnTo>
                    <a:pt x="180" y="1068"/>
                  </a:lnTo>
                  <a:lnTo>
                    <a:pt x="186" y="1068"/>
                  </a:lnTo>
                  <a:lnTo>
                    <a:pt x="192" y="1068"/>
                  </a:lnTo>
                  <a:lnTo>
                    <a:pt x="198" y="1068"/>
                  </a:lnTo>
                  <a:lnTo>
                    <a:pt x="204" y="1068"/>
                  </a:lnTo>
                  <a:lnTo>
                    <a:pt x="204" y="1062"/>
                  </a:lnTo>
                  <a:lnTo>
                    <a:pt x="210" y="1062"/>
                  </a:lnTo>
                  <a:lnTo>
                    <a:pt x="216" y="1062"/>
                  </a:lnTo>
                  <a:lnTo>
                    <a:pt x="222" y="1062"/>
                  </a:lnTo>
                  <a:lnTo>
                    <a:pt x="228" y="1056"/>
                  </a:lnTo>
                  <a:lnTo>
                    <a:pt x="234" y="1056"/>
                  </a:lnTo>
                  <a:lnTo>
                    <a:pt x="240" y="1056"/>
                  </a:lnTo>
                  <a:lnTo>
                    <a:pt x="246" y="1056"/>
                  </a:lnTo>
                  <a:lnTo>
                    <a:pt x="246" y="1050"/>
                  </a:lnTo>
                  <a:lnTo>
                    <a:pt x="252" y="1050"/>
                  </a:lnTo>
                  <a:lnTo>
                    <a:pt x="258" y="1050"/>
                  </a:lnTo>
                  <a:lnTo>
                    <a:pt x="264" y="1050"/>
                  </a:lnTo>
                  <a:lnTo>
                    <a:pt x="264" y="1044"/>
                  </a:lnTo>
                  <a:lnTo>
                    <a:pt x="270" y="1044"/>
                  </a:lnTo>
                  <a:lnTo>
                    <a:pt x="276" y="1044"/>
                  </a:lnTo>
                  <a:lnTo>
                    <a:pt x="282" y="1044"/>
                  </a:lnTo>
                  <a:lnTo>
                    <a:pt x="282" y="1038"/>
                  </a:lnTo>
                  <a:lnTo>
                    <a:pt x="288" y="1038"/>
                  </a:lnTo>
                  <a:lnTo>
                    <a:pt x="294" y="1038"/>
                  </a:lnTo>
                  <a:lnTo>
                    <a:pt x="300" y="1038"/>
                  </a:lnTo>
                  <a:lnTo>
                    <a:pt x="300" y="1032"/>
                  </a:lnTo>
                  <a:lnTo>
                    <a:pt x="306" y="1032"/>
                  </a:lnTo>
                  <a:lnTo>
                    <a:pt x="312" y="1032"/>
                  </a:lnTo>
                  <a:lnTo>
                    <a:pt x="318" y="1032"/>
                  </a:lnTo>
                  <a:lnTo>
                    <a:pt x="318" y="1026"/>
                  </a:lnTo>
                  <a:lnTo>
                    <a:pt x="324" y="1026"/>
                  </a:lnTo>
                  <a:lnTo>
                    <a:pt x="330" y="1026"/>
                  </a:lnTo>
                  <a:lnTo>
                    <a:pt x="330" y="1020"/>
                  </a:lnTo>
                  <a:lnTo>
                    <a:pt x="336" y="1020"/>
                  </a:lnTo>
                  <a:lnTo>
                    <a:pt x="342" y="1020"/>
                  </a:lnTo>
                  <a:lnTo>
                    <a:pt x="348" y="1020"/>
                  </a:lnTo>
                  <a:lnTo>
                    <a:pt x="348" y="1014"/>
                  </a:lnTo>
                  <a:lnTo>
                    <a:pt x="354" y="1014"/>
                  </a:lnTo>
                  <a:lnTo>
                    <a:pt x="360" y="1014"/>
                  </a:lnTo>
                  <a:lnTo>
                    <a:pt x="360" y="1008"/>
                  </a:lnTo>
                  <a:lnTo>
                    <a:pt x="366" y="1008"/>
                  </a:lnTo>
                  <a:lnTo>
                    <a:pt x="372" y="1008"/>
                  </a:lnTo>
                  <a:lnTo>
                    <a:pt x="378" y="1008"/>
                  </a:lnTo>
                  <a:lnTo>
                    <a:pt x="378" y="1002"/>
                  </a:lnTo>
                  <a:lnTo>
                    <a:pt x="384" y="1002"/>
                  </a:lnTo>
                  <a:lnTo>
                    <a:pt x="390" y="1002"/>
                  </a:lnTo>
                  <a:lnTo>
                    <a:pt x="390" y="996"/>
                  </a:lnTo>
                  <a:lnTo>
                    <a:pt x="396" y="996"/>
                  </a:lnTo>
                  <a:lnTo>
                    <a:pt x="402" y="996"/>
                  </a:lnTo>
                  <a:lnTo>
                    <a:pt x="402" y="990"/>
                  </a:lnTo>
                  <a:lnTo>
                    <a:pt x="408" y="990"/>
                  </a:lnTo>
                  <a:lnTo>
                    <a:pt x="414" y="990"/>
                  </a:lnTo>
                  <a:lnTo>
                    <a:pt x="414" y="984"/>
                  </a:lnTo>
                  <a:lnTo>
                    <a:pt x="420" y="984"/>
                  </a:lnTo>
                  <a:lnTo>
                    <a:pt x="426" y="984"/>
                  </a:lnTo>
                  <a:lnTo>
                    <a:pt x="426" y="978"/>
                  </a:lnTo>
                  <a:lnTo>
                    <a:pt x="432" y="978"/>
                  </a:lnTo>
                  <a:lnTo>
                    <a:pt x="438" y="978"/>
                  </a:lnTo>
                  <a:lnTo>
                    <a:pt x="438" y="972"/>
                  </a:lnTo>
                  <a:lnTo>
                    <a:pt x="444" y="972"/>
                  </a:lnTo>
                  <a:lnTo>
                    <a:pt x="450" y="972"/>
                  </a:lnTo>
                  <a:lnTo>
                    <a:pt x="450" y="966"/>
                  </a:lnTo>
                  <a:lnTo>
                    <a:pt x="456" y="966"/>
                  </a:lnTo>
                  <a:lnTo>
                    <a:pt x="462" y="966"/>
                  </a:lnTo>
                  <a:lnTo>
                    <a:pt x="462" y="960"/>
                  </a:lnTo>
                  <a:lnTo>
                    <a:pt x="468" y="960"/>
                  </a:lnTo>
                  <a:lnTo>
                    <a:pt x="474" y="960"/>
                  </a:lnTo>
                  <a:lnTo>
                    <a:pt x="474" y="954"/>
                  </a:lnTo>
                  <a:lnTo>
                    <a:pt x="480" y="954"/>
                  </a:lnTo>
                  <a:lnTo>
                    <a:pt x="486" y="954"/>
                  </a:lnTo>
                  <a:lnTo>
                    <a:pt x="486" y="948"/>
                  </a:lnTo>
                  <a:lnTo>
                    <a:pt x="492" y="948"/>
                  </a:lnTo>
                  <a:lnTo>
                    <a:pt x="498" y="948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10" y="942"/>
                  </a:lnTo>
                  <a:lnTo>
                    <a:pt x="510" y="936"/>
                  </a:lnTo>
                  <a:lnTo>
                    <a:pt x="516" y="936"/>
                  </a:lnTo>
                  <a:lnTo>
                    <a:pt x="522" y="936"/>
                  </a:lnTo>
                  <a:lnTo>
                    <a:pt x="522" y="930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34" y="924"/>
                  </a:lnTo>
                  <a:lnTo>
                    <a:pt x="540" y="924"/>
                  </a:lnTo>
                  <a:lnTo>
                    <a:pt x="540" y="918"/>
                  </a:lnTo>
                  <a:lnTo>
                    <a:pt x="546" y="918"/>
                  </a:lnTo>
                  <a:lnTo>
                    <a:pt x="552" y="918"/>
                  </a:lnTo>
                  <a:lnTo>
                    <a:pt x="552" y="912"/>
                  </a:lnTo>
                  <a:lnTo>
                    <a:pt x="558" y="912"/>
                  </a:lnTo>
                  <a:lnTo>
                    <a:pt x="564" y="912"/>
                  </a:lnTo>
                  <a:lnTo>
                    <a:pt x="564" y="906"/>
                  </a:lnTo>
                  <a:lnTo>
                    <a:pt x="570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82" y="900"/>
                  </a:lnTo>
                  <a:lnTo>
                    <a:pt x="582" y="894"/>
                  </a:lnTo>
                  <a:lnTo>
                    <a:pt x="588" y="894"/>
                  </a:lnTo>
                  <a:lnTo>
                    <a:pt x="594" y="894"/>
                  </a:lnTo>
                  <a:lnTo>
                    <a:pt x="594" y="888"/>
                  </a:lnTo>
                  <a:lnTo>
                    <a:pt x="600" y="888"/>
                  </a:lnTo>
                  <a:lnTo>
                    <a:pt x="600" y="882"/>
                  </a:lnTo>
                  <a:lnTo>
                    <a:pt x="606" y="882"/>
                  </a:lnTo>
                  <a:lnTo>
                    <a:pt x="612" y="882"/>
                  </a:lnTo>
                  <a:lnTo>
                    <a:pt x="612" y="876"/>
                  </a:lnTo>
                  <a:lnTo>
                    <a:pt x="618" y="876"/>
                  </a:lnTo>
                  <a:lnTo>
                    <a:pt x="618" y="870"/>
                  </a:lnTo>
                  <a:lnTo>
                    <a:pt x="624" y="870"/>
                  </a:lnTo>
                  <a:lnTo>
                    <a:pt x="630" y="870"/>
                  </a:lnTo>
                  <a:lnTo>
                    <a:pt x="630" y="864"/>
                  </a:lnTo>
                  <a:lnTo>
                    <a:pt x="636" y="864"/>
                  </a:lnTo>
                  <a:lnTo>
                    <a:pt x="636" y="858"/>
                  </a:lnTo>
                  <a:lnTo>
                    <a:pt x="642" y="858"/>
                  </a:lnTo>
                  <a:lnTo>
                    <a:pt x="648" y="858"/>
                  </a:lnTo>
                  <a:lnTo>
                    <a:pt x="648" y="852"/>
                  </a:lnTo>
                  <a:lnTo>
                    <a:pt x="654" y="852"/>
                  </a:lnTo>
                  <a:lnTo>
                    <a:pt x="654" y="846"/>
                  </a:lnTo>
                  <a:lnTo>
                    <a:pt x="660" y="846"/>
                  </a:lnTo>
                  <a:lnTo>
                    <a:pt x="666" y="846"/>
                  </a:lnTo>
                  <a:lnTo>
                    <a:pt x="666" y="840"/>
                  </a:lnTo>
                  <a:lnTo>
                    <a:pt x="672" y="840"/>
                  </a:lnTo>
                  <a:lnTo>
                    <a:pt x="672" y="834"/>
                  </a:lnTo>
                  <a:lnTo>
                    <a:pt x="678" y="834"/>
                  </a:lnTo>
                  <a:lnTo>
                    <a:pt x="684" y="834"/>
                  </a:lnTo>
                  <a:lnTo>
                    <a:pt x="684" y="828"/>
                  </a:lnTo>
                  <a:lnTo>
                    <a:pt x="690" y="828"/>
                  </a:lnTo>
                  <a:lnTo>
                    <a:pt x="690" y="822"/>
                  </a:lnTo>
                  <a:lnTo>
                    <a:pt x="696" y="822"/>
                  </a:lnTo>
                  <a:lnTo>
                    <a:pt x="696" y="816"/>
                  </a:lnTo>
                  <a:lnTo>
                    <a:pt x="702" y="816"/>
                  </a:lnTo>
                  <a:lnTo>
                    <a:pt x="708" y="816"/>
                  </a:lnTo>
                  <a:lnTo>
                    <a:pt x="708" y="810"/>
                  </a:lnTo>
                  <a:lnTo>
                    <a:pt x="714" y="810"/>
                  </a:lnTo>
                  <a:lnTo>
                    <a:pt x="714" y="804"/>
                  </a:lnTo>
                  <a:lnTo>
                    <a:pt x="720" y="804"/>
                  </a:lnTo>
                  <a:lnTo>
                    <a:pt x="726" y="798"/>
                  </a:lnTo>
                  <a:lnTo>
                    <a:pt x="732" y="798"/>
                  </a:lnTo>
                  <a:lnTo>
                    <a:pt x="732" y="792"/>
                  </a:lnTo>
                  <a:lnTo>
                    <a:pt x="738" y="792"/>
                  </a:lnTo>
                  <a:lnTo>
                    <a:pt x="738" y="786"/>
                  </a:lnTo>
                  <a:lnTo>
                    <a:pt x="744" y="786"/>
                  </a:lnTo>
                  <a:lnTo>
                    <a:pt x="744" y="780"/>
                  </a:lnTo>
                  <a:lnTo>
                    <a:pt x="750" y="780"/>
                  </a:lnTo>
                  <a:lnTo>
                    <a:pt x="750" y="774"/>
                  </a:lnTo>
                  <a:lnTo>
                    <a:pt x="756" y="774"/>
                  </a:lnTo>
                  <a:lnTo>
                    <a:pt x="756" y="768"/>
                  </a:lnTo>
                  <a:lnTo>
                    <a:pt x="756" y="762"/>
                  </a:lnTo>
                  <a:lnTo>
                    <a:pt x="762" y="762"/>
                  </a:lnTo>
                  <a:lnTo>
                    <a:pt x="762" y="756"/>
                  </a:lnTo>
                  <a:lnTo>
                    <a:pt x="762" y="750"/>
                  </a:lnTo>
                  <a:lnTo>
                    <a:pt x="762" y="744"/>
                  </a:lnTo>
                  <a:lnTo>
                    <a:pt x="768" y="744"/>
                  </a:lnTo>
                  <a:lnTo>
                    <a:pt x="768" y="738"/>
                  </a:lnTo>
                  <a:lnTo>
                    <a:pt x="768" y="732"/>
                  </a:lnTo>
                  <a:lnTo>
                    <a:pt x="768" y="726"/>
                  </a:lnTo>
                  <a:lnTo>
                    <a:pt x="774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74" y="702"/>
                  </a:lnTo>
                  <a:lnTo>
                    <a:pt x="774" y="696"/>
                  </a:lnTo>
                  <a:lnTo>
                    <a:pt x="780" y="696"/>
                  </a:lnTo>
                  <a:lnTo>
                    <a:pt x="780" y="690"/>
                  </a:lnTo>
                  <a:lnTo>
                    <a:pt x="780" y="684"/>
                  </a:lnTo>
                  <a:lnTo>
                    <a:pt x="780" y="678"/>
                  </a:lnTo>
                  <a:lnTo>
                    <a:pt x="780" y="672"/>
                  </a:lnTo>
                  <a:lnTo>
                    <a:pt x="780" y="666"/>
                  </a:lnTo>
                  <a:lnTo>
                    <a:pt x="786" y="666"/>
                  </a:lnTo>
                  <a:lnTo>
                    <a:pt x="786" y="660"/>
                  </a:lnTo>
                  <a:lnTo>
                    <a:pt x="786" y="654"/>
                  </a:lnTo>
                  <a:lnTo>
                    <a:pt x="786" y="648"/>
                  </a:lnTo>
                  <a:lnTo>
                    <a:pt x="786" y="642"/>
                  </a:lnTo>
                  <a:lnTo>
                    <a:pt x="786" y="636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92" y="624"/>
                  </a:lnTo>
                  <a:lnTo>
                    <a:pt x="792" y="618"/>
                  </a:lnTo>
                  <a:lnTo>
                    <a:pt x="792" y="612"/>
                  </a:lnTo>
                  <a:lnTo>
                    <a:pt x="792" y="606"/>
                  </a:lnTo>
                  <a:lnTo>
                    <a:pt x="798" y="606"/>
                  </a:lnTo>
                  <a:lnTo>
                    <a:pt x="798" y="600"/>
                  </a:lnTo>
                  <a:lnTo>
                    <a:pt x="798" y="594"/>
                  </a:lnTo>
                  <a:lnTo>
                    <a:pt x="798" y="588"/>
                  </a:lnTo>
                  <a:lnTo>
                    <a:pt x="798" y="582"/>
                  </a:lnTo>
                  <a:lnTo>
                    <a:pt x="798" y="576"/>
                  </a:lnTo>
                  <a:lnTo>
                    <a:pt x="804" y="570"/>
                  </a:lnTo>
                  <a:lnTo>
                    <a:pt x="804" y="564"/>
                  </a:lnTo>
                  <a:lnTo>
                    <a:pt x="804" y="558"/>
                  </a:lnTo>
                  <a:lnTo>
                    <a:pt x="804" y="552"/>
                  </a:lnTo>
                  <a:lnTo>
                    <a:pt x="804" y="546"/>
                  </a:lnTo>
                  <a:lnTo>
                    <a:pt x="804" y="540"/>
                  </a:lnTo>
                  <a:lnTo>
                    <a:pt x="810" y="534"/>
                  </a:lnTo>
                  <a:lnTo>
                    <a:pt x="810" y="528"/>
                  </a:lnTo>
                  <a:lnTo>
                    <a:pt x="810" y="522"/>
                  </a:lnTo>
                  <a:lnTo>
                    <a:pt x="810" y="516"/>
                  </a:lnTo>
                  <a:lnTo>
                    <a:pt x="810" y="510"/>
                  </a:lnTo>
                  <a:lnTo>
                    <a:pt x="810" y="504"/>
                  </a:lnTo>
                  <a:lnTo>
                    <a:pt x="816" y="504"/>
                  </a:lnTo>
                  <a:lnTo>
                    <a:pt x="816" y="498"/>
                  </a:lnTo>
                  <a:lnTo>
                    <a:pt x="816" y="492"/>
                  </a:lnTo>
                  <a:lnTo>
                    <a:pt x="816" y="486"/>
                  </a:lnTo>
                  <a:lnTo>
                    <a:pt x="816" y="480"/>
                  </a:lnTo>
                  <a:lnTo>
                    <a:pt x="816" y="474"/>
                  </a:lnTo>
                  <a:lnTo>
                    <a:pt x="816" y="468"/>
                  </a:lnTo>
                  <a:lnTo>
                    <a:pt x="822" y="468"/>
                  </a:lnTo>
                  <a:lnTo>
                    <a:pt x="822" y="462"/>
                  </a:lnTo>
                  <a:lnTo>
                    <a:pt x="822" y="456"/>
                  </a:lnTo>
                  <a:lnTo>
                    <a:pt x="822" y="450"/>
                  </a:lnTo>
                  <a:lnTo>
                    <a:pt x="822" y="444"/>
                  </a:lnTo>
                  <a:lnTo>
                    <a:pt x="822" y="438"/>
                  </a:lnTo>
                  <a:lnTo>
                    <a:pt x="822" y="432"/>
                  </a:lnTo>
                  <a:lnTo>
                    <a:pt x="828" y="426"/>
                  </a:lnTo>
                  <a:lnTo>
                    <a:pt x="828" y="420"/>
                  </a:lnTo>
                  <a:lnTo>
                    <a:pt x="828" y="414"/>
                  </a:lnTo>
                  <a:lnTo>
                    <a:pt x="828" y="408"/>
                  </a:lnTo>
                  <a:lnTo>
                    <a:pt x="828" y="402"/>
                  </a:lnTo>
                  <a:lnTo>
                    <a:pt x="828" y="396"/>
                  </a:lnTo>
                  <a:lnTo>
                    <a:pt x="828" y="390"/>
                  </a:lnTo>
                  <a:lnTo>
                    <a:pt x="834" y="390"/>
                  </a:lnTo>
                  <a:lnTo>
                    <a:pt x="834" y="384"/>
                  </a:lnTo>
                  <a:lnTo>
                    <a:pt x="834" y="378"/>
                  </a:lnTo>
                  <a:lnTo>
                    <a:pt x="834" y="372"/>
                  </a:lnTo>
                  <a:lnTo>
                    <a:pt x="834" y="366"/>
                  </a:lnTo>
                  <a:lnTo>
                    <a:pt x="834" y="360"/>
                  </a:lnTo>
                  <a:lnTo>
                    <a:pt x="834" y="354"/>
                  </a:lnTo>
                  <a:lnTo>
                    <a:pt x="840" y="348"/>
                  </a:lnTo>
                  <a:lnTo>
                    <a:pt x="840" y="342"/>
                  </a:lnTo>
                  <a:lnTo>
                    <a:pt x="840" y="336"/>
                  </a:lnTo>
                  <a:lnTo>
                    <a:pt x="840" y="330"/>
                  </a:lnTo>
                  <a:lnTo>
                    <a:pt x="840" y="324"/>
                  </a:lnTo>
                  <a:lnTo>
                    <a:pt x="840" y="318"/>
                  </a:lnTo>
                  <a:lnTo>
                    <a:pt x="840" y="312"/>
                  </a:lnTo>
                  <a:lnTo>
                    <a:pt x="846" y="312"/>
                  </a:lnTo>
                  <a:lnTo>
                    <a:pt x="846" y="306"/>
                  </a:lnTo>
                  <a:lnTo>
                    <a:pt x="846" y="300"/>
                  </a:lnTo>
                  <a:lnTo>
                    <a:pt x="846" y="294"/>
                  </a:lnTo>
                  <a:lnTo>
                    <a:pt x="846" y="288"/>
                  </a:lnTo>
                  <a:lnTo>
                    <a:pt x="846" y="282"/>
                  </a:lnTo>
                  <a:lnTo>
                    <a:pt x="846" y="276"/>
                  </a:lnTo>
                  <a:lnTo>
                    <a:pt x="846" y="270"/>
                  </a:lnTo>
                  <a:lnTo>
                    <a:pt x="852" y="270"/>
                  </a:lnTo>
                  <a:lnTo>
                    <a:pt x="852" y="264"/>
                  </a:lnTo>
                  <a:lnTo>
                    <a:pt x="852" y="258"/>
                  </a:lnTo>
                  <a:lnTo>
                    <a:pt x="852" y="252"/>
                  </a:lnTo>
                  <a:lnTo>
                    <a:pt x="852" y="246"/>
                  </a:lnTo>
                  <a:lnTo>
                    <a:pt x="852" y="240"/>
                  </a:lnTo>
                  <a:lnTo>
                    <a:pt x="852" y="234"/>
                  </a:lnTo>
                  <a:lnTo>
                    <a:pt x="852" y="228"/>
                  </a:lnTo>
                  <a:lnTo>
                    <a:pt x="858" y="228"/>
                  </a:lnTo>
                  <a:lnTo>
                    <a:pt x="858" y="222"/>
                  </a:lnTo>
                  <a:lnTo>
                    <a:pt x="858" y="216"/>
                  </a:lnTo>
                  <a:lnTo>
                    <a:pt x="858" y="210"/>
                  </a:lnTo>
                  <a:lnTo>
                    <a:pt x="858" y="204"/>
                  </a:lnTo>
                  <a:lnTo>
                    <a:pt x="858" y="198"/>
                  </a:lnTo>
                  <a:lnTo>
                    <a:pt x="858" y="192"/>
                  </a:lnTo>
                  <a:lnTo>
                    <a:pt x="858" y="186"/>
                  </a:lnTo>
                  <a:lnTo>
                    <a:pt x="864" y="180"/>
                  </a:lnTo>
                  <a:lnTo>
                    <a:pt x="864" y="174"/>
                  </a:lnTo>
                  <a:lnTo>
                    <a:pt x="864" y="168"/>
                  </a:lnTo>
                  <a:lnTo>
                    <a:pt x="864" y="162"/>
                  </a:lnTo>
                  <a:lnTo>
                    <a:pt x="864" y="156"/>
                  </a:lnTo>
                  <a:lnTo>
                    <a:pt x="864" y="150"/>
                  </a:lnTo>
                  <a:lnTo>
                    <a:pt x="864" y="144"/>
                  </a:lnTo>
                  <a:lnTo>
                    <a:pt x="870" y="138"/>
                  </a:lnTo>
                  <a:lnTo>
                    <a:pt x="870" y="132"/>
                  </a:lnTo>
                  <a:lnTo>
                    <a:pt x="870" y="126"/>
                  </a:lnTo>
                  <a:lnTo>
                    <a:pt x="870" y="120"/>
                  </a:lnTo>
                  <a:lnTo>
                    <a:pt x="870" y="114"/>
                  </a:lnTo>
                  <a:lnTo>
                    <a:pt x="870" y="108"/>
                  </a:lnTo>
                  <a:lnTo>
                    <a:pt x="870" y="102"/>
                  </a:lnTo>
                  <a:lnTo>
                    <a:pt x="870" y="96"/>
                  </a:lnTo>
                  <a:lnTo>
                    <a:pt x="876" y="96"/>
                  </a:lnTo>
                  <a:lnTo>
                    <a:pt x="876" y="90"/>
                  </a:lnTo>
                  <a:lnTo>
                    <a:pt x="876" y="84"/>
                  </a:lnTo>
                  <a:lnTo>
                    <a:pt x="876" y="78"/>
                  </a:lnTo>
                  <a:lnTo>
                    <a:pt x="876" y="72"/>
                  </a:lnTo>
                  <a:lnTo>
                    <a:pt x="876" y="66"/>
                  </a:lnTo>
                  <a:lnTo>
                    <a:pt x="876" y="60"/>
                  </a:lnTo>
                  <a:lnTo>
                    <a:pt x="876" y="54"/>
                  </a:lnTo>
                  <a:lnTo>
                    <a:pt x="882" y="48"/>
                  </a:lnTo>
                  <a:lnTo>
                    <a:pt x="882" y="42"/>
                  </a:lnTo>
                  <a:lnTo>
                    <a:pt x="882" y="36"/>
                  </a:lnTo>
                  <a:lnTo>
                    <a:pt x="882" y="30"/>
                  </a:lnTo>
                  <a:lnTo>
                    <a:pt x="882" y="24"/>
                  </a:lnTo>
                  <a:lnTo>
                    <a:pt x="882" y="18"/>
                  </a:lnTo>
                  <a:lnTo>
                    <a:pt x="888" y="18"/>
                  </a:lnTo>
                  <a:lnTo>
                    <a:pt x="888" y="12"/>
                  </a:lnTo>
                  <a:lnTo>
                    <a:pt x="888" y="6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894" y="6"/>
                  </a:lnTo>
                  <a:lnTo>
                    <a:pt x="900" y="6"/>
                  </a:lnTo>
                  <a:lnTo>
                    <a:pt x="900" y="12"/>
                  </a:lnTo>
                  <a:lnTo>
                    <a:pt x="900" y="18"/>
                  </a:lnTo>
                  <a:lnTo>
                    <a:pt x="900" y="24"/>
                  </a:lnTo>
                  <a:lnTo>
                    <a:pt x="906" y="24"/>
                  </a:lnTo>
                  <a:lnTo>
                    <a:pt x="906" y="30"/>
                  </a:lnTo>
                  <a:lnTo>
                    <a:pt x="906" y="36"/>
                  </a:lnTo>
                  <a:lnTo>
                    <a:pt x="906" y="42"/>
                  </a:lnTo>
                  <a:lnTo>
                    <a:pt x="906" y="48"/>
                  </a:lnTo>
                  <a:lnTo>
                    <a:pt x="906" y="54"/>
                  </a:lnTo>
                  <a:lnTo>
                    <a:pt x="906" y="60"/>
                  </a:lnTo>
                  <a:lnTo>
                    <a:pt x="912" y="60"/>
                  </a:lnTo>
                  <a:lnTo>
                    <a:pt x="912" y="66"/>
                  </a:lnTo>
                  <a:lnTo>
                    <a:pt x="912" y="72"/>
                  </a:lnTo>
                  <a:lnTo>
                    <a:pt x="912" y="78"/>
                  </a:lnTo>
                  <a:lnTo>
                    <a:pt x="912" y="84"/>
                  </a:lnTo>
                  <a:lnTo>
                    <a:pt x="912" y="90"/>
                  </a:lnTo>
                  <a:lnTo>
                    <a:pt x="912" y="96"/>
                  </a:lnTo>
                  <a:lnTo>
                    <a:pt x="912" y="102"/>
                  </a:lnTo>
                  <a:lnTo>
                    <a:pt x="912" y="108"/>
                  </a:lnTo>
                  <a:lnTo>
                    <a:pt x="918" y="108"/>
                  </a:lnTo>
                  <a:lnTo>
                    <a:pt x="918" y="114"/>
                  </a:lnTo>
                  <a:lnTo>
                    <a:pt x="918" y="120"/>
                  </a:lnTo>
                  <a:lnTo>
                    <a:pt x="918" y="126"/>
                  </a:lnTo>
                  <a:lnTo>
                    <a:pt x="918" y="132"/>
                  </a:lnTo>
                  <a:lnTo>
                    <a:pt x="918" y="138"/>
                  </a:lnTo>
                  <a:lnTo>
                    <a:pt x="918" y="144"/>
                  </a:lnTo>
                  <a:lnTo>
                    <a:pt x="918" y="150"/>
                  </a:lnTo>
                  <a:lnTo>
                    <a:pt x="924" y="156"/>
                  </a:lnTo>
                  <a:lnTo>
                    <a:pt x="924" y="162"/>
                  </a:lnTo>
                  <a:lnTo>
                    <a:pt x="924" y="168"/>
                  </a:lnTo>
                  <a:lnTo>
                    <a:pt x="924" y="174"/>
                  </a:lnTo>
                  <a:lnTo>
                    <a:pt x="924" y="180"/>
                  </a:lnTo>
                  <a:lnTo>
                    <a:pt x="924" y="186"/>
                  </a:lnTo>
                  <a:lnTo>
                    <a:pt x="924" y="192"/>
                  </a:lnTo>
                  <a:lnTo>
                    <a:pt x="924" y="198"/>
                  </a:lnTo>
                  <a:lnTo>
                    <a:pt x="930" y="198"/>
                  </a:lnTo>
                  <a:lnTo>
                    <a:pt x="930" y="204"/>
                  </a:lnTo>
                  <a:lnTo>
                    <a:pt x="930" y="210"/>
                  </a:lnTo>
                  <a:lnTo>
                    <a:pt x="930" y="216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30" y="234"/>
                  </a:lnTo>
                  <a:lnTo>
                    <a:pt x="930" y="240"/>
                  </a:lnTo>
                  <a:lnTo>
                    <a:pt x="936" y="240"/>
                  </a:lnTo>
                  <a:lnTo>
                    <a:pt x="936" y="246"/>
                  </a:lnTo>
                  <a:lnTo>
                    <a:pt x="936" y="252"/>
                  </a:lnTo>
                  <a:lnTo>
                    <a:pt x="936" y="258"/>
                  </a:lnTo>
                  <a:lnTo>
                    <a:pt x="936" y="264"/>
                  </a:lnTo>
                  <a:lnTo>
                    <a:pt x="936" y="270"/>
                  </a:lnTo>
                  <a:lnTo>
                    <a:pt x="936" y="276"/>
                  </a:lnTo>
                  <a:lnTo>
                    <a:pt x="936" y="282"/>
                  </a:lnTo>
                  <a:lnTo>
                    <a:pt x="942" y="288"/>
                  </a:lnTo>
                  <a:lnTo>
                    <a:pt x="942" y="294"/>
                  </a:lnTo>
                  <a:lnTo>
                    <a:pt x="942" y="300"/>
                  </a:lnTo>
                  <a:lnTo>
                    <a:pt x="942" y="306"/>
                  </a:lnTo>
                  <a:lnTo>
                    <a:pt x="942" y="312"/>
                  </a:lnTo>
                  <a:lnTo>
                    <a:pt x="942" y="318"/>
                  </a:lnTo>
                  <a:lnTo>
                    <a:pt x="942" y="324"/>
                  </a:lnTo>
                  <a:lnTo>
                    <a:pt x="948" y="324"/>
                  </a:lnTo>
                  <a:lnTo>
                    <a:pt x="948" y="330"/>
                  </a:lnTo>
                  <a:lnTo>
                    <a:pt x="948" y="336"/>
                  </a:lnTo>
                  <a:lnTo>
                    <a:pt x="948" y="342"/>
                  </a:lnTo>
                  <a:lnTo>
                    <a:pt x="948" y="348"/>
                  </a:lnTo>
                  <a:lnTo>
                    <a:pt x="948" y="354"/>
                  </a:lnTo>
                  <a:lnTo>
                    <a:pt x="948" y="360"/>
                  </a:lnTo>
                  <a:lnTo>
                    <a:pt x="948" y="366"/>
                  </a:lnTo>
                  <a:lnTo>
                    <a:pt x="954" y="366"/>
                  </a:lnTo>
                  <a:lnTo>
                    <a:pt x="954" y="372"/>
                  </a:lnTo>
                  <a:lnTo>
                    <a:pt x="954" y="378"/>
                  </a:lnTo>
                  <a:lnTo>
                    <a:pt x="954" y="384"/>
                  </a:lnTo>
                  <a:lnTo>
                    <a:pt x="954" y="390"/>
                  </a:lnTo>
                  <a:lnTo>
                    <a:pt x="954" y="396"/>
                  </a:lnTo>
                  <a:lnTo>
                    <a:pt x="954" y="402"/>
                  </a:lnTo>
                  <a:lnTo>
                    <a:pt x="960" y="402"/>
                  </a:lnTo>
                  <a:lnTo>
                    <a:pt x="960" y="408"/>
                  </a:lnTo>
                  <a:lnTo>
                    <a:pt x="960" y="414"/>
                  </a:lnTo>
                  <a:lnTo>
                    <a:pt x="960" y="420"/>
                  </a:lnTo>
                  <a:lnTo>
                    <a:pt x="960" y="426"/>
                  </a:lnTo>
                  <a:lnTo>
                    <a:pt x="960" y="432"/>
                  </a:lnTo>
                  <a:lnTo>
                    <a:pt x="960" y="438"/>
                  </a:lnTo>
                  <a:lnTo>
                    <a:pt x="966" y="444"/>
                  </a:lnTo>
                  <a:lnTo>
                    <a:pt x="966" y="450"/>
                  </a:lnTo>
                  <a:lnTo>
                    <a:pt x="966" y="456"/>
                  </a:lnTo>
                  <a:lnTo>
                    <a:pt x="966" y="462"/>
                  </a:lnTo>
                  <a:lnTo>
                    <a:pt x="966" y="468"/>
                  </a:lnTo>
                  <a:lnTo>
                    <a:pt x="966" y="474"/>
                  </a:lnTo>
                  <a:lnTo>
                    <a:pt x="966" y="480"/>
                  </a:lnTo>
                  <a:lnTo>
                    <a:pt x="972" y="480"/>
                  </a:lnTo>
                  <a:lnTo>
                    <a:pt x="972" y="486"/>
                  </a:lnTo>
                  <a:lnTo>
                    <a:pt x="972" y="492"/>
                  </a:lnTo>
                  <a:lnTo>
                    <a:pt x="972" y="498"/>
                  </a:lnTo>
                  <a:lnTo>
                    <a:pt x="972" y="504"/>
                  </a:lnTo>
                  <a:lnTo>
                    <a:pt x="972" y="510"/>
                  </a:lnTo>
                  <a:lnTo>
                    <a:pt x="972" y="516"/>
                  </a:lnTo>
                  <a:lnTo>
                    <a:pt x="978" y="516"/>
                  </a:lnTo>
                  <a:lnTo>
                    <a:pt x="978" y="522"/>
                  </a:lnTo>
                  <a:lnTo>
                    <a:pt x="978" y="528"/>
                  </a:lnTo>
                  <a:lnTo>
                    <a:pt x="978" y="534"/>
                  </a:lnTo>
                  <a:lnTo>
                    <a:pt x="978" y="540"/>
                  </a:lnTo>
                  <a:lnTo>
                    <a:pt x="978" y="546"/>
                  </a:lnTo>
                  <a:lnTo>
                    <a:pt x="978" y="552"/>
                  </a:lnTo>
                  <a:lnTo>
                    <a:pt x="984" y="552"/>
                  </a:lnTo>
                  <a:lnTo>
                    <a:pt x="984" y="558"/>
                  </a:lnTo>
                  <a:lnTo>
                    <a:pt x="984" y="564"/>
                  </a:lnTo>
                  <a:lnTo>
                    <a:pt x="984" y="570"/>
                  </a:lnTo>
                  <a:lnTo>
                    <a:pt x="984" y="576"/>
                  </a:lnTo>
                  <a:lnTo>
                    <a:pt x="984" y="582"/>
                  </a:lnTo>
                  <a:lnTo>
                    <a:pt x="990" y="588"/>
                  </a:lnTo>
                  <a:lnTo>
                    <a:pt x="990" y="594"/>
                  </a:lnTo>
                  <a:lnTo>
                    <a:pt x="990" y="600"/>
                  </a:lnTo>
                  <a:lnTo>
                    <a:pt x="990" y="606"/>
                  </a:lnTo>
                  <a:lnTo>
                    <a:pt x="990" y="612"/>
                  </a:lnTo>
                  <a:lnTo>
                    <a:pt x="990" y="618"/>
                  </a:lnTo>
                  <a:lnTo>
                    <a:pt x="996" y="618"/>
                  </a:lnTo>
                  <a:lnTo>
                    <a:pt x="996" y="624"/>
                  </a:lnTo>
                  <a:lnTo>
                    <a:pt x="996" y="630"/>
                  </a:lnTo>
                  <a:lnTo>
                    <a:pt x="996" y="636"/>
                  </a:lnTo>
                  <a:lnTo>
                    <a:pt x="996" y="642"/>
                  </a:lnTo>
                  <a:lnTo>
                    <a:pt x="996" y="648"/>
                  </a:lnTo>
                  <a:lnTo>
                    <a:pt x="1002" y="654"/>
                  </a:lnTo>
                  <a:lnTo>
                    <a:pt x="1002" y="660"/>
                  </a:lnTo>
                  <a:lnTo>
                    <a:pt x="1002" y="666"/>
                  </a:lnTo>
                  <a:lnTo>
                    <a:pt x="1002" y="672"/>
                  </a:lnTo>
                  <a:lnTo>
                    <a:pt x="1002" y="678"/>
                  </a:lnTo>
                  <a:lnTo>
                    <a:pt x="1008" y="684"/>
                  </a:lnTo>
                  <a:lnTo>
                    <a:pt x="1008" y="690"/>
                  </a:lnTo>
                  <a:lnTo>
                    <a:pt x="1008" y="696"/>
                  </a:lnTo>
                  <a:lnTo>
                    <a:pt x="1008" y="702"/>
                  </a:lnTo>
                  <a:lnTo>
                    <a:pt x="1008" y="708"/>
                  </a:lnTo>
                  <a:lnTo>
                    <a:pt x="1014" y="714"/>
                  </a:lnTo>
                  <a:lnTo>
                    <a:pt x="1014" y="720"/>
                  </a:lnTo>
                  <a:lnTo>
                    <a:pt x="1014" y="726"/>
                  </a:lnTo>
                  <a:lnTo>
                    <a:pt x="1014" y="732"/>
                  </a:lnTo>
                  <a:lnTo>
                    <a:pt x="1020" y="738"/>
                  </a:lnTo>
                  <a:lnTo>
                    <a:pt x="1020" y="744"/>
                  </a:lnTo>
                  <a:lnTo>
                    <a:pt x="1020" y="750"/>
                  </a:lnTo>
                  <a:lnTo>
                    <a:pt x="1020" y="756"/>
                  </a:lnTo>
                  <a:lnTo>
                    <a:pt x="1026" y="756"/>
                  </a:lnTo>
                  <a:lnTo>
                    <a:pt x="1026" y="762"/>
                  </a:lnTo>
                  <a:lnTo>
                    <a:pt x="1026" y="768"/>
                  </a:lnTo>
                  <a:lnTo>
                    <a:pt x="1026" y="774"/>
                  </a:lnTo>
                  <a:lnTo>
                    <a:pt x="1032" y="774"/>
                  </a:lnTo>
                  <a:lnTo>
                    <a:pt x="1032" y="780"/>
                  </a:lnTo>
                  <a:lnTo>
                    <a:pt x="1038" y="786"/>
                  </a:lnTo>
                  <a:lnTo>
                    <a:pt x="1038" y="792"/>
                  </a:lnTo>
                  <a:lnTo>
                    <a:pt x="1044" y="792"/>
                  </a:lnTo>
                  <a:lnTo>
                    <a:pt x="1044" y="798"/>
                  </a:lnTo>
                  <a:lnTo>
                    <a:pt x="1050" y="798"/>
                  </a:lnTo>
                  <a:lnTo>
                    <a:pt x="1056" y="798"/>
                  </a:lnTo>
                  <a:lnTo>
                    <a:pt x="1056" y="804"/>
                  </a:lnTo>
                  <a:lnTo>
                    <a:pt x="1062" y="804"/>
                  </a:lnTo>
                  <a:lnTo>
                    <a:pt x="1062" y="810"/>
                  </a:lnTo>
                  <a:lnTo>
                    <a:pt x="1068" y="810"/>
                  </a:lnTo>
                  <a:lnTo>
                    <a:pt x="1074" y="810"/>
                  </a:lnTo>
                  <a:lnTo>
                    <a:pt x="1074" y="816"/>
                  </a:lnTo>
                  <a:lnTo>
                    <a:pt x="1080" y="816"/>
                  </a:lnTo>
                  <a:lnTo>
                    <a:pt x="1080" y="822"/>
                  </a:lnTo>
                  <a:lnTo>
                    <a:pt x="1086" y="822"/>
                  </a:lnTo>
                  <a:lnTo>
                    <a:pt x="1086" y="828"/>
                  </a:lnTo>
                  <a:lnTo>
                    <a:pt x="1092" y="828"/>
                  </a:lnTo>
                  <a:lnTo>
                    <a:pt x="1098" y="828"/>
                  </a:lnTo>
                  <a:lnTo>
                    <a:pt x="1098" y="834"/>
                  </a:lnTo>
                  <a:lnTo>
                    <a:pt x="1104" y="834"/>
                  </a:lnTo>
                  <a:lnTo>
                    <a:pt x="1104" y="840"/>
                  </a:lnTo>
                  <a:lnTo>
                    <a:pt x="1110" y="840"/>
                  </a:lnTo>
                  <a:lnTo>
                    <a:pt x="1116" y="840"/>
                  </a:lnTo>
                  <a:lnTo>
                    <a:pt x="1116" y="846"/>
                  </a:lnTo>
                  <a:lnTo>
                    <a:pt x="1122" y="846"/>
                  </a:lnTo>
                  <a:lnTo>
                    <a:pt x="1122" y="852"/>
                  </a:lnTo>
                  <a:lnTo>
                    <a:pt x="1128" y="852"/>
                  </a:lnTo>
                  <a:lnTo>
                    <a:pt x="1134" y="852"/>
                  </a:lnTo>
                  <a:lnTo>
                    <a:pt x="1134" y="858"/>
                  </a:lnTo>
                  <a:lnTo>
                    <a:pt x="1140" y="858"/>
                  </a:lnTo>
                  <a:lnTo>
                    <a:pt x="1140" y="864"/>
                  </a:lnTo>
                  <a:lnTo>
                    <a:pt x="1146" y="864"/>
                  </a:lnTo>
                  <a:lnTo>
                    <a:pt x="1152" y="864"/>
                  </a:lnTo>
                  <a:lnTo>
                    <a:pt x="1152" y="870"/>
                  </a:lnTo>
                  <a:lnTo>
                    <a:pt x="1158" y="870"/>
                  </a:lnTo>
                  <a:lnTo>
                    <a:pt x="1158" y="876"/>
                  </a:lnTo>
                  <a:lnTo>
                    <a:pt x="1164" y="876"/>
                  </a:lnTo>
                  <a:lnTo>
                    <a:pt x="1170" y="876"/>
                  </a:lnTo>
                  <a:lnTo>
                    <a:pt x="1170" y="882"/>
                  </a:lnTo>
                  <a:lnTo>
                    <a:pt x="1176" y="882"/>
                  </a:lnTo>
                  <a:lnTo>
                    <a:pt x="1176" y="888"/>
                  </a:lnTo>
                  <a:lnTo>
                    <a:pt x="1182" y="888"/>
                  </a:lnTo>
                  <a:lnTo>
                    <a:pt x="1188" y="888"/>
                  </a:lnTo>
                  <a:lnTo>
                    <a:pt x="1188" y="894"/>
                  </a:lnTo>
                  <a:lnTo>
                    <a:pt x="1194" y="894"/>
                  </a:lnTo>
                  <a:lnTo>
                    <a:pt x="1200" y="894"/>
                  </a:lnTo>
                  <a:lnTo>
                    <a:pt x="1200" y="900"/>
                  </a:lnTo>
                  <a:lnTo>
                    <a:pt x="1206" y="900"/>
                  </a:lnTo>
                  <a:lnTo>
                    <a:pt x="1206" y="906"/>
                  </a:lnTo>
                  <a:lnTo>
                    <a:pt x="1212" y="906"/>
                  </a:lnTo>
                  <a:lnTo>
                    <a:pt x="1218" y="906"/>
                  </a:lnTo>
                  <a:lnTo>
                    <a:pt x="1218" y="912"/>
                  </a:lnTo>
                  <a:lnTo>
                    <a:pt x="1224" y="912"/>
                  </a:lnTo>
                  <a:lnTo>
                    <a:pt x="1230" y="912"/>
                  </a:lnTo>
                  <a:lnTo>
                    <a:pt x="1230" y="918"/>
                  </a:lnTo>
                  <a:lnTo>
                    <a:pt x="1236" y="918"/>
                  </a:lnTo>
                  <a:lnTo>
                    <a:pt x="1236" y="924"/>
                  </a:lnTo>
                  <a:lnTo>
                    <a:pt x="1242" y="924"/>
                  </a:lnTo>
                  <a:lnTo>
                    <a:pt x="1248" y="924"/>
                  </a:lnTo>
                  <a:lnTo>
                    <a:pt x="1248" y="930"/>
                  </a:lnTo>
                  <a:lnTo>
                    <a:pt x="1254" y="930"/>
                  </a:lnTo>
                  <a:lnTo>
                    <a:pt x="1260" y="930"/>
                  </a:lnTo>
                  <a:lnTo>
                    <a:pt x="1260" y="936"/>
                  </a:lnTo>
                  <a:lnTo>
                    <a:pt x="1266" y="936"/>
                  </a:lnTo>
                  <a:lnTo>
                    <a:pt x="1272" y="936"/>
                  </a:lnTo>
                  <a:lnTo>
                    <a:pt x="1272" y="942"/>
                  </a:lnTo>
                  <a:lnTo>
                    <a:pt x="1278" y="942"/>
                  </a:lnTo>
                  <a:lnTo>
                    <a:pt x="1284" y="948"/>
                  </a:lnTo>
                  <a:lnTo>
                    <a:pt x="1290" y="948"/>
                  </a:lnTo>
                  <a:lnTo>
                    <a:pt x="1290" y="954"/>
                  </a:lnTo>
                  <a:lnTo>
                    <a:pt x="1296" y="954"/>
                  </a:lnTo>
                  <a:lnTo>
                    <a:pt x="1302" y="954"/>
                  </a:lnTo>
                  <a:lnTo>
                    <a:pt x="1302" y="960"/>
                  </a:lnTo>
                  <a:lnTo>
                    <a:pt x="1308" y="960"/>
                  </a:lnTo>
                  <a:lnTo>
                    <a:pt x="1314" y="960"/>
                  </a:lnTo>
                  <a:lnTo>
                    <a:pt x="1314" y="966"/>
                  </a:lnTo>
                  <a:lnTo>
                    <a:pt x="1320" y="966"/>
                  </a:lnTo>
                  <a:lnTo>
                    <a:pt x="1326" y="966"/>
                  </a:lnTo>
                  <a:lnTo>
                    <a:pt x="1326" y="972"/>
                  </a:lnTo>
                  <a:lnTo>
                    <a:pt x="1332" y="972"/>
                  </a:lnTo>
                  <a:lnTo>
                    <a:pt x="1338" y="972"/>
                  </a:lnTo>
                  <a:lnTo>
                    <a:pt x="1338" y="978"/>
                  </a:lnTo>
                  <a:lnTo>
                    <a:pt x="1344" y="978"/>
                  </a:lnTo>
                  <a:lnTo>
                    <a:pt x="1350" y="978"/>
                  </a:lnTo>
                  <a:lnTo>
                    <a:pt x="1350" y="984"/>
                  </a:lnTo>
                  <a:lnTo>
                    <a:pt x="1356" y="984"/>
                  </a:lnTo>
                  <a:lnTo>
                    <a:pt x="1362" y="984"/>
                  </a:lnTo>
                  <a:lnTo>
                    <a:pt x="1368" y="984"/>
                  </a:lnTo>
                  <a:lnTo>
                    <a:pt x="1368" y="990"/>
                  </a:lnTo>
                  <a:lnTo>
                    <a:pt x="1374" y="990"/>
                  </a:lnTo>
                  <a:lnTo>
                    <a:pt x="1380" y="990"/>
                  </a:lnTo>
                  <a:lnTo>
                    <a:pt x="1380" y="996"/>
                  </a:lnTo>
                  <a:lnTo>
                    <a:pt x="1386" y="996"/>
                  </a:lnTo>
                  <a:lnTo>
                    <a:pt x="1392" y="996"/>
                  </a:lnTo>
                  <a:lnTo>
                    <a:pt x="1392" y="1002"/>
                  </a:lnTo>
                  <a:lnTo>
                    <a:pt x="1398" y="1002"/>
                  </a:lnTo>
                  <a:lnTo>
                    <a:pt x="1404" y="1002"/>
                  </a:lnTo>
                  <a:lnTo>
                    <a:pt x="1404" y="1008"/>
                  </a:lnTo>
                  <a:lnTo>
                    <a:pt x="1410" y="1008"/>
                  </a:lnTo>
                  <a:lnTo>
                    <a:pt x="1416" y="1008"/>
                  </a:lnTo>
                  <a:lnTo>
                    <a:pt x="1422" y="1008"/>
                  </a:lnTo>
                  <a:lnTo>
                    <a:pt x="1422" y="1014"/>
                  </a:lnTo>
                  <a:lnTo>
                    <a:pt x="1428" y="1014"/>
                  </a:lnTo>
                  <a:lnTo>
                    <a:pt x="1434" y="1014"/>
                  </a:lnTo>
                  <a:lnTo>
                    <a:pt x="1434" y="1020"/>
                  </a:lnTo>
                  <a:lnTo>
                    <a:pt x="1440" y="1020"/>
                  </a:lnTo>
                  <a:lnTo>
                    <a:pt x="1446" y="1020"/>
                  </a:lnTo>
                  <a:lnTo>
                    <a:pt x="1452" y="1020"/>
                  </a:lnTo>
                  <a:lnTo>
                    <a:pt x="1452" y="1026"/>
                  </a:lnTo>
                  <a:lnTo>
                    <a:pt x="1458" y="1026"/>
                  </a:lnTo>
                  <a:lnTo>
                    <a:pt x="1464" y="1026"/>
                  </a:lnTo>
                  <a:lnTo>
                    <a:pt x="1464" y="1032"/>
                  </a:lnTo>
                  <a:lnTo>
                    <a:pt x="1470" y="1032"/>
                  </a:lnTo>
                  <a:lnTo>
                    <a:pt x="1476" y="1032"/>
                  </a:lnTo>
                  <a:lnTo>
                    <a:pt x="1482" y="1032"/>
                  </a:lnTo>
                  <a:lnTo>
                    <a:pt x="1482" y="1038"/>
                  </a:lnTo>
                  <a:lnTo>
                    <a:pt x="1488" y="1038"/>
                  </a:lnTo>
                  <a:lnTo>
                    <a:pt x="1494" y="1038"/>
                  </a:lnTo>
                  <a:lnTo>
                    <a:pt x="1500" y="1038"/>
                  </a:lnTo>
                  <a:lnTo>
                    <a:pt x="1500" y="1044"/>
                  </a:lnTo>
                  <a:lnTo>
                    <a:pt x="1506" y="1044"/>
                  </a:lnTo>
                  <a:lnTo>
                    <a:pt x="1512" y="1044"/>
                  </a:lnTo>
                  <a:lnTo>
                    <a:pt x="1518" y="1044"/>
                  </a:lnTo>
                  <a:lnTo>
                    <a:pt x="1518" y="1050"/>
                  </a:lnTo>
                  <a:lnTo>
                    <a:pt x="1524" y="1050"/>
                  </a:lnTo>
                  <a:lnTo>
                    <a:pt x="1530" y="1050"/>
                  </a:lnTo>
                  <a:lnTo>
                    <a:pt x="1536" y="1050"/>
                  </a:lnTo>
                  <a:lnTo>
                    <a:pt x="1536" y="1056"/>
                  </a:lnTo>
                  <a:lnTo>
                    <a:pt x="1542" y="1056"/>
                  </a:lnTo>
                  <a:lnTo>
                    <a:pt x="1548" y="1056"/>
                  </a:lnTo>
                  <a:lnTo>
                    <a:pt x="1554" y="1056"/>
                  </a:lnTo>
                  <a:lnTo>
                    <a:pt x="1560" y="1056"/>
                  </a:lnTo>
                  <a:lnTo>
                    <a:pt x="1560" y="1062"/>
                  </a:lnTo>
                  <a:lnTo>
                    <a:pt x="1566" y="1062"/>
                  </a:lnTo>
                  <a:lnTo>
                    <a:pt x="1572" y="1062"/>
                  </a:lnTo>
                  <a:lnTo>
                    <a:pt x="1578" y="1062"/>
                  </a:lnTo>
                  <a:lnTo>
                    <a:pt x="1578" y="1068"/>
                  </a:lnTo>
                  <a:lnTo>
                    <a:pt x="1584" y="1068"/>
                  </a:lnTo>
                  <a:lnTo>
                    <a:pt x="1590" y="1068"/>
                  </a:lnTo>
                  <a:lnTo>
                    <a:pt x="1596" y="1068"/>
                  </a:lnTo>
                  <a:lnTo>
                    <a:pt x="1602" y="1068"/>
                  </a:lnTo>
                  <a:lnTo>
                    <a:pt x="1602" y="1074"/>
                  </a:lnTo>
                  <a:lnTo>
                    <a:pt x="1608" y="1074"/>
                  </a:lnTo>
                  <a:lnTo>
                    <a:pt x="1614" y="1074"/>
                  </a:lnTo>
                  <a:lnTo>
                    <a:pt x="1620" y="1074"/>
                  </a:lnTo>
                  <a:lnTo>
                    <a:pt x="1626" y="1074"/>
                  </a:lnTo>
                  <a:lnTo>
                    <a:pt x="1626" y="1080"/>
                  </a:lnTo>
                  <a:lnTo>
                    <a:pt x="1632" y="1080"/>
                  </a:lnTo>
                  <a:lnTo>
                    <a:pt x="1638" y="1080"/>
                  </a:lnTo>
                  <a:lnTo>
                    <a:pt x="1644" y="1080"/>
                  </a:lnTo>
                  <a:lnTo>
                    <a:pt x="1650" y="1080"/>
                  </a:lnTo>
                  <a:lnTo>
                    <a:pt x="1656" y="1080"/>
                  </a:lnTo>
                  <a:lnTo>
                    <a:pt x="1656" y="1086"/>
                  </a:lnTo>
                  <a:lnTo>
                    <a:pt x="1662" y="1086"/>
                  </a:lnTo>
                  <a:lnTo>
                    <a:pt x="1668" y="1086"/>
                  </a:lnTo>
                  <a:lnTo>
                    <a:pt x="1674" y="1086"/>
                  </a:lnTo>
                  <a:lnTo>
                    <a:pt x="1680" y="1086"/>
                  </a:lnTo>
                  <a:lnTo>
                    <a:pt x="1686" y="1086"/>
                  </a:lnTo>
                  <a:lnTo>
                    <a:pt x="1686" y="1092"/>
                  </a:lnTo>
                  <a:lnTo>
                    <a:pt x="1692" y="1092"/>
                  </a:lnTo>
                  <a:lnTo>
                    <a:pt x="1698" y="1092"/>
                  </a:lnTo>
                  <a:lnTo>
                    <a:pt x="1704" y="1092"/>
                  </a:lnTo>
                  <a:lnTo>
                    <a:pt x="1710" y="1092"/>
                  </a:lnTo>
                  <a:lnTo>
                    <a:pt x="1716" y="1092"/>
                  </a:lnTo>
                  <a:lnTo>
                    <a:pt x="1722" y="1092"/>
                  </a:lnTo>
                  <a:lnTo>
                    <a:pt x="1728" y="1092"/>
                  </a:lnTo>
                  <a:lnTo>
                    <a:pt x="1728" y="1098"/>
                  </a:lnTo>
                  <a:lnTo>
                    <a:pt x="1734" y="1098"/>
                  </a:lnTo>
                  <a:lnTo>
                    <a:pt x="1740" y="1098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3" name="Rectangle 218"/>
            <p:cNvSpPr>
              <a:spLocks noChangeArrowheads="1"/>
            </p:cNvSpPr>
            <p:nvPr/>
          </p:nvSpPr>
          <p:spPr bwMode="auto">
            <a:xfrm>
              <a:off x="4552" y="2980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FF00"/>
                  </a:solidFill>
                  <a:latin typeface="Arial" charset="0"/>
                </a:rPr>
                <a:t>BETA_Y</a:t>
              </a:r>
              <a:endParaRPr lang="en-US"/>
            </a:p>
          </p:txBody>
        </p:sp>
        <p:sp>
          <p:nvSpPr>
            <p:cNvPr id="13524" name="Freeform 219"/>
            <p:cNvSpPr>
              <a:spLocks/>
            </p:cNvSpPr>
            <p:nvPr/>
          </p:nvSpPr>
          <p:spPr bwMode="auto">
            <a:xfrm>
              <a:off x="3904" y="2104"/>
              <a:ext cx="1740" cy="114"/>
            </a:xfrm>
            <a:custGeom>
              <a:avLst/>
              <a:gdLst>
                <a:gd name="T0" fmla="*/ 24 w 1740"/>
                <a:gd name="T1" fmla="*/ 30 h 114"/>
                <a:gd name="T2" fmla="*/ 54 w 1740"/>
                <a:gd name="T3" fmla="*/ 42 h 114"/>
                <a:gd name="T4" fmla="*/ 78 w 1740"/>
                <a:gd name="T5" fmla="*/ 54 h 114"/>
                <a:gd name="T6" fmla="*/ 108 w 1740"/>
                <a:gd name="T7" fmla="*/ 66 h 114"/>
                <a:gd name="T8" fmla="*/ 132 w 1740"/>
                <a:gd name="T9" fmla="*/ 72 h 114"/>
                <a:gd name="T10" fmla="*/ 162 w 1740"/>
                <a:gd name="T11" fmla="*/ 84 h 114"/>
                <a:gd name="T12" fmla="*/ 192 w 1740"/>
                <a:gd name="T13" fmla="*/ 90 h 114"/>
                <a:gd name="T14" fmla="*/ 216 w 1740"/>
                <a:gd name="T15" fmla="*/ 96 h 114"/>
                <a:gd name="T16" fmla="*/ 246 w 1740"/>
                <a:gd name="T17" fmla="*/ 102 h 114"/>
                <a:gd name="T18" fmla="*/ 270 w 1740"/>
                <a:gd name="T19" fmla="*/ 108 h 114"/>
                <a:gd name="T20" fmla="*/ 300 w 1740"/>
                <a:gd name="T21" fmla="*/ 108 h 114"/>
                <a:gd name="T22" fmla="*/ 330 w 1740"/>
                <a:gd name="T23" fmla="*/ 114 h 114"/>
                <a:gd name="T24" fmla="*/ 354 w 1740"/>
                <a:gd name="T25" fmla="*/ 114 h 114"/>
                <a:gd name="T26" fmla="*/ 384 w 1740"/>
                <a:gd name="T27" fmla="*/ 114 h 114"/>
                <a:gd name="T28" fmla="*/ 408 w 1740"/>
                <a:gd name="T29" fmla="*/ 114 h 114"/>
                <a:gd name="T30" fmla="*/ 438 w 1740"/>
                <a:gd name="T31" fmla="*/ 108 h 114"/>
                <a:gd name="T32" fmla="*/ 468 w 1740"/>
                <a:gd name="T33" fmla="*/ 108 h 114"/>
                <a:gd name="T34" fmla="*/ 492 w 1740"/>
                <a:gd name="T35" fmla="*/ 102 h 114"/>
                <a:gd name="T36" fmla="*/ 522 w 1740"/>
                <a:gd name="T37" fmla="*/ 96 h 114"/>
                <a:gd name="T38" fmla="*/ 546 w 1740"/>
                <a:gd name="T39" fmla="*/ 90 h 114"/>
                <a:gd name="T40" fmla="*/ 576 w 1740"/>
                <a:gd name="T41" fmla="*/ 84 h 114"/>
                <a:gd name="T42" fmla="*/ 606 w 1740"/>
                <a:gd name="T43" fmla="*/ 72 h 114"/>
                <a:gd name="T44" fmla="*/ 630 w 1740"/>
                <a:gd name="T45" fmla="*/ 66 h 114"/>
                <a:gd name="T46" fmla="*/ 660 w 1740"/>
                <a:gd name="T47" fmla="*/ 54 h 114"/>
                <a:gd name="T48" fmla="*/ 684 w 1740"/>
                <a:gd name="T49" fmla="*/ 42 h 114"/>
                <a:gd name="T50" fmla="*/ 714 w 1740"/>
                <a:gd name="T51" fmla="*/ 30 h 114"/>
                <a:gd name="T52" fmla="*/ 744 w 1740"/>
                <a:gd name="T53" fmla="*/ 12 h 114"/>
                <a:gd name="T54" fmla="*/ 768 w 1740"/>
                <a:gd name="T55" fmla="*/ 12 h 114"/>
                <a:gd name="T56" fmla="*/ 798 w 1740"/>
                <a:gd name="T57" fmla="*/ 24 h 114"/>
                <a:gd name="T58" fmla="*/ 822 w 1740"/>
                <a:gd name="T59" fmla="*/ 36 h 114"/>
                <a:gd name="T60" fmla="*/ 852 w 1740"/>
                <a:gd name="T61" fmla="*/ 48 h 114"/>
                <a:gd name="T62" fmla="*/ 882 w 1740"/>
                <a:gd name="T63" fmla="*/ 66 h 114"/>
                <a:gd name="T64" fmla="*/ 906 w 1740"/>
                <a:gd name="T65" fmla="*/ 66 h 114"/>
                <a:gd name="T66" fmla="*/ 936 w 1740"/>
                <a:gd name="T67" fmla="*/ 48 h 114"/>
                <a:gd name="T68" fmla="*/ 960 w 1740"/>
                <a:gd name="T69" fmla="*/ 30 h 114"/>
                <a:gd name="T70" fmla="*/ 990 w 1740"/>
                <a:gd name="T71" fmla="*/ 18 h 114"/>
                <a:gd name="T72" fmla="*/ 1020 w 1740"/>
                <a:gd name="T73" fmla="*/ 0 h 114"/>
                <a:gd name="T74" fmla="*/ 1044 w 1740"/>
                <a:gd name="T75" fmla="*/ 6 h 114"/>
                <a:gd name="T76" fmla="*/ 1074 w 1740"/>
                <a:gd name="T77" fmla="*/ 24 h 114"/>
                <a:gd name="T78" fmla="*/ 1098 w 1740"/>
                <a:gd name="T79" fmla="*/ 36 h 114"/>
                <a:gd name="T80" fmla="*/ 1128 w 1740"/>
                <a:gd name="T81" fmla="*/ 48 h 114"/>
                <a:gd name="T82" fmla="*/ 1158 w 1740"/>
                <a:gd name="T83" fmla="*/ 60 h 114"/>
                <a:gd name="T84" fmla="*/ 1182 w 1740"/>
                <a:gd name="T85" fmla="*/ 66 h 114"/>
                <a:gd name="T86" fmla="*/ 1212 w 1740"/>
                <a:gd name="T87" fmla="*/ 78 h 114"/>
                <a:gd name="T88" fmla="*/ 1236 w 1740"/>
                <a:gd name="T89" fmla="*/ 84 h 114"/>
                <a:gd name="T90" fmla="*/ 1266 w 1740"/>
                <a:gd name="T91" fmla="*/ 90 h 114"/>
                <a:gd name="T92" fmla="*/ 1296 w 1740"/>
                <a:gd name="T93" fmla="*/ 96 h 114"/>
                <a:gd name="T94" fmla="*/ 1320 w 1740"/>
                <a:gd name="T95" fmla="*/ 102 h 114"/>
                <a:gd name="T96" fmla="*/ 1350 w 1740"/>
                <a:gd name="T97" fmla="*/ 108 h 114"/>
                <a:gd name="T98" fmla="*/ 1374 w 1740"/>
                <a:gd name="T99" fmla="*/ 108 h 114"/>
                <a:gd name="T100" fmla="*/ 1404 w 1740"/>
                <a:gd name="T101" fmla="*/ 108 h 114"/>
                <a:gd name="T102" fmla="*/ 1434 w 1740"/>
                <a:gd name="T103" fmla="*/ 108 h 114"/>
                <a:gd name="T104" fmla="*/ 1458 w 1740"/>
                <a:gd name="T105" fmla="*/ 108 h 114"/>
                <a:gd name="T106" fmla="*/ 1488 w 1740"/>
                <a:gd name="T107" fmla="*/ 108 h 114"/>
                <a:gd name="T108" fmla="*/ 1512 w 1740"/>
                <a:gd name="T109" fmla="*/ 102 h 114"/>
                <a:gd name="T110" fmla="*/ 1542 w 1740"/>
                <a:gd name="T111" fmla="*/ 102 h 114"/>
                <a:gd name="T112" fmla="*/ 1572 w 1740"/>
                <a:gd name="T113" fmla="*/ 96 h 114"/>
                <a:gd name="T114" fmla="*/ 1596 w 1740"/>
                <a:gd name="T115" fmla="*/ 90 h 114"/>
                <a:gd name="T116" fmla="*/ 1626 w 1740"/>
                <a:gd name="T117" fmla="*/ 84 h 114"/>
                <a:gd name="T118" fmla="*/ 1650 w 1740"/>
                <a:gd name="T119" fmla="*/ 72 h 114"/>
                <a:gd name="T120" fmla="*/ 1680 w 1740"/>
                <a:gd name="T121" fmla="*/ 60 h 114"/>
                <a:gd name="T122" fmla="*/ 1710 w 1740"/>
                <a:gd name="T123" fmla="*/ 54 h 114"/>
                <a:gd name="T124" fmla="*/ 1734 w 1740"/>
                <a:gd name="T125" fmla="*/ 42 h 1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40"/>
                <a:gd name="T190" fmla="*/ 0 h 114"/>
                <a:gd name="T191" fmla="*/ 1740 w 1740"/>
                <a:gd name="T192" fmla="*/ 114 h 1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40" h="114">
                  <a:moveTo>
                    <a:pt x="0" y="36"/>
                  </a:move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66"/>
                  </a:lnTo>
                  <a:lnTo>
                    <a:pt x="114" y="66"/>
                  </a:lnTo>
                  <a:lnTo>
                    <a:pt x="120" y="66"/>
                  </a:lnTo>
                  <a:lnTo>
                    <a:pt x="120" y="72"/>
                  </a:lnTo>
                  <a:lnTo>
                    <a:pt x="126" y="72"/>
                  </a:lnTo>
                  <a:lnTo>
                    <a:pt x="132" y="72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44" y="78"/>
                  </a:lnTo>
                  <a:lnTo>
                    <a:pt x="150" y="78"/>
                  </a:lnTo>
                  <a:lnTo>
                    <a:pt x="156" y="78"/>
                  </a:lnTo>
                  <a:lnTo>
                    <a:pt x="156" y="84"/>
                  </a:lnTo>
                  <a:lnTo>
                    <a:pt x="162" y="84"/>
                  </a:lnTo>
                  <a:lnTo>
                    <a:pt x="168" y="84"/>
                  </a:lnTo>
                  <a:lnTo>
                    <a:pt x="174" y="84"/>
                  </a:lnTo>
                  <a:lnTo>
                    <a:pt x="180" y="84"/>
                  </a:lnTo>
                  <a:lnTo>
                    <a:pt x="180" y="90"/>
                  </a:lnTo>
                  <a:lnTo>
                    <a:pt x="186" y="90"/>
                  </a:lnTo>
                  <a:lnTo>
                    <a:pt x="192" y="90"/>
                  </a:lnTo>
                  <a:lnTo>
                    <a:pt x="198" y="90"/>
                  </a:lnTo>
                  <a:lnTo>
                    <a:pt x="198" y="96"/>
                  </a:lnTo>
                  <a:lnTo>
                    <a:pt x="204" y="96"/>
                  </a:lnTo>
                  <a:lnTo>
                    <a:pt x="210" y="96"/>
                  </a:lnTo>
                  <a:lnTo>
                    <a:pt x="216" y="96"/>
                  </a:lnTo>
                  <a:lnTo>
                    <a:pt x="222" y="96"/>
                  </a:lnTo>
                  <a:lnTo>
                    <a:pt x="228" y="96"/>
                  </a:lnTo>
                  <a:lnTo>
                    <a:pt x="228" y="102"/>
                  </a:lnTo>
                  <a:lnTo>
                    <a:pt x="234" y="102"/>
                  </a:lnTo>
                  <a:lnTo>
                    <a:pt x="240" y="102"/>
                  </a:lnTo>
                  <a:lnTo>
                    <a:pt x="246" y="102"/>
                  </a:lnTo>
                  <a:lnTo>
                    <a:pt x="252" y="102"/>
                  </a:lnTo>
                  <a:lnTo>
                    <a:pt x="258" y="102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70" y="108"/>
                  </a:lnTo>
                  <a:lnTo>
                    <a:pt x="276" y="108"/>
                  </a:lnTo>
                  <a:lnTo>
                    <a:pt x="282" y="108"/>
                  </a:lnTo>
                  <a:lnTo>
                    <a:pt x="288" y="108"/>
                  </a:lnTo>
                  <a:lnTo>
                    <a:pt x="294" y="108"/>
                  </a:lnTo>
                  <a:lnTo>
                    <a:pt x="300" y="108"/>
                  </a:lnTo>
                  <a:lnTo>
                    <a:pt x="306" y="108"/>
                  </a:lnTo>
                  <a:lnTo>
                    <a:pt x="306" y="114"/>
                  </a:lnTo>
                  <a:lnTo>
                    <a:pt x="312" y="114"/>
                  </a:lnTo>
                  <a:lnTo>
                    <a:pt x="318" y="114"/>
                  </a:lnTo>
                  <a:lnTo>
                    <a:pt x="324" y="114"/>
                  </a:lnTo>
                  <a:lnTo>
                    <a:pt x="330" y="114"/>
                  </a:lnTo>
                  <a:lnTo>
                    <a:pt x="336" y="114"/>
                  </a:lnTo>
                  <a:lnTo>
                    <a:pt x="342" y="114"/>
                  </a:lnTo>
                  <a:lnTo>
                    <a:pt x="348" y="114"/>
                  </a:lnTo>
                  <a:lnTo>
                    <a:pt x="354" y="114"/>
                  </a:lnTo>
                  <a:lnTo>
                    <a:pt x="360" y="114"/>
                  </a:lnTo>
                  <a:lnTo>
                    <a:pt x="366" y="114"/>
                  </a:lnTo>
                  <a:lnTo>
                    <a:pt x="372" y="114"/>
                  </a:lnTo>
                  <a:lnTo>
                    <a:pt x="378" y="114"/>
                  </a:lnTo>
                  <a:lnTo>
                    <a:pt x="384" y="114"/>
                  </a:lnTo>
                  <a:lnTo>
                    <a:pt x="390" y="114"/>
                  </a:lnTo>
                  <a:lnTo>
                    <a:pt x="396" y="114"/>
                  </a:lnTo>
                  <a:lnTo>
                    <a:pt x="402" y="114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20" y="114"/>
                  </a:lnTo>
                  <a:lnTo>
                    <a:pt x="426" y="114"/>
                  </a:lnTo>
                  <a:lnTo>
                    <a:pt x="432" y="114"/>
                  </a:lnTo>
                  <a:lnTo>
                    <a:pt x="438" y="114"/>
                  </a:lnTo>
                  <a:lnTo>
                    <a:pt x="438" y="108"/>
                  </a:lnTo>
                  <a:lnTo>
                    <a:pt x="444" y="108"/>
                  </a:lnTo>
                  <a:lnTo>
                    <a:pt x="450" y="108"/>
                  </a:lnTo>
                  <a:lnTo>
                    <a:pt x="456" y="108"/>
                  </a:lnTo>
                  <a:lnTo>
                    <a:pt x="462" y="108"/>
                  </a:lnTo>
                  <a:lnTo>
                    <a:pt x="468" y="108"/>
                  </a:lnTo>
                  <a:lnTo>
                    <a:pt x="474" y="108"/>
                  </a:lnTo>
                  <a:lnTo>
                    <a:pt x="480" y="108"/>
                  </a:lnTo>
                  <a:lnTo>
                    <a:pt x="480" y="102"/>
                  </a:lnTo>
                  <a:lnTo>
                    <a:pt x="486" y="102"/>
                  </a:lnTo>
                  <a:lnTo>
                    <a:pt x="492" y="102"/>
                  </a:lnTo>
                  <a:lnTo>
                    <a:pt x="498" y="102"/>
                  </a:lnTo>
                  <a:lnTo>
                    <a:pt x="504" y="102"/>
                  </a:lnTo>
                  <a:lnTo>
                    <a:pt x="510" y="102"/>
                  </a:lnTo>
                  <a:lnTo>
                    <a:pt x="516" y="102"/>
                  </a:lnTo>
                  <a:lnTo>
                    <a:pt x="516" y="96"/>
                  </a:lnTo>
                  <a:lnTo>
                    <a:pt x="522" y="96"/>
                  </a:lnTo>
                  <a:lnTo>
                    <a:pt x="528" y="96"/>
                  </a:lnTo>
                  <a:lnTo>
                    <a:pt x="534" y="96"/>
                  </a:lnTo>
                  <a:lnTo>
                    <a:pt x="540" y="96"/>
                  </a:lnTo>
                  <a:lnTo>
                    <a:pt x="540" y="90"/>
                  </a:lnTo>
                  <a:lnTo>
                    <a:pt x="546" y="90"/>
                  </a:lnTo>
                  <a:lnTo>
                    <a:pt x="552" y="90"/>
                  </a:lnTo>
                  <a:lnTo>
                    <a:pt x="558" y="90"/>
                  </a:lnTo>
                  <a:lnTo>
                    <a:pt x="564" y="90"/>
                  </a:lnTo>
                  <a:lnTo>
                    <a:pt x="564" y="84"/>
                  </a:lnTo>
                  <a:lnTo>
                    <a:pt x="570" y="84"/>
                  </a:lnTo>
                  <a:lnTo>
                    <a:pt x="576" y="84"/>
                  </a:lnTo>
                  <a:lnTo>
                    <a:pt x="582" y="84"/>
                  </a:lnTo>
                  <a:lnTo>
                    <a:pt x="582" y="78"/>
                  </a:lnTo>
                  <a:lnTo>
                    <a:pt x="588" y="78"/>
                  </a:lnTo>
                  <a:lnTo>
                    <a:pt x="594" y="78"/>
                  </a:lnTo>
                  <a:lnTo>
                    <a:pt x="600" y="78"/>
                  </a:lnTo>
                  <a:lnTo>
                    <a:pt x="600" y="72"/>
                  </a:lnTo>
                  <a:lnTo>
                    <a:pt x="606" y="72"/>
                  </a:lnTo>
                  <a:lnTo>
                    <a:pt x="612" y="72"/>
                  </a:lnTo>
                  <a:lnTo>
                    <a:pt x="618" y="72"/>
                  </a:lnTo>
                  <a:lnTo>
                    <a:pt x="618" y="66"/>
                  </a:lnTo>
                  <a:lnTo>
                    <a:pt x="624" y="66"/>
                  </a:lnTo>
                  <a:lnTo>
                    <a:pt x="630" y="66"/>
                  </a:lnTo>
                  <a:lnTo>
                    <a:pt x="636" y="66"/>
                  </a:lnTo>
                  <a:lnTo>
                    <a:pt x="636" y="60"/>
                  </a:lnTo>
                  <a:lnTo>
                    <a:pt x="642" y="60"/>
                  </a:lnTo>
                  <a:lnTo>
                    <a:pt x="648" y="60"/>
                  </a:lnTo>
                  <a:lnTo>
                    <a:pt x="654" y="54"/>
                  </a:lnTo>
                  <a:lnTo>
                    <a:pt x="660" y="54"/>
                  </a:lnTo>
                  <a:lnTo>
                    <a:pt x="666" y="54"/>
                  </a:lnTo>
                  <a:lnTo>
                    <a:pt x="666" y="48"/>
                  </a:lnTo>
                  <a:lnTo>
                    <a:pt x="672" y="48"/>
                  </a:lnTo>
                  <a:lnTo>
                    <a:pt x="678" y="48"/>
                  </a:lnTo>
                  <a:lnTo>
                    <a:pt x="678" y="42"/>
                  </a:lnTo>
                  <a:lnTo>
                    <a:pt x="684" y="42"/>
                  </a:lnTo>
                  <a:lnTo>
                    <a:pt x="690" y="42"/>
                  </a:lnTo>
                  <a:lnTo>
                    <a:pt x="690" y="36"/>
                  </a:lnTo>
                  <a:lnTo>
                    <a:pt x="696" y="36"/>
                  </a:lnTo>
                  <a:lnTo>
                    <a:pt x="702" y="36"/>
                  </a:lnTo>
                  <a:lnTo>
                    <a:pt x="702" y="30"/>
                  </a:lnTo>
                  <a:lnTo>
                    <a:pt x="708" y="30"/>
                  </a:lnTo>
                  <a:lnTo>
                    <a:pt x="714" y="30"/>
                  </a:lnTo>
                  <a:lnTo>
                    <a:pt x="714" y="24"/>
                  </a:lnTo>
                  <a:lnTo>
                    <a:pt x="720" y="24"/>
                  </a:lnTo>
                  <a:lnTo>
                    <a:pt x="726" y="24"/>
                  </a:lnTo>
                  <a:lnTo>
                    <a:pt x="726" y="18"/>
                  </a:lnTo>
                  <a:lnTo>
                    <a:pt x="732" y="18"/>
                  </a:lnTo>
                  <a:lnTo>
                    <a:pt x="738" y="18"/>
                  </a:lnTo>
                  <a:lnTo>
                    <a:pt x="738" y="12"/>
                  </a:lnTo>
                  <a:lnTo>
                    <a:pt x="744" y="12"/>
                  </a:lnTo>
                  <a:lnTo>
                    <a:pt x="750" y="12"/>
                  </a:lnTo>
                  <a:lnTo>
                    <a:pt x="756" y="6"/>
                  </a:lnTo>
                  <a:lnTo>
                    <a:pt x="762" y="6"/>
                  </a:lnTo>
                  <a:lnTo>
                    <a:pt x="768" y="6"/>
                  </a:lnTo>
                  <a:lnTo>
                    <a:pt x="768" y="12"/>
                  </a:lnTo>
                  <a:lnTo>
                    <a:pt x="774" y="12"/>
                  </a:lnTo>
                  <a:lnTo>
                    <a:pt x="780" y="12"/>
                  </a:lnTo>
                  <a:lnTo>
                    <a:pt x="786" y="18"/>
                  </a:lnTo>
                  <a:lnTo>
                    <a:pt x="792" y="18"/>
                  </a:lnTo>
                  <a:lnTo>
                    <a:pt x="792" y="24"/>
                  </a:lnTo>
                  <a:lnTo>
                    <a:pt x="798" y="24"/>
                  </a:lnTo>
                  <a:lnTo>
                    <a:pt x="804" y="24"/>
                  </a:lnTo>
                  <a:lnTo>
                    <a:pt x="804" y="30"/>
                  </a:lnTo>
                  <a:lnTo>
                    <a:pt x="810" y="30"/>
                  </a:lnTo>
                  <a:lnTo>
                    <a:pt x="816" y="30"/>
                  </a:lnTo>
                  <a:lnTo>
                    <a:pt x="816" y="36"/>
                  </a:lnTo>
                  <a:lnTo>
                    <a:pt x="822" y="36"/>
                  </a:lnTo>
                  <a:lnTo>
                    <a:pt x="828" y="36"/>
                  </a:lnTo>
                  <a:lnTo>
                    <a:pt x="828" y="42"/>
                  </a:lnTo>
                  <a:lnTo>
                    <a:pt x="834" y="42"/>
                  </a:lnTo>
                  <a:lnTo>
                    <a:pt x="840" y="42"/>
                  </a:lnTo>
                  <a:lnTo>
                    <a:pt x="840" y="48"/>
                  </a:lnTo>
                  <a:lnTo>
                    <a:pt x="846" y="48"/>
                  </a:lnTo>
                  <a:lnTo>
                    <a:pt x="852" y="48"/>
                  </a:lnTo>
                  <a:lnTo>
                    <a:pt x="852" y="54"/>
                  </a:lnTo>
                  <a:lnTo>
                    <a:pt x="858" y="54"/>
                  </a:lnTo>
                  <a:lnTo>
                    <a:pt x="864" y="54"/>
                  </a:lnTo>
                  <a:lnTo>
                    <a:pt x="864" y="60"/>
                  </a:lnTo>
                  <a:lnTo>
                    <a:pt x="870" y="60"/>
                  </a:lnTo>
                  <a:lnTo>
                    <a:pt x="876" y="60"/>
                  </a:lnTo>
                  <a:lnTo>
                    <a:pt x="876" y="66"/>
                  </a:lnTo>
                  <a:lnTo>
                    <a:pt x="882" y="66"/>
                  </a:lnTo>
                  <a:lnTo>
                    <a:pt x="888" y="66"/>
                  </a:lnTo>
                  <a:lnTo>
                    <a:pt x="894" y="66"/>
                  </a:lnTo>
                  <a:lnTo>
                    <a:pt x="900" y="66"/>
                  </a:lnTo>
                  <a:lnTo>
                    <a:pt x="906" y="66"/>
                  </a:lnTo>
                  <a:lnTo>
                    <a:pt x="906" y="60"/>
                  </a:lnTo>
                  <a:lnTo>
                    <a:pt x="912" y="60"/>
                  </a:lnTo>
                  <a:lnTo>
                    <a:pt x="918" y="60"/>
                  </a:lnTo>
                  <a:lnTo>
                    <a:pt x="918" y="54"/>
                  </a:lnTo>
                  <a:lnTo>
                    <a:pt x="924" y="54"/>
                  </a:lnTo>
                  <a:lnTo>
                    <a:pt x="930" y="54"/>
                  </a:lnTo>
                  <a:lnTo>
                    <a:pt x="930" y="48"/>
                  </a:lnTo>
                  <a:lnTo>
                    <a:pt x="936" y="48"/>
                  </a:lnTo>
                  <a:lnTo>
                    <a:pt x="942" y="48"/>
                  </a:lnTo>
                  <a:lnTo>
                    <a:pt x="942" y="42"/>
                  </a:lnTo>
                  <a:lnTo>
                    <a:pt x="948" y="42"/>
                  </a:lnTo>
                  <a:lnTo>
                    <a:pt x="948" y="36"/>
                  </a:lnTo>
                  <a:lnTo>
                    <a:pt x="954" y="36"/>
                  </a:lnTo>
                  <a:lnTo>
                    <a:pt x="960" y="36"/>
                  </a:lnTo>
                  <a:lnTo>
                    <a:pt x="960" y="30"/>
                  </a:lnTo>
                  <a:lnTo>
                    <a:pt x="966" y="30"/>
                  </a:lnTo>
                  <a:lnTo>
                    <a:pt x="972" y="30"/>
                  </a:lnTo>
                  <a:lnTo>
                    <a:pt x="972" y="24"/>
                  </a:lnTo>
                  <a:lnTo>
                    <a:pt x="978" y="24"/>
                  </a:lnTo>
                  <a:lnTo>
                    <a:pt x="984" y="24"/>
                  </a:lnTo>
                  <a:lnTo>
                    <a:pt x="984" y="18"/>
                  </a:lnTo>
                  <a:lnTo>
                    <a:pt x="990" y="18"/>
                  </a:lnTo>
                  <a:lnTo>
                    <a:pt x="996" y="12"/>
                  </a:lnTo>
                  <a:lnTo>
                    <a:pt x="1002" y="12"/>
                  </a:lnTo>
                  <a:lnTo>
                    <a:pt x="1002" y="6"/>
                  </a:lnTo>
                  <a:lnTo>
                    <a:pt x="1008" y="6"/>
                  </a:lnTo>
                  <a:lnTo>
                    <a:pt x="1014" y="6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38" y="6"/>
                  </a:lnTo>
                  <a:lnTo>
                    <a:pt x="1044" y="6"/>
                  </a:lnTo>
                  <a:lnTo>
                    <a:pt x="1050" y="6"/>
                  </a:lnTo>
                  <a:lnTo>
                    <a:pt x="1050" y="12"/>
                  </a:lnTo>
                  <a:lnTo>
                    <a:pt x="1056" y="12"/>
                  </a:lnTo>
                  <a:lnTo>
                    <a:pt x="1062" y="12"/>
                  </a:lnTo>
                  <a:lnTo>
                    <a:pt x="1062" y="18"/>
                  </a:lnTo>
                  <a:lnTo>
                    <a:pt x="1068" y="18"/>
                  </a:lnTo>
                  <a:lnTo>
                    <a:pt x="1074" y="18"/>
                  </a:lnTo>
                  <a:lnTo>
                    <a:pt x="1074" y="24"/>
                  </a:lnTo>
                  <a:lnTo>
                    <a:pt x="1080" y="24"/>
                  </a:lnTo>
                  <a:lnTo>
                    <a:pt x="1086" y="24"/>
                  </a:lnTo>
                  <a:lnTo>
                    <a:pt x="1086" y="30"/>
                  </a:lnTo>
                  <a:lnTo>
                    <a:pt x="1092" y="30"/>
                  </a:lnTo>
                  <a:lnTo>
                    <a:pt x="1098" y="30"/>
                  </a:lnTo>
                  <a:lnTo>
                    <a:pt x="1098" y="36"/>
                  </a:lnTo>
                  <a:lnTo>
                    <a:pt x="1104" y="36"/>
                  </a:lnTo>
                  <a:lnTo>
                    <a:pt x="1110" y="36"/>
                  </a:lnTo>
                  <a:lnTo>
                    <a:pt x="1110" y="42"/>
                  </a:lnTo>
                  <a:lnTo>
                    <a:pt x="1116" y="42"/>
                  </a:lnTo>
                  <a:lnTo>
                    <a:pt x="1122" y="42"/>
                  </a:lnTo>
                  <a:lnTo>
                    <a:pt x="1122" y="48"/>
                  </a:lnTo>
                  <a:lnTo>
                    <a:pt x="1128" y="48"/>
                  </a:lnTo>
                  <a:lnTo>
                    <a:pt x="1134" y="48"/>
                  </a:lnTo>
                  <a:lnTo>
                    <a:pt x="1134" y="54"/>
                  </a:lnTo>
                  <a:lnTo>
                    <a:pt x="1140" y="54"/>
                  </a:lnTo>
                  <a:lnTo>
                    <a:pt x="1146" y="54"/>
                  </a:lnTo>
                  <a:lnTo>
                    <a:pt x="1152" y="54"/>
                  </a:lnTo>
                  <a:lnTo>
                    <a:pt x="1152" y="60"/>
                  </a:lnTo>
                  <a:lnTo>
                    <a:pt x="1158" y="60"/>
                  </a:lnTo>
                  <a:lnTo>
                    <a:pt x="1164" y="60"/>
                  </a:lnTo>
                  <a:lnTo>
                    <a:pt x="1164" y="66"/>
                  </a:lnTo>
                  <a:lnTo>
                    <a:pt x="1170" y="66"/>
                  </a:lnTo>
                  <a:lnTo>
                    <a:pt x="1176" y="66"/>
                  </a:lnTo>
                  <a:lnTo>
                    <a:pt x="1182" y="66"/>
                  </a:lnTo>
                  <a:lnTo>
                    <a:pt x="1182" y="72"/>
                  </a:lnTo>
                  <a:lnTo>
                    <a:pt x="1188" y="72"/>
                  </a:lnTo>
                  <a:lnTo>
                    <a:pt x="1194" y="72"/>
                  </a:lnTo>
                  <a:lnTo>
                    <a:pt x="1200" y="72"/>
                  </a:lnTo>
                  <a:lnTo>
                    <a:pt x="1200" y="78"/>
                  </a:lnTo>
                  <a:lnTo>
                    <a:pt x="1206" y="78"/>
                  </a:lnTo>
                  <a:lnTo>
                    <a:pt x="1212" y="78"/>
                  </a:lnTo>
                  <a:lnTo>
                    <a:pt x="1218" y="78"/>
                  </a:lnTo>
                  <a:lnTo>
                    <a:pt x="1218" y="84"/>
                  </a:lnTo>
                  <a:lnTo>
                    <a:pt x="1224" y="84"/>
                  </a:lnTo>
                  <a:lnTo>
                    <a:pt x="1230" y="84"/>
                  </a:lnTo>
                  <a:lnTo>
                    <a:pt x="1236" y="84"/>
                  </a:lnTo>
                  <a:lnTo>
                    <a:pt x="1242" y="84"/>
                  </a:lnTo>
                  <a:lnTo>
                    <a:pt x="1242" y="90"/>
                  </a:lnTo>
                  <a:lnTo>
                    <a:pt x="1248" y="90"/>
                  </a:lnTo>
                  <a:lnTo>
                    <a:pt x="1254" y="90"/>
                  </a:lnTo>
                  <a:lnTo>
                    <a:pt x="1260" y="90"/>
                  </a:lnTo>
                  <a:lnTo>
                    <a:pt x="1266" y="90"/>
                  </a:lnTo>
                  <a:lnTo>
                    <a:pt x="1266" y="96"/>
                  </a:lnTo>
                  <a:lnTo>
                    <a:pt x="1272" y="96"/>
                  </a:lnTo>
                  <a:lnTo>
                    <a:pt x="1278" y="96"/>
                  </a:lnTo>
                  <a:lnTo>
                    <a:pt x="1284" y="96"/>
                  </a:lnTo>
                  <a:lnTo>
                    <a:pt x="1290" y="96"/>
                  </a:lnTo>
                  <a:lnTo>
                    <a:pt x="1296" y="96"/>
                  </a:lnTo>
                  <a:lnTo>
                    <a:pt x="1296" y="102"/>
                  </a:lnTo>
                  <a:lnTo>
                    <a:pt x="1302" y="102"/>
                  </a:lnTo>
                  <a:lnTo>
                    <a:pt x="1308" y="102"/>
                  </a:lnTo>
                  <a:lnTo>
                    <a:pt x="1314" y="102"/>
                  </a:lnTo>
                  <a:lnTo>
                    <a:pt x="1320" y="102"/>
                  </a:lnTo>
                  <a:lnTo>
                    <a:pt x="1326" y="102"/>
                  </a:lnTo>
                  <a:lnTo>
                    <a:pt x="1332" y="102"/>
                  </a:lnTo>
                  <a:lnTo>
                    <a:pt x="1332" y="108"/>
                  </a:lnTo>
                  <a:lnTo>
                    <a:pt x="1338" y="108"/>
                  </a:lnTo>
                  <a:lnTo>
                    <a:pt x="1344" y="108"/>
                  </a:lnTo>
                  <a:lnTo>
                    <a:pt x="1350" y="108"/>
                  </a:lnTo>
                  <a:lnTo>
                    <a:pt x="1356" y="108"/>
                  </a:lnTo>
                  <a:lnTo>
                    <a:pt x="1362" y="108"/>
                  </a:lnTo>
                  <a:lnTo>
                    <a:pt x="1368" y="108"/>
                  </a:lnTo>
                  <a:lnTo>
                    <a:pt x="1374" y="108"/>
                  </a:lnTo>
                  <a:lnTo>
                    <a:pt x="1380" y="108"/>
                  </a:lnTo>
                  <a:lnTo>
                    <a:pt x="1386" y="108"/>
                  </a:lnTo>
                  <a:lnTo>
                    <a:pt x="1392" y="108"/>
                  </a:lnTo>
                  <a:lnTo>
                    <a:pt x="1398" y="108"/>
                  </a:lnTo>
                  <a:lnTo>
                    <a:pt x="1404" y="108"/>
                  </a:lnTo>
                  <a:lnTo>
                    <a:pt x="1410" y="108"/>
                  </a:lnTo>
                  <a:lnTo>
                    <a:pt x="1416" y="108"/>
                  </a:lnTo>
                  <a:lnTo>
                    <a:pt x="1422" y="108"/>
                  </a:lnTo>
                  <a:lnTo>
                    <a:pt x="1428" y="108"/>
                  </a:lnTo>
                  <a:lnTo>
                    <a:pt x="1434" y="108"/>
                  </a:lnTo>
                  <a:lnTo>
                    <a:pt x="1440" y="108"/>
                  </a:lnTo>
                  <a:lnTo>
                    <a:pt x="1446" y="108"/>
                  </a:lnTo>
                  <a:lnTo>
                    <a:pt x="1452" y="108"/>
                  </a:lnTo>
                  <a:lnTo>
                    <a:pt x="1458" y="108"/>
                  </a:lnTo>
                  <a:lnTo>
                    <a:pt x="1464" y="108"/>
                  </a:lnTo>
                  <a:lnTo>
                    <a:pt x="1470" y="108"/>
                  </a:lnTo>
                  <a:lnTo>
                    <a:pt x="1476" y="108"/>
                  </a:lnTo>
                  <a:lnTo>
                    <a:pt x="1482" y="108"/>
                  </a:lnTo>
                  <a:lnTo>
                    <a:pt x="1488" y="108"/>
                  </a:lnTo>
                  <a:lnTo>
                    <a:pt x="1494" y="108"/>
                  </a:lnTo>
                  <a:lnTo>
                    <a:pt x="1500" y="108"/>
                  </a:lnTo>
                  <a:lnTo>
                    <a:pt x="1506" y="108"/>
                  </a:lnTo>
                  <a:lnTo>
                    <a:pt x="1512" y="108"/>
                  </a:lnTo>
                  <a:lnTo>
                    <a:pt x="1512" y="102"/>
                  </a:lnTo>
                  <a:lnTo>
                    <a:pt x="1518" y="102"/>
                  </a:lnTo>
                  <a:lnTo>
                    <a:pt x="1524" y="102"/>
                  </a:lnTo>
                  <a:lnTo>
                    <a:pt x="1530" y="102"/>
                  </a:lnTo>
                  <a:lnTo>
                    <a:pt x="1536" y="102"/>
                  </a:lnTo>
                  <a:lnTo>
                    <a:pt x="1542" y="102"/>
                  </a:lnTo>
                  <a:lnTo>
                    <a:pt x="1548" y="102"/>
                  </a:lnTo>
                  <a:lnTo>
                    <a:pt x="1548" y="96"/>
                  </a:lnTo>
                  <a:lnTo>
                    <a:pt x="1554" y="96"/>
                  </a:lnTo>
                  <a:lnTo>
                    <a:pt x="1560" y="96"/>
                  </a:lnTo>
                  <a:lnTo>
                    <a:pt x="1566" y="96"/>
                  </a:lnTo>
                  <a:lnTo>
                    <a:pt x="1572" y="96"/>
                  </a:lnTo>
                  <a:lnTo>
                    <a:pt x="1578" y="96"/>
                  </a:lnTo>
                  <a:lnTo>
                    <a:pt x="1578" y="90"/>
                  </a:lnTo>
                  <a:lnTo>
                    <a:pt x="1584" y="90"/>
                  </a:lnTo>
                  <a:lnTo>
                    <a:pt x="1590" y="90"/>
                  </a:lnTo>
                  <a:lnTo>
                    <a:pt x="1596" y="90"/>
                  </a:lnTo>
                  <a:lnTo>
                    <a:pt x="1602" y="90"/>
                  </a:lnTo>
                  <a:lnTo>
                    <a:pt x="1602" y="84"/>
                  </a:lnTo>
                  <a:lnTo>
                    <a:pt x="1608" y="84"/>
                  </a:lnTo>
                  <a:lnTo>
                    <a:pt x="1614" y="84"/>
                  </a:lnTo>
                  <a:lnTo>
                    <a:pt x="1620" y="84"/>
                  </a:lnTo>
                  <a:lnTo>
                    <a:pt x="1626" y="84"/>
                  </a:lnTo>
                  <a:lnTo>
                    <a:pt x="1626" y="78"/>
                  </a:lnTo>
                  <a:lnTo>
                    <a:pt x="1632" y="78"/>
                  </a:lnTo>
                  <a:lnTo>
                    <a:pt x="1638" y="78"/>
                  </a:lnTo>
                  <a:lnTo>
                    <a:pt x="1644" y="78"/>
                  </a:lnTo>
                  <a:lnTo>
                    <a:pt x="1644" y="72"/>
                  </a:lnTo>
                  <a:lnTo>
                    <a:pt x="1650" y="72"/>
                  </a:lnTo>
                  <a:lnTo>
                    <a:pt x="1656" y="72"/>
                  </a:lnTo>
                  <a:lnTo>
                    <a:pt x="1662" y="72"/>
                  </a:lnTo>
                  <a:lnTo>
                    <a:pt x="1662" y="66"/>
                  </a:lnTo>
                  <a:lnTo>
                    <a:pt x="1668" y="66"/>
                  </a:lnTo>
                  <a:lnTo>
                    <a:pt x="1674" y="66"/>
                  </a:lnTo>
                  <a:lnTo>
                    <a:pt x="1680" y="66"/>
                  </a:lnTo>
                  <a:lnTo>
                    <a:pt x="1680" y="60"/>
                  </a:lnTo>
                  <a:lnTo>
                    <a:pt x="1686" y="60"/>
                  </a:lnTo>
                  <a:lnTo>
                    <a:pt x="1692" y="60"/>
                  </a:lnTo>
                  <a:lnTo>
                    <a:pt x="1698" y="54"/>
                  </a:lnTo>
                  <a:lnTo>
                    <a:pt x="1704" y="54"/>
                  </a:lnTo>
                  <a:lnTo>
                    <a:pt x="1710" y="54"/>
                  </a:lnTo>
                  <a:lnTo>
                    <a:pt x="1710" y="48"/>
                  </a:lnTo>
                  <a:lnTo>
                    <a:pt x="1716" y="48"/>
                  </a:lnTo>
                  <a:lnTo>
                    <a:pt x="1722" y="48"/>
                  </a:lnTo>
                  <a:lnTo>
                    <a:pt x="1722" y="42"/>
                  </a:lnTo>
                  <a:lnTo>
                    <a:pt x="1728" y="42"/>
                  </a:lnTo>
                  <a:lnTo>
                    <a:pt x="1734" y="42"/>
                  </a:lnTo>
                  <a:lnTo>
                    <a:pt x="1740" y="3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5" name="Rectangle 220"/>
            <p:cNvSpPr>
              <a:spLocks noChangeArrowheads="1"/>
            </p:cNvSpPr>
            <p:nvPr/>
          </p:nvSpPr>
          <p:spPr bwMode="auto">
            <a:xfrm>
              <a:off x="4972" y="2980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FF"/>
                  </a:solidFill>
                  <a:latin typeface="Arial" charset="0"/>
                </a:rPr>
                <a:t>DISP_X</a:t>
              </a:r>
              <a:endParaRPr lang="en-US"/>
            </a:p>
          </p:txBody>
        </p:sp>
        <p:sp>
          <p:nvSpPr>
            <p:cNvPr id="13526" name="Freeform 221"/>
            <p:cNvSpPr>
              <a:spLocks/>
            </p:cNvSpPr>
            <p:nvPr/>
          </p:nvSpPr>
          <p:spPr bwMode="auto">
            <a:xfrm>
              <a:off x="3904" y="2320"/>
              <a:ext cx="1740" cy="1"/>
            </a:xfrm>
            <a:custGeom>
              <a:avLst/>
              <a:gdLst>
                <a:gd name="T0" fmla="*/ 24 w 1740"/>
                <a:gd name="T1" fmla="*/ 0 h 1"/>
                <a:gd name="T2" fmla="*/ 54 w 1740"/>
                <a:gd name="T3" fmla="*/ 0 h 1"/>
                <a:gd name="T4" fmla="*/ 78 w 1740"/>
                <a:gd name="T5" fmla="*/ 0 h 1"/>
                <a:gd name="T6" fmla="*/ 108 w 1740"/>
                <a:gd name="T7" fmla="*/ 0 h 1"/>
                <a:gd name="T8" fmla="*/ 132 w 1740"/>
                <a:gd name="T9" fmla="*/ 0 h 1"/>
                <a:gd name="T10" fmla="*/ 162 w 1740"/>
                <a:gd name="T11" fmla="*/ 0 h 1"/>
                <a:gd name="T12" fmla="*/ 192 w 1740"/>
                <a:gd name="T13" fmla="*/ 0 h 1"/>
                <a:gd name="T14" fmla="*/ 216 w 1740"/>
                <a:gd name="T15" fmla="*/ 0 h 1"/>
                <a:gd name="T16" fmla="*/ 246 w 1740"/>
                <a:gd name="T17" fmla="*/ 0 h 1"/>
                <a:gd name="T18" fmla="*/ 270 w 1740"/>
                <a:gd name="T19" fmla="*/ 0 h 1"/>
                <a:gd name="T20" fmla="*/ 300 w 1740"/>
                <a:gd name="T21" fmla="*/ 0 h 1"/>
                <a:gd name="T22" fmla="*/ 330 w 1740"/>
                <a:gd name="T23" fmla="*/ 0 h 1"/>
                <a:gd name="T24" fmla="*/ 354 w 1740"/>
                <a:gd name="T25" fmla="*/ 0 h 1"/>
                <a:gd name="T26" fmla="*/ 384 w 1740"/>
                <a:gd name="T27" fmla="*/ 0 h 1"/>
                <a:gd name="T28" fmla="*/ 408 w 1740"/>
                <a:gd name="T29" fmla="*/ 0 h 1"/>
                <a:gd name="T30" fmla="*/ 438 w 1740"/>
                <a:gd name="T31" fmla="*/ 0 h 1"/>
                <a:gd name="T32" fmla="*/ 468 w 1740"/>
                <a:gd name="T33" fmla="*/ 0 h 1"/>
                <a:gd name="T34" fmla="*/ 492 w 1740"/>
                <a:gd name="T35" fmla="*/ 0 h 1"/>
                <a:gd name="T36" fmla="*/ 522 w 1740"/>
                <a:gd name="T37" fmla="*/ 0 h 1"/>
                <a:gd name="T38" fmla="*/ 546 w 1740"/>
                <a:gd name="T39" fmla="*/ 0 h 1"/>
                <a:gd name="T40" fmla="*/ 576 w 1740"/>
                <a:gd name="T41" fmla="*/ 0 h 1"/>
                <a:gd name="T42" fmla="*/ 606 w 1740"/>
                <a:gd name="T43" fmla="*/ 0 h 1"/>
                <a:gd name="T44" fmla="*/ 630 w 1740"/>
                <a:gd name="T45" fmla="*/ 0 h 1"/>
                <a:gd name="T46" fmla="*/ 660 w 1740"/>
                <a:gd name="T47" fmla="*/ 0 h 1"/>
                <a:gd name="T48" fmla="*/ 684 w 1740"/>
                <a:gd name="T49" fmla="*/ 0 h 1"/>
                <a:gd name="T50" fmla="*/ 714 w 1740"/>
                <a:gd name="T51" fmla="*/ 0 h 1"/>
                <a:gd name="T52" fmla="*/ 744 w 1740"/>
                <a:gd name="T53" fmla="*/ 0 h 1"/>
                <a:gd name="T54" fmla="*/ 768 w 1740"/>
                <a:gd name="T55" fmla="*/ 0 h 1"/>
                <a:gd name="T56" fmla="*/ 798 w 1740"/>
                <a:gd name="T57" fmla="*/ 0 h 1"/>
                <a:gd name="T58" fmla="*/ 822 w 1740"/>
                <a:gd name="T59" fmla="*/ 0 h 1"/>
                <a:gd name="T60" fmla="*/ 852 w 1740"/>
                <a:gd name="T61" fmla="*/ 0 h 1"/>
                <a:gd name="T62" fmla="*/ 882 w 1740"/>
                <a:gd name="T63" fmla="*/ 0 h 1"/>
                <a:gd name="T64" fmla="*/ 906 w 1740"/>
                <a:gd name="T65" fmla="*/ 0 h 1"/>
                <a:gd name="T66" fmla="*/ 936 w 1740"/>
                <a:gd name="T67" fmla="*/ 0 h 1"/>
                <a:gd name="T68" fmla="*/ 960 w 1740"/>
                <a:gd name="T69" fmla="*/ 0 h 1"/>
                <a:gd name="T70" fmla="*/ 990 w 1740"/>
                <a:gd name="T71" fmla="*/ 0 h 1"/>
                <a:gd name="T72" fmla="*/ 1020 w 1740"/>
                <a:gd name="T73" fmla="*/ 0 h 1"/>
                <a:gd name="T74" fmla="*/ 1044 w 1740"/>
                <a:gd name="T75" fmla="*/ 0 h 1"/>
                <a:gd name="T76" fmla="*/ 1074 w 1740"/>
                <a:gd name="T77" fmla="*/ 0 h 1"/>
                <a:gd name="T78" fmla="*/ 1098 w 1740"/>
                <a:gd name="T79" fmla="*/ 0 h 1"/>
                <a:gd name="T80" fmla="*/ 1128 w 1740"/>
                <a:gd name="T81" fmla="*/ 0 h 1"/>
                <a:gd name="T82" fmla="*/ 1158 w 1740"/>
                <a:gd name="T83" fmla="*/ 0 h 1"/>
                <a:gd name="T84" fmla="*/ 1182 w 1740"/>
                <a:gd name="T85" fmla="*/ 0 h 1"/>
                <a:gd name="T86" fmla="*/ 1212 w 1740"/>
                <a:gd name="T87" fmla="*/ 0 h 1"/>
                <a:gd name="T88" fmla="*/ 1236 w 1740"/>
                <a:gd name="T89" fmla="*/ 0 h 1"/>
                <a:gd name="T90" fmla="*/ 1266 w 1740"/>
                <a:gd name="T91" fmla="*/ 0 h 1"/>
                <a:gd name="T92" fmla="*/ 1296 w 1740"/>
                <a:gd name="T93" fmla="*/ 0 h 1"/>
                <a:gd name="T94" fmla="*/ 1320 w 1740"/>
                <a:gd name="T95" fmla="*/ 0 h 1"/>
                <a:gd name="T96" fmla="*/ 1350 w 1740"/>
                <a:gd name="T97" fmla="*/ 0 h 1"/>
                <a:gd name="T98" fmla="*/ 1374 w 1740"/>
                <a:gd name="T99" fmla="*/ 0 h 1"/>
                <a:gd name="T100" fmla="*/ 1404 w 1740"/>
                <a:gd name="T101" fmla="*/ 0 h 1"/>
                <a:gd name="T102" fmla="*/ 1434 w 1740"/>
                <a:gd name="T103" fmla="*/ 0 h 1"/>
                <a:gd name="T104" fmla="*/ 1458 w 1740"/>
                <a:gd name="T105" fmla="*/ 0 h 1"/>
                <a:gd name="T106" fmla="*/ 1488 w 1740"/>
                <a:gd name="T107" fmla="*/ 0 h 1"/>
                <a:gd name="T108" fmla="*/ 1512 w 1740"/>
                <a:gd name="T109" fmla="*/ 0 h 1"/>
                <a:gd name="T110" fmla="*/ 1542 w 1740"/>
                <a:gd name="T111" fmla="*/ 0 h 1"/>
                <a:gd name="T112" fmla="*/ 1572 w 1740"/>
                <a:gd name="T113" fmla="*/ 0 h 1"/>
                <a:gd name="T114" fmla="*/ 1596 w 1740"/>
                <a:gd name="T115" fmla="*/ 0 h 1"/>
                <a:gd name="T116" fmla="*/ 1626 w 1740"/>
                <a:gd name="T117" fmla="*/ 0 h 1"/>
                <a:gd name="T118" fmla="*/ 1650 w 1740"/>
                <a:gd name="T119" fmla="*/ 0 h 1"/>
                <a:gd name="T120" fmla="*/ 1680 w 1740"/>
                <a:gd name="T121" fmla="*/ 0 h 1"/>
                <a:gd name="T122" fmla="*/ 1710 w 1740"/>
                <a:gd name="T123" fmla="*/ 0 h 1"/>
                <a:gd name="T124" fmla="*/ 1734 w 1740"/>
                <a:gd name="T125" fmla="*/ 0 h 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40"/>
                <a:gd name="T190" fmla="*/ 0 h 1"/>
                <a:gd name="T191" fmla="*/ 1740 w 1740"/>
                <a:gd name="T192" fmla="*/ 1 h 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40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8" y="0"/>
                  </a:lnTo>
                  <a:lnTo>
                    <a:pt x="1644" y="0"/>
                  </a:lnTo>
                  <a:lnTo>
                    <a:pt x="1650" y="0"/>
                  </a:lnTo>
                  <a:lnTo>
                    <a:pt x="1656" y="0"/>
                  </a:lnTo>
                  <a:lnTo>
                    <a:pt x="1662" y="0"/>
                  </a:lnTo>
                  <a:lnTo>
                    <a:pt x="1668" y="0"/>
                  </a:lnTo>
                  <a:lnTo>
                    <a:pt x="1674" y="0"/>
                  </a:lnTo>
                  <a:lnTo>
                    <a:pt x="1680" y="0"/>
                  </a:lnTo>
                  <a:lnTo>
                    <a:pt x="1686" y="0"/>
                  </a:lnTo>
                  <a:lnTo>
                    <a:pt x="1692" y="0"/>
                  </a:lnTo>
                  <a:lnTo>
                    <a:pt x="1698" y="0"/>
                  </a:lnTo>
                  <a:lnTo>
                    <a:pt x="1704" y="0"/>
                  </a:lnTo>
                  <a:lnTo>
                    <a:pt x="1710" y="0"/>
                  </a:lnTo>
                  <a:lnTo>
                    <a:pt x="1716" y="0"/>
                  </a:lnTo>
                  <a:lnTo>
                    <a:pt x="1722" y="0"/>
                  </a:lnTo>
                  <a:lnTo>
                    <a:pt x="1728" y="0"/>
                  </a:lnTo>
                  <a:lnTo>
                    <a:pt x="1734" y="0"/>
                  </a:lnTo>
                  <a:lnTo>
                    <a:pt x="17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7" name="Rectangle 222"/>
            <p:cNvSpPr>
              <a:spLocks noChangeArrowheads="1"/>
            </p:cNvSpPr>
            <p:nvPr/>
          </p:nvSpPr>
          <p:spPr bwMode="auto">
            <a:xfrm>
              <a:off x="5392" y="2980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DISP_Y</a:t>
              </a:r>
              <a:endParaRPr lang="en-US"/>
            </a:p>
          </p:txBody>
        </p:sp>
        <p:sp>
          <p:nvSpPr>
            <p:cNvPr id="13528" name="Rectangle 223"/>
            <p:cNvSpPr>
              <a:spLocks noChangeArrowheads="1"/>
            </p:cNvSpPr>
            <p:nvPr/>
          </p:nvSpPr>
          <p:spPr bwMode="auto">
            <a:xfrm>
              <a:off x="3910" y="3070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9" name="Rectangle 224"/>
            <p:cNvSpPr>
              <a:spLocks noChangeArrowheads="1"/>
            </p:cNvSpPr>
            <p:nvPr/>
          </p:nvSpPr>
          <p:spPr bwMode="auto">
            <a:xfrm>
              <a:off x="3946" y="3082"/>
              <a:ext cx="138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0" name="Rectangle 225"/>
            <p:cNvSpPr>
              <a:spLocks noChangeArrowheads="1"/>
            </p:cNvSpPr>
            <p:nvPr/>
          </p:nvSpPr>
          <p:spPr bwMode="auto">
            <a:xfrm>
              <a:off x="4090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1" name="Rectangle 226"/>
            <p:cNvSpPr>
              <a:spLocks noChangeArrowheads="1"/>
            </p:cNvSpPr>
            <p:nvPr/>
          </p:nvSpPr>
          <p:spPr bwMode="auto">
            <a:xfrm>
              <a:off x="4228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2" name="Rectangle 227"/>
            <p:cNvSpPr>
              <a:spLocks noChangeArrowheads="1"/>
            </p:cNvSpPr>
            <p:nvPr/>
          </p:nvSpPr>
          <p:spPr bwMode="auto">
            <a:xfrm>
              <a:off x="4366" y="3082"/>
              <a:ext cx="138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3" name="Rectangle 228"/>
            <p:cNvSpPr>
              <a:spLocks noChangeArrowheads="1"/>
            </p:cNvSpPr>
            <p:nvPr/>
          </p:nvSpPr>
          <p:spPr bwMode="auto">
            <a:xfrm>
              <a:off x="4510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4" name="Rectangle 229"/>
            <p:cNvSpPr>
              <a:spLocks noChangeArrowheads="1"/>
            </p:cNvSpPr>
            <p:nvPr/>
          </p:nvSpPr>
          <p:spPr bwMode="auto">
            <a:xfrm>
              <a:off x="4648" y="3070"/>
              <a:ext cx="36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5" name="Rectangle 230"/>
            <p:cNvSpPr>
              <a:spLocks noChangeArrowheads="1"/>
            </p:cNvSpPr>
            <p:nvPr/>
          </p:nvSpPr>
          <p:spPr bwMode="auto">
            <a:xfrm>
              <a:off x="4780" y="3070"/>
              <a:ext cx="36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6" name="Rectangle 231"/>
            <p:cNvSpPr>
              <a:spLocks noChangeArrowheads="1"/>
            </p:cNvSpPr>
            <p:nvPr/>
          </p:nvSpPr>
          <p:spPr bwMode="auto">
            <a:xfrm>
              <a:off x="4912" y="3070"/>
              <a:ext cx="36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7" name="Rectangle 232"/>
            <p:cNvSpPr>
              <a:spLocks noChangeArrowheads="1"/>
            </p:cNvSpPr>
            <p:nvPr/>
          </p:nvSpPr>
          <p:spPr bwMode="auto">
            <a:xfrm>
              <a:off x="4954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8" name="Rectangle 233"/>
            <p:cNvSpPr>
              <a:spLocks noChangeArrowheads="1"/>
            </p:cNvSpPr>
            <p:nvPr/>
          </p:nvSpPr>
          <p:spPr bwMode="auto">
            <a:xfrm>
              <a:off x="5092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9" name="Rectangle 234"/>
            <p:cNvSpPr>
              <a:spLocks noChangeArrowheads="1"/>
            </p:cNvSpPr>
            <p:nvPr/>
          </p:nvSpPr>
          <p:spPr bwMode="auto">
            <a:xfrm>
              <a:off x="5236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0" name="Rectangle 235"/>
            <p:cNvSpPr>
              <a:spLocks noChangeArrowheads="1"/>
            </p:cNvSpPr>
            <p:nvPr/>
          </p:nvSpPr>
          <p:spPr bwMode="auto">
            <a:xfrm>
              <a:off x="5374" y="3082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1" name="Rectangle 236"/>
            <p:cNvSpPr>
              <a:spLocks noChangeArrowheads="1"/>
            </p:cNvSpPr>
            <p:nvPr/>
          </p:nvSpPr>
          <p:spPr bwMode="auto">
            <a:xfrm>
              <a:off x="5512" y="3082"/>
              <a:ext cx="138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9" name="Group 93"/>
          <p:cNvGrpSpPr>
            <a:grpSpLocks noChangeAspect="1"/>
          </p:cNvGrpSpPr>
          <p:nvPr/>
        </p:nvGrpSpPr>
        <p:grpSpPr bwMode="auto">
          <a:xfrm>
            <a:off x="3101975" y="2830277"/>
            <a:ext cx="2971800" cy="2533650"/>
            <a:chOff x="1954" y="1518"/>
            <a:chExt cx="1872" cy="1596"/>
          </a:xfrm>
        </p:grpSpPr>
        <p:sp>
          <p:nvSpPr>
            <p:cNvPr id="13402" name="AutoShape 92"/>
            <p:cNvSpPr>
              <a:spLocks noChangeAspect="1" noChangeArrowheads="1" noTextEdit="1"/>
            </p:cNvSpPr>
            <p:nvPr/>
          </p:nvSpPr>
          <p:spPr bwMode="auto">
            <a:xfrm>
              <a:off x="1954" y="1518"/>
              <a:ext cx="1836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Rectangle 94"/>
            <p:cNvSpPr>
              <a:spLocks noChangeArrowheads="1"/>
            </p:cNvSpPr>
            <p:nvPr/>
          </p:nvSpPr>
          <p:spPr bwMode="auto">
            <a:xfrm>
              <a:off x="1954" y="1518"/>
              <a:ext cx="1836" cy="15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Rectangle 95"/>
            <p:cNvSpPr>
              <a:spLocks noChangeArrowheads="1"/>
            </p:cNvSpPr>
            <p:nvPr/>
          </p:nvSpPr>
          <p:spPr bwMode="auto">
            <a:xfrm>
              <a:off x="2026" y="1662"/>
              <a:ext cx="1692" cy="130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Rectangle 96"/>
            <p:cNvSpPr>
              <a:spLocks noChangeArrowheads="1"/>
            </p:cNvSpPr>
            <p:nvPr/>
          </p:nvSpPr>
          <p:spPr bwMode="auto">
            <a:xfrm>
              <a:off x="3466" y="2976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52.3599</a:t>
              </a:r>
              <a:endParaRPr lang="en-US"/>
            </a:p>
          </p:txBody>
        </p:sp>
        <p:sp>
          <p:nvSpPr>
            <p:cNvPr id="13406" name="Rectangle 97"/>
            <p:cNvSpPr>
              <a:spLocks noChangeArrowheads="1"/>
            </p:cNvSpPr>
            <p:nvPr/>
          </p:nvSpPr>
          <p:spPr bwMode="auto">
            <a:xfrm>
              <a:off x="2026" y="2976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3407" name="Rectangle 99"/>
            <p:cNvSpPr>
              <a:spLocks noChangeArrowheads="1"/>
            </p:cNvSpPr>
            <p:nvPr/>
          </p:nvSpPr>
          <p:spPr bwMode="auto">
            <a:xfrm>
              <a:off x="2074" y="1596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                         </a:t>
              </a:r>
              <a:endParaRPr lang="en-US"/>
            </a:p>
          </p:txBody>
        </p:sp>
        <p:sp>
          <p:nvSpPr>
            <p:cNvPr id="13408" name="Rectangle 100"/>
            <p:cNvSpPr>
              <a:spLocks noChangeArrowheads="1"/>
            </p:cNvSpPr>
            <p:nvPr/>
          </p:nvSpPr>
          <p:spPr bwMode="auto">
            <a:xfrm rot="-5400000">
              <a:off x="1924" y="1637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en-US"/>
            </a:p>
          </p:txBody>
        </p:sp>
        <p:sp>
          <p:nvSpPr>
            <p:cNvPr id="13409" name="Rectangle 101"/>
            <p:cNvSpPr>
              <a:spLocks noChangeArrowheads="1"/>
            </p:cNvSpPr>
            <p:nvPr/>
          </p:nvSpPr>
          <p:spPr bwMode="auto">
            <a:xfrm rot="-5400000">
              <a:off x="1966" y="2879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3410" name="Rectangle 102"/>
            <p:cNvSpPr>
              <a:spLocks noChangeArrowheads="1"/>
            </p:cNvSpPr>
            <p:nvPr/>
          </p:nvSpPr>
          <p:spPr bwMode="auto">
            <a:xfrm rot="-5400000">
              <a:off x="3706" y="1649"/>
              <a:ext cx="13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0.5</a:t>
              </a:r>
              <a:endParaRPr lang="en-US"/>
            </a:p>
          </p:txBody>
        </p:sp>
        <p:sp>
          <p:nvSpPr>
            <p:cNvPr id="13411" name="Rectangle 103"/>
            <p:cNvSpPr>
              <a:spLocks noChangeArrowheads="1"/>
            </p:cNvSpPr>
            <p:nvPr/>
          </p:nvSpPr>
          <p:spPr bwMode="auto">
            <a:xfrm rot="-5400000">
              <a:off x="3694" y="2837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-0.5</a:t>
              </a:r>
              <a:endParaRPr lang="en-US"/>
            </a:p>
          </p:txBody>
        </p:sp>
        <p:sp>
          <p:nvSpPr>
            <p:cNvPr id="13412" name="Rectangle 104"/>
            <p:cNvSpPr>
              <a:spLocks noChangeArrowheads="1"/>
            </p:cNvSpPr>
            <p:nvPr/>
          </p:nvSpPr>
          <p:spPr bwMode="auto">
            <a:xfrm rot="-5400000">
              <a:off x="1732" y="2189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BETA_X&amp;Y[m]</a:t>
              </a:r>
              <a:endParaRPr lang="en-US"/>
            </a:p>
          </p:txBody>
        </p:sp>
        <p:sp>
          <p:nvSpPr>
            <p:cNvPr id="13413" name="Rectangle 105"/>
            <p:cNvSpPr>
              <a:spLocks noChangeArrowheads="1"/>
            </p:cNvSpPr>
            <p:nvPr/>
          </p:nvSpPr>
          <p:spPr bwMode="auto">
            <a:xfrm rot="-5400000">
              <a:off x="3520" y="2207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DISP_X&amp;Y[m]</a:t>
              </a:r>
              <a:endParaRPr lang="en-US"/>
            </a:p>
          </p:txBody>
        </p:sp>
        <p:sp>
          <p:nvSpPr>
            <p:cNvPr id="13414" name="Line 106"/>
            <p:cNvSpPr>
              <a:spLocks noChangeShapeType="1"/>
            </p:cNvSpPr>
            <p:nvPr/>
          </p:nvSpPr>
          <p:spPr bwMode="auto">
            <a:xfrm flipH="1">
              <a:off x="3700" y="178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" name="Line 107"/>
            <p:cNvSpPr>
              <a:spLocks noChangeShapeType="1"/>
            </p:cNvSpPr>
            <p:nvPr/>
          </p:nvSpPr>
          <p:spPr bwMode="auto">
            <a:xfrm>
              <a:off x="2026" y="178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" name="Line 108"/>
            <p:cNvSpPr>
              <a:spLocks noChangeShapeType="1"/>
            </p:cNvSpPr>
            <p:nvPr/>
          </p:nvSpPr>
          <p:spPr bwMode="auto">
            <a:xfrm flipV="1">
              <a:off x="2194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" name="Line 109"/>
            <p:cNvSpPr>
              <a:spLocks noChangeShapeType="1"/>
            </p:cNvSpPr>
            <p:nvPr/>
          </p:nvSpPr>
          <p:spPr bwMode="auto">
            <a:xfrm>
              <a:off x="2194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" name="Line 110"/>
            <p:cNvSpPr>
              <a:spLocks noChangeShapeType="1"/>
            </p:cNvSpPr>
            <p:nvPr/>
          </p:nvSpPr>
          <p:spPr bwMode="auto">
            <a:xfrm flipH="1">
              <a:off x="3700" y="192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" name="Line 111"/>
            <p:cNvSpPr>
              <a:spLocks noChangeShapeType="1"/>
            </p:cNvSpPr>
            <p:nvPr/>
          </p:nvSpPr>
          <p:spPr bwMode="auto">
            <a:xfrm>
              <a:off x="2026" y="192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" name="Line 112"/>
            <p:cNvSpPr>
              <a:spLocks noChangeShapeType="1"/>
            </p:cNvSpPr>
            <p:nvPr/>
          </p:nvSpPr>
          <p:spPr bwMode="auto">
            <a:xfrm flipV="1">
              <a:off x="2362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" name="Line 113"/>
            <p:cNvSpPr>
              <a:spLocks noChangeShapeType="1"/>
            </p:cNvSpPr>
            <p:nvPr/>
          </p:nvSpPr>
          <p:spPr bwMode="auto">
            <a:xfrm>
              <a:off x="2362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" name="Line 114"/>
            <p:cNvSpPr>
              <a:spLocks noChangeShapeType="1"/>
            </p:cNvSpPr>
            <p:nvPr/>
          </p:nvSpPr>
          <p:spPr bwMode="auto">
            <a:xfrm flipH="1">
              <a:off x="3700" y="205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" name="Line 115"/>
            <p:cNvSpPr>
              <a:spLocks noChangeShapeType="1"/>
            </p:cNvSpPr>
            <p:nvPr/>
          </p:nvSpPr>
          <p:spPr bwMode="auto">
            <a:xfrm>
              <a:off x="2026" y="205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" name="Line 116"/>
            <p:cNvSpPr>
              <a:spLocks noChangeShapeType="1"/>
            </p:cNvSpPr>
            <p:nvPr/>
          </p:nvSpPr>
          <p:spPr bwMode="auto">
            <a:xfrm flipV="1">
              <a:off x="2530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5" name="Line 117"/>
            <p:cNvSpPr>
              <a:spLocks noChangeShapeType="1"/>
            </p:cNvSpPr>
            <p:nvPr/>
          </p:nvSpPr>
          <p:spPr bwMode="auto">
            <a:xfrm>
              <a:off x="2530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6" name="Line 118"/>
            <p:cNvSpPr>
              <a:spLocks noChangeShapeType="1"/>
            </p:cNvSpPr>
            <p:nvPr/>
          </p:nvSpPr>
          <p:spPr bwMode="auto">
            <a:xfrm flipH="1">
              <a:off x="3700" y="218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7" name="Line 119"/>
            <p:cNvSpPr>
              <a:spLocks noChangeShapeType="1"/>
            </p:cNvSpPr>
            <p:nvPr/>
          </p:nvSpPr>
          <p:spPr bwMode="auto">
            <a:xfrm>
              <a:off x="2026" y="218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8" name="Line 120"/>
            <p:cNvSpPr>
              <a:spLocks noChangeShapeType="1"/>
            </p:cNvSpPr>
            <p:nvPr/>
          </p:nvSpPr>
          <p:spPr bwMode="auto">
            <a:xfrm flipV="1">
              <a:off x="2698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9" name="Line 121"/>
            <p:cNvSpPr>
              <a:spLocks noChangeShapeType="1"/>
            </p:cNvSpPr>
            <p:nvPr/>
          </p:nvSpPr>
          <p:spPr bwMode="auto">
            <a:xfrm>
              <a:off x="2698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0" name="Line 122"/>
            <p:cNvSpPr>
              <a:spLocks noChangeShapeType="1"/>
            </p:cNvSpPr>
            <p:nvPr/>
          </p:nvSpPr>
          <p:spPr bwMode="auto">
            <a:xfrm flipH="1">
              <a:off x="3700" y="231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1" name="Line 123"/>
            <p:cNvSpPr>
              <a:spLocks noChangeShapeType="1"/>
            </p:cNvSpPr>
            <p:nvPr/>
          </p:nvSpPr>
          <p:spPr bwMode="auto">
            <a:xfrm>
              <a:off x="2026" y="231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2" name="Line 124"/>
            <p:cNvSpPr>
              <a:spLocks noChangeShapeType="1"/>
            </p:cNvSpPr>
            <p:nvPr/>
          </p:nvSpPr>
          <p:spPr bwMode="auto">
            <a:xfrm flipV="1">
              <a:off x="2872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3" name="Line 125"/>
            <p:cNvSpPr>
              <a:spLocks noChangeShapeType="1"/>
            </p:cNvSpPr>
            <p:nvPr/>
          </p:nvSpPr>
          <p:spPr bwMode="auto">
            <a:xfrm>
              <a:off x="2872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4" name="Line 126"/>
            <p:cNvSpPr>
              <a:spLocks noChangeShapeType="1"/>
            </p:cNvSpPr>
            <p:nvPr/>
          </p:nvSpPr>
          <p:spPr bwMode="auto">
            <a:xfrm flipH="1">
              <a:off x="3700" y="244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127"/>
            <p:cNvSpPr>
              <a:spLocks noChangeShapeType="1"/>
            </p:cNvSpPr>
            <p:nvPr/>
          </p:nvSpPr>
          <p:spPr bwMode="auto">
            <a:xfrm>
              <a:off x="2026" y="244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128"/>
            <p:cNvSpPr>
              <a:spLocks noChangeShapeType="1"/>
            </p:cNvSpPr>
            <p:nvPr/>
          </p:nvSpPr>
          <p:spPr bwMode="auto">
            <a:xfrm flipV="1">
              <a:off x="3040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129"/>
            <p:cNvSpPr>
              <a:spLocks noChangeShapeType="1"/>
            </p:cNvSpPr>
            <p:nvPr/>
          </p:nvSpPr>
          <p:spPr bwMode="auto">
            <a:xfrm>
              <a:off x="3040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130"/>
            <p:cNvSpPr>
              <a:spLocks noChangeShapeType="1"/>
            </p:cNvSpPr>
            <p:nvPr/>
          </p:nvSpPr>
          <p:spPr bwMode="auto">
            <a:xfrm flipH="1">
              <a:off x="3700" y="257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131"/>
            <p:cNvSpPr>
              <a:spLocks noChangeShapeType="1"/>
            </p:cNvSpPr>
            <p:nvPr/>
          </p:nvSpPr>
          <p:spPr bwMode="auto">
            <a:xfrm>
              <a:off x="2026" y="257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132"/>
            <p:cNvSpPr>
              <a:spLocks noChangeShapeType="1"/>
            </p:cNvSpPr>
            <p:nvPr/>
          </p:nvSpPr>
          <p:spPr bwMode="auto">
            <a:xfrm flipV="1">
              <a:off x="3208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133"/>
            <p:cNvSpPr>
              <a:spLocks noChangeShapeType="1"/>
            </p:cNvSpPr>
            <p:nvPr/>
          </p:nvSpPr>
          <p:spPr bwMode="auto">
            <a:xfrm>
              <a:off x="3208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134"/>
            <p:cNvSpPr>
              <a:spLocks noChangeShapeType="1"/>
            </p:cNvSpPr>
            <p:nvPr/>
          </p:nvSpPr>
          <p:spPr bwMode="auto">
            <a:xfrm flipH="1">
              <a:off x="3700" y="270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135"/>
            <p:cNvSpPr>
              <a:spLocks noChangeShapeType="1"/>
            </p:cNvSpPr>
            <p:nvPr/>
          </p:nvSpPr>
          <p:spPr bwMode="auto">
            <a:xfrm>
              <a:off x="2026" y="270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4" name="Line 136"/>
            <p:cNvSpPr>
              <a:spLocks noChangeShapeType="1"/>
            </p:cNvSpPr>
            <p:nvPr/>
          </p:nvSpPr>
          <p:spPr bwMode="auto">
            <a:xfrm flipV="1">
              <a:off x="3376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5" name="Line 137"/>
            <p:cNvSpPr>
              <a:spLocks noChangeShapeType="1"/>
            </p:cNvSpPr>
            <p:nvPr/>
          </p:nvSpPr>
          <p:spPr bwMode="auto">
            <a:xfrm>
              <a:off x="3376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6" name="Line 138"/>
            <p:cNvSpPr>
              <a:spLocks noChangeShapeType="1"/>
            </p:cNvSpPr>
            <p:nvPr/>
          </p:nvSpPr>
          <p:spPr bwMode="auto">
            <a:xfrm flipH="1">
              <a:off x="3700" y="283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7" name="Line 139"/>
            <p:cNvSpPr>
              <a:spLocks noChangeShapeType="1"/>
            </p:cNvSpPr>
            <p:nvPr/>
          </p:nvSpPr>
          <p:spPr bwMode="auto">
            <a:xfrm>
              <a:off x="2026" y="283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8" name="Line 140"/>
            <p:cNvSpPr>
              <a:spLocks noChangeShapeType="1"/>
            </p:cNvSpPr>
            <p:nvPr/>
          </p:nvSpPr>
          <p:spPr bwMode="auto">
            <a:xfrm flipV="1">
              <a:off x="3544" y="295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9" name="Line 141"/>
            <p:cNvSpPr>
              <a:spLocks noChangeShapeType="1"/>
            </p:cNvSpPr>
            <p:nvPr/>
          </p:nvSpPr>
          <p:spPr bwMode="auto">
            <a:xfrm>
              <a:off x="3544" y="1662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0" name="Freeform 142"/>
            <p:cNvSpPr>
              <a:spLocks/>
            </p:cNvSpPr>
            <p:nvPr/>
          </p:nvSpPr>
          <p:spPr bwMode="auto">
            <a:xfrm>
              <a:off x="2026" y="2886"/>
              <a:ext cx="1686" cy="54"/>
            </a:xfrm>
            <a:custGeom>
              <a:avLst/>
              <a:gdLst>
                <a:gd name="T0" fmla="*/ 24 w 1686"/>
                <a:gd name="T1" fmla="*/ 0 h 54"/>
                <a:gd name="T2" fmla="*/ 48 w 1686"/>
                <a:gd name="T3" fmla="*/ 6 h 54"/>
                <a:gd name="T4" fmla="*/ 78 w 1686"/>
                <a:gd name="T5" fmla="*/ 12 h 54"/>
                <a:gd name="T6" fmla="*/ 102 w 1686"/>
                <a:gd name="T7" fmla="*/ 18 h 54"/>
                <a:gd name="T8" fmla="*/ 132 w 1686"/>
                <a:gd name="T9" fmla="*/ 24 h 54"/>
                <a:gd name="T10" fmla="*/ 156 w 1686"/>
                <a:gd name="T11" fmla="*/ 30 h 54"/>
                <a:gd name="T12" fmla="*/ 186 w 1686"/>
                <a:gd name="T13" fmla="*/ 36 h 54"/>
                <a:gd name="T14" fmla="*/ 210 w 1686"/>
                <a:gd name="T15" fmla="*/ 36 h 54"/>
                <a:gd name="T16" fmla="*/ 240 w 1686"/>
                <a:gd name="T17" fmla="*/ 42 h 54"/>
                <a:gd name="T18" fmla="*/ 264 w 1686"/>
                <a:gd name="T19" fmla="*/ 48 h 54"/>
                <a:gd name="T20" fmla="*/ 288 w 1686"/>
                <a:gd name="T21" fmla="*/ 48 h 54"/>
                <a:gd name="T22" fmla="*/ 318 w 1686"/>
                <a:gd name="T23" fmla="*/ 54 h 54"/>
                <a:gd name="T24" fmla="*/ 342 w 1686"/>
                <a:gd name="T25" fmla="*/ 54 h 54"/>
                <a:gd name="T26" fmla="*/ 372 w 1686"/>
                <a:gd name="T27" fmla="*/ 54 h 54"/>
                <a:gd name="T28" fmla="*/ 396 w 1686"/>
                <a:gd name="T29" fmla="*/ 54 h 54"/>
                <a:gd name="T30" fmla="*/ 426 w 1686"/>
                <a:gd name="T31" fmla="*/ 54 h 54"/>
                <a:gd name="T32" fmla="*/ 450 w 1686"/>
                <a:gd name="T33" fmla="*/ 54 h 54"/>
                <a:gd name="T34" fmla="*/ 480 w 1686"/>
                <a:gd name="T35" fmla="*/ 54 h 54"/>
                <a:gd name="T36" fmla="*/ 504 w 1686"/>
                <a:gd name="T37" fmla="*/ 54 h 54"/>
                <a:gd name="T38" fmla="*/ 534 w 1686"/>
                <a:gd name="T39" fmla="*/ 54 h 54"/>
                <a:gd name="T40" fmla="*/ 558 w 1686"/>
                <a:gd name="T41" fmla="*/ 54 h 54"/>
                <a:gd name="T42" fmla="*/ 588 w 1686"/>
                <a:gd name="T43" fmla="*/ 48 h 54"/>
                <a:gd name="T44" fmla="*/ 612 w 1686"/>
                <a:gd name="T45" fmla="*/ 48 h 54"/>
                <a:gd name="T46" fmla="*/ 636 w 1686"/>
                <a:gd name="T47" fmla="*/ 42 h 54"/>
                <a:gd name="T48" fmla="*/ 666 w 1686"/>
                <a:gd name="T49" fmla="*/ 36 h 54"/>
                <a:gd name="T50" fmla="*/ 690 w 1686"/>
                <a:gd name="T51" fmla="*/ 36 h 54"/>
                <a:gd name="T52" fmla="*/ 720 w 1686"/>
                <a:gd name="T53" fmla="*/ 30 h 54"/>
                <a:gd name="T54" fmla="*/ 744 w 1686"/>
                <a:gd name="T55" fmla="*/ 30 h 54"/>
                <a:gd name="T56" fmla="*/ 774 w 1686"/>
                <a:gd name="T57" fmla="*/ 36 h 54"/>
                <a:gd name="T58" fmla="*/ 798 w 1686"/>
                <a:gd name="T59" fmla="*/ 42 h 54"/>
                <a:gd name="T60" fmla="*/ 828 w 1686"/>
                <a:gd name="T61" fmla="*/ 48 h 54"/>
                <a:gd name="T62" fmla="*/ 852 w 1686"/>
                <a:gd name="T63" fmla="*/ 54 h 54"/>
                <a:gd name="T64" fmla="*/ 882 w 1686"/>
                <a:gd name="T65" fmla="*/ 54 h 54"/>
                <a:gd name="T66" fmla="*/ 906 w 1686"/>
                <a:gd name="T67" fmla="*/ 48 h 54"/>
                <a:gd name="T68" fmla="*/ 930 w 1686"/>
                <a:gd name="T69" fmla="*/ 42 h 54"/>
                <a:gd name="T70" fmla="*/ 960 w 1686"/>
                <a:gd name="T71" fmla="*/ 36 h 54"/>
                <a:gd name="T72" fmla="*/ 984 w 1686"/>
                <a:gd name="T73" fmla="*/ 24 h 54"/>
                <a:gd name="T74" fmla="*/ 1014 w 1686"/>
                <a:gd name="T75" fmla="*/ 30 h 54"/>
                <a:gd name="T76" fmla="*/ 1038 w 1686"/>
                <a:gd name="T77" fmla="*/ 30 h 54"/>
                <a:gd name="T78" fmla="*/ 1068 w 1686"/>
                <a:gd name="T79" fmla="*/ 36 h 54"/>
                <a:gd name="T80" fmla="*/ 1092 w 1686"/>
                <a:gd name="T81" fmla="*/ 42 h 54"/>
                <a:gd name="T82" fmla="*/ 1122 w 1686"/>
                <a:gd name="T83" fmla="*/ 48 h 54"/>
                <a:gd name="T84" fmla="*/ 1146 w 1686"/>
                <a:gd name="T85" fmla="*/ 48 h 54"/>
                <a:gd name="T86" fmla="*/ 1176 w 1686"/>
                <a:gd name="T87" fmla="*/ 54 h 54"/>
                <a:gd name="T88" fmla="*/ 1200 w 1686"/>
                <a:gd name="T89" fmla="*/ 54 h 54"/>
                <a:gd name="T90" fmla="*/ 1224 w 1686"/>
                <a:gd name="T91" fmla="*/ 54 h 54"/>
                <a:gd name="T92" fmla="*/ 1254 w 1686"/>
                <a:gd name="T93" fmla="*/ 54 h 54"/>
                <a:gd name="T94" fmla="*/ 1278 w 1686"/>
                <a:gd name="T95" fmla="*/ 54 h 54"/>
                <a:gd name="T96" fmla="*/ 1308 w 1686"/>
                <a:gd name="T97" fmla="*/ 54 h 54"/>
                <a:gd name="T98" fmla="*/ 1332 w 1686"/>
                <a:gd name="T99" fmla="*/ 54 h 54"/>
                <a:gd name="T100" fmla="*/ 1362 w 1686"/>
                <a:gd name="T101" fmla="*/ 54 h 54"/>
                <a:gd name="T102" fmla="*/ 1386 w 1686"/>
                <a:gd name="T103" fmla="*/ 54 h 54"/>
                <a:gd name="T104" fmla="*/ 1416 w 1686"/>
                <a:gd name="T105" fmla="*/ 54 h 54"/>
                <a:gd name="T106" fmla="*/ 1440 w 1686"/>
                <a:gd name="T107" fmla="*/ 48 h 54"/>
                <a:gd name="T108" fmla="*/ 1470 w 1686"/>
                <a:gd name="T109" fmla="*/ 48 h 54"/>
                <a:gd name="T110" fmla="*/ 1494 w 1686"/>
                <a:gd name="T111" fmla="*/ 42 h 54"/>
                <a:gd name="T112" fmla="*/ 1518 w 1686"/>
                <a:gd name="T113" fmla="*/ 42 h 54"/>
                <a:gd name="T114" fmla="*/ 1548 w 1686"/>
                <a:gd name="T115" fmla="*/ 36 h 54"/>
                <a:gd name="T116" fmla="*/ 1572 w 1686"/>
                <a:gd name="T117" fmla="*/ 30 h 54"/>
                <a:gd name="T118" fmla="*/ 1602 w 1686"/>
                <a:gd name="T119" fmla="*/ 24 h 54"/>
                <a:gd name="T120" fmla="*/ 1626 w 1686"/>
                <a:gd name="T121" fmla="*/ 18 h 54"/>
                <a:gd name="T122" fmla="*/ 1656 w 1686"/>
                <a:gd name="T123" fmla="*/ 12 h 54"/>
                <a:gd name="T124" fmla="*/ 1680 w 1686"/>
                <a:gd name="T125" fmla="*/ 6 h 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6"/>
                <a:gd name="T190" fmla="*/ 0 h 54"/>
                <a:gd name="T191" fmla="*/ 1686 w 1686"/>
                <a:gd name="T192" fmla="*/ 54 h 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6" h="5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8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8" y="18"/>
                  </a:lnTo>
                  <a:lnTo>
                    <a:pt x="114" y="18"/>
                  </a:lnTo>
                  <a:lnTo>
                    <a:pt x="120" y="18"/>
                  </a:lnTo>
                  <a:lnTo>
                    <a:pt x="120" y="24"/>
                  </a:lnTo>
                  <a:lnTo>
                    <a:pt x="126" y="24"/>
                  </a:lnTo>
                  <a:lnTo>
                    <a:pt x="132" y="24"/>
                  </a:lnTo>
                  <a:lnTo>
                    <a:pt x="138" y="24"/>
                  </a:lnTo>
                  <a:lnTo>
                    <a:pt x="144" y="24"/>
                  </a:lnTo>
                  <a:lnTo>
                    <a:pt x="144" y="30"/>
                  </a:lnTo>
                  <a:lnTo>
                    <a:pt x="150" y="30"/>
                  </a:lnTo>
                  <a:lnTo>
                    <a:pt x="156" y="30"/>
                  </a:lnTo>
                  <a:lnTo>
                    <a:pt x="162" y="30"/>
                  </a:lnTo>
                  <a:lnTo>
                    <a:pt x="168" y="30"/>
                  </a:lnTo>
                  <a:lnTo>
                    <a:pt x="174" y="30"/>
                  </a:lnTo>
                  <a:lnTo>
                    <a:pt x="180" y="30"/>
                  </a:lnTo>
                  <a:lnTo>
                    <a:pt x="180" y="36"/>
                  </a:lnTo>
                  <a:lnTo>
                    <a:pt x="186" y="36"/>
                  </a:lnTo>
                  <a:lnTo>
                    <a:pt x="192" y="36"/>
                  </a:lnTo>
                  <a:lnTo>
                    <a:pt x="198" y="36"/>
                  </a:lnTo>
                  <a:lnTo>
                    <a:pt x="204" y="36"/>
                  </a:lnTo>
                  <a:lnTo>
                    <a:pt x="210" y="36"/>
                  </a:lnTo>
                  <a:lnTo>
                    <a:pt x="216" y="36"/>
                  </a:lnTo>
                  <a:lnTo>
                    <a:pt x="216" y="42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34" y="42"/>
                  </a:lnTo>
                  <a:lnTo>
                    <a:pt x="240" y="42"/>
                  </a:lnTo>
                  <a:lnTo>
                    <a:pt x="246" y="42"/>
                  </a:lnTo>
                  <a:lnTo>
                    <a:pt x="252" y="42"/>
                  </a:lnTo>
                  <a:lnTo>
                    <a:pt x="258" y="42"/>
                  </a:lnTo>
                  <a:lnTo>
                    <a:pt x="258" y="48"/>
                  </a:lnTo>
                  <a:lnTo>
                    <a:pt x="264" y="48"/>
                  </a:lnTo>
                  <a:lnTo>
                    <a:pt x="270" y="48"/>
                  </a:lnTo>
                  <a:lnTo>
                    <a:pt x="276" y="48"/>
                  </a:lnTo>
                  <a:lnTo>
                    <a:pt x="282" y="48"/>
                  </a:lnTo>
                  <a:lnTo>
                    <a:pt x="288" y="48"/>
                  </a:lnTo>
                  <a:lnTo>
                    <a:pt x="294" y="48"/>
                  </a:lnTo>
                  <a:lnTo>
                    <a:pt x="300" y="48"/>
                  </a:lnTo>
                  <a:lnTo>
                    <a:pt x="306" y="48"/>
                  </a:lnTo>
                  <a:lnTo>
                    <a:pt x="312" y="48"/>
                  </a:lnTo>
                  <a:lnTo>
                    <a:pt x="312" y="54"/>
                  </a:lnTo>
                  <a:lnTo>
                    <a:pt x="318" y="54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36" y="54"/>
                  </a:lnTo>
                  <a:lnTo>
                    <a:pt x="342" y="54"/>
                  </a:lnTo>
                  <a:lnTo>
                    <a:pt x="348" y="54"/>
                  </a:lnTo>
                  <a:lnTo>
                    <a:pt x="354" y="54"/>
                  </a:lnTo>
                  <a:lnTo>
                    <a:pt x="360" y="54"/>
                  </a:lnTo>
                  <a:lnTo>
                    <a:pt x="366" y="54"/>
                  </a:lnTo>
                  <a:lnTo>
                    <a:pt x="372" y="54"/>
                  </a:lnTo>
                  <a:lnTo>
                    <a:pt x="378" y="54"/>
                  </a:lnTo>
                  <a:lnTo>
                    <a:pt x="384" y="54"/>
                  </a:lnTo>
                  <a:lnTo>
                    <a:pt x="390" y="54"/>
                  </a:lnTo>
                  <a:lnTo>
                    <a:pt x="396" y="54"/>
                  </a:lnTo>
                  <a:lnTo>
                    <a:pt x="402" y="54"/>
                  </a:lnTo>
                  <a:lnTo>
                    <a:pt x="408" y="54"/>
                  </a:lnTo>
                  <a:lnTo>
                    <a:pt x="414" y="54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32" y="54"/>
                  </a:lnTo>
                  <a:lnTo>
                    <a:pt x="438" y="54"/>
                  </a:lnTo>
                  <a:lnTo>
                    <a:pt x="444" y="54"/>
                  </a:lnTo>
                  <a:lnTo>
                    <a:pt x="450" y="54"/>
                  </a:lnTo>
                  <a:lnTo>
                    <a:pt x="456" y="54"/>
                  </a:lnTo>
                  <a:lnTo>
                    <a:pt x="462" y="54"/>
                  </a:lnTo>
                  <a:lnTo>
                    <a:pt x="468" y="54"/>
                  </a:lnTo>
                  <a:lnTo>
                    <a:pt x="474" y="54"/>
                  </a:lnTo>
                  <a:lnTo>
                    <a:pt x="480" y="54"/>
                  </a:lnTo>
                  <a:lnTo>
                    <a:pt x="486" y="54"/>
                  </a:lnTo>
                  <a:lnTo>
                    <a:pt x="492" y="54"/>
                  </a:lnTo>
                  <a:lnTo>
                    <a:pt x="498" y="54"/>
                  </a:lnTo>
                  <a:lnTo>
                    <a:pt x="504" y="54"/>
                  </a:lnTo>
                  <a:lnTo>
                    <a:pt x="510" y="54"/>
                  </a:lnTo>
                  <a:lnTo>
                    <a:pt x="516" y="54"/>
                  </a:lnTo>
                  <a:lnTo>
                    <a:pt x="522" y="54"/>
                  </a:lnTo>
                  <a:lnTo>
                    <a:pt x="528" y="54"/>
                  </a:lnTo>
                  <a:lnTo>
                    <a:pt x="534" y="54"/>
                  </a:lnTo>
                  <a:lnTo>
                    <a:pt x="540" y="54"/>
                  </a:lnTo>
                  <a:lnTo>
                    <a:pt x="546" y="54"/>
                  </a:lnTo>
                  <a:lnTo>
                    <a:pt x="552" y="54"/>
                  </a:lnTo>
                  <a:lnTo>
                    <a:pt x="558" y="54"/>
                  </a:lnTo>
                  <a:lnTo>
                    <a:pt x="558" y="48"/>
                  </a:lnTo>
                  <a:lnTo>
                    <a:pt x="564" y="48"/>
                  </a:lnTo>
                  <a:lnTo>
                    <a:pt x="570" y="48"/>
                  </a:lnTo>
                  <a:lnTo>
                    <a:pt x="576" y="48"/>
                  </a:lnTo>
                  <a:lnTo>
                    <a:pt x="582" y="48"/>
                  </a:lnTo>
                  <a:lnTo>
                    <a:pt x="588" y="48"/>
                  </a:lnTo>
                  <a:lnTo>
                    <a:pt x="594" y="48"/>
                  </a:lnTo>
                  <a:lnTo>
                    <a:pt x="600" y="48"/>
                  </a:lnTo>
                  <a:lnTo>
                    <a:pt x="606" y="48"/>
                  </a:lnTo>
                  <a:lnTo>
                    <a:pt x="612" y="48"/>
                  </a:lnTo>
                  <a:lnTo>
                    <a:pt x="618" y="48"/>
                  </a:lnTo>
                  <a:lnTo>
                    <a:pt x="618" y="42"/>
                  </a:lnTo>
                  <a:lnTo>
                    <a:pt x="624" y="42"/>
                  </a:lnTo>
                  <a:lnTo>
                    <a:pt x="630" y="42"/>
                  </a:lnTo>
                  <a:lnTo>
                    <a:pt x="636" y="42"/>
                  </a:lnTo>
                  <a:lnTo>
                    <a:pt x="642" y="42"/>
                  </a:lnTo>
                  <a:lnTo>
                    <a:pt x="648" y="42"/>
                  </a:lnTo>
                  <a:lnTo>
                    <a:pt x="654" y="42"/>
                  </a:lnTo>
                  <a:lnTo>
                    <a:pt x="660" y="42"/>
                  </a:lnTo>
                  <a:lnTo>
                    <a:pt x="660" y="36"/>
                  </a:lnTo>
                  <a:lnTo>
                    <a:pt x="666" y="36"/>
                  </a:lnTo>
                  <a:lnTo>
                    <a:pt x="672" y="36"/>
                  </a:lnTo>
                  <a:lnTo>
                    <a:pt x="678" y="36"/>
                  </a:lnTo>
                  <a:lnTo>
                    <a:pt x="684" y="36"/>
                  </a:lnTo>
                  <a:lnTo>
                    <a:pt x="690" y="36"/>
                  </a:lnTo>
                  <a:lnTo>
                    <a:pt x="696" y="36"/>
                  </a:lnTo>
                  <a:lnTo>
                    <a:pt x="696" y="30"/>
                  </a:lnTo>
                  <a:lnTo>
                    <a:pt x="702" y="30"/>
                  </a:lnTo>
                  <a:lnTo>
                    <a:pt x="708" y="30"/>
                  </a:lnTo>
                  <a:lnTo>
                    <a:pt x="714" y="30"/>
                  </a:lnTo>
                  <a:lnTo>
                    <a:pt x="720" y="30"/>
                  </a:lnTo>
                  <a:lnTo>
                    <a:pt x="726" y="30"/>
                  </a:lnTo>
                  <a:lnTo>
                    <a:pt x="732" y="30"/>
                  </a:lnTo>
                  <a:lnTo>
                    <a:pt x="738" y="30"/>
                  </a:lnTo>
                  <a:lnTo>
                    <a:pt x="744" y="30"/>
                  </a:lnTo>
                  <a:lnTo>
                    <a:pt x="750" y="30"/>
                  </a:lnTo>
                  <a:lnTo>
                    <a:pt x="756" y="30"/>
                  </a:lnTo>
                  <a:lnTo>
                    <a:pt x="762" y="30"/>
                  </a:lnTo>
                  <a:lnTo>
                    <a:pt x="762" y="36"/>
                  </a:lnTo>
                  <a:lnTo>
                    <a:pt x="768" y="36"/>
                  </a:lnTo>
                  <a:lnTo>
                    <a:pt x="774" y="36"/>
                  </a:lnTo>
                  <a:lnTo>
                    <a:pt x="780" y="36"/>
                  </a:lnTo>
                  <a:lnTo>
                    <a:pt x="786" y="36"/>
                  </a:lnTo>
                  <a:lnTo>
                    <a:pt x="786" y="42"/>
                  </a:lnTo>
                  <a:lnTo>
                    <a:pt x="792" y="42"/>
                  </a:lnTo>
                  <a:lnTo>
                    <a:pt x="798" y="42"/>
                  </a:lnTo>
                  <a:lnTo>
                    <a:pt x="804" y="42"/>
                  </a:lnTo>
                  <a:lnTo>
                    <a:pt x="810" y="42"/>
                  </a:lnTo>
                  <a:lnTo>
                    <a:pt x="810" y="48"/>
                  </a:lnTo>
                  <a:lnTo>
                    <a:pt x="816" y="48"/>
                  </a:lnTo>
                  <a:lnTo>
                    <a:pt x="822" y="48"/>
                  </a:lnTo>
                  <a:lnTo>
                    <a:pt x="828" y="48"/>
                  </a:lnTo>
                  <a:lnTo>
                    <a:pt x="834" y="48"/>
                  </a:lnTo>
                  <a:lnTo>
                    <a:pt x="840" y="48"/>
                  </a:lnTo>
                  <a:lnTo>
                    <a:pt x="846" y="54"/>
                  </a:lnTo>
                  <a:lnTo>
                    <a:pt x="852" y="54"/>
                  </a:lnTo>
                  <a:lnTo>
                    <a:pt x="858" y="54"/>
                  </a:lnTo>
                  <a:lnTo>
                    <a:pt x="864" y="54"/>
                  </a:lnTo>
                  <a:lnTo>
                    <a:pt x="870" y="54"/>
                  </a:lnTo>
                  <a:lnTo>
                    <a:pt x="876" y="54"/>
                  </a:lnTo>
                  <a:lnTo>
                    <a:pt x="882" y="54"/>
                  </a:lnTo>
                  <a:lnTo>
                    <a:pt x="888" y="54"/>
                  </a:lnTo>
                  <a:lnTo>
                    <a:pt x="888" y="48"/>
                  </a:lnTo>
                  <a:lnTo>
                    <a:pt x="894" y="48"/>
                  </a:lnTo>
                  <a:lnTo>
                    <a:pt x="900" y="48"/>
                  </a:lnTo>
                  <a:lnTo>
                    <a:pt x="906" y="48"/>
                  </a:lnTo>
                  <a:lnTo>
                    <a:pt x="912" y="48"/>
                  </a:lnTo>
                  <a:lnTo>
                    <a:pt x="918" y="48"/>
                  </a:lnTo>
                  <a:lnTo>
                    <a:pt x="918" y="42"/>
                  </a:lnTo>
                  <a:lnTo>
                    <a:pt x="924" y="42"/>
                  </a:lnTo>
                  <a:lnTo>
                    <a:pt x="930" y="42"/>
                  </a:lnTo>
                  <a:lnTo>
                    <a:pt x="936" y="42"/>
                  </a:lnTo>
                  <a:lnTo>
                    <a:pt x="942" y="42"/>
                  </a:lnTo>
                  <a:lnTo>
                    <a:pt x="942" y="36"/>
                  </a:lnTo>
                  <a:lnTo>
                    <a:pt x="948" y="36"/>
                  </a:lnTo>
                  <a:lnTo>
                    <a:pt x="954" y="36"/>
                  </a:lnTo>
                  <a:lnTo>
                    <a:pt x="960" y="36"/>
                  </a:lnTo>
                  <a:lnTo>
                    <a:pt x="960" y="30"/>
                  </a:lnTo>
                  <a:lnTo>
                    <a:pt x="966" y="30"/>
                  </a:lnTo>
                  <a:lnTo>
                    <a:pt x="972" y="30"/>
                  </a:lnTo>
                  <a:lnTo>
                    <a:pt x="978" y="30"/>
                  </a:lnTo>
                  <a:lnTo>
                    <a:pt x="984" y="30"/>
                  </a:lnTo>
                  <a:lnTo>
                    <a:pt x="984" y="24"/>
                  </a:lnTo>
                  <a:lnTo>
                    <a:pt x="990" y="24"/>
                  </a:lnTo>
                  <a:lnTo>
                    <a:pt x="996" y="24"/>
                  </a:lnTo>
                  <a:lnTo>
                    <a:pt x="1002" y="24"/>
                  </a:lnTo>
                  <a:lnTo>
                    <a:pt x="1008" y="24"/>
                  </a:lnTo>
                  <a:lnTo>
                    <a:pt x="1014" y="24"/>
                  </a:lnTo>
                  <a:lnTo>
                    <a:pt x="1014" y="30"/>
                  </a:lnTo>
                  <a:lnTo>
                    <a:pt x="1020" y="30"/>
                  </a:lnTo>
                  <a:lnTo>
                    <a:pt x="1026" y="30"/>
                  </a:lnTo>
                  <a:lnTo>
                    <a:pt x="1032" y="30"/>
                  </a:lnTo>
                  <a:lnTo>
                    <a:pt x="1038" y="30"/>
                  </a:lnTo>
                  <a:lnTo>
                    <a:pt x="1044" y="30"/>
                  </a:lnTo>
                  <a:lnTo>
                    <a:pt x="1044" y="36"/>
                  </a:lnTo>
                  <a:lnTo>
                    <a:pt x="1050" y="36"/>
                  </a:lnTo>
                  <a:lnTo>
                    <a:pt x="1056" y="36"/>
                  </a:lnTo>
                  <a:lnTo>
                    <a:pt x="1062" y="36"/>
                  </a:lnTo>
                  <a:lnTo>
                    <a:pt x="1068" y="36"/>
                  </a:lnTo>
                  <a:lnTo>
                    <a:pt x="1074" y="36"/>
                  </a:lnTo>
                  <a:lnTo>
                    <a:pt x="1080" y="42"/>
                  </a:lnTo>
                  <a:lnTo>
                    <a:pt x="1086" y="42"/>
                  </a:lnTo>
                  <a:lnTo>
                    <a:pt x="1092" y="42"/>
                  </a:lnTo>
                  <a:lnTo>
                    <a:pt x="1098" y="42"/>
                  </a:lnTo>
                  <a:lnTo>
                    <a:pt x="1104" y="42"/>
                  </a:lnTo>
                  <a:lnTo>
                    <a:pt x="1110" y="42"/>
                  </a:lnTo>
                  <a:lnTo>
                    <a:pt x="1116" y="42"/>
                  </a:lnTo>
                  <a:lnTo>
                    <a:pt x="1116" y="48"/>
                  </a:lnTo>
                  <a:lnTo>
                    <a:pt x="1122" y="48"/>
                  </a:lnTo>
                  <a:lnTo>
                    <a:pt x="1128" y="48"/>
                  </a:lnTo>
                  <a:lnTo>
                    <a:pt x="1134" y="48"/>
                  </a:lnTo>
                  <a:lnTo>
                    <a:pt x="1140" y="48"/>
                  </a:lnTo>
                  <a:lnTo>
                    <a:pt x="1146" y="48"/>
                  </a:lnTo>
                  <a:lnTo>
                    <a:pt x="1152" y="48"/>
                  </a:lnTo>
                  <a:lnTo>
                    <a:pt x="1158" y="48"/>
                  </a:lnTo>
                  <a:lnTo>
                    <a:pt x="1164" y="48"/>
                  </a:lnTo>
                  <a:lnTo>
                    <a:pt x="1170" y="48"/>
                  </a:lnTo>
                  <a:lnTo>
                    <a:pt x="1170" y="54"/>
                  </a:lnTo>
                  <a:lnTo>
                    <a:pt x="1176" y="54"/>
                  </a:lnTo>
                  <a:lnTo>
                    <a:pt x="1182" y="54"/>
                  </a:lnTo>
                  <a:lnTo>
                    <a:pt x="1188" y="54"/>
                  </a:lnTo>
                  <a:lnTo>
                    <a:pt x="1194" y="54"/>
                  </a:lnTo>
                  <a:lnTo>
                    <a:pt x="1200" y="54"/>
                  </a:lnTo>
                  <a:lnTo>
                    <a:pt x="1206" y="54"/>
                  </a:lnTo>
                  <a:lnTo>
                    <a:pt x="1212" y="54"/>
                  </a:lnTo>
                  <a:lnTo>
                    <a:pt x="1218" y="54"/>
                  </a:lnTo>
                  <a:lnTo>
                    <a:pt x="1224" y="54"/>
                  </a:lnTo>
                  <a:lnTo>
                    <a:pt x="1230" y="54"/>
                  </a:lnTo>
                  <a:lnTo>
                    <a:pt x="1236" y="54"/>
                  </a:lnTo>
                  <a:lnTo>
                    <a:pt x="1242" y="54"/>
                  </a:lnTo>
                  <a:lnTo>
                    <a:pt x="1248" y="54"/>
                  </a:lnTo>
                  <a:lnTo>
                    <a:pt x="1254" y="54"/>
                  </a:lnTo>
                  <a:lnTo>
                    <a:pt x="1260" y="54"/>
                  </a:lnTo>
                  <a:lnTo>
                    <a:pt x="1266" y="54"/>
                  </a:lnTo>
                  <a:lnTo>
                    <a:pt x="1272" y="54"/>
                  </a:lnTo>
                  <a:lnTo>
                    <a:pt x="1278" y="54"/>
                  </a:lnTo>
                  <a:lnTo>
                    <a:pt x="1284" y="54"/>
                  </a:lnTo>
                  <a:lnTo>
                    <a:pt x="1290" y="54"/>
                  </a:lnTo>
                  <a:lnTo>
                    <a:pt x="1296" y="54"/>
                  </a:lnTo>
                  <a:lnTo>
                    <a:pt x="1302" y="54"/>
                  </a:lnTo>
                  <a:lnTo>
                    <a:pt x="1308" y="54"/>
                  </a:lnTo>
                  <a:lnTo>
                    <a:pt x="1314" y="54"/>
                  </a:lnTo>
                  <a:lnTo>
                    <a:pt x="1320" y="54"/>
                  </a:lnTo>
                  <a:lnTo>
                    <a:pt x="1326" y="54"/>
                  </a:lnTo>
                  <a:lnTo>
                    <a:pt x="1332" y="54"/>
                  </a:lnTo>
                  <a:lnTo>
                    <a:pt x="1338" y="54"/>
                  </a:lnTo>
                  <a:lnTo>
                    <a:pt x="1344" y="54"/>
                  </a:lnTo>
                  <a:lnTo>
                    <a:pt x="1350" y="54"/>
                  </a:lnTo>
                  <a:lnTo>
                    <a:pt x="1356" y="54"/>
                  </a:lnTo>
                  <a:lnTo>
                    <a:pt x="1362" y="54"/>
                  </a:lnTo>
                  <a:lnTo>
                    <a:pt x="1368" y="54"/>
                  </a:lnTo>
                  <a:lnTo>
                    <a:pt x="1374" y="54"/>
                  </a:lnTo>
                  <a:lnTo>
                    <a:pt x="1380" y="54"/>
                  </a:lnTo>
                  <a:lnTo>
                    <a:pt x="1386" y="54"/>
                  </a:lnTo>
                  <a:lnTo>
                    <a:pt x="1392" y="54"/>
                  </a:lnTo>
                  <a:lnTo>
                    <a:pt x="1398" y="54"/>
                  </a:lnTo>
                  <a:lnTo>
                    <a:pt x="1404" y="54"/>
                  </a:lnTo>
                  <a:lnTo>
                    <a:pt x="1410" y="54"/>
                  </a:lnTo>
                  <a:lnTo>
                    <a:pt x="1416" y="54"/>
                  </a:lnTo>
                  <a:lnTo>
                    <a:pt x="1422" y="54"/>
                  </a:lnTo>
                  <a:lnTo>
                    <a:pt x="1428" y="54"/>
                  </a:lnTo>
                  <a:lnTo>
                    <a:pt x="1428" y="48"/>
                  </a:lnTo>
                  <a:lnTo>
                    <a:pt x="1434" y="48"/>
                  </a:lnTo>
                  <a:lnTo>
                    <a:pt x="1440" y="48"/>
                  </a:lnTo>
                  <a:lnTo>
                    <a:pt x="1446" y="48"/>
                  </a:lnTo>
                  <a:lnTo>
                    <a:pt x="1452" y="48"/>
                  </a:lnTo>
                  <a:lnTo>
                    <a:pt x="1458" y="48"/>
                  </a:lnTo>
                  <a:lnTo>
                    <a:pt x="1464" y="48"/>
                  </a:lnTo>
                  <a:lnTo>
                    <a:pt x="1470" y="48"/>
                  </a:lnTo>
                  <a:lnTo>
                    <a:pt x="1476" y="48"/>
                  </a:lnTo>
                  <a:lnTo>
                    <a:pt x="1482" y="48"/>
                  </a:lnTo>
                  <a:lnTo>
                    <a:pt x="1482" y="42"/>
                  </a:lnTo>
                  <a:lnTo>
                    <a:pt x="1488" y="42"/>
                  </a:lnTo>
                  <a:lnTo>
                    <a:pt x="1494" y="42"/>
                  </a:lnTo>
                  <a:lnTo>
                    <a:pt x="1500" y="42"/>
                  </a:lnTo>
                  <a:lnTo>
                    <a:pt x="1506" y="42"/>
                  </a:lnTo>
                  <a:lnTo>
                    <a:pt x="1512" y="42"/>
                  </a:lnTo>
                  <a:lnTo>
                    <a:pt x="1518" y="42"/>
                  </a:lnTo>
                  <a:lnTo>
                    <a:pt x="1524" y="42"/>
                  </a:lnTo>
                  <a:lnTo>
                    <a:pt x="1524" y="36"/>
                  </a:lnTo>
                  <a:lnTo>
                    <a:pt x="1530" y="36"/>
                  </a:lnTo>
                  <a:lnTo>
                    <a:pt x="1536" y="36"/>
                  </a:lnTo>
                  <a:lnTo>
                    <a:pt x="1542" y="36"/>
                  </a:lnTo>
                  <a:lnTo>
                    <a:pt x="1548" y="36"/>
                  </a:lnTo>
                  <a:lnTo>
                    <a:pt x="1554" y="36"/>
                  </a:lnTo>
                  <a:lnTo>
                    <a:pt x="1560" y="36"/>
                  </a:lnTo>
                  <a:lnTo>
                    <a:pt x="1560" y="30"/>
                  </a:lnTo>
                  <a:lnTo>
                    <a:pt x="1566" y="30"/>
                  </a:lnTo>
                  <a:lnTo>
                    <a:pt x="1572" y="30"/>
                  </a:lnTo>
                  <a:lnTo>
                    <a:pt x="1578" y="30"/>
                  </a:lnTo>
                  <a:lnTo>
                    <a:pt x="1584" y="30"/>
                  </a:lnTo>
                  <a:lnTo>
                    <a:pt x="1590" y="30"/>
                  </a:lnTo>
                  <a:lnTo>
                    <a:pt x="1590" y="24"/>
                  </a:lnTo>
                  <a:lnTo>
                    <a:pt x="1596" y="24"/>
                  </a:lnTo>
                  <a:lnTo>
                    <a:pt x="1602" y="24"/>
                  </a:lnTo>
                  <a:lnTo>
                    <a:pt x="1608" y="24"/>
                  </a:lnTo>
                  <a:lnTo>
                    <a:pt x="1614" y="24"/>
                  </a:lnTo>
                  <a:lnTo>
                    <a:pt x="1614" y="18"/>
                  </a:lnTo>
                  <a:lnTo>
                    <a:pt x="1620" y="18"/>
                  </a:lnTo>
                  <a:lnTo>
                    <a:pt x="1626" y="18"/>
                  </a:lnTo>
                  <a:lnTo>
                    <a:pt x="1632" y="18"/>
                  </a:lnTo>
                  <a:lnTo>
                    <a:pt x="1638" y="18"/>
                  </a:lnTo>
                  <a:lnTo>
                    <a:pt x="1644" y="18"/>
                  </a:lnTo>
                  <a:lnTo>
                    <a:pt x="1644" y="12"/>
                  </a:lnTo>
                  <a:lnTo>
                    <a:pt x="1650" y="12"/>
                  </a:lnTo>
                  <a:lnTo>
                    <a:pt x="1656" y="12"/>
                  </a:lnTo>
                  <a:lnTo>
                    <a:pt x="1662" y="12"/>
                  </a:lnTo>
                  <a:lnTo>
                    <a:pt x="1668" y="12"/>
                  </a:lnTo>
                  <a:lnTo>
                    <a:pt x="1668" y="6"/>
                  </a:lnTo>
                  <a:lnTo>
                    <a:pt x="1674" y="6"/>
                  </a:lnTo>
                  <a:lnTo>
                    <a:pt x="1680" y="6"/>
                  </a:lnTo>
                  <a:lnTo>
                    <a:pt x="1686" y="6"/>
                  </a:lnTo>
                  <a:lnTo>
                    <a:pt x="1686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1" name="Rectangle 143"/>
            <p:cNvSpPr>
              <a:spLocks noChangeArrowheads="1"/>
            </p:cNvSpPr>
            <p:nvPr/>
          </p:nvSpPr>
          <p:spPr bwMode="auto">
            <a:xfrm>
              <a:off x="2254" y="2976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  <a:latin typeface="Arial" charset="0"/>
                </a:rPr>
                <a:t>BETA_X</a:t>
              </a:r>
              <a:endParaRPr lang="en-US"/>
            </a:p>
          </p:txBody>
        </p:sp>
        <p:sp>
          <p:nvSpPr>
            <p:cNvPr id="13452" name="Freeform 144"/>
            <p:cNvSpPr>
              <a:spLocks/>
            </p:cNvSpPr>
            <p:nvPr/>
          </p:nvSpPr>
          <p:spPr bwMode="auto">
            <a:xfrm>
              <a:off x="2026" y="2064"/>
              <a:ext cx="1686" cy="876"/>
            </a:xfrm>
            <a:custGeom>
              <a:avLst/>
              <a:gdLst>
                <a:gd name="T0" fmla="*/ 24 w 1686"/>
                <a:gd name="T1" fmla="*/ 876 h 876"/>
                <a:gd name="T2" fmla="*/ 48 w 1686"/>
                <a:gd name="T3" fmla="*/ 870 h 876"/>
                <a:gd name="T4" fmla="*/ 78 w 1686"/>
                <a:gd name="T5" fmla="*/ 870 h 876"/>
                <a:gd name="T6" fmla="*/ 102 w 1686"/>
                <a:gd name="T7" fmla="*/ 864 h 876"/>
                <a:gd name="T8" fmla="*/ 132 w 1686"/>
                <a:gd name="T9" fmla="*/ 858 h 876"/>
                <a:gd name="T10" fmla="*/ 156 w 1686"/>
                <a:gd name="T11" fmla="*/ 858 h 876"/>
                <a:gd name="T12" fmla="*/ 186 w 1686"/>
                <a:gd name="T13" fmla="*/ 852 h 876"/>
                <a:gd name="T14" fmla="*/ 210 w 1686"/>
                <a:gd name="T15" fmla="*/ 846 h 876"/>
                <a:gd name="T16" fmla="*/ 240 w 1686"/>
                <a:gd name="T17" fmla="*/ 840 h 876"/>
                <a:gd name="T18" fmla="*/ 264 w 1686"/>
                <a:gd name="T19" fmla="*/ 828 h 876"/>
                <a:gd name="T20" fmla="*/ 288 w 1686"/>
                <a:gd name="T21" fmla="*/ 822 h 876"/>
                <a:gd name="T22" fmla="*/ 318 w 1686"/>
                <a:gd name="T23" fmla="*/ 816 h 876"/>
                <a:gd name="T24" fmla="*/ 342 w 1686"/>
                <a:gd name="T25" fmla="*/ 804 h 876"/>
                <a:gd name="T26" fmla="*/ 372 w 1686"/>
                <a:gd name="T27" fmla="*/ 798 h 876"/>
                <a:gd name="T28" fmla="*/ 396 w 1686"/>
                <a:gd name="T29" fmla="*/ 786 h 876"/>
                <a:gd name="T30" fmla="*/ 426 w 1686"/>
                <a:gd name="T31" fmla="*/ 780 h 876"/>
                <a:gd name="T32" fmla="*/ 450 w 1686"/>
                <a:gd name="T33" fmla="*/ 768 h 876"/>
                <a:gd name="T34" fmla="*/ 480 w 1686"/>
                <a:gd name="T35" fmla="*/ 756 h 876"/>
                <a:gd name="T36" fmla="*/ 504 w 1686"/>
                <a:gd name="T37" fmla="*/ 744 h 876"/>
                <a:gd name="T38" fmla="*/ 534 w 1686"/>
                <a:gd name="T39" fmla="*/ 732 h 876"/>
                <a:gd name="T40" fmla="*/ 558 w 1686"/>
                <a:gd name="T41" fmla="*/ 720 h 876"/>
                <a:gd name="T42" fmla="*/ 588 w 1686"/>
                <a:gd name="T43" fmla="*/ 702 h 876"/>
                <a:gd name="T44" fmla="*/ 612 w 1686"/>
                <a:gd name="T45" fmla="*/ 690 h 876"/>
                <a:gd name="T46" fmla="*/ 636 w 1686"/>
                <a:gd name="T47" fmla="*/ 678 h 876"/>
                <a:gd name="T48" fmla="*/ 666 w 1686"/>
                <a:gd name="T49" fmla="*/ 660 h 876"/>
                <a:gd name="T50" fmla="*/ 690 w 1686"/>
                <a:gd name="T51" fmla="*/ 648 h 876"/>
                <a:gd name="T52" fmla="*/ 720 w 1686"/>
                <a:gd name="T53" fmla="*/ 630 h 876"/>
                <a:gd name="T54" fmla="*/ 744 w 1686"/>
                <a:gd name="T55" fmla="*/ 582 h 876"/>
                <a:gd name="T56" fmla="*/ 774 w 1686"/>
                <a:gd name="T57" fmla="*/ 474 h 876"/>
                <a:gd name="T58" fmla="*/ 798 w 1686"/>
                <a:gd name="T59" fmla="*/ 348 h 876"/>
                <a:gd name="T60" fmla="*/ 828 w 1686"/>
                <a:gd name="T61" fmla="*/ 198 h 876"/>
                <a:gd name="T62" fmla="*/ 852 w 1686"/>
                <a:gd name="T63" fmla="*/ 36 h 876"/>
                <a:gd name="T64" fmla="*/ 882 w 1686"/>
                <a:gd name="T65" fmla="*/ 42 h 876"/>
                <a:gd name="T66" fmla="*/ 906 w 1686"/>
                <a:gd name="T67" fmla="*/ 204 h 876"/>
                <a:gd name="T68" fmla="*/ 930 w 1686"/>
                <a:gd name="T69" fmla="*/ 354 h 876"/>
                <a:gd name="T70" fmla="*/ 960 w 1686"/>
                <a:gd name="T71" fmla="*/ 480 h 876"/>
                <a:gd name="T72" fmla="*/ 984 w 1686"/>
                <a:gd name="T73" fmla="*/ 594 h 876"/>
                <a:gd name="T74" fmla="*/ 1014 w 1686"/>
                <a:gd name="T75" fmla="*/ 636 h 876"/>
                <a:gd name="T76" fmla="*/ 1038 w 1686"/>
                <a:gd name="T77" fmla="*/ 648 h 876"/>
                <a:gd name="T78" fmla="*/ 1068 w 1686"/>
                <a:gd name="T79" fmla="*/ 666 h 876"/>
                <a:gd name="T80" fmla="*/ 1092 w 1686"/>
                <a:gd name="T81" fmla="*/ 678 h 876"/>
                <a:gd name="T82" fmla="*/ 1122 w 1686"/>
                <a:gd name="T83" fmla="*/ 696 h 876"/>
                <a:gd name="T84" fmla="*/ 1146 w 1686"/>
                <a:gd name="T85" fmla="*/ 708 h 876"/>
                <a:gd name="T86" fmla="*/ 1176 w 1686"/>
                <a:gd name="T87" fmla="*/ 720 h 876"/>
                <a:gd name="T88" fmla="*/ 1200 w 1686"/>
                <a:gd name="T89" fmla="*/ 732 h 876"/>
                <a:gd name="T90" fmla="*/ 1224 w 1686"/>
                <a:gd name="T91" fmla="*/ 744 h 876"/>
                <a:gd name="T92" fmla="*/ 1254 w 1686"/>
                <a:gd name="T93" fmla="*/ 756 h 876"/>
                <a:gd name="T94" fmla="*/ 1278 w 1686"/>
                <a:gd name="T95" fmla="*/ 768 h 876"/>
                <a:gd name="T96" fmla="*/ 1308 w 1686"/>
                <a:gd name="T97" fmla="*/ 780 h 876"/>
                <a:gd name="T98" fmla="*/ 1332 w 1686"/>
                <a:gd name="T99" fmla="*/ 792 h 876"/>
                <a:gd name="T100" fmla="*/ 1362 w 1686"/>
                <a:gd name="T101" fmla="*/ 798 h 876"/>
                <a:gd name="T102" fmla="*/ 1386 w 1686"/>
                <a:gd name="T103" fmla="*/ 810 h 876"/>
                <a:gd name="T104" fmla="*/ 1416 w 1686"/>
                <a:gd name="T105" fmla="*/ 816 h 876"/>
                <a:gd name="T106" fmla="*/ 1440 w 1686"/>
                <a:gd name="T107" fmla="*/ 822 h 876"/>
                <a:gd name="T108" fmla="*/ 1470 w 1686"/>
                <a:gd name="T109" fmla="*/ 834 h 876"/>
                <a:gd name="T110" fmla="*/ 1494 w 1686"/>
                <a:gd name="T111" fmla="*/ 840 h 876"/>
                <a:gd name="T112" fmla="*/ 1518 w 1686"/>
                <a:gd name="T113" fmla="*/ 846 h 876"/>
                <a:gd name="T114" fmla="*/ 1548 w 1686"/>
                <a:gd name="T115" fmla="*/ 852 h 876"/>
                <a:gd name="T116" fmla="*/ 1572 w 1686"/>
                <a:gd name="T117" fmla="*/ 858 h 876"/>
                <a:gd name="T118" fmla="*/ 1602 w 1686"/>
                <a:gd name="T119" fmla="*/ 858 h 876"/>
                <a:gd name="T120" fmla="*/ 1626 w 1686"/>
                <a:gd name="T121" fmla="*/ 864 h 876"/>
                <a:gd name="T122" fmla="*/ 1656 w 1686"/>
                <a:gd name="T123" fmla="*/ 870 h 876"/>
                <a:gd name="T124" fmla="*/ 1680 w 1686"/>
                <a:gd name="T125" fmla="*/ 870 h 87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6"/>
                <a:gd name="T190" fmla="*/ 0 h 876"/>
                <a:gd name="T191" fmla="*/ 1686 w 1686"/>
                <a:gd name="T192" fmla="*/ 876 h 87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6" h="876">
                  <a:moveTo>
                    <a:pt x="0" y="870"/>
                  </a:moveTo>
                  <a:lnTo>
                    <a:pt x="0" y="870"/>
                  </a:lnTo>
                  <a:lnTo>
                    <a:pt x="6" y="870"/>
                  </a:lnTo>
                  <a:lnTo>
                    <a:pt x="6" y="876"/>
                  </a:lnTo>
                  <a:lnTo>
                    <a:pt x="12" y="876"/>
                  </a:lnTo>
                  <a:lnTo>
                    <a:pt x="18" y="876"/>
                  </a:lnTo>
                  <a:lnTo>
                    <a:pt x="24" y="876"/>
                  </a:lnTo>
                  <a:lnTo>
                    <a:pt x="30" y="876"/>
                  </a:lnTo>
                  <a:lnTo>
                    <a:pt x="36" y="876"/>
                  </a:lnTo>
                  <a:lnTo>
                    <a:pt x="36" y="870"/>
                  </a:lnTo>
                  <a:lnTo>
                    <a:pt x="42" y="870"/>
                  </a:lnTo>
                  <a:lnTo>
                    <a:pt x="48" y="870"/>
                  </a:lnTo>
                  <a:lnTo>
                    <a:pt x="54" y="870"/>
                  </a:lnTo>
                  <a:lnTo>
                    <a:pt x="60" y="870"/>
                  </a:lnTo>
                  <a:lnTo>
                    <a:pt x="66" y="870"/>
                  </a:lnTo>
                  <a:lnTo>
                    <a:pt x="72" y="870"/>
                  </a:lnTo>
                  <a:lnTo>
                    <a:pt x="78" y="870"/>
                  </a:lnTo>
                  <a:lnTo>
                    <a:pt x="84" y="870"/>
                  </a:lnTo>
                  <a:lnTo>
                    <a:pt x="84" y="864"/>
                  </a:lnTo>
                  <a:lnTo>
                    <a:pt x="90" y="864"/>
                  </a:lnTo>
                  <a:lnTo>
                    <a:pt x="96" y="864"/>
                  </a:lnTo>
                  <a:lnTo>
                    <a:pt x="102" y="864"/>
                  </a:lnTo>
                  <a:lnTo>
                    <a:pt x="108" y="864"/>
                  </a:lnTo>
                  <a:lnTo>
                    <a:pt x="114" y="864"/>
                  </a:lnTo>
                  <a:lnTo>
                    <a:pt x="120" y="864"/>
                  </a:lnTo>
                  <a:lnTo>
                    <a:pt x="126" y="864"/>
                  </a:lnTo>
                  <a:lnTo>
                    <a:pt x="126" y="858"/>
                  </a:lnTo>
                  <a:lnTo>
                    <a:pt x="132" y="858"/>
                  </a:lnTo>
                  <a:lnTo>
                    <a:pt x="138" y="858"/>
                  </a:lnTo>
                  <a:lnTo>
                    <a:pt x="144" y="858"/>
                  </a:lnTo>
                  <a:lnTo>
                    <a:pt x="150" y="858"/>
                  </a:lnTo>
                  <a:lnTo>
                    <a:pt x="156" y="858"/>
                  </a:lnTo>
                  <a:lnTo>
                    <a:pt x="156" y="852"/>
                  </a:lnTo>
                  <a:lnTo>
                    <a:pt x="162" y="852"/>
                  </a:lnTo>
                  <a:lnTo>
                    <a:pt x="168" y="852"/>
                  </a:lnTo>
                  <a:lnTo>
                    <a:pt x="174" y="852"/>
                  </a:lnTo>
                  <a:lnTo>
                    <a:pt x="180" y="852"/>
                  </a:lnTo>
                  <a:lnTo>
                    <a:pt x="186" y="852"/>
                  </a:lnTo>
                  <a:lnTo>
                    <a:pt x="186" y="846"/>
                  </a:lnTo>
                  <a:lnTo>
                    <a:pt x="192" y="846"/>
                  </a:lnTo>
                  <a:lnTo>
                    <a:pt x="198" y="846"/>
                  </a:lnTo>
                  <a:lnTo>
                    <a:pt x="204" y="846"/>
                  </a:lnTo>
                  <a:lnTo>
                    <a:pt x="210" y="846"/>
                  </a:lnTo>
                  <a:lnTo>
                    <a:pt x="216" y="846"/>
                  </a:lnTo>
                  <a:lnTo>
                    <a:pt x="216" y="840"/>
                  </a:lnTo>
                  <a:lnTo>
                    <a:pt x="222" y="840"/>
                  </a:lnTo>
                  <a:lnTo>
                    <a:pt x="228" y="840"/>
                  </a:lnTo>
                  <a:lnTo>
                    <a:pt x="234" y="840"/>
                  </a:lnTo>
                  <a:lnTo>
                    <a:pt x="240" y="840"/>
                  </a:lnTo>
                  <a:lnTo>
                    <a:pt x="240" y="834"/>
                  </a:lnTo>
                  <a:lnTo>
                    <a:pt x="246" y="834"/>
                  </a:lnTo>
                  <a:lnTo>
                    <a:pt x="252" y="834"/>
                  </a:lnTo>
                  <a:lnTo>
                    <a:pt x="258" y="834"/>
                  </a:lnTo>
                  <a:lnTo>
                    <a:pt x="264" y="834"/>
                  </a:lnTo>
                  <a:lnTo>
                    <a:pt x="264" y="828"/>
                  </a:lnTo>
                  <a:lnTo>
                    <a:pt x="270" y="828"/>
                  </a:lnTo>
                  <a:lnTo>
                    <a:pt x="276" y="828"/>
                  </a:lnTo>
                  <a:lnTo>
                    <a:pt x="282" y="828"/>
                  </a:lnTo>
                  <a:lnTo>
                    <a:pt x="282" y="822"/>
                  </a:lnTo>
                  <a:lnTo>
                    <a:pt x="288" y="822"/>
                  </a:lnTo>
                  <a:lnTo>
                    <a:pt x="294" y="822"/>
                  </a:lnTo>
                  <a:lnTo>
                    <a:pt x="300" y="822"/>
                  </a:lnTo>
                  <a:lnTo>
                    <a:pt x="306" y="822"/>
                  </a:lnTo>
                  <a:lnTo>
                    <a:pt x="306" y="816"/>
                  </a:lnTo>
                  <a:lnTo>
                    <a:pt x="312" y="816"/>
                  </a:lnTo>
                  <a:lnTo>
                    <a:pt x="318" y="816"/>
                  </a:lnTo>
                  <a:lnTo>
                    <a:pt x="324" y="816"/>
                  </a:lnTo>
                  <a:lnTo>
                    <a:pt x="324" y="810"/>
                  </a:lnTo>
                  <a:lnTo>
                    <a:pt x="330" y="810"/>
                  </a:lnTo>
                  <a:lnTo>
                    <a:pt x="336" y="810"/>
                  </a:lnTo>
                  <a:lnTo>
                    <a:pt x="342" y="810"/>
                  </a:lnTo>
                  <a:lnTo>
                    <a:pt x="342" y="804"/>
                  </a:lnTo>
                  <a:lnTo>
                    <a:pt x="348" y="804"/>
                  </a:lnTo>
                  <a:lnTo>
                    <a:pt x="354" y="804"/>
                  </a:lnTo>
                  <a:lnTo>
                    <a:pt x="360" y="804"/>
                  </a:lnTo>
                  <a:lnTo>
                    <a:pt x="360" y="798"/>
                  </a:lnTo>
                  <a:lnTo>
                    <a:pt x="366" y="798"/>
                  </a:lnTo>
                  <a:lnTo>
                    <a:pt x="372" y="798"/>
                  </a:lnTo>
                  <a:lnTo>
                    <a:pt x="378" y="798"/>
                  </a:lnTo>
                  <a:lnTo>
                    <a:pt x="378" y="792"/>
                  </a:lnTo>
                  <a:lnTo>
                    <a:pt x="384" y="792"/>
                  </a:lnTo>
                  <a:lnTo>
                    <a:pt x="390" y="792"/>
                  </a:lnTo>
                  <a:lnTo>
                    <a:pt x="396" y="792"/>
                  </a:lnTo>
                  <a:lnTo>
                    <a:pt x="396" y="786"/>
                  </a:lnTo>
                  <a:lnTo>
                    <a:pt x="402" y="786"/>
                  </a:lnTo>
                  <a:lnTo>
                    <a:pt x="408" y="786"/>
                  </a:lnTo>
                  <a:lnTo>
                    <a:pt x="408" y="780"/>
                  </a:lnTo>
                  <a:lnTo>
                    <a:pt x="414" y="780"/>
                  </a:lnTo>
                  <a:lnTo>
                    <a:pt x="420" y="780"/>
                  </a:lnTo>
                  <a:lnTo>
                    <a:pt x="426" y="780"/>
                  </a:lnTo>
                  <a:lnTo>
                    <a:pt x="426" y="774"/>
                  </a:lnTo>
                  <a:lnTo>
                    <a:pt x="432" y="774"/>
                  </a:lnTo>
                  <a:lnTo>
                    <a:pt x="438" y="774"/>
                  </a:lnTo>
                  <a:lnTo>
                    <a:pt x="438" y="768"/>
                  </a:lnTo>
                  <a:lnTo>
                    <a:pt x="444" y="768"/>
                  </a:lnTo>
                  <a:lnTo>
                    <a:pt x="450" y="768"/>
                  </a:lnTo>
                  <a:lnTo>
                    <a:pt x="456" y="768"/>
                  </a:lnTo>
                  <a:lnTo>
                    <a:pt x="456" y="762"/>
                  </a:lnTo>
                  <a:lnTo>
                    <a:pt x="462" y="762"/>
                  </a:lnTo>
                  <a:lnTo>
                    <a:pt x="468" y="762"/>
                  </a:lnTo>
                  <a:lnTo>
                    <a:pt x="468" y="756"/>
                  </a:lnTo>
                  <a:lnTo>
                    <a:pt x="474" y="756"/>
                  </a:lnTo>
                  <a:lnTo>
                    <a:pt x="480" y="756"/>
                  </a:lnTo>
                  <a:lnTo>
                    <a:pt x="486" y="756"/>
                  </a:lnTo>
                  <a:lnTo>
                    <a:pt x="486" y="750"/>
                  </a:lnTo>
                  <a:lnTo>
                    <a:pt x="492" y="750"/>
                  </a:lnTo>
                  <a:lnTo>
                    <a:pt x="498" y="750"/>
                  </a:lnTo>
                  <a:lnTo>
                    <a:pt x="498" y="744"/>
                  </a:lnTo>
                  <a:lnTo>
                    <a:pt x="504" y="744"/>
                  </a:lnTo>
                  <a:lnTo>
                    <a:pt x="510" y="744"/>
                  </a:lnTo>
                  <a:lnTo>
                    <a:pt x="510" y="738"/>
                  </a:lnTo>
                  <a:lnTo>
                    <a:pt x="516" y="738"/>
                  </a:lnTo>
                  <a:lnTo>
                    <a:pt x="522" y="738"/>
                  </a:lnTo>
                  <a:lnTo>
                    <a:pt x="522" y="732"/>
                  </a:lnTo>
                  <a:lnTo>
                    <a:pt x="528" y="732"/>
                  </a:lnTo>
                  <a:lnTo>
                    <a:pt x="534" y="732"/>
                  </a:lnTo>
                  <a:lnTo>
                    <a:pt x="534" y="726"/>
                  </a:lnTo>
                  <a:lnTo>
                    <a:pt x="540" y="726"/>
                  </a:lnTo>
                  <a:lnTo>
                    <a:pt x="546" y="726"/>
                  </a:lnTo>
                  <a:lnTo>
                    <a:pt x="546" y="720"/>
                  </a:lnTo>
                  <a:lnTo>
                    <a:pt x="552" y="720"/>
                  </a:lnTo>
                  <a:lnTo>
                    <a:pt x="558" y="720"/>
                  </a:lnTo>
                  <a:lnTo>
                    <a:pt x="564" y="714"/>
                  </a:lnTo>
                  <a:lnTo>
                    <a:pt x="570" y="714"/>
                  </a:lnTo>
                  <a:lnTo>
                    <a:pt x="576" y="708"/>
                  </a:lnTo>
                  <a:lnTo>
                    <a:pt x="582" y="708"/>
                  </a:lnTo>
                  <a:lnTo>
                    <a:pt x="588" y="702"/>
                  </a:lnTo>
                  <a:lnTo>
                    <a:pt x="594" y="702"/>
                  </a:lnTo>
                  <a:lnTo>
                    <a:pt x="594" y="696"/>
                  </a:lnTo>
                  <a:lnTo>
                    <a:pt x="600" y="696"/>
                  </a:lnTo>
                  <a:lnTo>
                    <a:pt x="606" y="696"/>
                  </a:lnTo>
                  <a:lnTo>
                    <a:pt x="606" y="690"/>
                  </a:lnTo>
                  <a:lnTo>
                    <a:pt x="612" y="690"/>
                  </a:lnTo>
                  <a:lnTo>
                    <a:pt x="618" y="690"/>
                  </a:lnTo>
                  <a:lnTo>
                    <a:pt x="618" y="684"/>
                  </a:lnTo>
                  <a:lnTo>
                    <a:pt x="624" y="684"/>
                  </a:lnTo>
                  <a:lnTo>
                    <a:pt x="630" y="684"/>
                  </a:lnTo>
                  <a:lnTo>
                    <a:pt x="630" y="678"/>
                  </a:lnTo>
                  <a:lnTo>
                    <a:pt x="636" y="678"/>
                  </a:lnTo>
                  <a:lnTo>
                    <a:pt x="642" y="678"/>
                  </a:lnTo>
                  <a:lnTo>
                    <a:pt x="642" y="672"/>
                  </a:lnTo>
                  <a:lnTo>
                    <a:pt x="648" y="672"/>
                  </a:lnTo>
                  <a:lnTo>
                    <a:pt x="654" y="672"/>
                  </a:lnTo>
                  <a:lnTo>
                    <a:pt x="654" y="666"/>
                  </a:lnTo>
                  <a:lnTo>
                    <a:pt x="660" y="666"/>
                  </a:lnTo>
                  <a:lnTo>
                    <a:pt x="660" y="660"/>
                  </a:lnTo>
                  <a:lnTo>
                    <a:pt x="666" y="660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78" y="654"/>
                  </a:lnTo>
                  <a:lnTo>
                    <a:pt x="684" y="654"/>
                  </a:lnTo>
                  <a:lnTo>
                    <a:pt x="684" y="648"/>
                  </a:lnTo>
                  <a:lnTo>
                    <a:pt x="690" y="648"/>
                  </a:lnTo>
                  <a:lnTo>
                    <a:pt x="696" y="648"/>
                  </a:lnTo>
                  <a:lnTo>
                    <a:pt x="696" y="642"/>
                  </a:lnTo>
                  <a:lnTo>
                    <a:pt x="702" y="642"/>
                  </a:lnTo>
                  <a:lnTo>
                    <a:pt x="702" y="636"/>
                  </a:lnTo>
                  <a:lnTo>
                    <a:pt x="708" y="636"/>
                  </a:lnTo>
                  <a:lnTo>
                    <a:pt x="714" y="636"/>
                  </a:lnTo>
                  <a:lnTo>
                    <a:pt x="714" y="630"/>
                  </a:lnTo>
                  <a:lnTo>
                    <a:pt x="720" y="630"/>
                  </a:lnTo>
                  <a:lnTo>
                    <a:pt x="726" y="630"/>
                  </a:lnTo>
                  <a:lnTo>
                    <a:pt x="726" y="624"/>
                  </a:lnTo>
                  <a:lnTo>
                    <a:pt x="726" y="618"/>
                  </a:lnTo>
                  <a:lnTo>
                    <a:pt x="732" y="618"/>
                  </a:lnTo>
                  <a:lnTo>
                    <a:pt x="732" y="612"/>
                  </a:lnTo>
                  <a:lnTo>
                    <a:pt x="738" y="612"/>
                  </a:lnTo>
                  <a:lnTo>
                    <a:pt x="738" y="606"/>
                  </a:lnTo>
                  <a:lnTo>
                    <a:pt x="738" y="600"/>
                  </a:lnTo>
                  <a:lnTo>
                    <a:pt x="744" y="600"/>
                  </a:lnTo>
                  <a:lnTo>
                    <a:pt x="744" y="594"/>
                  </a:lnTo>
                  <a:lnTo>
                    <a:pt x="744" y="588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50" y="576"/>
                  </a:lnTo>
                  <a:lnTo>
                    <a:pt x="750" y="570"/>
                  </a:lnTo>
                  <a:lnTo>
                    <a:pt x="750" y="564"/>
                  </a:lnTo>
                  <a:lnTo>
                    <a:pt x="750" y="558"/>
                  </a:lnTo>
                  <a:lnTo>
                    <a:pt x="756" y="558"/>
                  </a:lnTo>
                  <a:lnTo>
                    <a:pt x="756" y="552"/>
                  </a:lnTo>
                  <a:lnTo>
                    <a:pt x="756" y="546"/>
                  </a:lnTo>
                  <a:lnTo>
                    <a:pt x="756" y="540"/>
                  </a:lnTo>
                  <a:lnTo>
                    <a:pt x="756" y="534"/>
                  </a:lnTo>
                  <a:lnTo>
                    <a:pt x="762" y="534"/>
                  </a:lnTo>
                  <a:lnTo>
                    <a:pt x="762" y="528"/>
                  </a:lnTo>
                  <a:lnTo>
                    <a:pt x="762" y="522"/>
                  </a:lnTo>
                  <a:lnTo>
                    <a:pt x="762" y="516"/>
                  </a:lnTo>
                  <a:lnTo>
                    <a:pt x="762" y="510"/>
                  </a:lnTo>
                  <a:lnTo>
                    <a:pt x="768" y="504"/>
                  </a:lnTo>
                  <a:lnTo>
                    <a:pt x="768" y="498"/>
                  </a:lnTo>
                  <a:lnTo>
                    <a:pt x="768" y="492"/>
                  </a:lnTo>
                  <a:lnTo>
                    <a:pt x="768" y="486"/>
                  </a:lnTo>
                  <a:lnTo>
                    <a:pt x="774" y="480"/>
                  </a:lnTo>
                  <a:lnTo>
                    <a:pt x="774" y="474"/>
                  </a:lnTo>
                  <a:lnTo>
                    <a:pt x="774" y="468"/>
                  </a:lnTo>
                  <a:lnTo>
                    <a:pt x="774" y="462"/>
                  </a:lnTo>
                  <a:lnTo>
                    <a:pt x="774" y="456"/>
                  </a:lnTo>
                  <a:lnTo>
                    <a:pt x="780" y="456"/>
                  </a:lnTo>
                  <a:lnTo>
                    <a:pt x="780" y="450"/>
                  </a:lnTo>
                  <a:lnTo>
                    <a:pt x="780" y="444"/>
                  </a:lnTo>
                  <a:lnTo>
                    <a:pt x="780" y="438"/>
                  </a:lnTo>
                  <a:lnTo>
                    <a:pt x="780" y="432"/>
                  </a:lnTo>
                  <a:lnTo>
                    <a:pt x="780" y="426"/>
                  </a:lnTo>
                  <a:lnTo>
                    <a:pt x="786" y="426"/>
                  </a:lnTo>
                  <a:lnTo>
                    <a:pt x="786" y="420"/>
                  </a:lnTo>
                  <a:lnTo>
                    <a:pt x="786" y="414"/>
                  </a:lnTo>
                  <a:lnTo>
                    <a:pt x="786" y="408"/>
                  </a:lnTo>
                  <a:lnTo>
                    <a:pt x="786" y="402"/>
                  </a:lnTo>
                  <a:lnTo>
                    <a:pt x="786" y="396"/>
                  </a:lnTo>
                  <a:lnTo>
                    <a:pt x="792" y="396"/>
                  </a:lnTo>
                  <a:lnTo>
                    <a:pt x="792" y="390"/>
                  </a:lnTo>
                  <a:lnTo>
                    <a:pt x="792" y="384"/>
                  </a:lnTo>
                  <a:lnTo>
                    <a:pt x="792" y="378"/>
                  </a:lnTo>
                  <a:lnTo>
                    <a:pt x="792" y="372"/>
                  </a:lnTo>
                  <a:lnTo>
                    <a:pt x="792" y="366"/>
                  </a:lnTo>
                  <a:lnTo>
                    <a:pt x="798" y="366"/>
                  </a:lnTo>
                  <a:lnTo>
                    <a:pt x="798" y="360"/>
                  </a:lnTo>
                  <a:lnTo>
                    <a:pt x="798" y="354"/>
                  </a:lnTo>
                  <a:lnTo>
                    <a:pt x="798" y="348"/>
                  </a:lnTo>
                  <a:lnTo>
                    <a:pt x="798" y="342"/>
                  </a:lnTo>
                  <a:lnTo>
                    <a:pt x="798" y="336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804" y="324"/>
                  </a:lnTo>
                  <a:lnTo>
                    <a:pt x="804" y="318"/>
                  </a:lnTo>
                  <a:lnTo>
                    <a:pt x="804" y="312"/>
                  </a:lnTo>
                  <a:lnTo>
                    <a:pt x="804" y="306"/>
                  </a:lnTo>
                  <a:lnTo>
                    <a:pt x="810" y="300"/>
                  </a:lnTo>
                  <a:lnTo>
                    <a:pt x="810" y="294"/>
                  </a:lnTo>
                  <a:lnTo>
                    <a:pt x="810" y="288"/>
                  </a:lnTo>
                  <a:lnTo>
                    <a:pt x="810" y="282"/>
                  </a:lnTo>
                  <a:lnTo>
                    <a:pt x="810" y="276"/>
                  </a:lnTo>
                  <a:lnTo>
                    <a:pt x="810" y="270"/>
                  </a:lnTo>
                  <a:lnTo>
                    <a:pt x="816" y="270"/>
                  </a:lnTo>
                  <a:lnTo>
                    <a:pt x="816" y="264"/>
                  </a:lnTo>
                  <a:lnTo>
                    <a:pt x="816" y="258"/>
                  </a:lnTo>
                  <a:lnTo>
                    <a:pt x="816" y="252"/>
                  </a:lnTo>
                  <a:lnTo>
                    <a:pt x="816" y="246"/>
                  </a:lnTo>
                  <a:lnTo>
                    <a:pt x="816" y="240"/>
                  </a:lnTo>
                  <a:lnTo>
                    <a:pt x="822" y="240"/>
                  </a:lnTo>
                  <a:lnTo>
                    <a:pt x="822" y="234"/>
                  </a:lnTo>
                  <a:lnTo>
                    <a:pt x="822" y="228"/>
                  </a:lnTo>
                  <a:lnTo>
                    <a:pt x="822" y="222"/>
                  </a:lnTo>
                  <a:lnTo>
                    <a:pt x="822" y="216"/>
                  </a:lnTo>
                  <a:lnTo>
                    <a:pt x="822" y="210"/>
                  </a:lnTo>
                  <a:lnTo>
                    <a:pt x="822" y="204"/>
                  </a:lnTo>
                  <a:lnTo>
                    <a:pt x="828" y="204"/>
                  </a:lnTo>
                  <a:lnTo>
                    <a:pt x="828" y="198"/>
                  </a:lnTo>
                  <a:lnTo>
                    <a:pt x="828" y="192"/>
                  </a:lnTo>
                  <a:lnTo>
                    <a:pt x="828" y="186"/>
                  </a:lnTo>
                  <a:lnTo>
                    <a:pt x="828" y="180"/>
                  </a:lnTo>
                  <a:lnTo>
                    <a:pt x="828" y="174"/>
                  </a:lnTo>
                  <a:lnTo>
                    <a:pt x="828" y="168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34" y="156"/>
                  </a:lnTo>
                  <a:lnTo>
                    <a:pt x="834" y="150"/>
                  </a:lnTo>
                  <a:lnTo>
                    <a:pt x="834" y="144"/>
                  </a:lnTo>
                  <a:lnTo>
                    <a:pt x="834" y="138"/>
                  </a:lnTo>
                  <a:lnTo>
                    <a:pt x="834" y="132"/>
                  </a:lnTo>
                  <a:lnTo>
                    <a:pt x="840" y="132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40" y="114"/>
                  </a:lnTo>
                  <a:lnTo>
                    <a:pt x="840" y="108"/>
                  </a:lnTo>
                  <a:lnTo>
                    <a:pt x="840" y="102"/>
                  </a:lnTo>
                  <a:lnTo>
                    <a:pt x="840" y="96"/>
                  </a:lnTo>
                  <a:lnTo>
                    <a:pt x="846" y="96"/>
                  </a:lnTo>
                  <a:lnTo>
                    <a:pt x="846" y="90"/>
                  </a:lnTo>
                  <a:lnTo>
                    <a:pt x="846" y="84"/>
                  </a:lnTo>
                  <a:lnTo>
                    <a:pt x="846" y="78"/>
                  </a:lnTo>
                  <a:lnTo>
                    <a:pt x="846" y="72"/>
                  </a:lnTo>
                  <a:lnTo>
                    <a:pt x="846" y="66"/>
                  </a:lnTo>
                  <a:lnTo>
                    <a:pt x="846" y="60"/>
                  </a:lnTo>
                  <a:lnTo>
                    <a:pt x="852" y="54"/>
                  </a:lnTo>
                  <a:lnTo>
                    <a:pt x="852" y="48"/>
                  </a:lnTo>
                  <a:lnTo>
                    <a:pt x="852" y="42"/>
                  </a:lnTo>
                  <a:lnTo>
                    <a:pt x="852" y="36"/>
                  </a:lnTo>
                  <a:lnTo>
                    <a:pt x="852" y="30"/>
                  </a:lnTo>
                  <a:lnTo>
                    <a:pt x="852" y="24"/>
                  </a:lnTo>
                  <a:lnTo>
                    <a:pt x="858" y="24"/>
                  </a:lnTo>
                  <a:lnTo>
                    <a:pt x="858" y="18"/>
                  </a:lnTo>
                  <a:lnTo>
                    <a:pt x="858" y="12"/>
                  </a:lnTo>
                  <a:lnTo>
                    <a:pt x="858" y="6"/>
                  </a:lnTo>
                  <a:lnTo>
                    <a:pt x="864" y="6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0" y="6"/>
                  </a:lnTo>
                  <a:lnTo>
                    <a:pt x="870" y="12"/>
                  </a:lnTo>
                  <a:lnTo>
                    <a:pt x="876" y="12"/>
                  </a:lnTo>
                  <a:lnTo>
                    <a:pt x="876" y="18"/>
                  </a:lnTo>
                  <a:lnTo>
                    <a:pt x="876" y="24"/>
                  </a:lnTo>
                  <a:lnTo>
                    <a:pt x="876" y="30"/>
                  </a:lnTo>
                  <a:lnTo>
                    <a:pt x="876" y="36"/>
                  </a:lnTo>
                  <a:lnTo>
                    <a:pt x="882" y="42"/>
                  </a:lnTo>
                  <a:lnTo>
                    <a:pt x="882" y="48"/>
                  </a:lnTo>
                  <a:lnTo>
                    <a:pt x="882" y="54"/>
                  </a:lnTo>
                  <a:lnTo>
                    <a:pt x="882" y="60"/>
                  </a:lnTo>
                  <a:lnTo>
                    <a:pt x="882" y="66"/>
                  </a:lnTo>
                  <a:lnTo>
                    <a:pt x="882" y="72"/>
                  </a:lnTo>
                  <a:lnTo>
                    <a:pt x="882" y="78"/>
                  </a:lnTo>
                  <a:lnTo>
                    <a:pt x="888" y="78"/>
                  </a:lnTo>
                  <a:lnTo>
                    <a:pt x="888" y="84"/>
                  </a:lnTo>
                  <a:lnTo>
                    <a:pt x="888" y="90"/>
                  </a:lnTo>
                  <a:lnTo>
                    <a:pt x="888" y="96"/>
                  </a:lnTo>
                  <a:lnTo>
                    <a:pt x="888" y="102"/>
                  </a:lnTo>
                  <a:lnTo>
                    <a:pt x="888" y="108"/>
                  </a:lnTo>
                  <a:lnTo>
                    <a:pt x="888" y="114"/>
                  </a:lnTo>
                  <a:lnTo>
                    <a:pt x="894" y="114"/>
                  </a:lnTo>
                  <a:lnTo>
                    <a:pt x="894" y="120"/>
                  </a:lnTo>
                  <a:lnTo>
                    <a:pt x="894" y="126"/>
                  </a:lnTo>
                  <a:lnTo>
                    <a:pt x="894" y="132"/>
                  </a:lnTo>
                  <a:lnTo>
                    <a:pt x="894" y="138"/>
                  </a:lnTo>
                  <a:lnTo>
                    <a:pt x="894" y="144"/>
                  </a:lnTo>
                  <a:lnTo>
                    <a:pt x="894" y="150"/>
                  </a:lnTo>
                  <a:lnTo>
                    <a:pt x="900" y="150"/>
                  </a:lnTo>
                  <a:lnTo>
                    <a:pt x="900" y="156"/>
                  </a:lnTo>
                  <a:lnTo>
                    <a:pt x="900" y="162"/>
                  </a:lnTo>
                  <a:lnTo>
                    <a:pt x="900" y="168"/>
                  </a:lnTo>
                  <a:lnTo>
                    <a:pt x="900" y="174"/>
                  </a:lnTo>
                  <a:lnTo>
                    <a:pt x="900" y="180"/>
                  </a:lnTo>
                  <a:lnTo>
                    <a:pt x="900" y="186"/>
                  </a:lnTo>
                  <a:lnTo>
                    <a:pt x="906" y="186"/>
                  </a:lnTo>
                  <a:lnTo>
                    <a:pt x="906" y="192"/>
                  </a:lnTo>
                  <a:lnTo>
                    <a:pt x="906" y="198"/>
                  </a:lnTo>
                  <a:lnTo>
                    <a:pt x="906" y="204"/>
                  </a:lnTo>
                  <a:lnTo>
                    <a:pt x="906" y="210"/>
                  </a:lnTo>
                  <a:lnTo>
                    <a:pt x="906" y="216"/>
                  </a:lnTo>
                  <a:lnTo>
                    <a:pt x="906" y="222"/>
                  </a:lnTo>
                  <a:lnTo>
                    <a:pt x="912" y="222"/>
                  </a:lnTo>
                  <a:lnTo>
                    <a:pt x="912" y="228"/>
                  </a:lnTo>
                  <a:lnTo>
                    <a:pt x="912" y="234"/>
                  </a:lnTo>
                  <a:lnTo>
                    <a:pt x="912" y="240"/>
                  </a:lnTo>
                  <a:lnTo>
                    <a:pt x="912" y="246"/>
                  </a:lnTo>
                  <a:lnTo>
                    <a:pt x="912" y="252"/>
                  </a:lnTo>
                  <a:lnTo>
                    <a:pt x="912" y="258"/>
                  </a:lnTo>
                  <a:lnTo>
                    <a:pt x="918" y="258"/>
                  </a:lnTo>
                  <a:lnTo>
                    <a:pt x="918" y="264"/>
                  </a:lnTo>
                  <a:lnTo>
                    <a:pt x="918" y="270"/>
                  </a:lnTo>
                  <a:lnTo>
                    <a:pt x="918" y="276"/>
                  </a:lnTo>
                  <a:lnTo>
                    <a:pt x="918" y="282"/>
                  </a:lnTo>
                  <a:lnTo>
                    <a:pt x="918" y="288"/>
                  </a:lnTo>
                  <a:lnTo>
                    <a:pt x="924" y="294"/>
                  </a:lnTo>
                  <a:lnTo>
                    <a:pt x="924" y="300"/>
                  </a:lnTo>
                  <a:lnTo>
                    <a:pt x="924" y="306"/>
                  </a:lnTo>
                  <a:lnTo>
                    <a:pt x="924" y="312"/>
                  </a:lnTo>
                  <a:lnTo>
                    <a:pt x="924" y="318"/>
                  </a:lnTo>
                  <a:lnTo>
                    <a:pt x="930" y="324"/>
                  </a:lnTo>
                  <a:lnTo>
                    <a:pt x="930" y="330"/>
                  </a:lnTo>
                  <a:lnTo>
                    <a:pt x="930" y="336"/>
                  </a:lnTo>
                  <a:lnTo>
                    <a:pt x="930" y="342"/>
                  </a:lnTo>
                  <a:lnTo>
                    <a:pt x="930" y="348"/>
                  </a:lnTo>
                  <a:lnTo>
                    <a:pt x="930" y="354"/>
                  </a:lnTo>
                  <a:lnTo>
                    <a:pt x="936" y="354"/>
                  </a:lnTo>
                  <a:lnTo>
                    <a:pt x="936" y="360"/>
                  </a:lnTo>
                  <a:lnTo>
                    <a:pt x="936" y="366"/>
                  </a:lnTo>
                  <a:lnTo>
                    <a:pt x="936" y="372"/>
                  </a:lnTo>
                  <a:lnTo>
                    <a:pt x="936" y="378"/>
                  </a:lnTo>
                  <a:lnTo>
                    <a:pt x="936" y="384"/>
                  </a:lnTo>
                  <a:lnTo>
                    <a:pt x="942" y="384"/>
                  </a:lnTo>
                  <a:lnTo>
                    <a:pt x="942" y="390"/>
                  </a:lnTo>
                  <a:lnTo>
                    <a:pt x="942" y="396"/>
                  </a:lnTo>
                  <a:lnTo>
                    <a:pt x="942" y="402"/>
                  </a:lnTo>
                  <a:lnTo>
                    <a:pt x="942" y="408"/>
                  </a:lnTo>
                  <a:lnTo>
                    <a:pt x="942" y="414"/>
                  </a:lnTo>
                  <a:lnTo>
                    <a:pt x="948" y="414"/>
                  </a:lnTo>
                  <a:lnTo>
                    <a:pt x="948" y="420"/>
                  </a:lnTo>
                  <a:lnTo>
                    <a:pt x="948" y="426"/>
                  </a:lnTo>
                  <a:lnTo>
                    <a:pt x="948" y="432"/>
                  </a:lnTo>
                  <a:lnTo>
                    <a:pt x="948" y="438"/>
                  </a:lnTo>
                  <a:lnTo>
                    <a:pt x="948" y="444"/>
                  </a:lnTo>
                  <a:lnTo>
                    <a:pt x="954" y="444"/>
                  </a:lnTo>
                  <a:lnTo>
                    <a:pt x="954" y="450"/>
                  </a:lnTo>
                  <a:lnTo>
                    <a:pt x="954" y="456"/>
                  </a:lnTo>
                  <a:lnTo>
                    <a:pt x="954" y="462"/>
                  </a:lnTo>
                  <a:lnTo>
                    <a:pt x="954" y="468"/>
                  </a:lnTo>
                  <a:lnTo>
                    <a:pt x="960" y="474"/>
                  </a:lnTo>
                  <a:lnTo>
                    <a:pt x="960" y="480"/>
                  </a:lnTo>
                  <a:lnTo>
                    <a:pt x="960" y="486"/>
                  </a:lnTo>
                  <a:lnTo>
                    <a:pt x="960" y="492"/>
                  </a:lnTo>
                  <a:lnTo>
                    <a:pt x="960" y="498"/>
                  </a:lnTo>
                  <a:lnTo>
                    <a:pt x="966" y="498"/>
                  </a:lnTo>
                  <a:lnTo>
                    <a:pt x="966" y="504"/>
                  </a:lnTo>
                  <a:lnTo>
                    <a:pt x="966" y="510"/>
                  </a:lnTo>
                  <a:lnTo>
                    <a:pt x="966" y="516"/>
                  </a:lnTo>
                  <a:lnTo>
                    <a:pt x="966" y="522"/>
                  </a:lnTo>
                  <a:lnTo>
                    <a:pt x="972" y="528"/>
                  </a:lnTo>
                  <a:lnTo>
                    <a:pt x="972" y="534"/>
                  </a:lnTo>
                  <a:lnTo>
                    <a:pt x="972" y="540"/>
                  </a:lnTo>
                  <a:lnTo>
                    <a:pt x="972" y="546"/>
                  </a:lnTo>
                  <a:lnTo>
                    <a:pt x="978" y="552"/>
                  </a:lnTo>
                  <a:lnTo>
                    <a:pt x="978" y="558"/>
                  </a:lnTo>
                  <a:lnTo>
                    <a:pt x="978" y="564"/>
                  </a:lnTo>
                  <a:lnTo>
                    <a:pt x="978" y="570"/>
                  </a:lnTo>
                  <a:lnTo>
                    <a:pt x="984" y="576"/>
                  </a:lnTo>
                  <a:lnTo>
                    <a:pt x="984" y="582"/>
                  </a:lnTo>
                  <a:lnTo>
                    <a:pt x="984" y="588"/>
                  </a:lnTo>
                  <a:lnTo>
                    <a:pt x="984" y="594"/>
                  </a:lnTo>
                  <a:lnTo>
                    <a:pt x="990" y="594"/>
                  </a:lnTo>
                  <a:lnTo>
                    <a:pt x="990" y="600"/>
                  </a:lnTo>
                  <a:lnTo>
                    <a:pt x="990" y="606"/>
                  </a:lnTo>
                  <a:lnTo>
                    <a:pt x="996" y="612"/>
                  </a:lnTo>
                  <a:lnTo>
                    <a:pt x="996" y="618"/>
                  </a:lnTo>
                  <a:lnTo>
                    <a:pt x="1002" y="624"/>
                  </a:lnTo>
                  <a:lnTo>
                    <a:pt x="1002" y="630"/>
                  </a:lnTo>
                  <a:lnTo>
                    <a:pt x="1008" y="630"/>
                  </a:lnTo>
                  <a:lnTo>
                    <a:pt x="1008" y="636"/>
                  </a:lnTo>
                  <a:lnTo>
                    <a:pt x="1014" y="636"/>
                  </a:lnTo>
                  <a:lnTo>
                    <a:pt x="1020" y="636"/>
                  </a:lnTo>
                  <a:lnTo>
                    <a:pt x="1020" y="642"/>
                  </a:lnTo>
                  <a:lnTo>
                    <a:pt x="1026" y="642"/>
                  </a:lnTo>
                  <a:lnTo>
                    <a:pt x="1032" y="642"/>
                  </a:lnTo>
                  <a:lnTo>
                    <a:pt x="1032" y="648"/>
                  </a:lnTo>
                  <a:lnTo>
                    <a:pt x="1038" y="648"/>
                  </a:lnTo>
                  <a:lnTo>
                    <a:pt x="1038" y="654"/>
                  </a:lnTo>
                  <a:lnTo>
                    <a:pt x="1044" y="654"/>
                  </a:lnTo>
                  <a:lnTo>
                    <a:pt x="1050" y="654"/>
                  </a:lnTo>
                  <a:lnTo>
                    <a:pt x="1050" y="660"/>
                  </a:lnTo>
                  <a:lnTo>
                    <a:pt x="1056" y="660"/>
                  </a:lnTo>
                  <a:lnTo>
                    <a:pt x="1062" y="660"/>
                  </a:lnTo>
                  <a:lnTo>
                    <a:pt x="1062" y="666"/>
                  </a:lnTo>
                  <a:lnTo>
                    <a:pt x="1068" y="666"/>
                  </a:lnTo>
                  <a:lnTo>
                    <a:pt x="1074" y="666"/>
                  </a:lnTo>
                  <a:lnTo>
                    <a:pt x="1074" y="672"/>
                  </a:lnTo>
                  <a:lnTo>
                    <a:pt x="1080" y="672"/>
                  </a:lnTo>
                  <a:lnTo>
                    <a:pt x="1080" y="678"/>
                  </a:lnTo>
                  <a:lnTo>
                    <a:pt x="1086" y="678"/>
                  </a:lnTo>
                  <a:lnTo>
                    <a:pt x="1092" y="678"/>
                  </a:lnTo>
                  <a:lnTo>
                    <a:pt x="1092" y="684"/>
                  </a:lnTo>
                  <a:lnTo>
                    <a:pt x="1098" y="684"/>
                  </a:lnTo>
                  <a:lnTo>
                    <a:pt x="1104" y="684"/>
                  </a:lnTo>
                  <a:lnTo>
                    <a:pt x="1104" y="690"/>
                  </a:lnTo>
                  <a:lnTo>
                    <a:pt x="1110" y="690"/>
                  </a:lnTo>
                  <a:lnTo>
                    <a:pt x="1116" y="690"/>
                  </a:lnTo>
                  <a:lnTo>
                    <a:pt x="1116" y="696"/>
                  </a:lnTo>
                  <a:lnTo>
                    <a:pt x="1122" y="696"/>
                  </a:lnTo>
                  <a:lnTo>
                    <a:pt x="1128" y="696"/>
                  </a:lnTo>
                  <a:lnTo>
                    <a:pt x="1128" y="702"/>
                  </a:lnTo>
                  <a:lnTo>
                    <a:pt x="1134" y="702"/>
                  </a:lnTo>
                  <a:lnTo>
                    <a:pt x="1140" y="702"/>
                  </a:lnTo>
                  <a:lnTo>
                    <a:pt x="1140" y="708"/>
                  </a:lnTo>
                  <a:lnTo>
                    <a:pt x="1146" y="708"/>
                  </a:lnTo>
                  <a:lnTo>
                    <a:pt x="1152" y="708"/>
                  </a:lnTo>
                  <a:lnTo>
                    <a:pt x="1152" y="714"/>
                  </a:lnTo>
                  <a:lnTo>
                    <a:pt x="1158" y="714"/>
                  </a:lnTo>
                  <a:lnTo>
                    <a:pt x="1164" y="714"/>
                  </a:lnTo>
                  <a:lnTo>
                    <a:pt x="1164" y="720"/>
                  </a:lnTo>
                  <a:lnTo>
                    <a:pt x="1170" y="720"/>
                  </a:lnTo>
                  <a:lnTo>
                    <a:pt x="1176" y="720"/>
                  </a:lnTo>
                  <a:lnTo>
                    <a:pt x="1176" y="726"/>
                  </a:lnTo>
                  <a:lnTo>
                    <a:pt x="1182" y="726"/>
                  </a:lnTo>
                  <a:lnTo>
                    <a:pt x="1188" y="726"/>
                  </a:lnTo>
                  <a:lnTo>
                    <a:pt x="1188" y="732"/>
                  </a:lnTo>
                  <a:lnTo>
                    <a:pt x="1194" y="732"/>
                  </a:lnTo>
                  <a:lnTo>
                    <a:pt x="1200" y="732"/>
                  </a:lnTo>
                  <a:lnTo>
                    <a:pt x="1200" y="738"/>
                  </a:lnTo>
                  <a:lnTo>
                    <a:pt x="1206" y="738"/>
                  </a:lnTo>
                  <a:lnTo>
                    <a:pt x="1212" y="738"/>
                  </a:lnTo>
                  <a:lnTo>
                    <a:pt x="1212" y="744"/>
                  </a:lnTo>
                  <a:lnTo>
                    <a:pt x="1218" y="744"/>
                  </a:lnTo>
                  <a:lnTo>
                    <a:pt x="1224" y="744"/>
                  </a:lnTo>
                  <a:lnTo>
                    <a:pt x="1230" y="744"/>
                  </a:lnTo>
                  <a:lnTo>
                    <a:pt x="1230" y="750"/>
                  </a:lnTo>
                  <a:lnTo>
                    <a:pt x="1236" y="750"/>
                  </a:lnTo>
                  <a:lnTo>
                    <a:pt x="1242" y="750"/>
                  </a:lnTo>
                  <a:lnTo>
                    <a:pt x="1242" y="756"/>
                  </a:lnTo>
                  <a:lnTo>
                    <a:pt x="1248" y="756"/>
                  </a:lnTo>
                  <a:lnTo>
                    <a:pt x="1254" y="756"/>
                  </a:lnTo>
                  <a:lnTo>
                    <a:pt x="1254" y="762"/>
                  </a:lnTo>
                  <a:lnTo>
                    <a:pt x="1260" y="762"/>
                  </a:lnTo>
                  <a:lnTo>
                    <a:pt x="1266" y="762"/>
                  </a:lnTo>
                  <a:lnTo>
                    <a:pt x="1272" y="762"/>
                  </a:lnTo>
                  <a:lnTo>
                    <a:pt x="1272" y="768"/>
                  </a:lnTo>
                  <a:lnTo>
                    <a:pt x="1278" y="768"/>
                  </a:lnTo>
                  <a:lnTo>
                    <a:pt x="1284" y="768"/>
                  </a:lnTo>
                  <a:lnTo>
                    <a:pt x="1284" y="774"/>
                  </a:lnTo>
                  <a:lnTo>
                    <a:pt x="1290" y="774"/>
                  </a:lnTo>
                  <a:lnTo>
                    <a:pt x="1296" y="774"/>
                  </a:lnTo>
                  <a:lnTo>
                    <a:pt x="1302" y="774"/>
                  </a:lnTo>
                  <a:lnTo>
                    <a:pt x="1302" y="780"/>
                  </a:lnTo>
                  <a:lnTo>
                    <a:pt x="1308" y="780"/>
                  </a:lnTo>
                  <a:lnTo>
                    <a:pt x="1314" y="780"/>
                  </a:lnTo>
                  <a:lnTo>
                    <a:pt x="1314" y="786"/>
                  </a:lnTo>
                  <a:lnTo>
                    <a:pt x="1320" y="786"/>
                  </a:lnTo>
                  <a:lnTo>
                    <a:pt x="1326" y="786"/>
                  </a:lnTo>
                  <a:lnTo>
                    <a:pt x="1332" y="786"/>
                  </a:lnTo>
                  <a:lnTo>
                    <a:pt x="1332" y="792"/>
                  </a:lnTo>
                  <a:lnTo>
                    <a:pt x="1338" y="792"/>
                  </a:lnTo>
                  <a:lnTo>
                    <a:pt x="1344" y="792"/>
                  </a:lnTo>
                  <a:lnTo>
                    <a:pt x="1350" y="792"/>
                  </a:lnTo>
                  <a:lnTo>
                    <a:pt x="1350" y="798"/>
                  </a:lnTo>
                  <a:lnTo>
                    <a:pt x="1356" y="798"/>
                  </a:lnTo>
                  <a:lnTo>
                    <a:pt x="1362" y="798"/>
                  </a:lnTo>
                  <a:lnTo>
                    <a:pt x="1368" y="798"/>
                  </a:lnTo>
                  <a:lnTo>
                    <a:pt x="1368" y="804"/>
                  </a:lnTo>
                  <a:lnTo>
                    <a:pt x="1374" y="804"/>
                  </a:lnTo>
                  <a:lnTo>
                    <a:pt x="1380" y="804"/>
                  </a:lnTo>
                  <a:lnTo>
                    <a:pt x="1386" y="804"/>
                  </a:lnTo>
                  <a:lnTo>
                    <a:pt x="1386" y="810"/>
                  </a:lnTo>
                  <a:lnTo>
                    <a:pt x="1392" y="810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04" y="816"/>
                  </a:lnTo>
                  <a:lnTo>
                    <a:pt x="1410" y="816"/>
                  </a:lnTo>
                  <a:lnTo>
                    <a:pt x="1416" y="816"/>
                  </a:lnTo>
                  <a:lnTo>
                    <a:pt x="1422" y="816"/>
                  </a:lnTo>
                  <a:lnTo>
                    <a:pt x="1422" y="822"/>
                  </a:lnTo>
                  <a:lnTo>
                    <a:pt x="1428" y="822"/>
                  </a:lnTo>
                  <a:lnTo>
                    <a:pt x="1434" y="822"/>
                  </a:lnTo>
                  <a:lnTo>
                    <a:pt x="1440" y="822"/>
                  </a:lnTo>
                  <a:lnTo>
                    <a:pt x="1446" y="822"/>
                  </a:lnTo>
                  <a:lnTo>
                    <a:pt x="1446" y="828"/>
                  </a:lnTo>
                  <a:lnTo>
                    <a:pt x="1452" y="828"/>
                  </a:lnTo>
                  <a:lnTo>
                    <a:pt x="1458" y="828"/>
                  </a:lnTo>
                  <a:lnTo>
                    <a:pt x="1464" y="828"/>
                  </a:lnTo>
                  <a:lnTo>
                    <a:pt x="1464" y="834"/>
                  </a:lnTo>
                  <a:lnTo>
                    <a:pt x="1470" y="834"/>
                  </a:lnTo>
                  <a:lnTo>
                    <a:pt x="1476" y="834"/>
                  </a:lnTo>
                  <a:lnTo>
                    <a:pt x="1482" y="834"/>
                  </a:lnTo>
                  <a:lnTo>
                    <a:pt x="1488" y="834"/>
                  </a:lnTo>
                  <a:lnTo>
                    <a:pt x="1488" y="840"/>
                  </a:lnTo>
                  <a:lnTo>
                    <a:pt x="1494" y="840"/>
                  </a:lnTo>
                  <a:lnTo>
                    <a:pt x="1500" y="840"/>
                  </a:lnTo>
                  <a:lnTo>
                    <a:pt x="1506" y="840"/>
                  </a:lnTo>
                  <a:lnTo>
                    <a:pt x="1512" y="840"/>
                  </a:lnTo>
                  <a:lnTo>
                    <a:pt x="1512" y="846"/>
                  </a:lnTo>
                  <a:lnTo>
                    <a:pt x="1518" y="846"/>
                  </a:lnTo>
                  <a:lnTo>
                    <a:pt x="1524" y="846"/>
                  </a:lnTo>
                  <a:lnTo>
                    <a:pt x="1530" y="846"/>
                  </a:lnTo>
                  <a:lnTo>
                    <a:pt x="1536" y="846"/>
                  </a:lnTo>
                  <a:lnTo>
                    <a:pt x="1542" y="846"/>
                  </a:lnTo>
                  <a:lnTo>
                    <a:pt x="1542" y="852"/>
                  </a:lnTo>
                  <a:lnTo>
                    <a:pt x="1548" y="852"/>
                  </a:lnTo>
                  <a:lnTo>
                    <a:pt x="1554" y="852"/>
                  </a:lnTo>
                  <a:lnTo>
                    <a:pt x="1560" y="852"/>
                  </a:lnTo>
                  <a:lnTo>
                    <a:pt x="1566" y="852"/>
                  </a:lnTo>
                  <a:lnTo>
                    <a:pt x="1572" y="852"/>
                  </a:lnTo>
                  <a:lnTo>
                    <a:pt x="1572" y="858"/>
                  </a:lnTo>
                  <a:lnTo>
                    <a:pt x="1578" y="858"/>
                  </a:lnTo>
                  <a:lnTo>
                    <a:pt x="1584" y="858"/>
                  </a:lnTo>
                  <a:lnTo>
                    <a:pt x="1590" y="858"/>
                  </a:lnTo>
                  <a:lnTo>
                    <a:pt x="1596" y="858"/>
                  </a:lnTo>
                  <a:lnTo>
                    <a:pt x="1602" y="858"/>
                  </a:lnTo>
                  <a:lnTo>
                    <a:pt x="1602" y="864"/>
                  </a:lnTo>
                  <a:lnTo>
                    <a:pt x="1608" y="864"/>
                  </a:lnTo>
                  <a:lnTo>
                    <a:pt x="1614" y="864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32" y="864"/>
                  </a:lnTo>
                  <a:lnTo>
                    <a:pt x="1638" y="864"/>
                  </a:lnTo>
                  <a:lnTo>
                    <a:pt x="1644" y="864"/>
                  </a:lnTo>
                  <a:lnTo>
                    <a:pt x="1644" y="870"/>
                  </a:lnTo>
                  <a:lnTo>
                    <a:pt x="1650" y="870"/>
                  </a:lnTo>
                  <a:lnTo>
                    <a:pt x="1656" y="870"/>
                  </a:lnTo>
                  <a:lnTo>
                    <a:pt x="1662" y="870"/>
                  </a:lnTo>
                  <a:lnTo>
                    <a:pt x="1668" y="870"/>
                  </a:lnTo>
                  <a:lnTo>
                    <a:pt x="1674" y="870"/>
                  </a:lnTo>
                  <a:lnTo>
                    <a:pt x="1680" y="870"/>
                  </a:lnTo>
                  <a:lnTo>
                    <a:pt x="1686" y="870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3" name="Rectangle 145"/>
            <p:cNvSpPr>
              <a:spLocks noChangeArrowheads="1"/>
            </p:cNvSpPr>
            <p:nvPr/>
          </p:nvSpPr>
          <p:spPr bwMode="auto">
            <a:xfrm>
              <a:off x="2674" y="2976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FF00"/>
                  </a:solidFill>
                  <a:latin typeface="Arial" charset="0"/>
                </a:rPr>
                <a:t>BETA_Y</a:t>
              </a:r>
              <a:endParaRPr lang="en-US"/>
            </a:p>
          </p:txBody>
        </p:sp>
        <p:sp>
          <p:nvSpPr>
            <p:cNvPr id="13454" name="Freeform 146"/>
            <p:cNvSpPr>
              <a:spLocks/>
            </p:cNvSpPr>
            <p:nvPr/>
          </p:nvSpPr>
          <p:spPr bwMode="auto">
            <a:xfrm>
              <a:off x="2026" y="1950"/>
              <a:ext cx="1686" cy="312"/>
            </a:xfrm>
            <a:custGeom>
              <a:avLst/>
              <a:gdLst>
                <a:gd name="T0" fmla="*/ 24 w 1686"/>
                <a:gd name="T1" fmla="*/ 306 h 312"/>
                <a:gd name="T2" fmla="*/ 48 w 1686"/>
                <a:gd name="T3" fmla="*/ 306 h 312"/>
                <a:gd name="T4" fmla="*/ 78 w 1686"/>
                <a:gd name="T5" fmla="*/ 306 h 312"/>
                <a:gd name="T6" fmla="*/ 102 w 1686"/>
                <a:gd name="T7" fmla="*/ 312 h 312"/>
                <a:gd name="T8" fmla="*/ 132 w 1686"/>
                <a:gd name="T9" fmla="*/ 312 h 312"/>
                <a:gd name="T10" fmla="*/ 156 w 1686"/>
                <a:gd name="T11" fmla="*/ 306 h 312"/>
                <a:gd name="T12" fmla="*/ 186 w 1686"/>
                <a:gd name="T13" fmla="*/ 306 h 312"/>
                <a:gd name="T14" fmla="*/ 210 w 1686"/>
                <a:gd name="T15" fmla="*/ 300 h 312"/>
                <a:gd name="T16" fmla="*/ 240 w 1686"/>
                <a:gd name="T17" fmla="*/ 300 h 312"/>
                <a:gd name="T18" fmla="*/ 264 w 1686"/>
                <a:gd name="T19" fmla="*/ 294 h 312"/>
                <a:gd name="T20" fmla="*/ 288 w 1686"/>
                <a:gd name="T21" fmla="*/ 282 h 312"/>
                <a:gd name="T22" fmla="*/ 318 w 1686"/>
                <a:gd name="T23" fmla="*/ 276 h 312"/>
                <a:gd name="T24" fmla="*/ 342 w 1686"/>
                <a:gd name="T25" fmla="*/ 270 h 312"/>
                <a:gd name="T26" fmla="*/ 372 w 1686"/>
                <a:gd name="T27" fmla="*/ 258 h 312"/>
                <a:gd name="T28" fmla="*/ 396 w 1686"/>
                <a:gd name="T29" fmla="*/ 246 h 312"/>
                <a:gd name="T30" fmla="*/ 426 w 1686"/>
                <a:gd name="T31" fmla="*/ 234 h 312"/>
                <a:gd name="T32" fmla="*/ 450 w 1686"/>
                <a:gd name="T33" fmla="*/ 222 h 312"/>
                <a:gd name="T34" fmla="*/ 480 w 1686"/>
                <a:gd name="T35" fmla="*/ 204 h 312"/>
                <a:gd name="T36" fmla="*/ 504 w 1686"/>
                <a:gd name="T37" fmla="*/ 192 h 312"/>
                <a:gd name="T38" fmla="*/ 534 w 1686"/>
                <a:gd name="T39" fmla="*/ 174 h 312"/>
                <a:gd name="T40" fmla="*/ 558 w 1686"/>
                <a:gd name="T41" fmla="*/ 156 h 312"/>
                <a:gd name="T42" fmla="*/ 588 w 1686"/>
                <a:gd name="T43" fmla="*/ 138 h 312"/>
                <a:gd name="T44" fmla="*/ 612 w 1686"/>
                <a:gd name="T45" fmla="*/ 114 h 312"/>
                <a:gd name="T46" fmla="*/ 636 w 1686"/>
                <a:gd name="T47" fmla="*/ 96 h 312"/>
                <a:gd name="T48" fmla="*/ 666 w 1686"/>
                <a:gd name="T49" fmla="*/ 72 h 312"/>
                <a:gd name="T50" fmla="*/ 690 w 1686"/>
                <a:gd name="T51" fmla="*/ 48 h 312"/>
                <a:gd name="T52" fmla="*/ 720 w 1686"/>
                <a:gd name="T53" fmla="*/ 24 h 312"/>
                <a:gd name="T54" fmla="*/ 744 w 1686"/>
                <a:gd name="T55" fmla="*/ 12 h 312"/>
                <a:gd name="T56" fmla="*/ 774 w 1686"/>
                <a:gd name="T57" fmla="*/ 36 h 312"/>
                <a:gd name="T58" fmla="*/ 798 w 1686"/>
                <a:gd name="T59" fmla="*/ 60 h 312"/>
                <a:gd name="T60" fmla="*/ 828 w 1686"/>
                <a:gd name="T61" fmla="*/ 84 h 312"/>
                <a:gd name="T62" fmla="*/ 852 w 1686"/>
                <a:gd name="T63" fmla="*/ 108 h 312"/>
                <a:gd name="T64" fmla="*/ 882 w 1686"/>
                <a:gd name="T65" fmla="*/ 108 h 312"/>
                <a:gd name="T66" fmla="*/ 906 w 1686"/>
                <a:gd name="T67" fmla="*/ 78 h 312"/>
                <a:gd name="T68" fmla="*/ 930 w 1686"/>
                <a:gd name="T69" fmla="*/ 54 h 312"/>
                <a:gd name="T70" fmla="*/ 960 w 1686"/>
                <a:gd name="T71" fmla="*/ 30 h 312"/>
                <a:gd name="T72" fmla="*/ 984 w 1686"/>
                <a:gd name="T73" fmla="*/ 6 h 312"/>
                <a:gd name="T74" fmla="*/ 1014 w 1686"/>
                <a:gd name="T75" fmla="*/ 12 h 312"/>
                <a:gd name="T76" fmla="*/ 1038 w 1686"/>
                <a:gd name="T77" fmla="*/ 36 h 312"/>
                <a:gd name="T78" fmla="*/ 1068 w 1686"/>
                <a:gd name="T79" fmla="*/ 60 h 312"/>
                <a:gd name="T80" fmla="*/ 1092 w 1686"/>
                <a:gd name="T81" fmla="*/ 84 h 312"/>
                <a:gd name="T82" fmla="*/ 1122 w 1686"/>
                <a:gd name="T83" fmla="*/ 108 h 312"/>
                <a:gd name="T84" fmla="*/ 1146 w 1686"/>
                <a:gd name="T85" fmla="*/ 126 h 312"/>
                <a:gd name="T86" fmla="*/ 1176 w 1686"/>
                <a:gd name="T87" fmla="*/ 144 h 312"/>
                <a:gd name="T88" fmla="*/ 1200 w 1686"/>
                <a:gd name="T89" fmla="*/ 162 h 312"/>
                <a:gd name="T90" fmla="*/ 1224 w 1686"/>
                <a:gd name="T91" fmla="*/ 180 h 312"/>
                <a:gd name="T92" fmla="*/ 1254 w 1686"/>
                <a:gd name="T93" fmla="*/ 198 h 312"/>
                <a:gd name="T94" fmla="*/ 1278 w 1686"/>
                <a:gd name="T95" fmla="*/ 216 h 312"/>
                <a:gd name="T96" fmla="*/ 1308 w 1686"/>
                <a:gd name="T97" fmla="*/ 228 h 312"/>
                <a:gd name="T98" fmla="*/ 1332 w 1686"/>
                <a:gd name="T99" fmla="*/ 240 h 312"/>
                <a:gd name="T100" fmla="*/ 1362 w 1686"/>
                <a:gd name="T101" fmla="*/ 252 h 312"/>
                <a:gd name="T102" fmla="*/ 1386 w 1686"/>
                <a:gd name="T103" fmla="*/ 264 h 312"/>
                <a:gd name="T104" fmla="*/ 1416 w 1686"/>
                <a:gd name="T105" fmla="*/ 270 h 312"/>
                <a:gd name="T106" fmla="*/ 1440 w 1686"/>
                <a:gd name="T107" fmla="*/ 282 h 312"/>
                <a:gd name="T108" fmla="*/ 1470 w 1686"/>
                <a:gd name="T109" fmla="*/ 288 h 312"/>
                <a:gd name="T110" fmla="*/ 1494 w 1686"/>
                <a:gd name="T111" fmla="*/ 294 h 312"/>
                <a:gd name="T112" fmla="*/ 1518 w 1686"/>
                <a:gd name="T113" fmla="*/ 300 h 312"/>
                <a:gd name="T114" fmla="*/ 1548 w 1686"/>
                <a:gd name="T115" fmla="*/ 300 h 312"/>
                <a:gd name="T116" fmla="*/ 1572 w 1686"/>
                <a:gd name="T117" fmla="*/ 306 h 312"/>
                <a:gd name="T118" fmla="*/ 1602 w 1686"/>
                <a:gd name="T119" fmla="*/ 306 h 312"/>
                <a:gd name="T120" fmla="*/ 1626 w 1686"/>
                <a:gd name="T121" fmla="*/ 306 h 312"/>
                <a:gd name="T122" fmla="*/ 1656 w 1686"/>
                <a:gd name="T123" fmla="*/ 306 h 312"/>
                <a:gd name="T124" fmla="*/ 1680 w 1686"/>
                <a:gd name="T125" fmla="*/ 306 h 31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6"/>
                <a:gd name="T190" fmla="*/ 0 h 312"/>
                <a:gd name="T191" fmla="*/ 1686 w 1686"/>
                <a:gd name="T192" fmla="*/ 312 h 31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6" h="312">
                  <a:moveTo>
                    <a:pt x="0" y="306"/>
                  </a:moveTo>
                  <a:lnTo>
                    <a:pt x="0" y="306"/>
                  </a:lnTo>
                  <a:lnTo>
                    <a:pt x="6" y="306"/>
                  </a:lnTo>
                  <a:lnTo>
                    <a:pt x="12" y="306"/>
                  </a:lnTo>
                  <a:lnTo>
                    <a:pt x="18" y="306"/>
                  </a:lnTo>
                  <a:lnTo>
                    <a:pt x="24" y="306"/>
                  </a:lnTo>
                  <a:lnTo>
                    <a:pt x="30" y="306"/>
                  </a:lnTo>
                  <a:lnTo>
                    <a:pt x="36" y="306"/>
                  </a:lnTo>
                  <a:lnTo>
                    <a:pt x="42" y="306"/>
                  </a:lnTo>
                  <a:lnTo>
                    <a:pt x="48" y="306"/>
                  </a:lnTo>
                  <a:lnTo>
                    <a:pt x="54" y="306"/>
                  </a:lnTo>
                  <a:lnTo>
                    <a:pt x="60" y="306"/>
                  </a:lnTo>
                  <a:lnTo>
                    <a:pt x="66" y="306"/>
                  </a:lnTo>
                  <a:lnTo>
                    <a:pt x="72" y="306"/>
                  </a:lnTo>
                  <a:lnTo>
                    <a:pt x="78" y="306"/>
                  </a:lnTo>
                  <a:lnTo>
                    <a:pt x="84" y="306"/>
                  </a:lnTo>
                  <a:lnTo>
                    <a:pt x="84" y="312"/>
                  </a:lnTo>
                  <a:lnTo>
                    <a:pt x="90" y="312"/>
                  </a:lnTo>
                  <a:lnTo>
                    <a:pt x="96" y="312"/>
                  </a:lnTo>
                  <a:lnTo>
                    <a:pt x="102" y="312"/>
                  </a:lnTo>
                  <a:lnTo>
                    <a:pt x="108" y="312"/>
                  </a:lnTo>
                  <a:lnTo>
                    <a:pt x="114" y="312"/>
                  </a:lnTo>
                  <a:lnTo>
                    <a:pt x="120" y="312"/>
                  </a:lnTo>
                  <a:lnTo>
                    <a:pt x="126" y="312"/>
                  </a:lnTo>
                  <a:lnTo>
                    <a:pt x="132" y="312"/>
                  </a:lnTo>
                  <a:lnTo>
                    <a:pt x="138" y="312"/>
                  </a:lnTo>
                  <a:lnTo>
                    <a:pt x="144" y="306"/>
                  </a:lnTo>
                  <a:lnTo>
                    <a:pt x="150" y="306"/>
                  </a:lnTo>
                  <a:lnTo>
                    <a:pt x="156" y="306"/>
                  </a:lnTo>
                  <a:lnTo>
                    <a:pt x="162" y="306"/>
                  </a:lnTo>
                  <a:lnTo>
                    <a:pt x="168" y="306"/>
                  </a:lnTo>
                  <a:lnTo>
                    <a:pt x="174" y="306"/>
                  </a:lnTo>
                  <a:lnTo>
                    <a:pt x="180" y="306"/>
                  </a:lnTo>
                  <a:lnTo>
                    <a:pt x="186" y="306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204" y="306"/>
                  </a:lnTo>
                  <a:lnTo>
                    <a:pt x="204" y="300"/>
                  </a:lnTo>
                  <a:lnTo>
                    <a:pt x="210" y="300"/>
                  </a:lnTo>
                  <a:lnTo>
                    <a:pt x="216" y="300"/>
                  </a:lnTo>
                  <a:lnTo>
                    <a:pt x="222" y="300"/>
                  </a:lnTo>
                  <a:lnTo>
                    <a:pt x="228" y="300"/>
                  </a:lnTo>
                  <a:lnTo>
                    <a:pt x="234" y="300"/>
                  </a:lnTo>
                  <a:lnTo>
                    <a:pt x="240" y="300"/>
                  </a:lnTo>
                  <a:lnTo>
                    <a:pt x="240" y="294"/>
                  </a:lnTo>
                  <a:lnTo>
                    <a:pt x="246" y="294"/>
                  </a:lnTo>
                  <a:lnTo>
                    <a:pt x="252" y="294"/>
                  </a:lnTo>
                  <a:lnTo>
                    <a:pt x="258" y="294"/>
                  </a:lnTo>
                  <a:lnTo>
                    <a:pt x="264" y="294"/>
                  </a:lnTo>
                  <a:lnTo>
                    <a:pt x="264" y="288"/>
                  </a:lnTo>
                  <a:lnTo>
                    <a:pt x="270" y="288"/>
                  </a:lnTo>
                  <a:lnTo>
                    <a:pt x="276" y="288"/>
                  </a:lnTo>
                  <a:lnTo>
                    <a:pt x="282" y="288"/>
                  </a:lnTo>
                  <a:lnTo>
                    <a:pt x="288" y="288"/>
                  </a:lnTo>
                  <a:lnTo>
                    <a:pt x="288" y="282"/>
                  </a:lnTo>
                  <a:lnTo>
                    <a:pt x="294" y="282"/>
                  </a:lnTo>
                  <a:lnTo>
                    <a:pt x="300" y="282"/>
                  </a:lnTo>
                  <a:lnTo>
                    <a:pt x="306" y="282"/>
                  </a:lnTo>
                  <a:lnTo>
                    <a:pt x="312" y="282"/>
                  </a:lnTo>
                  <a:lnTo>
                    <a:pt x="312" y="276"/>
                  </a:lnTo>
                  <a:lnTo>
                    <a:pt x="318" y="276"/>
                  </a:lnTo>
                  <a:lnTo>
                    <a:pt x="324" y="276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36" y="270"/>
                  </a:lnTo>
                  <a:lnTo>
                    <a:pt x="342" y="270"/>
                  </a:lnTo>
                  <a:lnTo>
                    <a:pt x="348" y="270"/>
                  </a:lnTo>
                  <a:lnTo>
                    <a:pt x="348" y="264"/>
                  </a:lnTo>
                  <a:lnTo>
                    <a:pt x="354" y="264"/>
                  </a:lnTo>
                  <a:lnTo>
                    <a:pt x="360" y="264"/>
                  </a:lnTo>
                  <a:lnTo>
                    <a:pt x="360" y="258"/>
                  </a:lnTo>
                  <a:lnTo>
                    <a:pt x="366" y="258"/>
                  </a:lnTo>
                  <a:lnTo>
                    <a:pt x="372" y="258"/>
                  </a:lnTo>
                  <a:lnTo>
                    <a:pt x="378" y="258"/>
                  </a:lnTo>
                  <a:lnTo>
                    <a:pt x="378" y="252"/>
                  </a:lnTo>
                  <a:lnTo>
                    <a:pt x="384" y="252"/>
                  </a:lnTo>
                  <a:lnTo>
                    <a:pt x="390" y="252"/>
                  </a:lnTo>
                  <a:lnTo>
                    <a:pt x="390" y="246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408" y="240"/>
                  </a:lnTo>
                  <a:lnTo>
                    <a:pt x="414" y="240"/>
                  </a:lnTo>
                  <a:lnTo>
                    <a:pt x="420" y="234"/>
                  </a:lnTo>
                  <a:lnTo>
                    <a:pt x="426" y="234"/>
                  </a:lnTo>
                  <a:lnTo>
                    <a:pt x="432" y="234"/>
                  </a:lnTo>
                  <a:lnTo>
                    <a:pt x="432" y="228"/>
                  </a:lnTo>
                  <a:lnTo>
                    <a:pt x="438" y="228"/>
                  </a:lnTo>
                  <a:lnTo>
                    <a:pt x="444" y="228"/>
                  </a:lnTo>
                  <a:lnTo>
                    <a:pt x="444" y="222"/>
                  </a:lnTo>
                  <a:lnTo>
                    <a:pt x="450" y="222"/>
                  </a:lnTo>
                  <a:lnTo>
                    <a:pt x="456" y="216"/>
                  </a:lnTo>
                  <a:lnTo>
                    <a:pt x="462" y="216"/>
                  </a:lnTo>
                  <a:lnTo>
                    <a:pt x="462" y="210"/>
                  </a:lnTo>
                  <a:lnTo>
                    <a:pt x="468" y="210"/>
                  </a:lnTo>
                  <a:lnTo>
                    <a:pt x="474" y="210"/>
                  </a:lnTo>
                  <a:lnTo>
                    <a:pt x="474" y="204"/>
                  </a:lnTo>
                  <a:lnTo>
                    <a:pt x="480" y="204"/>
                  </a:lnTo>
                  <a:lnTo>
                    <a:pt x="486" y="204"/>
                  </a:lnTo>
                  <a:lnTo>
                    <a:pt x="486" y="198"/>
                  </a:lnTo>
                  <a:lnTo>
                    <a:pt x="492" y="198"/>
                  </a:lnTo>
                  <a:lnTo>
                    <a:pt x="498" y="198"/>
                  </a:lnTo>
                  <a:lnTo>
                    <a:pt x="498" y="192"/>
                  </a:lnTo>
                  <a:lnTo>
                    <a:pt x="504" y="192"/>
                  </a:lnTo>
                  <a:lnTo>
                    <a:pt x="504" y="186"/>
                  </a:lnTo>
                  <a:lnTo>
                    <a:pt x="510" y="186"/>
                  </a:lnTo>
                  <a:lnTo>
                    <a:pt x="516" y="186"/>
                  </a:lnTo>
                  <a:lnTo>
                    <a:pt x="516" y="180"/>
                  </a:lnTo>
                  <a:lnTo>
                    <a:pt x="522" y="180"/>
                  </a:lnTo>
                  <a:lnTo>
                    <a:pt x="522" y="174"/>
                  </a:lnTo>
                  <a:lnTo>
                    <a:pt x="528" y="174"/>
                  </a:lnTo>
                  <a:lnTo>
                    <a:pt x="534" y="174"/>
                  </a:lnTo>
                  <a:lnTo>
                    <a:pt x="534" y="168"/>
                  </a:lnTo>
                  <a:lnTo>
                    <a:pt x="540" y="168"/>
                  </a:lnTo>
                  <a:lnTo>
                    <a:pt x="546" y="162"/>
                  </a:lnTo>
                  <a:lnTo>
                    <a:pt x="552" y="162"/>
                  </a:lnTo>
                  <a:lnTo>
                    <a:pt x="552" y="156"/>
                  </a:lnTo>
                  <a:lnTo>
                    <a:pt x="558" y="156"/>
                  </a:lnTo>
                  <a:lnTo>
                    <a:pt x="558" y="150"/>
                  </a:lnTo>
                  <a:lnTo>
                    <a:pt x="564" y="150"/>
                  </a:lnTo>
                  <a:lnTo>
                    <a:pt x="570" y="150"/>
                  </a:lnTo>
                  <a:lnTo>
                    <a:pt x="570" y="144"/>
                  </a:lnTo>
                  <a:lnTo>
                    <a:pt x="576" y="144"/>
                  </a:lnTo>
                  <a:lnTo>
                    <a:pt x="576" y="138"/>
                  </a:lnTo>
                  <a:lnTo>
                    <a:pt x="582" y="138"/>
                  </a:lnTo>
                  <a:lnTo>
                    <a:pt x="588" y="138"/>
                  </a:lnTo>
                  <a:lnTo>
                    <a:pt x="588" y="132"/>
                  </a:lnTo>
                  <a:lnTo>
                    <a:pt x="594" y="132"/>
                  </a:lnTo>
                  <a:lnTo>
                    <a:pt x="594" y="126"/>
                  </a:lnTo>
                  <a:lnTo>
                    <a:pt x="600" y="126"/>
                  </a:lnTo>
                  <a:lnTo>
                    <a:pt x="600" y="120"/>
                  </a:lnTo>
                  <a:lnTo>
                    <a:pt x="606" y="120"/>
                  </a:lnTo>
                  <a:lnTo>
                    <a:pt x="612" y="120"/>
                  </a:lnTo>
                  <a:lnTo>
                    <a:pt x="612" y="114"/>
                  </a:lnTo>
                  <a:lnTo>
                    <a:pt x="618" y="114"/>
                  </a:lnTo>
                  <a:lnTo>
                    <a:pt x="618" y="108"/>
                  </a:lnTo>
                  <a:lnTo>
                    <a:pt x="624" y="108"/>
                  </a:lnTo>
                  <a:lnTo>
                    <a:pt x="624" y="102"/>
                  </a:lnTo>
                  <a:lnTo>
                    <a:pt x="630" y="102"/>
                  </a:lnTo>
                  <a:lnTo>
                    <a:pt x="630" y="96"/>
                  </a:lnTo>
                  <a:lnTo>
                    <a:pt x="636" y="96"/>
                  </a:lnTo>
                  <a:lnTo>
                    <a:pt x="642" y="96"/>
                  </a:lnTo>
                  <a:lnTo>
                    <a:pt x="642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54" y="84"/>
                  </a:lnTo>
                  <a:lnTo>
                    <a:pt x="654" y="78"/>
                  </a:lnTo>
                  <a:lnTo>
                    <a:pt x="660" y="78"/>
                  </a:lnTo>
                  <a:lnTo>
                    <a:pt x="660" y="72"/>
                  </a:lnTo>
                  <a:lnTo>
                    <a:pt x="666" y="72"/>
                  </a:lnTo>
                  <a:lnTo>
                    <a:pt x="666" y="66"/>
                  </a:lnTo>
                  <a:lnTo>
                    <a:pt x="672" y="66"/>
                  </a:lnTo>
                  <a:lnTo>
                    <a:pt x="678" y="60"/>
                  </a:lnTo>
                  <a:lnTo>
                    <a:pt x="684" y="60"/>
                  </a:lnTo>
                  <a:lnTo>
                    <a:pt x="684" y="54"/>
                  </a:lnTo>
                  <a:lnTo>
                    <a:pt x="690" y="54"/>
                  </a:lnTo>
                  <a:lnTo>
                    <a:pt x="690" y="48"/>
                  </a:lnTo>
                  <a:lnTo>
                    <a:pt x="696" y="48"/>
                  </a:lnTo>
                  <a:lnTo>
                    <a:pt x="696" y="42"/>
                  </a:lnTo>
                  <a:lnTo>
                    <a:pt x="702" y="42"/>
                  </a:lnTo>
                  <a:lnTo>
                    <a:pt x="702" y="36"/>
                  </a:lnTo>
                  <a:lnTo>
                    <a:pt x="708" y="36"/>
                  </a:lnTo>
                  <a:lnTo>
                    <a:pt x="708" y="30"/>
                  </a:lnTo>
                  <a:lnTo>
                    <a:pt x="714" y="30"/>
                  </a:lnTo>
                  <a:lnTo>
                    <a:pt x="714" y="24"/>
                  </a:lnTo>
                  <a:lnTo>
                    <a:pt x="720" y="24"/>
                  </a:lnTo>
                  <a:lnTo>
                    <a:pt x="720" y="18"/>
                  </a:lnTo>
                  <a:lnTo>
                    <a:pt x="726" y="18"/>
                  </a:lnTo>
                  <a:lnTo>
                    <a:pt x="732" y="12"/>
                  </a:lnTo>
                  <a:lnTo>
                    <a:pt x="738" y="12"/>
                  </a:lnTo>
                  <a:lnTo>
                    <a:pt x="744" y="12"/>
                  </a:lnTo>
                  <a:lnTo>
                    <a:pt x="744" y="18"/>
                  </a:lnTo>
                  <a:lnTo>
                    <a:pt x="750" y="18"/>
                  </a:lnTo>
                  <a:lnTo>
                    <a:pt x="756" y="18"/>
                  </a:lnTo>
                  <a:lnTo>
                    <a:pt x="756" y="24"/>
                  </a:lnTo>
                  <a:lnTo>
                    <a:pt x="762" y="24"/>
                  </a:lnTo>
                  <a:lnTo>
                    <a:pt x="762" y="30"/>
                  </a:lnTo>
                  <a:lnTo>
                    <a:pt x="768" y="30"/>
                  </a:lnTo>
                  <a:lnTo>
                    <a:pt x="768" y="36"/>
                  </a:lnTo>
                  <a:lnTo>
                    <a:pt x="774" y="36"/>
                  </a:lnTo>
                  <a:lnTo>
                    <a:pt x="774" y="42"/>
                  </a:lnTo>
                  <a:lnTo>
                    <a:pt x="780" y="42"/>
                  </a:lnTo>
                  <a:lnTo>
                    <a:pt x="780" y="48"/>
                  </a:lnTo>
                  <a:lnTo>
                    <a:pt x="786" y="48"/>
                  </a:lnTo>
                  <a:lnTo>
                    <a:pt x="786" y="54"/>
                  </a:lnTo>
                  <a:lnTo>
                    <a:pt x="792" y="54"/>
                  </a:lnTo>
                  <a:lnTo>
                    <a:pt x="792" y="60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04" y="66"/>
                  </a:lnTo>
                  <a:lnTo>
                    <a:pt x="810" y="66"/>
                  </a:lnTo>
                  <a:lnTo>
                    <a:pt x="810" y="72"/>
                  </a:lnTo>
                  <a:lnTo>
                    <a:pt x="816" y="72"/>
                  </a:lnTo>
                  <a:lnTo>
                    <a:pt x="816" y="78"/>
                  </a:lnTo>
                  <a:lnTo>
                    <a:pt x="822" y="78"/>
                  </a:lnTo>
                  <a:lnTo>
                    <a:pt x="822" y="84"/>
                  </a:lnTo>
                  <a:lnTo>
                    <a:pt x="828" y="84"/>
                  </a:lnTo>
                  <a:lnTo>
                    <a:pt x="828" y="90"/>
                  </a:lnTo>
                  <a:lnTo>
                    <a:pt x="834" y="90"/>
                  </a:lnTo>
                  <a:lnTo>
                    <a:pt x="834" y="96"/>
                  </a:lnTo>
                  <a:lnTo>
                    <a:pt x="840" y="96"/>
                  </a:lnTo>
                  <a:lnTo>
                    <a:pt x="840" y="102"/>
                  </a:lnTo>
                  <a:lnTo>
                    <a:pt x="846" y="102"/>
                  </a:lnTo>
                  <a:lnTo>
                    <a:pt x="846" y="108"/>
                  </a:lnTo>
                  <a:lnTo>
                    <a:pt x="852" y="108"/>
                  </a:lnTo>
                  <a:lnTo>
                    <a:pt x="858" y="108"/>
                  </a:lnTo>
                  <a:lnTo>
                    <a:pt x="858" y="114"/>
                  </a:lnTo>
                  <a:lnTo>
                    <a:pt x="864" y="114"/>
                  </a:lnTo>
                  <a:lnTo>
                    <a:pt x="870" y="114"/>
                  </a:lnTo>
                  <a:lnTo>
                    <a:pt x="870" y="108"/>
                  </a:lnTo>
                  <a:lnTo>
                    <a:pt x="876" y="108"/>
                  </a:lnTo>
                  <a:lnTo>
                    <a:pt x="882" y="108"/>
                  </a:lnTo>
                  <a:lnTo>
                    <a:pt x="882" y="102"/>
                  </a:lnTo>
                  <a:lnTo>
                    <a:pt x="888" y="102"/>
                  </a:lnTo>
                  <a:lnTo>
                    <a:pt x="888" y="96"/>
                  </a:lnTo>
                  <a:lnTo>
                    <a:pt x="894" y="96"/>
                  </a:lnTo>
                  <a:lnTo>
                    <a:pt x="894" y="90"/>
                  </a:lnTo>
                  <a:lnTo>
                    <a:pt x="900" y="90"/>
                  </a:lnTo>
                  <a:lnTo>
                    <a:pt x="900" y="84"/>
                  </a:lnTo>
                  <a:lnTo>
                    <a:pt x="906" y="84"/>
                  </a:lnTo>
                  <a:lnTo>
                    <a:pt x="906" y="78"/>
                  </a:lnTo>
                  <a:lnTo>
                    <a:pt x="912" y="78"/>
                  </a:lnTo>
                  <a:lnTo>
                    <a:pt x="912" y="72"/>
                  </a:lnTo>
                  <a:lnTo>
                    <a:pt x="918" y="72"/>
                  </a:lnTo>
                  <a:lnTo>
                    <a:pt x="918" y="66"/>
                  </a:lnTo>
                  <a:lnTo>
                    <a:pt x="924" y="66"/>
                  </a:lnTo>
                  <a:lnTo>
                    <a:pt x="924" y="60"/>
                  </a:lnTo>
                  <a:lnTo>
                    <a:pt x="930" y="60"/>
                  </a:lnTo>
                  <a:lnTo>
                    <a:pt x="930" y="54"/>
                  </a:lnTo>
                  <a:lnTo>
                    <a:pt x="936" y="54"/>
                  </a:lnTo>
                  <a:lnTo>
                    <a:pt x="936" y="48"/>
                  </a:lnTo>
                  <a:lnTo>
                    <a:pt x="942" y="48"/>
                  </a:lnTo>
                  <a:lnTo>
                    <a:pt x="942" y="42"/>
                  </a:lnTo>
                  <a:lnTo>
                    <a:pt x="948" y="42"/>
                  </a:lnTo>
                  <a:lnTo>
                    <a:pt x="948" y="36"/>
                  </a:lnTo>
                  <a:lnTo>
                    <a:pt x="954" y="36"/>
                  </a:lnTo>
                  <a:lnTo>
                    <a:pt x="954" y="30"/>
                  </a:lnTo>
                  <a:lnTo>
                    <a:pt x="960" y="30"/>
                  </a:lnTo>
                  <a:lnTo>
                    <a:pt x="960" y="24"/>
                  </a:lnTo>
                  <a:lnTo>
                    <a:pt x="966" y="24"/>
                  </a:lnTo>
                  <a:lnTo>
                    <a:pt x="966" y="18"/>
                  </a:lnTo>
                  <a:lnTo>
                    <a:pt x="972" y="18"/>
                  </a:lnTo>
                  <a:lnTo>
                    <a:pt x="972" y="12"/>
                  </a:lnTo>
                  <a:lnTo>
                    <a:pt x="978" y="12"/>
                  </a:lnTo>
                  <a:lnTo>
                    <a:pt x="978" y="6"/>
                  </a:lnTo>
                  <a:lnTo>
                    <a:pt x="984" y="6"/>
                  </a:lnTo>
                  <a:lnTo>
                    <a:pt x="990" y="6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1002" y="6"/>
                  </a:lnTo>
                  <a:lnTo>
                    <a:pt x="1008" y="6"/>
                  </a:lnTo>
                  <a:lnTo>
                    <a:pt x="1008" y="12"/>
                  </a:lnTo>
                  <a:lnTo>
                    <a:pt x="1014" y="12"/>
                  </a:lnTo>
                  <a:lnTo>
                    <a:pt x="1014" y="18"/>
                  </a:lnTo>
                  <a:lnTo>
                    <a:pt x="1020" y="18"/>
                  </a:lnTo>
                  <a:lnTo>
                    <a:pt x="1020" y="24"/>
                  </a:lnTo>
                  <a:lnTo>
                    <a:pt x="1026" y="24"/>
                  </a:lnTo>
                  <a:lnTo>
                    <a:pt x="1026" y="30"/>
                  </a:lnTo>
                  <a:lnTo>
                    <a:pt x="1032" y="30"/>
                  </a:lnTo>
                  <a:lnTo>
                    <a:pt x="1032" y="36"/>
                  </a:lnTo>
                  <a:lnTo>
                    <a:pt x="1038" y="36"/>
                  </a:lnTo>
                  <a:lnTo>
                    <a:pt x="1044" y="42"/>
                  </a:lnTo>
                  <a:lnTo>
                    <a:pt x="1050" y="42"/>
                  </a:lnTo>
                  <a:lnTo>
                    <a:pt x="1050" y="48"/>
                  </a:lnTo>
                  <a:lnTo>
                    <a:pt x="1056" y="48"/>
                  </a:lnTo>
                  <a:lnTo>
                    <a:pt x="1056" y="54"/>
                  </a:lnTo>
                  <a:lnTo>
                    <a:pt x="1062" y="54"/>
                  </a:lnTo>
                  <a:lnTo>
                    <a:pt x="1062" y="60"/>
                  </a:lnTo>
                  <a:lnTo>
                    <a:pt x="1068" y="60"/>
                  </a:lnTo>
                  <a:lnTo>
                    <a:pt x="1068" y="66"/>
                  </a:lnTo>
                  <a:lnTo>
                    <a:pt x="1074" y="66"/>
                  </a:lnTo>
                  <a:lnTo>
                    <a:pt x="1074" y="72"/>
                  </a:lnTo>
                  <a:lnTo>
                    <a:pt x="1080" y="72"/>
                  </a:lnTo>
                  <a:lnTo>
                    <a:pt x="1080" y="78"/>
                  </a:lnTo>
                  <a:lnTo>
                    <a:pt x="1086" y="78"/>
                  </a:lnTo>
                  <a:lnTo>
                    <a:pt x="1086" y="84"/>
                  </a:lnTo>
                  <a:lnTo>
                    <a:pt x="1092" y="84"/>
                  </a:lnTo>
                  <a:lnTo>
                    <a:pt x="1098" y="84"/>
                  </a:lnTo>
                  <a:lnTo>
                    <a:pt x="1098" y="90"/>
                  </a:lnTo>
                  <a:lnTo>
                    <a:pt x="1104" y="90"/>
                  </a:lnTo>
                  <a:lnTo>
                    <a:pt x="1104" y="96"/>
                  </a:lnTo>
                  <a:lnTo>
                    <a:pt x="1110" y="96"/>
                  </a:lnTo>
                  <a:lnTo>
                    <a:pt x="1110" y="102"/>
                  </a:lnTo>
                  <a:lnTo>
                    <a:pt x="1116" y="102"/>
                  </a:lnTo>
                  <a:lnTo>
                    <a:pt x="1116" y="108"/>
                  </a:lnTo>
                  <a:lnTo>
                    <a:pt x="1122" y="108"/>
                  </a:lnTo>
                  <a:lnTo>
                    <a:pt x="1128" y="108"/>
                  </a:lnTo>
                  <a:lnTo>
                    <a:pt x="1128" y="114"/>
                  </a:lnTo>
                  <a:lnTo>
                    <a:pt x="1134" y="114"/>
                  </a:lnTo>
                  <a:lnTo>
                    <a:pt x="1134" y="120"/>
                  </a:lnTo>
                  <a:lnTo>
                    <a:pt x="1140" y="120"/>
                  </a:lnTo>
                  <a:lnTo>
                    <a:pt x="1140" y="126"/>
                  </a:lnTo>
                  <a:lnTo>
                    <a:pt x="1146" y="126"/>
                  </a:lnTo>
                  <a:lnTo>
                    <a:pt x="1152" y="126"/>
                  </a:lnTo>
                  <a:lnTo>
                    <a:pt x="1152" y="132"/>
                  </a:lnTo>
                  <a:lnTo>
                    <a:pt x="1158" y="132"/>
                  </a:lnTo>
                  <a:lnTo>
                    <a:pt x="1158" y="138"/>
                  </a:lnTo>
                  <a:lnTo>
                    <a:pt x="1164" y="138"/>
                  </a:lnTo>
                  <a:lnTo>
                    <a:pt x="1164" y="144"/>
                  </a:lnTo>
                  <a:lnTo>
                    <a:pt x="1170" y="144"/>
                  </a:lnTo>
                  <a:lnTo>
                    <a:pt x="1176" y="144"/>
                  </a:lnTo>
                  <a:lnTo>
                    <a:pt x="1176" y="150"/>
                  </a:lnTo>
                  <a:lnTo>
                    <a:pt x="1182" y="150"/>
                  </a:lnTo>
                  <a:lnTo>
                    <a:pt x="1182" y="156"/>
                  </a:lnTo>
                  <a:lnTo>
                    <a:pt x="1188" y="156"/>
                  </a:lnTo>
                  <a:lnTo>
                    <a:pt x="1194" y="156"/>
                  </a:lnTo>
                  <a:lnTo>
                    <a:pt x="1194" y="162"/>
                  </a:lnTo>
                  <a:lnTo>
                    <a:pt x="1200" y="162"/>
                  </a:lnTo>
                  <a:lnTo>
                    <a:pt x="1200" y="168"/>
                  </a:lnTo>
                  <a:lnTo>
                    <a:pt x="1206" y="168"/>
                  </a:lnTo>
                  <a:lnTo>
                    <a:pt x="1212" y="168"/>
                  </a:lnTo>
                  <a:lnTo>
                    <a:pt x="1212" y="174"/>
                  </a:lnTo>
                  <a:lnTo>
                    <a:pt x="1218" y="174"/>
                  </a:lnTo>
                  <a:lnTo>
                    <a:pt x="1218" y="180"/>
                  </a:lnTo>
                  <a:lnTo>
                    <a:pt x="1224" y="180"/>
                  </a:lnTo>
                  <a:lnTo>
                    <a:pt x="1230" y="180"/>
                  </a:lnTo>
                  <a:lnTo>
                    <a:pt x="1230" y="186"/>
                  </a:lnTo>
                  <a:lnTo>
                    <a:pt x="1236" y="186"/>
                  </a:lnTo>
                  <a:lnTo>
                    <a:pt x="1236" y="192"/>
                  </a:lnTo>
                  <a:lnTo>
                    <a:pt x="1242" y="192"/>
                  </a:lnTo>
                  <a:lnTo>
                    <a:pt x="1248" y="192"/>
                  </a:lnTo>
                  <a:lnTo>
                    <a:pt x="1248" y="198"/>
                  </a:lnTo>
                  <a:lnTo>
                    <a:pt x="1254" y="198"/>
                  </a:lnTo>
                  <a:lnTo>
                    <a:pt x="1260" y="198"/>
                  </a:lnTo>
                  <a:lnTo>
                    <a:pt x="1260" y="204"/>
                  </a:lnTo>
                  <a:lnTo>
                    <a:pt x="1266" y="204"/>
                  </a:lnTo>
                  <a:lnTo>
                    <a:pt x="1266" y="210"/>
                  </a:lnTo>
                  <a:lnTo>
                    <a:pt x="1272" y="210"/>
                  </a:lnTo>
                  <a:lnTo>
                    <a:pt x="1278" y="210"/>
                  </a:lnTo>
                  <a:lnTo>
                    <a:pt x="1278" y="216"/>
                  </a:lnTo>
                  <a:lnTo>
                    <a:pt x="1284" y="216"/>
                  </a:lnTo>
                  <a:lnTo>
                    <a:pt x="1290" y="216"/>
                  </a:lnTo>
                  <a:lnTo>
                    <a:pt x="1290" y="222"/>
                  </a:lnTo>
                  <a:lnTo>
                    <a:pt x="1296" y="222"/>
                  </a:lnTo>
                  <a:lnTo>
                    <a:pt x="1302" y="222"/>
                  </a:lnTo>
                  <a:lnTo>
                    <a:pt x="1302" y="228"/>
                  </a:lnTo>
                  <a:lnTo>
                    <a:pt x="1308" y="228"/>
                  </a:lnTo>
                  <a:lnTo>
                    <a:pt x="1314" y="228"/>
                  </a:lnTo>
                  <a:lnTo>
                    <a:pt x="1314" y="234"/>
                  </a:lnTo>
                  <a:lnTo>
                    <a:pt x="1320" y="234"/>
                  </a:lnTo>
                  <a:lnTo>
                    <a:pt x="1326" y="234"/>
                  </a:lnTo>
                  <a:lnTo>
                    <a:pt x="1326" y="240"/>
                  </a:lnTo>
                  <a:lnTo>
                    <a:pt x="1332" y="240"/>
                  </a:lnTo>
                  <a:lnTo>
                    <a:pt x="1338" y="240"/>
                  </a:lnTo>
                  <a:lnTo>
                    <a:pt x="1338" y="246"/>
                  </a:lnTo>
                  <a:lnTo>
                    <a:pt x="1344" y="246"/>
                  </a:lnTo>
                  <a:lnTo>
                    <a:pt x="1350" y="246"/>
                  </a:lnTo>
                  <a:lnTo>
                    <a:pt x="1356" y="246"/>
                  </a:lnTo>
                  <a:lnTo>
                    <a:pt x="1356" y="252"/>
                  </a:lnTo>
                  <a:lnTo>
                    <a:pt x="1362" y="252"/>
                  </a:lnTo>
                  <a:lnTo>
                    <a:pt x="1368" y="252"/>
                  </a:lnTo>
                  <a:lnTo>
                    <a:pt x="1368" y="258"/>
                  </a:lnTo>
                  <a:lnTo>
                    <a:pt x="1374" y="258"/>
                  </a:lnTo>
                  <a:lnTo>
                    <a:pt x="1380" y="258"/>
                  </a:lnTo>
                  <a:lnTo>
                    <a:pt x="1386" y="264"/>
                  </a:lnTo>
                  <a:lnTo>
                    <a:pt x="1392" y="264"/>
                  </a:lnTo>
                  <a:lnTo>
                    <a:pt x="1398" y="264"/>
                  </a:lnTo>
                  <a:lnTo>
                    <a:pt x="1398" y="270"/>
                  </a:lnTo>
                  <a:lnTo>
                    <a:pt x="1404" y="270"/>
                  </a:lnTo>
                  <a:lnTo>
                    <a:pt x="1410" y="270"/>
                  </a:lnTo>
                  <a:lnTo>
                    <a:pt x="1416" y="270"/>
                  </a:lnTo>
                  <a:lnTo>
                    <a:pt x="1416" y="276"/>
                  </a:lnTo>
                  <a:lnTo>
                    <a:pt x="1422" y="276"/>
                  </a:lnTo>
                  <a:lnTo>
                    <a:pt x="1428" y="276"/>
                  </a:lnTo>
                  <a:lnTo>
                    <a:pt x="1434" y="276"/>
                  </a:lnTo>
                  <a:lnTo>
                    <a:pt x="1434" y="282"/>
                  </a:lnTo>
                  <a:lnTo>
                    <a:pt x="1440" y="282"/>
                  </a:lnTo>
                  <a:lnTo>
                    <a:pt x="1446" y="282"/>
                  </a:lnTo>
                  <a:lnTo>
                    <a:pt x="1452" y="282"/>
                  </a:lnTo>
                  <a:lnTo>
                    <a:pt x="1458" y="282"/>
                  </a:lnTo>
                  <a:lnTo>
                    <a:pt x="1458" y="288"/>
                  </a:lnTo>
                  <a:lnTo>
                    <a:pt x="1464" y="288"/>
                  </a:lnTo>
                  <a:lnTo>
                    <a:pt x="1470" y="288"/>
                  </a:lnTo>
                  <a:lnTo>
                    <a:pt x="1476" y="288"/>
                  </a:lnTo>
                  <a:lnTo>
                    <a:pt x="1482" y="288"/>
                  </a:lnTo>
                  <a:lnTo>
                    <a:pt x="1482" y="294"/>
                  </a:lnTo>
                  <a:lnTo>
                    <a:pt x="1488" y="294"/>
                  </a:lnTo>
                  <a:lnTo>
                    <a:pt x="1494" y="294"/>
                  </a:lnTo>
                  <a:lnTo>
                    <a:pt x="1500" y="294"/>
                  </a:lnTo>
                  <a:lnTo>
                    <a:pt x="1506" y="294"/>
                  </a:lnTo>
                  <a:lnTo>
                    <a:pt x="1506" y="300"/>
                  </a:lnTo>
                  <a:lnTo>
                    <a:pt x="1512" y="300"/>
                  </a:lnTo>
                  <a:lnTo>
                    <a:pt x="1518" y="300"/>
                  </a:lnTo>
                  <a:lnTo>
                    <a:pt x="1524" y="300"/>
                  </a:lnTo>
                  <a:lnTo>
                    <a:pt x="1530" y="300"/>
                  </a:lnTo>
                  <a:lnTo>
                    <a:pt x="1536" y="300"/>
                  </a:lnTo>
                  <a:lnTo>
                    <a:pt x="1542" y="300"/>
                  </a:lnTo>
                  <a:lnTo>
                    <a:pt x="1548" y="300"/>
                  </a:lnTo>
                  <a:lnTo>
                    <a:pt x="1548" y="306"/>
                  </a:lnTo>
                  <a:lnTo>
                    <a:pt x="1554" y="306"/>
                  </a:lnTo>
                  <a:lnTo>
                    <a:pt x="1560" y="306"/>
                  </a:lnTo>
                  <a:lnTo>
                    <a:pt x="1566" y="306"/>
                  </a:lnTo>
                  <a:lnTo>
                    <a:pt x="1572" y="306"/>
                  </a:lnTo>
                  <a:lnTo>
                    <a:pt x="1578" y="306"/>
                  </a:lnTo>
                  <a:lnTo>
                    <a:pt x="1584" y="306"/>
                  </a:lnTo>
                  <a:lnTo>
                    <a:pt x="1590" y="306"/>
                  </a:lnTo>
                  <a:lnTo>
                    <a:pt x="1596" y="306"/>
                  </a:lnTo>
                  <a:lnTo>
                    <a:pt x="1602" y="306"/>
                  </a:lnTo>
                  <a:lnTo>
                    <a:pt x="1608" y="306"/>
                  </a:lnTo>
                  <a:lnTo>
                    <a:pt x="1614" y="306"/>
                  </a:lnTo>
                  <a:lnTo>
                    <a:pt x="1620" y="306"/>
                  </a:lnTo>
                  <a:lnTo>
                    <a:pt x="1626" y="306"/>
                  </a:lnTo>
                  <a:lnTo>
                    <a:pt x="1632" y="306"/>
                  </a:lnTo>
                  <a:lnTo>
                    <a:pt x="1638" y="306"/>
                  </a:lnTo>
                  <a:lnTo>
                    <a:pt x="1644" y="306"/>
                  </a:lnTo>
                  <a:lnTo>
                    <a:pt x="1650" y="306"/>
                  </a:lnTo>
                  <a:lnTo>
                    <a:pt x="1656" y="306"/>
                  </a:lnTo>
                  <a:lnTo>
                    <a:pt x="1662" y="306"/>
                  </a:lnTo>
                  <a:lnTo>
                    <a:pt x="1668" y="306"/>
                  </a:lnTo>
                  <a:lnTo>
                    <a:pt x="1674" y="306"/>
                  </a:lnTo>
                  <a:lnTo>
                    <a:pt x="1680" y="306"/>
                  </a:lnTo>
                  <a:lnTo>
                    <a:pt x="1686" y="30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5" name="Rectangle 147"/>
            <p:cNvSpPr>
              <a:spLocks noChangeArrowheads="1"/>
            </p:cNvSpPr>
            <p:nvPr/>
          </p:nvSpPr>
          <p:spPr bwMode="auto">
            <a:xfrm>
              <a:off x="3094" y="2976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FF"/>
                  </a:solidFill>
                  <a:latin typeface="Arial" charset="0"/>
                </a:rPr>
                <a:t>DISP_X</a:t>
              </a:r>
              <a:endParaRPr lang="en-US"/>
            </a:p>
          </p:txBody>
        </p:sp>
        <p:sp>
          <p:nvSpPr>
            <p:cNvPr id="13456" name="Freeform 148"/>
            <p:cNvSpPr>
              <a:spLocks/>
            </p:cNvSpPr>
            <p:nvPr/>
          </p:nvSpPr>
          <p:spPr bwMode="auto">
            <a:xfrm>
              <a:off x="2026" y="2310"/>
              <a:ext cx="1686" cy="1"/>
            </a:xfrm>
            <a:custGeom>
              <a:avLst/>
              <a:gdLst>
                <a:gd name="T0" fmla="*/ 24 w 1686"/>
                <a:gd name="T1" fmla="*/ 0 h 1"/>
                <a:gd name="T2" fmla="*/ 48 w 1686"/>
                <a:gd name="T3" fmla="*/ 0 h 1"/>
                <a:gd name="T4" fmla="*/ 78 w 1686"/>
                <a:gd name="T5" fmla="*/ 0 h 1"/>
                <a:gd name="T6" fmla="*/ 102 w 1686"/>
                <a:gd name="T7" fmla="*/ 0 h 1"/>
                <a:gd name="T8" fmla="*/ 132 w 1686"/>
                <a:gd name="T9" fmla="*/ 0 h 1"/>
                <a:gd name="T10" fmla="*/ 156 w 1686"/>
                <a:gd name="T11" fmla="*/ 0 h 1"/>
                <a:gd name="T12" fmla="*/ 186 w 1686"/>
                <a:gd name="T13" fmla="*/ 0 h 1"/>
                <a:gd name="T14" fmla="*/ 210 w 1686"/>
                <a:gd name="T15" fmla="*/ 0 h 1"/>
                <a:gd name="T16" fmla="*/ 240 w 1686"/>
                <a:gd name="T17" fmla="*/ 0 h 1"/>
                <a:gd name="T18" fmla="*/ 264 w 1686"/>
                <a:gd name="T19" fmla="*/ 0 h 1"/>
                <a:gd name="T20" fmla="*/ 288 w 1686"/>
                <a:gd name="T21" fmla="*/ 0 h 1"/>
                <a:gd name="T22" fmla="*/ 318 w 1686"/>
                <a:gd name="T23" fmla="*/ 0 h 1"/>
                <a:gd name="T24" fmla="*/ 342 w 1686"/>
                <a:gd name="T25" fmla="*/ 0 h 1"/>
                <a:gd name="T26" fmla="*/ 372 w 1686"/>
                <a:gd name="T27" fmla="*/ 0 h 1"/>
                <a:gd name="T28" fmla="*/ 396 w 1686"/>
                <a:gd name="T29" fmla="*/ 0 h 1"/>
                <a:gd name="T30" fmla="*/ 426 w 1686"/>
                <a:gd name="T31" fmla="*/ 0 h 1"/>
                <a:gd name="T32" fmla="*/ 450 w 1686"/>
                <a:gd name="T33" fmla="*/ 0 h 1"/>
                <a:gd name="T34" fmla="*/ 480 w 1686"/>
                <a:gd name="T35" fmla="*/ 0 h 1"/>
                <a:gd name="T36" fmla="*/ 504 w 1686"/>
                <a:gd name="T37" fmla="*/ 0 h 1"/>
                <a:gd name="T38" fmla="*/ 534 w 1686"/>
                <a:gd name="T39" fmla="*/ 0 h 1"/>
                <a:gd name="T40" fmla="*/ 558 w 1686"/>
                <a:gd name="T41" fmla="*/ 0 h 1"/>
                <a:gd name="T42" fmla="*/ 588 w 1686"/>
                <a:gd name="T43" fmla="*/ 0 h 1"/>
                <a:gd name="T44" fmla="*/ 612 w 1686"/>
                <a:gd name="T45" fmla="*/ 0 h 1"/>
                <a:gd name="T46" fmla="*/ 636 w 1686"/>
                <a:gd name="T47" fmla="*/ 0 h 1"/>
                <a:gd name="T48" fmla="*/ 666 w 1686"/>
                <a:gd name="T49" fmla="*/ 0 h 1"/>
                <a:gd name="T50" fmla="*/ 690 w 1686"/>
                <a:gd name="T51" fmla="*/ 0 h 1"/>
                <a:gd name="T52" fmla="*/ 720 w 1686"/>
                <a:gd name="T53" fmla="*/ 0 h 1"/>
                <a:gd name="T54" fmla="*/ 744 w 1686"/>
                <a:gd name="T55" fmla="*/ 0 h 1"/>
                <a:gd name="T56" fmla="*/ 774 w 1686"/>
                <a:gd name="T57" fmla="*/ 0 h 1"/>
                <a:gd name="T58" fmla="*/ 798 w 1686"/>
                <a:gd name="T59" fmla="*/ 0 h 1"/>
                <a:gd name="T60" fmla="*/ 828 w 1686"/>
                <a:gd name="T61" fmla="*/ 0 h 1"/>
                <a:gd name="T62" fmla="*/ 852 w 1686"/>
                <a:gd name="T63" fmla="*/ 0 h 1"/>
                <a:gd name="T64" fmla="*/ 882 w 1686"/>
                <a:gd name="T65" fmla="*/ 0 h 1"/>
                <a:gd name="T66" fmla="*/ 906 w 1686"/>
                <a:gd name="T67" fmla="*/ 0 h 1"/>
                <a:gd name="T68" fmla="*/ 930 w 1686"/>
                <a:gd name="T69" fmla="*/ 0 h 1"/>
                <a:gd name="T70" fmla="*/ 960 w 1686"/>
                <a:gd name="T71" fmla="*/ 0 h 1"/>
                <a:gd name="T72" fmla="*/ 984 w 1686"/>
                <a:gd name="T73" fmla="*/ 0 h 1"/>
                <a:gd name="T74" fmla="*/ 1014 w 1686"/>
                <a:gd name="T75" fmla="*/ 0 h 1"/>
                <a:gd name="T76" fmla="*/ 1038 w 1686"/>
                <a:gd name="T77" fmla="*/ 0 h 1"/>
                <a:gd name="T78" fmla="*/ 1068 w 1686"/>
                <a:gd name="T79" fmla="*/ 0 h 1"/>
                <a:gd name="T80" fmla="*/ 1092 w 1686"/>
                <a:gd name="T81" fmla="*/ 0 h 1"/>
                <a:gd name="T82" fmla="*/ 1122 w 1686"/>
                <a:gd name="T83" fmla="*/ 0 h 1"/>
                <a:gd name="T84" fmla="*/ 1146 w 1686"/>
                <a:gd name="T85" fmla="*/ 0 h 1"/>
                <a:gd name="T86" fmla="*/ 1176 w 1686"/>
                <a:gd name="T87" fmla="*/ 0 h 1"/>
                <a:gd name="T88" fmla="*/ 1200 w 1686"/>
                <a:gd name="T89" fmla="*/ 0 h 1"/>
                <a:gd name="T90" fmla="*/ 1224 w 1686"/>
                <a:gd name="T91" fmla="*/ 0 h 1"/>
                <a:gd name="T92" fmla="*/ 1254 w 1686"/>
                <a:gd name="T93" fmla="*/ 0 h 1"/>
                <a:gd name="T94" fmla="*/ 1278 w 1686"/>
                <a:gd name="T95" fmla="*/ 0 h 1"/>
                <a:gd name="T96" fmla="*/ 1308 w 1686"/>
                <a:gd name="T97" fmla="*/ 0 h 1"/>
                <a:gd name="T98" fmla="*/ 1332 w 1686"/>
                <a:gd name="T99" fmla="*/ 0 h 1"/>
                <a:gd name="T100" fmla="*/ 1362 w 1686"/>
                <a:gd name="T101" fmla="*/ 0 h 1"/>
                <a:gd name="T102" fmla="*/ 1386 w 1686"/>
                <a:gd name="T103" fmla="*/ 0 h 1"/>
                <a:gd name="T104" fmla="*/ 1416 w 1686"/>
                <a:gd name="T105" fmla="*/ 0 h 1"/>
                <a:gd name="T106" fmla="*/ 1440 w 1686"/>
                <a:gd name="T107" fmla="*/ 0 h 1"/>
                <a:gd name="T108" fmla="*/ 1470 w 1686"/>
                <a:gd name="T109" fmla="*/ 0 h 1"/>
                <a:gd name="T110" fmla="*/ 1494 w 1686"/>
                <a:gd name="T111" fmla="*/ 0 h 1"/>
                <a:gd name="T112" fmla="*/ 1518 w 1686"/>
                <a:gd name="T113" fmla="*/ 0 h 1"/>
                <a:gd name="T114" fmla="*/ 1548 w 1686"/>
                <a:gd name="T115" fmla="*/ 0 h 1"/>
                <a:gd name="T116" fmla="*/ 1572 w 1686"/>
                <a:gd name="T117" fmla="*/ 0 h 1"/>
                <a:gd name="T118" fmla="*/ 1602 w 1686"/>
                <a:gd name="T119" fmla="*/ 0 h 1"/>
                <a:gd name="T120" fmla="*/ 1626 w 1686"/>
                <a:gd name="T121" fmla="*/ 0 h 1"/>
                <a:gd name="T122" fmla="*/ 1656 w 1686"/>
                <a:gd name="T123" fmla="*/ 0 h 1"/>
                <a:gd name="T124" fmla="*/ 1680 w 1686"/>
                <a:gd name="T125" fmla="*/ 0 h 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6"/>
                <a:gd name="T190" fmla="*/ 0 h 1"/>
                <a:gd name="T191" fmla="*/ 1686 w 1686"/>
                <a:gd name="T192" fmla="*/ 1 h 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8" y="0"/>
                  </a:lnTo>
                  <a:lnTo>
                    <a:pt x="1644" y="0"/>
                  </a:lnTo>
                  <a:lnTo>
                    <a:pt x="1650" y="0"/>
                  </a:lnTo>
                  <a:lnTo>
                    <a:pt x="1656" y="0"/>
                  </a:lnTo>
                  <a:lnTo>
                    <a:pt x="1662" y="0"/>
                  </a:lnTo>
                  <a:lnTo>
                    <a:pt x="1668" y="0"/>
                  </a:lnTo>
                  <a:lnTo>
                    <a:pt x="1674" y="0"/>
                  </a:lnTo>
                  <a:lnTo>
                    <a:pt x="1680" y="0"/>
                  </a:lnTo>
                  <a:lnTo>
                    <a:pt x="168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7" name="Rectangle 149"/>
            <p:cNvSpPr>
              <a:spLocks noChangeArrowheads="1"/>
            </p:cNvSpPr>
            <p:nvPr/>
          </p:nvSpPr>
          <p:spPr bwMode="auto">
            <a:xfrm>
              <a:off x="3514" y="2976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DISP_Y</a:t>
              </a:r>
              <a:endParaRPr lang="en-US"/>
            </a:p>
          </p:txBody>
        </p:sp>
        <p:sp>
          <p:nvSpPr>
            <p:cNvPr id="13458" name="Rectangle 150"/>
            <p:cNvSpPr>
              <a:spLocks noChangeArrowheads="1"/>
            </p:cNvSpPr>
            <p:nvPr/>
          </p:nvSpPr>
          <p:spPr bwMode="auto">
            <a:xfrm>
              <a:off x="2032" y="3066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9" name="Rectangle 151"/>
            <p:cNvSpPr>
              <a:spLocks noChangeArrowheads="1"/>
            </p:cNvSpPr>
            <p:nvPr/>
          </p:nvSpPr>
          <p:spPr bwMode="auto">
            <a:xfrm>
              <a:off x="2068" y="3078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0" name="Rectangle 152"/>
            <p:cNvSpPr>
              <a:spLocks noChangeArrowheads="1"/>
            </p:cNvSpPr>
            <p:nvPr/>
          </p:nvSpPr>
          <p:spPr bwMode="auto">
            <a:xfrm>
              <a:off x="2206" y="3078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1" name="Rectangle 153"/>
            <p:cNvSpPr>
              <a:spLocks noChangeArrowheads="1"/>
            </p:cNvSpPr>
            <p:nvPr/>
          </p:nvSpPr>
          <p:spPr bwMode="auto">
            <a:xfrm>
              <a:off x="2338" y="3078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2" name="Rectangle 154"/>
            <p:cNvSpPr>
              <a:spLocks noChangeArrowheads="1"/>
            </p:cNvSpPr>
            <p:nvPr/>
          </p:nvSpPr>
          <p:spPr bwMode="auto">
            <a:xfrm>
              <a:off x="2476" y="3078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3" name="Rectangle 155"/>
            <p:cNvSpPr>
              <a:spLocks noChangeArrowheads="1"/>
            </p:cNvSpPr>
            <p:nvPr/>
          </p:nvSpPr>
          <p:spPr bwMode="auto">
            <a:xfrm>
              <a:off x="2614" y="3078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4" name="Rectangle 156"/>
            <p:cNvSpPr>
              <a:spLocks noChangeArrowheads="1"/>
            </p:cNvSpPr>
            <p:nvPr/>
          </p:nvSpPr>
          <p:spPr bwMode="auto">
            <a:xfrm>
              <a:off x="2746" y="3066"/>
              <a:ext cx="36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5" name="Rectangle 157"/>
            <p:cNvSpPr>
              <a:spLocks noChangeArrowheads="1"/>
            </p:cNvSpPr>
            <p:nvPr/>
          </p:nvSpPr>
          <p:spPr bwMode="auto">
            <a:xfrm>
              <a:off x="2878" y="3066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6" name="Rectangle 158"/>
            <p:cNvSpPr>
              <a:spLocks noChangeArrowheads="1"/>
            </p:cNvSpPr>
            <p:nvPr/>
          </p:nvSpPr>
          <p:spPr bwMode="auto">
            <a:xfrm>
              <a:off x="3004" y="3066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7" name="Rectangle 159"/>
            <p:cNvSpPr>
              <a:spLocks noChangeArrowheads="1"/>
            </p:cNvSpPr>
            <p:nvPr/>
          </p:nvSpPr>
          <p:spPr bwMode="auto">
            <a:xfrm>
              <a:off x="3040" y="3078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8" name="Rectangle 160"/>
            <p:cNvSpPr>
              <a:spLocks noChangeArrowheads="1"/>
            </p:cNvSpPr>
            <p:nvPr/>
          </p:nvSpPr>
          <p:spPr bwMode="auto">
            <a:xfrm>
              <a:off x="3178" y="3078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9" name="Rectangle 161"/>
            <p:cNvSpPr>
              <a:spLocks noChangeArrowheads="1"/>
            </p:cNvSpPr>
            <p:nvPr/>
          </p:nvSpPr>
          <p:spPr bwMode="auto">
            <a:xfrm>
              <a:off x="3316" y="3078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0" name="Rectangle 162"/>
            <p:cNvSpPr>
              <a:spLocks noChangeArrowheads="1"/>
            </p:cNvSpPr>
            <p:nvPr/>
          </p:nvSpPr>
          <p:spPr bwMode="auto">
            <a:xfrm>
              <a:off x="3448" y="3078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1" name="Rectangle 163"/>
            <p:cNvSpPr>
              <a:spLocks noChangeArrowheads="1"/>
            </p:cNvSpPr>
            <p:nvPr/>
          </p:nvSpPr>
          <p:spPr bwMode="auto">
            <a:xfrm>
              <a:off x="3586" y="3078"/>
              <a:ext cx="132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0" name="Group 20"/>
          <p:cNvGrpSpPr>
            <a:grpSpLocks noChangeAspect="1"/>
          </p:cNvGrpSpPr>
          <p:nvPr/>
        </p:nvGrpSpPr>
        <p:grpSpPr bwMode="auto">
          <a:xfrm>
            <a:off x="127000" y="2771539"/>
            <a:ext cx="2944813" cy="2600325"/>
            <a:chOff x="80" y="1481"/>
            <a:chExt cx="1855" cy="1638"/>
          </a:xfrm>
        </p:grpSpPr>
        <p:sp>
          <p:nvSpPr>
            <p:cNvPr id="1333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81" y="1481"/>
              <a:ext cx="1788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Rectangle 21"/>
            <p:cNvSpPr>
              <a:spLocks noChangeArrowheads="1"/>
            </p:cNvSpPr>
            <p:nvPr/>
          </p:nvSpPr>
          <p:spPr bwMode="auto">
            <a:xfrm>
              <a:off x="81" y="1481"/>
              <a:ext cx="1788" cy="1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>
              <a:off x="153" y="1625"/>
              <a:ext cx="1644" cy="134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Rectangle 23"/>
            <p:cNvSpPr>
              <a:spLocks noChangeArrowheads="1"/>
            </p:cNvSpPr>
            <p:nvPr/>
          </p:nvSpPr>
          <p:spPr bwMode="auto">
            <a:xfrm>
              <a:off x="1545" y="2981"/>
              <a:ext cx="30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52.3599</a:t>
              </a:r>
              <a:endParaRPr lang="en-US"/>
            </a:p>
          </p:txBody>
        </p:sp>
        <p:sp>
          <p:nvSpPr>
            <p:cNvPr id="13336" name="Rectangle 24"/>
            <p:cNvSpPr>
              <a:spLocks noChangeArrowheads="1"/>
            </p:cNvSpPr>
            <p:nvPr/>
          </p:nvSpPr>
          <p:spPr bwMode="auto">
            <a:xfrm>
              <a:off x="153" y="2981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3337" name="Rectangle 26"/>
            <p:cNvSpPr>
              <a:spLocks noChangeArrowheads="1"/>
            </p:cNvSpPr>
            <p:nvPr/>
          </p:nvSpPr>
          <p:spPr bwMode="auto">
            <a:xfrm>
              <a:off x="201" y="1559"/>
              <a:ext cx="48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                         </a:t>
              </a:r>
              <a:endParaRPr lang="en-US"/>
            </a:p>
          </p:txBody>
        </p:sp>
        <p:sp>
          <p:nvSpPr>
            <p:cNvPr id="13338" name="Rectangle 27"/>
            <p:cNvSpPr>
              <a:spLocks noChangeArrowheads="1"/>
            </p:cNvSpPr>
            <p:nvPr/>
          </p:nvSpPr>
          <p:spPr bwMode="auto">
            <a:xfrm rot="-5400000">
              <a:off x="50" y="1601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en-US"/>
            </a:p>
          </p:txBody>
        </p:sp>
        <p:sp>
          <p:nvSpPr>
            <p:cNvPr id="13339" name="Rectangle 28"/>
            <p:cNvSpPr>
              <a:spLocks noChangeArrowheads="1"/>
            </p:cNvSpPr>
            <p:nvPr/>
          </p:nvSpPr>
          <p:spPr bwMode="auto">
            <a:xfrm rot="-5400000">
              <a:off x="92" y="2885"/>
              <a:ext cx="7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13340" name="Rectangle 29"/>
            <p:cNvSpPr>
              <a:spLocks noChangeArrowheads="1"/>
            </p:cNvSpPr>
            <p:nvPr/>
          </p:nvSpPr>
          <p:spPr bwMode="auto">
            <a:xfrm rot="-5400000">
              <a:off x="1784" y="1612"/>
              <a:ext cx="138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0.5</a:t>
              </a:r>
              <a:endParaRPr lang="en-US"/>
            </a:p>
          </p:txBody>
        </p:sp>
        <p:sp>
          <p:nvSpPr>
            <p:cNvPr id="13341" name="Rectangle 30"/>
            <p:cNvSpPr>
              <a:spLocks noChangeArrowheads="1"/>
            </p:cNvSpPr>
            <p:nvPr/>
          </p:nvSpPr>
          <p:spPr bwMode="auto">
            <a:xfrm rot="-5400000">
              <a:off x="1773" y="2842"/>
              <a:ext cx="162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-0.5</a:t>
              </a:r>
              <a:endParaRPr lang="en-US"/>
            </a:p>
          </p:txBody>
        </p:sp>
        <p:sp>
          <p:nvSpPr>
            <p:cNvPr id="13342" name="Rectangle 31"/>
            <p:cNvSpPr>
              <a:spLocks noChangeArrowheads="1"/>
            </p:cNvSpPr>
            <p:nvPr/>
          </p:nvSpPr>
          <p:spPr bwMode="auto">
            <a:xfrm rot="-5400000">
              <a:off x="-142" y="2171"/>
              <a:ext cx="546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BETA_X&amp;Y[m]</a:t>
              </a:r>
              <a:endParaRPr lang="en-US"/>
            </a:p>
          </p:txBody>
        </p:sp>
        <p:sp>
          <p:nvSpPr>
            <p:cNvPr id="13343" name="Rectangle 32"/>
            <p:cNvSpPr>
              <a:spLocks noChangeArrowheads="1"/>
            </p:cNvSpPr>
            <p:nvPr/>
          </p:nvSpPr>
          <p:spPr bwMode="auto">
            <a:xfrm rot="-5400000">
              <a:off x="1599" y="2188"/>
              <a:ext cx="51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DISP_X&amp;Y[m]</a:t>
              </a:r>
              <a:endParaRPr lang="en-US"/>
            </a:p>
          </p:txBody>
        </p:sp>
        <p:sp>
          <p:nvSpPr>
            <p:cNvPr id="13344" name="Line 33"/>
            <p:cNvSpPr>
              <a:spLocks noChangeShapeType="1"/>
            </p:cNvSpPr>
            <p:nvPr/>
          </p:nvSpPr>
          <p:spPr bwMode="auto">
            <a:xfrm flipH="1">
              <a:off x="1779" y="17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34"/>
            <p:cNvSpPr>
              <a:spLocks noChangeShapeType="1"/>
            </p:cNvSpPr>
            <p:nvPr/>
          </p:nvSpPr>
          <p:spPr bwMode="auto">
            <a:xfrm>
              <a:off x="153" y="17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35"/>
            <p:cNvSpPr>
              <a:spLocks noChangeShapeType="1"/>
            </p:cNvSpPr>
            <p:nvPr/>
          </p:nvSpPr>
          <p:spPr bwMode="auto">
            <a:xfrm flipV="1">
              <a:off x="315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Line 36"/>
            <p:cNvSpPr>
              <a:spLocks noChangeShapeType="1"/>
            </p:cNvSpPr>
            <p:nvPr/>
          </p:nvSpPr>
          <p:spPr bwMode="auto">
            <a:xfrm>
              <a:off x="315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37"/>
            <p:cNvSpPr>
              <a:spLocks noChangeShapeType="1"/>
            </p:cNvSpPr>
            <p:nvPr/>
          </p:nvSpPr>
          <p:spPr bwMode="auto">
            <a:xfrm flipH="1">
              <a:off x="1779" y="189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38"/>
            <p:cNvSpPr>
              <a:spLocks noChangeShapeType="1"/>
            </p:cNvSpPr>
            <p:nvPr/>
          </p:nvSpPr>
          <p:spPr bwMode="auto">
            <a:xfrm>
              <a:off x="153" y="189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Line 39"/>
            <p:cNvSpPr>
              <a:spLocks noChangeShapeType="1"/>
            </p:cNvSpPr>
            <p:nvPr/>
          </p:nvSpPr>
          <p:spPr bwMode="auto">
            <a:xfrm flipV="1">
              <a:off x="477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Line 40"/>
            <p:cNvSpPr>
              <a:spLocks noChangeShapeType="1"/>
            </p:cNvSpPr>
            <p:nvPr/>
          </p:nvSpPr>
          <p:spPr bwMode="auto">
            <a:xfrm>
              <a:off x="477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Line 41"/>
            <p:cNvSpPr>
              <a:spLocks noChangeShapeType="1"/>
            </p:cNvSpPr>
            <p:nvPr/>
          </p:nvSpPr>
          <p:spPr bwMode="auto">
            <a:xfrm flipH="1">
              <a:off x="1779" y="202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42"/>
            <p:cNvSpPr>
              <a:spLocks noChangeShapeType="1"/>
            </p:cNvSpPr>
            <p:nvPr/>
          </p:nvSpPr>
          <p:spPr bwMode="auto">
            <a:xfrm>
              <a:off x="153" y="202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Line 43"/>
            <p:cNvSpPr>
              <a:spLocks noChangeShapeType="1"/>
            </p:cNvSpPr>
            <p:nvPr/>
          </p:nvSpPr>
          <p:spPr bwMode="auto">
            <a:xfrm flipV="1">
              <a:off x="645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Line 44"/>
            <p:cNvSpPr>
              <a:spLocks noChangeShapeType="1"/>
            </p:cNvSpPr>
            <p:nvPr/>
          </p:nvSpPr>
          <p:spPr bwMode="auto">
            <a:xfrm>
              <a:off x="645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Line 45"/>
            <p:cNvSpPr>
              <a:spLocks noChangeShapeType="1"/>
            </p:cNvSpPr>
            <p:nvPr/>
          </p:nvSpPr>
          <p:spPr bwMode="auto">
            <a:xfrm flipH="1">
              <a:off x="1779" y="216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46"/>
            <p:cNvSpPr>
              <a:spLocks noChangeShapeType="1"/>
            </p:cNvSpPr>
            <p:nvPr/>
          </p:nvSpPr>
          <p:spPr bwMode="auto">
            <a:xfrm>
              <a:off x="153" y="216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Line 47"/>
            <p:cNvSpPr>
              <a:spLocks noChangeShapeType="1"/>
            </p:cNvSpPr>
            <p:nvPr/>
          </p:nvSpPr>
          <p:spPr bwMode="auto">
            <a:xfrm flipV="1">
              <a:off x="807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Line 48"/>
            <p:cNvSpPr>
              <a:spLocks noChangeShapeType="1"/>
            </p:cNvSpPr>
            <p:nvPr/>
          </p:nvSpPr>
          <p:spPr bwMode="auto">
            <a:xfrm>
              <a:off x="807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Line 49"/>
            <p:cNvSpPr>
              <a:spLocks noChangeShapeType="1"/>
            </p:cNvSpPr>
            <p:nvPr/>
          </p:nvSpPr>
          <p:spPr bwMode="auto">
            <a:xfrm flipH="1">
              <a:off x="1779" y="229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Line 50"/>
            <p:cNvSpPr>
              <a:spLocks noChangeShapeType="1"/>
            </p:cNvSpPr>
            <p:nvPr/>
          </p:nvSpPr>
          <p:spPr bwMode="auto">
            <a:xfrm>
              <a:off x="153" y="229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Line 51"/>
            <p:cNvSpPr>
              <a:spLocks noChangeShapeType="1"/>
            </p:cNvSpPr>
            <p:nvPr/>
          </p:nvSpPr>
          <p:spPr bwMode="auto">
            <a:xfrm flipV="1">
              <a:off x="975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Line 52"/>
            <p:cNvSpPr>
              <a:spLocks noChangeShapeType="1"/>
            </p:cNvSpPr>
            <p:nvPr/>
          </p:nvSpPr>
          <p:spPr bwMode="auto">
            <a:xfrm>
              <a:off x="975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Line 53"/>
            <p:cNvSpPr>
              <a:spLocks noChangeShapeType="1"/>
            </p:cNvSpPr>
            <p:nvPr/>
          </p:nvSpPr>
          <p:spPr bwMode="auto">
            <a:xfrm flipH="1">
              <a:off x="1779" y="243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Line 54"/>
            <p:cNvSpPr>
              <a:spLocks noChangeShapeType="1"/>
            </p:cNvSpPr>
            <p:nvPr/>
          </p:nvSpPr>
          <p:spPr bwMode="auto">
            <a:xfrm>
              <a:off x="153" y="243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55"/>
            <p:cNvSpPr>
              <a:spLocks noChangeShapeType="1"/>
            </p:cNvSpPr>
            <p:nvPr/>
          </p:nvSpPr>
          <p:spPr bwMode="auto">
            <a:xfrm flipV="1">
              <a:off x="1137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Line 56"/>
            <p:cNvSpPr>
              <a:spLocks noChangeShapeType="1"/>
            </p:cNvSpPr>
            <p:nvPr/>
          </p:nvSpPr>
          <p:spPr bwMode="auto">
            <a:xfrm>
              <a:off x="1137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57"/>
            <p:cNvSpPr>
              <a:spLocks noChangeShapeType="1"/>
            </p:cNvSpPr>
            <p:nvPr/>
          </p:nvSpPr>
          <p:spPr bwMode="auto">
            <a:xfrm flipH="1">
              <a:off x="1779" y="256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58"/>
            <p:cNvSpPr>
              <a:spLocks noChangeShapeType="1"/>
            </p:cNvSpPr>
            <p:nvPr/>
          </p:nvSpPr>
          <p:spPr bwMode="auto">
            <a:xfrm>
              <a:off x="153" y="256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59"/>
            <p:cNvSpPr>
              <a:spLocks noChangeShapeType="1"/>
            </p:cNvSpPr>
            <p:nvPr/>
          </p:nvSpPr>
          <p:spPr bwMode="auto">
            <a:xfrm flipV="1">
              <a:off x="1299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Line 60"/>
            <p:cNvSpPr>
              <a:spLocks noChangeShapeType="1"/>
            </p:cNvSpPr>
            <p:nvPr/>
          </p:nvSpPr>
          <p:spPr bwMode="auto">
            <a:xfrm>
              <a:off x="1299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Line 61"/>
            <p:cNvSpPr>
              <a:spLocks noChangeShapeType="1"/>
            </p:cNvSpPr>
            <p:nvPr/>
          </p:nvSpPr>
          <p:spPr bwMode="auto">
            <a:xfrm flipH="1">
              <a:off x="1779" y="270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Line 62"/>
            <p:cNvSpPr>
              <a:spLocks noChangeShapeType="1"/>
            </p:cNvSpPr>
            <p:nvPr/>
          </p:nvSpPr>
          <p:spPr bwMode="auto">
            <a:xfrm>
              <a:off x="153" y="270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63"/>
            <p:cNvSpPr>
              <a:spLocks noChangeShapeType="1"/>
            </p:cNvSpPr>
            <p:nvPr/>
          </p:nvSpPr>
          <p:spPr bwMode="auto">
            <a:xfrm flipV="1">
              <a:off x="1467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Line 64"/>
            <p:cNvSpPr>
              <a:spLocks noChangeShapeType="1"/>
            </p:cNvSpPr>
            <p:nvPr/>
          </p:nvSpPr>
          <p:spPr bwMode="auto">
            <a:xfrm>
              <a:off x="1467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Line 65"/>
            <p:cNvSpPr>
              <a:spLocks noChangeShapeType="1"/>
            </p:cNvSpPr>
            <p:nvPr/>
          </p:nvSpPr>
          <p:spPr bwMode="auto">
            <a:xfrm flipH="1">
              <a:off x="1779" y="283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Line 66"/>
            <p:cNvSpPr>
              <a:spLocks noChangeShapeType="1"/>
            </p:cNvSpPr>
            <p:nvPr/>
          </p:nvSpPr>
          <p:spPr bwMode="auto">
            <a:xfrm>
              <a:off x="153" y="283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Line 67"/>
            <p:cNvSpPr>
              <a:spLocks noChangeShapeType="1"/>
            </p:cNvSpPr>
            <p:nvPr/>
          </p:nvSpPr>
          <p:spPr bwMode="auto">
            <a:xfrm flipV="1">
              <a:off x="1629" y="2957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Line 68"/>
            <p:cNvSpPr>
              <a:spLocks noChangeShapeType="1"/>
            </p:cNvSpPr>
            <p:nvPr/>
          </p:nvSpPr>
          <p:spPr bwMode="auto">
            <a:xfrm>
              <a:off x="1629" y="1625"/>
              <a:ext cx="1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Freeform 69"/>
            <p:cNvSpPr>
              <a:spLocks/>
            </p:cNvSpPr>
            <p:nvPr/>
          </p:nvSpPr>
          <p:spPr bwMode="auto">
            <a:xfrm>
              <a:off x="153" y="2729"/>
              <a:ext cx="1638" cy="234"/>
            </a:xfrm>
            <a:custGeom>
              <a:avLst/>
              <a:gdLst>
                <a:gd name="T0" fmla="*/ 24 w 1638"/>
                <a:gd name="T1" fmla="*/ 210 h 234"/>
                <a:gd name="T2" fmla="*/ 48 w 1638"/>
                <a:gd name="T3" fmla="*/ 210 h 234"/>
                <a:gd name="T4" fmla="*/ 72 w 1638"/>
                <a:gd name="T5" fmla="*/ 204 h 234"/>
                <a:gd name="T6" fmla="*/ 102 w 1638"/>
                <a:gd name="T7" fmla="*/ 204 h 234"/>
                <a:gd name="T8" fmla="*/ 126 w 1638"/>
                <a:gd name="T9" fmla="*/ 198 h 234"/>
                <a:gd name="T10" fmla="*/ 150 w 1638"/>
                <a:gd name="T11" fmla="*/ 192 h 234"/>
                <a:gd name="T12" fmla="*/ 180 w 1638"/>
                <a:gd name="T13" fmla="*/ 192 h 234"/>
                <a:gd name="T14" fmla="*/ 204 w 1638"/>
                <a:gd name="T15" fmla="*/ 186 h 234"/>
                <a:gd name="T16" fmla="*/ 228 w 1638"/>
                <a:gd name="T17" fmla="*/ 180 h 234"/>
                <a:gd name="T18" fmla="*/ 258 w 1638"/>
                <a:gd name="T19" fmla="*/ 174 h 234"/>
                <a:gd name="T20" fmla="*/ 282 w 1638"/>
                <a:gd name="T21" fmla="*/ 168 h 234"/>
                <a:gd name="T22" fmla="*/ 306 w 1638"/>
                <a:gd name="T23" fmla="*/ 162 h 234"/>
                <a:gd name="T24" fmla="*/ 336 w 1638"/>
                <a:gd name="T25" fmla="*/ 150 h 234"/>
                <a:gd name="T26" fmla="*/ 360 w 1638"/>
                <a:gd name="T27" fmla="*/ 144 h 234"/>
                <a:gd name="T28" fmla="*/ 384 w 1638"/>
                <a:gd name="T29" fmla="*/ 138 h 234"/>
                <a:gd name="T30" fmla="*/ 414 w 1638"/>
                <a:gd name="T31" fmla="*/ 126 h 234"/>
                <a:gd name="T32" fmla="*/ 438 w 1638"/>
                <a:gd name="T33" fmla="*/ 120 h 234"/>
                <a:gd name="T34" fmla="*/ 462 w 1638"/>
                <a:gd name="T35" fmla="*/ 108 h 234"/>
                <a:gd name="T36" fmla="*/ 492 w 1638"/>
                <a:gd name="T37" fmla="*/ 102 h 234"/>
                <a:gd name="T38" fmla="*/ 516 w 1638"/>
                <a:gd name="T39" fmla="*/ 90 h 234"/>
                <a:gd name="T40" fmla="*/ 540 w 1638"/>
                <a:gd name="T41" fmla="*/ 78 h 234"/>
                <a:gd name="T42" fmla="*/ 570 w 1638"/>
                <a:gd name="T43" fmla="*/ 66 h 234"/>
                <a:gd name="T44" fmla="*/ 594 w 1638"/>
                <a:gd name="T45" fmla="*/ 54 h 234"/>
                <a:gd name="T46" fmla="*/ 618 w 1638"/>
                <a:gd name="T47" fmla="*/ 42 h 234"/>
                <a:gd name="T48" fmla="*/ 648 w 1638"/>
                <a:gd name="T49" fmla="*/ 30 h 234"/>
                <a:gd name="T50" fmla="*/ 672 w 1638"/>
                <a:gd name="T51" fmla="*/ 18 h 234"/>
                <a:gd name="T52" fmla="*/ 696 w 1638"/>
                <a:gd name="T53" fmla="*/ 0 h 234"/>
                <a:gd name="T54" fmla="*/ 726 w 1638"/>
                <a:gd name="T55" fmla="*/ 30 h 234"/>
                <a:gd name="T56" fmla="*/ 750 w 1638"/>
                <a:gd name="T57" fmla="*/ 108 h 234"/>
                <a:gd name="T58" fmla="*/ 774 w 1638"/>
                <a:gd name="T59" fmla="*/ 174 h 234"/>
                <a:gd name="T60" fmla="*/ 804 w 1638"/>
                <a:gd name="T61" fmla="*/ 216 h 234"/>
                <a:gd name="T62" fmla="*/ 828 w 1638"/>
                <a:gd name="T63" fmla="*/ 234 h 234"/>
                <a:gd name="T64" fmla="*/ 852 w 1638"/>
                <a:gd name="T65" fmla="*/ 234 h 234"/>
                <a:gd name="T66" fmla="*/ 882 w 1638"/>
                <a:gd name="T67" fmla="*/ 216 h 234"/>
                <a:gd name="T68" fmla="*/ 906 w 1638"/>
                <a:gd name="T69" fmla="*/ 174 h 234"/>
                <a:gd name="T70" fmla="*/ 930 w 1638"/>
                <a:gd name="T71" fmla="*/ 108 h 234"/>
                <a:gd name="T72" fmla="*/ 960 w 1638"/>
                <a:gd name="T73" fmla="*/ 30 h 234"/>
                <a:gd name="T74" fmla="*/ 984 w 1638"/>
                <a:gd name="T75" fmla="*/ 6 h 234"/>
                <a:gd name="T76" fmla="*/ 1008 w 1638"/>
                <a:gd name="T77" fmla="*/ 18 h 234"/>
                <a:gd name="T78" fmla="*/ 1038 w 1638"/>
                <a:gd name="T79" fmla="*/ 30 h 234"/>
                <a:gd name="T80" fmla="*/ 1062 w 1638"/>
                <a:gd name="T81" fmla="*/ 42 h 234"/>
                <a:gd name="T82" fmla="*/ 1086 w 1638"/>
                <a:gd name="T83" fmla="*/ 54 h 234"/>
                <a:gd name="T84" fmla="*/ 1116 w 1638"/>
                <a:gd name="T85" fmla="*/ 66 h 234"/>
                <a:gd name="T86" fmla="*/ 1140 w 1638"/>
                <a:gd name="T87" fmla="*/ 78 h 234"/>
                <a:gd name="T88" fmla="*/ 1164 w 1638"/>
                <a:gd name="T89" fmla="*/ 90 h 234"/>
                <a:gd name="T90" fmla="*/ 1194 w 1638"/>
                <a:gd name="T91" fmla="*/ 102 h 234"/>
                <a:gd name="T92" fmla="*/ 1218 w 1638"/>
                <a:gd name="T93" fmla="*/ 108 h 234"/>
                <a:gd name="T94" fmla="*/ 1242 w 1638"/>
                <a:gd name="T95" fmla="*/ 120 h 234"/>
                <a:gd name="T96" fmla="*/ 1272 w 1638"/>
                <a:gd name="T97" fmla="*/ 132 h 234"/>
                <a:gd name="T98" fmla="*/ 1296 w 1638"/>
                <a:gd name="T99" fmla="*/ 138 h 234"/>
                <a:gd name="T100" fmla="*/ 1320 w 1638"/>
                <a:gd name="T101" fmla="*/ 144 h 234"/>
                <a:gd name="T102" fmla="*/ 1350 w 1638"/>
                <a:gd name="T103" fmla="*/ 156 h 234"/>
                <a:gd name="T104" fmla="*/ 1374 w 1638"/>
                <a:gd name="T105" fmla="*/ 162 h 234"/>
                <a:gd name="T106" fmla="*/ 1398 w 1638"/>
                <a:gd name="T107" fmla="*/ 168 h 234"/>
                <a:gd name="T108" fmla="*/ 1428 w 1638"/>
                <a:gd name="T109" fmla="*/ 174 h 234"/>
                <a:gd name="T110" fmla="*/ 1452 w 1638"/>
                <a:gd name="T111" fmla="*/ 180 h 234"/>
                <a:gd name="T112" fmla="*/ 1476 w 1638"/>
                <a:gd name="T113" fmla="*/ 186 h 234"/>
                <a:gd name="T114" fmla="*/ 1506 w 1638"/>
                <a:gd name="T115" fmla="*/ 192 h 234"/>
                <a:gd name="T116" fmla="*/ 1530 w 1638"/>
                <a:gd name="T117" fmla="*/ 192 h 234"/>
                <a:gd name="T118" fmla="*/ 1554 w 1638"/>
                <a:gd name="T119" fmla="*/ 198 h 234"/>
                <a:gd name="T120" fmla="*/ 1584 w 1638"/>
                <a:gd name="T121" fmla="*/ 204 h 234"/>
                <a:gd name="T122" fmla="*/ 1608 w 1638"/>
                <a:gd name="T123" fmla="*/ 204 h 234"/>
                <a:gd name="T124" fmla="*/ 1632 w 1638"/>
                <a:gd name="T125" fmla="*/ 210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8"/>
                <a:gd name="T190" fmla="*/ 0 h 234"/>
                <a:gd name="T191" fmla="*/ 1638 w 1638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8" h="234">
                  <a:moveTo>
                    <a:pt x="0" y="210"/>
                  </a:moveTo>
                  <a:lnTo>
                    <a:pt x="0" y="210"/>
                  </a:lnTo>
                  <a:lnTo>
                    <a:pt x="6" y="210"/>
                  </a:lnTo>
                  <a:lnTo>
                    <a:pt x="12" y="210"/>
                  </a:lnTo>
                  <a:lnTo>
                    <a:pt x="18" y="210"/>
                  </a:lnTo>
                  <a:lnTo>
                    <a:pt x="24" y="210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0"/>
                  </a:lnTo>
                  <a:lnTo>
                    <a:pt x="48" y="210"/>
                  </a:lnTo>
                  <a:lnTo>
                    <a:pt x="54" y="210"/>
                  </a:lnTo>
                  <a:lnTo>
                    <a:pt x="60" y="210"/>
                  </a:lnTo>
                  <a:lnTo>
                    <a:pt x="60" y="204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78" y="204"/>
                  </a:lnTo>
                  <a:lnTo>
                    <a:pt x="84" y="204"/>
                  </a:lnTo>
                  <a:lnTo>
                    <a:pt x="90" y="204"/>
                  </a:lnTo>
                  <a:lnTo>
                    <a:pt x="96" y="204"/>
                  </a:lnTo>
                  <a:lnTo>
                    <a:pt x="102" y="204"/>
                  </a:lnTo>
                  <a:lnTo>
                    <a:pt x="108" y="204"/>
                  </a:lnTo>
                  <a:lnTo>
                    <a:pt x="108" y="198"/>
                  </a:lnTo>
                  <a:lnTo>
                    <a:pt x="114" y="198"/>
                  </a:lnTo>
                  <a:lnTo>
                    <a:pt x="120" y="198"/>
                  </a:lnTo>
                  <a:lnTo>
                    <a:pt x="126" y="198"/>
                  </a:lnTo>
                  <a:lnTo>
                    <a:pt x="132" y="198"/>
                  </a:lnTo>
                  <a:lnTo>
                    <a:pt x="138" y="198"/>
                  </a:lnTo>
                  <a:lnTo>
                    <a:pt x="144" y="198"/>
                  </a:lnTo>
                  <a:lnTo>
                    <a:pt x="150" y="198"/>
                  </a:lnTo>
                  <a:lnTo>
                    <a:pt x="150" y="192"/>
                  </a:lnTo>
                  <a:lnTo>
                    <a:pt x="156" y="192"/>
                  </a:lnTo>
                  <a:lnTo>
                    <a:pt x="162" y="192"/>
                  </a:lnTo>
                  <a:lnTo>
                    <a:pt x="168" y="192"/>
                  </a:lnTo>
                  <a:lnTo>
                    <a:pt x="174" y="192"/>
                  </a:lnTo>
                  <a:lnTo>
                    <a:pt x="180" y="192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0" y="186"/>
                  </a:lnTo>
                  <a:lnTo>
                    <a:pt x="216" y="186"/>
                  </a:lnTo>
                  <a:lnTo>
                    <a:pt x="216" y="180"/>
                  </a:lnTo>
                  <a:lnTo>
                    <a:pt x="222" y="180"/>
                  </a:lnTo>
                  <a:lnTo>
                    <a:pt x="228" y="180"/>
                  </a:lnTo>
                  <a:lnTo>
                    <a:pt x="234" y="180"/>
                  </a:lnTo>
                  <a:lnTo>
                    <a:pt x="240" y="180"/>
                  </a:lnTo>
                  <a:lnTo>
                    <a:pt x="240" y="174"/>
                  </a:lnTo>
                  <a:lnTo>
                    <a:pt x="246" y="174"/>
                  </a:lnTo>
                  <a:lnTo>
                    <a:pt x="252" y="174"/>
                  </a:lnTo>
                  <a:lnTo>
                    <a:pt x="258" y="174"/>
                  </a:lnTo>
                  <a:lnTo>
                    <a:pt x="264" y="174"/>
                  </a:lnTo>
                  <a:lnTo>
                    <a:pt x="264" y="168"/>
                  </a:lnTo>
                  <a:lnTo>
                    <a:pt x="270" y="168"/>
                  </a:lnTo>
                  <a:lnTo>
                    <a:pt x="276" y="168"/>
                  </a:lnTo>
                  <a:lnTo>
                    <a:pt x="282" y="168"/>
                  </a:lnTo>
                  <a:lnTo>
                    <a:pt x="288" y="168"/>
                  </a:lnTo>
                  <a:lnTo>
                    <a:pt x="288" y="162"/>
                  </a:lnTo>
                  <a:lnTo>
                    <a:pt x="294" y="162"/>
                  </a:lnTo>
                  <a:lnTo>
                    <a:pt x="300" y="162"/>
                  </a:lnTo>
                  <a:lnTo>
                    <a:pt x="306" y="162"/>
                  </a:lnTo>
                  <a:lnTo>
                    <a:pt x="312" y="162"/>
                  </a:lnTo>
                  <a:lnTo>
                    <a:pt x="312" y="156"/>
                  </a:lnTo>
                  <a:lnTo>
                    <a:pt x="318" y="156"/>
                  </a:lnTo>
                  <a:lnTo>
                    <a:pt x="324" y="156"/>
                  </a:lnTo>
                  <a:lnTo>
                    <a:pt x="330" y="156"/>
                  </a:lnTo>
                  <a:lnTo>
                    <a:pt x="336" y="156"/>
                  </a:lnTo>
                  <a:lnTo>
                    <a:pt x="336" y="150"/>
                  </a:lnTo>
                  <a:lnTo>
                    <a:pt x="342" y="150"/>
                  </a:lnTo>
                  <a:lnTo>
                    <a:pt x="348" y="150"/>
                  </a:lnTo>
                  <a:lnTo>
                    <a:pt x="354" y="150"/>
                  </a:lnTo>
                  <a:lnTo>
                    <a:pt x="354" y="144"/>
                  </a:lnTo>
                  <a:lnTo>
                    <a:pt x="360" y="144"/>
                  </a:lnTo>
                  <a:lnTo>
                    <a:pt x="366" y="144"/>
                  </a:lnTo>
                  <a:lnTo>
                    <a:pt x="372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8"/>
                  </a:lnTo>
                  <a:lnTo>
                    <a:pt x="390" y="138"/>
                  </a:lnTo>
                  <a:lnTo>
                    <a:pt x="390" y="132"/>
                  </a:lnTo>
                  <a:lnTo>
                    <a:pt x="396" y="132"/>
                  </a:lnTo>
                  <a:lnTo>
                    <a:pt x="402" y="132"/>
                  </a:lnTo>
                  <a:lnTo>
                    <a:pt x="408" y="132"/>
                  </a:lnTo>
                  <a:lnTo>
                    <a:pt x="408" y="126"/>
                  </a:lnTo>
                  <a:lnTo>
                    <a:pt x="414" y="126"/>
                  </a:lnTo>
                  <a:lnTo>
                    <a:pt x="420" y="126"/>
                  </a:lnTo>
                  <a:lnTo>
                    <a:pt x="426" y="126"/>
                  </a:lnTo>
                  <a:lnTo>
                    <a:pt x="426" y="120"/>
                  </a:lnTo>
                  <a:lnTo>
                    <a:pt x="432" y="120"/>
                  </a:lnTo>
                  <a:lnTo>
                    <a:pt x="438" y="120"/>
                  </a:lnTo>
                  <a:lnTo>
                    <a:pt x="444" y="120"/>
                  </a:lnTo>
                  <a:lnTo>
                    <a:pt x="444" y="114"/>
                  </a:lnTo>
                  <a:lnTo>
                    <a:pt x="450" y="114"/>
                  </a:lnTo>
                  <a:lnTo>
                    <a:pt x="456" y="114"/>
                  </a:lnTo>
                  <a:lnTo>
                    <a:pt x="462" y="114"/>
                  </a:lnTo>
                  <a:lnTo>
                    <a:pt x="462" y="108"/>
                  </a:lnTo>
                  <a:lnTo>
                    <a:pt x="468" y="108"/>
                  </a:lnTo>
                  <a:lnTo>
                    <a:pt x="474" y="108"/>
                  </a:lnTo>
                  <a:lnTo>
                    <a:pt x="474" y="102"/>
                  </a:lnTo>
                  <a:lnTo>
                    <a:pt x="480" y="102"/>
                  </a:lnTo>
                  <a:lnTo>
                    <a:pt x="486" y="102"/>
                  </a:lnTo>
                  <a:lnTo>
                    <a:pt x="492" y="102"/>
                  </a:lnTo>
                  <a:lnTo>
                    <a:pt x="492" y="96"/>
                  </a:lnTo>
                  <a:lnTo>
                    <a:pt x="498" y="96"/>
                  </a:lnTo>
                  <a:lnTo>
                    <a:pt x="504" y="96"/>
                  </a:lnTo>
                  <a:lnTo>
                    <a:pt x="504" y="90"/>
                  </a:lnTo>
                  <a:lnTo>
                    <a:pt x="510" y="90"/>
                  </a:lnTo>
                  <a:lnTo>
                    <a:pt x="516" y="90"/>
                  </a:lnTo>
                  <a:lnTo>
                    <a:pt x="522" y="90"/>
                  </a:lnTo>
                  <a:lnTo>
                    <a:pt x="522" y="84"/>
                  </a:lnTo>
                  <a:lnTo>
                    <a:pt x="528" y="84"/>
                  </a:lnTo>
                  <a:lnTo>
                    <a:pt x="534" y="84"/>
                  </a:lnTo>
                  <a:lnTo>
                    <a:pt x="534" y="78"/>
                  </a:lnTo>
                  <a:lnTo>
                    <a:pt x="540" y="78"/>
                  </a:lnTo>
                  <a:lnTo>
                    <a:pt x="546" y="78"/>
                  </a:lnTo>
                  <a:lnTo>
                    <a:pt x="552" y="78"/>
                  </a:lnTo>
                  <a:lnTo>
                    <a:pt x="552" y="72"/>
                  </a:lnTo>
                  <a:lnTo>
                    <a:pt x="558" y="72"/>
                  </a:lnTo>
                  <a:lnTo>
                    <a:pt x="564" y="72"/>
                  </a:lnTo>
                  <a:lnTo>
                    <a:pt x="564" y="66"/>
                  </a:lnTo>
                  <a:lnTo>
                    <a:pt x="570" y="66"/>
                  </a:lnTo>
                  <a:lnTo>
                    <a:pt x="576" y="66"/>
                  </a:lnTo>
                  <a:lnTo>
                    <a:pt x="576" y="60"/>
                  </a:lnTo>
                  <a:lnTo>
                    <a:pt x="582" y="60"/>
                  </a:lnTo>
                  <a:lnTo>
                    <a:pt x="588" y="60"/>
                  </a:lnTo>
                  <a:lnTo>
                    <a:pt x="588" y="54"/>
                  </a:lnTo>
                  <a:lnTo>
                    <a:pt x="594" y="54"/>
                  </a:lnTo>
                  <a:lnTo>
                    <a:pt x="600" y="54"/>
                  </a:lnTo>
                  <a:lnTo>
                    <a:pt x="600" y="48"/>
                  </a:lnTo>
                  <a:lnTo>
                    <a:pt x="606" y="48"/>
                  </a:lnTo>
                  <a:lnTo>
                    <a:pt x="612" y="48"/>
                  </a:lnTo>
                  <a:lnTo>
                    <a:pt x="618" y="42"/>
                  </a:lnTo>
                  <a:lnTo>
                    <a:pt x="624" y="42"/>
                  </a:lnTo>
                  <a:lnTo>
                    <a:pt x="630" y="42"/>
                  </a:lnTo>
                  <a:lnTo>
                    <a:pt x="630" y="36"/>
                  </a:lnTo>
                  <a:lnTo>
                    <a:pt x="636" y="36"/>
                  </a:lnTo>
                  <a:lnTo>
                    <a:pt x="642" y="36"/>
                  </a:lnTo>
                  <a:lnTo>
                    <a:pt x="642" y="30"/>
                  </a:lnTo>
                  <a:lnTo>
                    <a:pt x="648" y="30"/>
                  </a:lnTo>
                  <a:lnTo>
                    <a:pt x="654" y="30"/>
                  </a:lnTo>
                  <a:lnTo>
                    <a:pt x="654" y="24"/>
                  </a:lnTo>
                  <a:lnTo>
                    <a:pt x="660" y="24"/>
                  </a:lnTo>
                  <a:lnTo>
                    <a:pt x="666" y="24"/>
                  </a:lnTo>
                  <a:lnTo>
                    <a:pt x="666" y="18"/>
                  </a:lnTo>
                  <a:lnTo>
                    <a:pt x="672" y="18"/>
                  </a:lnTo>
                  <a:lnTo>
                    <a:pt x="672" y="12"/>
                  </a:lnTo>
                  <a:lnTo>
                    <a:pt x="678" y="12"/>
                  </a:lnTo>
                  <a:lnTo>
                    <a:pt x="684" y="12"/>
                  </a:lnTo>
                  <a:lnTo>
                    <a:pt x="684" y="6"/>
                  </a:lnTo>
                  <a:lnTo>
                    <a:pt x="690" y="6"/>
                  </a:lnTo>
                  <a:lnTo>
                    <a:pt x="696" y="6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08" y="6"/>
                  </a:lnTo>
                  <a:lnTo>
                    <a:pt x="714" y="6"/>
                  </a:lnTo>
                  <a:lnTo>
                    <a:pt x="714" y="12"/>
                  </a:lnTo>
                  <a:lnTo>
                    <a:pt x="720" y="12"/>
                  </a:lnTo>
                  <a:lnTo>
                    <a:pt x="720" y="18"/>
                  </a:lnTo>
                  <a:lnTo>
                    <a:pt x="720" y="24"/>
                  </a:lnTo>
                  <a:lnTo>
                    <a:pt x="726" y="24"/>
                  </a:lnTo>
                  <a:lnTo>
                    <a:pt x="726" y="30"/>
                  </a:lnTo>
                  <a:lnTo>
                    <a:pt x="726" y="36"/>
                  </a:lnTo>
                  <a:lnTo>
                    <a:pt x="726" y="42"/>
                  </a:lnTo>
                  <a:lnTo>
                    <a:pt x="732" y="42"/>
                  </a:lnTo>
                  <a:lnTo>
                    <a:pt x="732" y="48"/>
                  </a:lnTo>
                  <a:lnTo>
                    <a:pt x="732" y="54"/>
                  </a:lnTo>
                  <a:lnTo>
                    <a:pt x="732" y="60"/>
                  </a:lnTo>
                  <a:lnTo>
                    <a:pt x="738" y="66"/>
                  </a:lnTo>
                  <a:lnTo>
                    <a:pt x="738" y="72"/>
                  </a:lnTo>
                  <a:lnTo>
                    <a:pt x="738" y="78"/>
                  </a:lnTo>
                  <a:lnTo>
                    <a:pt x="738" y="84"/>
                  </a:lnTo>
                  <a:lnTo>
                    <a:pt x="744" y="84"/>
                  </a:lnTo>
                  <a:lnTo>
                    <a:pt x="744" y="90"/>
                  </a:lnTo>
                  <a:lnTo>
                    <a:pt x="744" y="96"/>
                  </a:lnTo>
                  <a:lnTo>
                    <a:pt x="744" y="102"/>
                  </a:lnTo>
                  <a:lnTo>
                    <a:pt x="750" y="102"/>
                  </a:lnTo>
                  <a:lnTo>
                    <a:pt x="750" y="108"/>
                  </a:lnTo>
                  <a:lnTo>
                    <a:pt x="750" y="114"/>
                  </a:lnTo>
                  <a:lnTo>
                    <a:pt x="756" y="114"/>
                  </a:lnTo>
                  <a:lnTo>
                    <a:pt x="756" y="120"/>
                  </a:lnTo>
                  <a:lnTo>
                    <a:pt x="756" y="126"/>
                  </a:lnTo>
                  <a:lnTo>
                    <a:pt x="756" y="132"/>
                  </a:lnTo>
                  <a:lnTo>
                    <a:pt x="762" y="132"/>
                  </a:lnTo>
                  <a:lnTo>
                    <a:pt x="762" y="138"/>
                  </a:lnTo>
                  <a:lnTo>
                    <a:pt x="762" y="144"/>
                  </a:lnTo>
                  <a:lnTo>
                    <a:pt x="768" y="150"/>
                  </a:lnTo>
                  <a:lnTo>
                    <a:pt x="768" y="156"/>
                  </a:lnTo>
                  <a:lnTo>
                    <a:pt x="768" y="162"/>
                  </a:lnTo>
                  <a:lnTo>
                    <a:pt x="774" y="162"/>
                  </a:lnTo>
                  <a:lnTo>
                    <a:pt x="774" y="168"/>
                  </a:lnTo>
                  <a:lnTo>
                    <a:pt x="774" y="174"/>
                  </a:lnTo>
                  <a:lnTo>
                    <a:pt x="780" y="174"/>
                  </a:lnTo>
                  <a:lnTo>
                    <a:pt x="780" y="180"/>
                  </a:lnTo>
                  <a:lnTo>
                    <a:pt x="780" y="186"/>
                  </a:lnTo>
                  <a:lnTo>
                    <a:pt x="786" y="186"/>
                  </a:lnTo>
                  <a:lnTo>
                    <a:pt x="786" y="192"/>
                  </a:lnTo>
                  <a:lnTo>
                    <a:pt x="792" y="198"/>
                  </a:lnTo>
                  <a:lnTo>
                    <a:pt x="792" y="204"/>
                  </a:lnTo>
                  <a:lnTo>
                    <a:pt x="798" y="204"/>
                  </a:lnTo>
                  <a:lnTo>
                    <a:pt x="798" y="210"/>
                  </a:lnTo>
                  <a:lnTo>
                    <a:pt x="804" y="210"/>
                  </a:lnTo>
                  <a:lnTo>
                    <a:pt x="804" y="216"/>
                  </a:lnTo>
                  <a:lnTo>
                    <a:pt x="810" y="216"/>
                  </a:lnTo>
                  <a:lnTo>
                    <a:pt x="810" y="222"/>
                  </a:lnTo>
                  <a:lnTo>
                    <a:pt x="816" y="222"/>
                  </a:lnTo>
                  <a:lnTo>
                    <a:pt x="816" y="228"/>
                  </a:lnTo>
                  <a:lnTo>
                    <a:pt x="822" y="228"/>
                  </a:lnTo>
                  <a:lnTo>
                    <a:pt x="822" y="234"/>
                  </a:lnTo>
                  <a:lnTo>
                    <a:pt x="828" y="234"/>
                  </a:lnTo>
                  <a:lnTo>
                    <a:pt x="834" y="234"/>
                  </a:lnTo>
                  <a:lnTo>
                    <a:pt x="840" y="234"/>
                  </a:lnTo>
                  <a:lnTo>
                    <a:pt x="846" y="234"/>
                  </a:lnTo>
                  <a:lnTo>
                    <a:pt x="852" y="234"/>
                  </a:lnTo>
                  <a:lnTo>
                    <a:pt x="858" y="234"/>
                  </a:lnTo>
                  <a:lnTo>
                    <a:pt x="858" y="228"/>
                  </a:lnTo>
                  <a:lnTo>
                    <a:pt x="864" y="228"/>
                  </a:lnTo>
                  <a:lnTo>
                    <a:pt x="870" y="228"/>
                  </a:lnTo>
                  <a:lnTo>
                    <a:pt x="870" y="222"/>
                  </a:lnTo>
                  <a:lnTo>
                    <a:pt x="876" y="222"/>
                  </a:lnTo>
                  <a:lnTo>
                    <a:pt x="876" y="216"/>
                  </a:lnTo>
                  <a:lnTo>
                    <a:pt x="882" y="216"/>
                  </a:lnTo>
                  <a:lnTo>
                    <a:pt x="882" y="210"/>
                  </a:lnTo>
                  <a:lnTo>
                    <a:pt x="888" y="204"/>
                  </a:lnTo>
                  <a:lnTo>
                    <a:pt x="888" y="198"/>
                  </a:lnTo>
                  <a:lnTo>
                    <a:pt x="894" y="198"/>
                  </a:lnTo>
                  <a:lnTo>
                    <a:pt x="894" y="192"/>
                  </a:lnTo>
                  <a:lnTo>
                    <a:pt x="900" y="186"/>
                  </a:lnTo>
                  <a:lnTo>
                    <a:pt x="900" y="180"/>
                  </a:lnTo>
                  <a:lnTo>
                    <a:pt x="906" y="180"/>
                  </a:lnTo>
                  <a:lnTo>
                    <a:pt x="906" y="174"/>
                  </a:lnTo>
                  <a:lnTo>
                    <a:pt x="906" y="168"/>
                  </a:lnTo>
                  <a:lnTo>
                    <a:pt x="912" y="168"/>
                  </a:lnTo>
                  <a:lnTo>
                    <a:pt x="912" y="162"/>
                  </a:lnTo>
                  <a:lnTo>
                    <a:pt x="912" y="156"/>
                  </a:lnTo>
                  <a:lnTo>
                    <a:pt x="912" y="150"/>
                  </a:lnTo>
                  <a:lnTo>
                    <a:pt x="918" y="150"/>
                  </a:lnTo>
                  <a:lnTo>
                    <a:pt x="918" y="144"/>
                  </a:lnTo>
                  <a:lnTo>
                    <a:pt x="918" y="138"/>
                  </a:lnTo>
                  <a:lnTo>
                    <a:pt x="924" y="138"/>
                  </a:lnTo>
                  <a:lnTo>
                    <a:pt x="924" y="132"/>
                  </a:lnTo>
                  <a:lnTo>
                    <a:pt x="924" y="126"/>
                  </a:lnTo>
                  <a:lnTo>
                    <a:pt x="930" y="120"/>
                  </a:lnTo>
                  <a:lnTo>
                    <a:pt x="930" y="114"/>
                  </a:lnTo>
                  <a:lnTo>
                    <a:pt x="930" y="108"/>
                  </a:lnTo>
                  <a:lnTo>
                    <a:pt x="936" y="108"/>
                  </a:lnTo>
                  <a:lnTo>
                    <a:pt x="936" y="102"/>
                  </a:lnTo>
                  <a:lnTo>
                    <a:pt x="936" y="96"/>
                  </a:lnTo>
                  <a:lnTo>
                    <a:pt x="936" y="90"/>
                  </a:lnTo>
                  <a:lnTo>
                    <a:pt x="942" y="90"/>
                  </a:lnTo>
                  <a:lnTo>
                    <a:pt x="942" y="84"/>
                  </a:lnTo>
                  <a:lnTo>
                    <a:pt x="942" y="78"/>
                  </a:lnTo>
                  <a:lnTo>
                    <a:pt x="942" y="72"/>
                  </a:lnTo>
                  <a:lnTo>
                    <a:pt x="948" y="72"/>
                  </a:lnTo>
                  <a:lnTo>
                    <a:pt x="948" y="66"/>
                  </a:lnTo>
                  <a:lnTo>
                    <a:pt x="948" y="60"/>
                  </a:lnTo>
                  <a:lnTo>
                    <a:pt x="948" y="54"/>
                  </a:lnTo>
                  <a:lnTo>
                    <a:pt x="948" y="48"/>
                  </a:lnTo>
                  <a:lnTo>
                    <a:pt x="954" y="48"/>
                  </a:lnTo>
                  <a:lnTo>
                    <a:pt x="954" y="42"/>
                  </a:lnTo>
                  <a:lnTo>
                    <a:pt x="954" y="36"/>
                  </a:lnTo>
                  <a:lnTo>
                    <a:pt x="954" y="30"/>
                  </a:lnTo>
                  <a:lnTo>
                    <a:pt x="960" y="30"/>
                  </a:lnTo>
                  <a:lnTo>
                    <a:pt x="960" y="24"/>
                  </a:lnTo>
                  <a:lnTo>
                    <a:pt x="960" y="18"/>
                  </a:lnTo>
                  <a:lnTo>
                    <a:pt x="966" y="18"/>
                  </a:lnTo>
                  <a:lnTo>
                    <a:pt x="966" y="12"/>
                  </a:lnTo>
                  <a:lnTo>
                    <a:pt x="966" y="6"/>
                  </a:lnTo>
                  <a:lnTo>
                    <a:pt x="972" y="6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84" y="6"/>
                  </a:lnTo>
                  <a:lnTo>
                    <a:pt x="990" y="6"/>
                  </a:lnTo>
                  <a:lnTo>
                    <a:pt x="990" y="12"/>
                  </a:lnTo>
                  <a:lnTo>
                    <a:pt x="996" y="12"/>
                  </a:lnTo>
                  <a:lnTo>
                    <a:pt x="1002" y="12"/>
                  </a:lnTo>
                  <a:lnTo>
                    <a:pt x="1002" y="18"/>
                  </a:lnTo>
                  <a:lnTo>
                    <a:pt x="1008" y="18"/>
                  </a:lnTo>
                  <a:lnTo>
                    <a:pt x="1014" y="18"/>
                  </a:lnTo>
                  <a:lnTo>
                    <a:pt x="1014" y="24"/>
                  </a:lnTo>
                  <a:lnTo>
                    <a:pt x="1020" y="24"/>
                  </a:lnTo>
                  <a:lnTo>
                    <a:pt x="1026" y="24"/>
                  </a:lnTo>
                  <a:lnTo>
                    <a:pt x="1026" y="30"/>
                  </a:lnTo>
                  <a:lnTo>
                    <a:pt x="1032" y="30"/>
                  </a:lnTo>
                  <a:lnTo>
                    <a:pt x="1038" y="30"/>
                  </a:lnTo>
                  <a:lnTo>
                    <a:pt x="1038" y="36"/>
                  </a:lnTo>
                  <a:lnTo>
                    <a:pt x="1044" y="36"/>
                  </a:lnTo>
                  <a:lnTo>
                    <a:pt x="1050" y="36"/>
                  </a:lnTo>
                  <a:lnTo>
                    <a:pt x="1050" y="42"/>
                  </a:lnTo>
                  <a:lnTo>
                    <a:pt x="1056" y="42"/>
                  </a:lnTo>
                  <a:lnTo>
                    <a:pt x="1062" y="42"/>
                  </a:lnTo>
                  <a:lnTo>
                    <a:pt x="1062" y="48"/>
                  </a:lnTo>
                  <a:lnTo>
                    <a:pt x="1068" y="48"/>
                  </a:lnTo>
                  <a:lnTo>
                    <a:pt x="1074" y="48"/>
                  </a:lnTo>
                  <a:lnTo>
                    <a:pt x="1080" y="54"/>
                  </a:lnTo>
                  <a:lnTo>
                    <a:pt x="1086" y="54"/>
                  </a:lnTo>
                  <a:lnTo>
                    <a:pt x="1092" y="54"/>
                  </a:lnTo>
                  <a:lnTo>
                    <a:pt x="1092" y="60"/>
                  </a:lnTo>
                  <a:lnTo>
                    <a:pt x="1098" y="60"/>
                  </a:lnTo>
                  <a:lnTo>
                    <a:pt x="1104" y="60"/>
                  </a:lnTo>
                  <a:lnTo>
                    <a:pt x="1104" y="66"/>
                  </a:lnTo>
                  <a:lnTo>
                    <a:pt x="1110" y="66"/>
                  </a:lnTo>
                  <a:lnTo>
                    <a:pt x="1116" y="66"/>
                  </a:lnTo>
                  <a:lnTo>
                    <a:pt x="1116" y="72"/>
                  </a:lnTo>
                  <a:lnTo>
                    <a:pt x="1122" y="72"/>
                  </a:lnTo>
                  <a:lnTo>
                    <a:pt x="1128" y="72"/>
                  </a:lnTo>
                  <a:lnTo>
                    <a:pt x="1128" y="78"/>
                  </a:lnTo>
                  <a:lnTo>
                    <a:pt x="1134" y="78"/>
                  </a:lnTo>
                  <a:lnTo>
                    <a:pt x="1140" y="78"/>
                  </a:lnTo>
                  <a:lnTo>
                    <a:pt x="1146" y="78"/>
                  </a:lnTo>
                  <a:lnTo>
                    <a:pt x="1146" y="84"/>
                  </a:lnTo>
                  <a:lnTo>
                    <a:pt x="1152" y="84"/>
                  </a:lnTo>
                  <a:lnTo>
                    <a:pt x="1158" y="84"/>
                  </a:lnTo>
                  <a:lnTo>
                    <a:pt x="1158" y="90"/>
                  </a:lnTo>
                  <a:lnTo>
                    <a:pt x="1164" y="90"/>
                  </a:lnTo>
                  <a:lnTo>
                    <a:pt x="1170" y="90"/>
                  </a:lnTo>
                  <a:lnTo>
                    <a:pt x="1176" y="96"/>
                  </a:lnTo>
                  <a:lnTo>
                    <a:pt x="1182" y="96"/>
                  </a:lnTo>
                  <a:lnTo>
                    <a:pt x="1188" y="96"/>
                  </a:lnTo>
                  <a:lnTo>
                    <a:pt x="1188" y="102"/>
                  </a:lnTo>
                  <a:lnTo>
                    <a:pt x="1194" y="102"/>
                  </a:lnTo>
                  <a:lnTo>
                    <a:pt x="1200" y="102"/>
                  </a:lnTo>
                  <a:lnTo>
                    <a:pt x="1206" y="102"/>
                  </a:lnTo>
                  <a:lnTo>
                    <a:pt x="1206" y="108"/>
                  </a:lnTo>
                  <a:lnTo>
                    <a:pt x="1212" y="108"/>
                  </a:lnTo>
                  <a:lnTo>
                    <a:pt x="1218" y="108"/>
                  </a:lnTo>
                  <a:lnTo>
                    <a:pt x="1218" y="114"/>
                  </a:lnTo>
                  <a:lnTo>
                    <a:pt x="1224" y="114"/>
                  </a:lnTo>
                  <a:lnTo>
                    <a:pt x="1230" y="114"/>
                  </a:lnTo>
                  <a:lnTo>
                    <a:pt x="1236" y="114"/>
                  </a:lnTo>
                  <a:lnTo>
                    <a:pt x="1236" y="120"/>
                  </a:lnTo>
                  <a:lnTo>
                    <a:pt x="1242" y="120"/>
                  </a:lnTo>
                  <a:lnTo>
                    <a:pt x="1248" y="120"/>
                  </a:lnTo>
                  <a:lnTo>
                    <a:pt x="1254" y="120"/>
                  </a:lnTo>
                  <a:lnTo>
                    <a:pt x="1254" y="126"/>
                  </a:lnTo>
                  <a:lnTo>
                    <a:pt x="1260" y="126"/>
                  </a:lnTo>
                  <a:lnTo>
                    <a:pt x="1266" y="126"/>
                  </a:lnTo>
                  <a:lnTo>
                    <a:pt x="1272" y="126"/>
                  </a:lnTo>
                  <a:lnTo>
                    <a:pt x="1272" y="132"/>
                  </a:lnTo>
                  <a:lnTo>
                    <a:pt x="1278" y="132"/>
                  </a:lnTo>
                  <a:lnTo>
                    <a:pt x="1284" y="132"/>
                  </a:lnTo>
                  <a:lnTo>
                    <a:pt x="1290" y="132"/>
                  </a:lnTo>
                  <a:lnTo>
                    <a:pt x="1290" y="138"/>
                  </a:lnTo>
                  <a:lnTo>
                    <a:pt x="1296" y="138"/>
                  </a:lnTo>
                  <a:lnTo>
                    <a:pt x="1302" y="138"/>
                  </a:lnTo>
                  <a:lnTo>
                    <a:pt x="1308" y="138"/>
                  </a:lnTo>
                  <a:lnTo>
                    <a:pt x="1308" y="144"/>
                  </a:lnTo>
                  <a:lnTo>
                    <a:pt x="1314" y="144"/>
                  </a:lnTo>
                  <a:lnTo>
                    <a:pt x="1320" y="144"/>
                  </a:lnTo>
                  <a:lnTo>
                    <a:pt x="1326" y="144"/>
                  </a:lnTo>
                  <a:lnTo>
                    <a:pt x="1326" y="150"/>
                  </a:lnTo>
                  <a:lnTo>
                    <a:pt x="1332" y="150"/>
                  </a:lnTo>
                  <a:lnTo>
                    <a:pt x="1338" y="150"/>
                  </a:lnTo>
                  <a:lnTo>
                    <a:pt x="1344" y="150"/>
                  </a:lnTo>
                  <a:lnTo>
                    <a:pt x="1344" y="156"/>
                  </a:lnTo>
                  <a:lnTo>
                    <a:pt x="1350" y="156"/>
                  </a:lnTo>
                  <a:lnTo>
                    <a:pt x="1356" y="156"/>
                  </a:lnTo>
                  <a:lnTo>
                    <a:pt x="1362" y="156"/>
                  </a:lnTo>
                  <a:lnTo>
                    <a:pt x="1368" y="156"/>
                  </a:lnTo>
                  <a:lnTo>
                    <a:pt x="1368" y="162"/>
                  </a:lnTo>
                  <a:lnTo>
                    <a:pt x="1374" y="162"/>
                  </a:lnTo>
                  <a:lnTo>
                    <a:pt x="1380" y="162"/>
                  </a:lnTo>
                  <a:lnTo>
                    <a:pt x="1386" y="162"/>
                  </a:lnTo>
                  <a:lnTo>
                    <a:pt x="1392" y="162"/>
                  </a:lnTo>
                  <a:lnTo>
                    <a:pt x="1392" y="168"/>
                  </a:lnTo>
                  <a:lnTo>
                    <a:pt x="1398" y="168"/>
                  </a:lnTo>
                  <a:lnTo>
                    <a:pt x="1404" y="168"/>
                  </a:lnTo>
                  <a:lnTo>
                    <a:pt x="1410" y="168"/>
                  </a:lnTo>
                  <a:lnTo>
                    <a:pt x="1416" y="168"/>
                  </a:lnTo>
                  <a:lnTo>
                    <a:pt x="1416" y="174"/>
                  </a:lnTo>
                  <a:lnTo>
                    <a:pt x="1422" y="174"/>
                  </a:lnTo>
                  <a:lnTo>
                    <a:pt x="1428" y="174"/>
                  </a:lnTo>
                  <a:lnTo>
                    <a:pt x="1434" y="174"/>
                  </a:lnTo>
                  <a:lnTo>
                    <a:pt x="1440" y="174"/>
                  </a:lnTo>
                  <a:lnTo>
                    <a:pt x="1440" y="180"/>
                  </a:lnTo>
                  <a:lnTo>
                    <a:pt x="1446" y="180"/>
                  </a:lnTo>
                  <a:lnTo>
                    <a:pt x="1452" y="180"/>
                  </a:lnTo>
                  <a:lnTo>
                    <a:pt x="1458" y="180"/>
                  </a:lnTo>
                  <a:lnTo>
                    <a:pt x="1464" y="180"/>
                  </a:lnTo>
                  <a:lnTo>
                    <a:pt x="1470" y="186"/>
                  </a:lnTo>
                  <a:lnTo>
                    <a:pt x="1476" y="186"/>
                  </a:lnTo>
                  <a:lnTo>
                    <a:pt x="1482" y="186"/>
                  </a:lnTo>
                  <a:lnTo>
                    <a:pt x="1488" y="186"/>
                  </a:lnTo>
                  <a:lnTo>
                    <a:pt x="1494" y="186"/>
                  </a:lnTo>
                  <a:lnTo>
                    <a:pt x="1500" y="192"/>
                  </a:lnTo>
                  <a:lnTo>
                    <a:pt x="1506" y="192"/>
                  </a:lnTo>
                  <a:lnTo>
                    <a:pt x="1512" y="192"/>
                  </a:lnTo>
                  <a:lnTo>
                    <a:pt x="1518" y="192"/>
                  </a:lnTo>
                  <a:lnTo>
                    <a:pt x="1524" y="192"/>
                  </a:lnTo>
                  <a:lnTo>
                    <a:pt x="1530" y="192"/>
                  </a:lnTo>
                  <a:lnTo>
                    <a:pt x="1530" y="198"/>
                  </a:lnTo>
                  <a:lnTo>
                    <a:pt x="1536" y="198"/>
                  </a:lnTo>
                  <a:lnTo>
                    <a:pt x="1542" y="198"/>
                  </a:lnTo>
                  <a:lnTo>
                    <a:pt x="1548" y="198"/>
                  </a:lnTo>
                  <a:lnTo>
                    <a:pt x="1554" y="198"/>
                  </a:lnTo>
                  <a:lnTo>
                    <a:pt x="1560" y="198"/>
                  </a:lnTo>
                  <a:lnTo>
                    <a:pt x="1566" y="198"/>
                  </a:lnTo>
                  <a:lnTo>
                    <a:pt x="1572" y="198"/>
                  </a:lnTo>
                  <a:lnTo>
                    <a:pt x="1572" y="204"/>
                  </a:lnTo>
                  <a:lnTo>
                    <a:pt x="1578" y="204"/>
                  </a:lnTo>
                  <a:lnTo>
                    <a:pt x="1584" y="204"/>
                  </a:lnTo>
                  <a:lnTo>
                    <a:pt x="1590" y="204"/>
                  </a:lnTo>
                  <a:lnTo>
                    <a:pt x="1596" y="204"/>
                  </a:lnTo>
                  <a:lnTo>
                    <a:pt x="1602" y="204"/>
                  </a:lnTo>
                  <a:lnTo>
                    <a:pt x="1608" y="204"/>
                  </a:lnTo>
                  <a:lnTo>
                    <a:pt x="1614" y="204"/>
                  </a:lnTo>
                  <a:lnTo>
                    <a:pt x="1620" y="204"/>
                  </a:lnTo>
                  <a:lnTo>
                    <a:pt x="1620" y="210"/>
                  </a:lnTo>
                  <a:lnTo>
                    <a:pt x="1626" y="210"/>
                  </a:lnTo>
                  <a:lnTo>
                    <a:pt x="1632" y="210"/>
                  </a:lnTo>
                  <a:lnTo>
                    <a:pt x="1638" y="21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Rectangle 70"/>
            <p:cNvSpPr>
              <a:spLocks noChangeArrowheads="1"/>
            </p:cNvSpPr>
            <p:nvPr/>
          </p:nvSpPr>
          <p:spPr bwMode="auto">
            <a:xfrm>
              <a:off x="381" y="2981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  <a:latin typeface="Arial" charset="0"/>
                </a:rPr>
                <a:t>BETA_X</a:t>
              </a:r>
              <a:endParaRPr lang="en-US"/>
            </a:p>
          </p:txBody>
        </p:sp>
        <p:sp>
          <p:nvSpPr>
            <p:cNvPr id="13382" name="Freeform 71"/>
            <p:cNvSpPr>
              <a:spLocks/>
            </p:cNvSpPr>
            <p:nvPr/>
          </p:nvSpPr>
          <p:spPr bwMode="auto">
            <a:xfrm>
              <a:off x="153" y="2777"/>
              <a:ext cx="1638" cy="162"/>
            </a:xfrm>
            <a:custGeom>
              <a:avLst/>
              <a:gdLst>
                <a:gd name="T0" fmla="*/ 24 w 1638"/>
                <a:gd name="T1" fmla="*/ 84 h 162"/>
                <a:gd name="T2" fmla="*/ 48 w 1638"/>
                <a:gd name="T3" fmla="*/ 90 h 162"/>
                <a:gd name="T4" fmla="*/ 72 w 1638"/>
                <a:gd name="T5" fmla="*/ 102 h 162"/>
                <a:gd name="T6" fmla="*/ 102 w 1638"/>
                <a:gd name="T7" fmla="*/ 108 h 162"/>
                <a:gd name="T8" fmla="*/ 126 w 1638"/>
                <a:gd name="T9" fmla="*/ 114 h 162"/>
                <a:gd name="T10" fmla="*/ 150 w 1638"/>
                <a:gd name="T11" fmla="*/ 120 h 162"/>
                <a:gd name="T12" fmla="*/ 180 w 1638"/>
                <a:gd name="T13" fmla="*/ 126 h 162"/>
                <a:gd name="T14" fmla="*/ 204 w 1638"/>
                <a:gd name="T15" fmla="*/ 132 h 162"/>
                <a:gd name="T16" fmla="*/ 228 w 1638"/>
                <a:gd name="T17" fmla="*/ 132 h 162"/>
                <a:gd name="T18" fmla="*/ 258 w 1638"/>
                <a:gd name="T19" fmla="*/ 138 h 162"/>
                <a:gd name="T20" fmla="*/ 282 w 1638"/>
                <a:gd name="T21" fmla="*/ 144 h 162"/>
                <a:gd name="T22" fmla="*/ 306 w 1638"/>
                <a:gd name="T23" fmla="*/ 150 h 162"/>
                <a:gd name="T24" fmla="*/ 336 w 1638"/>
                <a:gd name="T25" fmla="*/ 150 h 162"/>
                <a:gd name="T26" fmla="*/ 360 w 1638"/>
                <a:gd name="T27" fmla="*/ 156 h 162"/>
                <a:gd name="T28" fmla="*/ 384 w 1638"/>
                <a:gd name="T29" fmla="*/ 156 h 162"/>
                <a:gd name="T30" fmla="*/ 414 w 1638"/>
                <a:gd name="T31" fmla="*/ 156 h 162"/>
                <a:gd name="T32" fmla="*/ 438 w 1638"/>
                <a:gd name="T33" fmla="*/ 162 h 162"/>
                <a:gd name="T34" fmla="*/ 462 w 1638"/>
                <a:gd name="T35" fmla="*/ 162 h 162"/>
                <a:gd name="T36" fmla="*/ 492 w 1638"/>
                <a:gd name="T37" fmla="*/ 162 h 162"/>
                <a:gd name="T38" fmla="*/ 516 w 1638"/>
                <a:gd name="T39" fmla="*/ 162 h 162"/>
                <a:gd name="T40" fmla="*/ 540 w 1638"/>
                <a:gd name="T41" fmla="*/ 162 h 162"/>
                <a:gd name="T42" fmla="*/ 570 w 1638"/>
                <a:gd name="T43" fmla="*/ 162 h 162"/>
                <a:gd name="T44" fmla="*/ 594 w 1638"/>
                <a:gd name="T45" fmla="*/ 162 h 162"/>
                <a:gd name="T46" fmla="*/ 618 w 1638"/>
                <a:gd name="T47" fmla="*/ 162 h 162"/>
                <a:gd name="T48" fmla="*/ 648 w 1638"/>
                <a:gd name="T49" fmla="*/ 162 h 162"/>
                <a:gd name="T50" fmla="*/ 672 w 1638"/>
                <a:gd name="T51" fmla="*/ 156 h 162"/>
                <a:gd name="T52" fmla="*/ 696 w 1638"/>
                <a:gd name="T53" fmla="*/ 156 h 162"/>
                <a:gd name="T54" fmla="*/ 726 w 1638"/>
                <a:gd name="T55" fmla="*/ 150 h 162"/>
                <a:gd name="T56" fmla="*/ 750 w 1638"/>
                <a:gd name="T57" fmla="*/ 126 h 162"/>
                <a:gd name="T58" fmla="*/ 774 w 1638"/>
                <a:gd name="T59" fmla="*/ 90 h 162"/>
                <a:gd name="T60" fmla="*/ 804 w 1638"/>
                <a:gd name="T61" fmla="*/ 54 h 162"/>
                <a:gd name="T62" fmla="*/ 828 w 1638"/>
                <a:gd name="T63" fmla="*/ 12 h 162"/>
                <a:gd name="T64" fmla="*/ 852 w 1638"/>
                <a:gd name="T65" fmla="*/ 12 h 162"/>
                <a:gd name="T66" fmla="*/ 882 w 1638"/>
                <a:gd name="T67" fmla="*/ 54 h 162"/>
                <a:gd name="T68" fmla="*/ 906 w 1638"/>
                <a:gd name="T69" fmla="*/ 90 h 162"/>
                <a:gd name="T70" fmla="*/ 930 w 1638"/>
                <a:gd name="T71" fmla="*/ 126 h 162"/>
                <a:gd name="T72" fmla="*/ 960 w 1638"/>
                <a:gd name="T73" fmla="*/ 150 h 162"/>
                <a:gd name="T74" fmla="*/ 984 w 1638"/>
                <a:gd name="T75" fmla="*/ 156 h 162"/>
                <a:gd name="T76" fmla="*/ 1008 w 1638"/>
                <a:gd name="T77" fmla="*/ 156 h 162"/>
                <a:gd name="T78" fmla="*/ 1038 w 1638"/>
                <a:gd name="T79" fmla="*/ 162 h 162"/>
                <a:gd name="T80" fmla="*/ 1062 w 1638"/>
                <a:gd name="T81" fmla="*/ 162 h 162"/>
                <a:gd name="T82" fmla="*/ 1086 w 1638"/>
                <a:gd name="T83" fmla="*/ 162 h 162"/>
                <a:gd name="T84" fmla="*/ 1116 w 1638"/>
                <a:gd name="T85" fmla="*/ 162 h 162"/>
                <a:gd name="T86" fmla="*/ 1140 w 1638"/>
                <a:gd name="T87" fmla="*/ 162 h 162"/>
                <a:gd name="T88" fmla="*/ 1164 w 1638"/>
                <a:gd name="T89" fmla="*/ 162 h 162"/>
                <a:gd name="T90" fmla="*/ 1194 w 1638"/>
                <a:gd name="T91" fmla="*/ 162 h 162"/>
                <a:gd name="T92" fmla="*/ 1218 w 1638"/>
                <a:gd name="T93" fmla="*/ 162 h 162"/>
                <a:gd name="T94" fmla="*/ 1242 w 1638"/>
                <a:gd name="T95" fmla="*/ 162 h 162"/>
                <a:gd name="T96" fmla="*/ 1272 w 1638"/>
                <a:gd name="T97" fmla="*/ 156 h 162"/>
                <a:gd name="T98" fmla="*/ 1296 w 1638"/>
                <a:gd name="T99" fmla="*/ 156 h 162"/>
                <a:gd name="T100" fmla="*/ 1320 w 1638"/>
                <a:gd name="T101" fmla="*/ 156 h 162"/>
                <a:gd name="T102" fmla="*/ 1350 w 1638"/>
                <a:gd name="T103" fmla="*/ 150 h 162"/>
                <a:gd name="T104" fmla="*/ 1374 w 1638"/>
                <a:gd name="T105" fmla="*/ 144 h 162"/>
                <a:gd name="T106" fmla="*/ 1398 w 1638"/>
                <a:gd name="T107" fmla="*/ 144 h 162"/>
                <a:gd name="T108" fmla="*/ 1428 w 1638"/>
                <a:gd name="T109" fmla="*/ 138 h 162"/>
                <a:gd name="T110" fmla="*/ 1452 w 1638"/>
                <a:gd name="T111" fmla="*/ 132 h 162"/>
                <a:gd name="T112" fmla="*/ 1476 w 1638"/>
                <a:gd name="T113" fmla="*/ 132 h 162"/>
                <a:gd name="T114" fmla="*/ 1506 w 1638"/>
                <a:gd name="T115" fmla="*/ 126 h 162"/>
                <a:gd name="T116" fmla="*/ 1530 w 1638"/>
                <a:gd name="T117" fmla="*/ 120 h 162"/>
                <a:gd name="T118" fmla="*/ 1554 w 1638"/>
                <a:gd name="T119" fmla="*/ 114 h 162"/>
                <a:gd name="T120" fmla="*/ 1584 w 1638"/>
                <a:gd name="T121" fmla="*/ 108 h 162"/>
                <a:gd name="T122" fmla="*/ 1608 w 1638"/>
                <a:gd name="T123" fmla="*/ 102 h 162"/>
                <a:gd name="T124" fmla="*/ 1632 w 1638"/>
                <a:gd name="T125" fmla="*/ 90 h 1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8"/>
                <a:gd name="T190" fmla="*/ 0 h 162"/>
                <a:gd name="T191" fmla="*/ 1638 w 1638"/>
                <a:gd name="T192" fmla="*/ 162 h 1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8" h="162">
                  <a:moveTo>
                    <a:pt x="0" y="90"/>
                  </a:moveTo>
                  <a:lnTo>
                    <a:pt x="0" y="90"/>
                  </a:lnTo>
                  <a:lnTo>
                    <a:pt x="6" y="90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84"/>
                  </a:lnTo>
                  <a:lnTo>
                    <a:pt x="30" y="90"/>
                  </a:lnTo>
                  <a:lnTo>
                    <a:pt x="36" y="90"/>
                  </a:lnTo>
                  <a:lnTo>
                    <a:pt x="42" y="90"/>
                  </a:lnTo>
                  <a:lnTo>
                    <a:pt x="48" y="90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8" y="102"/>
                  </a:lnTo>
                  <a:lnTo>
                    <a:pt x="84" y="102"/>
                  </a:lnTo>
                  <a:lnTo>
                    <a:pt x="90" y="102"/>
                  </a:lnTo>
                  <a:lnTo>
                    <a:pt x="96" y="102"/>
                  </a:lnTo>
                  <a:lnTo>
                    <a:pt x="96" y="108"/>
                  </a:lnTo>
                  <a:lnTo>
                    <a:pt x="102" y="108"/>
                  </a:lnTo>
                  <a:lnTo>
                    <a:pt x="108" y="108"/>
                  </a:lnTo>
                  <a:lnTo>
                    <a:pt x="114" y="108"/>
                  </a:lnTo>
                  <a:lnTo>
                    <a:pt x="120" y="108"/>
                  </a:lnTo>
                  <a:lnTo>
                    <a:pt x="120" y="114"/>
                  </a:lnTo>
                  <a:lnTo>
                    <a:pt x="126" y="114"/>
                  </a:lnTo>
                  <a:lnTo>
                    <a:pt x="132" y="114"/>
                  </a:lnTo>
                  <a:lnTo>
                    <a:pt x="138" y="114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50" y="120"/>
                  </a:lnTo>
                  <a:lnTo>
                    <a:pt x="156" y="120"/>
                  </a:lnTo>
                  <a:lnTo>
                    <a:pt x="162" y="120"/>
                  </a:lnTo>
                  <a:lnTo>
                    <a:pt x="168" y="120"/>
                  </a:lnTo>
                  <a:lnTo>
                    <a:pt x="168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6" y="126"/>
                  </a:lnTo>
                  <a:lnTo>
                    <a:pt x="192" y="126"/>
                  </a:lnTo>
                  <a:lnTo>
                    <a:pt x="198" y="126"/>
                  </a:lnTo>
                  <a:lnTo>
                    <a:pt x="198" y="132"/>
                  </a:lnTo>
                  <a:lnTo>
                    <a:pt x="204" y="132"/>
                  </a:lnTo>
                  <a:lnTo>
                    <a:pt x="210" y="132"/>
                  </a:lnTo>
                  <a:lnTo>
                    <a:pt x="216" y="132"/>
                  </a:lnTo>
                  <a:lnTo>
                    <a:pt x="222" y="132"/>
                  </a:lnTo>
                  <a:lnTo>
                    <a:pt x="228" y="132"/>
                  </a:lnTo>
                  <a:lnTo>
                    <a:pt x="234" y="132"/>
                  </a:lnTo>
                  <a:lnTo>
                    <a:pt x="234" y="138"/>
                  </a:lnTo>
                  <a:lnTo>
                    <a:pt x="240" y="138"/>
                  </a:lnTo>
                  <a:lnTo>
                    <a:pt x="246" y="138"/>
                  </a:lnTo>
                  <a:lnTo>
                    <a:pt x="252" y="138"/>
                  </a:lnTo>
                  <a:lnTo>
                    <a:pt x="258" y="138"/>
                  </a:lnTo>
                  <a:lnTo>
                    <a:pt x="264" y="138"/>
                  </a:lnTo>
                  <a:lnTo>
                    <a:pt x="270" y="138"/>
                  </a:lnTo>
                  <a:lnTo>
                    <a:pt x="270" y="144"/>
                  </a:lnTo>
                  <a:lnTo>
                    <a:pt x="276" y="144"/>
                  </a:lnTo>
                  <a:lnTo>
                    <a:pt x="282" y="144"/>
                  </a:lnTo>
                  <a:lnTo>
                    <a:pt x="288" y="144"/>
                  </a:lnTo>
                  <a:lnTo>
                    <a:pt x="294" y="144"/>
                  </a:lnTo>
                  <a:lnTo>
                    <a:pt x="300" y="144"/>
                  </a:lnTo>
                  <a:lnTo>
                    <a:pt x="306" y="144"/>
                  </a:lnTo>
                  <a:lnTo>
                    <a:pt x="306" y="150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324" y="150"/>
                  </a:lnTo>
                  <a:lnTo>
                    <a:pt x="330" y="150"/>
                  </a:lnTo>
                  <a:lnTo>
                    <a:pt x="336" y="150"/>
                  </a:lnTo>
                  <a:lnTo>
                    <a:pt x="342" y="150"/>
                  </a:lnTo>
                  <a:lnTo>
                    <a:pt x="348" y="150"/>
                  </a:lnTo>
                  <a:lnTo>
                    <a:pt x="354" y="150"/>
                  </a:lnTo>
                  <a:lnTo>
                    <a:pt x="360" y="150"/>
                  </a:lnTo>
                  <a:lnTo>
                    <a:pt x="360" y="156"/>
                  </a:lnTo>
                  <a:lnTo>
                    <a:pt x="366" y="156"/>
                  </a:lnTo>
                  <a:lnTo>
                    <a:pt x="372" y="156"/>
                  </a:lnTo>
                  <a:lnTo>
                    <a:pt x="378" y="156"/>
                  </a:lnTo>
                  <a:lnTo>
                    <a:pt x="384" y="156"/>
                  </a:lnTo>
                  <a:lnTo>
                    <a:pt x="390" y="156"/>
                  </a:lnTo>
                  <a:lnTo>
                    <a:pt x="396" y="156"/>
                  </a:lnTo>
                  <a:lnTo>
                    <a:pt x="402" y="156"/>
                  </a:lnTo>
                  <a:lnTo>
                    <a:pt x="408" y="156"/>
                  </a:lnTo>
                  <a:lnTo>
                    <a:pt x="414" y="156"/>
                  </a:lnTo>
                  <a:lnTo>
                    <a:pt x="420" y="156"/>
                  </a:lnTo>
                  <a:lnTo>
                    <a:pt x="426" y="156"/>
                  </a:lnTo>
                  <a:lnTo>
                    <a:pt x="426" y="162"/>
                  </a:lnTo>
                  <a:lnTo>
                    <a:pt x="432" y="162"/>
                  </a:lnTo>
                  <a:lnTo>
                    <a:pt x="438" y="162"/>
                  </a:lnTo>
                  <a:lnTo>
                    <a:pt x="444" y="162"/>
                  </a:lnTo>
                  <a:lnTo>
                    <a:pt x="450" y="162"/>
                  </a:lnTo>
                  <a:lnTo>
                    <a:pt x="456" y="162"/>
                  </a:lnTo>
                  <a:lnTo>
                    <a:pt x="462" y="162"/>
                  </a:lnTo>
                  <a:lnTo>
                    <a:pt x="468" y="162"/>
                  </a:lnTo>
                  <a:lnTo>
                    <a:pt x="474" y="162"/>
                  </a:lnTo>
                  <a:lnTo>
                    <a:pt x="480" y="162"/>
                  </a:lnTo>
                  <a:lnTo>
                    <a:pt x="486" y="162"/>
                  </a:lnTo>
                  <a:lnTo>
                    <a:pt x="492" y="162"/>
                  </a:lnTo>
                  <a:lnTo>
                    <a:pt x="498" y="162"/>
                  </a:lnTo>
                  <a:lnTo>
                    <a:pt x="504" y="162"/>
                  </a:lnTo>
                  <a:lnTo>
                    <a:pt x="510" y="162"/>
                  </a:lnTo>
                  <a:lnTo>
                    <a:pt x="516" y="162"/>
                  </a:lnTo>
                  <a:lnTo>
                    <a:pt x="522" y="162"/>
                  </a:lnTo>
                  <a:lnTo>
                    <a:pt x="528" y="162"/>
                  </a:lnTo>
                  <a:lnTo>
                    <a:pt x="534" y="162"/>
                  </a:lnTo>
                  <a:lnTo>
                    <a:pt x="540" y="162"/>
                  </a:lnTo>
                  <a:lnTo>
                    <a:pt x="546" y="162"/>
                  </a:lnTo>
                  <a:lnTo>
                    <a:pt x="552" y="162"/>
                  </a:lnTo>
                  <a:lnTo>
                    <a:pt x="558" y="162"/>
                  </a:lnTo>
                  <a:lnTo>
                    <a:pt x="564" y="162"/>
                  </a:lnTo>
                  <a:lnTo>
                    <a:pt x="570" y="162"/>
                  </a:lnTo>
                  <a:lnTo>
                    <a:pt x="576" y="162"/>
                  </a:lnTo>
                  <a:lnTo>
                    <a:pt x="582" y="162"/>
                  </a:lnTo>
                  <a:lnTo>
                    <a:pt x="588" y="162"/>
                  </a:lnTo>
                  <a:lnTo>
                    <a:pt x="594" y="162"/>
                  </a:lnTo>
                  <a:lnTo>
                    <a:pt x="600" y="162"/>
                  </a:lnTo>
                  <a:lnTo>
                    <a:pt x="606" y="162"/>
                  </a:lnTo>
                  <a:lnTo>
                    <a:pt x="612" y="162"/>
                  </a:lnTo>
                  <a:lnTo>
                    <a:pt x="618" y="162"/>
                  </a:lnTo>
                  <a:lnTo>
                    <a:pt x="624" y="162"/>
                  </a:lnTo>
                  <a:lnTo>
                    <a:pt x="630" y="162"/>
                  </a:lnTo>
                  <a:lnTo>
                    <a:pt x="636" y="162"/>
                  </a:lnTo>
                  <a:lnTo>
                    <a:pt x="642" y="162"/>
                  </a:lnTo>
                  <a:lnTo>
                    <a:pt x="648" y="162"/>
                  </a:lnTo>
                  <a:lnTo>
                    <a:pt x="654" y="162"/>
                  </a:lnTo>
                  <a:lnTo>
                    <a:pt x="660" y="162"/>
                  </a:lnTo>
                  <a:lnTo>
                    <a:pt x="666" y="162"/>
                  </a:lnTo>
                  <a:lnTo>
                    <a:pt x="666" y="156"/>
                  </a:lnTo>
                  <a:lnTo>
                    <a:pt x="672" y="156"/>
                  </a:lnTo>
                  <a:lnTo>
                    <a:pt x="678" y="156"/>
                  </a:lnTo>
                  <a:lnTo>
                    <a:pt x="684" y="156"/>
                  </a:lnTo>
                  <a:lnTo>
                    <a:pt x="690" y="156"/>
                  </a:lnTo>
                  <a:lnTo>
                    <a:pt x="696" y="156"/>
                  </a:lnTo>
                  <a:lnTo>
                    <a:pt x="702" y="156"/>
                  </a:lnTo>
                  <a:lnTo>
                    <a:pt x="708" y="156"/>
                  </a:lnTo>
                  <a:lnTo>
                    <a:pt x="714" y="156"/>
                  </a:lnTo>
                  <a:lnTo>
                    <a:pt x="714" y="150"/>
                  </a:lnTo>
                  <a:lnTo>
                    <a:pt x="720" y="150"/>
                  </a:lnTo>
                  <a:lnTo>
                    <a:pt x="726" y="150"/>
                  </a:lnTo>
                  <a:lnTo>
                    <a:pt x="726" y="144"/>
                  </a:lnTo>
                  <a:lnTo>
                    <a:pt x="732" y="144"/>
                  </a:lnTo>
                  <a:lnTo>
                    <a:pt x="732" y="138"/>
                  </a:lnTo>
                  <a:lnTo>
                    <a:pt x="738" y="138"/>
                  </a:lnTo>
                  <a:lnTo>
                    <a:pt x="738" y="132"/>
                  </a:lnTo>
                  <a:lnTo>
                    <a:pt x="744" y="132"/>
                  </a:lnTo>
                  <a:lnTo>
                    <a:pt x="744" y="126"/>
                  </a:lnTo>
                  <a:lnTo>
                    <a:pt x="750" y="126"/>
                  </a:lnTo>
                  <a:lnTo>
                    <a:pt x="750" y="120"/>
                  </a:lnTo>
                  <a:lnTo>
                    <a:pt x="756" y="120"/>
                  </a:lnTo>
                  <a:lnTo>
                    <a:pt x="756" y="114"/>
                  </a:lnTo>
                  <a:lnTo>
                    <a:pt x="762" y="114"/>
                  </a:lnTo>
                  <a:lnTo>
                    <a:pt x="762" y="108"/>
                  </a:lnTo>
                  <a:lnTo>
                    <a:pt x="768" y="108"/>
                  </a:lnTo>
                  <a:lnTo>
                    <a:pt x="768" y="102"/>
                  </a:lnTo>
                  <a:lnTo>
                    <a:pt x="774" y="96"/>
                  </a:lnTo>
                  <a:lnTo>
                    <a:pt x="774" y="90"/>
                  </a:lnTo>
                  <a:lnTo>
                    <a:pt x="780" y="90"/>
                  </a:lnTo>
                  <a:lnTo>
                    <a:pt x="780" y="84"/>
                  </a:lnTo>
                  <a:lnTo>
                    <a:pt x="786" y="84"/>
                  </a:lnTo>
                  <a:lnTo>
                    <a:pt x="786" y="78"/>
                  </a:lnTo>
                  <a:lnTo>
                    <a:pt x="786" y="72"/>
                  </a:lnTo>
                  <a:lnTo>
                    <a:pt x="792" y="72"/>
                  </a:lnTo>
                  <a:lnTo>
                    <a:pt x="792" y="66"/>
                  </a:lnTo>
                  <a:lnTo>
                    <a:pt x="798" y="66"/>
                  </a:lnTo>
                  <a:lnTo>
                    <a:pt x="798" y="60"/>
                  </a:lnTo>
                  <a:lnTo>
                    <a:pt x="798" y="54"/>
                  </a:lnTo>
                  <a:lnTo>
                    <a:pt x="804" y="54"/>
                  </a:lnTo>
                  <a:lnTo>
                    <a:pt x="804" y="48"/>
                  </a:lnTo>
                  <a:lnTo>
                    <a:pt x="810" y="48"/>
                  </a:lnTo>
                  <a:lnTo>
                    <a:pt x="810" y="42"/>
                  </a:lnTo>
                  <a:lnTo>
                    <a:pt x="810" y="36"/>
                  </a:lnTo>
                  <a:lnTo>
                    <a:pt x="816" y="36"/>
                  </a:lnTo>
                  <a:lnTo>
                    <a:pt x="816" y="30"/>
                  </a:lnTo>
                  <a:lnTo>
                    <a:pt x="816" y="24"/>
                  </a:lnTo>
                  <a:lnTo>
                    <a:pt x="822" y="24"/>
                  </a:lnTo>
                  <a:lnTo>
                    <a:pt x="822" y="18"/>
                  </a:lnTo>
                  <a:lnTo>
                    <a:pt x="828" y="18"/>
                  </a:lnTo>
                  <a:lnTo>
                    <a:pt x="828" y="12"/>
                  </a:lnTo>
                  <a:lnTo>
                    <a:pt x="828" y="6"/>
                  </a:lnTo>
                  <a:lnTo>
                    <a:pt x="834" y="6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46" y="6"/>
                  </a:lnTo>
                  <a:lnTo>
                    <a:pt x="852" y="6"/>
                  </a:lnTo>
                  <a:lnTo>
                    <a:pt x="852" y="12"/>
                  </a:lnTo>
                  <a:lnTo>
                    <a:pt x="858" y="12"/>
                  </a:lnTo>
                  <a:lnTo>
                    <a:pt x="858" y="18"/>
                  </a:lnTo>
                  <a:lnTo>
                    <a:pt x="858" y="24"/>
                  </a:lnTo>
                  <a:lnTo>
                    <a:pt x="864" y="24"/>
                  </a:lnTo>
                  <a:lnTo>
                    <a:pt x="864" y="30"/>
                  </a:lnTo>
                  <a:lnTo>
                    <a:pt x="870" y="36"/>
                  </a:lnTo>
                  <a:lnTo>
                    <a:pt x="870" y="42"/>
                  </a:lnTo>
                  <a:lnTo>
                    <a:pt x="876" y="42"/>
                  </a:lnTo>
                  <a:lnTo>
                    <a:pt x="876" y="48"/>
                  </a:lnTo>
                  <a:lnTo>
                    <a:pt x="876" y="54"/>
                  </a:lnTo>
                  <a:lnTo>
                    <a:pt x="882" y="54"/>
                  </a:lnTo>
                  <a:lnTo>
                    <a:pt x="882" y="60"/>
                  </a:lnTo>
                  <a:lnTo>
                    <a:pt x="888" y="60"/>
                  </a:lnTo>
                  <a:lnTo>
                    <a:pt x="888" y="66"/>
                  </a:lnTo>
                  <a:lnTo>
                    <a:pt x="888" y="72"/>
                  </a:lnTo>
                  <a:lnTo>
                    <a:pt x="894" y="72"/>
                  </a:lnTo>
                  <a:lnTo>
                    <a:pt x="894" y="78"/>
                  </a:lnTo>
                  <a:lnTo>
                    <a:pt x="900" y="78"/>
                  </a:lnTo>
                  <a:lnTo>
                    <a:pt x="900" y="84"/>
                  </a:lnTo>
                  <a:lnTo>
                    <a:pt x="900" y="90"/>
                  </a:lnTo>
                  <a:lnTo>
                    <a:pt x="906" y="90"/>
                  </a:lnTo>
                  <a:lnTo>
                    <a:pt x="906" y="96"/>
                  </a:lnTo>
                  <a:lnTo>
                    <a:pt x="912" y="96"/>
                  </a:lnTo>
                  <a:lnTo>
                    <a:pt x="912" y="102"/>
                  </a:lnTo>
                  <a:lnTo>
                    <a:pt x="918" y="102"/>
                  </a:lnTo>
                  <a:lnTo>
                    <a:pt x="918" y="108"/>
                  </a:lnTo>
                  <a:lnTo>
                    <a:pt x="924" y="114"/>
                  </a:lnTo>
                  <a:lnTo>
                    <a:pt x="924" y="120"/>
                  </a:lnTo>
                  <a:lnTo>
                    <a:pt x="930" y="120"/>
                  </a:lnTo>
                  <a:lnTo>
                    <a:pt x="930" y="126"/>
                  </a:lnTo>
                  <a:lnTo>
                    <a:pt x="936" y="126"/>
                  </a:lnTo>
                  <a:lnTo>
                    <a:pt x="936" y="132"/>
                  </a:lnTo>
                  <a:lnTo>
                    <a:pt x="942" y="132"/>
                  </a:lnTo>
                  <a:lnTo>
                    <a:pt x="942" y="138"/>
                  </a:lnTo>
                  <a:lnTo>
                    <a:pt x="948" y="138"/>
                  </a:lnTo>
                  <a:lnTo>
                    <a:pt x="948" y="144"/>
                  </a:lnTo>
                  <a:lnTo>
                    <a:pt x="954" y="144"/>
                  </a:lnTo>
                  <a:lnTo>
                    <a:pt x="954" y="150"/>
                  </a:lnTo>
                  <a:lnTo>
                    <a:pt x="960" y="150"/>
                  </a:lnTo>
                  <a:lnTo>
                    <a:pt x="966" y="150"/>
                  </a:lnTo>
                  <a:lnTo>
                    <a:pt x="966" y="156"/>
                  </a:lnTo>
                  <a:lnTo>
                    <a:pt x="972" y="156"/>
                  </a:lnTo>
                  <a:lnTo>
                    <a:pt x="978" y="156"/>
                  </a:lnTo>
                  <a:lnTo>
                    <a:pt x="984" y="156"/>
                  </a:lnTo>
                  <a:lnTo>
                    <a:pt x="990" y="156"/>
                  </a:lnTo>
                  <a:lnTo>
                    <a:pt x="996" y="156"/>
                  </a:lnTo>
                  <a:lnTo>
                    <a:pt x="1002" y="156"/>
                  </a:lnTo>
                  <a:lnTo>
                    <a:pt x="1008" y="156"/>
                  </a:lnTo>
                  <a:lnTo>
                    <a:pt x="1014" y="156"/>
                  </a:lnTo>
                  <a:lnTo>
                    <a:pt x="1014" y="162"/>
                  </a:lnTo>
                  <a:lnTo>
                    <a:pt x="1020" y="162"/>
                  </a:lnTo>
                  <a:lnTo>
                    <a:pt x="1026" y="162"/>
                  </a:lnTo>
                  <a:lnTo>
                    <a:pt x="1032" y="162"/>
                  </a:lnTo>
                  <a:lnTo>
                    <a:pt x="1038" y="162"/>
                  </a:lnTo>
                  <a:lnTo>
                    <a:pt x="1044" y="162"/>
                  </a:lnTo>
                  <a:lnTo>
                    <a:pt x="1050" y="162"/>
                  </a:lnTo>
                  <a:lnTo>
                    <a:pt x="1056" y="162"/>
                  </a:lnTo>
                  <a:lnTo>
                    <a:pt x="1062" y="162"/>
                  </a:lnTo>
                  <a:lnTo>
                    <a:pt x="1068" y="162"/>
                  </a:lnTo>
                  <a:lnTo>
                    <a:pt x="1074" y="162"/>
                  </a:lnTo>
                  <a:lnTo>
                    <a:pt x="1080" y="162"/>
                  </a:lnTo>
                  <a:lnTo>
                    <a:pt x="1086" y="162"/>
                  </a:lnTo>
                  <a:lnTo>
                    <a:pt x="1092" y="162"/>
                  </a:lnTo>
                  <a:lnTo>
                    <a:pt x="1098" y="162"/>
                  </a:lnTo>
                  <a:lnTo>
                    <a:pt x="1104" y="162"/>
                  </a:lnTo>
                  <a:lnTo>
                    <a:pt x="1110" y="162"/>
                  </a:lnTo>
                  <a:lnTo>
                    <a:pt x="1116" y="162"/>
                  </a:lnTo>
                  <a:lnTo>
                    <a:pt x="1122" y="162"/>
                  </a:lnTo>
                  <a:lnTo>
                    <a:pt x="1128" y="162"/>
                  </a:lnTo>
                  <a:lnTo>
                    <a:pt x="1134" y="162"/>
                  </a:lnTo>
                  <a:lnTo>
                    <a:pt x="1140" y="162"/>
                  </a:lnTo>
                  <a:lnTo>
                    <a:pt x="1146" y="162"/>
                  </a:lnTo>
                  <a:lnTo>
                    <a:pt x="1152" y="162"/>
                  </a:lnTo>
                  <a:lnTo>
                    <a:pt x="1158" y="162"/>
                  </a:lnTo>
                  <a:lnTo>
                    <a:pt x="1164" y="162"/>
                  </a:lnTo>
                  <a:lnTo>
                    <a:pt x="1170" y="162"/>
                  </a:lnTo>
                  <a:lnTo>
                    <a:pt x="1176" y="162"/>
                  </a:lnTo>
                  <a:lnTo>
                    <a:pt x="1182" y="162"/>
                  </a:lnTo>
                  <a:lnTo>
                    <a:pt x="1188" y="162"/>
                  </a:lnTo>
                  <a:lnTo>
                    <a:pt x="1194" y="162"/>
                  </a:lnTo>
                  <a:lnTo>
                    <a:pt x="1200" y="162"/>
                  </a:lnTo>
                  <a:lnTo>
                    <a:pt x="1206" y="162"/>
                  </a:lnTo>
                  <a:lnTo>
                    <a:pt x="1212" y="162"/>
                  </a:lnTo>
                  <a:lnTo>
                    <a:pt x="1218" y="162"/>
                  </a:lnTo>
                  <a:lnTo>
                    <a:pt x="1224" y="162"/>
                  </a:lnTo>
                  <a:lnTo>
                    <a:pt x="1230" y="162"/>
                  </a:lnTo>
                  <a:lnTo>
                    <a:pt x="1236" y="162"/>
                  </a:lnTo>
                  <a:lnTo>
                    <a:pt x="1242" y="162"/>
                  </a:lnTo>
                  <a:lnTo>
                    <a:pt x="1248" y="162"/>
                  </a:lnTo>
                  <a:lnTo>
                    <a:pt x="1254" y="162"/>
                  </a:lnTo>
                  <a:lnTo>
                    <a:pt x="1254" y="156"/>
                  </a:lnTo>
                  <a:lnTo>
                    <a:pt x="1260" y="156"/>
                  </a:lnTo>
                  <a:lnTo>
                    <a:pt x="1266" y="156"/>
                  </a:lnTo>
                  <a:lnTo>
                    <a:pt x="1272" y="156"/>
                  </a:lnTo>
                  <a:lnTo>
                    <a:pt x="1278" y="156"/>
                  </a:lnTo>
                  <a:lnTo>
                    <a:pt x="1284" y="156"/>
                  </a:lnTo>
                  <a:lnTo>
                    <a:pt x="1290" y="156"/>
                  </a:lnTo>
                  <a:lnTo>
                    <a:pt x="1296" y="156"/>
                  </a:lnTo>
                  <a:lnTo>
                    <a:pt x="1302" y="156"/>
                  </a:lnTo>
                  <a:lnTo>
                    <a:pt x="1308" y="156"/>
                  </a:lnTo>
                  <a:lnTo>
                    <a:pt x="1314" y="156"/>
                  </a:lnTo>
                  <a:lnTo>
                    <a:pt x="1320" y="156"/>
                  </a:lnTo>
                  <a:lnTo>
                    <a:pt x="1320" y="150"/>
                  </a:lnTo>
                  <a:lnTo>
                    <a:pt x="1326" y="150"/>
                  </a:lnTo>
                  <a:lnTo>
                    <a:pt x="1332" y="150"/>
                  </a:lnTo>
                  <a:lnTo>
                    <a:pt x="1338" y="150"/>
                  </a:lnTo>
                  <a:lnTo>
                    <a:pt x="1344" y="150"/>
                  </a:lnTo>
                  <a:lnTo>
                    <a:pt x="1350" y="150"/>
                  </a:lnTo>
                  <a:lnTo>
                    <a:pt x="1356" y="150"/>
                  </a:lnTo>
                  <a:lnTo>
                    <a:pt x="1362" y="150"/>
                  </a:lnTo>
                  <a:lnTo>
                    <a:pt x="1368" y="150"/>
                  </a:lnTo>
                  <a:lnTo>
                    <a:pt x="1374" y="150"/>
                  </a:lnTo>
                  <a:lnTo>
                    <a:pt x="1374" y="144"/>
                  </a:lnTo>
                  <a:lnTo>
                    <a:pt x="1380" y="144"/>
                  </a:lnTo>
                  <a:lnTo>
                    <a:pt x="1386" y="144"/>
                  </a:lnTo>
                  <a:lnTo>
                    <a:pt x="1392" y="144"/>
                  </a:lnTo>
                  <a:lnTo>
                    <a:pt x="1398" y="144"/>
                  </a:lnTo>
                  <a:lnTo>
                    <a:pt x="1404" y="144"/>
                  </a:lnTo>
                  <a:lnTo>
                    <a:pt x="1410" y="144"/>
                  </a:lnTo>
                  <a:lnTo>
                    <a:pt x="1416" y="138"/>
                  </a:lnTo>
                  <a:lnTo>
                    <a:pt x="1422" y="138"/>
                  </a:lnTo>
                  <a:lnTo>
                    <a:pt x="1428" y="138"/>
                  </a:lnTo>
                  <a:lnTo>
                    <a:pt x="1434" y="138"/>
                  </a:lnTo>
                  <a:lnTo>
                    <a:pt x="1440" y="138"/>
                  </a:lnTo>
                  <a:lnTo>
                    <a:pt x="1446" y="138"/>
                  </a:lnTo>
                  <a:lnTo>
                    <a:pt x="1446" y="132"/>
                  </a:lnTo>
                  <a:lnTo>
                    <a:pt x="1452" y="132"/>
                  </a:lnTo>
                  <a:lnTo>
                    <a:pt x="1458" y="132"/>
                  </a:lnTo>
                  <a:lnTo>
                    <a:pt x="1464" y="132"/>
                  </a:lnTo>
                  <a:lnTo>
                    <a:pt x="1470" y="132"/>
                  </a:lnTo>
                  <a:lnTo>
                    <a:pt x="1476" y="132"/>
                  </a:lnTo>
                  <a:lnTo>
                    <a:pt x="1482" y="132"/>
                  </a:lnTo>
                  <a:lnTo>
                    <a:pt x="1482" y="126"/>
                  </a:lnTo>
                  <a:lnTo>
                    <a:pt x="1488" y="126"/>
                  </a:lnTo>
                  <a:lnTo>
                    <a:pt x="1494" y="126"/>
                  </a:lnTo>
                  <a:lnTo>
                    <a:pt x="1500" y="126"/>
                  </a:lnTo>
                  <a:lnTo>
                    <a:pt x="1506" y="126"/>
                  </a:lnTo>
                  <a:lnTo>
                    <a:pt x="1512" y="126"/>
                  </a:lnTo>
                  <a:lnTo>
                    <a:pt x="1512" y="120"/>
                  </a:lnTo>
                  <a:lnTo>
                    <a:pt x="1518" y="120"/>
                  </a:lnTo>
                  <a:lnTo>
                    <a:pt x="1524" y="120"/>
                  </a:lnTo>
                  <a:lnTo>
                    <a:pt x="1530" y="120"/>
                  </a:lnTo>
                  <a:lnTo>
                    <a:pt x="1536" y="120"/>
                  </a:lnTo>
                  <a:lnTo>
                    <a:pt x="1536" y="114"/>
                  </a:lnTo>
                  <a:lnTo>
                    <a:pt x="1542" y="114"/>
                  </a:lnTo>
                  <a:lnTo>
                    <a:pt x="1548" y="114"/>
                  </a:lnTo>
                  <a:lnTo>
                    <a:pt x="1554" y="114"/>
                  </a:lnTo>
                  <a:lnTo>
                    <a:pt x="1560" y="114"/>
                  </a:lnTo>
                  <a:lnTo>
                    <a:pt x="1566" y="114"/>
                  </a:lnTo>
                  <a:lnTo>
                    <a:pt x="1566" y="108"/>
                  </a:lnTo>
                  <a:lnTo>
                    <a:pt x="1572" y="108"/>
                  </a:lnTo>
                  <a:lnTo>
                    <a:pt x="1578" y="108"/>
                  </a:lnTo>
                  <a:lnTo>
                    <a:pt x="1584" y="108"/>
                  </a:lnTo>
                  <a:lnTo>
                    <a:pt x="1590" y="108"/>
                  </a:lnTo>
                  <a:lnTo>
                    <a:pt x="1590" y="102"/>
                  </a:lnTo>
                  <a:lnTo>
                    <a:pt x="1596" y="102"/>
                  </a:lnTo>
                  <a:lnTo>
                    <a:pt x="1602" y="102"/>
                  </a:lnTo>
                  <a:lnTo>
                    <a:pt x="1608" y="102"/>
                  </a:lnTo>
                  <a:lnTo>
                    <a:pt x="1608" y="96"/>
                  </a:lnTo>
                  <a:lnTo>
                    <a:pt x="1614" y="96"/>
                  </a:lnTo>
                  <a:lnTo>
                    <a:pt x="1620" y="96"/>
                  </a:lnTo>
                  <a:lnTo>
                    <a:pt x="1626" y="96"/>
                  </a:lnTo>
                  <a:lnTo>
                    <a:pt x="1632" y="96"/>
                  </a:lnTo>
                  <a:lnTo>
                    <a:pt x="1632" y="90"/>
                  </a:lnTo>
                  <a:lnTo>
                    <a:pt x="1638" y="90"/>
                  </a:lnTo>
                </a:path>
              </a:pathLst>
            </a:custGeom>
            <a:noFill/>
            <a:ln w="158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Rectangle 72"/>
            <p:cNvSpPr>
              <a:spLocks noChangeArrowheads="1"/>
            </p:cNvSpPr>
            <p:nvPr/>
          </p:nvSpPr>
          <p:spPr bwMode="auto">
            <a:xfrm>
              <a:off x="801" y="2981"/>
              <a:ext cx="33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FF00"/>
                  </a:solidFill>
                  <a:latin typeface="Arial" charset="0"/>
                </a:rPr>
                <a:t>BETA_Y</a:t>
              </a:r>
              <a:endParaRPr lang="en-US"/>
            </a:p>
          </p:txBody>
        </p:sp>
        <p:sp>
          <p:nvSpPr>
            <p:cNvPr id="13384" name="Freeform 73"/>
            <p:cNvSpPr>
              <a:spLocks/>
            </p:cNvSpPr>
            <p:nvPr/>
          </p:nvSpPr>
          <p:spPr bwMode="auto">
            <a:xfrm>
              <a:off x="153" y="2135"/>
              <a:ext cx="1638" cy="282"/>
            </a:xfrm>
            <a:custGeom>
              <a:avLst/>
              <a:gdLst>
                <a:gd name="T0" fmla="*/ 24 w 1638"/>
                <a:gd name="T1" fmla="*/ 276 h 282"/>
                <a:gd name="T2" fmla="*/ 48 w 1638"/>
                <a:gd name="T3" fmla="*/ 276 h 282"/>
                <a:gd name="T4" fmla="*/ 72 w 1638"/>
                <a:gd name="T5" fmla="*/ 282 h 282"/>
                <a:gd name="T6" fmla="*/ 102 w 1638"/>
                <a:gd name="T7" fmla="*/ 282 h 282"/>
                <a:gd name="T8" fmla="*/ 126 w 1638"/>
                <a:gd name="T9" fmla="*/ 282 h 282"/>
                <a:gd name="T10" fmla="*/ 150 w 1638"/>
                <a:gd name="T11" fmla="*/ 282 h 282"/>
                <a:gd name="T12" fmla="*/ 180 w 1638"/>
                <a:gd name="T13" fmla="*/ 282 h 282"/>
                <a:gd name="T14" fmla="*/ 204 w 1638"/>
                <a:gd name="T15" fmla="*/ 282 h 282"/>
                <a:gd name="T16" fmla="*/ 228 w 1638"/>
                <a:gd name="T17" fmla="*/ 276 h 282"/>
                <a:gd name="T18" fmla="*/ 258 w 1638"/>
                <a:gd name="T19" fmla="*/ 270 h 282"/>
                <a:gd name="T20" fmla="*/ 282 w 1638"/>
                <a:gd name="T21" fmla="*/ 270 h 282"/>
                <a:gd name="T22" fmla="*/ 306 w 1638"/>
                <a:gd name="T23" fmla="*/ 258 h 282"/>
                <a:gd name="T24" fmla="*/ 336 w 1638"/>
                <a:gd name="T25" fmla="*/ 252 h 282"/>
                <a:gd name="T26" fmla="*/ 360 w 1638"/>
                <a:gd name="T27" fmla="*/ 240 h 282"/>
                <a:gd name="T28" fmla="*/ 384 w 1638"/>
                <a:gd name="T29" fmla="*/ 234 h 282"/>
                <a:gd name="T30" fmla="*/ 414 w 1638"/>
                <a:gd name="T31" fmla="*/ 222 h 282"/>
                <a:gd name="T32" fmla="*/ 438 w 1638"/>
                <a:gd name="T33" fmla="*/ 210 h 282"/>
                <a:gd name="T34" fmla="*/ 462 w 1638"/>
                <a:gd name="T35" fmla="*/ 192 h 282"/>
                <a:gd name="T36" fmla="*/ 492 w 1638"/>
                <a:gd name="T37" fmla="*/ 180 h 282"/>
                <a:gd name="T38" fmla="*/ 516 w 1638"/>
                <a:gd name="T39" fmla="*/ 162 h 282"/>
                <a:gd name="T40" fmla="*/ 540 w 1638"/>
                <a:gd name="T41" fmla="*/ 144 h 282"/>
                <a:gd name="T42" fmla="*/ 570 w 1638"/>
                <a:gd name="T43" fmla="*/ 126 h 282"/>
                <a:gd name="T44" fmla="*/ 594 w 1638"/>
                <a:gd name="T45" fmla="*/ 108 h 282"/>
                <a:gd name="T46" fmla="*/ 618 w 1638"/>
                <a:gd name="T47" fmla="*/ 90 h 282"/>
                <a:gd name="T48" fmla="*/ 648 w 1638"/>
                <a:gd name="T49" fmla="*/ 66 h 282"/>
                <a:gd name="T50" fmla="*/ 672 w 1638"/>
                <a:gd name="T51" fmla="*/ 42 h 282"/>
                <a:gd name="T52" fmla="*/ 696 w 1638"/>
                <a:gd name="T53" fmla="*/ 18 h 282"/>
                <a:gd name="T54" fmla="*/ 726 w 1638"/>
                <a:gd name="T55" fmla="*/ 6 h 282"/>
                <a:gd name="T56" fmla="*/ 750 w 1638"/>
                <a:gd name="T57" fmla="*/ 18 h 282"/>
                <a:gd name="T58" fmla="*/ 774 w 1638"/>
                <a:gd name="T59" fmla="*/ 30 h 282"/>
                <a:gd name="T60" fmla="*/ 804 w 1638"/>
                <a:gd name="T61" fmla="*/ 42 h 282"/>
                <a:gd name="T62" fmla="*/ 828 w 1638"/>
                <a:gd name="T63" fmla="*/ 54 h 282"/>
                <a:gd name="T64" fmla="*/ 852 w 1638"/>
                <a:gd name="T65" fmla="*/ 54 h 282"/>
                <a:gd name="T66" fmla="*/ 882 w 1638"/>
                <a:gd name="T67" fmla="*/ 42 h 282"/>
                <a:gd name="T68" fmla="*/ 906 w 1638"/>
                <a:gd name="T69" fmla="*/ 24 h 282"/>
                <a:gd name="T70" fmla="*/ 930 w 1638"/>
                <a:gd name="T71" fmla="*/ 12 h 282"/>
                <a:gd name="T72" fmla="*/ 960 w 1638"/>
                <a:gd name="T73" fmla="*/ 0 h 282"/>
                <a:gd name="T74" fmla="*/ 984 w 1638"/>
                <a:gd name="T75" fmla="*/ 12 h 282"/>
                <a:gd name="T76" fmla="*/ 1008 w 1638"/>
                <a:gd name="T77" fmla="*/ 36 h 282"/>
                <a:gd name="T78" fmla="*/ 1038 w 1638"/>
                <a:gd name="T79" fmla="*/ 60 h 282"/>
                <a:gd name="T80" fmla="*/ 1062 w 1638"/>
                <a:gd name="T81" fmla="*/ 84 h 282"/>
                <a:gd name="T82" fmla="*/ 1086 w 1638"/>
                <a:gd name="T83" fmla="*/ 102 h 282"/>
                <a:gd name="T84" fmla="*/ 1116 w 1638"/>
                <a:gd name="T85" fmla="*/ 120 h 282"/>
                <a:gd name="T86" fmla="*/ 1140 w 1638"/>
                <a:gd name="T87" fmla="*/ 138 h 282"/>
                <a:gd name="T88" fmla="*/ 1164 w 1638"/>
                <a:gd name="T89" fmla="*/ 156 h 282"/>
                <a:gd name="T90" fmla="*/ 1194 w 1638"/>
                <a:gd name="T91" fmla="*/ 174 h 282"/>
                <a:gd name="T92" fmla="*/ 1218 w 1638"/>
                <a:gd name="T93" fmla="*/ 192 h 282"/>
                <a:gd name="T94" fmla="*/ 1242 w 1638"/>
                <a:gd name="T95" fmla="*/ 204 h 282"/>
                <a:gd name="T96" fmla="*/ 1272 w 1638"/>
                <a:gd name="T97" fmla="*/ 216 h 282"/>
                <a:gd name="T98" fmla="*/ 1296 w 1638"/>
                <a:gd name="T99" fmla="*/ 228 h 282"/>
                <a:gd name="T100" fmla="*/ 1320 w 1638"/>
                <a:gd name="T101" fmla="*/ 240 h 282"/>
                <a:gd name="T102" fmla="*/ 1350 w 1638"/>
                <a:gd name="T103" fmla="*/ 246 h 282"/>
                <a:gd name="T104" fmla="*/ 1374 w 1638"/>
                <a:gd name="T105" fmla="*/ 258 h 282"/>
                <a:gd name="T106" fmla="*/ 1398 w 1638"/>
                <a:gd name="T107" fmla="*/ 264 h 282"/>
                <a:gd name="T108" fmla="*/ 1428 w 1638"/>
                <a:gd name="T109" fmla="*/ 270 h 282"/>
                <a:gd name="T110" fmla="*/ 1452 w 1638"/>
                <a:gd name="T111" fmla="*/ 276 h 282"/>
                <a:gd name="T112" fmla="*/ 1476 w 1638"/>
                <a:gd name="T113" fmla="*/ 276 h 282"/>
                <a:gd name="T114" fmla="*/ 1506 w 1638"/>
                <a:gd name="T115" fmla="*/ 282 h 282"/>
                <a:gd name="T116" fmla="*/ 1530 w 1638"/>
                <a:gd name="T117" fmla="*/ 282 h 282"/>
                <a:gd name="T118" fmla="*/ 1554 w 1638"/>
                <a:gd name="T119" fmla="*/ 282 h 282"/>
                <a:gd name="T120" fmla="*/ 1584 w 1638"/>
                <a:gd name="T121" fmla="*/ 282 h 282"/>
                <a:gd name="T122" fmla="*/ 1608 w 1638"/>
                <a:gd name="T123" fmla="*/ 282 h 282"/>
                <a:gd name="T124" fmla="*/ 1632 w 1638"/>
                <a:gd name="T125" fmla="*/ 276 h 2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8"/>
                <a:gd name="T190" fmla="*/ 0 h 282"/>
                <a:gd name="T191" fmla="*/ 1638 w 1638"/>
                <a:gd name="T192" fmla="*/ 282 h 2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8" h="282">
                  <a:moveTo>
                    <a:pt x="0" y="276"/>
                  </a:moveTo>
                  <a:lnTo>
                    <a:pt x="0" y="276"/>
                  </a:lnTo>
                  <a:lnTo>
                    <a:pt x="6" y="276"/>
                  </a:lnTo>
                  <a:lnTo>
                    <a:pt x="12" y="276"/>
                  </a:lnTo>
                  <a:lnTo>
                    <a:pt x="18" y="276"/>
                  </a:lnTo>
                  <a:lnTo>
                    <a:pt x="24" y="276"/>
                  </a:lnTo>
                  <a:lnTo>
                    <a:pt x="30" y="276"/>
                  </a:lnTo>
                  <a:lnTo>
                    <a:pt x="36" y="276"/>
                  </a:lnTo>
                  <a:lnTo>
                    <a:pt x="42" y="276"/>
                  </a:lnTo>
                  <a:lnTo>
                    <a:pt x="48" y="276"/>
                  </a:lnTo>
                  <a:lnTo>
                    <a:pt x="54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66" y="282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84" y="282"/>
                  </a:lnTo>
                  <a:lnTo>
                    <a:pt x="90" y="282"/>
                  </a:lnTo>
                  <a:lnTo>
                    <a:pt x="96" y="282"/>
                  </a:lnTo>
                  <a:lnTo>
                    <a:pt x="102" y="282"/>
                  </a:lnTo>
                  <a:lnTo>
                    <a:pt x="108" y="282"/>
                  </a:lnTo>
                  <a:lnTo>
                    <a:pt x="114" y="282"/>
                  </a:lnTo>
                  <a:lnTo>
                    <a:pt x="120" y="282"/>
                  </a:lnTo>
                  <a:lnTo>
                    <a:pt x="126" y="282"/>
                  </a:lnTo>
                  <a:lnTo>
                    <a:pt x="132" y="282"/>
                  </a:lnTo>
                  <a:lnTo>
                    <a:pt x="138" y="282"/>
                  </a:lnTo>
                  <a:lnTo>
                    <a:pt x="144" y="282"/>
                  </a:lnTo>
                  <a:lnTo>
                    <a:pt x="150" y="282"/>
                  </a:lnTo>
                  <a:lnTo>
                    <a:pt x="156" y="282"/>
                  </a:lnTo>
                  <a:lnTo>
                    <a:pt x="162" y="282"/>
                  </a:lnTo>
                  <a:lnTo>
                    <a:pt x="168" y="282"/>
                  </a:lnTo>
                  <a:lnTo>
                    <a:pt x="174" y="282"/>
                  </a:lnTo>
                  <a:lnTo>
                    <a:pt x="180" y="282"/>
                  </a:lnTo>
                  <a:lnTo>
                    <a:pt x="186" y="282"/>
                  </a:lnTo>
                  <a:lnTo>
                    <a:pt x="192" y="282"/>
                  </a:lnTo>
                  <a:lnTo>
                    <a:pt x="198" y="282"/>
                  </a:lnTo>
                  <a:lnTo>
                    <a:pt x="204" y="282"/>
                  </a:lnTo>
                  <a:lnTo>
                    <a:pt x="210" y="282"/>
                  </a:lnTo>
                  <a:lnTo>
                    <a:pt x="216" y="282"/>
                  </a:lnTo>
                  <a:lnTo>
                    <a:pt x="222" y="282"/>
                  </a:lnTo>
                  <a:lnTo>
                    <a:pt x="222" y="276"/>
                  </a:lnTo>
                  <a:lnTo>
                    <a:pt x="228" y="276"/>
                  </a:lnTo>
                  <a:lnTo>
                    <a:pt x="234" y="276"/>
                  </a:lnTo>
                  <a:lnTo>
                    <a:pt x="240" y="276"/>
                  </a:lnTo>
                  <a:lnTo>
                    <a:pt x="246" y="276"/>
                  </a:lnTo>
                  <a:lnTo>
                    <a:pt x="252" y="276"/>
                  </a:lnTo>
                  <a:lnTo>
                    <a:pt x="258" y="276"/>
                  </a:lnTo>
                  <a:lnTo>
                    <a:pt x="258" y="270"/>
                  </a:lnTo>
                  <a:lnTo>
                    <a:pt x="264" y="270"/>
                  </a:lnTo>
                  <a:lnTo>
                    <a:pt x="270" y="270"/>
                  </a:lnTo>
                  <a:lnTo>
                    <a:pt x="276" y="270"/>
                  </a:lnTo>
                  <a:lnTo>
                    <a:pt x="282" y="270"/>
                  </a:lnTo>
                  <a:lnTo>
                    <a:pt x="282" y="264"/>
                  </a:lnTo>
                  <a:lnTo>
                    <a:pt x="288" y="264"/>
                  </a:lnTo>
                  <a:lnTo>
                    <a:pt x="294" y="264"/>
                  </a:lnTo>
                  <a:lnTo>
                    <a:pt x="300" y="264"/>
                  </a:lnTo>
                  <a:lnTo>
                    <a:pt x="306" y="264"/>
                  </a:lnTo>
                  <a:lnTo>
                    <a:pt x="306" y="258"/>
                  </a:lnTo>
                  <a:lnTo>
                    <a:pt x="312" y="258"/>
                  </a:lnTo>
                  <a:lnTo>
                    <a:pt x="318" y="258"/>
                  </a:lnTo>
                  <a:lnTo>
                    <a:pt x="324" y="258"/>
                  </a:lnTo>
                  <a:lnTo>
                    <a:pt x="324" y="252"/>
                  </a:lnTo>
                  <a:lnTo>
                    <a:pt x="330" y="252"/>
                  </a:lnTo>
                  <a:lnTo>
                    <a:pt x="336" y="252"/>
                  </a:lnTo>
                  <a:lnTo>
                    <a:pt x="342" y="252"/>
                  </a:lnTo>
                  <a:lnTo>
                    <a:pt x="342" y="246"/>
                  </a:lnTo>
                  <a:lnTo>
                    <a:pt x="348" y="246"/>
                  </a:lnTo>
                  <a:lnTo>
                    <a:pt x="354" y="246"/>
                  </a:lnTo>
                  <a:lnTo>
                    <a:pt x="360" y="246"/>
                  </a:lnTo>
                  <a:lnTo>
                    <a:pt x="360" y="240"/>
                  </a:lnTo>
                  <a:lnTo>
                    <a:pt x="366" y="240"/>
                  </a:lnTo>
                  <a:lnTo>
                    <a:pt x="372" y="240"/>
                  </a:lnTo>
                  <a:lnTo>
                    <a:pt x="378" y="240"/>
                  </a:lnTo>
                  <a:lnTo>
                    <a:pt x="378" y="234"/>
                  </a:lnTo>
                  <a:lnTo>
                    <a:pt x="384" y="234"/>
                  </a:lnTo>
                  <a:lnTo>
                    <a:pt x="390" y="234"/>
                  </a:lnTo>
                  <a:lnTo>
                    <a:pt x="390" y="228"/>
                  </a:lnTo>
                  <a:lnTo>
                    <a:pt x="396" y="228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408" y="222"/>
                  </a:lnTo>
                  <a:lnTo>
                    <a:pt x="414" y="222"/>
                  </a:lnTo>
                  <a:lnTo>
                    <a:pt x="420" y="216"/>
                  </a:lnTo>
                  <a:lnTo>
                    <a:pt x="426" y="216"/>
                  </a:lnTo>
                  <a:lnTo>
                    <a:pt x="432" y="210"/>
                  </a:lnTo>
                  <a:lnTo>
                    <a:pt x="438" y="210"/>
                  </a:lnTo>
                  <a:lnTo>
                    <a:pt x="444" y="204"/>
                  </a:lnTo>
                  <a:lnTo>
                    <a:pt x="450" y="204"/>
                  </a:lnTo>
                  <a:lnTo>
                    <a:pt x="450" y="198"/>
                  </a:lnTo>
                  <a:lnTo>
                    <a:pt x="456" y="198"/>
                  </a:lnTo>
                  <a:lnTo>
                    <a:pt x="462" y="198"/>
                  </a:lnTo>
                  <a:lnTo>
                    <a:pt x="462" y="192"/>
                  </a:lnTo>
                  <a:lnTo>
                    <a:pt x="468" y="192"/>
                  </a:lnTo>
                  <a:lnTo>
                    <a:pt x="474" y="192"/>
                  </a:lnTo>
                  <a:lnTo>
                    <a:pt x="474" y="186"/>
                  </a:lnTo>
                  <a:lnTo>
                    <a:pt x="480" y="186"/>
                  </a:lnTo>
                  <a:lnTo>
                    <a:pt x="486" y="186"/>
                  </a:lnTo>
                  <a:lnTo>
                    <a:pt x="486" y="180"/>
                  </a:lnTo>
                  <a:lnTo>
                    <a:pt x="492" y="180"/>
                  </a:lnTo>
                  <a:lnTo>
                    <a:pt x="498" y="174"/>
                  </a:lnTo>
                  <a:lnTo>
                    <a:pt x="504" y="174"/>
                  </a:lnTo>
                  <a:lnTo>
                    <a:pt x="504" y="168"/>
                  </a:lnTo>
                  <a:lnTo>
                    <a:pt x="510" y="168"/>
                  </a:lnTo>
                  <a:lnTo>
                    <a:pt x="516" y="168"/>
                  </a:lnTo>
                  <a:lnTo>
                    <a:pt x="516" y="162"/>
                  </a:lnTo>
                  <a:lnTo>
                    <a:pt x="522" y="162"/>
                  </a:lnTo>
                  <a:lnTo>
                    <a:pt x="522" y="156"/>
                  </a:lnTo>
                  <a:lnTo>
                    <a:pt x="528" y="156"/>
                  </a:lnTo>
                  <a:lnTo>
                    <a:pt x="534" y="156"/>
                  </a:lnTo>
                  <a:lnTo>
                    <a:pt x="534" y="150"/>
                  </a:lnTo>
                  <a:lnTo>
                    <a:pt x="540" y="150"/>
                  </a:lnTo>
                  <a:lnTo>
                    <a:pt x="540" y="144"/>
                  </a:lnTo>
                  <a:lnTo>
                    <a:pt x="546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58" y="138"/>
                  </a:lnTo>
                  <a:lnTo>
                    <a:pt x="558" y="132"/>
                  </a:lnTo>
                  <a:lnTo>
                    <a:pt x="564" y="132"/>
                  </a:lnTo>
                  <a:lnTo>
                    <a:pt x="564" y="126"/>
                  </a:lnTo>
                  <a:lnTo>
                    <a:pt x="570" y="126"/>
                  </a:lnTo>
                  <a:lnTo>
                    <a:pt x="576" y="126"/>
                  </a:lnTo>
                  <a:lnTo>
                    <a:pt x="576" y="120"/>
                  </a:lnTo>
                  <a:lnTo>
                    <a:pt x="582" y="120"/>
                  </a:lnTo>
                  <a:lnTo>
                    <a:pt x="582" y="114"/>
                  </a:lnTo>
                  <a:lnTo>
                    <a:pt x="588" y="114"/>
                  </a:lnTo>
                  <a:lnTo>
                    <a:pt x="594" y="108"/>
                  </a:lnTo>
                  <a:lnTo>
                    <a:pt x="600" y="108"/>
                  </a:lnTo>
                  <a:lnTo>
                    <a:pt x="600" y="102"/>
                  </a:lnTo>
                  <a:lnTo>
                    <a:pt x="606" y="102"/>
                  </a:lnTo>
                  <a:lnTo>
                    <a:pt x="606" y="96"/>
                  </a:lnTo>
                  <a:lnTo>
                    <a:pt x="612" y="96"/>
                  </a:lnTo>
                  <a:lnTo>
                    <a:pt x="612" y="90"/>
                  </a:lnTo>
                  <a:lnTo>
                    <a:pt x="618" y="90"/>
                  </a:lnTo>
                  <a:lnTo>
                    <a:pt x="624" y="90"/>
                  </a:lnTo>
                  <a:lnTo>
                    <a:pt x="624" y="84"/>
                  </a:lnTo>
                  <a:lnTo>
                    <a:pt x="630" y="84"/>
                  </a:lnTo>
                  <a:lnTo>
                    <a:pt x="630" y="78"/>
                  </a:lnTo>
                  <a:lnTo>
                    <a:pt x="636" y="78"/>
                  </a:lnTo>
                  <a:lnTo>
                    <a:pt x="636" y="72"/>
                  </a:lnTo>
                  <a:lnTo>
                    <a:pt x="642" y="72"/>
                  </a:lnTo>
                  <a:lnTo>
                    <a:pt x="642" y="66"/>
                  </a:lnTo>
                  <a:lnTo>
                    <a:pt x="648" y="66"/>
                  </a:lnTo>
                  <a:lnTo>
                    <a:pt x="648" y="60"/>
                  </a:lnTo>
                  <a:lnTo>
                    <a:pt x="654" y="60"/>
                  </a:lnTo>
                  <a:lnTo>
                    <a:pt x="654" y="54"/>
                  </a:lnTo>
                  <a:lnTo>
                    <a:pt x="660" y="54"/>
                  </a:lnTo>
                  <a:lnTo>
                    <a:pt x="666" y="54"/>
                  </a:lnTo>
                  <a:lnTo>
                    <a:pt x="666" y="48"/>
                  </a:lnTo>
                  <a:lnTo>
                    <a:pt x="672" y="48"/>
                  </a:lnTo>
                  <a:lnTo>
                    <a:pt x="672" y="42"/>
                  </a:lnTo>
                  <a:lnTo>
                    <a:pt x="678" y="42"/>
                  </a:lnTo>
                  <a:lnTo>
                    <a:pt x="678" y="36"/>
                  </a:lnTo>
                  <a:lnTo>
                    <a:pt x="684" y="36"/>
                  </a:lnTo>
                  <a:lnTo>
                    <a:pt x="684" y="30"/>
                  </a:lnTo>
                  <a:lnTo>
                    <a:pt x="690" y="30"/>
                  </a:lnTo>
                  <a:lnTo>
                    <a:pt x="690" y="24"/>
                  </a:lnTo>
                  <a:lnTo>
                    <a:pt x="696" y="24"/>
                  </a:lnTo>
                  <a:lnTo>
                    <a:pt x="696" y="18"/>
                  </a:lnTo>
                  <a:lnTo>
                    <a:pt x="702" y="18"/>
                  </a:lnTo>
                  <a:lnTo>
                    <a:pt x="702" y="12"/>
                  </a:lnTo>
                  <a:lnTo>
                    <a:pt x="708" y="12"/>
                  </a:lnTo>
                  <a:lnTo>
                    <a:pt x="714" y="12"/>
                  </a:lnTo>
                  <a:lnTo>
                    <a:pt x="714" y="6"/>
                  </a:lnTo>
                  <a:lnTo>
                    <a:pt x="720" y="6"/>
                  </a:lnTo>
                  <a:lnTo>
                    <a:pt x="726" y="6"/>
                  </a:lnTo>
                  <a:lnTo>
                    <a:pt x="732" y="6"/>
                  </a:lnTo>
                  <a:lnTo>
                    <a:pt x="732" y="12"/>
                  </a:lnTo>
                  <a:lnTo>
                    <a:pt x="738" y="12"/>
                  </a:lnTo>
                  <a:lnTo>
                    <a:pt x="744" y="12"/>
                  </a:lnTo>
                  <a:lnTo>
                    <a:pt x="744" y="18"/>
                  </a:lnTo>
                  <a:lnTo>
                    <a:pt x="750" y="18"/>
                  </a:lnTo>
                  <a:lnTo>
                    <a:pt x="756" y="18"/>
                  </a:lnTo>
                  <a:lnTo>
                    <a:pt x="756" y="24"/>
                  </a:lnTo>
                  <a:lnTo>
                    <a:pt x="762" y="24"/>
                  </a:lnTo>
                  <a:lnTo>
                    <a:pt x="768" y="24"/>
                  </a:lnTo>
                  <a:lnTo>
                    <a:pt x="768" y="30"/>
                  </a:lnTo>
                  <a:lnTo>
                    <a:pt x="774" y="30"/>
                  </a:lnTo>
                  <a:lnTo>
                    <a:pt x="780" y="30"/>
                  </a:lnTo>
                  <a:lnTo>
                    <a:pt x="780" y="36"/>
                  </a:lnTo>
                  <a:lnTo>
                    <a:pt x="786" y="36"/>
                  </a:lnTo>
                  <a:lnTo>
                    <a:pt x="792" y="36"/>
                  </a:lnTo>
                  <a:lnTo>
                    <a:pt x="792" y="42"/>
                  </a:lnTo>
                  <a:lnTo>
                    <a:pt x="798" y="42"/>
                  </a:lnTo>
                  <a:lnTo>
                    <a:pt x="804" y="42"/>
                  </a:lnTo>
                  <a:lnTo>
                    <a:pt x="804" y="48"/>
                  </a:lnTo>
                  <a:lnTo>
                    <a:pt x="810" y="48"/>
                  </a:lnTo>
                  <a:lnTo>
                    <a:pt x="816" y="48"/>
                  </a:lnTo>
                  <a:lnTo>
                    <a:pt x="816" y="54"/>
                  </a:lnTo>
                  <a:lnTo>
                    <a:pt x="822" y="54"/>
                  </a:lnTo>
                  <a:lnTo>
                    <a:pt x="828" y="54"/>
                  </a:lnTo>
                  <a:lnTo>
                    <a:pt x="834" y="54"/>
                  </a:lnTo>
                  <a:lnTo>
                    <a:pt x="834" y="60"/>
                  </a:lnTo>
                  <a:lnTo>
                    <a:pt x="840" y="60"/>
                  </a:lnTo>
                  <a:lnTo>
                    <a:pt x="846" y="60"/>
                  </a:lnTo>
                  <a:lnTo>
                    <a:pt x="846" y="54"/>
                  </a:lnTo>
                  <a:lnTo>
                    <a:pt x="852" y="54"/>
                  </a:lnTo>
                  <a:lnTo>
                    <a:pt x="858" y="54"/>
                  </a:lnTo>
                  <a:lnTo>
                    <a:pt x="864" y="54"/>
                  </a:lnTo>
                  <a:lnTo>
                    <a:pt x="864" y="48"/>
                  </a:lnTo>
                  <a:lnTo>
                    <a:pt x="870" y="48"/>
                  </a:lnTo>
                  <a:lnTo>
                    <a:pt x="870" y="42"/>
                  </a:lnTo>
                  <a:lnTo>
                    <a:pt x="876" y="42"/>
                  </a:lnTo>
                  <a:lnTo>
                    <a:pt x="882" y="42"/>
                  </a:lnTo>
                  <a:lnTo>
                    <a:pt x="882" y="36"/>
                  </a:lnTo>
                  <a:lnTo>
                    <a:pt x="888" y="36"/>
                  </a:lnTo>
                  <a:lnTo>
                    <a:pt x="894" y="36"/>
                  </a:lnTo>
                  <a:lnTo>
                    <a:pt x="894" y="30"/>
                  </a:lnTo>
                  <a:lnTo>
                    <a:pt x="900" y="30"/>
                  </a:lnTo>
                  <a:lnTo>
                    <a:pt x="906" y="30"/>
                  </a:lnTo>
                  <a:lnTo>
                    <a:pt x="906" y="24"/>
                  </a:lnTo>
                  <a:lnTo>
                    <a:pt x="912" y="24"/>
                  </a:lnTo>
                  <a:lnTo>
                    <a:pt x="918" y="24"/>
                  </a:lnTo>
                  <a:lnTo>
                    <a:pt x="918" y="18"/>
                  </a:lnTo>
                  <a:lnTo>
                    <a:pt x="924" y="18"/>
                  </a:lnTo>
                  <a:lnTo>
                    <a:pt x="930" y="18"/>
                  </a:lnTo>
                  <a:lnTo>
                    <a:pt x="930" y="12"/>
                  </a:lnTo>
                  <a:lnTo>
                    <a:pt x="936" y="12"/>
                  </a:lnTo>
                  <a:lnTo>
                    <a:pt x="936" y="6"/>
                  </a:lnTo>
                  <a:lnTo>
                    <a:pt x="942" y="6"/>
                  </a:lnTo>
                  <a:lnTo>
                    <a:pt x="948" y="6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2" y="6"/>
                  </a:lnTo>
                  <a:lnTo>
                    <a:pt x="978" y="6"/>
                  </a:lnTo>
                  <a:lnTo>
                    <a:pt x="984" y="6"/>
                  </a:lnTo>
                  <a:lnTo>
                    <a:pt x="984" y="12"/>
                  </a:lnTo>
                  <a:lnTo>
                    <a:pt x="990" y="12"/>
                  </a:lnTo>
                  <a:lnTo>
                    <a:pt x="990" y="18"/>
                  </a:lnTo>
                  <a:lnTo>
                    <a:pt x="996" y="18"/>
                  </a:lnTo>
                  <a:lnTo>
                    <a:pt x="996" y="24"/>
                  </a:lnTo>
                  <a:lnTo>
                    <a:pt x="1002" y="24"/>
                  </a:lnTo>
                  <a:lnTo>
                    <a:pt x="1002" y="30"/>
                  </a:lnTo>
                  <a:lnTo>
                    <a:pt x="1008" y="30"/>
                  </a:lnTo>
                  <a:lnTo>
                    <a:pt x="1008" y="36"/>
                  </a:lnTo>
                  <a:lnTo>
                    <a:pt x="1014" y="36"/>
                  </a:lnTo>
                  <a:lnTo>
                    <a:pt x="1014" y="42"/>
                  </a:lnTo>
                  <a:lnTo>
                    <a:pt x="1020" y="42"/>
                  </a:lnTo>
                  <a:lnTo>
                    <a:pt x="1020" y="48"/>
                  </a:lnTo>
                  <a:lnTo>
                    <a:pt x="1026" y="48"/>
                  </a:lnTo>
                  <a:lnTo>
                    <a:pt x="1026" y="54"/>
                  </a:lnTo>
                  <a:lnTo>
                    <a:pt x="1032" y="54"/>
                  </a:lnTo>
                  <a:lnTo>
                    <a:pt x="1032" y="60"/>
                  </a:lnTo>
                  <a:lnTo>
                    <a:pt x="1038" y="60"/>
                  </a:lnTo>
                  <a:lnTo>
                    <a:pt x="1038" y="66"/>
                  </a:lnTo>
                  <a:lnTo>
                    <a:pt x="1044" y="66"/>
                  </a:lnTo>
                  <a:lnTo>
                    <a:pt x="1050" y="66"/>
                  </a:lnTo>
                  <a:lnTo>
                    <a:pt x="1050" y="72"/>
                  </a:lnTo>
                  <a:lnTo>
                    <a:pt x="1056" y="72"/>
                  </a:lnTo>
                  <a:lnTo>
                    <a:pt x="1056" y="78"/>
                  </a:lnTo>
                  <a:lnTo>
                    <a:pt x="1062" y="78"/>
                  </a:lnTo>
                  <a:lnTo>
                    <a:pt x="1062" y="84"/>
                  </a:lnTo>
                  <a:lnTo>
                    <a:pt x="1068" y="84"/>
                  </a:lnTo>
                  <a:lnTo>
                    <a:pt x="1068" y="90"/>
                  </a:lnTo>
                  <a:lnTo>
                    <a:pt x="1074" y="90"/>
                  </a:lnTo>
                  <a:lnTo>
                    <a:pt x="1074" y="96"/>
                  </a:lnTo>
                  <a:lnTo>
                    <a:pt x="1080" y="96"/>
                  </a:lnTo>
                  <a:lnTo>
                    <a:pt x="1086" y="96"/>
                  </a:lnTo>
                  <a:lnTo>
                    <a:pt x="1086" y="102"/>
                  </a:lnTo>
                  <a:lnTo>
                    <a:pt x="1092" y="102"/>
                  </a:lnTo>
                  <a:lnTo>
                    <a:pt x="1092" y="108"/>
                  </a:lnTo>
                  <a:lnTo>
                    <a:pt x="1098" y="108"/>
                  </a:lnTo>
                  <a:lnTo>
                    <a:pt x="1098" y="114"/>
                  </a:lnTo>
                  <a:lnTo>
                    <a:pt x="1104" y="114"/>
                  </a:lnTo>
                  <a:lnTo>
                    <a:pt x="1110" y="120"/>
                  </a:lnTo>
                  <a:lnTo>
                    <a:pt x="1116" y="120"/>
                  </a:lnTo>
                  <a:lnTo>
                    <a:pt x="1116" y="126"/>
                  </a:lnTo>
                  <a:lnTo>
                    <a:pt x="1122" y="126"/>
                  </a:lnTo>
                  <a:lnTo>
                    <a:pt x="1122" y="132"/>
                  </a:lnTo>
                  <a:lnTo>
                    <a:pt x="1128" y="132"/>
                  </a:lnTo>
                  <a:lnTo>
                    <a:pt x="1134" y="132"/>
                  </a:lnTo>
                  <a:lnTo>
                    <a:pt x="1134" y="138"/>
                  </a:lnTo>
                  <a:lnTo>
                    <a:pt x="1140" y="138"/>
                  </a:lnTo>
                  <a:lnTo>
                    <a:pt x="1140" y="144"/>
                  </a:lnTo>
                  <a:lnTo>
                    <a:pt x="1146" y="144"/>
                  </a:lnTo>
                  <a:lnTo>
                    <a:pt x="1152" y="150"/>
                  </a:lnTo>
                  <a:lnTo>
                    <a:pt x="1158" y="150"/>
                  </a:lnTo>
                  <a:lnTo>
                    <a:pt x="1158" y="156"/>
                  </a:lnTo>
                  <a:lnTo>
                    <a:pt x="1164" y="156"/>
                  </a:lnTo>
                  <a:lnTo>
                    <a:pt x="1170" y="162"/>
                  </a:lnTo>
                  <a:lnTo>
                    <a:pt x="1176" y="162"/>
                  </a:lnTo>
                  <a:lnTo>
                    <a:pt x="1176" y="168"/>
                  </a:lnTo>
                  <a:lnTo>
                    <a:pt x="1182" y="168"/>
                  </a:lnTo>
                  <a:lnTo>
                    <a:pt x="1188" y="168"/>
                  </a:lnTo>
                  <a:lnTo>
                    <a:pt x="1188" y="174"/>
                  </a:lnTo>
                  <a:lnTo>
                    <a:pt x="1194" y="174"/>
                  </a:lnTo>
                  <a:lnTo>
                    <a:pt x="1194" y="180"/>
                  </a:lnTo>
                  <a:lnTo>
                    <a:pt x="1200" y="180"/>
                  </a:lnTo>
                  <a:lnTo>
                    <a:pt x="1206" y="180"/>
                  </a:lnTo>
                  <a:lnTo>
                    <a:pt x="1206" y="186"/>
                  </a:lnTo>
                  <a:lnTo>
                    <a:pt x="1212" y="186"/>
                  </a:lnTo>
                  <a:lnTo>
                    <a:pt x="1218" y="186"/>
                  </a:lnTo>
                  <a:lnTo>
                    <a:pt x="1218" y="192"/>
                  </a:lnTo>
                  <a:lnTo>
                    <a:pt x="1224" y="192"/>
                  </a:lnTo>
                  <a:lnTo>
                    <a:pt x="1230" y="198"/>
                  </a:lnTo>
                  <a:lnTo>
                    <a:pt x="1236" y="198"/>
                  </a:lnTo>
                  <a:lnTo>
                    <a:pt x="1236" y="204"/>
                  </a:lnTo>
                  <a:lnTo>
                    <a:pt x="1242" y="204"/>
                  </a:lnTo>
                  <a:lnTo>
                    <a:pt x="1248" y="204"/>
                  </a:lnTo>
                  <a:lnTo>
                    <a:pt x="1248" y="210"/>
                  </a:lnTo>
                  <a:lnTo>
                    <a:pt x="1254" y="210"/>
                  </a:lnTo>
                  <a:lnTo>
                    <a:pt x="1260" y="210"/>
                  </a:lnTo>
                  <a:lnTo>
                    <a:pt x="1260" y="216"/>
                  </a:lnTo>
                  <a:lnTo>
                    <a:pt x="1266" y="216"/>
                  </a:lnTo>
                  <a:lnTo>
                    <a:pt x="1272" y="216"/>
                  </a:lnTo>
                  <a:lnTo>
                    <a:pt x="1272" y="222"/>
                  </a:lnTo>
                  <a:lnTo>
                    <a:pt x="1278" y="222"/>
                  </a:lnTo>
                  <a:lnTo>
                    <a:pt x="1284" y="222"/>
                  </a:lnTo>
                  <a:lnTo>
                    <a:pt x="1290" y="222"/>
                  </a:lnTo>
                  <a:lnTo>
                    <a:pt x="1290" y="228"/>
                  </a:lnTo>
                  <a:lnTo>
                    <a:pt x="1296" y="228"/>
                  </a:lnTo>
                  <a:lnTo>
                    <a:pt x="1302" y="228"/>
                  </a:lnTo>
                  <a:lnTo>
                    <a:pt x="1302" y="234"/>
                  </a:lnTo>
                  <a:lnTo>
                    <a:pt x="1308" y="234"/>
                  </a:lnTo>
                  <a:lnTo>
                    <a:pt x="1314" y="234"/>
                  </a:lnTo>
                  <a:lnTo>
                    <a:pt x="1314" y="240"/>
                  </a:lnTo>
                  <a:lnTo>
                    <a:pt x="1320" y="240"/>
                  </a:lnTo>
                  <a:lnTo>
                    <a:pt x="1326" y="240"/>
                  </a:lnTo>
                  <a:lnTo>
                    <a:pt x="1332" y="240"/>
                  </a:lnTo>
                  <a:lnTo>
                    <a:pt x="1332" y="246"/>
                  </a:lnTo>
                  <a:lnTo>
                    <a:pt x="1338" y="246"/>
                  </a:lnTo>
                  <a:lnTo>
                    <a:pt x="1344" y="246"/>
                  </a:lnTo>
                  <a:lnTo>
                    <a:pt x="1350" y="246"/>
                  </a:lnTo>
                  <a:lnTo>
                    <a:pt x="1350" y="252"/>
                  </a:lnTo>
                  <a:lnTo>
                    <a:pt x="1356" y="252"/>
                  </a:lnTo>
                  <a:lnTo>
                    <a:pt x="1362" y="252"/>
                  </a:lnTo>
                  <a:lnTo>
                    <a:pt x="1368" y="252"/>
                  </a:lnTo>
                  <a:lnTo>
                    <a:pt x="1368" y="258"/>
                  </a:lnTo>
                  <a:lnTo>
                    <a:pt x="1374" y="258"/>
                  </a:lnTo>
                  <a:lnTo>
                    <a:pt x="1380" y="258"/>
                  </a:lnTo>
                  <a:lnTo>
                    <a:pt x="1386" y="258"/>
                  </a:lnTo>
                  <a:lnTo>
                    <a:pt x="1386" y="264"/>
                  </a:lnTo>
                  <a:lnTo>
                    <a:pt x="1392" y="264"/>
                  </a:lnTo>
                  <a:lnTo>
                    <a:pt x="1398" y="264"/>
                  </a:lnTo>
                  <a:lnTo>
                    <a:pt x="1404" y="264"/>
                  </a:lnTo>
                  <a:lnTo>
                    <a:pt x="1410" y="264"/>
                  </a:lnTo>
                  <a:lnTo>
                    <a:pt x="1410" y="270"/>
                  </a:lnTo>
                  <a:lnTo>
                    <a:pt x="1416" y="270"/>
                  </a:lnTo>
                  <a:lnTo>
                    <a:pt x="1422" y="270"/>
                  </a:lnTo>
                  <a:lnTo>
                    <a:pt x="1428" y="270"/>
                  </a:lnTo>
                  <a:lnTo>
                    <a:pt x="1434" y="270"/>
                  </a:lnTo>
                  <a:lnTo>
                    <a:pt x="1440" y="270"/>
                  </a:lnTo>
                  <a:lnTo>
                    <a:pt x="1440" y="276"/>
                  </a:lnTo>
                  <a:lnTo>
                    <a:pt x="1446" y="276"/>
                  </a:lnTo>
                  <a:lnTo>
                    <a:pt x="1452" y="276"/>
                  </a:lnTo>
                  <a:lnTo>
                    <a:pt x="1458" y="276"/>
                  </a:lnTo>
                  <a:lnTo>
                    <a:pt x="1464" y="276"/>
                  </a:lnTo>
                  <a:lnTo>
                    <a:pt x="1470" y="276"/>
                  </a:lnTo>
                  <a:lnTo>
                    <a:pt x="1476" y="276"/>
                  </a:lnTo>
                  <a:lnTo>
                    <a:pt x="1476" y="282"/>
                  </a:lnTo>
                  <a:lnTo>
                    <a:pt x="1482" y="282"/>
                  </a:lnTo>
                  <a:lnTo>
                    <a:pt x="1488" y="282"/>
                  </a:lnTo>
                  <a:lnTo>
                    <a:pt x="1494" y="282"/>
                  </a:lnTo>
                  <a:lnTo>
                    <a:pt x="1500" y="282"/>
                  </a:lnTo>
                  <a:lnTo>
                    <a:pt x="1506" y="282"/>
                  </a:lnTo>
                  <a:lnTo>
                    <a:pt x="1512" y="282"/>
                  </a:lnTo>
                  <a:lnTo>
                    <a:pt x="1518" y="282"/>
                  </a:lnTo>
                  <a:lnTo>
                    <a:pt x="1524" y="282"/>
                  </a:lnTo>
                  <a:lnTo>
                    <a:pt x="1530" y="282"/>
                  </a:lnTo>
                  <a:lnTo>
                    <a:pt x="1536" y="282"/>
                  </a:lnTo>
                  <a:lnTo>
                    <a:pt x="1542" y="282"/>
                  </a:lnTo>
                  <a:lnTo>
                    <a:pt x="1548" y="282"/>
                  </a:lnTo>
                  <a:lnTo>
                    <a:pt x="1554" y="282"/>
                  </a:lnTo>
                  <a:lnTo>
                    <a:pt x="1560" y="282"/>
                  </a:lnTo>
                  <a:lnTo>
                    <a:pt x="1566" y="282"/>
                  </a:lnTo>
                  <a:lnTo>
                    <a:pt x="1572" y="282"/>
                  </a:lnTo>
                  <a:lnTo>
                    <a:pt x="1578" y="282"/>
                  </a:lnTo>
                  <a:lnTo>
                    <a:pt x="1584" y="282"/>
                  </a:lnTo>
                  <a:lnTo>
                    <a:pt x="1590" y="282"/>
                  </a:lnTo>
                  <a:lnTo>
                    <a:pt x="1596" y="282"/>
                  </a:lnTo>
                  <a:lnTo>
                    <a:pt x="1602" y="282"/>
                  </a:lnTo>
                  <a:lnTo>
                    <a:pt x="1608" y="282"/>
                  </a:lnTo>
                  <a:lnTo>
                    <a:pt x="1614" y="282"/>
                  </a:lnTo>
                  <a:lnTo>
                    <a:pt x="1620" y="282"/>
                  </a:lnTo>
                  <a:lnTo>
                    <a:pt x="1620" y="276"/>
                  </a:lnTo>
                  <a:lnTo>
                    <a:pt x="1626" y="276"/>
                  </a:lnTo>
                  <a:lnTo>
                    <a:pt x="1632" y="276"/>
                  </a:lnTo>
                  <a:lnTo>
                    <a:pt x="1638" y="276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5" name="Rectangle 74"/>
            <p:cNvSpPr>
              <a:spLocks noChangeArrowheads="1"/>
            </p:cNvSpPr>
            <p:nvPr/>
          </p:nvSpPr>
          <p:spPr bwMode="auto">
            <a:xfrm>
              <a:off x="1221" y="2981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FF"/>
                  </a:solidFill>
                  <a:latin typeface="Arial" charset="0"/>
                </a:rPr>
                <a:t>DISP_X</a:t>
              </a:r>
              <a:endParaRPr lang="en-US"/>
            </a:p>
          </p:txBody>
        </p:sp>
        <p:sp>
          <p:nvSpPr>
            <p:cNvPr id="13386" name="Freeform 75"/>
            <p:cNvSpPr>
              <a:spLocks/>
            </p:cNvSpPr>
            <p:nvPr/>
          </p:nvSpPr>
          <p:spPr bwMode="auto">
            <a:xfrm>
              <a:off x="153" y="2297"/>
              <a:ext cx="1638" cy="1"/>
            </a:xfrm>
            <a:custGeom>
              <a:avLst/>
              <a:gdLst>
                <a:gd name="T0" fmla="*/ 24 w 1638"/>
                <a:gd name="T1" fmla="*/ 0 h 1"/>
                <a:gd name="T2" fmla="*/ 48 w 1638"/>
                <a:gd name="T3" fmla="*/ 0 h 1"/>
                <a:gd name="T4" fmla="*/ 72 w 1638"/>
                <a:gd name="T5" fmla="*/ 0 h 1"/>
                <a:gd name="T6" fmla="*/ 102 w 1638"/>
                <a:gd name="T7" fmla="*/ 0 h 1"/>
                <a:gd name="T8" fmla="*/ 126 w 1638"/>
                <a:gd name="T9" fmla="*/ 0 h 1"/>
                <a:gd name="T10" fmla="*/ 150 w 1638"/>
                <a:gd name="T11" fmla="*/ 0 h 1"/>
                <a:gd name="T12" fmla="*/ 180 w 1638"/>
                <a:gd name="T13" fmla="*/ 0 h 1"/>
                <a:gd name="T14" fmla="*/ 204 w 1638"/>
                <a:gd name="T15" fmla="*/ 0 h 1"/>
                <a:gd name="T16" fmla="*/ 228 w 1638"/>
                <a:gd name="T17" fmla="*/ 0 h 1"/>
                <a:gd name="T18" fmla="*/ 258 w 1638"/>
                <a:gd name="T19" fmla="*/ 0 h 1"/>
                <a:gd name="T20" fmla="*/ 282 w 1638"/>
                <a:gd name="T21" fmla="*/ 0 h 1"/>
                <a:gd name="T22" fmla="*/ 306 w 1638"/>
                <a:gd name="T23" fmla="*/ 0 h 1"/>
                <a:gd name="T24" fmla="*/ 336 w 1638"/>
                <a:gd name="T25" fmla="*/ 0 h 1"/>
                <a:gd name="T26" fmla="*/ 360 w 1638"/>
                <a:gd name="T27" fmla="*/ 0 h 1"/>
                <a:gd name="T28" fmla="*/ 384 w 1638"/>
                <a:gd name="T29" fmla="*/ 0 h 1"/>
                <a:gd name="T30" fmla="*/ 414 w 1638"/>
                <a:gd name="T31" fmla="*/ 0 h 1"/>
                <a:gd name="T32" fmla="*/ 438 w 1638"/>
                <a:gd name="T33" fmla="*/ 0 h 1"/>
                <a:gd name="T34" fmla="*/ 462 w 1638"/>
                <a:gd name="T35" fmla="*/ 0 h 1"/>
                <a:gd name="T36" fmla="*/ 492 w 1638"/>
                <a:gd name="T37" fmla="*/ 0 h 1"/>
                <a:gd name="T38" fmla="*/ 516 w 1638"/>
                <a:gd name="T39" fmla="*/ 0 h 1"/>
                <a:gd name="T40" fmla="*/ 540 w 1638"/>
                <a:gd name="T41" fmla="*/ 0 h 1"/>
                <a:gd name="T42" fmla="*/ 570 w 1638"/>
                <a:gd name="T43" fmla="*/ 0 h 1"/>
                <a:gd name="T44" fmla="*/ 594 w 1638"/>
                <a:gd name="T45" fmla="*/ 0 h 1"/>
                <a:gd name="T46" fmla="*/ 618 w 1638"/>
                <a:gd name="T47" fmla="*/ 0 h 1"/>
                <a:gd name="T48" fmla="*/ 648 w 1638"/>
                <a:gd name="T49" fmla="*/ 0 h 1"/>
                <a:gd name="T50" fmla="*/ 672 w 1638"/>
                <a:gd name="T51" fmla="*/ 0 h 1"/>
                <a:gd name="T52" fmla="*/ 696 w 1638"/>
                <a:gd name="T53" fmla="*/ 0 h 1"/>
                <a:gd name="T54" fmla="*/ 726 w 1638"/>
                <a:gd name="T55" fmla="*/ 0 h 1"/>
                <a:gd name="T56" fmla="*/ 750 w 1638"/>
                <a:gd name="T57" fmla="*/ 0 h 1"/>
                <a:gd name="T58" fmla="*/ 774 w 1638"/>
                <a:gd name="T59" fmla="*/ 0 h 1"/>
                <a:gd name="T60" fmla="*/ 804 w 1638"/>
                <a:gd name="T61" fmla="*/ 0 h 1"/>
                <a:gd name="T62" fmla="*/ 828 w 1638"/>
                <a:gd name="T63" fmla="*/ 0 h 1"/>
                <a:gd name="T64" fmla="*/ 852 w 1638"/>
                <a:gd name="T65" fmla="*/ 0 h 1"/>
                <a:gd name="T66" fmla="*/ 882 w 1638"/>
                <a:gd name="T67" fmla="*/ 0 h 1"/>
                <a:gd name="T68" fmla="*/ 906 w 1638"/>
                <a:gd name="T69" fmla="*/ 0 h 1"/>
                <a:gd name="T70" fmla="*/ 930 w 1638"/>
                <a:gd name="T71" fmla="*/ 0 h 1"/>
                <a:gd name="T72" fmla="*/ 960 w 1638"/>
                <a:gd name="T73" fmla="*/ 0 h 1"/>
                <a:gd name="T74" fmla="*/ 984 w 1638"/>
                <a:gd name="T75" fmla="*/ 0 h 1"/>
                <a:gd name="T76" fmla="*/ 1008 w 1638"/>
                <a:gd name="T77" fmla="*/ 0 h 1"/>
                <a:gd name="T78" fmla="*/ 1038 w 1638"/>
                <a:gd name="T79" fmla="*/ 0 h 1"/>
                <a:gd name="T80" fmla="*/ 1062 w 1638"/>
                <a:gd name="T81" fmla="*/ 0 h 1"/>
                <a:gd name="T82" fmla="*/ 1086 w 1638"/>
                <a:gd name="T83" fmla="*/ 0 h 1"/>
                <a:gd name="T84" fmla="*/ 1116 w 1638"/>
                <a:gd name="T85" fmla="*/ 0 h 1"/>
                <a:gd name="T86" fmla="*/ 1140 w 1638"/>
                <a:gd name="T87" fmla="*/ 0 h 1"/>
                <a:gd name="T88" fmla="*/ 1164 w 1638"/>
                <a:gd name="T89" fmla="*/ 0 h 1"/>
                <a:gd name="T90" fmla="*/ 1194 w 1638"/>
                <a:gd name="T91" fmla="*/ 0 h 1"/>
                <a:gd name="T92" fmla="*/ 1218 w 1638"/>
                <a:gd name="T93" fmla="*/ 0 h 1"/>
                <a:gd name="T94" fmla="*/ 1242 w 1638"/>
                <a:gd name="T95" fmla="*/ 0 h 1"/>
                <a:gd name="T96" fmla="*/ 1272 w 1638"/>
                <a:gd name="T97" fmla="*/ 0 h 1"/>
                <a:gd name="T98" fmla="*/ 1296 w 1638"/>
                <a:gd name="T99" fmla="*/ 0 h 1"/>
                <a:gd name="T100" fmla="*/ 1320 w 1638"/>
                <a:gd name="T101" fmla="*/ 0 h 1"/>
                <a:gd name="T102" fmla="*/ 1350 w 1638"/>
                <a:gd name="T103" fmla="*/ 0 h 1"/>
                <a:gd name="T104" fmla="*/ 1374 w 1638"/>
                <a:gd name="T105" fmla="*/ 0 h 1"/>
                <a:gd name="T106" fmla="*/ 1398 w 1638"/>
                <a:gd name="T107" fmla="*/ 0 h 1"/>
                <a:gd name="T108" fmla="*/ 1428 w 1638"/>
                <a:gd name="T109" fmla="*/ 0 h 1"/>
                <a:gd name="T110" fmla="*/ 1452 w 1638"/>
                <a:gd name="T111" fmla="*/ 0 h 1"/>
                <a:gd name="T112" fmla="*/ 1476 w 1638"/>
                <a:gd name="T113" fmla="*/ 0 h 1"/>
                <a:gd name="T114" fmla="*/ 1506 w 1638"/>
                <a:gd name="T115" fmla="*/ 0 h 1"/>
                <a:gd name="T116" fmla="*/ 1530 w 1638"/>
                <a:gd name="T117" fmla="*/ 0 h 1"/>
                <a:gd name="T118" fmla="*/ 1554 w 1638"/>
                <a:gd name="T119" fmla="*/ 0 h 1"/>
                <a:gd name="T120" fmla="*/ 1584 w 1638"/>
                <a:gd name="T121" fmla="*/ 0 h 1"/>
                <a:gd name="T122" fmla="*/ 1608 w 1638"/>
                <a:gd name="T123" fmla="*/ 0 h 1"/>
                <a:gd name="T124" fmla="*/ 1632 w 1638"/>
                <a:gd name="T125" fmla="*/ 0 h 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8"/>
                <a:gd name="T190" fmla="*/ 0 h 1"/>
                <a:gd name="T191" fmla="*/ 1638 w 1638"/>
                <a:gd name="T192" fmla="*/ 1 h 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8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26" y="0"/>
                  </a:lnTo>
                  <a:lnTo>
                    <a:pt x="132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0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4" y="0"/>
                  </a:lnTo>
                  <a:lnTo>
                    <a:pt x="240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82" y="0"/>
                  </a:lnTo>
                  <a:lnTo>
                    <a:pt x="288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30" y="0"/>
                  </a:lnTo>
                  <a:lnTo>
                    <a:pt x="336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4" y="0"/>
                  </a:lnTo>
                  <a:lnTo>
                    <a:pt x="390" y="0"/>
                  </a:lnTo>
                  <a:lnTo>
                    <a:pt x="396" y="0"/>
                  </a:lnTo>
                  <a:lnTo>
                    <a:pt x="402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0"/>
                  </a:lnTo>
                  <a:lnTo>
                    <a:pt x="456" y="0"/>
                  </a:lnTo>
                  <a:lnTo>
                    <a:pt x="462" y="0"/>
                  </a:lnTo>
                  <a:lnTo>
                    <a:pt x="468" y="0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6" y="0"/>
                  </a:lnTo>
                  <a:lnTo>
                    <a:pt x="492" y="0"/>
                  </a:lnTo>
                  <a:lnTo>
                    <a:pt x="498" y="0"/>
                  </a:lnTo>
                  <a:lnTo>
                    <a:pt x="504" y="0"/>
                  </a:lnTo>
                  <a:lnTo>
                    <a:pt x="510" y="0"/>
                  </a:lnTo>
                  <a:lnTo>
                    <a:pt x="516" y="0"/>
                  </a:lnTo>
                  <a:lnTo>
                    <a:pt x="522" y="0"/>
                  </a:lnTo>
                  <a:lnTo>
                    <a:pt x="528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0"/>
                  </a:lnTo>
                  <a:lnTo>
                    <a:pt x="558" y="0"/>
                  </a:lnTo>
                  <a:lnTo>
                    <a:pt x="564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2" y="0"/>
                  </a:lnTo>
                  <a:lnTo>
                    <a:pt x="588" y="0"/>
                  </a:lnTo>
                  <a:lnTo>
                    <a:pt x="594" y="0"/>
                  </a:lnTo>
                  <a:lnTo>
                    <a:pt x="600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4" y="0"/>
                  </a:lnTo>
                  <a:lnTo>
                    <a:pt x="630" y="0"/>
                  </a:lnTo>
                  <a:lnTo>
                    <a:pt x="636" y="0"/>
                  </a:lnTo>
                  <a:lnTo>
                    <a:pt x="642" y="0"/>
                  </a:lnTo>
                  <a:lnTo>
                    <a:pt x="648" y="0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72" y="0"/>
                  </a:lnTo>
                  <a:lnTo>
                    <a:pt x="678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6" y="0"/>
                  </a:lnTo>
                  <a:lnTo>
                    <a:pt x="702" y="0"/>
                  </a:lnTo>
                  <a:lnTo>
                    <a:pt x="708" y="0"/>
                  </a:lnTo>
                  <a:lnTo>
                    <a:pt x="714" y="0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2" y="0"/>
                  </a:lnTo>
                  <a:lnTo>
                    <a:pt x="738" y="0"/>
                  </a:lnTo>
                  <a:lnTo>
                    <a:pt x="744" y="0"/>
                  </a:lnTo>
                  <a:lnTo>
                    <a:pt x="750" y="0"/>
                  </a:lnTo>
                  <a:lnTo>
                    <a:pt x="756" y="0"/>
                  </a:lnTo>
                  <a:lnTo>
                    <a:pt x="762" y="0"/>
                  </a:lnTo>
                  <a:lnTo>
                    <a:pt x="768" y="0"/>
                  </a:lnTo>
                  <a:lnTo>
                    <a:pt x="774" y="0"/>
                  </a:lnTo>
                  <a:lnTo>
                    <a:pt x="780" y="0"/>
                  </a:lnTo>
                  <a:lnTo>
                    <a:pt x="786" y="0"/>
                  </a:lnTo>
                  <a:lnTo>
                    <a:pt x="792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6" y="0"/>
                  </a:lnTo>
                  <a:lnTo>
                    <a:pt x="822" y="0"/>
                  </a:lnTo>
                  <a:lnTo>
                    <a:pt x="828" y="0"/>
                  </a:lnTo>
                  <a:lnTo>
                    <a:pt x="834" y="0"/>
                  </a:lnTo>
                  <a:lnTo>
                    <a:pt x="840" y="0"/>
                  </a:lnTo>
                  <a:lnTo>
                    <a:pt x="846" y="0"/>
                  </a:lnTo>
                  <a:lnTo>
                    <a:pt x="852" y="0"/>
                  </a:lnTo>
                  <a:lnTo>
                    <a:pt x="858" y="0"/>
                  </a:lnTo>
                  <a:lnTo>
                    <a:pt x="864" y="0"/>
                  </a:lnTo>
                  <a:lnTo>
                    <a:pt x="870" y="0"/>
                  </a:lnTo>
                  <a:lnTo>
                    <a:pt x="876" y="0"/>
                  </a:lnTo>
                  <a:lnTo>
                    <a:pt x="882" y="0"/>
                  </a:lnTo>
                  <a:lnTo>
                    <a:pt x="888" y="0"/>
                  </a:lnTo>
                  <a:lnTo>
                    <a:pt x="894" y="0"/>
                  </a:lnTo>
                  <a:lnTo>
                    <a:pt x="900" y="0"/>
                  </a:lnTo>
                  <a:lnTo>
                    <a:pt x="906" y="0"/>
                  </a:lnTo>
                  <a:lnTo>
                    <a:pt x="912" y="0"/>
                  </a:lnTo>
                  <a:lnTo>
                    <a:pt x="918" y="0"/>
                  </a:lnTo>
                  <a:lnTo>
                    <a:pt x="924" y="0"/>
                  </a:lnTo>
                  <a:lnTo>
                    <a:pt x="930" y="0"/>
                  </a:lnTo>
                  <a:lnTo>
                    <a:pt x="936" y="0"/>
                  </a:lnTo>
                  <a:lnTo>
                    <a:pt x="942" y="0"/>
                  </a:lnTo>
                  <a:lnTo>
                    <a:pt x="948" y="0"/>
                  </a:lnTo>
                  <a:lnTo>
                    <a:pt x="954" y="0"/>
                  </a:lnTo>
                  <a:lnTo>
                    <a:pt x="960" y="0"/>
                  </a:lnTo>
                  <a:lnTo>
                    <a:pt x="966" y="0"/>
                  </a:lnTo>
                  <a:lnTo>
                    <a:pt x="972" y="0"/>
                  </a:lnTo>
                  <a:lnTo>
                    <a:pt x="978" y="0"/>
                  </a:lnTo>
                  <a:lnTo>
                    <a:pt x="984" y="0"/>
                  </a:lnTo>
                  <a:lnTo>
                    <a:pt x="990" y="0"/>
                  </a:lnTo>
                  <a:lnTo>
                    <a:pt x="996" y="0"/>
                  </a:lnTo>
                  <a:lnTo>
                    <a:pt x="1002" y="0"/>
                  </a:lnTo>
                  <a:lnTo>
                    <a:pt x="1008" y="0"/>
                  </a:lnTo>
                  <a:lnTo>
                    <a:pt x="1014" y="0"/>
                  </a:lnTo>
                  <a:lnTo>
                    <a:pt x="1020" y="0"/>
                  </a:lnTo>
                  <a:lnTo>
                    <a:pt x="1026" y="0"/>
                  </a:lnTo>
                  <a:lnTo>
                    <a:pt x="1032" y="0"/>
                  </a:lnTo>
                  <a:lnTo>
                    <a:pt x="1038" y="0"/>
                  </a:lnTo>
                  <a:lnTo>
                    <a:pt x="1044" y="0"/>
                  </a:lnTo>
                  <a:lnTo>
                    <a:pt x="1050" y="0"/>
                  </a:lnTo>
                  <a:lnTo>
                    <a:pt x="1056" y="0"/>
                  </a:lnTo>
                  <a:lnTo>
                    <a:pt x="1062" y="0"/>
                  </a:lnTo>
                  <a:lnTo>
                    <a:pt x="1068" y="0"/>
                  </a:lnTo>
                  <a:lnTo>
                    <a:pt x="1074" y="0"/>
                  </a:lnTo>
                  <a:lnTo>
                    <a:pt x="1080" y="0"/>
                  </a:lnTo>
                  <a:lnTo>
                    <a:pt x="1086" y="0"/>
                  </a:lnTo>
                  <a:lnTo>
                    <a:pt x="1092" y="0"/>
                  </a:lnTo>
                  <a:lnTo>
                    <a:pt x="1098" y="0"/>
                  </a:lnTo>
                  <a:lnTo>
                    <a:pt x="1104" y="0"/>
                  </a:lnTo>
                  <a:lnTo>
                    <a:pt x="1110" y="0"/>
                  </a:lnTo>
                  <a:lnTo>
                    <a:pt x="1116" y="0"/>
                  </a:lnTo>
                  <a:lnTo>
                    <a:pt x="1122" y="0"/>
                  </a:lnTo>
                  <a:lnTo>
                    <a:pt x="1128" y="0"/>
                  </a:lnTo>
                  <a:lnTo>
                    <a:pt x="1134" y="0"/>
                  </a:lnTo>
                  <a:lnTo>
                    <a:pt x="1140" y="0"/>
                  </a:lnTo>
                  <a:lnTo>
                    <a:pt x="1146" y="0"/>
                  </a:lnTo>
                  <a:lnTo>
                    <a:pt x="1152" y="0"/>
                  </a:lnTo>
                  <a:lnTo>
                    <a:pt x="1158" y="0"/>
                  </a:lnTo>
                  <a:lnTo>
                    <a:pt x="1164" y="0"/>
                  </a:lnTo>
                  <a:lnTo>
                    <a:pt x="1170" y="0"/>
                  </a:lnTo>
                  <a:lnTo>
                    <a:pt x="1176" y="0"/>
                  </a:lnTo>
                  <a:lnTo>
                    <a:pt x="1182" y="0"/>
                  </a:lnTo>
                  <a:lnTo>
                    <a:pt x="1188" y="0"/>
                  </a:lnTo>
                  <a:lnTo>
                    <a:pt x="1194" y="0"/>
                  </a:lnTo>
                  <a:lnTo>
                    <a:pt x="1200" y="0"/>
                  </a:lnTo>
                  <a:lnTo>
                    <a:pt x="1206" y="0"/>
                  </a:lnTo>
                  <a:lnTo>
                    <a:pt x="1212" y="0"/>
                  </a:lnTo>
                  <a:lnTo>
                    <a:pt x="1218" y="0"/>
                  </a:lnTo>
                  <a:lnTo>
                    <a:pt x="1224" y="0"/>
                  </a:lnTo>
                  <a:lnTo>
                    <a:pt x="1230" y="0"/>
                  </a:lnTo>
                  <a:lnTo>
                    <a:pt x="1236" y="0"/>
                  </a:lnTo>
                  <a:lnTo>
                    <a:pt x="1242" y="0"/>
                  </a:lnTo>
                  <a:lnTo>
                    <a:pt x="1248" y="0"/>
                  </a:lnTo>
                  <a:lnTo>
                    <a:pt x="1254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0"/>
                  </a:lnTo>
                  <a:lnTo>
                    <a:pt x="1278" y="0"/>
                  </a:lnTo>
                  <a:lnTo>
                    <a:pt x="1284" y="0"/>
                  </a:lnTo>
                  <a:lnTo>
                    <a:pt x="1290" y="0"/>
                  </a:lnTo>
                  <a:lnTo>
                    <a:pt x="1296" y="0"/>
                  </a:lnTo>
                  <a:lnTo>
                    <a:pt x="1302" y="0"/>
                  </a:lnTo>
                  <a:lnTo>
                    <a:pt x="1308" y="0"/>
                  </a:lnTo>
                  <a:lnTo>
                    <a:pt x="1314" y="0"/>
                  </a:lnTo>
                  <a:lnTo>
                    <a:pt x="1320" y="0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8" y="0"/>
                  </a:lnTo>
                  <a:lnTo>
                    <a:pt x="1344" y="0"/>
                  </a:lnTo>
                  <a:lnTo>
                    <a:pt x="1350" y="0"/>
                  </a:lnTo>
                  <a:lnTo>
                    <a:pt x="1356" y="0"/>
                  </a:lnTo>
                  <a:lnTo>
                    <a:pt x="1362" y="0"/>
                  </a:lnTo>
                  <a:lnTo>
                    <a:pt x="1368" y="0"/>
                  </a:lnTo>
                  <a:lnTo>
                    <a:pt x="1374" y="0"/>
                  </a:lnTo>
                  <a:lnTo>
                    <a:pt x="1380" y="0"/>
                  </a:lnTo>
                  <a:lnTo>
                    <a:pt x="1386" y="0"/>
                  </a:lnTo>
                  <a:lnTo>
                    <a:pt x="1392" y="0"/>
                  </a:lnTo>
                  <a:lnTo>
                    <a:pt x="1398" y="0"/>
                  </a:lnTo>
                  <a:lnTo>
                    <a:pt x="1404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2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6" y="0"/>
                  </a:lnTo>
                  <a:lnTo>
                    <a:pt x="1452" y="0"/>
                  </a:lnTo>
                  <a:lnTo>
                    <a:pt x="1458" y="0"/>
                  </a:lnTo>
                  <a:lnTo>
                    <a:pt x="1464" y="0"/>
                  </a:lnTo>
                  <a:lnTo>
                    <a:pt x="1470" y="0"/>
                  </a:lnTo>
                  <a:lnTo>
                    <a:pt x="1476" y="0"/>
                  </a:lnTo>
                  <a:lnTo>
                    <a:pt x="1482" y="0"/>
                  </a:lnTo>
                  <a:lnTo>
                    <a:pt x="1488" y="0"/>
                  </a:lnTo>
                  <a:lnTo>
                    <a:pt x="1494" y="0"/>
                  </a:lnTo>
                  <a:lnTo>
                    <a:pt x="1500" y="0"/>
                  </a:lnTo>
                  <a:lnTo>
                    <a:pt x="1506" y="0"/>
                  </a:lnTo>
                  <a:lnTo>
                    <a:pt x="1512" y="0"/>
                  </a:lnTo>
                  <a:lnTo>
                    <a:pt x="1518" y="0"/>
                  </a:lnTo>
                  <a:lnTo>
                    <a:pt x="1524" y="0"/>
                  </a:lnTo>
                  <a:lnTo>
                    <a:pt x="1530" y="0"/>
                  </a:lnTo>
                  <a:lnTo>
                    <a:pt x="1536" y="0"/>
                  </a:lnTo>
                  <a:lnTo>
                    <a:pt x="1542" y="0"/>
                  </a:lnTo>
                  <a:lnTo>
                    <a:pt x="1548" y="0"/>
                  </a:lnTo>
                  <a:lnTo>
                    <a:pt x="1554" y="0"/>
                  </a:lnTo>
                  <a:lnTo>
                    <a:pt x="1560" y="0"/>
                  </a:lnTo>
                  <a:lnTo>
                    <a:pt x="1566" y="0"/>
                  </a:lnTo>
                  <a:lnTo>
                    <a:pt x="1572" y="0"/>
                  </a:lnTo>
                  <a:lnTo>
                    <a:pt x="1578" y="0"/>
                  </a:lnTo>
                  <a:lnTo>
                    <a:pt x="1584" y="0"/>
                  </a:lnTo>
                  <a:lnTo>
                    <a:pt x="1590" y="0"/>
                  </a:lnTo>
                  <a:lnTo>
                    <a:pt x="1596" y="0"/>
                  </a:lnTo>
                  <a:lnTo>
                    <a:pt x="1602" y="0"/>
                  </a:lnTo>
                  <a:lnTo>
                    <a:pt x="1608" y="0"/>
                  </a:lnTo>
                  <a:lnTo>
                    <a:pt x="1614" y="0"/>
                  </a:lnTo>
                  <a:lnTo>
                    <a:pt x="1620" y="0"/>
                  </a:lnTo>
                  <a:lnTo>
                    <a:pt x="1626" y="0"/>
                  </a:lnTo>
                  <a:lnTo>
                    <a:pt x="1632" y="0"/>
                  </a:lnTo>
                  <a:lnTo>
                    <a:pt x="16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Rectangle 76"/>
            <p:cNvSpPr>
              <a:spLocks noChangeArrowheads="1"/>
            </p:cNvSpPr>
            <p:nvPr/>
          </p:nvSpPr>
          <p:spPr bwMode="auto">
            <a:xfrm>
              <a:off x="1641" y="2981"/>
              <a:ext cx="29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DISP_Y</a:t>
              </a:r>
              <a:endParaRPr lang="en-US"/>
            </a:p>
          </p:txBody>
        </p:sp>
        <p:sp>
          <p:nvSpPr>
            <p:cNvPr id="13388" name="Rectangle 77"/>
            <p:cNvSpPr>
              <a:spLocks noChangeArrowheads="1"/>
            </p:cNvSpPr>
            <p:nvPr/>
          </p:nvSpPr>
          <p:spPr bwMode="auto">
            <a:xfrm>
              <a:off x="159" y="3071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Rectangle 78"/>
            <p:cNvSpPr>
              <a:spLocks noChangeArrowheads="1"/>
            </p:cNvSpPr>
            <p:nvPr/>
          </p:nvSpPr>
          <p:spPr bwMode="auto">
            <a:xfrm>
              <a:off x="195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Rectangle 79"/>
            <p:cNvSpPr>
              <a:spLocks noChangeArrowheads="1"/>
            </p:cNvSpPr>
            <p:nvPr/>
          </p:nvSpPr>
          <p:spPr bwMode="auto">
            <a:xfrm>
              <a:off x="327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Rectangle 80"/>
            <p:cNvSpPr>
              <a:spLocks noChangeArrowheads="1"/>
            </p:cNvSpPr>
            <p:nvPr/>
          </p:nvSpPr>
          <p:spPr bwMode="auto">
            <a:xfrm>
              <a:off x="459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Rectangle 81"/>
            <p:cNvSpPr>
              <a:spLocks noChangeArrowheads="1"/>
            </p:cNvSpPr>
            <p:nvPr/>
          </p:nvSpPr>
          <p:spPr bwMode="auto">
            <a:xfrm>
              <a:off x="591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3" name="Rectangle 82"/>
            <p:cNvSpPr>
              <a:spLocks noChangeArrowheads="1"/>
            </p:cNvSpPr>
            <p:nvPr/>
          </p:nvSpPr>
          <p:spPr bwMode="auto">
            <a:xfrm>
              <a:off x="723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Rectangle 83"/>
            <p:cNvSpPr>
              <a:spLocks noChangeArrowheads="1"/>
            </p:cNvSpPr>
            <p:nvPr/>
          </p:nvSpPr>
          <p:spPr bwMode="auto">
            <a:xfrm>
              <a:off x="855" y="3071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Rectangle 84"/>
            <p:cNvSpPr>
              <a:spLocks noChangeArrowheads="1"/>
            </p:cNvSpPr>
            <p:nvPr/>
          </p:nvSpPr>
          <p:spPr bwMode="auto">
            <a:xfrm>
              <a:off x="981" y="3071"/>
              <a:ext cx="30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Rectangle 85"/>
            <p:cNvSpPr>
              <a:spLocks noChangeArrowheads="1"/>
            </p:cNvSpPr>
            <p:nvPr/>
          </p:nvSpPr>
          <p:spPr bwMode="auto">
            <a:xfrm>
              <a:off x="1101" y="3071"/>
              <a:ext cx="36" cy="42"/>
            </a:xfrm>
            <a:prstGeom prst="rect">
              <a:avLst/>
            </a:prstGeom>
            <a:solidFill>
              <a:srgbClr val="FF0000"/>
            </a:solidFill>
            <a:ln w="6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Rectangle 86"/>
            <p:cNvSpPr>
              <a:spLocks noChangeArrowheads="1"/>
            </p:cNvSpPr>
            <p:nvPr/>
          </p:nvSpPr>
          <p:spPr bwMode="auto">
            <a:xfrm>
              <a:off x="1143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Rectangle 87"/>
            <p:cNvSpPr>
              <a:spLocks noChangeArrowheads="1"/>
            </p:cNvSpPr>
            <p:nvPr/>
          </p:nvSpPr>
          <p:spPr bwMode="auto">
            <a:xfrm>
              <a:off x="1275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9" name="Rectangle 88"/>
            <p:cNvSpPr>
              <a:spLocks noChangeArrowheads="1"/>
            </p:cNvSpPr>
            <p:nvPr/>
          </p:nvSpPr>
          <p:spPr bwMode="auto">
            <a:xfrm>
              <a:off x="1407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Rectangle 89"/>
            <p:cNvSpPr>
              <a:spLocks noChangeArrowheads="1"/>
            </p:cNvSpPr>
            <p:nvPr/>
          </p:nvSpPr>
          <p:spPr bwMode="auto">
            <a:xfrm>
              <a:off x="1539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1" name="Rectangle 90"/>
            <p:cNvSpPr>
              <a:spLocks noChangeArrowheads="1"/>
            </p:cNvSpPr>
            <p:nvPr/>
          </p:nvSpPr>
          <p:spPr bwMode="auto">
            <a:xfrm>
              <a:off x="1671" y="3083"/>
              <a:ext cx="126" cy="30"/>
            </a:xfrm>
            <a:prstGeom prst="rect">
              <a:avLst/>
            </a:prstGeom>
            <a:solidFill>
              <a:srgbClr val="0080FF"/>
            </a:solidFill>
            <a:ln w="6">
              <a:solidFill>
                <a:srgbClr val="008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1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160338"/>
            <a:ext cx="8594725" cy="598487"/>
          </a:xfrm>
        </p:spPr>
        <p:txBody>
          <a:bodyPr/>
          <a:lstStyle/>
          <a:p>
            <a:pPr eaLnBrk="1" hangingPunct="1"/>
            <a:r>
              <a:rPr lang="en-US" sz="3200" b="0" u="sng" dirty="0" smtClean="0">
                <a:solidFill>
                  <a:srgbClr val="FF0000"/>
                </a:solidFill>
                <a:latin typeface="Arial" charset="0"/>
                <a:cs typeface="ＭＳ Ｐゴシック" charset="0"/>
              </a:rPr>
              <a:t>Arc </a:t>
            </a:r>
            <a:r>
              <a:rPr lang="en-US" sz="3200" b="0" u="sng" dirty="0" smtClean="0">
                <a:solidFill>
                  <a:srgbClr val="FF0000"/>
                </a:solidFill>
                <a:latin typeface="Arial Unicode MS" charset="0"/>
              </a:rPr>
              <a:t>Optics</a:t>
            </a:r>
            <a:r>
              <a:rPr lang="en-US" sz="3200" u="sng" dirty="0" smtClean="0">
                <a:solidFill>
                  <a:srgbClr val="FF0000"/>
                </a:solidFill>
                <a:latin typeface="Arial" charset="0"/>
                <a:cs typeface="ＭＳ Ｐゴシック" charset="0"/>
              </a:rPr>
              <a:t>: </a:t>
            </a:r>
            <a:r>
              <a:rPr lang="en-US" sz="3200" u="sng" dirty="0" err="1" smtClean="0">
                <a:solidFill>
                  <a:srgbClr val="FF0000"/>
                </a:solidFill>
                <a:latin typeface="Arial" charset="0"/>
                <a:cs typeface="ＭＳ Ｐゴシック" charset="0"/>
              </a:rPr>
              <a:t>Emittance</a:t>
            </a:r>
            <a:r>
              <a:rPr lang="en-US" sz="3200" u="sng" dirty="0" smtClean="0">
                <a:solidFill>
                  <a:srgbClr val="FF0000"/>
                </a:solidFill>
                <a:latin typeface="Arial" charset="0"/>
                <a:cs typeface="ＭＳ Ｐゴシック" charset="0"/>
              </a:rPr>
              <a:t> preserving FMC cells</a:t>
            </a:r>
            <a:endParaRPr lang="en-US" sz="3200" b="0" u="sng" dirty="0">
              <a:solidFill>
                <a:srgbClr val="FF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3322" name="Rectangle 18"/>
          <p:cNvSpPr>
            <a:spLocks noChangeArrowheads="1"/>
          </p:cNvSpPr>
          <p:nvPr/>
        </p:nvSpPr>
        <p:spPr bwMode="auto">
          <a:xfrm>
            <a:off x="1769370" y="5841937"/>
            <a:ext cx="54166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800080"/>
                </a:solidFill>
              </a:rPr>
              <a:t>total </a:t>
            </a:r>
            <a:r>
              <a:rPr lang="en-US" sz="1400" dirty="0" err="1">
                <a:solidFill>
                  <a:srgbClr val="800080"/>
                </a:solidFill>
              </a:rPr>
              <a:t>emittance</a:t>
            </a:r>
            <a:r>
              <a:rPr lang="en-US" sz="1400" dirty="0">
                <a:solidFill>
                  <a:srgbClr val="800080"/>
                </a:solidFill>
              </a:rPr>
              <a:t> increase </a:t>
            </a:r>
            <a:r>
              <a:rPr lang="en-US" sz="1400" dirty="0" smtClean="0">
                <a:solidFill>
                  <a:srgbClr val="800080"/>
                </a:solidFill>
              </a:rPr>
              <a:t>in  Arc 1- 5:</a:t>
            </a:r>
            <a:r>
              <a:rPr lang="en-US" sz="1400" dirty="0">
                <a:solidFill>
                  <a:srgbClr val="800080"/>
                </a:solidFill>
              </a:rPr>
              <a:t> </a:t>
            </a:r>
            <a:r>
              <a:rPr lang="en-US" sz="1400" dirty="0" smtClean="0">
                <a:solidFill>
                  <a:srgbClr val="800080"/>
                </a:solidFill>
              </a:rPr>
              <a:t>  </a:t>
            </a:r>
            <a:r>
              <a:rPr lang="en-US" sz="1400" dirty="0" err="1">
                <a:solidFill>
                  <a:srgbClr val="800080"/>
                </a:solidFill>
                <a:latin typeface="Symbol" charset="0"/>
              </a:rPr>
              <a:t>D</a:t>
            </a:r>
            <a:r>
              <a:rPr lang="en-US" sz="1800" dirty="0" err="1">
                <a:solidFill>
                  <a:srgbClr val="800080"/>
                </a:solidFill>
                <a:latin typeface="Symbol" charset="0"/>
              </a:rPr>
              <a:t>e</a:t>
            </a:r>
            <a:r>
              <a:rPr lang="en-US" sz="1400" baseline="-25000" dirty="0" err="1">
                <a:solidFill>
                  <a:srgbClr val="800080"/>
                </a:solidFill>
              </a:rPr>
              <a:t>x</a:t>
            </a:r>
            <a:r>
              <a:rPr lang="en-US" sz="1400" baseline="30000" dirty="0" err="1">
                <a:solidFill>
                  <a:srgbClr val="800080"/>
                </a:solidFill>
              </a:rPr>
              <a:t>N</a:t>
            </a:r>
            <a:r>
              <a:rPr lang="en-US" sz="1400" dirty="0">
                <a:solidFill>
                  <a:srgbClr val="800080"/>
                </a:solidFill>
              </a:rPr>
              <a:t> = </a:t>
            </a:r>
            <a:r>
              <a:rPr lang="en-US" sz="1400" dirty="0" smtClean="0">
                <a:solidFill>
                  <a:srgbClr val="800080"/>
                </a:solidFill>
              </a:rPr>
              <a:t>4.9 </a:t>
            </a:r>
            <a:r>
              <a:rPr lang="en-US" sz="1400" dirty="0">
                <a:solidFill>
                  <a:srgbClr val="800080"/>
                </a:solidFill>
                <a:latin typeface="Symbol" charset="0"/>
              </a:rPr>
              <a:t>m</a:t>
            </a:r>
            <a:r>
              <a:rPr lang="en-US" sz="1400" dirty="0">
                <a:solidFill>
                  <a:srgbClr val="800080"/>
                </a:solidFill>
              </a:rPr>
              <a:t>m rad 		  	</a:t>
            </a:r>
          </a:p>
        </p:txBody>
      </p:sp>
      <p:sp>
        <p:nvSpPr>
          <p:cNvPr id="13323" name="Rectangle 18"/>
          <p:cNvSpPr>
            <a:spLocks noChangeArrowheads="1"/>
          </p:cNvSpPr>
          <p:nvPr/>
        </p:nvSpPr>
        <p:spPr bwMode="auto">
          <a:xfrm>
            <a:off x="895350" y="2600491"/>
            <a:ext cx="1298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Arc 1 , Arc2</a:t>
            </a:r>
          </a:p>
        </p:txBody>
      </p:sp>
      <p:sp>
        <p:nvSpPr>
          <p:cNvPr id="13324" name="Text Box 9"/>
          <p:cNvSpPr txBox="1">
            <a:spLocks noChangeArrowheads="1"/>
          </p:cNvSpPr>
          <p:nvPr/>
        </p:nvSpPr>
        <p:spPr bwMode="auto">
          <a:xfrm>
            <a:off x="6718300" y="3082689"/>
            <a:ext cx="15716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800080"/>
                </a:solidFill>
              </a:rPr>
              <a:t>TME-like Optics </a:t>
            </a:r>
          </a:p>
        </p:txBody>
      </p:sp>
      <p:sp>
        <p:nvSpPr>
          <p:cNvPr id="13325" name="Text Box 9"/>
          <p:cNvSpPr txBox="1">
            <a:spLocks noChangeArrowheads="1"/>
          </p:cNvSpPr>
          <p:nvPr/>
        </p:nvSpPr>
        <p:spPr bwMode="auto">
          <a:xfrm>
            <a:off x="3773488" y="3089039"/>
            <a:ext cx="157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800080"/>
                </a:solidFill>
              </a:rPr>
              <a:t>DBA-like Optics </a:t>
            </a:r>
          </a:p>
        </p:txBody>
      </p:sp>
      <p:sp>
        <p:nvSpPr>
          <p:cNvPr id="13326" name="Text Box 9"/>
          <p:cNvSpPr txBox="1">
            <a:spLocks noChangeArrowheads="1"/>
          </p:cNvSpPr>
          <p:nvPr/>
        </p:nvSpPr>
        <p:spPr bwMode="auto">
          <a:xfrm>
            <a:off x="669925" y="3046177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800080"/>
                </a:solidFill>
              </a:rPr>
              <a:t>Imaginary </a:t>
            </a:r>
            <a:r>
              <a:rPr lang="en-US" sz="1400">
                <a:solidFill>
                  <a:srgbClr val="800080"/>
                </a:solidFill>
                <a:latin typeface="Symbol" charset="0"/>
              </a:rPr>
              <a:t>g</a:t>
            </a:r>
            <a:r>
              <a:rPr lang="en-US" sz="1400" baseline="-25000">
                <a:solidFill>
                  <a:srgbClr val="800080"/>
                </a:solidFill>
              </a:rPr>
              <a:t>t</a:t>
            </a:r>
            <a:r>
              <a:rPr lang="en-US" sz="1400">
                <a:solidFill>
                  <a:srgbClr val="800080"/>
                </a:solidFill>
              </a:rPr>
              <a:t>  Optics </a:t>
            </a:r>
          </a:p>
        </p:txBody>
      </p:sp>
      <p:sp>
        <p:nvSpPr>
          <p:cNvPr id="13327" name="Rectangle 18"/>
          <p:cNvSpPr>
            <a:spLocks noChangeArrowheads="1"/>
          </p:cNvSpPr>
          <p:nvPr/>
        </p:nvSpPr>
        <p:spPr bwMode="auto">
          <a:xfrm>
            <a:off x="4065588" y="2667166"/>
            <a:ext cx="1150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Arc 3, Arc 4</a:t>
            </a:r>
          </a:p>
        </p:txBody>
      </p:sp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6870700" y="2684629"/>
            <a:ext cx="176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7030A0"/>
                </a:solidFill>
              </a:rPr>
              <a:t>Arc5, Arc 6</a:t>
            </a:r>
          </a:p>
        </p:txBody>
      </p:sp>
      <p:graphicFrame>
        <p:nvGraphicFramePr>
          <p:cNvPr id="13315" name="Object 9"/>
          <p:cNvGraphicFramePr>
            <a:graphicFrameLocks noChangeAspect="1"/>
          </p:cNvGraphicFramePr>
          <p:nvPr>
            <p:extLst/>
          </p:nvPr>
        </p:nvGraphicFramePr>
        <p:xfrm>
          <a:off x="6604000" y="5425839"/>
          <a:ext cx="213836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Equation" r:id="rId3" imgW="1295262" imgH="254092" progId="">
                  <p:embed/>
                </p:oleObj>
              </mc:Choice>
              <mc:Fallback>
                <p:oleObj name="Equation" r:id="rId3" imgW="1295262" imgH="2540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0" y="5425839"/>
                        <a:ext cx="2138363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0"/>
          <p:cNvGraphicFramePr>
            <a:graphicFrameLocks noChangeAspect="1"/>
          </p:cNvGraphicFramePr>
          <p:nvPr>
            <p:extLst/>
          </p:nvPr>
        </p:nvGraphicFramePr>
        <p:xfrm>
          <a:off x="461963" y="5425839"/>
          <a:ext cx="2208212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Equation" r:id="rId5" imgW="1295262" imgH="254092" progId="">
                  <p:embed/>
                </p:oleObj>
              </mc:Choice>
              <mc:Fallback>
                <p:oleObj name="Equation" r:id="rId5" imgW="1295262" imgH="2540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5425839"/>
                        <a:ext cx="2208212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1"/>
          <p:cNvGraphicFramePr>
            <a:graphicFrameLocks noChangeAspect="1"/>
          </p:cNvGraphicFramePr>
          <p:nvPr>
            <p:extLst/>
          </p:nvPr>
        </p:nvGraphicFramePr>
        <p:xfrm>
          <a:off x="3463925" y="5414727"/>
          <a:ext cx="21685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Equation" r:id="rId7" imgW="1295262" imgH="254092" progId="">
                  <p:embed/>
                </p:oleObj>
              </mc:Choice>
              <mc:Fallback>
                <p:oleObj name="Equation" r:id="rId7" imgW="1295262" imgH="2540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3925" y="5414727"/>
                        <a:ext cx="2168525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9" name="Text Box 9"/>
          <p:cNvSpPr txBox="1">
            <a:spLocks noChangeArrowheads="1"/>
          </p:cNvSpPr>
          <p:nvPr/>
        </p:nvSpPr>
        <p:spPr bwMode="auto">
          <a:xfrm>
            <a:off x="6308725" y="5678252"/>
            <a:ext cx="2817813" cy="35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FF0000"/>
                </a:solidFill>
                <a:cs typeface="Arial Unicode MS" charset="0"/>
              </a:rPr>
              <a:t>factor of </a:t>
            </a:r>
            <a:r>
              <a:rPr lang="en-US" sz="1200" dirty="0" smtClean="0">
                <a:solidFill>
                  <a:srgbClr val="FF0000"/>
                </a:solidFill>
                <a:cs typeface="Arial Unicode MS" charset="0"/>
              </a:rPr>
              <a:t>20 </a:t>
            </a:r>
            <a:r>
              <a:rPr lang="en-US" sz="1200" dirty="0">
                <a:solidFill>
                  <a:srgbClr val="FF0000"/>
                </a:solidFill>
                <a:cs typeface="Arial Unicode MS" charset="0"/>
              </a:rPr>
              <a:t>smaller than FODO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33" name="Rectangle 3"/>
          <p:cNvSpPr txBox="1">
            <a:spLocks noChangeArrowheads="1"/>
          </p:cNvSpPr>
          <p:nvPr/>
        </p:nvSpPr>
        <p:spPr bwMode="auto">
          <a:xfrm>
            <a:off x="178358" y="714556"/>
            <a:ext cx="7567151" cy="195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1pPr>
            <a:lvl2pPr marL="800100" indent="-3429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spcAft>
                <a:spcPts val="500"/>
              </a:spcAft>
              <a:buSzPct val="100000"/>
            </a:pPr>
            <a:endParaRPr lang="en-US" sz="2000" dirty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500"/>
              </a:spcAft>
              <a:buSzPct val="100000"/>
              <a:buFontTx/>
              <a:buBlip>
                <a:blip r:embed="rId9"/>
              </a:buBlip>
            </a:pPr>
            <a:r>
              <a:rPr lang="en-US" sz="2000" dirty="0" err="1">
                <a:solidFill>
                  <a:srgbClr val="000066"/>
                </a:solidFill>
              </a:rPr>
              <a:t>E</a:t>
            </a:r>
            <a:r>
              <a:rPr lang="en-US" sz="2000" dirty="0" err="1" smtClean="0">
                <a:solidFill>
                  <a:srgbClr val="000066"/>
                </a:solidFill>
              </a:rPr>
              <a:t>mittance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>
                <a:solidFill>
                  <a:srgbClr val="000066"/>
                </a:solidFill>
              </a:rPr>
              <a:t>dilution due to quantum excitations</a:t>
            </a:r>
            <a:r>
              <a:rPr lang="en-US" sz="2000" dirty="0" smtClean="0">
                <a:solidFill>
                  <a:srgbClr val="000066"/>
                </a:solidFill>
              </a:rPr>
              <a:t>:</a:t>
            </a:r>
            <a:endParaRPr lang="en-US" sz="2000" dirty="0">
              <a:solidFill>
                <a:srgbClr val="000066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FontTx/>
              <a:buBlip>
                <a:blip r:embed="rId10"/>
              </a:buBlip>
            </a:pPr>
            <a:endParaRPr lang="en-US" sz="2000" dirty="0">
              <a:solidFill>
                <a:srgbClr val="990099"/>
              </a:solidFill>
            </a:endParaRPr>
          </a:p>
        </p:txBody>
      </p:sp>
      <p:grpSp>
        <p:nvGrpSpPr>
          <p:cNvPr id="234" name="Group 233"/>
          <p:cNvGrpSpPr/>
          <p:nvPr/>
        </p:nvGrpSpPr>
        <p:grpSpPr>
          <a:xfrm>
            <a:off x="2171005" y="1530541"/>
            <a:ext cx="2692046" cy="902827"/>
            <a:chOff x="1497994" y="3766879"/>
            <a:chExt cx="2692046" cy="902827"/>
          </a:xfrm>
        </p:grpSpPr>
        <p:sp>
          <p:nvSpPr>
            <p:cNvPr id="235" name="Rectangle 35"/>
            <p:cNvSpPr>
              <a:spLocks noChangeArrowheads="1"/>
            </p:cNvSpPr>
            <p:nvPr/>
          </p:nvSpPr>
          <p:spPr bwMode="auto">
            <a:xfrm>
              <a:off x="1497994" y="3766879"/>
              <a:ext cx="2692046" cy="902827"/>
            </a:xfrm>
            <a:prstGeom prst="rect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graphicFrame>
          <p:nvGraphicFramePr>
            <p:cNvPr id="236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1641475" y="3831518"/>
            <a:ext cx="2292350" cy="72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8" name="Equation" r:id="rId11" imgW="1371240" imgH="447840" progId="Equation.3">
                    <p:embed/>
                  </p:oleObj>
                </mc:Choice>
                <mc:Fallback>
                  <p:oleObj name="Equation" r:id="rId11" imgW="137124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1475" y="3831518"/>
                          <a:ext cx="2292350" cy="725488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7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8" name="Object 3"/>
          <p:cNvGraphicFramePr>
            <a:graphicFrameLocks noChangeAspect="1"/>
          </p:cNvGraphicFramePr>
          <p:nvPr>
            <p:extLst/>
          </p:nvPr>
        </p:nvGraphicFramePr>
        <p:xfrm>
          <a:off x="6123278" y="1070341"/>
          <a:ext cx="3020722" cy="1693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Equation" r:id="rId13" imgW="2006278" imgH="1193295" progId="Equation.3">
                  <p:embed/>
                </p:oleObj>
              </mc:Choice>
              <mc:Fallback>
                <p:oleObj name="Equation" r:id="rId13" imgW="2006278" imgH="11932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3278" y="1070341"/>
                        <a:ext cx="3020722" cy="169396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" name="Oval 14"/>
          <p:cNvSpPr>
            <a:spLocks noChangeArrowheads="1"/>
          </p:cNvSpPr>
          <p:nvPr/>
        </p:nvSpPr>
        <p:spPr bwMode="auto">
          <a:xfrm>
            <a:off x="7470875" y="1280160"/>
            <a:ext cx="688387" cy="851097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/>
          <a:p>
            <a:endParaRPr lang="en-US"/>
          </a:p>
        </p:txBody>
      </p:sp>
      <p:sp>
        <p:nvSpPr>
          <p:cNvPr id="237" name="Footer Placeholder 3"/>
          <p:cNvSpPr txBox="1">
            <a:spLocks/>
          </p:cNvSpPr>
          <p:nvPr/>
        </p:nvSpPr>
        <p:spPr bwMode="auto">
          <a:xfrm>
            <a:off x="4747127" y="800100"/>
            <a:ext cx="4269371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r>
              <a:rPr lang="en-US" sz="1050" dirty="0" smtClean="0">
                <a:solidFill>
                  <a:srgbClr val="800080"/>
                </a:solidFill>
              </a:rPr>
              <a:t>A. </a:t>
            </a:r>
            <a:r>
              <a:rPr lang="en-US" sz="1050" dirty="0" err="1" smtClean="0">
                <a:solidFill>
                  <a:srgbClr val="800080"/>
                </a:solidFill>
              </a:rPr>
              <a:t>Bogacz</a:t>
            </a:r>
            <a:r>
              <a:rPr lang="en-US" sz="1050" dirty="0" smtClean="0">
                <a:solidFill>
                  <a:srgbClr val="800080"/>
                </a:solidFill>
              </a:rPr>
              <a:t> (</a:t>
            </a:r>
            <a:r>
              <a:rPr lang="en-US" sz="1050" dirty="0" err="1" smtClean="0">
                <a:solidFill>
                  <a:srgbClr val="800080"/>
                </a:solidFill>
              </a:rPr>
              <a:t>JLab</a:t>
            </a:r>
            <a:r>
              <a:rPr lang="en-US" sz="1050" dirty="0" smtClean="0">
                <a:solidFill>
                  <a:srgbClr val="800080"/>
                </a:solidFill>
              </a:rPr>
              <a:t>) @ ERL2015, Stony Brook University, June 9, 2015 </a:t>
            </a:r>
            <a:endParaRPr lang="en-US" sz="1050" dirty="0">
              <a:solidFill>
                <a:srgbClr val="800080"/>
              </a:solidFill>
            </a:endParaRPr>
          </a:p>
        </p:txBody>
      </p:sp>
      <p:pic>
        <p:nvPicPr>
          <p:cNvPr id="240" name="Picture 2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7406" y="103624"/>
            <a:ext cx="803274" cy="495390"/>
          </a:xfrm>
          <a:prstGeom prst="rect">
            <a:avLst/>
          </a:prstGeom>
        </p:spPr>
      </p:pic>
      <p:sp>
        <p:nvSpPr>
          <p:cNvPr id="241" name="Footer Placeholder 3"/>
          <p:cNvSpPr txBox="1">
            <a:spLocks/>
          </p:cNvSpPr>
          <p:nvPr/>
        </p:nvSpPr>
        <p:spPr bwMode="auto">
          <a:xfrm>
            <a:off x="4279608" y="3276364"/>
            <a:ext cx="1765592" cy="2397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r>
              <a:rPr lang="en-US" sz="1050" dirty="0" smtClean="0">
                <a:solidFill>
                  <a:srgbClr val="800080"/>
                </a:solidFill>
              </a:rPr>
              <a:t>[Double Bend </a:t>
            </a:r>
            <a:r>
              <a:rPr lang="en-US" sz="1050" dirty="0" err="1" smtClean="0">
                <a:solidFill>
                  <a:srgbClr val="800080"/>
                </a:solidFill>
              </a:rPr>
              <a:t>Achromat</a:t>
            </a:r>
            <a:r>
              <a:rPr lang="en-US" sz="1050" dirty="0" smtClean="0">
                <a:solidFill>
                  <a:srgbClr val="800080"/>
                </a:solidFill>
              </a:rPr>
              <a:t>] </a:t>
            </a:r>
            <a:endParaRPr lang="en-US" sz="1050" dirty="0">
              <a:solidFill>
                <a:srgbClr val="800080"/>
              </a:solidFill>
            </a:endParaRPr>
          </a:p>
        </p:txBody>
      </p:sp>
      <p:sp>
        <p:nvSpPr>
          <p:cNvPr id="242" name="Footer Placeholder 3"/>
          <p:cNvSpPr txBox="1">
            <a:spLocks/>
          </p:cNvSpPr>
          <p:nvPr/>
        </p:nvSpPr>
        <p:spPr bwMode="auto">
          <a:xfrm>
            <a:off x="6804025" y="3325341"/>
            <a:ext cx="2200275" cy="24471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r>
              <a:rPr lang="en-US" sz="1050" dirty="0" smtClean="0">
                <a:solidFill>
                  <a:srgbClr val="800080"/>
                </a:solidFill>
              </a:rPr>
              <a:t>[Theoretical Minimum </a:t>
            </a:r>
            <a:r>
              <a:rPr lang="en-US" sz="1050" dirty="0" err="1" smtClean="0">
                <a:solidFill>
                  <a:srgbClr val="800080"/>
                </a:solidFill>
              </a:rPr>
              <a:t>Emittance</a:t>
            </a:r>
            <a:r>
              <a:rPr lang="en-US" sz="1050" dirty="0" smtClean="0">
                <a:solidFill>
                  <a:srgbClr val="800080"/>
                </a:solidFill>
              </a:rPr>
              <a:t>] </a:t>
            </a:r>
            <a:endParaRPr lang="en-US" sz="1050" dirty="0">
              <a:solidFill>
                <a:srgbClr val="800080"/>
              </a:solidFill>
            </a:endParaRPr>
          </a:p>
        </p:txBody>
      </p:sp>
      <p:sp>
        <p:nvSpPr>
          <p:cNvPr id="243" name="Footer Placeholder 3"/>
          <p:cNvSpPr txBox="1">
            <a:spLocks/>
          </p:cNvSpPr>
          <p:nvPr/>
        </p:nvSpPr>
        <p:spPr bwMode="auto">
          <a:xfrm>
            <a:off x="523009" y="720725"/>
            <a:ext cx="3525116" cy="3115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 Unicode MS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800080"/>
                </a:solidFill>
              </a:rPr>
              <a:t>[Flexible Momentum Compaction] </a:t>
            </a:r>
            <a:endParaRPr lang="en-US" sz="16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rgbClr val="FF0000"/>
                </a:solidFill>
              </a:rPr>
              <a:t>Beam diagnostics application</a:t>
            </a:r>
            <a:endParaRPr lang="en-GB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79500"/>
                <a:ext cx="8229600" cy="4530725"/>
              </a:xfrm>
            </p:spPr>
            <p:txBody>
              <a:bodyPr/>
              <a:lstStyle/>
              <a:p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Desired parameters:</a:t>
                </a:r>
              </a:p>
              <a:p>
                <a:pPr lvl="1"/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Beam energy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&gt;200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M</m:t>
                    </m:r>
                    <m:r>
                      <a:rPr lang="en-GB" sz="2000" b="0" i="1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𝑒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V</m:t>
                    </m:r>
                  </m:oMath>
                </a14:m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 if possible (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𝛾</m:t>
                    </m:r>
                  </m:oMath>
                </a14:m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 close to protons in LHC)</a:t>
                </a:r>
              </a:p>
              <a:p>
                <a:pPr lvl="1"/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CW operation</a:t>
                </a:r>
              </a:p>
              <a:p>
                <a:pPr lvl="1"/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bunch length below </a:t>
                </a:r>
                <a:r>
                  <a:rPr lang="en-GB" sz="2000" dirty="0" err="1" smtClean="0">
                    <a:latin typeface="Gill Sans MT" charset="0"/>
                    <a:ea typeface="Gill Sans MT" charset="0"/>
                    <a:cs typeface="Gill Sans MT" charset="0"/>
                  </a:rPr>
                  <a:t>ps</a:t>
                </a:r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 </a:t>
                </a:r>
              </a:p>
              <a:p>
                <a:pPr lvl="1"/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bunch charge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dirty="0" smtClean="0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</m:ctrlPr>
                      </m:dPr>
                      <m:e>
                        <m:r>
                          <a:rPr lang="en-GB" sz="2000" i="1" dirty="0" smtClean="0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  <m:t>200÷</m:t>
                        </m:r>
                        <m:r>
                          <a:rPr lang="en-GB" sz="2000" b="0" i="1" dirty="0" smtClean="0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  <m:t>1000</m:t>
                        </m:r>
                      </m:e>
                    </m:d>
                    <m:r>
                      <a:rPr lang="en-GB" sz="2000" b="0" i="1" dirty="0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pC</m:t>
                    </m:r>
                    <m:r>
                      <a:rPr lang="en-GB" sz="2000" i="1" dirty="0" smtClean="0">
                        <a:latin typeface="Cambria Math" charset="0"/>
                        <a:ea typeface="Gill Sans MT" charset="0"/>
                        <a:cs typeface="Gill Sans MT" charset="0"/>
                      </a:rPr>
                      <m:t> </m:t>
                    </m:r>
                  </m:oMath>
                </a14:m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ideal</a:t>
                </a:r>
              </a:p>
              <a:p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Proposed BI tests:</a:t>
                </a:r>
              </a:p>
              <a:p>
                <a:pPr lvl="1"/>
                <a:r>
                  <a:rPr lang="en-GB" sz="2000" dirty="0">
                    <a:latin typeface="Gill Sans MT" charset="0"/>
                    <a:ea typeface="Gill Sans MT" charset="0"/>
                    <a:cs typeface="Gill Sans MT" charset="0"/>
                  </a:rPr>
                  <a:t>Test of BI based on the measurement of radiation produced by charged particles.</a:t>
                </a:r>
              </a:p>
              <a:p>
                <a:pPr lvl="1"/>
                <a:r>
                  <a:rPr lang="en-GB" sz="2000" dirty="0">
                    <a:latin typeface="Gill Sans MT" charset="0"/>
                    <a:ea typeface="Gill Sans MT" charset="0"/>
                    <a:cs typeface="Gill Sans MT" charset="0"/>
                  </a:rPr>
                  <a:t>Test of electronics for future BI upgrades (all machines, but especially HL-LHC era diagnostics &amp; FCC if rep rate can be made to match)</a:t>
                </a:r>
              </a:p>
              <a:p>
                <a:pPr lvl="1"/>
                <a:r>
                  <a:rPr lang="en-GB" sz="2000" dirty="0">
                    <a:latin typeface="Gill Sans MT" charset="0"/>
                    <a:ea typeface="Gill Sans MT" charset="0"/>
                    <a:cs typeface="Gill Sans MT" charset="0"/>
                  </a:rPr>
                  <a:t>Test of BI for high resolution transverse &amp; longitudinal diagnostics (making use of </a:t>
                </a:r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short </a:t>
                </a:r>
                <a:r>
                  <a:rPr lang="en-GB" sz="2000" dirty="0">
                    <a:latin typeface="Gill Sans MT" charset="0"/>
                    <a:ea typeface="Gill Sans MT" charset="0"/>
                    <a:cs typeface="Gill Sans MT" charset="0"/>
                  </a:rPr>
                  <a:t>bunches</a:t>
                </a:r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)</a:t>
                </a:r>
              </a:p>
              <a:p>
                <a:pPr lvl="1"/>
                <a:r>
                  <a:rPr lang="en-GB" sz="2000" dirty="0" smtClean="0">
                    <a:latin typeface="Gill Sans MT" charset="0"/>
                    <a:ea typeface="Gill Sans MT" charset="0"/>
                    <a:cs typeface="Gill Sans MT" charset="0"/>
                  </a:rPr>
                  <a:t>Further interesting tests would be possible in non-ERL mode with a dedicated external test beam line.</a:t>
                </a:r>
                <a:endParaRPr lang="en-GB" sz="2000" dirty="0">
                  <a:latin typeface="Gill Sans MT" charset="0"/>
                  <a:ea typeface="Gill Sans MT" charset="0"/>
                  <a:cs typeface="Gill Sans MT" charset="0"/>
                </a:endParaRPr>
              </a:p>
              <a:p>
                <a:pPr lvl="1"/>
                <a:endParaRPr lang="en-GB" sz="2000" dirty="0">
                  <a:latin typeface="Gill Sans MT" charset="0"/>
                  <a:ea typeface="Gill Sans MT" charset="0"/>
                  <a:cs typeface="Gill Sans MT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79500"/>
                <a:ext cx="8229600" cy="4530725"/>
              </a:xfrm>
              <a:blipFill rotWithShape="0">
                <a:blip r:embed="rId2"/>
                <a:stretch>
                  <a:fillRect t="-673" r="-1481" b="-10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188200" y="508000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E. Jensen </a:t>
            </a:r>
          </a:p>
          <a:p>
            <a:r>
              <a:rPr lang="en-US" sz="1400" dirty="0" err="1" smtClean="0">
                <a:solidFill>
                  <a:schemeClr val="bg2"/>
                </a:solidFill>
              </a:rPr>
              <a:t>LHeC</a:t>
            </a:r>
            <a:r>
              <a:rPr lang="en-US" sz="1400" dirty="0" smtClean="0">
                <a:solidFill>
                  <a:schemeClr val="bg2"/>
                </a:solidFill>
              </a:rPr>
              <a:t> Workshop 2015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624736" cy="864096"/>
          </a:xfrm>
        </p:spPr>
        <p:txBody>
          <a:bodyPr>
            <a:noAutofit/>
          </a:bodyPr>
          <a:lstStyle/>
          <a:p>
            <a:r>
              <a:rPr lang="en-GB" sz="2800" dirty="0"/>
              <a:t>Low Energy ERL’s and ERL test </a:t>
            </a:r>
            <a:r>
              <a:rPr lang="en-GB" sz="2800" dirty="0" smtClean="0"/>
              <a:t>facilities (contd.)</a:t>
            </a:r>
            <a:endParaRPr lang="en-GB" sz="2800" dirty="0"/>
          </a:p>
        </p:txBody>
      </p:sp>
      <p:graphicFrame>
        <p:nvGraphicFramePr>
          <p:cNvPr id="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877639"/>
              </p:ext>
            </p:extLst>
          </p:nvPr>
        </p:nvGraphicFramePr>
        <p:xfrm>
          <a:off x="151606" y="1340768"/>
          <a:ext cx="8840788" cy="4139124"/>
        </p:xfrm>
        <a:graphic>
          <a:graphicData uri="http://schemas.openxmlformats.org/drawingml/2006/table">
            <a:tbl>
              <a:tblPr/>
              <a:tblGrid>
                <a:gridCol w="1104900"/>
                <a:gridCol w="1155254"/>
                <a:gridCol w="1152128"/>
                <a:gridCol w="1007318"/>
                <a:gridCol w="1152922"/>
                <a:gridCol w="1152128"/>
                <a:gridCol w="1152128"/>
                <a:gridCol w="964010"/>
              </a:tblGrid>
              <a:tr h="747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IHEP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ERL-TF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HZB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BERLinPro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BINP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Peking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FEL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BNL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ERL-TF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KEK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cERL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Daresbury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ALICE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JAERI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132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35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11-40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30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245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17 MeV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747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9 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180 MHz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9-cell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704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9-cell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9-cell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500 MHz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9663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30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50-500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10-100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13 µA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5-40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132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60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10-77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0.9-2.2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60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0.5-5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nC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77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pC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80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400 pC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132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2-6 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 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70-100ps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1-2 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18-31 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1-3 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~10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12 ps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132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1-2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4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 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 pass 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2-passes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1-pass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1-pass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132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Under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Planned /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operating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Under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Under construction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No longer operating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operating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2"/>
          <p:cNvSpPr txBox="1">
            <a:spLocks/>
          </p:cNvSpPr>
          <p:nvPr/>
        </p:nvSpPr>
        <p:spPr>
          <a:xfrm>
            <a:off x="457200" y="5786629"/>
            <a:ext cx="4361688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Rama </a:t>
            </a:r>
            <a:r>
              <a:rPr lang="en-US" sz="1400" dirty="0" err="1" smtClean="0">
                <a:solidFill>
                  <a:schemeClr val="bg2"/>
                </a:solidFill>
              </a:rPr>
              <a:t>Calaga</a:t>
            </a:r>
            <a:r>
              <a:rPr lang="en-US" sz="1400" dirty="0" smtClean="0">
                <a:solidFill>
                  <a:schemeClr val="bg2"/>
                </a:solidFill>
              </a:rPr>
              <a:t>, </a:t>
            </a:r>
            <a:r>
              <a:rPr lang="de-DE" sz="1400" dirty="0" err="1">
                <a:solidFill>
                  <a:schemeClr val="bg2"/>
                </a:solidFill>
              </a:rPr>
              <a:t>RFTech</a:t>
            </a:r>
            <a:r>
              <a:rPr lang="de-DE" sz="1400" dirty="0">
                <a:solidFill>
                  <a:schemeClr val="bg2"/>
                </a:solidFill>
              </a:rPr>
              <a:t> 2013, Mar 25-26, 2013 </a:t>
            </a:r>
          </a:p>
          <a:p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624736" cy="720080"/>
          </a:xfrm>
        </p:spPr>
        <p:txBody>
          <a:bodyPr>
            <a:noAutofit/>
          </a:bodyPr>
          <a:lstStyle/>
          <a:p>
            <a:r>
              <a:rPr lang="en-GB" sz="2800" dirty="0" smtClean="0"/>
              <a:t>High </a:t>
            </a:r>
            <a:r>
              <a:rPr lang="en-GB" sz="2800" dirty="0"/>
              <a:t>Energy </a:t>
            </a:r>
            <a:r>
              <a:rPr lang="en-GB" sz="2800" dirty="0" smtClean="0"/>
              <a:t>ERL’s, EIC’s (election-ion)</a:t>
            </a:r>
            <a:endParaRPr lang="en-GB" sz="2800" dirty="0"/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21391"/>
              </p:ext>
            </p:extLst>
          </p:nvPr>
        </p:nvGraphicFramePr>
        <p:xfrm>
          <a:off x="5076056" y="1340768"/>
          <a:ext cx="3833886" cy="3265591"/>
        </p:xfrm>
        <a:graphic>
          <a:graphicData uri="http://schemas.openxmlformats.org/drawingml/2006/table">
            <a:tbl>
              <a:tblPr/>
              <a:tblGrid>
                <a:gridCol w="1277524"/>
                <a:gridCol w="1278839"/>
                <a:gridCol w="1277523"/>
              </a:tblGrid>
              <a:tr h="46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JLab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MEIC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BNL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eRHIC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CERN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LHeC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415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5-10 GeV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20 GeV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60 GeV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6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750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?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704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6 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800 MHz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3-passes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15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 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50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25 mA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154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4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3.5 nC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0.64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nC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Droid Sans Fallback" charset="0"/>
                        <a:cs typeface="Droid Sans Fallback" charset="0"/>
                      </a:endParaRP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162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7.5 mm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2 mm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0.3 mm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162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Study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Study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Droid Sans Fallback" charset="0"/>
                          <a:cs typeface="Droid Sans Fallback" charset="0"/>
                        </a:rPr>
                        <a:t>Study</a:t>
                      </a:r>
                    </a:p>
                  </a:txBody>
                  <a:tcPr marL="90000" marR="90000" marT="46800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865313"/>
            <a:ext cx="2743200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66"/>
          <p:cNvSpPr txBox="1">
            <a:spLocks noChangeArrowheads="1"/>
          </p:cNvSpPr>
          <p:nvPr/>
        </p:nvSpPr>
        <p:spPr bwMode="auto">
          <a:xfrm>
            <a:off x="906463" y="1438275"/>
            <a:ext cx="14049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>
                <a:latin typeface="+mn-lt"/>
              </a:rPr>
              <a:t>JLAB, MEIC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3286125" y="1457325"/>
            <a:ext cx="13795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>
                <a:latin typeface="+mn-lt"/>
              </a:rPr>
              <a:t>BNL, eRHIC</a:t>
            </a:r>
          </a:p>
        </p:txBody>
      </p:sp>
      <p:pic>
        <p:nvPicPr>
          <p:cNvPr id="8" name="Picture 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858963"/>
            <a:ext cx="182880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4297363"/>
            <a:ext cx="36576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1700213" y="4062413"/>
            <a:ext cx="1447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>
                <a:latin typeface="+mn-lt"/>
              </a:rPr>
              <a:t>CERN, LHeC</a:t>
            </a: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4879975" y="5280025"/>
            <a:ext cx="4145153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Rama </a:t>
            </a:r>
            <a:r>
              <a:rPr lang="en-US" sz="1400" dirty="0" err="1" smtClean="0">
                <a:solidFill>
                  <a:schemeClr val="bg2"/>
                </a:solidFill>
              </a:rPr>
              <a:t>Calaga</a:t>
            </a:r>
            <a:r>
              <a:rPr lang="en-US" sz="1400" dirty="0" smtClean="0">
                <a:solidFill>
                  <a:schemeClr val="bg2"/>
                </a:solidFill>
              </a:rPr>
              <a:t>, </a:t>
            </a:r>
            <a:r>
              <a:rPr lang="de-DE" sz="1400" dirty="0" err="1">
                <a:solidFill>
                  <a:schemeClr val="bg2"/>
                </a:solidFill>
              </a:rPr>
              <a:t>RFTech</a:t>
            </a:r>
            <a:r>
              <a:rPr lang="de-DE" sz="1400" dirty="0">
                <a:solidFill>
                  <a:schemeClr val="bg2"/>
                </a:solidFill>
              </a:rPr>
              <a:t> 2013, Mar 25-26, 2013 </a:t>
            </a:r>
          </a:p>
          <a:p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624736" cy="720080"/>
          </a:xfrm>
        </p:spPr>
        <p:txBody>
          <a:bodyPr>
            <a:noAutofit/>
          </a:bodyPr>
          <a:lstStyle/>
          <a:p>
            <a:r>
              <a:rPr lang="en-GB" sz="2800" dirty="0" smtClean="0"/>
              <a:t>High </a:t>
            </a:r>
            <a:r>
              <a:rPr lang="en-GB" sz="2800" dirty="0"/>
              <a:t>Energy </a:t>
            </a:r>
            <a:r>
              <a:rPr lang="en-GB" sz="2800" dirty="0" smtClean="0"/>
              <a:t>ERL’s, Light sources, FEL</a:t>
            </a:r>
            <a:endParaRPr lang="en-GB" sz="2800" dirty="0"/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228940" y="2724664"/>
            <a:ext cx="3581400" cy="1644650"/>
            <a:chOff x="572" y="1928"/>
            <a:chExt cx="2256" cy="103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928"/>
              <a:ext cx="1547" cy="1036"/>
            </a:xfrm>
            <a:prstGeom prst="rect">
              <a:avLst/>
            </a:prstGeom>
            <a:solidFill>
              <a:srgbClr val="D3EB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2622" y="2507"/>
              <a:ext cx="43" cy="68"/>
            </a:xfrm>
            <a:prstGeom prst="rect">
              <a:avLst/>
            </a:prstGeom>
            <a:solidFill>
              <a:srgbClr val="FF0000"/>
            </a:solidFill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724" y="2563"/>
              <a:ext cx="52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400">
                  <a:solidFill>
                    <a:srgbClr val="FF0000"/>
                  </a:solidFill>
                  <a:ea typeface="ＭＳ Ｐゴシック" charset="-128"/>
                </a:rPr>
                <a:t>7GeV</a:t>
              </a:r>
            </a:p>
            <a:p>
              <a:pPr hangingPunct="1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000">
                  <a:solidFill>
                    <a:srgbClr val="FF0000"/>
                  </a:solidFill>
                  <a:ea typeface="ＭＳ Ｐゴシック" charset="-128"/>
                </a:rPr>
                <a:t>Double Acc</a:t>
              </a:r>
              <a:r>
                <a:rPr lang="en-US" sz="1200">
                  <a:solidFill>
                    <a:srgbClr val="FF0000"/>
                  </a:solidFill>
                  <a:ea typeface="ＭＳ Ｐゴシック" charset="-128"/>
                </a:rPr>
                <a:t>.</a:t>
              </a: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" t="2702" r="2415" b="71564"/>
            <a:stretch>
              <a:fillRect/>
            </a:stretch>
          </p:blipFill>
          <p:spPr bwMode="auto">
            <a:xfrm>
              <a:off x="2088" y="2395"/>
              <a:ext cx="533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956" t="2702" r="2415" b="7156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1874" y="2542"/>
              <a:ext cx="230" cy="1"/>
            </a:xfrm>
            <a:prstGeom prst="line">
              <a:avLst/>
            </a:prstGeom>
            <a:noFill/>
            <a:ln w="2844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2174" y="2470"/>
              <a:ext cx="68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56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363" y="2470"/>
              <a:ext cx="51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560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AutoShape 10"/>
            <p:cNvSpPr>
              <a:spLocks noChangeArrowheads="1"/>
            </p:cNvSpPr>
            <p:nvPr/>
          </p:nvSpPr>
          <p:spPr bwMode="auto">
            <a:xfrm>
              <a:off x="572" y="1989"/>
              <a:ext cx="1536" cy="959"/>
            </a:xfrm>
            <a:prstGeom prst="roundRect">
              <a:avLst>
                <a:gd name="adj" fmla="val 15431"/>
              </a:avLst>
            </a:prstGeom>
            <a:noFill/>
            <a:ln w="9360" cap="rnd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572" y="2654"/>
              <a:ext cx="604" cy="290"/>
            </a:xfrm>
            <a:prstGeom prst="rect">
              <a:avLst/>
            </a:prstGeom>
            <a:solidFill>
              <a:srgbClr val="FFFF99"/>
            </a:solidFill>
            <a:ln w="936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</a:pPr>
              <a:r>
                <a:rPr lang="en-US" sz="1200" dirty="0">
                  <a:solidFill>
                    <a:srgbClr val="FF0000"/>
                  </a:solidFill>
                  <a:ea typeface="ＭＳ Ｐゴシック" charset="-128"/>
                </a:rPr>
                <a:t>3GeV ERL</a:t>
              </a:r>
            </a:p>
            <a:p>
              <a:pPr hangingPunct="1">
                <a:lnSpc>
                  <a:spcPct val="100000"/>
                </a:lnSpc>
              </a:pPr>
              <a:r>
                <a:rPr lang="en-US" sz="1200" dirty="0">
                  <a:solidFill>
                    <a:srgbClr val="FF0000"/>
                  </a:solidFill>
                  <a:ea typeface="ＭＳ Ｐゴシック" charset="-128"/>
                </a:rPr>
                <a:t>First Stage</a:t>
              </a:r>
            </a:p>
          </p:txBody>
        </p:sp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>
              <a:off x="2069" y="2363"/>
              <a:ext cx="693" cy="418"/>
            </a:xfrm>
            <a:prstGeom prst="roundRect">
              <a:avLst>
                <a:gd name="adj" fmla="val 15431"/>
              </a:avLst>
            </a:prstGeom>
            <a:noFill/>
            <a:ln w="9360" cap="rnd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001" y="2194"/>
              <a:ext cx="827" cy="174"/>
            </a:xfrm>
            <a:prstGeom prst="rect">
              <a:avLst/>
            </a:prstGeom>
            <a:solidFill>
              <a:srgbClr val="FFFF99"/>
            </a:solidFill>
            <a:ln w="936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723900" algn="l"/>
                </a:tabLst>
              </a:pPr>
              <a:r>
                <a:rPr lang="en-US" sz="1200">
                  <a:solidFill>
                    <a:srgbClr val="0000FF"/>
                  </a:solidFill>
                  <a:ea typeface="ＭＳ Ｐゴシック" charset="-128"/>
                </a:rPr>
                <a:t>XFEL-O 2</a:t>
              </a:r>
              <a:r>
                <a:rPr lang="en-US" sz="1200" baseline="33000">
                  <a:solidFill>
                    <a:srgbClr val="0000FF"/>
                  </a:solidFill>
                  <a:ea typeface="ＭＳ Ｐゴシック" charset="-128"/>
                </a:rPr>
                <a:t>nd</a:t>
              </a:r>
              <a:r>
                <a:rPr lang="en-US" sz="1200">
                  <a:solidFill>
                    <a:srgbClr val="0000FF"/>
                  </a:solidFill>
                  <a:ea typeface="ＭＳ Ｐゴシック" charset="-128"/>
                </a:rPr>
                <a:t> Phase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2208" y="2810"/>
              <a:ext cx="551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/>
            <a:p>
              <a:pPr hangingPunct="1">
                <a:lnSpc>
                  <a:spcPct val="100000"/>
                </a:lnSpc>
                <a:tabLst>
                  <a:tab pos="723900" algn="l"/>
                </a:tabLst>
              </a:pPr>
              <a:endParaRPr lang="en-US" sz="2200" dirty="0">
                <a:solidFill>
                  <a:srgbClr val="898989"/>
                </a:solidFill>
                <a:ea typeface="ＭＳ Ｐゴシック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4804" y="1124744"/>
            <a:ext cx="3999164" cy="1472244"/>
            <a:chOff x="257104" y="1245627"/>
            <a:chExt cx="3999164" cy="147224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37" b="31902"/>
            <a:stretch/>
          </p:blipFill>
          <p:spPr bwMode="auto">
            <a:xfrm>
              <a:off x="257104" y="1245627"/>
              <a:ext cx="3999164" cy="1472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264480" y="2290833"/>
              <a:ext cx="22447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dirty="0">
                  <a:latin typeface="+mn-lt"/>
                </a:rPr>
                <a:t>JLAB, FEL, 160 MeV</a:t>
              </a:r>
            </a:p>
          </p:txBody>
        </p:sp>
      </p:grp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952840" y="2926278"/>
            <a:ext cx="1260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>
                <a:latin typeface="+mn-lt"/>
              </a:rPr>
              <a:t>KEK-JAEA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004594" y="3581400"/>
            <a:ext cx="3859212" cy="1781175"/>
            <a:chOff x="5004594" y="3581400"/>
            <a:chExt cx="3859212" cy="1781175"/>
          </a:xfrm>
        </p:grpSpPr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594" y="3581400"/>
              <a:ext cx="3859212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5220072" y="3893344"/>
              <a:ext cx="1965325" cy="763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dirty="0">
                  <a:latin typeface="+mn-lt"/>
                </a:rPr>
                <a:t>APS-ERL Upgrade</a:t>
              </a:r>
            </a:p>
            <a:p>
              <a:pPr>
                <a:lnSpc>
                  <a:spcPct val="123000"/>
                </a:lnSpc>
              </a:pPr>
              <a:r>
                <a:rPr lang="en-US" dirty="0">
                  <a:latin typeface="+mn-lt"/>
                </a:rPr>
                <a:t>5 GeV, 1-2 passes</a:t>
              </a:r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7652544" y="4083050"/>
              <a:ext cx="606425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/>
            <a:p>
              <a:pPr>
                <a:lnSpc>
                  <a:spcPct val="123000"/>
                </a:lnSpc>
              </a:pPr>
              <a:r>
                <a:rPr lang="en-US">
                  <a:solidFill>
                    <a:srgbClr val="000000"/>
                  </a:solidFill>
                  <a:ea typeface="Droid Sans Fallback" charset="0"/>
                  <a:cs typeface="Droid Sans Fallback" charset="0"/>
                </a:rPr>
                <a:t>APS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72050" y="1051998"/>
            <a:ext cx="3657600" cy="2147887"/>
            <a:chOff x="4972050" y="1051998"/>
            <a:chExt cx="3657600" cy="2147887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50" y="1434585"/>
              <a:ext cx="3657600" cy="176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5019675" y="1051998"/>
              <a:ext cx="356552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dirty="0">
                  <a:latin typeface="+mn-lt"/>
                </a:rPr>
                <a:t>Cornell ERL Light Source, 5 GeV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19428" y="4420115"/>
            <a:ext cx="4572000" cy="2182812"/>
            <a:chOff x="400050" y="4675188"/>
            <a:chExt cx="4572000" cy="2182812"/>
          </a:xfrm>
        </p:grpSpPr>
        <p:pic>
          <p:nvPicPr>
            <p:cNvPr id="33" name="Picture 2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4727575"/>
              <a:ext cx="4572000" cy="21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517525" y="4675188"/>
              <a:ext cx="1716088" cy="68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sz="1600">
                  <a:latin typeface="+mn-lt"/>
                </a:rPr>
                <a:t>Beijing Advanced </a:t>
              </a:r>
            </a:p>
            <a:p>
              <a:pPr>
                <a:lnSpc>
                  <a:spcPct val="123000"/>
                </a:lnSpc>
              </a:pPr>
              <a:r>
                <a:rPr lang="en-US" sz="1600">
                  <a:latin typeface="+mn-lt"/>
                </a:rPr>
                <a:t>Photon Complex</a:t>
              </a:r>
            </a:p>
          </p:txBody>
        </p:sp>
      </p:grpSp>
      <p:sp>
        <p:nvSpPr>
          <p:cNvPr id="37" name="Footer Placeholder 2"/>
          <p:cNvSpPr txBox="1">
            <a:spLocks/>
          </p:cNvSpPr>
          <p:nvPr/>
        </p:nvSpPr>
        <p:spPr>
          <a:xfrm>
            <a:off x="5019675" y="5563489"/>
            <a:ext cx="3959733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Rama </a:t>
            </a:r>
            <a:r>
              <a:rPr lang="en-US" sz="1400" dirty="0" err="1" smtClean="0">
                <a:solidFill>
                  <a:schemeClr val="bg2"/>
                </a:solidFill>
              </a:rPr>
              <a:t>Calaga</a:t>
            </a:r>
            <a:r>
              <a:rPr lang="en-US" sz="1400" dirty="0" smtClean="0">
                <a:solidFill>
                  <a:schemeClr val="bg2"/>
                </a:solidFill>
              </a:rPr>
              <a:t>, </a:t>
            </a:r>
            <a:r>
              <a:rPr lang="de-DE" sz="1400" dirty="0" err="1">
                <a:solidFill>
                  <a:schemeClr val="bg2"/>
                </a:solidFill>
              </a:rPr>
              <a:t>RFTech</a:t>
            </a:r>
            <a:r>
              <a:rPr lang="de-DE" sz="1400" dirty="0">
                <a:solidFill>
                  <a:schemeClr val="bg2"/>
                </a:solidFill>
              </a:rPr>
              <a:t> 2013, Mar 25-26, 2013 </a:t>
            </a:r>
          </a:p>
          <a:p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624736" cy="720080"/>
          </a:xfrm>
        </p:spPr>
        <p:txBody>
          <a:bodyPr>
            <a:noAutofit/>
          </a:bodyPr>
          <a:lstStyle/>
          <a:p>
            <a:r>
              <a:rPr lang="en-GB" sz="2800" dirty="0" smtClean="0"/>
              <a:t>High </a:t>
            </a:r>
            <a:r>
              <a:rPr lang="en-GB" sz="2800" dirty="0"/>
              <a:t>Energy </a:t>
            </a:r>
            <a:r>
              <a:rPr lang="en-GB" sz="2800" dirty="0" smtClean="0"/>
              <a:t>ERL’s, Light sources, FEL’s</a:t>
            </a:r>
            <a:endParaRPr lang="en-GB" sz="2800" dirty="0"/>
          </a:p>
        </p:txBody>
      </p:sp>
      <p:graphicFrame>
        <p:nvGraphicFramePr>
          <p:cNvPr id="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881035"/>
              </p:ext>
            </p:extLst>
          </p:nvPr>
        </p:nvGraphicFramePr>
        <p:xfrm>
          <a:off x="107504" y="1196752"/>
          <a:ext cx="8824912" cy="3521496"/>
        </p:xfrm>
        <a:graphic>
          <a:graphicData uri="http://schemas.openxmlformats.org/drawingml/2006/table">
            <a:tbl>
              <a:tblPr/>
              <a:tblGrid>
                <a:gridCol w="1685609"/>
                <a:gridCol w="1558611"/>
                <a:gridCol w="1246889"/>
                <a:gridCol w="1401306"/>
                <a:gridCol w="1401307"/>
                <a:gridCol w="1531190"/>
              </a:tblGrid>
              <a:tr h="45547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JLab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FEL (IR, UV)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Argonne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Light Source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Cornell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Light source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Mainz, MESA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ERL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KEK-JAEA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Light Source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Beijing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Photon Source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683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160 GeV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 GeV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 GeV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100-200 MeV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3 GeV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5 GeV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5547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1.5 GHz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1.4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1-2 passes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?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 passes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1.3 GHz</a:t>
                      </a:r>
                    </a:p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9 cell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5547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 mA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25-100 mA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100 mA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0.15-10 mA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0.01-100 mA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10 mA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5547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135 pC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77 pC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77pC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7.7 pC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7.7-77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77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562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0.045-0.15 mm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0.6 mm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-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2 ps</a:t>
                      </a:r>
                    </a:p>
                  </a:txBody>
                  <a:tcPr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4562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Operating</a:t>
                      </a:r>
                    </a:p>
                  </a:txBody>
                  <a:tcPr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Planned</a:t>
                      </a:r>
                    </a:p>
                  </a:txBody>
                  <a:tcPr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Planned</a:t>
                      </a:r>
                    </a:p>
                  </a:txBody>
                  <a:tcPr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?</a:t>
                      </a:r>
                    </a:p>
                  </a:txBody>
                  <a:tcPr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Planned</a:t>
                      </a:r>
                    </a:p>
                  </a:txBody>
                  <a:tcPr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12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  <a:tab pos="94107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Gill Sans MT" charset="0"/>
                          <a:cs typeface="Gill Sans MT" charset="0"/>
                        </a:rPr>
                        <a:t>Planned</a:t>
                      </a:r>
                    </a:p>
                  </a:txBody>
                  <a:tcPr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5046748"/>
            <a:ext cx="698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CEBAF not in the list since it is not normally operated in ER mode. </a:t>
            </a:r>
          </a:p>
          <a:p>
            <a:r>
              <a:rPr lang="en-GB" dirty="0" smtClean="0"/>
              <a:t>(Is this so? – Please correct me if wrong! – and help fill my other blanks!)</a:t>
            </a:r>
            <a:endParaRPr lang="en-GB" dirty="0"/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4791456" y="734139"/>
            <a:ext cx="4160520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Rama </a:t>
            </a:r>
            <a:r>
              <a:rPr lang="en-US" sz="1400" dirty="0" err="1" smtClean="0">
                <a:solidFill>
                  <a:schemeClr val="bg2"/>
                </a:solidFill>
              </a:rPr>
              <a:t>Calaga</a:t>
            </a:r>
            <a:r>
              <a:rPr lang="en-US" sz="1400" dirty="0" smtClean="0">
                <a:solidFill>
                  <a:schemeClr val="bg2"/>
                </a:solidFill>
              </a:rPr>
              <a:t>, </a:t>
            </a:r>
            <a:r>
              <a:rPr lang="de-DE" sz="1400" dirty="0" err="1">
                <a:solidFill>
                  <a:schemeClr val="bg2"/>
                </a:solidFill>
              </a:rPr>
              <a:t>RFTech</a:t>
            </a:r>
            <a:r>
              <a:rPr lang="de-DE" sz="1400" dirty="0">
                <a:solidFill>
                  <a:schemeClr val="bg2"/>
                </a:solidFill>
              </a:rPr>
              <a:t> 2013, Mar 25-26, 2013 </a:t>
            </a:r>
          </a:p>
          <a:p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RF Frequency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92586"/>
            <a:ext cx="8919973" cy="1662115"/>
            <a:chOff x="288" y="720"/>
            <a:chExt cx="5619" cy="1047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Review of the SC RF frequency: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-HL-LHC bunch spacing requires bunch spacing with multiples of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25ns (40.079 MHz)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2110" y="2583438"/>
            <a:ext cx="6379190" cy="1754326"/>
          </a:xfrm>
          <a:prstGeom prst="rect">
            <a:avLst/>
          </a:prstGeom>
          <a:solidFill>
            <a:srgbClr val="D5B95F">
              <a:alpha val="38000"/>
            </a:srgbClr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choice: </a:t>
            </a:r>
            <a:r>
              <a:rPr lang="en-GB" sz="2400" i="1" dirty="0"/>
              <a:t>h</a:t>
            </a:r>
            <a:r>
              <a:rPr lang="en-GB" sz="2400" dirty="0" smtClean="0"/>
              <a:t> * 40.079 MHz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     h=18: 721 MHz</a:t>
            </a:r>
            <a:r>
              <a:rPr lang="en-GB" sz="2400" dirty="0"/>
              <a:t>  </a:t>
            </a:r>
            <a:r>
              <a:rPr lang="en-GB" sz="2400" dirty="0" smtClean="0"/>
              <a:t>   or    h=33: 1.323GHz </a:t>
            </a:r>
            <a:endParaRPr lang="en-GB" sz="2400" dirty="0"/>
          </a:p>
          <a:p>
            <a:r>
              <a:rPr lang="en-US" dirty="0" smtClean="0"/>
              <a:t>            </a:t>
            </a:r>
          </a:p>
          <a:p>
            <a:r>
              <a:rPr lang="en-US" dirty="0"/>
              <a:t>	 </a:t>
            </a:r>
            <a:r>
              <a:rPr lang="en-US" dirty="0" smtClean="0"/>
              <a:t> SPL &amp; ESS:  704.42 MHz;          ILC &amp; XFEL: 1.3 GHz </a:t>
            </a:r>
            <a:endParaRPr lang="en-U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4841115"/>
            <a:ext cx="9144000" cy="4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Existing 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technologies do not quite match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that requirement (20MHz)!</a:t>
            </a:r>
            <a:endParaRPr lang="en-US" dirty="0" smtClean="0">
              <a:solidFill>
                <a:srgbClr val="FF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315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4155" y="756865"/>
            <a:ext cx="8919973" cy="5448306"/>
            <a:chOff x="288" y="720"/>
            <a:chExt cx="5619" cy="3432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Beam-Beam effects: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		         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Optimum choice for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RF frequency?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 descr="wake3x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71" y="1000423"/>
            <a:ext cx="6458857" cy="452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68376"/>
            <a:ext cx="33401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N=3 10</a:t>
            </a:r>
            <a:r>
              <a:rPr lang="en-US" baseline="30000" dirty="0" smtClean="0"/>
              <a:t>9</a:t>
            </a:r>
          </a:p>
          <a:p>
            <a:r>
              <a:rPr lang="en-US" dirty="0" smtClean="0"/>
              <a:t>Beam-beam effect included</a:t>
            </a:r>
          </a:p>
          <a:p>
            <a:r>
              <a:rPr lang="en-US" dirty="0"/>
              <a:t>a</a:t>
            </a:r>
            <a:r>
              <a:rPr lang="en-US" dirty="0" smtClean="0"/>
              <a:t>s linear kick</a:t>
            </a:r>
          </a:p>
          <a:p>
            <a:endParaRPr lang="en-US" dirty="0" smtClean="0"/>
          </a:p>
          <a:p>
            <a:r>
              <a:rPr lang="en-US" dirty="0" smtClean="0"/>
              <a:t>Result depends on seed for frequency spread</a:t>
            </a:r>
          </a:p>
          <a:p>
            <a:r>
              <a:rPr lang="en-US" dirty="0" smtClean="0"/>
              <a:t>“worst” of ten seed shown</a:t>
            </a:r>
          </a:p>
          <a:p>
            <a:endParaRPr lang="en-US" dirty="0" smtClean="0"/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=1.135 for ILC cavity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=1.002 for SPL cavity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0135" y="4719935"/>
            <a:ext cx="2761243" cy="92333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is stable but very small margin with 1.3GHz cavity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 lower frequency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90948" y="907684"/>
            <a:ext cx="461175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Daniel Schulte @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 12. March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ERL Beam Dynamics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279900" y="946374"/>
            <a:ext cx="4678284" cy="457200"/>
          </a:xfrm>
          <a:prstGeom prst="rect">
            <a:avLst/>
          </a:prstGeom>
        </p:spPr>
        <p:txBody>
          <a:bodyPr/>
          <a:lstStyle/>
          <a:p>
            <a:r>
              <a:rPr lang="en-US" sz="1800" dirty="0" err="1" smtClean="0"/>
              <a:t>Erk</a:t>
            </a:r>
            <a:r>
              <a:rPr lang="en-US" sz="1800" dirty="0" smtClean="0"/>
              <a:t> Jensen at </a:t>
            </a:r>
            <a:r>
              <a:rPr lang="en-US" sz="1800" dirty="0" err="1" smtClean="0"/>
              <a:t>Daresbury</a:t>
            </a:r>
            <a:r>
              <a:rPr lang="en-US" sz="1800" dirty="0" smtClean="0"/>
              <a:t> meeting 12 March 2013</a:t>
            </a:r>
            <a:endParaRPr lang="en-US" sz="1800" dirty="0"/>
          </a:p>
        </p:txBody>
      </p:sp>
      <p:pic>
        <p:nvPicPr>
          <p:cNvPr id="7" name="Picture 6" descr="\\cern.ch\dfs\Users\j\jensene\Documents\LHeC - ERL\Frequency choice\EllipticalCavities_FineGrai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8642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cern.ch\dfs\Users\j\jensene\Documents\LHeC - ERL\Frequency choice\EllipticalCavities_LargeGrai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018"/>
            <a:ext cx="4386184" cy="31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57920" y="4889500"/>
            <a:ext cx="39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Large-grain </a:t>
            </a:r>
            <a:r>
              <a:rPr lang="en-US" dirty="0" err="1" smtClean="0"/>
              <a:t>Nb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Optimum frequency at 2K between 300 MHz and 800 MHz</a:t>
            </a:r>
          </a:p>
          <a:p>
            <a:r>
              <a:rPr lang="en-US" dirty="0" smtClean="0"/>
              <a:t>Lower T shift optimum f upwards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920" y="4864100"/>
            <a:ext cx="39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Small-grain (normal) </a:t>
            </a:r>
            <a:r>
              <a:rPr lang="en-US" dirty="0" err="1" smtClean="0"/>
              <a:t>Nb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Optimum frequency at 2K between 700 MHz and 1050 MHz</a:t>
            </a:r>
          </a:p>
          <a:p>
            <a:r>
              <a:rPr lang="en-US" dirty="0" smtClean="0"/>
              <a:t>Lower T shift optimum f upwards </a:t>
            </a:r>
            <a:endParaRPr 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44612" y="154285"/>
            <a:ext cx="8778671" cy="7207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</a:rPr>
              <a:t>Optimum RF Frequency: Power Considerations</a:t>
            </a:r>
            <a:br>
              <a:rPr lang="en-US" sz="3600" u="sng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800000"/>
                </a:solidFill>
              </a:rPr>
              <a:t>Results from F. </a:t>
            </a:r>
            <a:r>
              <a:rPr lang="en-US" sz="2800" dirty="0" err="1" smtClean="0">
                <a:solidFill>
                  <a:srgbClr val="800000"/>
                </a:solidFill>
              </a:rPr>
              <a:t>Marhauser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4110" y="1465838"/>
            <a:ext cx="7204690" cy="4524315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Optimum frequency between 700MHz and 800MHz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 smtClean="0"/>
              <a:t>large and small grain </a:t>
            </a:r>
            <a:r>
              <a:rPr lang="en-US" sz="2400" dirty="0" err="1" smtClean="0"/>
              <a:t>Nb</a:t>
            </a:r>
            <a:r>
              <a:rPr lang="en-US" sz="2400" dirty="0" smtClean="0"/>
              <a:t> and 1.6K and 2K)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Chose </a:t>
            </a:r>
            <a:r>
              <a:rPr lang="en-US" sz="2400" dirty="0" smtClean="0">
                <a:solidFill>
                  <a:srgbClr val="008000"/>
                </a:solidFill>
              </a:rPr>
              <a:t>801MHz</a:t>
            </a:r>
            <a:r>
              <a:rPr lang="en-US" sz="2400" dirty="0" smtClean="0"/>
              <a:t> </a:t>
            </a:r>
            <a:r>
              <a:rPr lang="en-US" sz="2400" dirty="0"/>
              <a:t>for </a:t>
            </a:r>
            <a:r>
              <a:rPr lang="en-US" sz="2400" dirty="0" smtClean="0"/>
              <a:t>bucket matching in the LHC </a:t>
            </a:r>
          </a:p>
          <a:p>
            <a:pPr algn="ctr"/>
            <a:r>
              <a:rPr lang="en-US" sz="2400" dirty="0" smtClean="0"/>
              <a:t>and for</a:t>
            </a:r>
          </a:p>
          <a:p>
            <a:pPr algn="ctr"/>
            <a:r>
              <a:rPr lang="en-US" sz="2400" dirty="0" smtClean="0"/>
              <a:t>synergies </a:t>
            </a:r>
            <a:r>
              <a:rPr lang="en-US" sz="2400" dirty="0"/>
              <a:t>with </a:t>
            </a:r>
            <a:r>
              <a:rPr lang="en-US" sz="2400" dirty="0" smtClean="0"/>
              <a:t>FCC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Started discussions with </a:t>
            </a:r>
            <a:r>
              <a:rPr lang="en-US" sz="2400" dirty="0" err="1" smtClean="0"/>
              <a:t>JLab</a:t>
            </a:r>
            <a:r>
              <a:rPr lang="en-US" sz="2400" dirty="0" smtClean="0"/>
              <a:t> for Cavity construction in Washington 2015 </a:t>
            </a:r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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collaboration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active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under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the FCC umbrella</a:t>
            </a:r>
            <a:endParaRPr lang="en-US" sz="2400" dirty="0" smtClean="0">
              <a:solidFill>
                <a:srgbClr val="008000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423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306" y="129024"/>
            <a:ext cx="803274" cy="495390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3675"/>
            <a:ext cx="8813799" cy="720725"/>
          </a:xfrm>
        </p:spPr>
        <p:txBody>
          <a:bodyPr/>
          <a:lstStyle/>
          <a:p>
            <a:r>
              <a:rPr lang="en-US" sz="3400" u="sng" dirty="0" smtClean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CDR Choices: Technology Choices and Design:</a:t>
            </a:r>
            <a:endParaRPr lang="en-US" sz="34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71438" y="838198"/>
            <a:ext cx="8582044" cy="4816468"/>
            <a:chOff x="288" y="720"/>
            <a:chExt cx="5406" cy="3034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020" cy="3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Super Conducting RF:   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-Requirements imposed by LHC beam structure (n * 40 MHz)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-Existing technologies world wide (e.g. ILC, ESS)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Beam stability </a:t>
              </a: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considerations (Beam-Beam &amp; Beam Breakup)</a:t>
              </a:r>
              <a:endParaRPr lang="en-US" sz="24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-RF Power considerations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4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-Synergies with other projects (e.g. FCC)</a:t>
              </a:r>
            </a:p>
            <a:p>
              <a:pPr defTabSz="914400" fontAlgn="base">
                <a:spcBef>
                  <a:spcPct val="0"/>
                </a:spcBef>
                <a:spcAft>
                  <a:spcPts val="600"/>
                </a:spcAft>
              </a:pPr>
              <a:endParaRPr lang="en-US" sz="24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marL="342900" indent="-342900" defTabSz="914400" fontAlgn="base">
                <a:spcBef>
                  <a:spcPct val="0"/>
                </a:spcBef>
                <a:spcAft>
                  <a:spcPts val="180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C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Daresbury meeting in 2013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180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800MHz SRF in synergy with FCC-eh and </a:t>
              </a: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FCC-</a:t>
              </a:r>
              <a:r>
                <a:rPr lang="en-US" sz="2400" dirty="0" err="1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ee</a:t>
              </a: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60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chemeClr val="tx2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Further beam dynamic studies with 802MHz choice</a:t>
              </a:r>
              <a:endParaRPr lang="en-US" sz="24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9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7813"/>
            <a:ext cx="8686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914400"/>
            <a:r>
              <a:rPr lang="en-GB" u="sng" kern="0" dirty="0" smtClean="0">
                <a:solidFill>
                  <a:srgbClr val="FF0000"/>
                </a:solidFill>
              </a:rPr>
              <a:t>Beam Breakup Instability:</a:t>
            </a:r>
            <a:endParaRPr lang="en-GB" u="sng" kern="0" dirty="0">
              <a:solidFill>
                <a:srgbClr val="FF0000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457200" y="5786629"/>
            <a:ext cx="3703320" cy="3491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2"/>
                </a:solidFill>
              </a:rPr>
              <a:t>D. Pellegrini (EPFL/CERN) Draft </a:t>
            </a:r>
            <a:r>
              <a:rPr lang="en-US" sz="1400" dirty="0" err="1" smtClean="0">
                <a:solidFill>
                  <a:schemeClr val="bg2"/>
                </a:solidFill>
              </a:rPr>
              <a:t>Perle</a:t>
            </a:r>
            <a:r>
              <a:rPr lang="en-US" sz="1400" dirty="0" smtClean="0">
                <a:solidFill>
                  <a:schemeClr val="bg2"/>
                </a:solidFill>
              </a:rPr>
              <a:t> CDR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772"/>
            <a:ext cx="9144000" cy="306498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528" y="4261205"/>
            <a:ext cx="3080160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23000"/>
              </a:lnSpc>
            </a:pPr>
            <a:r>
              <a:rPr lang="en-US" dirty="0" smtClean="0">
                <a:latin typeface="LMSans10" pitchFamily="32" charset="0"/>
              </a:rPr>
              <a:t>Evolution of the amplitudes of the dipole modes for two </a:t>
            </a:r>
            <a:r>
              <a:rPr lang="en-US" smtClean="0">
                <a:latin typeface="LMSans10" pitchFamily="32" charset="0"/>
              </a:rPr>
              <a:t>different charges per bunch</a:t>
            </a:r>
            <a:endParaRPr lang="en-US" dirty="0">
              <a:latin typeface="LMSans10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119211</TotalTime>
  <Words>3431</Words>
  <Application>Microsoft Macintosh PowerPoint</Application>
  <PresentationFormat>On-screen Show (4:3)</PresentationFormat>
  <Paragraphs>940</Paragraphs>
  <Slides>45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0" baseType="lpstr">
      <vt:lpstr>Arial Unicode MS</vt:lpstr>
      <vt:lpstr>Calibri</vt:lpstr>
      <vt:lpstr>Cambria</vt:lpstr>
      <vt:lpstr>Cambria Math</vt:lpstr>
      <vt:lpstr>Comic Sans MS</vt:lpstr>
      <vt:lpstr>Droid Sans Fallback</vt:lpstr>
      <vt:lpstr>Franklin Gothic Book</vt:lpstr>
      <vt:lpstr>Garamond</vt:lpstr>
      <vt:lpstr>Garamond (Headings)</vt:lpstr>
      <vt:lpstr>Gill Sans MT</vt:lpstr>
      <vt:lpstr>Helvetica</vt:lpstr>
      <vt:lpstr>LMRomanCaps10</vt:lpstr>
      <vt:lpstr>LMSans10</vt:lpstr>
      <vt:lpstr>ＭＳ Ｐゴシック</vt:lpstr>
      <vt:lpstr>Optima</vt:lpstr>
      <vt:lpstr>StarSymbol</vt:lpstr>
      <vt:lpstr>Symbol</vt:lpstr>
      <vt:lpstr>Times New Roman</vt:lpstr>
      <vt:lpstr>Wingdings</vt:lpstr>
      <vt:lpstr>Zapf Dingbats</vt:lpstr>
      <vt:lpstr>黑体</vt:lpstr>
      <vt:lpstr>Arial</vt:lpstr>
      <vt:lpstr>4_Edge</vt:lpstr>
      <vt:lpstr>Office Theme</vt:lpstr>
      <vt:lpstr>Equation</vt:lpstr>
      <vt:lpstr>CDR Options for LHeC Infrastructure:</vt:lpstr>
      <vt:lpstr>CDR Choices:</vt:lpstr>
      <vt:lpstr>Motivation: Accelerator Technology Development</vt:lpstr>
      <vt:lpstr>LHeC: Baseline Linac-Ring Option</vt:lpstr>
      <vt:lpstr>Post CDR Studies: RF Frequency</vt:lpstr>
      <vt:lpstr>Post CDR Studies: ERL Beam Dynamics</vt:lpstr>
      <vt:lpstr>Optimum RF Frequency: Power Considerations Results from F. Marhauser </vt:lpstr>
      <vt:lpstr>CDR Choices: Technology Choices and Design:</vt:lpstr>
      <vt:lpstr>PowerPoint Presentation</vt:lpstr>
      <vt:lpstr>PowerPoint Presentation</vt:lpstr>
      <vt:lpstr>PowerPoint Presentation</vt:lpstr>
      <vt:lpstr>ERL Facilities around the World</vt:lpstr>
      <vt:lpstr>ERL Facilities around the World</vt:lpstr>
      <vt:lpstr>LHeC ERL Test Facility:</vt:lpstr>
      <vt:lpstr>PowerPoint Presentation</vt:lpstr>
      <vt:lpstr>LHeC ERL Test Facility:</vt:lpstr>
      <vt:lpstr>Injector &amp; injector R&amp;D</vt:lpstr>
      <vt:lpstr>The test ERL in Cornell’s hall LOE</vt:lpstr>
      <vt:lpstr>Key Performance Parameters and Ultimate Performance Parameters</vt:lpstr>
      <vt:lpstr>PERLE ERL Facility: PCDR 2015</vt:lpstr>
      <vt:lpstr>Staged Installation</vt:lpstr>
      <vt:lpstr>Cavity and Cryomodule Design</vt:lpstr>
      <vt:lpstr>PERLE Footprint:</vt:lpstr>
      <vt:lpstr>PERLE Parameters: PCDR 2015</vt:lpstr>
      <vt:lpstr>ERL Demonstrator for LHeC:</vt:lpstr>
      <vt:lpstr>ERL Demonstrator</vt:lpstr>
      <vt:lpstr>Mini PERLE Parameters:</vt:lpstr>
      <vt:lpstr>Mini PERLE Footprint:</vt:lpstr>
      <vt:lpstr>ERL Demontrator</vt:lpstr>
      <vt:lpstr>PowerPoint Presentation</vt:lpstr>
      <vt:lpstr>Cornell High Current Injector</vt:lpstr>
      <vt:lpstr>ERL Facilities around the World</vt:lpstr>
      <vt:lpstr>CDR Choices: Technology and Design</vt:lpstr>
      <vt:lpstr>HE ERL’s, EIC’s (election-ion) - Studies</vt:lpstr>
      <vt:lpstr>Existing Demonstrator Proposals:</vt:lpstr>
      <vt:lpstr>LHeC Infrastructure Baseline:</vt:lpstr>
      <vt:lpstr>PowerPoint Presentation</vt:lpstr>
      <vt:lpstr>Linac 1 and 2  - Multi-pass ER Optics</vt:lpstr>
      <vt:lpstr>Vertical Separation of the Three Arcs </vt:lpstr>
      <vt:lpstr>Arc Optics: Emittance preserving FMC cells</vt:lpstr>
      <vt:lpstr>Beam diagnostics application</vt:lpstr>
      <vt:lpstr>Low Energy ERL’s and ERL test facilities (contd.)</vt:lpstr>
      <vt:lpstr>High Energy ERL’s, EIC’s (election-ion)</vt:lpstr>
      <vt:lpstr>High Energy ERL’s, Light sources, FEL</vt:lpstr>
      <vt:lpstr>High Energy ERL’s, Light sources, FEL’s</vt:lpstr>
    </vt:vector>
  </TitlesOfParts>
  <Company>Liverpool University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Considerations</dc:title>
  <dc:creator>max klein</dc:creator>
  <cp:lastModifiedBy>Oliver Bruning</cp:lastModifiedBy>
  <cp:revision>482</cp:revision>
  <cp:lastPrinted>2015-06-20T18:19:31Z</cp:lastPrinted>
  <dcterms:created xsi:type="dcterms:W3CDTF">2012-03-18T17:48:31Z</dcterms:created>
  <dcterms:modified xsi:type="dcterms:W3CDTF">2017-02-24T06:59:10Z</dcterms:modified>
</cp:coreProperties>
</file>