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59" r:id="rId2"/>
    <p:sldId id="384" r:id="rId3"/>
    <p:sldId id="390" r:id="rId4"/>
    <p:sldId id="372" r:id="rId5"/>
    <p:sldId id="389" r:id="rId6"/>
    <p:sldId id="373" r:id="rId7"/>
    <p:sldId id="375" r:id="rId8"/>
    <p:sldId id="385" r:id="rId9"/>
    <p:sldId id="386" r:id="rId10"/>
    <p:sldId id="388" r:id="rId11"/>
    <p:sldId id="393" r:id="rId12"/>
    <p:sldId id="394" r:id="rId13"/>
    <p:sldId id="391" r:id="rId1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A428"/>
    <a:srgbClr val="FFA00E"/>
    <a:srgbClr val="0080FF"/>
    <a:srgbClr val="008080"/>
    <a:srgbClr val="0000DF"/>
    <a:srgbClr val="00CF00"/>
    <a:srgbClr val="FD930A"/>
    <a:srgbClr val="261748"/>
    <a:srgbClr val="008000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6" autoAdjust="0"/>
    <p:restoredTop sz="99854" autoAdjust="0"/>
  </p:normalViewPr>
  <p:slideViewPr>
    <p:cSldViewPr snapToGrid="0">
      <p:cViewPr>
        <p:scale>
          <a:sx n="85" d="100"/>
          <a:sy n="85" d="100"/>
        </p:scale>
        <p:origin x="-1896" y="-744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2928" y="408"/>
      </p:cViewPr>
      <p:guideLst>
        <p:guide orient="horz" pos="2880"/>
        <p:guide pos="2154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283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fld id="{5D9249F9-4FE2-476B-9E52-26101C9CEEA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4431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D719587-26C8-4EEE-9375-1AF5E195B202}" type="slidenum">
              <a:rPr lang="de-DE" sz="1200"/>
              <a:pPr/>
              <a:t>1</a:t>
            </a:fld>
            <a:endParaRPr lang="de-DE" sz="1200"/>
          </a:p>
        </p:txBody>
      </p:sp>
      <p:sp>
        <p:nvSpPr>
          <p:cNvPr id="1126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>
                <a:ea typeface="ＭＳ Ｐゴシック" charset="-128"/>
              </a:rPr>
              <a:t>How to edit the title slide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endParaRPr lang="en-GB" sz="1100" smtClean="0">
              <a:ea typeface="ＭＳ Ｐゴシック" charset="-128"/>
            </a:endParaRP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>
                <a:ea typeface="ＭＳ Ｐゴシック" charset="-128"/>
              </a:rPr>
              <a:t>  Upper area: </a:t>
            </a:r>
            <a:r>
              <a:rPr lang="en-GB" sz="1100" b="1" smtClean="0">
                <a:ea typeface="ＭＳ Ｐゴシック" charset="-128"/>
              </a:rPr>
              <a:t>Title</a:t>
            </a:r>
            <a:r>
              <a:rPr lang="en-GB" sz="1100" smtClean="0">
                <a:ea typeface="ＭＳ Ｐゴシック" charset="-128"/>
              </a:rPr>
              <a:t> of your talk, max. 2 rows of the defined size (55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>
                <a:ea typeface="ＭＳ Ｐゴシック" charset="-128"/>
              </a:rPr>
              <a:t>  Lower area </a:t>
            </a:r>
            <a:r>
              <a:rPr lang="en-GB" sz="1100" b="1" smtClean="0">
                <a:ea typeface="ＭＳ Ｐゴシック" charset="-128"/>
              </a:rPr>
              <a:t>(subtitle):</a:t>
            </a:r>
            <a:r>
              <a:rPr lang="en-GB" sz="1100" smtClean="0">
                <a:ea typeface="ＭＳ Ｐゴシック" charset="-128"/>
              </a:rPr>
              <a:t> Conference/meeting/workshop, location, date, </a:t>
            </a:r>
            <a:br>
              <a:rPr lang="en-GB" sz="1100" smtClean="0">
                <a:ea typeface="ＭＳ Ｐゴシック" charset="-128"/>
              </a:rPr>
            </a:br>
            <a:r>
              <a:rPr lang="en-GB" sz="1100" smtClean="0">
                <a:ea typeface="ＭＳ Ｐゴシック" charset="-128"/>
              </a:rPr>
              <a:t>  your name and affiliation, </a:t>
            </a:r>
            <a:br>
              <a:rPr lang="en-GB" sz="1100" smtClean="0">
                <a:ea typeface="ＭＳ Ｐゴシック" charset="-128"/>
              </a:rPr>
            </a:br>
            <a:r>
              <a:rPr lang="en-GB" sz="1100" smtClean="0">
                <a:ea typeface="ＭＳ Ｐゴシック" charset="-128"/>
              </a:rPr>
              <a:t>  max. 4 rows of the defined size (32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>
                <a:ea typeface="ＭＳ Ｐゴシック" charset="-128"/>
              </a:rPr>
              <a:t> Change the </a:t>
            </a:r>
            <a:r>
              <a:rPr lang="en-GB" sz="1100" b="1" smtClean="0">
                <a:ea typeface="ＭＳ Ｐゴシック" charset="-128"/>
              </a:rPr>
              <a:t>partner logos</a:t>
            </a:r>
            <a:r>
              <a:rPr lang="en-GB" sz="1100" smtClean="0">
                <a:ea typeface="ＭＳ Ｐゴシック" charset="-128"/>
              </a:rPr>
              <a:t> or add others in the last row.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7452" y="114300"/>
            <a:ext cx="773501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66" y="126693"/>
            <a:ext cx="1143982" cy="8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0C1E5-BA91-4E92-AF22-F84A8F985E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3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D2A2B-0F61-4F71-899B-1007143260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7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17373-7C45-4563-BAB1-D7F59A214E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5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EA8CA-A295-4F14-AF18-6D459BD33F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5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94EE0-54D9-4078-8F7C-37BE9429E5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69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C327F-B07E-476E-9609-C0054CF6FE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12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F6AD2-4984-4578-9C9D-9060AB4CC0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9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A722D-3E0C-4D84-98FC-0E720C5F1D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96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A3CDD-1459-43FF-9B57-F4EC8B13F3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84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CB353-FED9-4C4F-A7F1-BFB7CCE69D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495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7" y="114300"/>
            <a:ext cx="890203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6F0860D-1C4C-436F-A9DF-8C6E81561F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 userDrawn="1"/>
        </p:nvSpPr>
        <p:spPr bwMode="auto">
          <a:xfrm>
            <a:off x="177293" y="114300"/>
            <a:ext cx="66294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200" tIns="0" rIns="46800" bIns="0" anchor="b"/>
          <a:lstStyle/>
          <a:p>
            <a:pPr eaLnBrk="1" hangingPunct="1">
              <a:buNone/>
              <a:defRPr/>
            </a:pPr>
            <a:r>
              <a:rPr lang="fr-FR" sz="1000" b="1" noProof="0" dirty="0" smtClean="0">
                <a:solidFill>
                  <a:schemeClr val="bg1"/>
                </a:solidFill>
              </a:rPr>
              <a:t>Workshop</a:t>
            </a:r>
            <a:r>
              <a:rPr lang="fr-FR" sz="1000" b="1" baseline="0" noProof="0" dirty="0" smtClean="0">
                <a:solidFill>
                  <a:schemeClr val="bg1"/>
                </a:solidFill>
              </a:rPr>
              <a:t> </a:t>
            </a:r>
            <a:r>
              <a:rPr lang="fr-FR" sz="1000" b="1" baseline="0" noProof="0" dirty="0" err="1" smtClean="0">
                <a:solidFill>
                  <a:schemeClr val="bg1"/>
                </a:solidFill>
              </a:rPr>
              <a:t>PERLE@Orsay</a:t>
            </a:r>
            <a:endParaRPr lang="fr-FR" sz="1000" b="1" noProof="0" dirty="0" smtClean="0">
              <a:solidFill>
                <a:schemeClr val="bg1"/>
              </a:solidFill>
            </a:endParaRPr>
          </a:p>
        </p:txBody>
      </p:sp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87788" y="51865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GB" dirty="0" smtClean="0"/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text format – don’t edit!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159" name="Text Box 135"/>
          <p:cNvSpPr txBox="1">
            <a:spLocks noChangeArrowheads="1"/>
          </p:cNvSpPr>
          <p:nvPr userDrawn="1"/>
        </p:nvSpPr>
        <p:spPr bwMode="auto">
          <a:xfrm>
            <a:off x="117474" y="6537325"/>
            <a:ext cx="89074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1000" noProof="0" smtClean="0">
                <a:solidFill>
                  <a:srgbClr val="000000"/>
                </a:solidFill>
                <a:latin typeface="Helvetica" charset="0"/>
              </a:rPr>
              <a:t>W.</a:t>
            </a:r>
            <a:r>
              <a:rPr lang="en-US" sz="1000" baseline="0" noProof="0" smtClean="0">
                <a:solidFill>
                  <a:srgbClr val="000000"/>
                </a:solidFill>
                <a:latin typeface="Helvetica" charset="0"/>
              </a:rPr>
              <a:t> KAABI-LAL/Orsay</a:t>
            </a:r>
            <a:r>
              <a:rPr lang="en-US" sz="1000" noProof="0" smtClean="0">
                <a:solidFill>
                  <a:srgbClr val="000000"/>
                </a:solidFill>
                <a:latin typeface="Helvetica" charset="0"/>
              </a:rPr>
              <a:t>	 	                                                                      </a:t>
            </a:r>
            <a:r>
              <a:rPr lang="en-US" sz="1000" baseline="0" noProof="0" smtClean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000" noProof="0" smtClean="0">
                <a:solidFill>
                  <a:srgbClr val="000000"/>
                </a:solidFill>
                <a:latin typeface="Helvetica" charset="0"/>
              </a:rPr>
              <a:t>                           </a:t>
            </a:r>
            <a:r>
              <a:rPr lang="en-US" sz="1000" baseline="0" noProof="0" smtClean="0">
                <a:solidFill>
                  <a:srgbClr val="000000"/>
                </a:solidFill>
                <a:latin typeface="Helvetica" charset="0"/>
              </a:rPr>
              <a:t>                                       February, 23</a:t>
            </a:r>
            <a:r>
              <a:rPr lang="en-US" sz="1000" baseline="30000" noProof="0" smtClean="0">
                <a:solidFill>
                  <a:srgbClr val="000000"/>
                </a:solidFill>
                <a:latin typeface="Helvetica" charset="0"/>
              </a:rPr>
              <a:t>rd</a:t>
            </a:r>
            <a:r>
              <a:rPr lang="en-US" sz="1000" baseline="0" noProof="0" smtClean="0">
                <a:solidFill>
                  <a:srgbClr val="000000"/>
                </a:solidFill>
                <a:latin typeface="Helvetica" charset="0"/>
              </a:rPr>
              <a:t> 2017</a:t>
            </a:r>
            <a:endParaRPr lang="en-US" sz="1000" noProof="0" smtClean="0">
              <a:solidFill>
                <a:srgbClr val="000000"/>
              </a:solidFill>
              <a:latin typeface="Helvetic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baseline="0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1280421" y="244337"/>
            <a:ext cx="6420859" cy="6111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FFA428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Workshop </a:t>
            </a:r>
            <a:r>
              <a:rPr lang="en-US" sz="2400" b="1" dirty="0" err="1" smtClean="0">
                <a:solidFill>
                  <a:srgbClr val="FFA428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PERLE@Orsay</a:t>
            </a:r>
            <a:endParaRPr lang="en-US" sz="2400" b="1" dirty="0" smtClean="0">
              <a:solidFill>
                <a:srgbClr val="FFA428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685800" y="1100667"/>
            <a:ext cx="7772400" cy="538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500" b="0" baseline="0">
                <a:solidFill>
                  <a:schemeClr val="hlink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sz="3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8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Hosting PERLE @ </a:t>
            </a:r>
            <a:r>
              <a:rPr lang="en-US" sz="3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8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Orsay</a:t>
            </a:r>
            <a:r>
              <a:rPr lang="en-US" sz="3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8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000" dirty="0" err="1" smtClean="0">
                <a:solidFill>
                  <a:srgbClr val="000090"/>
                </a:solidFill>
              </a:rPr>
              <a:t>Walid</a:t>
            </a:r>
            <a:r>
              <a:rPr lang="en-US" sz="2000" dirty="0" smtClean="0">
                <a:solidFill>
                  <a:srgbClr val="000090"/>
                </a:solidFill>
              </a:rPr>
              <a:t> KAABI</a:t>
            </a:r>
          </a:p>
          <a:p>
            <a:pPr>
              <a:lnSpc>
                <a:spcPct val="150000"/>
              </a:lnSpc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February 23</a:t>
            </a:r>
            <a:r>
              <a:rPr lang="en-US" sz="2000" baseline="30000" dirty="0" smtClean="0">
                <a:solidFill>
                  <a:srgbClr val="000090"/>
                </a:solidFill>
              </a:rPr>
              <a:t>rd</a:t>
            </a:r>
            <a:r>
              <a:rPr lang="en-US" sz="1500" dirty="0" smtClean="0">
                <a:solidFill>
                  <a:srgbClr val="000090"/>
                </a:solidFill>
              </a:rPr>
              <a:t> 2017</a:t>
            </a:r>
            <a:endParaRPr lang="en-US" sz="1500" dirty="0">
              <a:solidFill>
                <a:srgbClr val="00009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3" y="132439"/>
            <a:ext cx="1165420" cy="11604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498" y="101703"/>
            <a:ext cx="1292661" cy="934617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2393773" y="2561169"/>
            <a:ext cx="4343271" cy="2660009"/>
            <a:chOff x="2393773" y="2515809"/>
            <a:chExt cx="4343271" cy="2660009"/>
          </a:xfrm>
        </p:grpSpPr>
        <p:pic>
          <p:nvPicPr>
            <p:cNvPr id="9" name="Picture 7" descr="alessia_2g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93773" y="2515809"/>
              <a:ext cx="4343271" cy="2660009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31514" y="2920278"/>
              <a:ext cx="1559966" cy="77663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sp>
        <p:nvSpPr>
          <p:cNvPr id="14" name="Rectangle 13"/>
          <p:cNvSpPr/>
          <p:nvPr/>
        </p:nvSpPr>
        <p:spPr bwMode="auto">
          <a:xfrm>
            <a:off x="7752080" y="91440"/>
            <a:ext cx="121920" cy="102616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1722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10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22653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US" sz="2000" dirty="0" smtClean="0">
                <a:solidFill>
                  <a:srgbClr val="FFA00E"/>
                </a:solidFill>
              </a:rPr>
              <a:t>Hosting </a:t>
            </a:r>
            <a:r>
              <a:rPr lang="en-US" sz="2000" dirty="0" err="1" smtClean="0">
                <a:solidFill>
                  <a:srgbClr val="FFA00E"/>
                </a:solidFill>
              </a:rPr>
              <a:t>PERLE@Orsay</a:t>
            </a:r>
            <a:r>
              <a:rPr lang="en-US" sz="2000" dirty="0" smtClean="0">
                <a:solidFill>
                  <a:srgbClr val="FFA00E"/>
                </a:solidFill>
              </a:rPr>
              <a:t>: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14960" y="1513840"/>
            <a:ext cx="8260080" cy="4205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GB" sz="1800" dirty="0" smtClean="0">
                <a:solidFill>
                  <a:srgbClr val="000090"/>
                </a:solidFill>
              </a:rPr>
              <a:t>Site description: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The experimental hall is equipped with crane, electricity and partially shielded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Water cooling circuit could be shared with other machines nearby.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Possibility to install the RF source and power supplies in a different level than the accelerator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A large area of ground have the required resistance to allow installation of PERLE. 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A control room that overlooks the hall could be used for PERLE.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No Cryogenic plant around, has to be built.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Space available for experiments.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Support for the infrastructure is fully assured.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6892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5292080" y="4146218"/>
            <a:ext cx="3743970" cy="8331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Cold tuning systems: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to generate mechanical deformation of a few µm, under vacuum and at cryogenic T°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4225" name="Text Box 17"/>
          <p:cNvSpPr txBox="1">
            <a:spLocks noChangeArrowheads="1"/>
          </p:cNvSpPr>
          <p:nvPr/>
        </p:nvSpPr>
        <p:spPr bwMode="auto">
          <a:xfrm>
            <a:off x="72008" y="1039036"/>
            <a:ext cx="8964488" cy="7716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just">
              <a:spcBef>
                <a:spcPct val="50000"/>
              </a:spcBef>
              <a:buNone/>
            </a:pPr>
            <a:r>
              <a:rPr lang="en-US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IPN-</a:t>
            </a:r>
            <a:r>
              <a:rPr lang="en-US" sz="2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Orsay</a:t>
            </a:r>
            <a:r>
              <a:rPr lang="en-US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is developing since 20 years the heart of future accelerators: superconducting cavities of different types.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 l="13181" t="2325" r="4652" b="3488"/>
          <a:stretch>
            <a:fillRect/>
          </a:stretch>
        </p:blipFill>
        <p:spPr bwMode="auto">
          <a:xfrm>
            <a:off x="428115" y="1901350"/>
            <a:ext cx="2934292" cy="224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428115" y="3701550"/>
            <a:ext cx="2520280" cy="402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just">
              <a:spcBef>
                <a:spcPct val="50000"/>
              </a:spcBef>
              <a:buNone/>
            </a:pPr>
            <a:r>
              <a:rPr lang="en-U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For </a:t>
            </a:r>
            <a:r>
              <a:rPr lang="en-US" sz="2000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Eurisol</a:t>
            </a:r>
            <a:endParaRPr lang="en-US" sz="2000" b="1" dirty="0">
              <a:solidFill>
                <a:schemeClr val="accent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" name="Image 32" descr="cavite5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47" y="4426757"/>
            <a:ext cx="2811362" cy="2126704"/>
          </a:xfrm>
          <a:prstGeom prst="rect">
            <a:avLst/>
          </a:prstGeom>
        </p:spPr>
      </p:pic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1331640" y="6411085"/>
            <a:ext cx="3312368" cy="402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For ESS and  MYRRHA</a:t>
            </a:r>
            <a:endParaRPr lang="en-US" sz="20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5347" y="5018123"/>
            <a:ext cx="2565125" cy="1768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11" descr="IMG_0355"/>
          <p:cNvPicPr>
            <a:picLocks noChangeAspect="1" noChangeArrowheads="1"/>
          </p:cNvPicPr>
          <p:nvPr/>
        </p:nvPicPr>
        <p:blipFill>
          <a:blip r:embed="rId5" cstate="print"/>
          <a:srcRect l="7843" t="13841" r="2538"/>
          <a:stretch>
            <a:fillRect/>
          </a:stretch>
        </p:blipFill>
        <p:spPr bwMode="auto">
          <a:xfrm>
            <a:off x="3924576" y="1798545"/>
            <a:ext cx="3719279" cy="238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3963509" y="1798545"/>
            <a:ext cx="1872208" cy="402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ForSPIRAL-2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2" descr="C:\Users\bousson\AppData\Local\Microsoft\Windows\Temporary Internet Files\Content.Outlook\5YZ7TAU1\IMG_0006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1180" y="4517331"/>
            <a:ext cx="2594075" cy="1945556"/>
          </a:xfrm>
          <a:prstGeom prst="rect">
            <a:avLst/>
          </a:prstGeom>
          <a:noFill/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22653" y="472332"/>
            <a:ext cx="7365396" cy="54492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eaLnBrk="1" hangingPunct="1">
              <a:buNone/>
            </a:pPr>
            <a:r>
              <a:rPr lang="en-US" sz="2000" dirty="0" smtClean="0">
                <a:solidFill>
                  <a:srgbClr val="FFA00E"/>
                </a:solidFill>
              </a:rPr>
              <a:t>Hosting </a:t>
            </a:r>
            <a:r>
              <a:rPr lang="en-US" sz="2000" dirty="0" err="1" smtClean="0">
                <a:solidFill>
                  <a:srgbClr val="FFA00E"/>
                </a:solidFill>
              </a:rPr>
              <a:t>PERLE@Orsay</a:t>
            </a:r>
            <a:r>
              <a:rPr lang="en-US" sz="2000" dirty="0" smtClean="0">
                <a:solidFill>
                  <a:srgbClr val="FFA00E"/>
                </a:solidFill>
              </a:rPr>
              <a:t>:</a:t>
            </a:r>
            <a:endParaRPr lang="en-US" sz="2000" dirty="0" smtClean="0">
              <a:solidFill>
                <a:srgbClr val="FFA0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41442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144462" y="976575"/>
            <a:ext cx="3923482" cy="13256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just">
              <a:spcBef>
                <a:spcPct val="50000"/>
              </a:spcBef>
              <a:buNone/>
            </a:pPr>
            <a:r>
              <a:rPr lang="fr-F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For ESS (Lund, </a:t>
            </a:r>
            <a:r>
              <a:rPr lang="fr-FR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Sweden</a:t>
            </a:r>
            <a:r>
              <a:rPr lang="fr-F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)</a:t>
            </a:r>
            <a:r>
              <a:rPr lang="fr-F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: </a:t>
            </a:r>
            <a:r>
              <a:rPr lang="fr-FR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accelerating</a:t>
            </a:r>
            <a:r>
              <a:rPr lang="fr-F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cryomodules</a:t>
            </a:r>
            <a:r>
              <a:rPr lang="fr-F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: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spoke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type (13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units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) and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elliptical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(30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units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, collaboration </a:t>
            </a:r>
            <a:r>
              <a:rPr lang="fr-FR" sz="2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with</a:t>
            </a:r>
            <a:r>
              <a:rPr lang="fr-F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CEA/IRFU).</a:t>
            </a: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900323" y="5996800"/>
            <a:ext cx="2411760" cy="402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just">
              <a:spcBef>
                <a:spcPct val="50000"/>
              </a:spcBef>
              <a:buNone/>
            </a:pPr>
            <a:r>
              <a:rPr lang="fr-FR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Spoke</a:t>
            </a:r>
            <a:r>
              <a:rPr lang="fr-F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cryomodule</a:t>
            </a:r>
            <a:endParaRPr lang="fr-FR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" name="Picture 2" descr="\\cern.ch\dfs\Users\v\vparma\Documents\Private\future activities\Industrial Work shop\Axono CM SPL_CSP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" t="3000" r="699" b="1800"/>
          <a:stretch/>
        </p:blipFill>
        <p:spPr bwMode="auto">
          <a:xfrm>
            <a:off x="3923928" y="4784908"/>
            <a:ext cx="5148064" cy="206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3782609" y="4454750"/>
            <a:ext cx="5328592" cy="402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just">
              <a:spcBef>
                <a:spcPct val="50000"/>
              </a:spcBef>
              <a:buNone/>
            </a:pPr>
            <a:r>
              <a:rPr lang="fr-F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For SPL (CERN)</a:t>
            </a:r>
            <a:r>
              <a:rPr lang="fr-F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: prototype </a:t>
            </a:r>
            <a:r>
              <a:rPr lang="fr-FR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cryomodule</a:t>
            </a:r>
            <a:endParaRPr lang="fr-FR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4197020" y="988819"/>
            <a:ext cx="4786382" cy="3528392"/>
            <a:chOff x="2051720" y="3212976"/>
            <a:chExt cx="4536503" cy="3306501"/>
          </a:xfrm>
        </p:grpSpPr>
        <p:pic>
          <p:nvPicPr>
            <p:cNvPr id="22" name="Picture 2" descr="C:\D\Projets\ESS\CALHI\Project3&amp;8\images\images ECCTD 20150529\Cryomodule ESS 05B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3212976"/>
              <a:ext cx="4536503" cy="3306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2195736" y="3284984"/>
              <a:ext cx="3096344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5093804" y="1005895"/>
            <a:ext cx="2808312" cy="402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just">
              <a:spcBef>
                <a:spcPct val="50000"/>
              </a:spcBef>
              <a:buNone/>
            </a:pPr>
            <a:r>
              <a:rPr lang="fr-FR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Elliptical</a:t>
            </a:r>
            <a:r>
              <a:rPr lang="fr-FR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cryomodules</a:t>
            </a:r>
            <a:endParaRPr lang="fr-FR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6" name="Picture 4" descr="D:\AAA\hd6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0"/>
          <a:stretch>
            <a:fillRect/>
          </a:stretch>
        </p:blipFill>
        <p:spPr bwMode="auto">
          <a:xfrm>
            <a:off x="192199" y="2414484"/>
            <a:ext cx="3471039" cy="3600000"/>
          </a:xfrm>
          <a:prstGeom prst="rect">
            <a:avLst/>
          </a:prstGeom>
          <a:noFill/>
        </p:spPr>
      </p:pic>
      <p:grpSp>
        <p:nvGrpSpPr>
          <p:cNvPr id="29" name="Groupe 28"/>
          <p:cNvGrpSpPr/>
          <p:nvPr/>
        </p:nvGrpSpPr>
        <p:grpSpPr>
          <a:xfrm>
            <a:off x="2879304" y="2261897"/>
            <a:ext cx="1478573" cy="863453"/>
            <a:chOff x="2923970" y="1787277"/>
            <a:chExt cx="1478573" cy="863453"/>
          </a:xfrm>
        </p:grpSpPr>
        <p:sp>
          <p:nvSpPr>
            <p:cNvPr id="35" name="Text Box 10"/>
            <p:cNvSpPr txBox="1">
              <a:spLocks noChangeArrowheads="1"/>
            </p:cNvSpPr>
            <p:nvPr/>
          </p:nvSpPr>
          <p:spPr bwMode="auto">
            <a:xfrm>
              <a:off x="2923970" y="1787277"/>
              <a:ext cx="1478573" cy="160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fr-FR" sz="1400" b="1" dirty="0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VALVE BOX (VB)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6" name="Connecteur droit avec flèche 35"/>
            <p:cNvCxnSpPr/>
            <p:nvPr/>
          </p:nvCxnSpPr>
          <p:spPr>
            <a:xfrm flipH="1">
              <a:off x="3387136" y="2203690"/>
              <a:ext cx="322844" cy="447040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/>
          <p:cNvGrpSpPr/>
          <p:nvPr/>
        </p:nvGrpSpPr>
        <p:grpSpPr>
          <a:xfrm>
            <a:off x="291550" y="3437253"/>
            <a:ext cx="2363576" cy="2502926"/>
            <a:chOff x="336216" y="2962633"/>
            <a:chExt cx="2363576" cy="2502926"/>
          </a:xfrm>
        </p:grpSpPr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336216" y="5221913"/>
              <a:ext cx="2363576" cy="24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lang="fr-FR" sz="1400" b="1" dirty="0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SPOKE CRYOMODULE (CM) 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4" name="Connecteur droit avec flèche 33"/>
            <p:cNvCxnSpPr/>
            <p:nvPr/>
          </p:nvCxnSpPr>
          <p:spPr>
            <a:xfrm flipV="1">
              <a:off x="364298" y="2962633"/>
              <a:ext cx="175254" cy="2094929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22653" y="472332"/>
            <a:ext cx="7365396" cy="54492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eaLnBrk="1" hangingPunct="1">
              <a:buNone/>
            </a:pPr>
            <a:r>
              <a:rPr lang="en-US" sz="2000" dirty="0" smtClean="0">
                <a:solidFill>
                  <a:srgbClr val="FFA00E"/>
                </a:solidFill>
              </a:rPr>
              <a:t>Hosting </a:t>
            </a:r>
            <a:r>
              <a:rPr lang="en-US" sz="2000" dirty="0" err="1" smtClean="0">
                <a:solidFill>
                  <a:srgbClr val="FFA00E"/>
                </a:solidFill>
              </a:rPr>
              <a:t>PERLE@Orsay</a:t>
            </a:r>
            <a:r>
              <a:rPr lang="en-US" sz="2000" dirty="0" smtClean="0">
                <a:solidFill>
                  <a:srgbClr val="FFA00E"/>
                </a:solidFill>
              </a:rPr>
              <a:t>:</a:t>
            </a:r>
            <a:endParaRPr lang="en-US" sz="2000" dirty="0" smtClean="0">
              <a:solidFill>
                <a:srgbClr val="FFA0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5253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13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22653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US" sz="2000" dirty="0" smtClean="0">
                <a:solidFill>
                  <a:srgbClr val="FFA00E"/>
                </a:solidFill>
              </a:rPr>
              <a:t>Hosting </a:t>
            </a:r>
            <a:r>
              <a:rPr lang="en-US" sz="2000" dirty="0" err="1" smtClean="0">
                <a:solidFill>
                  <a:srgbClr val="FFA00E"/>
                </a:solidFill>
              </a:rPr>
              <a:t>PERLE@Orsay</a:t>
            </a:r>
            <a:r>
              <a:rPr lang="en-US" sz="2000" dirty="0" smtClean="0">
                <a:solidFill>
                  <a:srgbClr val="FFA00E"/>
                </a:solidFill>
              </a:rPr>
              <a:t>: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047072"/>
            <a:ext cx="5025864" cy="301692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334" y="3400101"/>
            <a:ext cx="5315073" cy="3024605"/>
          </a:xfrm>
          <a:prstGeom prst="rect">
            <a:avLst/>
          </a:prstGeom>
        </p:spPr>
      </p:pic>
      <p:grpSp>
        <p:nvGrpSpPr>
          <p:cNvPr id="4" name="Grouper 3"/>
          <p:cNvGrpSpPr/>
          <p:nvPr/>
        </p:nvGrpSpPr>
        <p:grpSpPr>
          <a:xfrm>
            <a:off x="59768" y="1045265"/>
            <a:ext cx="8934821" cy="5797794"/>
            <a:chOff x="-179855" y="10497"/>
            <a:chExt cx="9072601" cy="6784527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9855" y="10497"/>
              <a:ext cx="9072601" cy="6784527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1150471" y="6036235"/>
              <a:ext cx="667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GB" sz="2800" dirty="0" smtClean="0">
                  <a:solidFill>
                    <a:srgbClr val="FFFFFF"/>
                  </a:solidFill>
                </a:rPr>
                <a:t>800 power couplers for European XFEL</a:t>
              </a:r>
              <a:endParaRPr lang="en-GB" sz="28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0812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22653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US" sz="2000" dirty="0" smtClean="0">
                <a:solidFill>
                  <a:srgbClr val="FFA00E"/>
                </a:solidFill>
              </a:rPr>
              <a:t>Introduction:</a:t>
            </a:r>
            <a:endParaRPr lang="fr-FR" sz="2000" dirty="0" smtClean="0">
              <a:solidFill>
                <a:srgbClr val="FFA00E"/>
              </a:solidFill>
            </a:endParaRPr>
          </a:p>
        </p:txBody>
      </p:sp>
      <p:sp>
        <p:nvSpPr>
          <p:cNvPr id="104" name="ZoneTexte 103"/>
          <p:cNvSpPr txBox="1"/>
          <p:nvPr/>
        </p:nvSpPr>
        <p:spPr>
          <a:xfrm>
            <a:off x="142240" y="1320800"/>
            <a:ext cx="290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b="1" dirty="0" smtClean="0">
                <a:solidFill>
                  <a:srgbClr val="000090"/>
                </a:solidFill>
              </a:rPr>
              <a:t>Why an ERL:</a:t>
            </a:r>
            <a:endParaRPr lang="en-GB" sz="1800" b="1" dirty="0">
              <a:solidFill>
                <a:srgbClr val="00009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43840" y="1849120"/>
            <a:ext cx="8331200" cy="2016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 A clever concept: Accelerate electrons to high energy, use the beam, decelerate and recover the beam energy for machine operation.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Saving energy is a key word for future machine construction.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Compact accelerator with high performances, smaller infrastructures (site area, cryogenic plant…) </a:t>
            </a:r>
            <a:endParaRPr lang="en-GB" sz="1600" dirty="0"/>
          </a:p>
        </p:txBody>
      </p:sp>
      <p:sp>
        <p:nvSpPr>
          <p:cNvPr id="23" name="ZoneTexte 22"/>
          <p:cNvSpPr txBox="1"/>
          <p:nvPr/>
        </p:nvSpPr>
        <p:spPr>
          <a:xfrm>
            <a:off x="142240" y="4064000"/>
            <a:ext cx="290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b="1" dirty="0" smtClean="0">
                <a:solidFill>
                  <a:srgbClr val="000090"/>
                </a:solidFill>
              </a:rPr>
              <a:t>Why @ </a:t>
            </a:r>
            <a:r>
              <a:rPr lang="en-GB" sz="1800" b="1" dirty="0" err="1" smtClean="0">
                <a:solidFill>
                  <a:srgbClr val="000090"/>
                </a:solidFill>
              </a:rPr>
              <a:t>Orsay</a:t>
            </a:r>
            <a:r>
              <a:rPr lang="en-GB" sz="1800" b="1" dirty="0" smtClean="0">
                <a:solidFill>
                  <a:srgbClr val="000090"/>
                </a:solidFill>
              </a:rPr>
              <a:t>:</a:t>
            </a:r>
            <a:endParaRPr lang="en-GB" sz="1800" b="1" dirty="0">
              <a:solidFill>
                <a:srgbClr val="00009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54000" y="4490720"/>
            <a:ext cx="8331200" cy="1647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Develop and acquire expertise in design and operation of ERL.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Involvement of local accelerator experts with complementary expertise around an ambitious project.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Opportunity to host the first superconductive R&amp;D test facility.   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5704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5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3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22653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US" sz="2000" dirty="0" smtClean="0">
                <a:solidFill>
                  <a:srgbClr val="FFA00E"/>
                </a:solidFill>
              </a:rPr>
              <a:t>Introduction:</a:t>
            </a:r>
            <a:endParaRPr lang="fr-FR" sz="2000" dirty="0" smtClean="0">
              <a:solidFill>
                <a:srgbClr val="FFA00E"/>
              </a:solidFill>
            </a:endParaRPr>
          </a:p>
        </p:txBody>
      </p:sp>
      <p:sp>
        <p:nvSpPr>
          <p:cNvPr id="104" name="ZoneTexte 103"/>
          <p:cNvSpPr txBox="1"/>
          <p:nvPr/>
        </p:nvSpPr>
        <p:spPr>
          <a:xfrm>
            <a:off x="142240" y="1320800"/>
            <a:ext cx="290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b="1" dirty="0" smtClean="0">
                <a:solidFill>
                  <a:srgbClr val="000090"/>
                </a:solidFill>
              </a:rPr>
              <a:t>Why PERLE:</a:t>
            </a:r>
            <a:endParaRPr lang="en-GB" sz="1800" b="1" dirty="0">
              <a:solidFill>
                <a:srgbClr val="00009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43840" y="1849120"/>
            <a:ext cx="8331200" cy="431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 The opportunity to work within an international collaboration with expert in ERL design and operation.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Technical challenges imposed by the machine design: 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Ø"/>
            </a:pPr>
            <a:r>
              <a:rPr lang="en-GB" sz="1400" dirty="0" smtClean="0"/>
              <a:t>Multi-pass energy recovery, 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Ø"/>
            </a:pPr>
            <a:r>
              <a:rPr lang="en-GB" sz="1400" dirty="0" smtClean="0"/>
              <a:t>High current operation, 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Ø"/>
            </a:pPr>
            <a:r>
              <a:rPr lang="en-GB" sz="1400" dirty="0" smtClean="0"/>
              <a:t>SR cavities test with beam, 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Ø"/>
            </a:pPr>
            <a:r>
              <a:rPr lang="en-GB" sz="1400" dirty="0" smtClean="0"/>
              <a:t>beam stability (intensity, position and size) in acceleration and deceleration phases, 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Ø"/>
            </a:pPr>
            <a:r>
              <a:rPr lang="en-GB" sz="1400" dirty="0" smtClean="0"/>
              <a:t>Injector versatility,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To prepare technology for the future machine.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Compact but powerful machine that could allow many applications: (controlled quench tests in SC cables and magnet, Beam diagnostics development, injector studies, test facility for </a:t>
            </a:r>
            <a:r>
              <a:rPr lang="en-GB" sz="1600" dirty="0" err="1" smtClean="0"/>
              <a:t>cryomodules</a:t>
            </a:r>
            <a:r>
              <a:rPr lang="en-GB" sz="1600" dirty="0" smtClean="0"/>
              <a:t>, detector development and test).  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27608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120" y="1849120"/>
            <a:ext cx="3690112" cy="2306320"/>
          </a:xfrm>
          <a:prstGeom prst="rect">
            <a:avLst/>
          </a:prstGeom>
        </p:spPr>
      </p:pic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4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22653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US" sz="2000" dirty="0">
                <a:solidFill>
                  <a:srgbClr val="FFA00E"/>
                </a:solidFill>
              </a:rPr>
              <a:t>Hosting </a:t>
            </a:r>
            <a:r>
              <a:rPr lang="en-US" sz="2000" dirty="0" err="1">
                <a:solidFill>
                  <a:srgbClr val="FFA00E"/>
                </a:solidFill>
              </a:rPr>
              <a:t>PERLE@Orsay</a:t>
            </a:r>
            <a:r>
              <a:rPr lang="en-US" sz="2000" dirty="0">
                <a:solidFill>
                  <a:srgbClr val="FFA00E"/>
                </a:solidFill>
              </a:rPr>
              <a:t>:</a:t>
            </a:r>
            <a:endParaRPr lang="fr-FR" sz="2000" dirty="0" smtClean="0">
              <a:solidFill>
                <a:srgbClr val="FFA00E"/>
              </a:solidFill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205740" y="1689194"/>
            <a:ext cx="3909060" cy="2578007"/>
            <a:chOff x="165100" y="1739994"/>
            <a:chExt cx="3909060" cy="2578007"/>
          </a:xfrm>
        </p:grpSpPr>
        <p:pic>
          <p:nvPicPr>
            <p:cNvPr id="77" name="Image 7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" y="1739994"/>
              <a:ext cx="3909060" cy="1305465"/>
            </a:xfrm>
            <a:prstGeom prst="rect">
              <a:avLst/>
            </a:prstGeom>
          </p:spPr>
        </p:pic>
        <p:pic>
          <p:nvPicPr>
            <p:cNvPr id="98" name="Image 9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160" y="3352801"/>
              <a:ext cx="3037839" cy="965200"/>
            </a:xfrm>
            <a:prstGeom prst="rect">
              <a:avLst/>
            </a:prstGeom>
          </p:spPr>
        </p:pic>
        <p:cxnSp>
          <p:nvCxnSpPr>
            <p:cNvPr id="102" name="Connecteur droit avec flèche 101"/>
            <p:cNvCxnSpPr/>
            <p:nvPr/>
          </p:nvCxnSpPr>
          <p:spPr bwMode="auto">
            <a:xfrm flipH="1">
              <a:off x="2712720" y="2997200"/>
              <a:ext cx="304800" cy="436880"/>
            </a:xfrm>
            <a:prstGeom prst="straightConnector1">
              <a:avLst/>
            </a:prstGeom>
            <a:noFill/>
            <a:ln w="28575" cap="flat" cmpd="sng" algn="ctr">
              <a:solidFill>
                <a:srgbClr val="00808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sp>
        <p:nvSpPr>
          <p:cNvPr id="103" name="ZoneTexte 102"/>
          <p:cNvSpPr txBox="1"/>
          <p:nvPr/>
        </p:nvSpPr>
        <p:spPr>
          <a:xfrm>
            <a:off x="264160" y="4328160"/>
            <a:ext cx="3789680" cy="220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lang="en-US" sz="1400" b="1" dirty="0" smtClean="0"/>
              <a:t>Target Parameter Values: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400" dirty="0" smtClean="0"/>
              <a:t>Injection Energy: 5 MeV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/>
              <a:t>RF Frequency: 802 </a:t>
            </a:r>
            <a:r>
              <a:rPr lang="en-US" sz="1400" dirty="0" err="1" smtClean="0"/>
              <a:t>MHz.</a:t>
            </a:r>
            <a:endParaRPr lang="en-US" sz="14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/>
              <a:t>CW mode.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/>
              <a:t>Beam current: 6-15 mA.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/>
              <a:t>4 CMs: 4 cavities (5 Cells) </a:t>
            </a:r>
            <a:r>
              <a:rPr lang="en-US" sz="1400" dirty="0"/>
              <a:t>@</a:t>
            </a:r>
            <a:r>
              <a:rPr lang="en-US" sz="1400" dirty="0" smtClean="0"/>
              <a:t> 15-20 MeV </a:t>
            </a:r>
          </a:p>
          <a:p>
            <a:pPr>
              <a:buNone/>
            </a:pPr>
            <a:r>
              <a:rPr lang="en-US" sz="1400" dirty="0" smtClean="0">
                <a:sym typeface="Wingdings"/>
              </a:rPr>
              <a:t>       ≈ 300 MeV/tour.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>
                <a:sym typeface="Wingdings"/>
              </a:rPr>
              <a:t>3 passes  ≈ 900 MeV.</a:t>
            </a:r>
          </a:p>
        </p:txBody>
      </p:sp>
      <p:sp>
        <p:nvSpPr>
          <p:cNvPr id="104" name="ZoneTexte 103"/>
          <p:cNvSpPr txBox="1"/>
          <p:nvPr/>
        </p:nvSpPr>
        <p:spPr>
          <a:xfrm>
            <a:off x="142240" y="1229360"/>
            <a:ext cx="290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b="1" dirty="0" smtClean="0">
                <a:solidFill>
                  <a:srgbClr val="000090"/>
                </a:solidFill>
              </a:rPr>
              <a:t>PERLE:</a:t>
            </a:r>
            <a:endParaRPr lang="en-GB" sz="1800" b="1" dirty="0">
              <a:solidFill>
                <a:srgbClr val="000090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242560" y="4287520"/>
            <a:ext cx="3881120" cy="220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lang="en-US" sz="1400" b="1" dirty="0" smtClean="0"/>
              <a:t>Target Parameter Values: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§"/>
            </a:pPr>
            <a:r>
              <a:rPr lang="en-US" sz="1400" dirty="0" smtClean="0"/>
              <a:t>Injection Energy: 5 MeV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/>
              <a:t>RF Frequency: 802 </a:t>
            </a:r>
            <a:r>
              <a:rPr lang="en-US" sz="1400" dirty="0" err="1" smtClean="0"/>
              <a:t>MHz.</a:t>
            </a:r>
            <a:endParaRPr lang="en-US" sz="14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/>
              <a:t>CW mode.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/>
              <a:t>Beam current: 6-15 mA.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/>
              <a:t>2</a:t>
            </a:r>
            <a:r>
              <a:rPr lang="en-US" sz="1400" dirty="0" smtClean="0"/>
              <a:t> CMs: 4 cavities (5 Cells) </a:t>
            </a:r>
            <a:r>
              <a:rPr lang="en-US" sz="1400" dirty="0"/>
              <a:t>@</a:t>
            </a:r>
            <a:r>
              <a:rPr lang="en-US" sz="1400" dirty="0" smtClean="0"/>
              <a:t> 15-20 MeV </a:t>
            </a:r>
          </a:p>
          <a:p>
            <a:pPr>
              <a:buNone/>
            </a:pPr>
            <a:r>
              <a:rPr lang="en-US" sz="1400" dirty="0" smtClean="0">
                <a:sym typeface="Wingdings"/>
              </a:rPr>
              <a:t>       ≈150 MeV/tour.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>
                <a:sym typeface="Wingdings"/>
              </a:rPr>
              <a:t>3 passes  ≈ 450 MeV.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5080000" y="1209040"/>
            <a:ext cx="290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b="1" dirty="0" err="1" smtClean="0">
                <a:solidFill>
                  <a:srgbClr val="000090"/>
                </a:solidFill>
              </a:rPr>
              <a:t>PERLE@Orsay</a:t>
            </a:r>
            <a:r>
              <a:rPr lang="en-GB" sz="1800" b="1" dirty="0" smtClean="0">
                <a:solidFill>
                  <a:srgbClr val="000090"/>
                </a:solidFill>
              </a:rPr>
              <a:t>:</a:t>
            </a:r>
            <a:endParaRPr lang="en-GB" sz="18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58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5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22653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US" sz="2000" dirty="0">
                <a:solidFill>
                  <a:srgbClr val="FFA00E"/>
                </a:solidFill>
              </a:rPr>
              <a:t>Hosting </a:t>
            </a:r>
            <a:r>
              <a:rPr lang="en-US" sz="2000" dirty="0" err="1">
                <a:solidFill>
                  <a:srgbClr val="FFA00E"/>
                </a:solidFill>
              </a:rPr>
              <a:t>PERLE@Orsay</a:t>
            </a:r>
            <a:r>
              <a:rPr lang="en-US" sz="2000" dirty="0">
                <a:solidFill>
                  <a:srgbClr val="FFA00E"/>
                </a:solidFill>
              </a:rPr>
              <a:t>:</a:t>
            </a:r>
            <a:endParaRPr lang="fr-FR" sz="2000" dirty="0" smtClean="0">
              <a:solidFill>
                <a:srgbClr val="FFA00E"/>
              </a:solidFill>
            </a:endParaRPr>
          </a:p>
        </p:txBody>
      </p:sp>
      <p:sp>
        <p:nvSpPr>
          <p:cNvPr id="104" name="ZoneTexte 103"/>
          <p:cNvSpPr txBox="1"/>
          <p:nvPr/>
        </p:nvSpPr>
        <p:spPr>
          <a:xfrm>
            <a:off x="142240" y="1300480"/>
            <a:ext cx="290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b="1" dirty="0" smtClean="0">
                <a:solidFill>
                  <a:srgbClr val="000090"/>
                </a:solidFill>
              </a:rPr>
              <a:t>Staged construction:</a:t>
            </a:r>
            <a:endParaRPr lang="en-GB" sz="1800" b="1" dirty="0">
              <a:solidFill>
                <a:srgbClr val="000090"/>
              </a:solidFill>
            </a:endParaRPr>
          </a:p>
        </p:txBody>
      </p:sp>
      <p:grpSp>
        <p:nvGrpSpPr>
          <p:cNvPr id="16" name="Grouper 15"/>
          <p:cNvGrpSpPr/>
          <p:nvPr/>
        </p:nvGrpSpPr>
        <p:grpSpPr>
          <a:xfrm>
            <a:off x="254000" y="1958758"/>
            <a:ext cx="8544560" cy="1708564"/>
            <a:chOff x="254000" y="1638204"/>
            <a:chExt cx="8544560" cy="1708564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37" b="16440"/>
            <a:stretch/>
          </p:blipFill>
          <p:spPr bwMode="auto">
            <a:xfrm>
              <a:off x="395535" y="2178367"/>
              <a:ext cx="8349044" cy="116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7"/>
            <p:cNvSpPr txBox="1"/>
            <p:nvPr/>
          </p:nvSpPr>
          <p:spPr>
            <a:xfrm>
              <a:off x="254000" y="1638204"/>
              <a:ext cx="85445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charset="2"/>
                <a:buChar char="§"/>
              </a:pPr>
              <a:r>
                <a:rPr lang="en-US" sz="1600" b="1" dirty="0" smtClean="0"/>
                <a:t>Phase 1</a:t>
              </a:r>
              <a:r>
                <a:rPr lang="en-US" sz="1600" dirty="0" smtClean="0"/>
                <a:t> (2 CMs, single tour): test of injector, </a:t>
              </a:r>
              <a:r>
                <a:rPr lang="en-US" sz="1600" dirty="0" err="1" smtClean="0"/>
                <a:t>cryomodules</a:t>
              </a:r>
              <a:r>
                <a:rPr lang="en-US" sz="1600" dirty="0" smtClean="0"/>
                <a:t> and beam dump.</a:t>
              </a:r>
              <a:endParaRPr lang="en-US" sz="1600" dirty="0"/>
            </a:p>
          </p:txBody>
        </p:sp>
      </p:grpSp>
      <p:pic>
        <p:nvPicPr>
          <p:cNvPr id="19" name="Picture 9" descr="LHC2_170114_6-01.jpe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 t="20263" r="4051" b="24562"/>
          <a:stretch/>
        </p:blipFill>
        <p:spPr>
          <a:xfrm>
            <a:off x="505731" y="4800234"/>
            <a:ext cx="8272509" cy="1185780"/>
          </a:xfrm>
          <a:prstGeom prst="rect">
            <a:avLst/>
          </a:prstGeom>
        </p:spPr>
      </p:pic>
      <p:sp>
        <p:nvSpPr>
          <p:cNvPr id="20" name="TextBox 10"/>
          <p:cNvSpPr txBox="1"/>
          <p:nvPr/>
        </p:nvSpPr>
        <p:spPr>
          <a:xfrm>
            <a:off x="254001" y="3996672"/>
            <a:ext cx="87096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n-US" sz="1600" b="1" dirty="0" smtClean="0"/>
              <a:t>  Phase 2</a:t>
            </a:r>
            <a:r>
              <a:rPr lang="en-US" sz="1600" dirty="0" smtClean="0"/>
              <a:t> (2 CMs, 2-3 tours): installation of arcs for higher energies, spreaders and combiners. Installation of feed-back and diagnostics for test in Energy Recovery Mode.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86670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6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280" y="1914767"/>
            <a:ext cx="4815840" cy="2962513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 flipH="1">
            <a:off x="2905760" y="3627120"/>
            <a:ext cx="3952240" cy="1391920"/>
          </a:xfrm>
          <a:prstGeom prst="straightConnector1">
            <a:avLst/>
          </a:prstGeom>
          <a:ln>
            <a:solidFill>
              <a:srgbClr val="008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1737360" y="3169920"/>
            <a:ext cx="619760" cy="1381760"/>
          </a:xfrm>
          <a:prstGeom prst="straightConnector1">
            <a:avLst/>
          </a:prstGeom>
          <a:ln>
            <a:solidFill>
              <a:srgbClr val="008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 rot="20573685">
            <a:off x="4743150" y="4482692"/>
            <a:ext cx="1006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dirty="0" smtClean="0">
                <a:solidFill>
                  <a:srgbClr val="558ED5"/>
                </a:solidFill>
              </a:rPr>
              <a:t>16 m</a:t>
            </a:r>
            <a:endParaRPr lang="en-GB" sz="1800" dirty="0">
              <a:solidFill>
                <a:srgbClr val="558ED5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 rot="3803031">
            <a:off x="1158972" y="3972127"/>
            <a:ext cx="97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800" dirty="0" smtClean="0">
                <a:solidFill>
                  <a:srgbClr val="558ED5"/>
                </a:solidFill>
              </a:rPr>
              <a:t>5 m</a:t>
            </a:r>
            <a:endParaRPr lang="en-GB" sz="1800" dirty="0">
              <a:solidFill>
                <a:srgbClr val="558ED5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93972" y="1273201"/>
            <a:ext cx="2210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dirty="0" smtClean="0"/>
              <a:t>Footprint:</a:t>
            </a:r>
            <a:endParaRPr lang="en-GB" sz="2000" dirty="0"/>
          </a:p>
        </p:txBody>
      </p:sp>
      <p:sp>
        <p:nvSpPr>
          <p:cNvPr id="22" name="ZoneTexte 21"/>
          <p:cNvSpPr txBox="1"/>
          <p:nvPr/>
        </p:nvSpPr>
        <p:spPr>
          <a:xfrm>
            <a:off x="293972" y="5234944"/>
            <a:ext cx="8607501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lang="en-GB" sz="1800" dirty="0" smtClean="0"/>
              <a:t>The double of the area of the accelerator itself is required to accommodate all services (RF source, cryogenic plant, power converters for magnets, septa and kickers, injector, Dump, beam extraction…) ≈ 150 m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.</a:t>
            </a:r>
            <a:endParaRPr lang="en-GB" sz="1800" dirty="0"/>
          </a:p>
        </p:txBody>
      </p:sp>
      <p:sp>
        <p:nvSpPr>
          <p:cNvPr id="29" name="Rectangle 2"/>
          <p:cNvSpPr>
            <a:spLocks noGrp="1" noChangeArrowheads="1"/>
          </p:cNvSpPr>
          <p:nvPr>
            <p:ph type="title"/>
          </p:nvPr>
        </p:nvSpPr>
        <p:spPr>
          <a:xfrm>
            <a:off x="222250" y="473075"/>
            <a:ext cx="7366000" cy="544513"/>
          </a:xfrm>
        </p:spPr>
        <p:txBody>
          <a:bodyPr anchor="ctr"/>
          <a:lstStyle/>
          <a:p>
            <a:pPr eaLnBrk="1" hangingPunct="1"/>
            <a:r>
              <a:rPr lang="en-US" sz="2000" dirty="0">
                <a:solidFill>
                  <a:srgbClr val="FFA00E"/>
                </a:solidFill>
              </a:rPr>
              <a:t>Hosting </a:t>
            </a:r>
            <a:r>
              <a:rPr lang="en-US" sz="2000" dirty="0" err="1">
                <a:solidFill>
                  <a:srgbClr val="FFA00E"/>
                </a:solidFill>
              </a:rPr>
              <a:t>PERLE@Orsay</a:t>
            </a:r>
            <a:r>
              <a:rPr lang="en-US" sz="2000" dirty="0">
                <a:solidFill>
                  <a:srgbClr val="FFA00E"/>
                </a:solidFill>
              </a:rPr>
              <a:t>:</a:t>
            </a:r>
            <a:endParaRPr lang="fr-FR" sz="2000" dirty="0" smtClean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89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7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1" y="1031712"/>
            <a:ext cx="7416800" cy="5440207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22250" y="473075"/>
            <a:ext cx="7366000" cy="544513"/>
          </a:xfrm>
        </p:spPr>
        <p:txBody>
          <a:bodyPr anchor="ctr"/>
          <a:lstStyle/>
          <a:p>
            <a:pPr eaLnBrk="1" hangingPunct="1"/>
            <a:r>
              <a:rPr lang="en-US" sz="2000" dirty="0">
                <a:solidFill>
                  <a:srgbClr val="FFA00E"/>
                </a:solidFill>
              </a:rPr>
              <a:t>Hosting </a:t>
            </a:r>
            <a:r>
              <a:rPr lang="en-US" sz="2000" dirty="0" err="1">
                <a:solidFill>
                  <a:srgbClr val="FFA00E"/>
                </a:solidFill>
              </a:rPr>
              <a:t>PERLE@Orsay</a:t>
            </a:r>
            <a:r>
              <a:rPr lang="en-US" sz="2000" dirty="0">
                <a:solidFill>
                  <a:srgbClr val="FFA00E"/>
                </a:solidFill>
              </a:rPr>
              <a:t>:</a:t>
            </a:r>
            <a:endParaRPr lang="fr-FR" sz="2000" dirty="0" smtClean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3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er 54"/>
          <p:cNvGrpSpPr/>
          <p:nvPr/>
        </p:nvGrpSpPr>
        <p:grpSpPr>
          <a:xfrm>
            <a:off x="907222" y="1296749"/>
            <a:ext cx="7385050" cy="4298965"/>
            <a:chOff x="907222" y="1296749"/>
            <a:chExt cx="7385050" cy="4298965"/>
          </a:xfrm>
        </p:grpSpPr>
        <p:grpSp>
          <p:nvGrpSpPr>
            <p:cNvPr id="56" name="Groupe 8"/>
            <p:cNvGrpSpPr/>
            <p:nvPr/>
          </p:nvGrpSpPr>
          <p:grpSpPr>
            <a:xfrm>
              <a:off x="907222" y="1296749"/>
              <a:ext cx="7385050" cy="4298965"/>
              <a:chOff x="907222" y="1452217"/>
              <a:chExt cx="7385050" cy="4298965"/>
            </a:xfrm>
          </p:grpSpPr>
          <p:pic>
            <p:nvPicPr>
              <p:cNvPr id="62" name="Image 61" descr="vue1.pn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>
              <a:xfrm>
                <a:off x="907222" y="1452217"/>
                <a:ext cx="7376138" cy="4298965"/>
              </a:xfrm>
              <a:prstGeom prst="rect">
                <a:avLst/>
              </a:prstGeom>
            </p:spPr>
          </p:pic>
          <p:pic>
            <p:nvPicPr>
              <p:cNvPr id="6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0000FF">
                    <a:tint val="45000"/>
                    <a:satMod val="400000"/>
                  </a:srgbClr>
                </a:duotone>
              </a:blip>
              <a:srcRect l="22713" t="14300" r="4691" b="12950"/>
              <a:stretch>
                <a:fillRect/>
              </a:stretch>
            </p:blipFill>
            <p:spPr bwMode="auto">
              <a:xfrm>
                <a:off x="918588" y="1582025"/>
                <a:ext cx="7373684" cy="4156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7" name="Forme libre 56"/>
            <p:cNvSpPr>
              <a:spLocks noChangeAspect="1"/>
            </p:cNvSpPr>
            <p:nvPr/>
          </p:nvSpPr>
          <p:spPr>
            <a:xfrm>
              <a:off x="3278042" y="3096691"/>
              <a:ext cx="3242653" cy="905769"/>
            </a:xfrm>
            <a:custGeom>
              <a:avLst/>
              <a:gdLst>
                <a:gd name="connsiteX0" fmla="*/ 0 w 7720641"/>
                <a:gd name="connsiteY0" fmla="*/ 1362974 h 2156604"/>
                <a:gd name="connsiteX1" fmla="*/ 8626 w 7720641"/>
                <a:gd name="connsiteY1" fmla="*/ 879895 h 2156604"/>
                <a:gd name="connsiteX2" fmla="*/ 785004 w 7720641"/>
                <a:gd name="connsiteY2" fmla="*/ 871268 h 2156604"/>
                <a:gd name="connsiteX3" fmla="*/ 802256 w 7720641"/>
                <a:gd name="connsiteY3" fmla="*/ 672861 h 2156604"/>
                <a:gd name="connsiteX4" fmla="*/ 1233577 w 7720641"/>
                <a:gd name="connsiteY4" fmla="*/ 681487 h 2156604"/>
                <a:gd name="connsiteX5" fmla="*/ 1526875 w 7720641"/>
                <a:gd name="connsiteY5" fmla="*/ 508959 h 2156604"/>
                <a:gd name="connsiteX6" fmla="*/ 1673524 w 7720641"/>
                <a:gd name="connsiteY6" fmla="*/ 759125 h 2156604"/>
                <a:gd name="connsiteX7" fmla="*/ 1250830 w 7720641"/>
                <a:gd name="connsiteY7" fmla="*/ 1000664 h 2156604"/>
                <a:gd name="connsiteX8" fmla="*/ 4511615 w 7720641"/>
                <a:gd name="connsiteY8" fmla="*/ 1000664 h 2156604"/>
                <a:gd name="connsiteX9" fmla="*/ 4520241 w 7720641"/>
                <a:gd name="connsiteY9" fmla="*/ 629729 h 2156604"/>
                <a:gd name="connsiteX10" fmla="*/ 6124755 w 7720641"/>
                <a:gd name="connsiteY10" fmla="*/ 612476 h 2156604"/>
                <a:gd name="connsiteX11" fmla="*/ 7272068 w 7720641"/>
                <a:gd name="connsiteY11" fmla="*/ 0 h 2156604"/>
                <a:gd name="connsiteX12" fmla="*/ 7306573 w 7720641"/>
                <a:gd name="connsiteY12" fmla="*/ 483080 h 2156604"/>
                <a:gd name="connsiteX13" fmla="*/ 7461849 w 7720641"/>
                <a:gd name="connsiteY13" fmla="*/ 940280 h 2156604"/>
                <a:gd name="connsiteX14" fmla="*/ 7720641 w 7720641"/>
                <a:gd name="connsiteY14" fmla="*/ 1302589 h 2156604"/>
                <a:gd name="connsiteX15" fmla="*/ 1811547 w 7720641"/>
                <a:gd name="connsiteY15" fmla="*/ 1311215 h 2156604"/>
                <a:gd name="connsiteX16" fmla="*/ 2199736 w 7720641"/>
                <a:gd name="connsiteY16" fmla="*/ 1526876 h 2156604"/>
                <a:gd name="connsiteX17" fmla="*/ 2838090 w 7720641"/>
                <a:gd name="connsiteY17" fmla="*/ 1535502 h 2156604"/>
                <a:gd name="connsiteX18" fmla="*/ 2838090 w 7720641"/>
                <a:gd name="connsiteY18" fmla="*/ 2156604 h 2156604"/>
                <a:gd name="connsiteX19" fmla="*/ 2320505 w 7720641"/>
                <a:gd name="connsiteY19" fmla="*/ 2156604 h 2156604"/>
                <a:gd name="connsiteX20" fmla="*/ 2329132 w 7720641"/>
                <a:gd name="connsiteY20" fmla="*/ 1966823 h 2156604"/>
                <a:gd name="connsiteX21" fmla="*/ 1837426 w 7720641"/>
                <a:gd name="connsiteY21" fmla="*/ 1708031 h 2156604"/>
                <a:gd name="connsiteX22" fmla="*/ 1268083 w 7720641"/>
                <a:gd name="connsiteY22" fmla="*/ 1716657 h 2156604"/>
                <a:gd name="connsiteX23" fmla="*/ 1276709 w 7720641"/>
                <a:gd name="connsiteY23" fmla="*/ 1371600 h 2156604"/>
                <a:gd name="connsiteX24" fmla="*/ 0 w 7720641"/>
                <a:gd name="connsiteY24" fmla="*/ 1362974 h 2156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720641" h="2156604">
                  <a:moveTo>
                    <a:pt x="0" y="1362974"/>
                  </a:moveTo>
                  <a:lnTo>
                    <a:pt x="8626" y="879895"/>
                  </a:lnTo>
                  <a:lnTo>
                    <a:pt x="785004" y="871268"/>
                  </a:lnTo>
                  <a:lnTo>
                    <a:pt x="802256" y="672861"/>
                  </a:lnTo>
                  <a:lnTo>
                    <a:pt x="1233577" y="681487"/>
                  </a:lnTo>
                  <a:lnTo>
                    <a:pt x="1526875" y="508959"/>
                  </a:lnTo>
                  <a:lnTo>
                    <a:pt x="1673524" y="759125"/>
                  </a:lnTo>
                  <a:lnTo>
                    <a:pt x="1250830" y="1000664"/>
                  </a:lnTo>
                  <a:lnTo>
                    <a:pt x="4511615" y="1000664"/>
                  </a:lnTo>
                  <a:lnTo>
                    <a:pt x="4520241" y="629729"/>
                  </a:lnTo>
                  <a:lnTo>
                    <a:pt x="6124755" y="612476"/>
                  </a:lnTo>
                  <a:lnTo>
                    <a:pt x="7272068" y="0"/>
                  </a:lnTo>
                  <a:lnTo>
                    <a:pt x="7306573" y="483080"/>
                  </a:lnTo>
                  <a:lnTo>
                    <a:pt x="7461849" y="940280"/>
                  </a:lnTo>
                  <a:lnTo>
                    <a:pt x="7720641" y="1302589"/>
                  </a:lnTo>
                  <a:lnTo>
                    <a:pt x="1811547" y="1311215"/>
                  </a:lnTo>
                  <a:lnTo>
                    <a:pt x="2199736" y="1526876"/>
                  </a:lnTo>
                  <a:lnTo>
                    <a:pt x="2838090" y="1535502"/>
                  </a:lnTo>
                  <a:lnTo>
                    <a:pt x="2838090" y="2156604"/>
                  </a:lnTo>
                  <a:lnTo>
                    <a:pt x="2320505" y="2156604"/>
                  </a:lnTo>
                  <a:lnTo>
                    <a:pt x="2329132" y="1966823"/>
                  </a:lnTo>
                  <a:lnTo>
                    <a:pt x="1837426" y="1708031"/>
                  </a:lnTo>
                  <a:lnTo>
                    <a:pt x="1268083" y="1716657"/>
                  </a:lnTo>
                  <a:lnTo>
                    <a:pt x="1276709" y="1371600"/>
                  </a:lnTo>
                  <a:lnTo>
                    <a:pt x="0" y="136297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50196"/>
              </a:schemeClr>
            </a:solidFill>
            <a:ln>
              <a:solidFill>
                <a:srgbClr val="FD93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503652" y="3689480"/>
              <a:ext cx="964228" cy="486280"/>
            </a:xfrm>
            <a:prstGeom prst="rect">
              <a:avLst/>
            </a:prstGeom>
            <a:solidFill>
              <a:srgbClr val="0080FF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6520695" y="2901676"/>
              <a:ext cx="1369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GB" sz="1400" dirty="0" smtClean="0">
                  <a:solidFill>
                    <a:schemeClr val="bg1"/>
                  </a:solidFill>
                  <a:latin typeface="Calibri"/>
                  <a:cs typeface="Calibri"/>
                </a:rPr>
                <a:t>IGLEX: </a:t>
              </a:r>
              <a:r>
                <a:rPr lang="en-GB" sz="140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Thomx</a:t>
              </a:r>
              <a:r>
                <a:rPr lang="en-GB" sz="1400" dirty="0" smtClean="0">
                  <a:solidFill>
                    <a:schemeClr val="bg1"/>
                  </a:solidFill>
                  <a:latin typeface="Calibri"/>
                  <a:cs typeface="Calibri"/>
                </a:rPr>
                <a:t> + </a:t>
              </a:r>
              <a:r>
                <a:rPr lang="en-GB" sz="140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Andromede</a:t>
              </a:r>
              <a:endParaRPr lang="en-GB" sz="14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5150389" y="3336198"/>
              <a:ext cx="8348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400" dirty="0" smtClean="0">
                  <a:solidFill>
                    <a:srgbClr val="660066"/>
                  </a:solidFill>
                  <a:latin typeface="Calibri"/>
                  <a:cs typeface="Calibri"/>
                </a:rPr>
                <a:t>PRAE</a:t>
              </a:r>
              <a:endParaRPr lang="en-GB" sz="1400" dirty="0">
                <a:solidFill>
                  <a:srgbClr val="660066"/>
                </a:solidFill>
                <a:latin typeface="Calibri"/>
                <a:cs typeface="Calibri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573709" y="3689026"/>
              <a:ext cx="787387" cy="486734"/>
            </a:xfrm>
            <a:prstGeom prst="rect">
              <a:avLst/>
            </a:prstGeom>
            <a:solidFill>
              <a:srgbClr val="0080FF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8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22653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US" sz="2000" dirty="0">
                <a:solidFill>
                  <a:srgbClr val="FFA00E"/>
                </a:solidFill>
              </a:rPr>
              <a:t>Hosting </a:t>
            </a:r>
            <a:r>
              <a:rPr lang="en-US" sz="2000" dirty="0" err="1">
                <a:solidFill>
                  <a:srgbClr val="FFA00E"/>
                </a:solidFill>
              </a:rPr>
              <a:t>PERLE@Orsay</a:t>
            </a:r>
            <a:r>
              <a:rPr lang="en-US" sz="2000" dirty="0">
                <a:solidFill>
                  <a:srgbClr val="FFA00E"/>
                </a:solidFill>
              </a:rPr>
              <a:t>:</a:t>
            </a:r>
            <a:endParaRPr lang="fr-FR" sz="2000" dirty="0" smtClean="0">
              <a:solidFill>
                <a:srgbClr val="FFA00E"/>
              </a:solidFill>
            </a:endParaRPr>
          </a:p>
        </p:txBody>
      </p:sp>
      <p:cxnSp>
        <p:nvCxnSpPr>
          <p:cNvPr id="49" name="Connecteur droit avec flèche 48"/>
          <p:cNvCxnSpPr>
            <a:endCxn id="58" idx="2"/>
          </p:cNvCxnSpPr>
          <p:nvPr/>
        </p:nvCxnSpPr>
        <p:spPr>
          <a:xfrm flipH="1" flipV="1">
            <a:off x="4985766" y="4175760"/>
            <a:ext cx="693774" cy="19241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>
            <a:endCxn id="61" idx="2"/>
          </p:cNvCxnSpPr>
          <p:nvPr/>
        </p:nvCxnSpPr>
        <p:spPr>
          <a:xfrm flipV="1">
            <a:off x="5679540" y="4175760"/>
            <a:ext cx="287863" cy="19241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4197920" y="6031990"/>
            <a:ext cx="315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 smtClean="0">
                <a:solidFill>
                  <a:srgbClr val="FF0000"/>
                </a:solidFill>
              </a:rPr>
              <a:t>2 possible locations to install </a:t>
            </a:r>
            <a:r>
              <a:rPr lang="en-GB" sz="1400" dirty="0" err="1" smtClean="0">
                <a:solidFill>
                  <a:srgbClr val="FF0000"/>
                </a:solidFill>
              </a:rPr>
              <a:t>Perle@Orsay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4174402" y="3655746"/>
            <a:ext cx="376285" cy="436129"/>
          </a:xfrm>
          <a:prstGeom prst="ellipse">
            <a:avLst/>
          </a:prstGeom>
          <a:noFill/>
          <a:ln w="19050" cmpd="sng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cxnSp>
        <p:nvCxnSpPr>
          <p:cNvPr id="53" name="Connecteur droit avec flèche 52"/>
          <p:cNvCxnSpPr>
            <a:endCxn id="52" idx="3"/>
          </p:cNvCxnSpPr>
          <p:nvPr/>
        </p:nvCxnSpPr>
        <p:spPr>
          <a:xfrm flipV="1">
            <a:off x="2269464" y="4028005"/>
            <a:ext cx="1960044" cy="200398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680416" y="6014864"/>
            <a:ext cx="3245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 smtClean="0"/>
              <a:t>Possible use of a 2</a:t>
            </a:r>
            <a:r>
              <a:rPr lang="en-GB" sz="1400" baseline="30000" dirty="0" smtClean="0"/>
              <a:t>nd</a:t>
            </a:r>
            <a:r>
              <a:rPr lang="en-GB" sz="1400" dirty="0" smtClean="0"/>
              <a:t> levels for RF source installation </a:t>
            </a:r>
            <a:endParaRPr lang="en-GB" sz="1400" dirty="0"/>
          </a:p>
        </p:txBody>
      </p:sp>
      <p:sp>
        <p:nvSpPr>
          <p:cNvPr id="64" name="ZoneTexte 63"/>
          <p:cNvSpPr txBox="1"/>
          <p:nvPr/>
        </p:nvSpPr>
        <p:spPr>
          <a:xfrm>
            <a:off x="4574206" y="3586271"/>
            <a:ext cx="823121" cy="57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GB" sz="1000" b="1" dirty="0" smtClean="0">
                <a:latin typeface="Calibri"/>
                <a:cs typeface="Calibri"/>
              </a:rPr>
              <a:t>(1)</a:t>
            </a:r>
          </a:p>
          <a:p>
            <a:pPr algn="ctr">
              <a:lnSpc>
                <a:spcPct val="90000"/>
              </a:lnSpc>
              <a:buNone/>
            </a:pPr>
            <a:r>
              <a:rPr lang="en-GB" sz="1000" b="1" dirty="0" smtClean="0">
                <a:latin typeface="Calibri"/>
                <a:cs typeface="Calibri"/>
              </a:rPr>
              <a:t>22.3 X 11.5</a:t>
            </a:r>
          </a:p>
          <a:p>
            <a:pPr algn="ctr">
              <a:lnSpc>
                <a:spcPct val="90000"/>
              </a:lnSpc>
              <a:buNone/>
            </a:pPr>
            <a:r>
              <a:rPr lang="en-GB" sz="1000" b="1" dirty="0" smtClean="0">
                <a:latin typeface="Calibri"/>
                <a:cs typeface="Calibri"/>
              </a:rPr>
              <a:t>= 255 m</a:t>
            </a:r>
            <a:r>
              <a:rPr lang="en-GB" sz="1000" b="1" baseline="30000" dirty="0" smtClean="0">
                <a:latin typeface="Calibri"/>
                <a:cs typeface="Calibri"/>
              </a:rPr>
              <a:t>2</a:t>
            </a:r>
            <a:endParaRPr lang="en-GB" sz="1000" b="1" baseline="30000" dirty="0">
              <a:latin typeface="Calibri"/>
              <a:cs typeface="Calibri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5527040" y="3616751"/>
            <a:ext cx="835487" cy="57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GB" sz="1000" b="1" dirty="0" smtClean="0">
                <a:latin typeface="Calibri"/>
                <a:cs typeface="Calibri"/>
              </a:rPr>
              <a:t>(2)</a:t>
            </a:r>
          </a:p>
          <a:p>
            <a:pPr algn="ctr">
              <a:lnSpc>
                <a:spcPct val="90000"/>
              </a:lnSpc>
              <a:buNone/>
            </a:pPr>
            <a:r>
              <a:rPr lang="en-GB" sz="1000" b="1" dirty="0" smtClean="0">
                <a:latin typeface="Calibri"/>
                <a:cs typeface="Calibri"/>
              </a:rPr>
              <a:t>19.6 X 12.9</a:t>
            </a:r>
          </a:p>
          <a:p>
            <a:pPr algn="ctr">
              <a:lnSpc>
                <a:spcPct val="90000"/>
              </a:lnSpc>
              <a:buNone/>
            </a:pPr>
            <a:r>
              <a:rPr lang="en-GB" sz="1000" b="1" dirty="0" smtClean="0">
                <a:latin typeface="Calibri"/>
                <a:cs typeface="Calibri"/>
              </a:rPr>
              <a:t>= 253 m</a:t>
            </a:r>
            <a:r>
              <a:rPr lang="en-GB" sz="1000" b="1" baseline="30000" dirty="0" smtClean="0">
                <a:latin typeface="Calibri"/>
                <a:cs typeface="Calibri"/>
              </a:rPr>
              <a:t>2</a:t>
            </a:r>
            <a:endParaRPr lang="en-GB" sz="1000" b="1" baseline="30000" dirty="0">
              <a:latin typeface="Calibri"/>
              <a:cs typeface="Calibri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450080" y="4338320"/>
            <a:ext cx="131064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200" b="1" dirty="0" smtClean="0">
                <a:solidFill>
                  <a:schemeClr val="bg1"/>
                </a:solidFill>
                <a:latin typeface="Calibri"/>
                <a:cs typeface="Calibri"/>
              </a:rPr>
              <a:t>Hall Super ACO</a:t>
            </a:r>
          </a:p>
          <a:p>
            <a:pPr algn="ctr">
              <a:buNone/>
            </a:pPr>
            <a:r>
              <a:rPr lang="en-GB" sz="1200" b="1" dirty="0" smtClean="0">
                <a:solidFill>
                  <a:schemeClr val="bg1"/>
                </a:solidFill>
                <a:latin typeface="Calibri"/>
                <a:cs typeface="Calibri"/>
              </a:rPr>
              <a:t>(1850 m</a:t>
            </a:r>
            <a:r>
              <a:rPr lang="en-GB" sz="1200" b="1" baseline="30000" dirty="0" smtClean="0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lang="en-GB" sz="1200" b="1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  <a:endParaRPr lang="en-GB" sz="1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304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9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22653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US" sz="2000" dirty="0">
                <a:solidFill>
                  <a:srgbClr val="FFA00E"/>
                </a:solidFill>
              </a:rPr>
              <a:t>Hosting </a:t>
            </a:r>
            <a:r>
              <a:rPr lang="en-US" sz="2000" dirty="0" err="1">
                <a:solidFill>
                  <a:srgbClr val="FFA00E"/>
                </a:solidFill>
              </a:rPr>
              <a:t>PERLE@Orsay</a:t>
            </a:r>
            <a:r>
              <a:rPr lang="en-US" sz="2000" dirty="0">
                <a:solidFill>
                  <a:srgbClr val="FFA00E"/>
                </a:solidFill>
              </a:rPr>
              <a:t>:</a:t>
            </a:r>
            <a:endParaRPr lang="fr-FR" sz="2000" dirty="0" smtClean="0">
              <a:solidFill>
                <a:srgbClr val="FFA00E"/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360" y="3119121"/>
            <a:ext cx="4156512" cy="308979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9" y="1199341"/>
            <a:ext cx="4656517" cy="3174245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282212" y="3986049"/>
            <a:ext cx="517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dirty="0" smtClean="0">
                <a:solidFill>
                  <a:schemeClr val="bg1"/>
                </a:solidFill>
              </a:rPr>
              <a:t>(1)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823732" y="5855489"/>
            <a:ext cx="517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dirty="0" smtClean="0">
                <a:solidFill>
                  <a:schemeClr val="bg1"/>
                </a:solidFill>
              </a:rPr>
              <a:t>(2)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709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30242</TotalTime>
  <Words>801</Words>
  <Application>Microsoft Macintosh PowerPoint</Application>
  <PresentationFormat>Présentation à l'écran (4:3)</PresentationFormat>
  <Paragraphs>109</Paragraphs>
  <Slides>13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DESY European XFEL</vt:lpstr>
      <vt:lpstr>Workshop PERLE@Orsay</vt:lpstr>
      <vt:lpstr>Introduction:</vt:lpstr>
      <vt:lpstr>Introduction:</vt:lpstr>
      <vt:lpstr>Hosting PERLE@Orsay:</vt:lpstr>
      <vt:lpstr>Hosting PERLE@Orsay:</vt:lpstr>
      <vt:lpstr>Hosting PERLE@Orsay:</vt:lpstr>
      <vt:lpstr>Hosting PERLE@Orsay:</vt:lpstr>
      <vt:lpstr>Hosting PERLE@Orsay:</vt:lpstr>
      <vt:lpstr>Hosting PERLE@Orsay:</vt:lpstr>
      <vt:lpstr>Hosting PERLE@Orsay:</vt:lpstr>
      <vt:lpstr>Présentation PowerPoint</vt:lpstr>
      <vt:lpstr>Présentation PowerPoint</vt:lpstr>
      <vt:lpstr>Hosting PERLE@Orsay: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WP-X   XFEL Project Progress Report (2-2009)</dc:title>
  <dc:creator>Vogel, Elmar</dc:creator>
  <cp:lastModifiedBy>Walid Kaabi</cp:lastModifiedBy>
  <cp:revision>736</cp:revision>
  <cp:lastPrinted>2017-02-22T19:15:57Z</cp:lastPrinted>
  <dcterms:modified xsi:type="dcterms:W3CDTF">2017-02-23T13:54:04Z</dcterms:modified>
</cp:coreProperties>
</file>