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60" r:id="rId5"/>
    <p:sldId id="259"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2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5" Type="http://schemas.openxmlformats.org/officeDocument/2006/relationships/image" Target="../media/image50.wmf"/><Relationship Id="rId4"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B13C3-7933-4527-BB2F-273E9E572E16}" type="datetimeFigureOut">
              <a:rPr lang="ru-RU" smtClean="0"/>
              <a:t>21.02.2017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0F7C93-51EA-44C5-ABB0-DFFCDB44F639}" type="slidenum">
              <a:rPr lang="ru-RU" smtClean="0"/>
              <a:t>‹#›</a:t>
            </a:fld>
            <a:endParaRPr lang="ru-RU"/>
          </a:p>
        </p:txBody>
      </p:sp>
    </p:spTree>
    <p:extLst>
      <p:ext uri="{BB962C8B-B14F-4D97-AF65-F5344CB8AC3E}">
        <p14:creationId xmlns:p14="http://schemas.microsoft.com/office/powerpoint/2010/main" val="310890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A9539-031A-4F72-9E22-09AC39DB85F3}" type="slidenum">
              <a:rPr lang="en-US" altLang="ru-RU" smtClean="0">
                <a:solidFill>
                  <a:srgbClr val="000000"/>
                </a:solidFill>
                <a:latin typeface="Calibri" panose="020F0502020204030204" pitchFamily="34" charset="0"/>
                <a:cs typeface="Arial" panose="020B0604020202020204" pitchFamily="34" charset="0"/>
              </a:rPr>
              <a:pPr>
                <a:spcBef>
                  <a:spcPct val="0"/>
                </a:spcBef>
              </a:pPr>
              <a:t>1</a:t>
            </a:fld>
            <a:endParaRPr lang="en-US" altLang="ru-RU" smtClean="0">
              <a:solidFill>
                <a:srgbClr val="000000"/>
              </a:solidFill>
              <a:latin typeface="Calibri" panose="020F0502020204030204" pitchFamily="34" charset="0"/>
              <a:cs typeface="Arial" panose="020B0604020202020204" pitchFamily="34" charset="0"/>
            </a:endParaRPr>
          </a:p>
        </p:txBody>
      </p:sp>
      <p:sp>
        <p:nvSpPr>
          <p:cNvPr id="6147" name="Rectangle 2"/>
          <p:cNvSpPr>
            <a:spLocks noGrp="1" noRot="1" noChangeAspect="1" noChangeArrowheads="1" noTextEdit="1"/>
          </p:cNvSpPr>
          <p:nvPr>
            <p:ph type="sldImg"/>
          </p:nvPr>
        </p:nvSpPr>
        <p:spPr>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ru-RU" altLang="ru-RU" smtClean="0"/>
          </a:p>
        </p:txBody>
      </p:sp>
    </p:spTree>
    <p:extLst>
      <p:ext uri="{BB962C8B-B14F-4D97-AF65-F5344CB8AC3E}">
        <p14:creationId xmlns:p14="http://schemas.microsoft.com/office/powerpoint/2010/main" val="326597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ru-RU" smtClean="0"/>
          </a:p>
        </p:txBody>
      </p:sp>
    </p:spTree>
    <p:extLst>
      <p:ext uri="{BB962C8B-B14F-4D97-AF65-F5344CB8AC3E}">
        <p14:creationId xmlns:p14="http://schemas.microsoft.com/office/powerpoint/2010/main" val="3444086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smtClean="0"/>
          </a:p>
        </p:txBody>
      </p:sp>
    </p:spTree>
    <p:extLst>
      <p:ext uri="{BB962C8B-B14F-4D97-AF65-F5344CB8AC3E}">
        <p14:creationId xmlns:p14="http://schemas.microsoft.com/office/powerpoint/2010/main" val="990410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ru-RU" smtClean="0">
              <a:latin typeface="Arial" panose="020B0604020202020204" pitchFamily="34" charset="0"/>
            </a:endParaRPr>
          </a:p>
        </p:txBody>
      </p:sp>
    </p:spTree>
    <p:extLst>
      <p:ext uri="{BB962C8B-B14F-4D97-AF65-F5344CB8AC3E}">
        <p14:creationId xmlns:p14="http://schemas.microsoft.com/office/powerpoint/2010/main" val="381330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688975" y="803275"/>
            <a:ext cx="5359400" cy="4019550"/>
          </a:xfrm>
          <a:ln/>
        </p:spPr>
      </p:sp>
      <p:sp>
        <p:nvSpPr>
          <p:cNvPr id="245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Tree>
    <p:extLst>
      <p:ext uri="{BB962C8B-B14F-4D97-AF65-F5344CB8AC3E}">
        <p14:creationId xmlns:p14="http://schemas.microsoft.com/office/powerpoint/2010/main" val="719539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A9539-031A-4F72-9E22-09AC39DB85F3}" type="slidenum">
              <a:rPr lang="en-US" altLang="ru-RU" smtClean="0">
                <a:solidFill>
                  <a:srgbClr val="000000"/>
                </a:solidFill>
                <a:latin typeface="Calibri" panose="020F0502020204030204" pitchFamily="34" charset="0"/>
                <a:cs typeface="Arial" panose="020B0604020202020204" pitchFamily="34" charset="0"/>
              </a:rPr>
              <a:pPr>
                <a:spcBef>
                  <a:spcPct val="0"/>
                </a:spcBef>
              </a:pPr>
              <a:t>19</a:t>
            </a:fld>
            <a:endParaRPr lang="en-US" altLang="ru-RU" smtClean="0">
              <a:solidFill>
                <a:srgbClr val="000000"/>
              </a:solidFill>
              <a:latin typeface="Calibri" panose="020F0502020204030204" pitchFamily="34" charset="0"/>
              <a:cs typeface="Arial" panose="020B0604020202020204" pitchFamily="34" charset="0"/>
            </a:endParaRPr>
          </a:p>
        </p:txBody>
      </p:sp>
      <p:sp>
        <p:nvSpPr>
          <p:cNvPr id="6147"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ru-RU" altLang="ru-RU" dirty="0" smtClean="0"/>
          </a:p>
        </p:txBody>
      </p:sp>
    </p:spTree>
    <p:extLst>
      <p:ext uri="{BB962C8B-B14F-4D97-AF65-F5344CB8AC3E}">
        <p14:creationId xmlns:p14="http://schemas.microsoft.com/office/powerpoint/2010/main" val="3813106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A9539-031A-4F72-9E22-09AC39DB85F3}" type="slidenum">
              <a:rPr lang="en-US" altLang="ru-RU" smtClean="0">
                <a:solidFill>
                  <a:srgbClr val="000000"/>
                </a:solidFill>
                <a:latin typeface="Calibri" panose="020F0502020204030204" pitchFamily="34" charset="0"/>
                <a:cs typeface="Arial" panose="020B0604020202020204" pitchFamily="34" charset="0"/>
              </a:rPr>
              <a:pPr>
                <a:spcBef>
                  <a:spcPct val="0"/>
                </a:spcBef>
              </a:pPr>
              <a:t>20</a:t>
            </a:fld>
            <a:endParaRPr lang="en-US" altLang="ru-RU" smtClean="0">
              <a:solidFill>
                <a:srgbClr val="000000"/>
              </a:solidFill>
              <a:latin typeface="Calibri" panose="020F0502020204030204" pitchFamily="34" charset="0"/>
              <a:cs typeface="Arial" panose="020B0604020202020204" pitchFamily="34" charset="0"/>
            </a:endParaRPr>
          </a:p>
        </p:txBody>
      </p:sp>
      <p:sp>
        <p:nvSpPr>
          <p:cNvPr id="6147"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ru-RU" altLang="ru-RU" dirty="0" smtClean="0"/>
          </a:p>
        </p:txBody>
      </p:sp>
    </p:spTree>
    <p:extLst>
      <p:ext uri="{BB962C8B-B14F-4D97-AF65-F5344CB8AC3E}">
        <p14:creationId xmlns:p14="http://schemas.microsoft.com/office/powerpoint/2010/main" val="2172530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A9539-031A-4F72-9E22-09AC39DB85F3}" type="slidenum">
              <a:rPr lang="en-US" altLang="ru-RU" smtClean="0">
                <a:solidFill>
                  <a:srgbClr val="000000"/>
                </a:solidFill>
                <a:latin typeface="Calibri" panose="020F0502020204030204" pitchFamily="34" charset="0"/>
                <a:cs typeface="Arial" panose="020B0604020202020204" pitchFamily="34" charset="0"/>
              </a:rPr>
              <a:pPr>
                <a:spcBef>
                  <a:spcPct val="0"/>
                </a:spcBef>
              </a:pPr>
              <a:t>21</a:t>
            </a:fld>
            <a:endParaRPr lang="en-US" altLang="ru-RU" smtClean="0">
              <a:solidFill>
                <a:srgbClr val="000000"/>
              </a:solidFill>
              <a:latin typeface="Calibri" panose="020F0502020204030204" pitchFamily="34" charset="0"/>
              <a:cs typeface="Arial" panose="020B0604020202020204" pitchFamily="34" charset="0"/>
            </a:endParaRPr>
          </a:p>
        </p:txBody>
      </p:sp>
      <p:sp>
        <p:nvSpPr>
          <p:cNvPr id="6147"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ru-RU" altLang="ru-RU" dirty="0" smtClean="0"/>
          </a:p>
        </p:txBody>
      </p:sp>
    </p:spTree>
    <p:extLst>
      <p:ext uri="{BB962C8B-B14F-4D97-AF65-F5344CB8AC3E}">
        <p14:creationId xmlns:p14="http://schemas.microsoft.com/office/powerpoint/2010/main" val="3862696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A9539-031A-4F72-9E22-09AC39DB85F3}" type="slidenum">
              <a:rPr lang="en-US" altLang="ru-RU" smtClean="0">
                <a:solidFill>
                  <a:srgbClr val="000000"/>
                </a:solidFill>
                <a:latin typeface="Calibri" panose="020F0502020204030204" pitchFamily="34" charset="0"/>
                <a:cs typeface="Arial" panose="020B0604020202020204" pitchFamily="34" charset="0"/>
              </a:rPr>
              <a:pPr>
                <a:spcBef>
                  <a:spcPct val="0"/>
                </a:spcBef>
              </a:pPr>
              <a:t>22</a:t>
            </a:fld>
            <a:endParaRPr lang="en-US" altLang="ru-RU" smtClean="0">
              <a:solidFill>
                <a:srgbClr val="000000"/>
              </a:solidFill>
              <a:latin typeface="Calibri" panose="020F0502020204030204" pitchFamily="34" charset="0"/>
              <a:cs typeface="Arial" panose="020B0604020202020204" pitchFamily="34" charset="0"/>
            </a:endParaRPr>
          </a:p>
        </p:txBody>
      </p:sp>
      <p:sp>
        <p:nvSpPr>
          <p:cNvPr id="6147"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ru-RU" altLang="ru-RU" dirty="0" smtClean="0"/>
          </a:p>
        </p:txBody>
      </p:sp>
    </p:spTree>
    <p:extLst>
      <p:ext uri="{BB962C8B-B14F-4D97-AF65-F5344CB8AC3E}">
        <p14:creationId xmlns:p14="http://schemas.microsoft.com/office/powerpoint/2010/main" val="640734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A9539-031A-4F72-9E22-09AC39DB85F3}" type="slidenum">
              <a:rPr lang="en-US" altLang="ru-RU" smtClean="0">
                <a:solidFill>
                  <a:srgbClr val="000000"/>
                </a:solidFill>
                <a:latin typeface="Calibri" panose="020F0502020204030204" pitchFamily="34" charset="0"/>
                <a:cs typeface="Arial" panose="020B0604020202020204" pitchFamily="34" charset="0"/>
              </a:rPr>
              <a:pPr>
                <a:spcBef>
                  <a:spcPct val="0"/>
                </a:spcBef>
              </a:pPr>
              <a:t>23</a:t>
            </a:fld>
            <a:endParaRPr lang="en-US" altLang="ru-RU" smtClean="0">
              <a:solidFill>
                <a:srgbClr val="000000"/>
              </a:solidFill>
              <a:latin typeface="Calibri" panose="020F0502020204030204" pitchFamily="34" charset="0"/>
              <a:cs typeface="Arial" panose="020B0604020202020204" pitchFamily="34" charset="0"/>
            </a:endParaRPr>
          </a:p>
        </p:txBody>
      </p:sp>
      <p:sp>
        <p:nvSpPr>
          <p:cNvPr id="6147"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ru-RU" altLang="ru-RU" dirty="0" smtClean="0"/>
          </a:p>
        </p:txBody>
      </p:sp>
    </p:spTree>
    <p:extLst>
      <p:ext uri="{BB962C8B-B14F-4D97-AF65-F5344CB8AC3E}">
        <p14:creationId xmlns:p14="http://schemas.microsoft.com/office/powerpoint/2010/main" val="136654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E97148-4149-4D5E-A516-8D2AE42D5839}" type="slidenum">
              <a:rPr lang="en-US" altLang="ru-RU">
                <a:solidFill>
                  <a:srgbClr val="000000"/>
                </a:solidFill>
                <a:latin typeface="Calibri" panose="020F0502020204030204" pitchFamily="34" charset="0"/>
              </a:rPr>
              <a:pPr eaLnBrk="1" hangingPunct="1"/>
              <a:t>24</a:t>
            </a:fld>
            <a:endParaRPr lang="en-US" altLang="ru-RU">
              <a:solidFill>
                <a:srgbClr val="000000"/>
              </a:solidFill>
              <a:latin typeface="Calibri" panose="020F0502020204030204" pitchFamily="34"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Tree>
    <p:extLst>
      <p:ext uri="{BB962C8B-B14F-4D97-AF65-F5344CB8AC3E}">
        <p14:creationId xmlns:p14="http://schemas.microsoft.com/office/powerpoint/2010/main" val="194976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a:ln/>
        </p:spPr>
      </p:sp>
      <p:sp>
        <p:nvSpPr>
          <p:cNvPr id="819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8196" name="Номер слайда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7D6625-ECED-4700-BB6C-10998FB91048}" type="slidenum">
              <a:rPr lang="ru-RU" altLang="ru-RU" smtClean="0">
                <a:latin typeface="Calibri" panose="020F0502020204030204" pitchFamily="34" charset="0"/>
                <a:cs typeface="Arial" panose="020B0604020202020204" pitchFamily="34" charset="0"/>
              </a:rPr>
              <a:pPr>
                <a:spcBef>
                  <a:spcPct val="0"/>
                </a:spcBef>
              </a:pPr>
              <a:t>2</a:t>
            </a:fld>
            <a:endParaRPr lang="ru-RU" altLang="ru-RU"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9966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ru-RU" smtClean="0"/>
          </a:p>
        </p:txBody>
      </p:sp>
    </p:spTree>
    <p:extLst>
      <p:ext uri="{BB962C8B-B14F-4D97-AF65-F5344CB8AC3E}">
        <p14:creationId xmlns:p14="http://schemas.microsoft.com/office/powerpoint/2010/main" val="2441984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4CF9EE-87D0-4F96-8376-8F873B6820F9}" type="slidenum">
              <a:rPr lang="ru-RU" altLang="ru-RU" smtClean="0"/>
              <a:pPr>
                <a:spcBef>
                  <a:spcPct val="0"/>
                </a:spcBef>
              </a:pPr>
              <a:t>26</a:t>
            </a:fld>
            <a:endParaRPr lang="ru-RU" altLang="ru-RU" smtClean="0"/>
          </a:p>
        </p:txBody>
      </p:sp>
      <p:sp>
        <p:nvSpPr>
          <p:cNvPr id="26627" name="Rectangle 2"/>
          <p:cNvSpPr>
            <a:spLocks noGrp="1" noRot="1" noChangeAspect="1" noChangeArrowheads="1" noTextEdit="1"/>
          </p:cNvSpPr>
          <p:nvPr>
            <p:ph type="sldImg"/>
          </p:nvPr>
        </p:nvSpPr>
        <p:spPr>
          <a:xfrm>
            <a:off x="688975" y="803275"/>
            <a:ext cx="5359400" cy="4019550"/>
          </a:xfrm>
          <a:ln/>
        </p:spPr>
      </p:sp>
      <p:sp>
        <p:nvSpPr>
          <p:cNvPr id="26628" name="Rectangle 3"/>
          <p:cNvSpPr>
            <a:spLocks noGrp="1" noChangeArrowheads="1"/>
          </p:cNvSpPr>
          <p:nvPr>
            <p:ph type="body" idx="1"/>
          </p:nvPr>
        </p:nvSpPr>
        <p:spPr>
          <a:xfrm>
            <a:off x="898525" y="5091855"/>
            <a:ext cx="4940300" cy="482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smtClean="0"/>
          </a:p>
        </p:txBody>
      </p:sp>
    </p:spTree>
    <p:extLst>
      <p:ext uri="{BB962C8B-B14F-4D97-AF65-F5344CB8AC3E}">
        <p14:creationId xmlns:p14="http://schemas.microsoft.com/office/powerpoint/2010/main" val="3429271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xfrm>
            <a:off x="906463" y="4690822"/>
            <a:ext cx="4984750" cy="44429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ru-RU" smtClean="0"/>
          </a:p>
        </p:txBody>
      </p:sp>
    </p:spTree>
    <p:extLst>
      <p:ext uri="{BB962C8B-B14F-4D97-AF65-F5344CB8AC3E}">
        <p14:creationId xmlns:p14="http://schemas.microsoft.com/office/powerpoint/2010/main" val="1457370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036155-3FAF-4D7B-90C5-2774732D6867}" type="slidenum">
              <a:rPr lang="en-US" altLang="ru-RU" smtClean="0">
                <a:solidFill>
                  <a:srgbClr val="000000"/>
                </a:solidFill>
                <a:latin typeface="Calibri" panose="020F0502020204030204" pitchFamily="34" charset="0"/>
                <a:cs typeface="Arial" panose="020B0604020202020204" pitchFamily="34" charset="0"/>
              </a:rPr>
              <a:pPr>
                <a:spcBef>
                  <a:spcPct val="0"/>
                </a:spcBef>
              </a:pPr>
              <a:t>30</a:t>
            </a:fld>
            <a:endParaRPr lang="en-US" altLang="ru-RU" smtClean="0">
              <a:solidFill>
                <a:srgbClr val="000000"/>
              </a:solidFill>
              <a:latin typeface="Calibri" panose="020F0502020204030204" pitchFamily="34" charset="0"/>
              <a:cs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smtClean="0"/>
          </a:p>
        </p:txBody>
      </p:sp>
    </p:spTree>
    <p:extLst>
      <p:ext uri="{BB962C8B-B14F-4D97-AF65-F5344CB8AC3E}">
        <p14:creationId xmlns:p14="http://schemas.microsoft.com/office/powerpoint/2010/main" val="3194464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A9539-031A-4F72-9E22-09AC39DB85F3}" type="slidenum">
              <a:rPr lang="en-US" altLang="ru-RU" smtClean="0">
                <a:solidFill>
                  <a:srgbClr val="000000"/>
                </a:solidFill>
                <a:latin typeface="Calibri" panose="020F0502020204030204" pitchFamily="34" charset="0"/>
                <a:cs typeface="Arial" panose="020B0604020202020204" pitchFamily="34" charset="0"/>
              </a:rPr>
              <a:pPr>
                <a:spcBef>
                  <a:spcPct val="0"/>
                </a:spcBef>
              </a:pPr>
              <a:t>31</a:t>
            </a:fld>
            <a:endParaRPr lang="en-US" altLang="ru-RU" smtClean="0">
              <a:solidFill>
                <a:srgbClr val="000000"/>
              </a:solidFill>
              <a:latin typeface="Calibri" panose="020F0502020204030204" pitchFamily="34" charset="0"/>
              <a:cs typeface="Arial" panose="020B0604020202020204" pitchFamily="34" charset="0"/>
            </a:endParaRPr>
          </a:p>
        </p:txBody>
      </p:sp>
      <p:sp>
        <p:nvSpPr>
          <p:cNvPr id="6147" name="Rectangle 2"/>
          <p:cNvSpPr>
            <a:spLocks noGrp="1" noRot="1" noChangeAspect="1" noChangeArrowheads="1" noTextEdit="1"/>
          </p:cNvSpPr>
          <p:nvPr>
            <p:ph type="sldImg"/>
          </p:nvPr>
        </p:nvSpPr>
        <p:spPr>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ru-RU" altLang="ru-RU" dirty="0" smtClean="0"/>
          </a:p>
        </p:txBody>
      </p:sp>
    </p:spTree>
    <p:extLst>
      <p:ext uri="{BB962C8B-B14F-4D97-AF65-F5344CB8AC3E}">
        <p14:creationId xmlns:p14="http://schemas.microsoft.com/office/powerpoint/2010/main" val="746169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A9539-031A-4F72-9E22-09AC39DB85F3}" type="slidenum">
              <a:rPr lang="en-US" altLang="ru-RU" smtClean="0">
                <a:solidFill>
                  <a:srgbClr val="000000"/>
                </a:solidFill>
                <a:latin typeface="Calibri" panose="020F0502020204030204" pitchFamily="34" charset="0"/>
                <a:cs typeface="Arial" panose="020B0604020202020204" pitchFamily="34" charset="0"/>
              </a:rPr>
              <a:pPr>
                <a:spcBef>
                  <a:spcPct val="0"/>
                </a:spcBef>
              </a:pPr>
              <a:t>34</a:t>
            </a:fld>
            <a:endParaRPr lang="en-US" altLang="ru-RU" smtClean="0">
              <a:solidFill>
                <a:srgbClr val="000000"/>
              </a:solidFill>
              <a:latin typeface="Calibri" panose="020F0502020204030204" pitchFamily="34" charset="0"/>
              <a:cs typeface="Arial" panose="020B0604020202020204" pitchFamily="34" charset="0"/>
            </a:endParaRPr>
          </a:p>
        </p:txBody>
      </p:sp>
      <p:sp>
        <p:nvSpPr>
          <p:cNvPr id="6147" name="Rectangle 2"/>
          <p:cNvSpPr>
            <a:spLocks noGrp="1" noRot="1" noChangeAspect="1" noChangeArrowheads="1" noTextEdit="1"/>
          </p:cNvSpPr>
          <p:nvPr>
            <p:ph type="sldImg"/>
          </p:nvPr>
        </p:nvSpPr>
        <p:spPr>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ru-RU" altLang="ru-RU" dirty="0" smtClean="0"/>
          </a:p>
        </p:txBody>
      </p:sp>
    </p:spTree>
    <p:extLst>
      <p:ext uri="{BB962C8B-B14F-4D97-AF65-F5344CB8AC3E}">
        <p14:creationId xmlns:p14="http://schemas.microsoft.com/office/powerpoint/2010/main" val="165200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140A66D-D5AE-43B9-9BDF-10DF6CF57106}" type="slidenum">
              <a:rPr lang="ru-RU" altLang="ru-RU"/>
              <a:pPr eaLnBrk="1" hangingPunct="1"/>
              <a:t>37</a:t>
            </a:fld>
            <a:endParaRPr lang="ru-RU" altLang="ru-RU"/>
          </a:p>
        </p:txBody>
      </p:sp>
      <p:sp>
        <p:nvSpPr>
          <p:cNvPr id="53251" name="Rectangle 2"/>
          <p:cNvSpPr>
            <a:spLocks noRot="1" noChangeArrowheads="1" noTextEdit="1"/>
          </p:cNvSpPr>
          <p:nvPr>
            <p:ph type="sldImg"/>
          </p:nvPr>
        </p:nvSpPr>
        <p:spPr>
          <a:xfrm>
            <a:off x="917575" y="744538"/>
            <a:ext cx="4962525" cy="3722687"/>
          </a:xfrm>
          <a:ln/>
        </p:spPr>
      </p:sp>
      <p:sp>
        <p:nvSpPr>
          <p:cNvPr id="53252" name="Rectangle 3"/>
          <p:cNvSpPr>
            <a:spLocks noGrp="1" noChangeArrowheads="1"/>
          </p:cNvSpPr>
          <p:nvPr>
            <p:ph type="body" idx="1"/>
          </p:nvPr>
        </p:nvSpPr>
        <p:spPr>
          <a:xfrm>
            <a:off x="906463" y="4714875"/>
            <a:ext cx="498475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p14="http://schemas.microsoft.com/office/powerpoint/2010/main" val="4154052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18E155-27CF-4D80-A6E8-EFCFDA49BA7D}" type="slidenum">
              <a:rPr lang="ru-RU" altLang="ru-RU"/>
              <a:pPr eaLnBrk="1" hangingPunct="1"/>
              <a:t>38</a:t>
            </a:fld>
            <a:endParaRPr lang="ru-RU" altLang="ru-RU"/>
          </a:p>
        </p:txBody>
      </p:sp>
      <p:sp>
        <p:nvSpPr>
          <p:cNvPr id="54275" name="Rectangle 2"/>
          <p:cNvSpPr>
            <a:spLocks noRot="1" noChangeArrowheads="1" noTextEdit="1"/>
          </p:cNvSpPr>
          <p:nvPr>
            <p:ph type="sldImg"/>
          </p:nvPr>
        </p:nvSpPr>
        <p:spPr>
          <a:xfrm>
            <a:off x="917575" y="744538"/>
            <a:ext cx="4962525" cy="3722687"/>
          </a:xfrm>
          <a:ln/>
        </p:spPr>
      </p:sp>
      <p:sp>
        <p:nvSpPr>
          <p:cNvPr id="54276" name="Rectangle 3"/>
          <p:cNvSpPr>
            <a:spLocks noGrp="1" noChangeArrowheads="1"/>
          </p:cNvSpPr>
          <p:nvPr>
            <p:ph type="body" idx="1"/>
          </p:nvPr>
        </p:nvSpPr>
        <p:spPr>
          <a:xfrm>
            <a:off x="906463" y="4714875"/>
            <a:ext cx="498475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p14="http://schemas.microsoft.com/office/powerpoint/2010/main" val="3687342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F272AF9-293C-4A1F-BC05-D32C99975659}" type="slidenum">
              <a:rPr lang="ru-RU" smtClean="0"/>
              <a:t>42</a:t>
            </a:fld>
            <a:endParaRPr lang="ru-RU"/>
          </a:p>
        </p:txBody>
      </p:sp>
    </p:spTree>
    <p:extLst>
      <p:ext uri="{BB962C8B-B14F-4D97-AF65-F5344CB8AC3E}">
        <p14:creationId xmlns:p14="http://schemas.microsoft.com/office/powerpoint/2010/main" val="341804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a:ln/>
        </p:spPr>
      </p:sp>
      <p:sp>
        <p:nvSpPr>
          <p:cNvPr id="819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8196" name="Номер слайда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7D6625-ECED-4700-BB6C-10998FB91048}" type="slidenum">
              <a:rPr lang="ru-RU" altLang="ru-RU" smtClean="0">
                <a:latin typeface="Calibri" panose="020F0502020204030204" pitchFamily="34" charset="0"/>
                <a:cs typeface="Arial" panose="020B0604020202020204" pitchFamily="34" charset="0"/>
              </a:rPr>
              <a:pPr>
                <a:spcBef>
                  <a:spcPct val="0"/>
                </a:spcBef>
              </a:pPr>
              <a:t>3</a:t>
            </a:fld>
            <a:endParaRPr lang="ru-RU" altLang="ru-RU"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2676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a:ln/>
        </p:spPr>
      </p:sp>
      <p:sp>
        <p:nvSpPr>
          <p:cNvPr id="1229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2292" name="Номер слайда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9D51AA-9A31-49D3-81E4-CAA55850780E}" type="slidenum">
              <a:rPr lang="ru-RU" altLang="ru-RU" smtClean="0">
                <a:latin typeface="Calibri" panose="020F0502020204030204" pitchFamily="34" charset="0"/>
                <a:cs typeface="Arial" panose="020B0604020202020204" pitchFamily="34" charset="0"/>
              </a:rPr>
              <a:pPr>
                <a:spcBef>
                  <a:spcPct val="0"/>
                </a:spcBef>
              </a:pPr>
              <a:t>4</a:t>
            </a:fld>
            <a:endParaRPr lang="ru-RU" altLang="ru-RU"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6351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a:ln/>
        </p:spPr>
      </p:sp>
      <p:sp>
        <p:nvSpPr>
          <p:cNvPr id="1229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2292" name="Номер слайда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9D51AA-9A31-49D3-81E4-CAA55850780E}" type="slidenum">
              <a:rPr lang="ru-RU" altLang="ru-RU" smtClean="0">
                <a:latin typeface="Calibri" panose="020F0502020204030204" pitchFamily="34" charset="0"/>
                <a:cs typeface="Arial" panose="020B0604020202020204" pitchFamily="34" charset="0"/>
              </a:rPr>
              <a:pPr>
                <a:spcBef>
                  <a:spcPct val="0"/>
                </a:spcBef>
              </a:pPr>
              <a:t>5</a:t>
            </a:fld>
            <a:endParaRPr lang="ru-RU" altLang="ru-RU" smtClean="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790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688975" y="803275"/>
            <a:ext cx="5359400" cy="4019550"/>
          </a:xfrm>
          <a:ln/>
        </p:spPr>
      </p:sp>
      <p:sp>
        <p:nvSpPr>
          <p:cNvPr id="143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Tree>
    <p:extLst>
      <p:ext uri="{BB962C8B-B14F-4D97-AF65-F5344CB8AC3E}">
        <p14:creationId xmlns:p14="http://schemas.microsoft.com/office/powerpoint/2010/main" val="142649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688975" y="803275"/>
            <a:ext cx="5359400" cy="4019550"/>
          </a:xfrm>
          <a:ln/>
        </p:spPr>
      </p:sp>
      <p:sp>
        <p:nvSpPr>
          <p:cNvPr id="163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Tree>
    <p:extLst>
      <p:ext uri="{BB962C8B-B14F-4D97-AF65-F5344CB8AC3E}">
        <p14:creationId xmlns:p14="http://schemas.microsoft.com/office/powerpoint/2010/main" val="394125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smtClean="0"/>
          </a:p>
        </p:txBody>
      </p:sp>
    </p:spTree>
    <p:extLst>
      <p:ext uri="{BB962C8B-B14F-4D97-AF65-F5344CB8AC3E}">
        <p14:creationId xmlns:p14="http://schemas.microsoft.com/office/powerpoint/2010/main" val="4267586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5A271DF-498A-4E37-987E-105213A2FF30}" type="slidenum">
              <a:rPr lang="ru-RU" altLang="ru-RU" smtClean="0"/>
              <a:pPr>
                <a:defRPr/>
              </a:pPr>
              <a:t>11</a:t>
            </a:fld>
            <a:endParaRPr lang="ru-RU" altLang="ru-RU"/>
          </a:p>
        </p:txBody>
      </p:sp>
    </p:spTree>
    <p:extLst>
      <p:ext uri="{BB962C8B-B14F-4D97-AF65-F5344CB8AC3E}">
        <p14:creationId xmlns:p14="http://schemas.microsoft.com/office/powerpoint/2010/main" val="159225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C1A17B7-FAD3-49FD-8D26-722B371A906A}"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3918105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C1A17B7-FAD3-49FD-8D26-722B371A906A}"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583376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C1A17B7-FAD3-49FD-8D26-722B371A906A}"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3318636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C1A17B7-FAD3-49FD-8D26-722B371A906A}"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942133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C1A17B7-FAD3-49FD-8D26-722B371A906A}"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1679689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C1A17B7-FAD3-49FD-8D26-722B371A906A}" type="datetimeFigureOut">
              <a:rPr lang="ru-RU" smtClean="0"/>
              <a:t>21.02.2017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2060449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C1A17B7-FAD3-49FD-8D26-722B371A906A}" type="datetimeFigureOut">
              <a:rPr lang="ru-RU" smtClean="0"/>
              <a:t>21.02.2017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52699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A17B7-FAD3-49FD-8D26-722B371A906A}" type="datetimeFigureOut">
              <a:rPr lang="ru-RU" smtClean="0"/>
              <a:t>21.02.2017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3899488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C1A17B7-FAD3-49FD-8D26-722B371A906A}" type="datetimeFigureOut">
              <a:rPr lang="ru-RU" smtClean="0"/>
              <a:t>21.02.2017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2258773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C1A17B7-FAD3-49FD-8D26-722B371A906A}" type="datetimeFigureOut">
              <a:rPr lang="ru-RU" smtClean="0"/>
              <a:t>21.02.2017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90093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C1A17B7-FAD3-49FD-8D26-722B371A906A}" type="datetimeFigureOut">
              <a:rPr lang="ru-RU" smtClean="0"/>
              <a:t>21.02.2017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E0B653-5C60-4C0D-B0A7-17BB3DEDED7B}" type="slidenum">
              <a:rPr lang="ru-RU" smtClean="0"/>
              <a:t>‹#›</a:t>
            </a:fld>
            <a:endParaRPr lang="ru-RU"/>
          </a:p>
        </p:txBody>
      </p:sp>
    </p:spTree>
    <p:extLst>
      <p:ext uri="{BB962C8B-B14F-4D97-AF65-F5344CB8AC3E}">
        <p14:creationId xmlns:p14="http://schemas.microsoft.com/office/powerpoint/2010/main" val="2489166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A17B7-FAD3-49FD-8D26-722B371A906A}" type="datetimeFigureOut">
              <a:rPr lang="ru-RU" smtClean="0"/>
              <a:t>21.02.2017</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0B653-5C60-4C0D-B0A7-17BB3DEDED7B}" type="slidenum">
              <a:rPr lang="ru-RU" smtClean="0"/>
              <a:t>‹#›</a:t>
            </a:fld>
            <a:endParaRPr lang="ru-RU"/>
          </a:p>
        </p:txBody>
      </p:sp>
    </p:spTree>
    <p:extLst>
      <p:ext uri="{BB962C8B-B14F-4D97-AF65-F5344CB8AC3E}">
        <p14:creationId xmlns:p14="http://schemas.microsoft.com/office/powerpoint/2010/main" val="2297858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22.xml"/><Relationship Id="rId7" Type="http://schemas.openxmlformats.org/officeDocument/2006/relationships/image" Target="../media/image40.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7.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0.wmf"/><Relationship Id="rId3" Type="http://schemas.openxmlformats.org/officeDocument/2006/relationships/notesSlide" Target="../notesSlides/notesSlide25.xml"/><Relationship Id="rId7" Type="http://schemas.openxmlformats.org/officeDocument/2006/relationships/image" Target="../media/image47.wmf"/><Relationship Id="rId12"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49.wmf"/><Relationship Id="rId5" Type="http://schemas.openxmlformats.org/officeDocument/2006/relationships/image" Target="../media/image46.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48.wmf"/></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3.emf"/></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54.wmf"/><Relationship Id="rId4" Type="http://schemas.openxmlformats.org/officeDocument/2006/relationships/oleObject" Target="../embeddings/oleObject11.bin"/></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3345498"/>
            <a:ext cx="916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400" i="1" dirty="0" err="1">
                <a:solidFill>
                  <a:srgbClr val="0000FF"/>
                </a:solidFill>
                <a:cs typeface="Arial" panose="020B0604020202020204" pitchFamily="34" charset="0"/>
              </a:rPr>
              <a:t>Budker</a:t>
            </a:r>
            <a:r>
              <a:rPr lang="en-US" altLang="ru-RU" sz="2400" i="1" dirty="0">
                <a:solidFill>
                  <a:srgbClr val="0000FF"/>
                </a:solidFill>
                <a:cs typeface="Arial" panose="020B0604020202020204" pitchFamily="34" charset="0"/>
              </a:rPr>
              <a:t> INP, Novosibirsk, Russia</a:t>
            </a:r>
          </a:p>
        </p:txBody>
      </p:sp>
      <p:sp>
        <p:nvSpPr>
          <p:cNvPr id="5123" name="Rectangle 8"/>
          <p:cNvSpPr>
            <a:spLocks noChangeArrowheads="1"/>
          </p:cNvSpPr>
          <p:nvPr/>
        </p:nvSpPr>
        <p:spPr bwMode="auto">
          <a:xfrm>
            <a:off x="0" y="280130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800" b="1" dirty="0">
                <a:solidFill>
                  <a:schemeClr val="accent2"/>
                </a:solidFill>
                <a:cs typeface="Arial" panose="020B0604020202020204" pitchFamily="34" charset="0"/>
              </a:rPr>
              <a:t>G.N. Kulipanov and </a:t>
            </a:r>
            <a:r>
              <a:rPr lang="en-US" altLang="ru-RU" sz="2800" b="1" dirty="0" err="1">
                <a:solidFill>
                  <a:schemeClr val="accent2"/>
                </a:solidFill>
                <a:cs typeface="Arial" panose="020B0604020202020204" pitchFamily="34" charset="0"/>
              </a:rPr>
              <a:t>NovoFEL</a:t>
            </a:r>
            <a:r>
              <a:rPr lang="en-US" altLang="ru-RU" sz="2800" b="1" dirty="0">
                <a:solidFill>
                  <a:schemeClr val="accent2"/>
                </a:solidFill>
                <a:cs typeface="Arial" panose="020B0604020202020204" pitchFamily="34" charset="0"/>
              </a:rPr>
              <a:t> team</a:t>
            </a:r>
          </a:p>
        </p:txBody>
      </p:sp>
      <p:sp>
        <p:nvSpPr>
          <p:cNvPr id="5124" name="Text Box 0"/>
          <p:cNvSpPr txBox="1">
            <a:spLocks noChangeArrowheads="1"/>
          </p:cNvSpPr>
          <p:nvPr/>
        </p:nvSpPr>
        <p:spPr bwMode="auto">
          <a:xfrm>
            <a:off x="-108744" y="1408525"/>
            <a:ext cx="9361488"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0" rIns="7200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ts val="5000"/>
              </a:lnSpc>
              <a:spcBef>
                <a:spcPct val="0"/>
              </a:spcBef>
              <a:buFontTx/>
              <a:buNone/>
            </a:pPr>
            <a:r>
              <a:rPr lang="en-US" sz="4400" b="1" dirty="0">
                <a:solidFill>
                  <a:srgbClr val="C00000"/>
                </a:solidFill>
              </a:rPr>
              <a:t>ERL at Novosibirsk </a:t>
            </a:r>
            <a:endParaRPr lang="en-US" altLang="ru-RU" sz="4400" b="1" dirty="0">
              <a:solidFill>
                <a:srgbClr val="C00000"/>
              </a:solidFill>
              <a:latin typeface="Tahoma" panose="020B0604030504040204" pitchFamily="34" charset="0"/>
              <a:cs typeface="Tahoma" panose="020B0604030504040204" pitchFamily="34" charset="0"/>
            </a:endParaRPr>
          </a:p>
        </p:txBody>
      </p:sp>
      <p:sp>
        <p:nvSpPr>
          <p:cNvPr id="5125"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5126" name="Прямоугольник 6"/>
          <p:cNvSpPr>
            <a:spLocks noChangeArrowheads="1"/>
          </p:cNvSpPr>
          <p:nvPr/>
        </p:nvSpPr>
        <p:spPr bwMode="auto">
          <a:xfrm>
            <a:off x="0" y="591185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000" i="1" dirty="0">
                <a:solidFill>
                  <a:schemeClr val="accent2">
                    <a:lumMod val="75000"/>
                  </a:schemeClr>
                </a:solidFill>
              </a:rPr>
              <a:t>February </a:t>
            </a:r>
            <a:r>
              <a:rPr lang="en-US" sz="2000" i="1" dirty="0" smtClean="0">
                <a:solidFill>
                  <a:schemeClr val="accent2">
                    <a:lumMod val="75000"/>
                  </a:schemeClr>
                </a:solidFill>
              </a:rPr>
              <a:t>23 - 24, 2017 </a:t>
            </a:r>
          </a:p>
          <a:p>
            <a:pPr algn="ctr">
              <a:buNone/>
            </a:pPr>
            <a:r>
              <a:rPr lang="en-US" sz="2000" dirty="0"/>
              <a:t>Kickoff Meeting at </a:t>
            </a:r>
            <a:r>
              <a:rPr lang="en-US" sz="2000" dirty="0" err="1"/>
              <a:t>Orsay</a:t>
            </a:r>
            <a:r>
              <a:rPr lang="en-US" sz="2000" dirty="0"/>
              <a:t> for the Technical Design of PERLE</a:t>
            </a:r>
            <a:endParaRPr lang="ru-RU" sz="2000" dirty="0"/>
          </a:p>
        </p:txBody>
      </p:sp>
    </p:spTree>
    <p:extLst>
      <p:ext uri="{BB962C8B-B14F-4D97-AF65-F5344CB8AC3E}">
        <p14:creationId xmlns:p14="http://schemas.microsoft.com/office/powerpoint/2010/main" val="3611603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2" descr="DSC_00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785813"/>
            <a:ext cx="8670925"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2"/>
          <p:cNvSpPr txBox="1">
            <a:spLocks noChangeArrowheads="1"/>
          </p:cNvSpPr>
          <p:nvPr/>
        </p:nvSpPr>
        <p:spPr bwMode="auto">
          <a:xfrm>
            <a:off x="0" y="152400"/>
            <a:ext cx="8991600" cy="519113"/>
          </a:xfrm>
          <a:prstGeom prst="rect">
            <a:avLst/>
          </a:prstGeom>
          <a:noFill/>
          <a:ln w="9525">
            <a:noFill/>
            <a:miter lim="800000"/>
            <a:headEnd/>
            <a:tailEnd/>
          </a:ln>
          <a:effectLst/>
        </p:spPr>
        <p:txBody>
          <a:bodyPr>
            <a:spAutoFit/>
          </a:bodyPr>
          <a:lstStyle/>
          <a:p>
            <a:pPr algn="ctr">
              <a:defRPr/>
            </a:pPr>
            <a:r>
              <a:rPr lang="en-US" sz="2800" b="1" dirty="0">
                <a:solidFill>
                  <a:srgbClr val="0000CC"/>
                </a:solidFill>
                <a:effectLst>
                  <a:outerShdw blurRad="38100" dist="38100" dir="2700000" algn="tl">
                    <a:srgbClr val="C0C0C0"/>
                  </a:outerShdw>
                </a:effectLst>
                <a:latin typeface="Arial" charset="0"/>
                <a:cs typeface="Arial" charset="0"/>
              </a:rPr>
              <a:t>Main </a:t>
            </a:r>
            <a:r>
              <a:rPr lang="en-US" sz="2800" b="1" dirty="0" err="1">
                <a:solidFill>
                  <a:srgbClr val="0000CC"/>
                </a:solidFill>
                <a:effectLst>
                  <a:outerShdw blurRad="38100" dist="38100" dir="2700000" algn="tl">
                    <a:srgbClr val="C0C0C0"/>
                  </a:outerShdw>
                </a:effectLst>
                <a:latin typeface="Arial" charset="0"/>
                <a:cs typeface="Arial" charset="0"/>
              </a:rPr>
              <a:t>linac</a:t>
            </a:r>
            <a:endParaRPr lang="en-US" sz="2800" b="1" dirty="0">
              <a:solidFill>
                <a:srgbClr val="0000CC"/>
              </a:solidFill>
              <a:effectLst>
                <a:outerShdw blurRad="38100" dist="38100" dir="2700000" algn="tl">
                  <a:srgbClr val="C0C0C0"/>
                </a:outerShdw>
              </a:effectLst>
              <a:latin typeface="Arial" charset="0"/>
              <a:cs typeface="Arial" charset="0"/>
            </a:endParaRPr>
          </a:p>
        </p:txBody>
      </p:sp>
      <p:sp>
        <p:nvSpPr>
          <p:cNvPr id="21508" name="Rectangle 8"/>
          <p:cNvSpPr>
            <a:spLocks noChangeArrowheads="1"/>
          </p:cNvSpPr>
          <p:nvPr/>
        </p:nvSpPr>
        <p:spPr bwMode="auto">
          <a:xfrm>
            <a:off x="2667000"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21509" name="Rectangle 9"/>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ru-RU" sz="1600">
              <a:solidFill>
                <a:schemeClr val="bg2"/>
              </a:solidFill>
              <a:latin typeface="Tahoma" panose="020B0604030504040204" pitchFamily="34" charset="0"/>
              <a:cs typeface="Arial" panose="020B0604020202020204" pitchFamily="34" charset="0"/>
            </a:endParaRPr>
          </a:p>
        </p:txBody>
      </p:sp>
      <p:grpSp>
        <p:nvGrpSpPr>
          <p:cNvPr id="21510" name="Group 11"/>
          <p:cNvGrpSpPr>
            <a:grpSpLocks/>
          </p:cNvGrpSpPr>
          <p:nvPr/>
        </p:nvGrpSpPr>
        <p:grpSpPr bwMode="auto">
          <a:xfrm>
            <a:off x="3714750" y="5072063"/>
            <a:ext cx="5029200" cy="1600200"/>
            <a:chOff x="1296" y="3168"/>
            <a:chExt cx="3168" cy="1008"/>
          </a:xfrm>
        </p:grpSpPr>
        <p:sp>
          <p:nvSpPr>
            <p:cNvPr id="21520" name="AutoShape 10"/>
            <p:cNvSpPr>
              <a:spLocks noChangeArrowheads="1"/>
            </p:cNvSpPr>
            <p:nvPr/>
          </p:nvSpPr>
          <p:spPr bwMode="auto">
            <a:xfrm>
              <a:off x="1296" y="3168"/>
              <a:ext cx="3168" cy="1008"/>
            </a:xfrm>
            <a:prstGeom prst="roundRect">
              <a:avLst>
                <a:gd name="adj" fmla="val 16667"/>
              </a:avLst>
            </a:prstGeom>
            <a:solidFill>
              <a:srgbClr val="0000CC">
                <a:alpha val="59999"/>
              </a:srgbClr>
            </a:solidFill>
            <a:ln w="25400">
              <a:solidFill>
                <a:srgbClr val="00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pic>
          <p:nvPicPr>
            <p:cNvPr id="21521" name="Picture 5" descr="+1st-stage-F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 y="3277"/>
              <a:ext cx="2920"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1" name="AutoShape 3"/>
          <p:cNvSpPr>
            <a:spLocks noChangeArrowheads="1"/>
          </p:cNvSpPr>
          <p:nvPr/>
        </p:nvSpPr>
        <p:spPr bwMode="auto">
          <a:xfrm>
            <a:off x="4786313" y="5572125"/>
            <a:ext cx="1752600" cy="457200"/>
          </a:xfrm>
          <a:prstGeom prst="roundRect">
            <a:avLst>
              <a:gd name="adj" fmla="val 16667"/>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21512" name="Line 7"/>
          <p:cNvSpPr>
            <a:spLocks noChangeShapeType="1"/>
          </p:cNvSpPr>
          <p:nvPr/>
        </p:nvSpPr>
        <p:spPr bwMode="auto">
          <a:xfrm flipH="1" flipV="1">
            <a:off x="3714750" y="3286125"/>
            <a:ext cx="1928813" cy="2286000"/>
          </a:xfrm>
          <a:prstGeom prst="line">
            <a:avLst/>
          </a:prstGeom>
          <a:noFill/>
          <a:ln w="317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21513"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21514" name="Rectangle 4"/>
          <p:cNvSpPr>
            <a:spLocks noChangeArrowheads="1"/>
          </p:cNvSpPr>
          <p:nvPr/>
        </p:nvSpPr>
        <p:spPr bwMode="auto">
          <a:xfrm>
            <a:off x="8610600" y="64770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D09B5B83-E84B-42B0-9A76-E1A12F09EB4F}" type="slidenum">
              <a:rPr lang="ru-RU" altLang="ru-RU" sz="1600">
                <a:solidFill>
                  <a:schemeClr val="bg2"/>
                </a:solidFill>
                <a:latin typeface="Tahoma" panose="020B0604030504040204" pitchFamily="34" charset="0"/>
                <a:cs typeface="Arial" panose="020B0604020202020204" pitchFamily="34" charset="0"/>
              </a:rPr>
              <a:pPr algn="ctr" eaLnBrk="1" hangingPunct="1">
                <a:spcBef>
                  <a:spcPct val="0"/>
                </a:spcBef>
                <a:buFontTx/>
                <a:buNone/>
              </a:pPr>
              <a:t>10</a:t>
            </a:fld>
            <a:endParaRPr lang="ru-RU" altLang="ru-RU" sz="1600">
              <a:solidFill>
                <a:schemeClr val="bg2"/>
              </a:solidFill>
              <a:latin typeface="Tahoma" panose="020B0604030504040204" pitchFamily="34" charset="0"/>
              <a:cs typeface="Arial" panose="020B0604020202020204" pitchFamily="34" charset="0"/>
            </a:endParaRPr>
          </a:p>
        </p:txBody>
      </p:sp>
      <p:grpSp>
        <p:nvGrpSpPr>
          <p:cNvPr id="3" name="Группа 19"/>
          <p:cNvGrpSpPr>
            <a:grpSpLocks/>
          </p:cNvGrpSpPr>
          <p:nvPr/>
        </p:nvGrpSpPr>
        <p:grpSpPr bwMode="auto">
          <a:xfrm>
            <a:off x="820738" y="1071563"/>
            <a:ext cx="7502525" cy="5143500"/>
            <a:chOff x="821505" y="857232"/>
            <a:chExt cx="7500990" cy="5143536"/>
          </a:xfrm>
        </p:grpSpPr>
        <p:sp>
          <p:nvSpPr>
            <p:cNvPr id="21516" name="AutoShape 39"/>
            <p:cNvSpPr>
              <a:spLocks noChangeArrowheads="1"/>
            </p:cNvSpPr>
            <p:nvPr/>
          </p:nvSpPr>
          <p:spPr bwMode="auto">
            <a:xfrm>
              <a:off x="821505" y="857232"/>
              <a:ext cx="7500990" cy="5143536"/>
            </a:xfrm>
            <a:prstGeom prst="roundRect">
              <a:avLst>
                <a:gd name="adj" fmla="val 6093"/>
              </a:avLst>
            </a:prstGeom>
            <a:solidFill>
              <a:schemeClr val="bg1"/>
            </a:solidFill>
            <a:ln w="38100">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grpSp>
          <p:nvGrpSpPr>
            <p:cNvPr id="21517" name="Группа 18"/>
            <p:cNvGrpSpPr>
              <a:grpSpLocks/>
            </p:cNvGrpSpPr>
            <p:nvPr/>
          </p:nvGrpSpPr>
          <p:grpSpPr bwMode="auto">
            <a:xfrm>
              <a:off x="1468553" y="1236973"/>
              <a:ext cx="6206895" cy="4384054"/>
              <a:chOff x="1285852" y="1500174"/>
              <a:chExt cx="6206895" cy="4384054"/>
            </a:xfrm>
          </p:grpSpPr>
          <p:pic>
            <p:nvPicPr>
              <p:cNvPr id="215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52" y="1500183"/>
                <a:ext cx="3042527" cy="438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6" y="1500174"/>
                <a:ext cx="2777871"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829732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752286424"/>
              </p:ext>
            </p:extLst>
          </p:nvPr>
        </p:nvGraphicFramePr>
        <p:xfrm>
          <a:off x="57593" y="1043464"/>
          <a:ext cx="8978904" cy="5726502"/>
        </p:xfrm>
        <a:graphic>
          <a:graphicData uri="http://schemas.openxmlformats.org/drawingml/2006/table">
            <a:tbl>
              <a:tblPr bandRow="1">
                <a:tableStyleId>{22838BEF-8BB2-4498-84A7-C5851F593DF1}</a:tableStyleId>
              </a:tblPr>
              <a:tblGrid>
                <a:gridCol w="5304090"/>
                <a:gridCol w="1509294"/>
                <a:gridCol w="1097393"/>
                <a:gridCol w="1068127"/>
              </a:tblGrid>
              <a:tr h="458919">
                <a:tc>
                  <a:txBody>
                    <a:bodyPr/>
                    <a:lstStyle/>
                    <a:p>
                      <a:pPr>
                        <a:lnSpc>
                          <a:spcPct val="115000"/>
                        </a:lnSpc>
                        <a:spcAft>
                          <a:spcPts val="0"/>
                        </a:spcAft>
                      </a:pPr>
                      <a:r>
                        <a:rPr lang="en-US" sz="1800" dirty="0" smtClean="0"/>
                        <a:t>                        Resonant </a:t>
                      </a:r>
                      <a:r>
                        <a:rPr lang="en-US" sz="1800" dirty="0"/>
                        <a:t>frequency</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a:t>f</a:t>
                      </a:r>
                      <a:r>
                        <a:rPr lang="ru-RU" sz="1800" baseline="-25000"/>
                        <a:t>0</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a:t>180,4</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MHz</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8919">
                <a:tc>
                  <a:txBody>
                    <a:bodyPr/>
                    <a:lstStyle/>
                    <a:p>
                      <a:pPr>
                        <a:lnSpc>
                          <a:spcPct val="115000"/>
                        </a:lnSpc>
                        <a:spcAft>
                          <a:spcPts val="0"/>
                        </a:spcAft>
                      </a:pPr>
                      <a:r>
                        <a:rPr lang="en-US" sz="1800" dirty="0" smtClean="0"/>
                        <a:t>Frequency </a:t>
                      </a:r>
                      <a:r>
                        <a:rPr lang="en-US" sz="1800" dirty="0"/>
                        <a:t>tuning range (by </a:t>
                      </a:r>
                      <a:r>
                        <a:rPr lang="en-US" sz="1800" dirty="0" smtClean="0"/>
                        <a:t>2 movable </a:t>
                      </a:r>
                      <a:r>
                        <a:rPr lang="en-US" sz="1800" dirty="0"/>
                        <a:t>tuners)</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sym typeface="Symbol"/>
                        </a:rPr>
                        <a:t></a:t>
                      </a:r>
                      <a:r>
                        <a:rPr lang="en-US" sz="1800" dirty="0"/>
                        <a:t>f</a:t>
                      </a:r>
                      <a:r>
                        <a:rPr lang="ru-RU" sz="1800" baseline="-25000" dirty="0"/>
                        <a:t>0</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a:t>320</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kHz</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8919">
                <a:tc>
                  <a:txBody>
                    <a:bodyPr/>
                    <a:lstStyle/>
                    <a:p>
                      <a:pPr>
                        <a:lnSpc>
                          <a:spcPct val="115000"/>
                        </a:lnSpc>
                        <a:spcAft>
                          <a:spcPts val="0"/>
                        </a:spcAft>
                      </a:pPr>
                      <a:r>
                        <a:rPr lang="en-US" sz="1800" dirty="0"/>
                        <a:t>Unloaded quality factor</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Q</a:t>
                      </a:r>
                      <a:r>
                        <a:rPr lang="en-US" sz="1800" baseline="-25000" dirty="0"/>
                        <a:t>0</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dirty="0" smtClean="0"/>
                        <a:t>40</a:t>
                      </a:r>
                      <a:r>
                        <a:rPr lang="en-US" sz="1800" dirty="0" smtClean="0"/>
                        <a:t> </a:t>
                      </a:r>
                      <a:r>
                        <a:rPr lang="ru-RU" sz="1800" dirty="0" smtClean="0"/>
                        <a:t>000</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endParaRPr lang="ru-RU" sz="1800" dirty="0">
                        <a:latin typeface="Times New Roman"/>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8919">
                <a:tc>
                  <a:txBody>
                    <a:bodyPr/>
                    <a:lstStyle/>
                    <a:p>
                      <a:pPr>
                        <a:lnSpc>
                          <a:spcPct val="115000"/>
                        </a:lnSpc>
                        <a:spcAft>
                          <a:spcPts val="0"/>
                        </a:spcAft>
                      </a:pPr>
                      <a:r>
                        <a:rPr lang="en-US" sz="1800" dirty="0"/>
                        <a:t>Transit time factor (for v / c = 1)</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a:t>T</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a:t>0,9</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endParaRPr lang="ru-RU" sz="1800" dirty="0">
                        <a:latin typeface="Times New Roman"/>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8919">
                <a:tc>
                  <a:txBody>
                    <a:bodyPr/>
                    <a:lstStyle/>
                    <a:p>
                      <a:pPr>
                        <a:lnSpc>
                          <a:spcPct val="115000"/>
                        </a:lnSpc>
                        <a:spcAft>
                          <a:spcPts val="0"/>
                        </a:spcAft>
                      </a:pPr>
                      <a:r>
                        <a:rPr lang="en-US" sz="1800" dirty="0"/>
                        <a:t>Shunt impedance</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dirty="0"/>
                        <a:t>R</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a:t>5,3</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err="1"/>
                        <a:t>MOhm</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8919">
                <a:tc>
                  <a:txBody>
                    <a:bodyPr/>
                    <a:lstStyle/>
                    <a:p>
                      <a:pPr>
                        <a:lnSpc>
                          <a:spcPct val="115000"/>
                        </a:lnSpc>
                        <a:spcAft>
                          <a:spcPts val="0"/>
                        </a:spcAft>
                      </a:pPr>
                      <a:r>
                        <a:rPr lang="en-US" sz="1800" dirty="0"/>
                        <a:t>Effective shunt impedance</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a:t>R</a:t>
                      </a:r>
                      <a:r>
                        <a:rPr lang="en-US" sz="1800" baseline="-25000"/>
                        <a:t>eff</a:t>
                      </a:r>
                      <a:r>
                        <a:rPr lang="ru-RU" sz="1800"/>
                        <a:t> = </a:t>
                      </a:r>
                      <a:r>
                        <a:rPr lang="en-US" sz="1800"/>
                        <a:t>RT</a:t>
                      </a:r>
                      <a:r>
                        <a:rPr lang="en-US" sz="1800" baseline="30000"/>
                        <a:t>2</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a:t>4</a:t>
                      </a:r>
                      <a:r>
                        <a:rPr lang="ru-RU" sz="1800"/>
                        <a:t>,3</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err="1"/>
                        <a:t>MOhm</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8919">
                <a:tc>
                  <a:txBody>
                    <a:bodyPr/>
                    <a:lstStyle/>
                    <a:p>
                      <a:pPr>
                        <a:lnSpc>
                          <a:spcPct val="115000"/>
                        </a:lnSpc>
                        <a:spcAft>
                          <a:spcPts val="0"/>
                        </a:spcAft>
                      </a:pPr>
                      <a:r>
                        <a:rPr lang="en-US" sz="1800" dirty="0"/>
                        <a:t>Characteristic impedance</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dirty="0">
                          <a:sym typeface="Symbol"/>
                        </a:rPr>
                        <a:t></a:t>
                      </a:r>
                      <a:r>
                        <a:rPr lang="ru-RU" sz="1800" dirty="0"/>
                        <a:t> = </a:t>
                      </a:r>
                      <a:r>
                        <a:rPr lang="en-US" sz="1800" dirty="0"/>
                        <a:t>R/Q</a:t>
                      </a:r>
                      <a:r>
                        <a:rPr lang="en-US" sz="1800" baseline="-25000" dirty="0"/>
                        <a:t>0</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a:t>133,5</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Ohm</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8919">
                <a:tc>
                  <a:txBody>
                    <a:bodyPr/>
                    <a:lstStyle/>
                    <a:p>
                      <a:pPr>
                        <a:lnSpc>
                          <a:spcPct val="115000"/>
                        </a:lnSpc>
                        <a:spcAft>
                          <a:spcPts val="0"/>
                        </a:spcAft>
                      </a:pPr>
                      <a:r>
                        <a:rPr lang="en-US" sz="1800"/>
                        <a:t>Effective characteristic impedance</a:t>
                      </a:r>
                      <a:endParaRPr lang="ru-RU" sz="180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dirty="0">
                          <a:sym typeface="Symbol"/>
                        </a:rPr>
                        <a:t></a:t>
                      </a:r>
                      <a:r>
                        <a:rPr lang="en-US" sz="1800" baseline="-25000" dirty="0" err="1"/>
                        <a:t>eff</a:t>
                      </a:r>
                      <a:r>
                        <a:rPr lang="ru-RU" sz="1800" dirty="0"/>
                        <a:t> = </a:t>
                      </a:r>
                      <a:r>
                        <a:rPr lang="ru-RU" sz="1800" dirty="0">
                          <a:sym typeface="Symbol"/>
                        </a:rPr>
                        <a:t></a:t>
                      </a:r>
                      <a:r>
                        <a:rPr lang="en-US" sz="1800" dirty="0"/>
                        <a:t>T</a:t>
                      </a:r>
                      <a:r>
                        <a:rPr lang="en-US" sz="1800" baseline="30000" dirty="0"/>
                        <a:t>2</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dirty="0"/>
                        <a:t>108,1</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Ohm</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8919">
                <a:tc>
                  <a:txBody>
                    <a:bodyPr/>
                    <a:lstStyle/>
                    <a:p>
                      <a:pPr>
                        <a:lnSpc>
                          <a:spcPct val="115000"/>
                        </a:lnSpc>
                        <a:spcAft>
                          <a:spcPts val="0"/>
                        </a:spcAft>
                      </a:pPr>
                      <a:r>
                        <a:rPr lang="en-US" sz="1800" dirty="0"/>
                        <a:t>Max operating gap voltage (</a:t>
                      </a:r>
                      <a:r>
                        <a:rPr lang="en-US" sz="1800" dirty="0" err="1" smtClean="0"/>
                        <a:t>ampl</a:t>
                      </a:r>
                      <a:r>
                        <a:rPr lang="en-US" sz="1800" dirty="0" smtClean="0"/>
                        <a:t>.)</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U</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dirty="0"/>
                        <a:t>950</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kV</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87513">
                <a:tc>
                  <a:txBody>
                    <a:bodyPr/>
                    <a:lstStyle/>
                    <a:p>
                      <a:pPr>
                        <a:lnSpc>
                          <a:spcPct val="115000"/>
                        </a:lnSpc>
                        <a:spcAft>
                          <a:spcPts val="0"/>
                        </a:spcAft>
                      </a:pPr>
                      <a:r>
                        <a:rPr lang="en-US" sz="1800" dirty="0"/>
                        <a:t>Max operating accelerating voltage (</a:t>
                      </a:r>
                      <a:r>
                        <a:rPr lang="en-US" sz="1800" dirty="0" err="1" smtClean="0"/>
                        <a:t>ampl</a:t>
                      </a:r>
                      <a:r>
                        <a:rPr lang="en-US" sz="1800" dirty="0" smtClean="0"/>
                        <a:t>.)</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a:t>U</a:t>
                      </a:r>
                      <a:r>
                        <a:rPr lang="en-US" sz="1800" baseline="-25000"/>
                        <a:t>eff</a:t>
                      </a:r>
                      <a:r>
                        <a:rPr lang="ru-RU" sz="1800"/>
                        <a:t> = UT</a:t>
                      </a:r>
                      <a:endParaRPr lang="ru-RU" sz="180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850</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kV</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8919">
                <a:tc>
                  <a:txBody>
                    <a:bodyPr/>
                    <a:lstStyle/>
                    <a:p>
                      <a:pPr>
                        <a:lnSpc>
                          <a:spcPct val="115000"/>
                        </a:lnSpc>
                        <a:spcAft>
                          <a:spcPts val="0"/>
                        </a:spcAft>
                      </a:pPr>
                      <a:r>
                        <a:rPr lang="en-US" sz="1800" dirty="0"/>
                        <a:t>Power dissipation in the </a:t>
                      </a:r>
                      <a:r>
                        <a:rPr lang="en-US" sz="1800" dirty="0" smtClean="0"/>
                        <a:t>cavity   @ </a:t>
                      </a:r>
                      <a:r>
                        <a:rPr lang="ru-RU" sz="1800" dirty="0"/>
                        <a:t>U = 950 </a:t>
                      </a:r>
                      <a:r>
                        <a:rPr lang="en-US" sz="1800" dirty="0" smtClean="0"/>
                        <a:t>kV</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P</a:t>
                      </a:r>
                      <a:r>
                        <a:rPr lang="ru-RU" sz="1800" dirty="0"/>
                        <a:t> = U</a:t>
                      </a:r>
                      <a:r>
                        <a:rPr lang="ru-RU" sz="1800" baseline="30000" dirty="0"/>
                        <a:t>2</a:t>
                      </a:r>
                      <a:r>
                        <a:rPr lang="ru-RU" sz="1800" dirty="0"/>
                        <a:t>/</a:t>
                      </a:r>
                      <a:r>
                        <a:rPr lang="en-US" sz="1800" dirty="0"/>
                        <a:t>2R</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ru-RU" sz="1800" dirty="0"/>
                        <a:t>85</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dirty="0"/>
                        <a:t>kW</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49799">
                <a:tc>
                  <a:txBody>
                    <a:bodyPr/>
                    <a:lstStyle/>
                    <a:p>
                      <a:pPr>
                        <a:lnSpc>
                          <a:spcPct val="115000"/>
                        </a:lnSpc>
                        <a:spcAft>
                          <a:spcPts val="0"/>
                        </a:spcAft>
                      </a:pPr>
                      <a:r>
                        <a:rPr lang="en-US" sz="1800" dirty="0"/>
                        <a:t>Max power </a:t>
                      </a:r>
                      <a:r>
                        <a:rPr lang="en-US" sz="1800" dirty="0" smtClean="0"/>
                        <a:t>density	</a:t>
                      </a:r>
                      <a:r>
                        <a:rPr lang="en-US" sz="1800" baseline="0" dirty="0" smtClean="0"/>
                        <a:t>        </a:t>
                      </a:r>
                      <a:r>
                        <a:rPr lang="en-US" sz="1800" dirty="0" smtClean="0"/>
                        <a:t>@ </a:t>
                      </a:r>
                      <a:r>
                        <a:rPr lang="en-US" sz="1800" dirty="0"/>
                        <a:t>U = 950 </a:t>
                      </a:r>
                      <a:r>
                        <a:rPr lang="en-US" sz="1800" dirty="0" smtClean="0"/>
                        <a:t>kV</a:t>
                      </a:r>
                      <a:endParaRPr lang="ru-RU" sz="1800" dirty="0">
                        <a:latin typeface="Calibri"/>
                        <a:ea typeface="Calibri"/>
                        <a:cs typeface="Times New Roman"/>
                      </a:endParaRPr>
                    </a:p>
                  </a:txBody>
                  <a:tcPr marL="66826" marR="668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1800" dirty="0" err="1" smtClean="0"/>
                        <a:t>dP</a:t>
                      </a:r>
                      <a:r>
                        <a:rPr lang="ru-RU" sz="1800" dirty="0" smtClean="0"/>
                        <a:t>/</a:t>
                      </a:r>
                      <a:r>
                        <a:rPr lang="ru-RU" sz="1800" dirty="0" err="1" smtClean="0"/>
                        <a:t>dS</a:t>
                      </a:r>
                      <a:r>
                        <a:rPr lang="en-US" sz="1800" dirty="0" smtClean="0"/>
                        <a:t> </a:t>
                      </a:r>
                      <a:r>
                        <a:rPr lang="ru-RU" sz="1800" dirty="0" smtClean="0"/>
                        <a:t>(</a:t>
                      </a:r>
                      <a:r>
                        <a:rPr lang="ru-RU" sz="1800" dirty="0" err="1"/>
                        <a:t>max</a:t>
                      </a:r>
                      <a:r>
                        <a:rPr lang="ru-RU" sz="1800" dirty="0"/>
                        <a:t>)</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1800" dirty="0"/>
                        <a:t>2</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800" dirty="0"/>
                        <a:t>W</a:t>
                      </a:r>
                      <a:r>
                        <a:rPr lang="ru-RU" sz="1800" dirty="0"/>
                        <a:t>/</a:t>
                      </a:r>
                      <a:r>
                        <a:rPr lang="en-US" sz="1800" dirty="0"/>
                        <a:t>cm</a:t>
                      </a:r>
                      <a:r>
                        <a:rPr lang="ru-RU" sz="1800" baseline="30000" dirty="0"/>
                        <a:t>2</a:t>
                      </a:r>
                      <a:endParaRPr lang="ru-RU" sz="1800" dirty="0">
                        <a:latin typeface="Calibri"/>
                        <a:ea typeface="Calibri"/>
                        <a:cs typeface="Times New Roman"/>
                      </a:endParaRPr>
                    </a:p>
                  </a:txBody>
                  <a:tcPr marL="66826" marR="668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82" y="57128"/>
            <a:ext cx="1296144" cy="146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619672" y="319162"/>
            <a:ext cx="6768752" cy="461665"/>
          </a:xfrm>
          <a:prstGeom prst="rect">
            <a:avLst/>
          </a:prstGeom>
        </p:spPr>
        <p:txBody>
          <a:bodyPr wrap="square">
            <a:spAutoFit/>
          </a:bodyPr>
          <a:lstStyle/>
          <a:p>
            <a:pPr algn="ctr"/>
            <a:r>
              <a:rPr lang="en-US" altLang="ru-RU" sz="2400" b="1" dirty="0" smtClean="0">
                <a:solidFill>
                  <a:srgbClr val="C00000"/>
                </a:solidFill>
              </a:rPr>
              <a:t>Resonator </a:t>
            </a:r>
            <a:r>
              <a:rPr lang="en-US" altLang="ru-RU" sz="2400" b="1" dirty="0">
                <a:solidFill>
                  <a:srgbClr val="C00000"/>
                </a:solidFill>
              </a:rPr>
              <a:t>parameters</a:t>
            </a:r>
            <a:endParaRPr lang="ru-RU" sz="2400" dirty="0"/>
          </a:p>
        </p:txBody>
      </p:sp>
    </p:spTree>
    <p:extLst>
      <p:ext uri="{BB962C8B-B14F-4D97-AF65-F5344CB8AC3E}">
        <p14:creationId xmlns:p14="http://schemas.microsoft.com/office/powerpoint/2010/main" val="1855179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0" y="71438"/>
            <a:ext cx="9144000" cy="533400"/>
          </a:xfrm>
        </p:spPr>
        <p:txBody>
          <a:bodyPr/>
          <a:lstStyle/>
          <a:p>
            <a:r>
              <a:rPr lang="en-US" altLang="ru-RU" sz="2800" b="1" dirty="0" smtClean="0">
                <a:solidFill>
                  <a:srgbClr val="0000CC"/>
                </a:solidFill>
              </a:rPr>
              <a:t>RF power supply</a:t>
            </a:r>
          </a:p>
        </p:txBody>
      </p:sp>
      <p:pic>
        <p:nvPicPr>
          <p:cNvPr id="79874" name="Picture 3" descr="PA246213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04198"/>
            <a:ext cx="6729570" cy="504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Рисунок 10" descr="P101000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3511748"/>
            <a:ext cx="2128837"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Фото0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33000"/>
            <a:ext cx="214312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ru-RU"/>
          </a:p>
        </p:txBody>
      </p:sp>
      <p:sp>
        <p:nvSpPr>
          <p:cNvPr id="79878"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fld id="{0FB022A2-A6F8-48D7-9A93-DD14ED0FF61A}" type="slidenum">
              <a:rPr lang="ru-RU" altLang="ru-RU" sz="1600">
                <a:solidFill>
                  <a:schemeClr val="bg2"/>
                </a:solidFill>
                <a:latin typeface="Tahoma" panose="020B0604030504040204" pitchFamily="34" charset="0"/>
              </a:rPr>
              <a:pPr algn="ctr"/>
              <a:t>12</a:t>
            </a:fld>
            <a:endParaRPr lang="ru-RU" altLang="ru-RU" sz="1600">
              <a:solidFill>
                <a:schemeClr val="bg2"/>
              </a:solidFill>
              <a:latin typeface="Tahoma" panose="020B0604030504040204" pitchFamily="34" charset="0"/>
            </a:endParaRPr>
          </a:p>
        </p:txBody>
      </p:sp>
      <p:graphicFrame>
        <p:nvGraphicFramePr>
          <p:cNvPr id="9" name="Group 91"/>
          <p:cNvGraphicFramePr>
            <a:graphicFrameLocks noGrp="1"/>
          </p:cNvGraphicFramePr>
          <p:nvPr>
            <p:extLst/>
          </p:nvPr>
        </p:nvGraphicFramePr>
        <p:xfrm>
          <a:off x="323528" y="5728667"/>
          <a:ext cx="3714750" cy="1041400"/>
        </p:xfrm>
        <a:graphic>
          <a:graphicData uri="http://schemas.openxmlformats.org/drawingml/2006/table">
            <a:tbl>
              <a:tblPr/>
              <a:tblGrid>
                <a:gridCol w="2447473"/>
                <a:gridCol w="1267277"/>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99"/>
                          </a:solidFill>
                          <a:effectLst/>
                          <a:latin typeface="Arial" charset="0"/>
                          <a:cs typeface="Arial" charset="0"/>
                        </a:rPr>
                        <a:t>Frequency, MHz</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99"/>
                          </a:solidFill>
                          <a:effectLst/>
                          <a:latin typeface="Arial" charset="0"/>
                          <a:cs typeface="Arial" charset="0"/>
                        </a:rPr>
                        <a:t>180.4</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99"/>
                          </a:solidFill>
                          <a:effectLst/>
                          <a:latin typeface="Arial" charset="0"/>
                          <a:cs typeface="Arial" charset="0"/>
                        </a:rPr>
                        <a:t>Power, MW</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99"/>
                          </a:solidFill>
                          <a:effectLst/>
                          <a:latin typeface="Arial" charset="0"/>
                          <a:cs typeface="Arial" charset="0"/>
                        </a:rPr>
                        <a:t>2 x 0.6</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3279810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7658"/>
                                        </p:tgtEl>
                                        <p:attrNameLst>
                                          <p:attrName>style.visibility</p:attrName>
                                        </p:attrNameLst>
                                      </p:cBhvr>
                                      <p:to>
                                        <p:strVal val="visible"/>
                                      </p:to>
                                    </p:set>
                                    <p:anim calcmode="lin" valueType="num">
                                      <p:cBhvr>
                                        <p:cTn id="7" dur="250" fill="hold"/>
                                        <p:tgtEl>
                                          <p:spTgt spid="27658"/>
                                        </p:tgtEl>
                                        <p:attrNameLst>
                                          <p:attrName>ppt_w</p:attrName>
                                        </p:attrNameLst>
                                      </p:cBhvr>
                                      <p:tavLst>
                                        <p:tav tm="0">
                                          <p:val>
                                            <p:fltVal val="0"/>
                                          </p:val>
                                        </p:tav>
                                        <p:tav tm="100000">
                                          <p:val>
                                            <p:strVal val="#ppt_w"/>
                                          </p:val>
                                        </p:tav>
                                      </p:tavLst>
                                    </p:anim>
                                    <p:anim calcmode="lin" valueType="num">
                                      <p:cBhvr>
                                        <p:cTn id="8" dur="250" fill="hold"/>
                                        <p:tgtEl>
                                          <p:spTgt spid="27658"/>
                                        </p:tgtEl>
                                        <p:attrNameLst>
                                          <p:attrName>ppt_h</p:attrName>
                                        </p:attrNameLst>
                                      </p:cBhvr>
                                      <p:tavLst>
                                        <p:tav tm="0">
                                          <p:val>
                                            <p:fltVal val="0"/>
                                          </p:val>
                                        </p:tav>
                                        <p:tav tm="100000">
                                          <p:val>
                                            <p:strVal val="#ppt_h"/>
                                          </p:val>
                                        </p:tav>
                                      </p:tavLst>
                                    </p:anim>
                                    <p:animEffect transition="in" filter="fade">
                                      <p:cBhvr>
                                        <p:cTn id="9" dur="25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228600" y="152400"/>
            <a:ext cx="960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ru-RU" sz="2800" b="1">
                <a:solidFill>
                  <a:srgbClr val="0000CC"/>
                </a:solidFill>
                <a:cs typeface="Times New Roman" panose="02020603050405020304" pitchFamily="18" charset="0"/>
              </a:rPr>
              <a:t>RF waveguides and feeders</a:t>
            </a:r>
            <a:endParaRPr lang="en-US" altLang="ru-RU" sz="2800" b="1">
              <a:solidFill>
                <a:srgbClr val="0000CC"/>
              </a:solidFill>
            </a:endParaRPr>
          </a:p>
        </p:txBody>
      </p:sp>
      <p:sp>
        <p:nvSpPr>
          <p:cNvPr id="77826"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ru-RU"/>
          </a:p>
        </p:txBody>
      </p:sp>
      <p:sp>
        <p:nvSpPr>
          <p:cNvPr id="77827"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fld id="{8D86ACB8-E36C-45F9-9B34-6869B8813367}" type="slidenum">
              <a:rPr lang="ru-RU" altLang="ru-RU" sz="1600">
                <a:solidFill>
                  <a:schemeClr val="bg2"/>
                </a:solidFill>
                <a:latin typeface="Tahoma" panose="020B0604030504040204" pitchFamily="34" charset="0"/>
              </a:rPr>
              <a:pPr algn="ctr"/>
              <a:t>13</a:t>
            </a:fld>
            <a:endParaRPr lang="ru-RU" altLang="ru-RU" sz="1600">
              <a:solidFill>
                <a:schemeClr val="bg2"/>
              </a:solidFill>
              <a:latin typeface="Tahoma" panose="020B0604030504040204" pitchFamily="34" charset="0"/>
            </a:endParaRPr>
          </a:p>
        </p:txBody>
      </p:sp>
      <p:pic>
        <p:nvPicPr>
          <p:cNvPr id="77828" name="Рисунок 6" descr="DSC_00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922338"/>
            <a:ext cx="8572500"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Группа 11"/>
          <p:cNvGrpSpPr>
            <a:grpSpLocks/>
          </p:cNvGrpSpPr>
          <p:nvPr/>
        </p:nvGrpSpPr>
        <p:grpSpPr bwMode="auto">
          <a:xfrm>
            <a:off x="500063" y="1214438"/>
            <a:ext cx="6143625" cy="4143375"/>
            <a:chOff x="500034" y="1214422"/>
            <a:chExt cx="6143669" cy="4143404"/>
          </a:xfrm>
        </p:grpSpPr>
        <p:sp>
          <p:nvSpPr>
            <p:cNvPr id="77833" name="AutoShape 39"/>
            <p:cNvSpPr>
              <a:spLocks noChangeArrowheads="1"/>
            </p:cNvSpPr>
            <p:nvPr/>
          </p:nvSpPr>
          <p:spPr bwMode="auto">
            <a:xfrm>
              <a:off x="500034" y="1214422"/>
              <a:ext cx="6143669" cy="4143404"/>
            </a:xfrm>
            <a:prstGeom prst="roundRect">
              <a:avLst>
                <a:gd name="adj" fmla="val 6093"/>
              </a:avLst>
            </a:prstGeom>
            <a:solidFill>
              <a:schemeClr val="bg1"/>
            </a:solidFill>
            <a:ln w="38100">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ru-RU">
                <a:solidFill>
                  <a:srgbClr val="000000"/>
                </a:solidFill>
              </a:endParaRPr>
            </a:p>
          </p:txBody>
        </p:sp>
        <p:pic>
          <p:nvPicPr>
            <p:cNvPr id="77834" name="Рисунок 10" descr="DSC_004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719" y="1357298"/>
              <a:ext cx="5824298" cy="385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Группа 16"/>
          <p:cNvGrpSpPr>
            <a:grpSpLocks/>
          </p:cNvGrpSpPr>
          <p:nvPr/>
        </p:nvGrpSpPr>
        <p:grpSpPr bwMode="auto">
          <a:xfrm>
            <a:off x="2500313" y="2286000"/>
            <a:ext cx="6143625" cy="4143375"/>
            <a:chOff x="2428860" y="2285992"/>
            <a:chExt cx="6143669" cy="4143404"/>
          </a:xfrm>
        </p:grpSpPr>
        <p:sp>
          <p:nvSpPr>
            <p:cNvPr id="77831" name="AutoShape 39"/>
            <p:cNvSpPr>
              <a:spLocks noChangeArrowheads="1"/>
            </p:cNvSpPr>
            <p:nvPr/>
          </p:nvSpPr>
          <p:spPr bwMode="auto">
            <a:xfrm>
              <a:off x="2428860" y="2285992"/>
              <a:ext cx="6143669" cy="4143404"/>
            </a:xfrm>
            <a:prstGeom prst="roundRect">
              <a:avLst>
                <a:gd name="adj" fmla="val 6093"/>
              </a:avLst>
            </a:prstGeom>
            <a:solidFill>
              <a:schemeClr val="bg1"/>
            </a:solidFill>
            <a:ln w="38100">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ru-RU">
                <a:solidFill>
                  <a:srgbClr val="000000"/>
                </a:solidFill>
              </a:endParaRPr>
            </a:p>
          </p:txBody>
        </p:sp>
        <p:pic>
          <p:nvPicPr>
            <p:cNvPr id="77832" name="Рисунок 15" descr="DSC_004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9246" y="2429332"/>
              <a:ext cx="5822897" cy="385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10099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AutoShape 92"/>
          <p:cNvSpPr>
            <a:spLocks noChangeArrowheads="1"/>
          </p:cNvSpPr>
          <p:nvPr/>
        </p:nvSpPr>
        <p:spPr bwMode="auto">
          <a:xfrm>
            <a:off x="152400" y="1828800"/>
            <a:ext cx="6172200" cy="2286000"/>
          </a:xfrm>
          <a:prstGeom prst="roundRect">
            <a:avLst>
              <a:gd name="adj" fmla="val 16667"/>
            </a:avLst>
          </a:prstGeom>
          <a:solidFill>
            <a:schemeClr val="bg1"/>
          </a:solidFill>
          <a:ln w="9525">
            <a:solidFill>
              <a:srgbClr val="FF00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77827" name="Picture 4" descr="Undul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58674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8" name="Group 5"/>
          <p:cNvGrpSpPr>
            <a:grpSpLocks/>
          </p:cNvGrpSpPr>
          <p:nvPr/>
        </p:nvGrpSpPr>
        <p:grpSpPr bwMode="auto">
          <a:xfrm>
            <a:off x="3810000" y="914400"/>
            <a:ext cx="5029200" cy="1600200"/>
            <a:chOff x="1296" y="3168"/>
            <a:chExt cx="3168" cy="1008"/>
          </a:xfrm>
        </p:grpSpPr>
        <p:sp>
          <p:nvSpPr>
            <p:cNvPr id="77851" name="AutoShape 6"/>
            <p:cNvSpPr>
              <a:spLocks noChangeArrowheads="1"/>
            </p:cNvSpPr>
            <p:nvPr/>
          </p:nvSpPr>
          <p:spPr bwMode="auto">
            <a:xfrm>
              <a:off x="1296" y="3168"/>
              <a:ext cx="3168" cy="1008"/>
            </a:xfrm>
            <a:prstGeom prst="roundRect">
              <a:avLst>
                <a:gd name="adj" fmla="val 16667"/>
              </a:avLst>
            </a:prstGeom>
            <a:solidFill>
              <a:srgbClr val="0000CC">
                <a:alpha val="59999"/>
              </a:srgbClr>
            </a:solidFill>
            <a:ln w="254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77852" name="Picture 7" descr="+1st-stage-F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 y="3277"/>
              <a:ext cx="2920"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9" name="AutoShape 8"/>
          <p:cNvSpPr>
            <a:spLocks noChangeArrowheads="1"/>
          </p:cNvSpPr>
          <p:nvPr/>
        </p:nvSpPr>
        <p:spPr bwMode="auto">
          <a:xfrm>
            <a:off x="4916488" y="1851025"/>
            <a:ext cx="685800" cy="228600"/>
          </a:xfrm>
          <a:prstGeom prst="roundRect">
            <a:avLst>
              <a:gd name="adj" fmla="val 16667"/>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7830" name="Line 9"/>
          <p:cNvSpPr>
            <a:spLocks noChangeShapeType="1"/>
          </p:cNvSpPr>
          <p:nvPr/>
        </p:nvSpPr>
        <p:spPr bwMode="auto">
          <a:xfrm flipH="1">
            <a:off x="2971800" y="2057400"/>
            <a:ext cx="2286000" cy="990600"/>
          </a:xfrm>
          <a:prstGeom prst="line">
            <a:avLst/>
          </a:prstGeom>
          <a:noFill/>
          <a:ln w="317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77831" name="Text Box 10"/>
          <p:cNvSpPr txBox="1">
            <a:spLocks noChangeArrowheads="1"/>
          </p:cNvSpPr>
          <p:nvPr/>
        </p:nvSpPr>
        <p:spPr bwMode="auto">
          <a:xfrm>
            <a:off x="0" y="1428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ru-RU" sz="2800" b="1" dirty="0" smtClean="0">
                <a:solidFill>
                  <a:srgbClr val="0000CC"/>
                </a:solidFill>
              </a:rPr>
              <a:t>1</a:t>
            </a:r>
            <a:r>
              <a:rPr lang="en-US" altLang="ru-RU" sz="2800" b="1" baseline="30000" dirty="0" smtClean="0">
                <a:solidFill>
                  <a:srgbClr val="0000CC"/>
                </a:solidFill>
              </a:rPr>
              <a:t>st</a:t>
            </a:r>
            <a:r>
              <a:rPr lang="en-US" altLang="ru-RU" sz="2800" b="1" dirty="0" smtClean="0">
                <a:solidFill>
                  <a:srgbClr val="0000CC"/>
                </a:solidFill>
              </a:rPr>
              <a:t> stage </a:t>
            </a:r>
            <a:r>
              <a:rPr lang="en-US" altLang="ru-RU" sz="2800" b="1" dirty="0" err="1" smtClean="0">
                <a:solidFill>
                  <a:srgbClr val="0000CC"/>
                </a:solidFill>
              </a:rPr>
              <a:t>Undulator</a:t>
            </a:r>
            <a:endParaRPr lang="en-US" altLang="ru-RU" sz="2800" b="1" dirty="0">
              <a:solidFill>
                <a:srgbClr val="0000CC"/>
              </a:solidFill>
            </a:endParaRPr>
          </a:p>
        </p:txBody>
      </p:sp>
      <p:graphicFrame>
        <p:nvGraphicFramePr>
          <p:cNvPr id="228443" name="Group 91"/>
          <p:cNvGraphicFramePr>
            <a:graphicFrameLocks noGrp="1"/>
          </p:cNvGraphicFramePr>
          <p:nvPr>
            <p:extLst/>
          </p:nvPr>
        </p:nvGraphicFramePr>
        <p:xfrm>
          <a:off x="2552700" y="4572000"/>
          <a:ext cx="4038600" cy="1549400"/>
        </p:xfrm>
        <a:graphic>
          <a:graphicData uri="http://schemas.openxmlformats.org/drawingml/2006/table">
            <a:tbl>
              <a:tblPr/>
              <a:tblGrid>
                <a:gridCol w="2909894"/>
                <a:gridCol w="1128706"/>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99"/>
                          </a:solidFill>
                          <a:effectLst/>
                          <a:latin typeface="Arial" pitchFamily="34" charset="0"/>
                        </a:rPr>
                        <a:t>Period, cm</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99"/>
                          </a:solidFill>
                          <a:effectLst/>
                          <a:latin typeface="Arial" pitchFamily="34" charset="0"/>
                        </a:rPr>
                        <a:t>12</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99"/>
                          </a:solidFill>
                          <a:effectLst/>
                          <a:latin typeface="Arial" pitchFamily="34" charset="0"/>
                        </a:rPr>
                        <a:t>Maximum current, kA</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99"/>
                          </a:solidFill>
                          <a:effectLst/>
                          <a:latin typeface="Arial" pitchFamily="34" charset="0"/>
                        </a:rPr>
                        <a:t>2.4</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99"/>
                          </a:solidFill>
                          <a:effectLst/>
                          <a:latin typeface="Arial" pitchFamily="34" charset="0"/>
                        </a:rPr>
                        <a:t>Maximum K</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99"/>
                          </a:solidFill>
                          <a:effectLst/>
                          <a:latin typeface="Arial" pitchFamily="34" charset="0"/>
                        </a:rPr>
                        <a:t>1.2</a:t>
                      </a:r>
                    </a:p>
                  </a:txBody>
                  <a:tcPr horzOverflow="overflow">
                    <a:lnL w="12700" cap="flat" cmpd="sng" algn="ctr">
                      <a:solidFill>
                        <a:srgbClr val="000099"/>
                      </a:solidFill>
                      <a:prstDash val="solid"/>
                      <a:miter lim="800000"/>
                      <a:headEnd type="none" w="med" len="med"/>
                      <a:tailEnd type="none" w="med" len="med"/>
                    </a:lnL>
                    <a:lnR w="12700" cap="flat" cmpd="sng" algn="ctr">
                      <a:solidFill>
                        <a:srgbClr val="000099"/>
                      </a:solidFill>
                      <a:prstDash val="solid"/>
                      <a:miter lim="800000"/>
                      <a:headEnd type="none" w="med" len="med"/>
                      <a:tailEnd type="none" w="med" len="med"/>
                    </a:lnR>
                    <a:lnT w="12700" cap="flat" cmpd="sng" algn="ctr">
                      <a:solidFill>
                        <a:srgbClr val="000099"/>
                      </a:solidFill>
                      <a:prstDash val="solid"/>
                      <a:miter lim="800000"/>
                      <a:headEnd type="none" w="med" len="med"/>
                      <a:tailEnd type="none" w="med" len="med"/>
                    </a:lnT>
                    <a:lnB w="12700" cap="flat" cmpd="sng" algn="ctr">
                      <a:solidFill>
                        <a:srgbClr val="000099"/>
                      </a:solidFill>
                      <a:prstDash val="solid"/>
                      <a:miter lim="800000"/>
                      <a:headEnd type="none" w="med" len="med"/>
                      <a:tailEnd type="none" w="med" len="med"/>
                    </a:lnB>
                    <a:lnTlToBr>
                      <a:noFill/>
                    </a:lnTlToBr>
                    <a:lnBlToTr>
                      <a:noFill/>
                    </a:lnBlToTr>
                    <a:solidFill>
                      <a:srgbClr val="FFFFFF"/>
                    </a:solidFill>
                  </a:tcPr>
                </a:tc>
              </a:tr>
            </a:tbl>
          </a:graphicData>
        </a:graphic>
      </p:graphicFrame>
      <p:sp>
        <p:nvSpPr>
          <p:cNvPr id="77846"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7847"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F9BB60AC-44BD-4633-B285-6DA7E773147D}" type="slidenum">
              <a:rPr lang="ru-RU" altLang="ru-RU" sz="1600">
                <a:solidFill>
                  <a:schemeClr val="bg2"/>
                </a:solidFill>
                <a:latin typeface="Tahoma" panose="020B0604030504040204" pitchFamily="34" charset="0"/>
              </a:rPr>
              <a:pPr algn="ctr" eaLnBrk="1" hangingPunct="1"/>
              <a:t>14</a:t>
            </a:fld>
            <a:endParaRPr lang="ru-RU" altLang="ru-RU" sz="1600">
              <a:solidFill>
                <a:schemeClr val="bg2"/>
              </a:solidFill>
              <a:latin typeface="Tahoma" panose="020B0604030504040204" pitchFamily="34" charset="0"/>
            </a:endParaRPr>
          </a:p>
        </p:txBody>
      </p:sp>
    </p:spTree>
    <p:extLst>
      <p:ext uri="{BB962C8B-B14F-4D97-AF65-F5344CB8AC3E}">
        <p14:creationId xmlns:p14="http://schemas.microsoft.com/office/powerpoint/2010/main" val="4259380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2" name="Rectangle 10"/>
          <p:cNvSpPr>
            <a:spLocks noChangeArrowheads="1"/>
          </p:cNvSpPr>
          <p:nvPr/>
        </p:nvSpPr>
        <p:spPr bwMode="auto">
          <a:xfrm>
            <a:off x="0" y="1066800"/>
            <a:ext cx="9144000" cy="2312988"/>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8681" name="Rectangle 9"/>
          <p:cNvSpPr>
            <a:spLocks noChangeArrowheads="1"/>
          </p:cNvSpPr>
          <p:nvPr/>
        </p:nvSpPr>
        <p:spPr bwMode="auto">
          <a:xfrm>
            <a:off x="533400" y="4267200"/>
            <a:ext cx="7558088" cy="2312988"/>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8674" name="Text Box 2"/>
          <p:cNvSpPr txBox="1">
            <a:spLocks noChangeArrowheads="1"/>
          </p:cNvSpPr>
          <p:nvPr/>
        </p:nvSpPr>
        <p:spPr bwMode="auto">
          <a:xfrm>
            <a:off x="1889125" y="1336675"/>
            <a:ext cx="420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ru-RU" altLang="ru-RU" sz="2400">
              <a:latin typeface="Times New Roman" panose="02020603050405020304" pitchFamily="18" charset="0"/>
            </a:endParaRPr>
          </a:p>
        </p:txBody>
      </p:sp>
      <p:sp>
        <p:nvSpPr>
          <p:cNvPr id="28675" name="Text Box 3"/>
          <p:cNvSpPr txBox="1">
            <a:spLocks noChangeArrowheads="1"/>
          </p:cNvSpPr>
          <p:nvPr/>
        </p:nvSpPr>
        <p:spPr bwMode="auto">
          <a:xfrm>
            <a:off x="1752600" y="304800"/>
            <a:ext cx="609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ru-RU" sz="3200" dirty="0" smtClean="0">
                <a:solidFill>
                  <a:srgbClr val="0000FF"/>
                </a:solidFill>
              </a:rPr>
              <a:t>Scheme of optical cavity</a:t>
            </a:r>
            <a:r>
              <a:rPr lang="en-US" altLang="ru-RU" sz="3200" dirty="0" smtClean="0">
                <a:latin typeface="Times New Roman" panose="02020603050405020304" pitchFamily="18" charset="0"/>
              </a:rPr>
              <a:t> </a:t>
            </a:r>
            <a:endParaRPr lang="en-US" altLang="ru-RU" sz="3200" dirty="0">
              <a:latin typeface="Times New Roman" panose="02020603050405020304" pitchFamily="18" charset="0"/>
            </a:endParaRPr>
          </a:p>
        </p:txBody>
      </p:sp>
      <p:pic>
        <p:nvPicPr>
          <p:cNvPr id="28676" name="Picture 4" descr="opt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93" y="1097814"/>
            <a:ext cx="9144000" cy="2401888"/>
          </a:xfrm>
          <a:prstGeom prst="rect">
            <a:avLst/>
          </a:prstGeom>
          <a:solidFill>
            <a:srgbClr val="FFFF99"/>
          </a:solidFill>
        </p:spPr>
      </p:pic>
      <p:sp>
        <p:nvSpPr>
          <p:cNvPr id="28679" name="Rectangle 7"/>
          <p:cNvSpPr>
            <a:spLocks noChangeArrowheads="1"/>
          </p:cNvSpPr>
          <p:nvPr/>
        </p:nvSpPr>
        <p:spPr bwMode="auto">
          <a:xfrm>
            <a:off x="5715000" y="2590800"/>
            <a:ext cx="2163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ru-RU" altLang="ru-RU" sz="2000">
                <a:solidFill>
                  <a:srgbClr val="CC3300"/>
                </a:solidFill>
              </a:rPr>
              <a:t>(10</a:t>
            </a:r>
            <a:r>
              <a:rPr kumimoji="1" lang="ru-RU" altLang="ru-RU" sz="2000" baseline="30000">
                <a:solidFill>
                  <a:srgbClr val="CC3300"/>
                </a:solidFill>
              </a:rPr>
              <a:t>-9</a:t>
            </a:r>
            <a:r>
              <a:rPr kumimoji="1" lang="ru-RU" altLang="ru-RU" sz="2000">
                <a:solidFill>
                  <a:srgbClr val="CC3300"/>
                </a:solidFill>
              </a:rPr>
              <a:t> – 10</a:t>
            </a:r>
            <a:r>
              <a:rPr kumimoji="1" lang="ru-RU" altLang="ru-RU" sz="2000" baseline="30000">
                <a:solidFill>
                  <a:srgbClr val="CC3300"/>
                </a:solidFill>
              </a:rPr>
              <a:t>-10</a:t>
            </a:r>
            <a:r>
              <a:rPr kumimoji="1" lang="ru-RU" altLang="ru-RU" sz="2000">
                <a:solidFill>
                  <a:srgbClr val="CC3300"/>
                </a:solidFill>
              </a:rPr>
              <a:t>  Тор)</a:t>
            </a:r>
          </a:p>
        </p:txBody>
      </p:sp>
      <p:graphicFrame>
        <p:nvGraphicFramePr>
          <p:cNvPr id="28680" name="Object 8"/>
          <p:cNvGraphicFramePr>
            <a:graphicFrameLocks/>
          </p:cNvGraphicFramePr>
          <p:nvPr/>
        </p:nvGraphicFramePr>
        <p:xfrm>
          <a:off x="1066800" y="4267200"/>
          <a:ext cx="7010400" cy="2362200"/>
        </p:xfrm>
        <a:graphic>
          <a:graphicData uri="http://schemas.openxmlformats.org/presentationml/2006/ole">
            <mc:AlternateContent xmlns:mc="http://schemas.openxmlformats.org/markup-compatibility/2006">
              <mc:Choice xmlns:v="urn:schemas-microsoft-com:vml" Requires="v">
                <p:oleObj spid="_x0000_s1037" name="Документ" r:id="rId4" imgW="7203960" imgH="3383280" progId="Word.Document.8">
                  <p:embed/>
                </p:oleObj>
              </mc:Choice>
              <mc:Fallback>
                <p:oleObj name="Документ" r:id="rId4" imgW="7203960" imgH="3383280"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267200"/>
                        <a:ext cx="7010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3" name="Text Box 11"/>
          <p:cNvSpPr txBox="1">
            <a:spLocks noChangeArrowheads="1"/>
          </p:cNvSpPr>
          <p:nvPr/>
        </p:nvSpPr>
        <p:spPr bwMode="auto">
          <a:xfrm>
            <a:off x="323528" y="3657600"/>
            <a:ext cx="856895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ru-RU" sz="2400" dirty="0" smtClean="0">
                <a:solidFill>
                  <a:srgbClr val="0066CC"/>
                </a:solidFill>
              </a:rPr>
              <a:t>Parameters of every of 2 sections of 1</a:t>
            </a:r>
            <a:r>
              <a:rPr lang="en-US" altLang="ru-RU" sz="2400" baseline="30000" dirty="0" smtClean="0">
                <a:solidFill>
                  <a:srgbClr val="0066CC"/>
                </a:solidFill>
              </a:rPr>
              <a:t>st</a:t>
            </a:r>
            <a:r>
              <a:rPr lang="en-US" altLang="ru-RU" sz="2400" dirty="0" smtClean="0">
                <a:solidFill>
                  <a:srgbClr val="0066CC"/>
                </a:solidFill>
              </a:rPr>
              <a:t> stage </a:t>
            </a:r>
            <a:r>
              <a:rPr lang="en-US" altLang="ru-RU" sz="2400" dirty="0" err="1" smtClean="0">
                <a:solidFill>
                  <a:srgbClr val="0066CC"/>
                </a:solidFill>
              </a:rPr>
              <a:t>undulator</a:t>
            </a:r>
            <a:r>
              <a:rPr lang="en-US" altLang="ru-RU" sz="2400" dirty="0" smtClean="0">
                <a:solidFill>
                  <a:srgbClr val="0066CC"/>
                </a:solidFill>
              </a:rPr>
              <a:t> </a:t>
            </a:r>
            <a:endParaRPr lang="ru-RU" altLang="ru-RU" sz="2400" dirty="0">
              <a:solidFill>
                <a:srgbClr val="0066CC"/>
              </a:solidFill>
            </a:endParaRPr>
          </a:p>
        </p:txBody>
      </p:sp>
      <p:sp>
        <p:nvSpPr>
          <p:cNvPr id="10"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Tree>
    <p:extLst>
      <p:ext uri="{BB962C8B-B14F-4D97-AF65-F5344CB8AC3E}">
        <p14:creationId xmlns:p14="http://schemas.microsoft.com/office/powerpoint/2010/main" val="149744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Рисунок 13" descr="DSC_00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857625"/>
            <a:ext cx="38576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2"/>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ru-RU" sz="2800" b="1">
                <a:solidFill>
                  <a:srgbClr val="0000CC"/>
                </a:solidFill>
              </a:rPr>
              <a:t>Optical cavity</a:t>
            </a:r>
          </a:p>
        </p:txBody>
      </p:sp>
      <p:pic>
        <p:nvPicPr>
          <p:cNvPr id="78852" name="Picture 5" descr="P1010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09600"/>
            <a:ext cx="4351338"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3" name="Group 8"/>
          <p:cNvGrpSpPr>
            <a:grpSpLocks/>
          </p:cNvGrpSpPr>
          <p:nvPr/>
        </p:nvGrpSpPr>
        <p:grpSpPr bwMode="auto">
          <a:xfrm>
            <a:off x="228600" y="1143000"/>
            <a:ext cx="5029200" cy="1600200"/>
            <a:chOff x="1296" y="3168"/>
            <a:chExt cx="3168" cy="1008"/>
          </a:xfrm>
        </p:grpSpPr>
        <p:sp>
          <p:nvSpPr>
            <p:cNvPr id="78860" name="AutoShape 9"/>
            <p:cNvSpPr>
              <a:spLocks noChangeArrowheads="1"/>
            </p:cNvSpPr>
            <p:nvPr/>
          </p:nvSpPr>
          <p:spPr bwMode="auto">
            <a:xfrm>
              <a:off x="1296" y="3168"/>
              <a:ext cx="3168" cy="1008"/>
            </a:xfrm>
            <a:prstGeom prst="roundRect">
              <a:avLst>
                <a:gd name="adj" fmla="val 16667"/>
              </a:avLst>
            </a:prstGeom>
            <a:solidFill>
              <a:srgbClr val="0000CC">
                <a:alpha val="59999"/>
              </a:srgbClr>
            </a:solidFill>
            <a:ln w="254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78861" name="Picture 10" descr="+1st-stage-F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0" y="3277"/>
              <a:ext cx="2920"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4" name="Line 11"/>
          <p:cNvSpPr>
            <a:spLocks noChangeShapeType="1"/>
          </p:cNvSpPr>
          <p:nvPr/>
        </p:nvSpPr>
        <p:spPr bwMode="auto">
          <a:xfrm flipH="1">
            <a:off x="2819400" y="5257800"/>
            <a:ext cx="4419600" cy="609600"/>
          </a:xfrm>
          <a:prstGeom prst="line">
            <a:avLst/>
          </a:prstGeom>
          <a:noFill/>
          <a:ln w="317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78855" name="AutoShape 12"/>
          <p:cNvSpPr>
            <a:spLocks noChangeArrowheads="1"/>
          </p:cNvSpPr>
          <p:nvPr/>
        </p:nvSpPr>
        <p:spPr bwMode="auto">
          <a:xfrm>
            <a:off x="7239000" y="4724400"/>
            <a:ext cx="1066800" cy="1143000"/>
          </a:xfrm>
          <a:prstGeom prst="roundRect">
            <a:avLst>
              <a:gd name="adj" fmla="val 23514"/>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8856" name="AutoShape 13"/>
          <p:cNvSpPr>
            <a:spLocks noChangeArrowheads="1"/>
          </p:cNvSpPr>
          <p:nvPr/>
        </p:nvSpPr>
        <p:spPr bwMode="auto">
          <a:xfrm>
            <a:off x="3201988" y="2054225"/>
            <a:ext cx="685800" cy="228600"/>
          </a:xfrm>
          <a:prstGeom prst="roundRect">
            <a:avLst>
              <a:gd name="adj" fmla="val 16667"/>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8857" name="Line 14"/>
          <p:cNvSpPr>
            <a:spLocks noChangeShapeType="1"/>
          </p:cNvSpPr>
          <p:nvPr/>
        </p:nvSpPr>
        <p:spPr bwMode="auto">
          <a:xfrm>
            <a:off x="3505200" y="2286000"/>
            <a:ext cx="2819400" cy="1905000"/>
          </a:xfrm>
          <a:prstGeom prst="line">
            <a:avLst/>
          </a:prstGeom>
          <a:noFill/>
          <a:ln w="317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78858"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78859"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C0AE6344-E4A0-407F-8BD8-A5E03567BA91}" type="slidenum">
              <a:rPr lang="ru-RU" altLang="ru-RU" sz="1600">
                <a:solidFill>
                  <a:schemeClr val="bg2"/>
                </a:solidFill>
                <a:latin typeface="Tahoma" panose="020B0604030504040204" pitchFamily="34" charset="0"/>
              </a:rPr>
              <a:pPr algn="ctr" eaLnBrk="1" hangingPunct="1"/>
              <a:t>16</a:t>
            </a:fld>
            <a:endParaRPr lang="ru-RU" altLang="ru-RU" sz="1600">
              <a:solidFill>
                <a:schemeClr val="bg2"/>
              </a:solidFill>
              <a:latin typeface="Tahoma" panose="020B0604030504040204" pitchFamily="34" charset="0"/>
            </a:endParaRPr>
          </a:p>
        </p:txBody>
      </p:sp>
    </p:spTree>
    <p:extLst>
      <p:ext uri="{BB962C8B-B14F-4D97-AF65-F5344CB8AC3E}">
        <p14:creationId xmlns:p14="http://schemas.microsoft.com/office/powerpoint/2010/main" val="653795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ChangeArrowheads="1"/>
          </p:cNvSpPr>
          <p:nvPr/>
        </p:nvSpPr>
        <p:spPr bwMode="auto">
          <a:xfrm>
            <a:off x="0" y="26035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ja-JP" sz="2800" b="1" dirty="0">
                <a:solidFill>
                  <a:srgbClr val="0000CC"/>
                </a:solidFill>
                <a:ea typeface="MS PGothic" panose="020B0600070205080204" pitchFamily="34" charset="-128"/>
              </a:rPr>
              <a:t>The 1</a:t>
            </a:r>
            <a:r>
              <a:rPr lang="en-US" altLang="ja-JP" sz="2800" b="1" baseline="30000" dirty="0">
                <a:solidFill>
                  <a:srgbClr val="0000CC"/>
                </a:solidFill>
                <a:ea typeface="MS PGothic" panose="020B0600070205080204" pitchFamily="34" charset="-128"/>
              </a:rPr>
              <a:t>st</a:t>
            </a:r>
            <a:r>
              <a:rPr lang="en-US" altLang="ja-JP" sz="2800" b="1" dirty="0">
                <a:solidFill>
                  <a:srgbClr val="0000CC"/>
                </a:solidFill>
                <a:ea typeface="MS PGothic" panose="020B0600070205080204" pitchFamily="34" charset="-128"/>
              </a:rPr>
              <a:t> stage FEL radiation parameters</a:t>
            </a:r>
            <a:endParaRPr lang="ru-RU" altLang="ru-RU" sz="2800" b="1" dirty="0">
              <a:solidFill>
                <a:srgbClr val="0000CC"/>
              </a:solidFill>
            </a:endParaRPr>
          </a:p>
        </p:txBody>
      </p:sp>
      <p:sp>
        <p:nvSpPr>
          <p:cNvPr id="371716" name="Rectangle 4"/>
          <p:cNvSpPr>
            <a:spLocks noChangeArrowheads="1"/>
          </p:cNvSpPr>
          <p:nvPr/>
        </p:nvSpPr>
        <p:spPr bwMode="auto">
          <a:xfrm>
            <a:off x="0" y="5214938"/>
            <a:ext cx="9144000" cy="769937"/>
          </a:xfrm>
          <a:prstGeom prst="rect">
            <a:avLst/>
          </a:prstGeom>
          <a:noFill/>
          <a:ln w="9525">
            <a:noFill/>
            <a:miter lim="800000"/>
            <a:headEnd/>
            <a:tailEnd/>
          </a:ln>
          <a:effectLst/>
        </p:spPr>
        <p:txBody>
          <a:bodyPr>
            <a:spAutoFit/>
          </a:bodyPr>
          <a:lstStyle/>
          <a:p>
            <a:pPr algn="ctr" eaLnBrk="0" hangingPunct="0">
              <a:defRPr/>
            </a:pPr>
            <a:r>
              <a:rPr lang="en-US" sz="2200" i="1" dirty="0">
                <a:solidFill>
                  <a:srgbClr val="0000CC"/>
                </a:solidFill>
                <a:effectLst>
                  <a:outerShdw blurRad="38100" dist="38100" dir="2700000" algn="tl">
                    <a:srgbClr val="C0C0C0"/>
                  </a:outerShdw>
                </a:effectLst>
                <a:latin typeface="+mn-lt"/>
                <a:cs typeface="+mn-cs"/>
              </a:rPr>
              <a:t>The obtained radiation  parameters are  still  the </a:t>
            </a:r>
            <a:r>
              <a:rPr lang="en-US" sz="2200" i="1" dirty="0">
                <a:solidFill>
                  <a:srgbClr val="FF0000"/>
                </a:solidFill>
                <a:effectLst>
                  <a:outerShdw blurRad="38100" dist="38100" dir="2700000" algn="tl">
                    <a:srgbClr val="C0C0C0"/>
                  </a:outerShdw>
                </a:effectLst>
                <a:latin typeface="+mn-lt"/>
                <a:cs typeface="+mn-cs"/>
              </a:rPr>
              <a:t>world record </a:t>
            </a:r>
            <a:r>
              <a:rPr lang="en-US" sz="2200" i="1" dirty="0">
                <a:solidFill>
                  <a:srgbClr val="0000CC"/>
                </a:solidFill>
                <a:effectLst>
                  <a:outerShdw blurRad="38100" dist="38100" dir="2700000" algn="tl">
                    <a:srgbClr val="C0C0C0"/>
                  </a:outerShdw>
                </a:effectLst>
                <a:latin typeface="+mn-lt"/>
                <a:cs typeface="+mn-cs"/>
              </a:rPr>
              <a:t>in terahertz  region.</a:t>
            </a:r>
          </a:p>
        </p:txBody>
      </p:sp>
      <p:sp>
        <p:nvSpPr>
          <p:cNvPr id="4102" name="Rectangle 6"/>
          <p:cNvSpPr>
            <a:spLocks noChangeArrowheads="1"/>
          </p:cNvSpPr>
          <p:nvPr/>
        </p:nvSpPr>
        <p:spPr bwMode="auto">
          <a:xfrm>
            <a:off x="8229600" y="6470650"/>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ru-RU" altLang="ru-RU" sz="1600">
              <a:solidFill>
                <a:srgbClr val="000000"/>
              </a:solidFill>
              <a:latin typeface="Tahoma" panose="020B0604030504040204" pitchFamily="34" charset="0"/>
            </a:endParaRPr>
          </a:p>
        </p:txBody>
      </p:sp>
      <p:sp>
        <p:nvSpPr>
          <p:cNvPr id="4103"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graphicFrame>
        <p:nvGraphicFramePr>
          <p:cNvPr id="2" name="Таблица 1"/>
          <p:cNvGraphicFramePr>
            <a:graphicFrameLocks noGrp="1"/>
          </p:cNvGraphicFramePr>
          <p:nvPr>
            <p:extLst>
              <p:ext uri="{D42A27DB-BD31-4B8C-83A1-F6EECF244321}">
                <p14:modId xmlns:p14="http://schemas.microsoft.com/office/powerpoint/2010/main" val="4146992711"/>
              </p:ext>
            </p:extLst>
          </p:nvPr>
        </p:nvGraphicFramePr>
        <p:xfrm>
          <a:off x="1032095" y="1433214"/>
          <a:ext cx="6687493" cy="3491870"/>
        </p:xfrm>
        <a:graphic>
          <a:graphicData uri="http://schemas.openxmlformats.org/drawingml/2006/table">
            <a:tbl>
              <a:tblPr firstRow="1" bandRow="1">
                <a:tableStyleId>{5C22544A-7EE6-4342-B048-85BDC9FD1C3A}</a:tableStyleId>
              </a:tblPr>
              <a:tblGrid>
                <a:gridCol w="4823602"/>
                <a:gridCol w="1863891"/>
              </a:tblGrid>
              <a:tr h="735745">
                <a:tc>
                  <a:txBody>
                    <a:bodyPr/>
                    <a:lstStyle/>
                    <a:p>
                      <a:r>
                        <a:rPr lang="en-US" b="0" dirty="0" smtClean="0">
                          <a:solidFill>
                            <a:schemeClr val="tx1"/>
                          </a:solidFill>
                          <a:latin typeface="Arial" panose="020B0604020202020204" pitchFamily="34" charset="0"/>
                          <a:cs typeface="Arial" panose="020B0604020202020204" pitchFamily="34" charset="0"/>
                        </a:rPr>
                        <a:t>Radiation wavelength, 5 µm</a:t>
                      </a:r>
                    </a:p>
                    <a:p>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smtClean="0">
                          <a:solidFill>
                            <a:schemeClr val="tx1"/>
                          </a:solidFill>
                          <a:latin typeface="Arial" panose="020B0604020202020204" pitchFamily="34" charset="0"/>
                          <a:cs typeface="Arial" panose="020B0604020202020204" pitchFamily="34" charset="0"/>
                        </a:rPr>
                        <a:t>90÷240</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6265">
                <a:tc>
                  <a:txBody>
                    <a:bodyPr/>
                    <a:lstStyle/>
                    <a:p>
                      <a:r>
                        <a:rPr lang="en-US" b="0" dirty="0" smtClean="0">
                          <a:solidFill>
                            <a:schemeClr val="tx1"/>
                          </a:solidFill>
                          <a:latin typeface="Arial" panose="020B0604020202020204" pitchFamily="34" charset="0"/>
                          <a:cs typeface="Arial" panose="020B0604020202020204" pitchFamily="34" charset="0"/>
                        </a:rPr>
                        <a:t>Pulse</a:t>
                      </a:r>
                      <a:r>
                        <a:rPr lang="en-US" b="0" baseline="0" dirty="0" smtClean="0">
                          <a:solidFill>
                            <a:schemeClr val="tx1"/>
                          </a:solidFill>
                          <a:latin typeface="Arial" panose="020B0604020202020204" pitchFamily="34" charset="0"/>
                          <a:cs typeface="Arial" panose="020B0604020202020204" pitchFamily="34" charset="0"/>
                        </a:rPr>
                        <a:t> duration, </a:t>
                      </a:r>
                      <a:r>
                        <a:rPr lang="en-US" b="0" baseline="0" dirty="0" err="1" smtClean="0">
                          <a:solidFill>
                            <a:schemeClr val="tx1"/>
                          </a:solidFill>
                          <a:latin typeface="Arial" panose="020B0604020202020204" pitchFamily="34" charset="0"/>
                          <a:cs typeface="Arial" panose="020B0604020202020204" pitchFamily="34" charset="0"/>
                        </a:rPr>
                        <a:t>ps</a:t>
                      </a:r>
                      <a:endParaRPr lang="en-US" b="0" baseline="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smtClean="0">
                          <a:solidFill>
                            <a:schemeClr val="tx1"/>
                          </a:solidFill>
                          <a:latin typeface="Arial" panose="020B0604020202020204" pitchFamily="34" charset="0"/>
                          <a:cs typeface="Arial" panose="020B0604020202020204" pitchFamily="34" charset="0"/>
                        </a:rPr>
                        <a:t>70</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6265">
                <a:tc>
                  <a:txBody>
                    <a:bodyPr/>
                    <a:lstStyle/>
                    <a:p>
                      <a:r>
                        <a:rPr lang="en-US" b="0" dirty="0" smtClean="0">
                          <a:solidFill>
                            <a:schemeClr val="tx1"/>
                          </a:solidFill>
                          <a:latin typeface="Arial" panose="020B0604020202020204" pitchFamily="34" charset="0"/>
                          <a:cs typeface="Arial" panose="020B0604020202020204" pitchFamily="34" charset="0"/>
                        </a:rPr>
                        <a:t>Repetition rate, MHz</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smtClean="0">
                          <a:solidFill>
                            <a:schemeClr val="tx1"/>
                          </a:solidFill>
                          <a:latin typeface="Arial" panose="020B0604020202020204" pitchFamily="34" charset="0"/>
                          <a:cs typeface="Arial" panose="020B0604020202020204" pitchFamily="34" charset="0"/>
                        </a:rPr>
                        <a:t>5.6;</a:t>
                      </a:r>
                      <a:r>
                        <a:rPr lang="en-US" b="0" baseline="0" dirty="0" smtClean="0">
                          <a:solidFill>
                            <a:schemeClr val="tx1"/>
                          </a:solidFill>
                          <a:latin typeface="Arial" panose="020B0604020202020204" pitchFamily="34" charset="0"/>
                          <a:cs typeface="Arial" panose="020B0604020202020204" pitchFamily="34" charset="0"/>
                        </a:rPr>
                        <a:t> 11.2; 22.4;</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1065">
                <a:tc>
                  <a:txBody>
                    <a:bodyPr/>
                    <a:lstStyle/>
                    <a:p>
                      <a:r>
                        <a:rPr lang="en-US" b="0" dirty="0" smtClean="0">
                          <a:solidFill>
                            <a:schemeClr val="tx1"/>
                          </a:solidFill>
                          <a:latin typeface="Arial" panose="020B0604020202020204" pitchFamily="34" charset="0"/>
                          <a:cs typeface="Arial" panose="020B0604020202020204" pitchFamily="34" charset="0"/>
                        </a:rPr>
                        <a:t>Maximum average power, kW</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smtClean="0">
                          <a:solidFill>
                            <a:schemeClr val="tx1"/>
                          </a:solidFill>
                          <a:latin typeface="Arial" panose="020B0604020202020204" pitchFamily="34" charset="0"/>
                          <a:cs typeface="Arial" panose="020B0604020202020204" pitchFamily="34" charset="0"/>
                        </a:rPr>
                        <a:t>0.3</a:t>
                      </a:r>
                      <a:r>
                        <a:rPr lang="en-US" b="0" baseline="-25000" dirty="0" smtClean="0">
                          <a:solidFill>
                            <a:schemeClr val="tx1"/>
                          </a:solidFill>
                          <a:latin typeface="Arial" panose="020B0604020202020204" pitchFamily="34" charset="0"/>
                          <a:cs typeface="Arial" panose="020B0604020202020204" pitchFamily="34" charset="0"/>
                        </a:rPr>
                        <a:t> (for 5.6 MHz)</a:t>
                      </a:r>
                    </a:p>
                    <a:p>
                      <a:r>
                        <a:rPr lang="en-US" b="0" baseline="0" dirty="0" smtClean="0">
                          <a:solidFill>
                            <a:schemeClr val="tx1"/>
                          </a:solidFill>
                          <a:latin typeface="Arial" panose="020B0604020202020204" pitchFamily="34" charset="0"/>
                          <a:cs typeface="Arial" panose="020B0604020202020204" pitchFamily="34" charset="0"/>
                        </a:rPr>
                        <a:t>0.5</a:t>
                      </a:r>
                      <a:r>
                        <a:rPr lang="en-US" b="0" baseline="-25000" dirty="0" smtClean="0">
                          <a:solidFill>
                            <a:schemeClr val="tx1"/>
                          </a:solidFill>
                          <a:latin typeface="Arial" panose="020B0604020202020204" pitchFamily="34" charset="0"/>
                          <a:cs typeface="Arial" panose="020B0604020202020204" pitchFamily="34" charset="0"/>
                        </a:rPr>
                        <a:t>(for 11.2 MHz)</a:t>
                      </a:r>
                    </a:p>
                    <a:p>
                      <a:r>
                        <a:rPr lang="en-US" b="0" baseline="0" dirty="0" smtClean="0">
                          <a:solidFill>
                            <a:schemeClr val="tx1"/>
                          </a:solidFill>
                          <a:latin typeface="Arial" panose="020B0604020202020204" pitchFamily="34" charset="0"/>
                          <a:cs typeface="Arial" panose="020B0604020202020204" pitchFamily="34" charset="0"/>
                        </a:rPr>
                        <a:t>1.0</a:t>
                      </a:r>
                      <a:r>
                        <a:rPr lang="en-US" b="0" baseline="-25000" dirty="0" smtClean="0">
                          <a:solidFill>
                            <a:schemeClr val="tx1"/>
                          </a:solidFill>
                          <a:latin typeface="Arial" panose="020B0604020202020204" pitchFamily="34" charset="0"/>
                          <a:cs typeface="Arial" panose="020B0604020202020204" pitchFamily="34" charset="0"/>
                        </a:rPr>
                        <a:t> (for 22.4 MHz)</a:t>
                      </a:r>
                      <a:endParaRPr lang="ru-RU" b="0" baseline="-25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6265">
                <a:tc>
                  <a:txBody>
                    <a:bodyPr/>
                    <a:lstStyle/>
                    <a:p>
                      <a:r>
                        <a:rPr lang="en-US" b="0" dirty="0" smtClean="0">
                          <a:solidFill>
                            <a:schemeClr val="tx1"/>
                          </a:solidFill>
                          <a:latin typeface="Arial" panose="020B0604020202020204" pitchFamily="34" charset="0"/>
                          <a:cs typeface="Arial" panose="020B0604020202020204" pitchFamily="34" charset="0"/>
                        </a:rPr>
                        <a:t>Minimum</a:t>
                      </a:r>
                      <a:r>
                        <a:rPr lang="en-US" b="0" baseline="0" dirty="0" smtClean="0">
                          <a:solidFill>
                            <a:schemeClr val="tx1"/>
                          </a:solidFill>
                          <a:latin typeface="Arial" panose="020B0604020202020204" pitchFamily="34" charset="0"/>
                          <a:cs typeface="Arial" panose="020B0604020202020204" pitchFamily="34" charset="0"/>
                        </a:rPr>
                        <a:t> relative linewidth (FWHM)</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smtClean="0">
                          <a:solidFill>
                            <a:schemeClr val="tx1"/>
                          </a:solidFill>
                          <a:latin typeface="Arial" panose="020B0604020202020204" pitchFamily="34" charset="0"/>
                          <a:cs typeface="Arial" panose="020B0604020202020204" pitchFamily="34" charset="0"/>
                        </a:rPr>
                        <a:t>3</a:t>
                      </a:r>
                      <a:r>
                        <a:rPr lang="en-US" b="0" baseline="30000" dirty="0" smtClean="0">
                          <a:solidFill>
                            <a:schemeClr val="tx1"/>
                          </a:solidFill>
                          <a:latin typeface="Arial" panose="020B0604020202020204" pitchFamily="34" charset="0"/>
                          <a:cs typeface="Arial" panose="020B0604020202020204" pitchFamily="34" charset="0"/>
                        </a:rPr>
                        <a:t>.</a:t>
                      </a:r>
                      <a:r>
                        <a:rPr lang="en-US" b="0" baseline="0" dirty="0" smtClean="0">
                          <a:solidFill>
                            <a:schemeClr val="tx1"/>
                          </a:solidFill>
                          <a:latin typeface="Arial" panose="020B0604020202020204" pitchFamily="34" charset="0"/>
                          <a:cs typeface="Arial" panose="020B0604020202020204" pitchFamily="34" charset="0"/>
                        </a:rPr>
                        <a:t>10</a:t>
                      </a:r>
                      <a:r>
                        <a:rPr lang="en-US" b="0" baseline="30000" dirty="0" smtClean="0">
                          <a:solidFill>
                            <a:schemeClr val="tx1"/>
                          </a:solidFill>
                          <a:latin typeface="Arial" panose="020B0604020202020204" pitchFamily="34" charset="0"/>
                          <a:cs typeface="Arial" panose="020B0604020202020204" pitchFamily="34" charset="0"/>
                        </a:rPr>
                        <a:t>-3</a:t>
                      </a:r>
                      <a:endParaRPr lang="ru-RU" b="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6265">
                <a:tc>
                  <a:txBody>
                    <a:bodyPr/>
                    <a:lstStyle/>
                    <a:p>
                      <a:r>
                        <a:rPr lang="en-US" b="0" dirty="0" smtClean="0">
                          <a:solidFill>
                            <a:schemeClr val="tx1"/>
                          </a:solidFill>
                          <a:latin typeface="Arial" panose="020B0604020202020204" pitchFamily="34" charset="0"/>
                          <a:cs typeface="Arial" panose="020B0604020202020204" pitchFamily="34" charset="0"/>
                        </a:rPr>
                        <a:t>Peak power,</a:t>
                      </a:r>
                      <a:r>
                        <a:rPr lang="en-US" b="0" baseline="0" dirty="0" smtClean="0">
                          <a:solidFill>
                            <a:schemeClr val="tx1"/>
                          </a:solidFill>
                          <a:latin typeface="Arial" panose="020B0604020202020204" pitchFamily="34" charset="0"/>
                          <a:cs typeface="Arial" panose="020B0604020202020204" pitchFamily="34" charset="0"/>
                        </a:rPr>
                        <a:t> MW</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smtClean="0">
                          <a:solidFill>
                            <a:schemeClr val="tx1"/>
                          </a:solidFill>
                          <a:latin typeface="Arial" panose="020B0604020202020204" pitchFamily="34" charset="0"/>
                          <a:cs typeface="Arial" panose="020B0604020202020204" pitchFamily="34" charset="0"/>
                        </a:rPr>
                        <a:t>1</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120704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49"/>
          <p:cNvSpPr txBox="1">
            <a:spLocks noChangeArrowheads="1"/>
          </p:cNvSpPr>
          <p:nvPr/>
        </p:nvSpPr>
        <p:spPr bwMode="auto">
          <a:xfrm>
            <a:off x="203993" y="1098006"/>
            <a:ext cx="8734425" cy="153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buFontTx/>
              <a:buNone/>
            </a:pPr>
            <a:r>
              <a:rPr lang="en-US" altLang="ru-RU" sz="2800" dirty="0">
                <a:solidFill>
                  <a:srgbClr val="0000CC"/>
                </a:solidFill>
              </a:rPr>
              <a:t>Novosibirsk energy recovery </a:t>
            </a:r>
            <a:r>
              <a:rPr lang="en-US" altLang="ru-RU" sz="2800" dirty="0" err="1">
                <a:solidFill>
                  <a:srgbClr val="0000CC"/>
                </a:solidFill>
              </a:rPr>
              <a:t>linac</a:t>
            </a:r>
            <a:r>
              <a:rPr lang="en-US" altLang="ru-RU" sz="2800" dirty="0">
                <a:solidFill>
                  <a:srgbClr val="0000CC"/>
                </a:solidFill>
              </a:rPr>
              <a:t> has rather complicated magnetic system. First stage of </a:t>
            </a:r>
            <a:r>
              <a:rPr lang="en-US" altLang="ru-RU" sz="2800" dirty="0" err="1">
                <a:solidFill>
                  <a:srgbClr val="0000CC"/>
                </a:solidFill>
              </a:rPr>
              <a:t>NovoFEL</a:t>
            </a:r>
            <a:r>
              <a:rPr lang="en-US" altLang="ru-RU" sz="2800" dirty="0">
                <a:solidFill>
                  <a:srgbClr val="0000CC"/>
                </a:solidFill>
              </a:rPr>
              <a:t> with 12-MeV electron energy lies in vertical </a:t>
            </a:r>
            <a:r>
              <a:rPr lang="en-US" altLang="ru-RU" sz="2800" dirty="0" smtClean="0">
                <a:solidFill>
                  <a:srgbClr val="0000CC"/>
                </a:solidFill>
              </a:rPr>
              <a:t>plane.</a:t>
            </a:r>
            <a:endParaRPr lang="ru-RU" altLang="ru-RU" sz="2800" dirty="0">
              <a:solidFill>
                <a:srgbClr val="0000CC"/>
              </a:solidFill>
            </a:endParaRPr>
          </a:p>
        </p:txBody>
      </p:sp>
      <p:sp>
        <p:nvSpPr>
          <p:cNvPr id="23556" name="Text Box 50"/>
          <p:cNvSpPr txBox="1">
            <a:spLocks noChangeArrowheads="1"/>
          </p:cNvSpPr>
          <p:nvPr/>
        </p:nvSpPr>
        <p:spPr bwMode="auto">
          <a:xfrm>
            <a:off x="203993" y="3021097"/>
            <a:ext cx="8856663" cy="30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buFontTx/>
              <a:buNone/>
            </a:pPr>
            <a:r>
              <a:rPr lang="en-US" altLang="ru-RU" sz="2800" dirty="0">
                <a:solidFill>
                  <a:srgbClr val="993300"/>
                </a:solidFill>
              </a:rPr>
              <a:t>Other four orbits lie in the horizontal </a:t>
            </a:r>
            <a:r>
              <a:rPr lang="en-US" altLang="ru-RU" sz="2800" dirty="0" smtClean="0">
                <a:solidFill>
                  <a:srgbClr val="993300"/>
                </a:solidFill>
              </a:rPr>
              <a:t>plane. </a:t>
            </a:r>
          </a:p>
          <a:p>
            <a:pPr eaLnBrk="1" hangingPunct="1">
              <a:lnSpc>
                <a:spcPct val="115000"/>
              </a:lnSpc>
              <a:spcBef>
                <a:spcPct val="0"/>
              </a:spcBef>
              <a:buFontTx/>
              <a:buNone/>
            </a:pPr>
            <a:r>
              <a:rPr lang="en-US" altLang="ru-RU" sz="2800" dirty="0" smtClean="0">
                <a:solidFill>
                  <a:srgbClr val="993300"/>
                </a:solidFill>
              </a:rPr>
              <a:t>The </a:t>
            </a:r>
            <a:r>
              <a:rPr lang="en-US" altLang="ru-RU" sz="2800" dirty="0">
                <a:solidFill>
                  <a:srgbClr val="993300"/>
                </a:solidFill>
              </a:rPr>
              <a:t>beam is directed to these orbits by switching on of two round magnets. In this case electrons pass four times through acceleration RF cavities, obtaining 43-MeV energy. Than, (at the fourth orbit) the beam is used in FEL and decelerated four times. </a:t>
            </a:r>
          </a:p>
        </p:txBody>
      </p:sp>
      <p:sp>
        <p:nvSpPr>
          <p:cNvPr id="23557" name="Rectangle 53"/>
          <p:cNvSpPr>
            <a:spLocks noChangeArrowheads="1"/>
          </p:cNvSpPr>
          <p:nvPr/>
        </p:nvSpPr>
        <p:spPr bwMode="auto">
          <a:xfrm>
            <a:off x="0" y="0"/>
            <a:ext cx="9144000" cy="6858000"/>
          </a:xfrm>
          <a:prstGeom prst="rect">
            <a:avLst/>
          </a:prstGeom>
          <a:noFill/>
          <a:ln w="1016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0000CC"/>
              </a:solidFill>
            </a:endParaRPr>
          </a:p>
        </p:txBody>
      </p:sp>
      <p:sp>
        <p:nvSpPr>
          <p:cNvPr id="23558" name="Rectangle 54"/>
          <p:cNvSpPr>
            <a:spLocks noChangeArrowheads="1"/>
          </p:cNvSpPr>
          <p:nvPr/>
        </p:nvSpPr>
        <p:spPr bwMode="auto">
          <a:xfrm>
            <a:off x="8610600" y="64770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1BCA3EEE-BB0F-4EA5-B5E2-C8EBA501D885}" type="slidenum">
              <a:rPr lang="ru-RU" altLang="ru-RU" sz="1600">
                <a:solidFill>
                  <a:schemeClr val="bg2"/>
                </a:solidFill>
                <a:latin typeface="Tahoma" panose="020B0604030504040204" pitchFamily="34" charset="0"/>
              </a:rPr>
              <a:pPr algn="ctr" eaLnBrk="1" hangingPunct="1">
                <a:spcBef>
                  <a:spcPct val="0"/>
                </a:spcBef>
                <a:buFontTx/>
                <a:buNone/>
              </a:pPr>
              <a:t>18</a:t>
            </a:fld>
            <a:endParaRPr lang="ru-RU" altLang="ru-RU" sz="1600">
              <a:solidFill>
                <a:schemeClr val="bg2"/>
              </a:solidFill>
              <a:latin typeface="Tahoma" panose="020B0604030504040204" pitchFamily="34" charset="0"/>
            </a:endParaRPr>
          </a:p>
        </p:txBody>
      </p:sp>
      <p:sp>
        <p:nvSpPr>
          <p:cNvPr id="6" name="Rectangle 2"/>
          <p:cNvSpPr>
            <a:spLocks noChangeArrowheads="1"/>
          </p:cNvSpPr>
          <p:nvPr/>
        </p:nvSpPr>
        <p:spPr bwMode="auto">
          <a:xfrm>
            <a:off x="0" y="7195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ja-JP" sz="2800" b="1" dirty="0" smtClean="0">
                <a:solidFill>
                  <a:srgbClr val="FF0000"/>
                </a:solidFill>
                <a:ea typeface="MS PGothic" panose="020B0600070205080204" pitchFamily="34" charset="-128"/>
              </a:rPr>
              <a:t>3. Second and third stages of </a:t>
            </a:r>
            <a:r>
              <a:rPr lang="en-US" altLang="ja-JP" sz="2800" b="1" dirty="0" err="1" smtClean="0">
                <a:solidFill>
                  <a:srgbClr val="FF0000"/>
                </a:solidFill>
                <a:ea typeface="MS PGothic" panose="020B0600070205080204" pitchFamily="34" charset="-128"/>
              </a:rPr>
              <a:t>NovoFEL</a:t>
            </a:r>
            <a:r>
              <a:rPr lang="en-US" altLang="ja-JP" sz="2800" b="1" dirty="0" smtClean="0">
                <a:solidFill>
                  <a:srgbClr val="FF0000"/>
                </a:solidFill>
                <a:ea typeface="MS PGothic" panose="020B0600070205080204" pitchFamily="34" charset="-128"/>
              </a:rPr>
              <a:t> design and commissioning</a:t>
            </a:r>
            <a:endParaRPr lang="ru-RU" altLang="ru-RU" sz="2800" b="1" dirty="0">
              <a:solidFill>
                <a:srgbClr val="FF0000"/>
              </a:solidFill>
            </a:endParaRPr>
          </a:p>
        </p:txBody>
      </p:sp>
    </p:spTree>
    <p:extLst>
      <p:ext uri="{BB962C8B-B14F-4D97-AF65-F5344CB8AC3E}">
        <p14:creationId xmlns:p14="http://schemas.microsoft.com/office/powerpoint/2010/main" val="271053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204" r="13"/>
          <a:stretch/>
        </p:blipFill>
        <p:spPr>
          <a:xfrm>
            <a:off x="936000" y="548640"/>
            <a:ext cx="7272000" cy="5760720"/>
          </a:xfrm>
          <a:prstGeom prst="rect">
            <a:avLst/>
          </a:prstGeom>
        </p:spPr>
      </p:pic>
      <p:sp>
        <p:nvSpPr>
          <p:cNvPr id="5125" name="Rectangle 4"/>
          <p:cNvSpPr>
            <a:spLocks noChangeArrowheads="1"/>
          </p:cNvSpPr>
          <p:nvPr/>
        </p:nvSpPr>
        <p:spPr bwMode="auto">
          <a:xfrm>
            <a:off x="0" y="0"/>
            <a:ext cx="9144000" cy="6858000"/>
          </a:xfrm>
          <a:prstGeom prst="rect">
            <a:avLst/>
          </a:prstGeom>
          <a:noFill/>
          <a:ln w="63500">
            <a:solidFill>
              <a:srgbClr val="2577C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2577C9"/>
              </a:solidFill>
              <a:cs typeface="Arial" panose="020B0604020202020204" pitchFamily="34" charset="0"/>
            </a:endParaRPr>
          </a:p>
        </p:txBody>
      </p:sp>
      <p:cxnSp>
        <p:nvCxnSpPr>
          <p:cNvPr id="23" name="Прямая соединительная линия 22"/>
          <p:cNvCxnSpPr/>
          <p:nvPr/>
        </p:nvCxnSpPr>
        <p:spPr>
          <a:xfrm flipV="1">
            <a:off x="571460" y="6536333"/>
            <a:ext cx="8393031" cy="6680"/>
          </a:xfrm>
          <a:prstGeom prst="line">
            <a:avLst/>
          </a:prstGeom>
          <a:ln w="19050">
            <a:solidFill>
              <a:srgbClr val="2577C9"/>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26929" y="6323642"/>
            <a:ext cx="444528" cy="432071"/>
            <a:chOff x="504587" y="5389048"/>
            <a:chExt cx="444528" cy="432071"/>
          </a:xfrm>
        </p:grpSpPr>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631" y="5421372"/>
              <a:ext cx="394440" cy="367423"/>
            </a:xfrm>
            <a:prstGeom prst="rect">
              <a:avLst/>
            </a:prstGeom>
          </p:spPr>
        </p:pic>
        <p:sp>
          <p:nvSpPr>
            <p:cNvPr id="8" name="Rounded Rectangle 7"/>
            <p:cNvSpPr>
              <a:spLocks/>
            </p:cNvSpPr>
            <p:nvPr/>
          </p:nvSpPr>
          <p:spPr>
            <a:xfrm>
              <a:off x="504587" y="5389048"/>
              <a:ext cx="444528" cy="432071"/>
            </a:xfrm>
            <a:prstGeom prst="roundRect">
              <a:avLst/>
            </a:prstGeom>
            <a:noFill/>
            <a:ln w="25400">
              <a:solidFill>
                <a:srgbClr val="257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 name="Rectangle 2"/>
          <p:cNvSpPr>
            <a:spLocks noChangeArrowheads="1"/>
          </p:cNvSpPr>
          <p:nvPr/>
        </p:nvSpPr>
        <p:spPr bwMode="auto">
          <a:xfrm>
            <a:off x="-16679" y="280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800" b="1" dirty="0" err="1">
                <a:solidFill>
                  <a:srgbClr val="0000CC"/>
                </a:solidFill>
                <a:cs typeface="Arial" panose="020B0604020202020204" pitchFamily="34" charset="0"/>
              </a:rPr>
              <a:t>NovoFEL</a:t>
            </a:r>
            <a:r>
              <a:rPr lang="en-US" altLang="ru-RU" sz="2800" b="1" dirty="0">
                <a:solidFill>
                  <a:srgbClr val="0000CC"/>
                </a:solidFill>
                <a:cs typeface="Arial" panose="020B0604020202020204" pitchFamily="34" charset="0"/>
              </a:rPr>
              <a:t> Accelerator Design and status</a:t>
            </a:r>
            <a:endParaRPr lang="ru-RU" altLang="ru-RU" sz="2800" b="1" dirty="0">
              <a:solidFill>
                <a:srgbClr val="0000CC"/>
              </a:solidFill>
              <a:cs typeface="Arial" panose="020B0604020202020204" pitchFamily="34" charset="0"/>
            </a:endParaRPr>
          </a:p>
        </p:txBody>
      </p:sp>
      <p:sp>
        <p:nvSpPr>
          <p:cNvPr id="15" name="Rounded Rectangle 14"/>
          <p:cNvSpPr/>
          <p:nvPr/>
        </p:nvSpPr>
        <p:spPr>
          <a:xfrm>
            <a:off x="1263979" y="828973"/>
            <a:ext cx="720080"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Gun</a:t>
            </a:r>
            <a:endParaRPr lang="ru-RU" dirty="0">
              <a:solidFill>
                <a:srgbClr val="0033CC"/>
              </a:solidFill>
            </a:endParaRPr>
          </a:p>
        </p:txBody>
      </p:sp>
      <p:sp>
        <p:nvSpPr>
          <p:cNvPr id="16" name="Rounded Rectangle 15"/>
          <p:cNvSpPr/>
          <p:nvPr/>
        </p:nvSpPr>
        <p:spPr>
          <a:xfrm>
            <a:off x="1306640" y="2366411"/>
            <a:ext cx="978927"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Injector</a:t>
            </a:r>
            <a:endParaRPr lang="ru-RU" dirty="0">
              <a:solidFill>
                <a:srgbClr val="0033CC"/>
              </a:solidFill>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253" y="5654643"/>
            <a:ext cx="920243" cy="591585"/>
          </a:xfrm>
          <a:prstGeom prst="rect">
            <a:avLst/>
          </a:prstGeom>
        </p:spPr>
      </p:pic>
    </p:spTree>
    <p:extLst>
      <p:ext uri="{BB962C8B-B14F-4D97-AF65-F5344CB8AC3E}">
        <p14:creationId xmlns:p14="http://schemas.microsoft.com/office/powerpoint/2010/main" val="2261434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7171" name="TextBox 7"/>
          <p:cNvSpPr txBox="1">
            <a:spLocks noChangeArrowheads="1"/>
          </p:cNvSpPr>
          <p:nvPr/>
        </p:nvSpPr>
        <p:spPr bwMode="auto">
          <a:xfrm>
            <a:off x="357188" y="1643063"/>
            <a:ext cx="84296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400" dirty="0">
                <a:solidFill>
                  <a:srgbClr val="0000FF"/>
                </a:solidFill>
                <a:cs typeface="Arial" panose="020B0604020202020204" pitchFamily="34" charset="0"/>
              </a:rPr>
              <a:t>N.A. </a:t>
            </a:r>
            <a:r>
              <a:rPr lang="en-US" altLang="ru-RU" sz="2400" dirty="0" err="1">
                <a:solidFill>
                  <a:srgbClr val="0000FF"/>
                </a:solidFill>
                <a:cs typeface="Arial" panose="020B0604020202020204" pitchFamily="34" charset="0"/>
              </a:rPr>
              <a:t>Vinokurov</a:t>
            </a:r>
            <a:r>
              <a:rPr lang="en-US" altLang="ru-RU" sz="2400" dirty="0">
                <a:solidFill>
                  <a:srgbClr val="0000FF"/>
                </a:solidFill>
                <a:cs typeface="Arial" panose="020B0604020202020204" pitchFamily="34" charset="0"/>
              </a:rPr>
              <a:t>, </a:t>
            </a:r>
            <a:r>
              <a:rPr lang="fr-FR" altLang="ru-RU" sz="2400" dirty="0">
                <a:solidFill>
                  <a:srgbClr val="0000FF"/>
                </a:solidFill>
                <a:cs typeface="Arial" panose="020B0604020202020204" pitchFamily="34" charset="0"/>
              </a:rPr>
              <a:t>V.S.Arbuzov, K.N.Chernov, I.V. </a:t>
            </a:r>
            <a:r>
              <a:rPr lang="en-US" altLang="ru-RU" sz="2400" dirty="0" err="1">
                <a:solidFill>
                  <a:srgbClr val="0000FF"/>
                </a:solidFill>
                <a:cs typeface="Arial" panose="020B0604020202020204" pitchFamily="34" charset="0"/>
              </a:rPr>
              <a:t>Davidyuk</a:t>
            </a:r>
            <a:r>
              <a:rPr lang="fr-FR" altLang="ru-RU" sz="2400" dirty="0">
                <a:solidFill>
                  <a:srgbClr val="0000FF"/>
                </a:solidFill>
                <a:cs typeface="Arial" panose="020B0604020202020204" pitchFamily="34" charset="0"/>
              </a:rPr>
              <a:t>, E.N.Dementyev, B.A.Dovzhenko, Ya.V.Getmanov, B.A.Knyazev, E.I.Kolobanov, A.A.Kondakov, V.R.Kozak, E.V.Kozyrev, V.V.Kubarev, G.N.Kulipanov, E.A.Kuper, I.V.Kuptsov, G.Ya.Kurkin, S.V.Motygin, V.N.Osipov, V.M.Petrov, L.E.Medvedev, V.K.Ovchar, A.M.Pilan, V.M.Popik, V.V.Repkov, T.V.Salikova, M.A.Scheglov, </a:t>
            </a:r>
            <a:r>
              <a:rPr lang="fr-FR" altLang="ru-RU" sz="2400" dirty="0" smtClean="0">
                <a:solidFill>
                  <a:srgbClr val="0000FF"/>
                </a:solidFill>
                <a:cs typeface="Arial" panose="020B0604020202020204" pitchFamily="34" charset="0"/>
              </a:rPr>
              <a:t>I.K.Sedlyarov, S.S.Serednyakov</a:t>
            </a:r>
            <a:r>
              <a:rPr lang="fr-FR" altLang="ru-RU" sz="2400" dirty="0">
                <a:solidFill>
                  <a:srgbClr val="0000FF"/>
                </a:solidFill>
                <a:cs typeface="Arial" panose="020B0604020202020204" pitchFamily="34" charset="0"/>
              </a:rPr>
              <a:t>, O.A.Shevchenko, A.N.Skrinsky, S.V.Tararyshkin, V.G.Tcheskidov, A.G. Tribendis, </a:t>
            </a:r>
            <a:r>
              <a:rPr lang="fr-FR" altLang="ru-RU" sz="2400" dirty="0" smtClean="0">
                <a:solidFill>
                  <a:srgbClr val="0000FF"/>
                </a:solidFill>
                <a:cs typeface="Arial" panose="020B0604020202020204" pitchFamily="34" charset="0"/>
              </a:rPr>
              <a:t>P.D.Vobly, V.N. Volkov.</a:t>
            </a:r>
            <a:endParaRPr lang="ru-RU" altLang="ru-RU" sz="2400" dirty="0">
              <a:solidFill>
                <a:srgbClr val="0000FF"/>
              </a:solidFill>
              <a:cs typeface="Arial" panose="020B0604020202020204" pitchFamily="34" charset="0"/>
            </a:endParaRPr>
          </a:p>
        </p:txBody>
      </p:sp>
      <p:sp>
        <p:nvSpPr>
          <p:cNvPr id="7172" name="TextBox 9"/>
          <p:cNvSpPr txBox="1">
            <a:spLocks noChangeArrowheads="1"/>
          </p:cNvSpPr>
          <p:nvPr/>
        </p:nvSpPr>
        <p:spPr bwMode="auto">
          <a:xfrm>
            <a:off x="0" y="64293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800" b="1">
                <a:solidFill>
                  <a:srgbClr val="0000CC"/>
                </a:solidFill>
                <a:cs typeface="Arial" panose="020B0604020202020204" pitchFamily="34" charset="0"/>
              </a:rPr>
              <a:t>NovoFEL  Team</a:t>
            </a:r>
            <a:endParaRPr lang="ru-RU" altLang="ru-RU" sz="2800" b="1">
              <a:solidFill>
                <a:srgbClr val="0000CC"/>
              </a:solidFill>
              <a:cs typeface="Arial" panose="020B0604020202020204" pitchFamily="34" charset="0"/>
            </a:endParaRPr>
          </a:p>
        </p:txBody>
      </p:sp>
    </p:spTree>
    <p:extLst>
      <p:ext uri="{BB962C8B-B14F-4D97-AF65-F5344CB8AC3E}">
        <p14:creationId xmlns:p14="http://schemas.microsoft.com/office/powerpoint/2010/main" val="656576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0" y="0"/>
            <a:ext cx="9144000" cy="6858000"/>
          </a:xfrm>
          <a:prstGeom prst="rect">
            <a:avLst/>
          </a:prstGeom>
          <a:noFill/>
          <a:ln w="63500">
            <a:solidFill>
              <a:srgbClr val="2577C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2577C9"/>
              </a:solidFill>
              <a:cs typeface="Arial" panose="020B0604020202020204" pitchFamily="34" charset="0"/>
            </a:endParaRPr>
          </a:p>
        </p:txBody>
      </p:sp>
      <p:cxnSp>
        <p:nvCxnSpPr>
          <p:cNvPr id="23" name="Прямая соединительная линия 22"/>
          <p:cNvCxnSpPr/>
          <p:nvPr/>
        </p:nvCxnSpPr>
        <p:spPr>
          <a:xfrm flipV="1">
            <a:off x="571460" y="6536333"/>
            <a:ext cx="8393031" cy="6680"/>
          </a:xfrm>
          <a:prstGeom prst="line">
            <a:avLst/>
          </a:prstGeom>
          <a:ln w="19050">
            <a:solidFill>
              <a:srgbClr val="2577C9"/>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26929" y="6323642"/>
            <a:ext cx="444528" cy="432071"/>
            <a:chOff x="504587" y="5389048"/>
            <a:chExt cx="444528" cy="432071"/>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31" y="5421372"/>
              <a:ext cx="394440" cy="367423"/>
            </a:xfrm>
            <a:prstGeom prst="rect">
              <a:avLst/>
            </a:prstGeom>
          </p:spPr>
        </p:pic>
        <p:sp>
          <p:nvSpPr>
            <p:cNvPr id="8" name="Rounded Rectangle 7"/>
            <p:cNvSpPr>
              <a:spLocks/>
            </p:cNvSpPr>
            <p:nvPr/>
          </p:nvSpPr>
          <p:spPr>
            <a:xfrm>
              <a:off x="504587" y="5389048"/>
              <a:ext cx="444528" cy="432071"/>
            </a:xfrm>
            <a:prstGeom prst="roundRect">
              <a:avLst/>
            </a:prstGeom>
            <a:noFill/>
            <a:ln w="25400">
              <a:solidFill>
                <a:srgbClr val="257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182" r="22"/>
          <a:stretch/>
        </p:blipFill>
        <p:spPr>
          <a:xfrm>
            <a:off x="936000" y="548640"/>
            <a:ext cx="7272000" cy="5760720"/>
          </a:xfrm>
          <a:prstGeom prst="rect">
            <a:avLst/>
          </a:prstGeom>
        </p:spPr>
      </p:pic>
      <p:sp>
        <p:nvSpPr>
          <p:cNvPr id="22" name="Rounded Rectangle 21"/>
          <p:cNvSpPr/>
          <p:nvPr/>
        </p:nvSpPr>
        <p:spPr>
          <a:xfrm>
            <a:off x="1263979" y="828973"/>
            <a:ext cx="720080"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Gun</a:t>
            </a:r>
            <a:endParaRPr lang="ru-RU" dirty="0">
              <a:solidFill>
                <a:srgbClr val="0033CC"/>
              </a:solidFill>
            </a:endParaRPr>
          </a:p>
        </p:txBody>
      </p:sp>
      <p:sp>
        <p:nvSpPr>
          <p:cNvPr id="24" name="Rounded Rectangle 23"/>
          <p:cNvSpPr/>
          <p:nvPr/>
        </p:nvSpPr>
        <p:spPr>
          <a:xfrm>
            <a:off x="1306640" y="2366411"/>
            <a:ext cx="978927"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Injector</a:t>
            </a:r>
            <a:endParaRPr lang="ru-RU" dirty="0">
              <a:solidFill>
                <a:srgbClr val="0033CC"/>
              </a:solidFill>
            </a:endParaRPr>
          </a:p>
        </p:txBody>
      </p:sp>
      <p:sp>
        <p:nvSpPr>
          <p:cNvPr id="25" name="Rounded Rectangle 24"/>
          <p:cNvSpPr/>
          <p:nvPr/>
        </p:nvSpPr>
        <p:spPr>
          <a:xfrm>
            <a:off x="1994307" y="4365107"/>
            <a:ext cx="1410975" cy="42541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Main </a:t>
            </a:r>
            <a:r>
              <a:rPr lang="en-US" dirty="0" err="1">
                <a:solidFill>
                  <a:srgbClr val="0033CC"/>
                </a:solidFill>
              </a:rPr>
              <a:t>linac</a:t>
            </a:r>
            <a:endParaRPr lang="ru-RU" dirty="0">
              <a:solidFill>
                <a:srgbClr val="0033CC"/>
              </a:solidFill>
            </a:endParaRPr>
          </a:p>
        </p:txBody>
      </p:sp>
      <p:sp>
        <p:nvSpPr>
          <p:cNvPr id="26" name="Line 2"/>
          <p:cNvSpPr>
            <a:spLocks noChangeShapeType="1"/>
          </p:cNvSpPr>
          <p:nvPr/>
        </p:nvSpPr>
        <p:spPr bwMode="auto">
          <a:xfrm flipV="1">
            <a:off x="3405278" y="3998961"/>
            <a:ext cx="878691" cy="578852"/>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 name="Rounded Rectangle 29"/>
          <p:cNvSpPr/>
          <p:nvPr/>
        </p:nvSpPr>
        <p:spPr>
          <a:xfrm>
            <a:off x="3896843" y="5294600"/>
            <a:ext cx="864096"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Dump</a:t>
            </a:r>
            <a:endParaRPr lang="ru-RU" dirty="0">
              <a:solidFill>
                <a:srgbClr val="0033CC"/>
              </a:solidFill>
            </a:endParaRPr>
          </a:p>
        </p:txBody>
      </p:sp>
      <p:sp>
        <p:nvSpPr>
          <p:cNvPr id="31" name="Line 2"/>
          <p:cNvSpPr>
            <a:spLocks noChangeShapeType="1"/>
          </p:cNvSpPr>
          <p:nvPr/>
        </p:nvSpPr>
        <p:spPr bwMode="auto">
          <a:xfrm flipV="1">
            <a:off x="4328891" y="4653139"/>
            <a:ext cx="891180" cy="641463"/>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253" y="5654643"/>
            <a:ext cx="920243" cy="591585"/>
          </a:xfrm>
          <a:prstGeom prst="rect">
            <a:avLst/>
          </a:prstGeom>
        </p:spPr>
      </p:pic>
      <p:sp>
        <p:nvSpPr>
          <p:cNvPr id="20" name="Rectangle 2"/>
          <p:cNvSpPr>
            <a:spLocks noChangeArrowheads="1"/>
          </p:cNvSpPr>
          <p:nvPr/>
        </p:nvSpPr>
        <p:spPr bwMode="auto">
          <a:xfrm>
            <a:off x="-16679" y="280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800" b="1" dirty="0" err="1">
                <a:solidFill>
                  <a:srgbClr val="0000CC"/>
                </a:solidFill>
                <a:cs typeface="Arial" panose="020B0604020202020204" pitchFamily="34" charset="0"/>
              </a:rPr>
              <a:t>NovoFEL</a:t>
            </a:r>
            <a:r>
              <a:rPr lang="en-US" altLang="ru-RU" sz="2800" b="1" dirty="0">
                <a:solidFill>
                  <a:srgbClr val="0000CC"/>
                </a:solidFill>
                <a:cs typeface="Arial" panose="020B0604020202020204" pitchFamily="34" charset="0"/>
              </a:rPr>
              <a:t> Accelerator Design and status</a:t>
            </a:r>
            <a:endParaRPr lang="ru-RU" altLang="ru-RU" sz="2800" b="1" dirty="0">
              <a:solidFill>
                <a:srgbClr val="0000CC"/>
              </a:solidFill>
              <a:cs typeface="Arial" panose="020B0604020202020204" pitchFamily="34" charset="0"/>
            </a:endParaRPr>
          </a:p>
        </p:txBody>
      </p:sp>
    </p:spTree>
    <p:extLst>
      <p:ext uri="{BB962C8B-B14F-4D97-AF65-F5344CB8AC3E}">
        <p14:creationId xmlns:p14="http://schemas.microsoft.com/office/powerpoint/2010/main" val="565263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0" y="0"/>
            <a:ext cx="9144000" cy="6858000"/>
          </a:xfrm>
          <a:prstGeom prst="rect">
            <a:avLst/>
          </a:prstGeom>
          <a:noFill/>
          <a:ln w="63500">
            <a:solidFill>
              <a:srgbClr val="2577C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2577C9"/>
              </a:solidFill>
              <a:cs typeface="Arial" panose="020B0604020202020204" pitchFamily="34" charset="0"/>
            </a:endParaRPr>
          </a:p>
        </p:txBody>
      </p:sp>
      <p:cxnSp>
        <p:nvCxnSpPr>
          <p:cNvPr id="23" name="Прямая соединительная линия 22"/>
          <p:cNvCxnSpPr/>
          <p:nvPr/>
        </p:nvCxnSpPr>
        <p:spPr>
          <a:xfrm flipV="1">
            <a:off x="571460" y="6536333"/>
            <a:ext cx="8393031" cy="6680"/>
          </a:xfrm>
          <a:prstGeom prst="line">
            <a:avLst/>
          </a:prstGeom>
          <a:ln w="19050">
            <a:solidFill>
              <a:srgbClr val="2577C9"/>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26929" y="6323642"/>
            <a:ext cx="444528" cy="432071"/>
            <a:chOff x="504587" y="5389048"/>
            <a:chExt cx="444528" cy="432071"/>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31" y="5421372"/>
              <a:ext cx="394440" cy="367423"/>
            </a:xfrm>
            <a:prstGeom prst="rect">
              <a:avLst/>
            </a:prstGeom>
          </p:spPr>
        </p:pic>
        <p:sp>
          <p:nvSpPr>
            <p:cNvPr id="8" name="Rounded Rectangle 7"/>
            <p:cNvSpPr>
              <a:spLocks/>
            </p:cNvSpPr>
            <p:nvPr/>
          </p:nvSpPr>
          <p:spPr>
            <a:xfrm>
              <a:off x="504587" y="5389048"/>
              <a:ext cx="444528" cy="432071"/>
            </a:xfrm>
            <a:prstGeom prst="roundRect">
              <a:avLst/>
            </a:prstGeom>
            <a:noFill/>
            <a:ln w="25400">
              <a:solidFill>
                <a:srgbClr val="257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182" r="22"/>
          <a:stretch/>
        </p:blipFill>
        <p:spPr>
          <a:xfrm>
            <a:off x="936000" y="548640"/>
            <a:ext cx="7272000" cy="5760720"/>
          </a:xfrm>
          <a:prstGeom prst="rect">
            <a:avLst/>
          </a:prstGeom>
        </p:spPr>
      </p:pic>
      <p:sp>
        <p:nvSpPr>
          <p:cNvPr id="25" name="Rounded Rectangle 24"/>
          <p:cNvSpPr/>
          <p:nvPr/>
        </p:nvSpPr>
        <p:spPr>
          <a:xfrm>
            <a:off x="1263979" y="828973"/>
            <a:ext cx="720080"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Gun</a:t>
            </a:r>
            <a:endParaRPr lang="ru-RU" dirty="0">
              <a:solidFill>
                <a:srgbClr val="0033CC"/>
              </a:solidFill>
            </a:endParaRPr>
          </a:p>
        </p:txBody>
      </p:sp>
      <p:sp>
        <p:nvSpPr>
          <p:cNvPr id="26" name="Rounded Rectangle 25"/>
          <p:cNvSpPr/>
          <p:nvPr/>
        </p:nvSpPr>
        <p:spPr>
          <a:xfrm>
            <a:off x="1306640" y="2366411"/>
            <a:ext cx="978927"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Injector</a:t>
            </a:r>
            <a:endParaRPr lang="ru-RU" dirty="0">
              <a:solidFill>
                <a:srgbClr val="0033CC"/>
              </a:solidFill>
            </a:endParaRPr>
          </a:p>
        </p:txBody>
      </p:sp>
      <p:sp>
        <p:nvSpPr>
          <p:cNvPr id="27" name="Rounded Rectangle 26"/>
          <p:cNvSpPr/>
          <p:nvPr/>
        </p:nvSpPr>
        <p:spPr>
          <a:xfrm>
            <a:off x="1994307" y="4365107"/>
            <a:ext cx="1410975" cy="42541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Main </a:t>
            </a:r>
            <a:r>
              <a:rPr lang="en-US" dirty="0" err="1">
                <a:solidFill>
                  <a:srgbClr val="0033CC"/>
                </a:solidFill>
              </a:rPr>
              <a:t>linac</a:t>
            </a:r>
            <a:endParaRPr lang="ru-RU" dirty="0">
              <a:solidFill>
                <a:srgbClr val="0033CC"/>
              </a:solidFill>
            </a:endParaRPr>
          </a:p>
        </p:txBody>
      </p:sp>
      <p:sp>
        <p:nvSpPr>
          <p:cNvPr id="29" name="Line 2"/>
          <p:cNvSpPr>
            <a:spLocks noChangeShapeType="1"/>
          </p:cNvSpPr>
          <p:nvPr/>
        </p:nvSpPr>
        <p:spPr bwMode="auto">
          <a:xfrm flipV="1">
            <a:off x="3405278" y="3998961"/>
            <a:ext cx="878691" cy="578852"/>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2" name="Line 2"/>
          <p:cNvSpPr>
            <a:spLocks noChangeShapeType="1"/>
          </p:cNvSpPr>
          <p:nvPr/>
        </p:nvSpPr>
        <p:spPr bwMode="auto">
          <a:xfrm flipV="1">
            <a:off x="3437694" y="4869160"/>
            <a:ext cx="1134307" cy="479919"/>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3" name="Rounded Rectangle 32"/>
          <p:cNvSpPr/>
          <p:nvPr/>
        </p:nvSpPr>
        <p:spPr>
          <a:xfrm>
            <a:off x="1133438" y="5043515"/>
            <a:ext cx="2304257" cy="61112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The first THz FEL</a:t>
            </a:r>
          </a:p>
          <a:p>
            <a:pPr algn="ctr"/>
            <a:r>
              <a:rPr lang="en-US" dirty="0" err="1">
                <a:solidFill>
                  <a:srgbClr val="0033CC"/>
                </a:solidFill>
              </a:rPr>
              <a:t>undulator</a:t>
            </a:r>
            <a:r>
              <a:rPr lang="en-US" dirty="0">
                <a:solidFill>
                  <a:srgbClr val="0033CC"/>
                </a:solidFill>
              </a:rPr>
              <a:t> sections</a:t>
            </a:r>
            <a:endParaRPr lang="ru-RU" dirty="0">
              <a:solidFill>
                <a:srgbClr val="0033CC"/>
              </a:solidFill>
            </a:endParaRPr>
          </a:p>
        </p:txBody>
      </p:sp>
      <p:sp>
        <p:nvSpPr>
          <p:cNvPr id="34" name="Line 2"/>
          <p:cNvSpPr>
            <a:spLocks noChangeShapeType="1"/>
          </p:cNvSpPr>
          <p:nvPr/>
        </p:nvSpPr>
        <p:spPr bwMode="auto">
          <a:xfrm flipV="1">
            <a:off x="3437694" y="4437109"/>
            <a:ext cx="558244" cy="911968"/>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253" y="5654643"/>
            <a:ext cx="920243" cy="591585"/>
          </a:xfrm>
          <a:prstGeom prst="rect">
            <a:avLst/>
          </a:prstGeom>
        </p:spPr>
      </p:pic>
      <p:sp>
        <p:nvSpPr>
          <p:cNvPr id="36" name="Rounded Rectangle 35"/>
          <p:cNvSpPr/>
          <p:nvPr/>
        </p:nvSpPr>
        <p:spPr>
          <a:xfrm>
            <a:off x="3896843" y="5294600"/>
            <a:ext cx="864096"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Dump</a:t>
            </a:r>
            <a:endParaRPr lang="ru-RU" dirty="0">
              <a:solidFill>
                <a:srgbClr val="0033CC"/>
              </a:solidFill>
            </a:endParaRPr>
          </a:p>
        </p:txBody>
      </p:sp>
      <p:sp>
        <p:nvSpPr>
          <p:cNvPr id="37" name="Line 2"/>
          <p:cNvSpPr>
            <a:spLocks noChangeShapeType="1"/>
          </p:cNvSpPr>
          <p:nvPr/>
        </p:nvSpPr>
        <p:spPr bwMode="auto">
          <a:xfrm flipV="1">
            <a:off x="4328891" y="4653139"/>
            <a:ext cx="891180" cy="641463"/>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1" name="Rectangle 2"/>
          <p:cNvSpPr>
            <a:spLocks noChangeArrowheads="1"/>
          </p:cNvSpPr>
          <p:nvPr/>
        </p:nvSpPr>
        <p:spPr bwMode="auto">
          <a:xfrm>
            <a:off x="-16679" y="280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800" b="1" dirty="0" err="1">
                <a:solidFill>
                  <a:srgbClr val="0000CC"/>
                </a:solidFill>
                <a:cs typeface="Arial" panose="020B0604020202020204" pitchFamily="34" charset="0"/>
              </a:rPr>
              <a:t>NovoFEL</a:t>
            </a:r>
            <a:r>
              <a:rPr lang="en-US" altLang="ru-RU" sz="2800" b="1" dirty="0">
                <a:solidFill>
                  <a:srgbClr val="0000CC"/>
                </a:solidFill>
                <a:cs typeface="Arial" panose="020B0604020202020204" pitchFamily="34" charset="0"/>
              </a:rPr>
              <a:t> Accelerator Design and status</a:t>
            </a:r>
            <a:endParaRPr lang="ru-RU" altLang="ru-RU" sz="2800" b="1" dirty="0">
              <a:solidFill>
                <a:srgbClr val="0000CC"/>
              </a:solidFill>
              <a:cs typeface="Arial" panose="020B0604020202020204" pitchFamily="34" charset="0"/>
            </a:endParaRPr>
          </a:p>
        </p:txBody>
      </p:sp>
    </p:spTree>
    <p:extLst>
      <p:ext uri="{BB962C8B-B14F-4D97-AF65-F5344CB8AC3E}">
        <p14:creationId xmlns:p14="http://schemas.microsoft.com/office/powerpoint/2010/main" val="2591076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0" y="0"/>
            <a:ext cx="9144000" cy="6858000"/>
          </a:xfrm>
          <a:prstGeom prst="rect">
            <a:avLst/>
          </a:prstGeom>
          <a:noFill/>
          <a:ln w="63500">
            <a:solidFill>
              <a:srgbClr val="2577C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2577C9"/>
              </a:solidFill>
              <a:cs typeface="Arial" panose="020B0604020202020204" pitchFamily="34" charset="0"/>
            </a:endParaRPr>
          </a:p>
        </p:txBody>
      </p:sp>
      <p:cxnSp>
        <p:nvCxnSpPr>
          <p:cNvPr id="23" name="Прямая соединительная линия 22"/>
          <p:cNvCxnSpPr/>
          <p:nvPr/>
        </p:nvCxnSpPr>
        <p:spPr>
          <a:xfrm flipV="1">
            <a:off x="571460" y="6536333"/>
            <a:ext cx="8393031" cy="6680"/>
          </a:xfrm>
          <a:prstGeom prst="line">
            <a:avLst/>
          </a:prstGeom>
          <a:ln w="19050">
            <a:solidFill>
              <a:srgbClr val="2577C9"/>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26929" y="6323642"/>
            <a:ext cx="444528" cy="432071"/>
            <a:chOff x="504587" y="5389048"/>
            <a:chExt cx="444528" cy="432071"/>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31" y="5421372"/>
              <a:ext cx="394440" cy="367423"/>
            </a:xfrm>
            <a:prstGeom prst="rect">
              <a:avLst/>
            </a:prstGeom>
          </p:spPr>
        </p:pic>
        <p:sp>
          <p:nvSpPr>
            <p:cNvPr id="8" name="Rounded Rectangle 7"/>
            <p:cNvSpPr>
              <a:spLocks/>
            </p:cNvSpPr>
            <p:nvPr/>
          </p:nvSpPr>
          <p:spPr>
            <a:xfrm>
              <a:off x="504587" y="5389048"/>
              <a:ext cx="444528" cy="432071"/>
            </a:xfrm>
            <a:prstGeom prst="roundRect">
              <a:avLst/>
            </a:prstGeom>
            <a:noFill/>
            <a:ln w="25400">
              <a:solidFill>
                <a:srgbClr val="257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182" r="22"/>
          <a:stretch/>
        </p:blipFill>
        <p:spPr>
          <a:xfrm>
            <a:off x="936000" y="548640"/>
            <a:ext cx="7272000" cy="5760720"/>
          </a:xfrm>
          <a:prstGeom prst="rect">
            <a:avLst/>
          </a:prstGeom>
        </p:spPr>
      </p:pic>
      <p:sp>
        <p:nvSpPr>
          <p:cNvPr id="11" name="Rounded Rectangle 10"/>
          <p:cNvSpPr/>
          <p:nvPr/>
        </p:nvSpPr>
        <p:spPr>
          <a:xfrm>
            <a:off x="1263979" y="828973"/>
            <a:ext cx="720080"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Gun</a:t>
            </a:r>
            <a:endParaRPr lang="ru-RU" dirty="0">
              <a:solidFill>
                <a:srgbClr val="0033CC"/>
              </a:solidFill>
            </a:endParaRPr>
          </a:p>
        </p:txBody>
      </p:sp>
      <p:sp>
        <p:nvSpPr>
          <p:cNvPr id="13" name="Rounded Rectangle 12"/>
          <p:cNvSpPr/>
          <p:nvPr/>
        </p:nvSpPr>
        <p:spPr>
          <a:xfrm>
            <a:off x="1306640" y="2366411"/>
            <a:ext cx="978927"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Injector</a:t>
            </a:r>
            <a:endParaRPr lang="ru-RU" dirty="0">
              <a:solidFill>
                <a:srgbClr val="0033CC"/>
              </a:solidFill>
            </a:endParaRPr>
          </a:p>
        </p:txBody>
      </p:sp>
      <p:sp>
        <p:nvSpPr>
          <p:cNvPr id="14" name="Rounded Rectangle 13"/>
          <p:cNvSpPr/>
          <p:nvPr/>
        </p:nvSpPr>
        <p:spPr>
          <a:xfrm>
            <a:off x="1994307" y="4365107"/>
            <a:ext cx="1410975" cy="42541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Main </a:t>
            </a:r>
            <a:r>
              <a:rPr lang="en-US" dirty="0" err="1">
                <a:solidFill>
                  <a:srgbClr val="0033CC"/>
                </a:solidFill>
              </a:rPr>
              <a:t>linac</a:t>
            </a:r>
            <a:endParaRPr lang="ru-RU" dirty="0">
              <a:solidFill>
                <a:srgbClr val="0033CC"/>
              </a:solidFill>
            </a:endParaRPr>
          </a:p>
        </p:txBody>
      </p:sp>
      <p:sp>
        <p:nvSpPr>
          <p:cNvPr id="16" name="Rounded Rectangle 15"/>
          <p:cNvSpPr/>
          <p:nvPr/>
        </p:nvSpPr>
        <p:spPr>
          <a:xfrm>
            <a:off x="6084171" y="2115327"/>
            <a:ext cx="2016223" cy="61112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The second FEL</a:t>
            </a:r>
          </a:p>
          <a:p>
            <a:pPr algn="ctr"/>
            <a:r>
              <a:rPr lang="en-US" dirty="0" err="1">
                <a:solidFill>
                  <a:srgbClr val="0033CC"/>
                </a:solidFill>
              </a:rPr>
              <a:t>undulator</a:t>
            </a:r>
            <a:endParaRPr lang="ru-RU" dirty="0">
              <a:solidFill>
                <a:srgbClr val="0033CC"/>
              </a:solidFill>
            </a:endParaRPr>
          </a:p>
        </p:txBody>
      </p:sp>
      <p:sp>
        <p:nvSpPr>
          <p:cNvPr id="17" name="Line 2"/>
          <p:cNvSpPr>
            <a:spLocks noChangeShapeType="1"/>
          </p:cNvSpPr>
          <p:nvPr/>
        </p:nvSpPr>
        <p:spPr bwMode="auto">
          <a:xfrm flipV="1">
            <a:off x="3405278" y="3998961"/>
            <a:ext cx="878691" cy="578852"/>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1" name="Line 2"/>
          <p:cNvSpPr>
            <a:spLocks noChangeShapeType="1"/>
          </p:cNvSpPr>
          <p:nvPr/>
        </p:nvSpPr>
        <p:spPr bwMode="auto">
          <a:xfrm flipH="1">
            <a:off x="5652121" y="2726453"/>
            <a:ext cx="1569579" cy="846565"/>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5" name="Rounded Rectangle 24"/>
          <p:cNvSpPr/>
          <p:nvPr/>
        </p:nvSpPr>
        <p:spPr>
          <a:xfrm>
            <a:off x="1133438" y="5043515"/>
            <a:ext cx="2304257" cy="61112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The first THz FEL</a:t>
            </a:r>
          </a:p>
          <a:p>
            <a:pPr algn="ctr"/>
            <a:r>
              <a:rPr lang="en-US" dirty="0" err="1">
                <a:solidFill>
                  <a:srgbClr val="0033CC"/>
                </a:solidFill>
              </a:rPr>
              <a:t>undulator</a:t>
            </a:r>
            <a:r>
              <a:rPr lang="en-US" dirty="0">
                <a:solidFill>
                  <a:srgbClr val="0033CC"/>
                </a:solidFill>
              </a:rPr>
              <a:t> sections</a:t>
            </a:r>
            <a:endParaRPr lang="ru-RU" dirty="0">
              <a:solidFill>
                <a:srgbClr val="0033CC"/>
              </a:solidFill>
            </a:endParaRPr>
          </a:p>
        </p:txBody>
      </p:sp>
      <p:sp>
        <p:nvSpPr>
          <p:cNvPr id="26" name="Line 2"/>
          <p:cNvSpPr>
            <a:spLocks noChangeShapeType="1"/>
          </p:cNvSpPr>
          <p:nvPr/>
        </p:nvSpPr>
        <p:spPr bwMode="auto">
          <a:xfrm flipV="1">
            <a:off x="3437694" y="4437109"/>
            <a:ext cx="558244" cy="911968"/>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7" name="Rounded Rectangle 26"/>
          <p:cNvSpPr/>
          <p:nvPr/>
        </p:nvSpPr>
        <p:spPr>
          <a:xfrm>
            <a:off x="3896843" y="5294600"/>
            <a:ext cx="864096"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Dump</a:t>
            </a:r>
            <a:endParaRPr lang="ru-RU" dirty="0">
              <a:solidFill>
                <a:srgbClr val="0033CC"/>
              </a:solidFill>
            </a:endParaRPr>
          </a:p>
        </p:txBody>
      </p:sp>
      <p:sp>
        <p:nvSpPr>
          <p:cNvPr id="28" name="Line 2"/>
          <p:cNvSpPr>
            <a:spLocks noChangeShapeType="1"/>
          </p:cNvSpPr>
          <p:nvPr/>
        </p:nvSpPr>
        <p:spPr bwMode="auto">
          <a:xfrm flipV="1">
            <a:off x="4328891" y="4653139"/>
            <a:ext cx="891180" cy="641463"/>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253" y="5654643"/>
            <a:ext cx="920243" cy="591585"/>
          </a:xfrm>
          <a:prstGeom prst="rect">
            <a:avLst/>
          </a:prstGeom>
        </p:spPr>
      </p:pic>
      <p:sp>
        <p:nvSpPr>
          <p:cNvPr id="30" name="Line 2"/>
          <p:cNvSpPr>
            <a:spLocks noChangeShapeType="1"/>
          </p:cNvSpPr>
          <p:nvPr/>
        </p:nvSpPr>
        <p:spPr bwMode="auto">
          <a:xfrm flipV="1">
            <a:off x="3437694" y="4869160"/>
            <a:ext cx="1134307" cy="479919"/>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4" name="Rectangle 2"/>
          <p:cNvSpPr>
            <a:spLocks noChangeArrowheads="1"/>
          </p:cNvSpPr>
          <p:nvPr/>
        </p:nvSpPr>
        <p:spPr bwMode="auto">
          <a:xfrm>
            <a:off x="-16679" y="280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800" b="1" dirty="0" err="1">
                <a:solidFill>
                  <a:srgbClr val="0000CC"/>
                </a:solidFill>
                <a:cs typeface="Arial" panose="020B0604020202020204" pitchFamily="34" charset="0"/>
              </a:rPr>
              <a:t>NovoFEL</a:t>
            </a:r>
            <a:r>
              <a:rPr lang="en-US" altLang="ru-RU" sz="2800" b="1" dirty="0">
                <a:solidFill>
                  <a:srgbClr val="0000CC"/>
                </a:solidFill>
                <a:cs typeface="Arial" panose="020B0604020202020204" pitchFamily="34" charset="0"/>
              </a:rPr>
              <a:t> Accelerator Design and status</a:t>
            </a:r>
            <a:endParaRPr lang="ru-RU" altLang="ru-RU" sz="2800" b="1" dirty="0">
              <a:solidFill>
                <a:srgbClr val="0000CC"/>
              </a:solidFill>
              <a:cs typeface="Arial" panose="020B0604020202020204" pitchFamily="34" charset="0"/>
            </a:endParaRPr>
          </a:p>
        </p:txBody>
      </p:sp>
    </p:spTree>
    <p:extLst>
      <p:ext uri="{BB962C8B-B14F-4D97-AF65-F5344CB8AC3E}">
        <p14:creationId xmlns:p14="http://schemas.microsoft.com/office/powerpoint/2010/main" val="266897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0" y="0"/>
            <a:ext cx="9144000" cy="6858000"/>
          </a:xfrm>
          <a:prstGeom prst="rect">
            <a:avLst/>
          </a:prstGeom>
          <a:noFill/>
          <a:ln w="63500">
            <a:solidFill>
              <a:srgbClr val="2577C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2577C9"/>
              </a:solidFill>
              <a:cs typeface="Arial" panose="020B0604020202020204" pitchFamily="34" charset="0"/>
            </a:endParaRPr>
          </a:p>
        </p:txBody>
      </p:sp>
      <p:cxnSp>
        <p:nvCxnSpPr>
          <p:cNvPr id="23" name="Прямая соединительная линия 22"/>
          <p:cNvCxnSpPr/>
          <p:nvPr/>
        </p:nvCxnSpPr>
        <p:spPr>
          <a:xfrm flipV="1">
            <a:off x="571460" y="6536333"/>
            <a:ext cx="8393031" cy="6680"/>
          </a:xfrm>
          <a:prstGeom prst="line">
            <a:avLst/>
          </a:prstGeom>
          <a:ln w="19050">
            <a:solidFill>
              <a:srgbClr val="2577C9"/>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26929" y="6323642"/>
            <a:ext cx="444528" cy="432071"/>
            <a:chOff x="504587" y="5389048"/>
            <a:chExt cx="444528" cy="432071"/>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31" y="5421372"/>
              <a:ext cx="394440" cy="367423"/>
            </a:xfrm>
            <a:prstGeom prst="rect">
              <a:avLst/>
            </a:prstGeom>
          </p:spPr>
        </p:pic>
        <p:sp>
          <p:nvSpPr>
            <p:cNvPr id="8" name="Rounded Rectangle 7"/>
            <p:cNvSpPr>
              <a:spLocks/>
            </p:cNvSpPr>
            <p:nvPr/>
          </p:nvSpPr>
          <p:spPr>
            <a:xfrm>
              <a:off x="504587" y="5389048"/>
              <a:ext cx="444528" cy="432071"/>
            </a:xfrm>
            <a:prstGeom prst="roundRect">
              <a:avLst/>
            </a:prstGeom>
            <a:noFill/>
            <a:ln w="25400">
              <a:solidFill>
                <a:srgbClr val="257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182" r="22"/>
          <a:stretch/>
        </p:blipFill>
        <p:spPr>
          <a:xfrm>
            <a:off x="936000" y="548640"/>
            <a:ext cx="7272000" cy="5760720"/>
          </a:xfrm>
          <a:prstGeom prst="rect">
            <a:avLst/>
          </a:prstGeom>
        </p:spPr>
      </p:pic>
      <p:sp>
        <p:nvSpPr>
          <p:cNvPr id="11" name="Rounded Rectangle 10"/>
          <p:cNvSpPr/>
          <p:nvPr/>
        </p:nvSpPr>
        <p:spPr>
          <a:xfrm>
            <a:off x="1263979" y="828973"/>
            <a:ext cx="720080"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Gun</a:t>
            </a:r>
            <a:endParaRPr lang="ru-RU" dirty="0">
              <a:solidFill>
                <a:srgbClr val="0033CC"/>
              </a:solidFill>
            </a:endParaRPr>
          </a:p>
        </p:txBody>
      </p:sp>
      <p:sp>
        <p:nvSpPr>
          <p:cNvPr id="21" name="Rounded Rectangle 20"/>
          <p:cNvSpPr/>
          <p:nvPr/>
        </p:nvSpPr>
        <p:spPr>
          <a:xfrm>
            <a:off x="1306640" y="2366411"/>
            <a:ext cx="978927"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Injector</a:t>
            </a:r>
            <a:endParaRPr lang="ru-RU" dirty="0">
              <a:solidFill>
                <a:srgbClr val="0033CC"/>
              </a:solidFill>
            </a:endParaRPr>
          </a:p>
        </p:txBody>
      </p:sp>
      <p:sp>
        <p:nvSpPr>
          <p:cNvPr id="22" name="Rounded Rectangle 21"/>
          <p:cNvSpPr/>
          <p:nvPr/>
        </p:nvSpPr>
        <p:spPr>
          <a:xfrm>
            <a:off x="1994307" y="4365107"/>
            <a:ext cx="1410975" cy="42541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Main </a:t>
            </a:r>
            <a:r>
              <a:rPr lang="en-US" dirty="0" err="1">
                <a:solidFill>
                  <a:srgbClr val="0033CC"/>
                </a:solidFill>
              </a:rPr>
              <a:t>linac</a:t>
            </a:r>
            <a:endParaRPr lang="ru-RU" dirty="0">
              <a:solidFill>
                <a:srgbClr val="0033CC"/>
              </a:solidFill>
            </a:endParaRPr>
          </a:p>
        </p:txBody>
      </p:sp>
      <p:sp>
        <p:nvSpPr>
          <p:cNvPr id="24" name="Rounded Rectangle 23"/>
          <p:cNvSpPr/>
          <p:nvPr/>
        </p:nvSpPr>
        <p:spPr>
          <a:xfrm>
            <a:off x="1133438" y="5043515"/>
            <a:ext cx="2304257" cy="61112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The first THz FEL</a:t>
            </a:r>
          </a:p>
          <a:p>
            <a:pPr algn="ctr"/>
            <a:r>
              <a:rPr lang="en-US" dirty="0" err="1">
                <a:solidFill>
                  <a:srgbClr val="0033CC"/>
                </a:solidFill>
              </a:rPr>
              <a:t>undulator</a:t>
            </a:r>
            <a:r>
              <a:rPr lang="en-US" dirty="0">
                <a:solidFill>
                  <a:srgbClr val="0033CC"/>
                </a:solidFill>
              </a:rPr>
              <a:t> sections</a:t>
            </a:r>
            <a:endParaRPr lang="ru-RU" dirty="0">
              <a:solidFill>
                <a:srgbClr val="0033CC"/>
              </a:solidFill>
            </a:endParaRPr>
          </a:p>
        </p:txBody>
      </p:sp>
      <p:sp>
        <p:nvSpPr>
          <p:cNvPr id="25" name="Rounded Rectangle 24"/>
          <p:cNvSpPr/>
          <p:nvPr/>
        </p:nvSpPr>
        <p:spPr>
          <a:xfrm>
            <a:off x="6084171" y="2115327"/>
            <a:ext cx="2016223" cy="61112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The second FEL</a:t>
            </a:r>
          </a:p>
          <a:p>
            <a:pPr algn="ctr"/>
            <a:r>
              <a:rPr lang="en-US" dirty="0" err="1">
                <a:solidFill>
                  <a:srgbClr val="0033CC"/>
                </a:solidFill>
              </a:rPr>
              <a:t>undulator</a:t>
            </a:r>
            <a:endParaRPr lang="ru-RU" dirty="0">
              <a:solidFill>
                <a:srgbClr val="0033CC"/>
              </a:solidFill>
            </a:endParaRPr>
          </a:p>
        </p:txBody>
      </p:sp>
      <p:sp>
        <p:nvSpPr>
          <p:cNvPr id="26" name="Rounded Rectangle 25"/>
          <p:cNvSpPr/>
          <p:nvPr/>
        </p:nvSpPr>
        <p:spPr>
          <a:xfrm>
            <a:off x="4701419" y="828975"/>
            <a:ext cx="2520280" cy="611127"/>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The third IR FEL</a:t>
            </a:r>
          </a:p>
          <a:p>
            <a:pPr algn="ctr"/>
            <a:r>
              <a:rPr lang="en-US" dirty="0" err="1">
                <a:solidFill>
                  <a:srgbClr val="0033CC"/>
                </a:solidFill>
              </a:rPr>
              <a:t>undulator</a:t>
            </a:r>
            <a:r>
              <a:rPr lang="en-US" dirty="0">
                <a:solidFill>
                  <a:srgbClr val="0033CC"/>
                </a:solidFill>
              </a:rPr>
              <a:t> sections</a:t>
            </a:r>
            <a:endParaRPr lang="ru-RU" dirty="0">
              <a:solidFill>
                <a:srgbClr val="0033CC"/>
              </a:solidFill>
            </a:endParaRPr>
          </a:p>
        </p:txBody>
      </p:sp>
      <p:sp>
        <p:nvSpPr>
          <p:cNvPr id="27" name="Line 2"/>
          <p:cNvSpPr>
            <a:spLocks noChangeShapeType="1"/>
          </p:cNvSpPr>
          <p:nvPr/>
        </p:nvSpPr>
        <p:spPr bwMode="auto">
          <a:xfrm flipV="1">
            <a:off x="3405278" y="3998961"/>
            <a:ext cx="878691" cy="578852"/>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9" name="Line 2"/>
          <p:cNvSpPr>
            <a:spLocks noChangeShapeType="1"/>
          </p:cNvSpPr>
          <p:nvPr/>
        </p:nvSpPr>
        <p:spPr bwMode="auto">
          <a:xfrm flipV="1">
            <a:off x="3437694" y="4869160"/>
            <a:ext cx="1134307" cy="479919"/>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 name="Line 2"/>
          <p:cNvSpPr>
            <a:spLocks noChangeShapeType="1"/>
          </p:cNvSpPr>
          <p:nvPr/>
        </p:nvSpPr>
        <p:spPr bwMode="auto">
          <a:xfrm flipV="1">
            <a:off x="3437694" y="4437109"/>
            <a:ext cx="558244" cy="911968"/>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1" name="Line 2"/>
          <p:cNvSpPr>
            <a:spLocks noChangeShapeType="1"/>
          </p:cNvSpPr>
          <p:nvPr/>
        </p:nvSpPr>
        <p:spPr bwMode="auto">
          <a:xfrm flipH="1">
            <a:off x="5652121" y="2726453"/>
            <a:ext cx="1569579" cy="846565"/>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2" name="Line 2"/>
          <p:cNvSpPr>
            <a:spLocks noChangeShapeType="1"/>
          </p:cNvSpPr>
          <p:nvPr/>
        </p:nvSpPr>
        <p:spPr bwMode="auto">
          <a:xfrm flipH="1">
            <a:off x="5220072" y="1440101"/>
            <a:ext cx="741487" cy="1340829"/>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8" name="Rounded Rectangle 27"/>
          <p:cNvSpPr/>
          <p:nvPr/>
        </p:nvSpPr>
        <p:spPr>
          <a:xfrm>
            <a:off x="3896843" y="5294600"/>
            <a:ext cx="864096" cy="360040"/>
          </a:xfrm>
          <a:prstGeom prst="roundRect">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CC"/>
                </a:solidFill>
              </a:rPr>
              <a:t>Dump</a:t>
            </a:r>
            <a:endParaRPr lang="ru-RU" dirty="0">
              <a:solidFill>
                <a:srgbClr val="0033CC"/>
              </a:solidFill>
            </a:endParaRPr>
          </a:p>
        </p:txBody>
      </p:sp>
      <p:sp>
        <p:nvSpPr>
          <p:cNvPr id="33" name="Line 2"/>
          <p:cNvSpPr>
            <a:spLocks noChangeShapeType="1"/>
          </p:cNvSpPr>
          <p:nvPr/>
        </p:nvSpPr>
        <p:spPr bwMode="auto">
          <a:xfrm flipV="1">
            <a:off x="4328891" y="4653139"/>
            <a:ext cx="891180" cy="641463"/>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253" y="5654643"/>
            <a:ext cx="920243" cy="591585"/>
          </a:xfrm>
          <a:prstGeom prst="rect">
            <a:avLst/>
          </a:prstGeom>
        </p:spPr>
      </p:pic>
      <p:sp>
        <p:nvSpPr>
          <p:cNvPr id="35" name="Rectangle 2"/>
          <p:cNvSpPr>
            <a:spLocks noChangeArrowheads="1"/>
          </p:cNvSpPr>
          <p:nvPr/>
        </p:nvSpPr>
        <p:spPr bwMode="auto">
          <a:xfrm>
            <a:off x="-16679" y="2801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800" b="1" dirty="0" err="1">
                <a:solidFill>
                  <a:srgbClr val="0000CC"/>
                </a:solidFill>
                <a:cs typeface="Arial" panose="020B0604020202020204" pitchFamily="34" charset="0"/>
              </a:rPr>
              <a:t>NovoFEL</a:t>
            </a:r>
            <a:r>
              <a:rPr lang="en-US" altLang="ru-RU" sz="2800" b="1" dirty="0">
                <a:solidFill>
                  <a:srgbClr val="0000CC"/>
                </a:solidFill>
                <a:cs typeface="Arial" panose="020B0604020202020204" pitchFamily="34" charset="0"/>
              </a:rPr>
              <a:t> Accelerator Design and status</a:t>
            </a:r>
            <a:endParaRPr lang="ru-RU" altLang="ru-RU" sz="2800" b="1" dirty="0">
              <a:solidFill>
                <a:srgbClr val="0000CC"/>
              </a:solidFill>
              <a:cs typeface="Arial" panose="020B0604020202020204" pitchFamily="34" charset="0"/>
            </a:endParaRPr>
          </a:p>
        </p:txBody>
      </p:sp>
    </p:spTree>
    <p:extLst>
      <p:ext uri="{BB962C8B-B14F-4D97-AF65-F5344CB8AC3E}">
        <p14:creationId xmlns:p14="http://schemas.microsoft.com/office/powerpoint/2010/main" val="183237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115888"/>
            <a:ext cx="9144000" cy="720725"/>
          </a:xfrm>
          <a:noFill/>
        </p:spPr>
        <p:txBody>
          <a:bodyPr/>
          <a:lstStyle/>
          <a:p>
            <a:pPr eaLnBrk="1" hangingPunct="1"/>
            <a:r>
              <a:rPr lang="en-US" altLang="ru-RU" sz="2800" b="1" smtClean="0">
                <a:solidFill>
                  <a:srgbClr val="0000CC"/>
                </a:solidFill>
              </a:rPr>
              <a:t>Magnets and vacuum chamber of bends</a:t>
            </a:r>
            <a:endParaRPr lang="ru-RU" altLang="ru-RU" sz="2800" b="1" smtClean="0">
              <a:solidFill>
                <a:srgbClr val="0000CC"/>
              </a:solidFill>
            </a:endParaRPr>
          </a:p>
        </p:txBody>
      </p:sp>
      <p:pic>
        <p:nvPicPr>
          <p:cNvPr id="84995" name="Picture 5" descr="DSC022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75163"/>
            <a:ext cx="1773238"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6" descr="DSC029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495800"/>
            <a:ext cx="28956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descr="DSC02940"/>
          <p:cNvPicPr>
            <a:picLocks noChangeAspect="1" noChangeArrowheads="1"/>
          </p:cNvPicPr>
          <p:nvPr/>
        </p:nvPicPr>
        <p:blipFill>
          <a:blip r:embed="rId5">
            <a:extLst>
              <a:ext uri="{28A0092B-C50C-407E-A947-70E740481C1C}">
                <a14:useLocalDpi xmlns:a14="http://schemas.microsoft.com/office/drawing/2010/main" val="0"/>
              </a:ext>
            </a:extLst>
          </a:blip>
          <a:srcRect l="2423"/>
          <a:stretch>
            <a:fillRect/>
          </a:stretch>
        </p:blipFill>
        <p:spPr bwMode="auto">
          <a:xfrm>
            <a:off x="6011863" y="981075"/>
            <a:ext cx="29019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AutoShape 8"/>
          <p:cNvSpPr>
            <a:spLocks noChangeArrowheads="1"/>
          </p:cNvSpPr>
          <p:nvPr/>
        </p:nvSpPr>
        <p:spPr bwMode="auto">
          <a:xfrm>
            <a:off x="4211638" y="2667000"/>
            <a:ext cx="393700" cy="762000"/>
          </a:xfrm>
          <a:prstGeom prst="roundRect">
            <a:avLst>
              <a:gd name="adj"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endParaRPr>
          </a:p>
        </p:txBody>
      </p:sp>
      <p:sp>
        <p:nvSpPr>
          <p:cNvPr id="84999" name="AutoShape 9"/>
          <p:cNvSpPr>
            <a:spLocks noChangeArrowheads="1"/>
          </p:cNvSpPr>
          <p:nvPr/>
        </p:nvSpPr>
        <p:spPr bwMode="auto">
          <a:xfrm>
            <a:off x="4140200" y="2593975"/>
            <a:ext cx="1655763" cy="1368425"/>
          </a:xfrm>
          <a:prstGeom prst="roundRect">
            <a:avLst>
              <a:gd name="adj"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endParaRPr>
          </a:p>
        </p:txBody>
      </p:sp>
      <p:sp>
        <p:nvSpPr>
          <p:cNvPr id="85000" name="AutoShape 10"/>
          <p:cNvSpPr>
            <a:spLocks noChangeArrowheads="1"/>
          </p:cNvSpPr>
          <p:nvPr/>
        </p:nvSpPr>
        <p:spPr bwMode="auto">
          <a:xfrm>
            <a:off x="2286000" y="3657600"/>
            <a:ext cx="1854200" cy="1828800"/>
          </a:xfrm>
          <a:prstGeom prst="roundRect">
            <a:avLst>
              <a:gd name="adj"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endParaRPr>
          </a:p>
        </p:txBody>
      </p:sp>
      <p:sp>
        <p:nvSpPr>
          <p:cNvPr id="85001" name="AutoShape 11"/>
          <p:cNvSpPr>
            <a:spLocks noChangeArrowheads="1"/>
          </p:cNvSpPr>
          <p:nvPr/>
        </p:nvSpPr>
        <p:spPr bwMode="auto">
          <a:xfrm>
            <a:off x="2438400" y="4191000"/>
            <a:ext cx="609600" cy="304800"/>
          </a:xfrm>
          <a:prstGeom prst="roundRect">
            <a:avLst>
              <a:gd name="adj"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endParaRPr>
          </a:p>
        </p:txBody>
      </p:sp>
      <p:sp>
        <p:nvSpPr>
          <p:cNvPr id="85002" name="Line 12"/>
          <p:cNvSpPr>
            <a:spLocks noChangeShapeType="1"/>
          </p:cNvSpPr>
          <p:nvPr/>
        </p:nvSpPr>
        <p:spPr bwMode="auto">
          <a:xfrm flipH="1" flipV="1">
            <a:off x="1643063" y="3214688"/>
            <a:ext cx="642937" cy="1357312"/>
          </a:xfrm>
          <a:prstGeom prst="line">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85003" name="Line 13"/>
          <p:cNvSpPr>
            <a:spLocks noChangeShapeType="1"/>
          </p:cNvSpPr>
          <p:nvPr/>
        </p:nvSpPr>
        <p:spPr bwMode="auto">
          <a:xfrm flipH="1">
            <a:off x="2070100" y="4495800"/>
            <a:ext cx="673100" cy="952500"/>
          </a:xfrm>
          <a:prstGeom prst="line">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85004" name="Line 14"/>
          <p:cNvSpPr>
            <a:spLocks noChangeShapeType="1"/>
          </p:cNvSpPr>
          <p:nvPr/>
        </p:nvSpPr>
        <p:spPr bwMode="auto">
          <a:xfrm>
            <a:off x="4965700" y="3962400"/>
            <a:ext cx="974725" cy="1698625"/>
          </a:xfrm>
          <a:prstGeom prst="line">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85005" name="Line 15"/>
          <p:cNvSpPr>
            <a:spLocks noChangeShapeType="1"/>
          </p:cNvSpPr>
          <p:nvPr/>
        </p:nvSpPr>
        <p:spPr bwMode="auto">
          <a:xfrm flipV="1">
            <a:off x="4605338" y="1700213"/>
            <a:ext cx="1335087" cy="1343025"/>
          </a:xfrm>
          <a:prstGeom prst="line">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pic>
        <p:nvPicPr>
          <p:cNvPr id="85006" name="Picture 16" descr="DSC022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2492375"/>
            <a:ext cx="22320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7" name="AutoShape 17"/>
          <p:cNvSpPr>
            <a:spLocks noChangeArrowheads="1"/>
          </p:cNvSpPr>
          <p:nvPr/>
        </p:nvSpPr>
        <p:spPr bwMode="auto">
          <a:xfrm>
            <a:off x="3924300" y="1557338"/>
            <a:ext cx="1152525" cy="996950"/>
          </a:xfrm>
          <a:prstGeom prst="roundRect">
            <a:avLst>
              <a:gd name="adj"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endParaRPr>
          </a:p>
        </p:txBody>
      </p:sp>
      <p:sp>
        <p:nvSpPr>
          <p:cNvPr id="85008" name="Line 18"/>
          <p:cNvSpPr>
            <a:spLocks noChangeShapeType="1"/>
          </p:cNvSpPr>
          <p:nvPr/>
        </p:nvSpPr>
        <p:spPr bwMode="auto">
          <a:xfrm>
            <a:off x="5076825" y="2060575"/>
            <a:ext cx="1223963" cy="1368425"/>
          </a:xfrm>
          <a:prstGeom prst="line">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85009"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85010" name="Рисунок 19" descr="DSC_003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4313" y="1000125"/>
            <a:ext cx="2916237"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Рисунок 22" descr="BendDrawing.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44713" y="1406525"/>
            <a:ext cx="41243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408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39"/>
          <p:cNvSpPr>
            <a:spLocks noChangeArrowheads="1"/>
          </p:cNvSpPr>
          <p:nvPr/>
        </p:nvSpPr>
        <p:spPr bwMode="auto">
          <a:xfrm>
            <a:off x="420688" y="1447800"/>
            <a:ext cx="8304212" cy="4038600"/>
          </a:xfrm>
          <a:prstGeom prst="roundRect">
            <a:avLst>
              <a:gd name="adj" fmla="val 16667"/>
            </a:avLst>
          </a:prstGeom>
          <a:solidFill>
            <a:schemeClr val="bg1"/>
          </a:solidFill>
          <a:ln w="19050">
            <a:solidFill>
              <a:srgbClr val="0066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endParaRPr>
          </a:p>
        </p:txBody>
      </p:sp>
      <p:graphicFrame>
        <p:nvGraphicFramePr>
          <p:cNvPr id="6146" name="Object 32"/>
          <p:cNvGraphicFramePr>
            <a:graphicFrameLocks noChangeAspect="1"/>
          </p:cNvGraphicFramePr>
          <p:nvPr/>
        </p:nvGraphicFramePr>
        <p:xfrm>
          <a:off x="1293813" y="1905000"/>
          <a:ext cx="6556375" cy="3009900"/>
        </p:xfrm>
        <a:graphic>
          <a:graphicData uri="http://schemas.openxmlformats.org/presentationml/2006/ole">
            <mc:AlternateContent xmlns:mc="http://schemas.openxmlformats.org/markup-compatibility/2006">
              <mc:Choice xmlns:v="urn:schemas-microsoft-com:vml" Requires="v">
                <p:oleObj spid="_x0000_s2058" r:id="rId4" imgW="10297607" imgH="4837542" progId="Visio.Drawing.11">
                  <p:embed/>
                </p:oleObj>
              </mc:Choice>
              <mc:Fallback>
                <p:oleObj r:id="rId4" imgW="10297607" imgH="483754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813" y="1905000"/>
                        <a:ext cx="6556375" cy="300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8" name="TextBox 14"/>
          <p:cNvSpPr txBox="1">
            <a:spLocks noChangeArrowheads="1"/>
          </p:cNvSpPr>
          <p:nvPr/>
        </p:nvSpPr>
        <p:spPr bwMode="auto">
          <a:xfrm>
            <a:off x="2895600" y="50292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solidFill>
                  <a:srgbClr val="FF0000"/>
                </a:solidFill>
              </a:rPr>
              <a:t>42 MeV</a:t>
            </a:r>
            <a:endParaRPr lang="ru-RU" altLang="ru-RU">
              <a:solidFill>
                <a:srgbClr val="FF0000"/>
              </a:solidFill>
            </a:endParaRPr>
          </a:p>
        </p:txBody>
      </p:sp>
      <p:sp>
        <p:nvSpPr>
          <p:cNvPr id="6149" name="Rectangle 2"/>
          <p:cNvSpPr>
            <a:spLocks noChangeArrowheads="1"/>
          </p:cNvSpPr>
          <p:nvPr/>
        </p:nvSpPr>
        <p:spPr bwMode="auto">
          <a:xfrm>
            <a:off x="0" y="2643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endParaRPr>
          </a:p>
        </p:txBody>
      </p:sp>
      <p:sp>
        <p:nvSpPr>
          <p:cNvPr id="6150" name="Rectangle 3"/>
          <p:cNvSpPr>
            <a:spLocks noChangeArrowheads="1"/>
          </p:cNvSpPr>
          <p:nvPr/>
        </p:nvSpPr>
        <p:spPr bwMode="auto">
          <a:xfrm>
            <a:off x="0" y="1995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endParaRPr>
          </a:p>
        </p:txBody>
      </p:sp>
      <p:sp>
        <p:nvSpPr>
          <p:cNvPr id="6151" name="AutoShape 39"/>
          <p:cNvSpPr>
            <a:spLocks noChangeArrowheads="1"/>
          </p:cNvSpPr>
          <p:nvPr/>
        </p:nvSpPr>
        <p:spPr bwMode="auto">
          <a:xfrm>
            <a:off x="457200" y="228600"/>
            <a:ext cx="8304213" cy="685800"/>
          </a:xfrm>
          <a:prstGeom prst="roundRect">
            <a:avLst>
              <a:gd name="adj" fmla="val 16667"/>
            </a:avLst>
          </a:prstGeom>
          <a:solidFill>
            <a:schemeClr val="bg1"/>
          </a:solidFill>
          <a:ln w="19050">
            <a:solidFill>
              <a:srgbClr val="0066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endParaRPr>
          </a:p>
        </p:txBody>
      </p:sp>
      <p:sp>
        <p:nvSpPr>
          <p:cNvPr id="6152" name="Rectangle 4"/>
          <p:cNvSpPr>
            <a:spLocks noChangeArrowheads="1"/>
          </p:cNvSpPr>
          <p:nvPr/>
        </p:nvSpPr>
        <p:spPr bwMode="auto">
          <a:xfrm>
            <a:off x="0" y="304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ja-JP" sz="2800" b="1" dirty="0" smtClean="0">
                <a:solidFill>
                  <a:srgbClr val="0000CC"/>
                </a:solidFill>
                <a:ea typeface="MS PGothic" panose="020B0600070205080204" pitchFamily="34" charset="-128"/>
              </a:rPr>
              <a:t>Second and third </a:t>
            </a:r>
            <a:r>
              <a:rPr lang="en-US" altLang="ja-JP" sz="2800" b="1" dirty="0">
                <a:solidFill>
                  <a:srgbClr val="0000CC"/>
                </a:solidFill>
                <a:ea typeface="MS PGothic" panose="020B0600070205080204" pitchFamily="34" charset="-128"/>
              </a:rPr>
              <a:t>stages beamlines</a:t>
            </a:r>
          </a:p>
        </p:txBody>
      </p:sp>
      <p:sp>
        <p:nvSpPr>
          <p:cNvPr id="6153" name="TextBox 14"/>
          <p:cNvSpPr txBox="1">
            <a:spLocks noChangeArrowheads="1"/>
          </p:cNvSpPr>
          <p:nvPr/>
        </p:nvSpPr>
        <p:spPr bwMode="auto">
          <a:xfrm>
            <a:off x="2357438" y="3857625"/>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a:solidFill>
                  <a:srgbClr val="008000"/>
                </a:solidFill>
              </a:rPr>
              <a:t>3</a:t>
            </a:r>
            <a:r>
              <a:rPr lang="en-US" altLang="ru-RU">
                <a:solidFill>
                  <a:srgbClr val="008000"/>
                </a:solidFill>
              </a:rPr>
              <a:t>2 MeV</a:t>
            </a:r>
            <a:endParaRPr lang="ru-RU" altLang="ru-RU">
              <a:solidFill>
                <a:srgbClr val="008000"/>
              </a:solidFill>
            </a:endParaRPr>
          </a:p>
        </p:txBody>
      </p:sp>
      <p:sp>
        <p:nvSpPr>
          <p:cNvPr id="6154" name="TextBox 14"/>
          <p:cNvSpPr txBox="1">
            <a:spLocks noChangeArrowheads="1"/>
          </p:cNvSpPr>
          <p:nvPr/>
        </p:nvSpPr>
        <p:spPr bwMode="auto">
          <a:xfrm>
            <a:off x="4071938" y="3357563"/>
            <a:ext cx="106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a:solidFill>
                  <a:srgbClr val="008000"/>
                </a:solidFill>
              </a:rPr>
              <a:t>2</a:t>
            </a:r>
            <a:r>
              <a:rPr lang="en-US" altLang="ru-RU">
                <a:solidFill>
                  <a:srgbClr val="008000"/>
                </a:solidFill>
              </a:rPr>
              <a:t>2 MeV</a:t>
            </a:r>
            <a:endParaRPr lang="ru-RU" altLang="ru-RU">
              <a:solidFill>
                <a:srgbClr val="008000"/>
              </a:solidFill>
            </a:endParaRPr>
          </a:p>
        </p:txBody>
      </p:sp>
      <p:sp>
        <p:nvSpPr>
          <p:cNvPr id="6155" name="TextBox 14"/>
          <p:cNvSpPr txBox="1">
            <a:spLocks noChangeArrowheads="1"/>
          </p:cNvSpPr>
          <p:nvPr/>
        </p:nvSpPr>
        <p:spPr bwMode="auto">
          <a:xfrm>
            <a:off x="4071938" y="2786063"/>
            <a:ext cx="106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a:solidFill>
                  <a:srgbClr val="008000"/>
                </a:solidFill>
              </a:rPr>
              <a:t>1</a:t>
            </a:r>
            <a:r>
              <a:rPr lang="en-US" altLang="ru-RU">
                <a:solidFill>
                  <a:srgbClr val="008000"/>
                </a:solidFill>
              </a:rPr>
              <a:t>2 MeV</a:t>
            </a:r>
            <a:endParaRPr lang="ru-RU" altLang="ru-RU">
              <a:solidFill>
                <a:srgbClr val="008000"/>
              </a:solidFill>
            </a:endParaRPr>
          </a:p>
        </p:txBody>
      </p:sp>
      <p:sp>
        <p:nvSpPr>
          <p:cNvPr id="6156"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6157"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D32FF339-C2A0-4ABB-AEB2-2E63C5A500EE}" type="slidenum">
              <a:rPr lang="ru-RU" altLang="ru-RU" sz="1600">
                <a:solidFill>
                  <a:schemeClr val="bg2"/>
                </a:solidFill>
                <a:latin typeface="Tahoma" panose="020B0604030504040204" pitchFamily="34" charset="0"/>
              </a:rPr>
              <a:pPr algn="ctr" eaLnBrk="1" hangingPunct="1"/>
              <a:t>25</a:t>
            </a:fld>
            <a:endParaRPr lang="ru-RU" altLang="ru-RU" sz="1600">
              <a:solidFill>
                <a:schemeClr val="bg2"/>
              </a:solidFill>
              <a:latin typeface="Tahoma" panose="020B0604030504040204" pitchFamily="34" charset="0"/>
            </a:endParaRPr>
          </a:p>
        </p:txBody>
      </p:sp>
      <p:sp>
        <p:nvSpPr>
          <p:cNvPr id="6158" name="Rectangle 37"/>
          <p:cNvSpPr>
            <a:spLocks noChangeArrowheads="1"/>
          </p:cNvSpPr>
          <p:nvPr/>
        </p:nvSpPr>
        <p:spPr bwMode="auto">
          <a:xfrm>
            <a:off x="0" y="57927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ja-JP" sz="2800" i="1">
                <a:solidFill>
                  <a:srgbClr val="0000CC"/>
                </a:solidFill>
                <a:ea typeface="MS PGothic" panose="020B0600070205080204" pitchFamily="34" charset="-128"/>
              </a:rPr>
              <a:t>(horizontal plane)</a:t>
            </a:r>
            <a:endParaRPr lang="ru-RU" altLang="ru-RU" sz="2800" i="1">
              <a:solidFill>
                <a:srgbClr val="0000CC"/>
              </a:solidFill>
              <a:ea typeface="MS PGothic" panose="020B0600070205080204" pitchFamily="34" charset="-128"/>
            </a:endParaRPr>
          </a:p>
        </p:txBody>
      </p:sp>
    </p:spTree>
    <p:extLst>
      <p:ext uri="{BB962C8B-B14F-4D97-AF65-F5344CB8AC3E}">
        <p14:creationId xmlns:p14="http://schemas.microsoft.com/office/powerpoint/2010/main" val="306425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858000"/>
          </a:xfrm>
          <a:prstGeom prst="rect">
            <a:avLst/>
          </a:prstGeom>
          <a:noFill/>
          <a:ln w="1016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0000CC"/>
              </a:solidFill>
            </a:endParaRPr>
          </a:p>
        </p:txBody>
      </p:sp>
      <p:sp>
        <p:nvSpPr>
          <p:cNvPr id="25603" name="Rectangle 3"/>
          <p:cNvSpPr>
            <a:spLocks noChangeArrowheads="1"/>
          </p:cNvSpPr>
          <p:nvPr/>
        </p:nvSpPr>
        <p:spPr bwMode="auto">
          <a:xfrm>
            <a:off x="179388" y="137376"/>
            <a:ext cx="85344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5000"/>
              </a:lnSpc>
              <a:spcBef>
                <a:spcPct val="40000"/>
              </a:spcBef>
              <a:buFontTx/>
              <a:buNone/>
            </a:pPr>
            <a:endParaRPr lang="en-US" altLang="ru-RU" sz="2400" dirty="0" smtClean="0">
              <a:solidFill>
                <a:srgbClr val="0000CC"/>
              </a:solidFill>
            </a:endParaRPr>
          </a:p>
          <a:p>
            <a:pPr>
              <a:lnSpc>
                <a:spcPct val="115000"/>
              </a:lnSpc>
              <a:spcBef>
                <a:spcPct val="40000"/>
              </a:spcBef>
              <a:buFontTx/>
              <a:buNone/>
            </a:pPr>
            <a:r>
              <a:rPr lang="en-US" altLang="ru-RU" sz="2400" dirty="0" smtClean="0">
                <a:solidFill>
                  <a:srgbClr val="0000CC"/>
                </a:solidFill>
              </a:rPr>
              <a:t>At </a:t>
            </a:r>
            <a:r>
              <a:rPr lang="en-US" altLang="ru-RU" sz="2400" dirty="0">
                <a:solidFill>
                  <a:srgbClr val="0000CC"/>
                </a:solidFill>
              </a:rPr>
              <a:t>the second orbit (20 MeV) we have bypass with second FEL. When magnet of bypass are switched on, the beam passes through this FEL. The length of bypass is chosen to provide the delay, which necessary to have the deceleration instead acceleration at the third passage through acceleration cavities. The first lasing of the FEL at bypass was achieved in 2009. The radiation wavelength range now is 40-90 micron</a:t>
            </a:r>
            <a:r>
              <a:rPr lang="en-US" altLang="ru-RU" sz="2400" dirty="0" smtClean="0">
                <a:solidFill>
                  <a:srgbClr val="0000CC"/>
                </a:solidFill>
              </a:rPr>
              <a:t>. </a:t>
            </a:r>
            <a:endParaRPr lang="en-US" altLang="ru-RU" sz="2400" dirty="0">
              <a:solidFill>
                <a:srgbClr val="0000CC"/>
              </a:solidFill>
            </a:endParaRPr>
          </a:p>
          <a:p>
            <a:pPr>
              <a:lnSpc>
                <a:spcPct val="115000"/>
              </a:lnSpc>
              <a:spcBef>
                <a:spcPct val="40000"/>
              </a:spcBef>
              <a:buFontTx/>
              <a:buNone/>
            </a:pPr>
            <a:r>
              <a:rPr lang="en-US" altLang="ru-RU" sz="2400" dirty="0">
                <a:solidFill>
                  <a:srgbClr val="CC3300"/>
                </a:solidFill>
              </a:rPr>
              <a:t>Now all four horizontal orbits are assembled and commissioned. The electron beam was accelerated four times and then decelerated down to low injection energy. First in the world multi-orbit ERL operation was demonstrated successfully, first lasing was obtained in July 2015.</a:t>
            </a:r>
          </a:p>
        </p:txBody>
      </p:sp>
      <p:sp>
        <p:nvSpPr>
          <p:cNvPr id="25604"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C0BC6BF1-A047-45C4-9247-D9CF45860B4D}" type="slidenum">
              <a:rPr lang="ru-RU" altLang="ru-RU" sz="1600">
                <a:solidFill>
                  <a:schemeClr val="bg2"/>
                </a:solidFill>
                <a:latin typeface="Tahoma" panose="020B0604030504040204" pitchFamily="34" charset="0"/>
              </a:rPr>
              <a:pPr algn="ctr" eaLnBrk="1" hangingPunct="1">
                <a:spcBef>
                  <a:spcPct val="0"/>
                </a:spcBef>
                <a:buFontTx/>
                <a:buNone/>
              </a:pPr>
              <a:t>26</a:t>
            </a:fld>
            <a:endParaRPr lang="ru-RU" altLang="ru-RU" sz="1600">
              <a:solidFill>
                <a:schemeClr val="bg2"/>
              </a:solidFill>
              <a:latin typeface="Tahoma" panose="020B0604030504040204" pitchFamily="34" charset="0"/>
            </a:endParaRPr>
          </a:p>
        </p:txBody>
      </p:sp>
    </p:spTree>
    <p:extLst>
      <p:ext uri="{BB962C8B-B14F-4D97-AF65-F5344CB8AC3E}">
        <p14:creationId xmlns:p14="http://schemas.microsoft.com/office/powerpoint/2010/main" val="281966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20" descr="DSC_0465.jpg"/>
          <p:cNvPicPr>
            <a:picLocks noChangeAspect="1"/>
          </p:cNvPicPr>
          <p:nvPr/>
        </p:nvPicPr>
        <p:blipFill>
          <a:blip r:embed="rId2" cstate="print">
            <a:extLst>
              <a:ext uri="{28A0092B-C50C-407E-A947-70E740481C1C}">
                <a14:useLocalDpi xmlns:a14="http://schemas.microsoft.com/office/drawing/2010/main" val="0"/>
              </a:ext>
            </a:extLst>
          </a:blip>
          <a:srcRect l="5403" r="5403"/>
          <a:stretch>
            <a:fillRect/>
          </a:stretch>
        </p:blipFill>
        <p:spPr bwMode="auto">
          <a:xfrm>
            <a:off x="-6350" y="19050"/>
            <a:ext cx="91567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AutoShape 4"/>
          <p:cNvSpPr>
            <a:spLocks noChangeArrowheads="1"/>
          </p:cNvSpPr>
          <p:nvPr/>
        </p:nvSpPr>
        <p:spPr bwMode="auto">
          <a:xfrm>
            <a:off x="6357938" y="5643563"/>
            <a:ext cx="2286000" cy="949325"/>
          </a:xfrm>
          <a:prstGeom prst="roundRect">
            <a:avLst>
              <a:gd name="adj" fmla="val 16667"/>
            </a:avLst>
          </a:prstGeom>
          <a:solidFill>
            <a:srgbClr val="0000CC">
              <a:alpha val="7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ru-RU" sz="2400">
                <a:solidFill>
                  <a:srgbClr val="FFFFFF"/>
                </a:solidFill>
                <a:cs typeface="Arial" panose="020B0604020202020204" pitchFamily="34" charset="0"/>
              </a:rPr>
              <a:t>2</a:t>
            </a:r>
            <a:r>
              <a:rPr lang="en-US" altLang="ru-RU" sz="2400" baseline="30000">
                <a:solidFill>
                  <a:srgbClr val="FFFFFF"/>
                </a:solidFill>
                <a:cs typeface="Arial" panose="020B0604020202020204" pitchFamily="34" charset="0"/>
              </a:rPr>
              <a:t>nd</a:t>
            </a:r>
            <a:r>
              <a:rPr lang="en-US" altLang="ru-RU" sz="2400">
                <a:solidFill>
                  <a:srgbClr val="FFFFFF"/>
                </a:solidFill>
                <a:cs typeface="Arial" panose="020B0604020202020204" pitchFamily="34" charset="0"/>
              </a:rPr>
              <a:t> stage FEL </a:t>
            </a:r>
          </a:p>
          <a:p>
            <a:pPr algn="ctr">
              <a:spcBef>
                <a:spcPct val="0"/>
              </a:spcBef>
              <a:buFontTx/>
              <a:buNone/>
            </a:pPr>
            <a:r>
              <a:rPr lang="en-US" altLang="ru-RU" sz="2400">
                <a:solidFill>
                  <a:srgbClr val="FFFFFF"/>
                </a:solidFill>
                <a:cs typeface="Arial" panose="020B0604020202020204" pitchFamily="34" charset="0"/>
              </a:rPr>
              <a:t>undulator</a:t>
            </a:r>
            <a:endParaRPr lang="ru-RU" altLang="ru-RU" sz="1800">
              <a:cs typeface="Arial" panose="020B0604020202020204" pitchFamily="34" charset="0"/>
            </a:endParaRPr>
          </a:p>
        </p:txBody>
      </p:sp>
      <p:cxnSp>
        <p:nvCxnSpPr>
          <p:cNvPr id="27652" name="AutoShape 6"/>
          <p:cNvCxnSpPr>
            <a:cxnSpLocks noChangeShapeType="1"/>
            <a:stCxn id="27651" idx="0"/>
          </p:cNvCxnSpPr>
          <p:nvPr/>
        </p:nvCxnSpPr>
        <p:spPr bwMode="auto">
          <a:xfrm rot="5400000" flipH="1" flipV="1">
            <a:off x="6357938" y="3857625"/>
            <a:ext cx="2928938" cy="642937"/>
          </a:xfrm>
          <a:prstGeom prst="straightConnector1">
            <a:avLst/>
          </a:prstGeom>
          <a:noFill/>
          <a:ln w="50800">
            <a:solidFill>
              <a:srgbClr val="000099"/>
            </a:solidFill>
            <a:miter lim="800000"/>
            <a:headEnd type="oval" w="sm" len="sm"/>
            <a:tailEnd type="triangle" w="med" len="med"/>
          </a:ln>
          <a:extLst>
            <a:ext uri="{909E8E84-426E-40DD-AFC4-6F175D3DCCD1}">
              <a14:hiddenFill xmlns:a14="http://schemas.microsoft.com/office/drawing/2010/main">
                <a:noFill/>
              </a14:hiddenFill>
            </a:ext>
          </a:extLst>
        </p:spPr>
      </p:cxnSp>
      <p:sp>
        <p:nvSpPr>
          <p:cNvPr id="27653" name="Line 14"/>
          <p:cNvSpPr>
            <a:spLocks noChangeShapeType="1"/>
          </p:cNvSpPr>
          <p:nvPr/>
        </p:nvSpPr>
        <p:spPr bwMode="auto">
          <a:xfrm flipV="1">
            <a:off x="2071688" y="2928938"/>
            <a:ext cx="1214437" cy="3143250"/>
          </a:xfrm>
          <a:prstGeom prst="line">
            <a:avLst/>
          </a:prstGeom>
          <a:noFill/>
          <a:ln w="50800">
            <a:solidFill>
              <a:srgbClr val="000099"/>
            </a:solidFill>
            <a:round/>
            <a:headEnd type="oval" w="sm" len="sm"/>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27654" name="AutoShape 16"/>
          <p:cNvSpPr>
            <a:spLocks noChangeArrowheads="1"/>
          </p:cNvSpPr>
          <p:nvPr/>
        </p:nvSpPr>
        <p:spPr bwMode="auto">
          <a:xfrm>
            <a:off x="928688" y="6072188"/>
            <a:ext cx="2214562" cy="533400"/>
          </a:xfrm>
          <a:prstGeom prst="roundRect">
            <a:avLst>
              <a:gd name="adj" fmla="val 16667"/>
            </a:avLst>
          </a:prstGeom>
          <a:solidFill>
            <a:srgbClr val="0000CC">
              <a:alpha val="7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ru-RU" sz="2400">
                <a:solidFill>
                  <a:srgbClr val="FFFFFF"/>
                </a:solidFill>
                <a:cs typeface="Arial" panose="020B0604020202020204" pitchFamily="34" charset="0"/>
              </a:rPr>
              <a:t>Main linac</a:t>
            </a:r>
          </a:p>
        </p:txBody>
      </p:sp>
      <p:sp>
        <p:nvSpPr>
          <p:cNvPr id="27655" name="Line 18"/>
          <p:cNvSpPr>
            <a:spLocks noChangeShapeType="1"/>
          </p:cNvSpPr>
          <p:nvPr/>
        </p:nvSpPr>
        <p:spPr bwMode="auto">
          <a:xfrm flipH="1" flipV="1">
            <a:off x="2786063" y="5214938"/>
            <a:ext cx="857250" cy="928687"/>
          </a:xfrm>
          <a:prstGeom prst="line">
            <a:avLst/>
          </a:prstGeom>
          <a:noFill/>
          <a:ln w="50800">
            <a:solidFill>
              <a:srgbClr val="000099"/>
            </a:solidFill>
            <a:round/>
            <a:headEnd type="oval" w="sm" len="sm"/>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27656" name="AutoShape 16"/>
          <p:cNvSpPr>
            <a:spLocks noChangeArrowheads="1"/>
          </p:cNvSpPr>
          <p:nvPr/>
        </p:nvSpPr>
        <p:spPr bwMode="auto">
          <a:xfrm>
            <a:off x="3500438" y="4143375"/>
            <a:ext cx="2643187" cy="428625"/>
          </a:xfrm>
          <a:prstGeom prst="roundRect">
            <a:avLst>
              <a:gd name="adj" fmla="val 24944"/>
            </a:avLst>
          </a:prstGeom>
          <a:solidFill>
            <a:srgbClr val="0000CC">
              <a:alpha val="7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400">
                <a:solidFill>
                  <a:srgbClr val="FFFFFF"/>
                </a:solidFill>
                <a:cs typeface="Arial" panose="020B0604020202020204" pitchFamily="34" charset="0"/>
              </a:rPr>
              <a:t>Horizontal tracks</a:t>
            </a:r>
            <a:endParaRPr lang="ru-RU" altLang="ru-RU" sz="1800">
              <a:cs typeface="Arial" panose="020B0604020202020204" pitchFamily="34" charset="0"/>
            </a:endParaRPr>
          </a:p>
        </p:txBody>
      </p:sp>
      <p:sp>
        <p:nvSpPr>
          <p:cNvPr id="27657" name="Line 18"/>
          <p:cNvSpPr>
            <a:spLocks noChangeShapeType="1"/>
          </p:cNvSpPr>
          <p:nvPr/>
        </p:nvSpPr>
        <p:spPr bwMode="auto">
          <a:xfrm flipV="1">
            <a:off x="4857750" y="2143125"/>
            <a:ext cx="500063" cy="2000250"/>
          </a:xfrm>
          <a:prstGeom prst="line">
            <a:avLst/>
          </a:prstGeom>
          <a:noFill/>
          <a:ln w="50800">
            <a:solidFill>
              <a:srgbClr val="000099"/>
            </a:solidFill>
            <a:round/>
            <a:headEnd type="oval" w="sm" len="sm"/>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27658" name="Line 18"/>
          <p:cNvSpPr>
            <a:spLocks noChangeShapeType="1"/>
          </p:cNvSpPr>
          <p:nvPr/>
        </p:nvSpPr>
        <p:spPr bwMode="auto">
          <a:xfrm flipV="1">
            <a:off x="4857750" y="2000250"/>
            <a:ext cx="1714500" cy="2143125"/>
          </a:xfrm>
          <a:prstGeom prst="line">
            <a:avLst/>
          </a:prstGeom>
          <a:noFill/>
          <a:ln w="50800">
            <a:solidFill>
              <a:srgbClr val="000099"/>
            </a:solidFill>
            <a:round/>
            <a:headEnd type="oval" w="sm" len="sm"/>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27659"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27660" name="AutoShape 4"/>
          <p:cNvSpPr>
            <a:spLocks noChangeArrowheads="1"/>
          </p:cNvSpPr>
          <p:nvPr/>
        </p:nvSpPr>
        <p:spPr bwMode="auto">
          <a:xfrm>
            <a:off x="3643313" y="5643563"/>
            <a:ext cx="2357437" cy="949325"/>
          </a:xfrm>
          <a:prstGeom prst="roundRect">
            <a:avLst>
              <a:gd name="adj" fmla="val 16667"/>
            </a:avLst>
          </a:prstGeom>
          <a:solidFill>
            <a:srgbClr val="0000CC">
              <a:alpha val="7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ru-RU" sz="2400">
                <a:solidFill>
                  <a:srgbClr val="FFFFFF"/>
                </a:solidFill>
                <a:cs typeface="Arial" panose="020B0604020202020204" pitchFamily="34" charset="0"/>
              </a:rPr>
              <a:t>1</a:t>
            </a:r>
            <a:r>
              <a:rPr lang="en-US" altLang="ru-RU" sz="2400" baseline="30000">
                <a:solidFill>
                  <a:srgbClr val="FFFFFF"/>
                </a:solidFill>
                <a:cs typeface="Arial" panose="020B0604020202020204" pitchFamily="34" charset="0"/>
              </a:rPr>
              <a:t>st</a:t>
            </a:r>
            <a:r>
              <a:rPr lang="en-US" altLang="ru-RU" sz="2400">
                <a:solidFill>
                  <a:srgbClr val="FFFFFF"/>
                </a:solidFill>
                <a:cs typeface="Arial" panose="020B0604020202020204" pitchFamily="34" charset="0"/>
              </a:rPr>
              <a:t> stage FEL </a:t>
            </a:r>
          </a:p>
          <a:p>
            <a:pPr algn="ctr">
              <a:spcBef>
                <a:spcPct val="0"/>
              </a:spcBef>
              <a:buFontTx/>
              <a:buNone/>
            </a:pPr>
            <a:r>
              <a:rPr lang="en-US" altLang="ru-RU" sz="2400">
                <a:solidFill>
                  <a:srgbClr val="FFFFFF"/>
                </a:solidFill>
                <a:cs typeface="Arial" panose="020B0604020202020204" pitchFamily="34" charset="0"/>
              </a:rPr>
              <a:t>undulator</a:t>
            </a:r>
            <a:endParaRPr lang="ru-RU" altLang="ru-RU" sz="1800">
              <a:cs typeface="Arial" panose="020B0604020202020204" pitchFamily="34" charset="0"/>
            </a:endParaRPr>
          </a:p>
        </p:txBody>
      </p:sp>
    </p:spTree>
    <p:extLst>
      <p:ext uri="{BB962C8B-B14F-4D97-AF65-F5344CB8AC3E}">
        <p14:creationId xmlns:p14="http://schemas.microsoft.com/office/powerpoint/2010/main" val="1729606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12" descr="DSC_0498.jpg"/>
          <p:cNvPicPr>
            <a:picLocks noChangeAspect="1"/>
          </p:cNvPicPr>
          <p:nvPr/>
        </p:nvPicPr>
        <p:blipFill>
          <a:blip r:embed="rId2">
            <a:extLst>
              <a:ext uri="{28A0092B-C50C-407E-A947-70E740481C1C}">
                <a14:useLocalDpi xmlns:a14="http://schemas.microsoft.com/office/drawing/2010/main" val="0"/>
              </a:ext>
            </a:extLst>
          </a:blip>
          <a:srcRect r="5794"/>
          <a:stretch>
            <a:fillRect/>
          </a:stretch>
        </p:blipFill>
        <p:spPr bwMode="auto">
          <a:xfrm>
            <a:off x="61913" y="47625"/>
            <a:ext cx="9020175"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28676" name="AutoShape 4"/>
          <p:cNvSpPr>
            <a:spLocks noChangeArrowheads="1"/>
          </p:cNvSpPr>
          <p:nvPr/>
        </p:nvSpPr>
        <p:spPr bwMode="auto">
          <a:xfrm>
            <a:off x="6643688" y="5572125"/>
            <a:ext cx="2286000" cy="949325"/>
          </a:xfrm>
          <a:prstGeom prst="roundRect">
            <a:avLst>
              <a:gd name="adj" fmla="val 16667"/>
            </a:avLst>
          </a:prstGeom>
          <a:solidFill>
            <a:srgbClr val="0000CC">
              <a:alpha val="7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ru-RU" sz="2400" dirty="0" smtClean="0">
                <a:solidFill>
                  <a:srgbClr val="FFFFFF"/>
                </a:solidFill>
                <a:cs typeface="Arial" panose="020B0604020202020204" pitchFamily="34" charset="0"/>
              </a:rPr>
              <a:t>3</a:t>
            </a:r>
            <a:r>
              <a:rPr lang="en-US" altLang="ru-RU" sz="2400" baseline="30000" dirty="0" smtClean="0">
                <a:solidFill>
                  <a:srgbClr val="FFFFFF"/>
                </a:solidFill>
                <a:cs typeface="Arial" panose="020B0604020202020204" pitchFamily="34" charset="0"/>
              </a:rPr>
              <a:t>rd</a:t>
            </a:r>
            <a:r>
              <a:rPr lang="en-US" altLang="ru-RU" sz="2400" dirty="0" smtClean="0">
                <a:solidFill>
                  <a:srgbClr val="FFFFFF"/>
                </a:solidFill>
                <a:cs typeface="Arial" panose="020B0604020202020204" pitchFamily="34" charset="0"/>
              </a:rPr>
              <a:t> </a:t>
            </a:r>
            <a:r>
              <a:rPr lang="en-US" altLang="ru-RU" sz="2400" dirty="0">
                <a:solidFill>
                  <a:srgbClr val="FFFFFF"/>
                </a:solidFill>
                <a:cs typeface="Arial" panose="020B0604020202020204" pitchFamily="34" charset="0"/>
              </a:rPr>
              <a:t>stage FEL </a:t>
            </a:r>
          </a:p>
          <a:p>
            <a:pPr algn="ctr">
              <a:spcBef>
                <a:spcPct val="0"/>
              </a:spcBef>
              <a:buFontTx/>
              <a:buNone/>
            </a:pPr>
            <a:r>
              <a:rPr lang="en-US" altLang="ru-RU" sz="2400" dirty="0">
                <a:solidFill>
                  <a:srgbClr val="FFFFFF"/>
                </a:solidFill>
                <a:cs typeface="Arial" panose="020B0604020202020204" pitchFamily="34" charset="0"/>
              </a:rPr>
              <a:t>undulator</a:t>
            </a:r>
            <a:endParaRPr lang="ru-RU" altLang="ru-RU" sz="1800" dirty="0">
              <a:cs typeface="Arial" panose="020B0604020202020204" pitchFamily="34" charset="0"/>
            </a:endParaRPr>
          </a:p>
        </p:txBody>
      </p:sp>
      <p:cxnSp>
        <p:nvCxnSpPr>
          <p:cNvPr id="28677" name="AutoShape 6"/>
          <p:cNvCxnSpPr>
            <a:cxnSpLocks noChangeShapeType="1"/>
            <a:stCxn id="28676" idx="0"/>
          </p:cNvCxnSpPr>
          <p:nvPr/>
        </p:nvCxnSpPr>
        <p:spPr bwMode="auto">
          <a:xfrm rot="16200000" flipV="1">
            <a:off x="6607970" y="4393406"/>
            <a:ext cx="785812" cy="1571625"/>
          </a:xfrm>
          <a:prstGeom prst="straightConnector1">
            <a:avLst/>
          </a:prstGeom>
          <a:noFill/>
          <a:ln w="50800">
            <a:solidFill>
              <a:srgbClr val="000099"/>
            </a:solidFill>
            <a:miter lim="800000"/>
            <a:headEnd type="oval" w="sm" len="sm"/>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13181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39"/>
          <p:cNvSpPr>
            <a:spLocks noChangeArrowheads="1"/>
          </p:cNvSpPr>
          <p:nvPr/>
        </p:nvSpPr>
        <p:spPr bwMode="auto">
          <a:xfrm>
            <a:off x="285750" y="1447800"/>
            <a:ext cx="8572500" cy="4624388"/>
          </a:xfrm>
          <a:prstGeom prst="roundRect">
            <a:avLst>
              <a:gd name="adj" fmla="val 16667"/>
            </a:avLst>
          </a:prstGeom>
          <a:solidFill>
            <a:schemeClr val="bg1"/>
          </a:solidFill>
          <a:ln w="19050">
            <a:solidFill>
              <a:srgbClr val="0066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graphicFrame>
        <p:nvGraphicFramePr>
          <p:cNvPr id="89091" name="Object 32"/>
          <p:cNvGraphicFramePr>
            <a:graphicFrameLocks noChangeAspect="1"/>
          </p:cNvGraphicFramePr>
          <p:nvPr/>
        </p:nvGraphicFramePr>
        <p:xfrm>
          <a:off x="500063" y="1928813"/>
          <a:ext cx="6556375" cy="3009900"/>
        </p:xfrm>
        <a:graphic>
          <a:graphicData uri="http://schemas.openxmlformats.org/presentationml/2006/ole">
            <mc:AlternateContent xmlns:mc="http://schemas.openxmlformats.org/markup-compatibility/2006">
              <mc:Choice xmlns:v="urn:schemas-microsoft-com:vml" Requires="v">
                <p:oleObj spid="_x0000_s3090" r:id="rId4" imgW="10297607" imgH="4837542" progId="Visio.Drawing.11">
                  <p:embed/>
                </p:oleObj>
              </mc:Choice>
              <mc:Fallback>
                <p:oleObj r:id="rId4" imgW="10297607" imgH="483754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1928813"/>
                        <a:ext cx="6556375" cy="300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9092" name="Rectangle 2"/>
          <p:cNvSpPr>
            <a:spLocks noChangeArrowheads="1"/>
          </p:cNvSpPr>
          <p:nvPr/>
        </p:nvSpPr>
        <p:spPr bwMode="auto">
          <a:xfrm>
            <a:off x="0" y="2643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sp>
        <p:nvSpPr>
          <p:cNvPr id="89093" name="Rectangle 3"/>
          <p:cNvSpPr>
            <a:spLocks noChangeArrowheads="1"/>
          </p:cNvSpPr>
          <p:nvPr/>
        </p:nvSpPr>
        <p:spPr bwMode="auto">
          <a:xfrm>
            <a:off x="0" y="1995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grpSp>
        <p:nvGrpSpPr>
          <p:cNvPr id="2" name="Группа 13"/>
          <p:cNvGrpSpPr>
            <a:grpSpLocks/>
          </p:cNvGrpSpPr>
          <p:nvPr/>
        </p:nvGrpSpPr>
        <p:grpSpPr bwMode="auto">
          <a:xfrm>
            <a:off x="357188" y="4429125"/>
            <a:ext cx="6102350" cy="2182813"/>
            <a:chOff x="328612" y="3991136"/>
            <a:chExt cx="6102366" cy="2181954"/>
          </a:xfrm>
        </p:grpSpPr>
        <p:sp>
          <p:nvSpPr>
            <p:cNvPr id="89112" name="Oval 7"/>
            <p:cNvSpPr>
              <a:spLocks noChangeArrowheads="1"/>
            </p:cNvSpPr>
            <p:nvPr/>
          </p:nvSpPr>
          <p:spPr bwMode="auto">
            <a:xfrm>
              <a:off x="2614628" y="3991136"/>
              <a:ext cx="3816350" cy="647700"/>
            </a:xfrm>
            <a:prstGeom prst="ellipse">
              <a:avLst/>
            </a:prstGeom>
            <a:noFill/>
            <a:ln w="254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sp>
          <p:nvSpPr>
            <p:cNvPr id="89113" name="Text Box 8"/>
            <p:cNvSpPr txBox="1">
              <a:spLocks noChangeArrowheads="1"/>
            </p:cNvSpPr>
            <p:nvPr/>
          </p:nvSpPr>
          <p:spPr bwMode="auto">
            <a:xfrm>
              <a:off x="328612" y="5803900"/>
              <a:ext cx="5057796" cy="369190"/>
            </a:xfrm>
            <a:prstGeom prst="rect">
              <a:avLst/>
            </a:prstGeom>
            <a:solidFill>
              <a:schemeClr val="bg1"/>
            </a:solidFill>
            <a:ln w="9525">
              <a:solidFill>
                <a:srgbClr val="FF66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6600"/>
                  </a:solidFill>
                  <a:cs typeface="Arial" panose="020B0604020202020204" pitchFamily="34" charset="0"/>
                </a:rPr>
                <a:t>Electron outcoupling scheme may be used here</a:t>
              </a:r>
              <a:endParaRPr lang="ru-RU" altLang="ru-RU" sz="1800">
                <a:solidFill>
                  <a:srgbClr val="FF6600"/>
                </a:solidFill>
                <a:cs typeface="Arial" panose="020B0604020202020204" pitchFamily="34" charset="0"/>
              </a:endParaRPr>
            </a:p>
          </p:txBody>
        </p:sp>
        <p:cxnSp>
          <p:nvCxnSpPr>
            <p:cNvPr id="89114" name="Прямая со стрелкой 11"/>
            <p:cNvCxnSpPr>
              <a:cxnSpLocks noChangeShapeType="1"/>
              <a:stCxn id="89113" idx="0"/>
              <a:endCxn id="89112" idx="4"/>
            </p:cNvCxnSpPr>
            <p:nvPr/>
          </p:nvCxnSpPr>
          <p:spPr bwMode="auto">
            <a:xfrm rot="5400000" flipH="1" flipV="1">
              <a:off x="3107625" y="4388723"/>
              <a:ext cx="1165063" cy="1665293"/>
            </a:xfrm>
            <a:prstGeom prst="straightConnector1">
              <a:avLst/>
            </a:prstGeom>
            <a:noFill/>
            <a:ln w="9525" algn="ctr">
              <a:solidFill>
                <a:srgbClr val="FF6600"/>
              </a:solidFill>
              <a:miter lim="800000"/>
              <a:headEnd/>
              <a:tailEnd type="arrow" w="med" len="med"/>
            </a:ln>
            <a:extLst>
              <a:ext uri="{909E8E84-426E-40DD-AFC4-6F175D3DCCD1}">
                <a14:hiddenFill xmlns:a14="http://schemas.microsoft.com/office/drawing/2010/main">
                  <a:noFill/>
                </a14:hiddenFill>
              </a:ext>
            </a:extLst>
          </p:spPr>
        </p:cxnSp>
      </p:grpSp>
      <p:sp>
        <p:nvSpPr>
          <p:cNvPr id="89095" name="AutoShape 39"/>
          <p:cNvSpPr>
            <a:spLocks noChangeArrowheads="1"/>
          </p:cNvSpPr>
          <p:nvPr/>
        </p:nvSpPr>
        <p:spPr bwMode="auto">
          <a:xfrm>
            <a:off x="457200" y="228600"/>
            <a:ext cx="8304213" cy="685800"/>
          </a:xfrm>
          <a:prstGeom prst="roundRect">
            <a:avLst>
              <a:gd name="adj" fmla="val 16667"/>
            </a:avLst>
          </a:prstGeom>
          <a:solidFill>
            <a:schemeClr val="bg1"/>
          </a:solidFill>
          <a:ln w="19050">
            <a:solidFill>
              <a:srgbClr val="0066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sp>
        <p:nvSpPr>
          <p:cNvPr id="89096" name="Rectangle 4"/>
          <p:cNvSpPr>
            <a:spLocks noChangeArrowheads="1"/>
          </p:cNvSpPr>
          <p:nvPr/>
        </p:nvSpPr>
        <p:spPr bwMode="auto">
          <a:xfrm>
            <a:off x="0" y="304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ja-JP" sz="2800" b="1">
                <a:solidFill>
                  <a:srgbClr val="0000CC"/>
                </a:solidFill>
                <a:ea typeface="MS PGothic" panose="020B0600070205080204" pitchFamily="34" charset="-128"/>
                <a:cs typeface="Arial" panose="020B0604020202020204" pitchFamily="34" charset="0"/>
              </a:rPr>
              <a:t>The third stage FEL</a:t>
            </a:r>
          </a:p>
        </p:txBody>
      </p:sp>
      <p:grpSp>
        <p:nvGrpSpPr>
          <p:cNvPr id="89097" name="Группа 19"/>
          <p:cNvGrpSpPr>
            <a:grpSpLocks/>
          </p:cNvGrpSpPr>
          <p:nvPr/>
        </p:nvGrpSpPr>
        <p:grpSpPr bwMode="auto">
          <a:xfrm>
            <a:off x="428625" y="4537075"/>
            <a:ext cx="8143875" cy="428625"/>
            <a:chOff x="428596" y="4536289"/>
            <a:chExt cx="8143932" cy="428628"/>
          </a:xfrm>
        </p:grpSpPr>
        <p:sp>
          <p:nvSpPr>
            <p:cNvPr id="89110" name="Месяц 17"/>
            <p:cNvSpPr>
              <a:spLocks noChangeArrowheads="1"/>
            </p:cNvSpPr>
            <p:nvPr/>
          </p:nvSpPr>
          <p:spPr bwMode="auto">
            <a:xfrm>
              <a:off x="428596" y="4536289"/>
              <a:ext cx="142876" cy="428628"/>
            </a:xfrm>
            <a:prstGeom prst="moon">
              <a:avLst>
                <a:gd name="adj" fmla="val 50000"/>
              </a:avLst>
            </a:prstGeom>
            <a:solidFill>
              <a:srgbClr val="FFC000"/>
            </a:solidFill>
            <a:ln w="9525" algn="ctr">
              <a:solidFill>
                <a:schemeClr val="tx1"/>
              </a:solidFill>
              <a:miter lim="800000"/>
              <a:headEnd/>
              <a:tailEnd/>
            </a:ln>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cs typeface="Arial" panose="020B0604020202020204" pitchFamily="34" charset="0"/>
              </a:endParaRPr>
            </a:p>
          </p:txBody>
        </p:sp>
        <p:sp>
          <p:nvSpPr>
            <p:cNvPr id="89111" name="Месяц 18"/>
            <p:cNvSpPr>
              <a:spLocks noChangeArrowheads="1"/>
            </p:cNvSpPr>
            <p:nvPr/>
          </p:nvSpPr>
          <p:spPr bwMode="auto">
            <a:xfrm rot="10800000">
              <a:off x="8429652" y="4536289"/>
              <a:ext cx="142876" cy="428628"/>
            </a:xfrm>
            <a:prstGeom prst="moon">
              <a:avLst>
                <a:gd name="adj" fmla="val 50000"/>
              </a:avLst>
            </a:prstGeom>
            <a:solidFill>
              <a:srgbClr val="FFC000"/>
            </a:solidFill>
            <a:ln w="9525" algn="ctr">
              <a:solidFill>
                <a:schemeClr val="tx1"/>
              </a:solidFill>
              <a:miter lim="800000"/>
              <a:headEnd/>
              <a:tailEnd/>
            </a:ln>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cs typeface="Arial" panose="020B0604020202020204" pitchFamily="34" charset="0"/>
              </a:endParaRPr>
            </a:p>
          </p:txBody>
        </p:sp>
      </p:grpSp>
      <p:sp>
        <p:nvSpPr>
          <p:cNvPr id="89098" name="Стрелка вправо с вырезом 21"/>
          <p:cNvSpPr>
            <a:spLocks noChangeArrowheads="1"/>
          </p:cNvSpPr>
          <p:nvPr/>
        </p:nvSpPr>
        <p:spPr bwMode="auto">
          <a:xfrm>
            <a:off x="6715125" y="4572000"/>
            <a:ext cx="857250" cy="357188"/>
          </a:xfrm>
          <a:prstGeom prst="notchedRightArrow">
            <a:avLst>
              <a:gd name="adj1" fmla="val 28167"/>
              <a:gd name="adj2" fmla="val 43633"/>
            </a:avLst>
          </a:prstGeom>
          <a:solidFill>
            <a:srgbClr val="FFFF00"/>
          </a:solidFill>
          <a:ln w="12700" algn="ctr">
            <a:solidFill>
              <a:srgbClr val="FF0000"/>
            </a:solidFill>
            <a:miter lim="800000"/>
            <a:headEnd/>
            <a:tailEnd/>
          </a:ln>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cs typeface="Arial" panose="020B0604020202020204" pitchFamily="34" charset="0"/>
            </a:endParaRPr>
          </a:p>
        </p:txBody>
      </p:sp>
      <p:cxnSp>
        <p:nvCxnSpPr>
          <p:cNvPr id="89099" name="Прямая со стрелкой 26"/>
          <p:cNvCxnSpPr>
            <a:cxnSpLocks noChangeShapeType="1"/>
          </p:cNvCxnSpPr>
          <p:nvPr/>
        </p:nvCxnSpPr>
        <p:spPr bwMode="auto">
          <a:xfrm>
            <a:off x="500063" y="5429250"/>
            <a:ext cx="8072437" cy="1588"/>
          </a:xfrm>
          <a:prstGeom prst="straightConnector1">
            <a:avLst/>
          </a:prstGeom>
          <a:noFill/>
          <a:ln w="19050" algn="ctr">
            <a:solidFill>
              <a:srgbClr val="0000FF"/>
            </a:solidFill>
            <a:miter lim="800000"/>
            <a:headEnd type="arrow" w="med" len="med"/>
            <a:tailEnd type="arrow" w="med" len="med"/>
          </a:ln>
          <a:extLst>
            <a:ext uri="{909E8E84-426E-40DD-AFC4-6F175D3DCCD1}">
              <a14:hiddenFill xmlns:a14="http://schemas.microsoft.com/office/drawing/2010/main">
                <a:noFill/>
              </a14:hiddenFill>
            </a:ext>
          </a:extLst>
        </p:spPr>
      </p:cxnSp>
      <p:sp>
        <p:nvSpPr>
          <p:cNvPr id="89100" name="TextBox 27"/>
          <p:cNvSpPr txBox="1">
            <a:spLocks noChangeArrowheads="1"/>
          </p:cNvSpPr>
          <p:nvPr/>
        </p:nvSpPr>
        <p:spPr bwMode="auto">
          <a:xfrm>
            <a:off x="4000500" y="5500688"/>
            <a:ext cx="1285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400">
                <a:solidFill>
                  <a:srgbClr val="C00000"/>
                </a:solidFill>
                <a:cs typeface="Arial" panose="020B0604020202020204" pitchFamily="34" charset="0"/>
              </a:rPr>
              <a:t>~ 40 m</a:t>
            </a:r>
            <a:endParaRPr lang="ru-RU" altLang="ru-RU" sz="2400">
              <a:solidFill>
                <a:srgbClr val="C00000"/>
              </a:solidFill>
              <a:cs typeface="Arial" panose="020B0604020202020204" pitchFamily="34" charset="0"/>
            </a:endParaRPr>
          </a:p>
        </p:txBody>
      </p:sp>
      <p:grpSp>
        <p:nvGrpSpPr>
          <p:cNvPr id="4" name="Группа 21"/>
          <p:cNvGrpSpPr>
            <a:grpSpLocks/>
          </p:cNvGrpSpPr>
          <p:nvPr/>
        </p:nvGrpSpPr>
        <p:grpSpPr bwMode="auto">
          <a:xfrm>
            <a:off x="1500188" y="4214813"/>
            <a:ext cx="7010400" cy="1752600"/>
            <a:chOff x="1905000" y="3962400"/>
            <a:chExt cx="7010400" cy="1752600"/>
          </a:xfrm>
        </p:grpSpPr>
        <p:sp>
          <p:nvSpPr>
            <p:cNvPr id="89108" name="Скругленный прямоугольник 19"/>
            <p:cNvSpPr>
              <a:spLocks noChangeArrowheads="1"/>
            </p:cNvSpPr>
            <p:nvPr/>
          </p:nvSpPr>
          <p:spPr bwMode="auto">
            <a:xfrm>
              <a:off x="1905000" y="3962400"/>
              <a:ext cx="7010400" cy="1752600"/>
            </a:xfrm>
            <a:prstGeom prst="roundRect">
              <a:avLst>
                <a:gd name="adj" fmla="val 16667"/>
              </a:avLst>
            </a:prstGeom>
            <a:solidFill>
              <a:schemeClr val="bg1"/>
            </a:solidFill>
            <a:ln w="19050" algn="ctr">
              <a:solidFill>
                <a:srgbClr val="3333CC"/>
              </a:solidFill>
              <a:miter lim="800000"/>
              <a:headEnd/>
              <a:tailEnd/>
            </a:ln>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graphicFrame>
          <p:nvGraphicFramePr>
            <p:cNvPr id="89109" name="Object 3"/>
            <p:cNvGraphicFramePr>
              <a:graphicFrameLocks noChangeAspect="1"/>
            </p:cNvGraphicFramePr>
            <p:nvPr/>
          </p:nvGraphicFramePr>
          <p:xfrm>
            <a:off x="2057400" y="4194969"/>
            <a:ext cx="6735482" cy="1367429"/>
          </p:xfrm>
          <a:graphic>
            <a:graphicData uri="http://schemas.openxmlformats.org/presentationml/2006/ole">
              <mc:AlternateContent xmlns:mc="http://schemas.openxmlformats.org/markup-compatibility/2006">
                <mc:Choice xmlns:v="urn:schemas-microsoft-com:vml" Requires="v">
                  <p:oleObj spid="_x0000_s3091" name="VISIO" r:id="rId6" imgW="7528614" imgH="1333406" progId="Visio.Drawing.6">
                    <p:embed/>
                  </p:oleObj>
                </mc:Choice>
                <mc:Fallback>
                  <p:oleObj name="VISIO" r:id="rId6" imgW="7528614" imgH="1333406" progId="Visio.Drawing.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194969"/>
                          <a:ext cx="6735482" cy="1367429"/>
                        </a:xfrm>
                        <a:prstGeom prst="rect">
                          <a:avLst/>
                        </a:prstGeom>
                        <a:solidFill>
                          <a:schemeClr val="bg1"/>
                        </a:solidFill>
                        <a:ln>
                          <a:noFill/>
                        </a:ln>
                        <a:extLst>
                          <a:ext uri="{91240B29-F687-4F45-9708-019B960494DF}">
                            <a14:hiddenLine xmlns:a14="http://schemas.microsoft.com/office/drawing/2010/main" w="25400">
                              <a:solidFill>
                                <a:srgbClr val="3333CC"/>
                              </a:solidFill>
                              <a:miter lim="800000"/>
                              <a:headEnd/>
                              <a:tailEnd/>
                            </a14:hiddenLine>
                          </a:ext>
                        </a:extLst>
                      </p:spPr>
                    </p:pic>
                  </p:oleObj>
                </mc:Fallback>
              </mc:AlternateContent>
            </a:graphicData>
          </a:graphic>
        </p:graphicFrame>
      </p:grpSp>
      <p:sp>
        <p:nvSpPr>
          <p:cNvPr id="89102"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89103"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E6319F7C-FBAB-49CC-AF28-CDFCB3D084AF}" type="slidenum">
              <a:rPr lang="ru-RU" altLang="ru-RU" sz="1600">
                <a:solidFill>
                  <a:schemeClr val="bg2"/>
                </a:solidFill>
                <a:latin typeface="Tahoma" panose="020B0604030504040204" pitchFamily="34" charset="0"/>
                <a:cs typeface="Arial" panose="020B0604020202020204" pitchFamily="34" charset="0"/>
              </a:rPr>
              <a:pPr algn="ctr" eaLnBrk="1" hangingPunct="1">
                <a:spcBef>
                  <a:spcPct val="0"/>
                </a:spcBef>
                <a:buFontTx/>
                <a:buNone/>
              </a:pPr>
              <a:t>29</a:t>
            </a:fld>
            <a:endParaRPr lang="ru-RU" altLang="ru-RU" sz="1600">
              <a:solidFill>
                <a:schemeClr val="bg2"/>
              </a:solidFill>
              <a:latin typeface="Tahoma" panose="020B0604030504040204" pitchFamily="34" charset="0"/>
              <a:cs typeface="Arial" panose="020B0604020202020204" pitchFamily="34" charset="0"/>
            </a:endParaRPr>
          </a:p>
        </p:txBody>
      </p:sp>
      <p:sp>
        <p:nvSpPr>
          <p:cNvPr id="89104" name="TextBox 24"/>
          <p:cNvSpPr txBox="1">
            <a:spLocks noChangeArrowheads="1"/>
          </p:cNvSpPr>
          <p:nvPr/>
        </p:nvSpPr>
        <p:spPr bwMode="auto">
          <a:xfrm>
            <a:off x="7215188" y="3929063"/>
            <a:ext cx="114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i="1">
                <a:solidFill>
                  <a:srgbClr val="0000CC"/>
                </a:solidFill>
                <a:cs typeface="Arial" panose="020B0604020202020204" pitchFamily="34" charset="0"/>
              </a:rPr>
              <a:t>FEL radiation</a:t>
            </a:r>
            <a:endParaRPr lang="ru-RU" altLang="ru-RU" sz="1800" i="1">
              <a:solidFill>
                <a:srgbClr val="0000CC"/>
              </a:solidFill>
              <a:cs typeface="Arial" panose="020B0604020202020204" pitchFamily="34" charset="0"/>
            </a:endParaRPr>
          </a:p>
        </p:txBody>
      </p:sp>
      <p:grpSp>
        <p:nvGrpSpPr>
          <p:cNvPr id="5" name="Группа 30"/>
          <p:cNvGrpSpPr>
            <a:grpSpLocks/>
          </p:cNvGrpSpPr>
          <p:nvPr/>
        </p:nvGrpSpPr>
        <p:grpSpPr bwMode="auto">
          <a:xfrm>
            <a:off x="4714875" y="1000125"/>
            <a:ext cx="3714750" cy="3000375"/>
            <a:chOff x="1428728" y="642918"/>
            <a:chExt cx="3714776" cy="3000396"/>
          </a:xfrm>
        </p:grpSpPr>
        <p:sp>
          <p:nvSpPr>
            <p:cNvPr id="89106" name="AutoShape 39"/>
            <p:cNvSpPr>
              <a:spLocks noChangeArrowheads="1"/>
            </p:cNvSpPr>
            <p:nvPr/>
          </p:nvSpPr>
          <p:spPr bwMode="auto">
            <a:xfrm>
              <a:off x="1428728" y="642918"/>
              <a:ext cx="3714776" cy="3000396"/>
            </a:xfrm>
            <a:prstGeom prst="roundRect">
              <a:avLst>
                <a:gd name="adj" fmla="val 10245"/>
              </a:avLst>
            </a:prstGeom>
            <a:solidFill>
              <a:schemeClr val="bg1"/>
            </a:solidFill>
            <a:ln w="19050">
              <a:solidFill>
                <a:srgbClr val="0066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pic>
          <p:nvPicPr>
            <p:cNvPr id="89107" name="Рисунок 28" descr="DSC05829c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71604" y="771338"/>
              <a:ext cx="3429024" cy="274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10552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0" y="-154051"/>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FF0000"/>
              </a:solidFill>
              <a:cs typeface="Arial" panose="020B0604020202020204" pitchFamily="34" charset="0"/>
            </a:endParaRPr>
          </a:p>
        </p:txBody>
      </p:sp>
      <p:sp>
        <p:nvSpPr>
          <p:cNvPr id="7172" name="TextBox 9"/>
          <p:cNvSpPr txBox="1">
            <a:spLocks noChangeArrowheads="1"/>
          </p:cNvSpPr>
          <p:nvPr/>
        </p:nvSpPr>
        <p:spPr bwMode="auto">
          <a:xfrm>
            <a:off x="108641" y="0"/>
            <a:ext cx="89357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800" b="1" dirty="0" smtClean="0">
                <a:solidFill>
                  <a:srgbClr val="FF0000"/>
                </a:solidFill>
                <a:cs typeface="Arial" panose="020B0604020202020204" pitchFamily="34" charset="0"/>
              </a:rPr>
              <a:t>1.Introduction. </a:t>
            </a:r>
          </a:p>
          <a:p>
            <a:pPr algn="ctr" eaLnBrk="1" hangingPunct="1">
              <a:spcBef>
                <a:spcPct val="0"/>
              </a:spcBef>
              <a:buFontTx/>
              <a:buNone/>
            </a:pPr>
            <a:r>
              <a:rPr lang="en-US" altLang="ru-RU" sz="2800" b="1" dirty="0" smtClean="0">
                <a:solidFill>
                  <a:srgbClr val="FF0000"/>
                </a:solidFill>
                <a:cs typeface="Arial" panose="020B0604020202020204" pitchFamily="34" charset="0"/>
              </a:rPr>
              <a:t>History of ERL activity in Novosibirsk</a:t>
            </a:r>
            <a:endParaRPr lang="ru-RU" altLang="ru-RU" sz="2800" b="1" dirty="0">
              <a:solidFill>
                <a:srgbClr val="FF0000"/>
              </a:solidFill>
              <a:cs typeface="Arial" panose="020B0604020202020204" pitchFamily="34" charset="0"/>
            </a:endParaRPr>
          </a:p>
        </p:txBody>
      </p:sp>
      <p:sp>
        <p:nvSpPr>
          <p:cNvPr id="2" name="TextBox 1"/>
          <p:cNvSpPr txBox="1"/>
          <p:nvPr/>
        </p:nvSpPr>
        <p:spPr>
          <a:xfrm>
            <a:off x="108641" y="827101"/>
            <a:ext cx="8935769" cy="2862322"/>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The Energy Recovery </a:t>
            </a:r>
            <a:r>
              <a:rPr lang="en-US" dirty="0" err="1">
                <a:latin typeface="Arial" panose="020B0604020202020204" pitchFamily="34" charset="0"/>
                <a:cs typeface="Arial" panose="020B0604020202020204" pitchFamily="34" charset="0"/>
              </a:rPr>
              <a:t>Linac</a:t>
            </a:r>
            <a:r>
              <a:rPr lang="en-US" dirty="0">
                <a:latin typeface="Arial" panose="020B0604020202020204" pitchFamily="34" charset="0"/>
                <a:cs typeface="Arial" panose="020B0604020202020204" pitchFamily="34" charset="0"/>
              </a:rPr>
              <a:t> concept for the FEL was proposed at </a:t>
            </a:r>
            <a:r>
              <a:rPr lang="en-US" dirty="0" err="1">
                <a:latin typeface="Arial" panose="020B0604020202020204" pitchFamily="34" charset="0"/>
                <a:cs typeface="Arial" panose="020B0604020202020204" pitchFamily="34" charset="0"/>
              </a:rPr>
              <a:t>Budker</a:t>
            </a:r>
            <a:r>
              <a:rPr lang="en-US" dirty="0">
                <a:latin typeface="Arial" panose="020B0604020202020204" pitchFamily="34" charset="0"/>
                <a:cs typeface="Arial" panose="020B0604020202020204" pitchFamily="34" charset="0"/>
              </a:rPr>
              <a:t> INP by N. </a:t>
            </a:r>
            <a:r>
              <a:rPr lang="en-US" dirty="0" err="1">
                <a:latin typeface="Arial" panose="020B0604020202020204" pitchFamily="34" charset="0"/>
                <a:cs typeface="Arial" panose="020B0604020202020204" pitchFamily="34" charset="0"/>
              </a:rPr>
              <a:t>Vinokurov</a:t>
            </a:r>
            <a:r>
              <a:rPr lang="en-US" dirty="0">
                <a:latin typeface="Arial" panose="020B0604020202020204" pitchFamily="34" charset="0"/>
                <a:cs typeface="Arial" panose="020B0604020202020204" pitchFamily="34" charset="0"/>
              </a:rPr>
              <a:t> and A. </a:t>
            </a:r>
            <a:r>
              <a:rPr lang="en-US" dirty="0" err="1">
                <a:latin typeface="Arial" panose="020B0604020202020204" pitchFamily="34" charset="0"/>
                <a:cs typeface="Arial" panose="020B0604020202020204" pitchFamily="34" charset="0"/>
              </a:rPr>
              <a:t>Skrinsky</a:t>
            </a:r>
            <a:r>
              <a:rPr lang="en-US" dirty="0">
                <a:latin typeface="Arial" panose="020B0604020202020204" pitchFamily="34" charset="0"/>
                <a:cs typeface="Arial" panose="020B0604020202020204" pitchFamily="34" charset="0"/>
              </a:rPr>
              <a:t> (Preprint BINP 78-88, Novosibirsk, 1978; Preprint BINP 78-91, Novosibirsk, 1978; Proceedings of the 6</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Soviet Union Accelerator Conference, </a:t>
            </a:r>
            <a:r>
              <a:rPr lang="en-US" dirty="0" err="1">
                <a:latin typeface="Arial" panose="020B0604020202020204" pitchFamily="34" charset="0"/>
                <a:cs typeface="Arial" panose="020B0604020202020204" pitchFamily="34" charset="0"/>
              </a:rPr>
              <a:t>Dubna</a:t>
            </a:r>
            <a:r>
              <a:rPr lang="en-US" dirty="0">
                <a:latin typeface="Arial" panose="020B0604020202020204" pitchFamily="34" charset="0"/>
                <a:cs typeface="Arial" panose="020B0604020202020204" pitchFamily="34" charset="0"/>
              </a:rPr>
              <a:t>, 11-13 October 1978, V II, p.233-236</a:t>
            </a:r>
            <a:r>
              <a:rPr lang="en-US" dirty="0" smtClean="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first project of the race-track </a:t>
            </a:r>
            <a:r>
              <a:rPr lang="en-US" dirty="0" err="1">
                <a:latin typeface="Arial" panose="020B0604020202020204" pitchFamily="34" charset="0"/>
                <a:cs typeface="Arial" panose="020B0604020202020204" pitchFamily="34" charset="0"/>
              </a:rPr>
              <a:t>microtron-recuperator</a:t>
            </a:r>
            <a:r>
              <a:rPr lang="en-US" dirty="0">
                <a:latin typeface="Arial" panose="020B0604020202020204" pitchFamily="34" charset="0"/>
                <a:cs typeface="Arial" panose="020B0604020202020204" pitchFamily="34" charset="0"/>
              </a:rPr>
              <a:t> for the free electron laser </a:t>
            </a:r>
            <a:r>
              <a:rPr lang="en-US" dirty="0" err="1">
                <a:latin typeface="Arial" panose="020B0604020202020204" pitchFamily="34" charset="0"/>
                <a:cs typeface="Arial" panose="020B0604020202020204" pitchFamily="34" charset="0"/>
              </a:rPr>
              <a:t>NovoFEL</a:t>
            </a:r>
            <a:r>
              <a:rPr lang="en-US" dirty="0">
                <a:latin typeface="Arial" panose="020B0604020202020204" pitchFamily="34" charset="0"/>
                <a:cs typeface="Arial" panose="020B0604020202020204" pitchFamily="34" charset="0"/>
              </a:rPr>
              <a:t> was proposed at FEL’90 Conference, which took place in Paris (September 1990).</a:t>
            </a:r>
            <a:endParaRPr lang="ru-RU" dirty="0">
              <a:latin typeface="Arial" panose="020B0604020202020204" pitchFamily="34" charset="0"/>
              <a:cs typeface="Arial" panose="020B0604020202020204" pitchFamily="34" charset="0"/>
            </a:endParaRPr>
          </a:p>
          <a:p>
            <a:pPr algn="just"/>
            <a:r>
              <a:rPr lang="en-US" dirty="0" err="1">
                <a:latin typeface="Arial" panose="020B0604020202020204" pitchFamily="34" charset="0"/>
                <a:cs typeface="Arial" panose="020B0604020202020204" pitchFamily="34" charset="0"/>
              </a:rPr>
              <a:t>Gavrilov</a:t>
            </a:r>
            <a:r>
              <a:rPr lang="en-US" dirty="0">
                <a:latin typeface="Arial" panose="020B0604020202020204" pitchFamily="34" charset="0"/>
                <a:cs typeface="Arial" panose="020B0604020202020204" pitchFamily="34" charset="0"/>
              </a:rPr>
              <a:t> N.G., </a:t>
            </a:r>
            <a:r>
              <a:rPr lang="en-US" dirty="0" err="1">
                <a:latin typeface="Arial" panose="020B0604020202020204" pitchFamily="34" charset="0"/>
                <a:cs typeface="Arial" panose="020B0604020202020204" pitchFamily="34" charset="0"/>
              </a:rPr>
              <a:t>Gorniker</a:t>
            </a:r>
            <a:r>
              <a:rPr lang="en-US" dirty="0">
                <a:latin typeface="Arial" panose="020B0604020202020204" pitchFamily="34" charset="0"/>
                <a:cs typeface="Arial" panose="020B0604020202020204" pitchFamily="34" charset="0"/>
              </a:rPr>
              <a:t> E.I., </a:t>
            </a:r>
            <a:r>
              <a:rPr lang="en-US" dirty="0" err="1">
                <a:latin typeface="Arial" panose="020B0604020202020204" pitchFamily="34" charset="0"/>
                <a:cs typeface="Arial" panose="020B0604020202020204" pitchFamily="34" charset="0"/>
              </a:rPr>
              <a:t>Kulipanov</a:t>
            </a:r>
            <a:r>
              <a:rPr lang="en-US" dirty="0">
                <a:latin typeface="Arial" panose="020B0604020202020204" pitchFamily="34" charset="0"/>
                <a:cs typeface="Arial" panose="020B0604020202020204" pitchFamily="34" charset="0"/>
              </a:rPr>
              <a:t> G.N., …,  </a:t>
            </a:r>
            <a:r>
              <a:rPr lang="en-US" dirty="0" err="1">
                <a:latin typeface="Arial" panose="020B0604020202020204" pitchFamily="34" charset="0"/>
                <a:cs typeface="Arial" panose="020B0604020202020204" pitchFamily="34" charset="0"/>
              </a:rPr>
              <a:t>Vinokurov</a:t>
            </a:r>
            <a:r>
              <a:rPr lang="en-US" dirty="0">
                <a:latin typeface="Arial" panose="020B0604020202020204" pitchFamily="34" charset="0"/>
                <a:cs typeface="Arial" panose="020B0604020202020204" pitchFamily="34" charset="0"/>
              </a:rPr>
              <a:t> N.A., NIM A304 (1991), </a:t>
            </a:r>
            <a:r>
              <a:rPr lang="en-US" dirty="0" smtClean="0">
                <a:latin typeface="Arial" panose="020B0604020202020204" pitchFamily="34" charset="0"/>
                <a:cs typeface="Arial" panose="020B0604020202020204" pitchFamily="34" charset="0"/>
              </a:rPr>
              <a:t>P.228-229</a:t>
            </a:r>
            <a:endParaRPr lang="ru-RU"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3"/>
          <a:stretch>
            <a:fillRect/>
          </a:stretch>
        </p:blipFill>
        <p:spPr>
          <a:xfrm>
            <a:off x="923453" y="3562416"/>
            <a:ext cx="7333307" cy="2865308"/>
          </a:xfrm>
          <a:prstGeom prst="rect">
            <a:avLst/>
          </a:prstGeom>
        </p:spPr>
      </p:pic>
    </p:spTree>
    <p:extLst>
      <p:ext uri="{BB962C8B-B14F-4D97-AF65-F5344CB8AC3E}">
        <p14:creationId xmlns:p14="http://schemas.microsoft.com/office/powerpoint/2010/main" val="3780202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AutoShape 5"/>
          <p:cNvSpPr>
            <a:spLocks noChangeArrowheads="1"/>
          </p:cNvSpPr>
          <p:nvPr/>
        </p:nvSpPr>
        <p:spPr bwMode="auto">
          <a:xfrm>
            <a:off x="171450" y="128588"/>
            <a:ext cx="8801100" cy="6586537"/>
          </a:xfrm>
          <a:prstGeom prst="roundRect">
            <a:avLst>
              <a:gd name="adj" fmla="val 4231"/>
            </a:avLst>
          </a:prstGeom>
          <a:solidFill>
            <a:schemeClr val="bg1"/>
          </a:solidFill>
          <a:ln w="19050">
            <a:solidFill>
              <a:srgbClr val="0066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sp>
        <p:nvSpPr>
          <p:cNvPr id="106499" name="Rectangle 2"/>
          <p:cNvSpPr>
            <a:spLocks noGrp="1" noChangeArrowheads="1"/>
          </p:cNvSpPr>
          <p:nvPr>
            <p:ph type="title"/>
          </p:nvPr>
        </p:nvSpPr>
        <p:spPr>
          <a:xfrm>
            <a:off x="0" y="765175"/>
            <a:ext cx="9144000" cy="720725"/>
          </a:xfrm>
          <a:noFill/>
        </p:spPr>
        <p:txBody>
          <a:bodyPr lIns="720000" rIns="720000"/>
          <a:lstStyle/>
          <a:p>
            <a:pPr eaLnBrk="1" hangingPunct="1"/>
            <a:r>
              <a:rPr lang="en-US" altLang="ru-RU" sz="2800" b="1" dirty="0" smtClean="0">
                <a:solidFill>
                  <a:srgbClr val="C00000"/>
                </a:solidFill>
              </a:rPr>
              <a:t>Electron beam and radiation parameters</a:t>
            </a:r>
          </a:p>
        </p:txBody>
      </p:sp>
      <p:sp>
        <p:nvSpPr>
          <p:cNvPr id="106500"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graphicFrame>
        <p:nvGraphicFramePr>
          <p:cNvPr id="6" name="Group 37"/>
          <p:cNvGraphicFramePr>
            <a:graphicFrameLocks noGrp="1"/>
          </p:cNvGraphicFramePr>
          <p:nvPr>
            <p:ph sz="half" idx="1"/>
            <p:extLst>
              <p:ext uri="{D42A27DB-BD31-4B8C-83A1-F6EECF244321}">
                <p14:modId xmlns:p14="http://schemas.microsoft.com/office/powerpoint/2010/main" val="302550967"/>
              </p:ext>
            </p:extLst>
          </p:nvPr>
        </p:nvGraphicFramePr>
        <p:xfrm>
          <a:off x="723900" y="2214563"/>
          <a:ext cx="8062914" cy="3263901"/>
        </p:xfrm>
        <a:graphic>
          <a:graphicData uri="http://schemas.openxmlformats.org/drawingml/2006/table">
            <a:tbl>
              <a:tblPr>
                <a:tableStyleId>{2D5ABB26-0587-4C30-8999-92F81FD0307C}</a:tableStyleId>
              </a:tblPr>
              <a:tblGrid>
                <a:gridCol w="3551254"/>
                <a:gridCol w="1154086"/>
                <a:gridCol w="1214442"/>
                <a:gridCol w="928691"/>
                <a:gridCol w="1214441"/>
              </a:tblGrid>
              <a:tr h="46974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1</a:t>
                      </a:r>
                      <a:r>
                        <a:rPr kumimoji="0" lang="en-US" sz="2400" u="none" strike="noStrike" cap="none" normalizeH="0" baseline="30000" dirty="0" smtClean="0">
                          <a:ln>
                            <a:noFill/>
                          </a:ln>
                          <a:solidFill>
                            <a:srgbClr val="0000CC"/>
                          </a:solidFill>
                          <a:effectLst/>
                        </a:rPr>
                        <a:t>st</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2</a:t>
                      </a:r>
                      <a:r>
                        <a:rPr kumimoji="0" lang="en-US" sz="2400" u="none" strike="noStrike" cap="none" normalizeH="0" baseline="30000" dirty="0" smtClean="0">
                          <a:ln>
                            <a:noFill/>
                          </a:ln>
                          <a:solidFill>
                            <a:srgbClr val="0000CC"/>
                          </a:solidFill>
                          <a:effectLst/>
                        </a:rPr>
                        <a:t>nd</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smtClean="0">
                          <a:ln>
                            <a:noFill/>
                          </a:ln>
                          <a:solidFill>
                            <a:srgbClr val="0000CC"/>
                          </a:solidFill>
                          <a:effectLst/>
                        </a:rPr>
                        <a:t>3</a:t>
                      </a:r>
                      <a:r>
                        <a:rPr kumimoji="0" lang="en-US" sz="2400" b="1" u="none" strike="noStrike" cap="none" normalizeH="0" baseline="30000" dirty="0" smtClean="0">
                          <a:ln>
                            <a:noFill/>
                          </a:ln>
                          <a:solidFill>
                            <a:srgbClr val="0000CC"/>
                          </a:solidFill>
                          <a:effectLst/>
                        </a:rPr>
                        <a:t>d</a:t>
                      </a:r>
                      <a:endParaRPr kumimoji="0" lang="en-US" sz="2400" b="1"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cap="flat">
                      <a:noFill/>
                    </a:lnL>
                    <a:lnR cap="flat">
                      <a:noFill/>
                    </a:lnR>
                    <a:lnT cap="flat">
                      <a:noFill/>
                    </a:lnT>
                    <a:lnB cap="flat">
                      <a:noFill/>
                    </a:lnB>
                    <a:lnTlToBr>
                      <a:noFill/>
                    </a:lnTlToBr>
                    <a:lnBlToTr>
                      <a:noFill/>
                    </a:lnBlToTr>
                    <a:noFill/>
                  </a:tcPr>
                </a:tc>
              </a:tr>
              <a:tr h="5845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Energy, </a:t>
                      </a:r>
                      <a:r>
                        <a:rPr kumimoji="0" lang="en-US" sz="2400" u="none" strike="noStrike" cap="none" normalizeH="0" baseline="0" dirty="0" err="1" smtClean="0">
                          <a:ln>
                            <a:noFill/>
                          </a:ln>
                          <a:solidFill>
                            <a:srgbClr val="0000CC"/>
                          </a:solidFill>
                          <a:effectLst/>
                        </a:rPr>
                        <a:t>MeV</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12</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22</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smtClean="0">
                          <a:ln>
                            <a:noFill/>
                          </a:ln>
                          <a:solidFill>
                            <a:srgbClr val="0000CC"/>
                          </a:solidFill>
                          <a:effectLst/>
                        </a:rPr>
                        <a:t>42</a:t>
                      </a:r>
                      <a:endParaRPr kumimoji="0" lang="en-US" sz="2400" b="1"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C00000"/>
                          </a:solidFill>
                          <a:effectLst/>
                        </a:rPr>
                        <a:t>46</a:t>
                      </a:r>
                      <a:endParaRPr kumimoji="0" lang="en-US" sz="2400" b="0" i="1" u="none" strike="noStrike" cap="none" normalizeH="0" baseline="0" dirty="0" smtClean="0">
                        <a:ln>
                          <a:noFill/>
                        </a:ln>
                        <a:solidFill>
                          <a:srgbClr val="C00000"/>
                        </a:solidFill>
                        <a:effectLst/>
                        <a:latin typeface="Arial" charset="0"/>
                      </a:endParaRPr>
                    </a:p>
                  </a:txBody>
                  <a:tcPr marL="90000" marR="90000" marT="46800" marB="0" horzOverflow="overflow">
                    <a:lnT w="12700" cap="flat" cmpd="sng" algn="ctr">
                      <a:solidFill>
                        <a:schemeClr val="tx1"/>
                      </a:solidFill>
                      <a:prstDash val="solid"/>
                      <a:round/>
                      <a:headEnd type="none" w="med" len="med"/>
                      <a:tailEnd type="none" w="med" len="med"/>
                    </a:lnT>
                  </a:tcPr>
                </a:tc>
              </a:tr>
              <a:tr h="5515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Current, </a:t>
                      </a:r>
                      <a:r>
                        <a:rPr kumimoji="0" lang="en-US" sz="2400" u="none" strike="noStrike" cap="none" normalizeH="0" baseline="0" dirty="0" err="1" smtClean="0">
                          <a:ln>
                            <a:noFill/>
                          </a:ln>
                          <a:solidFill>
                            <a:srgbClr val="0000CC"/>
                          </a:solidFill>
                          <a:effectLst/>
                        </a:rPr>
                        <a:t>mA</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30</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CC"/>
                          </a:solidFill>
                          <a:effectLst/>
                          <a:latin typeface="+mn-lt"/>
                        </a:rPr>
                        <a:t>7.5</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CC"/>
                          </a:solidFill>
                          <a:effectLst/>
                          <a:latin typeface="+mn-lt"/>
                        </a:rPr>
                        <a:t>5</a:t>
                      </a:r>
                      <a:endParaRPr kumimoji="0" lang="en-US" sz="2400" b="1"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C00000"/>
                          </a:solidFill>
                          <a:effectLst/>
                        </a:rPr>
                        <a:t>50</a:t>
                      </a:r>
                      <a:endParaRPr kumimoji="0" lang="en-US" sz="2400" b="0" i="1" u="none" strike="noStrike" cap="none" normalizeH="0" baseline="0" dirty="0" smtClean="0">
                        <a:ln>
                          <a:noFill/>
                        </a:ln>
                        <a:solidFill>
                          <a:srgbClr val="C00000"/>
                        </a:solidFill>
                        <a:effectLst/>
                        <a:latin typeface="Arial" charset="0"/>
                      </a:endParaRPr>
                    </a:p>
                  </a:txBody>
                  <a:tcPr marL="90000" marR="90000" marT="46800" marB="0" horzOverflow="overflow"/>
                </a:tc>
              </a:tr>
              <a:tr h="553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Wavelength, </a:t>
                      </a:r>
                      <a:r>
                        <a:rPr kumimoji="0" lang="en-US" sz="2400" u="none" strike="noStrike" cap="none" normalizeH="0" baseline="0" dirty="0" smtClean="0">
                          <a:ln>
                            <a:noFill/>
                          </a:ln>
                          <a:solidFill>
                            <a:srgbClr val="0000CC"/>
                          </a:solidFill>
                          <a:effectLst/>
                          <a:sym typeface="Symbol"/>
                        </a:rPr>
                        <a:t>m</a:t>
                      </a:r>
                      <a:r>
                        <a:rPr kumimoji="0" lang="en-US" sz="2400" u="none" strike="noStrike" cap="none" normalizeH="0" baseline="0" dirty="0" smtClean="0">
                          <a:ln>
                            <a:noFill/>
                          </a:ln>
                          <a:solidFill>
                            <a:srgbClr val="0000CC"/>
                          </a:solidFill>
                          <a:effectLst/>
                        </a:rPr>
                        <a:t>  </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90-240</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40-90</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CC"/>
                          </a:solidFill>
                          <a:effectLst/>
                          <a:latin typeface="+mn-lt"/>
                        </a:rPr>
                        <a:t>8-11</a:t>
                      </a:r>
                      <a:endParaRPr kumimoji="0" lang="en-US" sz="2400" b="1"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C00000"/>
                          </a:solidFill>
                          <a:effectLst/>
                        </a:rPr>
                        <a:t>5-20</a:t>
                      </a:r>
                      <a:endParaRPr kumimoji="0" lang="en-US" sz="2400" b="0" i="1" u="none" strike="noStrike" cap="none" normalizeH="0" baseline="0" dirty="0" smtClean="0">
                        <a:ln>
                          <a:noFill/>
                        </a:ln>
                        <a:solidFill>
                          <a:srgbClr val="C00000"/>
                        </a:solidFill>
                        <a:effectLst/>
                        <a:latin typeface="Arial" charset="0"/>
                      </a:endParaRPr>
                    </a:p>
                  </a:txBody>
                  <a:tcPr marL="90000" marR="90000" marT="46800" marB="0" horzOverflow="overflow"/>
                </a:tc>
              </a:tr>
              <a:tr h="5515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Radiation power, kW</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0.5</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0.5</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smtClean="0">
                          <a:ln>
                            <a:noFill/>
                          </a:ln>
                          <a:solidFill>
                            <a:srgbClr val="0000CC"/>
                          </a:solidFill>
                          <a:effectLst/>
                        </a:rPr>
                        <a:t>0.1</a:t>
                      </a:r>
                      <a:endParaRPr kumimoji="0" lang="en-US" sz="2400" b="1"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C00000"/>
                          </a:solidFill>
                          <a:effectLst/>
                        </a:rPr>
                        <a:t>5</a:t>
                      </a:r>
                      <a:endParaRPr kumimoji="0" lang="en-US" sz="2400" b="0" i="1" u="none" strike="noStrike" cap="none" normalizeH="0" baseline="0" dirty="0" smtClean="0">
                        <a:ln>
                          <a:noFill/>
                        </a:ln>
                        <a:solidFill>
                          <a:srgbClr val="C00000"/>
                        </a:solidFill>
                        <a:effectLst/>
                        <a:latin typeface="Arial" charset="0"/>
                      </a:endParaRPr>
                    </a:p>
                  </a:txBody>
                  <a:tcPr marL="90000" marR="90000" marT="46800" marB="0" horzOverflow="overflow"/>
                </a:tc>
              </a:tr>
              <a:tr h="553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Electron efficiency, %</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0.6</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0000CC"/>
                          </a:solidFill>
                          <a:effectLst/>
                        </a:rPr>
                        <a:t>0.3</a:t>
                      </a:r>
                      <a:endParaRPr kumimoji="0" lang="en-US" sz="2400" b="0"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smtClean="0">
                          <a:ln>
                            <a:noFill/>
                          </a:ln>
                          <a:solidFill>
                            <a:srgbClr val="0000CC"/>
                          </a:solidFill>
                          <a:effectLst/>
                        </a:rPr>
                        <a:t>0.2</a:t>
                      </a:r>
                      <a:endParaRPr kumimoji="0" lang="en-US" sz="2400" b="1" i="0" u="none" strike="noStrike" cap="none" normalizeH="0" baseline="0" dirty="0" smtClean="0">
                        <a:ln>
                          <a:noFill/>
                        </a:ln>
                        <a:solidFill>
                          <a:srgbClr val="0000CC"/>
                        </a:solidFill>
                        <a:effectLst/>
                        <a:latin typeface="Arial" charset="0"/>
                      </a:endParaRPr>
                    </a:p>
                  </a:txBody>
                  <a:tcPr marL="90000" marR="90000" marT="46800" marB="0"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solidFill>
                            <a:srgbClr val="C00000"/>
                          </a:solidFill>
                          <a:effectLst/>
                        </a:rPr>
                        <a:t>0.5</a:t>
                      </a:r>
                      <a:endParaRPr kumimoji="0" lang="en-US" sz="2400" b="0" i="1" u="none" strike="noStrike" cap="none" normalizeH="0" baseline="0" dirty="0" smtClean="0">
                        <a:ln>
                          <a:noFill/>
                        </a:ln>
                        <a:solidFill>
                          <a:srgbClr val="C00000"/>
                        </a:solidFill>
                        <a:effectLst/>
                        <a:latin typeface="Arial" charset="0"/>
                      </a:endParaRPr>
                    </a:p>
                  </a:txBody>
                  <a:tcPr marL="90000" marR="90000" marT="46800" marB="0" horzOverflow="overflow"/>
                </a:tc>
              </a:tr>
            </a:tbl>
          </a:graphicData>
        </a:graphic>
      </p:graphicFrame>
      <p:sp>
        <p:nvSpPr>
          <p:cNvPr id="106535" name="Скругленный прямоугольник 6"/>
          <p:cNvSpPr>
            <a:spLocks noChangeArrowheads="1"/>
          </p:cNvSpPr>
          <p:nvPr/>
        </p:nvSpPr>
        <p:spPr bwMode="auto">
          <a:xfrm>
            <a:off x="6786563" y="2714625"/>
            <a:ext cx="642937" cy="2714625"/>
          </a:xfrm>
          <a:prstGeom prst="roundRect">
            <a:avLst>
              <a:gd name="adj" fmla="val 16667"/>
            </a:avLst>
          </a:prstGeom>
          <a:noFill/>
          <a:ln w="25400" algn="ctr">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cs typeface="Arial" panose="020B0604020202020204" pitchFamily="34" charset="0"/>
            </a:endParaRPr>
          </a:p>
        </p:txBody>
      </p:sp>
    </p:spTree>
    <p:extLst>
      <p:ext uri="{BB962C8B-B14F-4D97-AF65-F5344CB8AC3E}">
        <p14:creationId xmlns:p14="http://schemas.microsoft.com/office/powerpoint/2010/main" val="260731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0" y="-30335"/>
            <a:ext cx="9144000" cy="6858000"/>
          </a:xfrm>
          <a:prstGeom prst="rect">
            <a:avLst/>
          </a:prstGeom>
          <a:noFill/>
          <a:ln w="63500">
            <a:solidFill>
              <a:srgbClr val="2577C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2577C9"/>
              </a:solidFill>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473558691"/>
              </p:ext>
            </p:extLst>
          </p:nvPr>
        </p:nvGraphicFramePr>
        <p:xfrm>
          <a:off x="245534" y="1185335"/>
          <a:ext cx="8525932" cy="3879761"/>
        </p:xfrm>
        <a:graphic>
          <a:graphicData uri="http://schemas.openxmlformats.org/drawingml/2006/table">
            <a:tbl>
              <a:tblPr firstRow="1" bandRow="1">
                <a:tableStyleId>{5C22544A-7EE6-4342-B048-85BDC9FD1C3A}</a:tableStyleId>
              </a:tblPr>
              <a:tblGrid>
                <a:gridCol w="1693332"/>
                <a:gridCol w="855133"/>
                <a:gridCol w="1004009"/>
                <a:gridCol w="710494"/>
                <a:gridCol w="1065741"/>
                <a:gridCol w="1065741"/>
                <a:gridCol w="1065741"/>
                <a:gridCol w="1065741"/>
              </a:tblGrid>
              <a:tr h="532928">
                <a:tc rowSpan="2">
                  <a:txBody>
                    <a:bodyPr/>
                    <a:lstStyle/>
                    <a:p>
                      <a:endParaRPr lang="ru-RU" sz="2200" dirty="0">
                        <a:ln>
                          <a:noFill/>
                        </a:ln>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200" dirty="0" smtClean="0">
                          <a:ln>
                            <a:noFill/>
                          </a:ln>
                          <a:solidFill>
                            <a:srgbClr val="FF0000"/>
                          </a:solidFill>
                          <a:latin typeface="Arial" panose="020B0604020202020204" pitchFamily="34" charset="0"/>
                          <a:cs typeface="Arial" panose="020B0604020202020204" pitchFamily="34" charset="0"/>
                        </a:rPr>
                        <a:t>1</a:t>
                      </a:r>
                      <a:r>
                        <a:rPr lang="en-US" sz="2200" baseline="30000" dirty="0" smtClean="0">
                          <a:ln>
                            <a:noFill/>
                          </a:ln>
                          <a:solidFill>
                            <a:srgbClr val="FF0000"/>
                          </a:solidFill>
                          <a:latin typeface="Arial" panose="020B0604020202020204" pitchFamily="34" charset="0"/>
                          <a:cs typeface="Arial" panose="020B0604020202020204" pitchFamily="34" charset="0"/>
                        </a:rPr>
                        <a:t>st</a:t>
                      </a:r>
                      <a:endParaRPr lang="ru-RU" sz="2200" baseline="30000" dirty="0">
                        <a:ln>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c gridSpan="2">
                  <a:txBody>
                    <a:bodyPr/>
                    <a:lstStyle/>
                    <a:p>
                      <a:pPr algn="ctr"/>
                      <a:r>
                        <a:rPr lang="en-US" sz="2200" dirty="0" smtClean="0">
                          <a:ln>
                            <a:noFill/>
                          </a:ln>
                          <a:solidFill>
                            <a:srgbClr val="FF0000"/>
                          </a:solidFill>
                          <a:latin typeface="Arial" panose="020B0604020202020204" pitchFamily="34" charset="0"/>
                          <a:cs typeface="Arial" panose="020B0604020202020204" pitchFamily="34" charset="0"/>
                        </a:rPr>
                        <a:t>2</a:t>
                      </a:r>
                      <a:r>
                        <a:rPr lang="en-US" sz="2200" baseline="30000" dirty="0" smtClean="0">
                          <a:ln>
                            <a:noFill/>
                          </a:ln>
                          <a:solidFill>
                            <a:srgbClr val="FF0000"/>
                          </a:solidFill>
                          <a:latin typeface="Arial" panose="020B0604020202020204" pitchFamily="34" charset="0"/>
                          <a:cs typeface="Arial" panose="020B0604020202020204" pitchFamily="34" charset="0"/>
                        </a:rPr>
                        <a:t>nd</a:t>
                      </a:r>
                      <a:endParaRPr lang="ru-RU" sz="2200" baseline="30000" dirty="0">
                        <a:ln>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a:r>
                        <a:rPr lang="en-US" sz="2200" dirty="0" smtClean="0">
                          <a:ln>
                            <a:noFill/>
                          </a:ln>
                          <a:solidFill>
                            <a:srgbClr val="FF0000"/>
                          </a:solidFill>
                          <a:latin typeface="Arial" panose="020B0604020202020204" pitchFamily="34" charset="0"/>
                          <a:cs typeface="Arial" panose="020B0604020202020204" pitchFamily="34" charset="0"/>
                        </a:rPr>
                        <a:t>3</a:t>
                      </a:r>
                      <a:r>
                        <a:rPr lang="en-US" sz="2200" baseline="30000" dirty="0" smtClean="0">
                          <a:ln>
                            <a:noFill/>
                          </a:ln>
                          <a:solidFill>
                            <a:srgbClr val="FF0000"/>
                          </a:solidFill>
                          <a:latin typeface="Arial" panose="020B0604020202020204" pitchFamily="34" charset="0"/>
                          <a:cs typeface="Arial" panose="020B0604020202020204" pitchFamily="34" charset="0"/>
                        </a:rPr>
                        <a:t>d</a:t>
                      </a:r>
                      <a:endParaRPr lang="ru-RU" sz="2200" baseline="30000" dirty="0">
                        <a:ln>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r>
              <a:tr h="542337">
                <a:tc vMerge="1">
                  <a:txBody>
                    <a:bodyPr/>
                    <a:lstStyle/>
                    <a:p>
                      <a:endParaRPr lang="ru-RU" sz="2200" dirty="0">
                        <a:ln>
                          <a:noFill/>
                        </a:ln>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lasing</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working</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max</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lasing</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max</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lasing</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max</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32928">
                <a:tc>
                  <a:txBody>
                    <a:bodyPr/>
                    <a:lstStyle/>
                    <a:p>
                      <a:r>
                        <a:rPr lang="en-US" sz="2000" dirty="0" smtClean="0">
                          <a:ln>
                            <a:noFill/>
                          </a:ln>
                          <a:solidFill>
                            <a:srgbClr val="0000CC"/>
                          </a:solidFill>
                          <a:latin typeface="Arial" panose="020B0604020202020204" pitchFamily="34" charset="0"/>
                          <a:cs typeface="Arial" panose="020B0604020202020204" pitchFamily="34" charset="0"/>
                        </a:rPr>
                        <a:t>Current, mA</a:t>
                      </a:r>
                      <a:endParaRPr lang="ru-RU" sz="20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5.5</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11</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30</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7.0</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7.5</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3.0</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5</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19848">
                <a:tc>
                  <a:txBody>
                    <a:bodyPr/>
                    <a:lstStyle/>
                    <a:p>
                      <a:r>
                        <a:rPr lang="en-US" sz="2000" dirty="0" smtClean="0">
                          <a:ln>
                            <a:noFill/>
                          </a:ln>
                          <a:solidFill>
                            <a:srgbClr val="0000CC"/>
                          </a:solidFill>
                          <a:latin typeface="Arial" panose="020B0604020202020204" pitchFamily="34" charset="0"/>
                          <a:cs typeface="Arial" panose="020B0604020202020204" pitchFamily="34" charset="0"/>
                        </a:rPr>
                        <a:t>Rep. rate,</a:t>
                      </a:r>
                      <a:r>
                        <a:rPr lang="en-US" sz="2000" baseline="0" dirty="0" smtClean="0">
                          <a:ln>
                            <a:noFill/>
                          </a:ln>
                          <a:solidFill>
                            <a:srgbClr val="0000CC"/>
                          </a:solidFill>
                          <a:latin typeface="Arial" panose="020B0604020202020204" pitchFamily="34" charset="0"/>
                          <a:cs typeface="Arial" panose="020B0604020202020204" pitchFamily="34" charset="0"/>
                        </a:rPr>
                        <a:t> MHz</a:t>
                      </a:r>
                      <a:endParaRPr lang="ru-RU" sz="20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5.6</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11.2</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22.4</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7.52</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7.52</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3.76</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5.64</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32928">
                <a:tc>
                  <a:txBody>
                    <a:bodyPr/>
                    <a:lstStyle/>
                    <a:p>
                      <a:r>
                        <a:rPr lang="en-US" sz="2000" dirty="0" smtClean="0">
                          <a:ln>
                            <a:noFill/>
                          </a:ln>
                          <a:solidFill>
                            <a:srgbClr val="0000CC"/>
                          </a:solidFill>
                          <a:latin typeface="Arial" panose="020B0604020202020204" pitchFamily="34" charset="0"/>
                          <a:cs typeface="Arial" panose="020B0604020202020204" pitchFamily="34" charset="0"/>
                        </a:rPr>
                        <a:t>Q </a:t>
                      </a:r>
                      <a:r>
                        <a:rPr lang="en-US" sz="2000" dirty="0" err="1" smtClean="0">
                          <a:ln>
                            <a:noFill/>
                          </a:ln>
                          <a:solidFill>
                            <a:srgbClr val="0000CC"/>
                          </a:solidFill>
                          <a:latin typeface="Arial" panose="020B0604020202020204" pitchFamily="34" charset="0"/>
                          <a:cs typeface="Arial" panose="020B0604020202020204" pitchFamily="34" charset="0"/>
                        </a:rPr>
                        <a:t>nQ</a:t>
                      </a:r>
                      <a:endParaRPr lang="ru-RU" sz="20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1</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1</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1.4</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0.9</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0.8</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18792">
                <a:tc>
                  <a:txBody>
                    <a:bodyPr/>
                    <a:lstStyle/>
                    <a:p>
                      <a:r>
                        <a:rPr lang="en-US" sz="2000" dirty="0" smtClean="0">
                          <a:ln>
                            <a:noFill/>
                          </a:ln>
                          <a:solidFill>
                            <a:srgbClr val="0000CC"/>
                          </a:solidFill>
                          <a:latin typeface="Arial" panose="020B0604020202020204" pitchFamily="34" charset="0"/>
                          <a:cs typeface="Arial" panose="020B0604020202020204" pitchFamily="34" charset="0"/>
                        </a:rPr>
                        <a:t>P W</a:t>
                      </a:r>
                      <a:endParaRPr lang="ru-RU" sz="20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300</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500</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1000</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500</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ln>
                            <a:noFill/>
                          </a:ln>
                          <a:solidFill>
                            <a:srgbClr val="0000CC"/>
                          </a:solidFill>
                          <a:latin typeface="Arial" panose="020B0604020202020204" pitchFamily="34" charset="0"/>
                          <a:cs typeface="Arial" panose="020B0604020202020204" pitchFamily="34" charset="0"/>
                        </a:rPr>
                        <a:t>100</a:t>
                      </a: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sz="1800" dirty="0">
                        <a:ln>
                          <a:noFill/>
                        </a:ln>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04892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5"/>
          <p:cNvSpPr>
            <a:spLocks noChangeArrowheads="1"/>
          </p:cNvSpPr>
          <p:nvPr/>
        </p:nvSpPr>
        <p:spPr bwMode="auto">
          <a:xfrm>
            <a:off x="171450" y="131608"/>
            <a:ext cx="8801100" cy="6586537"/>
          </a:xfrm>
          <a:prstGeom prst="roundRect">
            <a:avLst>
              <a:gd name="adj" fmla="val 4231"/>
            </a:avLst>
          </a:prstGeom>
          <a:solidFill>
            <a:schemeClr val="bg1"/>
          </a:solidFill>
          <a:ln w="19050">
            <a:solidFill>
              <a:srgbClr val="0066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sp>
        <p:nvSpPr>
          <p:cNvPr id="108547" name="Rectangle 1"/>
          <p:cNvSpPr>
            <a:spLocks noChangeArrowheads="1"/>
          </p:cNvSpPr>
          <p:nvPr/>
        </p:nvSpPr>
        <p:spPr bwMode="auto">
          <a:xfrm>
            <a:off x="0" y="105930"/>
            <a:ext cx="91440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0" rIns="3600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1200"/>
              </a:spcBef>
              <a:spcAft>
                <a:spcPts val="1200"/>
              </a:spcAft>
              <a:buSzPct val="150000"/>
              <a:buNone/>
            </a:pPr>
            <a:r>
              <a:rPr lang="en-US" altLang="ru-RU" sz="2400" b="1" dirty="0">
                <a:solidFill>
                  <a:srgbClr val="C00000"/>
                </a:solidFill>
                <a:cs typeface="Arial" panose="020B0604020202020204" pitchFamily="34" charset="0"/>
              </a:rPr>
              <a:t>Nearest and far future </a:t>
            </a:r>
            <a:r>
              <a:rPr lang="en-US" altLang="ru-RU" sz="2400" b="1" dirty="0" smtClean="0">
                <a:solidFill>
                  <a:srgbClr val="C00000"/>
                </a:solidFill>
                <a:cs typeface="Arial" panose="020B0604020202020204" pitchFamily="34" charset="0"/>
              </a:rPr>
              <a:t>plans</a:t>
            </a:r>
            <a:endParaRPr lang="en-US" altLang="ru-RU" sz="2400" dirty="0" smtClean="0">
              <a:solidFill>
                <a:srgbClr val="0000CC"/>
              </a:solidFill>
              <a:cs typeface="Arial" panose="020B0604020202020204" pitchFamily="34" charset="0"/>
            </a:endParaRPr>
          </a:p>
          <a:p>
            <a:pPr algn="just">
              <a:spcBef>
                <a:spcPts val="1200"/>
              </a:spcBef>
              <a:spcAft>
                <a:spcPts val="1200"/>
              </a:spcAft>
              <a:buSzPct val="150000"/>
            </a:pPr>
            <a:r>
              <a:rPr lang="en-US" altLang="ru-RU" sz="2400" dirty="0" smtClean="0">
                <a:solidFill>
                  <a:srgbClr val="0000CC"/>
                </a:solidFill>
                <a:cs typeface="Arial" panose="020B0604020202020204" pitchFamily="34" charset="0"/>
              </a:rPr>
              <a:t> Optical  (SR) diagnostics of electron beam parameters</a:t>
            </a:r>
            <a:endParaRPr lang="ru-RU" altLang="ru-RU" sz="2400" dirty="0" smtClean="0">
              <a:solidFill>
                <a:srgbClr val="0000CC"/>
              </a:solidFill>
              <a:cs typeface="Arial" panose="020B0604020202020204" pitchFamily="34" charset="0"/>
            </a:endParaRPr>
          </a:p>
          <a:p>
            <a:pPr algn="just">
              <a:spcBef>
                <a:spcPts val="1200"/>
              </a:spcBef>
              <a:spcAft>
                <a:spcPts val="1200"/>
              </a:spcAft>
              <a:buSzPct val="150000"/>
            </a:pPr>
            <a:r>
              <a:rPr lang="ru-RU" altLang="ru-RU" sz="2400" dirty="0">
                <a:solidFill>
                  <a:srgbClr val="0000CC"/>
                </a:solidFill>
                <a:cs typeface="Arial" panose="020B0604020202020204" pitchFamily="34" charset="0"/>
              </a:rPr>
              <a:t> </a:t>
            </a:r>
            <a:r>
              <a:rPr lang="en-US" altLang="ru-RU" sz="2400" dirty="0" smtClean="0">
                <a:solidFill>
                  <a:srgbClr val="0000CC"/>
                </a:solidFill>
                <a:cs typeface="Arial" panose="020B0604020202020204" pitchFamily="34" charset="0"/>
              </a:rPr>
              <a:t>Decrease beam losses and increase average current</a:t>
            </a:r>
          </a:p>
          <a:p>
            <a:pPr algn="just">
              <a:spcBef>
                <a:spcPts val="1200"/>
              </a:spcBef>
              <a:spcAft>
                <a:spcPts val="1200"/>
              </a:spcAft>
              <a:buSzPct val="150000"/>
            </a:pPr>
            <a:r>
              <a:rPr lang="en-US" altLang="ru-RU" sz="2400" dirty="0" smtClean="0">
                <a:solidFill>
                  <a:srgbClr val="0000CC"/>
                </a:solidFill>
                <a:cs typeface="Arial" panose="020B0604020202020204" pitchFamily="34" charset="0"/>
              </a:rPr>
              <a:t> Increase DC gun voltage and improve beam quality in injector </a:t>
            </a:r>
          </a:p>
          <a:p>
            <a:pPr algn="just">
              <a:spcBef>
                <a:spcPts val="1200"/>
              </a:spcBef>
              <a:spcAft>
                <a:spcPts val="1200"/>
              </a:spcAft>
              <a:buSzPct val="150000"/>
            </a:pPr>
            <a:r>
              <a:rPr lang="en-US" altLang="ru-RU" sz="2400" dirty="0" smtClean="0">
                <a:solidFill>
                  <a:srgbClr val="0000CC"/>
                </a:solidFill>
                <a:cs typeface="Arial" panose="020B0604020202020204" pitchFamily="34" charset="0"/>
              </a:rPr>
              <a:t> Optimize electron efficiency of FEL</a:t>
            </a:r>
          </a:p>
          <a:p>
            <a:pPr algn="just">
              <a:spcBef>
                <a:spcPts val="1200"/>
              </a:spcBef>
              <a:spcAft>
                <a:spcPts val="1200"/>
              </a:spcAft>
              <a:buSzPct val="150000"/>
            </a:pPr>
            <a:r>
              <a:rPr lang="en-US" altLang="ru-RU" sz="2400" dirty="0">
                <a:solidFill>
                  <a:srgbClr val="0000CC"/>
                </a:solidFill>
                <a:cs typeface="Arial" panose="020B0604020202020204" pitchFamily="34" charset="0"/>
              </a:rPr>
              <a:t> </a:t>
            </a:r>
            <a:r>
              <a:rPr lang="en-US" altLang="ru-RU" sz="2400" dirty="0" smtClean="0">
                <a:solidFill>
                  <a:srgbClr val="0000CC"/>
                </a:solidFill>
                <a:cs typeface="Arial" panose="020B0604020202020204" pitchFamily="34" charset="0"/>
              </a:rPr>
              <a:t>Install </a:t>
            </a:r>
            <a:r>
              <a:rPr lang="en-US" altLang="ru-RU" sz="2400" dirty="0" err="1" smtClean="0">
                <a:solidFill>
                  <a:srgbClr val="0000CC"/>
                </a:solidFill>
                <a:cs typeface="Arial" panose="020B0604020202020204" pitchFamily="34" charset="0"/>
              </a:rPr>
              <a:t>undulator</a:t>
            </a:r>
            <a:r>
              <a:rPr lang="en-US" altLang="ru-RU" sz="2400" dirty="0" smtClean="0">
                <a:solidFill>
                  <a:srgbClr val="0000CC"/>
                </a:solidFill>
                <a:cs typeface="Arial" panose="020B0604020202020204" pitchFamily="34" charset="0"/>
              </a:rPr>
              <a:t> with variation of period </a:t>
            </a:r>
          </a:p>
          <a:p>
            <a:pPr algn="just">
              <a:spcBef>
                <a:spcPts val="1200"/>
              </a:spcBef>
              <a:spcAft>
                <a:spcPts val="1200"/>
              </a:spcAft>
              <a:buSzPct val="150000"/>
            </a:pPr>
            <a:r>
              <a:rPr lang="en-US" altLang="ru-RU" sz="2400" dirty="0">
                <a:solidFill>
                  <a:srgbClr val="0000CC"/>
                </a:solidFill>
                <a:cs typeface="Arial" panose="020B0604020202020204" pitchFamily="34" charset="0"/>
              </a:rPr>
              <a:t> </a:t>
            </a:r>
            <a:r>
              <a:rPr lang="en-US" altLang="ru-RU" sz="2400" dirty="0" smtClean="0">
                <a:solidFill>
                  <a:srgbClr val="0000CC"/>
                </a:solidFill>
                <a:cs typeface="Arial" panose="020B0604020202020204" pitchFamily="34" charset="0"/>
              </a:rPr>
              <a:t>Improve x-ray and neutron radiation shielding</a:t>
            </a:r>
          </a:p>
          <a:p>
            <a:pPr algn="just">
              <a:spcBef>
                <a:spcPts val="1200"/>
              </a:spcBef>
              <a:spcAft>
                <a:spcPts val="1200"/>
              </a:spcAft>
              <a:buSzPct val="150000"/>
            </a:pPr>
            <a:r>
              <a:rPr lang="en-US" altLang="ru-RU" sz="2400" dirty="0">
                <a:solidFill>
                  <a:srgbClr val="0000CC"/>
                </a:solidFill>
                <a:cs typeface="Arial" panose="020B0604020202020204" pitchFamily="34" charset="0"/>
              </a:rPr>
              <a:t> </a:t>
            </a:r>
            <a:r>
              <a:rPr lang="en-US" altLang="ru-RU" sz="2400" dirty="0" smtClean="0">
                <a:solidFill>
                  <a:srgbClr val="0000CC"/>
                </a:solidFill>
                <a:cs typeface="Arial" panose="020B0604020202020204" pitchFamily="34" charset="0"/>
              </a:rPr>
              <a:t>Install RF gun </a:t>
            </a:r>
          </a:p>
        </p:txBody>
      </p:sp>
      <p:sp>
        <p:nvSpPr>
          <p:cNvPr id="108549"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2" name="TextBox 1"/>
          <p:cNvSpPr txBox="1"/>
          <p:nvPr/>
        </p:nvSpPr>
        <p:spPr>
          <a:xfrm>
            <a:off x="9468544" y="2852936"/>
            <a:ext cx="45719" cy="369332"/>
          </a:xfrm>
          <a:prstGeom prst="rect">
            <a:avLst/>
          </a:prstGeom>
          <a:noFill/>
        </p:spPr>
        <p:txBody>
          <a:bodyPr wrap="square" rtlCol="0">
            <a:spAutoFit/>
          </a:bodyPr>
          <a:lstStyle/>
          <a:p>
            <a:r>
              <a:rPr lang="ru-RU" dirty="0" smtClean="0">
                <a:sym typeface="Symbol" panose="05050102010706020507" pitchFamily="18" charset="2"/>
              </a:rPr>
              <a:t></a:t>
            </a:r>
            <a:endParaRPr lang="ru-RU" dirty="0"/>
          </a:p>
        </p:txBody>
      </p:sp>
    </p:spTree>
    <p:extLst>
      <p:ext uri="{BB962C8B-B14F-4D97-AF65-F5344CB8AC3E}">
        <p14:creationId xmlns:p14="http://schemas.microsoft.com/office/powerpoint/2010/main" val="2599800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0" y="762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ru-RU" sz="2800" b="1">
                <a:solidFill>
                  <a:srgbClr val="0000CC"/>
                </a:solidFill>
                <a:cs typeface="Arial" panose="020B0604020202020204" pitchFamily="34" charset="0"/>
              </a:rPr>
              <a:t>90 MHz RF gun test setup</a:t>
            </a:r>
          </a:p>
        </p:txBody>
      </p:sp>
      <p:pic>
        <p:nvPicPr>
          <p:cNvPr id="19459" name="Рисунок 2" descr="DSC057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268" y="1500149"/>
            <a:ext cx="4081463"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Рисунок 3" descr="DSC0579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6107" y="1358900"/>
            <a:ext cx="289401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AutoShape 9"/>
          <p:cNvSpPr>
            <a:spLocks noChangeArrowheads="1"/>
          </p:cNvSpPr>
          <p:nvPr/>
        </p:nvSpPr>
        <p:spPr bwMode="auto">
          <a:xfrm>
            <a:off x="4143375" y="5143500"/>
            <a:ext cx="3143250" cy="1500188"/>
          </a:xfrm>
          <a:prstGeom prst="roundRect">
            <a:avLst>
              <a:gd name="adj" fmla="val 11449"/>
            </a:avLst>
          </a:prstGeom>
          <a:solidFill>
            <a:schemeClr val="bg1"/>
          </a:solidFill>
          <a:ln w="254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pic>
        <p:nvPicPr>
          <p:cNvPr id="19462" name="Рисунок 4" descr="DSC0579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5216525"/>
            <a:ext cx="2857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Рисунок 5" descr="DSC0579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1547" y="5351463"/>
            <a:ext cx="2071687"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Line 8"/>
          <p:cNvSpPr>
            <a:spLocks noChangeShapeType="1"/>
          </p:cNvSpPr>
          <p:nvPr/>
        </p:nvSpPr>
        <p:spPr bwMode="auto">
          <a:xfrm flipV="1">
            <a:off x="5715000" y="2996952"/>
            <a:ext cx="2025352" cy="2146548"/>
          </a:xfrm>
          <a:prstGeom prst="line">
            <a:avLst/>
          </a:prstGeom>
          <a:noFill/>
          <a:ln w="317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19465"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19466"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4DCFA96A-187F-41F2-93BF-EFF6AF64DD6B}" type="slidenum">
              <a:rPr lang="ru-RU" altLang="ru-RU" sz="1600">
                <a:solidFill>
                  <a:schemeClr val="bg2"/>
                </a:solidFill>
                <a:latin typeface="Tahoma" panose="020B0604030504040204" pitchFamily="34" charset="0"/>
                <a:cs typeface="Arial" panose="020B0604020202020204" pitchFamily="34" charset="0"/>
              </a:rPr>
              <a:pPr algn="ctr" eaLnBrk="1" hangingPunct="1">
                <a:spcBef>
                  <a:spcPct val="0"/>
                </a:spcBef>
                <a:buFontTx/>
                <a:buNone/>
              </a:pPr>
              <a:t>33</a:t>
            </a:fld>
            <a:endParaRPr lang="ru-RU" altLang="ru-RU" sz="1600">
              <a:solidFill>
                <a:schemeClr val="bg2"/>
              </a:solidFill>
              <a:latin typeface="Tahoma" panose="020B0604030504040204" pitchFamily="34" charset="0"/>
              <a:cs typeface="Arial" panose="020B0604020202020204" pitchFamily="34" charset="0"/>
            </a:endParaRPr>
          </a:p>
        </p:txBody>
      </p:sp>
      <p:sp>
        <p:nvSpPr>
          <p:cNvPr id="2" name="TextBox 1"/>
          <p:cNvSpPr txBox="1"/>
          <p:nvPr/>
        </p:nvSpPr>
        <p:spPr>
          <a:xfrm>
            <a:off x="107504" y="671513"/>
            <a:ext cx="8744125" cy="369332"/>
          </a:xfrm>
          <a:prstGeom prst="rect">
            <a:avLst/>
          </a:prstGeom>
          <a:noFill/>
        </p:spPr>
        <p:txBody>
          <a:bodyPr wrap="none" rtlCol="0">
            <a:spAutoFit/>
          </a:bodyPr>
          <a:lstStyle/>
          <a:p>
            <a:r>
              <a:rPr lang="en-US" b="1" dirty="0" err="1" smtClean="0"/>
              <a:t>E</a:t>
            </a:r>
            <a:r>
              <a:rPr lang="en-US" b="1" baseline="-25000" dirty="0" err="1" smtClean="0"/>
              <a:t>e</a:t>
            </a:r>
            <a:r>
              <a:rPr lang="en-US" b="1" dirty="0" smtClean="0"/>
              <a:t> = 300 kV    </a:t>
            </a:r>
            <a:r>
              <a:rPr lang="en-US" b="1" dirty="0" err="1" smtClean="0"/>
              <a:t>I</a:t>
            </a:r>
            <a:r>
              <a:rPr lang="en-US" b="1" baseline="-25000" dirty="0" err="1" smtClean="0"/>
              <a:t>e</a:t>
            </a:r>
            <a:r>
              <a:rPr lang="en-US" b="1" dirty="0" err="1" smtClean="0"/>
              <a:t>max</a:t>
            </a:r>
            <a:r>
              <a:rPr lang="en-US" b="1" dirty="0" smtClean="0"/>
              <a:t> = 100 mA     </a:t>
            </a:r>
            <a:r>
              <a:rPr lang="en-US" b="1" dirty="0" smtClean="0">
                <a:sym typeface="Symbol" panose="05050102010706020507" pitchFamily="18" charset="2"/>
              </a:rPr>
              <a:t> = 1 ns </a:t>
            </a:r>
            <a:r>
              <a:rPr lang="en-US" b="1" dirty="0" err="1" smtClean="0">
                <a:sym typeface="Symbol" panose="05050102010706020507" pitchFamily="18" charset="2"/>
              </a:rPr>
              <a:t>Q</a:t>
            </a:r>
            <a:r>
              <a:rPr lang="en-US" b="1" baseline="-25000" dirty="0" err="1" smtClean="0">
                <a:sym typeface="Symbol" panose="05050102010706020507" pitchFamily="18" charset="2"/>
              </a:rPr>
              <a:t>pulse</a:t>
            </a:r>
            <a:r>
              <a:rPr lang="en-US" b="1" dirty="0" smtClean="0">
                <a:sym typeface="Symbol" panose="05050102010706020507" pitchFamily="18" charset="2"/>
              </a:rPr>
              <a:t> </a:t>
            </a:r>
            <a:r>
              <a:rPr lang="en-US" b="1" dirty="0">
                <a:sym typeface="Symbol" panose="05050102010706020507" pitchFamily="18" charset="2"/>
              </a:rPr>
              <a:t>=</a:t>
            </a:r>
            <a:r>
              <a:rPr lang="en-US" b="1" dirty="0" smtClean="0">
                <a:sym typeface="Symbol" panose="05050102010706020507" pitchFamily="18" charset="2"/>
              </a:rPr>
              <a:t>  1 </a:t>
            </a:r>
            <a:r>
              <a:rPr lang="en-US" b="1" dirty="0" err="1" smtClean="0">
                <a:sym typeface="Symbol" panose="05050102010706020507" pitchFamily="18" charset="2"/>
              </a:rPr>
              <a:t>nQ</a:t>
            </a:r>
            <a:r>
              <a:rPr lang="en-US" b="1" dirty="0" smtClean="0">
                <a:sym typeface="Symbol" panose="05050102010706020507" pitchFamily="18" charset="2"/>
              </a:rPr>
              <a:t>   </a:t>
            </a:r>
            <a:r>
              <a:rPr lang="en-US" b="1" dirty="0" err="1" smtClean="0">
                <a:sym typeface="Symbol" panose="05050102010706020507" pitchFamily="18" charset="2"/>
              </a:rPr>
              <a:t>f</a:t>
            </a:r>
            <a:r>
              <a:rPr lang="en-US" b="1" baseline="-25000" dirty="0" err="1" smtClean="0">
                <a:sym typeface="Symbol" panose="05050102010706020507" pitchFamily="18" charset="2"/>
              </a:rPr>
              <a:t>rep</a:t>
            </a:r>
            <a:r>
              <a:rPr lang="en-US" b="1" dirty="0" smtClean="0">
                <a:sym typeface="Symbol" panose="05050102010706020507" pitchFamily="18" charset="2"/>
              </a:rPr>
              <a:t> = 10 kHz ÷ 90 MHz</a:t>
            </a:r>
            <a:endParaRPr lang="ru-RU" b="1" dirty="0"/>
          </a:p>
        </p:txBody>
      </p:sp>
      <p:sp>
        <p:nvSpPr>
          <p:cNvPr id="3" name="TextBox 2"/>
          <p:cNvSpPr txBox="1"/>
          <p:nvPr/>
        </p:nvSpPr>
        <p:spPr>
          <a:xfrm>
            <a:off x="7288695" y="5805264"/>
            <a:ext cx="1512168" cy="369332"/>
          </a:xfrm>
          <a:prstGeom prst="rect">
            <a:avLst/>
          </a:prstGeom>
          <a:noFill/>
        </p:spPr>
        <p:txBody>
          <a:bodyPr wrap="square" rtlCol="0">
            <a:spAutoFit/>
          </a:bodyPr>
          <a:lstStyle/>
          <a:p>
            <a:r>
              <a:rPr lang="en-US" dirty="0" smtClean="0"/>
              <a:t>modulator</a:t>
            </a:r>
            <a:endParaRPr lang="ru-RU" dirty="0"/>
          </a:p>
        </p:txBody>
      </p:sp>
    </p:spTree>
    <p:extLst>
      <p:ext uri="{BB962C8B-B14F-4D97-AF65-F5344CB8AC3E}">
        <p14:creationId xmlns:p14="http://schemas.microsoft.com/office/powerpoint/2010/main" val="263654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0" y="0"/>
            <a:ext cx="9144000" cy="6858000"/>
          </a:xfrm>
          <a:prstGeom prst="rect">
            <a:avLst/>
          </a:prstGeom>
          <a:noFill/>
          <a:ln w="63500">
            <a:solidFill>
              <a:srgbClr val="2577C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2577C9"/>
              </a:solidFill>
              <a:cs typeface="Arial" panose="020B0604020202020204" pitchFamily="34" charset="0"/>
            </a:endParaRPr>
          </a:p>
        </p:txBody>
      </p:sp>
      <p:sp>
        <p:nvSpPr>
          <p:cNvPr id="10" name="Oval 37"/>
          <p:cNvSpPr>
            <a:spLocks noChangeArrowheads="1"/>
          </p:cNvSpPr>
          <p:nvPr/>
        </p:nvSpPr>
        <p:spPr bwMode="auto">
          <a:xfrm>
            <a:off x="6276975" y="5246687"/>
            <a:ext cx="2324100" cy="1152525"/>
          </a:xfrm>
          <a:prstGeom prst="ellipse">
            <a:avLst/>
          </a:prstGeom>
          <a:solidFill>
            <a:schemeClr val="bg1"/>
          </a:solidFill>
          <a:ln w="19050">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a:solidFill>
                  <a:srgbClr val="CC0000"/>
                </a:solidFill>
              </a:rPr>
              <a:t>Variable period</a:t>
            </a:r>
          </a:p>
          <a:p>
            <a:pPr algn="ctr"/>
            <a:r>
              <a:rPr lang="en-US" sz="2000">
                <a:solidFill>
                  <a:srgbClr val="CC0000"/>
                </a:solidFill>
              </a:rPr>
              <a:t> undulator</a:t>
            </a:r>
            <a:endParaRPr lang="ru-RU" sz="2000">
              <a:solidFill>
                <a:srgbClr val="CC0000"/>
              </a:solidFill>
            </a:endParaRPr>
          </a:p>
        </p:txBody>
      </p:sp>
      <p:sp>
        <p:nvSpPr>
          <p:cNvPr id="11" name="AutoShape 36"/>
          <p:cNvSpPr>
            <a:spLocks noChangeArrowheads="1"/>
          </p:cNvSpPr>
          <p:nvPr/>
        </p:nvSpPr>
        <p:spPr bwMode="auto">
          <a:xfrm>
            <a:off x="803275" y="5521325"/>
            <a:ext cx="3810000" cy="601662"/>
          </a:xfrm>
          <a:prstGeom prst="roundRect">
            <a:avLst>
              <a:gd name="adj" fmla="val 16667"/>
            </a:avLst>
          </a:prstGeom>
          <a:solidFill>
            <a:schemeClr val="bg1"/>
          </a:solidFill>
          <a:ln w="19050">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i="0" dirty="0">
                <a:solidFill>
                  <a:srgbClr val="0000CC"/>
                </a:solidFill>
              </a:rPr>
              <a:t>Variation of </a:t>
            </a:r>
            <a:r>
              <a:rPr lang="en-US" sz="2000" i="0" dirty="0" err="1">
                <a:solidFill>
                  <a:srgbClr val="0000CC"/>
                </a:solidFill>
              </a:rPr>
              <a:t>undulator</a:t>
            </a:r>
            <a:r>
              <a:rPr lang="en-US" sz="2000" i="0" dirty="0">
                <a:solidFill>
                  <a:srgbClr val="0000CC"/>
                </a:solidFill>
              </a:rPr>
              <a:t> </a:t>
            </a:r>
            <a:r>
              <a:rPr lang="en-US" sz="2000" i="0" dirty="0" smtClean="0">
                <a:solidFill>
                  <a:srgbClr val="0000CC"/>
                </a:solidFill>
              </a:rPr>
              <a:t>period</a:t>
            </a:r>
          </a:p>
          <a:p>
            <a:pPr algn="ctr"/>
            <a:r>
              <a:rPr lang="en-US" sz="2000" dirty="0" smtClean="0">
                <a:solidFill>
                  <a:srgbClr val="0000CC"/>
                </a:solidFill>
              </a:rPr>
              <a:t>(N. </a:t>
            </a:r>
            <a:r>
              <a:rPr lang="en-US" sz="2000" dirty="0" err="1" smtClean="0">
                <a:solidFill>
                  <a:srgbClr val="0000CC"/>
                </a:solidFill>
              </a:rPr>
              <a:t>Vinokurov</a:t>
            </a:r>
            <a:r>
              <a:rPr lang="en-US" sz="2000" dirty="0" smtClean="0">
                <a:solidFill>
                  <a:srgbClr val="0000CC"/>
                </a:solidFill>
              </a:rPr>
              <a:t>)</a:t>
            </a:r>
            <a:endParaRPr lang="ru-RU" dirty="0">
              <a:solidFill>
                <a:srgbClr val="0000CC"/>
              </a:solidFill>
            </a:endParaRPr>
          </a:p>
        </p:txBody>
      </p:sp>
      <p:sp>
        <p:nvSpPr>
          <p:cNvPr id="13" name="AutoShape 35"/>
          <p:cNvSpPr>
            <a:spLocks noChangeArrowheads="1"/>
          </p:cNvSpPr>
          <p:nvPr/>
        </p:nvSpPr>
        <p:spPr bwMode="auto">
          <a:xfrm>
            <a:off x="3167063" y="4246562"/>
            <a:ext cx="3562350" cy="601663"/>
          </a:xfrm>
          <a:prstGeom prst="roundRect">
            <a:avLst>
              <a:gd name="adj" fmla="val 16667"/>
            </a:avLst>
          </a:prstGeom>
          <a:solidFill>
            <a:schemeClr val="bg1"/>
          </a:solidFill>
          <a:ln w="19050">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i="0" dirty="0">
                <a:solidFill>
                  <a:srgbClr val="0000CC"/>
                </a:solidFill>
              </a:rPr>
              <a:t>Variation of beam energy</a:t>
            </a:r>
            <a:endParaRPr lang="ru-RU" sz="2000" i="0" dirty="0">
              <a:solidFill>
                <a:srgbClr val="0000CC"/>
              </a:solidFill>
            </a:endParaRPr>
          </a:p>
        </p:txBody>
      </p:sp>
      <p:sp>
        <p:nvSpPr>
          <p:cNvPr id="14" name="AutoShape 34"/>
          <p:cNvSpPr>
            <a:spLocks noChangeArrowheads="1"/>
          </p:cNvSpPr>
          <p:nvPr/>
        </p:nvSpPr>
        <p:spPr bwMode="auto">
          <a:xfrm>
            <a:off x="4978400" y="1114425"/>
            <a:ext cx="3562350" cy="601662"/>
          </a:xfrm>
          <a:prstGeom prst="roundRect">
            <a:avLst>
              <a:gd name="adj" fmla="val 16667"/>
            </a:avLst>
          </a:prstGeom>
          <a:solidFill>
            <a:schemeClr val="bg1"/>
          </a:solidFill>
          <a:ln w="19050">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i="0" dirty="0">
                <a:solidFill>
                  <a:srgbClr val="0000CC"/>
                </a:solidFill>
              </a:rPr>
              <a:t>Variation of</a:t>
            </a:r>
            <a:r>
              <a:rPr lang="en-US" dirty="0">
                <a:solidFill>
                  <a:srgbClr val="0000CC"/>
                </a:solidFill>
              </a:rPr>
              <a:t> </a:t>
            </a:r>
            <a:r>
              <a:rPr lang="en-US" sz="2000" i="0" dirty="0">
                <a:solidFill>
                  <a:srgbClr val="0000CC"/>
                </a:solidFill>
              </a:rPr>
              <a:t>magnetic field</a:t>
            </a:r>
            <a:endParaRPr lang="ru-RU" sz="2000" i="0" dirty="0">
              <a:solidFill>
                <a:srgbClr val="0000CC"/>
              </a:solidFill>
            </a:endParaRPr>
          </a:p>
        </p:txBody>
      </p:sp>
      <p:sp>
        <p:nvSpPr>
          <p:cNvPr id="15" name="Oval 31"/>
          <p:cNvSpPr>
            <a:spLocks noChangeArrowheads="1"/>
          </p:cNvSpPr>
          <p:nvPr/>
        </p:nvSpPr>
        <p:spPr bwMode="auto">
          <a:xfrm>
            <a:off x="6619875" y="2465387"/>
            <a:ext cx="2324100" cy="1152525"/>
          </a:xfrm>
          <a:prstGeom prst="ellipse">
            <a:avLst/>
          </a:prstGeom>
          <a:solidFill>
            <a:schemeClr val="bg1"/>
          </a:solidFill>
          <a:ln w="19050">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0" dirty="0">
                <a:solidFill>
                  <a:srgbClr val="0000CC"/>
                </a:solidFill>
              </a:rPr>
              <a:t>Variable gap</a:t>
            </a:r>
          </a:p>
          <a:p>
            <a:pPr algn="ctr"/>
            <a:r>
              <a:rPr lang="en-US" sz="2000" b="0" dirty="0">
                <a:solidFill>
                  <a:srgbClr val="0000CC"/>
                </a:solidFill>
              </a:rPr>
              <a:t> </a:t>
            </a:r>
            <a:r>
              <a:rPr lang="en-US" sz="2000" b="0" dirty="0" err="1">
                <a:solidFill>
                  <a:srgbClr val="0000CC"/>
                </a:solidFill>
              </a:rPr>
              <a:t>undulator</a:t>
            </a:r>
            <a:endParaRPr lang="ru-RU" sz="2000" b="0" dirty="0">
              <a:solidFill>
                <a:srgbClr val="0000CC"/>
              </a:solidFill>
            </a:endParaRPr>
          </a:p>
        </p:txBody>
      </p:sp>
      <p:sp>
        <p:nvSpPr>
          <p:cNvPr id="16" name="Oval 30"/>
          <p:cNvSpPr>
            <a:spLocks noChangeArrowheads="1"/>
          </p:cNvSpPr>
          <p:nvPr/>
        </p:nvSpPr>
        <p:spPr bwMode="auto">
          <a:xfrm>
            <a:off x="4478338" y="2447925"/>
            <a:ext cx="2324100" cy="1152525"/>
          </a:xfrm>
          <a:prstGeom prst="ellipse">
            <a:avLst/>
          </a:prstGeom>
          <a:solidFill>
            <a:schemeClr val="bg1"/>
          </a:solidFill>
          <a:ln w="19050">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0" dirty="0">
                <a:solidFill>
                  <a:srgbClr val="0000CC"/>
                </a:solidFill>
              </a:rPr>
              <a:t>Electromagnetic</a:t>
            </a:r>
          </a:p>
          <a:p>
            <a:pPr algn="ctr"/>
            <a:r>
              <a:rPr lang="en-US" sz="2000" b="0" dirty="0">
                <a:solidFill>
                  <a:srgbClr val="0000CC"/>
                </a:solidFill>
              </a:rPr>
              <a:t> </a:t>
            </a:r>
            <a:r>
              <a:rPr lang="en-US" sz="2000" b="0" dirty="0" err="1">
                <a:solidFill>
                  <a:srgbClr val="0000CC"/>
                </a:solidFill>
              </a:rPr>
              <a:t>undulator</a:t>
            </a:r>
            <a:endParaRPr lang="ru-RU" sz="2000" b="0" dirty="0">
              <a:solidFill>
                <a:srgbClr val="0000CC"/>
              </a:solidFill>
            </a:endParaRPr>
          </a:p>
        </p:txBody>
      </p:sp>
      <p:sp>
        <p:nvSpPr>
          <p:cNvPr id="17" name="AutoShape 6"/>
          <p:cNvSpPr>
            <a:spLocks noChangeArrowheads="1"/>
          </p:cNvSpPr>
          <p:nvPr/>
        </p:nvSpPr>
        <p:spPr bwMode="auto">
          <a:xfrm>
            <a:off x="622300" y="2043112"/>
            <a:ext cx="3549650" cy="1741488"/>
          </a:xfrm>
          <a:prstGeom prst="roundRect">
            <a:avLst>
              <a:gd name="adj" fmla="val 16667"/>
            </a:avLst>
          </a:prstGeom>
          <a:solidFill>
            <a:schemeClr val="bg1"/>
          </a:solidFill>
          <a:ln w="1905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b="0"/>
          </a:p>
        </p:txBody>
      </p:sp>
      <p:graphicFrame>
        <p:nvGraphicFramePr>
          <p:cNvPr id="18" name="Object 7"/>
          <p:cNvGraphicFramePr>
            <a:graphicFrameLocks noChangeAspect="1"/>
          </p:cNvGraphicFramePr>
          <p:nvPr>
            <p:extLst/>
          </p:nvPr>
        </p:nvGraphicFramePr>
        <p:xfrm>
          <a:off x="5153025" y="2528887"/>
          <a:ext cx="114300" cy="215900"/>
        </p:xfrm>
        <a:graphic>
          <a:graphicData uri="http://schemas.openxmlformats.org/presentationml/2006/ole">
            <mc:AlternateContent xmlns:mc="http://schemas.openxmlformats.org/markup-compatibility/2006">
              <mc:Choice xmlns:v="urn:schemas-microsoft-com:vml" Requires="v">
                <p:oleObj spid="_x0000_s4133" name="Формула" r:id="rId4" imgW="114151" imgH="215619" progId="Equation.3">
                  <p:embed/>
                </p:oleObj>
              </mc:Choice>
              <mc:Fallback>
                <p:oleObj name="Формула"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2528887"/>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AutoShape 22"/>
          <p:cNvSpPr>
            <a:spLocks noChangeArrowheads="1"/>
          </p:cNvSpPr>
          <p:nvPr/>
        </p:nvSpPr>
        <p:spPr bwMode="auto">
          <a:xfrm>
            <a:off x="458788" y="195262"/>
            <a:ext cx="3876675" cy="1201738"/>
          </a:xfrm>
          <a:prstGeom prst="roundRect">
            <a:avLst>
              <a:gd name="adj" fmla="val 16667"/>
            </a:avLst>
          </a:prstGeom>
          <a:solidFill>
            <a:schemeClr val="bg1"/>
          </a:solidFill>
          <a:ln w="19050">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i="0" dirty="0">
                <a:solidFill>
                  <a:srgbClr val="0000CC"/>
                </a:solidFill>
              </a:rPr>
              <a:t>One of the main FEL</a:t>
            </a:r>
          </a:p>
          <a:p>
            <a:pPr algn="ctr"/>
            <a:r>
              <a:rPr lang="en-US" sz="2000" i="0" dirty="0">
                <a:solidFill>
                  <a:srgbClr val="0000CC"/>
                </a:solidFill>
              </a:rPr>
              <a:t> advantages is the ability to </a:t>
            </a:r>
          </a:p>
          <a:p>
            <a:pPr algn="ctr"/>
            <a:r>
              <a:rPr lang="en-US" sz="2000" i="0" dirty="0">
                <a:solidFill>
                  <a:srgbClr val="0000CC"/>
                </a:solidFill>
              </a:rPr>
              <a:t>adjust the wavelength</a:t>
            </a:r>
            <a:endParaRPr lang="ru-RU" sz="2000" i="0" dirty="0">
              <a:solidFill>
                <a:srgbClr val="0000CC"/>
              </a:solidFill>
            </a:endParaRPr>
          </a:p>
        </p:txBody>
      </p:sp>
      <p:sp>
        <p:nvSpPr>
          <p:cNvPr id="20" name="AutoShape 38"/>
          <p:cNvSpPr>
            <a:spLocks noChangeArrowheads="1"/>
          </p:cNvSpPr>
          <p:nvPr/>
        </p:nvSpPr>
        <p:spPr bwMode="auto">
          <a:xfrm>
            <a:off x="3116263" y="2408237"/>
            <a:ext cx="638175" cy="1001713"/>
          </a:xfrm>
          <a:prstGeom prst="roundRect">
            <a:avLst>
              <a:gd name="adj" fmla="val 16667"/>
            </a:avLst>
          </a:prstGeom>
          <a:noFill/>
          <a:ln w="19050">
            <a:solidFill>
              <a:srgbClr val="0066FF"/>
            </a:solidFill>
            <a:prstDash val="sysDot"/>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1" name="AutoShape 39"/>
          <p:cNvSpPr>
            <a:spLocks noChangeArrowheads="1"/>
          </p:cNvSpPr>
          <p:nvPr/>
        </p:nvSpPr>
        <p:spPr bwMode="auto">
          <a:xfrm>
            <a:off x="1828800" y="2409825"/>
            <a:ext cx="638175" cy="1001712"/>
          </a:xfrm>
          <a:prstGeom prst="roundRect">
            <a:avLst>
              <a:gd name="adj" fmla="val 16667"/>
            </a:avLst>
          </a:prstGeom>
          <a:noFill/>
          <a:ln w="19050">
            <a:solidFill>
              <a:srgbClr val="0066FF"/>
            </a:solidFill>
            <a:prstDash val="sysDot"/>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 name="AutoShape 40"/>
          <p:cNvSpPr>
            <a:spLocks noChangeArrowheads="1"/>
          </p:cNvSpPr>
          <p:nvPr/>
        </p:nvSpPr>
        <p:spPr bwMode="auto">
          <a:xfrm>
            <a:off x="1379538" y="2409825"/>
            <a:ext cx="409575" cy="1001712"/>
          </a:xfrm>
          <a:prstGeom prst="roundRect">
            <a:avLst>
              <a:gd name="adj" fmla="val 16667"/>
            </a:avLst>
          </a:prstGeom>
          <a:noFill/>
          <a:ln w="19050">
            <a:solidFill>
              <a:srgbClr val="0066FF"/>
            </a:solidFill>
            <a:prstDash val="sysDot"/>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cxnSp>
        <p:nvCxnSpPr>
          <p:cNvPr id="24" name="AutoShape 41"/>
          <p:cNvCxnSpPr>
            <a:cxnSpLocks noChangeShapeType="1"/>
            <a:stCxn id="20" idx="0"/>
            <a:endCxn id="14" idx="1"/>
          </p:cNvCxnSpPr>
          <p:nvPr/>
        </p:nvCxnSpPr>
        <p:spPr bwMode="auto">
          <a:xfrm flipV="1">
            <a:off x="3435350" y="1416050"/>
            <a:ext cx="1533525" cy="982662"/>
          </a:xfrm>
          <a:prstGeom prst="straightConnector1">
            <a:avLst/>
          </a:prstGeom>
          <a:noFill/>
          <a:ln w="19050">
            <a:solidFill>
              <a:srgbClr val="0066FF"/>
            </a:solidFill>
            <a:prstDash val="sysDot"/>
            <a:miter lim="800000"/>
            <a:headEnd type="oval" w="med"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42"/>
          <p:cNvCxnSpPr>
            <a:cxnSpLocks noChangeShapeType="1"/>
            <a:stCxn id="21" idx="2"/>
            <a:endCxn id="13" idx="1"/>
          </p:cNvCxnSpPr>
          <p:nvPr/>
        </p:nvCxnSpPr>
        <p:spPr bwMode="auto">
          <a:xfrm>
            <a:off x="2147888" y="3421062"/>
            <a:ext cx="1009650" cy="1127125"/>
          </a:xfrm>
          <a:prstGeom prst="straightConnector1">
            <a:avLst/>
          </a:prstGeom>
          <a:noFill/>
          <a:ln w="19050">
            <a:solidFill>
              <a:srgbClr val="0066FF"/>
            </a:solidFill>
            <a:prstDash val="sysDot"/>
            <a:miter lim="800000"/>
            <a:headEnd type="oval" w="med"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43"/>
          <p:cNvCxnSpPr>
            <a:cxnSpLocks noChangeShapeType="1"/>
            <a:stCxn id="22" idx="2"/>
            <a:endCxn id="11" idx="0"/>
          </p:cNvCxnSpPr>
          <p:nvPr/>
        </p:nvCxnSpPr>
        <p:spPr bwMode="auto">
          <a:xfrm>
            <a:off x="1584325" y="3421062"/>
            <a:ext cx="1123950" cy="2090738"/>
          </a:xfrm>
          <a:prstGeom prst="straightConnector1">
            <a:avLst/>
          </a:prstGeom>
          <a:noFill/>
          <a:ln w="19050">
            <a:solidFill>
              <a:srgbClr val="0066FF"/>
            </a:solidFill>
            <a:prstDash val="sysDot"/>
            <a:miter lim="800000"/>
            <a:headEnd type="oval" w="med"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4"/>
          <p:cNvCxnSpPr>
            <a:cxnSpLocks noChangeShapeType="1"/>
            <a:stCxn id="14" idx="2"/>
            <a:endCxn id="16" idx="0"/>
          </p:cNvCxnSpPr>
          <p:nvPr/>
        </p:nvCxnSpPr>
        <p:spPr bwMode="auto">
          <a:xfrm flipH="1">
            <a:off x="5640388" y="1725612"/>
            <a:ext cx="1119187" cy="712788"/>
          </a:xfrm>
          <a:prstGeom prst="straightConnector1">
            <a:avLst/>
          </a:prstGeom>
          <a:noFill/>
          <a:ln w="19050">
            <a:solidFill>
              <a:srgbClr val="0066FF"/>
            </a:solidFill>
            <a:prstDash val="sysDot"/>
            <a:miter lim="800000"/>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5"/>
          <p:cNvCxnSpPr>
            <a:cxnSpLocks noChangeShapeType="1"/>
            <a:stCxn id="14" idx="2"/>
            <a:endCxn id="15" idx="0"/>
          </p:cNvCxnSpPr>
          <p:nvPr/>
        </p:nvCxnSpPr>
        <p:spPr bwMode="auto">
          <a:xfrm>
            <a:off x="6759575" y="1725612"/>
            <a:ext cx="1022350" cy="730250"/>
          </a:xfrm>
          <a:prstGeom prst="straightConnector1">
            <a:avLst/>
          </a:prstGeom>
          <a:noFill/>
          <a:ln w="19050">
            <a:solidFill>
              <a:srgbClr val="0066FF"/>
            </a:solidFill>
            <a:prstDash val="sysDot"/>
            <a:miter lim="800000"/>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6"/>
          <p:cNvCxnSpPr>
            <a:cxnSpLocks noChangeShapeType="1"/>
            <a:stCxn id="10" idx="2"/>
            <a:endCxn id="11" idx="3"/>
          </p:cNvCxnSpPr>
          <p:nvPr/>
        </p:nvCxnSpPr>
        <p:spPr bwMode="auto">
          <a:xfrm flipH="1">
            <a:off x="4622800" y="5822950"/>
            <a:ext cx="1644650" cy="0"/>
          </a:xfrm>
          <a:prstGeom prst="straightConnector1">
            <a:avLst/>
          </a:prstGeom>
          <a:noFill/>
          <a:ln w="19050">
            <a:solidFill>
              <a:srgbClr val="0066FF"/>
            </a:solidFill>
            <a:prstDash val="sysDot"/>
            <a:miter lim="800000"/>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7"/>
          <p:cNvCxnSpPr>
            <a:cxnSpLocks noChangeShapeType="1"/>
            <a:stCxn id="19" idx="2"/>
            <a:endCxn id="17" idx="0"/>
          </p:cNvCxnSpPr>
          <p:nvPr/>
        </p:nvCxnSpPr>
        <p:spPr bwMode="auto">
          <a:xfrm rot="5400000">
            <a:off x="2083594" y="1720056"/>
            <a:ext cx="627062" cy="0"/>
          </a:xfrm>
          <a:prstGeom prst="straightConnector1">
            <a:avLst/>
          </a:prstGeom>
          <a:noFill/>
          <a:ln w="19050">
            <a:solidFill>
              <a:srgbClr val="0066FF"/>
            </a:solidFill>
            <a:miter lim="800000"/>
            <a:headEnd type="oval" w="med"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1" name="Object 49"/>
          <p:cNvGraphicFramePr>
            <a:graphicFrameLocks noChangeAspect="1"/>
          </p:cNvGraphicFramePr>
          <p:nvPr>
            <p:extLst/>
          </p:nvPr>
        </p:nvGraphicFramePr>
        <p:xfrm>
          <a:off x="763588" y="2303462"/>
          <a:ext cx="3159125" cy="1204913"/>
        </p:xfrm>
        <a:graphic>
          <a:graphicData uri="http://schemas.openxmlformats.org/presentationml/2006/ole">
            <mc:AlternateContent xmlns:mc="http://schemas.openxmlformats.org/markup-compatibility/2006">
              <mc:Choice xmlns:v="urn:schemas-microsoft-com:vml" Requires="v">
                <p:oleObj spid="_x0000_s4134" name="Формула" r:id="rId6" imgW="1269720" imgH="482400" progId="Equation.3">
                  <p:embed/>
                </p:oleObj>
              </mc:Choice>
              <mc:Fallback>
                <p:oleObj name="Формула" r:id="rId6" imgW="1269720" imgH="482400" progId="Equation.3">
                  <p:embed/>
                  <p:pic>
                    <p:nvPicPr>
                      <p:cNvPr id="0" name=""/>
                      <p:cNvPicPr>
                        <a:picLocks noChangeAspect="1" noChangeArrowheads="1"/>
                      </p:cNvPicPr>
                      <p:nvPr/>
                    </p:nvPicPr>
                    <p:blipFill>
                      <a:blip r:embed="rId7"/>
                      <a:srcRect/>
                      <a:stretch>
                        <a:fillRect/>
                      </a:stretch>
                    </p:blipFill>
                    <p:spPr bwMode="auto">
                      <a:xfrm>
                        <a:off x="763588" y="2303462"/>
                        <a:ext cx="3159125"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4830870" y="3625070"/>
            <a:ext cx="1363611" cy="369332"/>
          </a:xfrm>
          <a:prstGeom prst="rect">
            <a:avLst/>
          </a:prstGeom>
          <a:noFill/>
        </p:spPr>
        <p:txBody>
          <a:bodyPr wrap="square" rtlCol="0">
            <a:spAutoFit/>
          </a:bodyPr>
          <a:lstStyle/>
          <a:p>
            <a:r>
              <a:rPr lang="en-US" dirty="0" smtClean="0"/>
              <a:t>K ~ 0…1.5   </a:t>
            </a:r>
            <a:endParaRPr lang="ru-RU" dirty="0"/>
          </a:p>
        </p:txBody>
      </p:sp>
      <p:graphicFrame>
        <p:nvGraphicFramePr>
          <p:cNvPr id="5" name="Object 4"/>
          <p:cNvGraphicFramePr>
            <a:graphicFrameLocks noChangeAspect="1"/>
          </p:cNvGraphicFramePr>
          <p:nvPr>
            <p:extLst/>
          </p:nvPr>
        </p:nvGraphicFramePr>
        <p:xfrm>
          <a:off x="4482436" y="2035087"/>
          <a:ext cx="1167164" cy="390382"/>
        </p:xfrm>
        <a:graphic>
          <a:graphicData uri="http://schemas.openxmlformats.org/presentationml/2006/ole">
            <mc:AlternateContent xmlns:mc="http://schemas.openxmlformats.org/markup-compatibility/2006">
              <mc:Choice xmlns:v="urn:schemas-microsoft-com:vml" Requires="v">
                <p:oleObj spid="_x0000_s4135" name="Формула" r:id="rId8" imgW="685800" imgH="228600" progId="Equation.3">
                  <p:embed/>
                </p:oleObj>
              </mc:Choice>
              <mc:Fallback>
                <p:oleObj name="Формула" r:id="rId8" imgW="685800" imgH="228600" progId="Equation.3">
                  <p:embed/>
                  <p:pic>
                    <p:nvPicPr>
                      <p:cNvPr id="0" name=""/>
                      <p:cNvPicPr/>
                      <p:nvPr/>
                    </p:nvPicPr>
                    <p:blipFill>
                      <a:blip r:embed="rId9"/>
                      <a:stretch>
                        <a:fillRect/>
                      </a:stretch>
                    </p:blipFill>
                    <p:spPr>
                      <a:xfrm>
                        <a:off x="4482436" y="2035087"/>
                        <a:ext cx="1167164" cy="390382"/>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7887919" y="1988907"/>
          <a:ext cx="1058862" cy="390525"/>
        </p:xfrm>
        <a:graphic>
          <a:graphicData uri="http://schemas.openxmlformats.org/presentationml/2006/ole">
            <mc:AlternateContent xmlns:mc="http://schemas.openxmlformats.org/markup-compatibility/2006">
              <mc:Choice xmlns:v="urn:schemas-microsoft-com:vml" Requires="v">
                <p:oleObj spid="_x0000_s4136" name="Формула" r:id="rId10" imgW="622080" imgH="228600" progId="Equation.3">
                  <p:embed/>
                </p:oleObj>
              </mc:Choice>
              <mc:Fallback>
                <p:oleObj name="Формула" r:id="rId10" imgW="622080" imgH="228600" progId="Equation.3">
                  <p:embed/>
                  <p:pic>
                    <p:nvPicPr>
                      <p:cNvPr id="0" name=""/>
                      <p:cNvPicPr>
                        <a:picLocks noChangeAspect="1" noChangeArrowheads="1"/>
                      </p:cNvPicPr>
                      <p:nvPr/>
                    </p:nvPicPr>
                    <p:blipFill>
                      <a:blip r:embed="rId11"/>
                      <a:srcRect/>
                      <a:stretch>
                        <a:fillRect/>
                      </a:stretch>
                    </p:blipFill>
                    <p:spPr bwMode="auto">
                      <a:xfrm>
                        <a:off x="7887919" y="1988907"/>
                        <a:ext cx="105886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7147198" y="3639386"/>
            <a:ext cx="1595201" cy="369332"/>
          </a:xfrm>
          <a:prstGeom prst="rect">
            <a:avLst/>
          </a:prstGeom>
          <a:noFill/>
        </p:spPr>
        <p:txBody>
          <a:bodyPr wrap="square" rtlCol="0">
            <a:spAutoFit/>
          </a:bodyPr>
          <a:lstStyle/>
          <a:p>
            <a:r>
              <a:rPr lang="en-US" dirty="0" smtClean="0"/>
              <a:t>K ~ 0.4…2.5   </a:t>
            </a:r>
            <a:endParaRPr lang="ru-RU" dirty="0"/>
          </a:p>
        </p:txBody>
      </p:sp>
      <p:graphicFrame>
        <p:nvGraphicFramePr>
          <p:cNvPr id="7" name="Object 6"/>
          <p:cNvGraphicFramePr>
            <a:graphicFrameLocks noChangeAspect="1"/>
          </p:cNvGraphicFramePr>
          <p:nvPr>
            <p:extLst/>
          </p:nvPr>
        </p:nvGraphicFramePr>
        <p:xfrm>
          <a:off x="2755900" y="6112390"/>
          <a:ext cx="1816100" cy="390525"/>
        </p:xfrm>
        <a:graphic>
          <a:graphicData uri="http://schemas.openxmlformats.org/presentationml/2006/ole">
            <mc:AlternateContent xmlns:mc="http://schemas.openxmlformats.org/markup-compatibility/2006">
              <mc:Choice xmlns:v="urn:schemas-microsoft-com:vml" Requires="v">
                <p:oleObj spid="_x0000_s4137" name="Формула" r:id="rId12" imgW="1066680" imgH="228600" progId="Equation.3">
                  <p:embed/>
                </p:oleObj>
              </mc:Choice>
              <mc:Fallback>
                <p:oleObj name="Формула" r:id="rId12" imgW="1066680" imgH="228600" progId="Equation.3">
                  <p:embed/>
                  <p:pic>
                    <p:nvPicPr>
                      <p:cNvPr id="0" name=""/>
                      <p:cNvPicPr>
                        <a:picLocks noChangeAspect="1" noChangeArrowheads="1"/>
                      </p:cNvPicPr>
                      <p:nvPr/>
                    </p:nvPicPr>
                    <p:blipFill>
                      <a:blip r:embed="rId13"/>
                      <a:srcRect/>
                      <a:stretch>
                        <a:fillRect/>
                      </a:stretch>
                    </p:blipFill>
                    <p:spPr bwMode="auto">
                      <a:xfrm>
                        <a:off x="2755900" y="6112390"/>
                        <a:ext cx="18161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842624" y="6122987"/>
            <a:ext cx="1972352" cy="369332"/>
          </a:xfrm>
          <a:prstGeom prst="rect">
            <a:avLst/>
          </a:prstGeom>
          <a:noFill/>
        </p:spPr>
        <p:txBody>
          <a:bodyPr wrap="square" rtlCol="0">
            <a:spAutoFit/>
          </a:bodyPr>
          <a:lstStyle/>
          <a:p>
            <a:r>
              <a:rPr lang="en-US" dirty="0" smtClean="0"/>
              <a:t>K ~ 0.42…1.79 </a:t>
            </a:r>
            <a:endParaRPr lang="ru-RU" dirty="0"/>
          </a:p>
        </p:txBody>
      </p:sp>
      <p:sp>
        <p:nvSpPr>
          <p:cNvPr id="36" name="TextBox 35"/>
          <p:cNvSpPr txBox="1"/>
          <p:nvPr/>
        </p:nvSpPr>
        <p:spPr>
          <a:xfrm>
            <a:off x="6825973" y="4086522"/>
            <a:ext cx="2138515" cy="923330"/>
          </a:xfrm>
          <a:prstGeom prst="rect">
            <a:avLst/>
          </a:prstGeom>
          <a:noFill/>
        </p:spPr>
        <p:txBody>
          <a:bodyPr wrap="square" rtlCol="0">
            <a:spAutoFit/>
          </a:bodyPr>
          <a:lstStyle/>
          <a:p>
            <a:r>
              <a:rPr lang="en-US" dirty="0" smtClean="0"/>
              <a:t>E1 ~ 10…13 MeV  </a:t>
            </a:r>
          </a:p>
          <a:p>
            <a:r>
              <a:rPr lang="en-US" dirty="0" smtClean="0"/>
              <a:t>E2 ~ 20…24 </a:t>
            </a:r>
            <a:r>
              <a:rPr lang="en-US" dirty="0"/>
              <a:t>MeV </a:t>
            </a:r>
            <a:endParaRPr lang="en-US" dirty="0" smtClean="0"/>
          </a:p>
          <a:p>
            <a:r>
              <a:rPr lang="en-US" dirty="0" smtClean="0"/>
              <a:t>E3 ~ 40…46 </a:t>
            </a:r>
            <a:r>
              <a:rPr lang="en-US" dirty="0"/>
              <a:t>MeV </a:t>
            </a:r>
            <a:endParaRPr lang="ru-RU" dirty="0"/>
          </a:p>
        </p:txBody>
      </p:sp>
    </p:spTree>
    <p:extLst>
      <p:ext uri="{BB962C8B-B14F-4D97-AF65-F5344CB8AC3E}">
        <p14:creationId xmlns:p14="http://schemas.microsoft.com/office/powerpoint/2010/main" val="4044385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fld id="{B9F69ED6-3B3C-4F38-A3BF-D11D2DFA1901}" type="slidenum">
              <a:rPr lang="ru-RU" altLang="ru-RU" sz="1600">
                <a:solidFill>
                  <a:schemeClr val="bg2"/>
                </a:solidFill>
                <a:latin typeface="Tahoma" panose="020B0604030504040204" pitchFamily="34" charset="0"/>
              </a:rPr>
              <a:pPr algn="ctr"/>
              <a:t>35</a:t>
            </a:fld>
            <a:endParaRPr lang="ru-RU" altLang="ru-RU" sz="1600">
              <a:solidFill>
                <a:schemeClr val="bg2"/>
              </a:solidFill>
              <a:latin typeface="Tahoma" panose="020B0604030504040204" pitchFamily="34" charset="0"/>
            </a:endParaRPr>
          </a:p>
        </p:txBody>
      </p:sp>
      <p:pic>
        <p:nvPicPr>
          <p:cNvPr id="50179" name="Рисунок 9" descr="IMAG165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429625"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12"/>
          <p:cNvSpPr txBox="1">
            <a:spLocks noChangeArrowheads="1"/>
          </p:cNvSpPr>
          <p:nvPr/>
        </p:nvSpPr>
        <p:spPr bwMode="auto">
          <a:xfrm>
            <a:off x="0" y="6093296"/>
            <a:ext cx="9001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dirty="0" smtClean="0">
                <a:solidFill>
                  <a:srgbClr val="0000CC"/>
                </a:solidFill>
              </a:rPr>
              <a:t>Третий ЛСЭ заработал на пользователей в 2016 г.</a:t>
            </a:r>
            <a:endParaRPr lang="ru-RU" altLang="ru-RU" dirty="0"/>
          </a:p>
        </p:txBody>
      </p:sp>
    </p:spTree>
    <p:extLst>
      <p:ext uri="{BB962C8B-B14F-4D97-AF65-F5344CB8AC3E}">
        <p14:creationId xmlns:p14="http://schemas.microsoft.com/office/powerpoint/2010/main" val="1139278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Box 1"/>
          <p:cNvSpPr txBox="1">
            <a:spLocks noChangeArrowheads="1"/>
          </p:cNvSpPr>
          <p:nvPr/>
        </p:nvSpPr>
        <p:spPr bwMode="auto">
          <a:xfrm>
            <a:off x="107504" y="24379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6000" dirty="0" smtClean="0">
                <a:solidFill>
                  <a:srgbClr val="C00000"/>
                </a:solidFill>
                <a:latin typeface="Brush Script Std" panose="03060802040607070404" pitchFamily="66" charset="0"/>
                <a:cs typeface="Arial" panose="020B0604020202020204" pitchFamily="34" charset="0"/>
              </a:rPr>
              <a:t>Thank you for your attention</a:t>
            </a:r>
            <a:r>
              <a:rPr lang="ru-RU" altLang="ru-RU" sz="6000" dirty="0" smtClean="0">
                <a:solidFill>
                  <a:srgbClr val="C00000"/>
                </a:solidFill>
                <a:cs typeface="Arial" panose="020B0604020202020204" pitchFamily="34" charset="0"/>
              </a:rPr>
              <a:t>!</a:t>
            </a:r>
            <a:endParaRPr lang="ru-RU" altLang="ru-RU" sz="6000" dirty="0">
              <a:solidFill>
                <a:srgbClr val="C00000"/>
              </a:solidFill>
              <a:cs typeface="Arial" panose="020B0604020202020204" pitchFamily="34" charset="0"/>
            </a:endParaRPr>
          </a:p>
        </p:txBody>
      </p:sp>
      <p:sp>
        <p:nvSpPr>
          <p:cNvPr id="110596"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Tree>
    <p:extLst>
      <p:ext uri="{BB962C8B-B14F-4D97-AF65-F5344CB8AC3E}">
        <p14:creationId xmlns:p14="http://schemas.microsoft.com/office/powerpoint/2010/main" val="698248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iterate type="wd">
                                    <p:tmPct val="15000"/>
                                  </p:iterate>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fade">
                                      <p:cBhvr>
                                        <p:cTn id="7" dur="1000"/>
                                        <p:tgtEl>
                                          <p:spTgt spid="110595">
                                            <p:txEl>
                                              <p:pRg st="0" end="0"/>
                                            </p:txEl>
                                          </p:spTgt>
                                        </p:tgtEl>
                                      </p:cBhvr>
                                    </p:animEffect>
                                    <p:anim calcmode="lin" valueType="num">
                                      <p:cBhvr>
                                        <p:cTn id="8" dur="10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059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50825" y="0"/>
            <a:ext cx="8534400" cy="6618735"/>
          </a:xfrm>
          <a:prstGeom prst="rect">
            <a:avLst/>
          </a:prstGeom>
          <a:noFill/>
          <a:ln w="9525">
            <a:noFill/>
            <a:miter lim="800000"/>
            <a:headEnd/>
            <a:tailEnd/>
          </a:ln>
          <a:effectLst/>
        </p:spPr>
        <p:txBody>
          <a:bodyPr>
            <a:spAutoFit/>
          </a:bodyPr>
          <a:lstStyle/>
          <a:p>
            <a:pPr algn="just" eaLnBrk="0" hangingPunct="0">
              <a:lnSpc>
                <a:spcPct val="120000"/>
              </a:lnSpc>
              <a:spcBef>
                <a:spcPts val="100"/>
              </a:spcBef>
              <a:buClr>
                <a:schemeClr val="tx1"/>
              </a:buClr>
              <a:buFontTx/>
              <a:buChar char="•"/>
              <a:defRPr/>
            </a:pPr>
            <a:r>
              <a:rPr lang="en-US" sz="2000" dirty="0" smtClean="0">
                <a:solidFill>
                  <a:schemeClr val="tx2"/>
                </a:solidFill>
                <a:effectLst>
                  <a:outerShdw blurRad="38100" dist="38100" dir="2700000" algn="tl">
                    <a:srgbClr val="C0C0C0"/>
                  </a:outerShdw>
                </a:effectLst>
                <a:latin typeface="Tahoma" pitchFamily="34" charset="0"/>
              </a:rPr>
              <a:t>At SRI-97 conference f</a:t>
            </a:r>
            <a:r>
              <a:rPr lang="en-US" sz="2000" dirty="0" smtClean="0">
                <a:latin typeface="Arial" charset="0"/>
              </a:rPr>
              <a:t>or </a:t>
            </a:r>
            <a:r>
              <a:rPr lang="en-US" sz="2000" dirty="0">
                <a:solidFill>
                  <a:schemeClr val="tx2"/>
                </a:solidFill>
                <a:effectLst>
                  <a:outerShdw blurRad="38100" dist="38100" dir="2700000" algn="tl">
                    <a:srgbClr val="C0C0C0"/>
                  </a:outerShdw>
                </a:effectLst>
                <a:latin typeface="Arial" charset="0"/>
              </a:rPr>
              <a:t>realization</a:t>
            </a:r>
            <a:r>
              <a:rPr lang="en-US" sz="2000" dirty="0">
                <a:solidFill>
                  <a:schemeClr val="tx2"/>
                </a:solidFill>
                <a:effectLst>
                  <a:outerShdw blurRad="38100" dist="38100" dir="2700000" algn="tl">
                    <a:srgbClr val="C0C0C0"/>
                  </a:outerShdw>
                </a:effectLst>
                <a:latin typeface="Tahoma" pitchFamily="34" charset="0"/>
              </a:rPr>
              <a:t> of a fully spatially coherent X-ray source </a:t>
            </a:r>
            <a:r>
              <a:rPr lang="en-US" sz="2000" dirty="0" smtClean="0">
                <a:solidFill>
                  <a:schemeClr val="tx2"/>
                </a:solidFill>
                <a:effectLst>
                  <a:outerShdw blurRad="38100" dist="38100" dir="2700000" algn="tl">
                    <a:srgbClr val="C0C0C0"/>
                  </a:outerShdw>
                </a:effectLst>
                <a:latin typeface="Tahoma" pitchFamily="34" charset="0"/>
              </a:rPr>
              <a:t>was proposed by </a:t>
            </a:r>
            <a:r>
              <a:rPr lang="en-US" sz="2000" dirty="0" smtClean="0">
                <a:effectLst>
                  <a:outerShdw blurRad="38100" dist="38100" dir="2700000" algn="tl">
                    <a:srgbClr val="C0C0C0"/>
                  </a:outerShdw>
                </a:effectLst>
                <a:latin typeface="Arial" charset="0"/>
              </a:rPr>
              <a:t>Kulipanov </a:t>
            </a:r>
            <a:r>
              <a:rPr lang="en-US" sz="2000" dirty="0">
                <a:effectLst>
                  <a:outerShdw blurRad="38100" dist="38100" dir="2700000" algn="tl">
                    <a:srgbClr val="C0C0C0"/>
                  </a:outerShdw>
                </a:effectLst>
                <a:latin typeface="Arial" charset="0"/>
              </a:rPr>
              <a:t>G., </a:t>
            </a:r>
            <a:r>
              <a:rPr lang="en-US" sz="2000" dirty="0" err="1">
                <a:effectLst>
                  <a:outerShdw blurRad="38100" dist="38100" dir="2700000" algn="tl">
                    <a:srgbClr val="C0C0C0"/>
                  </a:outerShdw>
                </a:effectLst>
                <a:latin typeface="Arial" charset="0"/>
              </a:rPr>
              <a:t>Skrinsky</a:t>
            </a:r>
            <a:r>
              <a:rPr lang="en-US" sz="2000" dirty="0">
                <a:effectLst>
                  <a:outerShdw blurRad="38100" dist="38100" dir="2700000" algn="tl">
                    <a:srgbClr val="C0C0C0"/>
                  </a:outerShdw>
                </a:effectLst>
                <a:latin typeface="Arial" charset="0"/>
              </a:rPr>
              <a:t> A., </a:t>
            </a:r>
            <a:r>
              <a:rPr lang="en-US" sz="2000" dirty="0" err="1">
                <a:effectLst>
                  <a:outerShdw blurRad="38100" dist="38100" dir="2700000" algn="tl">
                    <a:srgbClr val="C0C0C0"/>
                  </a:outerShdw>
                </a:effectLst>
                <a:latin typeface="Arial" charset="0"/>
              </a:rPr>
              <a:t>Vinokurov</a:t>
            </a:r>
            <a:r>
              <a:rPr lang="en-US" sz="2000" dirty="0">
                <a:effectLst>
                  <a:outerShdw blurRad="38100" dist="38100" dir="2700000" algn="tl">
                    <a:srgbClr val="C0C0C0"/>
                  </a:outerShdw>
                </a:effectLst>
                <a:latin typeface="Arial" charset="0"/>
              </a:rPr>
              <a:t> N.</a:t>
            </a:r>
            <a:r>
              <a:rPr lang="en-US" sz="2400" dirty="0">
                <a:latin typeface="Times New Roman" pitchFamily="18" charset="0"/>
              </a:rPr>
              <a:t> </a:t>
            </a:r>
            <a:r>
              <a:rPr lang="en-US" sz="2000" dirty="0" smtClean="0">
                <a:solidFill>
                  <a:schemeClr val="tx2"/>
                </a:solidFill>
                <a:effectLst>
                  <a:outerShdw blurRad="38100" dist="38100" dir="2700000" algn="tl">
                    <a:srgbClr val="C0C0C0"/>
                  </a:outerShdw>
                </a:effectLst>
                <a:latin typeface="Tahoma" pitchFamily="34" charset="0"/>
              </a:rPr>
              <a:t>using </a:t>
            </a:r>
            <a:r>
              <a:rPr lang="en-US" sz="2000" dirty="0">
                <a:solidFill>
                  <a:schemeClr val="tx2"/>
                </a:solidFill>
                <a:effectLst>
                  <a:outerShdw blurRad="38100" dist="38100" dir="2700000" algn="tl">
                    <a:srgbClr val="C0C0C0"/>
                  </a:outerShdw>
                </a:effectLst>
                <a:latin typeface="Tahoma" pitchFamily="34" charset="0"/>
              </a:rPr>
              <a:t>of accelerators-</a:t>
            </a:r>
            <a:r>
              <a:rPr lang="en-US" sz="2000" dirty="0" err="1">
                <a:solidFill>
                  <a:schemeClr val="tx2"/>
                </a:solidFill>
                <a:effectLst>
                  <a:outerShdw blurRad="38100" dist="38100" dir="2700000" algn="tl">
                    <a:srgbClr val="C0C0C0"/>
                  </a:outerShdw>
                </a:effectLst>
                <a:latin typeface="Tahoma" pitchFamily="34" charset="0"/>
              </a:rPr>
              <a:t>recirculators</a:t>
            </a:r>
            <a:r>
              <a:rPr lang="en-US" sz="2000" dirty="0">
                <a:solidFill>
                  <a:schemeClr val="tx2"/>
                </a:solidFill>
                <a:effectLst>
                  <a:outerShdw blurRad="38100" dist="38100" dir="2700000" algn="tl">
                    <a:srgbClr val="C0C0C0"/>
                  </a:outerShdw>
                </a:effectLst>
                <a:latin typeface="Tahoma" pitchFamily="34" charset="0"/>
              </a:rPr>
              <a:t> with energy recuperation (SRI-97) </a:t>
            </a:r>
          </a:p>
          <a:p>
            <a:pPr algn="just" eaLnBrk="0" hangingPunct="0">
              <a:lnSpc>
                <a:spcPct val="120000"/>
              </a:lnSpc>
              <a:spcBef>
                <a:spcPts val="100"/>
              </a:spcBef>
              <a:buClr>
                <a:schemeClr val="tx1"/>
              </a:buClr>
              <a:defRPr/>
            </a:pPr>
            <a:r>
              <a:rPr lang="en-US" sz="2000" dirty="0">
                <a:solidFill>
                  <a:srgbClr val="000099"/>
                </a:solidFill>
                <a:effectLst>
                  <a:outerShdw blurRad="38100" dist="38100" dir="2700000" algn="tl">
                    <a:srgbClr val="C0C0C0"/>
                  </a:outerShdw>
                </a:effectLst>
                <a:latin typeface="Tahoma" pitchFamily="34" charset="0"/>
              </a:rPr>
              <a:t>See: 	[1] </a:t>
            </a:r>
            <a:r>
              <a:rPr lang="en-US" i="1" dirty="0">
                <a:solidFill>
                  <a:srgbClr val="000099"/>
                </a:solidFill>
                <a:effectLst>
                  <a:outerShdw blurRad="38100" dist="38100" dir="2700000" algn="tl">
                    <a:srgbClr val="C0C0C0"/>
                  </a:outerShdw>
                </a:effectLst>
                <a:latin typeface="Arial" charset="0"/>
              </a:rPr>
              <a:t>MARS - </a:t>
            </a:r>
            <a:r>
              <a:rPr lang="en-US" i="1" dirty="0" err="1">
                <a:solidFill>
                  <a:srgbClr val="000099"/>
                </a:solidFill>
                <a:effectLst>
                  <a:outerShdw blurRad="38100" dist="38100" dir="2700000" algn="tl">
                    <a:srgbClr val="C0C0C0"/>
                  </a:outerShdw>
                </a:effectLst>
                <a:latin typeface="Arial" charset="0"/>
              </a:rPr>
              <a:t>recirculator</a:t>
            </a:r>
            <a:r>
              <a:rPr lang="en-US" i="1" dirty="0">
                <a:solidFill>
                  <a:srgbClr val="000099"/>
                </a:solidFill>
                <a:effectLst>
                  <a:outerShdw blurRad="38100" dist="38100" dir="2700000" algn="tl">
                    <a:srgbClr val="C0C0C0"/>
                  </a:outerShdw>
                </a:effectLst>
                <a:latin typeface="Arial" charset="0"/>
              </a:rPr>
              <a:t>-based diffraction limited X-ray source. // </a:t>
            </a:r>
            <a:r>
              <a:rPr lang="en-US" i="1" dirty="0" err="1">
                <a:solidFill>
                  <a:srgbClr val="000099"/>
                </a:solidFill>
                <a:effectLst>
                  <a:outerShdw blurRad="38100" dist="38100" dir="2700000" algn="tl">
                    <a:srgbClr val="C0C0C0"/>
                  </a:outerShdw>
                </a:effectLst>
                <a:latin typeface="Arial" charset="0"/>
              </a:rPr>
              <a:t>Budker</a:t>
            </a:r>
            <a:r>
              <a:rPr lang="en-US" i="1" dirty="0">
                <a:solidFill>
                  <a:srgbClr val="000099"/>
                </a:solidFill>
                <a:effectLst>
                  <a:outerShdw blurRad="38100" dist="38100" dir="2700000" algn="tl">
                    <a:srgbClr val="C0C0C0"/>
                  </a:outerShdw>
                </a:effectLst>
                <a:latin typeface="Arial" charset="0"/>
              </a:rPr>
              <a:t> </a:t>
            </a:r>
          </a:p>
          <a:p>
            <a:pPr algn="just" eaLnBrk="0" hangingPunct="0">
              <a:lnSpc>
                <a:spcPct val="120000"/>
              </a:lnSpc>
              <a:spcBef>
                <a:spcPts val="100"/>
              </a:spcBef>
              <a:buClr>
                <a:schemeClr val="tx1"/>
              </a:buClr>
              <a:defRPr/>
            </a:pPr>
            <a:r>
              <a:rPr lang="en-US" i="1" dirty="0">
                <a:solidFill>
                  <a:srgbClr val="000099"/>
                </a:solidFill>
                <a:effectLst>
                  <a:outerShdw blurRad="38100" dist="38100" dir="2700000" algn="tl">
                    <a:srgbClr val="C0C0C0"/>
                  </a:outerShdw>
                </a:effectLst>
                <a:latin typeface="Arial" charset="0"/>
              </a:rPr>
              <a:t>	INP preprint No 97-103 (1997); </a:t>
            </a:r>
          </a:p>
          <a:p>
            <a:pPr algn="just" eaLnBrk="0" hangingPunct="0">
              <a:lnSpc>
                <a:spcPct val="120000"/>
              </a:lnSpc>
              <a:spcBef>
                <a:spcPts val="100"/>
              </a:spcBef>
              <a:buClr>
                <a:schemeClr val="tx1"/>
              </a:buClr>
              <a:defRPr/>
            </a:pPr>
            <a:r>
              <a:rPr lang="en-US" sz="2000" dirty="0">
                <a:solidFill>
                  <a:srgbClr val="000099"/>
                </a:solidFill>
                <a:effectLst>
                  <a:outerShdw blurRad="38100" dist="38100" dir="2700000" algn="tl">
                    <a:srgbClr val="C0C0C0"/>
                  </a:outerShdw>
                </a:effectLst>
                <a:latin typeface="Tahoma" pitchFamily="34" charset="0"/>
              </a:rPr>
              <a:t>	[2] </a:t>
            </a:r>
            <a:r>
              <a:rPr lang="en-US" i="1" dirty="0" err="1">
                <a:solidFill>
                  <a:srgbClr val="000099"/>
                </a:solidFill>
                <a:effectLst>
                  <a:outerShdw blurRad="38100" dist="38100" dir="2700000" algn="tl">
                    <a:srgbClr val="C0C0C0"/>
                  </a:outerShdw>
                </a:effectLst>
                <a:latin typeface="Tahoma" pitchFamily="34" charset="0"/>
              </a:rPr>
              <a:t>Kulipanov</a:t>
            </a:r>
            <a:r>
              <a:rPr lang="en-US" i="1" dirty="0">
                <a:solidFill>
                  <a:srgbClr val="000099"/>
                </a:solidFill>
                <a:effectLst>
                  <a:outerShdw blurRad="38100" dist="38100" dir="2700000" algn="tl">
                    <a:srgbClr val="C0C0C0"/>
                  </a:outerShdw>
                </a:effectLst>
                <a:latin typeface="Tahoma" pitchFamily="34" charset="0"/>
              </a:rPr>
              <a:t> G., </a:t>
            </a:r>
            <a:r>
              <a:rPr lang="en-US" i="1" dirty="0" err="1">
                <a:solidFill>
                  <a:srgbClr val="000099"/>
                </a:solidFill>
                <a:effectLst>
                  <a:outerShdw blurRad="38100" dist="38100" dir="2700000" algn="tl">
                    <a:srgbClr val="C0C0C0"/>
                  </a:outerShdw>
                </a:effectLst>
                <a:latin typeface="Tahoma" pitchFamily="34" charset="0"/>
              </a:rPr>
              <a:t>Skrinsky</a:t>
            </a:r>
            <a:r>
              <a:rPr lang="en-US" i="1" dirty="0">
                <a:solidFill>
                  <a:srgbClr val="000099"/>
                </a:solidFill>
                <a:effectLst>
                  <a:outerShdw blurRad="38100" dist="38100" dir="2700000" algn="tl">
                    <a:srgbClr val="C0C0C0"/>
                  </a:outerShdw>
                </a:effectLst>
                <a:latin typeface="Tahoma" pitchFamily="34" charset="0"/>
              </a:rPr>
              <a:t> A., </a:t>
            </a:r>
            <a:r>
              <a:rPr lang="en-US" i="1" dirty="0" err="1">
                <a:solidFill>
                  <a:srgbClr val="000099"/>
                </a:solidFill>
                <a:effectLst>
                  <a:outerShdw blurRad="38100" dist="38100" dir="2700000" algn="tl">
                    <a:srgbClr val="C0C0C0"/>
                  </a:outerShdw>
                </a:effectLst>
                <a:latin typeface="Tahoma" pitchFamily="34" charset="0"/>
              </a:rPr>
              <a:t>Vinokurov</a:t>
            </a:r>
            <a:r>
              <a:rPr lang="en-US" i="1" dirty="0">
                <a:solidFill>
                  <a:srgbClr val="000099"/>
                </a:solidFill>
                <a:effectLst>
                  <a:outerShdw blurRad="38100" dist="38100" dir="2700000" algn="tl">
                    <a:srgbClr val="C0C0C0"/>
                  </a:outerShdw>
                </a:effectLst>
                <a:latin typeface="Tahoma" pitchFamily="34" charset="0"/>
              </a:rPr>
              <a:t> N. </a:t>
            </a:r>
            <a:r>
              <a:rPr lang="en-US" i="1" dirty="0" err="1">
                <a:solidFill>
                  <a:srgbClr val="000099"/>
                </a:solidFill>
                <a:effectLst>
                  <a:outerShdw blurRad="38100" dist="38100" dir="2700000" algn="tl">
                    <a:srgbClr val="C0C0C0"/>
                  </a:outerShdw>
                </a:effectLst>
                <a:latin typeface="Tahoma" pitchFamily="34" charset="0"/>
              </a:rPr>
              <a:t>Synchorton</a:t>
            </a:r>
            <a:r>
              <a:rPr lang="en-US" i="1" dirty="0">
                <a:solidFill>
                  <a:srgbClr val="000099"/>
                </a:solidFill>
                <a:effectLst>
                  <a:outerShdw blurRad="38100" dist="38100" dir="2700000" algn="tl">
                    <a:srgbClr val="C0C0C0"/>
                  </a:outerShdw>
                </a:effectLst>
                <a:latin typeface="Tahoma" pitchFamily="34" charset="0"/>
              </a:rPr>
              <a:t> light sources and</a:t>
            </a:r>
          </a:p>
          <a:p>
            <a:pPr algn="just" eaLnBrk="0" hangingPunct="0">
              <a:lnSpc>
                <a:spcPct val="120000"/>
              </a:lnSpc>
              <a:spcBef>
                <a:spcPts val="100"/>
              </a:spcBef>
              <a:buClr>
                <a:schemeClr val="tx1"/>
              </a:buClr>
              <a:defRPr/>
            </a:pPr>
            <a:r>
              <a:rPr lang="en-US" i="1" dirty="0">
                <a:solidFill>
                  <a:srgbClr val="000099"/>
                </a:solidFill>
                <a:effectLst>
                  <a:outerShdw blurRad="38100" dist="38100" dir="2700000" algn="tl">
                    <a:srgbClr val="C0C0C0"/>
                  </a:outerShdw>
                </a:effectLst>
                <a:latin typeface="Tahoma" pitchFamily="34" charset="0"/>
              </a:rPr>
              <a:t>	 recent development of accelerator technology. // J. of Synchrotron </a:t>
            </a:r>
          </a:p>
          <a:p>
            <a:pPr algn="just" eaLnBrk="0" hangingPunct="0">
              <a:lnSpc>
                <a:spcPct val="120000"/>
              </a:lnSpc>
              <a:spcBef>
                <a:spcPts val="100"/>
              </a:spcBef>
              <a:buClr>
                <a:schemeClr val="tx1"/>
              </a:buClr>
              <a:defRPr/>
            </a:pPr>
            <a:r>
              <a:rPr lang="en-US" i="1" dirty="0">
                <a:solidFill>
                  <a:srgbClr val="000099"/>
                </a:solidFill>
                <a:effectLst>
                  <a:outerShdw blurRad="38100" dist="38100" dir="2700000" algn="tl">
                    <a:srgbClr val="C0C0C0"/>
                  </a:outerShdw>
                </a:effectLst>
                <a:latin typeface="Tahoma" pitchFamily="34" charset="0"/>
              </a:rPr>
              <a:t>	Radiation –1998 V.5  pt.3  P.176</a:t>
            </a:r>
            <a:r>
              <a:rPr lang="en-US" dirty="0">
                <a:solidFill>
                  <a:srgbClr val="000099"/>
                </a:solidFill>
                <a:effectLst>
                  <a:outerShdw blurRad="38100" dist="38100" dir="2700000" algn="tl">
                    <a:srgbClr val="C0C0C0"/>
                  </a:outerShdw>
                </a:effectLst>
                <a:latin typeface="Tahoma" pitchFamily="34" charset="0"/>
              </a:rPr>
              <a:t>).</a:t>
            </a:r>
          </a:p>
          <a:p>
            <a:pPr algn="just" eaLnBrk="0" hangingPunct="0">
              <a:lnSpc>
                <a:spcPct val="120000"/>
              </a:lnSpc>
              <a:spcBef>
                <a:spcPts val="2300"/>
              </a:spcBef>
              <a:buClr>
                <a:schemeClr val="tx1"/>
              </a:buClr>
              <a:buFontTx/>
              <a:buChar char="•"/>
              <a:defRPr/>
            </a:pPr>
            <a:r>
              <a:rPr lang="en-US" sz="2000" dirty="0">
                <a:solidFill>
                  <a:schemeClr val="tx2"/>
                </a:solidFill>
                <a:effectLst>
                  <a:outerShdw blurRad="38100" dist="38100" dir="2700000" algn="tl">
                    <a:srgbClr val="C0C0C0"/>
                  </a:outerShdw>
                </a:effectLst>
                <a:latin typeface="Tahoma" pitchFamily="34" charset="0"/>
              </a:rPr>
              <a:t>  </a:t>
            </a:r>
            <a:r>
              <a:rPr lang="en-US" sz="2000" dirty="0">
                <a:effectLst>
                  <a:outerShdw blurRad="38100" dist="38100" dir="2700000" algn="tl">
                    <a:srgbClr val="C0C0C0"/>
                  </a:outerShdw>
                </a:effectLst>
                <a:latin typeface="Tahoma" pitchFamily="34" charset="0"/>
              </a:rPr>
              <a:t>MARS, a </a:t>
            </a:r>
            <a:r>
              <a:rPr lang="en-US" sz="2000" dirty="0" err="1">
                <a:effectLst>
                  <a:outerShdw blurRad="38100" dist="38100" dir="2700000" algn="tl">
                    <a:srgbClr val="C0C0C0"/>
                  </a:outerShdw>
                </a:effectLst>
                <a:latin typeface="Tahoma" pitchFamily="34" charset="0"/>
              </a:rPr>
              <a:t>recuperator</a:t>
            </a:r>
            <a:r>
              <a:rPr lang="en-US" sz="2000" dirty="0">
                <a:effectLst>
                  <a:outerShdw blurRad="38100" dist="38100" dir="2700000" algn="tl">
                    <a:srgbClr val="C0C0C0"/>
                  </a:outerShdw>
                </a:effectLst>
                <a:latin typeface="Tahoma" pitchFamily="34" charset="0"/>
              </a:rPr>
              <a:t>-based diffraction-limited X-ray source, was presented and discussed at the ICFA workshop on future light sources (ANL, USA, July 1999) and SRI-2000 (Berlin), “ERLSYN-2002” (Erlangen, Germany, 2002),  “SR-2004” (Novosibirsk, Russia, 2004); “RUPAC-2005” (</a:t>
            </a:r>
            <a:r>
              <a:rPr lang="en-US" sz="2000" dirty="0" err="1">
                <a:effectLst>
                  <a:outerShdw blurRad="38100" dist="38100" dir="2700000" algn="tl">
                    <a:srgbClr val="C0C0C0"/>
                  </a:outerShdw>
                </a:effectLst>
                <a:latin typeface="Tahoma" pitchFamily="34" charset="0"/>
              </a:rPr>
              <a:t>Dubna</a:t>
            </a:r>
            <a:r>
              <a:rPr lang="en-US" sz="2000" dirty="0">
                <a:effectLst>
                  <a:outerShdw blurRad="38100" dist="38100" dir="2700000" algn="tl">
                    <a:srgbClr val="C0C0C0"/>
                  </a:outerShdw>
                </a:effectLst>
                <a:latin typeface="Tahoma" pitchFamily="34" charset="0"/>
              </a:rPr>
              <a:t>, Russia, 2005); “</a:t>
            </a:r>
            <a:r>
              <a:rPr lang="en-US" sz="2000" dirty="0" err="1">
                <a:effectLst>
                  <a:outerShdw blurRad="38100" dist="38100" dir="2700000" algn="tl">
                    <a:srgbClr val="C0C0C0"/>
                  </a:outerShdw>
                </a:effectLst>
                <a:latin typeface="Tahoma" pitchFamily="34" charset="0"/>
              </a:rPr>
              <a:t>Nano</a:t>
            </a:r>
            <a:r>
              <a:rPr lang="en-US" sz="2000" dirty="0">
                <a:effectLst>
                  <a:outerShdw blurRad="38100" dist="38100" dir="2700000" algn="tl">
                    <a:srgbClr val="C0C0C0"/>
                  </a:outerShdw>
                </a:effectLst>
                <a:latin typeface="Tahoma" pitchFamily="34" charset="0"/>
              </a:rPr>
              <a:t>-Beam 2005” (Kyoto, Japan, 2005).</a:t>
            </a:r>
          </a:p>
          <a:p>
            <a:pPr algn="just" eaLnBrk="0" hangingPunct="0">
              <a:lnSpc>
                <a:spcPct val="120000"/>
              </a:lnSpc>
              <a:spcBef>
                <a:spcPts val="2300"/>
              </a:spcBef>
              <a:buClr>
                <a:schemeClr val="tx1"/>
              </a:buClr>
              <a:buFontTx/>
              <a:buChar char="•"/>
              <a:defRPr/>
            </a:pPr>
            <a:r>
              <a:rPr lang="en-US" sz="2000" dirty="0">
                <a:solidFill>
                  <a:schemeClr val="tx2"/>
                </a:solidFill>
                <a:effectLst>
                  <a:outerShdw blurRad="38100" dist="38100" dir="2700000" algn="tl">
                    <a:srgbClr val="C0C0C0"/>
                  </a:outerShdw>
                </a:effectLst>
                <a:latin typeface="Tahoma" pitchFamily="34" charset="0"/>
              </a:rPr>
              <a:t>  After SRI-2000, the idea of using the accelerators-</a:t>
            </a:r>
            <a:r>
              <a:rPr lang="en-US" sz="2000" dirty="0" err="1">
                <a:solidFill>
                  <a:schemeClr val="tx2"/>
                </a:solidFill>
                <a:effectLst>
                  <a:outerShdw blurRad="38100" dist="38100" dir="2700000" algn="tl">
                    <a:srgbClr val="C0C0C0"/>
                  </a:outerShdw>
                </a:effectLst>
                <a:latin typeface="Tahoma" pitchFamily="34" charset="0"/>
              </a:rPr>
              <a:t>recuperators</a:t>
            </a:r>
            <a:r>
              <a:rPr lang="en-US" sz="2000" dirty="0">
                <a:solidFill>
                  <a:schemeClr val="tx2"/>
                </a:solidFill>
                <a:effectLst>
                  <a:outerShdw blurRad="38100" dist="38100" dir="2700000" algn="tl">
                    <a:srgbClr val="C0C0C0"/>
                  </a:outerShdw>
                </a:effectLst>
                <a:latin typeface="Tahoma" pitchFamily="34" charset="0"/>
              </a:rPr>
              <a:t> for creation of 4</a:t>
            </a:r>
            <a:r>
              <a:rPr lang="en-US" sz="2000" baseline="30000" dirty="0">
                <a:solidFill>
                  <a:schemeClr val="tx2"/>
                </a:solidFill>
                <a:effectLst>
                  <a:outerShdw blurRad="38100" dist="38100" dir="2700000" algn="tl">
                    <a:srgbClr val="C0C0C0"/>
                  </a:outerShdw>
                </a:effectLst>
                <a:latin typeface="Tahoma" pitchFamily="34" charset="0"/>
              </a:rPr>
              <a:t>th</a:t>
            </a:r>
            <a:r>
              <a:rPr lang="en-US" sz="2000" dirty="0">
                <a:solidFill>
                  <a:schemeClr val="tx2"/>
                </a:solidFill>
                <a:effectLst>
                  <a:outerShdw blurRad="38100" dist="38100" dir="2700000" algn="tl">
                    <a:srgbClr val="C0C0C0"/>
                  </a:outerShdw>
                </a:effectLst>
                <a:latin typeface="Tahoma" pitchFamily="34" charset="0"/>
              </a:rPr>
              <a:t> generation of SR sources has been actively discussed at Jefferson Lab, Cornell Uni., KEK, BNL, LBL, Erlangen Uni., </a:t>
            </a:r>
            <a:r>
              <a:rPr lang="en-US" sz="2000" dirty="0" err="1">
                <a:solidFill>
                  <a:schemeClr val="tx2"/>
                </a:solidFill>
                <a:effectLst>
                  <a:outerShdw blurRad="38100" dist="38100" dir="2700000" algn="tl">
                    <a:srgbClr val="C0C0C0"/>
                  </a:outerShdw>
                </a:effectLst>
                <a:latin typeface="Tahoma" pitchFamily="34" charset="0"/>
              </a:rPr>
              <a:t>Daresbury</a:t>
            </a:r>
            <a:r>
              <a:rPr lang="en-US" sz="2000" dirty="0">
                <a:solidFill>
                  <a:schemeClr val="tx2"/>
                </a:solidFill>
                <a:effectLst>
                  <a:outerShdw blurRad="38100" dist="38100" dir="2700000" algn="tl">
                    <a:srgbClr val="C0C0C0"/>
                  </a:outerShdw>
                </a:effectLst>
                <a:latin typeface="Tahoma" pitchFamily="34" charset="0"/>
              </a:rPr>
              <a:t> Lab.</a:t>
            </a:r>
          </a:p>
        </p:txBody>
      </p:sp>
      <p:sp>
        <p:nvSpPr>
          <p:cNvPr id="39939" name="Rectangle 3"/>
          <p:cNvSpPr>
            <a:spLocks noChangeArrowheads="1"/>
          </p:cNvSpPr>
          <p:nvPr/>
        </p:nvSpPr>
        <p:spPr bwMode="auto">
          <a:xfrm>
            <a:off x="0" y="0"/>
            <a:ext cx="9144000" cy="6858000"/>
          </a:xfrm>
          <a:prstGeom prst="rect">
            <a:avLst/>
          </a:prstGeom>
          <a:noFill/>
          <a:ln w="1016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39940" name="Rectangle 4"/>
          <p:cNvSpPr>
            <a:spLocks noChangeArrowheads="1"/>
          </p:cNvSpPr>
          <p:nvPr/>
        </p:nvSpPr>
        <p:spPr bwMode="auto">
          <a:xfrm>
            <a:off x="8559800" y="6453188"/>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0A82C483-19AB-4AD9-88E2-CFF91FCF7DF9}" type="slidenum">
              <a:rPr lang="ru-RU" altLang="ru-RU" sz="1600">
                <a:latin typeface="Tahoma" panose="020B0604030504040204" pitchFamily="34" charset="0"/>
              </a:rPr>
              <a:pPr algn="ctr" eaLnBrk="1" hangingPunct="1"/>
              <a:t>37</a:t>
            </a:fld>
            <a:endParaRPr lang="ru-RU" altLang="ru-RU" sz="1600">
              <a:latin typeface="Tahoma" panose="020B0604030504040204" pitchFamily="34" charset="0"/>
            </a:endParaRPr>
          </a:p>
        </p:txBody>
      </p:sp>
    </p:spTree>
    <p:extLst>
      <p:ext uri="{BB962C8B-B14F-4D97-AF65-F5344CB8AC3E}">
        <p14:creationId xmlns:p14="http://schemas.microsoft.com/office/powerpoint/2010/main" val="3901899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52400" y="152400"/>
            <a:ext cx="8686800" cy="457200"/>
          </a:xfrm>
          <a:prstGeom prst="rect">
            <a:avLst/>
          </a:prstGeom>
          <a:noFill/>
          <a:ln w="9525">
            <a:noFill/>
            <a:miter lim="800000"/>
            <a:headEnd/>
            <a:tailEnd/>
          </a:ln>
          <a:effectLst/>
        </p:spPr>
        <p:txBody>
          <a:bodyPr>
            <a:spAutoFit/>
          </a:bodyPr>
          <a:lstStyle/>
          <a:p>
            <a:pPr algn="ctr" eaLnBrk="0" hangingPunct="0">
              <a:defRPr/>
            </a:pPr>
            <a:r>
              <a:rPr lang="en-US" altLang="ja-JP" sz="2400">
                <a:solidFill>
                  <a:schemeClr val="bg1"/>
                </a:solidFill>
                <a:effectLst>
                  <a:outerShdw blurRad="38100" dist="38100" dir="2700000" algn="tl">
                    <a:srgbClr val="C0C0C0"/>
                  </a:outerShdw>
                </a:effectLst>
                <a:latin typeface="Tahoma" pitchFamily="34" charset="0"/>
                <a:ea typeface="MS Mincho" charset="-128"/>
              </a:rPr>
              <a:t>Basic overall dimensions of ERL and MARS (E</a:t>
            </a:r>
            <a:r>
              <a:rPr lang="en-US" altLang="ja-JP" sz="2400" baseline="-25000">
                <a:solidFill>
                  <a:schemeClr val="bg1"/>
                </a:solidFill>
                <a:effectLst>
                  <a:outerShdw blurRad="38100" dist="38100" dir="2700000" algn="tl">
                    <a:srgbClr val="C0C0C0"/>
                  </a:outerShdw>
                </a:effectLst>
                <a:latin typeface="Tahoma" pitchFamily="34" charset="0"/>
                <a:ea typeface="MS Mincho" charset="-128"/>
              </a:rPr>
              <a:t>max</a:t>
            </a:r>
            <a:r>
              <a:rPr lang="en-US" altLang="ja-JP" sz="2400">
                <a:solidFill>
                  <a:schemeClr val="bg1"/>
                </a:solidFill>
                <a:effectLst>
                  <a:outerShdw blurRad="38100" dist="38100" dir="2700000" algn="tl">
                    <a:srgbClr val="C0C0C0"/>
                  </a:outerShdw>
                </a:effectLst>
                <a:latin typeface="Tahoma" pitchFamily="34" charset="0"/>
                <a:ea typeface="MS Mincho" charset="-128"/>
              </a:rPr>
              <a:t> = 6 GeV)</a:t>
            </a:r>
          </a:p>
        </p:txBody>
      </p:sp>
      <p:grpSp>
        <p:nvGrpSpPr>
          <p:cNvPr id="40963" name="Group 3"/>
          <p:cNvGrpSpPr>
            <a:grpSpLocks/>
          </p:cNvGrpSpPr>
          <p:nvPr/>
        </p:nvGrpSpPr>
        <p:grpSpPr bwMode="auto">
          <a:xfrm>
            <a:off x="-525463" y="-127000"/>
            <a:ext cx="9601201" cy="6985000"/>
            <a:chOff x="0" y="96"/>
            <a:chExt cx="5760" cy="4080"/>
          </a:xfrm>
        </p:grpSpPr>
        <p:grpSp>
          <p:nvGrpSpPr>
            <p:cNvPr id="40984" name="Group 4"/>
            <p:cNvGrpSpPr>
              <a:grpSpLocks/>
            </p:cNvGrpSpPr>
            <p:nvPr/>
          </p:nvGrpSpPr>
          <p:grpSpPr bwMode="auto">
            <a:xfrm>
              <a:off x="0" y="96"/>
              <a:ext cx="5760" cy="4080"/>
              <a:chOff x="0" y="96"/>
              <a:chExt cx="5760" cy="4080"/>
            </a:xfrm>
          </p:grpSpPr>
          <p:pic>
            <p:nvPicPr>
              <p:cNvPr id="40989" name="Picture 5" descr="Mar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
                <a:ext cx="5760" cy="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0" name="Line 6"/>
              <p:cNvSpPr>
                <a:spLocks noChangeShapeType="1"/>
              </p:cNvSpPr>
              <p:nvPr/>
            </p:nvSpPr>
            <p:spPr bwMode="auto">
              <a:xfrm flipV="1">
                <a:off x="4128" y="528"/>
                <a:ext cx="1152"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991" name="Line 7"/>
              <p:cNvSpPr>
                <a:spLocks noChangeShapeType="1"/>
              </p:cNvSpPr>
              <p:nvPr/>
            </p:nvSpPr>
            <p:spPr bwMode="auto">
              <a:xfrm flipV="1">
                <a:off x="4128" y="672"/>
                <a:ext cx="1200"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992" name="Line 8"/>
              <p:cNvSpPr>
                <a:spLocks noChangeShapeType="1"/>
              </p:cNvSpPr>
              <p:nvPr/>
            </p:nvSpPr>
            <p:spPr bwMode="auto">
              <a:xfrm flipV="1">
                <a:off x="4128" y="816"/>
                <a:ext cx="1248"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993" name="Line 9"/>
              <p:cNvSpPr>
                <a:spLocks noChangeShapeType="1"/>
              </p:cNvSpPr>
              <p:nvPr/>
            </p:nvSpPr>
            <p:spPr bwMode="auto">
              <a:xfrm flipV="1">
                <a:off x="4080" y="960"/>
                <a:ext cx="1344"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sp>
          <p:nvSpPr>
            <p:cNvPr id="40985" name="Line 10"/>
            <p:cNvSpPr>
              <a:spLocks noChangeShapeType="1"/>
            </p:cNvSpPr>
            <p:nvPr/>
          </p:nvSpPr>
          <p:spPr bwMode="auto">
            <a:xfrm flipV="1">
              <a:off x="1152" y="1344"/>
              <a:ext cx="144"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0986" name="Line 11"/>
            <p:cNvSpPr>
              <a:spLocks noChangeShapeType="1"/>
            </p:cNvSpPr>
            <p:nvPr/>
          </p:nvSpPr>
          <p:spPr bwMode="auto">
            <a:xfrm flipV="1">
              <a:off x="1152" y="1440"/>
              <a:ext cx="2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0987" name="Line 12"/>
            <p:cNvSpPr>
              <a:spLocks noChangeShapeType="1"/>
            </p:cNvSpPr>
            <p:nvPr/>
          </p:nvSpPr>
          <p:spPr bwMode="auto">
            <a:xfrm flipV="1">
              <a:off x="1152" y="1632"/>
              <a:ext cx="144"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0988" name="Line 13"/>
            <p:cNvSpPr>
              <a:spLocks noChangeShapeType="1"/>
            </p:cNvSpPr>
            <p:nvPr/>
          </p:nvSpPr>
          <p:spPr bwMode="auto">
            <a:xfrm flipV="1">
              <a:off x="1104" y="1728"/>
              <a:ext cx="2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40964" name="Text Box 14"/>
          <p:cNvSpPr txBox="1">
            <a:spLocks noChangeArrowheads="1"/>
          </p:cNvSpPr>
          <p:nvPr/>
        </p:nvSpPr>
        <p:spPr bwMode="auto">
          <a:xfrm>
            <a:off x="1306513" y="1468438"/>
            <a:ext cx="11064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600" b="1">
                <a:latin typeface="Tahoma" panose="020B0604030504040204" pitchFamily="34" charset="0"/>
              </a:rPr>
              <a:t>5.76 GeV</a:t>
            </a:r>
            <a:endParaRPr lang="ru-RU" altLang="ru-RU" sz="1600" b="1">
              <a:latin typeface="Tahoma" panose="020B0604030504040204" pitchFamily="34" charset="0"/>
            </a:endParaRPr>
          </a:p>
        </p:txBody>
      </p:sp>
      <p:sp>
        <p:nvSpPr>
          <p:cNvPr id="40965" name="Text Box 15"/>
          <p:cNvSpPr txBox="1">
            <a:spLocks noChangeArrowheads="1"/>
          </p:cNvSpPr>
          <p:nvPr/>
        </p:nvSpPr>
        <p:spPr bwMode="auto">
          <a:xfrm rot="-735380">
            <a:off x="3187700" y="3506788"/>
            <a:ext cx="3105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sz="1600" b="1">
              <a:latin typeface="Tahoma" panose="020B0604030504040204" pitchFamily="34" charset="0"/>
            </a:endParaRPr>
          </a:p>
          <a:p>
            <a:pPr eaLnBrk="1" hangingPunct="1"/>
            <a:r>
              <a:rPr lang="en-US" altLang="ru-RU" sz="1600" b="1">
                <a:latin typeface="Tahoma" panose="020B0604030504040204" pitchFamily="34" charset="0"/>
                <a:sym typeface="Symbol" panose="05050102010706020507" pitchFamily="18" charset="2"/>
              </a:rPr>
              <a:t>E = 1.32</a:t>
            </a:r>
            <a:r>
              <a:rPr lang="en-US" altLang="ru-RU" sz="1600" b="1">
                <a:latin typeface="Tahoma" panose="020B0604030504040204" pitchFamily="34" charset="0"/>
              </a:rPr>
              <a:t> GeV, L</a:t>
            </a:r>
            <a:r>
              <a:rPr lang="en-US" altLang="ru-RU" sz="1600" b="1" baseline="-25000">
                <a:latin typeface="Tahoma" panose="020B0604030504040204" pitchFamily="34" charset="0"/>
              </a:rPr>
              <a:t>acc</a:t>
            </a:r>
            <a:r>
              <a:rPr lang="en-US" altLang="ru-RU" sz="1600" b="1">
                <a:latin typeface="Tahoma" panose="020B0604030504040204" pitchFamily="34" charset="0"/>
              </a:rPr>
              <a:t> = 144 m </a:t>
            </a:r>
            <a:endParaRPr lang="ru-RU" altLang="ru-RU" sz="1600" b="1">
              <a:latin typeface="Tahoma" panose="020B0604030504040204" pitchFamily="34" charset="0"/>
            </a:endParaRPr>
          </a:p>
        </p:txBody>
      </p:sp>
      <p:sp>
        <p:nvSpPr>
          <p:cNvPr id="40966" name="Text Box 16"/>
          <p:cNvSpPr txBox="1">
            <a:spLocks noChangeArrowheads="1"/>
          </p:cNvSpPr>
          <p:nvPr/>
        </p:nvSpPr>
        <p:spPr bwMode="auto">
          <a:xfrm>
            <a:off x="8316913" y="404813"/>
            <a:ext cx="59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a:latin typeface="Tahoma" panose="020B0604030504040204" pitchFamily="34" charset="0"/>
                <a:sym typeface="Symbol" panose="05050102010706020507" pitchFamily="18" charset="2"/>
              </a:rPr>
              <a:t></a:t>
            </a:r>
            <a:r>
              <a:rPr lang="en-US" altLang="ru-RU" sz="1200" b="1">
                <a:latin typeface="Tahoma" panose="020B0604030504040204" pitchFamily="34" charset="0"/>
                <a:sym typeface="Symbol" panose="05050102010706020507" pitchFamily="18" charset="2"/>
              </a:rPr>
              <a:t>~1</a:t>
            </a:r>
            <a:r>
              <a:rPr lang="en-US" altLang="ru-RU" sz="1200" b="1">
                <a:latin typeface="Tahoma" panose="020B0604030504040204" pitchFamily="34" charset="0"/>
                <a:cs typeface="Times New Roman" panose="02020603050405020304" pitchFamily="18" charset="0"/>
                <a:sym typeface="Symbol" panose="05050102010706020507" pitchFamily="18" charset="2"/>
              </a:rPr>
              <a:t>Å</a:t>
            </a:r>
            <a:endParaRPr lang="ru-RU" altLang="ru-RU" sz="1200" b="1">
              <a:latin typeface="Tahoma" panose="020B0604030504040204" pitchFamily="34" charset="0"/>
            </a:endParaRPr>
          </a:p>
        </p:txBody>
      </p:sp>
      <p:sp>
        <p:nvSpPr>
          <p:cNvPr id="40967" name="Text Box 17"/>
          <p:cNvSpPr txBox="1">
            <a:spLocks noChangeArrowheads="1"/>
          </p:cNvSpPr>
          <p:nvPr/>
        </p:nvSpPr>
        <p:spPr bwMode="auto">
          <a:xfrm>
            <a:off x="8355013" y="1341438"/>
            <a:ext cx="7889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a:latin typeface="Tahoma" panose="020B0604030504040204" pitchFamily="34" charset="0"/>
                <a:sym typeface="Symbol" panose="05050102010706020507" pitchFamily="18" charset="2"/>
              </a:rPr>
              <a:t></a:t>
            </a:r>
            <a:r>
              <a:rPr lang="en-US" altLang="ru-RU" sz="1200" b="1">
                <a:latin typeface="Tahoma" panose="020B0604030504040204" pitchFamily="34" charset="0"/>
                <a:sym typeface="Symbol" panose="05050102010706020507" pitchFamily="18" charset="2"/>
              </a:rPr>
              <a:t>~12</a:t>
            </a:r>
            <a:r>
              <a:rPr lang="en-US" altLang="ru-RU" sz="1200" b="1">
                <a:latin typeface="Tahoma" panose="020B0604030504040204" pitchFamily="34" charset="0"/>
                <a:cs typeface="Times New Roman" panose="02020603050405020304" pitchFamily="18" charset="0"/>
                <a:sym typeface="Symbol" panose="05050102010706020507" pitchFamily="18" charset="2"/>
              </a:rPr>
              <a:t>Å</a:t>
            </a:r>
            <a:endParaRPr lang="ru-RU" altLang="ru-RU" sz="1200" b="1">
              <a:latin typeface="Tahoma" panose="020B0604030504040204" pitchFamily="34" charset="0"/>
            </a:endParaRPr>
          </a:p>
        </p:txBody>
      </p:sp>
      <p:sp>
        <p:nvSpPr>
          <p:cNvPr id="40968" name="Text Box 18"/>
          <p:cNvSpPr txBox="1">
            <a:spLocks noChangeArrowheads="1"/>
          </p:cNvSpPr>
          <p:nvPr/>
        </p:nvSpPr>
        <p:spPr bwMode="auto">
          <a:xfrm>
            <a:off x="5583238" y="5091113"/>
            <a:ext cx="10287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b="1">
                <a:latin typeface="Tahoma" panose="020B0604030504040204" pitchFamily="34" charset="0"/>
              </a:rPr>
              <a:t>Injector</a:t>
            </a:r>
          </a:p>
          <a:p>
            <a:pPr eaLnBrk="1" hangingPunct="1"/>
            <a:r>
              <a:rPr lang="en-US" altLang="ru-RU" sz="1400" b="1">
                <a:latin typeface="Tahoma" panose="020B0604030504040204" pitchFamily="34" charset="0"/>
              </a:rPr>
              <a:t>  5-8 MeV</a:t>
            </a:r>
            <a:endParaRPr lang="ru-RU" altLang="ru-RU" sz="1400" b="1">
              <a:latin typeface="Tahoma" panose="020B0604030504040204" pitchFamily="34" charset="0"/>
            </a:endParaRPr>
          </a:p>
        </p:txBody>
      </p:sp>
      <p:sp>
        <p:nvSpPr>
          <p:cNvPr id="40969" name="Text Box 19"/>
          <p:cNvSpPr txBox="1">
            <a:spLocks noChangeArrowheads="1"/>
          </p:cNvSpPr>
          <p:nvPr/>
        </p:nvSpPr>
        <p:spPr bwMode="auto">
          <a:xfrm>
            <a:off x="4592638" y="5343525"/>
            <a:ext cx="742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b="1">
                <a:latin typeface="Tahoma" panose="020B0604030504040204" pitchFamily="34" charset="0"/>
              </a:rPr>
              <a:t>Beam </a:t>
            </a:r>
          </a:p>
          <a:p>
            <a:pPr eaLnBrk="1" hangingPunct="1"/>
            <a:r>
              <a:rPr lang="en-US" altLang="ru-RU" sz="1400" b="1">
                <a:latin typeface="Tahoma" panose="020B0604030504040204" pitchFamily="34" charset="0"/>
              </a:rPr>
              <a:t>dump </a:t>
            </a:r>
            <a:endParaRPr lang="ru-RU" altLang="ru-RU" sz="1400" b="1">
              <a:latin typeface="Tahoma" panose="020B0604030504040204" pitchFamily="34" charset="0"/>
            </a:endParaRPr>
          </a:p>
        </p:txBody>
      </p:sp>
      <p:sp>
        <p:nvSpPr>
          <p:cNvPr id="40970" name="Text Box 20"/>
          <p:cNvSpPr txBox="1">
            <a:spLocks noChangeArrowheads="1"/>
          </p:cNvSpPr>
          <p:nvPr/>
        </p:nvSpPr>
        <p:spPr bwMode="auto">
          <a:xfrm>
            <a:off x="385763" y="1031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600" b="1">
              <a:latin typeface="Tahoma" panose="020B0604030504040204" pitchFamily="34" charset="0"/>
            </a:endParaRPr>
          </a:p>
        </p:txBody>
      </p:sp>
      <p:sp>
        <p:nvSpPr>
          <p:cNvPr id="40971" name="Rectangle 21"/>
          <p:cNvSpPr>
            <a:spLocks noChangeArrowheads="1"/>
          </p:cNvSpPr>
          <p:nvPr/>
        </p:nvSpPr>
        <p:spPr bwMode="auto">
          <a:xfrm>
            <a:off x="8631238" y="6432550"/>
            <a:ext cx="53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sz="1600">
              <a:solidFill>
                <a:schemeClr val="bg2"/>
              </a:solidFill>
              <a:latin typeface="Tahoma" panose="020B0604030504040204" pitchFamily="34" charset="0"/>
            </a:endParaRPr>
          </a:p>
        </p:txBody>
      </p:sp>
      <p:sp>
        <p:nvSpPr>
          <p:cNvPr id="40972" name="Text Box 22"/>
          <p:cNvSpPr txBox="1">
            <a:spLocks noChangeArrowheads="1"/>
          </p:cNvSpPr>
          <p:nvPr/>
        </p:nvSpPr>
        <p:spPr bwMode="auto">
          <a:xfrm rot="-641615">
            <a:off x="1763713" y="2535238"/>
            <a:ext cx="4941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600" b="1">
                <a:latin typeface="Tahoma" panose="020B0604030504040204" pitchFamily="34" charset="0"/>
                <a:sym typeface="Symbol" panose="05050102010706020507" pitchFamily="18" charset="2"/>
              </a:rPr>
              <a:t>1.8</a:t>
            </a:r>
            <a:r>
              <a:rPr lang="en-US" altLang="ru-RU" sz="1600" b="1">
                <a:latin typeface="Tahoma" panose="020B0604030504040204" pitchFamily="34" charset="0"/>
              </a:rPr>
              <a:t> GeV      3.12 GeV      4.44 GeV      5.76 GeV</a:t>
            </a:r>
            <a:endParaRPr lang="ru-RU" altLang="ru-RU" sz="1600" b="1">
              <a:latin typeface="Tahoma" panose="020B0604030504040204" pitchFamily="34" charset="0"/>
            </a:endParaRPr>
          </a:p>
        </p:txBody>
      </p:sp>
      <p:sp>
        <p:nvSpPr>
          <p:cNvPr id="40973" name="Line 23"/>
          <p:cNvSpPr>
            <a:spLocks noChangeShapeType="1"/>
          </p:cNvSpPr>
          <p:nvPr/>
        </p:nvSpPr>
        <p:spPr bwMode="auto">
          <a:xfrm flipV="1">
            <a:off x="2230438" y="2649538"/>
            <a:ext cx="228600" cy="336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974" name="Line 24"/>
          <p:cNvSpPr>
            <a:spLocks noChangeShapeType="1"/>
          </p:cNvSpPr>
          <p:nvPr/>
        </p:nvSpPr>
        <p:spPr bwMode="auto">
          <a:xfrm flipV="1">
            <a:off x="3525838" y="2060575"/>
            <a:ext cx="457200" cy="673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975" name="Line 25"/>
          <p:cNvSpPr>
            <a:spLocks noChangeShapeType="1"/>
          </p:cNvSpPr>
          <p:nvPr/>
        </p:nvSpPr>
        <p:spPr bwMode="auto">
          <a:xfrm flipV="1">
            <a:off x="4897438" y="1555750"/>
            <a:ext cx="304800" cy="9255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976" name="Line 26"/>
          <p:cNvSpPr>
            <a:spLocks noChangeShapeType="1"/>
          </p:cNvSpPr>
          <p:nvPr/>
        </p:nvSpPr>
        <p:spPr bwMode="auto">
          <a:xfrm flipV="1">
            <a:off x="6040438" y="1135063"/>
            <a:ext cx="76200" cy="10937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977" name="Line 27"/>
          <p:cNvSpPr>
            <a:spLocks noChangeShapeType="1"/>
          </p:cNvSpPr>
          <p:nvPr/>
        </p:nvSpPr>
        <p:spPr bwMode="auto">
          <a:xfrm flipH="1" flipV="1">
            <a:off x="706438" y="4754563"/>
            <a:ext cx="336550" cy="1122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978" name="Text Box 28"/>
          <p:cNvSpPr txBox="1">
            <a:spLocks noChangeArrowheads="1"/>
          </p:cNvSpPr>
          <p:nvPr/>
        </p:nvSpPr>
        <p:spPr bwMode="auto">
          <a:xfrm>
            <a:off x="1011238" y="5764213"/>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600" b="1">
                <a:latin typeface="Tahoma" panose="020B0604030504040204" pitchFamily="34" charset="0"/>
              </a:rPr>
              <a:t>R=100 m</a:t>
            </a:r>
            <a:endParaRPr lang="ru-RU" altLang="ru-RU" sz="1600" b="1">
              <a:latin typeface="Tahoma" panose="020B0604030504040204" pitchFamily="34" charset="0"/>
            </a:endParaRPr>
          </a:p>
        </p:txBody>
      </p:sp>
      <p:sp>
        <p:nvSpPr>
          <p:cNvPr id="40979" name="Text Box 29"/>
          <p:cNvSpPr txBox="1">
            <a:spLocks noChangeArrowheads="1"/>
          </p:cNvSpPr>
          <p:nvPr/>
        </p:nvSpPr>
        <p:spPr bwMode="auto">
          <a:xfrm rot="-641615">
            <a:off x="4598988" y="4216400"/>
            <a:ext cx="10699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u-RU" sz="1000" b="1">
                <a:latin typeface="Tahoma" panose="020B0604030504040204" pitchFamily="34" charset="0"/>
                <a:sym typeface="Symbol" panose="05050102010706020507" pitchFamily="18" charset="2"/>
              </a:rPr>
              <a:t>E = 440</a:t>
            </a:r>
            <a:r>
              <a:rPr lang="en-US" altLang="ru-RU" sz="1000" b="1">
                <a:latin typeface="Tahoma" panose="020B0604030504040204" pitchFamily="34" charset="0"/>
              </a:rPr>
              <a:t> MeV</a:t>
            </a:r>
          </a:p>
          <a:p>
            <a:pPr algn="ctr" eaLnBrk="1" hangingPunct="1"/>
            <a:endParaRPr lang="en-US" altLang="ru-RU" sz="1000" b="1">
              <a:latin typeface="Tahoma" panose="020B0604030504040204" pitchFamily="34" charset="0"/>
            </a:endParaRPr>
          </a:p>
          <a:p>
            <a:pPr algn="ctr" eaLnBrk="1" hangingPunct="1"/>
            <a:r>
              <a:rPr lang="en-US" altLang="ru-RU" sz="1000" b="1">
                <a:latin typeface="Tahoma" panose="020B0604030504040204" pitchFamily="34" charset="0"/>
                <a:sym typeface="Symbol" panose="05050102010706020507" pitchFamily="18" charset="2"/>
              </a:rPr>
              <a:t>E = 40 M</a:t>
            </a:r>
            <a:r>
              <a:rPr lang="en-US" altLang="ru-RU" sz="1000" b="1">
                <a:latin typeface="Tahoma" panose="020B0604030504040204" pitchFamily="34" charset="0"/>
              </a:rPr>
              <a:t>eV</a:t>
            </a:r>
            <a:endParaRPr lang="ru-RU" altLang="ru-RU" sz="1000" b="1">
              <a:latin typeface="Tahoma" panose="020B0604030504040204" pitchFamily="34" charset="0"/>
            </a:endParaRPr>
          </a:p>
        </p:txBody>
      </p:sp>
      <p:sp>
        <p:nvSpPr>
          <p:cNvPr id="40980" name="Rectangle 30"/>
          <p:cNvSpPr>
            <a:spLocks noChangeArrowheads="1"/>
          </p:cNvSpPr>
          <p:nvPr/>
        </p:nvSpPr>
        <p:spPr bwMode="auto">
          <a:xfrm>
            <a:off x="0" y="0"/>
            <a:ext cx="9144000" cy="6858000"/>
          </a:xfrm>
          <a:prstGeom prst="rect">
            <a:avLst/>
          </a:prstGeom>
          <a:noFill/>
          <a:ln w="1016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40981" name="Rectangle 31"/>
          <p:cNvSpPr>
            <a:spLocks noChangeArrowheads="1"/>
          </p:cNvSpPr>
          <p:nvPr/>
        </p:nvSpPr>
        <p:spPr bwMode="auto">
          <a:xfrm>
            <a:off x="8610600" y="6472238"/>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9E6B7091-1D3D-416B-82C7-DDBC6A8156AE}" type="slidenum">
              <a:rPr lang="ru-RU" altLang="ru-RU" sz="1600">
                <a:solidFill>
                  <a:schemeClr val="bg2"/>
                </a:solidFill>
                <a:latin typeface="Tahoma" panose="020B0604030504040204" pitchFamily="34" charset="0"/>
              </a:rPr>
              <a:pPr algn="ctr" eaLnBrk="1" hangingPunct="1"/>
              <a:t>38</a:t>
            </a:fld>
            <a:endParaRPr lang="ru-RU" altLang="ru-RU" sz="1600">
              <a:solidFill>
                <a:schemeClr val="bg2"/>
              </a:solidFill>
              <a:latin typeface="Tahoma" panose="020B0604030504040204" pitchFamily="34" charset="0"/>
            </a:endParaRPr>
          </a:p>
        </p:txBody>
      </p:sp>
      <p:sp>
        <p:nvSpPr>
          <p:cNvPr id="74784" name="Rectangle 32"/>
          <p:cNvSpPr>
            <a:spLocks noChangeArrowheads="1"/>
          </p:cNvSpPr>
          <p:nvPr/>
        </p:nvSpPr>
        <p:spPr bwMode="auto">
          <a:xfrm>
            <a:off x="179388" y="115888"/>
            <a:ext cx="8686800" cy="457200"/>
          </a:xfrm>
          <a:prstGeom prst="rect">
            <a:avLst/>
          </a:prstGeom>
          <a:noFill/>
          <a:ln w="9525">
            <a:noFill/>
            <a:miter lim="800000"/>
            <a:headEnd/>
            <a:tailEnd/>
          </a:ln>
          <a:effectLst/>
        </p:spPr>
        <p:txBody>
          <a:bodyPr>
            <a:spAutoFit/>
          </a:bodyPr>
          <a:lstStyle/>
          <a:p>
            <a:pPr algn="ctr" eaLnBrk="0" hangingPunct="0">
              <a:defRPr/>
            </a:pPr>
            <a:r>
              <a:rPr lang="en-US" altLang="ja-JP" sz="2400">
                <a:solidFill>
                  <a:srgbClr val="0000CC"/>
                </a:solidFill>
                <a:effectLst>
                  <a:outerShdw blurRad="38100" dist="38100" dir="2700000" algn="tl">
                    <a:srgbClr val="C0C0C0"/>
                  </a:outerShdw>
                </a:effectLst>
                <a:latin typeface="Tahoma" pitchFamily="34" charset="0"/>
                <a:ea typeface="MS Mincho" charset="-128"/>
              </a:rPr>
              <a:t>Layout of 5.7 GeV four-pass accelerator-recuperator</a:t>
            </a:r>
          </a:p>
        </p:txBody>
      </p:sp>
      <p:sp>
        <p:nvSpPr>
          <p:cNvPr id="40983" name="Line 33"/>
          <p:cNvSpPr>
            <a:spLocks noChangeShapeType="1"/>
          </p:cNvSpPr>
          <p:nvPr/>
        </p:nvSpPr>
        <p:spPr bwMode="auto">
          <a:xfrm>
            <a:off x="1106488" y="5824538"/>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50297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163629" y="549275"/>
            <a:ext cx="8800984" cy="5472113"/>
          </a:xfrm>
        </p:spPr>
        <p:txBody>
          <a:bodyPr>
            <a:normAutofit/>
          </a:bodyPr>
          <a:lstStyle/>
          <a:p>
            <a:pPr eaLnBrk="1" hangingPunct="1">
              <a:lnSpc>
                <a:spcPct val="90000"/>
              </a:lnSpc>
              <a:buFontTx/>
              <a:buNone/>
            </a:pPr>
            <a:endParaRPr lang="ru-RU" altLang="ru-RU" sz="1800" dirty="0" smtClean="0">
              <a:solidFill>
                <a:srgbClr val="0000CC"/>
              </a:solidFill>
            </a:endParaRPr>
          </a:p>
          <a:p>
            <a:pPr algn="ctr" eaLnBrk="1" hangingPunct="1">
              <a:lnSpc>
                <a:spcPct val="115000"/>
              </a:lnSpc>
              <a:spcBef>
                <a:spcPct val="50000"/>
              </a:spcBef>
              <a:buFontTx/>
              <a:buNone/>
            </a:pPr>
            <a:r>
              <a:rPr lang="en-US" altLang="ru-RU" sz="2800" dirty="0" smtClean="0"/>
              <a:t>	</a:t>
            </a:r>
            <a:r>
              <a:rPr lang="en-US" altLang="ru-RU" sz="2800" dirty="0" smtClean="0">
                <a:solidFill>
                  <a:srgbClr val="FF0000"/>
                </a:solidFill>
              </a:rPr>
              <a:t>ERL with separated tracks for accelerated and decelerated beams</a:t>
            </a:r>
          </a:p>
          <a:p>
            <a:pPr algn="just">
              <a:lnSpc>
                <a:spcPct val="115000"/>
              </a:lnSpc>
              <a:spcBef>
                <a:spcPts val="0"/>
              </a:spcBef>
              <a:buNone/>
            </a:pPr>
            <a:r>
              <a:rPr lang="en-US" altLang="ru-RU" sz="2400" dirty="0" smtClean="0"/>
              <a:t>	</a:t>
            </a:r>
            <a:r>
              <a:rPr lang="en-US" altLang="ru-RU" sz="2400" dirty="0" smtClean="0">
                <a:latin typeface="Arial" panose="020B0604020202020204" pitchFamily="34" charset="0"/>
                <a:cs typeface="Arial" panose="020B0604020202020204" pitchFamily="34" charset="0"/>
              </a:rPr>
              <a:t>It was suggested at ERL-2011 (G</a:t>
            </a:r>
            <a:r>
              <a:rPr lang="en-US" altLang="ru-RU" sz="2400" dirty="0">
                <a:latin typeface="Arial" panose="020B0604020202020204" pitchFamily="34" charset="0"/>
                <a:cs typeface="Arial" panose="020B0604020202020204" pitchFamily="34" charset="0"/>
              </a:rPr>
              <a:t>. Kulipanov, </a:t>
            </a:r>
            <a:r>
              <a:rPr lang="en-US" altLang="ru-RU" sz="2400" dirty="0" err="1">
                <a:latin typeface="Arial" panose="020B0604020202020204" pitchFamily="34" charset="0"/>
                <a:cs typeface="Arial" panose="020B0604020202020204" pitchFamily="34" charset="0"/>
              </a:rPr>
              <a:t>Ya</a:t>
            </a:r>
            <a:r>
              <a:rPr lang="en-US" altLang="ru-RU" sz="2400" dirty="0">
                <a:latin typeface="Arial" panose="020B0604020202020204" pitchFamily="34" charset="0"/>
                <a:cs typeface="Arial" panose="020B0604020202020204" pitchFamily="34" charset="0"/>
              </a:rPr>
              <a:t>. </a:t>
            </a:r>
            <a:r>
              <a:rPr lang="en-US" altLang="ru-RU" sz="2400" dirty="0" err="1">
                <a:latin typeface="Arial" panose="020B0604020202020204" pitchFamily="34" charset="0"/>
                <a:cs typeface="Arial" panose="020B0604020202020204" pitchFamily="34" charset="0"/>
              </a:rPr>
              <a:t>Getmanov</a:t>
            </a:r>
            <a:r>
              <a:rPr lang="en-US" altLang="ru-RU" sz="2400" dirty="0">
                <a:latin typeface="Arial" panose="020B0604020202020204" pitchFamily="34" charset="0"/>
                <a:cs typeface="Arial" panose="020B0604020202020204" pitchFamily="34" charset="0"/>
              </a:rPr>
              <a:t>, O. Shevchenko, A. </a:t>
            </a:r>
            <a:r>
              <a:rPr lang="en-US" altLang="ru-RU" sz="2400" dirty="0" err="1">
                <a:latin typeface="Arial" panose="020B0604020202020204" pitchFamily="34" charset="0"/>
                <a:cs typeface="Arial" panose="020B0604020202020204" pitchFamily="34" charset="0"/>
              </a:rPr>
              <a:t>Skrinsky</a:t>
            </a:r>
            <a:r>
              <a:rPr lang="en-US" altLang="ru-RU" sz="2400" dirty="0">
                <a:latin typeface="Arial" panose="020B0604020202020204" pitchFamily="34" charset="0"/>
                <a:cs typeface="Arial" panose="020B0604020202020204" pitchFamily="34" charset="0"/>
              </a:rPr>
              <a:t>, </a:t>
            </a:r>
            <a:r>
              <a:rPr lang="en-US" altLang="ru-RU" sz="2400" dirty="0" smtClean="0">
                <a:latin typeface="Arial" panose="020B0604020202020204" pitchFamily="34" charset="0"/>
                <a:cs typeface="Arial" panose="020B0604020202020204" pitchFamily="34" charset="0"/>
              </a:rPr>
              <a:t>A</a:t>
            </a:r>
            <a:r>
              <a:rPr lang="en-US" altLang="ru-RU" sz="2400" dirty="0">
                <a:latin typeface="Arial" panose="020B0604020202020204" pitchFamily="34" charset="0"/>
                <a:cs typeface="Arial" panose="020B0604020202020204" pitchFamily="34" charset="0"/>
              </a:rPr>
              <a:t>. </a:t>
            </a:r>
            <a:r>
              <a:rPr lang="en-US" altLang="ru-RU" sz="2400" dirty="0" err="1">
                <a:latin typeface="Arial" panose="020B0604020202020204" pitchFamily="34" charset="0"/>
                <a:cs typeface="Arial" panose="020B0604020202020204" pitchFamily="34" charset="0"/>
              </a:rPr>
              <a:t>Tribendis</a:t>
            </a:r>
            <a:r>
              <a:rPr lang="en-US" altLang="ru-RU" sz="2400" dirty="0">
                <a:latin typeface="Arial" panose="020B0604020202020204" pitchFamily="34" charset="0"/>
                <a:cs typeface="Arial" panose="020B0604020202020204" pitchFamily="34" charset="0"/>
              </a:rPr>
              <a:t>, N. </a:t>
            </a:r>
            <a:r>
              <a:rPr lang="en-US" altLang="ru-RU" sz="2400" dirty="0" err="1">
                <a:latin typeface="Arial" panose="020B0604020202020204" pitchFamily="34" charset="0"/>
                <a:cs typeface="Arial" panose="020B0604020202020204" pitchFamily="34" charset="0"/>
              </a:rPr>
              <a:t>Vinokurov</a:t>
            </a:r>
            <a:r>
              <a:rPr lang="en-US" altLang="ru-RU" sz="2400" dirty="0">
                <a:latin typeface="Arial" panose="020B0604020202020204" pitchFamily="34" charset="0"/>
                <a:cs typeface="Arial" panose="020B0604020202020204" pitchFamily="34" charset="0"/>
              </a:rPr>
              <a:t>, </a:t>
            </a:r>
            <a:endParaRPr lang="en-US" altLang="ru-RU" sz="2400" dirty="0" smtClean="0">
              <a:latin typeface="Arial" panose="020B0604020202020204" pitchFamily="34" charset="0"/>
              <a:cs typeface="Arial" panose="020B0604020202020204" pitchFamily="34" charset="0"/>
            </a:endParaRPr>
          </a:p>
          <a:p>
            <a:pPr algn="just">
              <a:lnSpc>
                <a:spcPct val="115000"/>
              </a:lnSpc>
              <a:spcBef>
                <a:spcPts val="0"/>
              </a:spcBef>
              <a:buNone/>
            </a:pPr>
            <a:r>
              <a:rPr lang="en-US" altLang="ru-RU" sz="2400" dirty="0" smtClean="0">
                <a:latin typeface="Arial" panose="020B0604020202020204" pitchFamily="34" charset="0"/>
                <a:cs typeface="Arial" panose="020B0604020202020204" pitchFamily="34" charset="0"/>
              </a:rPr>
              <a:t>	V</a:t>
            </a:r>
            <a:r>
              <a:rPr lang="en-US" altLang="ru-RU" sz="2400" dirty="0">
                <a:latin typeface="Arial" panose="020B0604020202020204" pitchFamily="34" charset="0"/>
                <a:cs typeface="Arial" panose="020B0604020202020204" pitchFamily="34" charset="0"/>
              </a:rPr>
              <a:t>. </a:t>
            </a:r>
            <a:r>
              <a:rPr lang="en-US" altLang="ru-RU" sz="2400" dirty="0" err="1">
                <a:latin typeface="Arial" panose="020B0604020202020204" pitchFamily="34" charset="0"/>
                <a:cs typeface="Arial" panose="020B0604020202020204" pitchFamily="34" charset="0"/>
              </a:rPr>
              <a:t>Volkov</a:t>
            </a:r>
            <a:r>
              <a:rPr lang="en-US" altLang="ru-RU" sz="2400" dirty="0">
                <a:latin typeface="Arial" panose="020B0604020202020204" pitchFamily="34" charset="0"/>
                <a:cs typeface="Arial" panose="020B0604020202020204" pitchFamily="34" charset="0"/>
              </a:rPr>
              <a:t>, “</a:t>
            </a:r>
            <a:r>
              <a:rPr lang="en-US" altLang="ru-RU" sz="2400" dirty="0" err="1" smtClean="0">
                <a:latin typeface="Arial" panose="020B0604020202020204" pitchFamily="34" charset="0"/>
                <a:cs typeface="Arial" panose="020B0604020202020204" pitchFamily="34" charset="0"/>
              </a:rPr>
              <a:t>Multiturn</a:t>
            </a:r>
            <a:r>
              <a:rPr lang="en-US" altLang="ru-RU" sz="2400" dirty="0" smtClean="0">
                <a:latin typeface="Arial" panose="020B0604020202020204" pitchFamily="34" charset="0"/>
                <a:cs typeface="Arial" panose="020B0604020202020204" pitchFamily="34" charset="0"/>
              </a:rPr>
              <a:t> </a:t>
            </a:r>
            <a:r>
              <a:rPr lang="en-US" altLang="ru-RU" sz="2400" dirty="0">
                <a:latin typeface="Arial" panose="020B0604020202020204" pitchFamily="34" charset="0"/>
                <a:cs typeface="Arial" panose="020B0604020202020204" pitchFamily="34" charset="0"/>
              </a:rPr>
              <a:t>ERL X-ray Source(MARS) Feasibility study,” ERL-2011, October 2011, </a:t>
            </a:r>
            <a:r>
              <a:rPr lang="en-US" altLang="ru-RU" sz="2400" dirty="0" smtClean="0">
                <a:latin typeface="Arial" panose="020B0604020202020204" pitchFamily="34" charset="0"/>
                <a:cs typeface="Arial" panose="020B0604020202020204" pitchFamily="34" charset="0"/>
              </a:rPr>
              <a:t>KEK) to turn to an accelerator-</a:t>
            </a:r>
            <a:r>
              <a:rPr lang="en-US" altLang="ru-RU" sz="2400" dirty="0" err="1" smtClean="0">
                <a:latin typeface="Arial" panose="020B0604020202020204" pitchFamily="34" charset="0"/>
                <a:cs typeface="Arial" panose="020B0604020202020204" pitchFamily="34" charset="0"/>
              </a:rPr>
              <a:t>recuperator</a:t>
            </a:r>
            <a:r>
              <a:rPr lang="en-US" altLang="ru-RU" sz="2400" dirty="0" smtClean="0">
                <a:latin typeface="Arial" panose="020B0604020202020204" pitchFamily="34" charset="0"/>
                <a:cs typeface="Arial" panose="020B0604020202020204" pitchFamily="34" charset="0"/>
              </a:rPr>
              <a:t> scheme with two acceleration sections, similar to the scheme of the US accelerator CEBAF. Such schemes are considered below. </a:t>
            </a:r>
          </a:p>
          <a:p>
            <a:pPr algn="just" eaLnBrk="1" hangingPunct="1">
              <a:lnSpc>
                <a:spcPct val="115000"/>
              </a:lnSpc>
              <a:spcBef>
                <a:spcPct val="50000"/>
              </a:spcBef>
              <a:buFontTx/>
              <a:buNone/>
            </a:pPr>
            <a:r>
              <a:rPr lang="en-US" altLang="ru-RU" sz="2400" dirty="0" smtClean="0"/>
              <a:t>	</a:t>
            </a:r>
            <a:endParaRPr lang="ru-RU" altLang="ru-RU" sz="2400" dirty="0" smtClean="0"/>
          </a:p>
        </p:txBody>
      </p:sp>
      <p:sp>
        <p:nvSpPr>
          <p:cNvPr id="46083" name="Rectangle 3"/>
          <p:cNvSpPr>
            <a:spLocks noChangeArrowheads="1"/>
          </p:cNvSpPr>
          <p:nvPr/>
        </p:nvSpPr>
        <p:spPr bwMode="auto">
          <a:xfrm>
            <a:off x="0" y="0"/>
            <a:ext cx="9144000" cy="6858000"/>
          </a:xfrm>
          <a:prstGeom prst="rect">
            <a:avLst/>
          </a:prstGeom>
          <a:noFill/>
          <a:ln w="1016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46084" name="Rectangle 4"/>
          <p:cNvSpPr>
            <a:spLocks noChangeArrowheads="1"/>
          </p:cNvSpPr>
          <p:nvPr/>
        </p:nvSpPr>
        <p:spPr bwMode="auto">
          <a:xfrm>
            <a:off x="8610600" y="63246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5E7ACBE2-C44F-4410-B7BC-A816B9C713A1}" type="slidenum">
              <a:rPr lang="ru-RU" altLang="ru-RU" sz="1600">
                <a:solidFill>
                  <a:schemeClr val="bg2"/>
                </a:solidFill>
                <a:latin typeface="Tahoma" panose="020B0604030504040204" pitchFamily="34" charset="0"/>
              </a:rPr>
              <a:pPr algn="ctr" eaLnBrk="1" hangingPunct="1"/>
              <a:t>39</a:t>
            </a:fld>
            <a:endParaRPr lang="ru-RU" altLang="ru-RU" sz="1600">
              <a:solidFill>
                <a:schemeClr val="bg2"/>
              </a:solidFill>
              <a:latin typeface="Tahoma" panose="020B0604030504040204" pitchFamily="34" charset="0"/>
            </a:endParaRPr>
          </a:p>
        </p:txBody>
      </p:sp>
    </p:spTree>
    <p:extLst>
      <p:ext uri="{BB962C8B-B14F-4D97-AF65-F5344CB8AC3E}">
        <p14:creationId xmlns:p14="http://schemas.microsoft.com/office/powerpoint/2010/main" val="1220949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11270" name="Rectangle 3"/>
          <p:cNvSpPr txBox="1">
            <a:spLocks noChangeArrowheads="1"/>
          </p:cNvSpPr>
          <p:nvPr/>
        </p:nvSpPr>
        <p:spPr bwMode="auto">
          <a:xfrm>
            <a:off x="179387" y="355349"/>
            <a:ext cx="8785225" cy="614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lnSpc>
                <a:spcPct val="125000"/>
              </a:lnSpc>
              <a:spcBef>
                <a:spcPts val="0"/>
              </a:spcBef>
              <a:buClr>
                <a:srgbClr val="CC0000"/>
              </a:buClr>
              <a:buNone/>
            </a:pPr>
            <a:endParaRPr lang="en-US" altLang="ru-RU" sz="2000" dirty="0" smtClean="0"/>
          </a:p>
          <a:p>
            <a:pPr marL="0" indent="0">
              <a:lnSpc>
                <a:spcPct val="125000"/>
              </a:lnSpc>
              <a:spcBef>
                <a:spcPts val="0"/>
              </a:spcBef>
              <a:buClr>
                <a:srgbClr val="CC0000"/>
              </a:buClr>
              <a:buNone/>
            </a:pPr>
            <a:r>
              <a:rPr lang="en-US" altLang="ru-RU" sz="2200" dirty="0">
                <a:solidFill>
                  <a:srgbClr val="FF0000"/>
                </a:solidFill>
              </a:rPr>
              <a:t>Later the project was modified, the base lines kept:</a:t>
            </a:r>
          </a:p>
          <a:p>
            <a:pPr>
              <a:lnSpc>
                <a:spcPct val="125000"/>
              </a:lnSpc>
              <a:spcBef>
                <a:spcPts val="0"/>
              </a:spcBef>
              <a:buClr>
                <a:srgbClr val="CC0000"/>
              </a:buClr>
            </a:pPr>
            <a:r>
              <a:rPr lang="en-US" altLang="ru-RU" sz="2000" dirty="0"/>
              <a:t>A four-turn normal conductance </a:t>
            </a:r>
            <a:r>
              <a:rPr lang="en-US" altLang="ru-RU" sz="2000" dirty="0" err="1"/>
              <a:t>linac</a:t>
            </a:r>
            <a:r>
              <a:rPr lang="en-US" altLang="ru-RU" sz="2000" dirty="0"/>
              <a:t> with energy recovery;</a:t>
            </a:r>
          </a:p>
          <a:p>
            <a:pPr>
              <a:lnSpc>
                <a:spcPct val="125000"/>
              </a:lnSpc>
              <a:spcBef>
                <a:spcPts val="0"/>
              </a:spcBef>
              <a:buClr>
                <a:srgbClr val="CC0000"/>
              </a:buClr>
            </a:pPr>
            <a:r>
              <a:rPr lang="en-US" altLang="ru-RU" sz="2000" dirty="0"/>
              <a:t>Low RF cavities (180 MHz)</a:t>
            </a:r>
          </a:p>
          <a:p>
            <a:pPr>
              <a:lnSpc>
                <a:spcPct val="125000"/>
              </a:lnSpc>
              <a:spcBef>
                <a:spcPts val="0"/>
              </a:spcBef>
              <a:buClr>
                <a:srgbClr val="CC0000"/>
              </a:buClr>
            </a:pPr>
            <a:r>
              <a:rPr lang="en-US" altLang="ru-RU" sz="2000" dirty="0"/>
              <a:t>A grid-controlled DC gun with Q~ 1nQ, </a:t>
            </a:r>
            <a:r>
              <a:rPr lang="el-GR" altLang="ru-RU" sz="2000" dirty="0"/>
              <a:t>τ</a:t>
            </a:r>
            <a:r>
              <a:rPr lang="en-US" altLang="ru-RU" sz="2000" dirty="0"/>
              <a:t>=1nsec, and </a:t>
            </a:r>
            <a:r>
              <a:rPr lang="en-US" altLang="ru-RU" sz="2000" dirty="0" err="1"/>
              <a:t>f</a:t>
            </a:r>
            <a:r>
              <a:rPr lang="en-US" altLang="ru-RU" sz="2000" baseline="-25000" dirty="0" err="1"/>
              <a:t>rep</a:t>
            </a:r>
            <a:r>
              <a:rPr lang="en-US" altLang="ru-RU" sz="2000" dirty="0"/>
              <a:t>=10kHz÷50 MHz;</a:t>
            </a:r>
          </a:p>
          <a:p>
            <a:pPr>
              <a:lnSpc>
                <a:spcPct val="125000"/>
              </a:lnSpc>
              <a:spcBef>
                <a:spcPts val="0"/>
              </a:spcBef>
              <a:buClr>
                <a:srgbClr val="CC0000"/>
              </a:buClr>
            </a:pPr>
            <a:r>
              <a:rPr lang="en-US" altLang="ru-RU" sz="2000" dirty="0"/>
              <a:t>The ERL can operate in three modes, providing an electron beam for the three different FELs, from 300 µm up to 5 </a:t>
            </a:r>
            <a:r>
              <a:rPr lang="en-US" altLang="ru-RU" sz="2000" dirty="0" smtClean="0"/>
              <a:t>µm</a:t>
            </a:r>
          </a:p>
          <a:p>
            <a:pPr>
              <a:lnSpc>
                <a:spcPct val="125000"/>
              </a:lnSpc>
              <a:spcBef>
                <a:spcPts val="0"/>
              </a:spcBef>
              <a:buClr>
                <a:srgbClr val="CC0000"/>
              </a:buClr>
            </a:pPr>
            <a:endParaRPr lang="en-US" altLang="ru-RU" sz="2000" dirty="0"/>
          </a:p>
          <a:p>
            <a:pPr marL="0" indent="0">
              <a:lnSpc>
                <a:spcPct val="125000"/>
              </a:lnSpc>
              <a:spcBef>
                <a:spcPts val="0"/>
              </a:spcBef>
              <a:buClr>
                <a:srgbClr val="CC0000"/>
              </a:buClr>
              <a:buNone/>
            </a:pPr>
            <a:r>
              <a:rPr lang="en-US" altLang="ru-RU" sz="2000" dirty="0">
                <a:solidFill>
                  <a:srgbClr val="FF0000"/>
                </a:solidFill>
              </a:rPr>
              <a:t>Advantages of the low frequency (180 MHz) RF system</a:t>
            </a:r>
          </a:p>
          <a:p>
            <a:pPr marL="0" indent="0" eaLnBrk="1" hangingPunct="1">
              <a:lnSpc>
                <a:spcPct val="125000"/>
              </a:lnSpc>
              <a:spcBef>
                <a:spcPts val="0"/>
              </a:spcBef>
              <a:buClr>
                <a:srgbClr val="CC0000"/>
              </a:buClr>
              <a:buNone/>
            </a:pPr>
            <a:endParaRPr lang="en-US" altLang="ru-RU" sz="2000" dirty="0" smtClean="0"/>
          </a:p>
          <a:p>
            <a:pPr>
              <a:lnSpc>
                <a:spcPct val="125000"/>
              </a:lnSpc>
              <a:spcBef>
                <a:spcPts val="0"/>
              </a:spcBef>
              <a:buClr>
                <a:srgbClr val="CC0000"/>
              </a:buClr>
            </a:pPr>
            <a:r>
              <a:rPr lang="en-US" altLang="ru-RU" sz="2000" dirty="0" smtClean="0"/>
              <a:t>High </a:t>
            </a:r>
            <a:r>
              <a:rPr lang="en-US" altLang="ru-RU" sz="2000" dirty="0" smtClean="0"/>
              <a:t>threshold </a:t>
            </a:r>
            <a:r>
              <a:rPr lang="en-US" altLang="ru-RU" sz="2000" dirty="0" smtClean="0"/>
              <a:t>currents for instabilities</a:t>
            </a:r>
          </a:p>
          <a:p>
            <a:pPr>
              <a:lnSpc>
                <a:spcPct val="125000"/>
              </a:lnSpc>
              <a:spcBef>
                <a:spcPts val="0"/>
              </a:spcBef>
              <a:buClr>
                <a:srgbClr val="CC0000"/>
              </a:buClr>
            </a:pPr>
            <a:r>
              <a:rPr lang="en-US" altLang="ru-RU" sz="2000" dirty="0" smtClean="0"/>
              <a:t>Operation with long electron bunches (for narrow FEL linewidth)</a:t>
            </a:r>
          </a:p>
          <a:p>
            <a:pPr>
              <a:lnSpc>
                <a:spcPct val="125000"/>
              </a:lnSpc>
              <a:spcBef>
                <a:spcPts val="0"/>
              </a:spcBef>
              <a:buClr>
                <a:srgbClr val="CC0000"/>
              </a:buClr>
            </a:pPr>
            <a:r>
              <a:rPr lang="en-US" altLang="ru-RU" sz="2000" dirty="0" smtClean="0"/>
              <a:t>Large longitudinal acceptance (good for operation with large energy spread of used beam)</a:t>
            </a:r>
          </a:p>
          <a:p>
            <a:pPr>
              <a:lnSpc>
                <a:spcPct val="125000"/>
              </a:lnSpc>
              <a:spcBef>
                <a:spcPts val="0"/>
              </a:spcBef>
              <a:buClr>
                <a:srgbClr val="CC0000"/>
              </a:buClr>
            </a:pPr>
            <a:r>
              <a:rPr lang="en-US" altLang="ru-RU" sz="2000" dirty="0" smtClean="0"/>
              <a:t>Relaxed tolerances for orbit lengths and longitudinal dispersion</a:t>
            </a:r>
          </a:p>
          <a:p>
            <a:pPr marL="0" indent="0">
              <a:lnSpc>
                <a:spcPct val="125000"/>
              </a:lnSpc>
              <a:spcBef>
                <a:spcPts val="0"/>
              </a:spcBef>
              <a:buClr>
                <a:srgbClr val="CC0000"/>
              </a:buClr>
              <a:buNone/>
            </a:pPr>
            <a:endParaRPr lang="en-US" altLang="ru-RU" sz="2000" dirty="0" smtClean="0"/>
          </a:p>
          <a:p>
            <a:pPr marL="0" indent="0">
              <a:lnSpc>
                <a:spcPct val="125000"/>
              </a:lnSpc>
              <a:spcBef>
                <a:spcPts val="0"/>
              </a:spcBef>
              <a:buClr>
                <a:srgbClr val="CC0000"/>
              </a:buClr>
              <a:buNone/>
            </a:pPr>
            <a:endParaRPr lang="ru-RU" altLang="ru-RU" sz="2000" dirty="0"/>
          </a:p>
        </p:txBody>
      </p:sp>
    </p:spTree>
    <p:extLst>
      <p:ext uri="{BB962C8B-B14F-4D97-AF65-F5344CB8AC3E}">
        <p14:creationId xmlns:p14="http://schemas.microsoft.com/office/powerpoint/2010/main" val="3131288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68313" y="0"/>
            <a:ext cx="8229600" cy="1143000"/>
          </a:xfrm>
        </p:spPr>
        <p:txBody>
          <a:bodyPr/>
          <a:lstStyle/>
          <a:p>
            <a:pPr eaLnBrk="1" hangingPunct="1"/>
            <a:r>
              <a:rPr lang="en-US" altLang="ru-RU" sz="2800" b="1" smtClean="0">
                <a:solidFill>
                  <a:srgbClr val="FF3300"/>
                </a:solidFill>
              </a:rPr>
              <a:t>The simplest scheme of ERL (for understanding) with separated tracks</a:t>
            </a:r>
            <a:endParaRPr lang="ru-RU" altLang="ru-RU" sz="2800" b="1" smtClean="0">
              <a:solidFill>
                <a:srgbClr val="FF3300"/>
              </a:solidFill>
            </a:endParaRPr>
          </a:p>
        </p:txBody>
      </p:sp>
      <p:sp>
        <p:nvSpPr>
          <p:cNvPr id="3076" name="Text Box 6"/>
          <p:cNvSpPr txBox="1">
            <a:spLocks noChangeArrowheads="1"/>
          </p:cNvSpPr>
          <p:nvPr/>
        </p:nvSpPr>
        <p:spPr bwMode="auto">
          <a:xfrm>
            <a:off x="1042988" y="4797425"/>
            <a:ext cx="74898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ru-RU" altLang="ko-KR">
                <a:solidFill>
                  <a:srgbClr val="0000CC"/>
                </a:solidFill>
              </a:rPr>
              <a:t> </a:t>
            </a:r>
            <a:endParaRPr lang="en-US" altLang="ko-KR">
              <a:solidFill>
                <a:srgbClr val="0000CC"/>
              </a:solidFill>
              <a:ea typeface="굴림" panose="020B0600000101010101" pitchFamily="34" charset="-127"/>
            </a:endParaRPr>
          </a:p>
          <a:p>
            <a:pPr algn="just" eaLnBrk="1" hangingPunct="1">
              <a:spcBef>
                <a:spcPct val="50000"/>
              </a:spcBef>
            </a:pPr>
            <a:r>
              <a:rPr lang="ru-RU" altLang="ko-KR">
                <a:solidFill>
                  <a:srgbClr val="0000CC"/>
                </a:solidFill>
              </a:rPr>
              <a:t>1 – </a:t>
            </a:r>
            <a:r>
              <a:rPr lang="en-US" altLang="ko-KR">
                <a:solidFill>
                  <a:srgbClr val="0000CC"/>
                </a:solidFill>
                <a:ea typeface="굴림" panose="020B0600000101010101" pitchFamily="34" charset="-127"/>
              </a:rPr>
              <a:t>injector</a:t>
            </a:r>
            <a:r>
              <a:rPr lang="ru-RU" altLang="ko-KR">
                <a:solidFill>
                  <a:srgbClr val="0000CC"/>
                </a:solidFill>
              </a:rPr>
              <a:t>, 2 –</a:t>
            </a:r>
            <a:r>
              <a:rPr lang="en-US" altLang="ko-KR">
                <a:solidFill>
                  <a:srgbClr val="0000CC"/>
                </a:solidFill>
                <a:ea typeface="굴림" panose="020B0600000101010101" pitchFamily="34" charset="-127"/>
              </a:rPr>
              <a:t> preliminary accelerating system</a:t>
            </a:r>
            <a:r>
              <a:rPr lang="ru-RU" altLang="ko-KR">
                <a:solidFill>
                  <a:srgbClr val="0000CC"/>
                </a:solidFill>
              </a:rPr>
              <a:t>, 3 –</a:t>
            </a:r>
            <a:r>
              <a:rPr lang="en-US" altLang="ko-KR">
                <a:solidFill>
                  <a:srgbClr val="0000CC"/>
                </a:solidFill>
                <a:ea typeface="굴림" panose="020B0600000101010101" pitchFamily="34" charset="-127"/>
              </a:rPr>
              <a:t> main accelerating RF structure, </a:t>
            </a:r>
            <a:r>
              <a:rPr lang="ru-RU" altLang="ko-KR">
                <a:solidFill>
                  <a:srgbClr val="0000CC"/>
                </a:solidFill>
              </a:rPr>
              <a:t>4 – </a:t>
            </a:r>
            <a:r>
              <a:rPr lang="en-US" altLang="ko-KR">
                <a:solidFill>
                  <a:srgbClr val="0000CC"/>
                </a:solidFill>
                <a:ea typeface="굴림" panose="020B0600000101010101" pitchFamily="34" charset="-127"/>
              </a:rPr>
              <a:t>magnets</a:t>
            </a:r>
            <a:r>
              <a:rPr lang="ru-RU" altLang="ko-KR">
                <a:solidFill>
                  <a:srgbClr val="0000CC"/>
                </a:solidFill>
              </a:rPr>
              <a:t>, 5 – </a:t>
            </a:r>
            <a:r>
              <a:rPr lang="en-US" altLang="ko-KR">
                <a:solidFill>
                  <a:srgbClr val="0000CC"/>
                </a:solidFill>
                <a:ea typeface="굴림" panose="020B0600000101010101" pitchFamily="34" charset="-127"/>
              </a:rPr>
              <a:t>undulator</a:t>
            </a:r>
            <a:r>
              <a:rPr lang="ru-RU" altLang="ko-KR">
                <a:solidFill>
                  <a:srgbClr val="0000CC"/>
                </a:solidFill>
              </a:rPr>
              <a:t>, 6 – </a:t>
            </a:r>
            <a:r>
              <a:rPr lang="en-US" altLang="ko-KR">
                <a:solidFill>
                  <a:srgbClr val="0000CC"/>
                </a:solidFill>
                <a:ea typeface="굴림" panose="020B0600000101010101" pitchFamily="34" charset="-127"/>
              </a:rPr>
              <a:t>dump.</a:t>
            </a:r>
          </a:p>
          <a:p>
            <a:pPr algn="just" eaLnBrk="1" hangingPunct="1">
              <a:spcBef>
                <a:spcPct val="50000"/>
              </a:spcBef>
            </a:pPr>
            <a:r>
              <a:rPr lang="en-US" altLang="ko-KR">
                <a:solidFill>
                  <a:srgbClr val="FF3300"/>
                </a:solidFill>
                <a:ea typeface="굴림" panose="020B0600000101010101" pitchFamily="34" charset="-127"/>
              </a:rPr>
              <a:t> red arrows</a:t>
            </a:r>
            <a:r>
              <a:rPr lang="ru-RU" altLang="ko-KR">
                <a:solidFill>
                  <a:srgbClr val="FF3300"/>
                </a:solidFill>
              </a:rPr>
              <a:t> – </a:t>
            </a:r>
            <a:r>
              <a:rPr lang="en-US" altLang="ko-KR">
                <a:solidFill>
                  <a:srgbClr val="FF3300"/>
                </a:solidFill>
                <a:ea typeface="굴림" panose="020B0600000101010101" pitchFamily="34" charset="-127"/>
              </a:rPr>
              <a:t>accelerating bunch</a:t>
            </a:r>
          </a:p>
          <a:p>
            <a:pPr algn="just" eaLnBrk="1" hangingPunct="1">
              <a:spcBef>
                <a:spcPct val="50000"/>
              </a:spcBef>
            </a:pPr>
            <a:r>
              <a:rPr lang="ru-RU" altLang="ko-KR"/>
              <a:t> </a:t>
            </a:r>
            <a:r>
              <a:rPr lang="en-US" altLang="ko-KR">
                <a:ea typeface="굴림" panose="020B0600000101010101" pitchFamily="34" charset="-127"/>
              </a:rPr>
              <a:t>black arrows </a:t>
            </a:r>
            <a:r>
              <a:rPr lang="ru-RU" altLang="ko-KR"/>
              <a:t> – </a:t>
            </a:r>
            <a:r>
              <a:rPr lang="en-US" altLang="ko-KR">
                <a:ea typeface="굴림" panose="020B0600000101010101" pitchFamily="34" charset="-127"/>
              </a:rPr>
              <a:t>used decelerating  bunch</a:t>
            </a:r>
            <a:endParaRPr lang="ru-RU" altLang="ru-RU"/>
          </a:p>
        </p:txBody>
      </p:sp>
      <p:sp>
        <p:nvSpPr>
          <p:cNvPr id="3077" name="Rectangle 7"/>
          <p:cNvSpPr>
            <a:spLocks noChangeArrowheads="1"/>
          </p:cNvSpPr>
          <p:nvPr/>
        </p:nvSpPr>
        <p:spPr bwMode="auto">
          <a:xfrm>
            <a:off x="0" y="0"/>
            <a:ext cx="9144000" cy="6858000"/>
          </a:xfrm>
          <a:prstGeom prst="rect">
            <a:avLst/>
          </a:prstGeom>
          <a:noFill/>
          <a:ln w="1016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3078" name="Rectangle 8"/>
          <p:cNvSpPr>
            <a:spLocks noChangeArrowheads="1"/>
          </p:cNvSpPr>
          <p:nvPr/>
        </p:nvSpPr>
        <p:spPr bwMode="auto">
          <a:xfrm>
            <a:off x="8610600" y="64770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2A65DA07-BFAE-4034-9BBC-F901DA9E6D3E}" type="slidenum">
              <a:rPr lang="ru-RU" altLang="ru-RU" sz="1600">
                <a:solidFill>
                  <a:schemeClr val="bg2"/>
                </a:solidFill>
                <a:latin typeface="Tahoma" panose="020B0604030504040204" pitchFamily="34" charset="0"/>
              </a:rPr>
              <a:pPr algn="ctr" eaLnBrk="1" hangingPunct="1"/>
              <a:t>40</a:t>
            </a:fld>
            <a:endParaRPr lang="ru-RU" altLang="ru-RU" sz="1600">
              <a:solidFill>
                <a:schemeClr val="bg2"/>
              </a:solidFill>
              <a:latin typeface="Tahoma" panose="020B0604030504040204" pitchFamily="34" charset="0"/>
            </a:endParaRPr>
          </a:p>
        </p:txBody>
      </p:sp>
      <p:grpSp>
        <p:nvGrpSpPr>
          <p:cNvPr id="3079" name="Группа 188"/>
          <p:cNvGrpSpPr>
            <a:grpSpLocks/>
          </p:cNvGrpSpPr>
          <p:nvPr/>
        </p:nvGrpSpPr>
        <p:grpSpPr bwMode="auto">
          <a:xfrm>
            <a:off x="0" y="1285875"/>
            <a:ext cx="9144000" cy="3536950"/>
            <a:chOff x="0" y="1285860"/>
            <a:chExt cx="9144000" cy="3536950"/>
          </a:xfrm>
        </p:grpSpPr>
        <p:grpSp>
          <p:nvGrpSpPr>
            <p:cNvPr id="3080" name="Группа 21"/>
            <p:cNvGrpSpPr>
              <a:grpSpLocks/>
            </p:cNvGrpSpPr>
            <p:nvPr/>
          </p:nvGrpSpPr>
          <p:grpSpPr bwMode="auto">
            <a:xfrm>
              <a:off x="0" y="1285860"/>
              <a:ext cx="9144000" cy="3536950"/>
              <a:chOff x="0" y="1285860"/>
              <a:chExt cx="9144000" cy="3536950"/>
            </a:xfrm>
          </p:grpSpPr>
          <p:graphicFrame>
            <p:nvGraphicFramePr>
              <p:cNvPr id="3074" name="Object 4"/>
              <p:cNvGraphicFramePr>
                <a:graphicFrameLocks noChangeAspect="1"/>
              </p:cNvGraphicFramePr>
              <p:nvPr/>
            </p:nvGraphicFramePr>
            <p:xfrm>
              <a:off x="0" y="1285860"/>
              <a:ext cx="9144000" cy="3536950"/>
            </p:xfrm>
            <a:graphic>
              <a:graphicData uri="http://schemas.openxmlformats.org/presentationml/2006/ole">
                <mc:AlternateContent xmlns:mc="http://schemas.openxmlformats.org/markup-compatibility/2006">
                  <mc:Choice xmlns:v="urn:schemas-microsoft-com:vml" Requires="v">
                    <p:oleObj spid="_x0000_s5127" r:id="rId3" imgW="8578800" imgH="3321000" progId="Visio.Drawing.6">
                      <p:embed/>
                    </p:oleObj>
                  </mc:Choice>
                  <mc:Fallback>
                    <p:oleObj r:id="rId3" imgW="8578800" imgH="3321000"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5860"/>
                            <a:ext cx="9144000" cy="353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101" name="Группа 19"/>
              <p:cNvGrpSpPr>
                <a:grpSpLocks/>
              </p:cNvGrpSpPr>
              <p:nvPr/>
            </p:nvGrpSpPr>
            <p:grpSpPr bwMode="auto">
              <a:xfrm>
                <a:off x="2714612" y="2643182"/>
                <a:ext cx="2982972" cy="689886"/>
                <a:chOff x="2714612" y="2643182"/>
                <a:chExt cx="2982972" cy="689886"/>
              </a:xfrm>
            </p:grpSpPr>
            <p:sp>
              <p:nvSpPr>
                <p:cNvPr id="18" name="Прямоугольник 17"/>
                <p:cNvSpPr/>
                <p:nvPr/>
              </p:nvSpPr>
              <p:spPr>
                <a:xfrm>
                  <a:off x="2714625" y="2643173"/>
                  <a:ext cx="831850"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Прямоугольник 18"/>
                <p:cNvSpPr/>
                <p:nvPr/>
              </p:nvSpPr>
              <p:spPr>
                <a:xfrm>
                  <a:off x="4865688" y="2643173"/>
                  <a:ext cx="831850"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7" name="Прямоугольник 16"/>
              <p:cNvSpPr/>
              <p:nvPr/>
            </p:nvSpPr>
            <p:spPr>
              <a:xfrm>
                <a:off x="2709863" y="2659048"/>
                <a:ext cx="831850" cy="690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0" name="Прямоугольник 9"/>
            <p:cNvSpPr/>
            <p:nvPr/>
          </p:nvSpPr>
          <p:spPr>
            <a:xfrm rot="20310257">
              <a:off x="3360738" y="3205148"/>
              <a:ext cx="296862" cy="10001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82" name="Rectangle 5"/>
            <p:cNvSpPr>
              <a:spLocks noChangeArrowheads="1"/>
            </p:cNvSpPr>
            <p:nvPr/>
          </p:nvSpPr>
          <p:spPr bwMode="auto">
            <a:xfrm>
              <a:off x="0" y="2281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1" name="Прямоугольник 10"/>
            <p:cNvSpPr/>
            <p:nvPr/>
          </p:nvSpPr>
          <p:spPr>
            <a:xfrm>
              <a:off x="4014788" y="3003535"/>
              <a:ext cx="357187" cy="139700"/>
            </a:xfrm>
            <a:prstGeom prst="rect">
              <a:avLst/>
            </a:prstGeom>
            <a:solidFill>
              <a:schemeClr val="bg1"/>
            </a:solidFill>
            <a:ln w="127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42" name="Прямая со стрелкой 41"/>
            <p:cNvCxnSpPr>
              <a:stCxn id="157" idx="1"/>
              <a:endCxn id="11" idx="3"/>
            </p:cNvCxnSpPr>
            <p:nvPr/>
          </p:nvCxnSpPr>
          <p:spPr>
            <a:xfrm rot="10800000">
              <a:off x="4371975" y="3073385"/>
              <a:ext cx="360363" cy="1285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a:stCxn id="11" idx="1"/>
              <a:endCxn id="151" idx="3"/>
            </p:cNvCxnSpPr>
            <p:nvPr/>
          </p:nvCxnSpPr>
          <p:spPr>
            <a:xfrm rot="10800000">
              <a:off x="3430588" y="2919398"/>
              <a:ext cx="584200" cy="1539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a:stCxn id="151" idx="3"/>
            </p:cNvCxnSpPr>
            <p:nvPr/>
          </p:nvCxnSpPr>
          <p:spPr>
            <a:xfrm flipV="1">
              <a:off x="3430588" y="2592373"/>
              <a:ext cx="317500" cy="3270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Прямоугольник 51"/>
            <p:cNvSpPr/>
            <p:nvPr/>
          </p:nvSpPr>
          <p:spPr>
            <a:xfrm>
              <a:off x="5000625" y="2865423"/>
              <a:ext cx="114300" cy="107950"/>
            </a:xfrm>
            <a:prstGeom prst="rect">
              <a:avLst/>
            </a:prstGeom>
            <a:solidFill>
              <a:schemeClr val="bg1"/>
            </a:solidFill>
            <a:ln w="127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53" name="Прямая со стрелкой 52"/>
            <p:cNvCxnSpPr>
              <a:endCxn id="52" idx="1"/>
            </p:cNvCxnSpPr>
            <p:nvPr/>
          </p:nvCxnSpPr>
          <p:spPr>
            <a:xfrm>
              <a:off x="4667250" y="2592373"/>
              <a:ext cx="333375" cy="3270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a:stCxn id="52" idx="1"/>
              <a:endCxn id="11" idx="3"/>
            </p:cNvCxnSpPr>
            <p:nvPr/>
          </p:nvCxnSpPr>
          <p:spPr>
            <a:xfrm rot="10800000" flipV="1">
              <a:off x="4371975" y="2919398"/>
              <a:ext cx="628650" cy="1539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stCxn id="11" idx="1"/>
            </p:cNvCxnSpPr>
            <p:nvPr/>
          </p:nvCxnSpPr>
          <p:spPr>
            <a:xfrm rot="10800000" flipV="1">
              <a:off x="3643313" y="3073385"/>
              <a:ext cx="371475" cy="1412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Прямоугольник 150"/>
            <p:cNvSpPr/>
            <p:nvPr/>
          </p:nvSpPr>
          <p:spPr>
            <a:xfrm>
              <a:off x="3316288" y="2865423"/>
              <a:ext cx="114300" cy="107950"/>
            </a:xfrm>
            <a:prstGeom prst="rect">
              <a:avLst/>
            </a:prstGeom>
            <a:solidFill>
              <a:schemeClr val="bg1"/>
            </a:solidFill>
            <a:ln w="127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7" name="Прямоугольник 156"/>
            <p:cNvSpPr/>
            <p:nvPr/>
          </p:nvSpPr>
          <p:spPr>
            <a:xfrm rot="-20340000">
              <a:off x="4722813" y="3205148"/>
              <a:ext cx="296862" cy="100012"/>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93" name="TextBox 166"/>
            <p:cNvSpPr txBox="1">
              <a:spLocks noChangeArrowheads="1"/>
            </p:cNvSpPr>
            <p:nvPr/>
          </p:nvSpPr>
          <p:spPr bwMode="auto">
            <a:xfrm>
              <a:off x="4714876" y="3357562"/>
              <a:ext cx="285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a:t>1</a:t>
              </a:r>
              <a:endParaRPr lang="ru-RU" altLang="ru-RU"/>
            </a:p>
          </p:txBody>
        </p:sp>
        <p:sp>
          <p:nvSpPr>
            <p:cNvPr id="3094" name="TextBox 167"/>
            <p:cNvSpPr txBox="1">
              <a:spLocks noChangeArrowheads="1"/>
            </p:cNvSpPr>
            <p:nvPr/>
          </p:nvSpPr>
          <p:spPr bwMode="auto">
            <a:xfrm>
              <a:off x="3428992" y="3357562"/>
              <a:ext cx="2143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a:t>6</a:t>
              </a:r>
              <a:endParaRPr lang="ru-RU" altLang="ru-RU"/>
            </a:p>
          </p:txBody>
        </p:sp>
        <p:sp>
          <p:nvSpPr>
            <p:cNvPr id="3095" name="TextBox 168"/>
            <p:cNvSpPr txBox="1">
              <a:spLocks noChangeArrowheads="1"/>
            </p:cNvSpPr>
            <p:nvPr/>
          </p:nvSpPr>
          <p:spPr bwMode="auto">
            <a:xfrm>
              <a:off x="5076026" y="3270284"/>
              <a:ext cx="6429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200">
                  <a:solidFill>
                    <a:srgbClr val="FF0000"/>
                  </a:solidFill>
                </a:rPr>
                <a:t>8 MeV</a:t>
              </a:r>
              <a:endParaRPr lang="ru-RU" altLang="ru-RU" sz="1200">
                <a:solidFill>
                  <a:srgbClr val="FF0000"/>
                </a:solidFill>
              </a:endParaRPr>
            </a:p>
          </p:txBody>
        </p:sp>
        <p:sp>
          <p:nvSpPr>
            <p:cNvPr id="3096" name="TextBox 169"/>
            <p:cNvSpPr txBox="1">
              <a:spLocks noChangeArrowheads="1"/>
            </p:cNvSpPr>
            <p:nvPr/>
          </p:nvSpPr>
          <p:spPr bwMode="auto">
            <a:xfrm>
              <a:off x="2786050" y="3270284"/>
              <a:ext cx="6429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200"/>
                <a:t>8 MeV</a:t>
              </a:r>
              <a:endParaRPr lang="ru-RU" altLang="ru-RU" sz="1200"/>
            </a:p>
          </p:txBody>
        </p:sp>
        <p:sp>
          <p:nvSpPr>
            <p:cNvPr id="3097" name="TextBox 170"/>
            <p:cNvSpPr txBox="1">
              <a:spLocks noChangeArrowheads="1"/>
            </p:cNvSpPr>
            <p:nvPr/>
          </p:nvSpPr>
          <p:spPr bwMode="auto">
            <a:xfrm>
              <a:off x="3849545" y="3164990"/>
              <a:ext cx="7143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200">
                  <a:solidFill>
                    <a:srgbClr val="FF0000"/>
                  </a:solidFill>
                </a:rPr>
                <a:t>42 MeV</a:t>
              </a:r>
              <a:endParaRPr lang="ru-RU" altLang="ru-RU" sz="1200">
                <a:solidFill>
                  <a:srgbClr val="FF0000"/>
                </a:solidFill>
              </a:endParaRPr>
            </a:p>
          </p:txBody>
        </p:sp>
        <p:sp>
          <p:nvSpPr>
            <p:cNvPr id="3098" name="TextBox 171"/>
            <p:cNvSpPr txBox="1">
              <a:spLocks noChangeArrowheads="1"/>
            </p:cNvSpPr>
            <p:nvPr/>
          </p:nvSpPr>
          <p:spPr bwMode="auto">
            <a:xfrm>
              <a:off x="3778107" y="2466513"/>
              <a:ext cx="85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200">
                  <a:solidFill>
                    <a:srgbClr val="FF0000"/>
                  </a:solidFill>
                </a:rPr>
                <a:t>350 MeV</a:t>
              </a:r>
              <a:endParaRPr lang="ru-RU" altLang="ru-RU" sz="1200">
                <a:solidFill>
                  <a:srgbClr val="FF0000"/>
                </a:solidFill>
              </a:endParaRPr>
            </a:p>
          </p:txBody>
        </p:sp>
        <p:sp>
          <p:nvSpPr>
            <p:cNvPr id="3099" name="TextBox 186"/>
            <p:cNvSpPr txBox="1">
              <a:spLocks noChangeArrowheads="1"/>
            </p:cNvSpPr>
            <p:nvPr/>
          </p:nvSpPr>
          <p:spPr bwMode="auto">
            <a:xfrm>
              <a:off x="3778107" y="1982225"/>
              <a:ext cx="85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200">
                  <a:solidFill>
                    <a:srgbClr val="FF0000"/>
                  </a:solidFill>
                </a:rPr>
                <a:t>0.7 GeV</a:t>
              </a:r>
              <a:endParaRPr lang="ru-RU" altLang="ru-RU" sz="1200">
                <a:solidFill>
                  <a:srgbClr val="FF0000"/>
                </a:solidFill>
              </a:endParaRPr>
            </a:p>
          </p:txBody>
        </p:sp>
        <p:sp>
          <p:nvSpPr>
            <p:cNvPr id="3100" name="TextBox 187"/>
            <p:cNvSpPr txBox="1">
              <a:spLocks noChangeArrowheads="1"/>
            </p:cNvSpPr>
            <p:nvPr/>
          </p:nvSpPr>
          <p:spPr bwMode="auto">
            <a:xfrm>
              <a:off x="3770032" y="3904090"/>
              <a:ext cx="85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200">
                  <a:solidFill>
                    <a:srgbClr val="FF0000"/>
                  </a:solidFill>
                </a:rPr>
                <a:t>1.9 GeV</a:t>
              </a:r>
              <a:endParaRPr lang="ru-RU" altLang="ru-RU" sz="1200">
                <a:solidFill>
                  <a:srgbClr val="FF0000"/>
                </a:solidFill>
              </a:endParaRPr>
            </a:p>
          </p:txBody>
        </p:sp>
      </p:grpSp>
    </p:spTree>
    <p:extLst>
      <p:ext uri="{BB962C8B-B14F-4D97-AF65-F5344CB8AC3E}">
        <p14:creationId xmlns:p14="http://schemas.microsoft.com/office/powerpoint/2010/main" val="1636197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039813"/>
            <a:ext cx="87122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7"/>
          <p:cNvSpPr txBox="1">
            <a:spLocks noChangeArrowheads="1"/>
          </p:cNvSpPr>
          <p:nvPr/>
        </p:nvSpPr>
        <p:spPr bwMode="auto">
          <a:xfrm>
            <a:off x="4643438" y="4956175"/>
            <a:ext cx="40322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ru-RU">
                <a:solidFill>
                  <a:schemeClr val="tx2"/>
                </a:solidFill>
              </a:rPr>
              <a:t>7 undulators for 5.6 GeV</a:t>
            </a:r>
            <a:endParaRPr lang="el-GR" altLang="ru-RU">
              <a:solidFill>
                <a:schemeClr val="tx2"/>
              </a:solidFill>
              <a:cs typeface="Arial" panose="020B0604020202020204" pitchFamily="34" charset="0"/>
            </a:endParaRPr>
          </a:p>
          <a:p>
            <a:pPr eaLnBrk="1" hangingPunct="1">
              <a:spcBef>
                <a:spcPct val="50000"/>
              </a:spcBef>
              <a:buFontTx/>
              <a:buChar char="•"/>
            </a:pPr>
            <a:r>
              <a:rPr lang="en-US" altLang="ru-RU">
                <a:solidFill>
                  <a:schemeClr val="tx2"/>
                </a:solidFill>
              </a:rPr>
              <a:t>4 undulators for 3.8 GeV</a:t>
            </a:r>
          </a:p>
          <a:p>
            <a:pPr eaLnBrk="1" hangingPunct="1">
              <a:spcBef>
                <a:spcPct val="50000"/>
              </a:spcBef>
              <a:buFontTx/>
              <a:buChar char="•"/>
            </a:pPr>
            <a:r>
              <a:rPr lang="en-US" altLang="ru-RU">
                <a:solidFill>
                  <a:schemeClr val="tx2"/>
                </a:solidFill>
              </a:rPr>
              <a:t>4 undulators for 3 GeV</a:t>
            </a:r>
          </a:p>
          <a:p>
            <a:pPr eaLnBrk="1" hangingPunct="1">
              <a:spcBef>
                <a:spcPct val="50000"/>
              </a:spcBef>
              <a:buFontTx/>
              <a:buChar char="•"/>
            </a:pPr>
            <a:r>
              <a:rPr lang="en-US" altLang="ru-RU">
                <a:solidFill>
                  <a:schemeClr val="tx2"/>
                </a:solidFill>
              </a:rPr>
              <a:t>4 undulators for 1.2 GeV</a:t>
            </a:r>
            <a:endParaRPr lang="ru-RU" altLang="ru-RU">
              <a:solidFill>
                <a:schemeClr val="tx2"/>
              </a:solidFill>
            </a:endParaRPr>
          </a:p>
        </p:txBody>
      </p:sp>
      <p:grpSp>
        <p:nvGrpSpPr>
          <p:cNvPr id="4102" name="Gruppieren 7"/>
          <p:cNvGrpSpPr>
            <a:grpSpLocks/>
          </p:cNvGrpSpPr>
          <p:nvPr/>
        </p:nvGrpSpPr>
        <p:grpSpPr bwMode="auto">
          <a:xfrm>
            <a:off x="395288" y="5300663"/>
            <a:ext cx="3600450" cy="792162"/>
            <a:chOff x="395536" y="5301208"/>
            <a:chExt cx="3396604" cy="792965"/>
          </a:xfrm>
        </p:grpSpPr>
        <p:grpSp>
          <p:nvGrpSpPr>
            <p:cNvPr id="4106" name="Gruppieren 4"/>
            <p:cNvGrpSpPr>
              <a:grpSpLocks/>
            </p:cNvGrpSpPr>
            <p:nvPr/>
          </p:nvGrpSpPr>
          <p:grpSpPr bwMode="auto">
            <a:xfrm>
              <a:off x="395536" y="5301208"/>
              <a:ext cx="3396604" cy="430674"/>
              <a:chOff x="8532068" y="1745828"/>
              <a:chExt cx="3396604" cy="430674"/>
            </a:xfrm>
          </p:grpSpPr>
          <p:graphicFrame>
            <p:nvGraphicFramePr>
              <p:cNvPr id="4099" name="Object 2"/>
              <p:cNvGraphicFramePr>
                <a:graphicFrameLocks noChangeAspect="1"/>
              </p:cNvGraphicFramePr>
              <p:nvPr/>
            </p:nvGraphicFramePr>
            <p:xfrm>
              <a:off x="10167250" y="1745828"/>
              <a:ext cx="1761422" cy="423633"/>
            </p:xfrm>
            <a:graphic>
              <a:graphicData uri="http://schemas.openxmlformats.org/presentationml/2006/ole">
                <mc:AlternateContent xmlns:mc="http://schemas.openxmlformats.org/markup-compatibility/2006">
                  <mc:Choice xmlns:v="urn:schemas-microsoft-com:vml" Requires="v">
                    <p:oleObj spid="_x0000_s6156" name="Формула" r:id="rId4" imgW="1002865" imgH="241195" progId="Equation.3">
                      <p:embed/>
                    </p:oleObj>
                  </mc:Choice>
                  <mc:Fallback>
                    <p:oleObj name="Формула" r:id="rId4" imgW="1002865"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7250" y="1745828"/>
                            <a:ext cx="1761422" cy="4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9" name="Text Box 11"/>
              <p:cNvSpPr txBox="1">
                <a:spLocks noChangeArrowheads="1"/>
              </p:cNvSpPr>
              <p:nvPr/>
            </p:nvSpPr>
            <p:spPr bwMode="auto">
              <a:xfrm>
                <a:off x="8532068" y="1807170"/>
                <a:ext cx="1368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a:solidFill>
                      <a:schemeClr val="tx2"/>
                    </a:solidFill>
                  </a:rPr>
                  <a:t>Emittance:</a:t>
                </a:r>
                <a:endParaRPr lang="ru-RU" altLang="ru-RU">
                  <a:solidFill>
                    <a:schemeClr val="tx2"/>
                  </a:solidFill>
                </a:endParaRPr>
              </a:p>
            </p:txBody>
          </p:sp>
        </p:grpSp>
        <p:grpSp>
          <p:nvGrpSpPr>
            <p:cNvPr id="4107" name="Gruppieren 5"/>
            <p:cNvGrpSpPr>
              <a:grpSpLocks/>
            </p:cNvGrpSpPr>
            <p:nvPr/>
          </p:nvGrpSpPr>
          <p:grpSpPr bwMode="auto">
            <a:xfrm>
              <a:off x="395536" y="5724841"/>
              <a:ext cx="2853147" cy="369332"/>
              <a:chOff x="8532068" y="2238970"/>
              <a:chExt cx="2853147" cy="369332"/>
            </a:xfrm>
          </p:grpSpPr>
          <p:sp>
            <p:nvSpPr>
              <p:cNvPr id="4108" name="Text Box 12"/>
              <p:cNvSpPr txBox="1">
                <a:spLocks noChangeArrowheads="1"/>
              </p:cNvSpPr>
              <p:nvPr/>
            </p:nvSpPr>
            <p:spPr bwMode="auto">
              <a:xfrm>
                <a:off x="8532068" y="2238970"/>
                <a:ext cx="18005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a:solidFill>
                      <a:schemeClr val="tx2"/>
                    </a:solidFill>
                  </a:rPr>
                  <a:t>Bunch Charge:</a:t>
                </a:r>
                <a:endParaRPr lang="ru-RU" altLang="ru-RU">
                  <a:solidFill>
                    <a:schemeClr val="tx2"/>
                  </a:solidFill>
                </a:endParaRPr>
              </a:p>
            </p:txBody>
          </p:sp>
          <p:graphicFrame>
            <p:nvGraphicFramePr>
              <p:cNvPr id="4098" name="Object 3"/>
              <p:cNvGraphicFramePr>
                <a:graphicFrameLocks noChangeAspect="1"/>
              </p:cNvGraphicFramePr>
              <p:nvPr/>
            </p:nvGraphicFramePr>
            <p:xfrm>
              <a:off x="10199148" y="2247385"/>
              <a:ext cx="1186067" cy="360917"/>
            </p:xfrm>
            <a:graphic>
              <a:graphicData uri="http://schemas.openxmlformats.org/presentationml/2006/ole">
                <mc:AlternateContent xmlns:mc="http://schemas.openxmlformats.org/markup-compatibility/2006">
                  <mc:Choice xmlns:v="urn:schemas-microsoft-com:vml" Requires="v">
                    <p:oleObj spid="_x0000_s6157" name="Формула" r:id="rId6" imgW="749300" imgH="228600" progId="Equation.3">
                      <p:embed/>
                    </p:oleObj>
                  </mc:Choice>
                  <mc:Fallback>
                    <p:oleObj name="Формула" r:id="rId6" imgW="7493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9148" y="2247385"/>
                            <a:ext cx="1186067" cy="3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4103" name="Text Box 15"/>
          <p:cNvSpPr txBox="1">
            <a:spLocks noChangeArrowheads="1"/>
          </p:cNvSpPr>
          <p:nvPr/>
        </p:nvSpPr>
        <p:spPr bwMode="auto">
          <a:xfrm>
            <a:off x="395288" y="4941888"/>
            <a:ext cx="370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a:solidFill>
                  <a:schemeClr val="tx2"/>
                </a:solidFill>
              </a:rPr>
              <a:t>Energy range  </a:t>
            </a:r>
            <a:r>
              <a:rPr lang="en-US" altLang="ru-RU" i="1"/>
              <a:t>5.6, 3.8, 3, 1.2 GeV</a:t>
            </a:r>
            <a:endParaRPr lang="ru-RU" altLang="ru-RU"/>
          </a:p>
        </p:txBody>
      </p:sp>
      <p:sp>
        <p:nvSpPr>
          <p:cNvPr id="4104" name="Rectangle 3"/>
          <p:cNvSpPr>
            <a:spLocks noGrp="1" noChangeArrowheads="1"/>
          </p:cNvSpPr>
          <p:nvPr>
            <p:ph type="title"/>
          </p:nvPr>
        </p:nvSpPr>
        <p:spPr>
          <a:xfrm>
            <a:off x="395288" y="260350"/>
            <a:ext cx="8229600" cy="1143000"/>
          </a:xfrm>
        </p:spPr>
        <p:txBody>
          <a:bodyPr>
            <a:normAutofit fontScale="90000"/>
          </a:bodyPr>
          <a:lstStyle/>
          <a:p>
            <a:r>
              <a:rPr lang="en-US" altLang="ko-KR" sz="4000" dirty="0" err="1" smtClean="0">
                <a:solidFill>
                  <a:srgbClr val="C00000"/>
                </a:solidFill>
                <a:ea typeface="굴림" panose="020B0600000101010101" pitchFamily="34" charset="-127"/>
              </a:rPr>
              <a:t>Multy</a:t>
            </a:r>
            <a:r>
              <a:rPr lang="ru-RU" altLang="ko-KR" sz="4000" dirty="0" smtClean="0">
                <a:solidFill>
                  <a:srgbClr val="C00000"/>
                </a:solidFill>
              </a:rPr>
              <a:t>-</a:t>
            </a:r>
            <a:r>
              <a:rPr lang="en-US" altLang="ko-KR" sz="4000" dirty="0" smtClean="0">
                <a:solidFill>
                  <a:srgbClr val="C00000"/>
                </a:solidFill>
                <a:ea typeface="굴림" panose="020B0600000101010101" pitchFamily="34" charset="-127"/>
              </a:rPr>
              <a:t>pass Accelerator</a:t>
            </a:r>
            <a:r>
              <a:rPr lang="ru-RU" altLang="ko-KR" sz="4000" dirty="0" smtClean="0">
                <a:solidFill>
                  <a:srgbClr val="C00000"/>
                </a:solidFill>
              </a:rPr>
              <a:t>-</a:t>
            </a:r>
            <a:r>
              <a:rPr lang="en-US" altLang="ko-KR" sz="4000" dirty="0" err="1" smtClean="0">
                <a:solidFill>
                  <a:srgbClr val="C00000"/>
                </a:solidFill>
                <a:ea typeface="굴림" panose="020B0600000101010101" pitchFamily="34" charset="-127"/>
              </a:rPr>
              <a:t>Recuperator</a:t>
            </a:r>
            <a:r>
              <a:rPr lang="en-US" altLang="ko-KR" sz="4000" dirty="0" smtClean="0">
                <a:solidFill>
                  <a:srgbClr val="C00000"/>
                </a:solidFill>
                <a:ea typeface="굴림" panose="020B0600000101010101" pitchFamily="34" charset="-127"/>
              </a:rPr>
              <a:t> Source (MARS</a:t>
            </a:r>
            <a:r>
              <a:rPr lang="en-US" altLang="ko-KR" sz="4000" dirty="0" smtClean="0">
                <a:solidFill>
                  <a:srgbClr val="C00000"/>
                </a:solidFill>
                <a:ea typeface="굴림" panose="020B0600000101010101" pitchFamily="34" charset="-127"/>
              </a:rPr>
              <a:t>) ERL-2011 </a:t>
            </a:r>
            <a:endParaRPr lang="ru-RU" altLang="ru-RU" sz="4000" dirty="0" smtClean="0">
              <a:solidFill>
                <a:srgbClr val="C00000"/>
              </a:solidFill>
              <a:ea typeface="굴림" panose="020B0600000101010101" pitchFamily="34" charset="-127"/>
            </a:endParaRPr>
          </a:p>
        </p:txBody>
      </p:sp>
      <p:sp>
        <p:nvSpPr>
          <p:cNvPr id="4105"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87FAB4-5C65-4A14-9161-C0CEFB99D93F}" type="slidenum">
              <a:rPr lang="de-DE" altLang="ru-RU"/>
              <a:pPr eaLnBrk="1" hangingPunct="1"/>
              <a:t>41</a:t>
            </a:fld>
            <a:endParaRPr lang="de-DE" altLang="ru-RU"/>
          </a:p>
        </p:txBody>
      </p:sp>
    </p:spTree>
    <p:extLst>
      <p:ext uri="{BB962C8B-B14F-4D97-AF65-F5344CB8AC3E}">
        <p14:creationId xmlns:p14="http://schemas.microsoft.com/office/powerpoint/2010/main" val="4218430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Группа 20"/>
          <p:cNvGrpSpPr/>
          <p:nvPr/>
        </p:nvGrpSpPr>
        <p:grpSpPr>
          <a:xfrm>
            <a:off x="719667" y="1320800"/>
            <a:ext cx="7222066" cy="2904067"/>
            <a:chOff x="634323" y="1296496"/>
            <a:chExt cx="7222066" cy="2904067"/>
          </a:xfrm>
        </p:grpSpPr>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6937" t="19456" r="14082" b="38198"/>
            <a:stretch/>
          </p:blipFill>
          <p:spPr>
            <a:xfrm>
              <a:off x="634323" y="1296496"/>
              <a:ext cx="7222066" cy="2904067"/>
            </a:xfrm>
            <a:prstGeom prst="rect">
              <a:avLst/>
            </a:prstGeom>
          </p:spPr>
        </p:pic>
        <p:cxnSp>
          <p:nvCxnSpPr>
            <p:cNvPr id="5" name="Прямая со стрелкой 4"/>
            <p:cNvCxnSpPr/>
            <p:nvPr/>
          </p:nvCxnSpPr>
          <p:spPr>
            <a:xfrm flipH="1" flipV="1">
              <a:off x="6461760" y="2733040"/>
              <a:ext cx="30480" cy="27432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H="1" flipV="1">
              <a:off x="6746240" y="2733040"/>
              <a:ext cx="20320" cy="274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H="1" flipV="1">
              <a:off x="7254240" y="2692400"/>
              <a:ext cx="20320" cy="274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flipV="1">
              <a:off x="6979920" y="2712720"/>
              <a:ext cx="30480" cy="27432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1960880" y="2733040"/>
              <a:ext cx="10160" cy="274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1737360" y="2712720"/>
              <a:ext cx="10160" cy="27432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1432560" y="2722880"/>
              <a:ext cx="10160" cy="274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a:off x="1168400" y="2712720"/>
              <a:ext cx="10160" cy="27432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50640" y="2448560"/>
              <a:ext cx="704039" cy="292388"/>
            </a:xfrm>
            <a:prstGeom prst="rect">
              <a:avLst/>
            </a:prstGeom>
            <a:noFill/>
          </p:spPr>
          <p:txBody>
            <a:bodyPr wrap="none" rtlCol="0">
              <a:spAutoFit/>
            </a:bodyPr>
            <a:lstStyle/>
            <a:p>
              <a:r>
                <a:rPr lang="ru-RU" sz="1300" b="1" dirty="0" smtClean="0">
                  <a:solidFill>
                    <a:srgbClr val="DE2A00"/>
                  </a:solidFill>
                </a:rPr>
                <a:t>30</a:t>
              </a:r>
              <a:r>
                <a:rPr lang="en-US" sz="1300" b="1" dirty="0" smtClean="0">
                  <a:solidFill>
                    <a:srgbClr val="DE2A00"/>
                  </a:solidFill>
                </a:rPr>
                <a:t> </a:t>
              </a:r>
              <a:r>
                <a:rPr lang="ru-RU" sz="1300" b="1" dirty="0" smtClean="0">
                  <a:solidFill>
                    <a:srgbClr val="DE2A00"/>
                  </a:solidFill>
                </a:rPr>
                <a:t>МэВ</a:t>
              </a:r>
              <a:endParaRPr lang="ru-RU" sz="1300" b="1" dirty="0">
                <a:solidFill>
                  <a:srgbClr val="DE2A00"/>
                </a:solidFill>
              </a:endParaRPr>
            </a:p>
          </p:txBody>
        </p:sp>
      </p:grpSp>
      <p:sp>
        <p:nvSpPr>
          <p:cNvPr id="20" name="TextBox 19"/>
          <p:cNvSpPr txBox="1"/>
          <p:nvPr/>
        </p:nvSpPr>
        <p:spPr>
          <a:xfrm>
            <a:off x="3677920" y="1544320"/>
            <a:ext cx="1958848" cy="338554"/>
          </a:xfrm>
          <a:prstGeom prst="rect">
            <a:avLst/>
          </a:prstGeom>
          <a:noFill/>
        </p:spPr>
        <p:txBody>
          <a:bodyPr wrap="square" rtlCol="0">
            <a:spAutoFit/>
          </a:bodyPr>
          <a:lstStyle/>
          <a:p>
            <a:r>
              <a:rPr lang="en-US" sz="1600" dirty="0" err="1" smtClean="0"/>
              <a:t>Undulator</a:t>
            </a:r>
            <a:endParaRPr lang="ru-RU" sz="1600" dirty="0"/>
          </a:p>
        </p:txBody>
      </p:sp>
      <p:sp>
        <p:nvSpPr>
          <p:cNvPr id="2" name="TextBox 1"/>
          <p:cNvSpPr txBox="1"/>
          <p:nvPr/>
        </p:nvSpPr>
        <p:spPr>
          <a:xfrm>
            <a:off x="2881150" y="2182194"/>
            <a:ext cx="831047" cy="276999"/>
          </a:xfrm>
          <a:prstGeom prst="rect">
            <a:avLst/>
          </a:prstGeom>
          <a:noFill/>
        </p:spPr>
        <p:txBody>
          <a:bodyPr wrap="square" rtlCol="0">
            <a:spAutoFit/>
          </a:bodyPr>
          <a:lstStyle/>
          <a:p>
            <a:r>
              <a:rPr lang="en-US" sz="1200" b="1" dirty="0" smtClean="0">
                <a:solidFill>
                  <a:srgbClr val="FF0000"/>
                </a:solidFill>
              </a:rPr>
              <a:t>10</a:t>
            </a:r>
            <a:r>
              <a:rPr lang="ru-RU" sz="1200" b="1" dirty="0" smtClean="0">
                <a:solidFill>
                  <a:srgbClr val="FF0000"/>
                </a:solidFill>
              </a:rPr>
              <a:t> МэВ</a:t>
            </a:r>
            <a:r>
              <a:rPr lang="en-US" sz="1200" b="1" dirty="0" smtClean="0">
                <a:solidFill>
                  <a:srgbClr val="FF0000"/>
                </a:solidFill>
              </a:rPr>
              <a:t> </a:t>
            </a:r>
            <a:endParaRPr lang="ru-RU" sz="1200" b="1" dirty="0">
              <a:solidFill>
                <a:srgbClr val="FF0000"/>
              </a:solidFill>
            </a:endParaRPr>
          </a:p>
        </p:txBody>
      </p:sp>
      <p:sp>
        <p:nvSpPr>
          <p:cNvPr id="18" name="TextBox 17"/>
          <p:cNvSpPr txBox="1"/>
          <p:nvPr/>
        </p:nvSpPr>
        <p:spPr>
          <a:xfrm>
            <a:off x="4936252" y="2199288"/>
            <a:ext cx="831047" cy="276999"/>
          </a:xfrm>
          <a:prstGeom prst="rect">
            <a:avLst/>
          </a:prstGeom>
          <a:noFill/>
        </p:spPr>
        <p:txBody>
          <a:bodyPr wrap="square" rtlCol="0">
            <a:spAutoFit/>
          </a:bodyPr>
          <a:lstStyle/>
          <a:p>
            <a:r>
              <a:rPr lang="en-US" sz="1200" b="1" dirty="0" smtClean="0">
                <a:solidFill>
                  <a:srgbClr val="3333FF"/>
                </a:solidFill>
              </a:rPr>
              <a:t>10</a:t>
            </a:r>
            <a:r>
              <a:rPr lang="ru-RU" sz="1200" b="1" dirty="0" smtClean="0">
                <a:solidFill>
                  <a:srgbClr val="3333FF"/>
                </a:solidFill>
              </a:rPr>
              <a:t> МэВ</a:t>
            </a:r>
            <a:r>
              <a:rPr lang="en-US" sz="1200" b="1" dirty="0" smtClean="0">
                <a:solidFill>
                  <a:srgbClr val="3333FF"/>
                </a:solidFill>
              </a:rPr>
              <a:t> </a:t>
            </a:r>
            <a:endParaRPr lang="ru-RU" sz="1200" b="1" dirty="0">
              <a:solidFill>
                <a:srgbClr val="3333FF"/>
              </a:solidFill>
            </a:endParaRPr>
          </a:p>
        </p:txBody>
      </p:sp>
      <p:cxnSp>
        <p:nvCxnSpPr>
          <p:cNvPr id="7" name="Прямая со стрелкой 6"/>
          <p:cNvCxnSpPr/>
          <p:nvPr/>
        </p:nvCxnSpPr>
        <p:spPr>
          <a:xfrm>
            <a:off x="5636768" y="4603898"/>
            <a:ext cx="6258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5636767" y="5128437"/>
            <a:ext cx="625809" cy="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37222" y="4415432"/>
            <a:ext cx="2626242" cy="369332"/>
          </a:xfrm>
          <a:prstGeom prst="rect">
            <a:avLst/>
          </a:prstGeom>
          <a:noFill/>
        </p:spPr>
        <p:txBody>
          <a:bodyPr wrap="square" rtlCol="0">
            <a:spAutoFit/>
          </a:bodyPr>
          <a:lstStyle/>
          <a:p>
            <a:r>
              <a:rPr lang="en-US" dirty="0" smtClean="0"/>
              <a:t>accelerated beam</a:t>
            </a:r>
            <a:endParaRPr lang="ru-RU" dirty="0"/>
          </a:p>
        </p:txBody>
      </p:sp>
      <p:sp>
        <p:nvSpPr>
          <p:cNvPr id="23" name="TextBox 22"/>
          <p:cNvSpPr txBox="1"/>
          <p:nvPr/>
        </p:nvSpPr>
        <p:spPr>
          <a:xfrm>
            <a:off x="6352844" y="4949543"/>
            <a:ext cx="2626242" cy="369332"/>
          </a:xfrm>
          <a:prstGeom prst="rect">
            <a:avLst/>
          </a:prstGeom>
          <a:noFill/>
        </p:spPr>
        <p:txBody>
          <a:bodyPr wrap="square" rtlCol="0">
            <a:spAutoFit/>
          </a:bodyPr>
          <a:lstStyle/>
          <a:p>
            <a:r>
              <a:rPr lang="en-US" dirty="0" smtClean="0"/>
              <a:t>decelerated beam</a:t>
            </a:r>
            <a:endParaRPr lang="ru-RU" dirty="0"/>
          </a:p>
        </p:txBody>
      </p:sp>
      <p:sp>
        <p:nvSpPr>
          <p:cNvPr id="11" name="Номер слайда 10"/>
          <p:cNvSpPr>
            <a:spLocks noGrp="1"/>
          </p:cNvSpPr>
          <p:nvPr>
            <p:ph type="sldNum" sz="quarter" idx="12"/>
          </p:nvPr>
        </p:nvSpPr>
        <p:spPr/>
        <p:txBody>
          <a:bodyPr/>
          <a:lstStyle/>
          <a:p>
            <a:pPr>
              <a:defRPr/>
            </a:pPr>
            <a:fld id="{E7263E8B-F28E-4A19-9EF5-DFA642FAC22C}" type="slidenum">
              <a:rPr lang="ru-RU" altLang="ru-RU" smtClean="0"/>
              <a:pPr>
                <a:defRPr/>
              </a:pPr>
              <a:t>42</a:t>
            </a:fld>
            <a:endParaRPr lang="ru-RU" altLang="ru-RU"/>
          </a:p>
        </p:txBody>
      </p:sp>
      <p:sp>
        <p:nvSpPr>
          <p:cNvPr id="24" name="Rectangle 3"/>
          <p:cNvSpPr>
            <a:spLocks noChangeArrowheads="1"/>
          </p:cNvSpPr>
          <p:nvPr/>
        </p:nvSpPr>
        <p:spPr bwMode="auto">
          <a:xfrm>
            <a:off x="24923" y="-13494"/>
            <a:ext cx="9144000" cy="6858000"/>
          </a:xfrm>
          <a:prstGeom prst="rect">
            <a:avLst/>
          </a:prstGeom>
          <a:noFill/>
          <a:ln w="1016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0000CC"/>
              </a:solidFill>
            </a:endParaRPr>
          </a:p>
        </p:txBody>
      </p:sp>
      <p:sp>
        <p:nvSpPr>
          <p:cNvPr id="3" name="TextBox 2"/>
          <p:cNvSpPr txBox="1"/>
          <p:nvPr/>
        </p:nvSpPr>
        <p:spPr>
          <a:xfrm>
            <a:off x="118056" y="61565"/>
            <a:ext cx="8957733" cy="1261884"/>
          </a:xfrm>
          <a:prstGeom prst="rect">
            <a:avLst/>
          </a:prstGeom>
          <a:noFill/>
        </p:spPr>
        <p:txBody>
          <a:bodyPr wrap="square" rtlCol="0">
            <a:spAutoFit/>
          </a:bodyPr>
          <a:lstStyle/>
          <a:p>
            <a:pPr algn="ctr"/>
            <a:r>
              <a:rPr lang="en-US" sz="2000" dirty="0" smtClean="0">
                <a:solidFill>
                  <a:srgbClr val="FF0000"/>
                </a:solidFill>
                <a:latin typeface="Arial" panose="020B0604020202020204" pitchFamily="34" charset="0"/>
                <a:cs typeface="Arial" panose="020B0604020202020204" pitchFamily="34" charset="0"/>
              </a:rPr>
              <a:t>Project FEL for EUV Lithography</a:t>
            </a:r>
          </a:p>
          <a:p>
            <a:r>
              <a:rPr lang="en-US" sz="2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compact 13.5-nm free-electron laser for extreme ultraviolet lithography,</a:t>
            </a:r>
          </a:p>
          <a:p>
            <a:r>
              <a:rPr lang="en-US" dirty="0" smtClean="0">
                <a:latin typeface="Arial" panose="020B0604020202020204" pitchFamily="34" charset="0"/>
                <a:cs typeface="Arial" panose="020B0604020202020204" pitchFamily="34" charset="0"/>
              </a:rPr>
              <a:t>Y. </a:t>
            </a:r>
            <a:r>
              <a:rPr lang="en-US" dirty="0" err="1" smtClean="0">
                <a:latin typeface="Arial" panose="020B0604020202020204" pitchFamily="34" charset="0"/>
                <a:cs typeface="Arial" panose="020B0604020202020204" pitchFamily="34" charset="0"/>
              </a:rPr>
              <a:t>Socol</a:t>
            </a:r>
            <a:r>
              <a:rPr lang="en-US" dirty="0" smtClean="0">
                <a:latin typeface="Arial" panose="020B0604020202020204" pitchFamily="34" charset="0"/>
                <a:cs typeface="Arial" panose="020B0604020202020204" pitchFamily="34" charset="0"/>
              </a:rPr>
              <a:t>, G.N. </a:t>
            </a:r>
            <a:r>
              <a:rPr lang="en-US" dirty="0" err="1" smtClean="0">
                <a:latin typeface="Arial" panose="020B0604020202020204" pitchFamily="34" charset="0"/>
                <a:cs typeface="Arial" panose="020B0604020202020204" pitchFamily="34" charset="0"/>
              </a:rPr>
              <a:t>Kulipanov</a:t>
            </a:r>
            <a:r>
              <a:rPr lang="en-US" dirty="0" smtClean="0">
                <a:latin typeface="Arial" panose="020B0604020202020204" pitchFamily="34" charset="0"/>
                <a:cs typeface="Arial" panose="020B0604020202020204" pitchFamily="34" charset="0"/>
              </a:rPr>
              <a:t>, A.N. </a:t>
            </a:r>
            <a:r>
              <a:rPr lang="en-US" dirty="0" err="1" smtClean="0">
                <a:latin typeface="Arial" panose="020B0604020202020204" pitchFamily="34" charset="0"/>
                <a:cs typeface="Arial" panose="020B0604020202020204" pitchFamily="34" charset="0"/>
              </a:rPr>
              <a:t>Matveenko</a:t>
            </a:r>
            <a:r>
              <a:rPr lang="en-US" dirty="0" smtClean="0">
                <a:latin typeface="Arial" panose="020B0604020202020204" pitchFamily="34" charset="0"/>
                <a:cs typeface="Arial" panose="020B0604020202020204" pitchFamily="34" charset="0"/>
              </a:rPr>
              <a:t>, O.A. Shevchenko, and N.A. </a:t>
            </a:r>
            <a:r>
              <a:rPr lang="en-US" dirty="0" err="1" smtClean="0">
                <a:latin typeface="Arial" panose="020B0604020202020204" pitchFamily="34" charset="0"/>
                <a:cs typeface="Arial" panose="020B0604020202020204" pitchFamily="34" charset="0"/>
              </a:rPr>
              <a:t>Vinokurov</a:t>
            </a:r>
            <a:r>
              <a:rPr lang="en-US"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Phys. Rev. ST AB, Vol. 14, No 4. – 040702-1 – 040702-7, 2011).</a:t>
            </a:r>
            <a:endParaRPr lang="ru-RU" dirty="0">
              <a:latin typeface="Arial" panose="020B0604020202020204" pitchFamily="34" charset="0"/>
              <a:cs typeface="Arial" panose="020B0604020202020204" pitchFamily="34"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3962450291"/>
              </p:ext>
            </p:extLst>
          </p:nvPr>
        </p:nvGraphicFramePr>
        <p:xfrm>
          <a:off x="1017123" y="4493129"/>
          <a:ext cx="2695074" cy="1859531"/>
        </p:xfrm>
        <a:graphic>
          <a:graphicData uri="http://schemas.openxmlformats.org/drawingml/2006/table">
            <a:tbl>
              <a:tblPr firstRow="1" bandRow="1">
                <a:tableStyleId>{5C22544A-7EE6-4342-B048-85BDC9FD1C3A}</a:tableStyleId>
              </a:tblPr>
              <a:tblGrid>
                <a:gridCol w="945620"/>
                <a:gridCol w="1749454"/>
              </a:tblGrid>
              <a:tr h="374703">
                <a:tc>
                  <a:txBody>
                    <a:bodyPr/>
                    <a:lstStyle/>
                    <a:p>
                      <a:r>
                        <a:rPr lang="el-GR" b="0" baseline="0" dirty="0" smtClean="0">
                          <a:solidFill>
                            <a:schemeClr val="tx1"/>
                          </a:solidFill>
                          <a:latin typeface="Arial" panose="020B0604020202020204" pitchFamily="34" charset="0"/>
                          <a:cs typeface="Arial" panose="020B0604020202020204" pitchFamily="34" charset="0"/>
                        </a:rPr>
                        <a:t>λ</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0" dirty="0" smtClean="0">
                          <a:solidFill>
                            <a:schemeClr val="tx1"/>
                          </a:solidFill>
                          <a:latin typeface="Arial" panose="020B0604020202020204" pitchFamily="34" charset="0"/>
                          <a:cs typeface="Arial" panose="020B0604020202020204" pitchFamily="34" charset="0"/>
                        </a:rPr>
                        <a:t> 13.5</a:t>
                      </a:r>
                      <a:r>
                        <a:rPr lang="ru-RU" b="0" baseline="0" dirty="0" smtClean="0">
                          <a:solidFill>
                            <a:schemeClr val="tx1"/>
                          </a:solidFill>
                          <a:latin typeface="Arial" panose="020B0604020202020204" pitchFamily="34" charset="0"/>
                          <a:cs typeface="Arial" panose="020B0604020202020204" pitchFamily="34" charset="0"/>
                        </a:rPr>
                        <a:t> </a:t>
                      </a:r>
                      <a:r>
                        <a:rPr lang="ru-RU" b="0" baseline="0" dirty="0" err="1" smtClean="0">
                          <a:solidFill>
                            <a:schemeClr val="tx1"/>
                          </a:solidFill>
                          <a:latin typeface="Arial" panose="020B0604020202020204" pitchFamily="34" charset="0"/>
                          <a:cs typeface="Arial" panose="020B0604020202020204" pitchFamily="34" charset="0"/>
                        </a:rPr>
                        <a:t>нм</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2970">
                <a:tc>
                  <a:txBody>
                    <a:bodyPr/>
                    <a:lstStyle/>
                    <a:p>
                      <a:r>
                        <a:rPr lang="en-US" b="0" baseline="0" dirty="0" err="1" smtClean="0">
                          <a:solidFill>
                            <a:schemeClr val="tx1"/>
                          </a:solidFill>
                          <a:latin typeface="Arial" panose="020B0604020202020204" pitchFamily="34" charset="0"/>
                          <a:cs typeface="Arial" panose="020B0604020202020204" pitchFamily="34" charset="0"/>
                        </a:rPr>
                        <a:t>E</a:t>
                      </a:r>
                      <a:r>
                        <a:rPr lang="en-US" b="0" baseline="-25000" dirty="0" err="1" smtClean="0">
                          <a:solidFill>
                            <a:schemeClr val="tx1"/>
                          </a:solidFill>
                          <a:latin typeface="Arial" panose="020B0604020202020204" pitchFamily="34" charset="0"/>
                          <a:cs typeface="Arial" panose="020B0604020202020204" pitchFamily="34" charset="0"/>
                        </a:rPr>
                        <a:t>e</a:t>
                      </a:r>
                      <a:endParaRPr lang="ru-RU" b="0" baseline="-25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0" dirty="0" smtClean="0">
                          <a:solidFill>
                            <a:schemeClr val="tx1"/>
                          </a:solidFill>
                          <a:latin typeface="Arial" panose="020B0604020202020204" pitchFamily="34" charset="0"/>
                          <a:cs typeface="Arial" panose="020B0604020202020204" pitchFamily="34" charset="0"/>
                        </a:rPr>
                        <a:t>1 ГэВ</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2970">
                <a:tc>
                  <a:txBody>
                    <a:bodyPr/>
                    <a:lstStyle/>
                    <a:p>
                      <a:r>
                        <a:rPr lang="en-US" b="0" baseline="0" dirty="0" err="1" smtClean="0">
                          <a:solidFill>
                            <a:schemeClr val="tx1"/>
                          </a:solidFill>
                          <a:latin typeface="Arial" panose="020B0604020202020204" pitchFamily="34" charset="0"/>
                          <a:cs typeface="Arial" panose="020B0604020202020204" pitchFamily="34" charset="0"/>
                        </a:rPr>
                        <a:t>P</a:t>
                      </a:r>
                      <a:r>
                        <a:rPr lang="en-US" b="0" baseline="-25000" dirty="0" err="1" smtClean="0">
                          <a:solidFill>
                            <a:schemeClr val="tx1"/>
                          </a:solidFill>
                          <a:latin typeface="Arial" panose="020B0604020202020204" pitchFamily="34" charset="0"/>
                          <a:cs typeface="Arial" panose="020B0604020202020204" pitchFamily="34" charset="0"/>
                        </a:rPr>
                        <a:t>av</a:t>
                      </a:r>
                      <a:endParaRPr lang="ru-RU" b="0" baseline="-25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0" dirty="0" smtClean="0">
                          <a:solidFill>
                            <a:schemeClr val="tx1"/>
                          </a:solidFill>
                          <a:latin typeface="Arial" panose="020B0604020202020204" pitchFamily="34" charset="0"/>
                          <a:cs typeface="Arial" panose="020B0604020202020204" pitchFamily="34" charset="0"/>
                        </a:rPr>
                        <a:t>10 кВт</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2970">
                <a:tc>
                  <a:txBody>
                    <a:bodyPr/>
                    <a:lstStyle/>
                    <a:p>
                      <a:r>
                        <a:rPr lang="ru-RU" b="0" baseline="0" dirty="0" smtClean="0">
                          <a:solidFill>
                            <a:schemeClr val="tx1"/>
                          </a:solidFill>
                          <a:latin typeface="Arial" panose="020B0604020202020204" pitchFamily="34" charset="0"/>
                          <a:cs typeface="Arial" panose="020B0604020202020204" pitchFamily="34" charset="0"/>
                        </a:rPr>
                        <a:t> </a:t>
                      </a:r>
                      <a:r>
                        <a:rPr lang="en-US" b="0" baseline="0" dirty="0" smtClean="0">
                          <a:solidFill>
                            <a:schemeClr val="tx1"/>
                          </a:solidFill>
                          <a:latin typeface="Arial" panose="020B0604020202020204" pitchFamily="34" charset="0"/>
                          <a:cs typeface="Arial" panose="020B0604020202020204" pitchFamily="34" charset="0"/>
                        </a:rPr>
                        <a:t>I</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0" dirty="0" smtClean="0">
                          <a:solidFill>
                            <a:schemeClr val="tx1"/>
                          </a:solidFill>
                          <a:latin typeface="Arial" panose="020B0604020202020204" pitchFamily="34" charset="0"/>
                          <a:cs typeface="Arial" panose="020B0604020202020204" pitchFamily="34" charset="0"/>
                        </a:rPr>
                        <a:t>10-20 мА</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0" baseline="0" dirty="0" smtClean="0">
                          <a:solidFill>
                            <a:schemeClr val="tx1"/>
                          </a:solidFill>
                          <a:latin typeface="Arial" panose="020B0604020202020204" pitchFamily="34" charset="0"/>
                          <a:cs typeface="Arial" panose="020B0604020202020204" pitchFamily="34" charset="0"/>
                        </a:rPr>
                        <a:t>λ</a:t>
                      </a:r>
                      <a:r>
                        <a:rPr lang="en-US" b="0" baseline="-25000" dirty="0" smtClean="0">
                          <a:solidFill>
                            <a:schemeClr val="tx1"/>
                          </a:solidFill>
                          <a:latin typeface="Arial" panose="020B0604020202020204" pitchFamily="34" charset="0"/>
                          <a:cs typeface="Arial" panose="020B0604020202020204" pitchFamily="34" charset="0"/>
                        </a:rPr>
                        <a:t>u</a:t>
                      </a:r>
                      <a:endParaRPr lang="ru-RU" b="0" baseline="-250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0" dirty="0" smtClean="0">
                          <a:solidFill>
                            <a:schemeClr val="tx1"/>
                          </a:solidFill>
                          <a:latin typeface="Arial" panose="020B0604020202020204" pitchFamily="34" charset="0"/>
                          <a:cs typeface="Arial" panose="020B0604020202020204" pitchFamily="34" charset="0"/>
                        </a:rPr>
                        <a:t>3 см</a:t>
                      </a:r>
                      <a:endParaRPr lang="ru-RU"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473342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5"/>
          <p:cNvSpPr>
            <a:spLocks noChangeArrowheads="1"/>
          </p:cNvSpPr>
          <p:nvPr/>
        </p:nvSpPr>
        <p:spPr bwMode="auto">
          <a:xfrm>
            <a:off x="171450" y="128588"/>
            <a:ext cx="8801100" cy="6586537"/>
          </a:xfrm>
          <a:prstGeom prst="roundRect">
            <a:avLst>
              <a:gd name="adj" fmla="val 4231"/>
            </a:avLst>
          </a:prstGeom>
          <a:solidFill>
            <a:schemeClr val="bg1"/>
          </a:solidFill>
          <a:ln w="19050">
            <a:solidFill>
              <a:srgbClr val="0066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sp>
        <p:nvSpPr>
          <p:cNvPr id="11267"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11269" name="Rectangle 3"/>
          <p:cNvSpPr txBox="1">
            <a:spLocks noChangeArrowheads="1"/>
          </p:cNvSpPr>
          <p:nvPr/>
        </p:nvSpPr>
        <p:spPr bwMode="auto">
          <a:xfrm>
            <a:off x="109487" y="464555"/>
            <a:ext cx="8785225"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5000"/>
              </a:lnSpc>
              <a:spcBef>
                <a:spcPct val="70000"/>
              </a:spcBef>
              <a:buClr>
                <a:srgbClr val="CC0000"/>
              </a:buClr>
              <a:buFont typeface="Wingdings" panose="05000000000000000000" pitchFamily="2" charset="2"/>
              <a:buChar char="Ø"/>
            </a:pPr>
            <a:r>
              <a:rPr lang="en-US" altLang="ru-RU" sz="2400" dirty="0" smtClean="0"/>
              <a:t>Construction and commissioning four track ERL was divided on three stages;</a:t>
            </a:r>
          </a:p>
          <a:p>
            <a:pPr eaLnBrk="1" hangingPunct="1">
              <a:lnSpc>
                <a:spcPct val="125000"/>
              </a:lnSpc>
              <a:spcBef>
                <a:spcPct val="70000"/>
              </a:spcBef>
              <a:buClr>
                <a:srgbClr val="CC0000"/>
              </a:buClr>
              <a:buFont typeface="Wingdings" panose="05000000000000000000" pitchFamily="2" charset="2"/>
              <a:buChar char="Ø"/>
            </a:pPr>
            <a:r>
              <a:rPr lang="en-US" altLang="ru-RU" sz="2400" dirty="0" smtClean="0"/>
              <a:t>The </a:t>
            </a:r>
            <a:r>
              <a:rPr lang="en-US" altLang="ru-RU" sz="2400" dirty="0"/>
              <a:t>first stage of Novosibirsk high power free electron laser (</a:t>
            </a:r>
            <a:r>
              <a:rPr lang="en-US" altLang="ru-RU" sz="2400" dirty="0" err="1"/>
              <a:t>NovoFEL</a:t>
            </a:r>
            <a:r>
              <a:rPr lang="en-US" altLang="ru-RU" sz="2400" dirty="0"/>
              <a:t>) working in spectral range (90 </a:t>
            </a:r>
            <a:r>
              <a:rPr lang="en-US" altLang="ru-RU" sz="2400" dirty="0" smtClean="0"/>
              <a:t>÷ </a:t>
            </a:r>
            <a:r>
              <a:rPr lang="en-US" altLang="ru-RU" sz="2400" dirty="0"/>
              <a:t>240) </a:t>
            </a:r>
            <a:r>
              <a:rPr lang="en-US" altLang="ru-RU" sz="2400" dirty="0">
                <a:sym typeface="Symbol" panose="05050102010706020507" pitchFamily="18" charset="2"/>
              </a:rPr>
              <a:t></a:t>
            </a:r>
            <a:r>
              <a:rPr lang="en-US" altLang="ru-RU" sz="2400" dirty="0" smtClean="0">
                <a:sym typeface="Symbol" panose="05050102010706020507" pitchFamily="18" charset="2"/>
              </a:rPr>
              <a:t>m, </a:t>
            </a:r>
            <a:r>
              <a:rPr lang="en-US" altLang="ru-RU" sz="2400" dirty="0" smtClean="0"/>
              <a:t>based </a:t>
            </a:r>
            <a:r>
              <a:rPr lang="en-US" altLang="ru-RU" sz="2400" dirty="0"/>
              <a:t>on one track energy recovery </a:t>
            </a:r>
            <a:r>
              <a:rPr lang="en-US" altLang="ru-RU" sz="2400" dirty="0" err="1"/>
              <a:t>linac</a:t>
            </a:r>
            <a:r>
              <a:rPr lang="en-US" altLang="ru-RU" sz="2400" dirty="0"/>
              <a:t> (ERL) </a:t>
            </a:r>
            <a:r>
              <a:rPr lang="en-US" altLang="ru-RU" sz="2400" dirty="0" smtClean="0"/>
              <a:t>with energy 12 MeV, </a:t>
            </a:r>
            <a:r>
              <a:rPr lang="en-US" altLang="ru-RU" sz="2400" dirty="0" smtClean="0">
                <a:sym typeface="Symbol" panose="05050102010706020507" pitchFamily="18" charset="2"/>
              </a:rPr>
              <a:t>was </a:t>
            </a:r>
            <a:r>
              <a:rPr lang="en-US" altLang="ru-RU" sz="2400" dirty="0">
                <a:sym typeface="Symbol" panose="05050102010706020507" pitchFamily="18" charset="2"/>
              </a:rPr>
              <a:t>commissioned  </a:t>
            </a:r>
            <a:r>
              <a:rPr lang="en-US" altLang="ru-RU" sz="2400" dirty="0" smtClean="0">
                <a:sym typeface="Symbol" panose="05050102010706020507" pitchFamily="18" charset="2"/>
              </a:rPr>
              <a:t>in </a:t>
            </a:r>
            <a:r>
              <a:rPr lang="en-US" altLang="ru-RU" sz="2400" dirty="0">
                <a:sym typeface="Symbol" panose="05050102010706020507" pitchFamily="18" charset="2"/>
              </a:rPr>
              <a:t>2003. </a:t>
            </a:r>
          </a:p>
          <a:p>
            <a:pPr eaLnBrk="1" hangingPunct="1">
              <a:lnSpc>
                <a:spcPct val="125000"/>
              </a:lnSpc>
              <a:spcBef>
                <a:spcPct val="70000"/>
              </a:spcBef>
              <a:buClr>
                <a:srgbClr val="CC0000"/>
              </a:buClr>
              <a:buFont typeface="Wingdings" panose="05000000000000000000" pitchFamily="2" charset="2"/>
              <a:buChar char="Ø"/>
            </a:pPr>
            <a:r>
              <a:rPr lang="en-US" altLang="ru-RU" sz="2400" dirty="0">
                <a:sym typeface="Symbol" panose="05050102010706020507" pitchFamily="18" charset="2"/>
              </a:rPr>
              <a:t>The second stage of </a:t>
            </a:r>
            <a:r>
              <a:rPr lang="en-US" altLang="ru-RU" sz="2400" dirty="0" err="1">
                <a:sym typeface="Symbol" panose="05050102010706020507" pitchFamily="18" charset="2"/>
              </a:rPr>
              <a:t>NovoFEL</a:t>
            </a:r>
            <a:r>
              <a:rPr lang="en-US" altLang="ru-RU" sz="2400" dirty="0">
                <a:sym typeface="Symbol" panose="05050102010706020507" pitchFamily="18" charset="2"/>
              </a:rPr>
              <a:t> working in spectral range </a:t>
            </a:r>
            <a:r>
              <a:rPr lang="en-US" altLang="ru-RU" sz="2400" dirty="0" smtClean="0"/>
              <a:t>(35 </a:t>
            </a:r>
            <a:r>
              <a:rPr lang="en-US" altLang="ru-RU" sz="2400" dirty="0"/>
              <a:t>÷</a:t>
            </a:r>
            <a:r>
              <a:rPr lang="en-US" altLang="ru-RU" sz="2400" dirty="0" smtClean="0"/>
              <a:t> 80</a:t>
            </a:r>
            <a:r>
              <a:rPr lang="en-US" altLang="ru-RU" sz="2400" dirty="0"/>
              <a:t>)</a:t>
            </a:r>
            <a:r>
              <a:rPr lang="en-US" altLang="ru-RU" sz="2400" dirty="0">
                <a:solidFill>
                  <a:srgbClr val="0000CC"/>
                </a:solidFill>
              </a:rPr>
              <a:t> </a:t>
            </a:r>
            <a:r>
              <a:rPr lang="en-US" altLang="ru-RU" sz="2400" dirty="0">
                <a:sym typeface="Symbol" panose="05050102010706020507" pitchFamily="18" charset="2"/>
              </a:rPr>
              <a:t>m, based on two track energy recovery </a:t>
            </a:r>
            <a:r>
              <a:rPr lang="en-US" altLang="ru-RU" sz="2400" dirty="0" err="1" smtClean="0">
                <a:sym typeface="Symbol" panose="05050102010706020507" pitchFamily="18" charset="2"/>
              </a:rPr>
              <a:t>linac</a:t>
            </a:r>
            <a:r>
              <a:rPr lang="en-US" altLang="ru-RU" sz="2400" dirty="0" smtClean="0">
                <a:sym typeface="Symbol" panose="05050102010706020507" pitchFamily="18" charset="2"/>
              </a:rPr>
              <a:t> </a:t>
            </a:r>
            <a:r>
              <a:rPr lang="en-US" altLang="ru-RU" sz="2400" dirty="0"/>
              <a:t>with energy </a:t>
            </a:r>
            <a:r>
              <a:rPr lang="en-US" altLang="ru-RU" sz="2400" dirty="0" smtClean="0"/>
              <a:t>22 </a:t>
            </a:r>
            <a:r>
              <a:rPr lang="en-US" altLang="ru-RU" sz="2400" dirty="0"/>
              <a:t>MeV, </a:t>
            </a:r>
            <a:r>
              <a:rPr lang="en-US" altLang="ru-RU" sz="2400" dirty="0" smtClean="0">
                <a:sym typeface="Symbol" panose="05050102010706020507" pitchFamily="18" charset="2"/>
              </a:rPr>
              <a:t>was </a:t>
            </a:r>
            <a:r>
              <a:rPr lang="en-US" altLang="ru-RU" sz="2400" dirty="0">
                <a:sym typeface="Symbol" panose="05050102010706020507" pitchFamily="18" charset="2"/>
              </a:rPr>
              <a:t>commissioned in 2009.</a:t>
            </a:r>
            <a:r>
              <a:rPr lang="en-US" altLang="ru-RU" sz="2400" dirty="0">
                <a:solidFill>
                  <a:srgbClr val="0000CC"/>
                </a:solidFill>
                <a:sym typeface="Symbol" panose="05050102010706020507" pitchFamily="18" charset="2"/>
              </a:rPr>
              <a:t> </a:t>
            </a:r>
          </a:p>
        </p:txBody>
      </p:sp>
      <p:sp>
        <p:nvSpPr>
          <p:cNvPr id="11270" name="Rectangle 3"/>
          <p:cNvSpPr txBox="1">
            <a:spLocks noChangeArrowheads="1"/>
          </p:cNvSpPr>
          <p:nvPr/>
        </p:nvSpPr>
        <p:spPr bwMode="auto">
          <a:xfrm>
            <a:off x="109487" y="5085184"/>
            <a:ext cx="8785225"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5000"/>
              </a:lnSpc>
              <a:spcBef>
                <a:spcPct val="70000"/>
              </a:spcBef>
              <a:buClr>
                <a:srgbClr val="CC0000"/>
              </a:buClr>
              <a:buFont typeface="Wingdings" panose="05000000000000000000" pitchFamily="2" charset="2"/>
              <a:buChar char="Ø"/>
            </a:pPr>
            <a:r>
              <a:rPr lang="en-US" altLang="ru-RU" sz="2400" dirty="0"/>
              <a:t>The third stage of </a:t>
            </a:r>
            <a:r>
              <a:rPr lang="en-US" altLang="ru-RU" sz="2400" dirty="0" err="1"/>
              <a:t>NovoFEL</a:t>
            </a:r>
            <a:r>
              <a:rPr lang="en-US" altLang="ru-RU" sz="2400" dirty="0"/>
              <a:t> </a:t>
            </a:r>
            <a:r>
              <a:rPr lang="en-US" altLang="ru-RU" sz="2400" dirty="0">
                <a:sym typeface="Symbol" panose="05050102010706020507" pitchFamily="18" charset="2"/>
              </a:rPr>
              <a:t>working in spectral range </a:t>
            </a:r>
            <a:r>
              <a:rPr lang="en-US" altLang="ru-RU" sz="2400" dirty="0"/>
              <a:t>(8 ÷</a:t>
            </a:r>
            <a:r>
              <a:rPr lang="en-US" altLang="ru-RU" sz="2400" dirty="0" smtClean="0"/>
              <a:t> 15</a:t>
            </a:r>
            <a:r>
              <a:rPr lang="en-US" altLang="ru-RU" sz="2400" dirty="0"/>
              <a:t>)</a:t>
            </a:r>
            <a:r>
              <a:rPr lang="en-US" altLang="ru-RU" sz="2400" dirty="0">
                <a:solidFill>
                  <a:srgbClr val="0000CC"/>
                </a:solidFill>
              </a:rPr>
              <a:t> </a:t>
            </a:r>
            <a:r>
              <a:rPr lang="en-US" altLang="ru-RU" sz="2400" dirty="0">
                <a:sym typeface="Symbol" panose="05050102010706020507" pitchFamily="18" charset="2"/>
              </a:rPr>
              <a:t>m, </a:t>
            </a:r>
            <a:r>
              <a:rPr lang="en-US" altLang="ru-RU" sz="2400" dirty="0" smtClean="0"/>
              <a:t>based </a:t>
            </a:r>
            <a:r>
              <a:rPr lang="en-US" altLang="ru-RU" sz="2400" dirty="0"/>
              <a:t>on four track energy recovery </a:t>
            </a:r>
            <a:r>
              <a:rPr lang="en-US" altLang="ru-RU" sz="2400" dirty="0" err="1"/>
              <a:t>linac</a:t>
            </a:r>
            <a:r>
              <a:rPr lang="en-US" altLang="ru-RU" sz="2400" dirty="0"/>
              <a:t> with energy </a:t>
            </a:r>
            <a:r>
              <a:rPr lang="en-US" altLang="ru-RU" sz="2400" dirty="0" smtClean="0"/>
              <a:t>42 </a:t>
            </a:r>
            <a:r>
              <a:rPr lang="en-US" altLang="ru-RU" sz="2400" dirty="0"/>
              <a:t>MeV, was commissioned </a:t>
            </a:r>
            <a:r>
              <a:rPr lang="en-US" altLang="ru-RU" sz="2400" dirty="0" smtClean="0"/>
              <a:t>in 2015</a:t>
            </a:r>
            <a:r>
              <a:rPr lang="en-US" altLang="ru-RU" sz="2400" dirty="0"/>
              <a:t>. </a:t>
            </a:r>
            <a:endParaRPr lang="ru-RU" altLang="ru-RU" sz="2400" dirty="0"/>
          </a:p>
        </p:txBody>
      </p:sp>
    </p:spTree>
    <p:extLst>
      <p:ext uri="{BB962C8B-B14F-4D97-AF65-F5344CB8AC3E}">
        <p14:creationId xmlns:p14="http://schemas.microsoft.com/office/powerpoint/2010/main" val="1915609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733550" y="2857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0000CC"/>
              </a:solidFill>
            </a:endParaRPr>
          </a:p>
        </p:txBody>
      </p:sp>
      <p:sp>
        <p:nvSpPr>
          <p:cNvPr id="14339" name="Rectangle 3"/>
          <p:cNvSpPr>
            <a:spLocks noChangeArrowheads="1"/>
          </p:cNvSpPr>
          <p:nvPr/>
        </p:nvSpPr>
        <p:spPr bwMode="auto">
          <a:xfrm>
            <a:off x="611560" y="1355699"/>
            <a:ext cx="1683384" cy="307777"/>
          </a:xfrm>
          <a:prstGeom prst="rect">
            <a:avLst/>
          </a:prstGeom>
          <a:noFill/>
          <a:ln w="9525">
            <a:noFill/>
            <a:miter lim="800000"/>
            <a:headEnd/>
            <a:tailEnd/>
          </a:ln>
          <a:effectLst/>
        </p:spPr>
        <p:txBody>
          <a:bodyPr wrap="square">
            <a:spAutoFit/>
          </a:bodyPr>
          <a:lstStyle/>
          <a:p>
            <a:r>
              <a:rPr lang="en-US" sz="1400" b="1" dirty="0">
                <a:solidFill>
                  <a:srgbClr val="C00000"/>
                </a:solidFill>
                <a:sym typeface="Symbol" panose="05050102010706020507" pitchFamily="18" charset="2"/>
              </a:rPr>
              <a:t>E</a:t>
            </a:r>
            <a:r>
              <a:rPr lang="en-US" sz="1400" b="1" dirty="0" smtClean="0">
                <a:solidFill>
                  <a:srgbClr val="C00000"/>
                </a:solidFill>
                <a:sym typeface="Symbol" panose="05050102010706020507" pitchFamily="18" charset="2"/>
              </a:rPr>
              <a:t> </a:t>
            </a:r>
            <a:r>
              <a:rPr lang="en-US" sz="1400" b="1" dirty="0">
                <a:solidFill>
                  <a:srgbClr val="C00000"/>
                </a:solidFill>
                <a:sym typeface="Symbol" panose="05050102010706020507" pitchFamily="18" charset="2"/>
              </a:rPr>
              <a:t>= </a:t>
            </a:r>
            <a:r>
              <a:rPr lang="en-US" sz="1400" b="1" dirty="0" smtClean="0">
                <a:solidFill>
                  <a:srgbClr val="C00000"/>
                </a:solidFill>
                <a:sym typeface="Symbol" panose="05050102010706020507" pitchFamily="18" charset="2"/>
              </a:rPr>
              <a:t>2 MeV</a:t>
            </a:r>
            <a:endParaRPr lang="en-US" sz="1400" b="1" dirty="0">
              <a:solidFill>
                <a:srgbClr val="C00000"/>
              </a:solidFill>
            </a:endParaRPr>
          </a:p>
        </p:txBody>
      </p:sp>
      <p:sp>
        <p:nvSpPr>
          <p:cNvPr id="30724" name="Rectangle 4"/>
          <p:cNvSpPr>
            <a:spLocks noChangeArrowheads="1"/>
          </p:cNvSpPr>
          <p:nvPr/>
        </p:nvSpPr>
        <p:spPr bwMode="auto">
          <a:xfrm>
            <a:off x="152400" y="4740275"/>
            <a:ext cx="8763000" cy="2032000"/>
          </a:xfrm>
          <a:prstGeom prst="rect">
            <a:avLst/>
          </a:prstGeom>
          <a:noFill/>
          <a:ln w="9525">
            <a:noFill/>
            <a:miter lim="800000"/>
            <a:headEnd/>
            <a:tailEnd/>
          </a:ln>
        </p:spPr>
        <p:txBody>
          <a:bodyPr>
            <a:spAutoFit/>
          </a:bodyPr>
          <a:lstStyle/>
          <a:p>
            <a:pPr algn="just">
              <a:defRPr/>
            </a:pPr>
            <a:r>
              <a:rPr kumimoji="1" lang="en-US" dirty="0">
                <a:latin typeface="+mn-lt"/>
              </a:rPr>
              <a:t>E</a:t>
            </a:r>
            <a:r>
              <a:rPr kumimoji="1" lang="ru-RU" dirty="0" err="1">
                <a:latin typeface="+mn-lt"/>
              </a:rPr>
              <a:t>lectron</a:t>
            </a:r>
            <a:r>
              <a:rPr kumimoji="1" lang="ru-RU" dirty="0">
                <a:latin typeface="+mn-lt"/>
              </a:rPr>
              <a:t> </a:t>
            </a:r>
            <a:r>
              <a:rPr kumimoji="1" lang="ru-RU" dirty="0" err="1">
                <a:latin typeface="+mn-lt"/>
              </a:rPr>
              <a:t>beam</a:t>
            </a:r>
            <a:r>
              <a:rPr kumimoji="1" lang="ru-RU" dirty="0">
                <a:latin typeface="+mn-lt"/>
              </a:rPr>
              <a:t> </a:t>
            </a:r>
            <a:r>
              <a:rPr kumimoji="1" lang="ru-RU" dirty="0" err="1">
                <a:latin typeface="+mn-lt"/>
              </a:rPr>
              <a:t>from</a:t>
            </a:r>
            <a:r>
              <a:rPr kumimoji="1" lang="ru-RU" dirty="0">
                <a:latin typeface="+mn-lt"/>
              </a:rPr>
              <a:t> </a:t>
            </a:r>
            <a:r>
              <a:rPr kumimoji="1" lang="ru-RU" dirty="0" err="1">
                <a:latin typeface="+mn-lt"/>
              </a:rPr>
              <a:t>the</a:t>
            </a:r>
            <a:r>
              <a:rPr kumimoji="1" lang="ru-RU" dirty="0">
                <a:latin typeface="+mn-lt"/>
              </a:rPr>
              <a:t> </a:t>
            </a:r>
            <a:r>
              <a:rPr kumimoji="1" lang="en-US" dirty="0">
                <a:latin typeface="+mn-lt"/>
              </a:rPr>
              <a:t>gun</a:t>
            </a:r>
            <a:r>
              <a:rPr kumimoji="1" lang="ru-RU" dirty="0">
                <a:latin typeface="+mn-lt"/>
              </a:rPr>
              <a:t> </a:t>
            </a:r>
            <a:r>
              <a:rPr kumimoji="1" lang="ru-RU" dirty="0" err="1">
                <a:latin typeface="+mn-lt"/>
              </a:rPr>
              <a:t>pass</a:t>
            </a:r>
            <a:r>
              <a:rPr kumimoji="1" lang="en-US" dirty="0" err="1">
                <a:latin typeface="+mn-lt"/>
              </a:rPr>
              <a:t>es</a:t>
            </a:r>
            <a:r>
              <a:rPr kumimoji="1" lang="ru-RU" dirty="0">
                <a:latin typeface="+mn-lt"/>
              </a:rPr>
              <a:t> </a:t>
            </a:r>
            <a:r>
              <a:rPr kumimoji="1" lang="ru-RU" dirty="0" err="1">
                <a:latin typeface="+mn-lt"/>
              </a:rPr>
              <a:t>through</a:t>
            </a:r>
            <a:r>
              <a:rPr kumimoji="1" lang="ru-RU" dirty="0">
                <a:latin typeface="+mn-lt"/>
              </a:rPr>
              <a:t> </a:t>
            </a:r>
            <a:r>
              <a:rPr kumimoji="1" lang="ru-RU" dirty="0" err="1">
                <a:latin typeface="+mn-lt"/>
              </a:rPr>
              <a:t>the</a:t>
            </a:r>
            <a:r>
              <a:rPr kumimoji="1" lang="ru-RU" dirty="0">
                <a:latin typeface="+mn-lt"/>
              </a:rPr>
              <a:t> </a:t>
            </a:r>
            <a:r>
              <a:rPr kumimoji="1" lang="ru-RU" dirty="0" err="1">
                <a:latin typeface="+mn-lt"/>
              </a:rPr>
              <a:t>buncher</a:t>
            </a:r>
            <a:r>
              <a:rPr kumimoji="1" lang="ru-RU" dirty="0">
                <a:latin typeface="+mn-lt"/>
              </a:rPr>
              <a:t> (</a:t>
            </a:r>
            <a:r>
              <a:rPr kumimoji="1" lang="ru-RU" dirty="0" err="1">
                <a:latin typeface="+mn-lt"/>
              </a:rPr>
              <a:t>a</a:t>
            </a:r>
            <a:r>
              <a:rPr kumimoji="1" lang="ru-RU" dirty="0">
                <a:latin typeface="+mn-lt"/>
              </a:rPr>
              <a:t> </a:t>
            </a:r>
            <a:r>
              <a:rPr kumimoji="1" lang="ru-RU" dirty="0" err="1">
                <a:latin typeface="+mn-lt"/>
              </a:rPr>
              <a:t>bunching</a:t>
            </a:r>
            <a:r>
              <a:rPr kumimoji="1" lang="ru-RU" dirty="0">
                <a:latin typeface="+mn-lt"/>
              </a:rPr>
              <a:t> RF </a:t>
            </a:r>
            <a:r>
              <a:rPr kumimoji="1" lang="ru-RU" dirty="0" err="1">
                <a:latin typeface="+mn-lt"/>
              </a:rPr>
              <a:t>cavity</a:t>
            </a:r>
            <a:r>
              <a:rPr kumimoji="1" lang="ru-RU" dirty="0">
                <a:latin typeface="+mn-lt"/>
              </a:rPr>
              <a:t>), </a:t>
            </a:r>
            <a:r>
              <a:rPr kumimoji="1" lang="ru-RU" dirty="0" err="1">
                <a:latin typeface="+mn-lt"/>
              </a:rPr>
              <a:t>drift</a:t>
            </a:r>
            <a:r>
              <a:rPr kumimoji="1" lang="ru-RU" dirty="0">
                <a:latin typeface="+mn-lt"/>
              </a:rPr>
              <a:t> </a:t>
            </a:r>
            <a:r>
              <a:rPr kumimoji="1" lang="ru-RU" dirty="0" err="1">
                <a:latin typeface="+mn-lt"/>
              </a:rPr>
              <a:t>section</a:t>
            </a:r>
            <a:r>
              <a:rPr kumimoji="1" lang="en-US" dirty="0">
                <a:latin typeface="+mn-lt"/>
              </a:rPr>
              <a:t>, </a:t>
            </a:r>
            <a:r>
              <a:rPr kumimoji="1" lang="ru-RU" dirty="0">
                <a:latin typeface="+mn-lt"/>
              </a:rPr>
              <a:t>2 </a:t>
            </a:r>
            <a:r>
              <a:rPr kumimoji="1" lang="ru-RU" dirty="0" err="1">
                <a:latin typeface="+mn-lt"/>
              </a:rPr>
              <a:t>MeV</a:t>
            </a:r>
            <a:r>
              <a:rPr kumimoji="1" lang="ru-RU" dirty="0">
                <a:latin typeface="+mn-lt"/>
              </a:rPr>
              <a:t> </a:t>
            </a:r>
            <a:r>
              <a:rPr kumimoji="1" lang="ru-RU" dirty="0" err="1">
                <a:latin typeface="+mn-lt"/>
              </a:rPr>
              <a:t>accelerating</a:t>
            </a:r>
            <a:r>
              <a:rPr kumimoji="1" lang="ru-RU" dirty="0">
                <a:latin typeface="+mn-lt"/>
              </a:rPr>
              <a:t> </a:t>
            </a:r>
            <a:r>
              <a:rPr kumimoji="1" lang="ru-RU" dirty="0" err="1">
                <a:latin typeface="+mn-lt"/>
              </a:rPr>
              <a:t>cavities</a:t>
            </a:r>
            <a:r>
              <a:rPr kumimoji="1" lang="en-US" dirty="0">
                <a:latin typeface="+mn-lt"/>
              </a:rPr>
              <a:t>, the main </a:t>
            </a:r>
            <a:r>
              <a:rPr kumimoji="1" lang="ru-RU" dirty="0" err="1">
                <a:latin typeface="+mn-lt"/>
              </a:rPr>
              <a:t>accelerating</a:t>
            </a:r>
            <a:r>
              <a:rPr kumimoji="1" lang="ru-RU" dirty="0">
                <a:latin typeface="+mn-lt"/>
              </a:rPr>
              <a:t> </a:t>
            </a:r>
            <a:r>
              <a:rPr kumimoji="1" lang="ru-RU" dirty="0" err="1">
                <a:latin typeface="+mn-lt"/>
              </a:rPr>
              <a:t>structure</a:t>
            </a:r>
            <a:r>
              <a:rPr kumimoji="1" lang="en-US" dirty="0">
                <a:latin typeface="+mn-lt"/>
              </a:rPr>
              <a:t> and</a:t>
            </a:r>
            <a:r>
              <a:rPr kumimoji="1" lang="ru-RU" dirty="0">
                <a:latin typeface="+mn-lt"/>
              </a:rPr>
              <a:t> </a:t>
            </a:r>
            <a:r>
              <a:rPr kumimoji="1" lang="ru-RU" dirty="0" err="1">
                <a:latin typeface="+mn-lt"/>
              </a:rPr>
              <a:t>the</a:t>
            </a:r>
            <a:r>
              <a:rPr kumimoji="1" lang="ru-RU" dirty="0">
                <a:latin typeface="+mn-lt"/>
              </a:rPr>
              <a:t> </a:t>
            </a:r>
            <a:r>
              <a:rPr kumimoji="1" lang="ru-RU" dirty="0" err="1">
                <a:latin typeface="+mn-lt"/>
              </a:rPr>
              <a:t>undulator</a:t>
            </a:r>
            <a:r>
              <a:rPr kumimoji="1" lang="ru-RU" dirty="0">
                <a:latin typeface="+mn-lt"/>
              </a:rPr>
              <a:t>, </a:t>
            </a:r>
            <a:r>
              <a:rPr kumimoji="1" lang="ru-RU" dirty="0" err="1">
                <a:latin typeface="+mn-lt"/>
              </a:rPr>
              <a:t>where</a:t>
            </a:r>
            <a:r>
              <a:rPr kumimoji="1" lang="ru-RU" dirty="0">
                <a:latin typeface="+mn-lt"/>
              </a:rPr>
              <a:t> </a:t>
            </a:r>
            <a:r>
              <a:rPr kumimoji="1" lang="ru-RU" dirty="0" err="1">
                <a:latin typeface="+mn-lt"/>
              </a:rPr>
              <a:t>a</a:t>
            </a:r>
            <a:r>
              <a:rPr kumimoji="1" lang="ru-RU" dirty="0">
                <a:latin typeface="+mn-lt"/>
              </a:rPr>
              <a:t> </a:t>
            </a:r>
            <a:r>
              <a:rPr kumimoji="1" lang="ru-RU" dirty="0" err="1">
                <a:latin typeface="+mn-lt"/>
              </a:rPr>
              <a:t>fraction</a:t>
            </a:r>
            <a:r>
              <a:rPr kumimoji="1" lang="ru-RU" dirty="0">
                <a:latin typeface="+mn-lt"/>
              </a:rPr>
              <a:t> </a:t>
            </a:r>
            <a:r>
              <a:rPr kumimoji="1" lang="ru-RU" dirty="0" err="1">
                <a:latin typeface="+mn-lt"/>
              </a:rPr>
              <a:t>of</a:t>
            </a:r>
            <a:r>
              <a:rPr kumimoji="1" lang="ru-RU" dirty="0">
                <a:latin typeface="+mn-lt"/>
              </a:rPr>
              <a:t> </a:t>
            </a:r>
            <a:r>
              <a:rPr kumimoji="1" lang="ru-RU" dirty="0" err="1">
                <a:latin typeface="+mn-lt"/>
              </a:rPr>
              <a:t>its</a:t>
            </a:r>
            <a:r>
              <a:rPr kumimoji="1" lang="ru-RU" dirty="0">
                <a:latin typeface="+mn-lt"/>
              </a:rPr>
              <a:t> </a:t>
            </a:r>
            <a:r>
              <a:rPr kumimoji="1" lang="ru-RU" dirty="0" err="1">
                <a:latin typeface="+mn-lt"/>
              </a:rPr>
              <a:t>energy</a:t>
            </a:r>
            <a:r>
              <a:rPr kumimoji="1" lang="ru-RU" dirty="0">
                <a:latin typeface="+mn-lt"/>
              </a:rPr>
              <a:t> </a:t>
            </a:r>
            <a:r>
              <a:rPr kumimoji="1" lang="ru-RU" dirty="0" err="1">
                <a:latin typeface="+mn-lt"/>
              </a:rPr>
              <a:t>is</a:t>
            </a:r>
            <a:r>
              <a:rPr kumimoji="1" lang="ru-RU" dirty="0">
                <a:latin typeface="+mn-lt"/>
              </a:rPr>
              <a:t> </a:t>
            </a:r>
            <a:r>
              <a:rPr kumimoji="1" lang="en-US" dirty="0">
                <a:latin typeface="+mn-lt"/>
              </a:rPr>
              <a:t>converted</a:t>
            </a:r>
            <a:r>
              <a:rPr kumimoji="1" lang="ru-RU" dirty="0">
                <a:latin typeface="+mn-lt"/>
              </a:rPr>
              <a:t> </a:t>
            </a:r>
            <a:r>
              <a:rPr kumimoji="1" lang="ru-RU" dirty="0" err="1">
                <a:latin typeface="+mn-lt"/>
              </a:rPr>
              <a:t>to</a:t>
            </a:r>
            <a:r>
              <a:rPr kumimoji="1" lang="ru-RU" dirty="0">
                <a:latin typeface="+mn-lt"/>
              </a:rPr>
              <a:t> </a:t>
            </a:r>
            <a:r>
              <a:rPr kumimoji="1" lang="ru-RU" dirty="0" err="1">
                <a:latin typeface="+mn-lt"/>
              </a:rPr>
              <a:t>radiation</a:t>
            </a:r>
            <a:r>
              <a:rPr kumimoji="1" lang="ru-RU" dirty="0">
                <a:latin typeface="+mn-lt"/>
              </a:rPr>
              <a:t>. </a:t>
            </a:r>
            <a:endParaRPr kumimoji="1" lang="en-US" dirty="0">
              <a:latin typeface="+mn-lt"/>
            </a:endParaRPr>
          </a:p>
          <a:p>
            <a:pPr algn="just">
              <a:defRPr/>
            </a:pPr>
            <a:endParaRPr kumimoji="1" lang="en-US" dirty="0">
              <a:latin typeface="+mn-lt"/>
            </a:endParaRPr>
          </a:p>
          <a:p>
            <a:pPr algn="just">
              <a:defRPr/>
            </a:pPr>
            <a:r>
              <a:rPr kumimoji="1" lang="ru-RU" dirty="0" err="1">
                <a:latin typeface="+mn-lt"/>
              </a:rPr>
              <a:t>After</a:t>
            </a:r>
            <a:r>
              <a:rPr kumimoji="1" lang="ru-RU" dirty="0">
                <a:latin typeface="+mn-lt"/>
              </a:rPr>
              <a:t> </a:t>
            </a:r>
            <a:r>
              <a:rPr kumimoji="1" lang="ru-RU" dirty="0" err="1">
                <a:latin typeface="+mn-lt"/>
              </a:rPr>
              <a:t>that</a:t>
            </a:r>
            <a:r>
              <a:rPr kumimoji="1" lang="ru-RU" dirty="0">
                <a:latin typeface="+mn-lt"/>
              </a:rPr>
              <a:t>, </a:t>
            </a:r>
            <a:r>
              <a:rPr kumimoji="1" lang="ru-RU" dirty="0" err="1">
                <a:latin typeface="+mn-lt"/>
              </a:rPr>
              <a:t>the</a:t>
            </a:r>
            <a:r>
              <a:rPr kumimoji="1" lang="ru-RU" dirty="0">
                <a:latin typeface="+mn-lt"/>
              </a:rPr>
              <a:t> </a:t>
            </a:r>
            <a:r>
              <a:rPr kumimoji="1" lang="ru-RU" dirty="0" err="1">
                <a:latin typeface="+mn-lt"/>
              </a:rPr>
              <a:t>beam</a:t>
            </a:r>
            <a:r>
              <a:rPr kumimoji="1" lang="ru-RU" dirty="0">
                <a:latin typeface="+mn-lt"/>
              </a:rPr>
              <a:t> </a:t>
            </a:r>
            <a:r>
              <a:rPr kumimoji="1" lang="ru-RU" dirty="0" err="1">
                <a:latin typeface="+mn-lt"/>
              </a:rPr>
              <a:t>retu</a:t>
            </a:r>
            <a:r>
              <a:rPr kumimoji="1" lang="en-US" dirty="0" err="1">
                <a:latin typeface="+mn-lt"/>
              </a:rPr>
              <a:t>rns</a:t>
            </a:r>
            <a:r>
              <a:rPr kumimoji="1" lang="ru-RU" dirty="0">
                <a:latin typeface="+mn-lt"/>
              </a:rPr>
              <a:t> </a:t>
            </a:r>
            <a:r>
              <a:rPr kumimoji="1" lang="ru-RU" dirty="0" err="1">
                <a:latin typeface="+mn-lt"/>
              </a:rPr>
              <a:t>to</a:t>
            </a:r>
            <a:r>
              <a:rPr kumimoji="1" lang="ru-RU" dirty="0">
                <a:latin typeface="+mn-lt"/>
              </a:rPr>
              <a:t> </a:t>
            </a:r>
            <a:r>
              <a:rPr kumimoji="1" lang="ru-RU" dirty="0" err="1">
                <a:latin typeface="+mn-lt"/>
              </a:rPr>
              <a:t>the</a:t>
            </a:r>
            <a:r>
              <a:rPr kumimoji="1" lang="ru-RU" dirty="0">
                <a:latin typeface="+mn-lt"/>
              </a:rPr>
              <a:t> </a:t>
            </a:r>
            <a:r>
              <a:rPr kumimoji="1" lang="ru-RU" dirty="0" err="1">
                <a:latin typeface="+mn-lt"/>
              </a:rPr>
              <a:t>main</a:t>
            </a:r>
            <a:r>
              <a:rPr kumimoji="1" lang="ru-RU" dirty="0">
                <a:latin typeface="+mn-lt"/>
              </a:rPr>
              <a:t> </a:t>
            </a:r>
            <a:r>
              <a:rPr kumimoji="1" lang="ru-RU" dirty="0" err="1">
                <a:latin typeface="+mn-lt"/>
              </a:rPr>
              <a:t>accelerating</a:t>
            </a:r>
            <a:r>
              <a:rPr kumimoji="1" lang="ru-RU" dirty="0">
                <a:latin typeface="+mn-lt"/>
              </a:rPr>
              <a:t> </a:t>
            </a:r>
            <a:r>
              <a:rPr kumimoji="1" lang="ru-RU" dirty="0" err="1">
                <a:latin typeface="+mn-lt"/>
              </a:rPr>
              <a:t>structure</a:t>
            </a:r>
            <a:r>
              <a:rPr kumimoji="1" lang="ru-RU" dirty="0">
                <a:latin typeface="+mn-lt"/>
              </a:rPr>
              <a:t> </a:t>
            </a:r>
            <a:r>
              <a:rPr kumimoji="1" lang="ru-RU" dirty="0" err="1">
                <a:latin typeface="+mn-lt"/>
              </a:rPr>
              <a:t>in</a:t>
            </a:r>
            <a:r>
              <a:rPr kumimoji="1" lang="ru-RU" dirty="0">
                <a:latin typeface="+mn-lt"/>
              </a:rPr>
              <a:t> </a:t>
            </a:r>
            <a:r>
              <a:rPr kumimoji="1" lang="ru-RU" dirty="0" err="1">
                <a:latin typeface="+mn-lt"/>
              </a:rPr>
              <a:t>a</a:t>
            </a:r>
            <a:r>
              <a:rPr kumimoji="1" lang="ru-RU" dirty="0">
                <a:latin typeface="+mn-lt"/>
              </a:rPr>
              <a:t> </a:t>
            </a:r>
            <a:r>
              <a:rPr kumimoji="1" lang="en-US" dirty="0">
                <a:latin typeface="+mn-lt"/>
              </a:rPr>
              <a:t>decelerating RF</a:t>
            </a:r>
            <a:r>
              <a:rPr kumimoji="1" lang="ru-RU" dirty="0">
                <a:latin typeface="+mn-lt"/>
              </a:rPr>
              <a:t> </a:t>
            </a:r>
            <a:r>
              <a:rPr kumimoji="1" lang="ru-RU" dirty="0" err="1">
                <a:latin typeface="+mn-lt"/>
              </a:rPr>
              <a:t>phase</a:t>
            </a:r>
            <a:r>
              <a:rPr kumimoji="1" lang="en-US" dirty="0">
                <a:latin typeface="+mn-lt"/>
              </a:rPr>
              <a:t>, decreases</a:t>
            </a:r>
            <a:r>
              <a:rPr kumimoji="1" lang="ru-RU" dirty="0">
                <a:latin typeface="+mn-lt"/>
              </a:rPr>
              <a:t> </a:t>
            </a:r>
            <a:r>
              <a:rPr kumimoji="1" lang="ru-RU" dirty="0" err="1">
                <a:latin typeface="+mn-lt"/>
              </a:rPr>
              <a:t>its</a:t>
            </a:r>
            <a:r>
              <a:rPr kumimoji="1" lang="ru-RU" dirty="0">
                <a:latin typeface="+mn-lt"/>
              </a:rPr>
              <a:t> </a:t>
            </a:r>
            <a:r>
              <a:rPr kumimoji="1" lang="ru-RU" dirty="0" err="1">
                <a:latin typeface="+mn-lt"/>
              </a:rPr>
              <a:t>energy</a:t>
            </a:r>
            <a:r>
              <a:rPr kumimoji="1" lang="ru-RU" dirty="0">
                <a:latin typeface="+mn-lt"/>
              </a:rPr>
              <a:t> </a:t>
            </a:r>
            <a:r>
              <a:rPr kumimoji="1" lang="ru-RU" dirty="0" err="1">
                <a:latin typeface="+mn-lt"/>
              </a:rPr>
              <a:t>to</a:t>
            </a:r>
            <a:r>
              <a:rPr kumimoji="1" lang="ru-RU" dirty="0">
                <a:latin typeface="+mn-lt"/>
              </a:rPr>
              <a:t> </a:t>
            </a:r>
            <a:r>
              <a:rPr kumimoji="1" lang="ru-RU" dirty="0" err="1">
                <a:latin typeface="+mn-lt"/>
              </a:rPr>
              <a:t>its</a:t>
            </a:r>
            <a:r>
              <a:rPr kumimoji="1" lang="ru-RU" dirty="0">
                <a:latin typeface="+mn-lt"/>
              </a:rPr>
              <a:t> </a:t>
            </a:r>
            <a:r>
              <a:rPr kumimoji="1" lang="ru-RU" dirty="0" err="1">
                <a:latin typeface="+mn-lt"/>
              </a:rPr>
              <a:t>injection</a:t>
            </a:r>
            <a:r>
              <a:rPr kumimoji="1" lang="ru-RU" dirty="0">
                <a:latin typeface="+mn-lt"/>
              </a:rPr>
              <a:t> </a:t>
            </a:r>
            <a:r>
              <a:rPr kumimoji="1" lang="ru-RU" dirty="0" err="1">
                <a:latin typeface="+mn-lt"/>
              </a:rPr>
              <a:t>value</a:t>
            </a:r>
            <a:r>
              <a:rPr kumimoji="1" lang="en-US" dirty="0">
                <a:latin typeface="+mn-lt"/>
              </a:rPr>
              <a:t> (2 </a:t>
            </a:r>
            <a:r>
              <a:rPr kumimoji="1" lang="en-US" dirty="0" err="1">
                <a:latin typeface="+mn-lt"/>
              </a:rPr>
              <a:t>MeV</a:t>
            </a:r>
            <a:r>
              <a:rPr kumimoji="1" lang="en-US" dirty="0">
                <a:latin typeface="+mn-lt"/>
              </a:rPr>
              <a:t>) and </a:t>
            </a:r>
            <a:r>
              <a:rPr kumimoji="1" lang="ru-RU" dirty="0">
                <a:latin typeface="+mn-lt"/>
              </a:rPr>
              <a:t> </a:t>
            </a:r>
            <a:r>
              <a:rPr kumimoji="1" lang="ru-RU" dirty="0" err="1">
                <a:latin typeface="+mn-lt"/>
              </a:rPr>
              <a:t>is</a:t>
            </a:r>
            <a:r>
              <a:rPr kumimoji="1" lang="ru-RU" dirty="0">
                <a:latin typeface="+mn-lt"/>
              </a:rPr>
              <a:t> </a:t>
            </a:r>
            <a:r>
              <a:rPr kumimoji="1" lang="en-US" dirty="0">
                <a:latin typeface="+mn-lt"/>
              </a:rPr>
              <a:t>absorbed</a:t>
            </a:r>
            <a:r>
              <a:rPr kumimoji="1" lang="ru-RU" dirty="0">
                <a:latin typeface="+mn-lt"/>
              </a:rPr>
              <a:t> </a:t>
            </a:r>
            <a:r>
              <a:rPr kumimoji="1" lang="ru-RU" dirty="0" err="1">
                <a:latin typeface="+mn-lt"/>
              </a:rPr>
              <a:t>in</a:t>
            </a:r>
            <a:r>
              <a:rPr kumimoji="1" lang="ru-RU" dirty="0">
                <a:latin typeface="+mn-lt"/>
              </a:rPr>
              <a:t> </a:t>
            </a:r>
            <a:r>
              <a:rPr kumimoji="1" lang="ru-RU" dirty="0" err="1">
                <a:latin typeface="+mn-lt"/>
              </a:rPr>
              <a:t>the</a:t>
            </a:r>
            <a:r>
              <a:rPr kumimoji="1" lang="ru-RU" dirty="0">
                <a:latin typeface="+mn-lt"/>
              </a:rPr>
              <a:t> </a:t>
            </a:r>
            <a:r>
              <a:rPr kumimoji="1" lang="en-US" dirty="0">
                <a:latin typeface="+mn-lt"/>
              </a:rPr>
              <a:t>beam dump</a:t>
            </a:r>
            <a:r>
              <a:rPr kumimoji="1" lang="ru-RU" dirty="0">
                <a:latin typeface="+mn-lt"/>
              </a:rPr>
              <a:t>. </a:t>
            </a:r>
          </a:p>
        </p:txBody>
      </p:sp>
      <p:sp>
        <p:nvSpPr>
          <p:cNvPr id="13317" name="Rectangle 5"/>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600">
              <a:solidFill>
                <a:schemeClr val="bg2"/>
              </a:solidFill>
              <a:latin typeface="Tahoma" panose="020B0604030504040204" pitchFamily="34" charset="0"/>
            </a:endParaRPr>
          </a:p>
        </p:txBody>
      </p:sp>
      <p:sp>
        <p:nvSpPr>
          <p:cNvPr id="13318" name="Rectangle 6"/>
          <p:cNvSpPr>
            <a:spLocks noChangeArrowheads="1"/>
          </p:cNvSpPr>
          <p:nvPr/>
        </p:nvSpPr>
        <p:spPr bwMode="auto">
          <a:xfrm>
            <a:off x="2339975" y="1268413"/>
            <a:ext cx="287338"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0000CC"/>
              </a:solidFill>
            </a:endParaRPr>
          </a:p>
        </p:txBody>
      </p:sp>
      <p:grpSp>
        <p:nvGrpSpPr>
          <p:cNvPr id="13319" name="Group 8"/>
          <p:cNvGrpSpPr>
            <a:grpSpLocks/>
          </p:cNvGrpSpPr>
          <p:nvPr/>
        </p:nvGrpSpPr>
        <p:grpSpPr bwMode="auto">
          <a:xfrm>
            <a:off x="0" y="959000"/>
            <a:ext cx="8804275" cy="3587750"/>
            <a:chOff x="82" y="497"/>
            <a:chExt cx="5664" cy="2371"/>
          </a:xfrm>
        </p:grpSpPr>
        <p:pic>
          <p:nvPicPr>
            <p:cNvPr id="13322" name="Picture 9"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 y="497"/>
              <a:ext cx="5664" cy="23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23" name="Text Box 10"/>
            <p:cNvSpPr txBox="1">
              <a:spLocks noChangeArrowheads="1"/>
            </p:cNvSpPr>
            <p:nvPr/>
          </p:nvSpPr>
          <p:spPr bwMode="auto">
            <a:xfrm>
              <a:off x="5018" y="2387"/>
              <a:ext cx="693" cy="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ru-RU" sz="2200" b="1"/>
                <a:t>0.5 kW</a:t>
              </a:r>
              <a:endParaRPr lang="ru-RU" altLang="ru-RU" sz="2200" b="1"/>
            </a:p>
          </p:txBody>
        </p:sp>
      </p:grpSp>
      <p:sp>
        <p:nvSpPr>
          <p:cNvPr id="13320" name="Rectangle 11"/>
          <p:cNvSpPr>
            <a:spLocks noChangeArrowheads="1"/>
          </p:cNvSpPr>
          <p:nvPr/>
        </p:nvSpPr>
        <p:spPr bwMode="auto">
          <a:xfrm>
            <a:off x="8610600" y="64770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511FEDAD-91BC-42C3-B1BE-0649E35D48F8}" type="slidenum">
              <a:rPr lang="ru-RU" altLang="ru-RU" sz="1600">
                <a:solidFill>
                  <a:schemeClr val="bg2"/>
                </a:solidFill>
                <a:latin typeface="Tahoma" panose="020B0604030504040204" pitchFamily="34" charset="0"/>
              </a:rPr>
              <a:pPr algn="ctr" eaLnBrk="1" hangingPunct="1">
                <a:spcBef>
                  <a:spcPct val="0"/>
                </a:spcBef>
                <a:buFontTx/>
                <a:buNone/>
              </a:pPr>
              <a:t>6</a:t>
            </a:fld>
            <a:endParaRPr lang="ru-RU" altLang="ru-RU" sz="1600">
              <a:solidFill>
                <a:schemeClr val="bg2"/>
              </a:solidFill>
              <a:latin typeface="Tahoma" panose="020B0604030504040204" pitchFamily="34" charset="0"/>
            </a:endParaRPr>
          </a:p>
        </p:txBody>
      </p:sp>
      <p:sp>
        <p:nvSpPr>
          <p:cNvPr id="13321" name="Rectangle 12"/>
          <p:cNvSpPr>
            <a:spLocks noChangeArrowheads="1"/>
          </p:cNvSpPr>
          <p:nvPr/>
        </p:nvSpPr>
        <p:spPr bwMode="auto">
          <a:xfrm>
            <a:off x="0" y="0"/>
            <a:ext cx="9144000" cy="6858000"/>
          </a:xfrm>
          <a:prstGeom prst="rect">
            <a:avLst/>
          </a:prstGeom>
          <a:noFill/>
          <a:ln w="1016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0000CC"/>
              </a:solidFill>
            </a:endParaRPr>
          </a:p>
        </p:txBody>
      </p:sp>
      <p:sp>
        <p:nvSpPr>
          <p:cNvPr id="2" name="TextBox 1"/>
          <p:cNvSpPr txBox="1"/>
          <p:nvPr/>
        </p:nvSpPr>
        <p:spPr>
          <a:xfrm>
            <a:off x="7945120" y="748716"/>
            <a:ext cx="1299211" cy="1015663"/>
          </a:xfrm>
          <a:prstGeom prst="rect">
            <a:avLst/>
          </a:prstGeom>
          <a:noFill/>
        </p:spPr>
        <p:txBody>
          <a:bodyPr wrap="square" rtlCol="0">
            <a:spAutoFit/>
          </a:bodyPr>
          <a:lstStyle/>
          <a:p>
            <a:r>
              <a:rPr lang="en-US" sz="1600" b="1" i="1" dirty="0" smtClean="0">
                <a:sym typeface="Symbol" panose="05050102010706020507" pitchFamily="18" charset="2"/>
              </a:rPr>
              <a:t>Gun</a:t>
            </a:r>
          </a:p>
          <a:p>
            <a:r>
              <a:rPr lang="en-US" sz="1600" b="1" dirty="0" smtClean="0">
                <a:solidFill>
                  <a:srgbClr val="C00000"/>
                </a:solidFill>
                <a:sym typeface="Symbol" panose="05050102010706020507" pitchFamily="18" charset="2"/>
              </a:rPr>
              <a:t></a:t>
            </a:r>
            <a:r>
              <a:rPr lang="en-US" sz="1100" b="1" dirty="0" smtClean="0">
                <a:solidFill>
                  <a:srgbClr val="C00000"/>
                </a:solidFill>
                <a:sym typeface="Symbol" panose="05050102010706020507" pitchFamily="18" charset="2"/>
              </a:rPr>
              <a:t> </a:t>
            </a:r>
            <a:r>
              <a:rPr lang="en-US" sz="1400" b="1" dirty="0" smtClean="0">
                <a:solidFill>
                  <a:srgbClr val="C00000"/>
                </a:solidFill>
                <a:sym typeface="Symbol" panose="05050102010706020507" pitchFamily="18" charset="2"/>
              </a:rPr>
              <a:t>= 1 ns</a:t>
            </a:r>
            <a:endParaRPr lang="en-US" sz="1400" b="1" dirty="0" smtClean="0">
              <a:solidFill>
                <a:srgbClr val="C00000"/>
              </a:solidFill>
            </a:endParaRPr>
          </a:p>
          <a:p>
            <a:r>
              <a:rPr lang="en-US" sz="1400" b="1" dirty="0" smtClean="0">
                <a:solidFill>
                  <a:srgbClr val="C00000"/>
                </a:solidFill>
              </a:rPr>
              <a:t>Q = 1.5 </a:t>
            </a:r>
            <a:r>
              <a:rPr lang="en-US" sz="1400" b="1" dirty="0" err="1" smtClean="0">
                <a:solidFill>
                  <a:srgbClr val="C00000"/>
                </a:solidFill>
              </a:rPr>
              <a:t>nQ</a:t>
            </a:r>
            <a:endParaRPr lang="en-US" sz="1400" b="1" dirty="0" smtClean="0">
              <a:solidFill>
                <a:srgbClr val="C00000"/>
              </a:solidFill>
            </a:endParaRPr>
          </a:p>
          <a:p>
            <a:r>
              <a:rPr lang="en-US" sz="1400" b="1" dirty="0" smtClean="0">
                <a:solidFill>
                  <a:srgbClr val="C00000"/>
                </a:solidFill>
              </a:rPr>
              <a:t>E = 300 </a:t>
            </a:r>
            <a:r>
              <a:rPr lang="en-US" sz="1400" b="1" dirty="0" err="1" smtClean="0">
                <a:solidFill>
                  <a:srgbClr val="C00000"/>
                </a:solidFill>
              </a:rPr>
              <a:t>keV</a:t>
            </a:r>
            <a:r>
              <a:rPr lang="en-US" sz="1200" dirty="0" smtClean="0">
                <a:solidFill>
                  <a:srgbClr val="C00000"/>
                </a:solidFill>
              </a:rPr>
              <a:t> </a:t>
            </a:r>
            <a:endParaRPr lang="ru-RU" sz="1200" dirty="0">
              <a:solidFill>
                <a:srgbClr val="C00000"/>
              </a:solidFill>
            </a:endParaRPr>
          </a:p>
        </p:txBody>
      </p:sp>
      <p:sp>
        <p:nvSpPr>
          <p:cNvPr id="13" name="TextBox 12"/>
          <p:cNvSpPr txBox="1"/>
          <p:nvPr/>
        </p:nvSpPr>
        <p:spPr>
          <a:xfrm>
            <a:off x="6732240" y="757153"/>
            <a:ext cx="1311011" cy="1015663"/>
          </a:xfrm>
          <a:prstGeom prst="rect">
            <a:avLst/>
          </a:prstGeom>
          <a:noFill/>
        </p:spPr>
        <p:txBody>
          <a:bodyPr wrap="square" rtlCol="0">
            <a:spAutoFit/>
          </a:bodyPr>
          <a:lstStyle/>
          <a:p>
            <a:endParaRPr lang="en-US" sz="1600" b="1" i="1" dirty="0" smtClean="0">
              <a:sym typeface="Symbol" panose="05050102010706020507" pitchFamily="18" charset="2"/>
            </a:endParaRPr>
          </a:p>
          <a:p>
            <a:r>
              <a:rPr lang="en-US" sz="1600" b="1" dirty="0" smtClean="0">
                <a:solidFill>
                  <a:srgbClr val="C00000"/>
                </a:solidFill>
                <a:sym typeface="Symbol" panose="05050102010706020507" pitchFamily="18" charset="2"/>
              </a:rPr>
              <a:t></a:t>
            </a:r>
            <a:r>
              <a:rPr lang="en-US" sz="1100" b="1" dirty="0" smtClean="0">
                <a:solidFill>
                  <a:srgbClr val="C00000"/>
                </a:solidFill>
                <a:sym typeface="Symbol" panose="05050102010706020507" pitchFamily="18" charset="2"/>
              </a:rPr>
              <a:t> </a:t>
            </a:r>
            <a:r>
              <a:rPr lang="en-US" sz="1400" b="1" dirty="0" smtClean="0">
                <a:solidFill>
                  <a:srgbClr val="C00000"/>
                </a:solidFill>
                <a:sym typeface="Symbol" panose="05050102010706020507" pitchFamily="18" charset="2"/>
              </a:rPr>
              <a:t>= 100 </a:t>
            </a:r>
            <a:r>
              <a:rPr lang="en-US" sz="1400" b="1" dirty="0" err="1">
                <a:solidFill>
                  <a:srgbClr val="C00000"/>
                </a:solidFill>
                <a:sym typeface="Symbol" panose="05050102010706020507" pitchFamily="18" charset="2"/>
              </a:rPr>
              <a:t>p</a:t>
            </a:r>
            <a:r>
              <a:rPr lang="en-US" sz="1400" b="1" dirty="0" err="1" smtClean="0">
                <a:solidFill>
                  <a:srgbClr val="C00000"/>
                </a:solidFill>
                <a:sym typeface="Symbol" panose="05050102010706020507" pitchFamily="18" charset="2"/>
              </a:rPr>
              <a:t>s</a:t>
            </a:r>
            <a:endParaRPr lang="en-US" sz="1400" b="1" dirty="0" smtClean="0">
              <a:solidFill>
                <a:srgbClr val="C00000"/>
              </a:solidFill>
            </a:endParaRPr>
          </a:p>
          <a:p>
            <a:r>
              <a:rPr lang="en-US" sz="1400" b="1" dirty="0" smtClean="0">
                <a:solidFill>
                  <a:srgbClr val="C00000"/>
                </a:solidFill>
              </a:rPr>
              <a:t>Q = 1.5 </a:t>
            </a:r>
            <a:r>
              <a:rPr lang="en-US" sz="1400" b="1" dirty="0" err="1">
                <a:solidFill>
                  <a:srgbClr val="C00000"/>
                </a:solidFill>
              </a:rPr>
              <a:t>n</a:t>
            </a:r>
            <a:r>
              <a:rPr lang="en-US" sz="1400" b="1" dirty="0" err="1" smtClean="0">
                <a:solidFill>
                  <a:srgbClr val="C00000"/>
                </a:solidFill>
              </a:rPr>
              <a:t>Q</a:t>
            </a:r>
            <a:endParaRPr lang="en-US" sz="1400" b="1" dirty="0" smtClean="0">
              <a:solidFill>
                <a:srgbClr val="C00000"/>
              </a:solidFill>
            </a:endParaRPr>
          </a:p>
          <a:p>
            <a:r>
              <a:rPr lang="en-US" sz="1400" b="1" dirty="0" smtClean="0">
                <a:solidFill>
                  <a:srgbClr val="C00000"/>
                </a:solidFill>
              </a:rPr>
              <a:t>E =  2 MeV</a:t>
            </a:r>
            <a:r>
              <a:rPr lang="en-US" sz="1200" dirty="0" smtClean="0">
                <a:solidFill>
                  <a:srgbClr val="C00000"/>
                </a:solidFill>
              </a:rPr>
              <a:t> </a:t>
            </a:r>
            <a:endParaRPr lang="ru-RU" sz="1200" dirty="0">
              <a:solidFill>
                <a:srgbClr val="C00000"/>
              </a:solidFill>
            </a:endParaRPr>
          </a:p>
        </p:txBody>
      </p:sp>
      <p:sp>
        <p:nvSpPr>
          <p:cNvPr id="14" name="TextBox 13"/>
          <p:cNvSpPr txBox="1"/>
          <p:nvPr/>
        </p:nvSpPr>
        <p:spPr>
          <a:xfrm>
            <a:off x="2637473" y="1429436"/>
            <a:ext cx="3572457" cy="1323439"/>
          </a:xfrm>
          <a:prstGeom prst="rect">
            <a:avLst/>
          </a:prstGeom>
          <a:noFill/>
        </p:spPr>
        <p:txBody>
          <a:bodyPr wrap="square" rtlCol="0">
            <a:spAutoFit/>
          </a:bodyPr>
          <a:lstStyle/>
          <a:p>
            <a:r>
              <a:rPr lang="en-US" sz="1600" b="1" i="1" dirty="0" smtClean="0">
                <a:sym typeface="Symbol" panose="05050102010706020507" pitchFamily="18" charset="2"/>
              </a:rPr>
              <a:t>Main acceleration structure</a:t>
            </a:r>
          </a:p>
          <a:p>
            <a:endParaRPr lang="en-US" sz="1600" b="1" i="1" dirty="0">
              <a:sym typeface="Symbol" panose="05050102010706020507" pitchFamily="18" charset="2"/>
            </a:endParaRPr>
          </a:p>
          <a:p>
            <a:endParaRPr lang="en-US" sz="1600" b="1" i="1" dirty="0" smtClean="0">
              <a:sym typeface="Symbol" panose="05050102010706020507" pitchFamily="18" charset="2"/>
            </a:endParaRPr>
          </a:p>
          <a:p>
            <a:endParaRPr lang="en-US" sz="1600" b="1" i="1" dirty="0" smtClean="0">
              <a:sym typeface="Symbol" panose="05050102010706020507" pitchFamily="18" charset="2"/>
            </a:endParaRPr>
          </a:p>
          <a:p>
            <a:r>
              <a:rPr lang="en-US" sz="1600" b="1" dirty="0" smtClean="0">
                <a:solidFill>
                  <a:srgbClr val="C00000"/>
                </a:solidFill>
                <a:sym typeface="Symbol" panose="05050102010706020507" pitchFamily="18" charset="2"/>
              </a:rPr>
              <a:t>     E = 10 ÷ 12 MeV</a:t>
            </a:r>
            <a:r>
              <a:rPr lang="en-US" sz="1200" dirty="0" smtClean="0">
                <a:solidFill>
                  <a:srgbClr val="C00000"/>
                </a:solidFill>
              </a:rPr>
              <a:t> </a:t>
            </a:r>
            <a:endParaRPr lang="ru-RU" sz="1200" dirty="0">
              <a:solidFill>
                <a:srgbClr val="C00000"/>
              </a:solidFill>
            </a:endParaRPr>
          </a:p>
        </p:txBody>
      </p:sp>
      <p:sp>
        <p:nvSpPr>
          <p:cNvPr id="3" name="TextBox 2"/>
          <p:cNvSpPr txBox="1"/>
          <p:nvPr/>
        </p:nvSpPr>
        <p:spPr>
          <a:xfrm>
            <a:off x="1439744" y="1274517"/>
            <a:ext cx="1512168" cy="307777"/>
          </a:xfrm>
          <a:prstGeom prst="rect">
            <a:avLst/>
          </a:prstGeom>
          <a:noFill/>
        </p:spPr>
        <p:txBody>
          <a:bodyPr wrap="square" rtlCol="0">
            <a:spAutoFit/>
          </a:bodyPr>
          <a:lstStyle/>
          <a:p>
            <a:r>
              <a:rPr lang="en-US" sz="1400" b="1" dirty="0" smtClean="0">
                <a:solidFill>
                  <a:srgbClr val="C00000"/>
                </a:solidFill>
              </a:rPr>
              <a:t>E = 2 MeV</a:t>
            </a:r>
            <a:endParaRPr lang="ru-RU" sz="1400" b="1" dirty="0">
              <a:solidFill>
                <a:srgbClr val="C00000"/>
              </a:solidFill>
            </a:endParaRPr>
          </a:p>
        </p:txBody>
      </p:sp>
      <p:sp>
        <p:nvSpPr>
          <p:cNvPr id="4" name="TextBox 3"/>
          <p:cNvSpPr txBox="1"/>
          <p:nvPr/>
        </p:nvSpPr>
        <p:spPr>
          <a:xfrm>
            <a:off x="1598600" y="133908"/>
            <a:ext cx="6253440" cy="461665"/>
          </a:xfrm>
          <a:prstGeom prst="rect">
            <a:avLst/>
          </a:prstGeom>
          <a:noFill/>
        </p:spPr>
        <p:txBody>
          <a:bodyPr wrap="square" rtlCol="0">
            <a:spAutoFit/>
          </a:bodyPr>
          <a:lstStyle/>
          <a:p>
            <a:pPr algn="ctr"/>
            <a:r>
              <a:rPr lang="en-US" sz="2400" dirty="0" smtClean="0">
                <a:solidFill>
                  <a:srgbClr val="C00000"/>
                </a:solidFill>
              </a:rPr>
              <a:t>2. First stage of energy recovery </a:t>
            </a:r>
            <a:r>
              <a:rPr lang="en-US" sz="2400" dirty="0" err="1" smtClean="0">
                <a:solidFill>
                  <a:srgbClr val="C00000"/>
                </a:solidFill>
              </a:rPr>
              <a:t>linac</a:t>
            </a:r>
            <a:endParaRPr lang="ru-RU" sz="2400" dirty="0">
              <a:solidFill>
                <a:srgbClr val="C00000"/>
              </a:solidFill>
            </a:endParaRPr>
          </a:p>
        </p:txBody>
      </p:sp>
      <p:sp>
        <p:nvSpPr>
          <p:cNvPr id="6" name="TextBox 5"/>
          <p:cNvSpPr txBox="1"/>
          <p:nvPr/>
        </p:nvSpPr>
        <p:spPr>
          <a:xfrm>
            <a:off x="7332815" y="2202837"/>
            <a:ext cx="864096" cy="276999"/>
          </a:xfrm>
          <a:prstGeom prst="rect">
            <a:avLst/>
          </a:prstGeom>
          <a:noFill/>
        </p:spPr>
        <p:txBody>
          <a:bodyPr wrap="square" rtlCol="0">
            <a:spAutoFit/>
          </a:bodyPr>
          <a:lstStyle/>
          <a:p>
            <a:r>
              <a:rPr lang="en-US" sz="1200" b="1" dirty="0" err="1"/>
              <a:t>B</a:t>
            </a:r>
            <a:r>
              <a:rPr lang="en-US" sz="1200" b="1" dirty="0" err="1" smtClean="0"/>
              <a:t>uncher</a:t>
            </a:r>
            <a:endParaRPr lang="ru-RU" sz="1200" b="1" dirty="0"/>
          </a:p>
        </p:txBody>
      </p:sp>
    </p:spTree>
    <p:extLst>
      <p:ext uri="{BB962C8B-B14F-4D97-AF65-F5344CB8AC3E}">
        <p14:creationId xmlns:p14="http://schemas.microsoft.com/office/powerpoint/2010/main" val="2594777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40800241"/>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7901"/>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8316913" y="64770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0716A003-25B8-48DB-AA34-2356BF1FC6FF}" type="slidenum">
              <a:rPr lang="ru-RU" altLang="ru-RU" sz="1600">
                <a:solidFill>
                  <a:schemeClr val="bg1"/>
                </a:solidFill>
                <a:latin typeface="Tahoma" panose="020B0604030504040204" pitchFamily="34" charset="0"/>
              </a:rPr>
              <a:pPr algn="ctr" eaLnBrk="1" hangingPunct="1">
                <a:spcBef>
                  <a:spcPct val="0"/>
                </a:spcBef>
                <a:buFontTx/>
                <a:buNone/>
              </a:pPr>
              <a:t>7</a:t>
            </a:fld>
            <a:endParaRPr lang="ru-RU" altLang="ru-RU" sz="1600">
              <a:solidFill>
                <a:schemeClr val="bg1"/>
              </a:solidFill>
              <a:latin typeface="Tahoma" panose="020B0604030504040204" pitchFamily="34" charset="0"/>
            </a:endParaRPr>
          </a:p>
        </p:txBody>
      </p:sp>
      <p:sp>
        <p:nvSpPr>
          <p:cNvPr id="15364" name="Rectangle 4"/>
          <p:cNvSpPr>
            <a:spLocks noChangeArrowheads="1"/>
          </p:cNvSpPr>
          <p:nvPr/>
        </p:nvSpPr>
        <p:spPr bwMode="auto">
          <a:xfrm>
            <a:off x="0" y="0"/>
            <a:ext cx="9144000" cy="6858000"/>
          </a:xfrm>
          <a:prstGeom prst="rect">
            <a:avLst/>
          </a:prstGeom>
          <a:noFill/>
          <a:ln w="1016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solidFill>
                <a:srgbClr val="0000CC"/>
              </a:solidFill>
            </a:endParaRPr>
          </a:p>
        </p:txBody>
      </p:sp>
    </p:spTree>
    <p:extLst>
      <p:ext uri="{BB962C8B-B14F-4D97-AF65-F5344CB8AC3E}">
        <p14:creationId xmlns:p14="http://schemas.microsoft.com/office/powerpoint/2010/main" val="704994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18" descr="DSC_00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2857500"/>
            <a:ext cx="5715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8"/>
          <p:cNvSpPr>
            <a:spLocks noChangeArrowheads="1"/>
          </p:cNvSpPr>
          <p:nvPr/>
        </p:nvSpPr>
        <p:spPr bwMode="auto">
          <a:xfrm>
            <a:off x="0" y="0"/>
            <a:ext cx="9144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800" b="1">
                <a:solidFill>
                  <a:srgbClr val="0000CC"/>
                </a:solidFill>
                <a:cs typeface="Arial" panose="020B0604020202020204" pitchFamily="34" charset="0"/>
              </a:rPr>
              <a:t>Electrostatic gun</a:t>
            </a:r>
          </a:p>
        </p:txBody>
      </p:sp>
      <p:grpSp>
        <p:nvGrpSpPr>
          <p:cNvPr id="18436" name="Group 22"/>
          <p:cNvGrpSpPr>
            <a:grpSpLocks/>
          </p:cNvGrpSpPr>
          <p:nvPr/>
        </p:nvGrpSpPr>
        <p:grpSpPr bwMode="auto">
          <a:xfrm>
            <a:off x="357188" y="857250"/>
            <a:ext cx="5029200" cy="1600200"/>
            <a:chOff x="1296" y="3168"/>
            <a:chExt cx="3168" cy="1008"/>
          </a:xfrm>
        </p:grpSpPr>
        <p:sp>
          <p:nvSpPr>
            <p:cNvPr id="18448" name="AutoShape 23"/>
            <p:cNvSpPr>
              <a:spLocks noChangeArrowheads="1"/>
            </p:cNvSpPr>
            <p:nvPr/>
          </p:nvSpPr>
          <p:spPr bwMode="auto">
            <a:xfrm>
              <a:off x="1296" y="3168"/>
              <a:ext cx="3168" cy="1008"/>
            </a:xfrm>
            <a:prstGeom prst="roundRect">
              <a:avLst>
                <a:gd name="adj" fmla="val 16667"/>
              </a:avLst>
            </a:prstGeom>
            <a:solidFill>
              <a:srgbClr val="0000CC">
                <a:alpha val="59999"/>
              </a:srgbClr>
            </a:solidFill>
            <a:ln w="25400">
              <a:solidFill>
                <a:srgbClr val="00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pic>
          <p:nvPicPr>
            <p:cNvPr id="18449" name="Picture 24" descr="+1st-stage-F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 y="3277"/>
              <a:ext cx="2920"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7" name="AutoShape 28"/>
          <p:cNvSpPr>
            <a:spLocks noChangeArrowheads="1"/>
          </p:cNvSpPr>
          <p:nvPr/>
        </p:nvSpPr>
        <p:spPr bwMode="auto">
          <a:xfrm>
            <a:off x="4857750" y="1428750"/>
            <a:ext cx="304800" cy="304800"/>
          </a:xfrm>
          <a:prstGeom prst="roundRect">
            <a:avLst>
              <a:gd name="adj" fmla="val 16667"/>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18438" name="Line 29"/>
          <p:cNvSpPr>
            <a:spLocks noChangeShapeType="1"/>
          </p:cNvSpPr>
          <p:nvPr/>
        </p:nvSpPr>
        <p:spPr bwMode="auto">
          <a:xfrm>
            <a:off x="5000625" y="1714500"/>
            <a:ext cx="928688" cy="2071688"/>
          </a:xfrm>
          <a:prstGeom prst="line">
            <a:avLst/>
          </a:prstGeom>
          <a:noFill/>
          <a:ln w="317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grpSp>
        <p:nvGrpSpPr>
          <p:cNvPr id="18439" name="Group 31"/>
          <p:cNvGrpSpPr>
            <a:grpSpLocks/>
          </p:cNvGrpSpPr>
          <p:nvPr/>
        </p:nvGrpSpPr>
        <p:grpSpPr bwMode="auto">
          <a:xfrm>
            <a:off x="6215063" y="857250"/>
            <a:ext cx="2381250" cy="1428750"/>
            <a:chOff x="2064" y="720"/>
            <a:chExt cx="1440" cy="864"/>
          </a:xfrm>
        </p:grpSpPr>
        <p:sp>
          <p:nvSpPr>
            <p:cNvPr id="18446" name="AutoShape 11"/>
            <p:cNvSpPr>
              <a:spLocks noChangeArrowheads="1"/>
            </p:cNvSpPr>
            <p:nvPr/>
          </p:nvSpPr>
          <p:spPr bwMode="auto">
            <a:xfrm>
              <a:off x="2064" y="720"/>
              <a:ext cx="1440" cy="864"/>
            </a:xfrm>
            <a:prstGeom prst="roundRect">
              <a:avLst>
                <a:gd name="adj" fmla="val 16667"/>
              </a:avLst>
            </a:prstGeom>
            <a:solidFill>
              <a:srgbClr val="F8F8F8"/>
            </a:solidFill>
            <a:ln w="25400">
              <a:solidFill>
                <a:srgbClr val="00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pic>
          <p:nvPicPr>
            <p:cNvPr id="18447" name="Picture 30" descr="Gun2"/>
            <p:cNvPicPr>
              <a:picLocks noChangeAspect="1" noChangeArrowheads="1"/>
            </p:cNvPicPr>
            <p:nvPr/>
          </p:nvPicPr>
          <p:blipFill>
            <a:blip r:embed="rId4">
              <a:lum bright="70000" contrast="80000"/>
              <a:extLst>
                <a:ext uri="{28A0092B-C50C-407E-A947-70E740481C1C}">
                  <a14:useLocalDpi xmlns:a14="http://schemas.microsoft.com/office/drawing/2010/main" val="0"/>
                </a:ext>
              </a:extLst>
            </a:blip>
            <a:srcRect/>
            <a:stretch>
              <a:fillRect/>
            </a:stretch>
          </p:blipFill>
          <p:spPr bwMode="auto">
            <a:xfrm>
              <a:off x="2160" y="814"/>
              <a:ext cx="1248"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0" name="Group 25"/>
          <p:cNvGrpSpPr>
            <a:grpSpLocks/>
          </p:cNvGrpSpPr>
          <p:nvPr/>
        </p:nvGrpSpPr>
        <p:grpSpPr bwMode="auto">
          <a:xfrm>
            <a:off x="428625" y="3214688"/>
            <a:ext cx="2057400" cy="1371600"/>
            <a:chOff x="2064" y="1920"/>
            <a:chExt cx="1296" cy="864"/>
          </a:xfrm>
        </p:grpSpPr>
        <p:sp>
          <p:nvSpPr>
            <p:cNvPr id="18444" name="AutoShape 16"/>
            <p:cNvSpPr>
              <a:spLocks noChangeArrowheads="1"/>
            </p:cNvSpPr>
            <p:nvPr/>
          </p:nvSpPr>
          <p:spPr bwMode="auto">
            <a:xfrm>
              <a:off x="2064" y="1920"/>
              <a:ext cx="1296" cy="864"/>
            </a:xfrm>
            <a:prstGeom prst="roundRect">
              <a:avLst>
                <a:gd name="adj" fmla="val 16667"/>
              </a:avLst>
            </a:prstGeom>
            <a:solidFill>
              <a:srgbClr val="F8F8F8"/>
            </a:solidFill>
            <a:ln w="25400">
              <a:solidFill>
                <a:srgbClr val="00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18445" name="Text Box 15"/>
            <p:cNvSpPr txBox="1">
              <a:spLocks noChangeArrowheads="1"/>
            </p:cNvSpPr>
            <p:nvPr/>
          </p:nvSpPr>
          <p:spPr bwMode="auto">
            <a:xfrm>
              <a:off x="2109" y="1977"/>
              <a:ext cx="1206"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ru-RU" sz="2000" i="1" dirty="0">
                  <a:solidFill>
                    <a:srgbClr val="0000CC"/>
                  </a:solidFill>
                  <a:cs typeface="Arial" panose="020B0604020202020204" pitchFamily="34" charset="0"/>
                </a:rPr>
                <a:t>Power supply:</a:t>
              </a:r>
              <a:r>
                <a:rPr lang="en-US" altLang="ru-RU" sz="2400" dirty="0">
                  <a:solidFill>
                    <a:srgbClr val="0000CC"/>
                  </a:solidFill>
                  <a:cs typeface="Arial" panose="020B0604020202020204" pitchFamily="34" charset="0"/>
                </a:rPr>
                <a:t> </a:t>
              </a:r>
            </a:p>
            <a:p>
              <a:pPr algn="ctr" eaLnBrk="1" hangingPunct="1">
                <a:spcBef>
                  <a:spcPct val="50000"/>
                </a:spcBef>
                <a:buFontTx/>
                <a:buNone/>
              </a:pPr>
              <a:r>
                <a:rPr lang="en-US" altLang="ru-RU" sz="1600" i="1" dirty="0" err="1">
                  <a:solidFill>
                    <a:srgbClr val="0000CC"/>
                  </a:solidFill>
                  <a:cs typeface="Arial" panose="020B0604020202020204" pitchFamily="34" charset="0"/>
                </a:rPr>
                <a:t>U</a:t>
              </a:r>
              <a:r>
                <a:rPr lang="en-US" altLang="ru-RU" sz="1600" baseline="-25000" dirty="0" err="1">
                  <a:solidFill>
                    <a:srgbClr val="0000CC"/>
                  </a:solidFill>
                  <a:cs typeface="Arial" panose="020B0604020202020204" pitchFamily="34" charset="0"/>
                </a:rPr>
                <a:t>max</a:t>
              </a:r>
              <a:r>
                <a:rPr lang="en-US" altLang="ru-RU" sz="1600" dirty="0">
                  <a:solidFill>
                    <a:srgbClr val="0000CC"/>
                  </a:solidFill>
                  <a:cs typeface="Arial" panose="020B0604020202020204" pitchFamily="34" charset="0"/>
                </a:rPr>
                <a:t> = 300 kV</a:t>
              </a:r>
            </a:p>
            <a:p>
              <a:pPr algn="ctr" eaLnBrk="1" hangingPunct="1">
                <a:spcBef>
                  <a:spcPct val="50000"/>
                </a:spcBef>
                <a:buFontTx/>
                <a:buNone/>
              </a:pPr>
              <a:r>
                <a:rPr lang="en-US" altLang="ru-RU" sz="1600" dirty="0">
                  <a:solidFill>
                    <a:srgbClr val="0000CC"/>
                  </a:solidFill>
                  <a:cs typeface="Arial" panose="020B0604020202020204" pitchFamily="34" charset="0"/>
                </a:rPr>
                <a:t> </a:t>
              </a:r>
              <a:r>
                <a:rPr lang="en-US" altLang="ru-RU" sz="1600" i="1" dirty="0">
                  <a:solidFill>
                    <a:srgbClr val="0000CC"/>
                  </a:solidFill>
                  <a:cs typeface="Arial" panose="020B0604020202020204" pitchFamily="34" charset="0"/>
                </a:rPr>
                <a:t>I</a:t>
              </a:r>
              <a:r>
                <a:rPr lang="en-US" altLang="ru-RU" sz="1600" baseline="-25000" dirty="0">
                  <a:solidFill>
                    <a:srgbClr val="0000CC"/>
                  </a:solidFill>
                  <a:cs typeface="Arial" panose="020B0604020202020204" pitchFamily="34" charset="0"/>
                </a:rPr>
                <a:t>max</a:t>
              </a:r>
              <a:r>
                <a:rPr lang="en-US" altLang="ru-RU" sz="1600" dirty="0">
                  <a:solidFill>
                    <a:srgbClr val="0000CC"/>
                  </a:solidFill>
                  <a:cs typeface="Arial" panose="020B0604020202020204" pitchFamily="34" charset="0"/>
                </a:rPr>
                <a:t> = 50 mA</a:t>
              </a:r>
              <a:r>
                <a:rPr lang="en-US" altLang="ru-RU" sz="1600" dirty="0">
                  <a:cs typeface="Arial" panose="020B0604020202020204" pitchFamily="34" charset="0"/>
                </a:rPr>
                <a:t> </a:t>
              </a:r>
            </a:p>
          </p:txBody>
        </p:sp>
      </p:grpSp>
      <p:sp>
        <p:nvSpPr>
          <p:cNvPr id="18441"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18442"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AEC4743D-E748-4F6C-9A74-A2489DA6D4DD}" type="slidenum">
              <a:rPr lang="ru-RU" altLang="ru-RU" sz="1600">
                <a:solidFill>
                  <a:schemeClr val="bg2"/>
                </a:solidFill>
                <a:latin typeface="Tahoma" panose="020B0604030504040204" pitchFamily="34" charset="0"/>
                <a:cs typeface="Arial" panose="020B0604020202020204" pitchFamily="34" charset="0"/>
              </a:rPr>
              <a:pPr algn="ctr" eaLnBrk="1" hangingPunct="1">
                <a:spcBef>
                  <a:spcPct val="0"/>
                </a:spcBef>
                <a:buFontTx/>
                <a:buNone/>
              </a:pPr>
              <a:t>8</a:t>
            </a:fld>
            <a:endParaRPr lang="ru-RU" altLang="ru-RU" sz="1600">
              <a:solidFill>
                <a:schemeClr val="bg2"/>
              </a:solidFill>
              <a:latin typeface="Tahoma" panose="020B0604030504040204" pitchFamily="34" charset="0"/>
              <a:cs typeface="Arial" panose="020B0604020202020204" pitchFamily="34" charset="0"/>
            </a:endParaRPr>
          </a:p>
        </p:txBody>
      </p:sp>
      <p:pic>
        <p:nvPicPr>
          <p:cNvPr id="18443" name="Picture 6" descr="DSC02936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4786313"/>
            <a:ext cx="16351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461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Рисунок 10" descr="DSC_00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857250"/>
            <a:ext cx="8455025"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6"/>
          <p:cNvSpPr txBox="1">
            <a:spLocks noChangeArrowheads="1"/>
          </p:cNvSpPr>
          <p:nvPr/>
        </p:nvSpPr>
        <p:spPr bwMode="auto">
          <a:xfrm>
            <a:off x="0" y="1524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ru-RU" sz="2800" b="1">
                <a:solidFill>
                  <a:srgbClr val="0000CC"/>
                </a:solidFill>
                <a:cs typeface="Arial" panose="020B0604020202020204" pitchFamily="34" charset="0"/>
              </a:rPr>
              <a:t>Injector</a:t>
            </a:r>
          </a:p>
        </p:txBody>
      </p:sp>
      <p:grpSp>
        <p:nvGrpSpPr>
          <p:cNvPr id="20484" name="Group 7"/>
          <p:cNvGrpSpPr>
            <a:grpSpLocks/>
          </p:cNvGrpSpPr>
          <p:nvPr/>
        </p:nvGrpSpPr>
        <p:grpSpPr bwMode="auto">
          <a:xfrm>
            <a:off x="3714750" y="5000625"/>
            <a:ext cx="5029200" cy="1600200"/>
            <a:chOff x="1296" y="3168"/>
            <a:chExt cx="3168" cy="1008"/>
          </a:xfrm>
        </p:grpSpPr>
        <p:sp>
          <p:nvSpPr>
            <p:cNvPr id="20492" name="AutoShape 8"/>
            <p:cNvSpPr>
              <a:spLocks noChangeArrowheads="1"/>
            </p:cNvSpPr>
            <p:nvPr/>
          </p:nvSpPr>
          <p:spPr bwMode="auto">
            <a:xfrm>
              <a:off x="1296" y="3168"/>
              <a:ext cx="3168" cy="1008"/>
            </a:xfrm>
            <a:prstGeom prst="roundRect">
              <a:avLst>
                <a:gd name="adj" fmla="val 16667"/>
              </a:avLst>
            </a:prstGeom>
            <a:solidFill>
              <a:srgbClr val="0000CC">
                <a:alpha val="59999"/>
              </a:srgbClr>
            </a:solidFill>
            <a:ln w="25400">
              <a:solidFill>
                <a:srgbClr val="00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pic>
          <p:nvPicPr>
            <p:cNvPr id="20493" name="Picture 9" descr="+1st-stage-F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 y="3277"/>
              <a:ext cx="2920"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5" name="AutoShape 10"/>
          <p:cNvSpPr>
            <a:spLocks noChangeArrowheads="1"/>
          </p:cNvSpPr>
          <p:nvPr/>
        </p:nvSpPr>
        <p:spPr bwMode="auto">
          <a:xfrm>
            <a:off x="7429500" y="5500688"/>
            <a:ext cx="1066800" cy="457200"/>
          </a:xfrm>
          <a:prstGeom prst="roundRect">
            <a:avLst>
              <a:gd name="adj" fmla="val 16667"/>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20486" name="Line 11"/>
          <p:cNvSpPr>
            <a:spLocks noChangeShapeType="1"/>
          </p:cNvSpPr>
          <p:nvPr/>
        </p:nvSpPr>
        <p:spPr bwMode="auto">
          <a:xfrm flipH="1" flipV="1">
            <a:off x="4286250" y="2571750"/>
            <a:ext cx="3643313" cy="2928938"/>
          </a:xfrm>
          <a:prstGeom prst="line">
            <a:avLst/>
          </a:prstGeom>
          <a:noFill/>
          <a:ln w="317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ru-RU"/>
          </a:p>
        </p:txBody>
      </p:sp>
      <p:sp>
        <p:nvSpPr>
          <p:cNvPr id="20487" name="Rectangle 4"/>
          <p:cNvSpPr>
            <a:spLocks noChangeArrowheads="1"/>
          </p:cNvSpPr>
          <p:nvPr/>
        </p:nvSpPr>
        <p:spPr bwMode="auto">
          <a:xfrm>
            <a:off x="0" y="0"/>
            <a:ext cx="9144000" cy="6858000"/>
          </a:xfrm>
          <a:prstGeom prst="rect">
            <a:avLst/>
          </a:prstGeom>
          <a:noFill/>
          <a:ln w="101600">
            <a:solidFill>
              <a:srgbClr val="0000CC">
                <a:alpha val="65097"/>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cs typeface="Arial" panose="020B0604020202020204" pitchFamily="34" charset="0"/>
            </a:endParaRPr>
          </a:p>
        </p:txBody>
      </p:sp>
      <p:sp>
        <p:nvSpPr>
          <p:cNvPr id="20488" name="Rectangle 4"/>
          <p:cNvSpPr>
            <a:spLocks noChangeArrowheads="1"/>
          </p:cNvSpPr>
          <p:nvPr/>
        </p:nvSpPr>
        <p:spPr bwMode="auto">
          <a:xfrm>
            <a:off x="8610600" y="647065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71F53187-F64C-4B9E-BD49-42CB8A83876D}" type="slidenum">
              <a:rPr lang="ru-RU" altLang="ru-RU" sz="1600">
                <a:solidFill>
                  <a:schemeClr val="bg2"/>
                </a:solidFill>
                <a:latin typeface="Tahoma" panose="020B0604030504040204" pitchFamily="34" charset="0"/>
                <a:cs typeface="Arial" panose="020B0604020202020204" pitchFamily="34" charset="0"/>
              </a:rPr>
              <a:pPr algn="ctr" eaLnBrk="1" hangingPunct="1">
                <a:spcBef>
                  <a:spcPct val="0"/>
                </a:spcBef>
                <a:buFontTx/>
                <a:buNone/>
              </a:pPr>
              <a:t>9</a:t>
            </a:fld>
            <a:endParaRPr lang="ru-RU" altLang="ru-RU" sz="1600">
              <a:solidFill>
                <a:schemeClr val="bg2"/>
              </a:solidFill>
              <a:latin typeface="Tahoma" panose="020B0604030504040204" pitchFamily="34" charset="0"/>
              <a:cs typeface="Arial" panose="020B0604020202020204" pitchFamily="34" charset="0"/>
            </a:endParaRPr>
          </a:p>
        </p:txBody>
      </p:sp>
      <p:grpSp>
        <p:nvGrpSpPr>
          <p:cNvPr id="3" name="Группа 15"/>
          <p:cNvGrpSpPr>
            <a:grpSpLocks/>
          </p:cNvGrpSpPr>
          <p:nvPr/>
        </p:nvGrpSpPr>
        <p:grpSpPr bwMode="auto">
          <a:xfrm>
            <a:off x="1500188" y="1643063"/>
            <a:ext cx="6143625" cy="4500562"/>
            <a:chOff x="1500166" y="1643050"/>
            <a:chExt cx="6143669" cy="4500594"/>
          </a:xfrm>
        </p:grpSpPr>
        <p:sp>
          <p:nvSpPr>
            <p:cNvPr id="20490" name="AutoShape 39"/>
            <p:cNvSpPr>
              <a:spLocks noChangeArrowheads="1"/>
            </p:cNvSpPr>
            <p:nvPr/>
          </p:nvSpPr>
          <p:spPr bwMode="auto">
            <a:xfrm>
              <a:off x="1500166" y="1643050"/>
              <a:ext cx="6143669" cy="4500594"/>
            </a:xfrm>
            <a:prstGeom prst="roundRect">
              <a:avLst>
                <a:gd name="adj" fmla="val 6093"/>
              </a:avLst>
            </a:prstGeom>
            <a:solidFill>
              <a:schemeClr val="bg1"/>
            </a:solidFill>
            <a:ln w="38100">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ru-RU" altLang="ru-RU" sz="1800">
                <a:solidFill>
                  <a:srgbClr val="000000"/>
                </a:solidFill>
                <a:cs typeface="Arial" panose="020B0604020202020204" pitchFamily="34" charset="0"/>
              </a:endParaRPr>
            </a:p>
          </p:txBody>
        </p:sp>
        <p:pic>
          <p:nvPicPr>
            <p:cNvPr id="20491" name="Рисунок 14" descr="DSC_00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5611" y="1785926"/>
              <a:ext cx="5852778" cy="424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04986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1757</Words>
  <Application>Microsoft Office PowerPoint</Application>
  <PresentationFormat>Экран (4:3)</PresentationFormat>
  <Paragraphs>408</Paragraphs>
  <Slides>42</Slides>
  <Notes>28</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1</vt:i4>
      </vt:variant>
      <vt:variant>
        <vt:lpstr>Внедренные серверы OLE</vt:lpstr>
      </vt:variant>
      <vt:variant>
        <vt:i4>5</vt:i4>
      </vt:variant>
      <vt:variant>
        <vt:lpstr>Заголовки слайдов</vt:lpstr>
      </vt:variant>
      <vt:variant>
        <vt:i4>42</vt:i4>
      </vt:variant>
    </vt:vector>
  </HeadingPairs>
  <TitlesOfParts>
    <vt:vector size="60" baseType="lpstr">
      <vt:lpstr>굴림</vt:lpstr>
      <vt:lpstr>맑은 고딕</vt:lpstr>
      <vt:lpstr>MS Mincho</vt:lpstr>
      <vt:lpstr>MS PGothic</vt:lpstr>
      <vt:lpstr>Arial</vt:lpstr>
      <vt:lpstr>Brush Script Std</vt:lpstr>
      <vt:lpstr>Calibri</vt:lpstr>
      <vt:lpstr>Calibri Light</vt:lpstr>
      <vt:lpstr>Symbol</vt:lpstr>
      <vt:lpstr>Tahoma</vt:lpstr>
      <vt:lpstr>Times New Roman</vt:lpstr>
      <vt:lpstr>Wingdings</vt:lpstr>
      <vt:lpstr>Тема Office</vt:lpstr>
      <vt:lpstr>Документ</vt:lpstr>
      <vt:lpstr>Visio.Drawing.11</vt:lpstr>
      <vt:lpstr>VISIO</vt:lpstr>
      <vt:lpstr>Формула</vt:lpstr>
      <vt:lpstr>Visio.Drawing.6</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RF power supply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Magnets and vacuum chamber of bends</vt:lpstr>
      <vt:lpstr>Презентация PowerPoint</vt:lpstr>
      <vt:lpstr>Презентация PowerPoint</vt:lpstr>
      <vt:lpstr>Презентация PowerPoint</vt:lpstr>
      <vt:lpstr>Презентация PowerPoint</vt:lpstr>
      <vt:lpstr>Презентация PowerPoint</vt:lpstr>
      <vt:lpstr>Electron beam and radiation parameters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simplest scheme of ERL (for understanding) with separated tracks</vt:lpstr>
      <vt:lpstr>Multy-pass Accelerator-Recuperator Source (MARS) ERL-2011 </vt:lpstr>
      <vt:lpstr>Презентация PowerPoint</vt:lpstr>
    </vt:vector>
  </TitlesOfParts>
  <Company>BINP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Sorokoletov</dc:creator>
  <cp:lastModifiedBy>kulipanov</cp:lastModifiedBy>
  <cp:revision>14</cp:revision>
  <dcterms:created xsi:type="dcterms:W3CDTF">2017-02-20T06:37:18Z</dcterms:created>
  <dcterms:modified xsi:type="dcterms:W3CDTF">2017-02-21T05:15:08Z</dcterms:modified>
</cp:coreProperties>
</file>