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348" r:id="rId2"/>
    <p:sldId id="349" r:id="rId3"/>
    <p:sldId id="358" r:id="rId4"/>
    <p:sldId id="404" r:id="rId5"/>
    <p:sldId id="359" r:id="rId6"/>
    <p:sldId id="360" r:id="rId7"/>
    <p:sldId id="361" r:id="rId8"/>
    <p:sldId id="377" r:id="rId9"/>
    <p:sldId id="402" r:id="rId10"/>
    <p:sldId id="403" r:id="rId11"/>
    <p:sldId id="378" r:id="rId12"/>
    <p:sldId id="379" r:id="rId13"/>
    <p:sldId id="363" r:id="rId14"/>
    <p:sldId id="365" r:id="rId15"/>
    <p:sldId id="366" r:id="rId16"/>
    <p:sldId id="367" r:id="rId17"/>
    <p:sldId id="350" r:id="rId18"/>
    <p:sldId id="351" r:id="rId19"/>
    <p:sldId id="369" r:id="rId20"/>
    <p:sldId id="405" r:id="rId21"/>
    <p:sldId id="373" r:id="rId22"/>
    <p:sldId id="391" r:id="rId23"/>
    <p:sldId id="374" r:id="rId24"/>
    <p:sldId id="380" r:id="rId25"/>
    <p:sldId id="368" r:id="rId26"/>
    <p:sldId id="370" r:id="rId27"/>
    <p:sldId id="371" r:id="rId28"/>
    <p:sldId id="372" r:id="rId29"/>
    <p:sldId id="383" r:id="rId30"/>
    <p:sldId id="384" r:id="rId31"/>
    <p:sldId id="385" r:id="rId32"/>
    <p:sldId id="352" r:id="rId33"/>
    <p:sldId id="409" r:id="rId34"/>
    <p:sldId id="410" r:id="rId35"/>
    <p:sldId id="411" r:id="rId36"/>
    <p:sldId id="412" r:id="rId37"/>
    <p:sldId id="413" r:id="rId38"/>
    <p:sldId id="414" r:id="rId39"/>
    <p:sldId id="415" r:id="rId40"/>
    <p:sldId id="416" r:id="rId41"/>
    <p:sldId id="355" r:id="rId42"/>
    <p:sldId id="393" r:id="rId43"/>
    <p:sldId id="395" r:id="rId44"/>
    <p:sldId id="396" r:id="rId45"/>
    <p:sldId id="397" r:id="rId46"/>
    <p:sldId id="398" r:id="rId47"/>
    <p:sldId id="399" r:id="rId48"/>
    <p:sldId id="400" r:id="rId49"/>
    <p:sldId id="401" r:id="rId50"/>
    <p:sldId id="356" r:id="rId51"/>
    <p:sldId id="376" r:id="rId52"/>
    <p:sldId id="408" r:id="rId53"/>
    <p:sldId id="407" r:id="rId54"/>
    <p:sldId id="375" r:id="rId55"/>
  </p:sldIdLst>
  <p:sldSz cx="9144000" cy="6858000" type="screen4x3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B0307"/>
    <a:srgbClr val="8D0E17"/>
    <a:srgbClr val="A94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52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96866371793054"/>
          <c:y val="0.0496973966270359"/>
          <c:w val="0.851161292985295"/>
          <c:h val="0.810381228637707"/>
        </c:manualLayout>
      </c:layout>
      <c:barChart>
        <c:barDir val="col"/>
        <c:grouping val="clustered"/>
        <c:varyColors val="0"/>
        <c:ser>
          <c:idx val="0"/>
          <c:order val="1"/>
          <c:spPr>
            <a:solidFill>
              <a:srgbClr val="0000FF"/>
            </a:solidFill>
          </c:spPr>
          <c:invertIfNegative val="0"/>
          <c:val>
            <c:numRef>
              <c:f>MLC_initial_cool_sum!$S$113:$S$118</c:f>
              <c:numCache>
                <c:formatCode>General</c:formatCode>
                <c:ptCount val="6"/>
                <c:pt idx="0">
                  <c:v>16.2</c:v>
                </c:pt>
                <c:pt idx="1">
                  <c:v>16.2</c:v>
                </c:pt>
                <c:pt idx="2">
                  <c:v>16.2</c:v>
                </c:pt>
                <c:pt idx="3">
                  <c:v>12.0</c:v>
                </c:pt>
                <c:pt idx="4">
                  <c:v>7.8</c:v>
                </c:pt>
                <c:pt idx="5">
                  <c:v>14.0</c:v>
                </c:pt>
              </c:numCache>
            </c:numRef>
          </c:val>
        </c:ser>
        <c:ser>
          <c:idx val="1"/>
          <c:order val="0"/>
          <c:spPr>
            <a:solidFill>
              <a:srgbClr val="FF0000"/>
            </a:solidFill>
          </c:spPr>
          <c:invertIfNegative val="0"/>
          <c:val>
            <c:numRef>
              <c:f>MLC_initial_cool_sum!$T$113:$T$118</c:f>
              <c:numCache>
                <c:formatCode>General</c:formatCode>
                <c:ptCount val="6"/>
                <c:pt idx="0">
                  <c:v>16.2</c:v>
                </c:pt>
                <c:pt idx="1">
                  <c:v>16.2</c:v>
                </c:pt>
                <c:pt idx="2">
                  <c:v>16.2</c:v>
                </c:pt>
                <c:pt idx="3">
                  <c:v>13.7</c:v>
                </c:pt>
                <c:pt idx="4">
                  <c:v>16.2</c:v>
                </c:pt>
                <c:pt idx="5">
                  <c:v>16.0</c:v>
                </c:pt>
              </c:numCache>
            </c:numRef>
          </c:val>
        </c:ser>
        <c:ser>
          <c:idx val="2"/>
          <c:order val="2"/>
          <c:spPr>
            <a:solidFill>
              <a:srgbClr val="FFFF00"/>
            </a:solidFill>
          </c:spPr>
          <c:invertIfNegative val="0"/>
          <c:val>
            <c:numRef>
              <c:f>MLC_initial_cool_sum!$U$113:$U$118</c:f>
              <c:numCache>
                <c:formatCode>General</c:formatCode>
                <c:ptCount val="6"/>
                <c:pt idx="0">
                  <c:v>16.2</c:v>
                </c:pt>
                <c:pt idx="1">
                  <c:v>16.2</c:v>
                </c:pt>
                <c:pt idx="2">
                  <c:v>16.2</c:v>
                </c:pt>
                <c:pt idx="3">
                  <c:v>13.7</c:v>
                </c:pt>
                <c:pt idx="4">
                  <c:v>16.2</c:v>
                </c:pt>
                <c:pt idx="5">
                  <c:v>16.2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3778360"/>
        <c:axId val="-2133584920"/>
      </c:barChart>
      <c:catAx>
        <c:axId val="-2133778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cavity#</a:t>
                </a:r>
              </a:p>
            </c:rich>
          </c:tx>
          <c:layout>
            <c:manualLayout>
              <c:xMode val="edge"/>
              <c:yMode val="edge"/>
              <c:x val="0.483823660722505"/>
              <c:y val="0.894762929574817"/>
            </c:manualLayout>
          </c:layout>
          <c:overlay val="0"/>
        </c:title>
        <c:majorTickMark val="out"/>
        <c:minorTickMark val="none"/>
        <c:tickLblPos val="nextTo"/>
        <c:crossAx val="-2133584920"/>
        <c:crosses val="autoZero"/>
        <c:auto val="1"/>
        <c:lblAlgn val="ctr"/>
        <c:lblOffset val="100"/>
        <c:noMultiLvlLbl val="0"/>
      </c:catAx>
      <c:valAx>
        <c:axId val="-2133584920"/>
        <c:scaling>
          <c:orientation val="minMax"/>
          <c:max val="17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Eacc max [MV/m]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33778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243078723565"/>
          <c:y val="0.0576576791537422"/>
          <c:w val="0.773226517316281"/>
          <c:h val="0.740234678316569"/>
        </c:manualLayout>
      </c:layout>
      <c:scatterChart>
        <c:scatterStyle val="lineMarker"/>
        <c:varyColors val="0"/>
        <c:ser>
          <c:idx val="1"/>
          <c:order val="1"/>
          <c:tx>
            <c:v>initial cool down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0000FF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MLC_initial_cool_sum!$V$62:$V$67</c:f>
                <c:numCache>
                  <c:formatCode>General</c:formatCode>
                  <c:ptCount val="6"/>
                  <c:pt idx="0">
                    <c:v>2.62803693474386E9</c:v>
                  </c:pt>
                  <c:pt idx="1">
                    <c:v>2.09750673330696E9</c:v>
                  </c:pt>
                  <c:pt idx="2">
                    <c:v>2.56195296716461E9</c:v>
                  </c:pt>
                  <c:pt idx="3">
                    <c:v>1.43747559347849E9</c:v>
                  </c:pt>
                  <c:pt idx="4">
                    <c:v>2.13423063515378E9</c:v>
                  </c:pt>
                  <c:pt idx="5">
                    <c:v>1.75688127393244E9</c:v>
                  </c:pt>
                </c:numCache>
              </c:numRef>
            </c:plus>
            <c:minus>
              <c:numRef>
                <c:f>MLC_initial_cool_sum!$V$62:$V$67</c:f>
                <c:numCache>
                  <c:formatCode>General</c:formatCode>
                  <c:ptCount val="6"/>
                  <c:pt idx="0">
                    <c:v>2.62803693474386E9</c:v>
                  </c:pt>
                  <c:pt idx="1">
                    <c:v>2.09750673330696E9</c:v>
                  </c:pt>
                  <c:pt idx="2">
                    <c:v>2.56195296716461E9</c:v>
                  </c:pt>
                  <c:pt idx="3">
                    <c:v>1.43747559347849E9</c:v>
                  </c:pt>
                  <c:pt idx="4">
                    <c:v>2.13423063515378E9</c:v>
                  </c:pt>
                  <c:pt idx="5">
                    <c:v>1.75688127393244E9</c:v>
                  </c:pt>
                </c:numCache>
              </c:numRef>
            </c:minus>
          </c:errBars>
          <c:xVal>
            <c:numRef>
              <c:f>MLC_initial_cool_sum!$B$24:$B$29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</c:numCache>
            </c:numRef>
          </c:xVal>
          <c:yVal>
            <c:numRef>
              <c:f>MLC_initial_cool_sum!$D$24:$D$29</c:f>
              <c:numCache>
                <c:formatCode>0.00E+00</c:formatCode>
                <c:ptCount val="6"/>
                <c:pt idx="0">
                  <c:v>1.88E10</c:v>
                </c:pt>
                <c:pt idx="1">
                  <c:v>1.48E10</c:v>
                </c:pt>
                <c:pt idx="2">
                  <c:v>1.81E10</c:v>
                </c:pt>
                <c:pt idx="3">
                  <c:v>1.0E10</c:v>
                </c:pt>
                <c:pt idx="4">
                  <c:v>1.51E10</c:v>
                </c:pt>
                <c:pt idx="5">
                  <c:v>1.24E10</c:v>
                </c:pt>
              </c:numCache>
            </c:numRef>
          </c:yVal>
          <c:smooth val="0"/>
        </c:ser>
        <c:ser>
          <c:idx val="0"/>
          <c:order val="0"/>
          <c:tx>
            <c:v>1st thermal cycle w/ fast cool</c:v>
          </c:tx>
          <c:spPr>
            <a:ln w="28575">
              <a:noFill/>
            </a:ln>
          </c:spPr>
          <c:marker>
            <c:symbol val="circle"/>
            <c:size val="11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MLC_initial_cool_sum!$W$62:$W$67</c:f>
                <c:numCache>
                  <c:formatCode>General</c:formatCode>
                  <c:ptCount val="6"/>
                  <c:pt idx="0">
                    <c:v>2.60074334485066E9</c:v>
                  </c:pt>
                  <c:pt idx="1">
                    <c:v>2.0440747800852E9</c:v>
                  </c:pt>
                  <c:pt idx="2">
                    <c:v>1.85468259994144E9</c:v>
                  </c:pt>
                  <c:pt idx="3">
                    <c:v>1.97717428689191E9</c:v>
                  </c:pt>
                  <c:pt idx="4">
                    <c:v>2.89155209009118E9</c:v>
                  </c:pt>
                  <c:pt idx="5">
                    <c:v>1.65894311064037E9</c:v>
                  </c:pt>
                </c:numCache>
              </c:numRef>
            </c:plus>
            <c:minus>
              <c:numRef>
                <c:f>MLC_initial_cool_sum!$W$62:$W$67</c:f>
                <c:numCache>
                  <c:formatCode>General</c:formatCode>
                  <c:ptCount val="6"/>
                  <c:pt idx="0">
                    <c:v>2.60074334485066E9</c:v>
                  </c:pt>
                  <c:pt idx="1">
                    <c:v>2.0440747800852E9</c:v>
                  </c:pt>
                  <c:pt idx="2">
                    <c:v>1.85468259994144E9</c:v>
                  </c:pt>
                  <c:pt idx="3">
                    <c:v>1.97717428689191E9</c:v>
                  </c:pt>
                  <c:pt idx="4">
                    <c:v>2.89155209009118E9</c:v>
                  </c:pt>
                  <c:pt idx="5">
                    <c:v>1.65894311064037E9</c:v>
                  </c:pt>
                </c:numCache>
              </c:numRef>
            </c:minus>
          </c:errBars>
          <c:xVal>
            <c:numRef>
              <c:f>MLC_initial_cool_sum!$B$24:$B$29</c:f>
              <c:numCache>
                <c:formatCode>General</c:formatCode>
                <c:ptCount val="6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</c:numCache>
            </c:numRef>
          </c:xVal>
          <c:yVal>
            <c:numRef>
              <c:f>MLC_initial_cool_sum!$D$32:$D$37</c:f>
              <c:numCache>
                <c:formatCode>0.00E+00</c:formatCode>
                <c:ptCount val="6"/>
                <c:pt idx="0">
                  <c:v>1.83900325526968E10</c:v>
                </c:pt>
                <c:pt idx="1">
                  <c:v>1.39E10</c:v>
                </c:pt>
                <c:pt idx="2">
                  <c:v>1.84E10</c:v>
                </c:pt>
                <c:pt idx="3">
                  <c:v>1.4E10</c:v>
                </c:pt>
                <c:pt idx="4">
                  <c:v>2.04E10</c:v>
                </c:pt>
                <c:pt idx="5">
                  <c:v>1.17E10</c:v>
                </c:pt>
              </c:numCache>
            </c:numRef>
          </c:yVal>
          <c:smooth val="0"/>
        </c:ser>
        <c:ser>
          <c:idx val="2"/>
          <c:order val="2"/>
          <c:spPr>
            <a:ln w="28575">
              <a:noFill/>
            </a:ln>
          </c:spPr>
          <c:marker>
            <c:symbol val="x"/>
            <c:size val="11"/>
            <c:spPr>
              <a:solidFill>
                <a:srgbClr val="FFFF00"/>
              </a:solidFill>
              <a:ln w="22225"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MLC_initial_cool_sum!$W$69:$W$75</c:f>
                <c:numCache>
                  <c:formatCode>General</c:formatCode>
                  <c:ptCount val="7"/>
                  <c:pt idx="0">
                    <c:v>3.06630874687695E9</c:v>
                  </c:pt>
                  <c:pt idx="1">
                    <c:v>2.82468161343422E9</c:v>
                  </c:pt>
                  <c:pt idx="2">
                    <c:v>2.84424239963613E9</c:v>
                  </c:pt>
                  <c:pt idx="3">
                    <c:v>1.83911375416985E9</c:v>
                  </c:pt>
                  <c:pt idx="4">
                    <c:v>2.47874412738666E9</c:v>
                  </c:pt>
                  <c:pt idx="5">
                    <c:v>8.9767967679583E8</c:v>
                  </c:pt>
                  <c:pt idx="6">
                    <c:v>1.65894311064037E9</c:v>
                  </c:pt>
                </c:numCache>
              </c:numRef>
            </c:plus>
            <c:minus>
              <c:numRef>
                <c:f>MLC_initial_cool_sum!$W$69:$W$75</c:f>
                <c:numCache>
                  <c:formatCode>General</c:formatCode>
                  <c:ptCount val="7"/>
                  <c:pt idx="0">
                    <c:v>3.06630874687695E9</c:v>
                  </c:pt>
                  <c:pt idx="1">
                    <c:v>2.82468161343422E9</c:v>
                  </c:pt>
                  <c:pt idx="2">
                    <c:v>2.84424239963613E9</c:v>
                  </c:pt>
                  <c:pt idx="3">
                    <c:v>1.83911375416985E9</c:v>
                  </c:pt>
                  <c:pt idx="4">
                    <c:v>2.47874412738666E9</c:v>
                  </c:pt>
                  <c:pt idx="5">
                    <c:v>8.9767967679583E8</c:v>
                  </c:pt>
                  <c:pt idx="6">
                    <c:v>1.65894311064037E9</c:v>
                  </c:pt>
                </c:numCache>
              </c:numRef>
            </c:minus>
          </c:errBars>
          <c:xVal>
            <c:numRef>
              <c:f>MLC_initial_cool_sum!$S$69:$S$75</c:f>
              <c:numCache>
                <c:formatCode>General</c:formatCode>
                <c:ptCount val="7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6.0</c:v>
                </c:pt>
              </c:numCache>
            </c:numRef>
          </c:xVal>
          <c:yVal>
            <c:numRef>
              <c:f>MLC_initial_cool_sum!$V$69:$V$75</c:f>
              <c:numCache>
                <c:formatCode>0.00E+00</c:formatCode>
                <c:ptCount val="7"/>
                <c:pt idx="0">
                  <c:v>2.16820770812831E10</c:v>
                </c:pt>
                <c:pt idx="1">
                  <c:v>1.9973515235523E10</c:v>
                </c:pt>
                <c:pt idx="2">
                  <c:v>2.01118308812101E10</c:v>
                </c:pt>
                <c:pt idx="3">
                  <c:v>1.30044980694695E10</c:v>
                </c:pt>
                <c:pt idx="4">
                  <c:v>1.75273678130144E10</c:v>
                </c:pt>
                <c:pt idx="5">
                  <c:v>8.91E9</c:v>
                </c:pt>
                <c:pt idx="6">
                  <c:v>1.34E10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9041880"/>
        <c:axId val="-2119061976"/>
      </c:scatterChart>
      <c:valAx>
        <c:axId val="-2119041880"/>
        <c:scaling>
          <c:orientation val="minMax"/>
          <c:max val="6.5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cavity#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19061976"/>
        <c:crosses val="autoZero"/>
        <c:crossBetween val="midCat"/>
      </c:valAx>
      <c:valAx>
        <c:axId val="-2119061976"/>
        <c:scaling>
          <c:logBase val="10.0"/>
          <c:orientation val="minMax"/>
          <c:max val="5.0E10"/>
          <c:min val="1.0E9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 smtClean="0"/>
                  <a:t>Qo</a:t>
                </a:r>
                <a:r>
                  <a:rPr lang="en-US" dirty="0" smtClean="0"/>
                  <a:t> at 16.2MV/m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"/>
              <c:y val="0.29458939791617"/>
            </c:manualLayout>
          </c:layout>
          <c:overlay val="0"/>
        </c:title>
        <c:numFmt formatCode="0.00E+00" sourceLinked="1"/>
        <c:majorTickMark val="out"/>
        <c:minorTickMark val="none"/>
        <c:tickLblPos val="nextTo"/>
        <c:crossAx val="-211904188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19BDB-AF87-CC4D-8534-8DAE3D62298D}" type="datetimeFigureOut">
              <a:rPr lang="en-US" smtClean="0"/>
              <a:t>2/23/17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4CE2C-5F8C-6148-9677-EEC8E38DE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40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AA91-FF66-8943-BDDB-3642FC82AC4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67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16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167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167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167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175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31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hyperlink" Target="mailto:christopher.mayes@cornell.edu" TargetMode="External"/><Relationship Id="rId10" Type="http://schemas.openxmlformats.org/officeDocument/2006/relationships/image" Target="../media/image1.jpe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/>
          <p:cNvSpPr/>
          <p:nvPr/>
        </p:nvSpPr>
        <p:spPr>
          <a:xfrm>
            <a:off x="8603260" y="6585120"/>
            <a:ext cx="540738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fld id="{8B6CE713-D777-4EC2-A412-BBD244B64F30}" type="slidenum">
              <a:rPr lang="en-US" sz="1200" smtClean="0">
                <a:solidFill>
                  <a:srgbClr val="000000"/>
                </a:solidFill>
                <a:latin typeface="Calibri"/>
              </a:rPr>
              <a:t>‹#›</a:t>
            </a:fld>
            <a:endParaRPr dirty="0"/>
          </a:p>
        </p:txBody>
      </p:sp>
      <p:sp>
        <p:nvSpPr>
          <p:cNvPr id="4" name="CustomShape 4"/>
          <p:cNvSpPr/>
          <p:nvPr/>
        </p:nvSpPr>
        <p:spPr>
          <a:xfrm>
            <a:off x="0" y="6614801"/>
            <a:ext cx="3597788" cy="2431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Optima"/>
                <a:cs typeface="Optima"/>
                <a:hlinkClick r:id="rId9"/>
              </a:rPr>
              <a:t>Georg.Hoffstaetter@cornell.edu</a:t>
            </a:r>
            <a:r>
              <a:rPr lang="en-US" sz="1200" baseline="0" dirty="0" smtClean="0">
                <a:solidFill>
                  <a:schemeClr val="tx1"/>
                </a:solidFill>
                <a:latin typeface="Optima"/>
                <a:cs typeface="Optima"/>
              </a:rPr>
              <a:t> -</a:t>
            </a:r>
            <a:r>
              <a:rPr lang="en-US" sz="1200" baseline="0" dirty="0" smtClean="0">
                <a:solidFill>
                  <a:srgbClr val="000000"/>
                </a:solidFill>
                <a:latin typeface="Optima"/>
                <a:cs typeface="Optima"/>
              </a:rPr>
              <a:t> </a:t>
            </a:r>
            <a:r>
              <a:rPr lang="en-US" sz="1200" baseline="0" dirty="0" err="1" smtClean="0">
                <a:solidFill>
                  <a:srgbClr val="000000"/>
                </a:solidFill>
                <a:latin typeface="Optima"/>
                <a:cs typeface="Optima"/>
              </a:rPr>
              <a:t>Februay</a:t>
            </a:r>
            <a:r>
              <a:rPr lang="en-US" sz="1200" baseline="0" dirty="0" smtClean="0">
                <a:solidFill>
                  <a:srgbClr val="000000"/>
                </a:solidFill>
                <a:latin typeface="Optima"/>
                <a:cs typeface="Optima"/>
              </a:rPr>
              <a:t> 23, 2017 – LAL PERLE meeting</a:t>
            </a:r>
            <a:endParaRPr dirty="0">
              <a:latin typeface="Optima"/>
              <a:cs typeface="Optima"/>
            </a:endParaRPr>
          </a:p>
        </p:txBody>
      </p:sp>
      <p:sp>
        <p:nvSpPr>
          <p:cNvPr id="9" name="CustomShape 6"/>
          <p:cNvSpPr/>
          <p:nvPr/>
        </p:nvSpPr>
        <p:spPr>
          <a:xfrm>
            <a:off x="0" y="615305"/>
            <a:ext cx="9143640" cy="18000"/>
          </a:xfrm>
          <a:prstGeom prst="rect">
            <a:avLst/>
          </a:prstGeom>
          <a:solidFill>
            <a:srgbClr val="B21F22"/>
          </a:solidFill>
          <a:ln w="9360">
            <a:noFill/>
          </a:ln>
        </p:spPr>
      </p:sp>
      <p:sp>
        <p:nvSpPr>
          <p:cNvPr id="11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3200" dirty="0">
                <a:latin typeface="Calibri"/>
              </a:rPr>
              <a:t>Click to edit the outline text format</a:t>
            </a:r>
            <a:endParaRPr dirty="0"/>
          </a:p>
          <a:p>
            <a:pPr lvl="1">
              <a:buSzPct val="75000"/>
              <a:buFont typeface="StarSymbol"/>
              <a:buChar char=""/>
            </a:pPr>
            <a:r>
              <a:rPr lang="en-US" sz="2400" dirty="0">
                <a:latin typeface="Calibri"/>
              </a:rPr>
              <a:t>Second Outline Level</a:t>
            </a:r>
            <a:endParaRPr dirty="0"/>
          </a:p>
          <a:p>
            <a:pPr lvl="2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Third Outline Level</a:t>
            </a:r>
            <a:endParaRPr dirty="0"/>
          </a:p>
          <a:p>
            <a:pPr lvl="3">
              <a:buSzPct val="75000"/>
              <a:buFont typeface="StarSymbol"/>
              <a:buChar char=""/>
            </a:pPr>
            <a:r>
              <a:rPr lang="en-US" sz="2000" dirty="0">
                <a:latin typeface="Calibri"/>
              </a:rPr>
              <a:t>Fourth Outline Level</a:t>
            </a:r>
            <a:endParaRPr dirty="0"/>
          </a:p>
          <a:p>
            <a:pPr lvl="4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Fifth Outline Level</a:t>
            </a:r>
            <a:endParaRPr dirty="0"/>
          </a:p>
          <a:p>
            <a:pPr lvl="5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Sixth Outline Level</a:t>
            </a:r>
            <a:endParaRPr dirty="0"/>
          </a:p>
          <a:p>
            <a:pPr lvl="6">
              <a:buSzPct val="45000"/>
              <a:buFont typeface="StarSymbol"/>
              <a:buChar char=""/>
            </a:pPr>
            <a:r>
              <a:rPr lang="en-US" sz="2000" dirty="0">
                <a:latin typeface="Calibri"/>
              </a:rPr>
              <a:t>Seventh Outline Level</a:t>
            </a:r>
            <a:endParaRPr dirty="0"/>
          </a:p>
        </p:txBody>
      </p:sp>
      <p:pic>
        <p:nvPicPr>
          <p:cNvPr id="16" name="Picture 15" descr="Logo_Big-1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896" y="0"/>
            <a:ext cx="1678103" cy="615305"/>
          </a:xfrm>
          <a:prstGeom prst="rect">
            <a:avLst/>
          </a:prstGeom>
        </p:spPr>
      </p:pic>
      <p:pic>
        <p:nvPicPr>
          <p:cNvPr id="5" name="Picture 4" descr="CULogo187_CLASSE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87355" cy="6055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66" r:id="rId6"/>
    <p:sldLayoutId id="2147483667" r:id="rId7"/>
  </p:sldLayoutIdLst>
  <p:txStyles>
    <p:titleStyle>
      <a:lvl1pPr>
        <a:defRPr i="0">
          <a:latin typeface="Optima"/>
          <a:cs typeface="Optima"/>
        </a:defRPr>
      </a:lvl1pPr>
    </p:titleStyle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emf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.xml"/><Relationship Id="rId3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3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emf"/><Relationship Id="rId3" Type="http://schemas.openxmlformats.org/officeDocument/2006/relationships/image" Target="../media/image6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g"/><Relationship Id="rId3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8998" y="6752158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2" name="Picture 30" descr="ppt_BG_Title_BNL_bl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" y="-12420"/>
            <a:ext cx="9182100" cy="68595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0" y="6080760"/>
            <a:ext cx="3509237" cy="777240"/>
            <a:chOff x="-22" y="-2"/>
            <a:chExt cx="3733822" cy="826982"/>
          </a:xfrm>
        </p:grpSpPr>
        <p:pic>
          <p:nvPicPr>
            <p:cNvPr id="15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81059" r="2312" b="22222"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CUCLASSE 3line White.png"/>
            <p:cNvPicPr>
              <a:picLocks noChangeAspect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16" descr="Screen Shot 2015-07-28 at 9.44.5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04" y="6611258"/>
            <a:ext cx="2628900" cy="246742"/>
          </a:xfrm>
          <a:prstGeom prst="rect">
            <a:avLst/>
          </a:prstGeom>
        </p:spPr>
      </p:pic>
      <p:pic>
        <p:nvPicPr>
          <p:cNvPr id="18" name="Picture 17" descr="Screen Shot 2015-07-28 at 9.36.1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52" y="6080760"/>
            <a:ext cx="3108960" cy="77724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6611112" y="4800600"/>
            <a:ext cx="2551176" cy="1828800"/>
          </a:xfrm>
          <a:prstGeom prst="rect">
            <a:avLst/>
          </a:prstGeom>
          <a:noFill/>
          <a:ln w="28575" cap="flat" cmpd="sng" algn="ctr">
            <a:solidFill>
              <a:srgbClr val="96161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0" y="228600"/>
            <a:ext cx="9144000" cy="139309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FF00"/>
                </a:solidFill>
                <a:ea typeface="ＭＳ Ｐゴシック" charset="0"/>
              </a:rPr>
              <a:t>The </a:t>
            </a:r>
            <a:r>
              <a:rPr lang="en-US" sz="2800" dirty="0" smtClean="0">
                <a:solidFill>
                  <a:srgbClr val="961612"/>
                </a:solidFill>
                <a:ea typeface="ＭＳ Ｐゴシック" charset="0"/>
              </a:rPr>
              <a:t>C</a:t>
            </a:r>
            <a:r>
              <a:rPr lang="en-US" sz="2800" dirty="0" smtClean="0">
                <a:solidFill>
                  <a:srgbClr val="FFFF00"/>
                </a:solidFill>
                <a:ea typeface="ＭＳ Ｐゴシック" charset="0"/>
              </a:rPr>
              <a:t>ornell/</a:t>
            </a:r>
            <a:r>
              <a:rPr lang="en-US" sz="2800" dirty="0" smtClean="0">
                <a:solidFill>
                  <a:srgbClr val="961612"/>
                </a:solidFill>
                <a:ea typeface="ＭＳ Ｐゴシック" charset="0"/>
              </a:rPr>
              <a:t>B</a:t>
            </a:r>
            <a:r>
              <a:rPr lang="en-US" sz="2800" dirty="0" smtClean="0">
                <a:solidFill>
                  <a:srgbClr val="FFFF00"/>
                </a:solidFill>
                <a:ea typeface="ＭＳ Ｐゴシック" charset="0"/>
              </a:rPr>
              <a:t>NL FFAG-</a:t>
            </a:r>
            <a:r>
              <a:rPr lang="en-US" sz="2800" dirty="0" smtClean="0">
                <a:solidFill>
                  <a:srgbClr val="961612"/>
                </a:solidFill>
                <a:ea typeface="ＭＳ Ｐゴシック" charset="0"/>
              </a:rPr>
              <a:t>E</a:t>
            </a:r>
            <a:r>
              <a:rPr lang="en-US" sz="2800" dirty="0" smtClean="0">
                <a:solidFill>
                  <a:srgbClr val="FFFF00"/>
                </a:solidFill>
                <a:ea typeface="ＭＳ Ｐゴシック" charset="0"/>
              </a:rPr>
              <a:t>RL </a:t>
            </a:r>
            <a:r>
              <a:rPr lang="en-US" sz="2800" dirty="0" smtClean="0">
                <a:solidFill>
                  <a:srgbClr val="961612"/>
                </a:solidFill>
                <a:ea typeface="ＭＳ Ｐゴシック" charset="0"/>
              </a:rPr>
              <a:t>T</a:t>
            </a:r>
            <a:r>
              <a:rPr lang="en-US" sz="2800" dirty="0" smtClean="0">
                <a:solidFill>
                  <a:srgbClr val="FFFF00"/>
                </a:solidFill>
                <a:ea typeface="ＭＳ Ｐゴシック" charset="0"/>
              </a:rPr>
              <a:t>est </a:t>
            </a:r>
            <a:r>
              <a:rPr lang="en-US" sz="2800" dirty="0" smtClean="0">
                <a:solidFill>
                  <a:srgbClr val="961612"/>
                </a:solidFill>
                <a:ea typeface="ＭＳ Ｐゴシック" charset="0"/>
              </a:rPr>
              <a:t>A</a:t>
            </a:r>
            <a:r>
              <a:rPr lang="en-US" sz="2800" dirty="0" smtClean="0">
                <a:solidFill>
                  <a:srgbClr val="FFFF00"/>
                </a:solidFill>
                <a:ea typeface="ＭＳ Ｐゴシック" charset="0"/>
              </a:rPr>
              <a:t>ccelerator: </a:t>
            </a:r>
            <a:r>
              <a:rPr lang="en-US" sz="2800" dirty="0" smtClean="0">
                <a:solidFill>
                  <a:srgbClr val="961612"/>
                </a:solidFill>
                <a:ea typeface="ＭＳ Ｐゴシック" charset="0"/>
              </a:rPr>
              <a:t>CBETA</a:t>
            </a:r>
          </a:p>
          <a:p>
            <a:r>
              <a:rPr lang="en-US" sz="2800" dirty="0" smtClean="0">
                <a:solidFill>
                  <a:srgbClr val="961612"/>
                </a:solidFill>
                <a:ea typeface="ＭＳ Ｐゴシック" charset="0"/>
              </a:rPr>
              <a:t>KPP and UPP strategy</a:t>
            </a:r>
            <a:endParaRPr lang="en-US" sz="2800" dirty="0">
              <a:solidFill>
                <a:srgbClr val="961612"/>
              </a:solidFill>
              <a:ea typeface="ＭＳ Ｐゴシック" charset="0"/>
            </a:endParaRPr>
          </a:p>
          <a:p>
            <a:r>
              <a:rPr lang="en-US" sz="2800" dirty="0" smtClean="0">
                <a:solidFill>
                  <a:srgbClr val="961612"/>
                </a:solidFill>
                <a:ea typeface="ＭＳ Ｐゴシック" charset="0"/>
              </a:rPr>
              <a:t>Goals for the first 42 months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97345" y="2060433"/>
            <a:ext cx="7772400" cy="4700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Georg </a:t>
            </a:r>
            <a:r>
              <a:rPr lang="en-US" sz="2400" dirty="0" err="1" smtClean="0">
                <a:solidFill>
                  <a:srgbClr val="FFFFFF"/>
                </a:solidFill>
                <a:latin typeface="Arial"/>
                <a:cs typeface="Arial"/>
              </a:rPr>
              <a:t>Hoffstaetter</a:t>
            </a: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 (Cornell)</a:t>
            </a:r>
            <a:endParaRPr lang="en-US" sz="24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Picture 2" descr="CBETA_Halbach_rend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" y="2585774"/>
            <a:ext cx="6587017" cy="324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6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Girder Types and Positions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F3880F-CDBA-4B7B-B937-6EB3D39E0B7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33" y="977500"/>
            <a:ext cx="7611160" cy="557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46346"/>
            <a:ext cx="2675468" cy="218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 rot="3420000">
            <a:off x="6382351" y="4138380"/>
            <a:ext cx="1143000" cy="16669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42651" y="4756386"/>
            <a:ext cx="15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Cable tray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rot="-13080000">
            <a:off x="952520" y="1965593"/>
            <a:ext cx="609600" cy="8288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15678" y="2852833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Integrated H2O manifold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Flexible component mounting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3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brooks\report\Proposals\2016-ATF_FFAG\WP_20161025_11_53_21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2711" y="898913"/>
            <a:ext cx="410208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January 30, 2017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Stephen Brooks, CBETA Technical Review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7736" y="0"/>
            <a:ext cx="3573016" cy="357301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Picture 7" descr="D:\sbrooks\miscpapers\FFAG\Cbeta\CBETA_Design_Report\ffag_magnets\figures\halbach\Cbeta_proto_BD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7"/>
          <a:stretch/>
        </p:blipFill>
        <p:spPr bwMode="auto">
          <a:xfrm>
            <a:off x="864" y="1805763"/>
            <a:ext cx="3275856" cy="5063285"/>
          </a:xfrm>
          <a:prstGeom prst="rect">
            <a:avLst/>
          </a:prstGeom>
          <a:noFill/>
          <a:extLst/>
        </p:spPr>
      </p:pic>
      <p:pic>
        <p:nvPicPr>
          <p:cNvPr id="9" name="Content Placeholder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7736" y="3573016"/>
            <a:ext cx="5868144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4" y="645686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+mn-lt"/>
              </a:rPr>
              <a:t>12 </a:t>
            </a:r>
            <a:r>
              <a:rPr lang="en-GB" sz="1400" b="1" dirty="0" smtClean="0">
                <a:solidFill>
                  <a:schemeClr val="accent4"/>
                </a:solidFill>
                <a:latin typeface="+mn-lt"/>
              </a:rPr>
              <a:t>proof-of-principle magnets</a:t>
            </a:r>
            <a:r>
              <a:rPr lang="en-GB" sz="1400" b="1" dirty="0" smtClean="0">
                <a:latin typeface="+mn-lt"/>
              </a:rPr>
              <a:t> </a:t>
            </a:r>
            <a:r>
              <a:rPr lang="en-GB" sz="1400" dirty="0" smtClean="0">
                <a:latin typeface="+mn-lt"/>
              </a:rPr>
              <a:t>(6 QF, 6 BD) have been built </a:t>
            </a:r>
            <a:r>
              <a:rPr lang="en-GB" sz="1400" dirty="0">
                <a:latin typeface="+mn-lt"/>
              </a:rPr>
              <a:t>as part of CBETA </a:t>
            </a:r>
            <a:r>
              <a:rPr lang="en-GB" sz="1400" dirty="0" smtClean="0">
                <a:latin typeface="+mn-lt"/>
              </a:rPr>
              <a:t>R&amp;D.</a:t>
            </a:r>
          </a:p>
          <a:p>
            <a:r>
              <a:rPr lang="en-GB" sz="1400" dirty="0" smtClean="0">
                <a:latin typeface="+mn-lt"/>
              </a:rPr>
              <a:t>Iron wire shimming has been done on 3 QFs and 6 BDs with good results.</a:t>
            </a:r>
            <a:endParaRPr lang="en-GB" sz="14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7736" y="0"/>
            <a:ext cx="100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PoP</a:t>
            </a:r>
            <a:r>
              <a:rPr lang="en-GB" dirty="0" smtClean="0">
                <a:solidFill>
                  <a:schemeClr val="bg1"/>
                </a:solidFill>
              </a:rPr>
              <a:t> QF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4" y="1815169"/>
            <a:ext cx="100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PoP</a:t>
            </a:r>
            <a:r>
              <a:rPr lang="en-GB" dirty="0" smtClean="0">
                <a:solidFill>
                  <a:schemeClr val="bg1"/>
                </a:solidFill>
              </a:rPr>
              <a:t> BD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7736" y="357301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Iron wire shims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0820" y="3199636"/>
            <a:ext cx="21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PoP</a:t>
            </a:r>
            <a:r>
              <a:rPr lang="en-GB" dirty="0" smtClean="0">
                <a:solidFill>
                  <a:schemeClr val="bg1"/>
                </a:solidFill>
              </a:rPr>
              <a:t> magnet series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1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Iron Wire Shimming Improvement</a:t>
            </a: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82" y="1600200"/>
            <a:ext cx="6220236" cy="4525963"/>
          </a:xfrm>
        </p:spPr>
      </p:pic>
      <p:sp>
        <p:nvSpPr>
          <p:cNvPr id="8" name="TextBox 7"/>
          <p:cNvSpPr txBox="1"/>
          <p:nvPr/>
        </p:nvSpPr>
        <p:spPr>
          <a:xfrm>
            <a:off x="6588224" y="1700808"/>
            <a:ext cx="24482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Factor of ~4 reduction regardless of starting value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iteration improved further in previous R&amp;D:</a:t>
            </a:r>
          </a:p>
          <a:p>
            <a:r>
              <a:rPr lang="en-GB" dirty="0" smtClean="0"/>
              <a:t>29.62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/>
              <a:t> </a:t>
            </a:r>
            <a:r>
              <a:rPr lang="en-GB" dirty="0"/>
              <a:t>6.69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/>
              <a:t> </a:t>
            </a:r>
            <a:r>
              <a:rPr lang="en-GB" dirty="0"/>
              <a:t>1.94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584" y="1700808"/>
            <a:ext cx="635358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DR3.1.4</a:t>
            </a:r>
          </a:p>
        </p:txBody>
      </p:sp>
    </p:spTree>
    <p:extLst>
      <p:ext uri="{BB962C8B-B14F-4D97-AF65-F5344CB8AC3E}">
        <p14:creationId xmlns:p14="http://schemas.microsoft.com/office/powerpoint/2010/main" val="493806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63017" y="94080"/>
            <a:ext cx="4903983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First Energy Recovery </a:t>
            </a:r>
            <a:r>
              <a:rPr lang="en-US" sz="2400" dirty="0" err="1" smtClean="0">
                <a:solidFill>
                  <a:srgbClr val="000000"/>
                </a:solidFill>
                <a:latin typeface="Optima"/>
                <a:cs typeface="Optima"/>
              </a:rPr>
              <a:t>Linac</a:t>
            </a: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 idea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248400" y="6324600"/>
            <a:ext cx="2590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pic>
        <p:nvPicPr>
          <p:cNvPr id="4" name="Picture 4" descr="tigner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3" y="1257300"/>
            <a:ext cx="830897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70050" y="5514975"/>
            <a:ext cx="70961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Font typeface="Monotype Sorts" charset="0"/>
              <a:buNone/>
            </a:pPr>
            <a:r>
              <a:rPr kumimoji="1" lang="en-US" sz="2000">
                <a:solidFill>
                  <a:srgbClr val="0000FF"/>
                </a:solidFill>
                <a:latin typeface="Arial Unicode MS" charset="0"/>
              </a:rPr>
              <a:t>Energy recovery needs continuously fields in the RF structure</a:t>
            </a: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>
                <a:solidFill>
                  <a:srgbClr val="0000FF"/>
                </a:solidFill>
                <a:latin typeface="Arial Unicode MS" charset="0"/>
              </a:rPr>
              <a:t>  Normal conducting high field cavities can get too hot.</a:t>
            </a:r>
          </a:p>
          <a:p>
            <a:pPr>
              <a:spcBef>
                <a:spcPct val="20000"/>
              </a:spcBef>
              <a:buClr>
                <a:srgbClr val="00FF00"/>
              </a:buClr>
              <a:buFont typeface="Wingdings" charset="0"/>
              <a:buChar char="Ø"/>
            </a:pPr>
            <a:r>
              <a:rPr kumimoji="1" lang="en-US" sz="2000">
                <a:solidFill>
                  <a:srgbClr val="0000FF"/>
                </a:solidFill>
                <a:latin typeface="Arial Unicode MS" charset="0"/>
              </a:rPr>
              <a:t>  Superconducting cavities used to have too low fields.</a:t>
            </a:r>
          </a:p>
        </p:txBody>
      </p:sp>
      <p:pic>
        <p:nvPicPr>
          <p:cNvPr id="6" name="Picture 6" descr="tigner65f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2471738"/>
            <a:ext cx="4438650" cy="2214562"/>
          </a:xfrm>
          <a:prstGeom prst="rect">
            <a:avLst/>
          </a:prstGeom>
          <a:noFill/>
          <a:ln w="28575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tigner65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9113" y="3311525"/>
            <a:ext cx="6097587" cy="2219325"/>
          </a:xfrm>
          <a:prstGeom prst="rect">
            <a:avLst/>
          </a:prstGeom>
          <a:noFill/>
          <a:ln w="28575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7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137594" y="29984"/>
            <a:ext cx="4903983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ERL – a new type of accelerator</a:t>
            </a:r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0" y="838200"/>
            <a:ext cx="9220200" cy="56829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Synchrotron: </a:t>
            </a:r>
            <a:r>
              <a:rPr lang="en-US" sz="1800" dirty="0" smtClean="0"/>
              <a:t>Repetitive acceleration to high energy, low repetition rate and therefore low current.</a:t>
            </a:r>
          </a:p>
          <a:p>
            <a:pPr>
              <a:buFont typeface="Wingdings" charset="0"/>
              <a:buChar char="è"/>
            </a:pPr>
            <a:r>
              <a:rPr lang="en-US" sz="1800" dirty="0" smtClean="0">
                <a:solidFill>
                  <a:srgbClr val="0000FF"/>
                </a:solidFill>
                <a:sym typeface="Wingdings"/>
              </a:rPr>
              <a:t>Fixed target experiments, high energy, low current, relatively large beam size.</a:t>
            </a:r>
          </a:p>
          <a:p>
            <a:pPr>
              <a:buFont typeface="Wingdings" charset="0"/>
              <a:buChar char="è"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Storage rings: </a:t>
            </a:r>
            <a:r>
              <a:rPr lang="en-US" sz="1800" dirty="0" smtClean="0"/>
              <a:t>Rare filling at high energy and storage for millions of turns, high current, requires very low loss rates.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FF"/>
                </a:solidFill>
                <a:sym typeface="Wingdings"/>
              </a:rPr>
              <a:t> Internal target experiments, high energy, high current, relatively large beam size.</a:t>
            </a:r>
            <a:endParaRPr lang="en-US" sz="1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 err="1" smtClean="0">
                <a:solidFill>
                  <a:srgbClr val="FF0000"/>
                </a:solidFill>
              </a:rPr>
              <a:t>Linacs</a:t>
            </a:r>
            <a:r>
              <a:rPr lang="en-US" sz="1800" b="1" dirty="0" smtClean="0">
                <a:solidFill>
                  <a:srgbClr val="FF0000"/>
                </a:solidFill>
              </a:rPr>
              <a:t>: </a:t>
            </a:r>
            <a:r>
              <a:rPr lang="en-US" sz="1800" dirty="0" smtClean="0">
                <a:sym typeface="Wingdings"/>
              </a:rPr>
              <a:t>Linear acceleration to moderately high energies that are limited by the available length. Current*Energy is limited by the available power.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00FF"/>
                </a:solidFill>
                <a:sym typeface="Wingdings"/>
              </a:rPr>
              <a:t> Fixed target experiments, moderately high energies, low current, small beam size.</a:t>
            </a:r>
            <a:endParaRPr lang="en-US" sz="1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ERLs: </a:t>
            </a:r>
            <a:r>
              <a:rPr lang="en-US" sz="1800" dirty="0" smtClean="0"/>
              <a:t>Linear acceleration and deceleration to capture the energy of spent beam, </a:t>
            </a:r>
            <a:r>
              <a:rPr lang="en-US" sz="1800" dirty="0" smtClean="0">
                <a:solidFill>
                  <a:srgbClr val="FF0000"/>
                </a:solidFill>
              </a:rPr>
              <a:t>like a </a:t>
            </a:r>
            <a:r>
              <a:rPr lang="en-US" sz="1800" dirty="0" err="1" smtClean="0">
                <a:solidFill>
                  <a:srgbClr val="FF0000"/>
                </a:solidFill>
              </a:rPr>
              <a:t>linac</a:t>
            </a:r>
            <a:r>
              <a:rPr lang="en-US" sz="1800" dirty="0" smtClean="0">
                <a:solidFill>
                  <a:srgbClr val="FF0000"/>
                </a:solidFill>
              </a:rPr>
              <a:t> but without the power limit on beam current</a:t>
            </a:r>
            <a:r>
              <a:rPr lang="en-US" sz="1800" dirty="0" smtClean="0"/>
              <a:t>, as spent beam provides the power. Loss rates have to be limited.</a:t>
            </a:r>
          </a:p>
          <a:p>
            <a:pPr>
              <a:buFont typeface="Wingdings" charset="0"/>
              <a:buChar char="è"/>
            </a:pPr>
            <a:r>
              <a:rPr lang="en-US" sz="1800" b="1" dirty="0" smtClean="0">
                <a:solidFill>
                  <a:srgbClr val="008000"/>
                </a:solidFill>
                <a:sym typeface="Wingdings"/>
              </a:rPr>
              <a:t>Dense internal targets, moderately high energies, high currents, small beam size.</a:t>
            </a:r>
          </a:p>
          <a:p>
            <a:pPr>
              <a:buFont typeface="Wingdings" charset="0"/>
              <a:buChar char="è"/>
            </a:pPr>
            <a:endParaRPr lang="en-US" sz="1800" dirty="0">
              <a:solidFill>
                <a:srgbClr val="0000FF"/>
              </a:solidFill>
              <a:sym typeface="Wingdings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ERLs provide a new niche of beam parameters: What physics can they be used for?</a:t>
            </a:r>
            <a:endParaRPr lang="en-US" sz="18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1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163518" y="78400"/>
            <a:ext cx="529905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err="1" smtClean="0">
                <a:solidFill>
                  <a:srgbClr val="000000"/>
                </a:solidFill>
                <a:latin typeface="Optima"/>
                <a:cs typeface="Optima"/>
              </a:rPr>
              <a:t>LHeC</a:t>
            </a: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– Electron for the LHC</a:t>
            </a:r>
          </a:p>
        </p:txBody>
      </p:sp>
      <p:pic>
        <p:nvPicPr>
          <p:cNvPr id="9" name="Picture 8" descr="osborne_fig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83" y="1059843"/>
            <a:ext cx="7239779" cy="551748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 rot="5400000" flipV="1">
            <a:off x="8099444" y="5878325"/>
            <a:ext cx="1824507" cy="2646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200" dirty="0"/>
              <a:t>c</a:t>
            </a:r>
            <a:r>
              <a:rPr lang="en-US" sz="1200" dirty="0" smtClean="0"/>
              <a:t>ourtesy Oliver </a:t>
            </a:r>
            <a:r>
              <a:rPr lang="en-US" sz="1200" dirty="0" err="1" smtClean="0"/>
              <a:t>Bruening</a:t>
            </a:r>
            <a:endParaRPr lang="en-US" sz="1200" dirty="0"/>
          </a:p>
        </p:txBody>
      </p:sp>
      <p:sp>
        <p:nvSpPr>
          <p:cNvPr id="5" name="Content Placeholder 15"/>
          <p:cNvSpPr txBox="1">
            <a:spLocks/>
          </p:cNvSpPr>
          <p:nvPr/>
        </p:nvSpPr>
        <p:spPr>
          <a:xfrm>
            <a:off x="833885" y="699721"/>
            <a:ext cx="4118168" cy="4034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 smtClean="0">
                <a:latin typeface="Helvetica" charset="0"/>
              </a:rPr>
              <a:t>60 </a:t>
            </a:r>
            <a:r>
              <a:rPr lang="en-US" sz="1500" dirty="0" err="1" smtClean="0">
                <a:latin typeface="Helvetica" charset="0"/>
              </a:rPr>
              <a:t>GeV</a:t>
            </a:r>
            <a:r>
              <a:rPr lang="en-US" sz="1500" dirty="0" smtClean="0">
                <a:latin typeface="Helvetica" charset="0"/>
              </a:rPr>
              <a:t> electrons for electron-ion collisions.</a:t>
            </a:r>
            <a:endParaRPr lang="en-US" sz="15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8998" y="6752158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47338" y="92703"/>
            <a:ext cx="4903983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err="1" smtClean="0">
                <a:solidFill>
                  <a:srgbClr val="000000"/>
                </a:solidFill>
                <a:latin typeface="Optima"/>
                <a:cs typeface="Optima"/>
              </a:rPr>
              <a:t>eRHIC</a:t>
            </a: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 Design – requires an ERL !</a:t>
            </a:r>
          </a:p>
        </p:txBody>
      </p:sp>
      <p:sp>
        <p:nvSpPr>
          <p:cNvPr id="13" name="Content Placeholder 15"/>
          <p:cNvSpPr txBox="1">
            <a:spLocks/>
          </p:cNvSpPr>
          <p:nvPr/>
        </p:nvSpPr>
        <p:spPr>
          <a:xfrm>
            <a:off x="114300" y="5292030"/>
            <a:ext cx="6591300" cy="12573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latin typeface="Helvetica" charset="0"/>
              </a:rPr>
              <a:t>1.7 × 10</a:t>
            </a:r>
            <a:r>
              <a:rPr lang="en-US" sz="1500" baseline="30000" dirty="0" smtClean="0">
                <a:latin typeface="Helvetica" charset="0"/>
              </a:rPr>
              <a:t>33</a:t>
            </a:r>
            <a:r>
              <a:rPr lang="en-US" sz="1500" dirty="0" smtClean="0">
                <a:latin typeface="Helvetica" charset="0"/>
              </a:rPr>
              <a:t> cm</a:t>
            </a:r>
            <a:r>
              <a:rPr lang="en-US" sz="1500" baseline="30000" dirty="0" smtClean="0">
                <a:latin typeface="Helvetica" charset="0"/>
              </a:rPr>
              <a:t>-2</a:t>
            </a:r>
            <a:r>
              <a:rPr lang="en-US" sz="1500" dirty="0" smtClean="0">
                <a:latin typeface="Helvetica" charset="0"/>
              </a:rPr>
              <a:t> s</a:t>
            </a:r>
            <a:r>
              <a:rPr lang="en-US" sz="1500" baseline="30000" dirty="0" smtClean="0">
                <a:latin typeface="Helvetica" charset="0"/>
              </a:rPr>
              <a:t>-1</a:t>
            </a:r>
            <a:r>
              <a:rPr lang="en-US" sz="1500" dirty="0" smtClean="0">
                <a:latin typeface="Helvetica" charset="0"/>
              </a:rPr>
              <a:t> for √s = 127 </a:t>
            </a:r>
            <a:r>
              <a:rPr lang="en-US" sz="1500" dirty="0" err="1" smtClean="0">
                <a:latin typeface="Helvetica" charset="0"/>
              </a:rPr>
              <a:t>GeV</a:t>
            </a:r>
            <a:r>
              <a:rPr lang="en-US" sz="1500" dirty="0" smtClean="0">
                <a:latin typeface="Helvetica" charset="0"/>
              </a:rPr>
              <a:t> (15.9 </a:t>
            </a:r>
            <a:r>
              <a:rPr lang="en-US" sz="1500" dirty="0" err="1" smtClean="0">
                <a:latin typeface="Helvetica" charset="0"/>
              </a:rPr>
              <a:t>GeV</a:t>
            </a:r>
            <a:r>
              <a:rPr lang="en-US" sz="1500" dirty="0" smtClean="0">
                <a:latin typeface="Helvetica" charset="0"/>
              </a:rPr>
              <a:t> </a:t>
            </a:r>
            <a:r>
              <a:rPr lang="en-US" sz="1500" dirty="0" err="1" smtClean="0">
                <a:latin typeface="Helvetica" charset="0"/>
              </a:rPr>
              <a:t>e↑on</a:t>
            </a:r>
            <a:r>
              <a:rPr lang="en-US" sz="1500" dirty="0" smtClean="0">
                <a:latin typeface="Helvetica" charset="0"/>
              </a:rPr>
              <a:t> 255 </a:t>
            </a:r>
            <a:r>
              <a:rPr lang="en-US" sz="1500" dirty="0" err="1" smtClean="0">
                <a:latin typeface="Helvetica" charset="0"/>
              </a:rPr>
              <a:t>GeV</a:t>
            </a:r>
            <a:r>
              <a:rPr lang="en-US" sz="1500" dirty="0" smtClean="0">
                <a:latin typeface="Helvetica" charset="0"/>
              </a:rPr>
              <a:t> p↑)</a:t>
            </a:r>
          </a:p>
          <a:p>
            <a:r>
              <a:rPr lang="en-US" sz="1500" dirty="0" smtClean="0">
                <a:latin typeface="Helvetica" charset="0"/>
              </a:rPr>
              <a:t>× 10 luminosity with modest improvements (coating of RHIC vacuum chamber)</a:t>
            </a:r>
          </a:p>
          <a:p>
            <a:r>
              <a:rPr lang="en-US" sz="1500" dirty="0" smtClean="0">
                <a:latin typeface="Helvetica" charset="0"/>
              </a:rPr>
              <a:t>× 100 luminosity with shorter bunch spacing (ultimate capability)</a:t>
            </a:r>
            <a:endParaRPr lang="en-US" sz="1500" dirty="0">
              <a:latin typeface="Helvetica" charset="0"/>
            </a:endParaRPr>
          </a:p>
        </p:txBody>
      </p:sp>
      <p:pic>
        <p:nvPicPr>
          <p:cNvPr id="14" name="image1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291530"/>
            <a:ext cx="2132013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" name="image13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3120330"/>
            <a:ext cx="2135188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5090418"/>
            <a:ext cx="2132013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858000" y="834330"/>
            <a:ext cx="1282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0">
                <a:latin typeface="Helvetica" charset="0"/>
                <a:cs typeface="Helvetica" charset="0"/>
              </a:rPr>
              <a:t>ePHENIX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858000" y="2663130"/>
            <a:ext cx="992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0">
                <a:latin typeface="Helvetica" charset="0"/>
                <a:cs typeface="Helvetica" charset="0"/>
              </a:rPr>
              <a:t>eSTAR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858000" y="4720530"/>
            <a:ext cx="996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0">
                <a:latin typeface="Helvetica" charset="0"/>
                <a:cs typeface="Helvetica" charset="0"/>
              </a:rPr>
              <a:t>BeAST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 rot="5400000">
            <a:off x="8237964" y="5945630"/>
            <a:ext cx="1664401" cy="2901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200" dirty="0"/>
              <a:t>c</a:t>
            </a:r>
            <a:r>
              <a:rPr lang="en-US" sz="1200" dirty="0" smtClean="0"/>
              <a:t>ourtesy Thomas </a:t>
            </a:r>
            <a:r>
              <a:rPr lang="en-US" sz="1200" dirty="0" err="1" smtClean="0"/>
              <a:t>Roser</a:t>
            </a:r>
            <a:endParaRPr lang="en-US" sz="1200" dirty="0"/>
          </a:p>
        </p:txBody>
      </p:sp>
      <p:pic>
        <p:nvPicPr>
          <p:cNvPr id="3" name="Picture 2" descr="Screen Shot 2016-03-16 at 8.43.2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" y="834329"/>
            <a:ext cx="6241213" cy="442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32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8998" y="6752158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0" y="1295400"/>
            <a:ext cx="3201383" cy="2401037"/>
            <a:chOff x="800100" y="3543300"/>
            <a:chExt cx="4114800" cy="3086100"/>
          </a:xfrm>
        </p:grpSpPr>
        <p:pic>
          <p:nvPicPr>
            <p:cNvPr id="9" name="Picture 8" descr="Closed_orbit_1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00" y="3543300"/>
              <a:ext cx="4114800" cy="30861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 bwMode="auto">
            <a:xfrm>
              <a:off x="2971800" y="4343400"/>
              <a:ext cx="1143918" cy="316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E=</a:t>
              </a:r>
              <a:r>
                <a:rPr lang="en-US" sz="10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18</a:t>
              </a:r>
              <a:r>
                <a:rPr lang="en-US" sz="10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.3 GeV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2971800" y="5257799"/>
              <a:ext cx="1061503" cy="316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E=6.7 GeV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1371601" y="3886200"/>
              <a:ext cx="1061503" cy="316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E=5.0 GeV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1371601" y="5829300"/>
              <a:ext cx="1061503" cy="316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E=1.7 GeV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4114800" y="5829300"/>
              <a:ext cx="468260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QF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3479268" y="5829300"/>
              <a:ext cx="475570" cy="31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BD</a:t>
              </a:r>
            </a:p>
          </p:txBody>
        </p:sp>
      </p:grpSp>
      <p:sp>
        <p:nvSpPr>
          <p:cNvPr id="16" name="Content Placeholder 1"/>
          <p:cNvSpPr txBox="1">
            <a:spLocks/>
          </p:cNvSpPr>
          <p:nvPr/>
        </p:nvSpPr>
        <p:spPr>
          <a:xfrm>
            <a:off x="2971800" y="838200"/>
            <a:ext cx="6248400" cy="1219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 smtClean="0"/>
              <a:t>eRHIC</a:t>
            </a:r>
            <a:r>
              <a:rPr lang="en-US" sz="1800" dirty="0" smtClean="0"/>
              <a:t> uses two FFAG </a:t>
            </a:r>
            <a:r>
              <a:rPr lang="en-US" sz="1800" dirty="0" err="1" smtClean="0"/>
              <a:t>beamlines</a:t>
            </a:r>
            <a:r>
              <a:rPr lang="en-US" sz="1800" dirty="0" smtClean="0"/>
              <a:t> to do multiple </a:t>
            </a:r>
            <a:r>
              <a:rPr lang="en-US" sz="1800" dirty="0" err="1" smtClean="0"/>
              <a:t>recirculations</a:t>
            </a:r>
            <a:r>
              <a:rPr lang="en-US" sz="1800" dirty="0" smtClean="0"/>
              <a:t>.</a:t>
            </a:r>
            <a:br>
              <a:rPr lang="en-US" sz="1800" dirty="0" smtClean="0"/>
            </a:br>
            <a:r>
              <a:rPr lang="en-US" sz="1800" dirty="0" smtClean="0"/>
              <a:t> (FFAG-I: 1.7-5.0 </a:t>
            </a:r>
            <a:r>
              <a:rPr lang="en-US" sz="1800" dirty="0" err="1" smtClean="0"/>
              <a:t>GeV</a:t>
            </a:r>
            <a:r>
              <a:rPr lang="en-US" sz="1800" dirty="0" smtClean="0"/>
              <a:t>, FFAG-II: 6.7-18.3 </a:t>
            </a:r>
            <a:r>
              <a:rPr lang="en-US" sz="1800" dirty="0" err="1" smtClean="0"/>
              <a:t>GeV</a:t>
            </a:r>
            <a:r>
              <a:rPr lang="en-US" sz="1800" dirty="0" smtClean="0"/>
              <a:t>, 20 </a:t>
            </a:r>
            <a:r>
              <a:rPr lang="en-US" sz="1800" dirty="0" err="1" smtClean="0"/>
              <a:t>GeV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All sections of a FFAG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is formed using a same FODO cell. Required bending in different sections is arranged by proper selection of the offsets between cell magnets (or, alternatively, with dipole field correctors).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Helvetica" charset="0"/>
              </a:rPr>
              <a:t>Permanent magnets can be used for the FFAG </a:t>
            </a:r>
            <a:r>
              <a:rPr lang="en-US" sz="1800" dirty="0" err="1" smtClean="0">
                <a:solidFill>
                  <a:srgbClr val="000000"/>
                </a:solidFill>
                <a:latin typeface="Helvetica" charset="0"/>
              </a:rPr>
              <a:t>beamline</a:t>
            </a:r>
            <a:r>
              <a:rPr lang="en-US" sz="1800" dirty="0" smtClean="0">
                <a:solidFill>
                  <a:srgbClr val="000000"/>
                </a:solidFill>
                <a:latin typeface="Helvetica" charset="0"/>
              </a:rPr>
              <a:t> magnets (no need for power supplies/cables and cooling).</a:t>
            </a:r>
          </a:p>
          <a:p>
            <a:endParaRPr lang="en-US" sz="1800" dirty="0" smtClean="0"/>
          </a:p>
        </p:txBody>
      </p:sp>
      <p:pic>
        <p:nvPicPr>
          <p:cNvPr id="17" name="Picture 16" descr="WHOLEeRHIC-WithStraight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3814830"/>
            <a:ext cx="5105400" cy="281457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699000" y="5193660"/>
            <a:ext cx="3759200" cy="1485900"/>
            <a:chOff x="5397500" y="5257800"/>
            <a:chExt cx="3759200" cy="1485900"/>
          </a:xfrm>
        </p:grpSpPr>
        <p:grpSp>
          <p:nvGrpSpPr>
            <p:cNvPr id="19" name="Group 18"/>
            <p:cNvGrpSpPr/>
            <p:nvPr/>
          </p:nvGrpSpPr>
          <p:grpSpPr>
            <a:xfrm>
              <a:off x="5397500" y="5715000"/>
              <a:ext cx="3759200" cy="1028700"/>
              <a:chOff x="5397500" y="4572000"/>
              <a:chExt cx="3759200" cy="102870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97500" y="4572000"/>
                <a:ext cx="3759200" cy="914400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 bwMode="auto">
              <a:xfrm>
                <a:off x="5486400" y="5257800"/>
                <a:ext cx="914400" cy="3429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 bwMode="auto">
            <a:xfrm>
              <a:off x="6527800" y="5257800"/>
              <a:ext cx="25090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Orbits in Transition section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 bwMode="auto">
          <a:xfrm flipH="1" flipV="1">
            <a:off x="4572000" y="5600700"/>
            <a:ext cx="1143000" cy="114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 bwMode="auto">
          <a:xfrm>
            <a:off x="12700" y="6286500"/>
            <a:ext cx="4800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Each of two eRHIC FFAGs contain 1066 FFAG cells</a:t>
            </a:r>
          </a:p>
        </p:txBody>
      </p:sp>
      <p:pic>
        <p:nvPicPr>
          <p:cNvPr id="25" name="Picture 24" descr="BYPas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681" y="3657600"/>
            <a:ext cx="5511219" cy="94161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 bwMode="auto">
          <a:xfrm>
            <a:off x="5181600" y="4419600"/>
            <a:ext cx="30280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Orbits in Detector bypass section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10200" y="4876800"/>
            <a:ext cx="3543300" cy="342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0" dirty="0">
                <a:solidFill>
                  <a:srgbClr val="0000FF"/>
                </a:solidFill>
                <a:latin typeface="Helvetica"/>
                <a:cs typeface="Helvetica"/>
              </a:rPr>
              <a:t>Quad offsets evolve adiabatically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" y="3886200"/>
            <a:ext cx="2410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+mn-lt"/>
              </a:rPr>
              <a:t>@</a:t>
            </a:r>
            <a:r>
              <a:rPr lang="en-US" sz="1600" i="1" dirty="0" err="1" smtClean="0">
                <a:latin typeface="+mn-lt"/>
              </a:rPr>
              <a:t>S.Brooks</a:t>
            </a:r>
            <a:r>
              <a:rPr lang="en-US" sz="1600" i="1" dirty="0" smtClean="0">
                <a:latin typeface="+mn-lt"/>
              </a:rPr>
              <a:t>, </a:t>
            </a:r>
            <a:r>
              <a:rPr lang="en-US" sz="1600" i="1" dirty="0" err="1" smtClean="0">
                <a:latin typeface="+mn-lt"/>
              </a:rPr>
              <a:t>D.Trbojevic</a:t>
            </a:r>
            <a:endParaRPr lang="en-US" sz="1600" i="1" dirty="0">
              <a:latin typeface="+mn-lt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2084438" y="51189"/>
            <a:ext cx="5411978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Topics of </a:t>
            </a:r>
            <a:r>
              <a:rPr lang="en-US" sz="2400" dirty="0" err="1" smtClean="0">
                <a:solidFill>
                  <a:srgbClr val="000000"/>
                </a:solidFill>
                <a:latin typeface="Optima"/>
                <a:cs typeface="Optima"/>
              </a:rPr>
              <a:t>eRHIC</a:t>
            </a: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 to be studied in CBETA</a:t>
            </a:r>
          </a:p>
        </p:txBody>
      </p:sp>
    </p:spTree>
    <p:extLst>
      <p:ext uri="{BB962C8B-B14F-4D97-AF65-F5344CB8AC3E}">
        <p14:creationId xmlns:p14="http://schemas.microsoft.com/office/powerpoint/2010/main" val="419201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140837" y="78357"/>
            <a:ext cx="529362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CBETA topics to support </a:t>
            </a:r>
            <a:r>
              <a:rPr lang="en-US" sz="2400" dirty="0" err="1" smtClean="0">
                <a:solidFill>
                  <a:srgbClr val="000000"/>
                </a:solidFill>
                <a:latin typeface="Optima"/>
                <a:cs typeface="Optima"/>
              </a:rPr>
              <a:t>eRHIC</a:t>
            </a:r>
            <a:endParaRPr lang="en-US" sz="2400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141098" y="1004535"/>
            <a:ext cx="8877480" cy="46284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Helvetica" charset="0"/>
              </a:rPr>
              <a:t>CBETA study topics important for </a:t>
            </a:r>
            <a:r>
              <a:rPr lang="en-US" sz="2000" dirty="0" err="1" smtClean="0">
                <a:latin typeface="Helvetica" charset="0"/>
              </a:rPr>
              <a:t>eRHIC</a:t>
            </a:r>
            <a:r>
              <a:rPr lang="en-US" sz="2000" dirty="0" smtClean="0">
                <a:latin typeface="Helvetica" charset="0"/>
              </a:rPr>
              <a:t>:</a:t>
            </a:r>
          </a:p>
          <a:p>
            <a:pPr marL="0" indent="0">
              <a:buNone/>
            </a:pPr>
            <a:endParaRPr lang="en-US" sz="2000" dirty="0" smtClean="0">
              <a:latin typeface="Helvetica" charset="0"/>
            </a:endParaRPr>
          </a:p>
          <a:p>
            <a:pPr marL="457200" indent="-457200">
              <a:buAutoNum type="arabicParenR"/>
            </a:pPr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FFAG</a:t>
            </a:r>
            <a:r>
              <a:rPr lang="en-US" sz="2000" dirty="0" smtClean="0">
                <a:latin typeface="Helvetica" charset="0"/>
              </a:rPr>
              <a:t> loops with a factor of 4 in momentum </a:t>
            </a:r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aperture</a:t>
            </a:r>
            <a:r>
              <a:rPr lang="en-US" sz="2000" dirty="0" smtClean="0">
                <a:latin typeface="Helvetica" charset="0"/>
              </a:rPr>
              <a:t>.</a:t>
            </a:r>
          </a:p>
          <a:p>
            <a:pPr lvl="1" indent="-342900">
              <a:buAutoNum type="alphaLcParenR"/>
            </a:pPr>
            <a:r>
              <a:rPr lang="en-US" sz="1600" dirty="0" smtClean="0">
                <a:latin typeface="Helvetica" charset="0"/>
              </a:rPr>
              <a:t>Precision, reproducibility, alignment during magnet and girder production.</a:t>
            </a:r>
          </a:p>
          <a:p>
            <a:pPr lvl="1" indent="-342900">
              <a:buAutoNum type="alphaLcParenR"/>
            </a:pPr>
            <a:r>
              <a:rPr lang="en-US" sz="1600" dirty="0" smtClean="0">
                <a:latin typeface="Helvetica" charset="0"/>
              </a:rPr>
              <a:t>Stability of magnetic fields in a radiation environment.</a:t>
            </a:r>
          </a:p>
          <a:p>
            <a:pPr lvl="1" indent="-342900">
              <a:buAutoNum type="alphaLcParenR"/>
            </a:pP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Matching</a:t>
            </a:r>
            <a:r>
              <a:rPr lang="en-US" sz="1600" dirty="0" smtClean="0">
                <a:latin typeface="Helvetica" charset="0"/>
              </a:rPr>
              <a:t> and correction of multiple simultaneous </a:t>
            </a: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orbits</a:t>
            </a:r>
            <a:r>
              <a:rPr lang="en-US" sz="1600" dirty="0" smtClean="0">
                <a:latin typeface="Helvetica" charset="0"/>
              </a:rPr>
              <a:t>.</a:t>
            </a:r>
          </a:p>
          <a:p>
            <a:pPr lvl="1" indent="-342900">
              <a:buAutoNum type="alphaLcParenR"/>
            </a:pP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Matching</a:t>
            </a:r>
            <a:r>
              <a:rPr lang="en-US" sz="1600" dirty="0" smtClean="0">
                <a:latin typeface="Helvetica" charset="0"/>
              </a:rPr>
              <a:t> and correction of multiple simultaneous </a:t>
            </a: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optics</a:t>
            </a:r>
            <a:r>
              <a:rPr lang="en-US" sz="1600" dirty="0" smtClean="0">
                <a:latin typeface="Helvetica" charset="0"/>
              </a:rPr>
              <a:t>.</a:t>
            </a:r>
          </a:p>
          <a:p>
            <a:pPr lvl="1" indent="-342900">
              <a:buAutoNum type="alphaLcParenR"/>
            </a:pP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Path length control </a:t>
            </a:r>
            <a:r>
              <a:rPr lang="en-US" sz="1600" dirty="0" smtClean="0">
                <a:latin typeface="Helvetica" charset="0"/>
              </a:rPr>
              <a:t>for all orbits.</a:t>
            </a:r>
          </a:p>
          <a:p>
            <a:pPr marL="400050" lvl="1" indent="0">
              <a:buNone/>
            </a:pPr>
            <a:endParaRPr lang="en-US" sz="1600" dirty="0" smtClean="0">
              <a:latin typeface="Helvetica" charset="0"/>
            </a:endParaRPr>
          </a:p>
          <a:p>
            <a:pPr marL="457200" indent="-457200">
              <a:buAutoNum type="arabicParenR"/>
            </a:pPr>
            <a:r>
              <a:rPr lang="en-US" sz="2000" dirty="0" smtClean="0">
                <a:latin typeface="Helvetica" charset="0"/>
              </a:rPr>
              <a:t>Multi-turn ERL operation with a large number of turns.</a:t>
            </a:r>
          </a:p>
          <a:p>
            <a:pPr lvl="1" indent="-342900">
              <a:buAutoNum type="alphaLcParenR"/>
            </a:pP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HOM damping.</a:t>
            </a:r>
          </a:p>
          <a:p>
            <a:pPr lvl="1" indent="-342900">
              <a:buAutoNum type="alphaLcParenR"/>
            </a:pP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BBU limits.</a:t>
            </a:r>
          </a:p>
          <a:p>
            <a:pPr lvl="1" indent="-342900">
              <a:buAutoNum type="alphaLcParenR"/>
            </a:pP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LLRF control and </a:t>
            </a:r>
            <a:r>
              <a:rPr lang="en-US" sz="1600" b="1" dirty="0" err="1" smtClean="0">
                <a:solidFill>
                  <a:srgbClr val="FF0000"/>
                </a:solidFill>
                <a:latin typeface="Helvetica" charset="0"/>
              </a:rPr>
              <a:t>microphonics</a:t>
            </a: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.</a:t>
            </a:r>
          </a:p>
          <a:p>
            <a:pPr lvl="1" indent="-342900">
              <a:buAutoNum type="alphaLcParenR"/>
            </a:pP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ERL startup from low-power beam.</a:t>
            </a:r>
            <a:endParaRPr lang="en-US" sz="1600" b="1" dirty="0">
              <a:solidFill>
                <a:srgbClr val="FF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80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BETA_Halbach_ren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" y="2207449"/>
            <a:ext cx="9068982" cy="4466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68474" y="11232"/>
            <a:ext cx="5293294" cy="59433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The test ERL in Cornell’s hall LOE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8443" y="2223104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1431" y="2332864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0" y="842763"/>
            <a:ext cx="9171310" cy="141172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Helvetica" charset="0"/>
              </a:rPr>
              <a:t>Cornell DC gun</a:t>
            </a:r>
          </a:p>
          <a:p>
            <a:r>
              <a:rPr lang="en-US" sz="1800" dirty="0" smtClean="0">
                <a:latin typeface="Helvetica" charset="0"/>
              </a:rPr>
              <a:t>100mA, 6MeV SRF injector (ICM)</a:t>
            </a:r>
            <a:endParaRPr lang="en-US" sz="1800" dirty="0">
              <a:latin typeface="Helvetica" charset="0"/>
            </a:endParaRPr>
          </a:p>
          <a:p>
            <a:r>
              <a:rPr lang="en-US" sz="1800" dirty="0" smtClean="0">
                <a:latin typeface="Helvetica" charset="0"/>
              </a:rPr>
              <a:t>600kW beam dump</a:t>
            </a:r>
          </a:p>
          <a:p>
            <a:r>
              <a:rPr lang="en-US" sz="1800" dirty="0" smtClean="0">
                <a:latin typeface="Helvetica" charset="0"/>
              </a:rPr>
              <a:t>100mA, 6-cavity SRF CW </a:t>
            </a:r>
            <a:r>
              <a:rPr lang="en-US" sz="1800" dirty="0" err="1" smtClean="0">
                <a:latin typeface="Helvetica" charset="0"/>
              </a:rPr>
              <a:t>Linac</a:t>
            </a:r>
            <a:r>
              <a:rPr lang="en-US" sz="1800" dirty="0" smtClean="0">
                <a:latin typeface="Helvetica" charset="0"/>
              </a:rPr>
              <a:t> (MLC)</a:t>
            </a:r>
            <a:endParaRPr lang="en-US" sz="1800" dirty="0">
              <a:latin typeface="Helvetica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12853" y="2326709"/>
            <a:ext cx="1827553" cy="836915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20578" y="2913241"/>
            <a:ext cx="3225194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5018" y="2250309"/>
            <a:ext cx="1080915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461767" y="2584625"/>
            <a:ext cx="865909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94893" y="3412603"/>
            <a:ext cx="15824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+/- 36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62404" y="4031650"/>
            <a:ext cx="7296727" cy="1323439"/>
          </a:xfrm>
          <a:prstGeom prst="rect">
            <a:avLst/>
          </a:prstGeom>
          <a:solidFill>
            <a:schemeClr val="bg1"/>
          </a:solidFill>
          <a:ln w="19050">
            <a:solidFill>
              <a:srgbClr val="00FF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latin typeface="Arial"/>
                <a:cs typeface="Arial"/>
              </a:rPr>
              <a:t>Electron Current 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up to 320mA in the </a:t>
            </a:r>
            <a:r>
              <a:rPr lang="en-US" sz="2000" dirty="0" err="1" smtClean="0">
                <a:latin typeface="Arial"/>
                <a:cs typeface="Arial"/>
              </a:rPr>
              <a:t>linac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Bunch </a:t>
            </a:r>
            <a:r>
              <a:rPr lang="en-US" sz="2000" dirty="0">
                <a:latin typeface="Arial"/>
                <a:cs typeface="Arial"/>
              </a:rPr>
              <a:t>charge Q </a:t>
            </a:r>
            <a:r>
              <a:rPr lang="en-US" sz="2000" dirty="0" smtClean="0">
                <a:latin typeface="Arial"/>
                <a:cs typeface="Arial"/>
              </a:rPr>
              <a:t>of up to 2nC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Bunch repetition rate </a:t>
            </a:r>
            <a:r>
              <a:rPr lang="en-US" sz="2000" dirty="0" smtClean="0">
                <a:latin typeface="Arial"/>
                <a:cs typeface="Arial"/>
              </a:rPr>
              <a:t>1.3GHz/N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Beams of 100mA for 1 turn and 40mA for 4 turns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1743" y="6027869"/>
            <a:ext cx="2890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42, 78, 114, 150 MeV   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5631874" y="1738853"/>
            <a:ext cx="3539436" cy="36542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Existing components at Cornell</a:t>
            </a:r>
            <a:endParaRPr lang="en-US" sz="1800" dirty="0">
              <a:latin typeface="Helvetica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109645" y="1641324"/>
            <a:ext cx="865909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36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BETA_Halbach_ren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" y="2207449"/>
            <a:ext cx="9068982" cy="4466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68474" y="11232"/>
            <a:ext cx="5293294" cy="59433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The test ERL in Cornell’s hall LOE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8443" y="2223104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1431" y="2332864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0" y="842763"/>
            <a:ext cx="9171310" cy="141172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Helvetica" charset="0"/>
              </a:rPr>
              <a:t>Cornell DC gun</a:t>
            </a:r>
          </a:p>
          <a:p>
            <a:r>
              <a:rPr lang="en-US" sz="1800" dirty="0" smtClean="0">
                <a:latin typeface="Helvetica" charset="0"/>
              </a:rPr>
              <a:t>100mA, 6MeV SRF injector (ICM)</a:t>
            </a:r>
            <a:endParaRPr lang="en-US" sz="1800" dirty="0">
              <a:latin typeface="Helvetica" charset="0"/>
            </a:endParaRPr>
          </a:p>
          <a:p>
            <a:r>
              <a:rPr lang="en-US" sz="1800" dirty="0" smtClean="0">
                <a:latin typeface="Helvetica" charset="0"/>
              </a:rPr>
              <a:t>600kW beam dump</a:t>
            </a:r>
          </a:p>
          <a:p>
            <a:r>
              <a:rPr lang="en-US" sz="1800" dirty="0" smtClean="0">
                <a:latin typeface="Helvetica" charset="0"/>
              </a:rPr>
              <a:t>100mA, 6-cavity SRF CW </a:t>
            </a:r>
            <a:r>
              <a:rPr lang="en-US" sz="1800" dirty="0" err="1" smtClean="0">
                <a:latin typeface="Helvetica" charset="0"/>
              </a:rPr>
              <a:t>Linac</a:t>
            </a:r>
            <a:r>
              <a:rPr lang="en-US" sz="1800" dirty="0" smtClean="0">
                <a:latin typeface="Helvetica" charset="0"/>
              </a:rPr>
              <a:t> (MLC)</a:t>
            </a:r>
            <a:endParaRPr lang="en-US" sz="1800" dirty="0">
              <a:latin typeface="Helvetica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12853" y="2326709"/>
            <a:ext cx="1827553" cy="836915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20578" y="2913241"/>
            <a:ext cx="3225194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5018" y="2250309"/>
            <a:ext cx="1080915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461767" y="2584625"/>
            <a:ext cx="865909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94893" y="3412603"/>
            <a:ext cx="15824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+/- 36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62404" y="4031650"/>
            <a:ext cx="7296727" cy="1323439"/>
          </a:xfrm>
          <a:prstGeom prst="rect">
            <a:avLst/>
          </a:prstGeom>
          <a:solidFill>
            <a:schemeClr val="bg1"/>
          </a:solidFill>
          <a:ln w="19050">
            <a:solidFill>
              <a:srgbClr val="00FF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latin typeface="Arial"/>
                <a:cs typeface="Arial"/>
              </a:rPr>
              <a:t>Electron Current 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up to 320mA in the </a:t>
            </a:r>
            <a:r>
              <a:rPr lang="en-US" sz="2000" dirty="0" err="1" smtClean="0">
                <a:latin typeface="Arial"/>
                <a:cs typeface="Arial"/>
              </a:rPr>
              <a:t>linac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Bunch </a:t>
            </a:r>
            <a:r>
              <a:rPr lang="en-US" sz="2000" dirty="0">
                <a:latin typeface="Arial"/>
                <a:cs typeface="Arial"/>
              </a:rPr>
              <a:t>charge Q </a:t>
            </a:r>
            <a:r>
              <a:rPr lang="en-US" sz="2000" dirty="0" smtClean="0">
                <a:latin typeface="Arial"/>
                <a:cs typeface="Arial"/>
              </a:rPr>
              <a:t>of up to 2nC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Bunch repetition rate </a:t>
            </a:r>
            <a:r>
              <a:rPr lang="en-US" sz="2000" dirty="0" smtClean="0">
                <a:latin typeface="Arial"/>
                <a:cs typeface="Arial"/>
              </a:rPr>
              <a:t>1.3GHz/N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Beams of 100mA for 1 turn and 40mA for 4 turns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1743" y="6027869"/>
            <a:ext cx="2890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42, 78, 114, 150 MeV   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5631874" y="1738853"/>
            <a:ext cx="3539436" cy="36542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Existing components at Cornell</a:t>
            </a:r>
            <a:endParaRPr lang="en-US" sz="1800" dirty="0">
              <a:latin typeface="Helvetica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109645" y="1641324"/>
            <a:ext cx="865909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20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2-10 at 12.43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0"/>
            <a:ext cx="9144000" cy="65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79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53365" y="-2849"/>
            <a:ext cx="6990635" cy="594335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The CBETA CDR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235" y="649956"/>
            <a:ext cx="3124033" cy="563231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Background for CDR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Wrote PDDR for hard X-ray ERL at Cornell in 2012.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Start of CBETA July 2014 White paper December 2014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Defined CBETA in a white paper in December 2014.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CDR for CBETA in with Hybrid permanent magnets in July 2016.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Secured NYSERDA funding October 2016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DR for CBETA with </a:t>
            </a:r>
            <a:r>
              <a:rPr lang="en-US" dirty="0" err="1" smtClean="0"/>
              <a:t>Halbach</a:t>
            </a:r>
            <a:r>
              <a:rPr lang="en-US" dirty="0" smtClean="0"/>
              <a:t> magnets in February 2017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645" y="6278961"/>
            <a:ext cx="6486621" cy="3693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Past first technical (Jan 31</a:t>
            </a:r>
            <a:r>
              <a:rPr lang="en-US" baseline="30000" dirty="0" smtClean="0"/>
              <a:t>st</a:t>
            </a:r>
            <a:r>
              <a:rPr lang="en-US" dirty="0" smtClean="0"/>
              <a:t>) and financial (Feb 6) review</a:t>
            </a:r>
            <a:r>
              <a:rPr lang="en-US" dirty="0"/>
              <a:t>!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Screen Shot 2017-02-10 at 11.40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11" y="828480"/>
            <a:ext cx="5359400" cy="5232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168474" y="11232"/>
            <a:ext cx="5293294" cy="59433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The CBETA Collaboration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93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53365" y="-2849"/>
            <a:ext cx="6990635" cy="594335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The CBETA CDR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Screen Shot 2017-02-10 at 12.25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6" y="-2849"/>
            <a:ext cx="9144000" cy="489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0197" y="5338166"/>
            <a:ext cx="8273875" cy="46166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Past first technical (Jan 31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b="1" dirty="0" smtClean="0">
                <a:solidFill>
                  <a:srgbClr val="FF0000"/>
                </a:solidFill>
              </a:rPr>
              <a:t>) and financial (Feb 6) review</a:t>
            </a:r>
            <a:r>
              <a:rPr lang="en-US" sz="2400" b="1" dirty="0">
                <a:solidFill>
                  <a:srgbClr val="FF0000"/>
                </a:solidFill>
              </a:rPr>
              <a:t>!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11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190343" y="73312"/>
            <a:ext cx="542636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Bunche dynamics in 3D field maps</a:t>
            </a:r>
          </a:p>
        </p:txBody>
      </p:sp>
      <p:pic>
        <p:nvPicPr>
          <p:cNvPr id="10" name="Picture 9" descr="cbeta_arc_fieldmap_5e-3nor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8" y="825281"/>
            <a:ext cx="7723909" cy="579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73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Orbit Correction of 4 Beams</a:t>
            </a: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1" y="1600200"/>
            <a:ext cx="7422578" cy="4525963"/>
          </a:xfrm>
        </p:spPr>
      </p:pic>
      <p:sp>
        <p:nvSpPr>
          <p:cNvPr id="8" name="TextBox 7"/>
          <p:cNvSpPr txBox="1"/>
          <p:nvPr/>
        </p:nvSpPr>
        <p:spPr>
          <a:xfrm>
            <a:off x="7596336" y="1412776"/>
            <a:ext cx="592076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DR2.13</a:t>
            </a:r>
          </a:p>
        </p:txBody>
      </p:sp>
    </p:spTree>
    <p:extLst>
      <p:ext uri="{BB962C8B-B14F-4D97-AF65-F5344CB8AC3E}">
        <p14:creationId xmlns:p14="http://schemas.microsoft.com/office/powerpoint/2010/main" val="617942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186" y="820191"/>
            <a:ext cx="857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70C0"/>
                </a:solidFill>
              </a:rPr>
              <a:t>L0E contained approximately 7,000 square feet of Lab and Shop space</a:t>
            </a:r>
            <a:endParaRPr lang="en-US" b="1" i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6" y="1420168"/>
            <a:ext cx="8610600" cy="499968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87355" y="11240"/>
            <a:ext cx="5378542" cy="594335"/>
          </a:xfrm>
          <a:prstGeom prst="rect">
            <a:avLst/>
          </a:prstGeom>
        </p:spPr>
        <p:txBody>
          <a:bodyPr/>
          <a:lstStyle>
            <a:lvl1pPr algn="ctr">
              <a:defRPr sz="2400" b="1" i="0" baseline="0">
                <a:latin typeface="+mn-lt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  <a:latin typeface="Optima"/>
                <a:cs typeface="Optima"/>
              </a:rPr>
              <a:t>Hall L0E before CBETA</a:t>
            </a:r>
            <a:endParaRPr lang="en-US" dirty="0">
              <a:solidFill>
                <a:srgbClr val="00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383568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458" y="945225"/>
            <a:ext cx="823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70C0"/>
                </a:solidFill>
              </a:rPr>
              <a:t>70% of the existing technical-use space was removed for the initial phase</a:t>
            </a:r>
            <a:endParaRPr lang="en-US" b="1" i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463456"/>
            <a:ext cx="8839201" cy="505164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87355" y="11240"/>
            <a:ext cx="5378542" cy="594335"/>
          </a:xfrm>
          <a:prstGeom prst="rect">
            <a:avLst/>
          </a:prstGeom>
        </p:spPr>
        <p:txBody>
          <a:bodyPr/>
          <a:lstStyle>
            <a:lvl1pPr algn="ctr">
              <a:defRPr sz="2400" b="1" i="0" baseline="0">
                <a:latin typeface="+mn-lt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  <a:latin typeface="Optima"/>
                <a:cs typeface="Optima"/>
              </a:rPr>
              <a:t>Spring 2015</a:t>
            </a:r>
            <a:endParaRPr lang="en-US" dirty="0">
              <a:solidFill>
                <a:srgbClr val="00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92140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 21, 2015 L0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44" y="837618"/>
            <a:ext cx="7738962" cy="5804222"/>
          </a:xfrm>
          <a:prstGeom prst="rect">
            <a:avLst/>
          </a:prstGeom>
        </p:spPr>
      </p:pic>
      <p:pic>
        <p:nvPicPr>
          <p:cNvPr id="3" name="Picture 2" descr="April 21, 2015 L0E_render_transparen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44" y="837618"/>
            <a:ext cx="7738961" cy="5804221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325727" y="91327"/>
            <a:ext cx="508981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L0E cleaned with CBETA</a:t>
            </a:r>
          </a:p>
        </p:txBody>
      </p:sp>
    </p:spTree>
    <p:extLst>
      <p:ext uri="{BB962C8B-B14F-4D97-AF65-F5344CB8AC3E}">
        <p14:creationId xmlns:p14="http://schemas.microsoft.com/office/powerpoint/2010/main" val="1458852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8674" y="786884"/>
            <a:ext cx="4625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70C0"/>
                </a:solidFill>
              </a:rPr>
              <a:t>The gun and ICM were tested with beam</a:t>
            </a:r>
            <a:endParaRPr lang="en-US" b="1" i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302782"/>
            <a:ext cx="8677275" cy="529804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87355" y="11240"/>
            <a:ext cx="5378542" cy="594335"/>
          </a:xfrm>
          <a:prstGeom prst="rect">
            <a:avLst/>
          </a:prstGeom>
        </p:spPr>
        <p:txBody>
          <a:bodyPr/>
          <a:lstStyle>
            <a:lvl1pPr algn="ctr">
              <a:defRPr sz="2400" b="1" i="0" baseline="0">
                <a:latin typeface="+mn-lt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  <a:latin typeface="Optima"/>
                <a:cs typeface="Optima"/>
              </a:rPr>
              <a:t>Before this week’s MLC move</a:t>
            </a:r>
            <a:endParaRPr lang="en-US" dirty="0">
              <a:solidFill>
                <a:srgbClr val="00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406960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8" y="1483057"/>
            <a:ext cx="8042564" cy="4522124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January 2017: 3 Major Move Actions 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18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BETA_Halbach_ren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" y="2207449"/>
            <a:ext cx="9068982" cy="4466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68474" y="11232"/>
            <a:ext cx="5293294" cy="59433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The test ERL in Cornell’s hall LOE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8443" y="2223104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1431" y="2332864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0" y="842763"/>
            <a:ext cx="9171310" cy="141172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Helvetica" charset="0"/>
              </a:rPr>
              <a:t>Cornell DC gun</a:t>
            </a:r>
          </a:p>
          <a:p>
            <a:r>
              <a:rPr lang="en-US" sz="1800" dirty="0" smtClean="0">
                <a:latin typeface="Helvetica" charset="0"/>
              </a:rPr>
              <a:t>100mA, 6MeV SRF injector (ICM)</a:t>
            </a:r>
            <a:endParaRPr lang="en-US" sz="1800" dirty="0">
              <a:latin typeface="Helvetica" charset="0"/>
            </a:endParaRPr>
          </a:p>
          <a:p>
            <a:r>
              <a:rPr lang="en-US" sz="1800" dirty="0" smtClean="0">
                <a:latin typeface="Helvetica" charset="0"/>
              </a:rPr>
              <a:t>600kW beam dump</a:t>
            </a:r>
          </a:p>
          <a:p>
            <a:r>
              <a:rPr lang="en-US" sz="1800" dirty="0" smtClean="0">
                <a:latin typeface="Helvetica" charset="0"/>
              </a:rPr>
              <a:t>100mA, 6-cavity SRF CW </a:t>
            </a:r>
            <a:r>
              <a:rPr lang="en-US" sz="1800" dirty="0" err="1" smtClean="0">
                <a:latin typeface="Helvetica" charset="0"/>
              </a:rPr>
              <a:t>Linac</a:t>
            </a:r>
            <a:r>
              <a:rPr lang="en-US" sz="1800" dirty="0" smtClean="0">
                <a:latin typeface="Helvetica" charset="0"/>
              </a:rPr>
              <a:t> (MLC)</a:t>
            </a:r>
            <a:endParaRPr lang="en-US" sz="1800" dirty="0">
              <a:latin typeface="Helvetica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12853" y="2326709"/>
            <a:ext cx="1827553" cy="836915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20578" y="2913241"/>
            <a:ext cx="3225194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5018" y="2250309"/>
            <a:ext cx="1080915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461767" y="2584625"/>
            <a:ext cx="865909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94893" y="3412603"/>
            <a:ext cx="15824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+/- 36 MeV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62404" y="4031650"/>
            <a:ext cx="7296727" cy="1323439"/>
          </a:xfrm>
          <a:prstGeom prst="rect">
            <a:avLst/>
          </a:prstGeom>
          <a:solidFill>
            <a:schemeClr val="bg1"/>
          </a:solidFill>
          <a:ln w="19050">
            <a:solidFill>
              <a:srgbClr val="00FF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latin typeface="Arial"/>
                <a:cs typeface="Arial"/>
              </a:rPr>
              <a:t>Electron Current 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up to 320mA in the </a:t>
            </a:r>
            <a:r>
              <a:rPr lang="en-US" sz="2000" dirty="0" err="1" smtClean="0">
                <a:latin typeface="Arial"/>
                <a:cs typeface="Arial"/>
              </a:rPr>
              <a:t>linac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Bunch </a:t>
            </a:r>
            <a:r>
              <a:rPr lang="en-US" sz="2000" dirty="0">
                <a:latin typeface="Arial"/>
                <a:cs typeface="Arial"/>
              </a:rPr>
              <a:t>charge Q </a:t>
            </a:r>
            <a:r>
              <a:rPr lang="en-US" sz="2000" dirty="0" smtClean="0">
                <a:latin typeface="Arial"/>
                <a:cs typeface="Arial"/>
              </a:rPr>
              <a:t>of up to 2nC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Bunch repetition rate </a:t>
            </a:r>
            <a:r>
              <a:rPr lang="en-US" sz="2000" dirty="0" smtClean="0">
                <a:latin typeface="Arial"/>
                <a:cs typeface="Arial"/>
              </a:rPr>
              <a:t>1.3GHz/N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Beams of 100mA for 1 turn and 40mA for 4 turns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1743" y="6027869"/>
            <a:ext cx="2890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Optima"/>
                <a:cs typeface="Optima"/>
              </a:rPr>
              <a:t>42, 78, 114, 150 MeV   </a:t>
            </a:r>
            <a:endParaRPr lang="en-US" sz="2200" dirty="0">
              <a:latin typeface="Optima"/>
              <a:cs typeface="Optima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5631874" y="1738853"/>
            <a:ext cx="3539436" cy="36542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latin typeface="Helvetica" charset="0"/>
              </a:rPr>
              <a:t>Existing components at Cornell</a:t>
            </a:r>
            <a:endParaRPr lang="en-US" sz="1800" dirty="0">
              <a:latin typeface="Helvetica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109645" y="1641324"/>
            <a:ext cx="865909" cy="560482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60320" y="3246237"/>
            <a:ext cx="8815234" cy="646331"/>
          </a:xfrm>
          <a:prstGeom prst="rect">
            <a:avLst/>
          </a:prstGeom>
          <a:noFill/>
          <a:scene3d>
            <a:camera prst="orthographicFront">
              <a:rot lat="0" lon="0" rev="2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Positive funding decision by NYSERDA</a:t>
            </a:r>
          </a:p>
        </p:txBody>
      </p:sp>
    </p:spTree>
    <p:extLst>
      <p:ext uri="{BB962C8B-B14F-4D97-AF65-F5344CB8AC3E}">
        <p14:creationId xmlns:p14="http://schemas.microsoft.com/office/powerpoint/2010/main" val="4275303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562446"/>
            <a:ext cx="8229600" cy="436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January 2017 Layout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3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485905"/>
            <a:ext cx="8229600" cy="451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2019 Layout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6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52897" y="-89675"/>
            <a:ext cx="5297054" cy="75352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Key Performance Parameters and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Ultimate Performance Parameters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370048"/>
              </p:ext>
            </p:extLst>
          </p:nvPr>
        </p:nvGraphicFramePr>
        <p:xfrm>
          <a:off x="112542" y="964504"/>
          <a:ext cx="9031457" cy="5497646"/>
        </p:xfrm>
        <a:graphic>
          <a:graphicData uri="http://schemas.openxmlformats.org/drawingml/2006/table">
            <a:tbl>
              <a:tblPr/>
              <a:tblGrid>
                <a:gridCol w="3674373"/>
                <a:gridCol w="1568516"/>
                <a:gridCol w="1568516"/>
                <a:gridCol w="2220052"/>
              </a:tblGrid>
              <a:tr h="5174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Parameter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Unit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KPP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UPP (Stretch)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Electron beam energy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MeV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Electron bunch charge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pC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Gun current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Bunch repetition rate (gun)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MHz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RF frequency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MHz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Injector energy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MeV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RF operation mode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CW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Number of ERL turns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0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Energy aperture of arc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1817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57936" y="76966"/>
            <a:ext cx="4732699" cy="52860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dirty="0" smtClean="0"/>
              <a:t>RF </a:t>
            </a:r>
            <a:r>
              <a:rPr lang="en-US" sz="2400" dirty="0" err="1" smtClean="0"/>
              <a:t>sourses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918035"/>
            <a:ext cx="3581400" cy="269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3038" y="918035"/>
            <a:ext cx="5304763" cy="269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3722601"/>
            <a:ext cx="5181600" cy="28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6937" y="3745697"/>
            <a:ext cx="3670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MLC assembly was completed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Cooled down fall 2015, field, Q, and </a:t>
            </a:r>
            <a:r>
              <a:rPr lang="en-US" dirty="0" err="1" smtClean="0"/>
              <a:t>microphonics</a:t>
            </a:r>
            <a:r>
              <a:rPr lang="en-US" dirty="0" smtClean="0"/>
              <a:t> tested.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Further cold studies will start August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14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14520" y="11240"/>
            <a:ext cx="4476115" cy="5943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Main </a:t>
            </a:r>
            <a:r>
              <a:rPr lang="en-US" dirty="0" err="1"/>
              <a:t>linac</a:t>
            </a:r>
            <a:r>
              <a:rPr lang="en-US" dirty="0"/>
              <a:t> </a:t>
            </a:r>
            <a:r>
              <a:rPr lang="en-US" dirty="0" err="1"/>
              <a:t>cryomodule</a:t>
            </a:r>
            <a:r>
              <a:rPr lang="en-US" dirty="0"/>
              <a:t> (MLC)</a:t>
            </a:r>
            <a:br>
              <a:rPr lang="en-US" dirty="0"/>
            </a:br>
            <a:r>
              <a:rPr lang="en-US" dirty="0"/>
              <a:t>achieved accelerating gradients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7968572"/>
              </p:ext>
            </p:extLst>
          </p:nvPr>
        </p:nvGraphicFramePr>
        <p:xfrm>
          <a:off x="162191" y="1707849"/>
          <a:ext cx="8690656" cy="3769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76799" y="1420344"/>
            <a:ext cx="107455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Quench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23259" y="1450050"/>
            <a:ext cx="933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Admin.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70666" y="1436561"/>
            <a:ext cx="933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Admin.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06862" y="1430504"/>
            <a:ext cx="933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Admin.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07785" y="1430504"/>
            <a:ext cx="933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Admin.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8601" y="1436562"/>
            <a:ext cx="781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Limit.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1121310" y="2015980"/>
            <a:ext cx="7256912" cy="108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6355112" y="2026867"/>
            <a:ext cx="219647" cy="154576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951351" y="2437070"/>
            <a:ext cx="1246817" cy="52322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*FE processed out.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54937" y="1430504"/>
            <a:ext cx="933947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59108"/>
            <a:ext cx="9064914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2191" y="5419450"/>
            <a:ext cx="92599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of 6 cavities had achieved design gradient of 16.2MV/m at 1.8K in MLC.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Cavity#4 is limited by quench so far, no detectable radiation during test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Enough Voltage for 76MeV per ERL turn (where 36MeV are needed)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27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81299" y="11240"/>
            <a:ext cx="4309336" cy="59433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Main </a:t>
            </a:r>
            <a:r>
              <a:rPr lang="en-US" dirty="0" err="1"/>
              <a:t>linac</a:t>
            </a:r>
            <a:r>
              <a:rPr lang="en-US" dirty="0"/>
              <a:t> </a:t>
            </a:r>
            <a:r>
              <a:rPr lang="en-US" dirty="0" err="1"/>
              <a:t>cryomodule</a:t>
            </a:r>
            <a:r>
              <a:rPr lang="en-US" dirty="0"/>
              <a:t> (MLC)</a:t>
            </a:r>
            <a:br>
              <a:rPr lang="en-US" dirty="0"/>
            </a:br>
            <a:r>
              <a:rPr lang="en-US" dirty="0"/>
              <a:t>achieved surface losses (Q0)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1305" y="5475936"/>
            <a:ext cx="8812696" cy="10156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 of 6 cavities had achieved design </a:t>
            </a:r>
            <a:r>
              <a:rPr lang="en-US" sz="2000" dirty="0" smtClean="0"/>
              <a:t>Q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</a:t>
            </a:r>
            <a:r>
              <a:rPr lang="en-US" sz="2000" dirty="0"/>
              <a:t>of 2.0E+10 at </a:t>
            </a:r>
            <a:r>
              <a:rPr lang="en-US" sz="2000" dirty="0" smtClean="0"/>
              <a:t>1.8K.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Q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</a:t>
            </a:r>
            <a:r>
              <a:rPr lang="en-US" sz="2000" dirty="0"/>
              <a:t>of Cavity#6 </a:t>
            </a:r>
            <a:r>
              <a:rPr lang="en-US" sz="2000" dirty="0" smtClean="0"/>
              <a:t>had severe FE at 16MV/m.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Enough cooling for 73MV per ERL </a:t>
            </a:r>
            <a:r>
              <a:rPr lang="en-US" sz="2000" b="1" dirty="0">
                <a:solidFill>
                  <a:srgbClr val="FF0000"/>
                </a:solidFill>
              </a:rPr>
              <a:t>turn (where 36MeV are needed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2848" y="852270"/>
            <a:ext cx="8081484" cy="4833549"/>
            <a:chOff x="212999" y="852270"/>
            <a:chExt cx="8836041" cy="5284851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17387569"/>
                </p:ext>
              </p:extLst>
            </p:nvPr>
          </p:nvGraphicFramePr>
          <p:xfrm>
            <a:off x="212999" y="1107921"/>
            <a:ext cx="8623301" cy="5029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7107568" y="4006918"/>
              <a:ext cx="1941472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*Q</a:t>
              </a:r>
              <a:r>
                <a:rPr lang="en-US" sz="1800" baseline="-25000" dirty="0" smtClean="0"/>
                <a:t>0</a:t>
              </a:r>
              <a:r>
                <a:rPr lang="en-US" sz="1800" dirty="0" smtClean="0"/>
                <a:t> at </a:t>
              </a:r>
              <a:r>
                <a:rPr lang="en-US" dirty="0" smtClean="0"/>
                <a:t>16.2</a:t>
              </a:r>
              <a:r>
                <a:rPr lang="en-US" sz="1800" dirty="0" smtClean="0"/>
                <a:t>MV/m with severe FE.</a:t>
              </a:r>
              <a:endParaRPr lang="en-US" sz="1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14583" y="4283917"/>
              <a:ext cx="2621230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*Q</a:t>
              </a:r>
              <a:r>
                <a:rPr lang="en-US" sz="1800" baseline="-25000" dirty="0" smtClean="0"/>
                <a:t>0</a:t>
              </a:r>
              <a:r>
                <a:rPr lang="en-US" sz="1800" dirty="0" smtClean="0"/>
                <a:t> after many quench.</a:t>
              </a:r>
              <a:endParaRPr lang="en-US" sz="18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5505843" y="2760875"/>
              <a:ext cx="381000" cy="32954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531931" y="2838308"/>
              <a:ext cx="421001" cy="37809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>
              <a:stCxn id="7" idx="0"/>
              <a:endCxn id="8" idx="3"/>
            </p:cNvCxnSpPr>
            <p:nvPr/>
          </p:nvCxnSpPr>
          <p:spPr>
            <a:xfrm flipV="1">
              <a:off x="3525198" y="3042155"/>
              <a:ext cx="2036441" cy="1241762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endCxn id="9" idx="4"/>
            </p:cNvCxnSpPr>
            <p:nvPr/>
          </p:nvCxnSpPr>
          <p:spPr>
            <a:xfrm flipH="1" flipV="1">
              <a:off x="7742432" y="3216404"/>
              <a:ext cx="385392" cy="790514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6522898" y="2209939"/>
              <a:ext cx="353420" cy="381002"/>
            </a:xfrm>
            <a:prstGeom prst="ellipse">
              <a:avLst/>
            </a:pr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14" idx="0"/>
              <a:endCxn id="12" idx="4"/>
            </p:cNvCxnSpPr>
            <p:nvPr/>
          </p:nvCxnSpPr>
          <p:spPr>
            <a:xfrm flipV="1">
              <a:off x="6108483" y="2590941"/>
              <a:ext cx="591125" cy="1415977"/>
            </a:xfrm>
            <a:prstGeom prst="straightConnector1">
              <a:avLst/>
            </a:prstGeom>
            <a:ln w="28575">
              <a:solidFill>
                <a:srgbClr val="FF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236212" y="4006918"/>
              <a:ext cx="1744542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66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*Q</a:t>
              </a:r>
              <a:r>
                <a:rPr lang="en-US" sz="1800" baseline="-25000" dirty="0" smtClean="0"/>
                <a:t>0</a:t>
              </a:r>
              <a:r>
                <a:rPr lang="en-US" sz="1800" dirty="0" smtClean="0"/>
                <a:t> after FE processed out.</a:t>
              </a:r>
              <a:endParaRPr lang="en-US" sz="1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48526" y="4719420"/>
              <a:ext cx="69491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1.8K</a:t>
              </a:r>
              <a:endParaRPr lang="en-US" b="1" dirty="0"/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 flipV="1">
              <a:off x="1207357" y="2268554"/>
              <a:ext cx="7256912" cy="1088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Oval 16"/>
            <p:cNvSpPr/>
            <p:nvPr/>
          </p:nvSpPr>
          <p:spPr>
            <a:xfrm>
              <a:off x="7572323" y="2461202"/>
              <a:ext cx="353420" cy="381002"/>
            </a:xfrm>
            <a:prstGeom prst="ellipse">
              <a:avLst/>
            </a:pr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>
              <a:endCxn id="17" idx="0"/>
            </p:cNvCxnSpPr>
            <p:nvPr/>
          </p:nvCxnSpPr>
          <p:spPr>
            <a:xfrm flipH="1">
              <a:off x="7749033" y="2065904"/>
              <a:ext cx="595018" cy="395298"/>
            </a:xfrm>
            <a:prstGeom prst="straightConnector1">
              <a:avLst/>
            </a:prstGeom>
            <a:ln w="28575">
              <a:solidFill>
                <a:srgbClr val="FF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107568" y="1412046"/>
              <a:ext cx="1820916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66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*Q</a:t>
              </a:r>
              <a:r>
                <a:rPr lang="en-US" sz="1800" baseline="-25000" dirty="0" smtClean="0"/>
                <a:t>0</a:t>
              </a:r>
              <a:r>
                <a:rPr lang="en-US" sz="1800" dirty="0" smtClean="0"/>
                <a:t> at 14MV/m, FE started.</a:t>
              </a:r>
              <a:endParaRPr lang="en-US" sz="1800" dirty="0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491" y="852270"/>
              <a:ext cx="8705349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38440" y="1938775"/>
              <a:ext cx="113211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Target Qo 2.0e10 at 1.8K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9098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15217" y="11240"/>
            <a:ext cx="5043980" cy="594335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Required Peak Power (</a:t>
            </a:r>
            <a:r>
              <a:rPr lang="en-US" sz="2400" i="1" dirty="0"/>
              <a:t>Q</a:t>
            </a:r>
            <a:r>
              <a:rPr lang="en-US" sz="2400" i="1" baseline="-25000" dirty="0"/>
              <a:t>L</a:t>
            </a:r>
            <a:r>
              <a:rPr lang="en-US" sz="2400" dirty="0"/>
              <a:t>=2·10 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50044" y="5472778"/>
            <a:ext cx="8343900" cy="863600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5 kW RF power gives sufficient overhead for 8MV/m cavity operation with up to 90 Hz peak detuning (50 Hz if </a:t>
            </a:r>
            <a:r>
              <a:rPr lang="en-US" sz="2400" i="1" dirty="0" smtClean="0"/>
              <a:t>Q</a:t>
            </a:r>
            <a:r>
              <a:rPr lang="en-US" sz="2400" i="1" baseline="-25000" dirty="0" smtClean="0"/>
              <a:t>L</a:t>
            </a:r>
            <a:r>
              <a:rPr lang="en-US" sz="2400" dirty="0" smtClean="0"/>
              <a:t> is not adjusted) </a:t>
            </a:r>
            <a:endParaRPr lang="en-US" sz="2400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893763" y="933450"/>
            <a:ext cx="6869112" cy="4294188"/>
            <a:chOff x="563" y="588"/>
            <a:chExt cx="4327" cy="2705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049" y="659"/>
              <a:ext cx="3758" cy="22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000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049" y="659"/>
              <a:ext cx="3758" cy="223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3673" y="2785"/>
              <a:ext cx="446" cy="107"/>
            </a:xfrm>
            <a:custGeom>
              <a:avLst/>
              <a:gdLst>
                <a:gd name="T0" fmla="*/ 70 w 70"/>
                <a:gd name="T1" fmla="*/ 18 h 18"/>
                <a:gd name="T2" fmla="*/ 67 w 70"/>
                <a:gd name="T3" fmla="*/ 16 h 18"/>
                <a:gd name="T4" fmla="*/ 63 w 70"/>
                <a:gd name="T5" fmla="*/ 13 h 18"/>
                <a:gd name="T6" fmla="*/ 60 w 70"/>
                <a:gd name="T7" fmla="*/ 11 h 18"/>
                <a:gd name="T8" fmla="*/ 60 w 70"/>
                <a:gd name="T9" fmla="*/ 11 h 18"/>
                <a:gd name="T10" fmla="*/ 56 w 70"/>
                <a:gd name="T11" fmla="*/ 10 h 18"/>
                <a:gd name="T12" fmla="*/ 52 w 70"/>
                <a:gd name="T13" fmla="*/ 9 h 18"/>
                <a:gd name="T14" fmla="*/ 48 w 70"/>
                <a:gd name="T15" fmla="*/ 9 h 18"/>
                <a:gd name="T16" fmla="*/ 44 w 70"/>
                <a:gd name="T17" fmla="*/ 8 h 18"/>
                <a:gd name="T18" fmla="*/ 40 w 70"/>
                <a:gd name="T19" fmla="*/ 7 h 18"/>
                <a:gd name="T20" fmla="*/ 36 w 70"/>
                <a:gd name="T21" fmla="*/ 6 h 18"/>
                <a:gd name="T22" fmla="*/ 32 w 70"/>
                <a:gd name="T23" fmla="*/ 5 h 18"/>
                <a:gd name="T24" fmla="*/ 32 w 70"/>
                <a:gd name="T25" fmla="*/ 5 h 18"/>
                <a:gd name="T26" fmla="*/ 28 w 70"/>
                <a:gd name="T27" fmla="*/ 4 h 18"/>
                <a:gd name="T28" fmla="*/ 24 w 70"/>
                <a:gd name="T29" fmla="*/ 4 h 18"/>
                <a:gd name="T30" fmla="*/ 20 w 70"/>
                <a:gd name="T31" fmla="*/ 3 h 18"/>
                <a:gd name="T32" fmla="*/ 16 w 70"/>
                <a:gd name="T33" fmla="*/ 3 h 18"/>
                <a:gd name="T34" fmla="*/ 12 w 70"/>
                <a:gd name="T35" fmla="*/ 2 h 18"/>
                <a:gd name="T36" fmla="*/ 8 w 70"/>
                <a:gd name="T37" fmla="*/ 2 h 18"/>
                <a:gd name="T38" fmla="*/ 4 w 70"/>
                <a:gd name="T39" fmla="*/ 1 h 18"/>
                <a:gd name="T40" fmla="*/ 1 w 70"/>
                <a:gd name="T41" fmla="*/ 0 h 18"/>
                <a:gd name="T42" fmla="*/ 0 w 70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" h="18">
                  <a:moveTo>
                    <a:pt x="70" y="18"/>
                  </a:moveTo>
                  <a:lnTo>
                    <a:pt x="67" y="16"/>
                  </a:lnTo>
                  <a:lnTo>
                    <a:pt x="63" y="13"/>
                  </a:lnTo>
                  <a:lnTo>
                    <a:pt x="60" y="11"/>
                  </a:lnTo>
                  <a:lnTo>
                    <a:pt x="60" y="11"/>
                  </a:lnTo>
                  <a:lnTo>
                    <a:pt x="56" y="10"/>
                  </a:lnTo>
                  <a:lnTo>
                    <a:pt x="52" y="9"/>
                  </a:lnTo>
                  <a:lnTo>
                    <a:pt x="48" y="9"/>
                  </a:lnTo>
                  <a:lnTo>
                    <a:pt x="44" y="8"/>
                  </a:lnTo>
                  <a:lnTo>
                    <a:pt x="40" y="7"/>
                  </a:lnTo>
                  <a:lnTo>
                    <a:pt x="36" y="6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0" y="3"/>
                  </a:lnTo>
                  <a:lnTo>
                    <a:pt x="16" y="3"/>
                  </a:lnTo>
                  <a:lnTo>
                    <a:pt x="12" y="2"/>
                  </a:lnTo>
                  <a:lnTo>
                    <a:pt x="8" y="2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rgbClr val="00008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2476" y="2647"/>
              <a:ext cx="1146" cy="132"/>
            </a:xfrm>
            <a:custGeom>
              <a:avLst/>
              <a:gdLst>
                <a:gd name="T0" fmla="*/ 180 w 180"/>
                <a:gd name="T1" fmla="*/ 22 h 22"/>
                <a:gd name="T2" fmla="*/ 178 w 180"/>
                <a:gd name="T3" fmla="*/ 22 h 22"/>
                <a:gd name="T4" fmla="*/ 177 w 180"/>
                <a:gd name="T5" fmla="*/ 22 h 22"/>
                <a:gd name="T6" fmla="*/ 173 w 180"/>
                <a:gd name="T7" fmla="*/ 21 h 22"/>
                <a:gd name="T8" fmla="*/ 169 w 180"/>
                <a:gd name="T9" fmla="*/ 21 h 22"/>
                <a:gd name="T10" fmla="*/ 165 w 180"/>
                <a:gd name="T11" fmla="*/ 20 h 22"/>
                <a:gd name="T12" fmla="*/ 161 w 180"/>
                <a:gd name="T13" fmla="*/ 20 h 22"/>
                <a:gd name="T14" fmla="*/ 157 w 180"/>
                <a:gd name="T15" fmla="*/ 19 h 22"/>
                <a:gd name="T16" fmla="*/ 153 w 180"/>
                <a:gd name="T17" fmla="*/ 19 h 22"/>
                <a:gd name="T18" fmla="*/ 149 w 180"/>
                <a:gd name="T19" fmla="*/ 18 h 22"/>
                <a:gd name="T20" fmla="*/ 145 w 180"/>
                <a:gd name="T21" fmla="*/ 18 h 22"/>
                <a:gd name="T22" fmla="*/ 141 w 180"/>
                <a:gd name="T23" fmla="*/ 17 h 22"/>
                <a:gd name="T24" fmla="*/ 137 w 180"/>
                <a:gd name="T25" fmla="*/ 17 h 22"/>
                <a:gd name="T26" fmla="*/ 133 w 180"/>
                <a:gd name="T27" fmla="*/ 16 h 22"/>
                <a:gd name="T28" fmla="*/ 130 w 180"/>
                <a:gd name="T29" fmla="*/ 16 h 22"/>
                <a:gd name="T30" fmla="*/ 128 w 180"/>
                <a:gd name="T31" fmla="*/ 16 h 22"/>
                <a:gd name="T32" fmla="*/ 126 w 180"/>
                <a:gd name="T33" fmla="*/ 15 h 22"/>
                <a:gd name="T34" fmla="*/ 122 w 180"/>
                <a:gd name="T35" fmla="*/ 15 h 22"/>
                <a:gd name="T36" fmla="*/ 118 w 180"/>
                <a:gd name="T37" fmla="*/ 14 h 22"/>
                <a:gd name="T38" fmla="*/ 114 w 180"/>
                <a:gd name="T39" fmla="*/ 14 h 22"/>
                <a:gd name="T40" fmla="*/ 110 w 180"/>
                <a:gd name="T41" fmla="*/ 13 h 22"/>
                <a:gd name="T42" fmla="*/ 106 w 180"/>
                <a:gd name="T43" fmla="*/ 13 h 22"/>
                <a:gd name="T44" fmla="*/ 102 w 180"/>
                <a:gd name="T45" fmla="*/ 12 h 22"/>
                <a:gd name="T46" fmla="*/ 98 w 180"/>
                <a:gd name="T47" fmla="*/ 12 h 22"/>
                <a:gd name="T48" fmla="*/ 94 w 180"/>
                <a:gd name="T49" fmla="*/ 12 h 22"/>
                <a:gd name="T50" fmla="*/ 90 w 180"/>
                <a:gd name="T51" fmla="*/ 11 h 22"/>
                <a:gd name="T52" fmla="*/ 86 w 180"/>
                <a:gd name="T53" fmla="*/ 11 h 22"/>
                <a:gd name="T54" fmla="*/ 82 w 180"/>
                <a:gd name="T55" fmla="*/ 10 h 22"/>
                <a:gd name="T56" fmla="*/ 78 w 180"/>
                <a:gd name="T57" fmla="*/ 9 h 22"/>
                <a:gd name="T58" fmla="*/ 77 w 180"/>
                <a:gd name="T59" fmla="*/ 9 h 22"/>
                <a:gd name="T60" fmla="*/ 74 w 180"/>
                <a:gd name="T61" fmla="*/ 9 h 22"/>
                <a:gd name="T62" fmla="*/ 71 w 180"/>
                <a:gd name="T63" fmla="*/ 9 h 22"/>
                <a:gd name="T64" fmla="*/ 67 w 180"/>
                <a:gd name="T65" fmla="*/ 8 h 22"/>
                <a:gd name="T66" fmla="*/ 63 w 180"/>
                <a:gd name="T67" fmla="*/ 8 h 22"/>
                <a:gd name="T68" fmla="*/ 59 w 180"/>
                <a:gd name="T69" fmla="*/ 7 h 22"/>
                <a:gd name="T70" fmla="*/ 55 w 180"/>
                <a:gd name="T71" fmla="*/ 7 h 22"/>
                <a:gd name="T72" fmla="*/ 51 w 180"/>
                <a:gd name="T73" fmla="*/ 6 h 22"/>
                <a:gd name="T74" fmla="*/ 47 w 180"/>
                <a:gd name="T75" fmla="*/ 6 h 22"/>
                <a:gd name="T76" fmla="*/ 43 w 180"/>
                <a:gd name="T77" fmla="*/ 5 h 22"/>
                <a:gd name="T78" fmla="*/ 39 w 180"/>
                <a:gd name="T79" fmla="*/ 5 h 22"/>
                <a:gd name="T80" fmla="*/ 35 w 180"/>
                <a:gd name="T81" fmla="*/ 4 h 22"/>
                <a:gd name="T82" fmla="*/ 31 w 180"/>
                <a:gd name="T83" fmla="*/ 4 h 22"/>
                <a:gd name="T84" fmla="*/ 27 w 180"/>
                <a:gd name="T85" fmla="*/ 3 h 22"/>
                <a:gd name="T86" fmla="*/ 26 w 180"/>
                <a:gd name="T87" fmla="*/ 3 h 22"/>
                <a:gd name="T88" fmla="*/ 23 w 180"/>
                <a:gd name="T89" fmla="*/ 3 h 22"/>
                <a:gd name="T90" fmla="*/ 19 w 180"/>
                <a:gd name="T91" fmla="*/ 2 h 22"/>
                <a:gd name="T92" fmla="*/ 15 w 180"/>
                <a:gd name="T93" fmla="*/ 2 h 22"/>
                <a:gd name="T94" fmla="*/ 12 w 180"/>
                <a:gd name="T95" fmla="*/ 1 h 22"/>
                <a:gd name="T96" fmla="*/ 8 w 180"/>
                <a:gd name="T97" fmla="*/ 1 h 22"/>
                <a:gd name="T98" fmla="*/ 4 w 180"/>
                <a:gd name="T99" fmla="*/ 0 h 22"/>
                <a:gd name="T100" fmla="*/ 0 w 180"/>
                <a:gd name="T10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0" h="22">
                  <a:moveTo>
                    <a:pt x="180" y="22"/>
                  </a:moveTo>
                  <a:lnTo>
                    <a:pt x="178" y="22"/>
                  </a:lnTo>
                  <a:lnTo>
                    <a:pt x="177" y="22"/>
                  </a:lnTo>
                  <a:lnTo>
                    <a:pt x="173" y="21"/>
                  </a:lnTo>
                  <a:lnTo>
                    <a:pt x="169" y="21"/>
                  </a:lnTo>
                  <a:lnTo>
                    <a:pt x="165" y="20"/>
                  </a:lnTo>
                  <a:lnTo>
                    <a:pt x="161" y="20"/>
                  </a:lnTo>
                  <a:lnTo>
                    <a:pt x="157" y="19"/>
                  </a:lnTo>
                  <a:lnTo>
                    <a:pt x="153" y="19"/>
                  </a:lnTo>
                  <a:lnTo>
                    <a:pt x="149" y="18"/>
                  </a:lnTo>
                  <a:lnTo>
                    <a:pt x="145" y="18"/>
                  </a:lnTo>
                  <a:lnTo>
                    <a:pt x="141" y="17"/>
                  </a:lnTo>
                  <a:lnTo>
                    <a:pt x="137" y="17"/>
                  </a:lnTo>
                  <a:lnTo>
                    <a:pt x="133" y="16"/>
                  </a:lnTo>
                  <a:lnTo>
                    <a:pt x="130" y="16"/>
                  </a:lnTo>
                  <a:lnTo>
                    <a:pt x="128" y="16"/>
                  </a:lnTo>
                  <a:lnTo>
                    <a:pt x="126" y="15"/>
                  </a:lnTo>
                  <a:lnTo>
                    <a:pt x="122" y="15"/>
                  </a:lnTo>
                  <a:lnTo>
                    <a:pt x="118" y="14"/>
                  </a:lnTo>
                  <a:lnTo>
                    <a:pt x="114" y="14"/>
                  </a:lnTo>
                  <a:lnTo>
                    <a:pt x="110" y="13"/>
                  </a:lnTo>
                  <a:lnTo>
                    <a:pt x="106" y="13"/>
                  </a:lnTo>
                  <a:lnTo>
                    <a:pt x="102" y="12"/>
                  </a:lnTo>
                  <a:lnTo>
                    <a:pt x="98" y="12"/>
                  </a:lnTo>
                  <a:lnTo>
                    <a:pt x="94" y="12"/>
                  </a:lnTo>
                  <a:lnTo>
                    <a:pt x="90" y="11"/>
                  </a:lnTo>
                  <a:lnTo>
                    <a:pt x="86" y="11"/>
                  </a:lnTo>
                  <a:lnTo>
                    <a:pt x="82" y="10"/>
                  </a:lnTo>
                  <a:lnTo>
                    <a:pt x="78" y="9"/>
                  </a:lnTo>
                  <a:lnTo>
                    <a:pt x="77" y="9"/>
                  </a:lnTo>
                  <a:lnTo>
                    <a:pt x="74" y="9"/>
                  </a:lnTo>
                  <a:lnTo>
                    <a:pt x="71" y="9"/>
                  </a:lnTo>
                  <a:lnTo>
                    <a:pt x="67" y="8"/>
                  </a:lnTo>
                  <a:lnTo>
                    <a:pt x="63" y="8"/>
                  </a:lnTo>
                  <a:lnTo>
                    <a:pt x="59" y="7"/>
                  </a:lnTo>
                  <a:lnTo>
                    <a:pt x="55" y="7"/>
                  </a:lnTo>
                  <a:lnTo>
                    <a:pt x="51" y="6"/>
                  </a:lnTo>
                  <a:lnTo>
                    <a:pt x="47" y="6"/>
                  </a:lnTo>
                  <a:lnTo>
                    <a:pt x="43" y="5"/>
                  </a:lnTo>
                  <a:lnTo>
                    <a:pt x="39" y="5"/>
                  </a:lnTo>
                  <a:lnTo>
                    <a:pt x="35" y="4"/>
                  </a:lnTo>
                  <a:lnTo>
                    <a:pt x="31" y="4"/>
                  </a:lnTo>
                  <a:lnTo>
                    <a:pt x="27" y="3"/>
                  </a:lnTo>
                  <a:lnTo>
                    <a:pt x="26" y="3"/>
                  </a:lnTo>
                  <a:lnTo>
                    <a:pt x="23" y="3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8" y="1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rgbClr val="00008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310" y="2398"/>
              <a:ext cx="1115" cy="244"/>
            </a:xfrm>
            <a:custGeom>
              <a:avLst/>
              <a:gdLst>
                <a:gd name="T0" fmla="*/ 175 w 175"/>
                <a:gd name="T1" fmla="*/ 41 h 41"/>
                <a:gd name="T2" fmla="*/ 175 w 175"/>
                <a:gd name="T3" fmla="*/ 41 h 41"/>
                <a:gd name="T4" fmla="*/ 171 w 175"/>
                <a:gd name="T5" fmla="*/ 40 h 41"/>
                <a:gd name="T6" fmla="*/ 167 w 175"/>
                <a:gd name="T7" fmla="*/ 39 h 41"/>
                <a:gd name="T8" fmla="*/ 163 w 175"/>
                <a:gd name="T9" fmla="*/ 39 h 41"/>
                <a:gd name="T10" fmla="*/ 162 w 175"/>
                <a:gd name="T11" fmla="*/ 39 h 41"/>
                <a:gd name="T12" fmla="*/ 159 w 175"/>
                <a:gd name="T13" fmla="*/ 38 h 41"/>
                <a:gd name="T14" fmla="*/ 155 w 175"/>
                <a:gd name="T15" fmla="*/ 38 h 41"/>
                <a:gd name="T16" fmla="*/ 151 w 175"/>
                <a:gd name="T17" fmla="*/ 37 h 41"/>
                <a:gd name="T18" fmla="*/ 147 w 175"/>
                <a:gd name="T19" fmla="*/ 36 h 41"/>
                <a:gd name="T20" fmla="*/ 143 w 175"/>
                <a:gd name="T21" fmla="*/ 36 h 41"/>
                <a:gd name="T22" fmla="*/ 139 w 175"/>
                <a:gd name="T23" fmla="*/ 35 h 41"/>
                <a:gd name="T24" fmla="*/ 136 w 175"/>
                <a:gd name="T25" fmla="*/ 35 h 41"/>
                <a:gd name="T26" fmla="*/ 132 w 175"/>
                <a:gd name="T27" fmla="*/ 34 h 41"/>
                <a:gd name="T28" fmla="*/ 128 w 175"/>
                <a:gd name="T29" fmla="*/ 33 h 41"/>
                <a:gd name="T30" fmla="*/ 124 w 175"/>
                <a:gd name="T31" fmla="*/ 33 h 41"/>
                <a:gd name="T32" fmla="*/ 124 w 175"/>
                <a:gd name="T33" fmla="*/ 33 h 41"/>
                <a:gd name="T34" fmla="*/ 120 w 175"/>
                <a:gd name="T35" fmla="*/ 32 h 41"/>
                <a:gd name="T36" fmla="*/ 116 w 175"/>
                <a:gd name="T37" fmla="*/ 31 h 41"/>
                <a:gd name="T38" fmla="*/ 112 w 175"/>
                <a:gd name="T39" fmla="*/ 30 h 41"/>
                <a:gd name="T40" fmla="*/ 108 w 175"/>
                <a:gd name="T41" fmla="*/ 30 h 41"/>
                <a:gd name="T42" fmla="*/ 104 w 175"/>
                <a:gd name="T43" fmla="*/ 29 h 41"/>
                <a:gd name="T44" fmla="*/ 100 w 175"/>
                <a:gd name="T45" fmla="*/ 28 h 41"/>
                <a:gd name="T46" fmla="*/ 96 w 175"/>
                <a:gd name="T47" fmla="*/ 27 h 41"/>
                <a:gd name="T48" fmla="*/ 92 w 175"/>
                <a:gd name="T49" fmla="*/ 26 h 41"/>
                <a:gd name="T50" fmla="*/ 92 w 175"/>
                <a:gd name="T51" fmla="*/ 26 h 41"/>
                <a:gd name="T52" fmla="*/ 88 w 175"/>
                <a:gd name="T53" fmla="*/ 26 h 41"/>
                <a:gd name="T54" fmla="*/ 84 w 175"/>
                <a:gd name="T55" fmla="*/ 25 h 41"/>
                <a:gd name="T56" fmla="*/ 80 w 175"/>
                <a:gd name="T57" fmla="*/ 24 h 41"/>
                <a:gd name="T58" fmla="*/ 77 w 175"/>
                <a:gd name="T59" fmla="*/ 23 h 41"/>
                <a:gd name="T60" fmla="*/ 73 w 175"/>
                <a:gd name="T61" fmla="*/ 22 h 41"/>
                <a:gd name="T62" fmla="*/ 69 w 175"/>
                <a:gd name="T63" fmla="*/ 21 h 41"/>
                <a:gd name="T64" fmla="*/ 65 w 175"/>
                <a:gd name="T65" fmla="*/ 20 h 41"/>
                <a:gd name="T66" fmla="*/ 65 w 175"/>
                <a:gd name="T67" fmla="*/ 20 h 41"/>
                <a:gd name="T68" fmla="*/ 61 w 175"/>
                <a:gd name="T69" fmla="*/ 19 h 41"/>
                <a:gd name="T70" fmla="*/ 57 w 175"/>
                <a:gd name="T71" fmla="*/ 18 h 41"/>
                <a:gd name="T72" fmla="*/ 53 w 175"/>
                <a:gd name="T73" fmla="*/ 17 h 41"/>
                <a:gd name="T74" fmla="*/ 49 w 175"/>
                <a:gd name="T75" fmla="*/ 16 h 41"/>
                <a:gd name="T76" fmla="*/ 45 w 175"/>
                <a:gd name="T77" fmla="*/ 15 h 41"/>
                <a:gd name="T78" fmla="*/ 41 w 175"/>
                <a:gd name="T79" fmla="*/ 14 h 41"/>
                <a:gd name="T80" fmla="*/ 41 w 175"/>
                <a:gd name="T81" fmla="*/ 14 h 41"/>
                <a:gd name="T82" fmla="*/ 37 w 175"/>
                <a:gd name="T83" fmla="*/ 12 h 41"/>
                <a:gd name="T84" fmla="*/ 33 w 175"/>
                <a:gd name="T85" fmla="*/ 11 h 41"/>
                <a:gd name="T86" fmla="*/ 29 w 175"/>
                <a:gd name="T87" fmla="*/ 10 h 41"/>
                <a:gd name="T88" fmla="*/ 25 w 175"/>
                <a:gd name="T89" fmla="*/ 9 h 41"/>
                <a:gd name="T90" fmla="*/ 21 w 175"/>
                <a:gd name="T91" fmla="*/ 8 h 41"/>
                <a:gd name="T92" fmla="*/ 21 w 175"/>
                <a:gd name="T93" fmla="*/ 8 h 41"/>
                <a:gd name="T94" fmla="*/ 18 w 175"/>
                <a:gd name="T95" fmla="*/ 6 h 41"/>
                <a:gd name="T96" fmla="*/ 14 w 175"/>
                <a:gd name="T97" fmla="*/ 5 h 41"/>
                <a:gd name="T98" fmla="*/ 10 w 175"/>
                <a:gd name="T99" fmla="*/ 4 h 41"/>
                <a:gd name="T100" fmla="*/ 6 w 175"/>
                <a:gd name="T101" fmla="*/ 2 h 41"/>
                <a:gd name="T102" fmla="*/ 3 w 175"/>
                <a:gd name="T103" fmla="*/ 1 h 41"/>
                <a:gd name="T104" fmla="*/ 2 w 175"/>
                <a:gd name="T105" fmla="*/ 1 h 41"/>
                <a:gd name="T106" fmla="*/ 0 w 175"/>
                <a:gd name="T10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5" h="41">
                  <a:moveTo>
                    <a:pt x="175" y="41"/>
                  </a:moveTo>
                  <a:lnTo>
                    <a:pt x="175" y="41"/>
                  </a:lnTo>
                  <a:lnTo>
                    <a:pt x="171" y="40"/>
                  </a:lnTo>
                  <a:lnTo>
                    <a:pt x="167" y="39"/>
                  </a:lnTo>
                  <a:lnTo>
                    <a:pt x="163" y="39"/>
                  </a:lnTo>
                  <a:lnTo>
                    <a:pt x="162" y="39"/>
                  </a:lnTo>
                  <a:lnTo>
                    <a:pt x="159" y="38"/>
                  </a:lnTo>
                  <a:lnTo>
                    <a:pt x="155" y="38"/>
                  </a:lnTo>
                  <a:lnTo>
                    <a:pt x="151" y="37"/>
                  </a:lnTo>
                  <a:lnTo>
                    <a:pt x="147" y="36"/>
                  </a:lnTo>
                  <a:lnTo>
                    <a:pt x="143" y="36"/>
                  </a:lnTo>
                  <a:lnTo>
                    <a:pt x="139" y="35"/>
                  </a:lnTo>
                  <a:lnTo>
                    <a:pt x="136" y="35"/>
                  </a:lnTo>
                  <a:lnTo>
                    <a:pt x="132" y="34"/>
                  </a:lnTo>
                  <a:lnTo>
                    <a:pt x="128" y="33"/>
                  </a:lnTo>
                  <a:lnTo>
                    <a:pt x="124" y="33"/>
                  </a:lnTo>
                  <a:lnTo>
                    <a:pt x="124" y="33"/>
                  </a:lnTo>
                  <a:lnTo>
                    <a:pt x="120" y="32"/>
                  </a:lnTo>
                  <a:lnTo>
                    <a:pt x="116" y="31"/>
                  </a:lnTo>
                  <a:lnTo>
                    <a:pt x="112" y="30"/>
                  </a:lnTo>
                  <a:lnTo>
                    <a:pt x="108" y="30"/>
                  </a:lnTo>
                  <a:lnTo>
                    <a:pt x="104" y="29"/>
                  </a:lnTo>
                  <a:lnTo>
                    <a:pt x="100" y="28"/>
                  </a:lnTo>
                  <a:lnTo>
                    <a:pt x="96" y="27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88" y="26"/>
                  </a:lnTo>
                  <a:lnTo>
                    <a:pt x="84" y="25"/>
                  </a:lnTo>
                  <a:lnTo>
                    <a:pt x="80" y="24"/>
                  </a:lnTo>
                  <a:lnTo>
                    <a:pt x="77" y="23"/>
                  </a:lnTo>
                  <a:lnTo>
                    <a:pt x="73" y="22"/>
                  </a:lnTo>
                  <a:lnTo>
                    <a:pt x="69" y="21"/>
                  </a:lnTo>
                  <a:lnTo>
                    <a:pt x="65" y="20"/>
                  </a:lnTo>
                  <a:lnTo>
                    <a:pt x="65" y="20"/>
                  </a:lnTo>
                  <a:lnTo>
                    <a:pt x="61" y="19"/>
                  </a:lnTo>
                  <a:lnTo>
                    <a:pt x="57" y="18"/>
                  </a:lnTo>
                  <a:lnTo>
                    <a:pt x="53" y="17"/>
                  </a:lnTo>
                  <a:lnTo>
                    <a:pt x="49" y="16"/>
                  </a:lnTo>
                  <a:lnTo>
                    <a:pt x="45" y="15"/>
                  </a:lnTo>
                  <a:lnTo>
                    <a:pt x="41" y="14"/>
                  </a:lnTo>
                  <a:lnTo>
                    <a:pt x="41" y="14"/>
                  </a:lnTo>
                  <a:lnTo>
                    <a:pt x="37" y="12"/>
                  </a:lnTo>
                  <a:lnTo>
                    <a:pt x="33" y="11"/>
                  </a:lnTo>
                  <a:lnTo>
                    <a:pt x="29" y="10"/>
                  </a:lnTo>
                  <a:lnTo>
                    <a:pt x="25" y="9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18" y="6"/>
                  </a:lnTo>
                  <a:lnTo>
                    <a:pt x="14" y="5"/>
                  </a:lnTo>
                  <a:lnTo>
                    <a:pt x="10" y="4"/>
                  </a:lnTo>
                  <a:lnTo>
                    <a:pt x="6" y="2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rgbClr val="00008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1049" y="2290"/>
              <a:ext cx="216" cy="90"/>
            </a:xfrm>
            <a:custGeom>
              <a:avLst/>
              <a:gdLst>
                <a:gd name="T0" fmla="*/ 34 w 34"/>
                <a:gd name="T1" fmla="*/ 15 h 15"/>
                <a:gd name="T2" fmla="*/ 31 w 34"/>
                <a:gd name="T3" fmla="*/ 14 h 15"/>
                <a:gd name="T4" fmla="*/ 28 w 34"/>
                <a:gd name="T5" fmla="*/ 13 h 15"/>
                <a:gd name="T6" fmla="*/ 27 w 34"/>
                <a:gd name="T7" fmla="*/ 12 h 15"/>
                <a:gd name="T8" fmla="*/ 23 w 34"/>
                <a:gd name="T9" fmla="*/ 11 h 15"/>
                <a:gd name="T10" fmla="*/ 19 w 34"/>
                <a:gd name="T11" fmla="*/ 9 h 15"/>
                <a:gd name="T12" fmla="*/ 15 w 34"/>
                <a:gd name="T13" fmla="*/ 7 h 15"/>
                <a:gd name="T14" fmla="*/ 14 w 34"/>
                <a:gd name="T15" fmla="*/ 7 h 15"/>
                <a:gd name="T16" fmla="*/ 11 w 34"/>
                <a:gd name="T17" fmla="*/ 5 h 15"/>
                <a:gd name="T18" fmla="*/ 7 w 34"/>
                <a:gd name="T19" fmla="*/ 4 h 15"/>
                <a:gd name="T20" fmla="*/ 3 w 34"/>
                <a:gd name="T21" fmla="*/ 2 h 15"/>
                <a:gd name="T22" fmla="*/ 1 w 34"/>
                <a:gd name="T23" fmla="*/ 1 h 15"/>
                <a:gd name="T24" fmla="*/ 0 w 34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15">
                  <a:moveTo>
                    <a:pt x="34" y="15"/>
                  </a:moveTo>
                  <a:lnTo>
                    <a:pt x="31" y="14"/>
                  </a:lnTo>
                  <a:lnTo>
                    <a:pt x="28" y="13"/>
                  </a:lnTo>
                  <a:lnTo>
                    <a:pt x="27" y="12"/>
                  </a:lnTo>
                  <a:lnTo>
                    <a:pt x="23" y="11"/>
                  </a:lnTo>
                  <a:lnTo>
                    <a:pt x="19" y="9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1" y="5"/>
                  </a:lnTo>
                  <a:lnTo>
                    <a:pt x="7" y="4"/>
                  </a:lnTo>
                  <a:lnTo>
                    <a:pt x="3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rgbClr val="00008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1049" y="1689"/>
              <a:ext cx="172" cy="149"/>
            </a:xfrm>
            <a:custGeom>
              <a:avLst/>
              <a:gdLst>
                <a:gd name="T0" fmla="*/ 0 w 27"/>
                <a:gd name="T1" fmla="*/ 0 h 25"/>
                <a:gd name="T2" fmla="*/ 1 w 27"/>
                <a:gd name="T3" fmla="*/ 2 h 25"/>
                <a:gd name="T4" fmla="*/ 3 w 27"/>
                <a:gd name="T5" fmla="*/ 4 h 25"/>
                <a:gd name="T6" fmla="*/ 7 w 27"/>
                <a:gd name="T7" fmla="*/ 8 h 25"/>
                <a:gd name="T8" fmla="*/ 7 w 27"/>
                <a:gd name="T9" fmla="*/ 8 h 25"/>
                <a:gd name="T10" fmla="*/ 11 w 27"/>
                <a:gd name="T11" fmla="*/ 11 h 25"/>
                <a:gd name="T12" fmla="*/ 14 w 27"/>
                <a:gd name="T13" fmla="*/ 14 h 25"/>
                <a:gd name="T14" fmla="*/ 15 w 27"/>
                <a:gd name="T15" fmla="*/ 15 h 25"/>
                <a:gd name="T16" fmla="*/ 19 w 27"/>
                <a:gd name="T17" fmla="*/ 19 h 25"/>
                <a:gd name="T18" fmla="*/ 21 w 27"/>
                <a:gd name="T19" fmla="*/ 20 h 25"/>
                <a:gd name="T20" fmla="*/ 23 w 27"/>
                <a:gd name="T21" fmla="*/ 22 h 25"/>
                <a:gd name="T22" fmla="*/ 27 w 27"/>
                <a:gd name="T2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25">
                  <a:moveTo>
                    <a:pt x="0" y="0"/>
                  </a:moveTo>
                  <a:lnTo>
                    <a:pt x="1" y="2"/>
                  </a:lnTo>
                  <a:lnTo>
                    <a:pt x="3" y="4"/>
                  </a:lnTo>
                  <a:lnTo>
                    <a:pt x="7" y="8"/>
                  </a:lnTo>
                  <a:lnTo>
                    <a:pt x="7" y="8"/>
                  </a:lnTo>
                  <a:lnTo>
                    <a:pt x="11" y="11"/>
                  </a:lnTo>
                  <a:lnTo>
                    <a:pt x="14" y="14"/>
                  </a:lnTo>
                  <a:lnTo>
                    <a:pt x="15" y="15"/>
                  </a:lnTo>
                  <a:lnTo>
                    <a:pt x="19" y="19"/>
                  </a:lnTo>
                  <a:lnTo>
                    <a:pt x="21" y="20"/>
                  </a:lnTo>
                  <a:lnTo>
                    <a:pt x="23" y="22"/>
                  </a:lnTo>
                  <a:lnTo>
                    <a:pt x="27" y="25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1259" y="1868"/>
              <a:ext cx="981" cy="470"/>
            </a:xfrm>
            <a:custGeom>
              <a:avLst/>
              <a:gdLst>
                <a:gd name="T0" fmla="*/ 0 w 154"/>
                <a:gd name="T1" fmla="*/ 0 h 79"/>
                <a:gd name="T2" fmla="*/ 2 w 154"/>
                <a:gd name="T3" fmla="*/ 2 h 79"/>
                <a:gd name="T4" fmla="*/ 3 w 154"/>
                <a:gd name="T5" fmla="*/ 3 h 79"/>
                <a:gd name="T6" fmla="*/ 6 w 154"/>
                <a:gd name="T7" fmla="*/ 5 h 79"/>
                <a:gd name="T8" fmla="*/ 10 w 154"/>
                <a:gd name="T9" fmla="*/ 8 h 79"/>
                <a:gd name="T10" fmla="*/ 11 w 154"/>
                <a:gd name="T11" fmla="*/ 9 h 79"/>
                <a:gd name="T12" fmla="*/ 14 w 154"/>
                <a:gd name="T13" fmla="*/ 11 h 79"/>
                <a:gd name="T14" fmla="*/ 18 w 154"/>
                <a:gd name="T15" fmla="*/ 14 h 79"/>
                <a:gd name="T16" fmla="*/ 20 w 154"/>
                <a:gd name="T17" fmla="*/ 15 h 79"/>
                <a:gd name="T18" fmla="*/ 22 w 154"/>
                <a:gd name="T19" fmla="*/ 16 h 79"/>
                <a:gd name="T20" fmla="*/ 26 w 154"/>
                <a:gd name="T21" fmla="*/ 19 h 79"/>
                <a:gd name="T22" fmla="*/ 29 w 154"/>
                <a:gd name="T23" fmla="*/ 22 h 79"/>
                <a:gd name="T24" fmla="*/ 29 w 154"/>
                <a:gd name="T25" fmla="*/ 22 h 79"/>
                <a:gd name="T26" fmla="*/ 33 w 154"/>
                <a:gd name="T27" fmla="*/ 24 h 79"/>
                <a:gd name="T28" fmla="*/ 37 w 154"/>
                <a:gd name="T29" fmla="*/ 27 h 79"/>
                <a:gd name="T30" fmla="*/ 39 w 154"/>
                <a:gd name="T31" fmla="*/ 28 h 79"/>
                <a:gd name="T32" fmla="*/ 41 w 154"/>
                <a:gd name="T33" fmla="*/ 29 h 79"/>
                <a:gd name="T34" fmla="*/ 45 w 154"/>
                <a:gd name="T35" fmla="*/ 31 h 79"/>
                <a:gd name="T36" fmla="*/ 49 w 154"/>
                <a:gd name="T37" fmla="*/ 34 h 79"/>
                <a:gd name="T38" fmla="*/ 49 w 154"/>
                <a:gd name="T39" fmla="*/ 34 h 79"/>
                <a:gd name="T40" fmla="*/ 53 w 154"/>
                <a:gd name="T41" fmla="*/ 36 h 79"/>
                <a:gd name="T42" fmla="*/ 57 w 154"/>
                <a:gd name="T43" fmla="*/ 38 h 79"/>
                <a:gd name="T44" fmla="*/ 61 w 154"/>
                <a:gd name="T45" fmla="*/ 40 h 79"/>
                <a:gd name="T46" fmla="*/ 61 w 154"/>
                <a:gd name="T47" fmla="*/ 40 h 79"/>
                <a:gd name="T48" fmla="*/ 65 w 154"/>
                <a:gd name="T49" fmla="*/ 42 h 79"/>
                <a:gd name="T50" fmla="*/ 69 w 154"/>
                <a:gd name="T51" fmla="*/ 45 h 79"/>
                <a:gd name="T52" fmla="*/ 73 w 154"/>
                <a:gd name="T53" fmla="*/ 47 h 79"/>
                <a:gd name="T54" fmla="*/ 73 w 154"/>
                <a:gd name="T55" fmla="*/ 47 h 79"/>
                <a:gd name="T56" fmla="*/ 77 w 154"/>
                <a:gd name="T57" fmla="*/ 48 h 79"/>
                <a:gd name="T58" fmla="*/ 81 w 154"/>
                <a:gd name="T59" fmla="*/ 50 h 79"/>
                <a:gd name="T60" fmla="*/ 85 w 154"/>
                <a:gd name="T61" fmla="*/ 52 h 79"/>
                <a:gd name="T62" fmla="*/ 86 w 154"/>
                <a:gd name="T63" fmla="*/ 53 h 79"/>
                <a:gd name="T64" fmla="*/ 88 w 154"/>
                <a:gd name="T65" fmla="*/ 54 h 79"/>
                <a:gd name="T66" fmla="*/ 92 w 154"/>
                <a:gd name="T67" fmla="*/ 56 h 79"/>
                <a:gd name="T68" fmla="*/ 96 w 154"/>
                <a:gd name="T69" fmla="*/ 58 h 79"/>
                <a:gd name="T70" fmla="*/ 100 w 154"/>
                <a:gd name="T71" fmla="*/ 59 h 79"/>
                <a:gd name="T72" fmla="*/ 100 w 154"/>
                <a:gd name="T73" fmla="*/ 59 h 79"/>
                <a:gd name="T74" fmla="*/ 104 w 154"/>
                <a:gd name="T75" fmla="*/ 61 h 79"/>
                <a:gd name="T76" fmla="*/ 108 w 154"/>
                <a:gd name="T77" fmla="*/ 62 h 79"/>
                <a:gd name="T78" fmla="*/ 112 w 154"/>
                <a:gd name="T79" fmla="*/ 64 h 79"/>
                <a:gd name="T80" fmla="*/ 115 w 154"/>
                <a:gd name="T81" fmla="*/ 65 h 79"/>
                <a:gd name="T82" fmla="*/ 116 w 154"/>
                <a:gd name="T83" fmla="*/ 66 h 79"/>
                <a:gd name="T84" fmla="*/ 120 w 154"/>
                <a:gd name="T85" fmla="*/ 67 h 79"/>
                <a:gd name="T86" fmla="*/ 124 w 154"/>
                <a:gd name="T87" fmla="*/ 69 h 79"/>
                <a:gd name="T88" fmla="*/ 128 w 154"/>
                <a:gd name="T89" fmla="*/ 70 h 79"/>
                <a:gd name="T90" fmla="*/ 132 w 154"/>
                <a:gd name="T91" fmla="*/ 72 h 79"/>
                <a:gd name="T92" fmla="*/ 132 w 154"/>
                <a:gd name="T93" fmla="*/ 72 h 79"/>
                <a:gd name="T94" fmla="*/ 136 w 154"/>
                <a:gd name="T95" fmla="*/ 73 h 79"/>
                <a:gd name="T96" fmla="*/ 140 w 154"/>
                <a:gd name="T97" fmla="*/ 74 h 79"/>
                <a:gd name="T98" fmla="*/ 144 w 154"/>
                <a:gd name="T99" fmla="*/ 76 h 79"/>
                <a:gd name="T100" fmla="*/ 147 w 154"/>
                <a:gd name="T101" fmla="*/ 77 h 79"/>
                <a:gd name="T102" fmla="*/ 150 w 154"/>
                <a:gd name="T103" fmla="*/ 78 h 79"/>
                <a:gd name="T104" fmla="*/ 151 w 154"/>
                <a:gd name="T105" fmla="*/ 78 h 79"/>
                <a:gd name="T106" fmla="*/ 154 w 154"/>
                <a:gd name="T10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4" h="79">
                  <a:moveTo>
                    <a:pt x="0" y="0"/>
                  </a:moveTo>
                  <a:lnTo>
                    <a:pt x="2" y="2"/>
                  </a:lnTo>
                  <a:lnTo>
                    <a:pt x="3" y="3"/>
                  </a:lnTo>
                  <a:lnTo>
                    <a:pt x="6" y="5"/>
                  </a:lnTo>
                  <a:lnTo>
                    <a:pt x="10" y="8"/>
                  </a:lnTo>
                  <a:lnTo>
                    <a:pt x="11" y="9"/>
                  </a:lnTo>
                  <a:lnTo>
                    <a:pt x="14" y="11"/>
                  </a:lnTo>
                  <a:lnTo>
                    <a:pt x="18" y="14"/>
                  </a:lnTo>
                  <a:lnTo>
                    <a:pt x="20" y="15"/>
                  </a:lnTo>
                  <a:lnTo>
                    <a:pt x="22" y="16"/>
                  </a:lnTo>
                  <a:lnTo>
                    <a:pt x="26" y="19"/>
                  </a:lnTo>
                  <a:lnTo>
                    <a:pt x="29" y="22"/>
                  </a:lnTo>
                  <a:lnTo>
                    <a:pt x="29" y="22"/>
                  </a:lnTo>
                  <a:lnTo>
                    <a:pt x="33" y="24"/>
                  </a:lnTo>
                  <a:lnTo>
                    <a:pt x="37" y="27"/>
                  </a:lnTo>
                  <a:lnTo>
                    <a:pt x="39" y="28"/>
                  </a:lnTo>
                  <a:lnTo>
                    <a:pt x="41" y="29"/>
                  </a:lnTo>
                  <a:lnTo>
                    <a:pt x="45" y="31"/>
                  </a:lnTo>
                  <a:lnTo>
                    <a:pt x="49" y="34"/>
                  </a:lnTo>
                  <a:lnTo>
                    <a:pt x="49" y="34"/>
                  </a:lnTo>
                  <a:lnTo>
                    <a:pt x="53" y="36"/>
                  </a:lnTo>
                  <a:lnTo>
                    <a:pt x="57" y="38"/>
                  </a:lnTo>
                  <a:lnTo>
                    <a:pt x="61" y="40"/>
                  </a:lnTo>
                  <a:lnTo>
                    <a:pt x="61" y="40"/>
                  </a:lnTo>
                  <a:lnTo>
                    <a:pt x="65" y="42"/>
                  </a:lnTo>
                  <a:lnTo>
                    <a:pt x="69" y="45"/>
                  </a:lnTo>
                  <a:lnTo>
                    <a:pt x="73" y="47"/>
                  </a:lnTo>
                  <a:lnTo>
                    <a:pt x="73" y="47"/>
                  </a:lnTo>
                  <a:lnTo>
                    <a:pt x="77" y="48"/>
                  </a:lnTo>
                  <a:lnTo>
                    <a:pt x="81" y="50"/>
                  </a:lnTo>
                  <a:lnTo>
                    <a:pt x="85" y="52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2" y="56"/>
                  </a:lnTo>
                  <a:lnTo>
                    <a:pt x="96" y="58"/>
                  </a:lnTo>
                  <a:lnTo>
                    <a:pt x="100" y="59"/>
                  </a:lnTo>
                  <a:lnTo>
                    <a:pt x="100" y="59"/>
                  </a:lnTo>
                  <a:lnTo>
                    <a:pt x="104" y="61"/>
                  </a:lnTo>
                  <a:lnTo>
                    <a:pt x="108" y="62"/>
                  </a:lnTo>
                  <a:lnTo>
                    <a:pt x="112" y="64"/>
                  </a:lnTo>
                  <a:lnTo>
                    <a:pt x="115" y="65"/>
                  </a:lnTo>
                  <a:lnTo>
                    <a:pt x="116" y="66"/>
                  </a:lnTo>
                  <a:lnTo>
                    <a:pt x="120" y="67"/>
                  </a:lnTo>
                  <a:lnTo>
                    <a:pt x="124" y="69"/>
                  </a:lnTo>
                  <a:lnTo>
                    <a:pt x="128" y="70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36" y="73"/>
                  </a:lnTo>
                  <a:lnTo>
                    <a:pt x="140" y="74"/>
                  </a:lnTo>
                  <a:lnTo>
                    <a:pt x="144" y="76"/>
                  </a:lnTo>
                  <a:lnTo>
                    <a:pt x="147" y="77"/>
                  </a:lnTo>
                  <a:lnTo>
                    <a:pt x="150" y="78"/>
                  </a:lnTo>
                  <a:lnTo>
                    <a:pt x="151" y="78"/>
                  </a:lnTo>
                  <a:lnTo>
                    <a:pt x="154" y="79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2285" y="2350"/>
              <a:ext cx="1127" cy="220"/>
            </a:xfrm>
            <a:custGeom>
              <a:avLst/>
              <a:gdLst>
                <a:gd name="T0" fmla="*/ 0 w 177"/>
                <a:gd name="T1" fmla="*/ 0 h 37"/>
                <a:gd name="T2" fmla="*/ 2 w 177"/>
                <a:gd name="T3" fmla="*/ 1 h 37"/>
                <a:gd name="T4" fmla="*/ 6 w 177"/>
                <a:gd name="T5" fmla="*/ 2 h 37"/>
                <a:gd name="T6" fmla="*/ 9 w 177"/>
                <a:gd name="T7" fmla="*/ 3 h 37"/>
                <a:gd name="T8" fmla="*/ 10 w 177"/>
                <a:gd name="T9" fmla="*/ 3 h 37"/>
                <a:gd name="T10" fmla="*/ 14 w 177"/>
                <a:gd name="T11" fmla="*/ 4 h 37"/>
                <a:gd name="T12" fmla="*/ 18 w 177"/>
                <a:gd name="T13" fmla="*/ 5 h 37"/>
                <a:gd name="T14" fmla="*/ 22 w 177"/>
                <a:gd name="T15" fmla="*/ 7 h 37"/>
                <a:gd name="T16" fmla="*/ 26 w 177"/>
                <a:gd name="T17" fmla="*/ 8 h 37"/>
                <a:gd name="T18" fmla="*/ 30 w 177"/>
                <a:gd name="T19" fmla="*/ 9 h 37"/>
                <a:gd name="T20" fmla="*/ 32 w 177"/>
                <a:gd name="T21" fmla="*/ 9 h 37"/>
                <a:gd name="T22" fmla="*/ 34 w 177"/>
                <a:gd name="T23" fmla="*/ 10 h 37"/>
                <a:gd name="T24" fmla="*/ 38 w 177"/>
                <a:gd name="T25" fmla="*/ 11 h 37"/>
                <a:gd name="T26" fmla="*/ 42 w 177"/>
                <a:gd name="T27" fmla="*/ 12 h 37"/>
                <a:gd name="T28" fmla="*/ 45 w 177"/>
                <a:gd name="T29" fmla="*/ 13 h 37"/>
                <a:gd name="T30" fmla="*/ 49 w 177"/>
                <a:gd name="T31" fmla="*/ 14 h 37"/>
                <a:gd name="T32" fmla="*/ 53 w 177"/>
                <a:gd name="T33" fmla="*/ 15 h 37"/>
                <a:gd name="T34" fmla="*/ 57 w 177"/>
                <a:gd name="T35" fmla="*/ 16 h 37"/>
                <a:gd name="T36" fmla="*/ 57 w 177"/>
                <a:gd name="T37" fmla="*/ 16 h 37"/>
                <a:gd name="T38" fmla="*/ 61 w 177"/>
                <a:gd name="T39" fmla="*/ 16 h 37"/>
                <a:gd name="T40" fmla="*/ 65 w 177"/>
                <a:gd name="T41" fmla="*/ 17 h 37"/>
                <a:gd name="T42" fmla="*/ 69 w 177"/>
                <a:gd name="T43" fmla="*/ 18 h 37"/>
                <a:gd name="T44" fmla="*/ 73 w 177"/>
                <a:gd name="T45" fmla="*/ 19 h 37"/>
                <a:gd name="T46" fmla="*/ 77 w 177"/>
                <a:gd name="T47" fmla="*/ 20 h 37"/>
                <a:gd name="T48" fmla="*/ 81 w 177"/>
                <a:gd name="T49" fmla="*/ 21 h 37"/>
                <a:gd name="T50" fmla="*/ 85 w 177"/>
                <a:gd name="T51" fmla="*/ 22 h 37"/>
                <a:gd name="T52" fmla="*/ 86 w 177"/>
                <a:gd name="T53" fmla="*/ 22 h 37"/>
                <a:gd name="T54" fmla="*/ 89 w 177"/>
                <a:gd name="T55" fmla="*/ 22 h 37"/>
                <a:gd name="T56" fmla="*/ 93 w 177"/>
                <a:gd name="T57" fmla="*/ 23 h 37"/>
                <a:gd name="T58" fmla="*/ 97 w 177"/>
                <a:gd name="T59" fmla="*/ 24 h 37"/>
                <a:gd name="T60" fmla="*/ 101 w 177"/>
                <a:gd name="T61" fmla="*/ 25 h 37"/>
                <a:gd name="T62" fmla="*/ 104 w 177"/>
                <a:gd name="T63" fmla="*/ 25 h 37"/>
                <a:gd name="T64" fmla="*/ 108 w 177"/>
                <a:gd name="T65" fmla="*/ 26 h 37"/>
                <a:gd name="T66" fmla="*/ 112 w 177"/>
                <a:gd name="T67" fmla="*/ 27 h 37"/>
                <a:gd name="T68" fmla="*/ 116 w 177"/>
                <a:gd name="T69" fmla="*/ 28 h 37"/>
                <a:gd name="T70" fmla="*/ 119 w 177"/>
                <a:gd name="T71" fmla="*/ 28 h 37"/>
                <a:gd name="T72" fmla="*/ 120 w 177"/>
                <a:gd name="T73" fmla="*/ 28 h 37"/>
                <a:gd name="T74" fmla="*/ 124 w 177"/>
                <a:gd name="T75" fmla="*/ 29 h 37"/>
                <a:gd name="T76" fmla="*/ 128 w 177"/>
                <a:gd name="T77" fmla="*/ 30 h 37"/>
                <a:gd name="T78" fmla="*/ 132 w 177"/>
                <a:gd name="T79" fmla="*/ 30 h 37"/>
                <a:gd name="T80" fmla="*/ 136 w 177"/>
                <a:gd name="T81" fmla="*/ 31 h 37"/>
                <a:gd name="T82" fmla="*/ 140 w 177"/>
                <a:gd name="T83" fmla="*/ 32 h 37"/>
                <a:gd name="T84" fmla="*/ 144 w 177"/>
                <a:gd name="T85" fmla="*/ 32 h 37"/>
                <a:gd name="T86" fmla="*/ 148 w 177"/>
                <a:gd name="T87" fmla="*/ 33 h 37"/>
                <a:gd name="T88" fmla="*/ 152 w 177"/>
                <a:gd name="T89" fmla="*/ 33 h 37"/>
                <a:gd name="T90" fmla="*/ 156 w 177"/>
                <a:gd name="T91" fmla="*/ 34 h 37"/>
                <a:gd name="T92" fmla="*/ 157 w 177"/>
                <a:gd name="T93" fmla="*/ 34 h 37"/>
                <a:gd name="T94" fmla="*/ 160 w 177"/>
                <a:gd name="T95" fmla="*/ 35 h 37"/>
                <a:gd name="T96" fmla="*/ 163 w 177"/>
                <a:gd name="T97" fmla="*/ 35 h 37"/>
                <a:gd name="T98" fmla="*/ 167 w 177"/>
                <a:gd name="T99" fmla="*/ 36 h 37"/>
                <a:gd name="T100" fmla="*/ 171 w 177"/>
                <a:gd name="T101" fmla="*/ 36 h 37"/>
                <a:gd name="T102" fmla="*/ 175 w 177"/>
                <a:gd name="T103" fmla="*/ 37 h 37"/>
                <a:gd name="T104" fmla="*/ 177 w 177"/>
                <a:gd name="T10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7" h="37">
                  <a:moveTo>
                    <a:pt x="0" y="0"/>
                  </a:moveTo>
                  <a:lnTo>
                    <a:pt x="2" y="1"/>
                  </a:lnTo>
                  <a:lnTo>
                    <a:pt x="6" y="2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4" y="4"/>
                  </a:lnTo>
                  <a:lnTo>
                    <a:pt x="18" y="5"/>
                  </a:lnTo>
                  <a:lnTo>
                    <a:pt x="22" y="7"/>
                  </a:lnTo>
                  <a:lnTo>
                    <a:pt x="26" y="8"/>
                  </a:lnTo>
                  <a:lnTo>
                    <a:pt x="30" y="9"/>
                  </a:lnTo>
                  <a:lnTo>
                    <a:pt x="32" y="9"/>
                  </a:lnTo>
                  <a:lnTo>
                    <a:pt x="34" y="10"/>
                  </a:lnTo>
                  <a:lnTo>
                    <a:pt x="38" y="11"/>
                  </a:lnTo>
                  <a:lnTo>
                    <a:pt x="42" y="12"/>
                  </a:lnTo>
                  <a:lnTo>
                    <a:pt x="45" y="13"/>
                  </a:lnTo>
                  <a:lnTo>
                    <a:pt x="49" y="14"/>
                  </a:lnTo>
                  <a:lnTo>
                    <a:pt x="53" y="15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61" y="16"/>
                  </a:lnTo>
                  <a:lnTo>
                    <a:pt x="65" y="17"/>
                  </a:lnTo>
                  <a:lnTo>
                    <a:pt x="69" y="18"/>
                  </a:lnTo>
                  <a:lnTo>
                    <a:pt x="73" y="19"/>
                  </a:lnTo>
                  <a:lnTo>
                    <a:pt x="77" y="20"/>
                  </a:lnTo>
                  <a:lnTo>
                    <a:pt x="81" y="21"/>
                  </a:lnTo>
                  <a:lnTo>
                    <a:pt x="85" y="22"/>
                  </a:lnTo>
                  <a:lnTo>
                    <a:pt x="86" y="22"/>
                  </a:lnTo>
                  <a:lnTo>
                    <a:pt x="89" y="22"/>
                  </a:lnTo>
                  <a:lnTo>
                    <a:pt x="93" y="23"/>
                  </a:lnTo>
                  <a:lnTo>
                    <a:pt x="97" y="24"/>
                  </a:lnTo>
                  <a:lnTo>
                    <a:pt x="101" y="25"/>
                  </a:lnTo>
                  <a:lnTo>
                    <a:pt x="104" y="25"/>
                  </a:lnTo>
                  <a:lnTo>
                    <a:pt x="108" y="26"/>
                  </a:lnTo>
                  <a:lnTo>
                    <a:pt x="112" y="27"/>
                  </a:lnTo>
                  <a:lnTo>
                    <a:pt x="116" y="28"/>
                  </a:lnTo>
                  <a:lnTo>
                    <a:pt x="119" y="28"/>
                  </a:lnTo>
                  <a:lnTo>
                    <a:pt x="120" y="28"/>
                  </a:lnTo>
                  <a:lnTo>
                    <a:pt x="124" y="29"/>
                  </a:lnTo>
                  <a:lnTo>
                    <a:pt x="128" y="30"/>
                  </a:lnTo>
                  <a:lnTo>
                    <a:pt x="132" y="30"/>
                  </a:lnTo>
                  <a:lnTo>
                    <a:pt x="136" y="31"/>
                  </a:lnTo>
                  <a:lnTo>
                    <a:pt x="140" y="32"/>
                  </a:lnTo>
                  <a:lnTo>
                    <a:pt x="144" y="32"/>
                  </a:lnTo>
                  <a:lnTo>
                    <a:pt x="148" y="33"/>
                  </a:lnTo>
                  <a:lnTo>
                    <a:pt x="152" y="33"/>
                  </a:lnTo>
                  <a:lnTo>
                    <a:pt x="156" y="34"/>
                  </a:lnTo>
                  <a:lnTo>
                    <a:pt x="157" y="34"/>
                  </a:lnTo>
                  <a:lnTo>
                    <a:pt x="160" y="35"/>
                  </a:lnTo>
                  <a:lnTo>
                    <a:pt x="163" y="35"/>
                  </a:lnTo>
                  <a:lnTo>
                    <a:pt x="167" y="36"/>
                  </a:lnTo>
                  <a:lnTo>
                    <a:pt x="171" y="36"/>
                  </a:lnTo>
                  <a:lnTo>
                    <a:pt x="175" y="37"/>
                  </a:lnTo>
                  <a:lnTo>
                    <a:pt x="177" y="37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3463" y="2576"/>
              <a:ext cx="1153" cy="113"/>
            </a:xfrm>
            <a:custGeom>
              <a:avLst/>
              <a:gdLst>
                <a:gd name="T0" fmla="*/ 0 w 181"/>
                <a:gd name="T1" fmla="*/ 0 h 19"/>
                <a:gd name="T2" fmla="*/ 2 w 181"/>
                <a:gd name="T3" fmla="*/ 1 h 19"/>
                <a:gd name="T4" fmla="*/ 6 w 181"/>
                <a:gd name="T5" fmla="*/ 1 h 19"/>
                <a:gd name="T6" fmla="*/ 10 w 181"/>
                <a:gd name="T7" fmla="*/ 2 h 19"/>
                <a:gd name="T8" fmla="*/ 14 w 181"/>
                <a:gd name="T9" fmla="*/ 2 h 19"/>
                <a:gd name="T10" fmla="*/ 17 w 181"/>
                <a:gd name="T11" fmla="*/ 3 h 19"/>
                <a:gd name="T12" fmla="*/ 18 w 181"/>
                <a:gd name="T13" fmla="*/ 3 h 19"/>
                <a:gd name="T14" fmla="*/ 22 w 181"/>
                <a:gd name="T15" fmla="*/ 3 h 19"/>
                <a:gd name="T16" fmla="*/ 26 w 181"/>
                <a:gd name="T17" fmla="*/ 4 h 19"/>
                <a:gd name="T18" fmla="*/ 30 w 181"/>
                <a:gd name="T19" fmla="*/ 4 h 19"/>
                <a:gd name="T20" fmla="*/ 34 w 181"/>
                <a:gd name="T21" fmla="*/ 5 h 19"/>
                <a:gd name="T22" fmla="*/ 37 w 181"/>
                <a:gd name="T23" fmla="*/ 5 h 19"/>
                <a:gd name="T24" fmla="*/ 41 w 181"/>
                <a:gd name="T25" fmla="*/ 5 h 19"/>
                <a:gd name="T26" fmla="*/ 45 w 181"/>
                <a:gd name="T27" fmla="*/ 6 h 19"/>
                <a:gd name="T28" fmla="*/ 49 w 181"/>
                <a:gd name="T29" fmla="*/ 6 h 19"/>
                <a:gd name="T30" fmla="*/ 53 w 181"/>
                <a:gd name="T31" fmla="*/ 7 h 19"/>
                <a:gd name="T32" fmla="*/ 57 w 181"/>
                <a:gd name="T33" fmla="*/ 7 h 19"/>
                <a:gd name="T34" fmla="*/ 61 w 181"/>
                <a:gd name="T35" fmla="*/ 8 h 19"/>
                <a:gd name="T36" fmla="*/ 65 w 181"/>
                <a:gd name="T37" fmla="*/ 8 h 19"/>
                <a:gd name="T38" fmla="*/ 69 w 181"/>
                <a:gd name="T39" fmla="*/ 8 h 19"/>
                <a:gd name="T40" fmla="*/ 72 w 181"/>
                <a:gd name="T41" fmla="*/ 9 h 19"/>
                <a:gd name="T42" fmla="*/ 73 w 181"/>
                <a:gd name="T43" fmla="*/ 9 h 19"/>
                <a:gd name="T44" fmla="*/ 77 w 181"/>
                <a:gd name="T45" fmla="*/ 9 h 19"/>
                <a:gd name="T46" fmla="*/ 81 w 181"/>
                <a:gd name="T47" fmla="*/ 10 h 19"/>
                <a:gd name="T48" fmla="*/ 85 w 181"/>
                <a:gd name="T49" fmla="*/ 10 h 19"/>
                <a:gd name="T50" fmla="*/ 89 w 181"/>
                <a:gd name="T51" fmla="*/ 10 h 19"/>
                <a:gd name="T52" fmla="*/ 93 w 181"/>
                <a:gd name="T53" fmla="*/ 11 h 19"/>
                <a:gd name="T54" fmla="*/ 96 w 181"/>
                <a:gd name="T55" fmla="*/ 11 h 19"/>
                <a:gd name="T56" fmla="*/ 100 w 181"/>
                <a:gd name="T57" fmla="*/ 12 h 19"/>
                <a:gd name="T58" fmla="*/ 104 w 181"/>
                <a:gd name="T59" fmla="*/ 12 h 19"/>
                <a:gd name="T60" fmla="*/ 108 w 181"/>
                <a:gd name="T61" fmla="*/ 12 h 19"/>
                <a:gd name="T62" fmla="*/ 112 w 181"/>
                <a:gd name="T63" fmla="*/ 13 h 19"/>
                <a:gd name="T64" fmla="*/ 116 w 181"/>
                <a:gd name="T65" fmla="*/ 13 h 19"/>
                <a:gd name="T66" fmla="*/ 120 w 181"/>
                <a:gd name="T67" fmla="*/ 13 h 19"/>
                <a:gd name="T68" fmla="*/ 124 w 181"/>
                <a:gd name="T69" fmla="*/ 14 h 19"/>
                <a:gd name="T70" fmla="*/ 128 w 181"/>
                <a:gd name="T71" fmla="*/ 14 h 19"/>
                <a:gd name="T72" fmla="*/ 132 w 181"/>
                <a:gd name="T73" fmla="*/ 14 h 19"/>
                <a:gd name="T74" fmla="*/ 136 w 181"/>
                <a:gd name="T75" fmla="*/ 15 h 19"/>
                <a:gd name="T76" fmla="*/ 138 w 181"/>
                <a:gd name="T77" fmla="*/ 15 h 19"/>
                <a:gd name="T78" fmla="*/ 140 w 181"/>
                <a:gd name="T79" fmla="*/ 15 h 19"/>
                <a:gd name="T80" fmla="*/ 144 w 181"/>
                <a:gd name="T81" fmla="*/ 16 h 19"/>
                <a:gd name="T82" fmla="*/ 148 w 181"/>
                <a:gd name="T83" fmla="*/ 16 h 19"/>
                <a:gd name="T84" fmla="*/ 152 w 181"/>
                <a:gd name="T85" fmla="*/ 16 h 19"/>
                <a:gd name="T86" fmla="*/ 155 w 181"/>
                <a:gd name="T87" fmla="*/ 17 h 19"/>
                <a:gd name="T88" fmla="*/ 159 w 181"/>
                <a:gd name="T89" fmla="*/ 17 h 19"/>
                <a:gd name="T90" fmla="*/ 163 w 181"/>
                <a:gd name="T91" fmla="*/ 17 h 19"/>
                <a:gd name="T92" fmla="*/ 167 w 181"/>
                <a:gd name="T93" fmla="*/ 18 h 19"/>
                <a:gd name="T94" fmla="*/ 171 w 181"/>
                <a:gd name="T95" fmla="*/ 18 h 19"/>
                <a:gd name="T96" fmla="*/ 175 w 181"/>
                <a:gd name="T97" fmla="*/ 18 h 19"/>
                <a:gd name="T98" fmla="*/ 179 w 181"/>
                <a:gd name="T99" fmla="*/ 19 h 19"/>
                <a:gd name="T100" fmla="*/ 181 w 181"/>
                <a:gd name="T10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1" h="19">
                  <a:moveTo>
                    <a:pt x="0" y="0"/>
                  </a:moveTo>
                  <a:lnTo>
                    <a:pt x="2" y="1"/>
                  </a:lnTo>
                  <a:lnTo>
                    <a:pt x="6" y="1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22" y="3"/>
                  </a:lnTo>
                  <a:lnTo>
                    <a:pt x="26" y="4"/>
                  </a:lnTo>
                  <a:lnTo>
                    <a:pt x="30" y="4"/>
                  </a:lnTo>
                  <a:lnTo>
                    <a:pt x="34" y="5"/>
                  </a:lnTo>
                  <a:lnTo>
                    <a:pt x="37" y="5"/>
                  </a:lnTo>
                  <a:lnTo>
                    <a:pt x="41" y="5"/>
                  </a:lnTo>
                  <a:lnTo>
                    <a:pt x="45" y="6"/>
                  </a:lnTo>
                  <a:lnTo>
                    <a:pt x="49" y="6"/>
                  </a:lnTo>
                  <a:lnTo>
                    <a:pt x="53" y="7"/>
                  </a:lnTo>
                  <a:lnTo>
                    <a:pt x="57" y="7"/>
                  </a:lnTo>
                  <a:lnTo>
                    <a:pt x="61" y="8"/>
                  </a:lnTo>
                  <a:lnTo>
                    <a:pt x="65" y="8"/>
                  </a:lnTo>
                  <a:lnTo>
                    <a:pt x="69" y="8"/>
                  </a:lnTo>
                  <a:lnTo>
                    <a:pt x="72" y="9"/>
                  </a:lnTo>
                  <a:lnTo>
                    <a:pt x="73" y="9"/>
                  </a:lnTo>
                  <a:lnTo>
                    <a:pt x="77" y="9"/>
                  </a:lnTo>
                  <a:lnTo>
                    <a:pt x="81" y="10"/>
                  </a:lnTo>
                  <a:lnTo>
                    <a:pt x="85" y="10"/>
                  </a:lnTo>
                  <a:lnTo>
                    <a:pt x="89" y="10"/>
                  </a:lnTo>
                  <a:lnTo>
                    <a:pt x="93" y="11"/>
                  </a:lnTo>
                  <a:lnTo>
                    <a:pt x="96" y="11"/>
                  </a:lnTo>
                  <a:lnTo>
                    <a:pt x="100" y="12"/>
                  </a:lnTo>
                  <a:lnTo>
                    <a:pt x="104" y="12"/>
                  </a:lnTo>
                  <a:lnTo>
                    <a:pt x="108" y="12"/>
                  </a:lnTo>
                  <a:lnTo>
                    <a:pt x="112" y="13"/>
                  </a:lnTo>
                  <a:lnTo>
                    <a:pt x="116" y="13"/>
                  </a:lnTo>
                  <a:lnTo>
                    <a:pt x="120" y="13"/>
                  </a:lnTo>
                  <a:lnTo>
                    <a:pt x="124" y="14"/>
                  </a:lnTo>
                  <a:lnTo>
                    <a:pt x="128" y="14"/>
                  </a:lnTo>
                  <a:lnTo>
                    <a:pt x="132" y="14"/>
                  </a:lnTo>
                  <a:lnTo>
                    <a:pt x="136" y="15"/>
                  </a:lnTo>
                  <a:lnTo>
                    <a:pt x="138" y="15"/>
                  </a:lnTo>
                  <a:lnTo>
                    <a:pt x="140" y="15"/>
                  </a:lnTo>
                  <a:lnTo>
                    <a:pt x="144" y="16"/>
                  </a:lnTo>
                  <a:lnTo>
                    <a:pt x="148" y="16"/>
                  </a:lnTo>
                  <a:lnTo>
                    <a:pt x="152" y="16"/>
                  </a:lnTo>
                  <a:lnTo>
                    <a:pt x="155" y="17"/>
                  </a:lnTo>
                  <a:lnTo>
                    <a:pt x="159" y="17"/>
                  </a:lnTo>
                  <a:lnTo>
                    <a:pt x="163" y="17"/>
                  </a:lnTo>
                  <a:lnTo>
                    <a:pt x="167" y="18"/>
                  </a:lnTo>
                  <a:lnTo>
                    <a:pt x="171" y="18"/>
                  </a:lnTo>
                  <a:lnTo>
                    <a:pt x="175" y="18"/>
                  </a:lnTo>
                  <a:lnTo>
                    <a:pt x="179" y="19"/>
                  </a:lnTo>
                  <a:lnTo>
                    <a:pt x="181" y="19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4667" y="2695"/>
              <a:ext cx="140" cy="6"/>
            </a:xfrm>
            <a:custGeom>
              <a:avLst/>
              <a:gdLst>
                <a:gd name="T0" fmla="*/ 0 w 22"/>
                <a:gd name="T1" fmla="*/ 0 h 1"/>
                <a:gd name="T2" fmla="*/ 2 w 22"/>
                <a:gd name="T3" fmla="*/ 0 h 1"/>
                <a:gd name="T4" fmla="*/ 6 w 22"/>
                <a:gd name="T5" fmla="*/ 0 h 1"/>
                <a:gd name="T6" fmla="*/ 10 w 22"/>
                <a:gd name="T7" fmla="*/ 0 h 1"/>
                <a:gd name="T8" fmla="*/ 14 w 22"/>
                <a:gd name="T9" fmla="*/ 1 h 1"/>
                <a:gd name="T10" fmla="*/ 18 w 22"/>
                <a:gd name="T11" fmla="*/ 1 h 1"/>
                <a:gd name="T12" fmla="*/ 20 w 22"/>
                <a:gd name="T13" fmla="*/ 1 h 1"/>
                <a:gd name="T14" fmla="*/ 22 w 22"/>
                <a:gd name="T1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">
                  <a:moveTo>
                    <a:pt x="0" y="0"/>
                  </a:moveTo>
                  <a:lnTo>
                    <a:pt x="2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8" y="1"/>
                  </a:lnTo>
                  <a:lnTo>
                    <a:pt x="20" y="1"/>
                  </a:lnTo>
                  <a:lnTo>
                    <a:pt x="22" y="1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1049" y="1189"/>
              <a:ext cx="255" cy="244"/>
            </a:xfrm>
            <a:custGeom>
              <a:avLst/>
              <a:gdLst>
                <a:gd name="T0" fmla="*/ 0 w 40"/>
                <a:gd name="T1" fmla="*/ 0 h 41"/>
                <a:gd name="T2" fmla="*/ 3 w 40"/>
                <a:gd name="T3" fmla="*/ 4 h 41"/>
                <a:gd name="T4" fmla="*/ 4 w 40"/>
                <a:gd name="T5" fmla="*/ 4 h 41"/>
                <a:gd name="T6" fmla="*/ 7 w 40"/>
                <a:gd name="T7" fmla="*/ 8 h 41"/>
                <a:gd name="T8" fmla="*/ 9 w 40"/>
                <a:gd name="T9" fmla="*/ 11 h 41"/>
                <a:gd name="T10" fmla="*/ 11 w 40"/>
                <a:gd name="T11" fmla="*/ 12 h 41"/>
                <a:gd name="T12" fmla="*/ 15 w 40"/>
                <a:gd name="T13" fmla="*/ 17 h 41"/>
                <a:gd name="T14" fmla="*/ 15 w 40"/>
                <a:gd name="T15" fmla="*/ 17 h 41"/>
                <a:gd name="T16" fmla="*/ 19 w 40"/>
                <a:gd name="T17" fmla="*/ 21 h 41"/>
                <a:gd name="T18" fmla="*/ 22 w 40"/>
                <a:gd name="T19" fmla="*/ 23 h 41"/>
                <a:gd name="T20" fmla="*/ 23 w 40"/>
                <a:gd name="T21" fmla="*/ 25 h 41"/>
                <a:gd name="T22" fmla="*/ 27 w 40"/>
                <a:gd name="T23" fmla="*/ 29 h 41"/>
                <a:gd name="T24" fmla="*/ 28 w 40"/>
                <a:gd name="T25" fmla="*/ 29 h 41"/>
                <a:gd name="T26" fmla="*/ 31 w 40"/>
                <a:gd name="T27" fmla="*/ 32 h 41"/>
                <a:gd name="T28" fmla="*/ 34 w 40"/>
                <a:gd name="T29" fmla="*/ 36 h 41"/>
                <a:gd name="T30" fmla="*/ 35 w 40"/>
                <a:gd name="T31" fmla="*/ 36 h 41"/>
                <a:gd name="T32" fmla="*/ 39 w 40"/>
                <a:gd name="T33" fmla="*/ 40 h 41"/>
                <a:gd name="T34" fmla="*/ 40 w 40"/>
                <a:gd name="T3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1">
                  <a:moveTo>
                    <a:pt x="0" y="0"/>
                  </a:moveTo>
                  <a:lnTo>
                    <a:pt x="3" y="4"/>
                  </a:lnTo>
                  <a:lnTo>
                    <a:pt x="4" y="4"/>
                  </a:lnTo>
                  <a:lnTo>
                    <a:pt x="7" y="8"/>
                  </a:lnTo>
                  <a:lnTo>
                    <a:pt x="9" y="11"/>
                  </a:lnTo>
                  <a:lnTo>
                    <a:pt x="11" y="12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9" y="21"/>
                  </a:lnTo>
                  <a:lnTo>
                    <a:pt x="22" y="23"/>
                  </a:lnTo>
                  <a:lnTo>
                    <a:pt x="23" y="25"/>
                  </a:lnTo>
                  <a:lnTo>
                    <a:pt x="27" y="29"/>
                  </a:lnTo>
                  <a:lnTo>
                    <a:pt x="28" y="29"/>
                  </a:lnTo>
                  <a:lnTo>
                    <a:pt x="31" y="32"/>
                  </a:lnTo>
                  <a:lnTo>
                    <a:pt x="34" y="36"/>
                  </a:lnTo>
                  <a:lnTo>
                    <a:pt x="35" y="36"/>
                  </a:lnTo>
                  <a:lnTo>
                    <a:pt x="39" y="40"/>
                  </a:lnTo>
                  <a:lnTo>
                    <a:pt x="40" y="41"/>
                  </a:lnTo>
                </a:path>
              </a:pathLst>
            </a:custGeom>
            <a:noFill/>
            <a:ln w="20638">
              <a:solidFill>
                <a:srgbClr val="006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1342" y="1463"/>
              <a:ext cx="872" cy="589"/>
            </a:xfrm>
            <a:custGeom>
              <a:avLst/>
              <a:gdLst>
                <a:gd name="T0" fmla="*/ 0 w 137"/>
                <a:gd name="T1" fmla="*/ 0 h 99"/>
                <a:gd name="T2" fmla="*/ 1 w 137"/>
                <a:gd name="T3" fmla="*/ 1 h 99"/>
                <a:gd name="T4" fmla="*/ 1 w 137"/>
                <a:gd name="T5" fmla="*/ 2 h 99"/>
                <a:gd name="T6" fmla="*/ 5 w 137"/>
                <a:gd name="T7" fmla="*/ 5 h 99"/>
                <a:gd name="T8" fmla="*/ 8 w 137"/>
                <a:gd name="T9" fmla="*/ 8 h 99"/>
                <a:gd name="T10" fmla="*/ 9 w 137"/>
                <a:gd name="T11" fmla="*/ 9 h 99"/>
                <a:gd name="T12" fmla="*/ 13 w 137"/>
                <a:gd name="T13" fmla="*/ 12 h 99"/>
                <a:gd name="T14" fmla="*/ 15 w 137"/>
                <a:gd name="T15" fmla="*/ 15 h 99"/>
                <a:gd name="T16" fmla="*/ 16 w 137"/>
                <a:gd name="T17" fmla="*/ 16 h 99"/>
                <a:gd name="T18" fmla="*/ 20 w 137"/>
                <a:gd name="T19" fmla="*/ 19 h 99"/>
                <a:gd name="T20" fmla="*/ 22 w 137"/>
                <a:gd name="T21" fmla="*/ 21 h 99"/>
                <a:gd name="T22" fmla="*/ 24 w 137"/>
                <a:gd name="T23" fmla="*/ 23 h 99"/>
                <a:gd name="T24" fmla="*/ 28 w 137"/>
                <a:gd name="T25" fmla="*/ 26 h 99"/>
                <a:gd name="T26" fmla="*/ 29 w 137"/>
                <a:gd name="T27" fmla="*/ 27 h 99"/>
                <a:gd name="T28" fmla="*/ 32 w 137"/>
                <a:gd name="T29" fmla="*/ 30 h 99"/>
                <a:gd name="T30" fmla="*/ 36 w 137"/>
                <a:gd name="T31" fmla="*/ 33 h 99"/>
                <a:gd name="T32" fmla="*/ 36 w 137"/>
                <a:gd name="T33" fmla="*/ 33 h 99"/>
                <a:gd name="T34" fmla="*/ 40 w 137"/>
                <a:gd name="T35" fmla="*/ 36 h 99"/>
                <a:gd name="T36" fmla="*/ 44 w 137"/>
                <a:gd name="T37" fmla="*/ 40 h 99"/>
                <a:gd name="T38" fmla="*/ 44 w 137"/>
                <a:gd name="T39" fmla="*/ 40 h 99"/>
                <a:gd name="T40" fmla="*/ 48 w 137"/>
                <a:gd name="T41" fmla="*/ 43 h 99"/>
                <a:gd name="T42" fmla="*/ 52 w 137"/>
                <a:gd name="T43" fmla="*/ 46 h 99"/>
                <a:gd name="T44" fmla="*/ 52 w 137"/>
                <a:gd name="T45" fmla="*/ 46 h 99"/>
                <a:gd name="T46" fmla="*/ 56 w 137"/>
                <a:gd name="T47" fmla="*/ 49 h 99"/>
                <a:gd name="T48" fmla="*/ 60 w 137"/>
                <a:gd name="T49" fmla="*/ 52 h 99"/>
                <a:gd name="T50" fmla="*/ 60 w 137"/>
                <a:gd name="T51" fmla="*/ 52 h 99"/>
                <a:gd name="T52" fmla="*/ 64 w 137"/>
                <a:gd name="T53" fmla="*/ 55 h 99"/>
                <a:gd name="T54" fmla="*/ 68 w 137"/>
                <a:gd name="T55" fmla="*/ 58 h 99"/>
                <a:gd name="T56" fmla="*/ 68 w 137"/>
                <a:gd name="T57" fmla="*/ 58 h 99"/>
                <a:gd name="T58" fmla="*/ 72 w 137"/>
                <a:gd name="T59" fmla="*/ 61 h 99"/>
                <a:gd name="T60" fmla="*/ 75 w 137"/>
                <a:gd name="T61" fmla="*/ 63 h 99"/>
                <a:gd name="T62" fmla="*/ 77 w 137"/>
                <a:gd name="T63" fmla="*/ 65 h 99"/>
                <a:gd name="T64" fmla="*/ 79 w 137"/>
                <a:gd name="T65" fmla="*/ 66 h 99"/>
                <a:gd name="T66" fmla="*/ 83 w 137"/>
                <a:gd name="T67" fmla="*/ 69 h 99"/>
                <a:gd name="T68" fmla="*/ 87 w 137"/>
                <a:gd name="T69" fmla="*/ 71 h 99"/>
                <a:gd name="T70" fmla="*/ 87 w 137"/>
                <a:gd name="T71" fmla="*/ 71 h 99"/>
                <a:gd name="T72" fmla="*/ 91 w 137"/>
                <a:gd name="T73" fmla="*/ 74 h 99"/>
                <a:gd name="T74" fmla="*/ 95 w 137"/>
                <a:gd name="T75" fmla="*/ 76 h 99"/>
                <a:gd name="T76" fmla="*/ 97 w 137"/>
                <a:gd name="T77" fmla="*/ 77 h 99"/>
                <a:gd name="T78" fmla="*/ 99 w 137"/>
                <a:gd name="T79" fmla="*/ 78 h 99"/>
                <a:gd name="T80" fmla="*/ 103 w 137"/>
                <a:gd name="T81" fmla="*/ 81 h 99"/>
                <a:gd name="T82" fmla="*/ 107 w 137"/>
                <a:gd name="T83" fmla="*/ 83 h 99"/>
                <a:gd name="T84" fmla="*/ 107 w 137"/>
                <a:gd name="T85" fmla="*/ 83 h 99"/>
                <a:gd name="T86" fmla="*/ 111 w 137"/>
                <a:gd name="T87" fmla="*/ 85 h 99"/>
                <a:gd name="T88" fmla="*/ 115 w 137"/>
                <a:gd name="T89" fmla="*/ 87 h 99"/>
                <a:gd name="T90" fmla="*/ 119 w 137"/>
                <a:gd name="T91" fmla="*/ 90 h 99"/>
                <a:gd name="T92" fmla="*/ 119 w 137"/>
                <a:gd name="T93" fmla="*/ 90 h 99"/>
                <a:gd name="T94" fmla="*/ 123 w 137"/>
                <a:gd name="T95" fmla="*/ 92 h 99"/>
                <a:gd name="T96" fmla="*/ 127 w 137"/>
                <a:gd name="T97" fmla="*/ 94 h 99"/>
                <a:gd name="T98" fmla="*/ 131 w 137"/>
                <a:gd name="T99" fmla="*/ 96 h 99"/>
                <a:gd name="T100" fmla="*/ 131 w 137"/>
                <a:gd name="T101" fmla="*/ 96 h 99"/>
                <a:gd name="T102" fmla="*/ 134 w 137"/>
                <a:gd name="T103" fmla="*/ 98 h 99"/>
                <a:gd name="T104" fmla="*/ 137 w 137"/>
                <a:gd name="T105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7" h="99">
                  <a:moveTo>
                    <a:pt x="0" y="0"/>
                  </a:moveTo>
                  <a:lnTo>
                    <a:pt x="1" y="1"/>
                  </a:lnTo>
                  <a:lnTo>
                    <a:pt x="1" y="2"/>
                  </a:lnTo>
                  <a:lnTo>
                    <a:pt x="5" y="5"/>
                  </a:lnTo>
                  <a:lnTo>
                    <a:pt x="8" y="8"/>
                  </a:lnTo>
                  <a:lnTo>
                    <a:pt x="9" y="9"/>
                  </a:lnTo>
                  <a:lnTo>
                    <a:pt x="13" y="12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20" y="19"/>
                  </a:lnTo>
                  <a:lnTo>
                    <a:pt x="22" y="21"/>
                  </a:lnTo>
                  <a:lnTo>
                    <a:pt x="24" y="23"/>
                  </a:lnTo>
                  <a:lnTo>
                    <a:pt x="28" y="26"/>
                  </a:lnTo>
                  <a:lnTo>
                    <a:pt x="29" y="27"/>
                  </a:lnTo>
                  <a:lnTo>
                    <a:pt x="32" y="30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40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8" y="43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6" y="49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4" y="55"/>
                  </a:lnTo>
                  <a:lnTo>
                    <a:pt x="68" y="58"/>
                  </a:lnTo>
                  <a:lnTo>
                    <a:pt x="68" y="58"/>
                  </a:lnTo>
                  <a:lnTo>
                    <a:pt x="72" y="61"/>
                  </a:lnTo>
                  <a:lnTo>
                    <a:pt x="75" y="63"/>
                  </a:lnTo>
                  <a:lnTo>
                    <a:pt x="77" y="65"/>
                  </a:lnTo>
                  <a:lnTo>
                    <a:pt x="79" y="66"/>
                  </a:lnTo>
                  <a:lnTo>
                    <a:pt x="83" y="69"/>
                  </a:lnTo>
                  <a:lnTo>
                    <a:pt x="87" y="71"/>
                  </a:lnTo>
                  <a:lnTo>
                    <a:pt x="87" y="71"/>
                  </a:lnTo>
                  <a:lnTo>
                    <a:pt x="91" y="74"/>
                  </a:lnTo>
                  <a:lnTo>
                    <a:pt x="95" y="76"/>
                  </a:lnTo>
                  <a:lnTo>
                    <a:pt x="97" y="77"/>
                  </a:lnTo>
                  <a:lnTo>
                    <a:pt x="99" y="78"/>
                  </a:lnTo>
                  <a:lnTo>
                    <a:pt x="103" y="81"/>
                  </a:lnTo>
                  <a:lnTo>
                    <a:pt x="107" y="83"/>
                  </a:lnTo>
                  <a:lnTo>
                    <a:pt x="107" y="83"/>
                  </a:lnTo>
                  <a:lnTo>
                    <a:pt x="111" y="85"/>
                  </a:lnTo>
                  <a:lnTo>
                    <a:pt x="115" y="87"/>
                  </a:lnTo>
                  <a:lnTo>
                    <a:pt x="119" y="90"/>
                  </a:lnTo>
                  <a:lnTo>
                    <a:pt x="119" y="90"/>
                  </a:lnTo>
                  <a:lnTo>
                    <a:pt x="123" y="92"/>
                  </a:lnTo>
                  <a:lnTo>
                    <a:pt x="127" y="94"/>
                  </a:lnTo>
                  <a:lnTo>
                    <a:pt x="131" y="96"/>
                  </a:lnTo>
                  <a:lnTo>
                    <a:pt x="131" y="96"/>
                  </a:lnTo>
                  <a:lnTo>
                    <a:pt x="134" y="98"/>
                  </a:lnTo>
                  <a:lnTo>
                    <a:pt x="137" y="99"/>
                  </a:lnTo>
                </a:path>
              </a:pathLst>
            </a:custGeom>
            <a:noFill/>
            <a:ln w="20638">
              <a:solidFill>
                <a:srgbClr val="006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2259" y="2070"/>
              <a:ext cx="1083" cy="328"/>
            </a:xfrm>
            <a:custGeom>
              <a:avLst/>
              <a:gdLst>
                <a:gd name="T0" fmla="*/ 0 w 170"/>
                <a:gd name="T1" fmla="*/ 0 h 55"/>
                <a:gd name="T2" fmla="*/ 2 w 170"/>
                <a:gd name="T3" fmla="*/ 1 h 55"/>
                <a:gd name="T4" fmla="*/ 6 w 170"/>
                <a:gd name="T5" fmla="*/ 3 h 55"/>
                <a:gd name="T6" fmla="*/ 10 w 170"/>
                <a:gd name="T7" fmla="*/ 5 h 55"/>
                <a:gd name="T8" fmla="*/ 13 w 170"/>
                <a:gd name="T9" fmla="*/ 6 h 55"/>
                <a:gd name="T10" fmla="*/ 14 w 170"/>
                <a:gd name="T11" fmla="*/ 7 h 55"/>
                <a:gd name="T12" fmla="*/ 18 w 170"/>
                <a:gd name="T13" fmla="*/ 8 h 55"/>
                <a:gd name="T14" fmla="*/ 22 w 170"/>
                <a:gd name="T15" fmla="*/ 10 h 55"/>
                <a:gd name="T16" fmla="*/ 26 w 170"/>
                <a:gd name="T17" fmla="*/ 12 h 55"/>
                <a:gd name="T18" fmla="*/ 28 w 170"/>
                <a:gd name="T19" fmla="*/ 13 h 55"/>
                <a:gd name="T20" fmla="*/ 30 w 170"/>
                <a:gd name="T21" fmla="*/ 13 h 55"/>
                <a:gd name="T22" fmla="*/ 34 w 170"/>
                <a:gd name="T23" fmla="*/ 15 h 55"/>
                <a:gd name="T24" fmla="*/ 38 w 170"/>
                <a:gd name="T25" fmla="*/ 16 h 55"/>
                <a:gd name="T26" fmla="*/ 42 w 170"/>
                <a:gd name="T27" fmla="*/ 18 h 55"/>
                <a:gd name="T28" fmla="*/ 44 w 170"/>
                <a:gd name="T29" fmla="*/ 19 h 55"/>
                <a:gd name="T30" fmla="*/ 46 w 170"/>
                <a:gd name="T31" fmla="*/ 19 h 55"/>
                <a:gd name="T32" fmla="*/ 49 w 170"/>
                <a:gd name="T33" fmla="*/ 21 h 55"/>
                <a:gd name="T34" fmla="*/ 53 w 170"/>
                <a:gd name="T35" fmla="*/ 22 h 55"/>
                <a:gd name="T36" fmla="*/ 57 w 170"/>
                <a:gd name="T37" fmla="*/ 24 h 55"/>
                <a:gd name="T38" fmla="*/ 61 w 170"/>
                <a:gd name="T39" fmla="*/ 25 h 55"/>
                <a:gd name="T40" fmla="*/ 61 w 170"/>
                <a:gd name="T41" fmla="*/ 25 h 55"/>
                <a:gd name="T42" fmla="*/ 65 w 170"/>
                <a:gd name="T43" fmla="*/ 26 h 55"/>
                <a:gd name="T44" fmla="*/ 69 w 170"/>
                <a:gd name="T45" fmla="*/ 28 h 55"/>
                <a:gd name="T46" fmla="*/ 73 w 170"/>
                <a:gd name="T47" fmla="*/ 29 h 55"/>
                <a:gd name="T48" fmla="*/ 77 w 170"/>
                <a:gd name="T49" fmla="*/ 30 h 55"/>
                <a:gd name="T50" fmla="*/ 80 w 170"/>
                <a:gd name="T51" fmla="*/ 31 h 55"/>
                <a:gd name="T52" fmla="*/ 81 w 170"/>
                <a:gd name="T53" fmla="*/ 32 h 55"/>
                <a:gd name="T54" fmla="*/ 85 w 170"/>
                <a:gd name="T55" fmla="*/ 33 h 55"/>
                <a:gd name="T56" fmla="*/ 89 w 170"/>
                <a:gd name="T57" fmla="*/ 34 h 55"/>
                <a:gd name="T58" fmla="*/ 93 w 170"/>
                <a:gd name="T59" fmla="*/ 35 h 55"/>
                <a:gd name="T60" fmla="*/ 97 w 170"/>
                <a:gd name="T61" fmla="*/ 36 h 55"/>
                <a:gd name="T62" fmla="*/ 100 w 170"/>
                <a:gd name="T63" fmla="*/ 38 h 55"/>
                <a:gd name="T64" fmla="*/ 101 w 170"/>
                <a:gd name="T65" fmla="*/ 38 h 55"/>
                <a:gd name="T66" fmla="*/ 105 w 170"/>
                <a:gd name="T67" fmla="*/ 39 h 55"/>
                <a:gd name="T68" fmla="*/ 108 w 170"/>
                <a:gd name="T69" fmla="*/ 40 h 55"/>
                <a:gd name="T70" fmla="*/ 112 w 170"/>
                <a:gd name="T71" fmla="*/ 41 h 55"/>
                <a:gd name="T72" fmla="*/ 116 w 170"/>
                <a:gd name="T73" fmla="*/ 42 h 55"/>
                <a:gd name="T74" fmla="*/ 120 w 170"/>
                <a:gd name="T75" fmla="*/ 43 h 55"/>
                <a:gd name="T76" fmla="*/ 123 w 170"/>
                <a:gd name="T77" fmla="*/ 44 h 55"/>
                <a:gd name="T78" fmla="*/ 124 w 170"/>
                <a:gd name="T79" fmla="*/ 44 h 55"/>
                <a:gd name="T80" fmla="*/ 128 w 170"/>
                <a:gd name="T81" fmla="*/ 45 h 55"/>
                <a:gd name="T82" fmla="*/ 132 w 170"/>
                <a:gd name="T83" fmla="*/ 46 h 55"/>
                <a:gd name="T84" fmla="*/ 136 w 170"/>
                <a:gd name="T85" fmla="*/ 47 h 55"/>
                <a:gd name="T86" fmla="*/ 140 w 170"/>
                <a:gd name="T87" fmla="*/ 48 h 55"/>
                <a:gd name="T88" fmla="*/ 144 w 170"/>
                <a:gd name="T89" fmla="*/ 49 h 55"/>
                <a:gd name="T90" fmla="*/ 147 w 170"/>
                <a:gd name="T91" fmla="*/ 50 h 55"/>
                <a:gd name="T92" fmla="*/ 148 w 170"/>
                <a:gd name="T93" fmla="*/ 50 h 55"/>
                <a:gd name="T94" fmla="*/ 152 w 170"/>
                <a:gd name="T95" fmla="*/ 51 h 55"/>
                <a:gd name="T96" fmla="*/ 156 w 170"/>
                <a:gd name="T97" fmla="*/ 52 h 55"/>
                <a:gd name="T98" fmla="*/ 160 w 170"/>
                <a:gd name="T99" fmla="*/ 53 h 55"/>
                <a:gd name="T100" fmla="*/ 164 w 170"/>
                <a:gd name="T101" fmla="*/ 54 h 55"/>
                <a:gd name="T102" fmla="*/ 167 w 170"/>
                <a:gd name="T103" fmla="*/ 55 h 55"/>
                <a:gd name="T104" fmla="*/ 170 w 170"/>
                <a:gd name="T10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0" h="55">
                  <a:moveTo>
                    <a:pt x="0" y="0"/>
                  </a:moveTo>
                  <a:lnTo>
                    <a:pt x="2" y="1"/>
                  </a:lnTo>
                  <a:lnTo>
                    <a:pt x="6" y="3"/>
                  </a:lnTo>
                  <a:lnTo>
                    <a:pt x="10" y="5"/>
                  </a:lnTo>
                  <a:lnTo>
                    <a:pt x="13" y="6"/>
                  </a:lnTo>
                  <a:lnTo>
                    <a:pt x="14" y="7"/>
                  </a:lnTo>
                  <a:lnTo>
                    <a:pt x="18" y="8"/>
                  </a:lnTo>
                  <a:lnTo>
                    <a:pt x="22" y="10"/>
                  </a:lnTo>
                  <a:lnTo>
                    <a:pt x="26" y="12"/>
                  </a:lnTo>
                  <a:lnTo>
                    <a:pt x="28" y="13"/>
                  </a:lnTo>
                  <a:lnTo>
                    <a:pt x="30" y="13"/>
                  </a:lnTo>
                  <a:lnTo>
                    <a:pt x="34" y="15"/>
                  </a:lnTo>
                  <a:lnTo>
                    <a:pt x="38" y="16"/>
                  </a:lnTo>
                  <a:lnTo>
                    <a:pt x="42" y="18"/>
                  </a:lnTo>
                  <a:lnTo>
                    <a:pt x="44" y="19"/>
                  </a:lnTo>
                  <a:lnTo>
                    <a:pt x="46" y="19"/>
                  </a:lnTo>
                  <a:lnTo>
                    <a:pt x="49" y="21"/>
                  </a:lnTo>
                  <a:lnTo>
                    <a:pt x="53" y="22"/>
                  </a:lnTo>
                  <a:lnTo>
                    <a:pt x="57" y="24"/>
                  </a:lnTo>
                  <a:lnTo>
                    <a:pt x="61" y="25"/>
                  </a:lnTo>
                  <a:lnTo>
                    <a:pt x="61" y="25"/>
                  </a:lnTo>
                  <a:lnTo>
                    <a:pt x="65" y="26"/>
                  </a:lnTo>
                  <a:lnTo>
                    <a:pt x="69" y="28"/>
                  </a:lnTo>
                  <a:lnTo>
                    <a:pt x="73" y="29"/>
                  </a:lnTo>
                  <a:lnTo>
                    <a:pt x="77" y="30"/>
                  </a:lnTo>
                  <a:lnTo>
                    <a:pt x="80" y="31"/>
                  </a:lnTo>
                  <a:lnTo>
                    <a:pt x="81" y="32"/>
                  </a:lnTo>
                  <a:lnTo>
                    <a:pt x="85" y="33"/>
                  </a:lnTo>
                  <a:lnTo>
                    <a:pt x="89" y="34"/>
                  </a:lnTo>
                  <a:lnTo>
                    <a:pt x="93" y="35"/>
                  </a:lnTo>
                  <a:lnTo>
                    <a:pt x="97" y="36"/>
                  </a:lnTo>
                  <a:lnTo>
                    <a:pt x="100" y="38"/>
                  </a:lnTo>
                  <a:lnTo>
                    <a:pt x="101" y="38"/>
                  </a:lnTo>
                  <a:lnTo>
                    <a:pt x="105" y="39"/>
                  </a:lnTo>
                  <a:lnTo>
                    <a:pt x="108" y="40"/>
                  </a:lnTo>
                  <a:lnTo>
                    <a:pt x="112" y="41"/>
                  </a:lnTo>
                  <a:lnTo>
                    <a:pt x="116" y="42"/>
                  </a:lnTo>
                  <a:lnTo>
                    <a:pt x="120" y="43"/>
                  </a:lnTo>
                  <a:lnTo>
                    <a:pt x="123" y="44"/>
                  </a:lnTo>
                  <a:lnTo>
                    <a:pt x="124" y="44"/>
                  </a:lnTo>
                  <a:lnTo>
                    <a:pt x="128" y="45"/>
                  </a:lnTo>
                  <a:lnTo>
                    <a:pt x="132" y="46"/>
                  </a:lnTo>
                  <a:lnTo>
                    <a:pt x="136" y="47"/>
                  </a:lnTo>
                  <a:lnTo>
                    <a:pt x="140" y="48"/>
                  </a:lnTo>
                  <a:lnTo>
                    <a:pt x="144" y="49"/>
                  </a:lnTo>
                  <a:lnTo>
                    <a:pt x="147" y="50"/>
                  </a:lnTo>
                  <a:lnTo>
                    <a:pt x="148" y="50"/>
                  </a:lnTo>
                  <a:lnTo>
                    <a:pt x="152" y="51"/>
                  </a:lnTo>
                  <a:lnTo>
                    <a:pt x="156" y="52"/>
                  </a:lnTo>
                  <a:lnTo>
                    <a:pt x="160" y="53"/>
                  </a:lnTo>
                  <a:lnTo>
                    <a:pt x="164" y="54"/>
                  </a:lnTo>
                  <a:lnTo>
                    <a:pt x="167" y="55"/>
                  </a:lnTo>
                  <a:lnTo>
                    <a:pt x="170" y="55"/>
                  </a:lnTo>
                </a:path>
              </a:pathLst>
            </a:custGeom>
            <a:noFill/>
            <a:ln w="20638">
              <a:solidFill>
                <a:srgbClr val="006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3393" y="2410"/>
              <a:ext cx="1140" cy="166"/>
            </a:xfrm>
            <a:custGeom>
              <a:avLst/>
              <a:gdLst>
                <a:gd name="T0" fmla="*/ 0 w 179"/>
                <a:gd name="T1" fmla="*/ 0 h 28"/>
                <a:gd name="T2" fmla="*/ 1 w 179"/>
                <a:gd name="T3" fmla="*/ 0 h 28"/>
                <a:gd name="T4" fmla="*/ 5 w 179"/>
                <a:gd name="T5" fmla="*/ 1 h 28"/>
                <a:gd name="T6" fmla="*/ 9 w 179"/>
                <a:gd name="T7" fmla="*/ 2 h 28"/>
                <a:gd name="T8" fmla="*/ 13 w 179"/>
                <a:gd name="T9" fmla="*/ 3 h 28"/>
                <a:gd name="T10" fmla="*/ 17 w 179"/>
                <a:gd name="T11" fmla="*/ 3 h 28"/>
                <a:gd name="T12" fmla="*/ 21 w 179"/>
                <a:gd name="T13" fmla="*/ 4 h 28"/>
                <a:gd name="T14" fmla="*/ 25 w 179"/>
                <a:gd name="T15" fmla="*/ 5 h 28"/>
                <a:gd name="T16" fmla="*/ 28 w 179"/>
                <a:gd name="T17" fmla="*/ 6 h 28"/>
                <a:gd name="T18" fmla="*/ 29 w 179"/>
                <a:gd name="T19" fmla="*/ 6 h 28"/>
                <a:gd name="T20" fmla="*/ 33 w 179"/>
                <a:gd name="T21" fmla="*/ 6 h 28"/>
                <a:gd name="T22" fmla="*/ 37 w 179"/>
                <a:gd name="T23" fmla="*/ 7 h 28"/>
                <a:gd name="T24" fmla="*/ 41 w 179"/>
                <a:gd name="T25" fmla="*/ 8 h 28"/>
                <a:gd name="T26" fmla="*/ 45 w 179"/>
                <a:gd name="T27" fmla="*/ 9 h 28"/>
                <a:gd name="T28" fmla="*/ 48 w 179"/>
                <a:gd name="T29" fmla="*/ 9 h 28"/>
                <a:gd name="T30" fmla="*/ 52 w 179"/>
                <a:gd name="T31" fmla="*/ 10 h 28"/>
                <a:gd name="T32" fmla="*/ 56 w 179"/>
                <a:gd name="T33" fmla="*/ 11 h 28"/>
                <a:gd name="T34" fmla="*/ 60 w 179"/>
                <a:gd name="T35" fmla="*/ 11 h 28"/>
                <a:gd name="T36" fmla="*/ 63 w 179"/>
                <a:gd name="T37" fmla="*/ 12 h 28"/>
                <a:gd name="T38" fmla="*/ 64 w 179"/>
                <a:gd name="T39" fmla="*/ 12 h 28"/>
                <a:gd name="T40" fmla="*/ 68 w 179"/>
                <a:gd name="T41" fmla="*/ 13 h 28"/>
                <a:gd name="T42" fmla="*/ 72 w 179"/>
                <a:gd name="T43" fmla="*/ 13 h 28"/>
                <a:gd name="T44" fmla="*/ 76 w 179"/>
                <a:gd name="T45" fmla="*/ 14 h 28"/>
                <a:gd name="T46" fmla="*/ 80 w 179"/>
                <a:gd name="T47" fmla="*/ 14 h 28"/>
                <a:gd name="T48" fmla="*/ 84 w 179"/>
                <a:gd name="T49" fmla="*/ 15 h 28"/>
                <a:gd name="T50" fmla="*/ 88 w 179"/>
                <a:gd name="T51" fmla="*/ 16 h 28"/>
                <a:gd name="T52" fmla="*/ 92 w 179"/>
                <a:gd name="T53" fmla="*/ 16 h 28"/>
                <a:gd name="T54" fmla="*/ 96 w 179"/>
                <a:gd name="T55" fmla="*/ 17 h 28"/>
                <a:gd name="T56" fmla="*/ 100 w 179"/>
                <a:gd name="T57" fmla="*/ 17 h 28"/>
                <a:gd name="T58" fmla="*/ 103 w 179"/>
                <a:gd name="T59" fmla="*/ 18 h 28"/>
                <a:gd name="T60" fmla="*/ 104 w 179"/>
                <a:gd name="T61" fmla="*/ 18 h 28"/>
                <a:gd name="T62" fmla="*/ 107 w 179"/>
                <a:gd name="T63" fmla="*/ 19 h 28"/>
                <a:gd name="T64" fmla="*/ 111 w 179"/>
                <a:gd name="T65" fmla="*/ 19 h 28"/>
                <a:gd name="T66" fmla="*/ 115 w 179"/>
                <a:gd name="T67" fmla="*/ 20 h 28"/>
                <a:gd name="T68" fmla="*/ 119 w 179"/>
                <a:gd name="T69" fmla="*/ 20 h 28"/>
                <a:gd name="T70" fmla="*/ 123 w 179"/>
                <a:gd name="T71" fmla="*/ 21 h 28"/>
                <a:gd name="T72" fmla="*/ 127 w 179"/>
                <a:gd name="T73" fmla="*/ 21 h 28"/>
                <a:gd name="T74" fmla="*/ 131 w 179"/>
                <a:gd name="T75" fmla="*/ 22 h 28"/>
                <a:gd name="T76" fmla="*/ 135 w 179"/>
                <a:gd name="T77" fmla="*/ 22 h 28"/>
                <a:gd name="T78" fmla="*/ 139 w 179"/>
                <a:gd name="T79" fmla="*/ 23 h 28"/>
                <a:gd name="T80" fmla="*/ 143 w 179"/>
                <a:gd name="T81" fmla="*/ 23 h 28"/>
                <a:gd name="T82" fmla="*/ 147 w 179"/>
                <a:gd name="T83" fmla="*/ 24 h 28"/>
                <a:gd name="T84" fmla="*/ 150 w 179"/>
                <a:gd name="T85" fmla="*/ 24 h 28"/>
                <a:gd name="T86" fmla="*/ 151 w 179"/>
                <a:gd name="T87" fmla="*/ 24 h 28"/>
                <a:gd name="T88" fmla="*/ 155 w 179"/>
                <a:gd name="T89" fmla="*/ 25 h 28"/>
                <a:gd name="T90" fmla="*/ 159 w 179"/>
                <a:gd name="T91" fmla="*/ 25 h 28"/>
                <a:gd name="T92" fmla="*/ 163 w 179"/>
                <a:gd name="T93" fmla="*/ 26 h 28"/>
                <a:gd name="T94" fmla="*/ 166 w 179"/>
                <a:gd name="T95" fmla="*/ 26 h 28"/>
                <a:gd name="T96" fmla="*/ 170 w 179"/>
                <a:gd name="T97" fmla="*/ 27 h 28"/>
                <a:gd name="T98" fmla="*/ 174 w 179"/>
                <a:gd name="T99" fmla="*/ 27 h 28"/>
                <a:gd name="T100" fmla="*/ 178 w 179"/>
                <a:gd name="T101" fmla="*/ 28 h 28"/>
                <a:gd name="T102" fmla="*/ 179 w 179"/>
                <a:gd name="T10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9" h="28">
                  <a:moveTo>
                    <a:pt x="0" y="0"/>
                  </a:moveTo>
                  <a:lnTo>
                    <a:pt x="1" y="0"/>
                  </a:lnTo>
                  <a:lnTo>
                    <a:pt x="5" y="1"/>
                  </a:lnTo>
                  <a:lnTo>
                    <a:pt x="9" y="2"/>
                  </a:lnTo>
                  <a:lnTo>
                    <a:pt x="13" y="3"/>
                  </a:lnTo>
                  <a:lnTo>
                    <a:pt x="17" y="3"/>
                  </a:lnTo>
                  <a:lnTo>
                    <a:pt x="21" y="4"/>
                  </a:lnTo>
                  <a:lnTo>
                    <a:pt x="25" y="5"/>
                  </a:lnTo>
                  <a:lnTo>
                    <a:pt x="28" y="6"/>
                  </a:lnTo>
                  <a:lnTo>
                    <a:pt x="29" y="6"/>
                  </a:lnTo>
                  <a:lnTo>
                    <a:pt x="33" y="6"/>
                  </a:lnTo>
                  <a:lnTo>
                    <a:pt x="37" y="7"/>
                  </a:lnTo>
                  <a:lnTo>
                    <a:pt x="41" y="8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2" y="10"/>
                  </a:lnTo>
                  <a:lnTo>
                    <a:pt x="56" y="11"/>
                  </a:lnTo>
                  <a:lnTo>
                    <a:pt x="60" y="11"/>
                  </a:lnTo>
                  <a:lnTo>
                    <a:pt x="63" y="12"/>
                  </a:lnTo>
                  <a:lnTo>
                    <a:pt x="64" y="12"/>
                  </a:lnTo>
                  <a:lnTo>
                    <a:pt x="68" y="13"/>
                  </a:lnTo>
                  <a:lnTo>
                    <a:pt x="72" y="13"/>
                  </a:lnTo>
                  <a:lnTo>
                    <a:pt x="76" y="14"/>
                  </a:lnTo>
                  <a:lnTo>
                    <a:pt x="80" y="14"/>
                  </a:lnTo>
                  <a:lnTo>
                    <a:pt x="84" y="15"/>
                  </a:lnTo>
                  <a:lnTo>
                    <a:pt x="88" y="16"/>
                  </a:lnTo>
                  <a:lnTo>
                    <a:pt x="92" y="16"/>
                  </a:lnTo>
                  <a:lnTo>
                    <a:pt x="96" y="17"/>
                  </a:lnTo>
                  <a:lnTo>
                    <a:pt x="100" y="17"/>
                  </a:lnTo>
                  <a:lnTo>
                    <a:pt x="103" y="18"/>
                  </a:lnTo>
                  <a:lnTo>
                    <a:pt x="104" y="18"/>
                  </a:lnTo>
                  <a:lnTo>
                    <a:pt x="107" y="19"/>
                  </a:lnTo>
                  <a:lnTo>
                    <a:pt x="111" y="19"/>
                  </a:lnTo>
                  <a:lnTo>
                    <a:pt x="115" y="20"/>
                  </a:lnTo>
                  <a:lnTo>
                    <a:pt x="119" y="20"/>
                  </a:lnTo>
                  <a:lnTo>
                    <a:pt x="123" y="21"/>
                  </a:lnTo>
                  <a:lnTo>
                    <a:pt x="127" y="21"/>
                  </a:lnTo>
                  <a:lnTo>
                    <a:pt x="131" y="22"/>
                  </a:lnTo>
                  <a:lnTo>
                    <a:pt x="135" y="22"/>
                  </a:lnTo>
                  <a:lnTo>
                    <a:pt x="139" y="23"/>
                  </a:lnTo>
                  <a:lnTo>
                    <a:pt x="143" y="23"/>
                  </a:lnTo>
                  <a:lnTo>
                    <a:pt x="147" y="24"/>
                  </a:lnTo>
                  <a:lnTo>
                    <a:pt x="150" y="24"/>
                  </a:lnTo>
                  <a:lnTo>
                    <a:pt x="151" y="24"/>
                  </a:lnTo>
                  <a:lnTo>
                    <a:pt x="155" y="25"/>
                  </a:lnTo>
                  <a:lnTo>
                    <a:pt x="159" y="25"/>
                  </a:lnTo>
                  <a:lnTo>
                    <a:pt x="163" y="26"/>
                  </a:lnTo>
                  <a:lnTo>
                    <a:pt x="166" y="26"/>
                  </a:lnTo>
                  <a:lnTo>
                    <a:pt x="170" y="27"/>
                  </a:lnTo>
                  <a:lnTo>
                    <a:pt x="174" y="27"/>
                  </a:lnTo>
                  <a:lnTo>
                    <a:pt x="178" y="28"/>
                  </a:lnTo>
                  <a:lnTo>
                    <a:pt x="179" y="28"/>
                  </a:lnTo>
                </a:path>
              </a:pathLst>
            </a:custGeom>
            <a:noFill/>
            <a:ln w="20638">
              <a:solidFill>
                <a:srgbClr val="006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4584" y="2576"/>
              <a:ext cx="223" cy="23"/>
            </a:xfrm>
            <a:custGeom>
              <a:avLst/>
              <a:gdLst>
                <a:gd name="T0" fmla="*/ 0 w 35"/>
                <a:gd name="T1" fmla="*/ 0 h 4"/>
                <a:gd name="T2" fmla="*/ 3 w 35"/>
                <a:gd name="T3" fmla="*/ 1 h 4"/>
                <a:gd name="T4" fmla="*/ 7 w 35"/>
                <a:gd name="T5" fmla="*/ 1 h 4"/>
                <a:gd name="T6" fmla="*/ 11 w 35"/>
                <a:gd name="T7" fmla="*/ 2 h 4"/>
                <a:gd name="T8" fmla="*/ 15 w 35"/>
                <a:gd name="T9" fmla="*/ 2 h 4"/>
                <a:gd name="T10" fmla="*/ 19 w 35"/>
                <a:gd name="T11" fmla="*/ 3 h 4"/>
                <a:gd name="T12" fmla="*/ 19 w 35"/>
                <a:gd name="T13" fmla="*/ 3 h 4"/>
                <a:gd name="T14" fmla="*/ 23 w 35"/>
                <a:gd name="T15" fmla="*/ 3 h 4"/>
                <a:gd name="T16" fmla="*/ 27 w 35"/>
                <a:gd name="T17" fmla="*/ 3 h 4"/>
                <a:gd name="T18" fmla="*/ 31 w 35"/>
                <a:gd name="T19" fmla="*/ 4 h 4"/>
                <a:gd name="T20" fmla="*/ 35 w 35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4">
                  <a:moveTo>
                    <a:pt x="0" y="0"/>
                  </a:moveTo>
                  <a:lnTo>
                    <a:pt x="3" y="1"/>
                  </a:lnTo>
                  <a:lnTo>
                    <a:pt x="7" y="1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23" y="3"/>
                  </a:lnTo>
                  <a:lnTo>
                    <a:pt x="27" y="3"/>
                  </a:lnTo>
                  <a:lnTo>
                    <a:pt x="31" y="4"/>
                  </a:lnTo>
                  <a:lnTo>
                    <a:pt x="35" y="4"/>
                  </a:lnTo>
                </a:path>
              </a:pathLst>
            </a:custGeom>
            <a:noFill/>
            <a:ln w="20638">
              <a:solidFill>
                <a:srgbClr val="006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1049" y="802"/>
              <a:ext cx="19" cy="23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1 h 4"/>
                <a:gd name="T4" fmla="*/ 3 w 3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1"/>
                  </a:lnTo>
                  <a:lnTo>
                    <a:pt x="3" y="4"/>
                  </a:lnTo>
                </a:path>
              </a:pathLst>
            </a:custGeom>
            <a:noFill/>
            <a:ln w="20638">
              <a:solidFill>
                <a:srgbClr val="00D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1093" y="855"/>
              <a:ext cx="771" cy="679"/>
            </a:xfrm>
            <a:custGeom>
              <a:avLst/>
              <a:gdLst>
                <a:gd name="T0" fmla="*/ 0 w 121"/>
                <a:gd name="T1" fmla="*/ 0 h 114"/>
                <a:gd name="T2" fmla="*/ 0 w 121"/>
                <a:gd name="T3" fmla="*/ 1 h 114"/>
                <a:gd name="T4" fmla="*/ 3 w 121"/>
                <a:gd name="T5" fmla="*/ 4 h 114"/>
                <a:gd name="T6" fmla="*/ 4 w 121"/>
                <a:gd name="T7" fmla="*/ 5 h 114"/>
                <a:gd name="T8" fmla="*/ 8 w 121"/>
                <a:gd name="T9" fmla="*/ 10 h 114"/>
                <a:gd name="T10" fmla="*/ 9 w 121"/>
                <a:gd name="T11" fmla="*/ 10 h 114"/>
                <a:gd name="T12" fmla="*/ 12 w 121"/>
                <a:gd name="T13" fmla="*/ 14 h 114"/>
                <a:gd name="T14" fmla="*/ 15 w 121"/>
                <a:gd name="T15" fmla="*/ 17 h 114"/>
                <a:gd name="T16" fmla="*/ 16 w 121"/>
                <a:gd name="T17" fmla="*/ 18 h 114"/>
                <a:gd name="T18" fmla="*/ 20 w 121"/>
                <a:gd name="T19" fmla="*/ 22 h 114"/>
                <a:gd name="T20" fmla="*/ 20 w 121"/>
                <a:gd name="T21" fmla="*/ 23 h 114"/>
                <a:gd name="T22" fmla="*/ 24 w 121"/>
                <a:gd name="T23" fmla="*/ 27 h 114"/>
                <a:gd name="T24" fmla="*/ 26 w 121"/>
                <a:gd name="T25" fmla="*/ 29 h 114"/>
                <a:gd name="T26" fmla="*/ 28 w 121"/>
                <a:gd name="T27" fmla="*/ 31 h 114"/>
                <a:gd name="T28" fmla="*/ 32 w 121"/>
                <a:gd name="T29" fmla="*/ 35 h 114"/>
                <a:gd name="T30" fmla="*/ 32 w 121"/>
                <a:gd name="T31" fmla="*/ 35 h 114"/>
                <a:gd name="T32" fmla="*/ 36 w 121"/>
                <a:gd name="T33" fmla="*/ 39 h 114"/>
                <a:gd name="T34" fmla="*/ 39 w 121"/>
                <a:gd name="T35" fmla="*/ 42 h 114"/>
                <a:gd name="T36" fmla="*/ 40 w 121"/>
                <a:gd name="T37" fmla="*/ 43 h 114"/>
                <a:gd name="T38" fmla="*/ 44 w 121"/>
                <a:gd name="T39" fmla="*/ 47 h 114"/>
                <a:gd name="T40" fmla="*/ 45 w 121"/>
                <a:gd name="T41" fmla="*/ 48 h 114"/>
                <a:gd name="T42" fmla="*/ 48 w 121"/>
                <a:gd name="T43" fmla="*/ 50 h 114"/>
                <a:gd name="T44" fmla="*/ 51 w 121"/>
                <a:gd name="T45" fmla="*/ 54 h 114"/>
                <a:gd name="T46" fmla="*/ 52 w 121"/>
                <a:gd name="T47" fmla="*/ 54 h 114"/>
                <a:gd name="T48" fmla="*/ 55 w 121"/>
                <a:gd name="T49" fmla="*/ 58 h 114"/>
                <a:gd name="T50" fmla="*/ 58 w 121"/>
                <a:gd name="T51" fmla="*/ 60 h 114"/>
                <a:gd name="T52" fmla="*/ 59 w 121"/>
                <a:gd name="T53" fmla="*/ 62 h 114"/>
                <a:gd name="T54" fmla="*/ 63 w 121"/>
                <a:gd name="T55" fmla="*/ 65 h 114"/>
                <a:gd name="T56" fmla="*/ 65 w 121"/>
                <a:gd name="T57" fmla="*/ 67 h 114"/>
                <a:gd name="T58" fmla="*/ 67 w 121"/>
                <a:gd name="T59" fmla="*/ 69 h 114"/>
                <a:gd name="T60" fmla="*/ 71 w 121"/>
                <a:gd name="T61" fmla="*/ 72 h 114"/>
                <a:gd name="T62" fmla="*/ 72 w 121"/>
                <a:gd name="T63" fmla="*/ 73 h 114"/>
                <a:gd name="T64" fmla="*/ 75 w 121"/>
                <a:gd name="T65" fmla="*/ 76 h 114"/>
                <a:gd name="T66" fmla="*/ 79 w 121"/>
                <a:gd name="T67" fmla="*/ 79 h 114"/>
                <a:gd name="T68" fmla="*/ 79 w 121"/>
                <a:gd name="T69" fmla="*/ 79 h 114"/>
                <a:gd name="T70" fmla="*/ 83 w 121"/>
                <a:gd name="T71" fmla="*/ 83 h 114"/>
                <a:gd name="T72" fmla="*/ 86 w 121"/>
                <a:gd name="T73" fmla="*/ 85 h 114"/>
                <a:gd name="T74" fmla="*/ 87 w 121"/>
                <a:gd name="T75" fmla="*/ 86 h 114"/>
                <a:gd name="T76" fmla="*/ 91 w 121"/>
                <a:gd name="T77" fmla="*/ 89 h 114"/>
                <a:gd name="T78" fmla="*/ 93 w 121"/>
                <a:gd name="T79" fmla="*/ 92 h 114"/>
                <a:gd name="T80" fmla="*/ 95 w 121"/>
                <a:gd name="T81" fmla="*/ 93 h 114"/>
                <a:gd name="T82" fmla="*/ 99 w 121"/>
                <a:gd name="T83" fmla="*/ 96 h 114"/>
                <a:gd name="T84" fmla="*/ 101 w 121"/>
                <a:gd name="T85" fmla="*/ 98 h 114"/>
                <a:gd name="T86" fmla="*/ 103 w 121"/>
                <a:gd name="T87" fmla="*/ 99 h 114"/>
                <a:gd name="T88" fmla="*/ 107 w 121"/>
                <a:gd name="T89" fmla="*/ 102 h 114"/>
                <a:gd name="T90" fmla="*/ 109 w 121"/>
                <a:gd name="T91" fmla="*/ 104 h 114"/>
                <a:gd name="T92" fmla="*/ 111 w 121"/>
                <a:gd name="T93" fmla="*/ 106 h 114"/>
                <a:gd name="T94" fmla="*/ 114 w 121"/>
                <a:gd name="T95" fmla="*/ 109 h 114"/>
                <a:gd name="T96" fmla="*/ 116 w 121"/>
                <a:gd name="T97" fmla="*/ 110 h 114"/>
                <a:gd name="T98" fmla="*/ 118 w 121"/>
                <a:gd name="T99" fmla="*/ 112 h 114"/>
                <a:gd name="T100" fmla="*/ 121 w 121"/>
                <a:gd name="T101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114">
                  <a:moveTo>
                    <a:pt x="0" y="0"/>
                  </a:moveTo>
                  <a:lnTo>
                    <a:pt x="0" y="1"/>
                  </a:lnTo>
                  <a:lnTo>
                    <a:pt x="3" y="4"/>
                  </a:lnTo>
                  <a:lnTo>
                    <a:pt x="4" y="5"/>
                  </a:lnTo>
                  <a:lnTo>
                    <a:pt x="8" y="10"/>
                  </a:lnTo>
                  <a:lnTo>
                    <a:pt x="9" y="10"/>
                  </a:lnTo>
                  <a:lnTo>
                    <a:pt x="12" y="14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20" y="22"/>
                  </a:lnTo>
                  <a:lnTo>
                    <a:pt x="20" y="23"/>
                  </a:lnTo>
                  <a:lnTo>
                    <a:pt x="24" y="27"/>
                  </a:lnTo>
                  <a:lnTo>
                    <a:pt x="26" y="29"/>
                  </a:lnTo>
                  <a:lnTo>
                    <a:pt x="28" y="31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36" y="39"/>
                  </a:lnTo>
                  <a:lnTo>
                    <a:pt x="39" y="42"/>
                  </a:lnTo>
                  <a:lnTo>
                    <a:pt x="40" y="43"/>
                  </a:lnTo>
                  <a:lnTo>
                    <a:pt x="44" y="47"/>
                  </a:lnTo>
                  <a:lnTo>
                    <a:pt x="45" y="48"/>
                  </a:lnTo>
                  <a:lnTo>
                    <a:pt x="48" y="50"/>
                  </a:lnTo>
                  <a:lnTo>
                    <a:pt x="51" y="54"/>
                  </a:lnTo>
                  <a:lnTo>
                    <a:pt x="52" y="54"/>
                  </a:lnTo>
                  <a:lnTo>
                    <a:pt x="55" y="58"/>
                  </a:lnTo>
                  <a:lnTo>
                    <a:pt x="58" y="60"/>
                  </a:lnTo>
                  <a:lnTo>
                    <a:pt x="59" y="62"/>
                  </a:lnTo>
                  <a:lnTo>
                    <a:pt x="63" y="65"/>
                  </a:lnTo>
                  <a:lnTo>
                    <a:pt x="65" y="67"/>
                  </a:lnTo>
                  <a:lnTo>
                    <a:pt x="67" y="69"/>
                  </a:lnTo>
                  <a:lnTo>
                    <a:pt x="71" y="72"/>
                  </a:lnTo>
                  <a:lnTo>
                    <a:pt x="72" y="73"/>
                  </a:lnTo>
                  <a:lnTo>
                    <a:pt x="75" y="76"/>
                  </a:lnTo>
                  <a:lnTo>
                    <a:pt x="79" y="79"/>
                  </a:lnTo>
                  <a:lnTo>
                    <a:pt x="79" y="79"/>
                  </a:lnTo>
                  <a:lnTo>
                    <a:pt x="83" y="83"/>
                  </a:lnTo>
                  <a:lnTo>
                    <a:pt x="86" y="85"/>
                  </a:lnTo>
                  <a:lnTo>
                    <a:pt x="87" y="86"/>
                  </a:lnTo>
                  <a:lnTo>
                    <a:pt x="91" y="89"/>
                  </a:lnTo>
                  <a:lnTo>
                    <a:pt x="93" y="92"/>
                  </a:lnTo>
                  <a:lnTo>
                    <a:pt x="95" y="93"/>
                  </a:lnTo>
                  <a:lnTo>
                    <a:pt x="99" y="96"/>
                  </a:lnTo>
                  <a:lnTo>
                    <a:pt x="101" y="98"/>
                  </a:lnTo>
                  <a:lnTo>
                    <a:pt x="103" y="99"/>
                  </a:lnTo>
                  <a:lnTo>
                    <a:pt x="107" y="102"/>
                  </a:lnTo>
                  <a:lnTo>
                    <a:pt x="109" y="104"/>
                  </a:lnTo>
                  <a:lnTo>
                    <a:pt x="111" y="106"/>
                  </a:lnTo>
                  <a:lnTo>
                    <a:pt x="114" y="109"/>
                  </a:lnTo>
                  <a:lnTo>
                    <a:pt x="116" y="110"/>
                  </a:lnTo>
                  <a:lnTo>
                    <a:pt x="118" y="112"/>
                  </a:lnTo>
                  <a:lnTo>
                    <a:pt x="121" y="114"/>
                  </a:lnTo>
                </a:path>
              </a:pathLst>
            </a:custGeom>
            <a:noFill/>
            <a:ln w="20638">
              <a:solidFill>
                <a:srgbClr val="00D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1902" y="1564"/>
              <a:ext cx="950" cy="512"/>
            </a:xfrm>
            <a:custGeom>
              <a:avLst/>
              <a:gdLst>
                <a:gd name="T0" fmla="*/ 0 w 149"/>
                <a:gd name="T1" fmla="*/ 0 h 86"/>
                <a:gd name="T2" fmla="*/ 3 w 149"/>
                <a:gd name="T3" fmla="*/ 2 h 86"/>
                <a:gd name="T4" fmla="*/ 5 w 149"/>
                <a:gd name="T5" fmla="*/ 4 h 86"/>
                <a:gd name="T6" fmla="*/ 7 w 149"/>
                <a:gd name="T7" fmla="*/ 5 h 86"/>
                <a:gd name="T8" fmla="*/ 11 w 149"/>
                <a:gd name="T9" fmla="*/ 8 h 86"/>
                <a:gd name="T10" fmla="*/ 14 w 149"/>
                <a:gd name="T11" fmla="*/ 10 h 86"/>
                <a:gd name="T12" fmla="*/ 15 w 149"/>
                <a:gd name="T13" fmla="*/ 11 h 86"/>
                <a:gd name="T14" fmla="*/ 19 w 149"/>
                <a:gd name="T15" fmla="*/ 14 h 86"/>
                <a:gd name="T16" fmla="*/ 22 w 149"/>
                <a:gd name="T17" fmla="*/ 16 h 86"/>
                <a:gd name="T18" fmla="*/ 23 w 149"/>
                <a:gd name="T19" fmla="*/ 17 h 86"/>
                <a:gd name="T20" fmla="*/ 27 w 149"/>
                <a:gd name="T21" fmla="*/ 20 h 86"/>
                <a:gd name="T22" fmla="*/ 31 w 149"/>
                <a:gd name="T23" fmla="*/ 23 h 86"/>
                <a:gd name="T24" fmla="*/ 31 w 149"/>
                <a:gd name="T25" fmla="*/ 23 h 86"/>
                <a:gd name="T26" fmla="*/ 35 w 149"/>
                <a:gd name="T27" fmla="*/ 25 h 86"/>
                <a:gd name="T28" fmla="*/ 39 w 149"/>
                <a:gd name="T29" fmla="*/ 28 h 86"/>
                <a:gd name="T30" fmla="*/ 40 w 149"/>
                <a:gd name="T31" fmla="*/ 29 h 86"/>
                <a:gd name="T32" fmla="*/ 43 w 149"/>
                <a:gd name="T33" fmla="*/ 31 h 86"/>
                <a:gd name="T34" fmla="*/ 46 w 149"/>
                <a:gd name="T35" fmla="*/ 33 h 86"/>
                <a:gd name="T36" fmla="*/ 49 w 149"/>
                <a:gd name="T37" fmla="*/ 35 h 86"/>
                <a:gd name="T38" fmla="*/ 50 w 149"/>
                <a:gd name="T39" fmla="*/ 36 h 86"/>
                <a:gd name="T40" fmla="*/ 54 w 149"/>
                <a:gd name="T41" fmla="*/ 38 h 86"/>
                <a:gd name="T42" fmla="*/ 58 w 149"/>
                <a:gd name="T43" fmla="*/ 41 h 86"/>
                <a:gd name="T44" fmla="*/ 59 w 149"/>
                <a:gd name="T45" fmla="*/ 41 h 86"/>
                <a:gd name="T46" fmla="*/ 62 w 149"/>
                <a:gd name="T47" fmla="*/ 43 h 86"/>
                <a:gd name="T48" fmla="*/ 66 w 149"/>
                <a:gd name="T49" fmla="*/ 46 h 86"/>
                <a:gd name="T50" fmla="*/ 69 w 149"/>
                <a:gd name="T51" fmla="*/ 48 h 86"/>
                <a:gd name="T52" fmla="*/ 70 w 149"/>
                <a:gd name="T53" fmla="*/ 48 h 86"/>
                <a:gd name="T54" fmla="*/ 74 w 149"/>
                <a:gd name="T55" fmla="*/ 50 h 86"/>
                <a:gd name="T56" fmla="*/ 78 w 149"/>
                <a:gd name="T57" fmla="*/ 52 h 86"/>
                <a:gd name="T58" fmla="*/ 80 w 149"/>
                <a:gd name="T59" fmla="*/ 54 h 86"/>
                <a:gd name="T60" fmla="*/ 82 w 149"/>
                <a:gd name="T61" fmla="*/ 55 h 86"/>
                <a:gd name="T62" fmla="*/ 86 w 149"/>
                <a:gd name="T63" fmla="*/ 57 h 86"/>
                <a:gd name="T64" fmla="*/ 90 w 149"/>
                <a:gd name="T65" fmla="*/ 59 h 86"/>
                <a:gd name="T66" fmla="*/ 92 w 149"/>
                <a:gd name="T67" fmla="*/ 60 h 86"/>
                <a:gd name="T68" fmla="*/ 94 w 149"/>
                <a:gd name="T69" fmla="*/ 61 h 86"/>
                <a:gd name="T70" fmla="*/ 98 w 149"/>
                <a:gd name="T71" fmla="*/ 63 h 86"/>
                <a:gd name="T72" fmla="*/ 102 w 149"/>
                <a:gd name="T73" fmla="*/ 65 h 86"/>
                <a:gd name="T74" fmla="*/ 104 w 149"/>
                <a:gd name="T75" fmla="*/ 66 h 86"/>
                <a:gd name="T76" fmla="*/ 105 w 149"/>
                <a:gd name="T77" fmla="*/ 67 h 86"/>
                <a:gd name="T78" fmla="*/ 109 w 149"/>
                <a:gd name="T79" fmla="*/ 69 h 86"/>
                <a:gd name="T80" fmla="*/ 113 w 149"/>
                <a:gd name="T81" fmla="*/ 71 h 86"/>
                <a:gd name="T82" fmla="*/ 117 w 149"/>
                <a:gd name="T83" fmla="*/ 73 h 86"/>
                <a:gd name="T84" fmla="*/ 117 w 149"/>
                <a:gd name="T85" fmla="*/ 73 h 86"/>
                <a:gd name="T86" fmla="*/ 121 w 149"/>
                <a:gd name="T87" fmla="*/ 74 h 86"/>
                <a:gd name="T88" fmla="*/ 125 w 149"/>
                <a:gd name="T89" fmla="*/ 76 h 86"/>
                <a:gd name="T90" fmla="*/ 129 w 149"/>
                <a:gd name="T91" fmla="*/ 78 h 86"/>
                <a:gd name="T92" fmla="*/ 131 w 149"/>
                <a:gd name="T93" fmla="*/ 79 h 86"/>
                <a:gd name="T94" fmla="*/ 133 w 149"/>
                <a:gd name="T95" fmla="*/ 80 h 86"/>
                <a:gd name="T96" fmla="*/ 137 w 149"/>
                <a:gd name="T97" fmla="*/ 81 h 86"/>
                <a:gd name="T98" fmla="*/ 141 w 149"/>
                <a:gd name="T99" fmla="*/ 83 h 86"/>
                <a:gd name="T100" fmla="*/ 145 w 149"/>
                <a:gd name="T101" fmla="*/ 85 h 86"/>
                <a:gd name="T102" fmla="*/ 146 w 149"/>
                <a:gd name="T103" fmla="*/ 85 h 86"/>
                <a:gd name="T104" fmla="*/ 149 w 149"/>
                <a:gd name="T105" fmla="*/ 86 h 86"/>
                <a:gd name="T106" fmla="*/ 149 w 149"/>
                <a:gd name="T107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9" h="86">
                  <a:moveTo>
                    <a:pt x="0" y="0"/>
                  </a:moveTo>
                  <a:lnTo>
                    <a:pt x="3" y="2"/>
                  </a:lnTo>
                  <a:lnTo>
                    <a:pt x="5" y="4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9" y="14"/>
                  </a:lnTo>
                  <a:lnTo>
                    <a:pt x="22" y="16"/>
                  </a:lnTo>
                  <a:lnTo>
                    <a:pt x="23" y="17"/>
                  </a:lnTo>
                  <a:lnTo>
                    <a:pt x="27" y="20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0" y="29"/>
                  </a:lnTo>
                  <a:lnTo>
                    <a:pt x="43" y="31"/>
                  </a:lnTo>
                  <a:lnTo>
                    <a:pt x="46" y="33"/>
                  </a:lnTo>
                  <a:lnTo>
                    <a:pt x="49" y="35"/>
                  </a:lnTo>
                  <a:lnTo>
                    <a:pt x="50" y="36"/>
                  </a:lnTo>
                  <a:lnTo>
                    <a:pt x="54" y="38"/>
                  </a:lnTo>
                  <a:lnTo>
                    <a:pt x="58" y="41"/>
                  </a:lnTo>
                  <a:lnTo>
                    <a:pt x="59" y="41"/>
                  </a:lnTo>
                  <a:lnTo>
                    <a:pt x="62" y="43"/>
                  </a:lnTo>
                  <a:lnTo>
                    <a:pt x="66" y="46"/>
                  </a:lnTo>
                  <a:lnTo>
                    <a:pt x="69" y="48"/>
                  </a:lnTo>
                  <a:lnTo>
                    <a:pt x="70" y="48"/>
                  </a:lnTo>
                  <a:lnTo>
                    <a:pt x="74" y="50"/>
                  </a:lnTo>
                  <a:lnTo>
                    <a:pt x="78" y="52"/>
                  </a:lnTo>
                  <a:lnTo>
                    <a:pt x="80" y="54"/>
                  </a:lnTo>
                  <a:lnTo>
                    <a:pt x="82" y="55"/>
                  </a:lnTo>
                  <a:lnTo>
                    <a:pt x="86" y="57"/>
                  </a:lnTo>
                  <a:lnTo>
                    <a:pt x="90" y="59"/>
                  </a:lnTo>
                  <a:lnTo>
                    <a:pt x="92" y="60"/>
                  </a:lnTo>
                  <a:lnTo>
                    <a:pt x="94" y="61"/>
                  </a:lnTo>
                  <a:lnTo>
                    <a:pt x="98" y="63"/>
                  </a:lnTo>
                  <a:lnTo>
                    <a:pt x="102" y="65"/>
                  </a:lnTo>
                  <a:lnTo>
                    <a:pt x="104" y="66"/>
                  </a:lnTo>
                  <a:lnTo>
                    <a:pt x="105" y="67"/>
                  </a:lnTo>
                  <a:lnTo>
                    <a:pt x="109" y="69"/>
                  </a:lnTo>
                  <a:lnTo>
                    <a:pt x="113" y="71"/>
                  </a:lnTo>
                  <a:lnTo>
                    <a:pt x="117" y="73"/>
                  </a:lnTo>
                  <a:lnTo>
                    <a:pt x="117" y="73"/>
                  </a:lnTo>
                  <a:lnTo>
                    <a:pt x="121" y="74"/>
                  </a:lnTo>
                  <a:lnTo>
                    <a:pt x="125" y="76"/>
                  </a:lnTo>
                  <a:lnTo>
                    <a:pt x="129" y="78"/>
                  </a:lnTo>
                  <a:lnTo>
                    <a:pt x="131" y="79"/>
                  </a:lnTo>
                  <a:lnTo>
                    <a:pt x="133" y="80"/>
                  </a:lnTo>
                  <a:lnTo>
                    <a:pt x="137" y="81"/>
                  </a:lnTo>
                  <a:lnTo>
                    <a:pt x="141" y="83"/>
                  </a:lnTo>
                  <a:lnTo>
                    <a:pt x="145" y="85"/>
                  </a:lnTo>
                  <a:lnTo>
                    <a:pt x="146" y="85"/>
                  </a:lnTo>
                  <a:lnTo>
                    <a:pt x="149" y="86"/>
                  </a:lnTo>
                  <a:lnTo>
                    <a:pt x="149" y="86"/>
                  </a:lnTo>
                </a:path>
              </a:pathLst>
            </a:custGeom>
            <a:noFill/>
            <a:ln w="20638">
              <a:solidFill>
                <a:srgbClr val="00D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2896" y="2094"/>
              <a:ext cx="1102" cy="286"/>
            </a:xfrm>
            <a:custGeom>
              <a:avLst/>
              <a:gdLst>
                <a:gd name="T0" fmla="*/ 0 w 173"/>
                <a:gd name="T1" fmla="*/ 0 h 48"/>
                <a:gd name="T2" fmla="*/ 1 w 173"/>
                <a:gd name="T3" fmla="*/ 0 h 48"/>
                <a:gd name="T4" fmla="*/ 5 w 173"/>
                <a:gd name="T5" fmla="*/ 2 h 48"/>
                <a:gd name="T6" fmla="*/ 6 w 173"/>
                <a:gd name="T7" fmla="*/ 2 h 48"/>
                <a:gd name="T8" fmla="*/ 8 w 173"/>
                <a:gd name="T9" fmla="*/ 3 h 48"/>
                <a:gd name="T10" fmla="*/ 12 w 173"/>
                <a:gd name="T11" fmla="*/ 5 h 48"/>
                <a:gd name="T12" fmla="*/ 16 w 173"/>
                <a:gd name="T13" fmla="*/ 6 h 48"/>
                <a:gd name="T14" fmla="*/ 20 w 173"/>
                <a:gd name="T15" fmla="*/ 8 h 48"/>
                <a:gd name="T16" fmla="*/ 23 w 173"/>
                <a:gd name="T17" fmla="*/ 9 h 48"/>
                <a:gd name="T18" fmla="*/ 24 w 173"/>
                <a:gd name="T19" fmla="*/ 9 h 48"/>
                <a:gd name="T20" fmla="*/ 28 w 173"/>
                <a:gd name="T21" fmla="*/ 10 h 48"/>
                <a:gd name="T22" fmla="*/ 32 w 173"/>
                <a:gd name="T23" fmla="*/ 12 h 48"/>
                <a:gd name="T24" fmla="*/ 36 w 173"/>
                <a:gd name="T25" fmla="*/ 13 h 48"/>
                <a:gd name="T26" fmla="*/ 40 w 173"/>
                <a:gd name="T27" fmla="*/ 14 h 48"/>
                <a:gd name="T28" fmla="*/ 41 w 173"/>
                <a:gd name="T29" fmla="*/ 15 h 48"/>
                <a:gd name="T30" fmla="*/ 44 w 173"/>
                <a:gd name="T31" fmla="*/ 16 h 48"/>
                <a:gd name="T32" fmla="*/ 48 w 173"/>
                <a:gd name="T33" fmla="*/ 17 h 48"/>
                <a:gd name="T34" fmla="*/ 52 w 173"/>
                <a:gd name="T35" fmla="*/ 18 h 48"/>
                <a:gd name="T36" fmla="*/ 56 w 173"/>
                <a:gd name="T37" fmla="*/ 19 h 48"/>
                <a:gd name="T38" fmla="*/ 60 w 173"/>
                <a:gd name="T39" fmla="*/ 21 h 48"/>
                <a:gd name="T40" fmla="*/ 61 w 173"/>
                <a:gd name="T41" fmla="*/ 21 h 48"/>
                <a:gd name="T42" fmla="*/ 64 w 173"/>
                <a:gd name="T43" fmla="*/ 22 h 48"/>
                <a:gd name="T44" fmla="*/ 67 w 173"/>
                <a:gd name="T45" fmla="*/ 23 h 48"/>
                <a:gd name="T46" fmla="*/ 71 w 173"/>
                <a:gd name="T47" fmla="*/ 24 h 48"/>
                <a:gd name="T48" fmla="*/ 75 w 173"/>
                <a:gd name="T49" fmla="*/ 25 h 48"/>
                <a:gd name="T50" fmla="*/ 79 w 173"/>
                <a:gd name="T51" fmla="*/ 26 h 48"/>
                <a:gd name="T52" fmla="*/ 82 w 173"/>
                <a:gd name="T53" fmla="*/ 27 h 48"/>
                <a:gd name="T54" fmla="*/ 83 w 173"/>
                <a:gd name="T55" fmla="*/ 27 h 48"/>
                <a:gd name="T56" fmla="*/ 87 w 173"/>
                <a:gd name="T57" fmla="*/ 29 h 48"/>
                <a:gd name="T58" fmla="*/ 91 w 173"/>
                <a:gd name="T59" fmla="*/ 30 h 48"/>
                <a:gd name="T60" fmla="*/ 95 w 173"/>
                <a:gd name="T61" fmla="*/ 31 h 48"/>
                <a:gd name="T62" fmla="*/ 99 w 173"/>
                <a:gd name="T63" fmla="*/ 32 h 48"/>
                <a:gd name="T64" fmla="*/ 103 w 173"/>
                <a:gd name="T65" fmla="*/ 33 h 48"/>
                <a:gd name="T66" fmla="*/ 106 w 173"/>
                <a:gd name="T67" fmla="*/ 34 h 48"/>
                <a:gd name="T68" fmla="*/ 107 w 173"/>
                <a:gd name="T69" fmla="*/ 34 h 48"/>
                <a:gd name="T70" fmla="*/ 111 w 173"/>
                <a:gd name="T71" fmla="*/ 35 h 48"/>
                <a:gd name="T72" fmla="*/ 115 w 173"/>
                <a:gd name="T73" fmla="*/ 36 h 48"/>
                <a:gd name="T74" fmla="*/ 119 w 173"/>
                <a:gd name="T75" fmla="*/ 37 h 48"/>
                <a:gd name="T76" fmla="*/ 123 w 173"/>
                <a:gd name="T77" fmla="*/ 38 h 48"/>
                <a:gd name="T78" fmla="*/ 126 w 173"/>
                <a:gd name="T79" fmla="*/ 38 h 48"/>
                <a:gd name="T80" fmla="*/ 130 w 173"/>
                <a:gd name="T81" fmla="*/ 39 h 48"/>
                <a:gd name="T82" fmla="*/ 132 w 173"/>
                <a:gd name="T83" fmla="*/ 40 h 48"/>
                <a:gd name="T84" fmla="*/ 134 w 173"/>
                <a:gd name="T85" fmla="*/ 40 h 48"/>
                <a:gd name="T86" fmla="*/ 138 w 173"/>
                <a:gd name="T87" fmla="*/ 41 h 48"/>
                <a:gd name="T88" fmla="*/ 142 w 173"/>
                <a:gd name="T89" fmla="*/ 42 h 48"/>
                <a:gd name="T90" fmla="*/ 146 w 173"/>
                <a:gd name="T91" fmla="*/ 43 h 48"/>
                <a:gd name="T92" fmla="*/ 150 w 173"/>
                <a:gd name="T93" fmla="*/ 44 h 48"/>
                <a:gd name="T94" fmla="*/ 154 w 173"/>
                <a:gd name="T95" fmla="*/ 45 h 48"/>
                <a:gd name="T96" fmla="*/ 158 w 173"/>
                <a:gd name="T97" fmla="*/ 45 h 48"/>
                <a:gd name="T98" fmla="*/ 161 w 173"/>
                <a:gd name="T99" fmla="*/ 46 h 48"/>
                <a:gd name="T100" fmla="*/ 162 w 173"/>
                <a:gd name="T101" fmla="*/ 46 h 48"/>
                <a:gd name="T102" fmla="*/ 166 w 173"/>
                <a:gd name="T103" fmla="*/ 47 h 48"/>
                <a:gd name="T104" fmla="*/ 170 w 173"/>
                <a:gd name="T105" fmla="*/ 48 h 48"/>
                <a:gd name="T106" fmla="*/ 173 w 173"/>
                <a:gd name="T10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3" h="48">
                  <a:moveTo>
                    <a:pt x="0" y="0"/>
                  </a:moveTo>
                  <a:lnTo>
                    <a:pt x="1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3"/>
                  </a:lnTo>
                  <a:lnTo>
                    <a:pt x="12" y="5"/>
                  </a:lnTo>
                  <a:lnTo>
                    <a:pt x="16" y="6"/>
                  </a:lnTo>
                  <a:lnTo>
                    <a:pt x="20" y="8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8" y="10"/>
                  </a:lnTo>
                  <a:lnTo>
                    <a:pt x="32" y="12"/>
                  </a:lnTo>
                  <a:lnTo>
                    <a:pt x="36" y="13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4" y="16"/>
                  </a:lnTo>
                  <a:lnTo>
                    <a:pt x="48" y="17"/>
                  </a:lnTo>
                  <a:lnTo>
                    <a:pt x="52" y="18"/>
                  </a:lnTo>
                  <a:lnTo>
                    <a:pt x="56" y="19"/>
                  </a:lnTo>
                  <a:lnTo>
                    <a:pt x="60" y="21"/>
                  </a:lnTo>
                  <a:lnTo>
                    <a:pt x="61" y="21"/>
                  </a:lnTo>
                  <a:lnTo>
                    <a:pt x="64" y="22"/>
                  </a:lnTo>
                  <a:lnTo>
                    <a:pt x="67" y="23"/>
                  </a:lnTo>
                  <a:lnTo>
                    <a:pt x="71" y="24"/>
                  </a:lnTo>
                  <a:lnTo>
                    <a:pt x="75" y="25"/>
                  </a:lnTo>
                  <a:lnTo>
                    <a:pt x="79" y="26"/>
                  </a:lnTo>
                  <a:lnTo>
                    <a:pt x="82" y="27"/>
                  </a:lnTo>
                  <a:lnTo>
                    <a:pt x="83" y="27"/>
                  </a:lnTo>
                  <a:lnTo>
                    <a:pt x="87" y="29"/>
                  </a:lnTo>
                  <a:lnTo>
                    <a:pt x="91" y="30"/>
                  </a:lnTo>
                  <a:lnTo>
                    <a:pt x="95" y="31"/>
                  </a:lnTo>
                  <a:lnTo>
                    <a:pt x="99" y="32"/>
                  </a:lnTo>
                  <a:lnTo>
                    <a:pt x="103" y="33"/>
                  </a:lnTo>
                  <a:lnTo>
                    <a:pt x="106" y="34"/>
                  </a:lnTo>
                  <a:lnTo>
                    <a:pt x="107" y="34"/>
                  </a:lnTo>
                  <a:lnTo>
                    <a:pt x="111" y="35"/>
                  </a:lnTo>
                  <a:lnTo>
                    <a:pt x="115" y="36"/>
                  </a:lnTo>
                  <a:lnTo>
                    <a:pt x="119" y="37"/>
                  </a:lnTo>
                  <a:lnTo>
                    <a:pt x="123" y="38"/>
                  </a:lnTo>
                  <a:lnTo>
                    <a:pt x="126" y="38"/>
                  </a:lnTo>
                  <a:lnTo>
                    <a:pt x="130" y="39"/>
                  </a:lnTo>
                  <a:lnTo>
                    <a:pt x="132" y="40"/>
                  </a:lnTo>
                  <a:lnTo>
                    <a:pt x="134" y="40"/>
                  </a:lnTo>
                  <a:lnTo>
                    <a:pt x="138" y="41"/>
                  </a:lnTo>
                  <a:lnTo>
                    <a:pt x="142" y="42"/>
                  </a:lnTo>
                  <a:lnTo>
                    <a:pt x="146" y="43"/>
                  </a:lnTo>
                  <a:lnTo>
                    <a:pt x="150" y="44"/>
                  </a:lnTo>
                  <a:lnTo>
                    <a:pt x="154" y="45"/>
                  </a:lnTo>
                  <a:lnTo>
                    <a:pt x="158" y="45"/>
                  </a:lnTo>
                  <a:lnTo>
                    <a:pt x="161" y="46"/>
                  </a:lnTo>
                  <a:lnTo>
                    <a:pt x="162" y="46"/>
                  </a:lnTo>
                  <a:lnTo>
                    <a:pt x="166" y="47"/>
                  </a:lnTo>
                  <a:lnTo>
                    <a:pt x="170" y="48"/>
                  </a:lnTo>
                  <a:lnTo>
                    <a:pt x="173" y="48"/>
                  </a:lnTo>
                </a:path>
              </a:pathLst>
            </a:custGeom>
            <a:noFill/>
            <a:ln w="20638">
              <a:solidFill>
                <a:srgbClr val="00D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4043" y="2392"/>
              <a:ext cx="764" cy="113"/>
            </a:xfrm>
            <a:custGeom>
              <a:avLst/>
              <a:gdLst>
                <a:gd name="T0" fmla="*/ 0 w 120"/>
                <a:gd name="T1" fmla="*/ 0 h 19"/>
                <a:gd name="T2" fmla="*/ 2 w 120"/>
                <a:gd name="T3" fmla="*/ 0 h 19"/>
                <a:gd name="T4" fmla="*/ 5 w 120"/>
                <a:gd name="T5" fmla="*/ 1 h 19"/>
                <a:gd name="T6" fmla="*/ 9 w 120"/>
                <a:gd name="T7" fmla="*/ 2 h 19"/>
                <a:gd name="T8" fmla="*/ 12 w 120"/>
                <a:gd name="T9" fmla="*/ 2 h 19"/>
                <a:gd name="T10" fmla="*/ 13 w 120"/>
                <a:gd name="T11" fmla="*/ 2 h 19"/>
                <a:gd name="T12" fmla="*/ 17 w 120"/>
                <a:gd name="T13" fmla="*/ 3 h 19"/>
                <a:gd name="T14" fmla="*/ 21 w 120"/>
                <a:gd name="T15" fmla="*/ 4 h 19"/>
                <a:gd name="T16" fmla="*/ 25 w 120"/>
                <a:gd name="T17" fmla="*/ 5 h 19"/>
                <a:gd name="T18" fmla="*/ 29 w 120"/>
                <a:gd name="T19" fmla="*/ 5 h 19"/>
                <a:gd name="T20" fmla="*/ 33 w 120"/>
                <a:gd name="T21" fmla="*/ 6 h 19"/>
                <a:gd name="T22" fmla="*/ 37 w 120"/>
                <a:gd name="T23" fmla="*/ 7 h 19"/>
                <a:gd name="T24" fmla="*/ 41 w 120"/>
                <a:gd name="T25" fmla="*/ 7 h 19"/>
                <a:gd name="T26" fmla="*/ 45 w 120"/>
                <a:gd name="T27" fmla="*/ 8 h 19"/>
                <a:gd name="T28" fmla="*/ 48 w 120"/>
                <a:gd name="T29" fmla="*/ 9 h 19"/>
                <a:gd name="T30" fmla="*/ 49 w 120"/>
                <a:gd name="T31" fmla="*/ 9 h 19"/>
                <a:gd name="T32" fmla="*/ 53 w 120"/>
                <a:gd name="T33" fmla="*/ 9 h 19"/>
                <a:gd name="T34" fmla="*/ 57 w 120"/>
                <a:gd name="T35" fmla="*/ 10 h 19"/>
                <a:gd name="T36" fmla="*/ 61 w 120"/>
                <a:gd name="T37" fmla="*/ 10 h 19"/>
                <a:gd name="T38" fmla="*/ 64 w 120"/>
                <a:gd name="T39" fmla="*/ 11 h 19"/>
                <a:gd name="T40" fmla="*/ 68 w 120"/>
                <a:gd name="T41" fmla="*/ 12 h 19"/>
                <a:gd name="T42" fmla="*/ 72 w 120"/>
                <a:gd name="T43" fmla="*/ 12 h 19"/>
                <a:gd name="T44" fmla="*/ 76 w 120"/>
                <a:gd name="T45" fmla="*/ 13 h 19"/>
                <a:gd name="T46" fmla="*/ 80 w 120"/>
                <a:gd name="T47" fmla="*/ 13 h 19"/>
                <a:gd name="T48" fmla="*/ 84 w 120"/>
                <a:gd name="T49" fmla="*/ 14 h 19"/>
                <a:gd name="T50" fmla="*/ 88 w 120"/>
                <a:gd name="T51" fmla="*/ 15 h 19"/>
                <a:gd name="T52" fmla="*/ 89 w 120"/>
                <a:gd name="T53" fmla="*/ 15 h 19"/>
                <a:gd name="T54" fmla="*/ 92 w 120"/>
                <a:gd name="T55" fmla="*/ 15 h 19"/>
                <a:gd name="T56" fmla="*/ 96 w 120"/>
                <a:gd name="T57" fmla="*/ 16 h 19"/>
                <a:gd name="T58" fmla="*/ 100 w 120"/>
                <a:gd name="T59" fmla="*/ 16 h 19"/>
                <a:gd name="T60" fmla="*/ 104 w 120"/>
                <a:gd name="T61" fmla="*/ 17 h 19"/>
                <a:gd name="T62" fmla="*/ 108 w 120"/>
                <a:gd name="T63" fmla="*/ 17 h 19"/>
                <a:gd name="T64" fmla="*/ 112 w 120"/>
                <a:gd name="T65" fmla="*/ 18 h 19"/>
                <a:gd name="T66" fmla="*/ 116 w 120"/>
                <a:gd name="T67" fmla="*/ 18 h 19"/>
                <a:gd name="T68" fmla="*/ 120 w 120"/>
                <a:gd name="T6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0" h="19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9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7" y="3"/>
                  </a:lnTo>
                  <a:lnTo>
                    <a:pt x="21" y="4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3" y="6"/>
                  </a:lnTo>
                  <a:lnTo>
                    <a:pt x="37" y="7"/>
                  </a:lnTo>
                  <a:lnTo>
                    <a:pt x="41" y="7"/>
                  </a:lnTo>
                  <a:lnTo>
                    <a:pt x="45" y="8"/>
                  </a:lnTo>
                  <a:lnTo>
                    <a:pt x="48" y="9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57" y="10"/>
                  </a:lnTo>
                  <a:lnTo>
                    <a:pt x="61" y="10"/>
                  </a:lnTo>
                  <a:lnTo>
                    <a:pt x="64" y="11"/>
                  </a:lnTo>
                  <a:lnTo>
                    <a:pt x="68" y="12"/>
                  </a:lnTo>
                  <a:lnTo>
                    <a:pt x="72" y="12"/>
                  </a:lnTo>
                  <a:lnTo>
                    <a:pt x="76" y="13"/>
                  </a:lnTo>
                  <a:lnTo>
                    <a:pt x="80" y="13"/>
                  </a:lnTo>
                  <a:lnTo>
                    <a:pt x="84" y="14"/>
                  </a:lnTo>
                  <a:lnTo>
                    <a:pt x="88" y="15"/>
                  </a:lnTo>
                  <a:lnTo>
                    <a:pt x="89" y="15"/>
                  </a:lnTo>
                  <a:lnTo>
                    <a:pt x="92" y="15"/>
                  </a:lnTo>
                  <a:lnTo>
                    <a:pt x="96" y="16"/>
                  </a:lnTo>
                  <a:lnTo>
                    <a:pt x="100" y="16"/>
                  </a:lnTo>
                  <a:lnTo>
                    <a:pt x="104" y="17"/>
                  </a:lnTo>
                  <a:lnTo>
                    <a:pt x="108" y="17"/>
                  </a:lnTo>
                  <a:lnTo>
                    <a:pt x="112" y="18"/>
                  </a:lnTo>
                  <a:lnTo>
                    <a:pt x="116" y="18"/>
                  </a:lnTo>
                  <a:lnTo>
                    <a:pt x="120" y="19"/>
                  </a:lnTo>
                </a:path>
              </a:pathLst>
            </a:custGeom>
            <a:noFill/>
            <a:ln w="20638">
              <a:solidFill>
                <a:srgbClr val="00D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1202" y="659"/>
              <a:ext cx="210" cy="214"/>
            </a:xfrm>
            <a:custGeom>
              <a:avLst/>
              <a:gdLst>
                <a:gd name="T0" fmla="*/ 0 w 33"/>
                <a:gd name="T1" fmla="*/ 0 h 36"/>
                <a:gd name="T2" fmla="*/ 3 w 33"/>
                <a:gd name="T3" fmla="*/ 4 h 36"/>
                <a:gd name="T4" fmla="*/ 5 w 33"/>
                <a:gd name="T5" fmla="*/ 6 h 36"/>
                <a:gd name="T6" fmla="*/ 7 w 33"/>
                <a:gd name="T7" fmla="*/ 8 h 36"/>
                <a:gd name="T8" fmla="*/ 10 w 33"/>
                <a:gd name="T9" fmla="*/ 12 h 36"/>
                <a:gd name="T10" fmla="*/ 11 w 33"/>
                <a:gd name="T11" fmla="*/ 12 h 36"/>
                <a:gd name="T12" fmla="*/ 15 w 33"/>
                <a:gd name="T13" fmla="*/ 17 h 36"/>
                <a:gd name="T14" fmla="*/ 16 w 33"/>
                <a:gd name="T15" fmla="*/ 18 h 36"/>
                <a:gd name="T16" fmla="*/ 19 w 33"/>
                <a:gd name="T17" fmla="*/ 21 h 36"/>
                <a:gd name="T18" fmla="*/ 22 w 33"/>
                <a:gd name="T19" fmla="*/ 25 h 36"/>
                <a:gd name="T20" fmla="*/ 23 w 33"/>
                <a:gd name="T21" fmla="*/ 25 h 36"/>
                <a:gd name="T22" fmla="*/ 27 w 33"/>
                <a:gd name="T23" fmla="*/ 29 h 36"/>
                <a:gd name="T24" fmla="*/ 28 w 33"/>
                <a:gd name="T25" fmla="*/ 31 h 36"/>
                <a:gd name="T26" fmla="*/ 31 w 33"/>
                <a:gd name="T27" fmla="*/ 33 h 36"/>
                <a:gd name="T28" fmla="*/ 33 w 33"/>
                <a:gd name="T2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6">
                  <a:moveTo>
                    <a:pt x="0" y="0"/>
                  </a:moveTo>
                  <a:lnTo>
                    <a:pt x="3" y="4"/>
                  </a:lnTo>
                  <a:lnTo>
                    <a:pt x="5" y="6"/>
                  </a:lnTo>
                  <a:lnTo>
                    <a:pt x="7" y="8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9" y="21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7" y="29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3" y="36"/>
                  </a:lnTo>
                </a:path>
              </a:pathLst>
            </a:custGeom>
            <a:noFill/>
            <a:ln w="57150" cmpd="sng">
              <a:solidFill>
                <a:srgbClr val="4FF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1444" y="903"/>
              <a:ext cx="821" cy="637"/>
            </a:xfrm>
            <a:custGeom>
              <a:avLst/>
              <a:gdLst>
                <a:gd name="T0" fmla="*/ 0 w 129"/>
                <a:gd name="T1" fmla="*/ 0 h 107"/>
                <a:gd name="T2" fmla="*/ 0 w 129"/>
                <a:gd name="T3" fmla="*/ 0 h 107"/>
                <a:gd name="T4" fmla="*/ 2 w 129"/>
                <a:gd name="T5" fmla="*/ 2 h 107"/>
                <a:gd name="T6" fmla="*/ 4 w 129"/>
                <a:gd name="T7" fmla="*/ 4 h 107"/>
                <a:gd name="T8" fmla="*/ 8 w 129"/>
                <a:gd name="T9" fmla="*/ 8 h 107"/>
                <a:gd name="T10" fmla="*/ 9 w 129"/>
                <a:gd name="T11" fmla="*/ 9 h 107"/>
                <a:gd name="T12" fmla="*/ 12 w 129"/>
                <a:gd name="T13" fmla="*/ 12 h 107"/>
                <a:gd name="T14" fmla="*/ 15 w 129"/>
                <a:gd name="T15" fmla="*/ 15 h 107"/>
                <a:gd name="T16" fmla="*/ 16 w 129"/>
                <a:gd name="T17" fmla="*/ 16 h 107"/>
                <a:gd name="T18" fmla="*/ 20 w 129"/>
                <a:gd name="T19" fmla="*/ 20 h 107"/>
                <a:gd name="T20" fmla="*/ 22 w 129"/>
                <a:gd name="T21" fmla="*/ 21 h 107"/>
                <a:gd name="T22" fmla="*/ 24 w 129"/>
                <a:gd name="T23" fmla="*/ 23 h 107"/>
                <a:gd name="T24" fmla="*/ 28 w 129"/>
                <a:gd name="T25" fmla="*/ 27 h 107"/>
                <a:gd name="T26" fmla="*/ 28 w 129"/>
                <a:gd name="T27" fmla="*/ 27 h 107"/>
                <a:gd name="T28" fmla="*/ 32 w 129"/>
                <a:gd name="T29" fmla="*/ 30 h 107"/>
                <a:gd name="T30" fmla="*/ 35 w 129"/>
                <a:gd name="T31" fmla="*/ 34 h 107"/>
                <a:gd name="T32" fmla="*/ 36 w 129"/>
                <a:gd name="T33" fmla="*/ 34 h 107"/>
                <a:gd name="T34" fmla="*/ 40 w 129"/>
                <a:gd name="T35" fmla="*/ 37 h 107"/>
                <a:gd name="T36" fmla="*/ 43 w 129"/>
                <a:gd name="T37" fmla="*/ 40 h 107"/>
                <a:gd name="T38" fmla="*/ 44 w 129"/>
                <a:gd name="T39" fmla="*/ 41 h 107"/>
                <a:gd name="T40" fmla="*/ 48 w 129"/>
                <a:gd name="T41" fmla="*/ 44 h 107"/>
                <a:gd name="T42" fmla="*/ 50 w 129"/>
                <a:gd name="T43" fmla="*/ 46 h 107"/>
                <a:gd name="T44" fmla="*/ 52 w 129"/>
                <a:gd name="T45" fmla="*/ 48 h 107"/>
                <a:gd name="T46" fmla="*/ 56 w 129"/>
                <a:gd name="T47" fmla="*/ 51 h 107"/>
                <a:gd name="T48" fmla="*/ 57 w 129"/>
                <a:gd name="T49" fmla="*/ 52 h 107"/>
                <a:gd name="T50" fmla="*/ 59 w 129"/>
                <a:gd name="T51" fmla="*/ 54 h 107"/>
                <a:gd name="T52" fmla="*/ 63 w 129"/>
                <a:gd name="T53" fmla="*/ 57 h 107"/>
                <a:gd name="T54" fmla="*/ 65 w 129"/>
                <a:gd name="T55" fmla="*/ 59 h 107"/>
                <a:gd name="T56" fmla="*/ 67 w 129"/>
                <a:gd name="T57" fmla="*/ 61 h 107"/>
                <a:gd name="T58" fmla="*/ 71 w 129"/>
                <a:gd name="T59" fmla="*/ 64 h 107"/>
                <a:gd name="T60" fmla="*/ 73 w 129"/>
                <a:gd name="T61" fmla="*/ 65 h 107"/>
                <a:gd name="T62" fmla="*/ 75 w 129"/>
                <a:gd name="T63" fmla="*/ 67 h 107"/>
                <a:gd name="T64" fmla="*/ 79 w 129"/>
                <a:gd name="T65" fmla="*/ 70 h 107"/>
                <a:gd name="T66" fmla="*/ 80 w 129"/>
                <a:gd name="T67" fmla="*/ 71 h 107"/>
                <a:gd name="T68" fmla="*/ 83 w 129"/>
                <a:gd name="T69" fmla="*/ 73 h 107"/>
                <a:gd name="T70" fmla="*/ 87 w 129"/>
                <a:gd name="T71" fmla="*/ 76 h 107"/>
                <a:gd name="T72" fmla="*/ 88 w 129"/>
                <a:gd name="T73" fmla="*/ 77 h 107"/>
                <a:gd name="T74" fmla="*/ 91 w 129"/>
                <a:gd name="T75" fmla="*/ 79 h 107"/>
                <a:gd name="T76" fmla="*/ 95 w 129"/>
                <a:gd name="T77" fmla="*/ 82 h 107"/>
                <a:gd name="T78" fmla="*/ 97 w 129"/>
                <a:gd name="T79" fmla="*/ 84 h 107"/>
                <a:gd name="T80" fmla="*/ 99 w 129"/>
                <a:gd name="T81" fmla="*/ 85 h 107"/>
                <a:gd name="T82" fmla="*/ 103 w 129"/>
                <a:gd name="T83" fmla="*/ 88 h 107"/>
                <a:gd name="T84" fmla="*/ 105 w 129"/>
                <a:gd name="T85" fmla="*/ 90 h 107"/>
                <a:gd name="T86" fmla="*/ 107 w 129"/>
                <a:gd name="T87" fmla="*/ 91 h 107"/>
                <a:gd name="T88" fmla="*/ 111 w 129"/>
                <a:gd name="T89" fmla="*/ 94 h 107"/>
                <a:gd name="T90" fmla="*/ 114 w 129"/>
                <a:gd name="T91" fmla="*/ 96 h 107"/>
                <a:gd name="T92" fmla="*/ 115 w 129"/>
                <a:gd name="T93" fmla="*/ 97 h 107"/>
                <a:gd name="T94" fmla="*/ 118 w 129"/>
                <a:gd name="T95" fmla="*/ 99 h 107"/>
                <a:gd name="T96" fmla="*/ 122 w 129"/>
                <a:gd name="T97" fmla="*/ 102 h 107"/>
                <a:gd name="T98" fmla="*/ 122 w 129"/>
                <a:gd name="T99" fmla="*/ 102 h 107"/>
                <a:gd name="T100" fmla="*/ 126 w 129"/>
                <a:gd name="T101" fmla="*/ 105 h 107"/>
                <a:gd name="T102" fmla="*/ 129 w 129"/>
                <a:gd name="T10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107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4" y="4"/>
                  </a:lnTo>
                  <a:lnTo>
                    <a:pt x="8" y="8"/>
                  </a:lnTo>
                  <a:lnTo>
                    <a:pt x="9" y="9"/>
                  </a:lnTo>
                  <a:lnTo>
                    <a:pt x="12" y="12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20" y="20"/>
                  </a:lnTo>
                  <a:lnTo>
                    <a:pt x="22" y="21"/>
                  </a:lnTo>
                  <a:lnTo>
                    <a:pt x="24" y="23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32" y="30"/>
                  </a:lnTo>
                  <a:lnTo>
                    <a:pt x="35" y="34"/>
                  </a:lnTo>
                  <a:lnTo>
                    <a:pt x="36" y="34"/>
                  </a:lnTo>
                  <a:lnTo>
                    <a:pt x="40" y="37"/>
                  </a:lnTo>
                  <a:lnTo>
                    <a:pt x="43" y="40"/>
                  </a:lnTo>
                  <a:lnTo>
                    <a:pt x="44" y="41"/>
                  </a:lnTo>
                  <a:lnTo>
                    <a:pt x="48" y="44"/>
                  </a:lnTo>
                  <a:lnTo>
                    <a:pt x="50" y="46"/>
                  </a:lnTo>
                  <a:lnTo>
                    <a:pt x="52" y="48"/>
                  </a:lnTo>
                  <a:lnTo>
                    <a:pt x="56" y="51"/>
                  </a:lnTo>
                  <a:lnTo>
                    <a:pt x="57" y="52"/>
                  </a:lnTo>
                  <a:lnTo>
                    <a:pt x="59" y="54"/>
                  </a:lnTo>
                  <a:lnTo>
                    <a:pt x="63" y="57"/>
                  </a:lnTo>
                  <a:lnTo>
                    <a:pt x="65" y="59"/>
                  </a:lnTo>
                  <a:lnTo>
                    <a:pt x="67" y="61"/>
                  </a:lnTo>
                  <a:lnTo>
                    <a:pt x="71" y="64"/>
                  </a:lnTo>
                  <a:lnTo>
                    <a:pt x="73" y="65"/>
                  </a:lnTo>
                  <a:lnTo>
                    <a:pt x="75" y="67"/>
                  </a:lnTo>
                  <a:lnTo>
                    <a:pt x="79" y="70"/>
                  </a:lnTo>
                  <a:lnTo>
                    <a:pt x="80" y="71"/>
                  </a:lnTo>
                  <a:lnTo>
                    <a:pt x="83" y="73"/>
                  </a:lnTo>
                  <a:lnTo>
                    <a:pt x="87" y="76"/>
                  </a:lnTo>
                  <a:lnTo>
                    <a:pt x="88" y="77"/>
                  </a:lnTo>
                  <a:lnTo>
                    <a:pt x="91" y="79"/>
                  </a:lnTo>
                  <a:lnTo>
                    <a:pt x="95" y="82"/>
                  </a:lnTo>
                  <a:lnTo>
                    <a:pt x="97" y="84"/>
                  </a:lnTo>
                  <a:lnTo>
                    <a:pt x="99" y="85"/>
                  </a:lnTo>
                  <a:lnTo>
                    <a:pt x="103" y="88"/>
                  </a:lnTo>
                  <a:lnTo>
                    <a:pt x="105" y="90"/>
                  </a:lnTo>
                  <a:lnTo>
                    <a:pt x="107" y="91"/>
                  </a:lnTo>
                  <a:lnTo>
                    <a:pt x="111" y="94"/>
                  </a:lnTo>
                  <a:lnTo>
                    <a:pt x="114" y="96"/>
                  </a:lnTo>
                  <a:lnTo>
                    <a:pt x="115" y="97"/>
                  </a:lnTo>
                  <a:lnTo>
                    <a:pt x="118" y="99"/>
                  </a:lnTo>
                  <a:lnTo>
                    <a:pt x="122" y="102"/>
                  </a:lnTo>
                  <a:lnTo>
                    <a:pt x="122" y="102"/>
                  </a:lnTo>
                  <a:lnTo>
                    <a:pt x="126" y="105"/>
                  </a:lnTo>
                  <a:lnTo>
                    <a:pt x="129" y="107"/>
                  </a:lnTo>
                </a:path>
              </a:pathLst>
            </a:custGeom>
            <a:noFill/>
            <a:ln w="57150" cmpd="sng">
              <a:solidFill>
                <a:srgbClr val="4FF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2310" y="1564"/>
              <a:ext cx="975" cy="488"/>
            </a:xfrm>
            <a:custGeom>
              <a:avLst/>
              <a:gdLst>
                <a:gd name="T0" fmla="*/ 0 w 153"/>
                <a:gd name="T1" fmla="*/ 0 h 82"/>
                <a:gd name="T2" fmla="*/ 2 w 153"/>
                <a:gd name="T3" fmla="*/ 2 h 82"/>
                <a:gd name="T4" fmla="*/ 4 w 153"/>
                <a:gd name="T5" fmla="*/ 4 h 82"/>
                <a:gd name="T6" fmla="*/ 6 w 153"/>
                <a:gd name="T7" fmla="*/ 5 h 82"/>
                <a:gd name="T8" fmla="*/ 10 w 153"/>
                <a:gd name="T9" fmla="*/ 8 h 82"/>
                <a:gd name="T10" fmla="*/ 14 w 153"/>
                <a:gd name="T11" fmla="*/ 10 h 82"/>
                <a:gd name="T12" fmla="*/ 14 w 153"/>
                <a:gd name="T13" fmla="*/ 10 h 82"/>
                <a:gd name="T14" fmla="*/ 18 w 153"/>
                <a:gd name="T15" fmla="*/ 13 h 82"/>
                <a:gd name="T16" fmla="*/ 22 w 153"/>
                <a:gd name="T17" fmla="*/ 15 h 82"/>
                <a:gd name="T18" fmla="*/ 23 w 153"/>
                <a:gd name="T19" fmla="*/ 16 h 82"/>
                <a:gd name="T20" fmla="*/ 26 w 153"/>
                <a:gd name="T21" fmla="*/ 18 h 82"/>
                <a:gd name="T22" fmla="*/ 30 w 153"/>
                <a:gd name="T23" fmla="*/ 21 h 82"/>
                <a:gd name="T24" fmla="*/ 33 w 153"/>
                <a:gd name="T25" fmla="*/ 23 h 82"/>
                <a:gd name="T26" fmla="*/ 34 w 153"/>
                <a:gd name="T27" fmla="*/ 23 h 82"/>
                <a:gd name="T28" fmla="*/ 38 w 153"/>
                <a:gd name="T29" fmla="*/ 26 h 82"/>
                <a:gd name="T30" fmla="*/ 41 w 153"/>
                <a:gd name="T31" fmla="*/ 28 h 82"/>
                <a:gd name="T32" fmla="*/ 43 w 153"/>
                <a:gd name="T33" fmla="*/ 29 h 82"/>
                <a:gd name="T34" fmla="*/ 45 w 153"/>
                <a:gd name="T35" fmla="*/ 30 h 82"/>
                <a:gd name="T36" fmla="*/ 49 w 153"/>
                <a:gd name="T37" fmla="*/ 33 h 82"/>
                <a:gd name="T38" fmla="*/ 53 w 153"/>
                <a:gd name="T39" fmla="*/ 35 h 82"/>
                <a:gd name="T40" fmla="*/ 53 w 153"/>
                <a:gd name="T41" fmla="*/ 35 h 82"/>
                <a:gd name="T42" fmla="*/ 57 w 153"/>
                <a:gd name="T43" fmla="*/ 37 h 82"/>
                <a:gd name="T44" fmla="*/ 61 w 153"/>
                <a:gd name="T45" fmla="*/ 40 h 82"/>
                <a:gd name="T46" fmla="*/ 64 w 153"/>
                <a:gd name="T47" fmla="*/ 41 h 82"/>
                <a:gd name="T48" fmla="*/ 65 w 153"/>
                <a:gd name="T49" fmla="*/ 42 h 82"/>
                <a:gd name="T50" fmla="*/ 69 w 153"/>
                <a:gd name="T51" fmla="*/ 44 h 82"/>
                <a:gd name="T52" fmla="*/ 73 w 153"/>
                <a:gd name="T53" fmla="*/ 46 h 82"/>
                <a:gd name="T54" fmla="*/ 76 w 153"/>
                <a:gd name="T55" fmla="*/ 48 h 82"/>
                <a:gd name="T56" fmla="*/ 77 w 153"/>
                <a:gd name="T57" fmla="*/ 48 h 82"/>
                <a:gd name="T58" fmla="*/ 81 w 153"/>
                <a:gd name="T59" fmla="*/ 50 h 82"/>
                <a:gd name="T60" fmla="*/ 85 w 153"/>
                <a:gd name="T61" fmla="*/ 52 h 82"/>
                <a:gd name="T62" fmla="*/ 88 w 153"/>
                <a:gd name="T63" fmla="*/ 54 h 82"/>
                <a:gd name="T64" fmla="*/ 89 w 153"/>
                <a:gd name="T65" fmla="*/ 54 h 82"/>
                <a:gd name="T66" fmla="*/ 93 w 153"/>
                <a:gd name="T67" fmla="*/ 56 h 82"/>
                <a:gd name="T68" fmla="*/ 97 w 153"/>
                <a:gd name="T69" fmla="*/ 58 h 82"/>
                <a:gd name="T70" fmla="*/ 100 w 153"/>
                <a:gd name="T71" fmla="*/ 60 h 82"/>
                <a:gd name="T72" fmla="*/ 101 w 153"/>
                <a:gd name="T73" fmla="*/ 60 h 82"/>
                <a:gd name="T74" fmla="*/ 104 w 153"/>
                <a:gd name="T75" fmla="*/ 62 h 82"/>
                <a:gd name="T76" fmla="*/ 108 w 153"/>
                <a:gd name="T77" fmla="*/ 63 h 82"/>
                <a:gd name="T78" fmla="*/ 112 w 153"/>
                <a:gd name="T79" fmla="*/ 65 h 82"/>
                <a:gd name="T80" fmla="*/ 115 w 153"/>
                <a:gd name="T81" fmla="*/ 66 h 82"/>
                <a:gd name="T82" fmla="*/ 116 w 153"/>
                <a:gd name="T83" fmla="*/ 67 h 82"/>
                <a:gd name="T84" fmla="*/ 120 w 153"/>
                <a:gd name="T85" fmla="*/ 69 h 82"/>
                <a:gd name="T86" fmla="*/ 124 w 153"/>
                <a:gd name="T87" fmla="*/ 70 h 82"/>
                <a:gd name="T88" fmla="*/ 128 w 153"/>
                <a:gd name="T89" fmla="*/ 72 h 82"/>
                <a:gd name="T90" fmla="*/ 129 w 153"/>
                <a:gd name="T91" fmla="*/ 73 h 82"/>
                <a:gd name="T92" fmla="*/ 132 w 153"/>
                <a:gd name="T93" fmla="*/ 74 h 82"/>
                <a:gd name="T94" fmla="*/ 136 w 153"/>
                <a:gd name="T95" fmla="*/ 75 h 82"/>
                <a:gd name="T96" fmla="*/ 140 w 153"/>
                <a:gd name="T97" fmla="*/ 77 h 82"/>
                <a:gd name="T98" fmla="*/ 144 w 153"/>
                <a:gd name="T99" fmla="*/ 78 h 82"/>
                <a:gd name="T100" fmla="*/ 145 w 153"/>
                <a:gd name="T101" fmla="*/ 79 h 82"/>
                <a:gd name="T102" fmla="*/ 148 w 153"/>
                <a:gd name="T103" fmla="*/ 80 h 82"/>
                <a:gd name="T104" fmla="*/ 152 w 153"/>
                <a:gd name="T105" fmla="*/ 81 h 82"/>
                <a:gd name="T106" fmla="*/ 153 w 153"/>
                <a:gd name="T10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3" h="82">
                  <a:moveTo>
                    <a:pt x="0" y="0"/>
                  </a:moveTo>
                  <a:lnTo>
                    <a:pt x="2" y="2"/>
                  </a:lnTo>
                  <a:lnTo>
                    <a:pt x="4" y="4"/>
                  </a:lnTo>
                  <a:lnTo>
                    <a:pt x="6" y="5"/>
                  </a:lnTo>
                  <a:lnTo>
                    <a:pt x="10" y="8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8" y="13"/>
                  </a:lnTo>
                  <a:lnTo>
                    <a:pt x="22" y="15"/>
                  </a:lnTo>
                  <a:lnTo>
                    <a:pt x="23" y="16"/>
                  </a:lnTo>
                  <a:lnTo>
                    <a:pt x="26" y="18"/>
                  </a:lnTo>
                  <a:lnTo>
                    <a:pt x="30" y="21"/>
                  </a:lnTo>
                  <a:lnTo>
                    <a:pt x="33" y="23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1" y="28"/>
                  </a:lnTo>
                  <a:lnTo>
                    <a:pt x="43" y="29"/>
                  </a:lnTo>
                  <a:lnTo>
                    <a:pt x="45" y="30"/>
                  </a:lnTo>
                  <a:lnTo>
                    <a:pt x="49" y="33"/>
                  </a:lnTo>
                  <a:lnTo>
                    <a:pt x="53" y="35"/>
                  </a:lnTo>
                  <a:lnTo>
                    <a:pt x="53" y="35"/>
                  </a:lnTo>
                  <a:lnTo>
                    <a:pt x="57" y="37"/>
                  </a:lnTo>
                  <a:lnTo>
                    <a:pt x="61" y="40"/>
                  </a:lnTo>
                  <a:lnTo>
                    <a:pt x="64" y="41"/>
                  </a:lnTo>
                  <a:lnTo>
                    <a:pt x="65" y="42"/>
                  </a:lnTo>
                  <a:lnTo>
                    <a:pt x="69" y="44"/>
                  </a:lnTo>
                  <a:lnTo>
                    <a:pt x="73" y="46"/>
                  </a:lnTo>
                  <a:lnTo>
                    <a:pt x="76" y="48"/>
                  </a:lnTo>
                  <a:lnTo>
                    <a:pt x="77" y="48"/>
                  </a:lnTo>
                  <a:lnTo>
                    <a:pt x="81" y="50"/>
                  </a:lnTo>
                  <a:lnTo>
                    <a:pt x="85" y="52"/>
                  </a:lnTo>
                  <a:lnTo>
                    <a:pt x="88" y="54"/>
                  </a:lnTo>
                  <a:lnTo>
                    <a:pt x="89" y="54"/>
                  </a:lnTo>
                  <a:lnTo>
                    <a:pt x="93" y="56"/>
                  </a:lnTo>
                  <a:lnTo>
                    <a:pt x="97" y="58"/>
                  </a:lnTo>
                  <a:lnTo>
                    <a:pt x="100" y="60"/>
                  </a:lnTo>
                  <a:lnTo>
                    <a:pt x="101" y="60"/>
                  </a:lnTo>
                  <a:lnTo>
                    <a:pt x="104" y="62"/>
                  </a:lnTo>
                  <a:lnTo>
                    <a:pt x="108" y="63"/>
                  </a:lnTo>
                  <a:lnTo>
                    <a:pt x="112" y="65"/>
                  </a:lnTo>
                  <a:lnTo>
                    <a:pt x="115" y="66"/>
                  </a:lnTo>
                  <a:lnTo>
                    <a:pt x="116" y="67"/>
                  </a:lnTo>
                  <a:lnTo>
                    <a:pt x="120" y="69"/>
                  </a:lnTo>
                  <a:lnTo>
                    <a:pt x="124" y="70"/>
                  </a:lnTo>
                  <a:lnTo>
                    <a:pt x="128" y="72"/>
                  </a:lnTo>
                  <a:lnTo>
                    <a:pt x="129" y="73"/>
                  </a:lnTo>
                  <a:lnTo>
                    <a:pt x="132" y="74"/>
                  </a:lnTo>
                  <a:lnTo>
                    <a:pt x="136" y="75"/>
                  </a:lnTo>
                  <a:lnTo>
                    <a:pt x="140" y="77"/>
                  </a:lnTo>
                  <a:lnTo>
                    <a:pt x="144" y="78"/>
                  </a:lnTo>
                  <a:lnTo>
                    <a:pt x="145" y="79"/>
                  </a:lnTo>
                  <a:lnTo>
                    <a:pt x="148" y="80"/>
                  </a:lnTo>
                  <a:lnTo>
                    <a:pt x="152" y="81"/>
                  </a:lnTo>
                  <a:lnTo>
                    <a:pt x="153" y="82"/>
                  </a:lnTo>
                </a:path>
              </a:pathLst>
            </a:custGeom>
            <a:noFill/>
            <a:ln w="57150" cmpd="sng">
              <a:solidFill>
                <a:srgbClr val="4FF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3329" y="2070"/>
              <a:ext cx="1102" cy="274"/>
            </a:xfrm>
            <a:custGeom>
              <a:avLst/>
              <a:gdLst>
                <a:gd name="T0" fmla="*/ 0 w 173"/>
                <a:gd name="T1" fmla="*/ 0 h 46"/>
                <a:gd name="T2" fmla="*/ 1 w 173"/>
                <a:gd name="T3" fmla="*/ 0 h 46"/>
                <a:gd name="T4" fmla="*/ 3 w 173"/>
                <a:gd name="T5" fmla="*/ 1 h 46"/>
                <a:gd name="T6" fmla="*/ 7 w 173"/>
                <a:gd name="T7" fmla="*/ 2 h 46"/>
                <a:gd name="T8" fmla="*/ 11 w 173"/>
                <a:gd name="T9" fmla="*/ 4 h 46"/>
                <a:gd name="T10" fmla="*/ 15 w 173"/>
                <a:gd name="T11" fmla="*/ 5 h 46"/>
                <a:gd name="T12" fmla="*/ 19 w 173"/>
                <a:gd name="T13" fmla="*/ 6 h 46"/>
                <a:gd name="T14" fmla="*/ 19 w 173"/>
                <a:gd name="T15" fmla="*/ 6 h 46"/>
                <a:gd name="T16" fmla="*/ 23 w 173"/>
                <a:gd name="T17" fmla="*/ 8 h 46"/>
                <a:gd name="T18" fmla="*/ 27 w 173"/>
                <a:gd name="T19" fmla="*/ 9 h 46"/>
                <a:gd name="T20" fmla="*/ 31 w 173"/>
                <a:gd name="T21" fmla="*/ 10 h 46"/>
                <a:gd name="T22" fmla="*/ 35 w 173"/>
                <a:gd name="T23" fmla="*/ 11 h 46"/>
                <a:gd name="T24" fmla="*/ 38 w 173"/>
                <a:gd name="T25" fmla="*/ 13 h 46"/>
                <a:gd name="T26" fmla="*/ 39 w 173"/>
                <a:gd name="T27" fmla="*/ 13 h 46"/>
                <a:gd name="T28" fmla="*/ 43 w 173"/>
                <a:gd name="T29" fmla="*/ 14 h 46"/>
                <a:gd name="T30" fmla="*/ 47 w 173"/>
                <a:gd name="T31" fmla="*/ 15 h 46"/>
                <a:gd name="T32" fmla="*/ 51 w 173"/>
                <a:gd name="T33" fmla="*/ 16 h 46"/>
                <a:gd name="T34" fmla="*/ 55 w 173"/>
                <a:gd name="T35" fmla="*/ 18 h 46"/>
                <a:gd name="T36" fmla="*/ 58 w 173"/>
                <a:gd name="T37" fmla="*/ 19 h 46"/>
                <a:gd name="T38" fmla="*/ 59 w 173"/>
                <a:gd name="T39" fmla="*/ 19 h 46"/>
                <a:gd name="T40" fmla="*/ 62 w 173"/>
                <a:gd name="T41" fmla="*/ 20 h 46"/>
                <a:gd name="T42" fmla="*/ 66 w 173"/>
                <a:gd name="T43" fmla="*/ 21 h 46"/>
                <a:gd name="T44" fmla="*/ 70 w 173"/>
                <a:gd name="T45" fmla="*/ 22 h 46"/>
                <a:gd name="T46" fmla="*/ 74 w 173"/>
                <a:gd name="T47" fmla="*/ 23 h 46"/>
                <a:gd name="T48" fmla="*/ 78 w 173"/>
                <a:gd name="T49" fmla="*/ 24 h 46"/>
                <a:gd name="T50" fmla="*/ 81 w 173"/>
                <a:gd name="T51" fmla="*/ 25 h 46"/>
                <a:gd name="T52" fmla="*/ 82 w 173"/>
                <a:gd name="T53" fmla="*/ 25 h 46"/>
                <a:gd name="T54" fmla="*/ 86 w 173"/>
                <a:gd name="T55" fmla="*/ 26 h 46"/>
                <a:gd name="T56" fmla="*/ 90 w 173"/>
                <a:gd name="T57" fmla="*/ 27 h 46"/>
                <a:gd name="T58" fmla="*/ 94 w 173"/>
                <a:gd name="T59" fmla="*/ 28 h 46"/>
                <a:gd name="T60" fmla="*/ 98 w 173"/>
                <a:gd name="T61" fmla="*/ 29 h 46"/>
                <a:gd name="T62" fmla="*/ 102 w 173"/>
                <a:gd name="T63" fmla="*/ 30 h 46"/>
                <a:gd name="T64" fmla="*/ 105 w 173"/>
                <a:gd name="T65" fmla="*/ 31 h 46"/>
                <a:gd name="T66" fmla="*/ 106 w 173"/>
                <a:gd name="T67" fmla="*/ 31 h 46"/>
                <a:gd name="T68" fmla="*/ 110 w 173"/>
                <a:gd name="T69" fmla="*/ 32 h 46"/>
                <a:gd name="T70" fmla="*/ 114 w 173"/>
                <a:gd name="T71" fmla="*/ 33 h 46"/>
                <a:gd name="T72" fmla="*/ 117 w 173"/>
                <a:gd name="T73" fmla="*/ 34 h 46"/>
                <a:gd name="T74" fmla="*/ 121 w 173"/>
                <a:gd name="T75" fmla="*/ 35 h 46"/>
                <a:gd name="T76" fmla="*/ 125 w 173"/>
                <a:gd name="T77" fmla="*/ 36 h 46"/>
                <a:gd name="T78" fmla="*/ 129 w 173"/>
                <a:gd name="T79" fmla="*/ 37 h 46"/>
                <a:gd name="T80" fmla="*/ 131 w 173"/>
                <a:gd name="T81" fmla="*/ 38 h 46"/>
                <a:gd name="T82" fmla="*/ 133 w 173"/>
                <a:gd name="T83" fmla="*/ 38 h 46"/>
                <a:gd name="T84" fmla="*/ 137 w 173"/>
                <a:gd name="T85" fmla="*/ 39 h 46"/>
                <a:gd name="T86" fmla="*/ 141 w 173"/>
                <a:gd name="T87" fmla="*/ 40 h 46"/>
                <a:gd name="T88" fmla="*/ 145 w 173"/>
                <a:gd name="T89" fmla="*/ 41 h 46"/>
                <a:gd name="T90" fmla="*/ 149 w 173"/>
                <a:gd name="T91" fmla="*/ 41 h 46"/>
                <a:gd name="T92" fmla="*/ 153 w 173"/>
                <a:gd name="T93" fmla="*/ 42 h 46"/>
                <a:gd name="T94" fmla="*/ 157 w 173"/>
                <a:gd name="T95" fmla="*/ 43 h 46"/>
                <a:gd name="T96" fmla="*/ 160 w 173"/>
                <a:gd name="T97" fmla="*/ 44 h 46"/>
                <a:gd name="T98" fmla="*/ 161 w 173"/>
                <a:gd name="T99" fmla="*/ 44 h 46"/>
                <a:gd name="T100" fmla="*/ 165 w 173"/>
                <a:gd name="T101" fmla="*/ 45 h 46"/>
                <a:gd name="T102" fmla="*/ 169 w 173"/>
                <a:gd name="T103" fmla="*/ 45 h 46"/>
                <a:gd name="T104" fmla="*/ 173 w 173"/>
                <a:gd name="T105" fmla="*/ 46 h 46"/>
                <a:gd name="T106" fmla="*/ 173 w 173"/>
                <a:gd name="T10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3" h="46">
                  <a:moveTo>
                    <a:pt x="0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7" y="2"/>
                  </a:lnTo>
                  <a:lnTo>
                    <a:pt x="11" y="4"/>
                  </a:lnTo>
                  <a:lnTo>
                    <a:pt x="15" y="5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3" y="8"/>
                  </a:lnTo>
                  <a:lnTo>
                    <a:pt x="27" y="9"/>
                  </a:lnTo>
                  <a:lnTo>
                    <a:pt x="31" y="10"/>
                  </a:lnTo>
                  <a:lnTo>
                    <a:pt x="35" y="11"/>
                  </a:lnTo>
                  <a:lnTo>
                    <a:pt x="38" y="13"/>
                  </a:lnTo>
                  <a:lnTo>
                    <a:pt x="39" y="13"/>
                  </a:lnTo>
                  <a:lnTo>
                    <a:pt x="43" y="14"/>
                  </a:lnTo>
                  <a:lnTo>
                    <a:pt x="47" y="15"/>
                  </a:lnTo>
                  <a:lnTo>
                    <a:pt x="51" y="16"/>
                  </a:lnTo>
                  <a:lnTo>
                    <a:pt x="55" y="18"/>
                  </a:lnTo>
                  <a:lnTo>
                    <a:pt x="58" y="19"/>
                  </a:lnTo>
                  <a:lnTo>
                    <a:pt x="59" y="19"/>
                  </a:lnTo>
                  <a:lnTo>
                    <a:pt x="62" y="20"/>
                  </a:lnTo>
                  <a:lnTo>
                    <a:pt x="66" y="21"/>
                  </a:lnTo>
                  <a:lnTo>
                    <a:pt x="70" y="22"/>
                  </a:lnTo>
                  <a:lnTo>
                    <a:pt x="74" y="23"/>
                  </a:lnTo>
                  <a:lnTo>
                    <a:pt x="78" y="24"/>
                  </a:lnTo>
                  <a:lnTo>
                    <a:pt x="81" y="25"/>
                  </a:lnTo>
                  <a:lnTo>
                    <a:pt x="82" y="25"/>
                  </a:lnTo>
                  <a:lnTo>
                    <a:pt x="86" y="26"/>
                  </a:lnTo>
                  <a:lnTo>
                    <a:pt x="90" y="27"/>
                  </a:lnTo>
                  <a:lnTo>
                    <a:pt x="94" y="28"/>
                  </a:lnTo>
                  <a:lnTo>
                    <a:pt x="98" y="29"/>
                  </a:lnTo>
                  <a:lnTo>
                    <a:pt x="102" y="30"/>
                  </a:lnTo>
                  <a:lnTo>
                    <a:pt x="105" y="31"/>
                  </a:lnTo>
                  <a:lnTo>
                    <a:pt x="106" y="31"/>
                  </a:lnTo>
                  <a:lnTo>
                    <a:pt x="110" y="32"/>
                  </a:lnTo>
                  <a:lnTo>
                    <a:pt x="114" y="33"/>
                  </a:lnTo>
                  <a:lnTo>
                    <a:pt x="117" y="34"/>
                  </a:lnTo>
                  <a:lnTo>
                    <a:pt x="121" y="35"/>
                  </a:lnTo>
                  <a:lnTo>
                    <a:pt x="125" y="36"/>
                  </a:lnTo>
                  <a:lnTo>
                    <a:pt x="129" y="37"/>
                  </a:lnTo>
                  <a:lnTo>
                    <a:pt x="131" y="38"/>
                  </a:lnTo>
                  <a:lnTo>
                    <a:pt x="133" y="38"/>
                  </a:lnTo>
                  <a:lnTo>
                    <a:pt x="137" y="39"/>
                  </a:lnTo>
                  <a:lnTo>
                    <a:pt x="141" y="40"/>
                  </a:lnTo>
                  <a:lnTo>
                    <a:pt x="145" y="41"/>
                  </a:lnTo>
                  <a:lnTo>
                    <a:pt x="149" y="41"/>
                  </a:lnTo>
                  <a:lnTo>
                    <a:pt x="153" y="42"/>
                  </a:lnTo>
                  <a:lnTo>
                    <a:pt x="157" y="43"/>
                  </a:lnTo>
                  <a:lnTo>
                    <a:pt x="160" y="44"/>
                  </a:lnTo>
                  <a:lnTo>
                    <a:pt x="161" y="44"/>
                  </a:lnTo>
                  <a:lnTo>
                    <a:pt x="165" y="45"/>
                  </a:lnTo>
                  <a:lnTo>
                    <a:pt x="169" y="45"/>
                  </a:lnTo>
                  <a:lnTo>
                    <a:pt x="173" y="46"/>
                  </a:lnTo>
                  <a:lnTo>
                    <a:pt x="173" y="46"/>
                  </a:lnTo>
                </a:path>
              </a:pathLst>
            </a:custGeom>
            <a:noFill/>
            <a:ln w="57150" cmpd="sng">
              <a:solidFill>
                <a:srgbClr val="4FF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4482" y="2356"/>
              <a:ext cx="325" cy="54"/>
            </a:xfrm>
            <a:custGeom>
              <a:avLst/>
              <a:gdLst>
                <a:gd name="T0" fmla="*/ 0 w 51"/>
                <a:gd name="T1" fmla="*/ 0 h 9"/>
                <a:gd name="T2" fmla="*/ 3 w 51"/>
                <a:gd name="T3" fmla="*/ 1 h 9"/>
                <a:gd name="T4" fmla="*/ 7 w 51"/>
                <a:gd name="T5" fmla="*/ 1 h 9"/>
                <a:gd name="T6" fmla="*/ 11 w 51"/>
                <a:gd name="T7" fmla="*/ 2 h 9"/>
                <a:gd name="T8" fmla="*/ 11 w 51"/>
                <a:gd name="T9" fmla="*/ 2 h 9"/>
                <a:gd name="T10" fmla="*/ 15 w 51"/>
                <a:gd name="T11" fmla="*/ 3 h 9"/>
                <a:gd name="T12" fmla="*/ 19 w 51"/>
                <a:gd name="T13" fmla="*/ 3 h 9"/>
                <a:gd name="T14" fmla="*/ 23 w 51"/>
                <a:gd name="T15" fmla="*/ 4 h 9"/>
                <a:gd name="T16" fmla="*/ 27 w 51"/>
                <a:gd name="T17" fmla="*/ 5 h 9"/>
                <a:gd name="T18" fmla="*/ 31 w 51"/>
                <a:gd name="T19" fmla="*/ 6 h 9"/>
                <a:gd name="T20" fmla="*/ 35 w 51"/>
                <a:gd name="T21" fmla="*/ 6 h 9"/>
                <a:gd name="T22" fmla="*/ 39 w 51"/>
                <a:gd name="T23" fmla="*/ 7 h 9"/>
                <a:gd name="T24" fmla="*/ 43 w 51"/>
                <a:gd name="T25" fmla="*/ 8 h 9"/>
                <a:gd name="T26" fmla="*/ 47 w 51"/>
                <a:gd name="T27" fmla="*/ 8 h 9"/>
                <a:gd name="T28" fmla="*/ 47 w 51"/>
                <a:gd name="T29" fmla="*/ 8 h 9"/>
                <a:gd name="T30" fmla="*/ 51 w 51"/>
                <a:gd name="T3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9">
                  <a:moveTo>
                    <a:pt x="0" y="0"/>
                  </a:moveTo>
                  <a:lnTo>
                    <a:pt x="3" y="1"/>
                  </a:lnTo>
                  <a:lnTo>
                    <a:pt x="7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5" y="3"/>
                  </a:lnTo>
                  <a:lnTo>
                    <a:pt x="19" y="3"/>
                  </a:lnTo>
                  <a:lnTo>
                    <a:pt x="23" y="4"/>
                  </a:lnTo>
                  <a:lnTo>
                    <a:pt x="27" y="5"/>
                  </a:lnTo>
                  <a:lnTo>
                    <a:pt x="31" y="6"/>
                  </a:lnTo>
                  <a:lnTo>
                    <a:pt x="35" y="6"/>
                  </a:lnTo>
                  <a:lnTo>
                    <a:pt x="39" y="7"/>
                  </a:lnTo>
                  <a:lnTo>
                    <a:pt x="43" y="8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51" y="9"/>
                  </a:lnTo>
                </a:path>
              </a:pathLst>
            </a:custGeom>
            <a:noFill/>
            <a:ln w="57150" cmpd="sng">
              <a:solidFill>
                <a:srgbClr val="4FFFA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1450" y="659"/>
              <a:ext cx="217" cy="196"/>
            </a:xfrm>
            <a:custGeom>
              <a:avLst/>
              <a:gdLst>
                <a:gd name="T0" fmla="*/ 0 w 34"/>
                <a:gd name="T1" fmla="*/ 0 h 33"/>
                <a:gd name="T2" fmla="*/ 3 w 34"/>
                <a:gd name="T3" fmla="*/ 3 h 33"/>
                <a:gd name="T4" fmla="*/ 6 w 34"/>
                <a:gd name="T5" fmla="*/ 6 h 33"/>
                <a:gd name="T6" fmla="*/ 7 w 34"/>
                <a:gd name="T7" fmla="*/ 7 h 33"/>
                <a:gd name="T8" fmla="*/ 11 w 34"/>
                <a:gd name="T9" fmla="*/ 11 h 33"/>
                <a:gd name="T10" fmla="*/ 12 w 34"/>
                <a:gd name="T11" fmla="*/ 12 h 33"/>
                <a:gd name="T12" fmla="*/ 15 w 34"/>
                <a:gd name="T13" fmla="*/ 15 h 33"/>
                <a:gd name="T14" fmla="*/ 19 w 34"/>
                <a:gd name="T15" fmla="*/ 18 h 33"/>
                <a:gd name="T16" fmla="*/ 19 w 34"/>
                <a:gd name="T17" fmla="*/ 19 h 33"/>
                <a:gd name="T18" fmla="*/ 23 w 34"/>
                <a:gd name="T19" fmla="*/ 23 h 33"/>
                <a:gd name="T20" fmla="*/ 25 w 34"/>
                <a:gd name="T21" fmla="*/ 25 h 33"/>
                <a:gd name="T22" fmla="*/ 27 w 34"/>
                <a:gd name="T23" fmla="*/ 26 h 33"/>
                <a:gd name="T24" fmla="*/ 31 w 34"/>
                <a:gd name="T25" fmla="*/ 30 h 33"/>
                <a:gd name="T26" fmla="*/ 31 w 34"/>
                <a:gd name="T27" fmla="*/ 31 h 33"/>
                <a:gd name="T28" fmla="*/ 34 w 34"/>
                <a:gd name="T2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0" y="0"/>
                  </a:moveTo>
                  <a:lnTo>
                    <a:pt x="3" y="3"/>
                  </a:lnTo>
                  <a:lnTo>
                    <a:pt x="6" y="6"/>
                  </a:lnTo>
                  <a:lnTo>
                    <a:pt x="7" y="7"/>
                  </a:lnTo>
                  <a:lnTo>
                    <a:pt x="11" y="11"/>
                  </a:lnTo>
                  <a:lnTo>
                    <a:pt x="12" y="12"/>
                  </a:lnTo>
                  <a:lnTo>
                    <a:pt x="15" y="15"/>
                  </a:lnTo>
                  <a:lnTo>
                    <a:pt x="19" y="18"/>
                  </a:lnTo>
                  <a:lnTo>
                    <a:pt x="19" y="19"/>
                  </a:lnTo>
                  <a:lnTo>
                    <a:pt x="23" y="23"/>
                  </a:lnTo>
                  <a:lnTo>
                    <a:pt x="25" y="25"/>
                  </a:lnTo>
                  <a:lnTo>
                    <a:pt x="27" y="26"/>
                  </a:lnTo>
                  <a:lnTo>
                    <a:pt x="31" y="30"/>
                  </a:lnTo>
                  <a:lnTo>
                    <a:pt x="31" y="31"/>
                  </a:lnTo>
                  <a:lnTo>
                    <a:pt x="34" y="33"/>
                  </a:lnTo>
                </a:path>
              </a:pathLst>
            </a:custGeom>
            <a:noFill/>
            <a:ln w="20638">
              <a:solidFill>
                <a:srgbClr val="BFFF3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1705" y="885"/>
              <a:ext cx="854" cy="613"/>
            </a:xfrm>
            <a:custGeom>
              <a:avLst/>
              <a:gdLst>
                <a:gd name="T0" fmla="*/ 0 w 134"/>
                <a:gd name="T1" fmla="*/ 0 h 103"/>
                <a:gd name="T2" fmla="*/ 3 w 134"/>
                <a:gd name="T3" fmla="*/ 3 h 103"/>
                <a:gd name="T4" fmla="*/ 5 w 134"/>
                <a:gd name="T5" fmla="*/ 5 h 103"/>
                <a:gd name="T6" fmla="*/ 7 w 134"/>
                <a:gd name="T7" fmla="*/ 7 h 103"/>
                <a:gd name="T8" fmla="*/ 11 w 134"/>
                <a:gd name="T9" fmla="*/ 10 h 103"/>
                <a:gd name="T10" fmla="*/ 12 w 134"/>
                <a:gd name="T11" fmla="*/ 12 h 103"/>
                <a:gd name="T12" fmla="*/ 15 w 134"/>
                <a:gd name="T13" fmla="*/ 14 h 103"/>
                <a:gd name="T14" fmla="*/ 18 w 134"/>
                <a:gd name="T15" fmla="*/ 17 h 103"/>
                <a:gd name="T16" fmla="*/ 19 w 134"/>
                <a:gd name="T17" fmla="*/ 18 h 103"/>
                <a:gd name="T18" fmla="*/ 22 w 134"/>
                <a:gd name="T19" fmla="*/ 21 h 103"/>
                <a:gd name="T20" fmla="*/ 26 w 134"/>
                <a:gd name="T21" fmla="*/ 24 h 103"/>
                <a:gd name="T22" fmla="*/ 26 w 134"/>
                <a:gd name="T23" fmla="*/ 24 h 103"/>
                <a:gd name="T24" fmla="*/ 30 w 134"/>
                <a:gd name="T25" fmla="*/ 27 h 103"/>
                <a:gd name="T26" fmla="*/ 34 w 134"/>
                <a:gd name="T27" fmla="*/ 30 h 103"/>
                <a:gd name="T28" fmla="*/ 34 w 134"/>
                <a:gd name="T29" fmla="*/ 31 h 103"/>
                <a:gd name="T30" fmla="*/ 38 w 134"/>
                <a:gd name="T31" fmla="*/ 34 h 103"/>
                <a:gd name="T32" fmla="*/ 41 w 134"/>
                <a:gd name="T33" fmla="*/ 37 h 103"/>
                <a:gd name="T34" fmla="*/ 42 w 134"/>
                <a:gd name="T35" fmla="*/ 37 h 103"/>
                <a:gd name="T36" fmla="*/ 46 w 134"/>
                <a:gd name="T37" fmla="*/ 40 h 103"/>
                <a:gd name="T38" fmla="*/ 49 w 134"/>
                <a:gd name="T39" fmla="*/ 43 h 103"/>
                <a:gd name="T40" fmla="*/ 50 w 134"/>
                <a:gd name="T41" fmla="*/ 43 h 103"/>
                <a:gd name="T42" fmla="*/ 54 w 134"/>
                <a:gd name="T43" fmla="*/ 47 h 103"/>
                <a:gd name="T44" fmla="*/ 57 w 134"/>
                <a:gd name="T45" fmla="*/ 49 h 103"/>
                <a:gd name="T46" fmla="*/ 58 w 134"/>
                <a:gd name="T47" fmla="*/ 50 h 103"/>
                <a:gd name="T48" fmla="*/ 62 w 134"/>
                <a:gd name="T49" fmla="*/ 53 h 103"/>
                <a:gd name="T50" fmla="*/ 65 w 134"/>
                <a:gd name="T51" fmla="*/ 55 h 103"/>
                <a:gd name="T52" fmla="*/ 66 w 134"/>
                <a:gd name="T53" fmla="*/ 56 h 103"/>
                <a:gd name="T54" fmla="*/ 70 w 134"/>
                <a:gd name="T55" fmla="*/ 59 h 103"/>
                <a:gd name="T56" fmla="*/ 73 w 134"/>
                <a:gd name="T57" fmla="*/ 62 h 103"/>
                <a:gd name="T58" fmla="*/ 74 w 134"/>
                <a:gd name="T59" fmla="*/ 62 h 103"/>
                <a:gd name="T60" fmla="*/ 77 w 134"/>
                <a:gd name="T61" fmla="*/ 64 h 103"/>
                <a:gd name="T62" fmla="*/ 81 w 134"/>
                <a:gd name="T63" fmla="*/ 67 h 103"/>
                <a:gd name="T64" fmla="*/ 82 w 134"/>
                <a:gd name="T65" fmla="*/ 68 h 103"/>
                <a:gd name="T66" fmla="*/ 85 w 134"/>
                <a:gd name="T67" fmla="*/ 70 h 103"/>
                <a:gd name="T68" fmla="*/ 89 w 134"/>
                <a:gd name="T69" fmla="*/ 73 h 103"/>
                <a:gd name="T70" fmla="*/ 91 w 134"/>
                <a:gd name="T71" fmla="*/ 74 h 103"/>
                <a:gd name="T72" fmla="*/ 93 w 134"/>
                <a:gd name="T73" fmla="*/ 76 h 103"/>
                <a:gd name="T74" fmla="*/ 97 w 134"/>
                <a:gd name="T75" fmla="*/ 79 h 103"/>
                <a:gd name="T76" fmla="*/ 99 w 134"/>
                <a:gd name="T77" fmla="*/ 80 h 103"/>
                <a:gd name="T78" fmla="*/ 101 w 134"/>
                <a:gd name="T79" fmla="*/ 81 h 103"/>
                <a:gd name="T80" fmla="*/ 105 w 134"/>
                <a:gd name="T81" fmla="*/ 84 h 103"/>
                <a:gd name="T82" fmla="*/ 108 w 134"/>
                <a:gd name="T83" fmla="*/ 87 h 103"/>
                <a:gd name="T84" fmla="*/ 109 w 134"/>
                <a:gd name="T85" fmla="*/ 87 h 103"/>
                <a:gd name="T86" fmla="*/ 113 w 134"/>
                <a:gd name="T87" fmla="*/ 90 h 103"/>
                <a:gd name="T88" fmla="*/ 117 w 134"/>
                <a:gd name="T89" fmla="*/ 92 h 103"/>
                <a:gd name="T90" fmla="*/ 118 w 134"/>
                <a:gd name="T91" fmla="*/ 93 h 103"/>
                <a:gd name="T92" fmla="*/ 121 w 134"/>
                <a:gd name="T93" fmla="*/ 95 h 103"/>
                <a:gd name="T94" fmla="*/ 125 w 134"/>
                <a:gd name="T95" fmla="*/ 97 h 103"/>
                <a:gd name="T96" fmla="*/ 127 w 134"/>
                <a:gd name="T97" fmla="*/ 99 h 103"/>
                <a:gd name="T98" fmla="*/ 129 w 134"/>
                <a:gd name="T99" fmla="*/ 100 h 103"/>
                <a:gd name="T100" fmla="*/ 133 w 134"/>
                <a:gd name="T101" fmla="*/ 103 h 103"/>
                <a:gd name="T102" fmla="*/ 134 w 134"/>
                <a:gd name="T10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4" h="103">
                  <a:moveTo>
                    <a:pt x="0" y="0"/>
                  </a:moveTo>
                  <a:lnTo>
                    <a:pt x="3" y="3"/>
                  </a:lnTo>
                  <a:lnTo>
                    <a:pt x="5" y="5"/>
                  </a:lnTo>
                  <a:lnTo>
                    <a:pt x="7" y="7"/>
                  </a:lnTo>
                  <a:lnTo>
                    <a:pt x="11" y="10"/>
                  </a:lnTo>
                  <a:lnTo>
                    <a:pt x="12" y="12"/>
                  </a:lnTo>
                  <a:lnTo>
                    <a:pt x="15" y="14"/>
                  </a:lnTo>
                  <a:lnTo>
                    <a:pt x="18" y="17"/>
                  </a:lnTo>
                  <a:lnTo>
                    <a:pt x="19" y="18"/>
                  </a:lnTo>
                  <a:lnTo>
                    <a:pt x="22" y="21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30" y="27"/>
                  </a:lnTo>
                  <a:lnTo>
                    <a:pt x="34" y="30"/>
                  </a:lnTo>
                  <a:lnTo>
                    <a:pt x="34" y="31"/>
                  </a:lnTo>
                  <a:lnTo>
                    <a:pt x="38" y="34"/>
                  </a:lnTo>
                  <a:lnTo>
                    <a:pt x="41" y="37"/>
                  </a:lnTo>
                  <a:lnTo>
                    <a:pt x="42" y="37"/>
                  </a:lnTo>
                  <a:lnTo>
                    <a:pt x="46" y="40"/>
                  </a:lnTo>
                  <a:lnTo>
                    <a:pt x="49" y="43"/>
                  </a:lnTo>
                  <a:lnTo>
                    <a:pt x="50" y="43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58" y="50"/>
                  </a:lnTo>
                  <a:lnTo>
                    <a:pt x="62" y="53"/>
                  </a:lnTo>
                  <a:lnTo>
                    <a:pt x="65" y="55"/>
                  </a:lnTo>
                  <a:lnTo>
                    <a:pt x="66" y="56"/>
                  </a:lnTo>
                  <a:lnTo>
                    <a:pt x="70" y="59"/>
                  </a:lnTo>
                  <a:lnTo>
                    <a:pt x="73" y="62"/>
                  </a:lnTo>
                  <a:lnTo>
                    <a:pt x="74" y="62"/>
                  </a:lnTo>
                  <a:lnTo>
                    <a:pt x="77" y="64"/>
                  </a:lnTo>
                  <a:lnTo>
                    <a:pt x="81" y="67"/>
                  </a:lnTo>
                  <a:lnTo>
                    <a:pt x="82" y="68"/>
                  </a:lnTo>
                  <a:lnTo>
                    <a:pt x="85" y="70"/>
                  </a:lnTo>
                  <a:lnTo>
                    <a:pt x="89" y="73"/>
                  </a:lnTo>
                  <a:lnTo>
                    <a:pt x="91" y="74"/>
                  </a:lnTo>
                  <a:lnTo>
                    <a:pt x="93" y="76"/>
                  </a:lnTo>
                  <a:lnTo>
                    <a:pt x="97" y="79"/>
                  </a:lnTo>
                  <a:lnTo>
                    <a:pt x="99" y="80"/>
                  </a:lnTo>
                  <a:lnTo>
                    <a:pt x="101" y="81"/>
                  </a:lnTo>
                  <a:lnTo>
                    <a:pt x="105" y="84"/>
                  </a:lnTo>
                  <a:lnTo>
                    <a:pt x="108" y="87"/>
                  </a:lnTo>
                  <a:lnTo>
                    <a:pt x="109" y="87"/>
                  </a:lnTo>
                  <a:lnTo>
                    <a:pt x="113" y="90"/>
                  </a:lnTo>
                  <a:lnTo>
                    <a:pt x="117" y="92"/>
                  </a:lnTo>
                  <a:lnTo>
                    <a:pt x="118" y="93"/>
                  </a:lnTo>
                  <a:lnTo>
                    <a:pt x="121" y="95"/>
                  </a:lnTo>
                  <a:lnTo>
                    <a:pt x="125" y="97"/>
                  </a:lnTo>
                  <a:lnTo>
                    <a:pt x="127" y="99"/>
                  </a:lnTo>
                  <a:lnTo>
                    <a:pt x="129" y="100"/>
                  </a:lnTo>
                  <a:lnTo>
                    <a:pt x="133" y="103"/>
                  </a:lnTo>
                  <a:lnTo>
                    <a:pt x="134" y="103"/>
                  </a:lnTo>
                </a:path>
              </a:pathLst>
            </a:custGeom>
            <a:noFill/>
            <a:ln w="20638">
              <a:solidFill>
                <a:srgbClr val="BFFF3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2597" y="1523"/>
              <a:ext cx="987" cy="475"/>
            </a:xfrm>
            <a:custGeom>
              <a:avLst/>
              <a:gdLst>
                <a:gd name="T0" fmla="*/ 0 w 155"/>
                <a:gd name="T1" fmla="*/ 0 h 80"/>
                <a:gd name="T2" fmla="*/ 0 w 155"/>
                <a:gd name="T3" fmla="*/ 1 h 80"/>
                <a:gd name="T4" fmla="*/ 4 w 155"/>
                <a:gd name="T5" fmla="*/ 3 h 80"/>
                <a:gd name="T6" fmla="*/ 6 w 155"/>
                <a:gd name="T7" fmla="*/ 5 h 80"/>
                <a:gd name="T8" fmla="*/ 8 w 155"/>
                <a:gd name="T9" fmla="*/ 6 h 80"/>
                <a:gd name="T10" fmla="*/ 12 w 155"/>
                <a:gd name="T11" fmla="*/ 8 h 80"/>
                <a:gd name="T12" fmla="*/ 16 w 155"/>
                <a:gd name="T13" fmla="*/ 11 h 80"/>
                <a:gd name="T14" fmla="*/ 16 w 155"/>
                <a:gd name="T15" fmla="*/ 11 h 80"/>
                <a:gd name="T16" fmla="*/ 20 w 155"/>
                <a:gd name="T17" fmla="*/ 13 h 80"/>
                <a:gd name="T18" fmla="*/ 24 w 155"/>
                <a:gd name="T19" fmla="*/ 16 h 80"/>
                <a:gd name="T20" fmla="*/ 26 w 155"/>
                <a:gd name="T21" fmla="*/ 17 h 80"/>
                <a:gd name="T22" fmla="*/ 28 w 155"/>
                <a:gd name="T23" fmla="*/ 18 h 80"/>
                <a:gd name="T24" fmla="*/ 32 w 155"/>
                <a:gd name="T25" fmla="*/ 20 h 80"/>
                <a:gd name="T26" fmla="*/ 36 w 155"/>
                <a:gd name="T27" fmla="*/ 23 h 80"/>
                <a:gd name="T28" fmla="*/ 37 w 155"/>
                <a:gd name="T29" fmla="*/ 23 h 80"/>
                <a:gd name="T30" fmla="*/ 40 w 155"/>
                <a:gd name="T31" fmla="*/ 25 h 80"/>
                <a:gd name="T32" fmla="*/ 44 w 155"/>
                <a:gd name="T33" fmla="*/ 27 h 80"/>
                <a:gd name="T34" fmla="*/ 47 w 155"/>
                <a:gd name="T35" fmla="*/ 30 h 80"/>
                <a:gd name="T36" fmla="*/ 48 w 155"/>
                <a:gd name="T37" fmla="*/ 30 h 80"/>
                <a:gd name="T38" fmla="*/ 52 w 155"/>
                <a:gd name="T39" fmla="*/ 32 h 80"/>
                <a:gd name="T40" fmla="*/ 55 w 155"/>
                <a:gd name="T41" fmla="*/ 34 h 80"/>
                <a:gd name="T42" fmla="*/ 58 w 155"/>
                <a:gd name="T43" fmla="*/ 36 h 80"/>
                <a:gd name="T44" fmla="*/ 59 w 155"/>
                <a:gd name="T45" fmla="*/ 36 h 80"/>
                <a:gd name="T46" fmla="*/ 63 w 155"/>
                <a:gd name="T47" fmla="*/ 39 h 80"/>
                <a:gd name="T48" fmla="*/ 67 w 155"/>
                <a:gd name="T49" fmla="*/ 41 h 80"/>
                <a:gd name="T50" fmla="*/ 70 w 155"/>
                <a:gd name="T51" fmla="*/ 42 h 80"/>
                <a:gd name="T52" fmla="*/ 71 w 155"/>
                <a:gd name="T53" fmla="*/ 43 h 80"/>
                <a:gd name="T54" fmla="*/ 75 w 155"/>
                <a:gd name="T55" fmla="*/ 45 h 80"/>
                <a:gd name="T56" fmla="*/ 79 w 155"/>
                <a:gd name="T57" fmla="*/ 47 h 80"/>
                <a:gd name="T58" fmla="*/ 82 w 155"/>
                <a:gd name="T59" fmla="*/ 48 h 80"/>
                <a:gd name="T60" fmla="*/ 83 w 155"/>
                <a:gd name="T61" fmla="*/ 49 h 80"/>
                <a:gd name="T62" fmla="*/ 87 w 155"/>
                <a:gd name="T63" fmla="*/ 51 h 80"/>
                <a:gd name="T64" fmla="*/ 91 w 155"/>
                <a:gd name="T65" fmla="*/ 53 h 80"/>
                <a:gd name="T66" fmla="*/ 94 w 155"/>
                <a:gd name="T67" fmla="*/ 55 h 80"/>
                <a:gd name="T68" fmla="*/ 95 w 155"/>
                <a:gd name="T69" fmla="*/ 55 h 80"/>
                <a:gd name="T70" fmla="*/ 99 w 155"/>
                <a:gd name="T71" fmla="*/ 57 h 80"/>
                <a:gd name="T72" fmla="*/ 103 w 155"/>
                <a:gd name="T73" fmla="*/ 58 h 80"/>
                <a:gd name="T74" fmla="*/ 107 w 155"/>
                <a:gd name="T75" fmla="*/ 60 h 80"/>
                <a:gd name="T76" fmla="*/ 108 w 155"/>
                <a:gd name="T77" fmla="*/ 61 h 80"/>
                <a:gd name="T78" fmla="*/ 111 w 155"/>
                <a:gd name="T79" fmla="*/ 62 h 80"/>
                <a:gd name="T80" fmla="*/ 114 w 155"/>
                <a:gd name="T81" fmla="*/ 64 h 80"/>
                <a:gd name="T82" fmla="*/ 118 w 155"/>
                <a:gd name="T83" fmla="*/ 65 h 80"/>
                <a:gd name="T84" fmla="*/ 122 w 155"/>
                <a:gd name="T85" fmla="*/ 67 h 80"/>
                <a:gd name="T86" fmla="*/ 122 w 155"/>
                <a:gd name="T87" fmla="*/ 67 h 80"/>
                <a:gd name="T88" fmla="*/ 126 w 155"/>
                <a:gd name="T89" fmla="*/ 69 h 80"/>
                <a:gd name="T90" fmla="*/ 130 w 155"/>
                <a:gd name="T91" fmla="*/ 70 h 80"/>
                <a:gd name="T92" fmla="*/ 134 w 155"/>
                <a:gd name="T93" fmla="*/ 72 h 80"/>
                <a:gd name="T94" fmla="*/ 137 w 155"/>
                <a:gd name="T95" fmla="*/ 73 h 80"/>
                <a:gd name="T96" fmla="*/ 138 w 155"/>
                <a:gd name="T97" fmla="*/ 74 h 80"/>
                <a:gd name="T98" fmla="*/ 142 w 155"/>
                <a:gd name="T99" fmla="*/ 75 h 80"/>
                <a:gd name="T100" fmla="*/ 146 w 155"/>
                <a:gd name="T101" fmla="*/ 77 h 80"/>
                <a:gd name="T102" fmla="*/ 150 w 155"/>
                <a:gd name="T103" fmla="*/ 78 h 80"/>
                <a:gd name="T104" fmla="*/ 153 w 155"/>
                <a:gd name="T105" fmla="*/ 80 h 80"/>
                <a:gd name="T106" fmla="*/ 154 w 155"/>
                <a:gd name="T107" fmla="*/ 80 h 80"/>
                <a:gd name="T108" fmla="*/ 155 w 155"/>
                <a:gd name="T10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5" h="80">
                  <a:moveTo>
                    <a:pt x="0" y="0"/>
                  </a:moveTo>
                  <a:lnTo>
                    <a:pt x="0" y="1"/>
                  </a:lnTo>
                  <a:lnTo>
                    <a:pt x="4" y="3"/>
                  </a:lnTo>
                  <a:lnTo>
                    <a:pt x="6" y="5"/>
                  </a:lnTo>
                  <a:lnTo>
                    <a:pt x="8" y="6"/>
                  </a:lnTo>
                  <a:lnTo>
                    <a:pt x="12" y="8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20" y="13"/>
                  </a:lnTo>
                  <a:lnTo>
                    <a:pt x="24" y="16"/>
                  </a:lnTo>
                  <a:lnTo>
                    <a:pt x="26" y="17"/>
                  </a:lnTo>
                  <a:lnTo>
                    <a:pt x="28" y="18"/>
                  </a:lnTo>
                  <a:lnTo>
                    <a:pt x="32" y="20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40" y="25"/>
                  </a:lnTo>
                  <a:lnTo>
                    <a:pt x="44" y="27"/>
                  </a:lnTo>
                  <a:lnTo>
                    <a:pt x="47" y="30"/>
                  </a:lnTo>
                  <a:lnTo>
                    <a:pt x="48" y="30"/>
                  </a:lnTo>
                  <a:lnTo>
                    <a:pt x="52" y="32"/>
                  </a:lnTo>
                  <a:lnTo>
                    <a:pt x="55" y="34"/>
                  </a:lnTo>
                  <a:lnTo>
                    <a:pt x="58" y="36"/>
                  </a:lnTo>
                  <a:lnTo>
                    <a:pt x="59" y="36"/>
                  </a:lnTo>
                  <a:lnTo>
                    <a:pt x="63" y="39"/>
                  </a:lnTo>
                  <a:lnTo>
                    <a:pt x="67" y="41"/>
                  </a:lnTo>
                  <a:lnTo>
                    <a:pt x="70" y="42"/>
                  </a:lnTo>
                  <a:lnTo>
                    <a:pt x="71" y="43"/>
                  </a:lnTo>
                  <a:lnTo>
                    <a:pt x="75" y="45"/>
                  </a:lnTo>
                  <a:lnTo>
                    <a:pt x="79" y="47"/>
                  </a:lnTo>
                  <a:lnTo>
                    <a:pt x="82" y="48"/>
                  </a:lnTo>
                  <a:lnTo>
                    <a:pt x="83" y="49"/>
                  </a:lnTo>
                  <a:lnTo>
                    <a:pt x="87" y="51"/>
                  </a:lnTo>
                  <a:lnTo>
                    <a:pt x="91" y="53"/>
                  </a:lnTo>
                  <a:lnTo>
                    <a:pt x="94" y="55"/>
                  </a:lnTo>
                  <a:lnTo>
                    <a:pt x="95" y="55"/>
                  </a:lnTo>
                  <a:lnTo>
                    <a:pt x="99" y="57"/>
                  </a:lnTo>
                  <a:lnTo>
                    <a:pt x="103" y="58"/>
                  </a:lnTo>
                  <a:lnTo>
                    <a:pt x="107" y="60"/>
                  </a:lnTo>
                  <a:lnTo>
                    <a:pt x="108" y="61"/>
                  </a:lnTo>
                  <a:lnTo>
                    <a:pt x="111" y="62"/>
                  </a:lnTo>
                  <a:lnTo>
                    <a:pt x="114" y="64"/>
                  </a:lnTo>
                  <a:lnTo>
                    <a:pt x="118" y="65"/>
                  </a:lnTo>
                  <a:lnTo>
                    <a:pt x="122" y="67"/>
                  </a:lnTo>
                  <a:lnTo>
                    <a:pt x="122" y="67"/>
                  </a:lnTo>
                  <a:lnTo>
                    <a:pt x="126" y="69"/>
                  </a:lnTo>
                  <a:lnTo>
                    <a:pt x="130" y="70"/>
                  </a:lnTo>
                  <a:lnTo>
                    <a:pt x="134" y="72"/>
                  </a:lnTo>
                  <a:lnTo>
                    <a:pt x="137" y="73"/>
                  </a:lnTo>
                  <a:lnTo>
                    <a:pt x="138" y="74"/>
                  </a:lnTo>
                  <a:lnTo>
                    <a:pt x="142" y="75"/>
                  </a:lnTo>
                  <a:lnTo>
                    <a:pt x="146" y="77"/>
                  </a:lnTo>
                  <a:lnTo>
                    <a:pt x="150" y="78"/>
                  </a:lnTo>
                  <a:lnTo>
                    <a:pt x="153" y="80"/>
                  </a:lnTo>
                  <a:lnTo>
                    <a:pt x="154" y="80"/>
                  </a:lnTo>
                  <a:lnTo>
                    <a:pt x="155" y="80"/>
                  </a:lnTo>
                </a:path>
              </a:pathLst>
            </a:custGeom>
            <a:noFill/>
            <a:ln w="20638">
              <a:solidFill>
                <a:srgbClr val="BFFF3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3629" y="2016"/>
              <a:ext cx="1102" cy="281"/>
            </a:xfrm>
            <a:custGeom>
              <a:avLst/>
              <a:gdLst>
                <a:gd name="T0" fmla="*/ 0 w 173"/>
                <a:gd name="T1" fmla="*/ 0 h 47"/>
                <a:gd name="T2" fmla="*/ 4 w 173"/>
                <a:gd name="T3" fmla="*/ 1 h 47"/>
                <a:gd name="T4" fmla="*/ 8 w 173"/>
                <a:gd name="T5" fmla="*/ 3 h 47"/>
                <a:gd name="T6" fmla="*/ 8 w 173"/>
                <a:gd name="T7" fmla="*/ 3 h 47"/>
                <a:gd name="T8" fmla="*/ 11 w 173"/>
                <a:gd name="T9" fmla="*/ 4 h 47"/>
                <a:gd name="T10" fmla="*/ 15 w 173"/>
                <a:gd name="T11" fmla="*/ 5 h 47"/>
                <a:gd name="T12" fmla="*/ 19 w 173"/>
                <a:gd name="T13" fmla="*/ 7 h 47"/>
                <a:gd name="T14" fmla="*/ 23 w 173"/>
                <a:gd name="T15" fmla="*/ 8 h 47"/>
                <a:gd name="T16" fmla="*/ 26 w 173"/>
                <a:gd name="T17" fmla="*/ 9 h 47"/>
                <a:gd name="T18" fmla="*/ 27 w 173"/>
                <a:gd name="T19" fmla="*/ 9 h 47"/>
                <a:gd name="T20" fmla="*/ 31 w 173"/>
                <a:gd name="T21" fmla="*/ 11 h 47"/>
                <a:gd name="T22" fmla="*/ 35 w 173"/>
                <a:gd name="T23" fmla="*/ 12 h 47"/>
                <a:gd name="T24" fmla="*/ 39 w 173"/>
                <a:gd name="T25" fmla="*/ 13 h 47"/>
                <a:gd name="T26" fmla="*/ 43 w 173"/>
                <a:gd name="T27" fmla="*/ 14 h 47"/>
                <a:gd name="T28" fmla="*/ 46 w 173"/>
                <a:gd name="T29" fmla="*/ 15 h 47"/>
                <a:gd name="T30" fmla="*/ 47 w 173"/>
                <a:gd name="T31" fmla="*/ 16 h 47"/>
                <a:gd name="T32" fmla="*/ 51 w 173"/>
                <a:gd name="T33" fmla="*/ 17 h 47"/>
                <a:gd name="T34" fmla="*/ 55 w 173"/>
                <a:gd name="T35" fmla="*/ 18 h 47"/>
                <a:gd name="T36" fmla="*/ 59 w 173"/>
                <a:gd name="T37" fmla="*/ 19 h 47"/>
                <a:gd name="T38" fmla="*/ 63 w 173"/>
                <a:gd name="T39" fmla="*/ 20 h 47"/>
                <a:gd name="T40" fmla="*/ 66 w 173"/>
                <a:gd name="T41" fmla="*/ 22 h 47"/>
                <a:gd name="T42" fmla="*/ 67 w 173"/>
                <a:gd name="T43" fmla="*/ 22 h 47"/>
                <a:gd name="T44" fmla="*/ 70 w 173"/>
                <a:gd name="T45" fmla="*/ 23 h 47"/>
                <a:gd name="T46" fmla="*/ 74 w 173"/>
                <a:gd name="T47" fmla="*/ 24 h 47"/>
                <a:gd name="T48" fmla="*/ 78 w 173"/>
                <a:gd name="T49" fmla="*/ 25 h 47"/>
                <a:gd name="T50" fmla="*/ 82 w 173"/>
                <a:gd name="T51" fmla="*/ 26 h 47"/>
                <a:gd name="T52" fmla="*/ 86 w 173"/>
                <a:gd name="T53" fmla="*/ 27 h 47"/>
                <a:gd name="T54" fmla="*/ 89 w 173"/>
                <a:gd name="T55" fmla="*/ 28 h 47"/>
                <a:gd name="T56" fmla="*/ 90 w 173"/>
                <a:gd name="T57" fmla="*/ 28 h 47"/>
                <a:gd name="T58" fmla="*/ 94 w 173"/>
                <a:gd name="T59" fmla="*/ 29 h 47"/>
                <a:gd name="T60" fmla="*/ 98 w 173"/>
                <a:gd name="T61" fmla="*/ 30 h 47"/>
                <a:gd name="T62" fmla="*/ 102 w 173"/>
                <a:gd name="T63" fmla="*/ 31 h 47"/>
                <a:gd name="T64" fmla="*/ 106 w 173"/>
                <a:gd name="T65" fmla="*/ 32 h 47"/>
                <a:gd name="T66" fmla="*/ 110 w 173"/>
                <a:gd name="T67" fmla="*/ 33 h 47"/>
                <a:gd name="T68" fmla="*/ 113 w 173"/>
                <a:gd name="T69" fmla="*/ 34 h 47"/>
                <a:gd name="T70" fmla="*/ 114 w 173"/>
                <a:gd name="T71" fmla="*/ 34 h 47"/>
                <a:gd name="T72" fmla="*/ 118 w 173"/>
                <a:gd name="T73" fmla="*/ 35 h 47"/>
                <a:gd name="T74" fmla="*/ 122 w 173"/>
                <a:gd name="T75" fmla="*/ 36 h 47"/>
                <a:gd name="T76" fmla="*/ 126 w 173"/>
                <a:gd name="T77" fmla="*/ 37 h 47"/>
                <a:gd name="T78" fmla="*/ 129 w 173"/>
                <a:gd name="T79" fmla="*/ 38 h 47"/>
                <a:gd name="T80" fmla="*/ 133 w 173"/>
                <a:gd name="T81" fmla="*/ 39 h 47"/>
                <a:gd name="T82" fmla="*/ 137 w 173"/>
                <a:gd name="T83" fmla="*/ 40 h 47"/>
                <a:gd name="T84" fmla="*/ 140 w 173"/>
                <a:gd name="T85" fmla="*/ 40 h 47"/>
                <a:gd name="T86" fmla="*/ 141 w 173"/>
                <a:gd name="T87" fmla="*/ 41 h 47"/>
                <a:gd name="T88" fmla="*/ 145 w 173"/>
                <a:gd name="T89" fmla="*/ 41 h 47"/>
                <a:gd name="T90" fmla="*/ 149 w 173"/>
                <a:gd name="T91" fmla="*/ 42 h 47"/>
                <a:gd name="T92" fmla="*/ 153 w 173"/>
                <a:gd name="T93" fmla="*/ 43 h 47"/>
                <a:gd name="T94" fmla="*/ 157 w 173"/>
                <a:gd name="T95" fmla="*/ 44 h 47"/>
                <a:gd name="T96" fmla="*/ 161 w 173"/>
                <a:gd name="T97" fmla="*/ 45 h 47"/>
                <a:gd name="T98" fmla="*/ 165 w 173"/>
                <a:gd name="T99" fmla="*/ 46 h 47"/>
                <a:gd name="T100" fmla="*/ 169 w 173"/>
                <a:gd name="T101" fmla="*/ 47 h 47"/>
                <a:gd name="T102" fmla="*/ 169 w 173"/>
                <a:gd name="T103" fmla="*/ 47 h 47"/>
                <a:gd name="T104" fmla="*/ 173 w 173"/>
                <a:gd name="T105" fmla="*/ 47 h 47"/>
                <a:gd name="T106" fmla="*/ 173 w 173"/>
                <a:gd name="T10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3" h="47">
                  <a:moveTo>
                    <a:pt x="0" y="0"/>
                  </a:moveTo>
                  <a:lnTo>
                    <a:pt x="4" y="1"/>
                  </a:lnTo>
                  <a:lnTo>
                    <a:pt x="8" y="3"/>
                  </a:lnTo>
                  <a:lnTo>
                    <a:pt x="8" y="3"/>
                  </a:lnTo>
                  <a:lnTo>
                    <a:pt x="11" y="4"/>
                  </a:lnTo>
                  <a:lnTo>
                    <a:pt x="15" y="5"/>
                  </a:lnTo>
                  <a:lnTo>
                    <a:pt x="19" y="7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31" y="11"/>
                  </a:lnTo>
                  <a:lnTo>
                    <a:pt x="35" y="12"/>
                  </a:lnTo>
                  <a:lnTo>
                    <a:pt x="39" y="13"/>
                  </a:lnTo>
                  <a:lnTo>
                    <a:pt x="43" y="14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51" y="17"/>
                  </a:lnTo>
                  <a:lnTo>
                    <a:pt x="55" y="18"/>
                  </a:lnTo>
                  <a:lnTo>
                    <a:pt x="59" y="19"/>
                  </a:lnTo>
                  <a:lnTo>
                    <a:pt x="63" y="20"/>
                  </a:lnTo>
                  <a:lnTo>
                    <a:pt x="66" y="22"/>
                  </a:lnTo>
                  <a:lnTo>
                    <a:pt x="67" y="22"/>
                  </a:lnTo>
                  <a:lnTo>
                    <a:pt x="70" y="23"/>
                  </a:lnTo>
                  <a:lnTo>
                    <a:pt x="74" y="24"/>
                  </a:lnTo>
                  <a:lnTo>
                    <a:pt x="78" y="25"/>
                  </a:lnTo>
                  <a:lnTo>
                    <a:pt x="82" y="26"/>
                  </a:lnTo>
                  <a:lnTo>
                    <a:pt x="86" y="27"/>
                  </a:lnTo>
                  <a:lnTo>
                    <a:pt x="89" y="28"/>
                  </a:lnTo>
                  <a:lnTo>
                    <a:pt x="90" y="28"/>
                  </a:lnTo>
                  <a:lnTo>
                    <a:pt x="94" y="29"/>
                  </a:lnTo>
                  <a:lnTo>
                    <a:pt x="98" y="30"/>
                  </a:lnTo>
                  <a:lnTo>
                    <a:pt x="102" y="31"/>
                  </a:lnTo>
                  <a:lnTo>
                    <a:pt x="106" y="32"/>
                  </a:lnTo>
                  <a:lnTo>
                    <a:pt x="110" y="33"/>
                  </a:lnTo>
                  <a:lnTo>
                    <a:pt x="113" y="34"/>
                  </a:lnTo>
                  <a:lnTo>
                    <a:pt x="114" y="34"/>
                  </a:lnTo>
                  <a:lnTo>
                    <a:pt x="118" y="35"/>
                  </a:lnTo>
                  <a:lnTo>
                    <a:pt x="122" y="36"/>
                  </a:lnTo>
                  <a:lnTo>
                    <a:pt x="126" y="37"/>
                  </a:lnTo>
                  <a:lnTo>
                    <a:pt x="129" y="38"/>
                  </a:lnTo>
                  <a:lnTo>
                    <a:pt x="133" y="39"/>
                  </a:lnTo>
                  <a:lnTo>
                    <a:pt x="137" y="40"/>
                  </a:lnTo>
                  <a:lnTo>
                    <a:pt x="140" y="40"/>
                  </a:lnTo>
                  <a:lnTo>
                    <a:pt x="141" y="41"/>
                  </a:lnTo>
                  <a:lnTo>
                    <a:pt x="145" y="41"/>
                  </a:lnTo>
                  <a:lnTo>
                    <a:pt x="149" y="42"/>
                  </a:lnTo>
                  <a:lnTo>
                    <a:pt x="153" y="43"/>
                  </a:lnTo>
                  <a:lnTo>
                    <a:pt x="157" y="44"/>
                  </a:lnTo>
                  <a:lnTo>
                    <a:pt x="161" y="45"/>
                  </a:lnTo>
                  <a:lnTo>
                    <a:pt x="165" y="46"/>
                  </a:lnTo>
                  <a:lnTo>
                    <a:pt x="169" y="47"/>
                  </a:lnTo>
                  <a:lnTo>
                    <a:pt x="169" y="47"/>
                  </a:lnTo>
                  <a:lnTo>
                    <a:pt x="173" y="47"/>
                  </a:lnTo>
                  <a:lnTo>
                    <a:pt x="173" y="47"/>
                  </a:lnTo>
                </a:path>
              </a:pathLst>
            </a:custGeom>
            <a:noFill/>
            <a:ln w="20638">
              <a:solidFill>
                <a:srgbClr val="BFFF3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4782" y="2308"/>
              <a:ext cx="25" cy="6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4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</a:path>
              </a:pathLst>
            </a:custGeom>
            <a:noFill/>
            <a:ln w="20638">
              <a:solidFill>
                <a:srgbClr val="BFFF3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1686" y="659"/>
              <a:ext cx="38" cy="30"/>
            </a:xfrm>
            <a:custGeom>
              <a:avLst/>
              <a:gdLst>
                <a:gd name="T0" fmla="*/ 0 w 6"/>
                <a:gd name="T1" fmla="*/ 0 h 5"/>
                <a:gd name="T2" fmla="*/ 2 w 6"/>
                <a:gd name="T3" fmla="*/ 1 h 5"/>
                <a:gd name="T4" fmla="*/ 6 w 6"/>
                <a:gd name="T5" fmla="*/ 5 h 5"/>
                <a:gd name="T6" fmla="*/ 6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2" y="1"/>
                  </a:lnTo>
                  <a:lnTo>
                    <a:pt x="6" y="5"/>
                  </a:lnTo>
                  <a:lnTo>
                    <a:pt x="6" y="5"/>
                  </a:lnTo>
                </a:path>
              </a:pathLst>
            </a:custGeom>
            <a:noFill/>
            <a:ln w="20638">
              <a:solidFill>
                <a:srgbClr val="FFC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1756" y="719"/>
              <a:ext cx="847" cy="619"/>
            </a:xfrm>
            <a:custGeom>
              <a:avLst/>
              <a:gdLst>
                <a:gd name="T0" fmla="*/ 0 w 133"/>
                <a:gd name="T1" fmla="*/ 0 h 104"/>
                <a:gd name="T2" fmla="*/ 2 w 133"/>
                <a:gd name="T3" fmla="*/ 2 h 104"/>
                <a:gd name="T4" fmla="*/ 3 w 133"/>
                <a:gd name="T5" fmla="*/ 3 h 104"/>
                <a:gd name="T6" fmla="*/ 7 w 133"/>
                <a:gd name="T7" fmla="*/ 6 h 104"/>
                <a:gd name="T8" fmla="*/ 9 w 133"/>
                <a:gd name="T9" fmla="*/ 8 h 104"/>
                <a:gd name="T10" fmla="*/ 10 w 133"/>
                <a:gd name="T11" fmla="*/ 10 h 104"/>
                <a:gd name="T12" fmla="*/ 14 w 133"/>
                <a:gd name="T13" fmla="*/ 13 h 104"/>
                <a:gd name="T14" fmla="*/ 16 w 133"/>
                <a:gd name="T15" fmla="*/ 15 h 104"/>
                <a:gd name="T16" fmla="*/ 18 w 133"/>
                <a:gd name="T17" fmla="*/ 17 h 104"/>
                <a:gd name="T18" fmla="*/ 22 w 133"/>
                <a:gd name="T19" fmla="*/ 20 h 104"/>
                <a:gd name="T20" fmla="*/ 23 w 133"/>
                <a:gd name="T21" fmla="*/ 21 h 104"/>
                <a:gd name="T22" fmla="*/ 26 w 133"/>
                <a:gd name="T23" fmla="*/ 24 h 104"/>
                <a:gd name="T24" fmla="*/ 30 w 133"/>
                <a:gd name="T25" fmla="*/ 27 h 104"/>
                <a:gd name="T26" fmla="*/ 30 w 133"/>
                <a:gd name="T27" fmla="*/ 27 h 104"/>
                <a:gd name="T28" fmla="*/ 34 w 133"/>
                <a:gd name="T29" fmla="*/ 31 h 104"/>
                <a:gd name="T30" fmla="*/ 37 w 133"/>
                <a:gd name="T31" fmla="*/ 33 h 104"/>
                <a:gd name="T32" fmla="*/ 38 w 133"/>
                <a:gd name="T33" fmla="*/ 34 h 104"/>
                <a:gd name="T34" fmla="*/ 42 w 133"/>
                <a:gd name="T35" fmla="*/ 37 h 104"/>
                <a:gd name="T36" fmla="*/ 45 w 133"/>
                <a:gd name="T37" fmla="*/ 40 h 104"/>
                <a:gd name="T38" fmla="*/ 46 w 133"/>
                <a:gd name="T39" fmla="*/ 40 h 104"/>
                <a:gd name="T40" fmla="*/ 50 w 133"/>
                <a:gd name="T41" fmla="*/ 44 h 104"/>
                <a:gd name="T42" fmla="*/ 52 w 133"/>
                <a:gd name="T43" fmla="*/ 46 h 104"/>
                <a:gd name="T44" fmla="*/ 54 w 133"/>
                <a:gd name="T45" fmla="*/ 47 h 104"/>
                <a:gd name="T46" fmla="*/ 58 w 133"/>
                <a:gd name="T47" fmla="*/ 50 h 104"/>
                <a:gd name="T48" fmla="*/ 60 w 133"/>
                <a:gd name="T49" fmla="*/ 52 h 104"/>
                <a:gd name="T50" fmla="*/ 62 w 133"/>
                <a:gd name="T51" fmla="*/ 53 h 104"/>
                <a:gd name="T52" fmla="*/ 66 w 133"/>
                <a:gd name="T53" fmla="*/ 56 h 104"/>
                <a:gd name="T54" fmla="*/ 68 w 133"/>
                <a:gd name="T55" fmla="*/ 58 h 104"/>
                <a:gd name="T56" fmla="*/ 69 w 133"/>
                <a:gd name="T57" fmla="*/ 59 h 104"/>
                <a:gd name="T58" fmla="*/ 73 w 133"/>
                <a:gd name="T59" fmla="*/ 62 h 104"/>
                <a:gd name="T60" fmla="*/ 76 w 133"/>
                <a:gd name="T61" fmla="*/ 65 h 104"/>
                <a:gd name="T62" fmla="*/ 77 w 133"/>
                <a:gd name="T63" fmla="*/ 65 h 104"/>
                <a:gd name="T64" fmla="*/ 81 w 133"/>
                <a:gd name="T65" fmla="*/ 68 h 104"/>
                <a:gd name="T66" fmla="*/ 85 w 133"/>
                <a:gd name="T67" fmla="*/ 71 h 104"/>
                <a:gd name="T68" fmla="*/ 85 w 133"/>
                <a:gd name="T69" fmla="*/ 71 h 104"/>
                <a:gd name="T70" fmla="*/ 89 w 133"/>
                <a:gd name="T71" fmla="*/ 74 h 104"/>
                <a:gd name="T72" fmla="*/ 93 w 133"/>
                <a:gd name="T73" fmla="*/ 77 h 104"/>
                <a:gd name="T74" fmla="*/ 93 w 133"/>
                <a:gd name="T75" fmla="*/ 77 h 104"/>
                <a:gd name="T76" fmla="*/ 97 w 133"/>
                <a:gd name="T77" fmla="*/ 80 h 104"/>
                <a:gd name="T78" fmla="*/ 101 w 133"/>
                <a:gd name="T79" fmla="*/ 82 h 104"/>
                <a:gd name="T80" fmla="*/ 102 w 133"/>
                <a:gd name="T81" fmla="*/ 83 h 104"/>
                <a:gd name="T82" fmla="*/ 105 w 133"/>
                <a:gd name="T83" fmla="*/ 85 h 104"/>
                <a:gd name="T84" fmla="*/ 109 w 133"/>
                <a:gd name="T85" fmla="*/ 88 h 104"/>
                <a:gd name="T86" fmla="*/ 111 w 133"/>
                <a:gd name="T87" fmla="*/ 90 h 104"/>
                <a:gd name="T88" fmla="*/ 113 w 133"/>
                <a:gd name="T89" fmla="*/ 91 h 104"/>
                <a:gd name="T90" fmla="*/ 117 w 133"/>
                <a:gd name="T91" fmla="*/ 93 h 104"/>
                <a:gd name="T92" fmla="*/ 120 w 133"/>
                <a:gd name="T93" fmla="*/ 96 h 104"/>
                <a:gd name="T94" fmla="*/ 121 w 133"/>
                <a:gd name="T95" fmla="*/ 96 h 104"/>
                <a:gd name="T96" fmla="*/ 125 w 133"/>
                <a:gd name="T97" fmla="*/ 99 h 104"/>
                <a:gd name="T98" fmla="*/ 128 w 133"/>
                <a:gd name="T99" fmla="*/ 101 h 104"/>
                <a:gd name="T100" fmla="*/ 130 w 133"/>
                <a:gd name="T101" fmla="*/ 102 h 104"/>
                <a:gd name="T102" fmla="*/ 132 w 133"/>
                <a:gd name="T103" fmla="*/ 104 h 104"/>
                <a:gd name="T104" fmla="*/ 133 w 133"/>
                <a:gd name="T10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3" h="104">
                  <a:moveTo>
                    <a:pt x="0" y="0"/>
                  </a:moveTo>
                  <a:lnTo>
                    <a:pt x="2" y="2"/>
                  </a:lnTo>
                  <a:lnTo>
                    <a:pt x="3" y="3"/>
                  </a:lnTo>
                  <a:lnTo>
                    <a:pt x="7" y="6"/>
                  </a:lnTo>
                  <a:lnTo>
                    <a:pt x="9" y="8"/>
                  </a:lnTo>
                  <a:lnTo>
                    <a:pt x="10" y="10"/>
                  </a:lnTo>
                  <a:lnTo>
                    <a:pt x="14" y="13"/>
                  </a:lnTo>
                  <a:lnTo>
                    <a:pt x="16" y="15"/>
                  </a:lnTo>
                  <a:lnTo>
                    <a:pt x="18" y="17"/>
                  </a:lnTo>
                  <a:lnTo>
                    <a:pt x="22" y="20"/>
                  </a:lnTo>
                  <a:lnTo>
                    <a:pt x="23" y="21"/>
                  </a:lnTo>
                  <a:lnTo>
                    <a:pt x="26" y="24"/>
                  </a:lnTo>
                  <a:lnTo>
                    <a:pt x="30" y="27"/>
                  </a:lnTo>
                  <a:lnTo>
                    <a:pt x="30" y="27"/>
                  </a:lnTo>
                  <a:lnTo>
                    <a:pt x="34" y="31"/>
                  </a:lnTo>
                  <a:lnTo>
                    <a:pt x="37" y="33"/>
                  </a:lnTo>
                  <a:lnTo>
                    <a:pt x="38" y="34"/>
                  </a:lnTo>
                  <a:lnTo>
                    <a:pt x="42" y="37"/>
                  </a:lnTo>
                  <a:lnTo>
                    <a:pt x="45" y="40"/>
                  </a:lnTo>
                  <a:lnTo>
                    <a:pt x="46" y="40"/>
                  </a:lnTo>
                  <a:lnTo>
                    <a:pt x="50" y="44"/>
                  </a:lnTo>
                  <a:lnTo>
                    <a:pt x="52" y="46"/>
                  </a:lnTo>
                  <a:lnTo>
                    <a:pt x="54" y="47"/>
                  </a:lnTo>
                  <a:lnTo>
                    <a:pt x="58" y="50"/>
                  </a:lnTo>
                  <a:lnTo>
                    <a:pt x="60" y="52"/>
                  </a:lnTo>
                  <a:lnTo>
                    <a:pt x="62" y="53"/>
                  </a:lnTo>
                  <a:lnTo>
                    <a:pt x="66" y="56"/>
                  </a:lnTo>
                  <a:lnTo>
                    <a:pt x="68" y="58"/>
                  </a:lnTo>
                  <a:lnTo>
                    <a:pt x="69" y="59"/>
                  </a:lnTo>
                  <a:lnTo>
                    <a:pt x="73" y="62"/>
                  </a:lnTo>
                  <a:lnTo>
                    <a:pt x="76" y="65"/>
                  </a:lnTo>
                  <a:lnTo>
                    <a:pt x="77" y="65"/>
                  </a:lnTo>
                  <a:lnTo>
                    <a:pt x="81" y="68"/>
                  </a:lnTo>
                  <a:lnTo>
                    <a:pt x="85" y="71"/>
                  </a:lnTo>
                  <a:lnTo>
                    <a:pt x="85" y="71"/>
                  </a:lnTo>
                  <a:lnTo>
                    <a:pt x="89" y="74"/>
                  </a:lnTo>
                  <a:lnTo>
                    <a:pt x="93" y="77"/>
                  </a:lnTo>
                  <a:lnTo>
                    <a:pt x="93" y="77"/>
                  </a:lnTo>
                  <a:lnTo>
                    <a:pt x="97" y="80"/>
                  </a:lnTo>
                  <a:lnTo>
                    <a:pt x="101" y="82"/>
                  </a:lnTo>
                  <a:lnTo>
                    <a:pt x="102" y="83"/>
                  </a:lnTo>
                  <a:lnTo>
                    <a:pt x="105" y="85"/>
                  </a:lnTo>
                  <a:lnTo>
                    <a:pt x="109" y="88"/>
                  </a:lnTo>
                  <a:lnTo>
                    <a:pt x="111" y="90"/>
                  </a:lnTo>
                  <a:lnTo>
                    <a:pt x="113" y="91"/>
                  </a:lnTo>
                  <a:lnTo>
                    <a:pt x="117" y="93"/>
                  </a:lnTo>
                  <a:lnTo>
                    <a:pt x="120" y="96"/>
                  </a:lnTo>
                  <a:lnTo>
                    <a:pt x="121" y="96"/>
                  </a:lnTo>
                  <a:lnTo>
                    <a:pt x="125" y="99"/>
                  </a:lnTo>
                  <a:lnTo>
                    <a:pt x="128" y="101"/>
                  </a:lnTo>
                  <a:lnTo>
                    <a:pt x="130" y="102"/>
                  </a:lnTo>
                  <a:lnTo>
                    <a:pt x="132" y="104"/>
                  </a:lnTo>
                  <a:lnTo>
                    <a:pt x="133" y="104"/>
                  </a:lnTo>
                </a:path>
              </a:pathLst>
            </a:custGeom>
            <a:noFill/>
            <a:ln w="20638">
              <a:solidFill>
                <a:srgbClr val="FFC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2641" y="1362"/>
              <a:ext cx="969" cy="500"/>
            </a:xfrm>
            <a:custGeom>
              <a:avLst/>
              <a:gdLst>
                <a:gd name="T0" fmla="*/ 0 w 152"/>
                <a:gd name="T1" fmla="*/ 0 h 84"/>
                <a:gd name="T2" fmla="*/ 1 w 152"/>
                <a:gd name="T3" fmla="*/ 1 h 84"/>
                <a:gd name="T4" fmla="*/ 5 w 152"/>
                <a:gd name="T5" fmla="*/ 3 h 84"/>
                <a:gd name="T6" fmla="*/ 9 w 152"/>
                <a:gd name="T7" fmla="*/ 6 h 84"/>
                <a:gd name="T8" fmla="*/ 10 w 152"/>
                <a:gd name="T9" fmla="*/ 7 h 84"/>
                <a:gd name="T10" fmla="*/ 13 w 152"/>
                <a:gd name="T11" fmla="*/ 8 h 84"/>
                <a:gd name="T12" fmla="*/ 17 w 152"/>
                <a:gd name="T13" fmla="*/ 11 h 84"/>
                <a:gd name="T14" fmla="*/ 20 w 152"/>
                <a:gd name="T15" fmla="*/ 13 h 84"/>
                <a:gd name="T16" fmla="*/ 21 w 152"/>
                <a:gd name="T17" fmla="*/ 13 h 84"/>
                <a:gd name="T18" fmla="*/ 25 w 152"/>
                <a:gd name="T19" fmla="*/ 16 h 84"/>
                <a:gd name="T20" fmla="*/ 29 w 152"/>
                <a:gd name="T21" fmla="*/ 18 h 84"/>
                <a:gd name="T22" fmla="*/ 30 w 152"/>
                <a:gd name="T23" fmla="*/ 19 h 84"/>
                <a:gd name="T24" fmla="*/ 33 w 152"/>
                <a:gd name="T25" fmla="*/ 21 h 84"/>
                <a:gd name="T26" fmla="*/ 37 w 152"/>
                <a:gd name="T27" fmla="*/ 23 h 84"/>
                <a:gd name="T28" fmla="*/ 40 w 152"/>
                <a:gd name="T29" fmla="*/ 25 h 84"/>
                <a:gd name="T30" fmla="*/ 41 w 152"/>
                <a:gd name="T31" fmla="*/ 25 h 84"/>
                <a:gd name="T32" fmla="*/ 45 w 152"/>
                <a:gd name="T33" fmla="*/ 28 h 84"/>
                <a:gd name="T34" fmla="*/ 48 w 152"/>
                <a:gd name="T35" fmla="*/ 30 h 84"/>
                <a:gd name="T36" fmla="*/ 51 w 152"/>
                <a:gd name="T37" fmla="*/ 32 h 84"/>
                <a:gd name="T38" fmla="*/ 52 w 152"/>
                <a:gd name="T39" fmla="*/ 32 h 84"/>
                <a:gd name="T40" fmla="*/ 56 w 152"/>
                <a:gd name="T41" fmla="*/ 35 h 84"/>
                <a:gd name="T42" fmla="*/ 60 w 152"/>
                <a:gd name="T43" fmla="*/ 37 h 84"/>
                <a:gd name="T44" fmla="*/ 62 w 152"/>
                <a:gd name="T45" fmla="*/ 38 h 84"/>
                <a:gd name="T46" fmla="*/ 64 w 152"/>
                <a:gd name="T47" fmla="*/ 39 h 84"/>
                <a:gd name="T48" fmla="*/ 68 w 152"/>
                <a:gd name="T49" fmla="*/ 41 h 84"/>
                <a:gd name="T50" fmla="*/ 72 w 152"/>
                <a:gd name="T51" fmla="*/ 44 h 84"/>
                <a:gd name="T52" fmla="*/ 73 w 152"/>
                <a:gd name="T53" fmla="*/ 44 h 84"/>
                <a:gd name="T54" fmla="*/ 76 w 152"/>
                <a:gd name="T55" fmla="*/ 46 h 84"/>
                <a:gd name="T56" fmla="*/ 80 w 152"/>
                <a:gd name="T57" fmla="*/ 48 h 84"/>
                <a:gd name="T58" fmla="*/ 84 w 152"/>
                <a:gd name="T59" fmla="*/ 50 h 84"/>
                <a:gd name="T60" fmla="*/ 84 w 152"/>
                <a:gd name="T61" fmla="*/ 50 h 84"/>
                <a:gd name="T62" fmla="*/ 88 w 152"/>
                <a:gd name="T63" fmla="*/ 53 h 84"/>
                <a:gd name="T64" fmla="*/ 92 w 152"/>
                <a:gd name="T65" fmla="*/ 55 h 84"/>
                <a:gd name="T66" fmla="*/ 95 w 152"/>
                <a:gd name="T67" fmla="*/ 57 h 84"/>
                <a:gd name="T68" fmla="*/ 96 w 152"/>
                <a:gd name="T69" fmla="*/ 57 h 84"/>
                <a:gd name="T70" fmla="*/ 100 w 152"/>
                <a:gd name="T71" fmla="*/ 59 h 84"/>
                <a:gd name="T72" fmla="*/ 104 w 152"/>
                <a:gd name="T73" fmla="*/ 61 h 84"/>
                <a:gd name="T74" fmla="*/ 107 w 152"/>
                <a:gd name="T75" fmla="*/ 63 h 84"/>
                <a:gd name="T76" fmla="*/ 107 w 152"/>
                <a:gd name="T77" fmla="*/ 63 h 84"/>
                <a:gd name="T78" fmla="*/ 111 w 152"/>
                <a:gd name="T79" fmla="*/ 65 h 84"/>
                <a:gd name="T80" fmla="*/ 115 w 152"/>
                <a:gd name="T81" fmla="*/ 67 h 84"/>
                <a:gd name="T82" fmla="*/ 119 w 152"/>
                <a:gd name="T83" fmla="*/ 69 h 84"/>
                <a:gd name="T84" fmla="*/ 119 w 152"/>
                <a:gd name="T85" fmla="*/ 69 h 84"/>
                <a:gd name="T86" fmla="*/ 123 w 152"/>
                <a:gd name="T87" fmla="*/ 71 h 84"/>
                <a:gd name="T88" fmla="*/ 127 w 152"/>
                <a:gd name="T89" fmla="*/ 73 h 84"/>
                <a:gd name="T90" fmla="*/ 131 w 152"/>
                <a:gd name="T91" fmla="*/ 75 h 84"/>
                <a:gd name="T92" fmla="*/ 132 w 152"/>
                <a:gd name="T93" fmla="*/ 75 h 84"/>
                <a:gd name="T94" fmla="*/ 135 w 152"/>
                <a:gd name="T95" fmla="*/ 77 h 84"/>
                <a:gd name="T96" fmla="*/ 139 w 152"/>
                <a:gd name="T97" fmla="*/ 78 h 84"/>
                <a:gd name="T98" fmla="*/ 143 w 152"/>
                <a:gd name="T99" fmla="*/ 80 h 84"/>
                <a:gd name="T100" fmla="*/ 146 w 152"/>
                <a:gd name="T101" fmla="*/ 82 h 84"/>
                <a:gd name="T102" fmla="*/ 147 w 152"/>
                <a:gd name="T103" fmla="*/ 82 h 84"/>
                <a:gd name="T104" fmla="*/ 151 w 152"/>
                <a:gd name="T105" fmla="*/ 84 h 84"/>
                <a:gd name="T106" fmla="*/ 152 w 152"/>
                <a:gd name="T10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2" h="84">
                  <a:moveTo>
                    <a:pt x="0" y="0"/>
                  </a:moveTo>
                  <a:lnTo>
                    <a:pt x="1" y="1"/>
                  </a:lnTo>
                  <a:lnTo>
                    <a:pt x="5" y="3"/>
                  </a:lnTo>
                  <a:lnTo>
                    <a:pt x="9" y="6"/>
                  </a:lnTo>
                  <a:lnTo>
                    <a:pt x="10" y="7"/>
                  </a:lnTo>
                  <a:lnTo>
                    <a:pt x="13" y="8"/>
                  </a:lnTo>
                  <a:lnTo>
                    <a:pt x="17" y="11"/>
                  </a:lnTo>
                  <a:lnTo>
                    <a:pt x="20" y="13"/>
                  </a:lnTo>
                  <a:lnTo>
                    <a:pt x="21" y="13"/>
                  </a:lnTo>
                  <a:lnTo>
                    <a:pt x="25" y="16"/>
                  </a:lnTo>
                  <a:lnTo>
                    <a:pt x="29" y="18"/>
                  </a:lnTo>
                  <a:lnTo>
                    <a:pt x="30" y="19"/>
                  </a:lnTo>
                  <a:lnTo>
                    <a:pt x="33" y="21"/>
                  </a:lnTo>
                  <a:lnTo>
                    <a:pt x="37" y="23"/>
                  </a:lnTo>
                  <a:lnTo>
                    <a:pt x="40" y="25"/>
                  </a:lnTo>
                  <a:lnTo>
                    <a:pt x="41" y="25"/>
                  </a:lnTo>
                  <a:lnTo>
                    <a:pt x="45" y="28"/>
                  </a:lnTo>
                  <a:lnTo>
                    <a:pt x="48" y="30"/>
                  </a:lnTo>
                  <a:lnTo>
                    <a:pt x="51" y="32"/>
                  </a:lnTo>
                  <a:lnTo>
                    <a:pt x="52" y="32"/>
                  </a:lnTo>
                  <a:lnTo>
                    <a:pt x="56" y="35"/>
                  </a:lnTo>
                  <a:lnTo>
                    <a:pt x="60" y="37"/>
                  </a:lnTo>
                  <a:lnTo>
                    <a:pt x="62" y="38"/>
                  </a:lnTo>
                  <a:lnTo>
                    <a:pt x="64" y="39"/>
                  </a:lnTo>
                  <a:lnTo>
                    <a:pt x="68" y="41"/>
                  </a:lnTo>
                  <a:lnTo>
                    <a:pt x="72" y="44"/>
                  </a:lnTo>
                  <a:lnTo>
                    <a:pt x="73" y="44"/>
                  </a:lnTo>
                  <a:lnTo>
                    <a:pt x="76" y="46"/>
                  </a:lnTo>
                  <a:lnTo>
                    <a:pt x="80" y="48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8" y="53"/>
                  </a:lnTo>
                  <a:lnTo>
                    <a:pt x="92" y="55"/>
                  </a:lnTo>
                  <a:lnTo>
                    <a:pt x="95" y="57"/>
                  </a:lnTo>
                  <a:lnTo>
                    <a:pt x="96" y="57"/>
                  </a:lnTo>
                  <a:lnTo>
                    <a:pt x="100" y="59"/>
                  </a:lnTo>
                  <a:lnTo>
                    <a:pt x="104" y="61"/>
                  </a:lnTo>
                  <a:lnTo>
                    <a:pt x="107" y="63"/>
                  </a:lnTo>
                  <a:lnTo>
                    <a:pt x="107" y="63"/>
                  </a:lnTo>
                  <a:lnTo>
                    <a:pt x="111" y="65"/>
                  </a:lnTo>
                  <a:lnTo>
                    <a:pt x="115" y="67"/>
                  </a:lnTo>
                  <a:lnTo>
                    <a:pt x="119" y="69"/>
                  </a:lnTo>
                  <a:lnTo>
                    <a:pt x="119" y="69"/>
                  </a:lnTo>
                  <a:lnTo>
                    <a:pt x="123" y="71"/>
                  </a:lnTo>
                  <a:lnTo>
                    <a:pt x="127" y="73"/>
                  </a:lnTo>
                  <a:lnTo>
                    <a:pt x="131" y="75"/>
                  </a:lnTo>
                  <a:lnTo>
                    <a:pt x="132" y="75"/>
                  </a:lnTo>
                  <a:lnTo>
                    <a:pt x="135" y="77"/>
                  </a:lnTo>
                  <a:lnTo>
                    <a:pt x="139" y="78"/>
                  </a:lnTo>
                  <a:lnTo>
                    <a:pt x="143" y="80"/>
                  </a:lnTo>
                  <a:lnTo>
                    <a:pt x="146" y="82"/>
                  </a:lnTo>
                  <a:lnTo>
                    <a:pt x="147" y="82"/>
                  </a:lnTo>
                  <a:lnTo>
                    <a:pt x="151" y="84"/>
                  </a:lnTo>
                  <a:lnTo>
                    <a:pt x="152" y="84"/>
                  </a:lnTo>
                </a:path>
              </a:pathLst>
            </a:custGeom>
            <a:noFill/>
            <a:ln w="20638">
              <a:solidFill>
                <a:srgbClr val="FFC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3654" y="1880"/>
              <a:ext cx="1090" cy="321"/>
            </a:xfrm>
            <a:custGeom>
              <a:avLst/>
              <a:gdLst>
                <a:gd name="T0" fmla="*/ 0 w 171"/>
                <a:gd name="T1" fmla="*/ 0 h 54"/>
                <a:gd name="T2" fmla="*/ 1 w 171"/>
                <a:gd name="T3" fmla="*/ 1 h 54"/>
                <a:gd name="T4" fmla="*/ 4 w 171"/>
                <a:gd name="T5" fmla="*/ 2 h 54"/>
                <a:gd name="T6" fmla="*/ 7 w 171"/>
                <a:gd name="T7" fmla="*/ 3 h 54"/>
                <a:gd name="T8" fmla="*/ 11 w 171"/>
                <a:gd name="T9" fmla="*/ 5 h 54"/>
                <a:gd name="T10" fmla="*/ 15 w 171"/>
                <a:gd name="T11" fmla="*/ 6 h 54"/>
                <a:gd name="T12" fmla="*/ 17 w 171"/>
                <a:gd name="T13" fmla="*/ 7 h 54"/>
                <a:gd name="T14" fmla="*/ 19 w 171"/>
                <a:gd name="T15" fmla="*/ 8 h 54"/>
                <a:gd name="T16" fmla="*/ 23 w 171"/>
                <a:gd name="T17" fmla="*/ 9 h 54"/>
                <a:gd name="T18" fmla="*/ 27 w 171"/>
                <a:gd name="T19" fmla="*/ 11 h 54"/>
                <a:gd name="T20" fmla="*/ 31 w 171"/>
                <a:gd name="T21" fmla="*/ 12 h 54"/>
                <a:gd name="T22" fmla="*/ 33 w 171"/>
                <a:gd name="T23" fmla="*/ 13 h 54"/>
                <a:gd name="T24" fmla="*/ 35 w 171"/>
                <a:gd name="T25" fmla="*/ 14 h 54"/>
                <a:gd name="T26" fmla="*/ 39 w 171"/>
                <a:gd name="T27" fmla="*/ 15 h 54"/>
                <a:gd name="T28" fmla="*/ 43 w 171"/>
                <a:gd name="T29" fmla="*/ 17 h 54"/>
                <a:gd name="T30" fmla="*/ 47 w 171"/>
                <a:gd name="T31" fmla="*/ 18 h 54"/>
                <a:gd name="T32" fmla="*/ 50 w 171"/>
                <a:gd name="T33" fmla="*/ 20 h 54"/>
                <a:gd name="T34" fmla="*/ 51 w 171"/>
                <a:gd name="T35" fmla="*/ 20 h 54"/>
                <a:gd name="T36" fmla="*/ 55 w 171"/>
                <a:gd name="T37" fmla="*/ 21 h 54"/>
                <a:gd name="T38" fmla="*/ 59 w 171"/>
                <a:gd name="T39" fmla="*/ 22 h 54"/>
                <a:gd name="T40" fmla="*/ 63 w 171"/>
                <a:gd name="T41" fmla="*/ 24 h 54"/>
                <a:gd name="T42" fmla="*/ 66 w 171"/>
                <a:gd name="T43" fmla="*/ 25 h 54"/>
                <a:gd name="T44" fmla="*/ 69 w 171"/>
                <a:gd name="T45" fmla="*/ 26 h 54"/>
                <a:gd name="T46" fmla="*/ 70 w 171"/>
                <a:gd name="T47" fmla="*/ 26 h 54"/>
                <a:gd name="T48" fmla="*/ 74 w 171"/>
                <a:gd name="T49" fmla="*/ 28 h 54"/>
                <a:gd name="T50" fmla="*/ 78 w 171"/>
                <a:gd name="T51" fmla="*/ 29 h 54"/>
                <a:gd name="T52" fmla="*/ 82 w 171"/>
                <a:gd name="T53" fmla="*/ 30 h 54"/>
                <a:gd name="T54" fmla="*/ 86 w 171"/>
                <a:gd name="T55" fmla="*/ 31 h 54"/>
                <a:gd name="T56" fmla="*/ 88 w 171"/>
                <a:gd name="T57" fmla="*/ 32 h 54"/>
                <a:gd name="T58" fmla="*/ 90 w 171"/>
                <a:gd name="T59" fmla="*/ 33 h 54"/>
                <a:gd name="T60" fmla="*/ 94 w 171"/>
                <a:gd name="T61" fmla="*/ 34 h 54"/>
                <a:gd name="T62" fmla="*/ 98 w 171"/>
                <a:gd name="T63" fmla="*/ 35 h 54"/>
                <a:gd name="T64" fmla="*/ 102 w 171"/>
                <a:gd name="T65" fmla="*/ 36 h 54"/>
                <a:gd name="T66" fmla="*/ 106 w 171"/>
                <a:gd name="T67" fmla="*/ 37 h 54"/>
                <a:gd name="T68" fmla="*/ 109 w 171"/>
                <a:gd name="T69" fmla="*/ 38 h 54"/>
                <a:gd name="T70" fmla="*/ 110 w 171"/>
                <a:gd name="T71" fmla="*/ 38 h 54"/>
                <a:gd name="T72" fmla="*/ 114 w 171"/>
                <a:gd name="T73" fmla="*/ 40 h 54"/>
                <a:gd name="T74" fmla="*/ 118 w 171"/>
                <a:gd name="T75" fmla="*/ 41 h 54"/>
                <a:gd name="T76" fmla="*/ 122 w 171"/>
                <a:gd name="T77" fmla="*/ 42 h 54"/>
                <a:gd name="T78" fmla="*/ 125 w 171"/>
                <a:gd name="T79" fmla="*/ 43 h 54"/>
                <a:gd name="T80" fmla="*/ 129 w 171"/>
                <a:gd name="T81" fmla="*/ 44 h 54"/>
                <a:gd name="T82" fmla="*/ 132 w 171"/>
                <a:gd name="T83" fmla="*/ 45 h 54"/>
                <a:gd name="T84" fmla="*/ 133 w 171"/>
                <a:gd name="T85" fmla="*/ 45 h 54"/>
                <a:gd name="T86" fmla="*/ 137 w 171"/>
                <a:gd name="T87" fmla="*/ 46 h 54"/>
                <a:gd name="T88" fmla="*/ 141 w 171"/>
                <a:gd name="T89" fmla="*/ 47 h 54"/>
                <a:gd name="T90" fmla="*/ 145 w 171"/>
                <a:gd name="T91" fmla="*/ 48 h 54"/>
                <a:gd name="T92" fmla="*/ 149 w 171"/>
                <a:gd name="T93" fmla="*/ 49 h 54"/>
                <a:gd name="T94" fmla="*/ 153 w 171"/>
                <a:gd name="T95" fmla="*/ 50 h 54"/>
                <a:gd name="T96" fmla="*/ 156 w 171"/>
                <a:gd name="T97" fmla="*/ 51 h 54"/>
                <a:gd name="T98" fmla="*/ 157 w 171"/>
                <a:gd name="T99" fmla="*/ 51 h 54"/>
                <a:gd name="T100" fmla="*/ 161 w 171"/>
                <a:gd name="T101" fmla="*/ 52 h 54"/>
                <a:gd name="T102" fmla="*/ 165 w 171"/>
                <a:gd name="T103" fmla="*/ 53 h 54"/>
                <a:gd name="T104" fmla="*/ 169 w 171"/>
                <a:gd name="T105" fmla="*/ 54 h 54"/>
                <a:gd name="T106" fmla="*/ 171 w 171"/>
                <a:gd name="T10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1" h="54">
                  <a:moveTo>
                    <a:pt x="0" y="0"/>
                  </a:moveTo>
                  <a:lnTo>
                    <a:pt x="1" y="1"/>
                  </a:lnTo>
                  <a:lnTo>
                    <a:pt x="4" y="2"/>
                  </a:lnTo>
                  <a:lnTo>
                    <a:pt x="7" y="3"/>
                  </a:lnTo>
                  <a:lnTo>
                    <a:pt x="11" y="5"/>
                  </a:lnTo>
                  <a:lnTo>
                    <a:pt x="15" y="6"/>
                  </a:lnTo>
                  <a:lnTo>
                    <a:pt x="17" y="7"/>
                  </a:lnTo>
                  <a:lnTo>
                    <a:pt x="19" y="8"/>
                  </a:lnTo>
                  <a:lnTo>
                    <a:pt x="23" y="9"/>
                  </a:lnTo>
                  <a:lnTo>
                    <a:pt x="27" y="11"/>
                  </a:lnTo>
                  <a:lnTo>
                    <a:pt x="31" y="12"/>
                  </a:lnTo>
                  <a:lnTo>
                    <a:pt x="33" y="13"/>
                  </a:lnTo>
                  <a:lnTo>
                    <a:pt x="35" y="14"/>
                  </a:lnTo>
                  <a:lnTo>
                    <a:pt x="39" y="15"/>
                  </a:lnTo>
                  <a:lnTo>
                    <a:pt x="43" y="17"/>
                  </a:lnTo>
                  <a:lnTo>
                    <a:pt x="47" y="18"/>
                  </a:lnTo>
                  <a:lnTo>
                    <a:pt x="50" y="20"/>
                  </a:lnTo>
                  <a:lnTo>
                    <a:pt x="51" y="20"/>
                  </a:lnTo>
                  <a:lnTo>
                    <a:pt x="55" y="21"/>
                  </a:lnTo>
                  <a:lnTo>
                    <a:pt x="59" y="22"/>
                  </a:lnTo>
                  <a:lnTo>
                    <a:pt x="63" y="24"/>
                  </a:lnTo>
                  <a:lnTo>
                    <a:pt x="66" y="25"/>
                  </a:lnTo>
                  <a:lnTo>
                    <a:pt x="69" y="26"/>
                  </a:lnTo>
                  <a:lnTo>
                    <a:pt x="70" y="26"/>
                  </a:lnTo>
                  <a:lnTo>
                    <a:pt x="74" y="28"/>
                  </a:lnTo>
                  <a:lnTo>
                    <a:pt x="78" y="29"/>
                  </a:lnTo>
                  <a:lnTo>
                    <a:pt x="82" y="30"/>
                  </a:lnTo>
                  <a:lnTo>
                    <a:pt x="86" y="31"/>
                  </a:lnTo>
                  <a:lnTo>
                    <a:pt x="88" y="32"/>
                  </a:lnTo>
                  <a:lnTo>
                    <a:pt x="90" y="33"/>
                  </a:lnTo>
                  <a:lnTo>
                    <a:pt x="94" y="34"/>
                  </a:lnTo>
                  <a:lnTo>
                    <a:pt x="98" y="35"/>
                  </a:lnTo>
                  <a:lnTo>
                    <a:pt x="102" y="36"/>
                  </a:lnTo>
                  <a:lnTo>
                    <a:pt x="106" y="37"/>
                  </a:lnTo>
                  <a:lnTo>
                    <a:pt x="109" y="38"/>
                  </a:lnTo>
                  <a:lnTo>
                    <a:pt x="110" y="38"/>
                  </a:lnTo>
                  <a:lnTo>
                    <a:pt x="114" y="40"/>
                  </a:lnTo>
                  <a:lnTo>
                    <a:pt x="118" y="41"/>
                  </a:lnTo>
                  <a:lnTo>
                    <a:pt x="122" y="42"/>
                  </a:lnTo>
                  <a:lnTo>
                    <a:pt x="125" y="43"/>
                  </a:lnTo>
                  <a:lnTo>
                    <a:pt x="129" y="44"/>
                  </a:lnTo>
                  <a:lnTo>
                    <a:pt x="132" y="45"/>
                  </a:lnTo>
                  <a:lnTo>
                    <a:pt x="133" y="45"/>
                  </a:lnTo>
                  <a:lnTo>
                    <a:pt x="137" y="46"/>
                  </a:lnTo>
                  <a:lnTo>
                    <a:pt x="141" y="47"/>
                  </a:lnTo>
                  <a:lnTo>
                    <a:pt x="145" y="48"/>
                  </a:lnTo>
                  <a:lnTo>
                    <a:pt x="149" y="49"/>
                  </a:lnTo>
                  <a:lnTo>
                    <a:pt x="153" y="50"/>
                  </a:lnTo>
                  <a:lnTo>
                    <a:pt x="156" y="51"/>
                  </a:lnTo>
                  <a:lnTo>
                    <a:pt x="157" y="51"/>
                  </a:lnTo>
                  <a:lnTo>
                    <a:pt x="161" y="52"/>
                  </a:lnTo>
                  <a:lnTo>
                    <a:pt x="165" y="53"/>
                  </a:lnTo>
                  <a:lnTo>
                    <a:pt x="169" y="54"/>
                  </a:lnTo>
                  <a:lnTo>
                    <a:pt x="171" y="54"/>
                  </a:lnTo>
                </a:path>
              </a:pathLst>
            </a:custGeom>
            <a:noFill/>
            <a:ln w="20638">
              <a:solidFill>
                <a:srgbClr val="FFC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1"/>
            <p:cNvSpPr>
              <a:spLocks noChangeShapeType="1"/>
            </p:cNvSpPr>
            <p:nvPr/>
          </p:nvSpPr>
          <p:spPr bwMode="auto">
            <a:xfrm>
              <a:off x="4788" y="2212"/>
              <a:ext cx="19" cy="7"/>
            </a:xfrm>
            <a:prstGeom prst="line">
              <a:avLst/>
            </a:prstGeom>
            <a:noFill/>
            <a:ln w="20638">
              <a:solidFill>
                <a:srgbClr val="FFC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1902" y="659"/>
              <a:ext cx="58" cy="48"/>
            </a:xfrm>
            <a:custGeom>
              <a:avLst/>
              <a:gdLst>
                <a:gd name="T0" fmla="*/ 0 w 9"/>
                <a:gd name="T1" fmla="*/ 0 h 8"/>
                <a:gd name="T2" fmla="*/ 3 w 9"/>
                <a:gd name="T3" fmla="*/ 2 h 8"/>
                <a:gd name="T4" fmla="*/ 7 w 9"/>
                <a:gd name="T5" fmla="*/ 6 h 8"/>
                <a:gd name="T6" fmla="*/ 7 w 9"/>
                <a:gd name="T7" fmla="*/ 6 h 8"/>
                <a:gd name="T8" fmla="*/ 9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0"/>
                  </a:moveTo>
                  <a:lnTo>
                    <a:pt x="3" y="2"/>
                  </a:lnTo>
                  <a:lnTo>
                    <a:pt x="7" y="6"/>
                  </a:lnTo>
                  <a:lnTo>
                    <a:pt x="7" y="6"/>
                  </a:lnTo>
                  <a:lnTo>
                    <a:pt x="9" y="8"/>
                  </a:lnTo>
                </a:path>
              </a:pathLst>
            </a:custGeom>
            <a:noFill/>
            <a:ln w="20638">
              <a:solidFill>
                <a:srgbClr val="FF5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1992" y="730"/>
              <a:ext cx="872" cy="602"/>
            </a:xfrm>
            <a:custGeom>
              <a:avLst/>
              <a:gdLst>
                <a:gd name="T0" fmla="*/ 0 w 137"/>
                <a:gd name="T1" fmla="*/ 0 h 101"/>
                <a:gd name="T2" fmla="*/ 1 w 137"/>
                <a:gd name="T3" fmla="*/ 1 h 101"/>
                <a:gd name="T4" fmla="*/ 5 w 137"/>
                <a:gd name="T5" fmla="*/ 4 h 101"/>
                <a:gd name="T6" fmla="*/ 7 w 137"/>
                <a:gd name="T7" fmla="*/ 6 h 101"/>
                <a:gd name="T8" fmla="*/ 9 w 137"/>
                <a:gd name="T9" fmla="*/ 8 h 101"/>
                <a:gd name="T10" fmla="*/ 13 w 137"/>
                <a:gd name="T11" fmla="*/ 11 h 101"/>
                <a:gd name="T12" fmla="*/ 15 w 137"/>
                <a:gd name="T13" fmla="*/ 13 h 101"/>
                <a:gd name="T14" fmla="*/ 17 w 137"/>
                <a:gd name="T15" fmla="*/ 14 h 101"/>
                <a:gd name="T16" fmla="*/ 21 w 137"/>
                <a:gd name="T17" fmla="*/ 18 h 101"/>
                <a:gd name="T18" fmla="*/ 22 w 137"/>
                <a:gd name="T19" fmla="*/ 19 h 101"/>
                <a:gd name="T20" fmla="*/ 25 w 137"/>
                <a:gd name="T21" fmla="*/ 21 h 101"/>
                <a:gd name="T22" fmla="*/ 29 w 137"/>
                <a:gd name="T23" fmla="*/ 24 h 101"/>
                <a:gd name="T24" fmla="*/ 30 w 137"/>
                <a:gd name="T25" fmla="*/ 25 h 101"/>
                <a:gd name="T26" fmla="*/ 32 w 137"/>
                <a:gd name="T27" fmla="*/ 27 h 101"/>
                <a:gd name="T28" fmla="*/ 36 w 137"/>
                <a:gd name="T29" fmla="*/ 30 h 101"/>
                <a:gd name="T30" fmla="*/ 38 w 137"/>
                <a:gd name="T31" fmla="*/ 31 h 101"/>
                <a:gd name="T32" fmla="*/ 40 w 137"/>
                <a:gd name="T33" fmla="*/ 33 h 101"/>
                <a:gd name="T34" fmla="*/ 44 w 137"/>
                <a:gd name="T35" fmla="*/ 36 h 101"/>
                <a:gd name="T36" fmla="*/ 46 w 137"/>
                <a:gd name="T37" fmla="*/ 38 h 101"/>
                <a:gd name="T38" fmla="*/ 48 w 137"/>
                <a:gd name="T39" fmla="*/ 39 h 101"/>
                <a:gd name="T40" fmla="*/ 52 w 137"/>
                <a:gd name="T41" fmla="*/ 42 h 101"/>
                <a:gd name="T42" fmla="*/ 54 w 137"/>
                <a:gd name="T43" fmla="*/ 44 h 101"/>
                <a:gd name="T44" fmla="*/ 56 w 137"/>
                <a:gd name="T45" fmla="*/ 45 h 101"/>
                <a:gd name="T46" fmla="*/ 60 w 137"/>
                <a:gd name="T47" fmla="*/ 48 h 101"/>
                <a:gd name="T48" fmla="*/ 62 w 137"/>
                <a:gd name="T49" fmla="*/ 50 h 101"/>
                <a:gd name="T50" fmla="*/ 64 w 137"/>
                <a:gd name="T51" fmla="*/ 51 h 101"/>
                <a:gd name="T52" fmla="*/ 68 w 137"/>
                <a:gd name="T53" fmla="*/ 54 h 101"/>
                <a:gd name="T54" fmla="*/ 71 w 137"/>
                <a:gd name="T55" fmla="*/ 56 h 101"/>
                <a:gd name="T56" fmla="*/ 72 w 137"/>
                <a:gd name="T57" fmla="*/ 57 h 101"/>
                <a:gd name="T58" fmla="*/ 76 w 137"/>
                <a:gd name="T59" fmla="*/ 60 h 101"/>
                <a:gd name="T60" fmla="*/ 80 w 137"/>
                <a:gd name="T61" fmla="*/ 63 h 101"/>
                <a:gd name="T62" fmla="*/ 80 w 137"/>
                <a:gd name="T63" fmla="*/ 63 h 101"/>
                <a:gd name="T64" fmla="*/ 84 w 137"/>
                <a:gd name="T65" fmla="*/ 65 h 101"/>
                <a:gd name="T66" fmla="*/ 88 w 137"/>
                <a:gd name="T67" fmla="*/ 68 h 101"/>
                <a:gd name="T68" fmla="*/ 89 w 137"/>
                <a:gd name="T69" fmla="*/ 69 h 101"/>
                <a:gd name="T70" fmla="*/ 91 w 137"/>
                <a:gd name="T71" fmla="*/ 71 h 101"/>
                <a:gd name="T72" fmla="*/ 95 w 137"/>
                <a:gd name="T73" fmla="*/ 73 h 101"/>
                <a:gd name="T74" fmla="*/ 98 w 137"/>
                <a:gd name="T75" fmla="*/ 75 h 101"/>
                <a:gd name="T76" fmla="*/ 99 w 137"/>
                <a:gd name="T77" fmla="*/ 76 h 101"/>
                <a:gd name="T78" fmla="*/ 103 w 137"/>
                <a:gd name="T79" fmla="*/ 79 h 101"/>
                <a:gd name="T80" fmla="*/ 107 w 137"/>
                <a:gd name="T81" fmla="*/ 81 h 101"/>
                <a:gd name="T82" fmla="*/ 107 w 137"/>
                <a:gd name="T83" fmla="*/ 81 h 101"/>
                <a:gd name="T84" fmla="*/ 111 w 137"/>
                <a:gd name="T85" fmla="*/ 84 h 101"/>
                <a:gd name="T86" fmla="*/ 115 w 137"/>
                <a:gd name="T87" fmla="*/ 86 h 101"/>
                <a:gd name="T88" fmla="*/ 117 w 137"/>
                <a:gd name="T89" fmla="*/ 88 h 101"/>
                <a:gd name="T90" fmla="*/ 119 w 137"/>
                <a:gd name="T91" fmla="*/ 89 h 101"/>
                <a:gd name="T92" fmla="*/ 123 w 137"/>
                <a:gd name="T93" fmla="*/ 92 h 101"/>
                <a:gd name="T94" fmla="*/ 126 w 137"/>
                <a:gd name="T95" fmla="*/ 94 h 101"/>
                <a:gd name="T96" fmla="*/ 127 w 137"/>
                <a:gd name="T97" fmla="*/ 94 h 101"/>
                <a:gd name="T98" fmla="*/ 131 w 137"/>
                <a:gd name="T99" fmla="*/ 96 h 101"/>
                <a:gd name="T100" fmla="*/ 135 w 137"/>
                <a:gd name="T101" fmla="*/ 99 h 101"/>
                <a:gd name="T102" fmla="*/ 136 w 137"/>
                <a:gd name="T103" fmla="*/ 100 h 101"/>
                <a:gd name="T104" fmla="*/ 137 w 137"/>
                <a:gd name="T10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7" h="101">
                  <a:moveTo>
                    <a:pt x="0" y="0"/>
                  </a:moveTo>
                  <a:lnTo>
                    <a:pt x="1" y="1"/>
                  </a:lnTo>
                  <a:lnTo>
                    <a:pt x="5" y="4"/>
                  </a:lnTo>
                  <a:lnTo>
                    <a:pt x="7" y="6"/>
                  </a:lnTo>
                  <a:lnTo>
                    <a:pt x="9" y="8"/>
                  </a:lnTo>
                  <a:lnTo>
                    <a:pt x="13" y="11"/>
                  </a:lnTo>
                  <a:lnTo>
                    <a:pt x="15" y="13"/>
                  </a:lnTo>
                  <a:lnTo>
                    <a:pt x="17" y="14"/>
                  </a:lnTo>
                  <a:lnTo>
                    <a:pt x="21" y="18"/>
                  </a:lnTo>
                  <a:lnTo>
                    <a:pt x="22" y="19"/>
                  </a:lnTo>
                  <a:lnTo>
                    <a:pt x="25" y="21"/>
                  </a:lnTo>
                  <a:lnTo>
                    <a:pt x="29" y="24"/>
                  </a:lnTo>
                  <a:lnTo>
                    <a:pt x="30" y="25"/>
                  </a:lnTo>
                  <a:lnTo>
                    <a:pt x="32" y="27"/>
                  </a:lnTo>
                  <a:lnTo>
                    <a:pt x="36" y="30"/>
                  </a:lnTo>
                  <a:lnTo>
                    <a:pt x="38" y="31"/>
                  </a:lnTo>
                  <a:lnTo>
                    <a:pt x="40" y="33"/>
                  </a:lnTo>
                  <a:lnTo>
                    <a:pt x="44" y="36"/>
                  </a:lnTo>
                  <a:lnTo>
                    <a:pt x="46" y="38"/>
                  </a:lnTo>
                  <a:lnTo>
                    <a:pt x="48" y="39"/>
                  </a:lnTo>
                  <a:lnTo>
                    <a:pt x="52" y="42"/>
                  </a:lnTo>
                  <a:lnTo>
                    <a:pt x="54" y="44"/>
                  </a:lnTo>
                  <a:lnTo>
                    <a:pt x="56" y="45"/>
                  </a:lnTo>
                  <a:lnTo>
                    <a:pt x="60" y="48"/>
                  </a:lnTo>
                  <a:lnTo>
                    <a:pt x="62" y="50"/>
                  </a:lnTo>
                  <a:lnTo>
                    <a:pt x="64" y="51"/>
                  </a:lnTo>
                  <a:lnTo>
                    <a:pt x="68" y="54"/>
                  </a:lnTo>
                  <a:lnTo>
                    <a:pt x="71" y="56"/>
                  </a:lnTo>
                  <a:lnTo>
                    <a:pt x="72" y="57"/>
                  </a:lnTo>
                  <a:lnTo>
                    <a:pt x="76" y="60"/>
                  </a:lnTo>
                  <a:lnTo>
                    <a:pt x="80" y="63"/>
                  </a:lnTo>
                  <a:lnTo>
                    <a:pt x="80" y="63"/>
                  </a:lnTo>
                  <a:lnTo>
                    <a:pt x="84" y="65"/>
                  </a:lnTo>
                  <a:lnTo>
                    <a:pt x="88" y="68"/>
                  </a:lnTo>
                  <a:lnTo>
                    <a:pt x="89" y="69"/>
                  </a:lnTo>
                  <a:lnTo>
                    <a:pt x="91" y="71"/>
                  </a:lnTo>
                  <a:lnTo>
                    <a:pt x="95" y="73"/>
                  </a:lnTo>
                  <a:lnTo>
                    <a:pt x="98" y="75"/>
                  </a:lnTo>
                  <a:lnTo>
                    <a:pt x="99" y="76"/>
                  </a:lnTo>
                  <a:lnTo>
                    <a:pt x="103" y="79"/>
                  </a:lnTo>
                  <a:lnTo>
                    <a:pt x="107" y="81"/>
                  </a:lnTo>
                  <a:lnTo>
                    <a:pt x="107" y="81"/>
                  </a:lnTo>
                  <a:lnTo>
                    <a:pt x="111" y="84"/>
                  </a:lnTo>
                  <a:lnTo>
                    <a:pt x="115" y="86"/>
                  </a:lnTo>
                  <a:lnTo>
                    <a:pt x="117" y="88"/>
                  </a:lnTo>
                  <a:lnTo>
                    <a:pt x="119" y="89"/>
                  </a:lnTo>
                  <a:lnTo>
                    <a:pt x="123" y="92"/>
                  </a:lnTo>
                  <a:lnTo>
                    <a:pt x="126" y="94"/>
                  </a:lnTo>
                  <a:lnTo>
                    <a:pt x="127" y="94"/>
                  </a:lnTo>
                  <a:lnTo>
                    <a:pt x="131" y="96"/>
                  </a:lnTo>
                  <a:lnTo>
                    <a:pt x="135" y="99"/>
                  </a:lnTo>
                  <a:lnTo>
                    <a:pt x="136" y="100"/>
                  </a:lnTo>
                  <a:lnTo>
                    <a:pt x="137" y="101"/>
                  </a:lnTo>
                </a:path>
              </a:pathLst>
            </a:custGeom>
            <a:noFill/>
            <a:ln w="20638">
              <a:solidFill>
                <a:srgbClr val="FF5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2909" y="1350"/>
              <a:ext cx="981" cy="488"/>
            </a:xfrm>
            <a:custGeom>
              <a:avLst/>
              <a:gdLst>
                <a:gd name="T0" fmla="*/ 0 w 154"/>
                <a:gd name="T1" fmla="*/ 0 h 82"/>
                <a:gd name="T2" fmla="*/ 3 w 154"/>
                <a:gd name="T3" fmla="*/ 2 h 82"/>
                <a:gd name="T4" fmla="*/ 3 w 154"/>
                <a:gd name="T5" fmla="*/ 2 h 82"/>
                <a:gd name="T6" fmla="*/ 6 w 154"/>
                <a:gd name="T7" fmla="*/ 5 h 82"/>
                <a:gd name="T8" fmla="*/ 10 w 154"/>
                <a:gd name="T9" fmla="*/ 7 h 82"/>
                <a:gd name="T10" fmla="*/ 13 w 154"/>
                <a:gd name="T11" fmla="*/ 9 h 82"/>
                <a:gd name="T12" fmla="*/ 14 w 154"/>
                <a:gd name="T13" fmla="*/ 9 h 82"/>
                <a:gd name="T14" fmla="*/ 18 w 154"/>
                <a:gd name="T15" fmla="*/ 12 h 82"/>
                <a:gd name="T16" fmla="*/ 22 w 154"/>
                <a:gd name="T17" fmla="*/ 14 h 82"/>
                <a:gd name="T18" fmla="*/ 24 w 154"/>
                <a:gd name="T19" fmla="*/ 15 h 82"/>
                <a:gd name="T20" fmla="*/ 26 w 154"/>
                <a:gd name="T21" fmla="*/ 16 h 82"/>
                <a:gd name="T22" fmla="*/ 30 w 154"/>
                <a:gd name="T23" fmla="*/ 18 h 82"/>
                <a:gd name="T24" fmla="*/ 34 w 154"/>
                <a:gd name="T25" fmla="*/ 21 h 82"/>
                <a:gd name="T26" fmla="*/ 35 w 154"/>
                <a:gd name="T27" fmla="*/ 21 h 82"/>
                <a:gd name="T28" fmla="*/ 38 w 154"/>
                <a:gd name="T29" fmla="*/ 23 h 82"/>
                <a:gd name="T30" fmla="*/ 42 w 154"/>
                <a:gd name="T31" fmla="*/ 25 h 82"/>
                <a:gd name="T32" fmla="*/ 46 w 154"/>
                <a:gd name="T33" fmla="*/ 27 h 82"/>
                <a:gd name="T34" fmla="*/ 46 w 154"/>
                <a:gd name="T35" fmla="*/ 27 h 82"/>
                <a:gd name="T36" fmla="*/ 50 w 154"/>
                <a:gd name="T37" fmla="*/ 30 h 82"/>
                <a:gd name="T38" fmla="*/ 54 w 154"/>
                <a:gd name="T39" fmla="*/ 32 h 82"/>
                <a:gd name="T40" fmla="*/ 57 w 154"/>
                <a:gd name="T41" fmla="*/ 34 h 82"/>
                <a:gd name="T42" fmla="*/ 58 w 154"/>
                <a:gd name="T43" fmla="*/ 34 h 82"/>
                <a:gd name="T44" fmla="*/ 62 w 154"/>
                <a:gd name="T45" fmla="*/ 36 h 82"/>
                <a:gd name="T46" fmla="*/ 65 w 154"/>
                <a:gd name="T47" fmla="*/ 38 h 82"/>
                <a:gd name="T48" fmla="*/ 68 w 154"/>
                <a:gd name="T49" fmla="*/ 40 h 82"/>
                <a:gd name="T50" fmla="*/ 69 w 154"/>
                <a:gd name="T51" fmla="*/ 40 h 82"/>
                <a:gd name="T52" fmla="*/ 73 w 154"/>
                <a:gd name="T53" fmla="*/ 42 h 82"/>
                <a:gd name="T54" fmla="*/ 77 w 154"/>
                <a:gd name="T55" fmla="*/ 45 h 82"/>
                <a:gd name="T56" fmla="*/ 80 w 154"/>
                <a:gd name="T57" fmla="*/ 46 h 82"/>
                <a:gd name="T58" fmla="*/ 81 w 154"/>
                <a:gd name="T59" fmla="*/ 47 h 82"/>
                <a:gd name="T60" fmla="*/ 85 w 154"/>
                <a:gd name="T61" fmla="*/ 49 h 82"/>
                <a:gd name="T62" fmla="*/ 89 w 154"/>
                <a:gd name="T63" fmla="*/ 51 h 82"/>
                <a:gd name="T64" fmla="*/ 92 w 154"/>
                <a:gd name="T65" fmla="*/ 52 h 82"/>
                <a:gd name="T66" fmla="*/ 93 w 154"/>
                <a:gd name="T67" fmla="*/ 53 h 82"/>
                <a:gd name="T68" fmla="*/ 97 w 154"/>
                <a:gd name="T69" fmla="*/ 55 h 82"/>
                <a:gd name="T70" fmla="*/ 101 w 154"/>
                <a:gd name="T71" fmla="*/ 57 h 82"/>
                <a:gd name="T72" fmla="*/ 104 w 154"/>
                <a:gd name="T73" fmla="*/ 59 h 82"/>
                <a:gd name="T74" fmla="*/ 105 w 154"/>
                <a:gd name="T75" fmla="*/ 59 h 82"/>
                <a:gd name="T76" fmla="*/ 109 w 154"/>
                <a:gd name="T77" fmla="*/ 61 h 82"/>
                <a:gd name="T78" fmla="*/ 113 w 154"/>
                <a:gd name="T79" fmla="*/ 63 h 82"/>
                <a:gd name="T80" fmla="*/ 117 w 154"/>
                <a:gd name="T81" fmla="*/ 65 h 82"/>
                <a:gd name="T82" fmla="*/ 117 w 154"/>
                <a:gd name="T83" fmla="*/ 65 h 82"/>
                <a:gd name="T84" fmla="*/ 121 w 154"/>
                <a:gd name="T85" fmla="*/ 67 h 82"/>
                <a:gd name="T86" fmla="*/ 124 w 154"/>
                <a:gd name="T87" fmla="*/ 68 h 82"/>
                <a:gd name="T88" fmla="*/ 128 w 154"/>
                <a:gd name="T89" fmla="*/ 70 h 82"/>
                <a:gd name="T90" fmla="*/ 130 w 154"/>
                <a:gd name="T91" fmla="*/ 71 h 82"/>
                <a:gd name="T92" fmla="*/ 132 w 154"/>
                <a:gd name="T93" fmla="*/ 72 h 82"/>
                <a:gd name="T94" fmla="*/ 136 w 154"/>
                <a:gd name="T95" fmla="*/ 74 h 82"/>
                <a:gd name="T96" fmla="*/ 140 w 154"/>
                <a:gd name="T97" fmla="*/ 76 h 82"/>
                <a:gd name="T98" fmla="*/ 144 w 154"/>
                <a:gd name="T99" fmla="*/ 77 h 82"/>
                <a:gd name="T100" fmla="*/ 144 w 154"/>
                <a:gd name="T101" fmla="*/ 77 h 82"/>
                <a:gd name="T102" fmla="*/ 148 w 154"/>
                <a:gd name="T103" fmla="*/ 79 h 82"/>
                <a:gd name="T104" fmla="*/ 152 w 154"/>
                <a:gd name="T105" fmla="*/ 81 h 82"/>
                <a:gd name="T106" fmla="*/ 154 w 154"/>
                <a:gd name="T10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4" h="82">
                  <a:moveTo>
                    <a:pt x="0" y="0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6" y="5"/>
                  </a:lnTo>
                  <a:lnTo>
                    <a:pt x="10" y="7"/>
                  </a:lnTo>
                  <a:lnTo>
                    <a:pt x="13" y="9"/>
                  </a:lnTo>
                  <a:lnTo>
                    <a:pt x="14" y="9"/>
                  </a:lnTo>
                  <a:lnTo>
                    <a:pt x="18" y="12"/>
                  </a:lnTo>
                  <a:lnTo>
                    <a:pt x="22" y="14"/>
                  </a:lnTo>
                  <a:lnTo>
                    <a:pt x="24" y="15"/>
                  </a:lnTo>
                  <a:lnTo>
                    <a:pt x="26" y="16"/>
                  </a:lnTo>
                  <a:lnTo>
                    <a:pt x="30" y="18"/>
                  </a:lnTo>
                  <a:lnTo>
                    <a:pt x="34" y="21"/>
                  </a:lnTo>
                  <a:lnTo>
                    <a:pt x="35" y="21"/>
                  </a:lnTo>
                  <a:lnTo>
                    <a:pt x="38" y="23"/>
                  </a:lnTo>
                  <a:lnTo>
                    <a:pt x="42" y="25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50" y="30"/>
                  </a:lnTo>
                  <a:lnTo>
                    <a:pt x="54" y="32"/>
                  </a:lnTo>
                  <a:lnTo>
                    <a:pt x="57" y="34"/>
                  </a:lnTo>
                  <a:lnTo>
                    <a:pt x="58" y="34"/>
                  </a:lnTo>
                  <a:lnTo>
                    <a:pt x="62" y="36"/>
                  </a:lnTo>
                  <a:lnTo>
                    <a:pt x="65" y="38"/>
                  </a:lnTo>
                  <a:lnTo>
                    <a:pt x="68" y="40"/>
                  </a:lnTo>
                  <a:lnTo>
                    <a:pt x="69" y="40"/>
                  </a:lnTo>
                  <a:lnTo>
                    <a:pt x="73" y="42"/>
                  </a:lnTo>
                  <a:lnTo>
                    <a:pt x="77" y="45"/>
                  </a:lnTo>
                  <a:lnTo>
                    <a:pt x="80" y="46"/>
                  </a:lnTo>
                  <a:lnTo>
                    <a:pt x="81" y="47"/>
                  </a:lnTo>
                  <a:lnTo>
                    <a:pt x="85" y="49"/>
                  </a:lnTo>
                  <a:lnTo>
                    <a:pt x="89" y="51"/>
                  </a:lnTo>
                  <a:lnTo>
                    <a:pt x="92" y="52"/>
                  </a:lnTo>
                  <a:lnTo>
                    <a:pt x="93" y="53"/>
                  </a:lnTo>
                  <a:lnTo>
                    <a:pt x="97" y="55"/>
                  </a:lnTo>
                  <a:lnTo>
                    <a:pt x="101" y="57"/>
                  </a:lnTo>
                  <a:lnTo>
                    <a:pt x="104" y="59"/>
                  </a:lnTo>
                  <a:lnTo>
                    <a:pt x="105" y="59"/>
                  </a:lnTo>
                  <a:lnTo>
                    <a:pt x="109" y="61"/>
                  </a:lnTo>
                  <a:lnTo>
                    <a:pt x="113" y="63"/>
                  </a:lnTo>
                  <a:lnTo>
                    <a:pt x="117" y="65"/>
                  </a:lnTo>
                  <a:lnTo>
                    <a:pt x="117" y="65"/>
                  </a:lnTo>
                  <a:lnTo>
                    <a:pt x="121" y="67"/>
                  </a:lnTo>
                  <a:lnTo>
                    <a:pt x="124" y="68"/>
                  </a:lnTo>
                  <a:lnTo>
                    <a:pt x="128" y="70"/>
                  </a:lnTo>
                  <a:lnTo>
                    <a:pt x="130" y="71"/>
                  </a:lnTo>
                  <a:lnTo>
                    <a:pt x="132" y="72"/>
                  </a:lnTo>
                  <a:lnTo>
                    <a:pt x="136" y="74"/>
                  </a:lnTo>
                  <a:lnTo>
                    <a:pt x="140" y="76"/>
                  </a:lnTo>
                  <a:lnTo>
                    <a:pt x="144" y="77"/>
                  </a:lnTo>
                  <a:lnTo>
                    <a:pt x="144" y="77"/>
                  </a:lnTo>
                  <a:lnTo>
                    <a:pt x="148" y="79"/>
                  </a:lnTo>
                  <a:lnTo>
                    <a:pt x="152" y="81"/>
                  </a:lnTo>
                  <a:lnTo>
                    <a:pt x="154" y="82"/>
                  </a:lnTo>
                </a:path>
              </a:pathLst>
            </a:custGeom>
            <a:noFill/>
            <a:ln w="20638">
              <a:solidFill>
                <a:srgbClr val="FF5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3935" y="1855"/>
              <a:ext cx="872" cy="263"/>
            </a:xfrm>
            <a:custGeom>
              <a:avLst/>
              <a:gdLst>
                <a:gd name="T0" fmla="*/ 0 w 137"/>
                <a:gd name="T1" fmla="*/ 0 h 44"/>
                <a:gd name="T2" fmla="*/ 3 w 137"/>
                <a:gd name="T3" fmla="*/ 1 h 44"/>
                <a:gd name="T4" fmla="*/ 7 w 137"/>
                <a:gd name="T5" fmla="*/ 2 h 44"/>
                <a:gd name="T6" fmla="*/ 11 w 137"/>
                <a:gd name="T7" fmla="*/ 4 h 44"/>
                <a:gd name="T8" fmla="*/ 13 w 137"/>
                <a:gd name="T9" fmla="*/ 5 h 44"/>
                <a:gd name="T10" fmla="*/ 15 w 137"/>
                <a:gd name="T11" fmla="*/ 5 h 44"/>
                <a:gd name="T12" fmla="*/ 19 w 137"/>
                <a:gd name="T13" fmla="*/ 7 h 44"/>
                <a:gd name="T14" fmla="*/ 22 w 137"/>
                <a:gd name="T15" fmla="*/ 8 h 44"/>
                <a:gd name="T16" fmla="*/ 26 w 137"/>
                <a:gd name="T17" fmla="*/ 10 h 44"/>
                <a:gd name="T18" fmla="*/ 29 w 137"/>
                <a:gd name="T19" fmla="*/ 11 h 44"/>
                <a:gd name="T20" fmla="*/ 30 w 137"/>
                <a:gd name="T21" fmla="*/ 11 h 44"/>
                <a:gd name="T22" fmla="*/ 34 w 137"/>
                <a:gd name="T23" fmla="*/ 13 h 44"/>
                <a:gd name="T24" fmla="*/ 38 w 137"/>
                <a:gd name="T25" fmla="*/ 14 h 44"/>
                <a:gd name="T26" fmla="*/ 42 w 137"/>
                <a:gd name="T27" fmla="*/ 16 h 44"/>
                <a:gd name="T28" fmla="*/ 46 w 137"/>
                <a:gd name="T29" fmla="*/ 17 h 44"/>
                <a:gd name="T30" fmla="*/ 47 w 137"/>
                <a:gd name="T31" fmla="*/ 17 h 44"/>
                <a:gd name="T32" fmla="*/ 50 w 137"/>
                <a:gd name="T33" fmla="*/ 18 h 44"/>
                <a:gd name="T34" fmla="*/ 54 w 137"/>
                <a:gd name="T35" fmla="*/ 20 h 44"/>
                <a:gd name="T36" fmla="*/ 58 w 137"/>
                <a:gd name="T37" fmla="*/ 21 h 44"/>
                <a:gd name="T38" fmla="*/ 62 w 137"/>
                <a:gd name="T39" fmla="*/ 22 h 44"/>
                <a:gd name="T40" fmla="*/ 65 w 137"/>
                <a:gd name="T41" fmla="*/ 24 h 44"/>
                <a:gd name="T42" fmla="*/ 66 w 137"/>
                <a:gd name="T43" fmla="*/ 24 h 44"/>
                <a:gd name="T44" fmla="*/ 70 w 137"/>
                <a:gd name="T45" fmla="*/ 25 h 44"/>
                <a:gd name="T46" fmla="*/ 74 w 137"/>
                <a:gd name="T47" fmla="*/ 26 h 44"/>
                <a:gd name="T48" fmla="*/ 78 w 137"/>
                <a:gd name="T49" fmla="*/ 27 h 44"/>
                <a:gd name="T50" fmla="*/ 81 w 137"/>
                <a:gd name="T51" fmla="*/ 29 h 44"/>
                <a:gd name="T52" fmla="*/ 85 w 137"/>
                <a:gd name="T53" fmla="*/ 30 h 44"/>
                <a:gd name="T54" fmla="*/ 85 w 137"/>
                <a:gd name="T55" fmla="*/ 30 h 44"/>
                <a:gd name="T56" fmla="*/ 89 w 137"/>
                <a:gd name="T57" fmla="*/ 31 h 44"/>
                <a:gd name="T58" fmla="*/ 93 w 137"/>
                <a:gd name="T59" fmla="*/ 32 h 44"/>
                <a:gd name="T60" fmla="*/ 97 w 137"/>
                <a:gd name="T61" fmla="*/ 33 h 44"/>
                <a:gd name="T62" fmla="*/ 101 w 137"/>
                <a:gd name="T63" fmla="*/ 35 h 44"/>
                <a:gd name="T64" fmla="*/ 105 w 137"/>
                <a:gd name="T65" fmla="*/ 36 h 44"/>
                <a:gd name="T66" fmla="*/ 106 w 137"/>
                <a:gd name="T67" fmla="*/ 36 h 44"/>
                <a:gd name="T68" fmla="*/ 109 w 137"/>
                <a:gd name="T69" fmla="*/ 37 h 44"/>
                <a:gd name="T70" fmla="*/ 113 w 137"/>
                <a:gd name="T71" fmla="*/ 38 h 44"/>
                <a:gd name="T72" fmla="*/ 117 w 137"/>
                <a:gd name="T73" fmla="*/ 39 h 44"/>
                <a:gd name="T74" fmla="*/ 121 w 137"/>
                <a:gd name="T75" fmla="*/ 40 h 44"/>
                <a:gd name="T76" fmla="*/ 125 w 137"/>
                <a:gd name="T77" fmla="*/ 41 h 44"/>
                <a:gd name="T78" fmla="*/ 128 w 137"/>
                <a:gd name="T79" fmla="*/ 42 h 44"/>
                <a:gd name="T80" fmla="*/ 129 w 137"/>
                <a:gd name="T81" fmla="*/ 42 h 44"/>
                <a:gd name="T82" fmla="*/ 133 w 137"/>
                <a:gd name="T83" fmla="*/ 43 h 44"/>
                <a:gd name="T84" fmla="*/ 137 w 137"/>
                <a:gd name="T8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7" h="44">
                  <a:moveTo>
                    <a:pt x="0" y="0"/>
                  </a:moveTo>
                  <a:lnTo>
                    <a:pt x="3" y="1"/>
                  </a:lnTo>
                  <a:lnTo>
                    <a:pt x="7" y="2"/>
                  </a:lnTo>
                  <a:lnTo>
                    <a:pt x="11" y="4"/>
                  </a:lnTo>
                  <a:lnTo>
                    <a:pt x="13" y="5"/>
                  </a:lnTo>
                  <a:lnTo>
                    <a:pt x="15" y="5"/>
                  </a:lnTo>
                  <a:lnTo>
                    <a:pt x="19" y="7"/>
                  </a:lnTo>
                  <a:lnTo>
                    <a:pt x="22" y="8"/>
                  </a:lnTo>
                  <a:lnTo>
                    <a:pt x="26" y="10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4" y="13"/>
                  </a:lnTo>
                  <a:lnTo>
                    <a:pt x="38" y="14"/>
                  </a:lnTo>
                  <a:lnTo>
                    <a:pt x="42" y="16"/>
                  </a:lnTo>
                  <a:lnTo>
                    <a:pt x="46" y="17"/>
                  </a:lnTo>
                  <a:lnTo>
                    <a:pt x="47" y="17"/>
                  </a:lnTo>
                  <a:lnTo>
                    <a:pt x="50" y="18"/>
                  </a:lnTo>
                  <a:lnTo>
                    <a:pt x="54" y="20"/>
                  </a:lnTo>
                  <a:lnTo>
                    <a:pt x="58" y="21"/>
                  </a:lnTo>
                  <a:lnTo>
                    <a:pt x="62" y="22"/>
                  </a:lnTo>
                  <a:lnTo>
                    <a:pt x="65" y="24"/>
                  </a:lnTo>
                  <a:lnTo>
                    <a:pt x="66" y="24"/>
                  </a:lnTo>
                  <a:lnTo>
                    <a:pt x="70" y="25"/>
                  </a:lnTo>
                  <a:lnTo>
                    <a:pt x="74" y="26"/>
                  </a:lnTo>
                  <a:lnTo>
                    <a:pt x="78" y="27"/>
                  </a:lnTo>
                  <a:lnTo>
                    <a:pt x="81" y="29"/>
                  </a:lnTo>
                  <a:lnTo>
                    <a:pt x="85" y="30"/>
                  </a:lnTo>
                  <a:lnTo>
                    <a:pt x="85" y="30"/>
                  </a:lnTo>
                  <a:lnTo>
                    <a:pt x="89" y="31"/>
                  </a:lnTo>
                  <a:lnTo>
                    <a:pt x="93" y="32"/>
                  </a:lnTo>
                  <a:lnTo>
                    <a:pt x="97" y="33"/>
                  </a:lnTo>
                  <a:lnTo>
                    <a:pt x="101" y="35"/>
                  </a:lnTo>
                  <a:lnTo>
                    <a:pt x="105" y="36"/>
                  </a:lnTo>
                  <a:lnTo>
                    <a:pt x="106" y="36"/>
                  </a:lnTo>
                  <a:lnTo>
                    <a:pt x="109" y="37"/>
                  </a:lnTo>
                  <a:lnTo>
                    <a:pt x="113" y="38"/>
                  </a:lnTo>
                  <a:lnTo>
                    <a:pt x="117" y="39"/>
                  </a:lnTo>
                  <a:lnTo>
                    <a:pt x="121" y="40"/>
                  </a:lnTo>
                  <a:lnTo>
                    <a:pt x="125" y="41"/>
                  </a:lnTo>
                  <a:lnTo>
                    <a:pt x="128" y="42"/>
                  </a:lnTo>
                  <a:lnTo>
                    <a:pt x="129" y="42"/>
                  </a:lnTo>
                  <a:lnTo>
                    <a:pt x="133" y="43"/>
                  </a:lnTo>
                  <a:lnTo>
                    <a:pt x="137" y="44"/>
                  </a:lnTo>
                </a:path>
              </a:pathLst>
            </a:custGeom>
            <a:noFill/>
            <a:ln w="20638">
              <a:solidFill>
                <a:srgbClr val="FF5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6"/>
            <p:cNvSpPr>
              <a:spLocks noChangeShapeType="1"/>
            </p:cNvSpPr>
            <p:nvPr/>
          </p:nvSpPr>
          <p:spPr bwMode="auto">
            <a:xfrm>
              <a:off x="2106" y="659"/>
              <a:ext cx="19" cy="12"/>
            </a:xfrm>
            <a:prstGeom prst="line">
              <a:avLst/>
            </a:prstGeom>
            <a:noFill/>
            <a:ln w="20638">
              <a:solidFill>
                <a:srgbClr val="E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2157" y="695"/>
              <a:ext cx="886" cy="589"/>
            </a:xfrm>
            <a:custGeom>
              <a:avLst/>
              <a:gdLst>
                <a:gd name="T0" fmla="*/ 0 w 139"/>
                <a:gd name="T1" fmla="*/ 0 h 99"/>
                <a:gd name="T2" fmla="*/ 3 w 139"/>
                <a:gd name="T3" fmla="*/ 2 h 99"/>
                <a:gd name="T4" fmla="*/ 6 w 139"/>
                <a:gd name="T5" fmla="*/ 6 h 99"/>
                <a:gd name="T6" fmla="*/ 7 w 139"/>
                <a:gd name="T7" fmla="*/ 6 h 99"/>
                <a:gd name="T8" fmla="*/ 10 w 139"/>
                <a:gd name="T9" fmla="*/ 9 h 99"/>
                <a:gd name="T10" fmla="*/ 14 w 139"/>
                <a:gd name="T11" fmla="*/ 12 h 99"/>
                <a:gd name="T12" fmla="*/ 14 w 139"/>
                <a:gd name="T13" fmla="*/ 12 h 99"/>
                <a:gd name="T14" fmla="*/ 18 w 139"/>
                <a:gd name="T15" fmla="*/ 15 h 99"/>
                <a:gd name="T16" fmla="*/ 22 w 139"/>
                <a:gd name="T17" fmla="*/ 18 h 99"/>
                <a:gd name="T18" fmla="*/ 22 w 139"/>
                <a:gd name="T19" fmla="*/ 19 h 99"/>
                <a:gd name="T20" fmla="*/ 26 w 139"/>
                <a:gd name="T21" fmla="*/ 22 h 99"/>
                <a:gd name="T22" fmla="*/ 30 w 139"/>
                <a:gd name="T23" fmla="*/ 25 h 99"/>
                <a:gd name="T24" fmla="*/ 30 w 139"/>
                <a:gd name="T25" fmla="*/ 25 h 99"/>
                <a:gd name="T26" fmla="*/ 34 w 139"/>
                <a:gd name="T27" fmla="*/ 28 h 99"/>
                <a:gd name="T28" fmla="*/ 38 w 139"/>
                <a:gd name="T29" fmla="*/ 31 h 99"/>
                <a:gd name="T30" fmla="*/ 38 w 139"/>
                <a:gd name="T31" fmla="*/ 31 h 99"/>
                <a:gd name="T32" fmla="*/ 42 w 139"/>
                <a:gd name="T33" fmla="*/ 34 h 99"/>
                <a:gd name="T34" fmla="*/ 46 w 139"/>
                <a:gd name="T35" fmla="*/ 37 h 99"/>
                <a:gd name="T36" fmla="*/ 47 w 139"/>
                <a:gd name="T37" fmla="*/ 37 h 99"/>
                <a:gd name="T38" fmla="*/ 50 w 139"/>
                <a:gd name="T39" fmla="*/ 39 h 99"/>
                <a:gd name="T40" fmla="*/ 54 w 139"/>
                <a:gd name="T41" fmla="*/ 42 h 99"/>
                <a:gd name="T42" fmla="*/ 55 w 139"/>
                <a:gd name="T43" fmla="*/ 44 h 99"/>
                <a:gd name="T44" fmla="*/ 58 w 139"/>
                <a:gd name="T45" fmla="*/ 45 h 99"/>
                <a:gd name="T46" fmla="*/ 62 w 139"/>
                <a:gd name="T47" fmla="*/ 48 h 99"/>
                <a:gd name="T48" fmla="*/ 64 w 139"/>
                <a:gd name="T49" fmla="*/ 50 h 99"/>
                <a:gd name="T50" fmla="*/ 65 w 139"/>
                <a:gd name="T51" fmla="*/ 51 h 99"/>
                <a:gd name="T52" fmla="*/ 69 w 139"/>
                <a:gd name="T53" fmla="*/ 54 h 99"/>
                <a:gd name="T54" fmla="*/ 73 w 139"/>
                <a:gd name="T55" fmla="*/ 56 h 99"/>
                <a:gd name="T56" fmla="*/ 73 w 139"/>
                <a:gd name="T57" fmla="*/ 56 h 99"/>
                <a:gd name="T58" fmla="*/ 77 w 139"/>
                <a:gd name="T59" fmla="*/ 59 h 99"/>
                <a:gd name="T60" fmla="*/ 81 w 139"/>
                <a:gd name="T61" fmla="*/ 62 h 99"/>
                <a:gd name="T62" fmla="*/ 82 w 139"/>
                <a:gd name="T63" fmla="*/ 62 h 99"/>
                <a:gd name="T64" fmla="*/ 85 w 139"/>
                <a:gd name="T65" fmla="*/ 64 h 99"/>
                <a:gd name="T66" fmla="*/ 89 w 139"/>
                <a:gd name="T67" fmla="*/ 67 h 99"/>
                <a:gd name="T68" fmla="*/ 91 w 139"/>
                <a:gd name="T69" fmla="*/ 69 h 99"/>
                <a:gd name="T70" fmla="*/ 93 w 139"/>
                <a:gd name="T71" fmla="*/ 70 h 99"/>
                <a:gd name="T72" fmla="*/ 97 w 139"/>
                <a:gd name="T73" fmla="*/ 72 h 99"/>
                <a:gd name="T74" fmla="*/ 101 w 139"/>
                <a:gd name="T75" fmla="*/ 75 h 99"/>
                <a:gd name="T76" fmla="*/ 101 w 139"/>
                <a:gd name="T77" fmla="*/ 75 h 99"/>
                <a:gd name="T78" fmla="*/ 105 w 139"/>
                <a:gd name="T79" fmla="*/ 77 h 99"/>
                <a:gd name="T80" fmla="*/ 109 w 139"/>
                <a:gd name="T81" fmla="*/ 80 h 99"/>
                <a:gd name="T82" fmla="*/ 111 w 139"/>
                <a:gd name="T83" fmla="*/ 81 h 99"/>
                <a:gd name="T84" fmla="*/ 113 w 139"/>
                <a:gd name="T85" fmla="*/ 82 h 99"/>
                <a:gd name="T86" fmla="*/ 117 w 139"/>
                <a:gd name="T87" fmla="*/ 85 h 99"/>
                <a:gd name="T88" fmla="*/ 120 w 139"/>
                <a:gd name="T89" fmla="*/ 87 h 99"/>
                <a:gd name="T90" fmla="*/ 121 w 139"/>
                <a:gd name="T91" fmla="*/ 87 h 99"/>
                <a:gd name="T92" fmla="*/ 124 w 139"/>
                <a:gd name="T93" fmla="*/ 90 h 99"/>
                <a:gd name="T94" fmla="*/ 128 w 139"/>
                <a:gd name="T95" fmla="*/ 92 h 99"/>
                <a:gd name="T96" fmla="*/ 131 w 139"/>
                <a:gd name="T97" fmla="*/ 94 h 99"/>
                <a:gd name="T98" fmla="*/ 132 w 139"/>
                <a:gd name="T99" fmla="*/ 95 h 99"/>
                <a:gd name="T100" fmla="*/ 136 w 139"/>
                <a:gd name="T101" fmla="*/ 97 h 99"/>
                <a:gd name="T102" fmla="*/ 139 w 139"/>
                <a:gd name="T10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9" h="99">
                  <a:moveTo>
                    <a:pt x="0" y="0"/>
                  </a:moveTo>
                  <a:lnTo>
                    <a:pt x="3" y="2"/>
                  </a:lnTo>
                  <a:lnTo>
                    <a:pt x="6" y="6"/>
                  </a:lnTo>
                  <a:lnTo>
                    <a:pt x="7" y="6"/>
                  </a:lnTo>
                  <a:lnTo>
                    <a:pt x="10" y="9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8" y="15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6" y="22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34" y="28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42" y="34"/>
                  </a:lnTo>
                  <a:lnTo>
                    <a:pt x="46" y="37"/>
                  </a:lnTo>
                  <a:lnTo>
                    <a:pt x="47" y="37"/>
                  </a:lnTo>
                  <a:lnTo>
                    <a:pt x="50" y="39"/>
                  </a:lnTo>
                  <a:lnTo>
                    <a:pt x="54" y="42"/>
                  </a:lnTo>
                  <a:lnTo>
                    <a:pt x="55" y="44"/>
                  </a:lnTo>
                  <a:lnTo>
                    <a:pt x="58" y="45"/>
                  </a:lnTo>
                  <a:lnTo>
                    <a:pt x="62" y="48"/>
                  </a:lnTo>
                  <a:lnTo>
                    <a:pt x="64" y="50"/>
                  </a:lnTo>
                  <a:lnTo>
                    <a:pt x="65" y="51"/>
                  </a:lnTo>
                  <a:lnTo>
                    <a:pt x="69" y="54"/>
                  </a:lnTo>
                  <a:lnTo>
                    <a:pt x="73" y="56"/>
                  </a:lnTo>
                  <a:lnTo>
                    <a:pt x="73" y="56"/>
                  </a:lnTo>
                  <a:lnTo>
                    <a:pt x="77" y="59"/>
                  </a:lnTo>
                  <a:lnTo>
                    <a:pt x="81" y="62"/>
                  </a:lnTo>
                  <a:lnTo>
                    <a:pt x="82" y="62"/>
                  </a:lnTo>
                  <a:lnTo>
                    <a:pt x="85" y="64"/>
                  </a:lnTo>
                  <a:lnTo>
                    <a:pt x="89" y="67"/>
                  </a:lnTo>
                  <a:lnTo>
                    <a:pt x="91" y="69"/>
                  </a:lnTo>
                  <a:lnTo>
                    <a:pt x="93" y="70"/>
                  </a:lnTo>
                  <a:lnTo>
                    <a:pt x="97" y="72"/>
                  </a:lnTo>
                  <a:lnTo>
                    <a:pt x="101" y="75"/>
                  </a:lnTo>
                  <a:lnTo>
                    <a:pt x="101" y="75"/>
                  </a:lnTo>
                  <a:lnTo>
                    <a:pt x="105" y="77"/>
                  </a:lnTo>
                  <a:lnTo>
                    <a:pt x="109" y="80"/>
                  </a:lnTo>
                  <a:lnTo>
                    <a:pt x="111" y="81"/>
                  </a:lnTo>
                  <a:lnTo>
                    <a:pt x="113" y="82"/>
                  </a:lnTo>
                  <a:lnTo>
                    <a:pt x="117" y="85"/>
                  </a:lnTo>
                  <a:lnTo>
                    <a:pt x="120" y="87"/>
                  </a:lnTo>
                  <a:lnTo>
                    <a:pt x="121" y="87"/>
                  </a:lnTo>
                  <a:lnTo>
                    <a:pt x="124" y="90"/>
                  </a:lnTo>
                  <a:lnTo>
                    <a:pt x="128" y="92"/>
                  </a:lnTo>
                  <a:lnTo>
                    <a:pt x="131" y="94"/>
                  </a:lnTo>
                  <a:lnTo>
                    <a:pt x="132" y="95"/>
                  </a:lnTo>
                  <a:lnTo>
                    <a:pt x="136" y="97"/>
                  </a:lnTo>
                  <a:lnTo>
                    <a:pt x="139" y="99"/>
                  </a:lnTo>
                </a:path>
              </a:pathLst>
            </a:custGeom>
            <a:noFill/>
            <a:ln w="20638">
              <a:solidFill>
                <a:srgbClr val="E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3087" y="1308"/>
              <a:ext cx="988" cy="470"/>
            </a:xfrm>
            <a:custGeom>
              <a:avLst/>
              <a:gdLst>
                <a:gd name="T0" fmla="*/ 0 w 155"/>
                <a:gd name="T1" fmla="*/ 0 h 79"/>
                <a:gd name="T2" fmla="*/ 2 w 155"/>
                <a:gd name="T3" fmla="*/ 1 h 79"/>
                <a:gd name="T4" fmla="*/ 6 w 155"/>
                <a:gd name="T5" fmla="*/ 3 h 79"/>
                <a:gd name="T6" fmla="*/ 6 w 155"/>
                <a:gd name="T7" fmla="*/ 3 h 79"/>
                <a:gd name="T8" fmla="*/ 10 w 155"/>
                <a:gd name="T9" fmla="*/ 6 h 79"/>
                <a:gd name="T10" fmla="*/ 14 w 155"/>
                <a:gd name="T11" fmla="*/ 8 h 79"/>
                <a:gd name="T12" fmla="*/ 16 w 155"/>
                <a:gd name="T13" fmla="*/ 9 h 79"/>
                <a:gd name="T14" fmla="*/ 18 w 155"/>
                <a:gd name="T15" fmla="*/ 10 h 79"/>
                <a:gd name="T16" fmla="*/ 22 w 155"/>
                <a:gd name="T17" fmla="*/ 12 h 79"/>
                <a:gd name="T18" fmla="*/ 26 w 155"/>
                <a:gd name="T19" fmla="*/ 14 h 79"/>
                <a:gd name="T20" fmla="*/ 27 w 155"/>
                <a:gd name="T21" fmla="*/ 16 h 79"/>
                <a:gd name="T22" fmla="*/ 30 w 155"/>
                <a:gd name="T23" fmla="*/ 17 h 79"/>
                <a:gd name="T24" fmla="*/ 34 w 155"/>
                <a:gd name="T25" fmla="*/ 19 h 79"/>
                <a:gd name="T26" fmla="*/ 37 w 155"/>
                <a:gd name="T27" fmla="*/ 21 h 79"/>
                <a:gd name="T28" fmla="*/ 39 w 155"/>
                <a:gd name="T29" fmla="*/ 22 h 79"/>
                <a:gd name="T30" fmla="*/ 41 w 155"/>
                <a:gd name="T31" fmla="*/ 23 h 79"/>
                <a:gd name="T32" fmla="*/ 45 w 155"/>
                <a:gd name="T33" fmla="*/ 25 h 79"/>
                <a:gd name="T34" fmla="*/ 49 w 155"/>
                <a:gd name="T35" fmla="*/ 27 h 79"/>
                <a:gd name="T36" fmla="*/ 50 w 155"/>
                <a:gd name="T37" fmla="*/ 28 h 79"/>
                <a:gd name="T38" fmla="*/ 53 w 155"/>
                <a:gd name="T39" fmla="*/ 30 h 79"/>
                <a:gd name="T40" fmla="*/ 57 w 155"/>
                <a:gd name="T41" fmla="*/ 32 h 79"/>
                <a:gd name="T42" fmla="*/ 61 w 155"/>
                <a:gd name="T43" fmla="*/ 34 h 79"/>
                <a:gd name="T44" fmla="*/ 62 w 155"/>
                <a:gd name="T45" fmla="*/ 34 h 79"/>
                <a:gd name="T46" fmla="*/ 65 w 155"/>
                <a:gd name="T47" fmla="*/ 36 h 79"/>
                <a:gd name="T48" fmla="*/ 69 w 155"/>
                <a:gd name="T49" fmla="*/ 38 h 79"/>
                <a:gd name="T50" fmla="*/ 73 w 155"/>
                <a:gd name="T51" fmla="*/ 40 h 79"/>
                <a:gd name="T52" fmla="*/ 74 w 155"/>
                <a:gd name="T53" fmla="*/ 41 h 79"/>
                <a:gd name="T54" fmla="*/ 77 w 155"/>
                <a:gd name="T55" fmla="*/ 42 h 79"/>
                <a:gd name="T56" fmla="*/ 81 w 155"/>
                <a:gd name="T57" fmla="*/ 44 h 79"/>
                <a:gd name="T58" fmla="*/ 85 w 155"/>
                <a:gd name="T59" fmla="*/ 46 h 79"/>
                <a:gd name="T60" fmla="*/ 86 w 155"/>
                <a:gd name="T61" fmla="*/ 47 h 79"/>
                <a:gd name="T62" fmla="*/ 89 w 155"/>
                <a:gd name="T63" fmla="*/ 48 h 79"/>
                <a:gd name="T64" fmla="*/ 93 w 155"/>
                <a:gd name="T65" fmla="*/ 50 h 79"/>
                <a:gd name="T66" fmla="*/ 96 w 155"/>
                <a:gd name="T67" fmla="*/ 52 h 79"/>
                <a:gd name="T68" fmla="*/ 98 w 155"/>
                <a:gd name="T69" fmla="*/ 53 h 79"/>
                <a:gd name="T70" fmla="*/ 100 w 155"/>
                <a:gd name="T71" fmla="*/ 54 h 79"/>
                <a:gd name="T72" fmla="*/ 104 w 155"/>
                <a:gd name="T73" fmla="*/ 56 h 79"/>
                <a:gd name="T74" fmla="*/ 108 w 155"/>
                <a:gd name="T75" fmla="*/ 58 h 79"/>
                <a:gd name="T76" fmla="*/ 111 w 155"/>
                <a:gd name="T77" fmla="*/ 59 h 79"/>
                <a:gd name="T78" fmla="*/ 112 w 155"/>
                <a:gd name="T79" fmla="*/ 60 h 79"/>
                <a:gd name="T80" fmla="*/ 116 w 155"/>
                <a:gd name="T81" fmla="*/ 62 h 79"/>
                <a:gd name="T82" fmla="*/ 120 w 155"/>
                <a:gd name="T83" fmla="*/ 64 h 79"/>
                <a:gd name="T84" fmla="*/ 124 w 155"/>
                <a:gd name="T85" fmla="*/ 66 h 79"/>
                <a:gd name="T86" fmla="*/ 124 w 155"/>
                <a:gd name="T87" fmla="*/ 66 h 79"/>
                <a:gd name="T88" fmla="*/ 128 w 155"/>
                <a:gd name="T89" fmla="*/ 67 h 79"/>
                <a:gd name="T90" fmla="*/ 132 w 155"/>
                <a:gd name="T91" fmla="*/ 69 h 79"/>
                <a:gd name="T92" fmla="*/ 136 w 155"/>
                <a:gd name="T93" fmla="*/ 71 h 79"/>
                <a:gd name="T94" fmla="*/ 137 w 155"/>
                <a:gd name="T95" fmla="*/ 72 h 79"/>
                <a:gd name="T96" fmla="*/ 140 w 155"/>
                <a:gd name="T97" fmla="*/ 73 h 79"/>
                <a:gd name="T98" fmla="*/ 144 w 155"/>
                <a:gd name="T99" fmla="*/ 75 h 79"/>
                <a:gd name="T100" fmla="*/ 148 w 155"/>
                <a:gd name="T101" fmla="*/ 76 h 79"/>
                <a:gd name="T102" fmla="*/ 151 w 155"/>
                <a:gd name="T103" fmla="*/ 78 h 79"/>
                <a:gd name="T104" fmla="*/ 152 w 155"/>
                <a:gd name="T105" fmla="*/ 78 h 79"/>
                <a:gd name="T106" fmla="*/ 155 w 155"/>
                <a:gd name="T10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5" h="79">
                  <a:moveTo>
                    <a:pt x="0" y="0"/>
                  </a:moveTo>
                  <a:lnTo>
                    <a:pt x="2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10" y="6"/>
                  </a:lnTo>
                  <a:lnTo>
                    <a:pt x="14" y="8"/>
                  </a:lnTo>
                  <a:lnTo>
                    <a:pt x="16" y="9"/>
                  </a:lnTo>
                  <a:lnTo>
                    <a:pt x="18" y="10"/>
                  </a:lnTo>
                  <a:lnTo>
                    <a:pt x="22" y="12"/>
                  </a:lnTo>
                  <a:lnTo>
                    <a:pt x="26" y="14"/>
                  </a:lnTo>
                  <a:lnTo>
                    <a:pt x="27" y="16"/>
                  </a:lnTo>
                  <a:lnTo>
                    <a:pt x="30" y="17"/>
                  </a:lnTo>
                  <a:lnTo>
                    <a:pt x="34" y="19"/>
                  </a:lnTo>
                  <a:lnTo>
                    <a:pt x="37" y="21"/>
                  </a:lnTo>
                  <a:lnTo>
                    <a:pt x="39" y="22"/>
                  </a:lnTo>
                  <a:lnTo>
                    <a:pt x="41" y="23"/>
                  </a:lnTo>
                  <a:lnTo>
                    <a:pt x="45" y="25"/>
                  </a:lnTo>
                  <a:lnTo>
                    <a:pt x="49" y="27"/>
                  </a:lnTo>
                  <a:lnTo>
                    <a:pt x="50" y="28"/>
                  </a:lnTo>
                  <a:lnTo>
                    <a:pt x="53" y="30"/>
                  </a:lnTo>
                  <a:lnTo>
                    <a:pt x="57" y="32"/>
                  </a:lnTo>
                  <a:lnTo>
                    <a:pt x="61" y="34"/>
                  </a:lnTo>
                  <a:lnTo>
                    <a:pt x="62" y="34"/>
                  </a:lnTo>
                  <a:lnTo>
                    <a:pt x="65" y="36"/>
                  </a:lnTo>
                  <a:lnTo>
                    <a:pt x="69" y="38"/>
                  </a:lnTo>
                  <a:lnTo>
                    <a:pt x="73" y="40"/>
                  </a:lnTo>
                  <a:lnTo>
                    <a:pt x="74" y="41"/>
                  </a:lnTo>
                  <a:lnTo>
                    <a:pt x="77" y="42"/>
                  </a:lnTo>
                  <a:lnTo>
                    <a:pt x="81" y="44"/>
                  </a:lnTo>
                  <a:lnTo>
                    <a:pt x="85" y="46"/>
                  </a:lnTo>
                  <a:lnTo>
                    <a:pt x="86" y="47"/>
                  </a:lnTo>
                  <a:lnTo>
                    <a:pt x="89" y="48"/>
                  </a:lnTo>
                  <a:lnTo>
                    <a:pt x="93" y="50"/>
                  </a:lnTo>
                  <a:lnTo>
                    <a:pt x="96" y="52"/>
                  </a:lnTo>
                  <a:lnTo>
                    <a:pt x="98" y="53"/>
                  </a:lnTo>
                  <a:lnTo>
                    <a:pt x="100" y="54"/>
                  </a:lnTo>
                  <a:lnTo>
                    <a:pt x="104" y="56"/>
                  </a:lnTo>
                  <a:lnTo>
                    <a:pt x="108" y="58"/>
                  </a:lnTo>
                  <a:lnTo>
                    <a:pt x="111" y="59"/>
                  </a:lnTo>
                  <a:lnTo>
                    <a:pt x="112" y="60"/>
                  </a:lnTo>
                  <a:lnTo>
                    <a:pt x="116" y="62"/>
                  </a:lnTo>
                  <a:lnTo>
                    <a:pt x="120" y="64"/>
                  </a:lnTo>
                  <a:lnTo>
                    <a:pt x="124" y="66"/>
                  </a:lnTo>
                  <a:lnTo>
                    <a:pt x="124" y="66"/>
                  </a:lnTo>
                  <a:lnTo>
                    <a:pt x="128" y="67"/>
                  </a:lnTo>
                  <a:lnTo>
                    <a:pt x="132" y="69"/>
                  </a:lnTo>
                  <a:lnTo>
                    <a:pt x="136" y="71"/>
                  </a:lnTo>
                  <a:lnTo>
                    <a:pt x="137" y="72"/>
                  </a:lnTo>
                  <a:lnTo>
                    <a:pt x="140" y="73"/>
                  </a:lnTo>
                  <a:lnTo>
                    <a:pt x="144" y="75"/>
                  </a:lnTo>
                  <a:lnTo>
                    <a:pt x="148" y="76"/>
                  </a:lnTo>
                  <a:lnTo>
                    <a:pt x="151" y="78"/>
                  </a:lnTo>
                  <a:lnTo>
                    <a:pt x="152" y="78"/>
                  </a:lnTo>
                  <a:lnTo>
                    <a:pt x="155" y="79"/>
                  </a:lnTo>
                </a:path>
              </a:pathLst>
            </a:custGeom>
            <a:noFill/>
            <a:ln w="20638">
              <a:solidFill>
                <a:srgbClr val="E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4119" y="1797"/>
              <a:ext cx="688" cy="226"/>
            </a:xfrm>
            <a:custGeom>
              <a:avLst/>
              <a:gdLst>
                <a:gd name="T0" fmla="*/ 0 w 108"/>
                <a:gd name="T1" fmla="*/ 0 h 38"/>
                <a:gd name="T2" fmla="*/ 1 w 108"/>
                <a:gd name="T3" fmla="*/ 1 h 38"/>
                <a:gd name="T4" fmla="*/ 4 w 108"/>
                <a:gd name="T5" fmla="*/ 2 h 38"/>
                <a:gd name="T6" fmla="*/ 5 w 108"/>
                <a:gd name="T7" fmla="*/ 3 h 38"/>
                <a:gd name="T8" fmla="*/ 9 w 108"/>
                <a:gd name="T9" fmla="*/ 4 h 38"/>
                <a:gd name="T10" fmla="*/ 13 w 108"/>
                <a:gd name="T11" fmla="*/ 6 h 38"/>
                <a:gd name="T12" fmla="*/ 17 w 108"/>
                <a:gd name="T13" fmla="*/ 7 h 38"/>
                <a:gd name="T14" fmla="*/ 20 w 108"/>
                <a:gd name="T15" fmla="*/ 9 h 38"/>
                <a:gd name="T16" fmla="*/ 21 w 108"/>
                <a:gd name="T17" fmla="*/ 9 h 38"/>
                <a:gd name="T18" fmla="*/ 25 w 108"/>
                <a:gd name="T19" fmla="*/ 10 h 38"/>
                <a:gd name="T20" fmla="*/ 29 w 108"/>
                <a:gd name="T21" fmla="*/ 12 h 38"/>
                <a:gd name="T22" fmla="*/ 33 w 108"/>
                <a:gd name="T23" fmla="*/ 13 h 38"/>
                <a:gd name="T24" fmla="*/ 36 w 108"/>
                <a:gd name="T25" fmla="*/ 15 h 38"/>
                <a:gd name="T26" fmla="*/ 37 w 108"/>
                <a:gd name="T27" fmla="*/ 15 h 38"/>
                <a:gd name="T28" fmla="*/ 41 w 108"/>
                <a:gd name="T29" fmla="*/ 16 h 38"/>
                <a:gd name="T30" fmla="*/ 45 w 108"/>
                <a:gd name="T31" fmla="*/ 18 h 38"/>
                <a:gd name="T32" fmla="*/ 49 w 108"/>
                <a:gd name="T33" fmla="*/ 19 h 38"/>
                <a:gd name="T34" fmla="*/ 52 w 108"/>
                <a:gd name="T35" fmla="*/ 21 h 38"/>
                <a:gd name="T36" fmla="*/ 54 w 108"/>
                <a:gd name="T37" fmla="*/ 21 h 38"/>
                <a:gd name="T38" fmla="*/ 56 w 108"/>
                <a:gd name="T39" fmla="*/ 22 h 38"/>
                <a:gd name="T40" fmla="*/ 60 w 108"/>
                <a:gd name="T41" fmla="*/ 23 h 38"/>
                <a:gd name="T42" fmla="*/ 64 w 108"/>
                <a:gd name="T43" fmla="*/ 25 h 38"/>
                <a:gd name="T44" fmla="*/ 68 w 108"/>
                <a:gd name="T45" fmla="*/ 26 h 38"/>
                <a:gd name="T46" fmla="*/ 72 w 108"/>
                <a:gd name="T47" fmla="*/ 27 h 38"/>
                <a:gd name="T48" fmla="*/ 72 w 108"/>
                <a:gd name="T49" fmla="*/ 27 h 38"/>
                <a:gd name="T50" fmla="*/ 76 w 108"/>
                <a:gd name="T51" fmla="*/ 29 h 38"/>
                <a:gd name="T52" fmla="*/ 80 w 108"/>
                <a:gd name="T53" fmla="*/ 30 h 38"/>
                <a:gd name="T54" fmla="*/ 84 w 108"/>
                <a:gd name="T55" fmla="*/ 31 h 38"/>
                <a:gd name="T56" fmla="*/ 88 w 108"/>
                <a:gd name="T57" fmla="*/ 32 h 38"/>
                <a:gd name="T58" fmla="*/ 92 w 108"/>
                <a:gd name="T59" fmla="*/ 34 h 38"/>
                <a:gd name="T60" fmla="*/ 92 w 108"/>
                <a:gd name="T61" fmla="*/ 34 h 38"/>
                <a:gd name="T62" fmla="*/ 96 w 108"/>
                <a:gd name="T63" fmla="*/ 35 h 38"/>
                <a:gd name="T64" fmla="*/ 100 w 108"/>
                <a:gd name="T65" fmla="*/ 36 h 38"/>
                <a:gd name="T66" fmla="*/ 104 w 108"/>
                <a:gd name="T67" fmla="*/ 37 h 38"/>
                <a:gd name="T68" fmla="*/ 108 w 108"/>
                <a:gd name="T6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8" h="38">
                  <a:moveTo>
                    <a:pt x="0" y="0"/>
                  </a:moveTo>
                  <a:lnTo>
                    <a:pt x="1" y="1"/>
                  </a:lnTo>
                  <a:lnTo>
                    <a:pt x="4" y="2"/>
                  </a:lnTo>
                  <a:lnTo>
                    <a:pt x="5" y="3"/>
                  </a:lnTo>
                  <a:lnTo>
                    <a:pt x="9" y="4"/>
                  </a:lnTo>
                  <a:lnTo>
                    <a:pt x="13" y="6"/>
                  </a:lnTo>
                  <a:lnTo>
                    <a:pt x="17" y="7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5" y="10"/>
                  </a:lnTo>
                  <a:lnTo>
                    <a:pt x="29" y="12"/>
                  </a:lnTo>
                  <a:lnTo>
                    <a:pt x="33" y="13"/>
                  </a:lnTo>
                  <a:lnTo>
                    <a:pt x="36" y="15"/>
                  </a:lnTo>
                  <a:lnTo>
                    <a:pt x="37" y="15"/>
                  </a:lnTo>
                  <a:lnTo>
                    <a:pt x="41" y="16"/>
                  </a:lnTo>
                  <a:lnTo>
                    <a:pt x="45" y="18"/>
                  </a:lnTo>
                  <a:lnTo>
                    <a:pt x="49" y="19"/>
                  </a:lnTo>
                  <a:lnTo>
                    <a:pt x="52" y="21"/>
                  </a:lnTo>
                  <a:lnTo>
                    <a:pt x="54" y="21"/>
                  </a:lnTo>
                  <a:lnTo>
                    <a:pt x="56" y="22"/>
                  </a:lnTo>
                  <a:lnTo>
                    <a:pt x="60" y="23"/>
                  </a:lnTo>
                  <a:lnTo>
                    <a:pt x="64" y="25"/>
                  </a:lnTo>
                  <a:lnTo>
                    <a:pt x="68" y="26"/>
                  </a:lnTo>
                  <a:lnTo>
                    <a:pt x="72" y="27"/>
                  </a:lnTo>
                  <a:lnTo>
                    <a:pt x="72" y="27"/>
                  </a:lnTo>
                  <a:lnTo>
                    <a:pt x="76" y="29"/>
                  </a:lnTo>
                  <a:lnTo>
                    <a:pt x="80" y="30"/>
                  </a:lnTo>
                  <a:lnTo>
                    <a:pt x="84" y="31"/>
                  </a:lnTo>
                  <a:lnTo>
                    <a:pt x="88" y="32"/>
                  </a:lnTo>
                  <a:lnTo>
                    <a:pt x="92" y="34"/>
                  </a:lnTo>
                  <a:lnTo>
                    <a:pt x="92" y="34"/>
                  </a:lnTo>
                  <a:lnTo>
                    <a:pt x="96" y="35"/>
                  </a:lnTo>
                  <a:lnTo>
                    <a:pt x="100" y="36"/>
                  </a:lnTo>
                  <a:lnTo>
                    <a:pt x="104" y="37"/>
                  </a:lnTo>
                  <a:lnTo>
                    <a:pt x="108" y="38"/>
                  </a:lnTo>
                </a:path>
              </a:pathLst>
            </a:custGeom>
            <a:noFill/>
            <a:ln w="20638">
              <a:solidFill>
                <a:srgbClr val="E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50"/>
            <p:cNvSpPr>
              <a:spLocks noChangeShapeType="1"/>
            </p:cNvSpPr>
            <p:nvPr/>
          </p:nvSpPr>
          <p:spPr bwMode="auto">
            <a:xfrm>
              <a:off x="2297" y="659"/>
              <a:ext cx="19" cy="12"/>
            </a:xfrm>
            <a:prstGeom prst="line">
              <a:avLst/>
            </a:prstGeom>
            <a:noFill/>
            <a:ln w="20638">
              <a:solidFill>
                <a:srgbClr val="7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2393" y="724"/>
              <a:ext cx="866" cy="543"/>
            </a:xfrm>
            <a:custGeom>
              <a:avLst/>
              <a:gdLst>
                <a:gd name="T0" fmla="*/ 0 w 136"/>
                <a:gd name="T1" fmla="*/ 0 h 91"/>
                <a:gd name="T2" fmla="*/ 1 w 136"/>
                <a:gd name="T3" fmla="*/ 1 h 91"/>
                <a:gd name="T4" fmla="*/ 1 w 136"/>
                <a:gd name="T5" fmla="*/ 1 h 91"/>
                <a:gd name="T6" fmla="*/ 5 w 136"/>
                <a:gd name="T7" fmla="*/ 4 h 91"/>
                <a:gd name="T8" fmla="*/ 9 w 136"/>
                <a:gd name="T9" fmla="*/ 7 h 91"/>
                <a:gd name="T10" fmla="*/ 9 w 136"/>
                <a:gd name="T11" fmla="*/ 7 h 91"/>
                <a:gd name="T12" fmla="*/ 13 w 136"/>
                <a:gd name="T13" fmla="*/ 10 h 91"/>
                <a:gd name="T14" fmla="*/ 17 w 136"/>
                <a:gd name="T15" fmla="*/ 13 h 91"/>
                <a:gd name="T16" fmla="*/ 17 w 136"/>
                <a:gd name="T17" fmla="*/ 14 h 91"/>
                <a:gd name="T18" fmla="*/ 21 w 136"/>
                <a:gd name="T19" fmla="*/ 16 h 91"/>
                <a:gd name="T20" fmla="*/ 25 w 136"/>
                <a:gd name="T21" fmla="*/ 19 h 91"/>
                <a:gd name="T22" fmla="*/ 26 w 136"/>
                <a:gd name="T23" fmla="*/ 20 h 91"/>
                <a:gd name="T24" fmla="*/ 28 w 136"/>
                <a:gd name="T25" fmla="*/ 22 h 91"/>
                <a:gd name="T26" fmla="*/ 32 w 136"/>
                <a:gd name="T27" fmla="*/ 25 h 91"/>
                <a:gd name="T28" fmla="*/ 34 w 136"/>
                <a:gd name="T29" fmla="*/ 26 h 91"/>
                <a:gd name="T30" fmla="*/ 36 w 136"/>
                <a:gd name="T31" fmla="*/ 28 h 91"/>
                <a:gd name="T32" fmla="*/ 40 w 136"/>
                <a:gd name="T33" fmla="*/ 30 h 91"/>
                <a:gd name="T34" fmla="*/ 43 w 136"/>
                <a:gd name="T35" fmla="*/ 32 h 91"/>
                <a:gd name="T36" fmla="*/ 44 w 136"/>
                <a:gd name="T37" fmla="*/ 33 h 91"/>
                <a:gd name="T38" fmla="*/ 48 w 136"/>
                <a:gd name="T39" fmla="*/ 36 h 91"/>
                <a:gd name="T40" fmla="*/ 52 w 136"/>
                <a:gd name="T41" fmla="*/ 39 h 91"/>
                <a:gd name="T42" fmla="*/ 52 w 136"/>
                <a:gd name="T43" fmla="*/ 39 h 91"/>
                <a:gd name="T44" fmla="*/ 56 w 136"/>
                <a:gd name="T45" fmla="*/ 41 h 91"/>
                <a:gd name="T46" fmla="*/ 60 w 136"/>
                <a:gd name="T47" fmla="*/ 44 h 91"/>
                <a:gd name="T48" fmla="*/ 61 w 136"/>
                <a:gd name="T49" fmla="*/ 45 h 91"/>
                <a:gd name="T50" fmla="*/ 64 w 136"/>
                <a:gd name="T51" fmla="*/ 47 h 91"/>
                <a:gd name="T52" fmla="*/ 68 w 136"/>
                <a:gd name="T53" fmla="*/ 49 h 91"/>
                <a:gd name="T54" fmla="*/ 71 w 136"/>
                <a:gd name="T55" fmla="*/ 51 h 91"/>
                <a:gd name="T56" fmla="*/ 72 w 136"/>
                <a:gd name="T57" fmla="*/ 52 h 91"/>
                <a:gd name="T58" fmla="*/ 76 w 136"/>
                <a:gd name="T59" fmla="*/ 54 h 91"/>
                <a:gd name="T60" fmla="*/ 80 w 136"/>
                <a:gd name="T61" fmla="*/ 57 h 91"/>
                <a:gd name="T62" fmla="*/ 80 w 136"/>
                <a:gd name="T63" fmla="*/ 57 h 91"/>
                <a:gd name="T64" fmla="*/ 84 w 136"/>
                <a:gd name="T65" fmla="*/ 59 h 91"/>
                <a:gd name="T66" fmla="*/ 87 w 136"/>
                <a:gd name="T67" fmla="*/ 62 h 91"/>
                <a:gd name="T68" fmla="*/ 90 w 136"/>
                <a:gd name="T69" fmla="*/ 64 h 91"/>
                <a:gd name="T70" fmla="*/ 91 w 136"/>
                <a:gd name="T71" fmla="*/ 64 h 91"/>
                <a:gd name="T72" fmla="*/ 95 w 136"/>
                <a:gd name="T73" fmla="*/ 67 h 91"/>
                <a:gd name="T74" fmla="*/ 99 w 136"/>
                <a:gd name="T75" fmla="*/ 69 h 91"/>
                <a:gd name="T76" fmla="*/ 100 w 136"/>
                <a:gd name="T77" fmla="*/ 70 h 91"/>
                <a:gd name="T78" fmla="*/ 103 w 136"/>
                <a:gd name="T79" fmla="*/ 72 h 91"/>
                <a:gd name="T80" fmla="*/ 107 w 136"/>
                <a:gd name="T81" fmla="*/ 74 h 91"/>
                <a:gd name="T82" fmla="*/ 110 w 136"/>
                <a:gd name="T83" fmla="*/ 76 h 91"/>
                <a:gd name="T84" fmla="*/ 111 w 136"/>
                <a:gd name="T85" fmla="*/ 76 h 91"/>
                <a:gd name="T86" fmla="*/ 115 w 136"/>
                <a:gd name="T87" fmla="*/ 79 h 91"/>
                <a:gd name="T88" fmla="*/ 119 w 136"/>
                <a:gd name="T89" fmla="*/ 81 h 91"/>
                <a:gd name="T90" fmla="*/ 121 w 136"/>
                <a:gd name="T91" fmla="*/ 82 h 91"/>
                <a:gd name="T92" fmla="*/ 123 w 136"/>
                <a:gd name="T93" fmla="*/ 84 h 91"/>
                <a:gd name="T94" fmla="*/ 127 w 136"/>
                <a:gd name="T95" fmla="*/ 86 h 91"/>
                <a:gd name="T96" fmla="*/ 131 w 136"/>
                <a:gd name="T97" fmla="*/ 88 h 91"/>
                <a:gd name="T98" fmla="*/ 131 w 136"/>
                <a:gd name="T99" fmla="*/ 89 h 91"/>
                <a:gd name="T100" fmla="*/ 135 w 136"/>
                <a:gd name="T101" fmla="*/ 90 h 91"/>
                <a:gd name="T102" fmla="*/ 136 w 136"/>
                <a:gd name="T103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6" h="91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5" y="4"/>
                  </a:lnTo>
                  <a:lnTo>
                    <a:pt x="9" y="7"/>
                  </a:lnTo>
                  <a:lnTo>
                    <a:pt x="9" y="7"/>
                  </a:lnTo>
                  <a:lnTo>
                    <a:pt x="13" y="10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21" y="16"/>
                  </a:lnTo>
                  <a:lnTo>
                    <a:pt x="25" y="19"/>
                  </a:lnTo>
                  <a:lnTo>
                    <a:pt x="26" y="20"/>
                  </a:lnTo>
                  <a:lnTo>
                    <a:pt x="28" y="22"/>
                  </a:lnTo>
                  <a:lnTo>
                    <a:pt x="32" y="25"/>
                  </a:lnTo>
                  <a:lnTo>
                    <a:pt x="34" y="26"/>
                  </a:lnTo>
                  <a:lnTo>
                    <a:pt x="36" y="28"/>
                  </a:lnTo>
                  <a:lnTo>
                    <a:pt x="40" y="30"/>
                  </a:lnTo>
                  <a:lnTo>
                    <a:pt x="43" y="32"/>
                  </a:lnTo>
                  <a:lnTo>
                    <a:pt x="44" y="33"/>
                  </a:lnTo>
                  <a:lnTo>
                    <a:pt x="48" y="36"/>
                  </a:lnTo>
                  <a:lnTo>
                    <a:pt x="52" y="39"/>
                  </a:lnTo>
                  <a:lnTo>
                    <a:pt x="52" y="39"/>
                  </a:lnTo>
                  <a:lnTo>
                    <a:pt x="56" y="41"/>
                  </a:lnTo>
                  <a:lnTo>
                    <a:pt x="60" y="44"/>
                  </a:lnTo>
                  <a:lnTo>
                    <a:pt x="61" y="45"/>
                  </a:lnTo>
                  <a:lnTo>
                    <a:pt x="64" y="47"/>
                  </a:lnTo>
                  <a:lnTo>
                    <a:pt x="68" y="49"/>
                  </a:lnTo>
                  <a:lnTo>
                    <a:pt x="71" y="51"/>
                  </a:lnTo>
                  <a:lnTo>
                    <a:pt x="72" y="52"/>
                  </a:lnTo>
                  <a:lnTo>
                    <a:pt x="76" y="54"/>
                  </a:lnTo>
                  <a:lnTo>
                    <a:pt x="80" y="57"/>
                  </a:lnTo>
                  <a:lnTo>
                    <a:pt x="80" y="57"/>
                  </a:lnTo>
                  <a:lnTo>
                    <a:pt x="84" y="59"/>
                  </a:lnTo>
                  <a:lnTo>
                    <a:pt x="87" y="62"/>
                  </a:lnTo>
                  <a:lnTo>
                    <a:pt x="90" y="64"/>
                  </a:lnTo>
                  <a:lnTo>
                    <a:pt x="91" y="64"/>
                  </a:lnTo>
                  <a:lnTo>
                    <a:pt x="95" y="67"/>
                  </a:lnTo>
                  <a:lnTo>
                    <a:pt x="99" y="69"/>
                  </a:lnTo>
                  <a:lnTo>
                    <a:pt x="100" y="70"/>
                  </a:lnTo>
                  <a:lnTo>
                    <a:pt x="103" y="72"/>
                  </a:lnTo>
                  <a:lnTo>
                    <a:pt x="107" y="74"/>
                  </a:lnTo>
                  <a:lnTo>
                    <a:pt x="110" y="76"/>
                  </a:lnTo>
                  <a:lnTo>
                    <a:pt x="111" y="76"/>
                  </a:lnTo>
                  <a:lnTo>
                    <a:pt x="115" y="79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23" y="84"/>
                  </a:lnTo>
                  <a:lnTo>
                    <a:pt x="127" y="86"/>
                  </a:lnTo>
                  <a:lnTo>
                    <a:pt x="131" y="88"/>
                  </a:lnTo>
                  <a:lnTo>
                    <a:pt x="131" y="89"/>
                  </a:lnTo>
                  <a:lnTo>
                    <a:pt x="135" y="90"/>
                  </a:lnTo>
                  <a:lnTo>
                    <a:pt x="136" y="91"/>
                  </a:lnTo>
                </a:path>
              </a:pathLst>
            </a:custGeom>
            <a:noFill/>
            <a:ln w="20638">
              <a:solidFill>
                <a:srgbClr val="7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3342" y="1308"/>
              <a:ext cx="956" cy="446"/>
            </a:xfrm>
            <a:custGeom>
              <a:avLst/>
              <a:gdLst>
                <a:gd name="T0" fmla="*/ 0 w 150"/>
                <a:gd name="T1" fmla="*/ 0 h 75"/>
                <a:gd name="T2" fmla="*/ 1 w 150"/>
                <a:gd name="T3" fmla="*/ 1 h 75"/>
                <a:gd name="T4" fmla="*/ 5 w 150"/>
                <a:gd name="T5" fmla="*/ 3 h 75"/>
                <a:gd name="T6" fmla="*/ 5 w 150"/>
                <a:gd name="T7" fmla="*/ 3 h 75"/>
                <a:gd name="T8" fmla="*/ 9 w 150"/>
                <a:gd name="T9" fmla="*/ 6 h 75"/>
                <a:gd name="T10" fmla="*/ 13 w 150"/>
                <a:gd name="T11" fmla="*/ 8 h 75"/>
                <a:gd name="T12" fmla="*/ 16 w 150"/>
                <a:gd name="T13" fmla="*/ 9 h 75"/>
                <a:gd name="T14" fmla="*/ 17 w 150"/>
                <a:gd name="T15" fmla="*/ 10 h 75"/>
                <a:gd name="T16" fmla="*/ 21 w 150"/>
                <a:gd name="T17" fmla="*/ 12 h 75"/>
                <a:gd name="T18" fmla="*/ 25 w 150"/>
                <a:gd name="T19" fmla="*/ 14 h 75"/>
                <a:gd name="T20" fmla="*/ 28 w 150"/>
                <a:gd name="T21" fmla="*/ 16 h 75"/>
                <a:gd name="T22" fmla="*/ 29 w 150"/>
                <a:gd name="T23" fmla="*/ 16 h 75"/>
                <a:gd name="T24" fmla="*/ 33 w 150"/>
                <a:gd name="T25" fmla="*/ 18 h 75"/>
                <a:gd name="T26" fmla="*/ 37 w 150"/>
                <a:gd name="T27" fmla="*/ 20 h 75"/>
                <a:gd name="T28" fmla="*/ 39 w 150"/>
                <a:gd name="T29" fmla="*/ 22 h 75"/>
                <a:gd name="T30" fmla="*/ 41 w 150"/>
                <a:gd name="T31" fmla="*/ 22 h 75"/>
                <a:gd name="T32" fmla="*/ 45 w 150"/>
                <a:gd name="T33" fmla="*/ 24 h 75"/>
                <a:gd name="T34" fmla="*/ 49 w 150"/>
                <a:gd name="T35" fmla="*/ 26 h 75"/>
                <a:gd name="T36" fmla="*/ 52 w 150"/>
                <a:gd name="T37" fmla="*/ 28 h 75"/>
                <a:gd name="T38" fmla="*/ 53 w 150"/>
                <a:gd name="T39" fmla="*/ 28 h 75"/>
                <a:gd name="T40" fmla="*/ 56 w 150"/>
                <a:gd name="T41" fmla="*/ 30 h 75"/>
                <a:gd name="T42" fmla="*/ 60 w 150"/>
                <a:gd name="T43" fmla="*/ 32 h 75"/>
                <a:gd name="T44" fmla="*/ 64 w 150"/>
                <a:gd name="T45" fmla="*/ 34 h 75"/>
                <a:gd name="T46" fmla="*/ 64 w 150"/>
                <a:gd name="T47" fmla="*/ 34 h 75"/>
                <a:gd name="T48" fmla="*/ 68 w 150"/>
                <a:gd name="T49" fmla="*/ 36 h 75"/>
                <a:gd name="T50" fmla="*/ 72 w 150"/>
                <a:gd name="T51" fmla="*/ 38 h 75"/>
                <a:gd name="T52" fmla="*/ 76 w 150"/>
                <a:gd name="T53" fmla="*/ 40 h 75"/>
                <a:gd name="T54" fmla="*/ 77 w 150"/>
                <a:gd name="T55" fmla="*/ 41 h 75"/>
                <a:gd name="T56" fmla="*/ 80 w 150"/>
                <a:gd name="T57" fmla="*/ 42 h 75"/>
                <a:gd name="T58" fmla="*/ 84 w 150"/>
                <a:gd name="T59" fmla="*/ 44 h 75"/>
                <a:gd name="T60" fmla="*/ 88 w 150"/>
                <a:gd name="T61" fmla="*/ 46 h 75"/>
                <a:gd name="T62" fmla="*/ 89 w 150"/>
                <a:gd name="T63" fmla="*/ 47 h 75"/>
                <a:gd name="T64" fmla="*/ 92 w 150"/>
                <a:gd name="T65" fmla="*/ 48 h 75"/>
                <a:gd name="T66" fmla="*/ 96 w 150"/>
                <a:gd name="T67" fmla="*/ 50 h 75"/>
                <a:gd name="T68" fmla="*/ 100 w 150"/>
                <a:gd name="T69" fmla="*/ 52 h 75"/>
                <a:gd name="T70" fmla="*/ 102 w 150"/>
                <a:gd name="T71" fmla="*/ 53 h 75"/>
                <a:gd name="T72" fmla="*/ 104 w 150"/>
                <a:gd name="T73" fmla="*/ 54 h 75"/>
                <a:gd name="T74" fmla="*/ 108 w 150"/>
                <a:gd name="T75" fmla="*/ 55 h 75"/>
                <a:gd name="T76" fmla="*/ 112 w 150"/>
                <a:gd name="T77" fmla="*/ 57 h 75"/>
                <a:gd name="T78" fmla="*/ 115 w 150"/>
                <a:gd name="T79" fmla="*/ 59 h 75"/>
                <a:gd name="T80" fmla="*/ 116 w 150"/>
                <a:gd name="T81" fmla="*/ 59 h 75"/>
                <a:gd name="T82" fmla="*/ 119 w 150"/>
                <a:gd name="T83" fmla="*/ 61 h 75"/>
                <a:gd name="T84" fmla="*/ 123 w 150"/>
                <a:gd name="T85" fmla="*/ 63 h 75"/>
                <a:gd name="T86" fmla="*/ 127 w 150"/>
                <a:gd name="T87" fmla="*/ 65 h 75"/>
                <a:gd name="T88" fmla="*/ 129 w 150"/>
                <a:gd name="T89" fmla="*/ 66 h 75"/>
                <a:gd name="T90" fmla="*/ 131 w 150"/>
                <a:gd name="T91" fmla="*/ 66 h 75"/>
                <a:gd name="T92" fmla="*/ 135 w 150"/>
                <a:gd name="T93" fmla="*/ 68 h 75"/>
                <a:gd name="T94" fmla="*/ 139 w 150"/>
                <a:gd name="T95" fmla="*/ 70 h 75"/>
                <a:gd name="T96" fmla="*/ 143 w 150"/>
                <a:gd name="T97" fmla="*/ 72 h 75"/>
                <a:gd name="T98" fmla="*/ 143 w 150"/>
                <a:gd name="T99" fmla="*/ 72 h 75"/>
                <a:gd name="T100" fmla="*/ 147 w 150"/>
                <a:gd name="T101" fmla="*/ 73 h 75"/>
                <a:gd name="T102" fmla="*/ 150 w 150"/>
                <a:gd name="T103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0" h="75">
                  <a:moveTo>
                    <a:pt x="0" y="0"/>
                  </a:moveTo>
                  <a:lnTo>
                    <a:pt x="1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9" y="6"/>
                  </a:lnTo>
                  <a:lnTo>
                    <a:pt x="13" y="8"/>
                  </a:lnTo>
                  <a:lnTo>
                    <a:pt x="16" y="9"/>
                  </a:lnTo>
                  <a:lnTo>
                    <a:pt x="17" y="10"/>
                  </a:lnTo>
                  <a:lnTo>
                    <a:pt x="21" y="12"/>
                  </a:lnTo>
                  <a:lnTo>
                    <a:pt x="25" y="14"/>
                  </a:lnTo>
                  <a:lnTo>
                    <a:pt x="28" y="16"/>
                  </a:lnTo>
                  <a:lnTo>
                    <a:pt x="29" y="16"/>
                  </a:lnTo>
                  <a:lnTo>
                    <a:pt x="33" y="18"/>
                  </a:lnTo>
                  <a:lnTo>
                    <a:pt x="37" y="20"/>
                  </a:lnTo>
                  <a:lnTo>
                    <a:pt x="39" y="22"/>
                  </a:lnTo>
                  <a:lnTo>
                    <a:pt x="41" y="22"/>
                  </a:lnTo>
                  <a:lnTo>
                    <a:pt x="45" y="24"/>
                  </a:lnTo>
                  <a:lnTo>
                    <a:pt x="49" y="26"/>
                  </a:lnTo>
                  <a:lnTo>
                    <a:pt x="52" y="28"/>
                  </a:lnTo>
                  <a:lnTo>
                    <a:pt x="53" y="28"/>
                  </a:lnTo>
                  <a:lnTo>
                    <a:pt x="56" y="30"/>
                  </a:lnTo>
                  <a:lnTo>
                    <a:pt x="60" y="32"/>
                  </a:lnTo>
                  <a:lnTo>
                    <a:pt x="64" y="34"/>
                  </a:lnTo>
                  <a:lnTo>
                    <a:pt x="64" y="34"/>
                  </a:lnTo>
                  <a:lnTo>
                    <a:pt x="68" y="36"/>
                  </a:lnTo>
                  <a:lnTo>
                    <a:pt x="72" y="38"/>
                  </a:lnTo>
                  <a:lnTo>
                    <a:pt x="76" y="40"/>
                  </a:lnTo>
                  <a:lnTo>
                    <a:pt x="77" y="41"/>
                  </a:lnTo>
                  <a:lnTo>
                    <a:pt x="80" y="42"/>
                  </a:lnTo>
                  <a:lnTo>
                    <a:pt x="84" y="44"/>
                  </a:lnTo>
                  <a:lnTo>
                    <a:pt x="88" y="46"/>
                  </a:lnTo>
                  <a:lnTo>
                    <a:pt x="89" y="47"/>
                  </a:lnTo>
                  <a:lnTo>
                    <a:pt x="92" y="48"/>
                  </a:lnTo>
                  <a:lnTo>
                    <a:pt x="96" y="50"/>
                  </a:lnTo>
                  <a:lnTo>
                    <a:pt x="100" y="52"/>
                  </a:lnTo>
                  <a:lnTo>
                    <a:pt x="102" y="53"/>
                  </a:lnTo>
                  <a:lnTo>
                    <a:pt x="104" y="54"/>
                  </a:lnTo>
                  <a:lnTo>
                    <a:pt x="108" y="55"/>
                  </a:lnTo>
                  <a:lnTo>
                    <a:pt x="112" y="57"/>
                  </a:lnTo>
                  <a:lnTo>
                    <a:pt x="115" y="59"/>
                  </a:lnTo>
                  <a:lnTo>
                    <a:pt x="116" y="59"/>
                  </a:lnTo>
                  <a:lnTo>
                    <a:pt x="119" y="61"/>
                  </a:lnTo>
                  <a:lnTo>
                    <a:pt x="123" y="63"/>
                  </a:lnTo>
                  <a:lnTo>
                    <a:pt x="127" y="65"/>
                  </a:lnTo>
                  <a:lnTo>
                    <a:pt x="129" y="66"/>
                  </a:lnTo>
                  <a:lnTo>
                    <a:pt x="131" y="66"/>
                  </a:lnTo>
                  <a:lnTo>
                    <a:pt x="135" y="68"/>
                  </a:lnTo>
                  <a:lnTo>
                    <a:pt x="139" y="70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47" y="73"/>
                  </a:lnTo>
                  <a:lnTo>
                    <a:pt x="150" y="75"/>
                  </a:lnTo>
                </a:path>
              </a:pathLst>
            </a:custGeom>
            <a:noFill/>
            <a:ln w="20638">
              <a:solidFill>
                <a:srgbClr val="7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4387" y="1784"/>
              <a:ext cx="420" cy="143"/>
            </a:xfrm>
            <a:custGeom>
              <a:avLst/>
              <a:gdLst>
                <a:gd name="T0" fmla="*/ 0 w 66"/>
                <a:gd name="T1" fmla="*/ 0 h 24"/>
                <a:gd name="T2" fmla="*/ 3 w 66"/>
                <a:gd name="T3" fmla="*/ 1 h 24"/>
                <a:gd name="T4" fmla="*/ 7 w 66"/>
                <a:gd name="T5" fmla="*/ 3 h 24"/>
                <a:gd name="T6" fmla="*/ 10 w 66"/>
                <a:gd name="T7" fmla="*/ 4 h 24"/>
                <a:gd name="T8" fmla="*/ 10 w 66"/>
                <a:gd name="T9" fmla="*/ 5 h 24"/>
                <a:gd name="T10" fmla="*/ 14 w 66"/>
                <a:gd name="T11" fmla="*/ 6 h 24"/>
                <a:gd name="T12" fmla="*/ 18 w 66"/>
                <a:gd name="T13" fmla="*/ 8 h 24"/>
                <a:gd name="T14" fmla="*/ 22 w 66"/>
                <a:gd name="T15" fmla="*/ 9 h 24"/>
                <a:gd name="T16" fmla="*/ 26 w 66"/>
                <a:gd name="T17" fmla="*/ 10 h 24"/>
                <a:gd name="T18" fmla="*/ 26 w 66"/>
                <a:gd name="T19" fmla="*/ 11 h 24"/>
                <a:gd name="T20" fmla="*/ 30 w 66"/>
                <a:gd name="T21" fmla="*/ 12 h 24"/>
                <a:gd name="T22" fmla="*/ 34 w 66"/>
                <a:gd name="T23" fmla="*/ 13 h 24"/>
                <a:gd name="T24" fmla="*/ 38 w 66"/>
                <a:gd name="T25" fmla="*/ 15 h 24"/>
                <a:gd name="T26" fmla="*/ 42 w 66"/>
                <a:gd name="T27" fmla="*/ 16 h 24"/>
                <a:gd name="T28" fmla="*/ 44 w 66"/>
                <a:gd name="T29" fmla="*/ 17 h 24"/>
                <a:gd name="T30" fmla="*/ 46 w 66"/>
                <a:gd name="T31" fmla="*/ 18 h 24"/>
                <a:gd name="T32" fmla="*/ 50 w 66"/>
                <a:gd name="T33" fmla="*/ 19 h 24"/>
                <a:gd name="T34" fmla="*/ 54 w 66"/>
                <a:gd name="T35" fmla="*/ 20 h 24"/>
                <a:gd name="T36" fmla="*/ 58 w 66"/>
                <a:gd name="T37" fmla="*/ 22 h 24"/>
                <a:gd name="T38" fmla="*/ 62 w 66"/>
                <a:gd name="T39" fmla="*/ 23 h 24"/>
                <a:gd name="T40" fmla="*/ 62 w 66"/>
                <a:gd name="T41" fmla="*/ 23 h 24"/>
                <a:gd name="T42" fmla="*/ 66 w 66"/>
                <a:gd name="T4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6" h="24">
                  <a:moveTo>
                    <a:pt x="0" y="0"/>
                  </a:moveTo>
                  <a:lnTo>
                    <a:pt x="3" y="1"/>
                  </a:lnTo>
                  <a:lnTo>
                    <a:pt x="7" y="3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14" y="6"/>
                  </a:lnTo>
                  <a:lnTo>
                    <a:pt x="18" y="8"/>
                  </a:lnTo>
                  <a:lnTo>
                    <a:pt x="22" y="9"/>
                  </a:lnTo>
                  <a:lnTo>
                    <a:pt x="26" y="10"/>
                  </a:lnTo>
                  <a:lnTo>
                    <a:pt x="26" y="11"/>
                  </a:lnTo>
                  <a:lnTo>
                    <a:pt x="30" y="12"/>
                  </a:lnTo>
                  <a:lnTo>
                    <a:pt x="34" y="13"/>
                  </a:lnTo>
                  <a:lnTo>
                    <a:pt x="38" y="15"/>
                  </a:lnTo>
                  <a:lnTo>
                    <a:pt x="42" y="16"/>
                  </a:lnTo>
                  <a:lnTo>
                    <a:pt x="44" y="17"/>
                  </a:lnTo>
                  <a:lnTo>
                    <a:pt x="46" y="18"/>
                  </a:lnTo>
                  <a:lnTo>
                    <a:pt x="50" y="19"/>
                  </a:lnTo>
                  <a:lnTo>
                    <a:pt x="54" y="20"/>
                  </a:lnTo>
                  <a:lnTo>
                    <a:pt x="58" y="22"/>
                  </a:lnTo>
                  <a:lnTo>
                    <a:pt x="62" y="23"/>
                  </a:lnTo>
                  <a:lnTo>
                    <a:pt x="62" y="23"/>
                  </a:lnTo>
                  <a:lnTo>
                    <a:pt x="66" y="24"/>
                  </a:lnTo>
                </a:path>
              </a:pathLst>
            </a:custGeom>
            <a:noFill/>
            <a:ln w="20638">
              <a:solidFill>
                <a:srgbClr val="7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Rectangle 54"/>
            <p:cNvSpPr>
              <a:spLocks noChangeArrowheads="1"/>
            </p:cNvSpPr>
            <p:nvPr/>
          </p:nvSpPr>
          <p:spPr bwMode="auto">
            <a:xfrm rot="660000">
              <a:off x="3608" y="2711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1</a:t>
              </a:r>
              <a:endParaRPr lang="en-US" sz="1800"/>
            </a:p>
          </p:txBody>
        </p:sp>
        <p:sp>
          <p:nvSpPr>
            <p:cNvPr id="54" name="Rectangle 55"/>
            <p:cNvSpPr>
              <a:spLocks noChangeArrowheads="1"/>
            </p:cNvSpPr>
            <p:nvPr/>
          </p:nvSpPr>
          <p:spPr bwMode="auto">
            <a:xfrm rot="600000">
              <a:off x="2406" y="2568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1</a:t>
              </a:r>
              <a:endParaRPr lang="en-US" sz="1800"/>
            </a:p>
          </p:txBody>
        </p:sp>
        <p:sp>
          <p:nvSpPr>
            <p:cNvPr id="55" name="Rectangle 56"/>
            <p:cNvSpPr>
              <a:spLocks noChangeArrowheads="1"/>
            </p:cNvSpPr>
            <p:nvPr/>
          </p:nvSpPr>
          <p:spPr bwMode="auto">
            <a:xfrm rot="1560000">
              <a:off x="1238" y="2321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1</a:t>
              </a:r>
              <a:endParaRPr lang="en-US" sz="1800"/>
            </a:p>
          </p:txBody>
        </p:sp>
        <p:sp>
          <p:nvSpPr>
            <p:cNvPr id="56" name="Rectangle 57"/>
            <p:cNvSpPr>
              <a:spLocks noChangeArrowheads="1"/>
            </p:cNvSpPr>
            <p:nvPr/>
          </p:nvSpPr>
          <p:spPr bwMode="auto">
            <a:xfrm rot="2700000">
              <a:off x="1194" y="1782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2</a:t>
              </a:r>
              <a:endParaRPr lang="en-US" sz="1800"/>
            </a:p>
          </p:txBody>
        </p:sp>
        <p:sp>
          <p:nvSpPr>
            <p:cNvPr id="57" name="Rectangle 58"/>
            <p:cNvSpPr>
              <a:spLocks noChangeArrowheads="1"/>
            </p:cNvSpPr>
            <p:nvPr/>
          </p:nvSpPr>
          <p:spPr bwMode="auto">
            <a:xfrm rot="1260000">
              <a:off x="2221" y="2266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2</a:t>
              </a:r>
              <a:endParaRPr lang="en-US" sz="1800"/>
            </a:p>
          </p:txBody>
        </p:sp>
        <p:sp>
          <p:nvSpPr>
            <p:cNvPr id="58" name="Rectangle 59"/>
            <p:cNvSpPr>
              <a:spLocks noChangeArrowheads="1"/>
            </p:cNvSpPr>
            <p:nvPr/>
          </p:nvSpPr>
          <p:spPr bwMode="auto">
            <a:xfrm rot="600000">
              <a:off x="3395" y="2503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2</a:t>
              </a:r>
              <a:endParaRPr lang="en-US" sz="1800"/>
            </a:p>
          </p:txBody>
        </p:sp>
        <p:sp>
          <p:nvSpPr>
            <p:cNvPr id="59" name="Rectangle 60"/>
            <p:cNvSpPr>
              <a:spLocks noChangeArrowheads="1"/>
            </p:cNvSpPr>
            <p:nvPr/>
          </p:nvSpPr>
          <p:spPr bwMode="auto">
            <a:xfrm rot="360000">
              <a:off x="4600" y="2614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2</a:t>
              </a:r>
              <a:endParaRPr lang="en-US" sz="1800"/>
            </a:p>
          </p:txBody>
        </p:sp>
        <p:sp>
          <p:nvSpPr>
            <p:cNvPr id="60" name="Rectangle 61"/>
            <p:cNvSpPr>
              <a:spLocks noChangeArrowheads="1"/>
            </p:cNvSpPr>
            <p:nvPr/>
          </p:nvSpPr>
          <p:spPr bwMode="auto">
            <a:xfrm rot="2940000">
              <a:off x="1275" y="1376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3</a:t>
              </a:r>
              <a:endParaRPr lang="en-US" sz="1800"/>
            </a:p>
          </p:txBody>
        </p:sp>
        <p:sp>
          <p:nvSpPr>
            <p:cNvPr id="61" name="Rectangle 62"/>
            <p:cNvSpPr>
              <a:spLocks noChangeArrowheads="1"/>
            </p:cNvSpPr>
            <p:nvPr/>
          </p:nvSpPr>
          <p:spPr bwMode="auto">
            <a:xfrm rot="1800000">
              <a:off x="2193" y="1993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3</a:t>
              </a:r>
              <a:endParaRPr lang="en-US" sz="1800"/>
            </a:p>
          </p:txBody>
        </p:sp>
        <p:sp>
          <p:nvSpPr>
            <p:cNvPr id="62" name="Rectangle 63"/>
            <p:cNvSpPr>
              <a:spLocks noChangeArrowheads="1"/>
            </p:cNvSpPr>
            <p:nvPr/>
          </p:nvSpPr>
          <p:spPr bwMode="auto">
            <a:xfrm rot="900000">
              <a:off x="3321" y="2330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3</a:t>
              </a:r>
              <a:endParaRPr lang="en-US" sz="1800"/>
            </a:p>
          </p:txBody>
        </p:sp>
        <p:sp>
          <p:nvSpPr>
            <p:cNvPr id="63" name="Rectangle 64"/>
            <p:cNvSpPr>
              <a:spLocks noChangeArrowheads="1"/>
            </p:cNvSpPr>
            <p:nvPr/>
          </p:nvSpPr>
          <p:spPr bwMode="auto">
            <a:xfrm rot="480000">
              <a:off x="4519" y="2502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3</a:t>
              </a:r>
              <a:endParaRPr lang="en-US" sz="1800"/>
            </a:p>
          </p:txBody>
        </p:sp>
        <p:sp>
          <p:nvSpPr>
            <p:cNvPr id="64" name="Rectangle 65"/>
            <p:cNvSpPr>
              <a:spLocks noChangeArrowheads="1"/>
            </p:cNvSpPr>
            <p:nvPr/>
          </p:nvSpPr>
          <p:spPr bwMode="auto">
            <a:xfrm rot="3300000">
              <a:off x="1032" y="770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4</a:t>
              </a:r>
              <a:endParaRPr lang="en-US" sz="1800"/>
            </a:p>
          </p:txBody>
        </p:sp>
        <p:sp>
          <p:nvSpPr>
            <p:cNvPr id="65" name="Rectangle 66"/>
            <p:cNvSpPr>
              <a:spLocks noChangeArrowheads="1"/>
            </p:cNvSpPr>
            <p:nvPr/>
          </p:nvSpPr>
          <p:spPr bwMode="auto">
            <a:xfrm rot="2640000">
              <a:off x="1832" y="1476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4</a:t>
              </a:r>
              <a:endParaRPr lang="en-US" sz="1800"/>
            </a:p>
          </p:txBody>
        </p:sp>
        <p:sp>
          <p:nvSpPr>
            <p:cNvPr id="66" name="Rectangle 67"/>
            <p:cNvSpPr>
              <a:spLocks noChangeArrowheads="1"/>
            </p:cNvSpPr>
            <p:nvPr/>
          </p:nvSpPr>
          <p:spPr bwMode="auto">
            <a:xfrm rot="1560000">
              <a:off x="2825" y="2017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4</a:t>
              </a:r>
              <a:endParaRPr lang="en-US" sz="1800"/>
            </a:p>
          </p:txBody>
        </p:sp>
        <p:sp>
          <p:nvSpPr>
            <p:cNvPr id="67" name="Rectangle 68"/>
            <p:cNvSpPr>
              <a:spLocks noChangeArrowheads="1"/>
            </p:cNvSpPr>
            <p:nvPr/>
          </p:nvSpPr>
          <p:spPr bwMode="auto">
            <a:xfrm rot="840000">
              <a:off x="3972" y="2312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4</a:t>
              </a:r>
              <a:endParaRPr lang="en-US" sz="1800"/>
            </a:p>
          </p:txBody>
        </p:sp>
        <p:sp>
          <p:nvSpPr>
            <p:cNvPr id="68" name="Rectangle 69"/>
            <p:cNvSpPr>
              <a:spLocks noChangeArrowheads="1"/>
            </p:cNvSpPr>
            <p:nvPr/>
          </p:nvSpPr>
          <p:spPr bwMode="auto">
            <a:xfrm rot="3060000">
              <a:off x="1389" y="809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b="1">
                  <a:latin typeface="Helvetica" charset="0"/>
                </a:rPr>
                <a:t>5</a:t>
              </a:r>
              <a:endParaRPr lang="en-US" sz="1800" b="1"/>
            </a:p>
          </p:txBody>
        </p:sp>
        <p:sp>
          <p:nvSpPr>
            <p:cNvPr id="69" name="Rectangle 70"/>
            <p:cNvSpPr>
              <a:spLocks noChangeArrowheads="1"/>
            </p:cNvSpPr>
            <p:nvPr/>
          </p:nvSpPr>
          <p:spPr bwMode="auto">
            <a:xfrm rot="2400000">
              <a:off x="2234" y="1478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b="1">
                  <a:latin typeface="Helvetica" charset="0"/>
                </a:rPr>
                <a:t>5</a:t>
              </a:r>
              <a:endParaRPr lang="en-US" sz="1800" b="1"/>
            </a:p>
          </p:txBody>
        </p:sp>
        <p:sp>
          <p:nvSpPr>
            <p:cNvPr id="70" name="Rectangle 71"/>
            <p:cNvSpPr>
              <a:spLocks noChangeArrowheads="1"/>
            </p:cNvSpPr>
            <p:nvPr/>
          </p:nvSpPr>
          <p:spPr bwMode="auto">
            <a:xfrm rot="1500000">
              <a:off x="3253" y="1987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b="1">
                  <a:latin typeface="Helvetica" charset="0"/>
                </a:rPr>
                <a:t>5</a:t>
              </a:r>
              <a:endParaRPr lang="en-US" sz="1800" b="1"/>
            </a:p>
          </p:txBody>
        </p:sp>
        <p:sp>
          <p:nvSpPr>
            <p:cNvPr id="71" name="Rectangle 72"/>
            <p:cNvSpPr>
              <a:spLocks noChangeArrowheads="1"/>
            </p:cNvSpPr>
            <p:nvPr/>
          </p:nvSpPr>
          <p:spPr bwMode="auto">
            <a:xfrm rot="840000">
              <a:off x="4412" y="2277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 b="1">
                  <a:latin typeface="Helvetica" charset="0"/>
                </a:rPr>
                <a:t>5</a:t>
              </a:r>
              <a:endParaRPr lang="en-US" sz="1800" b="1"/>
            </a:p>
          </p:txBody>
        </p:sp>
        <p:sp>
          <p:nvSpPr>
            <p:cNvPr id="72" name="Rectangle 73"/>
            <p:cNvSpPr>
              <a:spLocks noChangeArrowheads="1"/>
            </p:cNvSpPr>
            <p:nvPr/>
          </p:nvSpPr>
          <p:spPr bwMode="auto">
            <a:xfrm rot="2940000">
              <a:off x="1641" y="798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6</a:t>
              </a:r>
              <a:endParaRPr lang="en-US" sz="1800"/>
            </a:p>
          </p:txBody>
        </p:sp>
        <p:sp>
          <p:nvSpPr>
            <p:cNvPr id="73" name="Rectangle 74"/>
            <p:cNvSpPr>
              <a:spLocks noChangeArrowheads="1"/>
            </p:cNvSpPr>
            <p:nvPr/>
          </p:nvSpPr>
          <p:spPr bwMode="auto">
            <a:xfrm rot="2280000">
              <a:off x="2523" y="1437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6</a:t>
              </a:r>
              <a:endParaRPr lang="en-US" sz="1800"/>
            </a:p>
          </p:txBody>
        </p:sp>
        <p:sp>
          <p:nvSpPr>
            <p:cNvPr id="74" name="Rectangle 75"/>
            <p:cNvSpPr>
              <a:spLocks noChangeArrowheads="1"/>
            </p:cNvSpPr>
            <p:nvPr/>
          </p:nvSpPr>
          <p:spPr bwMode="auto">
            <a:xfrm rot="1500000">
              <a:off x="3553" y="1934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6</a:t>
              </a:r>
              <a:endParaRPr lang="en-US" sz="1800"/>
            </a:p>
          </p:txBody>
        </p:sp>
        <p:sp>
          <p:nvSpPr>
            <p:cNvPr id="75" name="Rectangle 76"/>
            <p:cNvSpPr>
              <a:spLocks noChangeArrowheads="1"/>
            </p:cNvSpPr>
            <p:nvPr/>
          </p:nvSpPr>
          <p:spPr bwMode="auto">
            <a:xfrm rot="840000">
              <a:off x="4711" y="2229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6</a:t>
              </a:r>
              <a:endParaRPr lang="en-US" sz="1800"/>
            </a:p>
          </p:txBody>
        </p:sp>
        <p:sp>
          <p:nvSpPr>
            <p:cNvPr id="76" name="Rectangle 77"/>
            <p:cNvSpPr>
              <a:spLocks noChangeArrowheads="1"/>
            </p:cNvSpPr>
            <p:nvPr/>
          </p:nvSpPr>
          <p:spPr bwMode="auto">
            <a:xfrm rot="2940000">
              <a:off x="1698" y="631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7</a:t>
              </a:r>
              <a:endParaRPr lang="en-US" sz="1800"/>
            </a:p>
          </p:txBody>
        </p:sp>
        <p:sp>
          <p:nvSpPr>
            <p:cNvPr id="77" name="Rectangle 78"/>
            <p:cNvSpPr>
              <a:spLocks noChangeArrowheads="1"/>
            </p:cNvSpPr>
            <p:nvPr/>
          </p:nvSpPr>
          <p:spPr bwMode="auto">
            <a:xfrm rot="2280000">
              <a:off x="2568" y="1276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7</a:t>
              </a:r>
              <a:endParaRPr lang="en-US" sz="1800"/>
            </a:p>
          </p:txBody>
        </p:sp>
        <p:sp>
          <p:nvSpPr>
            <p:cNvPr id="78" name="Rectangle 79"/>
            <p:cNvSpPr>
              <a:spLocks noChangeArrowheads="1"/>
            </p:cNvSpPr>
            <p:nvPr/>
          </p:nvSpPr>
          <p:spPr bwMode="auto">
            <a:xfrm rot="1680000">
              <a:off x="3585" y="1796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7</a:t>
              </a:r>
              <a:endParaRPr lang="en-US" sz="1800"/>
            </a:p>
          </p:txBody>
        </p:sp>
        <p:sp>
          <p:nvSpPr>
            <p:cNvPr id="79" name="Rectangle 80"/>
            <p:cNvSpPr>
              <a:spLocks noChangeArrowheads="1"/>
            </p:cNvSpPr>
            <p:nvPr/>
          </p:nvSpPr>
          <p:spPr bwMode="auto">
            <a:xfrm rot="960000">
              <a:off x="4721" y="2135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7</a:t>
              </a:r>
              <a:endParaRPr lang="en-US" sz="1800"/>
            </a:p>
          </p:txBody>
        </p:sp>
        <p:sp>
          <p:nvSpPr>
            <p:cNvPr id="80" name="Rectangle 81"/>
            <p:cNvSpPr>
              <a:spLocks noChangeArrowheads="1"/>
            </p:cNvSpPr>
            <p:nvPr/>
          </p:nvSpPr>
          <p:spPr bwMode="auto">
            <a:xfrm rot="2820000">
              <a:off x="1937" y="638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8</a:t>
              </a:r>
              <a:endParaRPr lang="en-US" sz="1800"/>
            </a:p>
          </p:txBody>
        </p:sp>
        <p:sp>
          <p:nvSpPr>
            <p:cNvPr id="81" name="Rectangle 82"/>
            <p:cNvSpPr>
              <a:spLocks noChangeArrowheads="1"/>
            </p:cNvSpPr>
            <p:nvPr/>
          </p:nvSpPr>
          <p:spPr bwMode="auto">
            <a:xfrm rot="2220000">
              <a:off x="2837" y="1270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8</a:t>
              </a:r>
              <a:endParaRPr lang="en-US" sz="1800"/>
            </a:p>
          </p:txBody>
        </p:sp>
        <p:sp>
          <p:nvSpPr>
            <p:cNvPr id="82" name="Rectangle 83"/>
            <p:cNvSpPr>
              <a:spLocks noChangeArrowheads="1"/>
            </p:cNvSpPr>
            <p:nvPr/>
          </p:nvSpPr>
          <p:spPr bwMode="auto">
            <a:xfrm rot="1620000">
              <a:off x="3861" y="1767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8</a:t>
              </a:r>
              <a:endParaRPr lang="en-US" sz="1800"/>
            </a:p>
          </p:txBody>
        </p:sp>
        <p:sp>
          <p:nvSpPr>
            <p:cNvPr id="83" name="Rectangle 84"/>
            <p:cNvSpPr>
              <a:spLocks noChangeArrowheads="1"/>
            </p:cNvSpPr>
            <p:nvPr/>
          </p:nvSpPr>
          <p:spPr bwMode="auto">
            <a:xfrm rot="2760000">
              <a:off x="2092" y="604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9</a:t>
              </a:r>
              <a:endParaRPr lang="en-US" sz="1800"/>
            </a:p>
          </p:txBody>
        </p:sp>
        <p:sp>
          <p:nvSpPr>
            <p:cNvPr id="84" name="Rectangle 85"/>
            <p:cNvSpPr>
              <a:spLocks noChangeArrowheads="1"/>
            </p:cNvSpPr>
            <p:nvPr/>
          </p:nvSpPr>
          <p:spPr bwMode="auto">
            <a:xfrm rot="2160000">
              <a:off x="3011" y="1223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9</a:t>
              </a:r>
              <a:endParaRPr lang="en-US" sz="1800"/>
            </a:p>
          </p:txBody>
        </p:sp>
        <p:sp>
          <p:nvSpPr>
            <p:cNvPr id="85" name="Rectangle 86"/>
            <p:cNvSpPr>
              <a:spLocks noChangeArrowheads="1"/>
            </p:cNvSpPr>
            <p:nvPr/>
          </p:nvSpPr>
          <p:spPr bwMode="auto">
            <a:xfrm rot="1620000">
              <a:off x="4046" y="1713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9</a:t>
              </a:r>
              <a:endParaRPr lang="en-US" sz="1800"/>
            </a:p>
          </p:txBody>
        </p:sp>
        <p:sp>
          <p:nvSpPr>
            <p:cNvPr id="86" name="Rectangle 87"/>
            <p:cNvSpPr>
              <a:spLocks noChangeArrowheads="1"/>
            </p:cNvSpPr>
            <p:nvPr/>
          </p:nvSpPr>
          <p:spPr bwMode="auto">
            <a:xfrm rot="2640000">
              <a:off x="2265" y="621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10</a:t>
              </a:r>
              <a:endParaRPr lang="en-US" sz="1800"/>
            </a:p>
          </p:txBody>
        </p:sp>
        <p:sp>
          <p:nvSpPr>
            <p:cNvPr id="87" name="Rectangle 88"/>
            <p:cNvSpPr>
              <a:spLocks noChangeArrowheads="1"/>
            </p:cNvSpPr>
            <p:nvPr/>
          </p:nvSpPr>
          <p:spPr bwMode="auto">
            <a:xfrm rot="2100000">
              <a:off x="3209" y="1221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10</a:t>
              </a:r>
              <a:endParaRPr lang="en-US" sz="1800"/>
            </a:p>
          </p:txBody>
        </p:sp>
        <p:sp>
          <p:nvSpPr>
            <p:cNvPr id="88" name="Rectangle 89"/>
            <p:cNvSpPr>
              <a:spLocks noChangeArrowheads="1"/>
            </p:cNvSpPr>
            <p:nvPr/>
          </p:nvSpPr>
          <p:spPr bwMode="auto">
            <a:xfrm rot="1620000">
              <a:off x="4258" y="1695"/>
              <a:ext cx="1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latin typeface="Helvetica" charset="0"/>
                </a:rPr>
                <a:t>10</a:t>
              </a:r>
              <a:endParaRPr lang="en-US" sz="1800"/>
            </a:p>
          </p:txBody>
        </p:sp>
        <p:sp>
          <p:nvSpPr>
            <p:cNvPr id="89" name="Rectangle 90"/>
            <p:cNvSpPr>
              <a:spLocks noChangeArrowheads="1"/>
            </p:cNvSpPr>
            <p:nvPr/>
          </p:nvSpPr>
          <p:spPr bwMode="auto">
            <a:xfrm rot="16200000">
              <a:off x="-57" y="1524"/>
              <a:ext cx="143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 b="1" dirty="0">
                  <a:latin typeface="Helvetica" charset="0"/>
                </a:rPr>
                <a:t>peak detuning [Hz]</a:t>
              </a:r>
              <a:endParaRPr lang="en-US" sz="2000" b="1" dirty="0"/>
            </a:p>
          </p:txBody>
        </p:sp>
        <p:sp>
          <p:nvSpPr>
            <p:cNvPr id="90" name="Rectangle 91"/>
            <p:cNvSpPr>
              <a:spLocks noChangeArrowheads="1"/>
            </p:cNvSpPr>
            <p:nvPr/>
          </p:nvSpPr>
          <p:spPr bwMode="auto">
            <a:xfrm>
              <a:off x="2338" y="3100"/>
              <a:ext cx="1207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 b="1">
                  <a:latin typeface="Helvetica" charset="0"/>
                </a:rPr>
                <a:t>gradient [MV/m]</a:t>
              </a:r>
              <a:endParaRPr lang="en-US" sz="2000" b="1"/>
            </a:p>
          </p:txBody>
        </p:sp>
        <p:sp>
          <p:nvSpPr>
            <p:cNvPr id="91" name="Freeform 92"/>
            <p:cNvSpPr>
              <a:spLocks/>
            </p:cNvSpPr>
            <p:nvPr/>
          </p:nvSpPr>
          <p:spPr bwMode="auto">
            <a:xfrm>
              <a:off x="1049" y="659"/>
              <a:ext cx="0" cy="2233"/>
            </a:xfrm>
            <a:custGeom>
              <a:avLst/>
              <a:gdLst>
                <a:gd name="T0" fmla="*/ 375 h 375"/>
                <a:gd name="T1" fmla="*/ 0 h 375"/>
                <a:gd name="T2" fmla="*/ 0 h 37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5">
                  <a:moveTo>
                    <a:pt x="0" y="375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93"/>
            <p:cNvSpPr>
              <a:spLocks/>
            </p:cNvSpPr>
            <p:nvPr/>
          </p:nvSpPr>
          <p:spPr bwMode="auto">
            <a:xfrm>
              <a:off x="2297" y="659"/>
              <a:ext cx="0" cy="2233"/>
            </a:xfrm>
            <a:custGeom>
              <a:avLst/>
              <a:gdLst>
                <a:gd name="T0" fmla="*/ 375 h 375"/>
                <a:gd name="T1" fmla="*/ 0 h 375"/>
                <a:gd name="T2" fmla="*/ 0 h 37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5">
                  <a:moveTo>
                    <a:pt x="0" y="375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94"/>
            <p:cNvSpPr>
              <a:spLocks/>
            </p:cNvSpPr>
            <p:nvPr/>
          </p:nvSpPr>
          <p:spPr bwMode="auto">
            <a:xfrm>
              <a:off x="3552" y="659"/>
              <a:ext cx="0" cy="2233"/>
            </a:xfrm>
            <a:custGeom>
              <a:avLst/>
              <a:gdLst>
                <a:gd name="T0" fmla="*/ 375 h 375"/>
                <a:gd name="T1" fmla="*/ 0 h 375"/>
                <a:gd name="T2" fmla="*/ 0 h 37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5">
                  <a:moveTo>
                    <a:pt x="0" y="375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95"/>
            <p:cNvSpPr>
              <a:spLocks/>
            </p:cNvSpPr>
            <p:nvPr/>
          </p:nvSpPr>
          <p:spPr bwMode="auto">
            <a:xfrm>
              <a:off x="4807" y="659"/>
              <a:ext cx="0" cy="2233"/>
            </a:xfrm>
            <a:custGeom>
              <a:avLst/>
              <a:gdLst>
                <a:gd name="T0" fmla="*/ 375 h 375"/>
                <a:gd name="T1" fmla="*/ 0 h 375"/>
                <a:gd name="T2" fmla="*/ 0 h 37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5">
                  <a:moveTo>
                    <a:pt x="0" y="375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96"/>
            <p:cNvSpPr>
              <a:spLocks/>
            </p:cNvSpPr>
            <p:nvPr/>
          </p:nvSpPr>
          <p:spPr bwMode="auto">
            <a:xfrm>
              <a:off x="1049" y="2892"/>
              <a:ext cx="3758" cy="0"/>
            </a:xfrm>
            <a:custGeom>
              <a:avLst/>
              <a:gdLst>
                <a:gd name="T0" fmla="*/ 0 w 590"/>
                <a:gd name="T1" fmla="*/ 590 w 590"/>
                <a:gd name="T2" fmla="*/ 590 w 59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90">
                  <a:moveTo>
                    <a:pt x="0" y="0"/>
                  </a:moveTo>
                  <a:lnTo>
                    <a:pt x="590" y="0"/>
                  </a:lnTo>
                  <a:lnTo>
                    <a:pt x="59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97"/>
            <p:cNvSpPr>
              <a:spLocks/>
            </p:cNvSpPr>
            <p:nvPr/>
          </p:nvSpPr>
          <p:spPr bwMode="auto">
            <a:xfrm>
              <a:off x="1049" y="2516"/>
              <a:ext cx="3758" cy="0"/>
            </a:xfrm>
            <a:custGeom>
              <a:avLst/>
              <a:gdLst>
                <a:gd name="T0" fmla="*/ 0 w 590"/>
                <a:gd name="T1" fmla="*/ 590 w 590"/>
                <a:gd name="T2" fmla="*/ 590 w 59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90">
                  <a:moveTo>
                    <a:pt x="0" y="0"/>
                  </a:moveTo>
                  <a:lnTo>
                    <a:pt x="590" y="0"/>
                  </a:lnTo>
                  <a:lnTo>
                    <a:pt x="59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8"/>
            <p:cNvSpPr>
              <a:spLocks/>
            </p:cNvSpPr>
            <p:nvPr/>
          </p:nvSpPr>
          <p:spPr bwMode="auto">
            <a:xfrm>
              <a:off x="1049" y="2147"/>
              <a:ext cx="3758" cy="0"/>
            </a:xfrm>
            <a:custGeom>
              <a:avLst/>
              <a:gdLst>
                <a:gd name="T0" fmla="*/ 0 w 590"/>
                <a:gd name="T1" fmla="*/ 590 w 590"/>
                <a:gd name="T2" fmla="*/ 590 w 59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90">
                  <a:moveTo>
                    <a:pt x="0" y="0"/>
                  </a:moveTo>
                  <a:lnTo>
                    <a:pt x="590" y="0"/>
                  </a:lnTo>
                  <a:lnTo>
                    <a:pt x="59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99"/>
            <p:cNvSpPr>
              <a:spLocks/>
            </p:cNvSpPr>
            <p:nvPr/>
          </p:nvSpPr>
          <p:spPr bwMode="auto">
            <a:xfrm>
              <a:off x="1049" y="1772"/>
              <a:ext cx="3758" cy="0"/>
            </a:xfrm>
            <a:custGeom>
              <a:avLst/>
              <a:gdLst>
                <a:gd name="T0" fmla="*/ 0 w 590"/>
                <a:gd name="T1" fmla="*/ 590 w 590"/>
                <a:gd name="T2" fmla="*/ 590 w 59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90">
                  <a:moveTo>
                    <a:pt x="0" y="0"/>
                  </a:moveTo>
                  <a:lnTo>
                    <a:pt x="590" y="0"/>
                  </a:lnTo>
                  <a:lnTo>
                    <a:pt x="59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00"/>
            <p:cNvSpPr>
              <a:spLocks/>
            </p:cNvSpPr>
            <p:nvPr/>
          </p:nvSpPr>
          <p:spPr bwMode="auto">
            <a:xfrm>
              <a:off x="1049" y="1403"/>
              <a:ext cx="3758" cy="0"/>
            </a:xfrm>
            <a:custGeom>
              <a:avLst/>
              <a:gdLst>
                <a:gd name="T0" fmla="*/ 0 w 590"/>
                <a:gd name="T1" fmla="*/ 590 w 590"/>
                <a:gd name="T2" fmla="*/ 590 w 59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90">
                  <a:moveTo>
                    <a:pt x="0" y="0"/>
                  </a:moveTo>
                  <a:lnTo>
                    <a:pt x="590" y="0"/>
                  </a:lnTo>
                  <a:lnTo>
                    <a:pt x="59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01"/>
            <p:cNvSpPr>
              <a:spLocks/>
            </p:cNvSpPr>
            <p:nvPr/>
          </p:nvSpPr>
          <p:spPr bwMode="auto">
            <a:xfrm>
              <a:off x="1049" y="1028"/>
              <a:ext cx="3758" cy="0"/>
            </a:xfrm>
            <a:custGeom>
              <a:avLst/>
              <a:gdLst>
                <a:gd name="T0" fmla="*/ 0 w 590"/>
                <a:gd name="T1" fmla="*/ 590 w 590"/>
                <a:gd name="T2" fmla="*/ 590 w 59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90">
                  <a:moveTo>
                    <a:pt x="0" y="0"/>
                  </a:moveTo>
                  <a:lnTo>
                    <a:pt x="590" y="0"/>
                  </a:lnTo>
                  <a:lnTo>
                    <a:pt x="59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02"/>
            <p:cNvSpPr>
              <a:spLocks/>
            </p:cNvSpPr>
            <p:nvPr/>
          </p:nvSpPr>
          <p:spPr bwMode="auto">
            <a:xfrm>
              <a:off x="1049" y="659"/>
              <a:ext cx="3758" cy="0"/>
            </a:xfrm>
            <a:custGeom>
              <a:avLst/>
              <a:gdLst>
                <a:gd name="T0" fmla="*/ 0 w 590"/>
                <a:gd name="T1" fmla="*/ 590 w 590"/>
                <a:gd name="T2" fmla="*/ 590 w 59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90">
                  <a:moveTo>
                    <a:pt x="0" y="0"/>
                  </a:moveTo>
                  <a:lnTo>
                    <a:pt x="590" y="0"/>
                  </a:lnTo>
                  <a:lnTo>
                    <a:pt x="59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103"/>
            <p:cNvSpPr>
              <a:spLocks noChangeShapeType="1"/>
            </p:cNvSpPr>
            <p:nvPr/>
          </p:nvSpPr>
          <p:spPr bwMode="auto">
            <a:xfrm>
              <a:off x="1049" y="659"/>
              <a:ext cx="375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04"/>
            <p:cNvSpPr>
              <a:spLocks/>
            </p:cNvSpPr>
            <p:nvPr/>
          </p:nvSpPr>
          <p:spPr bwMode="auto">
            <a:xfrm>
              <a:off x="1049" y="659"/>
              <a:ext cx="3758" cy="2233"/>
            </a:xfrm>
            <a:custGeom>
              <a:avLst/>
              <a:gdLst>
                <a:gd name="T0" fmla="*/ 0 w 590"/>
                <a:gd name="T1" fmla="*/ 375 h 375"/>
                <a:gd name="T2" fmla="*/ 590 w 590"/>
                <a:gd name="T3" fmla="*/ 375 h 375"/>
                <a:gd name="T4" fmla="*/ 590 w 590"/>
                <a:gd name="T5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0" h="375">
                  <a:moveTo>
                    <a:pt x="0" y="375"/>
                  </a:moveTo>
                  <a:lnTo>
                    <a:pt x="590" y="375"/>
                  </a:lnTo>
                  <a:lnTo>
                    <a:pt x="59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105"/>
            <p:cNvSpPr>
              <a:spLocks noChangeShapeType="1"/>
            </p:cNvSpPr>
            <p:nvPr/>
          </p:nvSpPr>
          <p:spPr bwMode="auto">
            <a:xfrm flipV="1">
              <a:off x="1049" y="659"/>
              <a:ext cx="0" cy="22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106"/>
            <p:cNvSpPr>
              <a:spLocks noChangeShapeType="1"/>
            </p:cNvSpPr>
            <p:nvPr/>
          </p:nvSpPr>
          <p:spPr bwMode="auto">
            <a:xfrm>
              <a:off x="1049" y="2892"/>
              <a:ext cx="375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107"/>
            <p:cNvSpPr>
              <a:spLocks noChangeShapeType="1"/>
            </p:cNvSpPr>
            <p:nvPr/>
          </p:nvSpPr>
          <p:spPr bwMode="auto">
            <a:xfrm flipV="1">
              <a:off x="1049" y="659"/>
              <a:ext cx="0" cy="22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108"/>
            <p:cNvSpPr>
              <a:spLocks noChangeShapeType="1"/>
            </p:cNvSpPr>
            <p:nvPr/>
          </p:nvSpPr>
          <p:spPr bwMode="auto">
            <a:xfrm flipV="1">
              <a:off x="1049" y="2856"/>
              <a:ext cx="0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109"/>
            <p:cNvSpPr>
              <a:spLocks noChangeShapeType="1"/>
            </p:cNvSpPr>
            <p:nvPr/>
          </p:nvSpPr>
          <p:spPr bwMode="auto">
            <a:xfrm>
              <a:off x="1049" y="659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Rectangle 110"/>
            <p:cNvSpPr>
              <a:spLocks noChangeArrowheads="1"/>
            </p:cNvSpPr>
            <p:nvPr/>
          </p:nvSpPr>
          <p:spPr bwMode="auto">
            <a:xfrm>
              <a:off x="1010" y="2910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 b="1">
                  <a:latin typeface="Helvetica" charset="0"/>
                </a:rPr>
                <a:t>10</a:t>
              </a:r>
              <a:endParaRPr lang="en-US" sz="2000" b="1"/>
            </a:p>
          </p:txBody>
        </p:sp>
        <p:sp>
          <p:nvSpPr>
            <p:cNvPr id="110" name="Line 111"/>
            <p:cNvSpPr>
              <a:spLocks noChangeShapeType="1"/>
            </p:cNvSpPr>
            <p:nvPr/>
          </p:nvSpPr>
          <p:spPr bwMode="auto">
            <a:xfrm flipV="1">
              <a:off x="2297" y="2856"/>
              <a:ext cx="0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112"/>
            <p:cNvSpPr>
              <a:spLocks noChangeShapeType="1"/>
            </p:cNvSpPr>
            <p:nvPr/>
          </p:nvSpPr>
          <p:spPr bwMode="auto">
            <a:xfrm>
              <a:off x="2297" y="659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Rectangle 113"/>
            <p:cNvSpPr>
              <a:spLocks noChangeArrowheads="1"/>
            </p:cNvSpPr>
            <p:nvPr/>
          </p:nvSpPr>
          <p:spPr bwMode="auto">
            <a:xfrm>
              <a:off x="2202" y="2910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 b="1">
                  <a:latin typeface="Helvetica" charset="0"/>
                </a:rPr>
                <a:t>15</a:t>
              </a:r>
              <a:endParaRPr lang="en-US" sz="2000" b="1"/>
            </a:p>
          </p:txBody>
        </p:sp>
        <p:sp>
          <p:nvSpPr>
            <p:cNvPr id="113" name="Line 114"/>
            <p:cNvSpPr>
              <a:spLocks noChangeShapeType="1"/>
            </p:cNvSpPr>
            <p:nvPr/>
          </p:nvSpPr>
          <p:spPr bwMode="auto">
            <a:xfrm flipV="1">
              <a:off x="3552" y="2856"/>
              <a:ext cx="0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115"/>
            <p:cNvSpPr>
              <a:spLocks noChangeShapeType="1"/>
            </p:cNvSpPr>
            <p:nvPr/>
          </p:nvSpPr>
          <p:spPr bwMode="auto">
            <a:xfrm>
              <a:off x="3552" y="659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Rectangle 116"/>
            <p:cNvSpPr>
              <a:spLocks noChangeArrowheads="1"/>
            </p:cNvSpPr>
            <p:nvPr/>
          </p:nvSpPr>
          <p:spPr bwMode="auto">
            <a:xfrm>
              <a:off x="3514" y="2910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 b="1">
                  <a:latin typeface="Helvetica" charset="0"/>
                </a:rPr>
                <a:t>20</a:t>
              </a:r>
              <a:endParaRPr lang="en-US" sz="2000" b="1"/>
            </a:p>
          </p:txBody>
        </p:sp>
        <p:sp>
          <p:nvSpPr>
            <p:cNvPr id="116" name="Line 117"/>
            <p:cNvSpPr>
              <a:spLocks noChangeShapeType="1"/>
            </p:cNvSpPr>
            <p:nvPr/>
          </p:nvSpPr>
          <p:spPr bwMode="auto">
            <a:xfrm flipV="1">
              <a:off x="4807" y="2856"/>
              <a:ext cx="0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18"/>
            <p:cNvSpPr>
              <a:spLocks noChangeShapeType="1"/>
            </p:cNvSpPr>
            <p:nvPr/>
          </p:nvSpPr>
          <p:spPr bwMode="auto">
            <a:xfrm>
              <a:off x="4807" y="659"/>
              <a:ext cx="0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Rectangle 119"/>
            <p:cNvSpPr>
              <a:spLocks noChangeArrowheads="1"/>
            </p:cNvSpPr>
            <p:nvPr/>
          </p:nvSpPr>
          <p:spPr bwMode="auto">
            <a:xfrm>
              <a:off x="4712" y="2910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 b="1">
                  <a:latin typeface="Helvetica" charset="0"/>
                </a:rPr>
                <a:t>25</a:t>
              </a:r>
              <a:endParaRPr lang="en-US" sz="2000" b="1"/>
            </a:p>
          </p:txBody>
        </p:sp>
        <p:sp>
          <p:nvSpPr>
            <p:cNvPr id="119" name="Line 120"/>
            <p:cNvSpPr>
              <a:spLocks noChangeShapeType="1"/>
            </p:cNvSpPr>
            <p:nvPr/>
          </p:nvSpPr>
          <p:spPr bwMode="auto">
            <a:xfrm>
              <a:off x="1049" y="2892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121"/>
            <p:cNvSpPr>
              <a:spLocks noChangeShapeType="1"/>
            </p:cNvSpPr>
            <p:nvPr/>
          </p:nvSpPr>
          <p:spPr bwMode="auto">
            <a:xfrm flipH="1">
              <a:off x="4769" y="2892"/>
              <a:ext cx="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Rectangle 122"/>
            <p:cNvSpPr>
              <a:spLocks noChangeArrowheads="1"/>
            </p:cNvSpPr>
            <p:nvPr/>
          </p:nvSpPr>
          <p:spPr bwMode="auto">
            <a:xfrm>
              <a:off x="947" y="2820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 b="1">
                  <a:latin typeface="Helvetica" charset="0"/>
                </a:rPr>
                <a:t>0</a:t>
              </a:r>
              <a:endParaRPr lang="en-US" sz="2000" b="1"/>
            </a:p>
          </p:txBody>
        </p:sp>
        <p:sp>
          <p:nvSpPr>
            <p:cNvPr id="122" name="Line 123"/>
            <p:cNvSpPr>
              <a:spLocks noChangeShapeType="1"/>
            </p:cNvSpPr>
            <p:nvPr/>
          </p:nvSpPr>
          <p:spPr bwMode="auto">
            <a:xfrm>
              <a:off x="1049" y="2516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124"/>
            <p:cNvSpPr>
              <a:spLocks noChangeShapeType="1"/>
            </p:cNvSpPr>
            <p:nvPr/>
          </p:nvSpPr>
          <p:spPr bwMode="auto">
            <a:xfrm flipH="1">
              <a:off x="4769" y="2516"/>
              <a:ext cx="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Rectangle 125"/>
            <p:cNvSpPr>
              <a:spLocks noChangeArrowheads="1"/>
            </p:cNvSpPr>
            <p:nvPr/>
          </p:nvSpPr>
          <p:spPr bwMode="auto">
            <a:xfrm>
              <a:off x="870" y="2445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 b="1">
                  <a:latin typeface="Helvetica" charset="0"/>
                </a:rPr>
                <a:t>10</a:t>
              </a:r>
              <a:endParaRPr lang="en-US" sz="2000" b="1"/>
            </a:p>
          </p:txBody>
        </p:sp>
        <p:sp>
          <p:nvSpPr>
            <p:cNvPr id="125" name="Line 126"/>
            <p:cNvSpPr>
              <a:spLocks noChangeShapeType="1"/>
            </p:cNvSpPr>
            <p:nvPr/>
          </p:nvSpPr>
          <p:spPr bwMode="auto">
            <a:xfrm>
              <a:off x="1049" y="2147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127"/>
            <p:cNvSpPr>
              <a:spLocks noChangeShapeType="1"/>
            </p:cNvSpPr>
            <p:nvPr/>
          </p:nvSpPr>
          <p:spPr bwMode="auto">
            <a:xfrm flipH="1">
              <a:off x="4769" y="2147"/>
              <a:ext cx="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Rectangle 128"/>
            <p:cNvSpPr>
              <a:spLocks noChangeArrowheads="1"/>
            </p:cNvSpPr>
            <p:nvPr/>
          </p:nvSpPr>
          <p:spPr bwMode="auto">
            <a:xfrm>
              <a:off x="870" y="2076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 b="1">
                  <a:latin typeface="Helvetica" charset="0"/>
                </a:rPr>
                <a:t>20</a:t>
              </a:r>
              <a:endParaRPr lang="en-US" sz="2000" b="1"/>
            </a:p>
          </p:txBody>
        </p:sp>
        <p:sp>
          <p:nvSpPr>
            <p:cNvPr id="128" name="Line 129"/>
            <p:cNvSpPr>
              <a:spLocks noChangeShapeType="1"/>
            </p:cNvSpPr>
            <p:nvPr/>
          </p:nvSpPr>
          <p:spPr bwMode="auto">
            <a:xfrm>
              <a:off x="1049" y="1772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130"/>
            <p:cNvSpPr>
              <a:spLocks noChangeShapeType="1"/>
            </p:cNvSpPr>
            <p:nvPr/>
          </p:nvSpPr>
          <p:spPr bwMode="auto">
            <a:xfrm flipH="1">
              <a:off x="4769" y="1772"/>
              <a:ext cx="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Rectangle 131"/>
            <p:cNvSpPr>
              <a:spLocks noChangeArrowheads="1"/>
            </p:cNvSpPr>
            <p:nvPr/>
          </p:nvSpPr>
          <p:spPr bwMode="auto">
            <a:xfrm>
              <a:off x="870" y="1701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 b="1">
                  <a:latin typeface="Helvetica" charset="0"/>
                </a:rPr>
                <a:t>30</a:t>
              </a:r>
              <a:endParaRPr lang="en-US" sz="2000" b="1"/>
            </a:p>
          </p:txBody>
        </p:sp>
        <p:sp>
          <p:nvSpPr>
            <p:cNvPr id="131" name="Line 132"/>
            <p:cNvSpPr>
              <a:spLocks noChangeShapeType="1"/>
            </p:cNvSpPr>
            <p:nvPr/>
          </p:nvSpPr>
          <p:spPr bwMode="auto">
            <a:xfrm>
              <a:off x="1049" y="1403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133"/>
            <p:cNvSpPr>
              <a:spLocks noChangeShapeType="1"/>
            </p:cNvSpPr>
            <p:nvPr/>
          </p:nvSpPr>
          <p:spPr bwMode="auto">
            <a:xfrm flipH="1">
              <a:off x="4769" y="1403"/>
              <a:ext cx="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Rectangle 134"/>
            <p:cNvSpPr>
              <a:spLocks noChangeArrowheads="1"/>
            </p:cNvSpPr>
            <p:nvPr/>
          </p:nvSpPr>
          <p:spPr bwMode="auto">
            <a:xfrm>
              <a:off x="870" y="1332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 b="1">
                  <a:latin typeface="Helvetica" charset="0"/>
                </a:rPr>
                <a:t>40</a:t>
              </a:r>
              <a:endParaRPr lang="en-US" sz="2000" b="1"/>
            </a:p>
          </p:txBody>
        </p:sp>
        <p:sp>
          <p:nvSpPr>
            <p:cNvPr id="134" name="Line 135"/>
            <p:cNvSpPr>
              <a:spLocks noChangeShapeType="1"/>
            </p:cNvSpPr>
            <p:nvPr/>
          </p:nvSpPr>
          <p:spPr bwMode="auto">
            <a:xfrm>
              <a:off x="1049" y="1028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136"/>
            <p:cNvSpPr>
              <a:spLocks noChangeShapeType="1"/>
            </p:cNvSpPr>
            <p:nvPr/>
          </p:nvSpPr>
          <p:spPr bwMode="auto">
            <a:xfrm flipH="1">
              <a:off x="4769" y="1028"/>
              <a:ext cx="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Rectangle 137"/>
            <p:cNvSpPr>
              <a:spLocks noChangeArrowheads="1"/>
            </p:cNvSpPr>
            <p:nvPr/>
          </p:nvSpPr>
          <p:spPr bwMode="auto">
            <a:xfrm>
              <a:off x="870" y="956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 b="1">
                  <a:latin typeface="Helvetica" charset="0"/>
                </a:rPr>
                <a:t>50</a:t>
              </a:r>
              <a:endParaRPr lang="en-US" sz="2000" b="1"/>
            </a:p>
          </p:txBody>
        </p:sp>
        <p:sp>
          <p:nvSpPr>
            <p:cNvPr id="137" name="Line 138"/>
            <p:cNvSpPr>
              <a:spLocks noChangeShapeType="1"/>
            </p:cNvSpPr>
            <p:nvPr/>
          </p:nvSpPr>
          <p:spPr bwMode="auto">
            <a:xfrm>
              <a:off x="1049" y="659"/>
              <a:ext cx="3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139"/>
            <p:cNvSpPr>
              <a:spLocks noChangeShapeType="1"/>
            </p:cNvSpPr>
            <p:nvPr/>
          </p:nvSpPr>
          <p:spPr bwMode="auto">
            <a:xfrm flipH="1">
              <a:off x="4769" y="659"/>
              <a:ext cx="3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Rectangle 140"/>
            <p:cNvSpPr>
              <a:spLocks noChangeArrowheads="1"/>
            </p:cNvSpPr>
            <p:nvPr/>
          </p:nvSpPr>
          <p:spPr bwMode="auto">
            <a:xfrm>
              <a:off x="870" y="58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2000" b="1">
                  <a:latin typeface="Helvetica" charset="0"/>
                </a:rPr>
                <a:t>60</a:t>
              </a:r>
              <a:endParaRPr lang="en-US" sz="2000" b="1"/>
            </a:p>
          </p:txBody>
        </p:sp>
        <p:sp>
          <p:nvSpPr>
            <p:cNvPr id="140" name="Line 141"/>
            <p:cNvSpPr>
              <a:spLocks noChangeShapeType="1"/>
            </p:cNvSpPr>
            <p:nvPr/>
          </p:nvSpPr>
          <p:spPr bwMode="auto">
            <a:xfrm>
              <a:off x="1049" y="659"/>
              <a:ext cx="375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42"/>
            <p:cNvSpPr>
              <a:spLocks/>
            </p:cNvSpPr>
            <p:nvPr/>
          </p:nvSpPr>
          <p:spPr bwMode="auto">
            <a:xfrm>
              <a:off x="1049" y="659"/>
              <a:ext cx="3758" cy="2233"/>
            </a:xfrm>
            <a:custGeom>
              <a:avLst/>
              <a:gdLst>
                <a:gd name="T0" fmla="*/ 0 w 590"/>
                <a:gd name="T1" fmla="*/ 375 h 375"/>
                <a:gd name="T2" fmla="*/ 590 w 590"/>
                <a:gd name="T3" fmla="*/ 375 h 375"/>
                <a:gd name="T4" fmla="*/ 590 w 590"/>
                <a:gd name="T5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0" h="375">
                  <a:moveTo>
                    <a:pt x="0" y="375"/>
                  </a:moveTo>
                  <a:lnTo>
                    <a:pt x="590" y="375"/>
                  </a:lnTo>
                  <a:lnTo>
                    <a:pt x="59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143"/>
            <p:cNvSpPr>
              <a:spLocks noChangeShapeType="1"/>
            </p:cNvSpPr>
            <p:nvPr/>
          </p:nvSpPr>
          <p:spPr bwMode="auto">
            <a:xfrm flipV="1">
              <a:off x="1049" y="659"/>
              <a:ext cx="0" cy="223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" name="AutoShape 144"/>
          <p:cNvSpPr>
            <a:spLocks noChangeArrowheads="1"/>
          </p:cNvSpPr>
          <p:nvPr/>
        </p:nvSpPr>
        <p:spPr bwMode="auto">
          <a:xfrm>
            <a:off x="1506538" y="4983200"/>
            <a:ext cx="228600" cy="347662"/>
          </a:xfrm>
          <a:prstGeom prst="upArrow">
            <a:avLst>
              <a:gd name="adj1" fmla="val 50000"/>
              <a:gd name="adj2" fmla="val 38021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44" name="AutoShape 145"/>
          <p:cNvSpPr>
            <a:spLocks noChangeArrowheads="1"/>
          </p:cNvSpPr>
          <p:nvPr/>
        </p:nvSpPr>
        <p:spPr bwMode="auto">
          <a:xfrm rot="5400000">
            <a:off x="426244" y="655638"/>
            <a:ext cx="228600" cy="666750"/>
          </a:xfrm>
          <a:prstGeom prst="upArrow">
            <a:avLst>
              <a:gd name="adj1" fmla="val 50000"/>
              <a:gd name="adj2" fmla="val 72917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45" name="Text Box 146"/>
          <p:cNvSpPr txBox="1">
            <a:spLocks noChangeArrowheads="1"/>
          </p:cNvSpPr>
          <p:nvPr/>
        </p:nvSpPr>
        <p:spPr bwMode="auto">
          <a:xfrm>
            <a:off x="5861050" y="1211263"/>
            <a:ext cx="15303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/>
              <a:t>Required power [kW]</a:t>
            </a:r>
          </a:p>
        </p:txBody>
      </p:sp>
      <p:sp>
        <p:nvSpPr>
          <p:cNvPr id="146" name="Line 147"/>
          <p:cNvSpPr>
            <a:spLocks noChangeShapeType="1"/>
          </p:cNvSpPr>
          <p:nvPr/>
        </p:nvSpPr>
        <p:spPr bwMode="auto">
          <a:xfrm flipH="1">
            <a:off x="5354638" y="1454150"/>
            <a:ext cx="693737" cy="528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730770" y="3250515"/>
            <a:ext cx="284163" cy="2841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02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70765" y="11240"/>
            <a:ext cx="4719870" cy="59433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dirty="0"/>
              <a:t>RF Detuning Measurements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256368" y="3500060"/>
            <a:ext cx="84097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Calibri" panose="020F0502020204030204" pitchFamily="34" charset="0"/>
              </a:rPr>
              <a:t>Preliminary results: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Stiffened cavities have ~30Hz detuning, Un-stiffened cavities have ~150Hz detuning.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Design specs are ~20Hz.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Detuning spectrum showed large peaks at 60 Hz, 120 Hz.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Enough Voltage for </a:t>
            </a:r>
            <a:r>
              <a:rPr lang="en-US" sz="2000" b="1" dirty="0" smtClean="0">
                <a:solidFill>
                  <a:srgbClr val="FF0000"/>
                </a:solidFill>
              </a:rPr>
              <a:t>about 50MeV </a:t>
            </a:r>
            <a:r>
              <a:rPr lang="en-US" sz="2000" b="1" dirty="0">
                <a:solidFill>
                  <a:srgbClr val="FF0000"/>
                </a:solidFill>
              </a:rPr>
              <a:t>per ERL </a:t>
            </a:r>
            <a:r>
              <a:rPr lang="en-US" sz="2000" b="1" dirty="0" smtClean="0">
                <a:solidFill>
                  <a:srgbClr val="FF0000"/>
                </a:solidFill>
              </a:rPr>
              <a:t>turn, if </a:t>
            </a:r>
            <a:r>
              <a:rPr lang="en-US" sz="2000" b="1" dirty="0" err="1" smtClean="0">
                <a:solidFill>
                  <a:srgbClr val="FF0000"/>
                </a:solidFill>
              </a:rPr>
              <a:t>microphonics</a:t>
            </a:r>
            <a:r>
              <a:rPr lang="en-US" sz="2000" b="1" dirty="0" smtClean="0">
                <a:solidFill>
                  <a:srgbClr val="FF0000"/>
                </a:solidFill>
              </a:rPr>
              <a:t> is not reduced (where 36MeV are needed)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2" y="700545"/>
            <a:ext cx="4417858" cy="2846214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r="5414"/>
          <a:stretch/>
        </p:blipFill>
        <p:spPr>
          <a:xfrm>
            <a:off x="4461224" y="700545"/>
            <a:ext cx="4363944" cy="284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95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4230" y="85669"/>
            <a:ext cx="464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Optima"/>
                <a:cs typeface="Optima"/>
              </a:rPr>
              <a:t>Current limits from HOMs</a:t>
            </a:r>
            <a:endParaRPr lang="en-US" sz="2400" dirty="0">
              <a:latin typeface="Optima"/>
              <a:cs typeface="Opti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5760" y="4733041"/>
            <a:ext cx="76525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Dipole HOMs on MLC were strongly </a:t>
            </a:r>
            <a:r>
              <a:rPr lang="en-US" sz="2000" dirty="0"/>
              <a:t>d</a:t>
            </a:r>
            <a:r>
              <a:rPr lang="en-US" sz="2000" dirty="0" smtClean="0"/>
              <a:t>amped below Q~10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Consistent with HTC and simulation results.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HTC results were:</a:t>
            </a:r>
            <a:endParaRPr lang="en-US" sz="2000" b="1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HOM heating: currents are limited to &lt; 40mA in CBETA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BBU no HOM limits BBU to below 100mA in one turn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30" y="892924"/>
            <a:ext cx="6839880" cy="399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10" y="1446276"/>
            <a:ext cx="2147101" cy="242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586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10" y="875824"/>
            <a:ext cx="7456872" cy="4525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34911" y="126589"/>
            <a:ext cx="5249499" cy="59433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BBU for 1 pass in CBETA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106710" y="5275541"/>
            <a:ext cx="7848600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dirty="0" smtClean="0">
                <a:latin typeface="+mj-lt"/>
                <a:ea typeface="+mj-ea"/>
                <a:cs typeface="+mj-cs"/>
              </a:rPr>
              <a:t>100% of simulations have    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en-US" altLang="zh-TW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&gt;</a:t>
            </a:r>
            <a:r>
              <a:rPr lang="en-US" altLang="zh-TW" sz="2000" dirty="0" smtClean="0">
                <a:latin typeface="+mj-lt"/>
                <a:ea typeface="+mj-ea"/>
                <a:cs typeface="+mj-cs"/>
              </a:rPr>
              <a:t>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100mA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4940062" y="666838"/>
            <a:ext cx="4203938" cy="1143000"/>
          </a:xfrm>
          <a:prstGeom prst="rect">
            <a:avLst/>
          </a:prstGeom>
          <a:ln w="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000" dirty="0" smtClean="0"/>
              <a:t>CBETA 1-pass</a:t>
            </a:r>
          </a:p>
          <a:p>
            <a:r>
              <a:rPr lang="en-US" altLang="zh-TW" sz="2000" dirty="0" smtClean="0"/>
              <a:t>Cavity shape error: </a:t>
            </a:r>
            <a:r>
              <a:rPr lang="en-US" altLang="zh-TW" sz="2000" dirty="0" smtClean="0">
                <a:solidFill>
                  <a:srgbClr val="FF0000"/>
                </a:solidFill>
              </a:rPr>
              <a:t>125 </a:t>
            </a:r>
            <a:r>
              <a:rPr lang="el-GR" altLang="zh-TW" sz="2000" dirty="0" smtClean="0">
                <a:solidFill>
                  <a:srgbClr val="FF0000"/>
                </a:solidFill>
              </a:rPr>
              <a:t>μ</a:t>
            </a:r>
            <a:r>
              <a:rPr lang="en-US" altLang="zh-TW" sz="2000" dirty="0" smtClean="0">
                <a:solidFill>
                  <a:srgbClr val="FF0000"/>
                </a:solidFill>
              </a:rPr>
              <a:t>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877" y="5412923"/>
            <a:ext cx="530272" cy="4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2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2-10 at 12.4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9"/>
            <a:ext cx="9144000" cy="661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618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5" y="865910"/>
            <a:ext cx="8229600" cy="4182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3595" y="138017"/>
            <a:ext cx="5642699" cy="59433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BBU for 4 passes in CBETA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Title 5"/>
          <p:cNvSpPr txBox="1">
            <a:spLocks/>
          </p:cNvSpPr>
          <p:nvPr/>
        </p:nvSpPr>
        <p:spPr>
          <a:xfrm>
            <a:off x="1576912" y="5275541"/>
            <a:ext cx="6378397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dirty="0" smtClean="0">
                <a:latin typeface="+mj-lt"/>
                <a:ea typeface="+mj-ea"/>
                <a:cs typeface="+mj-cs"/>
              </a:rPr>
              <a:t>100% of simulations have    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en-US" altLang="zh-TW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&gt;</a:t>
            </a:r>
            <a:r>
              <a:rPr lang="en-US" altLang="zh-TW" sz="2000" dirty="0" smtClean="0">
                <a:latin typeface="+mj-lt"/>
                <a:ea typeface="+mj-ea"/>
                <a:cs typeface="+mj-cs"/>
              </a:rPr>
              <a:t> 10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0mA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4701724" y="960008"/>
            <a:ext cx="4442276" cy="1622240"/>
          </a:xfrm>
          <a:prstGeom prst="rect">
            <a:avLst/>
          </a:prstGeom>
          <a:ln w="0">
            <a:solidFill>
              <a:schemeClr val="bg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000" dirty="0" smtClean="0"/>
              <a:t>CBETA 4-pass</a:t>
            </a:r>
          </a:p>
          <a:p>
            <a:pPr algn="l"/>
            <a:r>
              <a:rPr lang="en-US" altLang="zh-TW" sz="2000" dirty="0" smtClean="0"/>
              <a:t>Cavity shape error: </a:t>
            </a:r>
            <a:r>
              <a:rPr lang="en-US" altLang="zh-TW" sz="2000" dirty="0" smtClean="0">
                <a:solidFill>
                  <a:srgbClr val="FF0000"/>
                </a:solidFill>
              </a:rPr>
              <a:t>125 </a:t>
            </a:r>
            <a:r>
              <a:rPr lang="el-GR" altLang="zh-TW" sz="2000" dirty="0" smtClean="0">
                <a:solidFill>
                  <a:srgbClr val="FF0000"/>
                </a:solidFill>
              </a:rPr>
              <a:t>μ</a:t>
            </a:r>
            <a:r>
              <a:rPr lang="en-US" altLang="zh-TW" sz="2000" dirty="0" smtClean="0">
                <a:solidFill>
                  <a:srgbClr val="FF0000"/>
                </a:solidFill>
              </a:rPr>
              <a:t>m</a:t>
            </a:r>
          </a:p>
          <a:p>
            <a:pPr algn="l"/>
            <a:r>
              <a:rPr lang="en-US" altLang="zh-TW" sz="2000" dirty="0" smtClean="0">
                <a:solidFill>
                  <a:srgbClr val="000000"/>
                </a:solidFill>
              </a:rPr>
              <a:t>x/y coupling is simulated to increase the threshold significantly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629" y="5412923"/>
            <a:ext cx="530272" cy="425433"/>
          </a:xfrm>
          <a:prstGeom prst="rect">
            <a:avLst/>
          </a:prstGeom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1688551" y="5776866"/>
            <a:ext cx="6237743" cy="749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dirty="0" smtClean="0">
                <a:latin typeface="+mj-lt"/>
                <a:ea typeface="+mj-ea"/>
                <a:cs typeface="+mj-cs"/>
              </a:rPr>
              <a:t>86% of simulations have      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lang="en-US" altLang="zh-TW" sz="2000" noProof="0" dirty="0" smtClean="0">
                <a:latin typeface="+mj-lt"/>
                <a:ea typeface="+mj-ea"/>
                <a:cs typeface="+mj-cs"/>
              </a:rPr>
              <a:t>&gt;</a:t>
            </a:r>
            <a:r>
              <a:rPr lang="en-US" altLang="zh-TW" sz="2000" dirty="0" smtClean="0">
                <a:latin typeface="+mj-lt"/>
                <a:ea typeface="+mj-ea"/>
                <a:cs typeface="+mj-cs"/>
              </a:rPr>
              <a:t>    4</a:t>
            </a:r>
            <a:r>
              <a:rPr kumimoji="0" lang="en-US" altLang="zh-TW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0mA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524" y="5914248"/>
            <a:ext cx="530272" cy="4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06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37409" y="-36170"/>
            <a:ext cx="5312542" cy="59433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Congratulations: Path is free for CBETA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584991"/>
              </p:ext>
            </p:extLst>
          </p:nvPr>
        </p:nvGraphicFramePr>
        <p:xfrm>
          <a:off x="141101" y="972158"/>
          <a:ext cx="8873559" cy="5566369"/>
        </p:xfrm>
        <a:graphic>
          <a:graphicData uri="http://schemas.openxmlformats.org/drawingml/2006/table">
            <a:tbl>
              <a:tblPr/>
              <a:tblGrid>
                <a:gridCol w="548716"/>
                <a:gridCol w="5870455"/>
                <a:gridCol w="1227194"/>
                <a:gridCol w="1227194"/>
              </a:tblGrid>
              <a:tr h="6609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effectLst/>
                          <a:latin typeface="Arial"/>
                        </a:rPr>
                        <a:t>#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effectLst/>
                          <a:latin typeface="Arial"/>
                        </a:rPr>
                        <a:t>NYSERDA </a:t>
                      </a:r>
                      <a:r>
                        <a:rPr lang="en-US" sz="1800" b="1" i="0" u="none" strike="noStrike" dirty="0" smtClean="0">
                          <a:effectLst/>
                          <a:latin typeface="Arial"/>
                        </a:rPr>
                        <a:t>milestone </a:t>
                      </a:r>
                      <a:r>
                        <a:rPr lang="en-US" sz="1800" b="0" i="0" u="none" strike="noStrike" dirty="0" smtClean="0">
                          <a:effectLst/>
                          <a:latin typeface="Arial"/>
                        </a:rPr>
                        <a:t>(at the end of months)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Arial"/>
                        </a:rPr>
                        <a:t>Baseline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Arial"/>
                        </a:rPr>
                        <a:t>Actual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NYSERDA funding start date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Oct-16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Engineering design documentation complete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Jan-17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Prototype girder assembled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Apr-17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Magnet production approved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Jun-17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effectLst/>
                          <a:latin typeface="Arial"/>
                        </a:rPr>
                        <a:t>Beam through Main </a:t>
                      </a:r>
                      <a:r>
                        <a:rPr lang="en-US" sz="1800" b="1" i="0" u="none" strike="noStrike" dirty="0" err="1">
                          <a:effectLst/>
                          <a:latin typeface="Arial"/>
                        </a:rPr>
                        <a:t>Linac</a:t>
                      </a:r>
                      <a:r>
                        <a:rPr lang="en-US" sz="1800" b="1" i="0" u="none" strike="noStrike" dirty="0">
                          <a:effectLst/>
                          <a:latin typeface="Arial"/>
                        </a:rPr>
                        <a:t> </a:t>
                      </a:r>
                      <a:r>
                        <a:rPr lang="en-US" sz="1800" b="1" i="0" u="none" strike="noStrike" dirty="0" err="1">
                          <a:effectLst/>
                          <a:latin typeface="Arial"/>
                        </a:rPr>
                        <a:t>Cryomodule</a:t>
                      </a:r>
                      <a:endParaRPr lang="en-US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Arial"/>
                        </a:rPr>
                        <a:t>Aug-17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First production hybrid magnet tested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Dec-17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effectLst/>
                          <a:latin typeface="Arial"/>
                        </a:rPr>
                        <a:t>Fractional Arc Test: beam through MLC &amp; girder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effectLst/>
                          <a:latin typeface="Arial"/>
                        </a:rPr>
                        <a:t>Apr-18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Girder production run complete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Nov-18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Final assembly &amp; pre-beam commissioning complete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Feb-19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Single pass beam with factor of 2 energy scan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Jun-</a:t>
                      </a:r>
                      <a:r>
                        <a:rPr lang="en-US" sz="1800" b="0" i="0" u="none" strike="noStrike" dirty="0" smtClean="0">
                          <a:effectLst/>
                          <a:latin typeface="Arial"/>
                        </a:rPr>
                        <a:t>19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Single pass beam with energy recovery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Oct-19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Four pass beam with energy recovery (low current)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Dec-19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16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Project complete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Apr-20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9097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193342"/>
            <a:ext cx="4992154" cy="1391474"/>
            <a:chOff x="0" y="1884243"/>
            <a:chExt cx="8850701" cy="2466975"/>
          </a:xfrm>
        </p:grpSpPr>
        <p:pic>
          <p:nvPicPr>
            <p:cNvPr id="4" name="Picture 3" descr="\\erp101\p1adata\beamdata\Beamline-Drawings\CBETA-commish-preliminary\MLC_Test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84243"/>
              <a:ext cx="6366294" cy="2151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\\erp101\p1adata\beamdata\Beamline-Drawings\CBETA-commish-preliminary\PAT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852" y="2630739"/>
              <a:ext cx="2889849" cy="1720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940279" y="1884243"/>
              <a:ext cx="5020573" cy="160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9445" y="1113004"/>
            <a:ext cx="4524554" cy="152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113004"/>
            <a:ext cx="4252821" cy="169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erp101\p1adata\beamdata\Beamline-Drawings\CBETA-commish-preliminary\Full_Arc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2" y="3499826"/>
            <a:ext cx="4002655" cy="193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5184" y="2056955"/>
            <a:ext cx="28318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Last beam run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796" y="62720"/>
            <a:ext cx="715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Optima"/>
                <a:cs typeface="Optima"/>
              </a:rPr>
              <a:t>Beam Commissioning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92154" y="2209355"/>
            <a:ext cx="2428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August 2017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455" y="5414088"/>
            <a:ext cx="2428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April 2018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8854" y="5355281"/>
            <a:ext cx="2428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August 2019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176335"/>
            <a:ext cx="627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Push toward 4-tunr ERL thereafter (April 2020)</a:t>
            </a:r>
          </a:p>
        </p:txBody>
      </p:sp>
    </p:spTree>
    <p:extLst>
      <p:ext uri="{BB962C8B-B14F-4D97-AF65-F5344CB8AC3E}">
        <p14:creationId xmlns:p14="http://schemas.microsoft.com/office/powerpoint/2010/main" val="340409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Optima"/>
                <a:cs typeface="Optima"/>
              </a:rPr>
              <a:t>Path length: 1-pass ERL</a:t>
            </a:r>
            <a:endParaRPr lang="en-US" sz="2400" dirty="0">
              <a:latin typeface="Optima"/>
              <a:cs typeface="Optima"/>
            </a:endParaRPr>
          </a:p>
        </p:txBody>
      </p:sp>
      <p:pic>
        <p:nvPicPr>
          <p:cNvPr id="4" name="Picture 3" descr="sx-recovery-pas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7493000" cy="3695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60" y="5927090"/>
            <a:ext cx="2501900" cy="292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03799" y="4945618"/>
            <a:ext cx="12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Harmonic: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27781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Optima"/>
                <a:cs typeface="Optima"/>
              </a:rPr>
              <a:t>Path length: 2-pass ERL</a:t>
            </a:r>
            <a:endParaRPr lang="en-US" sz="2400" dirty="0">
              <a:latin typeface="Optima"/>
              <a:cs typeface="Optima"/>
            </a:endParaRPr>
          </a:p>
        </p:txBody>
      </p:sp>
      <p:pic>
        <p:nvPicPr>
          <p:cNvPr id="2" name="Picture 1" descr="sx-recovery-pas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16" y="1831373"/>
            <a:ext cx="7493000" cy="36957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60" y="5466113"/>
            <a:ext cx="2501900" cy="749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03799" y="4945618"/>
            <a:ext cx="133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Harmonics: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21313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Optima"/>
                <a:cs typeface="Optima"/>
              </a:rPr>
              <a:t>Path length: 3-pass ERL</a:t>
            </a:r>
            <a:endParaRPr lang="en-US" sz="2400" dirty="0">
              <a:latin typeface="Optima"/>
              <a:cs typeface="Optima"/>
            </a:endParaRPr>
          </a:p>
        </p:txBody>
      </p:sp>
      <p:pic>
        <p:nvPicPr>
          <p:cNvPr id="2" name="Picture 1" descr="sx-recovery-pass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65" y="1828800"/>
            <a:ext cx="7493000" cy="3695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090" y="5015230"/>
            <a:ext cx="2501900" cy="1206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03799" y="4945618"/>
            <a:ext cx="133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Harmonics: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95257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Optima"/>
                <a:cs typeface="Optima"/>
              </a:rPr>
              <a:t>Path length: 4-pass ERL</a:t>
            </a:r>
            <a:endParaRPr lang="en-US" sz="2400" dirty="0">
              <a:latin typeface="Optima"/>
              <a:cs typeface="Optima"/>
            </a:endParaRPr>
          </a:p>
        </p:txBody>
      </p:sp>
      <p:pic>
        <p:nvPicPr>
          <p:cNvPr id="2" name="Picture 1" descr="sx-recovery-pass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97" y="1828006"/>
            <a:ext cx="7493000" cy="36957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60" y="4559300"/>
            <a:ext cx="2501900" cy="165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3799" y="4945618"/>
            <a:ext cx="133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Harmonics: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42257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303799" y="91440"/>
            <a:ext cx="501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Optima"/>
                <a:cs typeface="Optima"/>
              </a:rPr>
              <a:t>RX Merge and Mirror Merger</a:t>
            </a:r>
            <a:endParaRPr lang="en-US" sz="2400" dirty="0">
              <a:latin typeface="Optima"/>
              <a:cs typeface="Optim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9060"/>
            <a:ext cx="9144000" cy="463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9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Optima"/>
                <a:cs typeface="Optima"/>
              </a:rPr>
              <a:t>Splitter render</a:t>
            </a:r>
            <a:endParaRPr lang="en-US" sz="2400" dirty="0">
              <a:latin typeface="Optima"/>
              <a:cs typeface="Optim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800"/>
            <a:ext cx="8991600" cy="583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10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ETA_Halbach_perspective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7" b="10542"/>
          <a:stretch/>
        </p:blipFill>
        <p:spPr>
          <a:xfrm>
            <a:off x="0" y="2334381"/>
            <a:ext cx="9144000" cy="4166810"/>
          </a:xfrm>
          <a:prstGeom prst="rect">
            <a:avLst/>
          </a:prstGeom>
        </p:spPr>
      </p:pic>
      <p:sp>
        <p:nvSpPr>
          <p:cNvPr id="46" name="CustomShape 1"/>
          <p:cNvSpPr/>
          <p:nvPr/>
        </p:nvSpPr>
        <p:spPr>
          <a:xfrm>
            <a:off x="3670560" y="6752160"/>
            <a:ext cx="181080" cy="6390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" name="CustomShape 2"/>
          <p:cNvSpPr/>
          <p:nvPr/>
        </p:nvSpPr>
        <p:spPr>
          <a:xfrm>
            <a:off x="2773800" y="91440"/>
            <a:ext cx="4419360" cy="55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Calibri"/>
                <a:ea typeface="ＭＳ Ｐゴシック"/>
              </a:rPr>
              <a:t>Page Headline</a:t>
            </a: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2303799" y="91440"/>
            <a:ext cx="5012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Optima"/>
                <a:cs typeface="Optima"/>
              </a:rPr>
              <a:t>Harlbach</a:t>
            </a:r>
            <a:r>
              <a:rPr lang="en-US" sz="2400" dirty="0" smtClean="0">
                <a:latin typeface="Optima"/>
                <a:cs typeface="Optima"/>
              </a:rPr>
              <a:t> magnets for the FFAG</a:t>
            </a:r>
            <a:endParaRPr lang="en-US" sz="2400" dirty="0">
              <a:latin typeface="Optima"/>
              <a:cs typeface="Optim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95" y="970408"/>
            <a:ext cx="3738426" cy="136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4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0_ERL_perspective1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850779"/>
            <a:ext cx="8007894" cy="6005921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11034" y="5135179"/>
            <a:ext cx="2489634" cy="769441"/>
          </a:xfrm>
          <a:prstGeom prst="rect">
            <a:avLst/>
          </a:prstGeom>
          <a:solidFill>
            <a:srgbClr val="99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F0000"/>
                </a:solidFill>
                <a:latin typeface="Arial Unicode MS" charset="0"/>
                <a:cs typeface="Arial Unicode MS" charset="0"/>
              </a:rPr>
              <a:t>Cavities, couplers,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 Unicode MS" charset="0"/>
                <a:cs typeface="Arial Unicode MS" charset="0"/>
              </a:rPr>
              <a:t>HOM absorbers</a:t>
            </a:r>
            <a:endParaRPr lang="en-US" b="1" dirty="0">
              <a:solidFill>
                <a:srgbClr val="FF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148161" y="5499133"/>
            <a:ext cx="717927" cy="430887"/>
          </a:xfrm>
          <a:prstGeom prst="rect">
            <a:avLst/>
          </a:prstGeom>
          <a:solidFill>
            <a:srgbClr val="99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 Unicode MS" charset="0"/>
                <a:cs typeface="Arial Unicode MS" charset="0"/>
              </a:rPr>
              <a:t>G</a:t>
            </a:r>
            <a:r>
              <a:rPr lang="en-US" b="1" dirty="0" smtClean="0">
                <a:solidFill>
                  <a:srgbClr val="FF0000"/>
                </a:solidFill>
                <a:latin typeface="Arial Unicode MS" charset="0"/>
                <a:cs typeface="Arial Unicode MS" charset="0"/>
              </a:rPr>
              <a:t>un</a:t>
            </a:r>
            <a:endParaRPr lang="en-US" b="1" dirty="0">
              <a:solidFill>
                <a:srgbClr val="FF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893028" y="2075038"/>
            <a:ext cx="1560513" cy="436563"/>
          </a:xfrm>
          <a:prstGeom prst="rect">
            <a:avLst/>
          </a:prstGeom>
          <a:solidFill>
            <a:srgbClr val="99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  <a:latin typeface="Arial Unicode MS" charset="0"/>
                <a:cs typeface="Arial Unicode MS" charset="0"/>
              </a:rPr>
              <a:t>SC injector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99419" y="3340893"/>
            <a:ext cx="937238" cy="430887"/>
          </a:xfrm>
          <a:prstGeom prst="rect">
            <a:avLst/>
          </a:prstGeom>
          <a:solidFill>
            <a:srgbClr val="99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 Unicode MS" charset="0"/>
                <a:cs typeface="Arial Unicode MS" charset="0"/>
              </a:rPr>
              <a:t>D</a:t>
            </a:r>
            <a:r>
              <a:rPr lang="en-US" b="1" dirty="0" smtClean="0">
                <a:solidFill>
                  <a:srgbClr val="FF0000"/>
                </a:solidFill>
                <a:latin typeface="Arial Unicode MS" charset="0"/>
                <a:cs typeface="Arial Unicode MS" charset="0"/>
              </a:rPr>
              <a:t>ump</a:t>
            </a:r>
            <a:endParaRPr lang="en-US" b="1" dirty="0">
              <a:solidFill>
                <a:srgbClr val="FF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100263" y="4715404"/>
            <a:ext cx="1646605" cy="430887"/>
          </a:xfrm>
          <a:prstGeom prst="rect">
            <a:avLst/>
          </a:prstGeom>
          <a:solidFill>
            <a:srgbClr val="99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 Unicode MS" charset="0"/>
                <a:cs typeface="Arial Unicode MS" charset="0"/>
              </a:rPr>
              <a:t>D</a:t>
            </a:r>
            <a:r>
              <a:rPr lang="en-US" b="1" dirty="0" smtClean="0">
                <a:solidFill>
                  <a:srgbClr val="FF0000"/>
                </a:solidFill>
                <a:latin typeface="Arial Unicode MS" charset="0"/>
                <a:cs typeface="Arial Unicode MS" charset="0"/>
              </a:rPr>
              <a:t>iagnostics</a:t>
            </a:r>
            <a:endParaRPr lang="en-US" b="1" dirty="0">
              <a:solidFill>
                <a:srgbClr val="FF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210551" y="69239"/>
            <a:ext cx="5330407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latin typeface="Optima"/>
                <a:cs typeface="Optima"/>
              </a:rPr>
              <a:t>Cornell ERL injector prototype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0" y="663175"/>
            <a:ext cx="9171310" cy="104290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Helvetica" charset="0"/>
              </a:rPr>
              <a:t>DC photo-emitter electron source with highest current (75mA)</a:t>
            </a:r>
          </a:p>
          <a:p>
            <a:r>
              <a:rPr lang="en-US" sz="1800" dirty="0" smtClean="0">
                <a:latin typeface="Helvetica" charset="0"/>
              </a:rPr>
              <a:t>SRF injector </a:t>
            </a:r>
            <a:r>
              <a:rPr lang="en-US" sz="1800" dirty="0" err="1" smtClean="0">
                <a:latin typeface="Helvetica" charset="0"/>
              </a:rPr>
              <a:t>linac</a:t>
            </a:r>
            <a:r>
              <a:rPr lang="en-US" sz="1800" dirty="0" smtClean="0">
                <a:latin typeface="Helvetica" charset="0"/>
              </a:rPr>
              <a:t> with up to 0.5MW, 12MeV, larges bunch brightness for high current</a:t>
            </a:r>
          </a:p>
          <a:p>
            <a:r>
              <a:rPr lang="en-US" sz="1800" dirty="0" smtClean="0">
                <a:latin typeface="Helvetica" charset="0"/>
              </a:rPr>
              <a:t>Full 6-D beam diagnostics for low-</a:t>
            </a:r>
            <a:r>
              <a:rPr lang="en-US" sz="1800" dirty="0" err="1" smtClean="0">
                <a:latin typeface="Helvetica" charset="0"/>
              </a:rPr>
              <a:t>emittance</a:t>
            </a:r>
            <a:r>
              <a:rPr lang="en-US" sz="1800" dirty="0" smtClean="0">
                <a:latin typeface="Helvetica" charset="0"/>
              </a:rPr>
              <a:t> studies.</a:t>
            </a:r>
            <a:endParaRPr lang="en-US" sz="18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85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121919" y="62103"/>
            <a:ext cx="5343519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Things to learn with KPP+ approach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141098" y="1004535"/>
            <a:ext cx="8877480" cy="46284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Helvetica" charset="0"/>
              </a:rPr>
              <a:t>CBETA study topics important for </a:t>
            </a:r>
            <a:r>
              <a:rPr lang="en-US" sz="2000" dirty="0" err="1" smtClean="0">
                <a:latin typeface="Helvetica" charset="0"/>
              </a:rPr>
              <a:t>eRHIC</a:t>
            </a:r>
            <a:r>
              <a:rPr lang="en-US" sz="2000" dirty="0" smtClean="0">
                <a:latin typeface="Helvetica" charset="0"/>
              </a:rPr>
              <a:t>:</a:t>
            </a:r>
          </a:p>
          <a:p>
            <a:pPr marL="0" indent="0">
              <a:buNone/>
            </a:pPr>
            <a:endParaRPr lang="en-US" sz="2000" dirty="0" smtClean="0">
              <a:latin typeface="Helvetica" charset="0"/>
            </a:endParaRPr>
          </a:p>
          <a:p>
            <a:pPr marL="457200" indent="-457200">
              <a:buAutoNum type="arabicParenR"/>
            </a:pPr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FFAG</a:t>
            </a:r>
            <a:r>
              <a:rPr lang="en-US" sz="2000" dirty="0" smtClean="0">
                <a:latin typeface="Helvetica" charset="0"/>
              </a:rPr>
              <a:t> loops with a factor of 4 in momentum </a:t>
            </a:r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aperture</a:t>
            </a:r>
            <a:r>
              <a:rPr lang="en-US" sz="2000" dirty="0" smtClean="0">
                <a:latin typeface="Helvetica" charset="0"/>
              </a:rPr>
              <a:t>.</a:t>
            </a:r>
          </a:p>
          <a:p>
            <a:pPr lvl="1" indent="-342900">
              <a:buAutoNum type="alphaLcParenR"/>
            </a:pPr>
            <a:r>
              <a:rPr lang="en-US" sz="1600" dirty="0" smtClean="0">
                <a:latin typeface="Helvetica" charset="0"/>
              </a:rPr>
              <a:t>Precision, reproducibility, alignment during magnet and girder production.</a:t>
            </a:r>
          </a:p>
          <a:p>
            <a:pPr lvl="1" indent="-342900">
              <a:buAutoNum type="alphaLcParenR"/>
            </a:pPr>
            <a:r>
              <a:rPr lang="en-US" sz="1600" dirty="0" smtClean="0">
                <a:latin typeface="Helvetica" charset="0"/>
              </a:rPr>
              <a:t>Stability of magnetic fields in a radiation environment.</a:t>
            </a:r>
          </a:p>
          <a:p>
            <a:pPr lvl="1" indent="-342900">
              <a:buAutoNum type="alphaLcParenR"/>
            </a:pP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Matching</a:t>
            </a:r>
            <a:r>
              <a:rPr lang="en-US" sz="1600" dirty="0" smtClean="0">
                <a:latin typeface="Helvetica" charset="0"/>
              </a:rPr>
              <a:t> and correction of multiple simultaneous </a:t>
            </a: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orbits</a:t>
            </a:r>
            <a:r>
              <a:rPr lang="en-US" sz="1600" dirty="0" smtClean="0">
                <a:latin typeface="Helvetica" charset="0"/>
              </a:rPr>
              <a:t>.</a:t>
            </a:r>
          </a:p>
          <a:p>
            <a:pPr lvl="1" indent="-342900">
              <a:buAutoNum type="alphaLcParenR"/>
            </a:pP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Matching</a:t>
            </a:r>
            <a:r>
              <a:rPr lang="en-US" sz="1600" dirty="0" smtClean="0">
                <a:latin typeface="Helvetica" charset="0"/>
              </a:rPr>
              <a:t> and correction of multiple simultaneous </a:t>
            </a: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optics</a:t>
            </a:r>
            <a:r>
              <a:rPr lang="en-US" sz="1600" dirty="0" smtClean="0">
                <a:latin typeface="Helvetica" charset="0"/>
              </a:rPr>
              <a:t>.</a:t>
            </a:r>
          </a:p>
          <a:p>
            <a:pPr lvl="1" indent="-342900">
              <a:buAutoNum type="alphaLcParenR"/>
            </a:pP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Path length control </a:t>
            </a:r>
            <a:r>
              <a:rPr lang="en-US" sz="1600" dirty="0" smtClean="0">
                <a:latin typeface="Helvetica" charset="0"/>
              </a:rPr>
              <a:t>for all orbits.</a:t>
            </a:r>
          </a:p>
          <a:p>
            <a:pPr marL="400050" lvl="1" indent="0">
              <a:buNone/>
            </a:pPr>
            <a:endParaRPr lang="en-US" sz="1600" dirty="0" smtClean="0">
              <a:latin typeface="Helvetica" charset="0"/>
            </a:endParaRPr>
          </a:p>
          <a:p>
            <a:pPr marL="457200" indent="-457200">
              <a:buAutoNum type="arabicParenR"/>
            </a:pPr>
            <a:r>
              <a:rPr lang="en-US" sz="2000" dirty="0" smtClean="0">
                <a:latin typeface="Helvetica" charset="0"/>
              </a:rPr>
              <a:t>Multi-turn ERL operation with a large number of turns.</a:t>
            </a:r>
          </a:p>
          <a:p>
            <a:pPr lvl="1" indent="-342900">
              <a:buAutoNum type="alphaLcParenR"/>
            </a:pP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HOM damping.</a:t>
            </a:r>
          </a:p>
          <a:p>
            <a:pPr lvl="1" indent="-342900">
              <a:buAutoNum type="alphaLcParenR"/>
            </a:pP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BBU limits.</a:t>
            </a:r>
          </a:p>
          <a:p>
            <a:pPr lvl="1" indent="-342900">
              <a:buAutoNum type="alphaLcParenR"/>
            </a:pP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LLRF control and </a:t>
            </a:r>
            <a:r>
              <a:rPr lang="en-US" sz="1600" b="1" dirty="0" err="1" smtClean="0">
                <a:solidFill>
                  <a:srgbClr val="FF0000"/>
                </a:solidFill>
                <a:latin typeface="Helvetica" charset="0"/>
              </a:rPr>
              <a:t>microphonics</a:t>
            </a: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.</a:t>
            </a:r>
          </a:p>
          <a:p>
            <a:pPr lvl="1" indent="-342900">
              <a:buAutoNum type="alphaLcParenR"/>
            </a:pP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ERL startup from low-power beam.</a:t>
            </a:r>
            <a:endParaRPr lang="en-US" sz="1600" b="1" dirty="0">
              <a:solidFill>
                <a:srgbClr val="FF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7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351" y="1385390"/>
            <a:ext cx="8944665" cy="4746242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Ideas for the use of CBETA after the goals for the NYSERDA funding are currently being developed. Decisions have not been made.</a:t>
            </a:r>
          </a:p>
          <a:p>
            <a:pPr marL="342900" indent="-342900">
              <a:buAutoNum type="arabicParenR"/>
            </a:pPr>
            <a:endParaRPr lang="en-US" dirty="0">
              <a:latin typeface="Arial"/>
              <a:cs typeface="Arial"/>
            </a:endParaRPr>
          </a:p>
          <a:p>
            <a:pPr marL="342900" indent="-342900">
              <a:buAutoNum type="arabicParenR"/>
            </a:pPr>
            <a:endParaRPr lang="en-US" dirty="0" smtClean="0">
              <a:latin typeface="Arial"/>
              <a:cs typeface="Arial"/>
            </a:endParaRPr>
          </a:p>
          <a:p>
            <a:pPr marL="342900" indent="-342900">
              <a:buAutoNum type="arabicParenR"/>
            </a:pPr>
            <a:r>
              <a:rPr lang="en-US" dirty="0" smtClean="0">
                <a:latin typeface="Arial"/>
                <a:cs typeface="Arial"/>
              </a:rPr>
              <a:t>Accelerator physics studies for ERL physics</a:t>
            </a:r>
          </a:p>
          <a:p>
            <a:pPr marL="800100" lvl="1" indent="-342900">
              <a:buAutoNum type="alphaLcParenR"/>
            </a:pPr>
            <a:r>
              <a:rPr lang="en-US" dirty="0" smtClean="0">
                <a:latin typeface="Arial"/>
                <a:cs typeface="Arial"/>
              </a:rPr>
              <a:t>Post-mortem beam studies for particle-loss scenarios.</a:t>
            </a:r>
          </a:p>
          <a:p>
            <a:pPr marL="800100" lvl="1" indent="-342900">
              <a:buAutoNum type="alphaLcParenR"/>
            </a:pPr>
            <a:r>
              <a:rPr lang="en-US" dirty="0" smtClean="0">
                <a:latin typeface="Arial"/>
                <a:cs typeface="Arial"/>
              </a:rPr>
              <a:t>BBU studies</a:t>
            </a:r>
          </a:p>
          <a:p>
            <a:pPr marL="800100" lvl="1" indent="-342900">
              <a:buAutoNum type="alphaLcParenR"/>
            </a:pPr>
            <a:r>
              <a:rPr lang="en-US" dirty="0" smtClean="0">
                <a:latin typeface="Arial"/>
                <a:cs typeface="Arial"/>
              </a:rPr>
              <a:t>Halo-development studies</a:t>
            </a:r>
          </a:p>
          <a:p>
            <a:pPr marL="800100" lvl="1" indent="-342900">
              <a:buAutoNum type="alphaLcParenR"/>
            </a:pPr>
            <a:endParaRPr lang="en-US" dirty="0" smtClean="0">
              <a:latin typeface="Arial"/>
              <a:cs typeface="Arial"/>
            </a:endParaRPr>
          </a:p>
          <a:p>
            <a:pPr marL="342900" indent="-342900">
              <a:buAutoNum type="arabicParenR"/>
            </a:pPr>
            <a:endParaRPr lang="en-US" dirty="0">
              <a:latin typeface="Arial"/>
              <a:cs typeface="Arial"/>
            </a:endParaRPr>
          </a:p>
          <a:p>
            <a:pPr marL="342900" indent="-342900">
              <a:buAutoNum type="arabicParenR"/>
            </a:pPr>
            <a:r>
              <a:rPr lang="en-US" dirty="0" smtClean="0">
                <a:latin typeface="Arial"/>
                <a:cs typeface="Arial"/>
              </a:rPr>
              <a:t>Component tests with beam</a:t>
            </a:r>
          </a:p>
          <a:p>
            <a:pPr marL="800100" lvl="1" indent="-342900">
              <a:buAutoNum type="alphaLcParenR"/>
            </a:pPr>
            <a:r>
              <a:rPr lang="en-US" dirty="0" smtClean="0">
                <a:latin typeface="Arial"/>
                <a:cs typeface="Arial"/>
              </a:rPr>
              <a:t>Beam studies with a 650MHz </a:t>
            </a:r>
            <a:r>
              <a:rPr lang="en-US" dirty="0" err="1" smtClean="0">
                <a:latin typeface="Arial"/>
                <a:cs typeface="Arial"/>
              </a:rPr>
              <a:t>eRHIC</a:t>
            </a:r>
            <a:r>
              <a:rPr lang="en-US" dirty="0" smtClean="0">
                <a:latin typeface="Arial"/>
                <a:cs typeface="Arial"/>
              </a:rPr>
              <a:t> test cavity</a:t>
            </a:r>
          </a:p>
          <a:p>
            <a:pPr marL="800100" lvl="1" indent="-342900">
              <a:buAutoNum type="alphaLcParenR"/>
            </a:pPr>
            <a:r>
              <a:rPr lang="en-US" dirty="0" smtClean="0">
                <a:latin typeface="Arial"/>
                <a:cs typeface="Arial"/>
              </a:rPr>
              <a:t>Discussions are going on with industry for medical isotope production to test 650MHz cavities with beam.</a:t>
            </a:r>
          </a:p>
          <a:p>
            <a:pPr marL="800100" lvl="1" indent="-342900">
              <a:buAutoNum type="alphaLcParenR"/>
            </a:pPr>
            <a:endParaRPr lang="en-US" dirty="0" smtClean="0">
              <a:latin typeface="Arial"/>
              <a:cs typeface="Arial"/>
            </a:endParaRPr>
          </a:p>
          <a:p>
            <a:pPr marL="800100" lvl="1" indent="-342900">
              <a:buAutoNum type="alphaLcParenR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87355" y="11240"/>
            <a:ext cx="5378542" cy="594335"/>
          </a:xfrm>
          <a:prstGeom prst="rect">
            <a:avLst/>
          </a:prstGeom>
        </p:spPr>
        <p:txBody>
          <a:bodyPr/>
          <a:lstStyle>
            <a:lvl1pPr algn="ctr">
              <a:defRPr sz="2400" b="1" i="0" baseline="0">
                <a:latin typeface="+mn-lt"/>
              </a:defRPr>
            </a:lvl1pPr>
          </a:lstStyle>
          <a:p>
            <a:r>
              <a:rPr lang="en-US" b="0" dirty="0" smtClean="0">
                <a:solidFill>
                  <a:srgbClr val="000000"/>
                </a:solidFill>
                <a:latin typeface="Optima"/>
                <a:cs typeface="Optima"/>
              </a:rPr>
              <a:t>CBETA use after NYSERDA phase</a:t>
            </a:r>
            <a:endParaRPr lang="en-US" b="0" dirty="0">
              <a:solidFill>
                <a:srgbClr val="00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492122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1351" y="819844"/>
            <a:ext cx="8944665" cy="795188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r>
              <a:rPr lang="en-US" dirty="0" smtClean="0">
                <a:latin typeface="Arial"/>
                <a:cs typeface="Arial"/>
              </a:rPr>
              <a:t>Anticipated Performance of a </a:t>
            </a:r>
            <a:r>
              <a:rPr lang="en-US" dirty="0" err="1" smtClean="0">
                <a:latin typeface="Arial"/>
                <a:cs typeface="Arial"/>
              </a:rPr>
              <a:t>CBeta</a:t>
            </a:r>
            <a:r>
              <a:rPr lang="en-US" dirty="0" smtClean="0">
                <a:latin typeface="Arial"/>
                <a:cs typeface="Arial"/>
              </a:rPr>
              <a:t> based Laser Compton Backscattering Source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(Analysis by Carl Franck, Cornell/Physics)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1351" y="2170583"/>
            <a:ext cx="8944665" cy="43513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rial"/>
                <a:cs typeface="Arial"/>
              </a:rPr>
              <a:t>Extrapolating from the recent demonstration of an ERL-based laser Compton source by T. </a:t>
            </a:r>
            <a:r>
              <a:rPr lang="en-US" dirty="0" err="1" smtClean="0">
                <a:latin typeface="Arial"/>
                <a:cs typeface="Arial"/>
              </a:rPr>
              <a:t>Akagi</a:t>
            </a:r>
            <a:r>
              <a:rPr lang="en-US" dirty="0" smtClean="0">
                <a:latin typeface="Arial"/>
                <a:cs typeface="Arial"/>
              </a:rPr>
              <a:t> et al., </a:t>
            </a:r>
            <a:r>
              <a:rPr lang="en-US" dirty="0" err="1" smtClean="0">
                <a:latin typeface="Arial"/>
                <a:cs typeface="Arial"/>
              </a:rPr>
              <a:t>Phy</a:t>
            </a:r>
            <a:r>
              <a:rPr lang="en-US" dirty="0" smtClean="0">
                <a:latin typeface="Arial"/>
                <a:cs typeface="Arial"/>
              </a:rPr>
              <a:t>. Rev. Accelerators and Beams </a:t>
            </a:r>
            <a:r>
              <a:rPr lang="en-US" b="1" dirty="0" smtClean="0">
                <a:latin typeface="Arial"/>
                <a:cs typeface="Arial"/>
              </a:rPr>
              <a:t>19</a:t>
            </a:r>
            <a:r>
              <a:rPr lang="en-US" dirty="0" smtClean="0">
                <a:latin typeface="Arial"/>
                <a:cs typeface="Arial"/>
              </a:rPr>
              <a:t>, 114701 (2016).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Assuming the same laser source and photon pulse – electron bunch collider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Expected maximum X-ray energy: 412 </a:t>
            </a:r>
            <a:r>
              <a:rPr lang="en-US" dirty="0" err="1" smtClean="0">
                <a:latin typeface="Arial"/>
                <a:cs typeface="Arial"/>
              </a:rPr>
              <a:t>keV</a:t>
            </a:r>
            <a:r>
              <a:rPr lang="en-US" dirty="0" smtClean="0">
                <a:latin typeface="Arial"/>
                <a:cs typeface="Arial"/>
              </a:rPr>
              <a:t> with 0.4% bandwidth, 0.14 </a:t>
            </a:r>
            <a:r>
              <a:rPr lang="en-US" dirty="0" err="1" smtClean="0">
                <a:latin typeface="Arial"/>
                <a:cs typeface="Arial"/>
              </a:rPr>
              <a:t>mrad</a:t>
            </a:r>
            <a:r>
              <a:rPr lang="en-US" dirty="0" smtClean="0">
                <a:latin typeface="Arial"/>
                <a:cs typeface="Arial"/>
              </a:rPr>
              <a:t> divergence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Anticipated flux on sample of 2x10</a:t>
            </a:r>
            <a:r>
              <a:rPr lang="en-US" baseline="30000" dirty="0" smtClean="0">
                <a:latin typeface="Arial"/>
                <a:cs typeface="Arial"/>
              </a:rPr>
              <a:t>10</a:t>
            </a:r>
            <a:r>
              <a:rPr lang="en-US" dirty="0" smtClean="0">
                <a:latin typeface="Arial"/>
                <a:cs typeface="Arial"/>
              </a:rPr>
              <a:t> photons/ sec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Compared to the flux of 1x10</a:t>
            </a:r>
            <a:r>
              <a:rPr lang="en-US" baseline="30000" dirty="0" smtClean="0">
                <a:latin typeface="Arial"/>
                <a:cs typeface="Arial"/>
              </a:rPr>
              <a:t>11</a:t>
            </a:r>
            <a:r>
              <a:rPr lang="en-US" dirty="0" smtClean="0">
                <a:latin typeface="Arial"/>
                <a:cs typeface="Arial"/>
              </a:rPr>
              <a:t> photons/ sec at 80 </a:t>
            </a:r>
            <a:r>
              <a:rPr lang="en-US" dirty="0" err="1" smtClean="0">
                <a:latin typeface="Arial"/>
                <a:cs typeface="Arial"/>
              </a:rPr>
              <a:t>keV</a:t>
            </a:r>
            <a:r>
              <a:rPr lang="en-US" dirty="0" smtClean="0">
                <a:latin typeface="Arial"/>
                <a:cs typeface="Arial"/>
              </a:rPr>
              <a:t>, 0.25% bandwidth , a considerably lower energy,  available at a modern </a:t>
            </a:r>
            <a:r>
              <a:rPr lang="en-US" dirty="0" err="1" smtClean="0">
                <a:latin typeface="Arial"/>
                <a:cs typeface="Arial"/>
              </a:rPr>
              <a:t>undulator</a:t>
            </a:r>
            <a:r>
              <a:rPr lang="en-US" dirty="0" smtClean="0">
                <a:latin typeface="Arial"/>
                <a:cs typeface="Arial"/>
              </a:rPr>
              <a:t> enabled synchrotron radiation source, CHESS’s F2 line</a:t>
            </a:r>
          </a:p>
          <a:p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CBeta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could power an extraordinarily bright source of highly penetrating   X-rays for materials science and atomic physics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87355" y="11240"/>
            <a:ext cx="5378542" cy="594335"/>
          </a:xfrm>
          <a:prstGeom prst="rect">
            <a:avLst/>
          </a:prstGeom>
        </p:spPr>
        <p:txBody>
          <a:bodyPr/>
          <a:lstStyle>
            <a:lvl1pPr algn="ctr">
              <a:defRPr sz="2400" b="1" i="0" baseline="0">
                <a:latin typeface="+mn-lt"/>
              </a:defRPr>
            </a:lvl1pPr>
          </a:lstStyle>
          <a:p>
            <a:r>
              <a:rPr lang="en-US" b="0" dirty="0" smtClean="0">
                <a:solidFill>
                  <a:srgbClr val="000000"/>
                </a:solidFill>
                <a:latin typeface="Optima"/>
                <a:cs typeface="Optima"/>
              </a:rPr>
              <a:t>Compact ERL Hard x-ray Source</a:t>
            </a:r>
            <a:endParaRPr lang="en-US" b="0" dirty="0">
              <a:solidFill>
                <a:srgbClr val="00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0266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15984" y="78400"/>
            <a:ext cx="4903983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Targets for ERL beams</a:t>
            </a:r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0" y="838200"/>
            <a:ext cx="8925113" cy="39635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ERLs: </a:t>
            </a:r>
            <a:r>
              <a:rPr lang="en-US" sz="1800" dirty="0" smtClean="0"/>
              <a:t>Linear acceleration and deceleration to capture the energy of spent beam, like a </a:t>
            </a:r>
            <a:r>
              <a:rPr lang="en-US" sz="1800" dirty="0" err="1" smtClean="0"/>
              <a:t>linac</a:t>
            </a:r>
            <a:r>
              <a:rPr lang="en-US" sz="1800" dirty="0" smtClean="0"/>
              <a:t> but without the power limit on beam current, as spent beam provides the power. Loss rates have to be limited.</a:t>
            </a:r>
          </a:p>
          <a:p>
            <a:pPr>
              <a:buFont typeface="Wingdings" charset="0"/>
              <a:buChar char="è"/>
            </a:pPr>
            <a:r>
              <a:rPr lang="en-US" sz="1800" b="1" dirty="0" smtClean="0">
                <a:solidFill>
                  <a:srgbClr val="008000"/>
                </a:solidFill>
                <a:sym typeface="Wingdings"/>
              </a:rPr>
              <a:t>Dense internal targets, moderately high energies, high currents, small beam size.</a:t>
            </a:r>
          </a:p>
          <a:p>
            <a:pPr>
              <a:buFont typeface="Wingdings" charset="0"/>
              <a:buChar char="è"/>
            </a:pPr>
            <a:endParaRPr lang="en-US" sz="1800" dirty="0">
              <a:solidFill>
                <a:srgbClr val="0000FF"/>
              </a:solidFill>
              <a:sym typeface="Wingdings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00FF"/>
                </a:solidFill>
                <a:sym typeface="Wingdings"/>
              </a:rPr>
              <a:t>ERLs provide a new niche of beam parameters: What physics can they be used for?</a:t>
            </a:r>
          </a:p>
          <a:p>
            <a:pPr marL="0" indent="0">
              <a:buNone/>
            </a:pPr>
            <a:endParaRPr lang="en-US" sz="1800" b="1" dirty="0">
              <a:solidFill>
                <a:srgbClr val="0000FF"/>
              </a:solidFill>
              <a:sym typeface="Wingdings"/>
            </a:endParaRPr>
          </a:p>
          <a:p>
            <a:pPr>
              <a:buAutoNum type="arabicParenBoth"/>
            </a:pPr>
            <a:r>
              <a:rPr lang="en-US" sz="1800" dirty="0" smtClean="0">
                <a:solidFill>
                  <a:srgbClr val="000000"/>
                </a:solidFill>
              </a:rPr>
              <a:t>Lost beam power has to be available from power sources.</a:t>
            </a:r>
          </a:p>
          <a:p>
            <a:pPr>
              <a:buAutoNum type="arabicParenBoth"/>
            </a:pPr>
            <a:r>
              <a:rPr lang="en-US" sz="1800" dirty="0" smtClean="0">
                <a:solidFill>
                  <a:srgbClr val="000000"/>
                </a:solidFill>
              </a:rPr>
              <a:t>Target has length L, nuclei with charge Z.</a:t>
            </a:r>
          </a:p>
          <a:p>
            <a:pPr>
              <a:buAutoNum type="arabicParenBoth"/>
            </a:pPr>
            <a:r>
              <a:rPr lang="en-US" sz="1800" dirty="0" smtClean="0">
                <a:solidFill>
                  <a:srgbClr val="000000"/>
                </a:solidFill>
              </a:rPr>
              <a:t>Coulomb scattering and particle optics determine beam loss (at an aperture a with a maximal optical beta function)</a:t>
            </a:r>
          </a:p>
          <a:p>
            <a:pPr>
              <a:buAutoNum type="arabicParenBoth"/>
            </a:pPr>
            <a:endParaRPr lang="en-US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ERL Target and luminosity limits:</a:t>
            </a:r>
          </a:p>
        </p:txBody>
      </p:sp>
      <p:pic>
        <p:nvPicPr>
          <p:cNvPr id="2" name="Picture 1" descr="Screen Shot 2015-06-17 at 8.21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68" y="5010628"/>
            <a:ext cx="7454900" cy="685800"/>
          </a:xfrm>
          <a:prstGeom prst="rect">
            <a:avLst/>
          </a:prstGeom>
        </p:spPr>
      </p:pic>
      <p:pic>
        <p:nvPicPr>
          <p:cNvPr id="3" name="Picture 2" descr="Screen Shot 2015-06-17 at 8.22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88" y="5897798"/>
            <a:ext cx="7962900" cy="635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 rot="5400000">
            <a:off x="8237964" y="5945630"/>
            <a:ext cx="1664401" cy="29010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200" dirty="0" smtClean="0"/>
              <a:t>Courtesy Chris Mayes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378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612242" y="136181"/>
            <a:ext cx="478333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Towards CBETA</a:t>
            </a: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52912" y="339486"/>
            <a:ext cx="8991600" cy="672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b="0" dirty="0" smtClean="0">
                <a:latin typeface="+mn-lt"/>
              </a:rPr>
              <a:t>Collaboration Opportunities!</a:t>
            </a:r>
          </a:p>
          <a:p>
            <a:pPr algn="ctr">
              <a:spcBef>
                <a:spcPts val="600"/>
              </a:spcBef>
            </a:pPr>
            <a:endParaRPr lang="en-US" sz="9600" b="0" dirty="0" smtClean="0">
              <a:latin typeface="+mn-lt"/>
            </a:endParaRPr>
          </a:p>
          <a:p>
            <a:pPr algn="ctr">
              <a:spcBef>
                <a:spcPts val="600"/>
              </a:spcBef>
            </a:pPr>
            <a:r>
              <a:rPr lang="en-US" sz="9600" b="0" dirty="0" smtClean="0">
                <a:latin typeface="+mn-lt"/>
              </a:rPr>
              <a:t>Questions?</a:t>
            </a:r>
          </a:p>
          <a:p>
            <a:pPr algn="ctr">
              <a:spcBef>
                <a:spcPts val="600"/>
              </a:spcBef>
            </a:pPr>
            <a:endParaRPr lang="en-US" sz="3200" b="0" dirty="0" smtClean="0"/>
          </a:p>
        </p:txBody>
      </p:sp>
    </p:spTree>
    <p:extLst>
      <p:ext uri="{BB962C8B-B14F-4D97-AF65-F5344CB8AC3E}">
        <p14:creationId xmlns:p14="http://schemas.microsoft.com/office/powerpoint/2010/main" val="763227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179196" y="80012"/>
            <a:ext cx="528337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MLC construction at Cornell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3" y="1488012"/>
            <a:ext cx="8809427" cy="4953311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0" y="663175"/>
            <a:ext cx="9171310" cy="8248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Helvetica" charset="0"/>
              </a:rPr>
              <a:t>1.3GHz, 6 cavities, 7 cells, a </a:t>
            </a:r>
            <a:r>
              <a:rPr lang="en-US" sz="1800" dirty="0" err="1" smtClean="0">
                <a:latin typeface="Helvetica" charset="0"/>
              </a:rPr>
              <a:t>SiC</a:t>
            </a:r>
            <a:r>
              <a:rPr lang="en-US" sz="1800" dirty="0" smtClean="0">
                <a:latin typeface="Helvetica" charset="0"/>
              </a:rPr>
              <a:t> </a:t>
            </a:r>
            <a:r>
              <a:rPr lang="en-US" sz="1800" dirty="0" err="1" smtClean="0">
                <a:latin typeface="Helvetica" charset="0"/>
              </a:rPr>
              <a:t>beampipe</a:t>
            </a:r>
            <a:r>
              <a:rPr lang="en-US" sz="1800" dirty="0" smtClean="0">
                <a:latin typeface="Helvetica" charset="0"/>
              </a:rPr>
              <a:t> HOM absorber next to each cavity.</a:t>
            </a:r>
          </a:p>
          <a:p>
            <a:r>
              <a:rPr lang="en-US" sz="1800" dirty="0" smtClean="0">
                <a:latin typeface="Helvetica" charset="0"/>
              </a:rPr>
              <a:t>5 kW solid-state amplifiers for each coupler (capable of 10kW)</a:t>
            </a:r>
            <a:endParaRPr lang="en-US" sz="18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8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63519" y="111372"/>
            <a:ext cx="529905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 smtClean="0">
                <a:solidFill>
                  <a:srgbClr val="000000"/>
                </a:solidFill>
                <a:latin typeface="Optima"/>
                <a:cs typeface="Optima"/>
              </a:rPr>
              <a:t>Permanent FFAG magnets</a:t>
            </a:r>
            <a:endParaRPr lang="en-US" sz="2400" b="1" dirty="0" smtClean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15479" y="896625"/>
            <a:ext cx="4098639" cy="249299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Temperature stabilized using </a:t>
            </a:r>
            <a:r>
              <a:rPr lang="en-US" sz="1800" dirty="0" err="1" smtClean="0">
                <a:latin typeface="Arial"/>
                <a:cs typeface="Arial"/>
              </a:rPr>
              <a:t>NiFe</a:t>
            </a:r>
            <a:r>
              <a:rPr lang="en-US" sz="1800" dirty="0" smtClean="0">
                <a:latin typeface="Arial"/>
                <a:cs typeface="Arial"/>
              </a:rPr>
              <a:t> cross hatches or bars: a few 10</a:t>
            </a:r>
            <a:r>
              <a:rPr lang="en-US" sz="1800" baseline="30000" dirty="0" smtClean="0">
                <a:latin typeface="Arial"/>
                <a:cs typeface="Arial"/>
              </a:rPr>
              <a:t>-4</a:t>
            </a:r>
            <a:r>
              <a:rPr lang="en-US" sz="1800" dirty="0" smtClean="0">
                <a:latin typeface="Arial"/>
                <a:cs typeface="Arial"/>
              </a:rPr>
              <a:t> between 20 and 30</a:t>
            </a:r>
            <a:r>
              <a:rPr lang="en-US" sz="1800" baseline="30000" dirty="0" smtClean="0">
                <a:latin typeface="Arial"/>
                <a:cs typeface="Arial"/>
              </a:rPr>
              <a:t>0</a:t>
            </a:r>
            <a:r>
              <a:rPr lang="en-US" sz="1800" dirty="0" smtClean="0">
                <a:latin typeface="Arial"/>
                <a:cs typeface="Arial"/>
              </a:rPr>
              <a:t>C.</a:t>
            </a:r>
            <a:endParaRPr lang="en-US" sz="1800" dirty="0">
              <a:latin typeface="Arial"/>
              <a:cs typeface="Arial"/>
            </a:endParaRP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Comfortable field strengths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Well controlled cross talk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Budgetary estimates obtained from 1-year delivery from </a:t>
            </a:r>
            <a:r>
              <a:rPr lang="en-US" sz="1800" dirty="0" err="1" smtClean="0">
                <a:latin typeface="Arial"/>
                <a:cs typeface="Arial"/>
              </a:rPr>
              <a:t>Radiabeam</a:t>
            </a:r>
            <a:r>
              <a:rPr lang="en-US" sz="1800" dirty="0" smtClean="0">
                <a:latin typeface="Arial"/>
                <a:cs typeface="Arial"/>
              </a:rPr>
              <a:t>.</a:t>
            </a:r>
          </a:p>
        </p:txBody>
      </p:sp>
      <p:pic>
        <p:nvPicPr>
          <p:cNvPr id="7" name="Picture 6" descr="Screen Shot 2015-09-18 at 10.38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701" y="863152"/>
            <a:ext cx="3569632" cy="3483386"/>
          </a:xfrm>
          <a:prstGeom prst="rect">
            <a:avLst/>
          </a:prstGeom>
        </p:spPr>
      </p:pic>
      <p:pic>
        <p:nvPicPr>
          <p:cNvPr id="9" name="Picture 8" descr="HalbachMagne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5" y="3442852"/>
            <a:ext cx="5665499" cy="3186844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808208" y="4664434"/>
            <a:ext cx="3343938" cy="1508105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800" dirty="0" smtClean="0">
                <a:latin typeface="Arial"/>
                <a:cs typeface="Arial"/>
              </a:rPr>
              <a:t>OR: </a:t>
            </a:r>
            <a:r>
              <a:rPr lang="en-US" sz="1800" dirty="0" err="1" smtClean="0">
                <a:latin typeface="Arial"/>
                <a:cs typeface="Arial"/>
              </a:rPr>
              <a:t>Halbach</a:t>
            </a:r>
            <a:r>
              <a:rPr lang="en-US" sz="1800" dirty="0" smtClean="0">
                <a:latin typeface="Arial"/>
                <a:cs typeface="Arial"/>
              </a:rPr>
              <a:t> Magnets</a:t>
            </a:r>
          </a:p>
          <a:p>
            <a:pPr marL="342900" indent="-342900">
              <a:spcBef>
                <a:spcPts val="1200"/>
              </a:spcBef>
              <a:buAutoNum type="alphaUcParenR"/>
            </a:pPr>
            <a:r>
              <a:rPr lang="en-US" sz="1800" dirty="0" err="1" smtClean="0">
                <a:latin typeface="Arial"/>
                <a:cs typeface="Arial"/>
              </a:rPr>
              <a:t>Quadrupoles</a:t>
            </a:r>
            <a:endParaRPr lang="en-US" sz="1800" dirty="0" smtClean="0">
              <a:latin typeface="Arial"/>
              <a:cs typeface="Arial"/>
            </a:endParaRPr>
          </a:p>
          <a:p>
            <a:pPr marL="342900" indent="-342900">
              <a:spcBef>
                <a:spcPts val="1200"/>
              </a:spcBef>
              <a:buAutoNum type="alphaUcParenR"/>
            </a:pPr>
            <a:r>
              <a:rPr lang="en-US" sz="1800" dirty="0" smtClean="0">
                <a:latin typeface="Arial"/>
                <a:cs typeface="Arial"/>
              </a:rPr>
              <a:t>Combined function Quad/Dipoles</a:t>
            </a:r>
          </a:p>
        </p:txBody>
      </p:sp>
    </p:spTree>
    <p:extLst>
      <p:ext uri="{BB962C8B-B14F-4D97-AF65-F5344CB8AC3E}">
        <p14:creationId xmlns:p14="http://schemas.microsoft.com/office/powerpoint/2010/main" val="347588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Magnetic Design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pic>
        <p:nvPicPr>
          <p:cNvPr id="2049" name="Picture 1" descr="D:\sbrooks\miscpapers\FFAG\CBETA\CBETA_Design_Report\ffag_magnets\figures\halbach\magnet_BD_v3_cropw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43320"/>
            <a:ext cx="3372322" cy="337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sbrooks\miscpapers\FFAG\CBETA\CBETA_Design_Report\ffag_magnets\figures\halbach\magnet_QF_v3_cropw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43320"/>
            <a:ext cx="3372322" cy="337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7686714"/>
              </p:ext>
            </p:extLst>
          </p:nvPr>
        </p:nvGraphicFramePr>
        <p:xfrm>
          <a:off x="683568" y="4390516"/>
          <a:ext cx="7848870" cy="1892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7862"/>
                <a:gridCol w="1307862"/>
                <a:gridCol w="1308711"/>
                <a:gridCol w="1307862"/>
                <a:gridCol w="1307862"/>
                <a:gridCol w="130871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Magnet name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Length (mm)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Dipole at centre (T)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Quadrupole (T/m)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Radius to magnet pieces (mm)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Radius incl. shim holder (mm)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QF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133.3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0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-11.5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42.5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39.4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BD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121.7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-0.311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11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42.5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39.4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035941" y="5710052"/>
            <a:ext cx="499102" cy="25736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GB" dirty="0"/>
              <a:t>BP1.5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20065" y="711872"/>
            <a:ext cx="1967902" cy="1180699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GB" sz="1200" b="1" dirty="0" smtClean="0"/>
              <a:t>CBETA note #1</a:t>
            </a:r>
          </a:p>
          <a:p>
            <a:r>
              <a:rPr lang="en-GB" sz="1200" b="1" dirty="0" smtClean="0"/>
              <a:t>DR3.1.2</a:t>
            </a:r>
          </a:p>
          <a:p>
            <a:r>
              <a:rPr lang="en-GB" sz="1200" b="1" dirty="0" smtClean="0"/>
              <a:t>DR2.6.1</a:t>
            </a:r>
          </a:p>
          <a:p>
            <a:endParaRPr lang="en-GB" sz="1200" b="1" dirty="0"/>
          </a:p>
          <a:p>
            <a:r>
              <a:rPr lang="en-GB" sz="1200" b="1" dirty="0" smtClean="0"/>
              <a:t>DR = Design Report</a:t>
            </a:r>
          </a:p>
          <a:p>
            <a:r>
              <a:rPr lang="en-GB" sz="1200" b="1" dirty="0" smtClean="0"/>
              <a:t>BP = Baseline Parameters</a:t>
            </a:r>
          </a:p>
        </p:txBody>
      </p:sp>
    </p:spTree>
    <p:extLst>
      <p:ext uri="{BB962C8B-B14F-4D97-AF65-F5344CB8AC3E}">
        <p14:creationId xmlns:p14="http://schemas.microsoft.com/office/powerpoint/2010/main" val="332113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35" y="1316339"/>
            <a:ext cx="6289765" cy="537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20507" y="26471"/>
            <a:ext cx="5192146" cy="54138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Halbach Magnet Frame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8200"/>
            <a:ext cx="8229240" cy="3977280"/>
          </a:xfrm>
        </p:spPr>
        <p:txBody>
          <a:bodyPr/>
          <a:lstStyle/>
          <a:p>
            <a:r>
              <a:rPr lang="en-US" dirty="0" smtClean="0"/>
              <a:t>Final frame models/drawings with alignment pins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876800" y="5410200"/>
            <a:ext cx="10668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43600" y="62484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Alignment pins for repeatable assembly of </a:t>
            </a:r>
            <a:r>
              <a:rPr lang="en-US" sz="1400" dirty="0" err="1" smtClean="0"/>
              <a:t>Halbach</a:t>
            </a:r>
            <a:r>
              <a:rPr lang="en-US" sz="1400" dirty="0" smtClean="0"/>
              <a:t> magnet</a:t>
            </a:r>
            <a:endParaRPr lang="en-US" sz="1400" dirty="0"/>
          </a:p>
        </p:txBody>
      </p:sp>
      <p:cxnSp>
        <p:nvCxnSpPr>
          <p:cNvPr id="12" name="Straight Arrow Connector 11"/>
          <p:cNvCxnSpPr>
            <a:stCxn id="13" idx="3"/>
          </p:cNvCxnSpPr>
          <p:nvPr/>
        </p:nvCxnSpPr>
        <p:spPr>
          <a:xfrm>
            <a:off x="1417100" y="2200179"/>
            <a:ext cx="912769" cy="9594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066" y="1723125"/>
            <a:ext cx="1345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Quadrupole / Horizontal OR Vertical dipole correctors</a:t>
            </a:r>
            <a:endParaRPr lang="en-US" sz="1400" dirty="0"/>
          </a:p>
        </p:txBody>
      </p:sp>
      <p:cxnSp>
        <p:nvCxnSpPr>
          <p:cNvPr id="15" name="Straight Arrow Connector 14"/>
          <p:cNvCxnSpPr>
            <a:stCxn id="17" idx="1"/>
          </p:cNvCxnSpPr>
          <p:nvPr/>
        </p:nvCxnSpPr>
        <p:spPr>
          <a:xfrm flipH="1">
            <a:off x="5562601" y="3369678"/>
            <a:ext cx="1371600" cy="8975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34201" y="2784902"/>
            <a:ext cx="21717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Permanent Halbach wedges glued in place to defined shimmed location on an aluminum frame</a:t>
            </a:r>
            <a:endParaRPr lang="en-US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752600" y="5334001"/>
            <a:ext cx="1066800" cy="3047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150" y="5439549"/>
            <a:ext cx="1847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Corrector assembly disassembles to allow for vertical </a:t>
            </a:r>
            <a:r>
              <a:rPr lang="en-US" sz="1400" dirty="0" err="1" smtClean="0"/>
              <a:t>Halbach</a:t>
            </a:r>
            <a:r>
              <a:rPr lang="en-US" sz="1400" dirty="0" smtClean="0"/>
              <a:t> split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934200" y="4704325"/>
            <a:ext cx="213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Alignment pins for repeatable assembly of </a:t>
            </a:r>
            <a:r>
              <a:rPr lang="en-US" sz="1400" dirty="0" err="1" smtClean="0"/>
              <a:t>Halbach</a:t>
            </a:r>
            <a:r>
              <a:rPr lang="en-US" sz="1400" dirty="0" smtClean="0"/>
              <a:t> magnet</a:t>
            </a:r>
            <a:endParaRPr lang="en-US" sz="1400" dirty="0"/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>
            <a:off x="6324600" y="5073657"/>
            <a:ext cx="609600" cy="5651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27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6154</TotalTime>
  <Words>2518</Words>
  <Application>Microsoft Macintosh PowerPoint</Application>
  <PresentationFormat>On-screen Show (4:3)</PresentationFormat>
  <Paragraphs>499</Paragraphs>
  <Slides>54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The test ERL in Cornell’s hall LOE</vt:lpstr>
      <vt:lpstr>The test ERL in Cornell’s hall LOE</vt:lpstr>
      <vt:lpstr>PowerPoint Presentation</vt:lpstr>
      <vt:lpstr>PowerPoint Presentation</vt:lpstr>
      <vt:lpstr>PowerPoint Presentation</vt:lpstr>
      <vt:lpstr>PowerPoint Presentation</vt:lpstr>
      <vt:lpstr>Magnetic Design</vt:lpstr>
      <vt:lpstr>Halbach Magnet Frame Design</vt:lpstr>
      <vt:lpstr>Girder Types and Positions</vt:lpstr>
      <vt:lpstr>PowerPoint Presentation</vt:lpstr>
      <vt:lpstr>Iron Wire Shimming Improvement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test ERL in Cornell’s hall LOE</vt:lpstr>
      <vt:lpstr>PowerPoint Presentation</vt:lpstr>
      <vt:lpstr>The CBETA CDR</vt:lpstr>
      <vt:lpstr>The CBETA CDR</vt:lpstr>
      <vt:lpstr>PowerPoint Presentation</vt:lpstr>
      <vt:lpstr>Orbit Correction of 4 Beams</vt:lpstr>
      <vt:lpstr>PowerPoint Presentation</vt:lpstr>
      <vt:lpstr>PowerPoint Presentation</vt:lpstr>
      <vt:lpstr>PowerPoint Presentation</vt:lpstr>
      <vt:lpstr>PowerPoint Presentation</vt:lpstr>
      <vt:lpstr>January 2017: 3 Major Move Actions </vt:lpstr>
      <vt:lpstr>January 2017 Layout</vt:lpstr>
      <vt:lpstr>2019 Layout</vt:lpstr>
      <vt:lpstr>Key Performance Parameters and Ultimate Performance Parameters</vt:lpstr>
      <vt:lpstr>RF sourses</vt:lpstr>
      <vt:lpstr>Main linac cryomodule (MLC) achieved accelerating gradients</vt:lpstr>
      <vt:lpstr>Main linac cryomodule (MLC) achieved surface losses (Q0)</vt:lpstr>
      <vt:lpstr>Required Peak Power (QL=2·10 7)</vt:lpstr>
      <vt:lpstr>RF Detuning Measurements</vt:lpstr>
      <vt:lpstr>PowerPoint Presentation</vt:lpstr>
      <vt:lpstr>BBU for 1 pass in CBETA</vt:lpstr>
      <vt:lpstr>BBU for 4 passes in CBETA</vt:lpstr>
      <vt:lpstr>Congratulations: Path is free for CBETA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Georg Hofstaetter</cp:lastModifiedBy>
  <cp:revision>148</cp:revision>
  <cp:lastPrinted>2016-10-26T20:38:03Z</cp:lastPrinted>
  <dcterms:modified xsi:type="dcterms:W3CDTF">2017-02-23T14:44:12Z</dcterms:modified>
</cp:coreProperties>
</file>