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26" r:id="rId3"/>
    <p:sldId id="321" r:id="rId4"/>
    <p:sldId id="325" r:id="rId5"/>
    <p:sldId id="322" r:id="rId6"/>
    <p:sldId id="323" r:id="rId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603" autoAdjust="0"/>
  </p:normalViewPr>
  <p:slideViewPr>
    <p:cSldViewPr>
      <p:cViewPr>
        <p:scale>
          <a:sx n="103" d="100"/>
          <a:sy n="103" d="100"/>
        </p:scale>
        <p:origin x="-1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D1D8-144F-2744-9D44-F8994B3FA714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47C8-B949-0E48-BEE8-6FE72C489A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6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B399-B352-6648-B8B0-55AAD346BC2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8C50-3405-5F42-AF09-03DBD9C9D8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82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39752" y="0"/>
            <a:ext cx="6830164" cy="1470025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149080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33E9-0906-9245-A5D4-46D642B58E03}" type="datetime1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292080" y="5661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patrice.verdier@in2p3.fr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0" y="3284984"/>
            <a:ext cx="915840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Capture d’écran 2017-03-09 à 18.18.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805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2484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407C-759C-0E4D-A398-1F43CF6CD3E1}" type="datetime1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987824" y="-27384"/>
            <a:ext cx="61926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2835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E2CE91-526B-AD4D-A576-9CDFD0FAE3FB}" type="datetime1">
              <a:rPr lang="fr-FR" smtClean="0"/>
              <a:t>22/03/17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30888" y="642835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23FA-50CE-8D49-AB45-FDAAD37CA4B8}" type="datetime1">
              <a:rPr lang="fr-FR" smtClean="0"/>
              <a:t>22/03/17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8C04-515B-2F47-A2F7-BCB4AD5BC179}" type="datetime1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BD92-589E-E54B-BFE9-D25757501F93}" type="datetime1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CD4-CC5E-4141-A62F-652142D90789}" type="datetime1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1B7-C05E-AC40-9F46-1F54956B0918}" type="datetime1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6A4-F333-9C48-9A56-32993DBC6178}" type="datetime1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356351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dr-intensityfrontier-l@in2p3.fr" TargetMode="External"/><Relationship Id="rId3" Type="http://schemas.openxmlformats.org/officeDocument/2006/relationships/hyperlink" Target="https://indico.in2p3.fr/event/1415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jppl.in2p3.fr" TargetMode="Externa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033" y="11663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Institut</a:t>
            </a:r>
            <a:r>
              <a:rPr lang="fr-FR" baseline="0" dirty="0" smtClean="0"/>
              <a:t> national de </a:t>
            </a:r>
            <a:r>
              <a:rPr lang="fr-FR" baseline="0" dirty="0" smtClean="0">
                <a:solidFill>
                  <a:schemeClr val="tx2">
                    <a:lumMod val="75000"/>
                  </a:schemeClr>
                </a:solidFill>
              </a:rPr>
              <a:t>physique nucléaire </a:t>
            </a:r>
            <a:br>
              <a:rPr lang="fr-FR" baseline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baseline="0" dirty="0" smtClean="0"/>
              <a:t>et de </a:t>
            </a:r>
            <a:r>
              <a:rPr lang="fr-FR" baseline="0" dirty="0" smtClean="0">
                <a:solidFill>
                  <a:schemeClr val="tx2">
                    <a:lumMod val="75000"/>
                  </a:schemeClr>
                </a:solidFill>
              </a:rPr>
              <a:t>physique des particules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IN2P3 : introduction</a:t>
            </a:r>
          </a:p>
          <a:p>
            <a:r>
              <a:rPr lang="fr-FR" dirty="0" smtClean="0"/>
              <a:t>Journée Belle-II</a:t>
            </a:r>
          </a:p>
          <a:p>
            <a:r>
              <a:rPr lang="fr-FR" dirty="0" smtClean="0"/>
              <a:t>March 22</a:t>
            </a:r>
            <a:r>
              <a:rPr lang="fr-FR" baseline="30000" dirty="0" smtClean="0"/>
              <a:t>nd</a:t>
            </a:r>
            <a:r>
              <a:rPr lang="fr-FR" dirty="0" smtClean="0"/>
              <a:t>, 2017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2160240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r 47"/>
          <p:cNvGrpSpPr/>
          <p:nvPr/>
        </p:nvGrpSpPr>
        <p:grpSpPr>
          <a:xfrm>
            <a:off x="611560" y="0"/>
            <a:ext cx="7853239" cy="6858000"/>
            <a:chOff x="611560" y="0"/>
            <a:chExt cx="7853239" cy="6858000"/>
          </a:xfrm>
        </p:grpSpPr>
        <p:pic>
          <p:nvPicPr>
            <p:cNvPr id="6" name="Image 5" descr="Capture d’écran 2017-03-09 à 18.28.3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0"/>
              <a:ext cx="7853239" cy="68580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260765" y="2564904"/>
              <a:ext cx="799067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SUBATECH</a:t>
              </a:r>
              <a:endParaRPr lang="fr-FR" sz="11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924857" y="1052736"/>
              <a:ext cx="711039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LPC Caen</a:t>
              </a:r>
              <a:endParaRPr lang="fr-FR" sz="11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36296" y="1556792"/>
              <a:ext cx="456187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IPHC</a:t>
              </a:r>
              <a:endParaRPr lang="fr-FR" sz="11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860032" y="3717032"/>
              <a:ext cx="392061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LPC</a:t>
              </a:r>
              <a:endParaRPr lang="fr-FR" sz="11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74214" y="3717032"/>
              <a:ext cx="453970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IPNL</a:t>
              </a:r>
              <a:endParaRPr lang="fr-FR" sz="11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444208" y="3573016"/>
              <a:ext cx="471340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LAPP</a:t>
              </a:r>
              <a:endParaRPr lang="fr-FR" sz="11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156176" y="4149080"/>
              <a:ext cx="456876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LPSC</a:t>
              </a:r>
              <a:endParaRPr lang="fr-FR" sz="11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732240" y="4149080"/>
              <a:ext cx="429393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LSM</a:t>
              </a:r>
              <a:endParaRPr lang="fr-FR" sz="11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34330" y="4437112"/>
              <a:ext cx="585542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CENBG</a:t>
              </a:r>
              <a:endParaRPr lang="fr-FR" sz="11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48064" y="5255622"/>
              <a:ext cx="527959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LUPM</a:t>
              </a:r>
              <a:endParaRPr lang="fr-FR" sz="11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012160" y="5517232"/>
              <a:ext cx="526237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CPPM</a:t>
              </a:r>
              <a:endParaRPr lang="fr-FR" sz="11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724128" y="332656"/>
              <a:ext cx="505267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LNCA</a:t>
              </a:r>
              <a:endParaRPr lang="fr-FR" sz="11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364088" y="4005064"/>
              <a:ext cx="453970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LMA</a:t>
              </a:r>
              <a:endParaRPr lang="fr-FR" sz="11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406604" y="4293096"/>
              <a:ext cx="677564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CCIN2P3</a:t>
              </a:r>
              <a:endParaRPr lang="fr-FR" sz="11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  <p:sp>
        <p:nvSpPr>
          <p:cNvPr id="49" name="Espace réservé du contenu 7"/>
          <p:cNvSpPr>
            <a:spLocks noGrp="1"/>
          </p:cNvSpPr>
          <p:nvPr>
            <p:ph sz="half" idx="1"/>
          </p:nvPr>
        </p:nvSpPr>
        <p:spPr>
          <a:xfrm>
            <a:off x="35496" y="3212976"/>
            <a:ext cx="2592288" cy="36004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IN2P3 :</a:t>
            </a:r>
          </a:p>
          <a:p>
            <a:pPr marL="0" indent="0">
              <a:buNone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labs in France</a:t>
            </a:r>
          </a:p>
          <a:p>
            <a:pPr marL="0" indent="0">
              <a:buNone/>
            </a:pPr>
            <a:endParaRPr lang="en-GB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3300 employees</a:t>
            </a:r>
          </a:p>
          <a:p>
            <a:pPr marL="0" indent="0" algn="ctr">
              <a:buNone/>
            </a:pPr>
            <a:endParaRPr lang="en-GB" sz="1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525 CNRS researchers</a:t>
            </a: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360 faculties</a:t>
            </a:r>
          </a:p>
          <a:p>
            <a:pPr marL="0" indent="0" algn="ctr">
              <a:buNone/>
            </a:pPr>
            <a:endParaRPr lang="en-GB" sz="1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1200 engineers</a:t>
            </a: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400 technicians/</a:t>
            </a:r>
            <a:r>
              <a:rPr lang="en-GB" sz="1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administratives</a:t>
            </a:r>
            <a:endParaRPr lang="en-GB" sz="1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n-GB" sz="1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400 non-permanents</a:t>
            </a:r>
          </a:p>
          <a:p>
            <a:pPr marL="0" indent="0" algn="ctr">
              <a:buNone/>
            </a:pPr>
            <a:r>
              <a:rPr lang="en-GB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420 PhD students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2699792" y="260648"/>
            <a:ext cx="4416983" cy="4798114"/>
            <a:chOff x="9144000" y="476672"/>
            <a:chExt cx="4416983" cy="4798114"/>
          </a:xfrm>
        </p:grpSpPr>
        <p:pic>
          <p:nvPicPr>
            <p:cNvPr id="7" name="Image 6" descr="Capture d’écran 2017-03-09 à 18.37.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476672"/>
              <a:ext cx="4416983" cy="4797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ZoneTexte 19"/>
            <p:cNvSpPr txBox="1"/>
            <p:nvPr/>
          </p:nvSpPr>
          <p:spPr>
            <a:xfrm>
              <a:off x="10739486" y="1340768"/>
              <a:ext cx="889298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CNRS/IN2P3</a:t>
              </a:r>
              <a:endParaRPr lang="fr-FR" sz="11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2276856" y="1268760"/>
              <a:ext cx="564672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LPNHE</a:t>
              </a:r>
              <a:endParaRPr lang="fr-FR" sz="11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08904" y="1772816"/>
              <a:ext cx="415498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APC</a:t>
              </a:r>
              <a:endParaRPr lang="fr-FR" sz="11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1700792" y="1916832"/>
              <a:ext cx="907896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Musée Curie</a:t>
              </a:r>
              <a:endParaRPr lang="fr-FR" sz="11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0476656" y="4581128"/>
              <a:ext cx="379869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LLR</a:t>
              </a:r>
              <a:endParaRPr lang="fr-FR" sz="11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0332640" y="4293096"/>
              <a:ext cx="646331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OMEGA</a:t>
              </a:r>
              <a:endParaRPr lang="fr-FR" sz="11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366726" y="4653136"/>
              <a:ext cx="389850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LAL</a:t>
              </a:r>
              <a:endParaRPr lang="fr-FR" sz="11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540552" y="4365104"/>
              <a:ext cx="507089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IMNC</a:t>
              </a:r>
              <a:endParaRPr lang="fr-FR" sz="11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252520" y="4967590"/>
              <a:ext cx="477540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IPNO</a:t>
              </a:r>
              <a:endParaRPr lang="fr-FR" sz="11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999116" y="5013176"/>
              <a:ext cx="601177" cy="2616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CSNSM</a:t>
              </a:r>
              <a:endParaRPr lang="fr-FR" sz="1100" dirty="0"/>
            </a:p>
          </p:txBody>
        </p: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3" y="116632"/>
            <a:ext cx="2047776" cy="11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032448" cy="5904656"/>
          </a:xfrm>
          <a:ln w="2540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Energy Frontier physic: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ATLAS, CMS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err="1" smtClean="0"/>
              <a:t>Flavor</a:t>
            </a:r>
            <a:r>
              <a:rPr lang="en-GB" b="1" dirty="0" smtClean="0"/>
              <a:t> physic:</a:t>
            </a:r>
          </a:p>
          <a:p>
            <a:pPr marL="457200" lvl="1" indent="0">
              <a:buNone/>
            </a:pPr>
            <a:r>
              <a:rPr lang="en-GB" dirty="0" err="1" smtClean="0">
                <a:solidFill>
                  <a:srgbClr val="000000"/>
                </a:solidFill>
              </a:rPr>
              <a:t>LHCb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b="1" u="sng" dirty="0" smtClean="0">
                <a:solidFill>
                  <a:srgbClr val="000000"/>
                </a:solidFill>
              </a:rPr>
              <a:t>interest for Belle-2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err="1" smtClean="0"/>
              <a:t>Hadronic</a:t>
            </a:r>
            <a:r>
              <a:rPr lang="en-GB" b="1" dirty="0" smtClean="0"/>
              <a:t> physic:</a:t>
            </a:r>
            <a:endParaRPr lang="en-GB" b="1" dirty="0"/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ALICE, J-Lab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Beyond Colliders:</a:t>
            </a:r>
          </a:p>
          <a:p>
            <a:pPr marL="457200" lvl="1" indent="0">
              <a:buNone/>
            </a:pPr>
            <a:r>
              <a:rPr lang="en-GB" dirty="0" err="1" smtClean="0">
                <a:solidFill>
                  <a:srgbClr val="000000"/>
                </a:solidFill>
              </a:rPr>
              <a:t>nEDM</a:t>
            </a:r>
            <a:r>
              <a:rPr lang="en-GB" dirty="0" smtClean="0">
                <a:solidFill>
                  <a:srgbClr val="000000"/>
                </a:solidFill>
              </a:rPr>
              <a:t>, GRANIT, </a:t>
            </a:r>
            <a:r>
              <a:rPr lang="en-GB" dirty="0" err="1" smtClean="0">
                <a:solidFill>
                  <a:srgbClr val="000000"/>
                </a:solidFill>
              </a:rPr>
              <a:t>AEgIS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Gbar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COMET-g-2/EDM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Neutrinos: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T2K</a:t>
            </a:r>
            <a:r>
              <a:rPr lang="en-GB" dirty="0">
                <a:solidFill>
                  <a:srgbClr val="000000"/>
                </a:solidFill>
              </a:rPr>
              <a:t>/Super-</a:t>
            </a:r>
            <a:r>
              <a:rPr lang="en-GB" dirty="0" smtClean="0">
                <a:solidFill>
                  <a:srgbClr val="000000"/>
                </a:solidFill>
              </a:rPr>
              <a:t>K, </a:t>
            </a:r>
            <a:r>
              <a:rPr lang="en-GB" dirty="0">
                <a:solidFill>
                  <a:srgbClr val="000000"/>
                </a:solidFill>
              </a:rPr>
              <a:t>DUNE-</a:t>
            </a:r>
            <a:r>
              <a:rPr lang="en-GB" dirty="0" smtClean="0">
                <a:solidFill>
                  <a:srgbClr val="000000"/>
                </a:solidFill>
              </a:rPr>
              <a:t>WA105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Double-</a:t>
            </a:r>
            <a:r>
              <a:rPr lang="en-GB" dirty="0" err="1" smtClean="0">
                <a:solidFill>
                  <a:srgbClr val="000000"/>
                </a:solidFill>
              </a:rPr>
              <a:t>Chooz</a:t>
            </a:r>
            <a:r>
              <a:rPr lang="en-GB" dirty="0" smtClean="0">
                <a:solidFill>
                  <a:srgbClr val="000000"/>
                </a:solidFill>
              </a:rPr>
              <a:t>, JUNO, SOLID, STEREO</a:t>
            </a: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Super-</a:t>
            </a:r>
            <a:r>
              <a:rPr lang="en-GB" dirty="0" err="1" smtClean="0">
                <a:solidFill>
                  <a:srgbClr val="000000"/>
                </a:solidFill>
              </a:rPr>
              <a:t>Nemo</a:t>
            </a:r>
            <a:r>
              <a:rPr lang="en-GB" dirty="0" smtClean="0">
                <a:solidFill>
                  <a:srgbClr val="000000"/>
                </a:solidFill>
              </a:rPr>
              <a:t>, Antares</a:t>
            </a:r>
            <a:r>
              <a:rPr lang="en-GB" dirty="0">
                <a:solidFill>
                  <a:srgbClr val="000000"/>
                </a:solidFill>
              </a:rPr>
              <a:t>/</a:t>
            </a:r>
            <a:r>
              <a:rPr lang="en-GB" dirty="0" smtClean="0">
                <a:solidFill>
                  <a:srgbClr val="000000"/>
                </a:solidFill>
              </a:rPr>
              <a:t>Km3net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Dark Matter: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Edelweiss, Xenon-1 T, </a:t>
            </a:r>
            <a:r>
              <a:rPr lang="en-GB" dirty="0" err="1" smtClean="0">
                <a:solidFill>
                  <a:srgbClr val="000000"/>
                </a:solidFill>
              </a:rPr>
              <a:t>DarkSide</a:t>
            </a:r>
            <a:r>
              <a:rPr lang="en-GB" dirty="0" smtClean="0">
                <a:solidFill>
                  <a:srgbClr val="000000"/>
                </a:solidFill>
              </a:rPr>
              <a:t>, DAMIC R&amp;D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/>
              <a:t>ILC R&amp;</a:t>
            </a:r>
            <a:r>
              <a:rPr lang="en-GB" b="1" dirty="0" smtClean="0"/>
              <a:t>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 descr="ET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58" y="1772816"/>
            <a:ext cx="4801146" cy="3518512"/>
          </a:xfrm>
          <a:prstGeom prst="rect">
            <a:avLst/>
          </a:prstGeom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2051720" y="-27384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tx2"/>
                </a:solidFill>
              </a:rPr>
              <a:t>Particle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physics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at</a:t>
            </a:r>
            <a:r>
              <a:rPr lang="fr-FR" dirty="0" smtClean="0">
                <a:solidFill>
                  <a:schemeClr val="tx2"/>
                </a:solidFill>
              </a:rPr>
              <a:t> IN2P3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7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3888432" cy="5904656"/>
          </a:xfrm>
          <a:ln w="254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@ IN2P3/CNRS</a:t>
            </a:r>
          </a:p>
          <a:p>
            <a:pPr lvl="1"/>
            <a:r>
              <a:rPr lang="fr-FR" dirty="0" smtClean="0"/>
              <a:t>CPPM Marseille</a:t>
            </a:r>
          </a:p>
          <a:p>
            <a:pPr lvl="1"/>
            <a:r>
              <a:rPr lang="fr-FR" dirty="0" smtClean="0"/>
              <a:t>IPHC Strasbourg</a:t>
            </a:r>
          </a:p>
          <a:p>
            <a:pPr lvl="1"/>
            <a:r>
              <a:rPr lang="fr-FR" dirty="0" smtClean="0"/>
              <a:t>LAPP Annecy</a:t>
            </a:r>
          </a:p>
          <a:p>
            <a:pPr lvl="1"/>
            <a:r>
              <a:rPr lang="fr-FR" dirty="0" smtClean="0"/>
              <a:t>LAL Orsay</a:t>
            </a:r>
          </a:p>
          <a:p>
            <a:pPr lvl="1"/>
            <a:r>
              <a:rPr lang="fr-FR" dirty="0" smtClean="0"/>
              <a:t>LLR Palaiseau</a:t>
            </a:r>
          </a:p>
          <a:p>
            <a:pPr lvl="1"/>
            <a:r>
              <a:rPr lang="fr-FR" dirty="0" smtClean="0"/>
              <a:t>LPC Clermont-Ferrand</a:t>
            </a:r>
          </a:p>
          <a:p>
            <a:pPr lvl="1"/>
            <a:r>
              <a:rPr lang="fr-FR" dirty="0" smtClean="0"/>
              <a:t>LPNHE Paris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@ IN2P3/</a:t>
            </a:r>
            <a:r>
              <a:rPr lang="fr-FR" dirty="0"/>
              <a:t>CNRS</a:t>
            </a:r>
          </a:p>
          <a:p>
            <a:pPr lvl="1"/>
            <a:r>
              <a:rPr lang="fr-FR" dirty="0" smtClean="0"/>
              <a:t>APC Paris</a:t>
            </a:r>
          </a:p>
          <a:p>
            <a:pPr lvl="1"/>
            <a:r>
              <a:rPr lang="fr-FR" dirty="0" smtClean="0"/>
              <a:t>LAL Orsay</a:t>
            </a:r>
          </a:p>
          <a:p>
            <a:pPr lvl="1"/>
            <a:r>
              <a:rPr lang="fr-FR" dirty="0"/>
              <a:t>LPC Clermont-Ferrand</a:t>
            </a:r>
          </a:p>
          <a:p>
            <a:pPr lvl="1"/>
            <a:r>
              <a:rPr lang="fr-FR" dirty="0" smtClean="0"/>
              <a:t>IPN Lyon</a:t>
            </a:r>
          </a:p>
          <a:p>
            <a:pPr lvl="1"/>
            <a:r>
              <a:rPr lang="fr-FR" dirty="0" smtClean="0"/>
              <a:t>IPN Orsay</a:t>
            </a:r>
          </a:p>
          <a:p>
            <a:pPr lvl="1"/>
            <a:r>
              <a:rPr lang="fr-FR" dirty="0" smtClean="0"/>
              <a:t>LPSC Grenoble</a:t>
            </a:r>
          </a:p>
          <a:p>
            <a:pPr lvl="1"/>
            <a:r>
              <a:rPr lang="fr-FR" dirty="0" smtClean="0"/>
              <a:t>LUPM Montpellier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@ INP/CNRS</a:t>
            </a:r>
          </a:p>
          <a:p>
            <a:pPr lvl="1"/>
            <a:r>
              <a:rPr lang="fr-FR" dirty="0" smtClean="0"/>
              <a:t>CPT Marseille</a:t>
            </a:r>
          </a:p>
          <a:p>
            <a:pPr lvl="1"/>
            <a:r>
              <a:rPr lang="fr-FR" dirty="0" smtClean="0"/>
              <a:t>L2C Montpellier</a:t>
            </a:r>
          </a:p>
          <a:p>
            <a:pPr lvl="1"/>
            <a:r>
              <a:rPr lang="fr-FR" dirty="0" smtClean="0"/>
              <a:t>LAPTH Annecy</a:t>
            </a:r>
          </a:p>
          <a:p>
            <a:pPr lvl="1"/>
            <a:r>
              <a:rPr lang="fr-FR" dirty="0" smtClean="0"/>
              <a:t>LPT Orsay</a:t>
            </a:r>
          </a:p>
          <a:p>
            <a:pPr lvl="1"/>
            <a:r>
              <a:rPr lang="fr-FR" dirty="0" smtClean="0"/>
              <a:t>LPTHE Paris</a:t>
            </a:r>
          </a:p>
          <a:p>
            <a:pPr lvl="1"/>
            <a:r>
              <a:rPr lang="fr-FR" dirty="0" err="1" smtClean="0"/>
              <a:t>IPhT</a:t>
            </a:r>
            <a:r>
              <a:rPr lang="fr-FR" dirty="0" smtClean="0"/>
              <a:t> Saclay (CEA/CNRS)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CNRS</a:t>
            </a:r>
            <a:endParaRPr lang="fr-FR" dirty="0"/>
          </a:p>
        </p:txBody>
      </p:sp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4499992" y="1556792"/>
            <a:ext cx="453650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Forum/WG on </a:t>
            </a:r>
            <a:r>
              <a:rPr lang="en-GB" b="1" dirty="0" err="1" smtClean="0"/>
              <a:t>flavor</a:t>
            </a:r>
            <a:r>
              <a:rPr lang="en-GB" b="1" dirty="0" smtClean="0"/>
              <a:t> physics for experimentalists and theoreticians: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- «</a:t>
            </a:r>
            <a:r>
              <a:rPr lang="en-GB" sz="1600" dirty="0" smtClean="0">
                <a:solidFill>
                  <a:schemeClr val="tx1"/>
                </a:solidFill>
              </a:rPr>
              <a:t> </a:t>
            </a:r>
            <a:r>
              <a:rPr lang="en-GB" sz="1600" dirty="0" err="1" smtClean="0">
                <a:solidFill>
                  <a:schemeClr val="tx1"/>
                </a:solidFill>
              </a:rPr>
              <a:t>Groupement</a:t>
            </a:r>
            <a:r>
              <a:rPr lang="en-GB" sz="1600" dirty="0" smtClean="0">
                <a:solidFill>
                  <a:schemeClr val="tx1"/>
                </a:solidFill>
              </a:rPr>
              <a:t> De </a:t>
            </a:r>
            <a:r>
              <a:rPr lang="en-GB" sz="1600" dirty="0" err="1" smtClean="0">
                <a:solidFill>
                  <a:schemeClr val="tx1"/>
                </a:solidFill>
              </a:rPr>
              <a:t>Recherche</a:t>
            </a:r>
            <a:r>
              <a:rPr lang="en-GB" sz="1600" dirty="0" smtClean="0">
                <a:solidFill>
                  <a:schemeClr val="tx1"/>
                </a:solidFill>
              </a:rPr>
              <a:t> » (GDR)  Intensity Frontier created in January 2017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1">
              <a:buFont typeface="Symbol" charset="0"/>
              <a:buChar char=""/>
            </a:pPr>
            <a:r>
              <a:rPr lang="en-GB" dirty="0" smtClean="0">
                <a:hlinkClick r:id="rId2"/>
              </a:rPr>
              <a:t>gdr</a:t>
            </a:r>
            <a:r>
              <a:rPr lang="en-GB" dirty="0">
                <a:hlinkClick r:id="rId2"/>
              </a:rPr>
              <a:t>-intensityfrontier-l@in2p3.</a:t>
            </a:r>
            <a:r>
              <a:rPr lang="en-GB" dirty="0" smtClean="0">
                <a:hlinkClick r:id="rId2"/>
              </a:rPr>
              <a:t>fr</a:t>
            </a:r>
            <a:endParaRPr lang="en-GB" dirty="0" smtClean="0"/>
          </a:p>
          <a:p>
            <a:pPr marL="285750" lvl="1">
              <a:buFont typeface="Symbol" charset="0"/>
              <a:buChar char="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- Coordinated by Francesco </a:t>
            </a:r>
            <a:r>
              <a:rPr lang="en-GB" sz="1600" dirty="0" err="1" smtClean="0">
                <a:solidFill>
                  <a:schemeClr val="tx1"/>
                </a:solidFill>
              </a:rPr>
              <a:t>Polci</a:t>
            </a:r>
            <a:r>
              <a:rPr lang="en-GB" sz="1600" dirty="0" smtClean="0">
                <a:solidFill>
                  <a:schemeClr val="tx1"/>
                </a:solidFill>
              </a:rPr>
              <a:t> &amp; Aoife </a:t>
            </a:r>
            <a:r>
              <a:rPr lang="en-GB" sz="1600" dirty="0" err="1" smtClean="0">
                <a:solidFill>
                  <a:schemeClr val="tx1"/>
                </a:solidFill>
              </a:rPr>
              <a:t>Bharucha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- First meeting next week (29-31/03) in Paris:</a:t>
            </a:r>
          </a:p>
          <a:p>
            <a:pPr marL="457200" lvl="1" indent="0">
              <a:buNone/>
            </a:pPr>
            <a:r>
              <a:rPr lang="en-GB" u="sng" dirty="0" smtClean="0">
                <a:hlinkClick r:id="rId3"/>
              </a:rPr>
              <a:t>https://indico.in2p3.fr/event/14159/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6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79512" y="991269"/>
            <a:ext cx="8712968" cy="2509739"/>
          </a:xfrm>
        </p:spPr>
        <p:txBody>
          <a:bodyPr/>
          <a:lstStyle/>
          <a:p>
            <a:r>
              <a:rPr lang="fr-FR" b="1" dirty="0" smtClean="0"/>
              <a:t>International </a:t>
            </a:r>
            <a:r>
              <a:rPr lang="fr-FR" b="1" dirty="0" err="1" smtClean="0"/>
              <a:t>Associated</a:t>
            </a:r>
            <a:r>
              <a:rPr lang="fr-FR" b="1" dirty="0" smtClean="0"/>
              <a:t> </a:t>
            </a:r>
            <a:r>
              <a:rPr lang="fr-FR" b="1" dirty="0" err="1" smtClean="0"/>
              <a:t>Laboratory</a:t>
            </a:r>
            <a:r>
              <a:rPr lang="fr-FR" b="1" dirty="0" smtClean="0"/>
              <a:t> (LIA):</a:t>
            </a:r>
          </a:p>
          <a:p>
            <a:pPr lvl="1"/>
            <a:r>
              <a:rPr lang="fr-FR" b="1" dirty="0" smtClean="0">
                <a:hlinkClick r:id="rId2"/>
              </a:rPr>
              <a:t>F</a:t>
            </a:r>
            <a:r>
              <a:rPr lang="fr-FR" dirty="0" smtClean="0">
                <a:hlinkClick r:id="rId2"/>
              </a:rPr>
              <a:t>rench </a:t>
            </a:r>
            <a:r>
              <a:rPr lang="fr-FR" b="1" dirty="0" err="1" smtClean="0">
                <a:hlinkClick r:id="rId2"/>
              </a:rPr>
              <a:t>J</a:t>
            </a:r>
            <a:r>
              <a:rPr lang="fr-FR" dirty="0" err="1" smtClean="0">
                <a:hlinkClick r:id="rId2"/>
              </a:rPr>
              <a:t>apan</a:t>
            </a:r>
            <a:r>
              <a:rPr lang="fr-FR" dirty="0" smtClean="0">
                <a:hlinkClick r:id="rId2"/>
              </a:rPr>
              <a:t> </a:t>
            </a:r>
            <a:r>
              <a:rPr lang="fr-FR" b="1" dirty="0" err="1" smtClean="0">
                <a:hlinkClick r:id="rId2"/>
              </a:rPr>
              <a:t>P</a:t>
            </a:r>
            <a:r>
              <a:rPr lang="fr-FR" dirty="0" err="1" smtClean="0">
                <a:hlinkClick r:id="rId2"/>
              </a:rPr>
              <a:t>article</a:t>
            </a:r>
            <a:r>
              <a:rPr lang="fr-FR" dirty="0" smtClean="0">
                <a:hlinkClick r:id="rId2"/>
              </a:rPr>
              <a:t> </a:t>
            </a:r>
            <a:r>
              <a:rPr lang="fr-FR" b="1" dirty="0" err="1" smtClean="0">
                <a:hlinkClick r:id="rId2"/>
              </a:rPr>
              <a:t>P</a:t>
            </a:r>
            <a:r>
              <a:rPr lang="fr-FR" dirty="0" err="1" smtClean="0">
                <a:hlinkClick r:id="rId2"/>
              </a:rPr>
              <a:t>hysics</a:t>
            </a:r>
            <a:r>
              <a:rPr lang="fr-FR" dirty="0" smtClean="0">
                <a:hlinkClick r:id="rId2"/>
              </a:rPr>
              <a:t> </a:t>
            </a:r>
            <a:r>
              <a:rPr lang="fr-FR" b="1" dirty="0" err="1" smtClean="0">
                <a:hlinkClick r:id="rId2"/>
              </a:rPr>
              <a:t>L</a:t>
            </a:r>
            <a:r>
              <a:rPr lang="fr-FR" dirty="0" err="1" smtClean="0">
                <a:hlinkClick r:id="rId2"/>
              </a:rPr>
              <a:t>aboratory</a:t>
            </a:r>
            <a:r>
              <a:rPr lang="fr-FR" dirty="0">
                <a:hlinkClick r:id="rId2"/>
              </a:rPr>
              <a:t> </a:t>
            </a:r>
            <a:r>
              <a:rPr lang="fr-FR" dirty="0" smtClean="0">
                <a:hlinkClick r:id="rId2"/>
              </a:rPr>
              <a:t>/</a:t>
            </a:r>
            <a:r>
              <a:rPr lang="fr-FR" b="1" dirty="0" err="1" smtClean="0">
                <a:hlinkClick r:id="rId2"/>
              </a:rPr>
              <a:t>T</a:t>
            </a:r>
            <a:r>
              <a:rPr lang="fr-FR" dirty="0" err="1" smtClean="0">
                <a:hlinkClick r:id="rId2"/>
              </a:rPr>
              <a:t>oshiko</a:t>
            </a:r>
            <a:r>
              <a:rPr lang="fr-FR" dirty="0" smtClean="0">
                <a:hlinkClick r:id="rId2"/>
              </a:rPr>
              <a:t> </a:t>
            </a:r>
            <a:r>
              <a:rPr lang="fr-FR" b="1" dirty="0" err="1" smtClean="0">
                <a:hlinkClick r:id="rId2"/>
              </a:rPr>
              <a:t>Y</a:t>
            </a:r>
            <a:r>
              <a:rPr lang="fr-FR" dirty="0" err="1" smtClean="0">
                <a:hlinkClick r:id="rId2"/>
              </a:rPr>
              <a:t>uasa</a:t>
            </a:r>
            <a:r>
              <a:rPr lang="fr-FR" dirty="0" smtClean="0">
                <a:hlinkClick r:id="rId2"/>
              </a:rPr>
              <a:t> </a:t>
            </a:r>
            <a:r>
              <a:rPr lang="fr-FR" b="1" dirty="0" err="1" smtClean="0">
                <a:hlinkClick r:id="rId2"/>
              </a:rPr>
              <a:t>L</a:t>
            </a:r>
            <a:r>
              <a:rPr lang="fr-FR" dirty="0" err="1" smtClean="0">
                <a:hlinkClick r:id="rId2"/>
              </a:rPr>
              <a:t>aboratory</a:t>
            </a:r>
            <a:endParaRPr lang="fr-FR" dirty="0"/>
          </a:p>
          <a:p>
            <a:pPr lvl="1"/>
            <a:r>
              <a:rPr lang="fr-FR" dirty="0" err="1"/>
              <a:t>C</a:t>
            </a:r>
            <a:r>
              <a:rPr lang="fr-FR" dirty="0" err="1" smtClean="0"/>
              <a:t>reated</a:t>
            </a:r>
            <a:r>
              <a:rPr lang="fr-FR" dirty="0" smtClean="0"/>
              <a:t> </a:t>
            </a:r>
            <a:r>
              <a:rPr lang="fr-FR" dirty="0"/>
              <a:t>in 2006 to </a:t>
            </a:r>
            <a:r>
              <a:rPr lang="fr-FR" dirty="0" err="1"/>
              <a:t>promote</a:t>
            </a:r>
            <a:r>
              <a:rPr lang="fr-FR" dirty="0"/>
              <a:t> collaboration </a:t>
            </a:r>
            <a:r>
              <a:rPr lang="fr-FR" dirty="0" err="1"/>
              <a:t>between</a:t>
            </a:r>
            <a:r>
              <a:rPr lang="fr-FR" dirty="0"/>
              <a:t> French and </a:t>
            </a:r>
            <a:r>
              <a:rPr lang="fr-FR" dirty="0" err="1"/>
              <a:t>Japanese</a:t>
            </a:r>
            <a:r>
              <a:rPr lang="fr-FR" dirty="0"/>
              <a:t> teams of </a:t>
            </a:r>
            <a:r>
              <a:rPr lang="fr-FR" dirty="0" err="1"/>
              <a:t>researchers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in </a:t>
            </a:r>
            <a:r>
              <a:rPr lang="fr-FR" dirty="0" err="1"/>
              <a:t>subatomic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and 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smtClean="0"/>
              <a:t>areas</a:t>
            </a:r>
            <a:endParaRPr lang="fr-FR" dirty="0"/>
          </a:p>
          <a:p>
            <a:pPr lvl="1"/>
            <a:r>
              <a:rPr lang="fr-FR" dirty="0" smtClean="0"/>
              <a:t>To encourage </a:t>
            </a:r>
            <a:r>
              <a:rPr lang="fr-FR" dirty="0"/>
              <a:t>and </a:t>
            </a:r>
            <a:r>
              <a:rPr lang="fr-FR" dirty="0" err="1" smtClean="0"/>
              <a:t>facilitate</a:t>
            </a:r>
            <a:r>
              <a:rPr lang="fr-FR" dirty="0" smtClean="0"/>
              <a:t> </a:t>
            </a:r>
            <a:r>
              <a:rPr lang="fr-FR" dirty="0" err="1"/>
              <a:t>valuable</a:t>
            </a:r>
            <a:r>
              <a:rPr lang="fr-FR" dirty="0"/>
              <a:t> exchanges of personnel, as </a:t>
            </a:r>
            <a:r>
              <a:rPr lang="fr-FR" dirty="0" err="1"/>
              <a:t>well</a:t>
            </a:r>
            <a:r>
              <a:rPr lang="fr-FR" dirty="0"/>
              <a:t> as joint training initiatives for junior staff and </a:t>
            </a:r>
            <a:r>
              <a:rPr lang="fr-FR" dirty="0" err="1"/>
              <a:t>students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a </a:t>
            </a:r>
            <a:r>
              <a:rPr lang="fr-FR" dirty="0" err="1"/>
              <a:t>convenient</a:t>
            </a:r>
            <a:r>
              <a:rPr lang="fr-FR" dirty="0"/>
              <a:t> setting for </a:t>
            </a:r>
            <a:r>
              <a:rPr lang="fr-FR" dirty="0" err="1"/>
              <a:t>initiating</a:t>
            </a:r>
            <a:r>
              <a:rPr lang="fr-FR" dirty="0"/>
              <a:t>, </a:t>
            </a:r>
            <a:r>
              <a:rPr lang="fr-FR" dirty="0" err="1"/>
              <a:t>promoting</a:t>
            </a:r>
            <a:r>
              <a:rPr lang="fr-FR" dirty="0"/>
              <a:t> and </a:t>
            </a:r>
            <a:r>
              <a:rPr lang="fr-FR" dirty="0" err="1"/>
              <a:t>developing</a:t>
            </a:r>
            <a:r>
              <a:rPr lang="fr-FR" dirty="0"/>
              <a:t> new </a:t>
            </a:r>
            <a:r>
              <a:rPr lang="fr-FR" dirty="0" err="1"/>
              <a:t>projects</a:t>
            </a:r>
            <a:r>
              <a:rPr lang="fr-FR" dirty="0"/>
              <a:t> and </a:t>
            </a:r>
            <a:r>
              <a:rPr lang="fr-FR" dirty="0" err="1"/>
              <a:t>ideas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.</a:t>
            </a:r>
            <a:endParaRPr lang="fr-FR" dirty="0"/>
          </a:p>
          <a:p>
            <a:pPr lvl="1"/>
            <a:r>
              <a:rPr lang="fr-FR" dirty="0" err="1" smtClean="0"/>
              <a:t>Annual</a:t>
            </a:r>
            <a:r>
              <a:rPr lang="fr-FR" dirty="0" smtClean="0"/>
              <a:t> Workshops : Strasbourg, May 10-12, 2017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79512" y="3789040"/>
            <a:ext cx="4896544" cy="2232248"/>
          </a:xfrm>
        </p:spPr>
        <p:txBody>
          <a:bodyPr/>
          <a:lstStyle/>
          <a:p>
            <a:r>
              <a:rPr lang="fr-FR" b="1" dirty="0" err="1"/>
              <a:t>Strong</a:t>
            </a:r>
            <a:r>
              <a:rPr lang="fr-FR" b="1" dirty="0"/>
              <a:t> support </a:t>
            </a:r>
            <a:r>
              <a:rPr lang="fr-FR" b="1" dirty="0" err="1"/>
              <a:t>from</a:t>
            </a:r>
            <a:r>
              <a:rPr lang="fr-FR" b="1" dirty="0"/>
              <a:t> IN2P3 </a:t>
            </a:r>
            <a:r>
              <a:rPr lang="fr-FR" b="1" dirty="0" smtClean="0"/>
              <a:t>: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Japan</a:t>
            </a:r>
            <a:r>
              <a:rPr lang="fr-FR" dirty="0"/>
              <a:t>-France collaborations</a:t>
            </a:r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KEK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57150" indent="0" algn="ctr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Official </a:t>
            </a:r>
            <a:r>
              <a:rPr lang="fr-FR" sz="1600" b="1" dirty="0" err="1" smtClean="0">
                <a:solidFill>
                  <a:srgbClr val="000000"/>
                </a:solidFill>
              </a:rPr>
              <a:t>visit</a:t>
            </a:r>
            <a:r>
              <a:rPr lang="fr-FR" sz="1600" b="1" dirty="0" smtClean="0">
                <a:solidFill>
                  <a:srgbClr val="000000"/>
                </a:solidFill>
              </a:rPr>
              <a:t> of IN2P3 </a:t>
            </a:r>
            <a:r>
              <a:rPr lang="fr-FR" sz="1600" b="1" dirty="0" err="1" smtClean="0">
                <a:solidFill>
                  <a:srgbClr val="000000"/>
                </a:solidFill>
              </a:rPr>
              <a:t>director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at</a:t>
            </a:r>
            <a:r>
              <a:rPr lang="fr-FR" sz="1600" b="1" dirty="0" smtClean="0">
                <a:solidFill>
                  <a:srgbClr val="000000"/>
                </a:solidFill>
              </a:rPr>
              <a:t> KEK and J-Parc </a:t>
            </a:r>
          </a:p>
          <a:p>
            <a:pPr marL="57150" indent="0" algn="ctr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in </a:t>
            </a:r>
            <a:r>
              <a:rPr lang="fr-FR" sz="1600" b="1" dirty="0" err="1" smtClean="0">
                <a:solidFill>
                  <a:srgbClr val="000000"/>
                </a:solidFill>
              </a:rPr>
              <a:t>November</a:t>
            </a:r>
            <a:r>
              <a:rPr lang="fr-FR" sz="1600" b="1" dirty="0" smtClean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/>
          </a:p>
        </p:txBody>
      </p:sp>
      <p:pic>
        <p:nvPicPr>
          <p:cNvPr id="6" name="図 4" descr="Z:\更新フォルダ\研究協力部\国際企画課\国際企画課\共有ホルダー\○外国人来訪_見学\平成28年度\161128 IN2P3所長\3.写真\集合20161128_補正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99" y="3429000"/>
            <a:ext cx="4071036" cy="3050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2051720" y="-27384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tx2"/>
                </a:solidFill>
              </a:rPr>
              <a:t>Japan</a:t>
            </a:r>
            <a:r>
              <a:rPr lang="fr-FR" dirty="0" smtClean="0">
                <a:solidFill>
                  <a:schemeClr val="tx2"/>
                </a:solidFill>
              </a:rPr>
              <a:t>-French collaborations in </a:t>
            </a:r>
            <a:r>
              <a:rPr lang="fr-FR" dirty="0" err="1" smtClean="0">
                <a:solidFill>
                  <a:schemeClr val="tx2"/>
                </a:solidFill>
              </a:rPr>
              <a:t>particle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physics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3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136904" cy="3744416"/>
          </a:xfrm>
        </p:spPr>
        <p:txBody>
          <a:bodyPr>
            <a:noAutofit/>
          </a:bodyPr>
          <a:lstStyle/>
          <a:p>
            <a:r>
              <a:rPr lang="en-GB" sz="2000" dirty="0"/>
              <a:t>Strong </a:t>
            </a:r>
            <a:r>
              <a:rPr lang="en-GB" sz="2000" dirty="0" smtClean="0"/>
              <a:t>scientific interest and expertise in </a:t>
            </a:r>
            <a:r>
              <a:rPr lang="en-GB" sz="2000" dirty="0" err="1" smtClean="0"/>
              <a:t>flavor</a:t>
            </a:r>
            <a:r>
              <a:rPr lang="en-GB" sz="2000" dirty="0" smtClean="0"/>
              <a:t> physics at </a:t>
            </a:r>
            <a:r>
              <a:rPr lang="en-GB" sz="2000" dirty="0"/>
              <a:t>IN2P3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 group of physicists from IPHC and LAL express their scientific interests to join the Belle-II collaboration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This initiative :</a:t>
            </a:r>
          </a:p>
          <a:p>
            <a:pPr lvl="1"/>
            <a:r>
              <a:rPr lang="en-GB" sz="1800" dirty="0" smtClean="0"/>
              <a:t>is supported by IN2P3 direction</a:t>
            </a:r>
          </a:p>
          <a:p>
            <a:pPr lvl="1"/>
            <a:r>
              <a:rPr lang="en-GB" sz="1800" dirty="0"/>
              <a:t>w</a:t>
            </a:r>
            <a:r>
              <a:rPr lang="en-GB" sz="1800" dirty="0" smtClean="0"/>
              <a:t>ill be examined by IN2P3 scientific council : 22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-23</a:t>
            </a:r>
            <a:r>
              <a:rPr lang="en-GB" sz="1800" baseline="30000" dirty="0" smtClean="0"/>
              <a:t>rd </a:t>
            </a:r>
            <a:r>
              <a:rPr lang="en-GB" sz="1800" dirty="0" smtClean="0"/>
              <a:t>June 2017</a:t>
            </a:r>
          </a:p>
          <a:p>
            <a:endParaRPr lang="en-GB" sz="2000" dirty="0" smtClean="0"/>
          </a:p>
          <a:p>
            <a:r>
              <a:rPr lang="en-GB" sz="2000" dirty="0" smtClean="0"/>
              <a:t>This is still time to join this proposal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6</a:t>
            </a:fld>
            <a:endParaRPr lang="fr-FR"/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2051720" y="-27384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2"/>
                </a:solidFill>
              </a:rPr>
              <a:t>IN2P3 and Belle-II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26181</TotalTime>
  <Words>444</Words>
  <Application>Microsoft Macintosh PowerPoint</Application>
  <PresentationFormat>Présentation à l'écran (4:3)</PresentationFormat>
  <Paragraphs>130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Institut national de physique nucléaire  et de physique des particules</vt:lpstr>
      <vt:lpstr>Présentation PowerPoint</vt:lpstr>
      <vt:lpstr>Présentation PowerPoint</vt:lpstr>
      <vt:lpstr>Flavor Physics at CNRS</vt:lpstr>
      <vt:lpstr>Présentation PowerPoint</vt:lpstr>
      <vt:lpstr>Présentation PowerPoint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VERDIER Patrice</cp:lastModifiedBy>
  <cp:revision>1663</cp:revision>
  <cp:lastPrinted>2016-10-04T13:27:35Z</cp:lastPrinted>
  <dcterms:created xsi:type="dcterms:W3CDTF">2016-09-21T14:30:07Z</dcterms:created>
  <dcterms:modified xsi:type="dcterms:W3CDTF">2017-03-22T13:16:25Z</dcterms:modified>
</cp:coreProperties>
</file>