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02" r:id="rId15"/>
    <p:sldId id="303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304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5" r:id="rId35"/>
    <p:sldId id="306" r:id="rId36"/>
    <p:sldId id="300" r:id="rId37"/>
    <p:sldId id="301" r:id="rId38"/>
    <p:sldId id="276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9" r:id="rId4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88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92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62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6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88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06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9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1775-A143-C847-B66E-543528EB2372}" type="datetimeFigureOut">
              <a:rPr lang="fr-FR" smtClean="0"/>
              <a:t>10/03/17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2A9B-32BB-A24C-9157-66B69268EE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5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png"/><Relationship Id="rId21" Type="http://schemas.openxmlformats.org/officeDocument/2006/relationships/image" Target="../media/image36.pn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30" Type="http://schemas.openxmlformats.org/officeDocument/2006/relationships/image" Target="../media/image45.png"/><Relationship Id="rId31" Type="http://schemas.openxmlformats.org/officeDocument/2006/relationships/image" Target="../media/image46.png"/><Relationship Id="rId32" Type="http://schemas.openxmlformats.org/officeDocument/2006/relationships/image" Target="../media/image47.png"/><Relationship Id="rId9" Type="http://schemas.openxmlformats.org/officeDocument/2006/relationships/image" Target="../media/image24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33" Type="http://schemas.openxmlformats.org/officeDocument/2006/relationships/image" Target="../media/image48.png"/><Relationship Id="rId34" Type="http://schemas.openxmlformats.org/officeDocument/2006/relationships/image" Target="../media/image49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16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16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4C48FF"/>
                </a:solidFill>
                <a:latin typeface="Times New Roman"/>
                <a:cs typeface="Times New Roman"/>
              </a:rPr>
              <a:t>L</a:t>
            </a:r>
            <a:r>
              <a:rPr lang="fr-FR" dirty="0" smtClean="0">
                <a:solidFill>
                  <a:srgbClr val="4C48FF"/>
                </a:solidFill>
                <a:latin typeface="Times New Roman"/>
                <a:cs typeface="Times New Roman"/>
              </a:rPr>
              <a:t>e détecteur </a:t>
            </a:r>
            <a:r>
              <a:rPr lang="fr-FR" dirty="0" err="1" smtClean="0">
                <a:solidFill>
                  <a:srgbClr val="4C48FF"/>
                </a:solidFill>
                <a:latin typeface="Times New Roman"/>
                <a:cs typeface="Times New Roman"/>
              </a:rPr>
              <a:t>LHCb</a:t>
            </a:r>
            <a:endParaRPr lang="fr-FR" baseline="30000" dirty="0">
              <a:solidFill>
                <a:srgbClr val="4C48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52235"/>
            <a:ext cx="6400800" cy="1752600"/>
          </a:xfrm>
        </p:spPr>
        <p:txBody>
          <a:bodyPr/>
          <a:lstStyle/>
          <a:p>
            <a:r>
              <a:rPr lang="fr-FR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Masterclass</a:t>
            </a:r>
            <a:r>
              <a:rPr lang="fr-FR" dirty="0" smtClean="0">
                <a:solidFill>
                  <a:schemeClr val="tx1"/>
                </a:solidFill>
                <a:latin typeface="Times New Roman"/>
                <a:cs typeface="Times New Roman"/>
              </a:rPr>
              <a:t> @ LAL </a:t>
            </a:r>
            <a:r>
              <a:rPr lang="fr-FR" smtClean="0">
                <a:solidFill>
                  <a:schemeClr val="tx1"/>
                </a:solidFill>
                <a:latin typeface="Times New Roman"/>
                <a:cs typeface="Times New Roman"/>
              </a:rPr>
              <a:t>-  </a:t>
            </a:r>
            <a:r>
              <a:rPr lang="fr-FR" smtClean="0">
                <a:solidFill>
                  <a:schemeClr val="tx1"/>
                </a:solidFill>
                <a:latin typeface="Times New Roman"/>
                <a:cs typeface="Times New Roman"/>
              </a:rPr>
              <a:t>2017</a:t>
            </a:r>
            <a:endParaRPr lang="fr-FR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Victor </a:t>
            </a:r>
            <a:r>
              <a:rPr lang="fr-FR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Renaudin</a:t>
            </a:r>
            <a:r>
              <a:rPr lang="fr-FR" dirty="0" smtClean="0">
                <a:solidFill>
                  <a:srgbClr val="FF0000"/>
                </a:solidFill>
                <a:latin typeface="Times New Roman"/>
                <a:cs typeface="Times New Roman"/>
              </a:rPr>
              <a:t> &amp; Yasmine Amhis</a:t>
            </a:r>
            <a:endParaRPr lang="fr-FR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903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F4880-F285-6546-BA08-37497DD43341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457200" y="1428750"/>
            <a:ext cx="80152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Par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exemple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prenez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particule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qui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vit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moyenne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10</a:t>
            </a:r>
            <a:r>
              <a:rPr lang="en-US" baseline="32000" dirty="0">
                <a:ea typeface="ＭＳ Ｐゴシック" charset="0"/>
                <a:cs typeface="ＭＳ Ｐゴシック" charset="0"/>
              </a:rPr>
              <a:t>-12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seconde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D8867-E494-EB4A-BC5C-A1CD485F928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9700" name="Rectangle 3"/>
          <p:cNvSpPr>
            <a:spLocks/>
          </p:cNvSpPr>
          <p:nvPr/>
        </p:nvSpPr>
        <p:spPr bwMode="auto">
          <a:xfrm>
            <a:off x="457200" y="1428750"/>
            <a:ext cx="80152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Par exemple, prenez une particule qui vit en moyenne 10</a:t>
            </a:r>
            <a:r>
              <a:rPr lang="fr-FR" baseline="32000" dirty="0" smtClean="0">
                <a:ea typeface="ＭＳ Ｐゴシック" charset="0"/>
                <a:cs typeface="ＭＳ Ｐゴシック" charset="0"/>
              </a:rPr>
              <a:t>-12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seconde</a:t>
            </a:r>
          </a:p>
          <a:p>
            <a:pPr algn="l"/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Quelle distance parcourt elle, en moyenne, si elle va à la vitesse de la lumière?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3DA838-2648-DB42-AB01-483183E79C3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Rectangle 3"/>
          <p:cNvSpPr>
            <a:spLocks/>
          </p:cNvSpPr>
          <p:nvPr/>
        </p:nvSpPr>
        <p:spPr bwMode="auto">
          <a:xfrm>
            <a:off x="457200" y="1428750"/>
            <a:ext cx="8015288" cy="247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Par exemple, prenez une particule qui vit en moyenne 10</a:t>
            </a:r>
            <a:r>
              <a:rPr lang="fr-FR" baseline="32000" dirty="0" smtClean="0">
                <a:ea typeface="ＭＳ Ｐゴシック" charset="0"/>
                <a:cs typeface="ＭＳ Ｐゴシック" charset="0"/>
              </a:rPr>
              <a:t>-12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seconde</a:t>
            </a:r>
          </a:p>
          <a:p>
            <a:pPr algn="l"/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Quelle distance parcourt elle, en moyenne, si elle va à la vitesse de la lumière?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c = 3.10</a:t>
            </a:r>
            <a:r>
              <a:rPr lang="fr-FR" baseline="30000" dirty="0" smtClean="0">
                <a:ea typeface="ＭＳ Ｐゴシック" charset="0"/>
                <a:cs typeface="ＭＳ Ｐゴシック" charset="0"/>
              </a:rPr>
              <a:t>8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m/s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Donc elle parcourt 3.10</a:t>
            </a:r>
            <a:r>
              <a:rPr lang="fr-FR" baseline="30000" dirty="0" smtClean="0">
                <a:ea typeface="ＭＳ Ｐゴシック" charset="0"/>
                <a:cs typeface="ＭＳ Ｐゴシック" charset="0"/>
              </a:rPr>
              <a:t>-4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m, ou </a:t>
            </a:r>
            <a:r>
              <a:rPr lang="fr-FR" b="1" dirty="0" smtClean="0">
                <a:ea typeface="ＭＳ Ｐゴシック" charset="0"/>
                <a:cs typeface="ＭＳ Ｐゴシック" charset="0"/>
              </a:rPr>
              <a:t>0.3 mm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BAC73-7012-ED4E-AD85-E47C1AF5F811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457200" y="1428750"/>
            <a:ext cx="80152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Par exemple, prenez une particule qui vit en moyenne 10</a:t>
            </a:r>
            <a:r>
              <a:rPr lang="fr-FR" baseline="32000" dirty="0" smtClean="0">
                <a:ea typeface="ＭＳ Ｐゴシック" charset="0"/>
                <a:cs typeface="ＭＳ Ｐゴシック" charset="0"/>
              </a:rPr>
              <a:t>-12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seconde</a:t>
            </a:r>
          </a:p>
          <a:p>
            <a:pPr algn="l"/>
            <a:endParaRPr lang="fr-FR" dirty="0" smtClean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Quelle distance parcourt elle, en moyenne, si elle va à la vitesse de la lumière?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c = 3.10</a:t>
            </a:r>
            <a:r>
              <a:rPr lang="fr-FR" baseline="30000" dirty="0" smtClean="0">
                <a:ea typeface="ＭＳ Ｐゴシック" charset="0"/>
                <a:cs typeface="ＭＳ Ｐゴシック" charset="0"/>
              </a:rPr>
              <a:t>8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m/s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Donc elle parcourt 3.10</a:t>
            </a:r>
            <a:r>
              <a:rPr lang="fr-FR" baseline="30000" dirty="0" smtClean="0">
                <a:ea typeface="ＭＳ Ｐゴシック" charset="0"/>
                <a:cs typeface="ＭＳ Ｐゴシック" charset="0"/>
              </a:rPr>
              <a:t>-4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m, ou </a:t>
            </a:r>
            <a:r>
              <a:rPr lang="fr-FR" b="1" dirty="0" smtClean="0">
                <a:ea typeface="ＭＳ Ｐゴシック" charset="0"/>
                <a:cs typeface="ＭＳ Ｐゴシック" charset="0"/>
              </a:rPr>
              <a:t>0.3 mm</a:t>
            </a:r>
          </a:p>
          <a:p>
            <a:pPr algn="l"/>
            <a:endParaRPr lang="fr-FR" b="1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fr-FR" dirty="0" smtClean="0">
                <a:ea typeface="ＭＳ Ｐゴシック" charset="0"/>
                <a:cs typeface="ＭＳ Ｐゴシック" charset="0"/>
              </a:rPr>
              <a:t>Ce n’est pas très long! Heureusement, le calcul est faux – nous avons oublié la relativité restreinte qui nous dit que </a:t>
            </a:r>
            <a:r>
              <a:rPr lang="fr-FR" b="1" dirty="0" smtClean="0">
                <a:ea typeface="ＭＳ Ｐゴシック" charset="0"/>
                <a:cs typeface="ＭＳ Ｐゴシック" charset="0"/>
              </a:rPr>
              <a:t>pour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b="1" dirty="0" smtClean="0">
                <a:ea typeface="ＭＳ Ｐゴシック" charset="0"/>
                <a:cs typeface="ＭＳ Ｐゴシック" charset="0"/>
              </a:rPr>
              <a:t>une particule qui se déplace, le temps se dilate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(elle vie plus longtemps).</a:t>
            </a:r>
          </a:p>
          <a:p>
            <a:pPr algn="l"/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3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BAC73-7012-ED4E-AD85-E47C1AF5F81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/>
              </p:cNvSpPr>
              <p:nvPr/>
            </p:nvSpPr>
            <p:spPr bwMode="auto">
              <a:xfrm>
                <a:off x="457200" y="1428750"/>
                <a:ext cx="8015288" cy="492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Par exemple, prenez une particule qui vit en moyenne 10</a:t>
                </a:r>
                <a:r>
                  <a:rPr lang="fr-FR" baseline="32000" dirty="0" smtClean="0">
                    <a:ea typeface="ＭＳ Ｐゴシック" charset="0"/>
                    <a:cs typeface="ＭＳ Ｐゴシック" charset="0"/>
                  </a:rPr>
                  <a:t>-12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seconde</a:t>
                </a:r>
              </a:p>
              <a:p>
                <a:pPr algn="l"/>
                <a:endParaRPr lang="fr-FR" dirty="0" smtClean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Quelle distance parcourt elle, en moyenne, si elle va à la vitesse de la lumière?</a:t>
                </a: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c = 3.10</a:t>
                </a:r>
                <a:r>
                  <a:rPr lang="fr-FR" baseline="30000" dirty="0" smtClean="0">
                    <a:ea typeface="ＭＳ Ｐゴシック" charset="0"/>
                    <a:cs typeface="ＭＳ Ｐゴシック" charset="0"/>
                  </a:rPr>
                  <a:t>8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m/s</a:t>
                </a: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Donc elle parcourt 3.10</a:t>
                </a:r>
                <a:r>
                  <a:rPr lang="fr-FR" baseline="30000" dirty="0" smtClean="0">
                    <a:ea typeface="ＭＳ Ｐゴシック" charset="0"/>
                    <a:cs typeface="ＭＳ Ｐゴシック" charset="0"/>
                  </a:rPr>
                  <a:t>-4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m, ou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0.3 mm</a:t>
                </a:r>
              </a:p>
              <a:p>
                <a:pPr algn="l"/>
                <a:endParaRPr lang="fr-FR" b="1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Ce n’est pas très long! Heureusement, le calcul est faux – nous avons oublié la relativité restreinte qui nous dit que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pour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une particule qui se déplace, le temps se dilate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(pour nous qui sommes au repos, elle vie plus longtemps).</a:t>
                </a:r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  <m:t>𝑡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ＭＳ Ｐゴシック" charset="0"/>
                          <a:cs typeface="ＭＳ Ｐゴシック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ＭＳ Ｐゴシック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/>
                                  <a:ea typeface="ＭＳ Ｐゴシック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/>
                                  <a:ea typeface="ＭＳ Ｐゴシック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  <a:ea typeface="ＭＳ Ｐゴシック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  <a:ea typeface="ＭＳ Ｐゴシック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/>
                          <a:ea typeface="ＭＳ Ｐゴシック" charset="0"/>
                          <a:cs typeface="ＭＳ Ｐゴシック" charset="0"/>
                        </a:rPr>
                        <m:t> </m:t>
                      </m:r>
                    </m:oMath>
                  </m:oMathPara>
                </a14:m>
                <a:endParaRPr lang="fr-FR" b="0" dirty="0" smtClean="0">
                  <a:ea typeface="ＭＳ Ｐゴシック" charset="0"/>
                  <a:cs typeface="ＭＳ Ｐゴシック" charset="0"/>
                </a:endParaRPr>
              </a:p>
              <a:p>
                <a:pPr algn="ctr"/>
                <a:endParaRPr lang="fr-FR" b="0" dirty="0" smtClean="0">
                  <a:ea typeface="ＭＳ Ｐゴシック" charset="0"/>
                  <a:cs typeface="ＭＳ Ｐゴシック" charset="0"/>
                </a:endParaRP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28750"/>
                <a:ext cx="8015288" cy="4927600"/>
              </a:xfrm>
              <a:prstGeom prst="rect">
                <a:avLst/>
              </a:prstGeom>
              <a:blipFill rotWithShape="1">
                <a:blip r:embed="rId2"/>
                <a:stretch>
                  <a:fillRect l="-1749" t="-1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2908453" y="4814374"/>
            <a:ext cx="694058" cy="374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870333" y="5188946"/>
            <a:ext cx="2038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Référentiel du Labo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814371" y="4549966"/>
            <a:ext cx="1178805" cy="2644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993175" y="4799694"/>
            <a:ext cx="293048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Référentiel de la particule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4BAC73-7012-ED4E-AD85-E47C1AF5F811}" type="slidenum">
              <a:rPr lang="en-US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/>
              </p:cNvSpPr>
              <p:nvPr/>
            </p:nvSpPr>
            <p:spPr bwMode="auto">
              <a:xfrm>
                <a:off x="457200" y="1428750"/>
                <a:ext cx="8015288" cy="492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Par exemple, prenez une particule qui vit en moyenne 10</a:t>
                </a:r>
                <a:r>
                  <a:rPr lang="fr-FR" baseline="32000" dirty="0" smtClean="0">
                    <a:ea typeface="ＭＳ Ｐゴシック" charset="0"/>
                    <a:cs typeface="ＭＳ Ｐゴシック" charset="0"/>
                  </a:rPr>
                  <a:t>-12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seconde</a:t>
                </a:r>
              </a:p>
              <a:p>
                <a:pPr algn="l"/>
                <a:endParaRPr lang="fr-FR" dirty="0" smtClean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Quelle distance parcourt elle, en moyenne, si elle va à la vitesse de la lumière?</a:t>
                </a: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c = 3.10</a:t>
                </a:r>
                <a:r>
                  <a:rPr lang="fr-FR" baseline="30000" dirty="0" smtClean="0">
                    <a:ea typeface="ＭＳ Ｐゴシック" charset="0"/>
                    <a:cs typeface="ＭＳ Ｐゴシック" charset="0"/>
                  </a:rPr>
                  <a:t>8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m/s</a:t>
                </a: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Donc elle parcourt 3.10</a:t>
                </a:r>
                <a:r>
                  <a:rPr lang="fr-FR" baseline="30000" dirty="0" smtClean="0">
                    <a:ea typeface="ＭＳ Ｐゴシック" charset="0"/>
                    <a:cs typeface="ＭＳ Ｐゴシック" charset="0"/>
                  </a:rPr>
                  <a:t>-4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m, ou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0.3 mm</a:t>
                </a:r>
              </a:p>
              <a:p>
                <a:pPr algn="l"/>
                <a:endParaRPr lang="fr-FR" b="1" dirty="0">
                  <a:ea typeface="ＭＳ Ｐゴシック" charset="0"/>
                  <a:cs typeface="ＭＳ Ｐゴシック" charset="0"/>
                </a:endParaRPr>
              </a:p>
              <a:p>
                <a:pPr algn="l"/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Ce n’est pas très long! Heureusement, le calcul est faux – nous avons oublié la relativité restreinte qui nous dit que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pour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fr-FR" b="1" dirty="0" smtClean="0">
                    <a:ea typeface="ＭＳ Ｐゴシック" charset="0"/>
                    <a:cs typeface="ＭＳ Ｐゴシック" charset="0"/>
                  </a:rPr>
                  <a:t>une particule qui se déplace, le temps se dilate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(pour nous qui sommes au repos, elle vie plus longtemps).</a:t>
                </a:r>
                <a:endParaRPr lang="fr-FR" dirty="0">
                  <a:ea typeface="ＭＳ Ｐゴシック" charset="0"/>
                  <a:cs typeface="ＭＳ Ｐゴシック" charset="0"/>
                </a:endParaRPr>
              </a:p>
              <a:p>
                <a:pPr algn="ctr"/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  <m:t>𝑡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  <a:cs typeface="ＭＳ Ｐゴシック" charset="0"/>
                            </a:rPr>
                            <m:t>′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  <a:ea typeface="ＭＳ Ｐゴシック" charset="0"/>
                          <a:cs typeface="ＭＳ Ｐゴシック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  <a:ea typeface="ＭＳ Ｐゴシック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  <a:ea typeface="ＭＳ Ｐゴシック" charset="0"/>
                            </a:rPr>
                            <m:t>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0" i="1" smtClean="0">
                                  <a:latin typeface="Cambria Math"/>
                                  <a:ea typeface="ＭＳ Ｐゴシック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0" i="1" smtClean="0">
                                  <a:latin typeface="Cambria Math"/>
                                  <a:ea typeface="ＭＳ Ｐゴシック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/>
                                      <a:ea typeface="ＭＳ Ｐゴシック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  <m:t>𝑣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/>
                                              <a:ea typeface="ＭＳ Ｐゴシック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FR" b="0" i="1" smtClean="0">
                                      <a:latin typeface="Cambria Math"/>
                                      <a:ea typeface="ＭＳ Ｐゴシック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fr-FR" b="0" i="1" smtClean="0">
                          <a:latin typeface="Cambria Math"/>
                          <a:ea typeface="ＭＳ Ｐゴシック" charset="0"/>
                          <a:cs typeface="ＭＳ Ｐゴシック" charset="0"/>
                        </a:rPr>
                        <m:t> </m:t>
                      </m:r>
                    </m:oMath>
                  </m:oMathPara>
                </a14:m>
                <a:endParaRPr lang="fr-FR" b="0" dirty="0" smtClean="0">
                  <a:ea typeface="ＭＳ Ｐゴシック" charset="0"/>
                  <a:cs typeface="ＭＳ Ｐゴシック" charset="0"/>
                </a:endParaRPr>
              </a:p>
              <a:p>
                <a:pPr algn="ctr"/>
                <a:endParaRPr lang="fr-FR" b="0" dirty="0" smtClean="0">
                  <a:ea typeface="ＭＳ Ｐゴシック" charset="0"/>
                  <a:cs typeface="ＭＳ Ｐゴシック" charset="0"/>
                </a:endParaRPr>
              </a:p>
              <a:p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Typiquement au LHC, une particule vivant 10</a:t>
                </a:r>
                <a:r>
                  <a:rPr lang="fr-FR" baseline="30000" dirty="0" smtClean="0">
                    <a:ea typeface="ＭＳ Ｐゴシック" charset="0"/>
                    <a:cs typeface="ＭＳ Ｐゴシック" charset="0"/>
                  </a:rPr>
                  <a:t>-12</a:t>
                </a:r>
                <a:r>
                  <a:rPr lang="fr-FR" dirty="0" smtClean="0">
                    <a:ea typeface="ＭＳ Ｐゴシック" charset="0"/>
                    <a:cs typeface="ＭＳ Ｐゴシック" charset="0"/>
                  </a:rPr>
                  <a:t> s, va traverser le détecteur sur 1cm. C’est suffisant pour pouvoir le mesurer! </a:t>
                </a:r>
              </a:p>
              <a:p>
                <a:pPr algn="l"/>
                <a:endParaRPr lang="fr-FR" dirty="0"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28750"/>
                <a:ext cx="8015288" cy="4927600"/>
              </a:xfrm>
              <a:prstGeom prst="rect">
                <a:avLst/>
              </a:prstGeom>
              <a:blipFill rotWithShape="1">
                <a:blip r:embed="rId2"/>
                <a:stretch>
                  <a:fillRect l="-1749" t="-1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"/>
          <p:cNvSpPr>
            <a:spLocks/>
          </p:cNvSpPr>
          <p:nvPr/>
        </p:nvSpPr>
        <p:spPr bwMode="auto">
          <a:xfrm>
            <a:off x="63182" y="133684"/>
            <a:ext cx="908081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mesure</a:t>
            </a:r>
            <a:r>
              <a:rPr lang="en-US" sz="4000" dirty="0" err="1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r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durée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vie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courte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C9F819-C1FE-1340-90CB-9FF49147CF8E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3795" name="Oval 2"/>
          <p:cNvSpPr>
            <a:spLocks/>
          </p:cNvSpPr>
          <p:nvPr/>
        </p:nvSpPr>
        <p:spPr bwMode="auto">
          <a:xfrm>
            <a:off x="2157413" y="1457325"/>
            <a:ext cx="4364831" cy="341947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33796" name="Rectangle 3"/>
          <p:cNvSpPr>
            <a:spLocks/>
          </p:cNvSpPr>
          <p:nvPr/>
        </p:nvSpPr>
        <p:spPr bwMode="auto">
          <a:xfrm>
            <a:off x="3918347" y="1876425"/>
            <a:ext cx="904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dirty="0" smtClean="0">
                <a:ea typeface="ＭＳ Ｐゴシック" charset="0"/>
                <a:cs typeface="ＭＳ Ｐゴシック" charset="0"/>
              </a:rPr>
              <a:t>D</a:t>
            </a:r>
            <a:r>
              <a:rPr lang="fr-FR" baseline="32000" dirty="0" smtClean="0">
                <a:ea typeface="ＭＳ Ｐゴシック" charset="0"/>
                <a:cs typeface="ＭＳ Ｐゴシック" charset="0"/>
              </a:rPr>
              <a:t>0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fr-FR" dirty="0" err="1" smtClean="0">
                <a:ea typeface="ＭＳ Ｐゴシック" charset="0"/>
                <a:cs typeface="ＭＳ Ｐゴシック" charset="0"/>
              </a:rPr>
              <a:t>meson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Oval 4"/>
          <p:cNvSpPr>
            <a:spLocks/>
          </p:cNvSpPr>
          <p:nvPr/>
        </p:nvSpPr>
        <p:spPr bwMode="auto">
          <a:xfrm>
            <a:off x="3036094" y="2371725"/>
            <a:ext cx="1243013" cy="1609725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33798" name="Rectangle 5"/>
          <p:cNvSpPr>
            <a:spLocks/>
          </p:cNvSpPr>
          <p:nvPr/>
        </p:nvSpPr>
        <p:spPr bwMode="auto">
          <a:xfrm>
            <a:off x="3153966" y="2809875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err="1" smtClean="0">
                <a:ea typeface="ＭＳ Ｐゴシック" charset="0"/>
                <a:cs typeface="ＭＳ Ｐゴシック" charset="0"/>
              </a:rPr>
              <a:t>Charm</a:t>
            </a:r>
            <a:r>
              <a:rPr lang="fr-FR" dirty="0" smtClean="0">
                <a:ea typeface="ＭＳ Ｐゴシック" charset="0"/>
                <a:cs typeface="ＭＳ Ｐゴシック" charset="0"/>
              </a:rPr>
              <a:t> quark</a:t>
            </a:r>
            <a:endParaRPr lang="fr-FR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3799" name="Oval 6"/>
          <p:cNvSpPr>
            <a:spLocks/>
          </p:cNvSpPr>
          <p:nvPr/>
        </p:nvSpPr>
        <p:spPr bwMode="auto">
          <a:xfrm>
            <a:off x="4407694" y="2362200"/>
            <a:ext cx="1243013" cy="16097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33800" name="Rectangle 7"/>
          <p:cNvSpPr>
            <a:spLocks/>
          </p:cNvSpPr>
          <p:nvPr/>
        </p:nvSpPr>
        <p:spPr bwMode="auto">
          <a:xfrm>
            <a:off x="4529138" y="2800350"/>
            <a:ext cx="1000125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Up</a:t>
            </a:r>
          </a:p>
          <a:p>
            <a:r>
              <a:rPr lang="fr-FR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antiquark</a:t>
            </a:r>
            <a:endParaRPr lang="fr-FR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Mais qu’a de spécial le D</a:t>
            </a:r>
            <a:r>
              <a:rPr lang="fr-FR" sz="4000" baseline="30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0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 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A687EF-B70A-7C48-9164-293D19447BC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4819" name="Oval 2"/>
          <p:cNvSpPr>
            <a:spLocks/>
          </p:cNvSpPr>
          <p:nvPr/>
        </p:nvSpPr>
        <p:spPr bwMode="auto">
          <a:xfrm>
            <a:off x="2157413" y="1457325"/>
            <a:ext cx="4364831" cy="341947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0" name="Rectangle 3"/>
          <p:cNvSpPr>
            <a:spLocks/>
          </p:cNvSpPr>
          <p:nvPr/>
        </p:nvSpPr>
        <p:spPr bwMode="auto">
          <a:xfrm>
            <a:off x="3661172" y="1876425"/>
            <a:ext cx="1335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anti-D</a:t>
            </a:r>
            <a:r>
              <a:rPr lang="en-US" baseline="32000">
                <a:ea typeface="ＭＳ Ｐゴシック" charset="0"/>
                <a:cs typeface="ＭＳ Ｐゴシック" charset="0"/>
              </a:rPr>
              <a:t>0</a:t>
            </a:r>
            <a:r>
              <a:rPr lang="en-US">
                <a:ea typeface="ＭＳ Ｐゴシック" charset="0"/>
                <a:cs typeface="ＭＳ Ｐゴシック" charset="0"/>
              </a:rPr>
              <a:t> meson</a:t>
            </a:r>
          </a:p>
        </p:txBody>
      </p:sp>
      <p:sp>
        <p:nvSpPr>
          <p:cNvPr id="34821" name="Oval 4"/>
          <p:cNvSpPr>
            <a:spLocks/>
          </p:cNvSpPr>
          <p:nvPr/>
        </p:nvSpPr>
        <p:spPr bwMode="auto">
          <a:xfrm>
            <a:off x="3036094" y="2371725"/>
            <a:ext cx="1243013" cy="16097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2" name="Rectangle 5"/>
          <p:cNvSpPr>
            <a:spLocks/>
          </p:cNvSpPr>
          <p:nvPr/>
        </p:nvSpPr>
        <p:spPr bwMode="auto">
          <a:xfrm>
            <a:off x="3153966" y="2809875"/>
            <a:ext cx="1000125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Charm antiquark</a:t>
            </a:r>
          </a:p>
        </p:txBody>
      </p:sp>
      <p:sp>
        <p:nvSpPr>
          <p:cNvPr id="34823" name="Oval 6"/>
          <p:cNvSpPr>
            <a:spLocks/>
          </p:cNvSpPr>
          <p:nvPr/>
        </p:nvSpPr>
        <p:spPr bwMode="auto">
          <a:xfrm>
            <a:off x="4407694" y="2362200"/>
            <a:ext cx="1243013" cy="160972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4824" name="Rectangle 7"/>
          <p:cNvSpPr>
            <a:spLocks/>
          </p:cNvSpPr>
          <p:nvPr/>
        </p:nvSpPr>
        <p:spPr bwMode="auto">
          <a:xfrm>
            <a:off x="4529138" y="2800350"/>
            <a:ext cx="1000125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  <a:cs typeface="ＭＳ Ｐゴシック" charset="0"/>
              </a:rPr>
              <a:t>Up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quark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Mais qu’a de spécial le D</a:t>
            </a:r>
            <a:r>
              <a:rPr lang="fr-FR" sz="4000" baseline="30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0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 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2F01B-07E9-F947-9ABD-5462896750A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5843" name="Oval 2"/>
          <p:cNvSpPr>
            <a:spLocks/>
          </p:cNvSpPr>
          <p:nvPr/>
        </p:nvSpPr>
        <p:spPr bwMode="auto">
          <a:xfrm>
            <a:off x="2157413" y="1457325"/>
            <a:ext cx="4364831" cy="341947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844" name="Rectangle 3"/>
          <p:cNvSpPr>
            <a:spLocks/>
          </p:cNvSpPr>
          <p:nvPr/>
        </p:nvSpPr>
        <p:spPr bwMode="auto">
          <a:xfrm>
            <a:off x="3918347" y="1876425"/>
            <a:ext cx="904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D</a:t>
            </a:r>
            <a:r>
              <a:rPr lang="en-US" baseline="32000">
                <a:ea typeface="ＭＳ Ｐゴシック" charset="0"/>
                <a:cs typeface="ＭＳ Ｐゴシック" charset="0"/>
              </a:rPr>
              <a:t>0</a:t>
            </a:r>
            <a:r>
              <a:rPr lang="en-US">
                <a:ea typeface="ＭＳ Ｐゴシック" charset="0"/>
                <a:cs typeface="ＭＳ Ｐゴシック" charset="0"/>
              </a:rPr>
              <a:t> meson</a:t>
            </a:r>
          </a:p>
        </p:txBody>
      </p:sp>
      <p:sp>
        <p:nvSpPr>
          <p:cNvPr id="35845" name="Oval 4"/>
          <p:cNvSpPr>
            <a:spLocks/>
          </p:cNvSpPr>
          <p:nvPr/>
        </p:nvSpPr>
        <p:spPr bwMode="auto">
          <a:xfrm>
            <a:off x="3036094" y="2371725"/>
            <a:ext cx="1243013" cy="1609725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846" name="Rectangle 5"/>
          <p:cNvSpPr>
            <a:spLocks/>
          </p:cNvSpPr>
          <p:nvPr/>
        </p:nvSpPr>
        <p:spPr bwMode="auto">
          <a:xfrm>
            <a:off x="3153966" y="2809875"/>
            <a:ext cx="1000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  <a:cs typeface="ＭＳ Ｐゴシック" charset="0"/>
              </a:rPr>
              <a:t>Charm quark</a:t>
            </a:r>
          </a:p>
        </p:txBody>
      </p:sp>
      <p:sp>
        <p:nvSpPr>
          <p:cNvPr id="35847" name="Oval 6"/>
          <p:cNvSpPr>
            <a:spLocks/>
          </p:cNvSpPr>
          <p:nvPr/>
        </p:nvSpPr>
        <p:spPr bwMode="auto">
          <a:xfrm>
            <a:off x="4407694" y="2362200"/>
            <a:ext cx="1243013" cy="16097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5848" name="Rectangle 7"/>
          <p:cNvSpPr>
            <a:spLocks/>
          </p:cNvSpPr>
          <p:nvPr/>
        </p:nvSpPr>
        <p:spPr bwMode="auto">
          <a:xfrm>
            <a:off x="4529138" y="2800350"/>
            <a:ext cx="1000125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Up</a:t>
            </a:r>
          </a:p>
          <a:p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antiquark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Mais qu’a de spécial le D</a:t>
            </a:r>
            <a:r>
              <a:rPr lang="fr-FR" sz="4000" baseline="30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0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 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5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20439-61D2-184A-8537-CB7D512A6A3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7" name="Oval 2"/>
          <p:cNvSpPr>
            <a:spLocks/>
          </p:cNvSpPr>
          <p:nvPr/>
        </p:nvSpPr>
        <p:spPr bwMode="auto">
          <a:xfrm>
            <a:off x="2157413" y="1457325"/>
            <a:ext cx="4364831" cy="341947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3661172" y="1876425"/>
            <a:ext cx="1335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anti-D</a:t>
            </a:r>
            <a:r>
              <a:rPr lang="en-US" baseline="32000">
                <a:ea typeface="ＭＳ Ｐゴシック" charset="0"/>
                <a:cs typeface="ＭＳ Ｐゴシック" charset="0"/>
              </a:rPr>
              <a:t>0</a:t>
            </a:r>
            <a:r>
              <a:rPr lang="en-US">
                <a:ea typeface="ＭＳ Ｐゴシック" charset="0"/>
                <a:cs typeface="ＭＳ Ｐゴシック" charset="0"/>
              </a:rPr>
              <a:t> meson</a:t>
            </a:r>
          </a:p>
        </p:txBody>
      </p:sp>
      <p:sp>
        <p:nvSpPr>
          <p:cNvPr id="36869" name="Oval 4"/>
          <p:cNvSpPr>
            <a:spLocks/>
          </p:cNvSpPr>
          <p:nvPr/>
        </p:nvSpPr>
        <p:spPr bwMode="auto">
          <a:xfrm>
            <a:off x="3036094" y="2371725"/>
            <a:ext cx="1243013" cy="16097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3153966" y="2809875"/>
            <a:ext cx="1000125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Charm antiquark</a:t>
            </a:r>
          </a:p>
        </p:txBody>
      </p:sp>
      <p:sp>
        <p:nvSpPr>
          <p:cNvPr id="36871" name="Oval 6"/>
          <p:cNvSpPr>
            <a:spLocks/>
          </p:cNvSpPr>
          <p:nvPr/>
        </p:nvSpPr>
        <p:spPr bwMode="auto">
          <a:xfrm>
            <a:off x="4407694" y="2362200"/>
            <a:ext cx="1243013" cy="160972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4529138" y="2800350"/>
            <a:ext cx="1000125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  <a:cs typeface="ＭＳ Ｐゴシック" charset="0"/>
              </a:rPr>
              <a:t>Up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quark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979196" y="5276850"/>
            <a:ext cx="6820732" cy="12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400" dirty="0" smtClean="0">
                <a:ea typeface="ＭＳ Ｐゴシック" charset="0"/>
                <a:cs typeface="ＭＳ Ｐゴシック" charset="0"/>
              </a:rPr>
              <a:t>Le D</a:t>
            </a:r>
            <a:r>
              <a:rPr lang="en-US" sz="2400" baseline="32000" dirty="0" smtClean="0">
                <a:ea typeface="ＭＳ Ｐゴシック" charset="0"/>
                <a:cs typeface="ＭＳ Ｐゴシック" charset="0"/>
              </a:rPr>
              <a:t>0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est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particule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neutre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: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il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peut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 smtClean="0">
                <a:ea typeface="ＭＳ Ｐゴシック" charset="0"/>
                <a:cs typeface="ＭＳ Ｐゴシック" charset="0"/>
              </a:rPr>
              <a:t>osciller</a:t>
            </a:r>
            <a:r>
              <a:rPr lang="en-US" sz="2400" b="1" dirty="0" smtClean="0">
                <a:ea typeface="ＭＳ Ｐゴシック" charset="0"/>
                <a:cs typeface="ＭＳ Ｐゴシック" charset="0"/>
              </a:rPr>
              <a:t> entre </a:t>
            </a:r>
            <a:r>
              <a:rPr lang="en-US" sz="2400" b="1" dirty="0" err="1" smtClean="0">
                <a:ea typeface="ＭＳ Ｐゴシック" charset="0"/>
                <a:cs typeface="ＭＳ Ｐゴシック" charset="0"/>
              </a:rPr>
              <a:t>matière</a:t>
            </a:r>
            <a:r>
              <a:rPr lang="en-US" sz="2400" b="1" dirty="0" smtClean="0">
                <a:ea typeface="ＭＳ Ｐゴシック" charset="0"/>
                <a:cs typeface="ＭＳ Ｐゴシック" charset="0"/>
              </a:rPr>
              <a:t> et </a:t>
            </a:r>
            <a:r>
              <a:rPr lang="en-US" sz="2400" b="1" dirty="0" err="1" smtClean="0">
                <a:ea typeface="ＭＳ Ｐゴシック" charset="0"/>
                <a:cs typeface="ＭＳ Ｐゴシック" charset="0"/>
              </a:rPr>
              <a:t>antimatière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avant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 de se </a:t>
            </a:r>
            <a:r>
              <a:rPr lang="en-US" sz="2400" dirty="0" err="1" smtClean="0">
                <a:ea typeface="ＭＳ Ｐゴシック" charset="0"/>
                <a:cs typeface="ＭＳ Ｐゴシック" charset="0"/>
              </a:rPr>
              <a:t>désintégrer</a:t>
            </a:r>
            <a:r>
              <a:rPr lang="en-US" sz="2400" dirty="0" smtClean="0">
                <a:ea typeface="ＭＳ Ｐゴシック" charset="0"/>
                <a:cs typeface="ＭＳ Ｐゴシック" charset="0"/>
              </a:rPr>
              <a:t>!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Il oscille!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E797B-D670-1A4B-9CE2-99BA9D651337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20482" name="Rectangle 1"/>
          <p:cNvSpPr>
            <a:spLocks/>
          </p:cNvSpPr>
          <p:nvPr/>
        </p:nvSpPr>
        <p:spPr bwMode="auto">
          <a:xfrm>
            <a:off x="188051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 monde de particules 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557212" y="5353050"/>
            <a:ext cx="2643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dirty="0" smtClean="0">
                <a:latin typeface="Times New Roman"/>
                <a:ea typeface="ＭＳ Ｐゴシック" charset="0"/>
                <a:cs typeface="Times New Roman"/>
              </a:rPr>
              <a:t>Il existe un petit nombre de particules fondamentales.</a:t>
            </a:r>
            <a:endParaRPr lang="fr-FR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18010"/>
            <a:ext cx="2800350" cy="347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06C51-2752-2944-81B2-5E50029F30C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156502" cy="68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/>
          </p:cNvSpPr>
          <p:nvPr/>
        </p:nvSpPr>
        <p:spPr bwMode="auto">
          <a:xfrm>
            <a:off x="893" y="0"/>
            <a:ext cx="912256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000" dirty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Pourquoi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s’intéresser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à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l’anti-matière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?</a:t>
            </a:r>
            <a:endParaRPr lang="en-US" sz="3000" dirty="0">
              <a:solidFill>
                <a:srgbClr val="FFFFFF"/>
              </a:solidFill>
              <a:latin typeface="Baghdad" charset="0"/>
              <a:ea typeface="ＭＳ Ｐゴシック" charset="0"/>
              <a:cs typeface="ＭＳ Ｐゴシック" charset="0"/>
              <a:sym typeface="Baghdad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879681" y="6496050"/>
            <a:ext cx="27057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/>
          <a:lstStyle>
            <a:lvl1pPr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9pPr>
          </a:lstStyle>
          <a:p>
            <a:pPr eaLnBrk="1" hangingPunct="1"/>
            <a:fld id="{D7B6B2A1-CA9A-B546-A0F5-C8C49C9DB029}" type="slidenum">
              <a:rPr lang="en-US" b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hangingPunct="1"/>
              <a:t>20</a:t>
            </a:fld>
            <a:endParaRPr lang="en-US" b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7AB55-FC0A-B148-B9F7-D493E637675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2"/>
            <a:ext cx="9151144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879681" y="6496050"/>
            <a:ext cx="27057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/>
          <a:lstStyle>
            <a:lvl1pPr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9pPr>
          </a:lstStyle>
          <a:p>
            <a:pPr eaLnBrk="1" hangingPunct="1"/>
            <a:fld id="{B4663443-45D5-3344-9272-E1EAAF8C182C}" type="slidenum">
              <a:rPr lang="en-US" b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hangingPunct="1"/>
              <a:t>21</a:t>
            </a:fld>
            <a:endParaRPr lang="en-US" b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>
            <a:off x="893" y="0"/>
            <a:ext cx="912256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000" dirty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Pourquoi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s’intéresser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à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l’anti-matière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?</a:t>
            </a:r>
            <a:endParaRPr lang="en-US" sz="3000" dirty="0">
              <a:solidFill>
                <a:srgbClr val="FFFFFF"/>
              </a:solidFill>
              <a:latin typeface="Baghdad" charset="0"/>
              <a:ea typeface="ＭＳ Ｐゴシック" charset="0"/>
              <a:cs typeface="ＭＳ Ｐゴシック" charset="0"/>
              <a:sym typeface="Baghdad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462557" y="4914901"/>
            <a:ext cx="1806918" cy="121047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Création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d’antimatière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quantité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egale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460772" y="3217069"/>
            <a:ext cx="2030611" cy="1689497"/>
          </a:xfrm>
          <a:prstGeom prst="line">
            <a:avLst/>
          </a:prstGeom>
          <a:noFill/>
          <a:ln w="88900">
            <a:solidFill>
              <a:srgbClr val="FF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C1A539-D8C5-CA46-98F7-82849B1C9A2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2"/>
            <a:ext cx="9151144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8879681" y="6496050"/>
            <a:ext cx="27057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/>
          <a:lstStyle>
            <a:lvl1pPr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9pPr>
          </a:lstStyle>
          <a:p>
            <a:pPr eaLnBrk="1" hangingPunct="1"/>
            <a:fld id="{86F251CB-86EF-A145-9BBB-DBB223FC3BEE}" type="slidenum">
              <a:rPr lang="en-US" b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hangingPunct="1"/>
              <a:t>22</a:t>
            </a:fld>
            <a:endParaRPr lang="en-US" b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893" y="0"/>
            <a:ext cx="912256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000" dirty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Pourquoi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s’intéresser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à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l’anti-matière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?</a:t>
            </a:r>
            <a:endParaRPr lang="en-US" sz="3000" dirty="0">
              <a:solidFill>
                <a:srgbClr val="FFFFFF"/>
              </a:solidFill>
              <a:latin typeface="Baghdad" charset="0"/>
              <a:ea typeface="ＭＳ Ｐゴシック" charset="0"/>
              <a:cs typeface="ＭＳ Ｐゴシック" charset="0"/>
              <a:sym typeface="Baghdad" charset="0"/>
            </a:endParaRP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>
            <a:off x="462557" y="4914901"/>
            <a:ext cx="1806918" cy="121047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Création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d’antimatière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quantité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egale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460772" y="3217069"/>
            <a:ext cx="2030611" cy="1689497"/>
          </a:xfrm>
          <a:prstGeom prst="line">
            <a:avLst/>
          </a:prstGeom>
          <a:noFill/>
          <a:ln w="88900">
            <a:solidFill>
              <a:srgbClr val="FF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529513" y="3579019"/>
            <a:ext cx="1350168" cy="1316831"/>
          </a:xfrm>
          <a:prstGeom prst="line">
            <a:avLst/>
          </a:prstGeom>
          <a:noFill/>
          <a:ln w="88900">
            <a:solidFill>
              <a:srgbClr val="FF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7315200" y="4895850"/>
            <a:ext cx="1699765" cy="1229529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Aujourd’hui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presque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pas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d’antimatière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dans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l’Univers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6AD4C2-9EFA-2C46-B1DE-EC0C7337A4D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2"/>
            <a:ext cx="9151144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879681" y="6496050"/>
            <a:ext cx="27057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607" tIns="28804" rIns="57607" bIns="28804"/>
          <a:lstStyle>
            <a:lvl1pPr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urier" charset="0"/>
                <a:ea typeface="ヒラギノ角ゴ ProN W6" charset="0"/>
                <a:cs typeface="ヒラギノ角ゴ ProN W6" charset="0"/>
                <a:sym typeface="Courier" charset="0"/>
              </a:defRPr>
            </a:lvl9pPr>
          </a:lstStyle>
          <a:p>
            <a:pPr eaLnBrk="1" hangingPunct="1"/>
            <a:fld id="{BCB223E7-E99B-D54E-BEF0-C939B252DED8}" type="slidenum">
              <a:rPr lang="en-US" b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eaLnBrk="1" hangingPunct="1"/>
              <a:t>23</a:t>
            </a:fld>
            <a:endParaRPr lang="en-US" b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462557" y="4914901"/>
            <a:ext cx="1806918" cy="121047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Création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et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d’antimatière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quantité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egale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5" name="Line 4"/>
          <p:cNvSpPr>
            <a:spLocks noChangeShapeType="1"/>
          </p:cNvSpPr>
          <p:nvPr/>
        </p:nvSpPr>
        <p:spPr bwMode="auto">
          <a:xfrm flipH="1">
            <a:off x="460772" y="3217069"/>
            <a:ext cx="2030611" cy="1689497"/>
          </a:xfrm>
          <a:prstGeom prst="line">
            <a:avLst/>
          </a:prstGeom>
          <a:noFill/>
          <a:ln w="88900">
            <a:solidFill>
              <a:srgbClr val="FF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66" name="Rectangle 5"/>
          <p:cNvSpPr>
            <a:spLocks/>
          </p:cNvSpPr>
          <p:nvPr/>
        </p:nvSpPr>
        <p:spPr bwMode="auto">
          <a:xfrm>
            <a:off x="7315200" y="4895850"/>
            <a:ext cx="1699765" cy="1229529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Aujourd’hui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: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presque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pas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d’antimatière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dans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l’Univers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967" name="Line 6"/>
          <p:cNvSpPr>
            <a:spLocks noChangeShapeType="1"/>
          </p:cNvSpPr>
          <p:nvPr/>
        </p:nvSpPr>
        <p:spPr bwMode="auto">
          <a:xfrm>
            <a:off x="7529513" y="3579019"/>
            <a:ext cx="1350168" cy="1316831"/>
          </a:xfrm>
          <a:prstGeom prst="line">
            <a:avLst/>
          </a:prstGeom>
          <a:noFill/>
          <a:ln w="88900">
            <a:solidFill>
              <a:srgbClr val="FFFF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0968" name="Rectangle 7"/>
          <p:cNvSpPr>
            <a:spLocks/>
          </p:cNvSpPr>
          <p:nvPr/>
        </p:nvSpPr>
        <p:spPr bwMode="auto">
          <a:xfrm>
            <a:off x="2421731" y="6343650"/>
            <a:ext cx="4786313" cy="447675"/>
          </a:xfrm>
          <a:prstGeom prst="rect">
            <a:avLst/>
          </a:prstGeom>
          <a:noFill/>
          <a:ln w="889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Mais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où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est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donc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passée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l’anti-matière</a:t>
            </a:r>
            <a:r>
              <a:rPr lang="en-US" dirty="0" smtClean="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?</a:t>
            </a: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"/>
          <p:cNvSpPr>
            <a:spLocks/>
          </p:cNvSpPr>
          <p:nvPr/>
        </p:nvSpPr>
        <p:spPr bwMode="auto">
          <a:xfrm>
            <a:off x="893" y="0"/>
            <a:ext cx="912256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3000" dirty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Pourquoi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s’intéresser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 à </a:t>
            </a:r>
            <a:r>
              <a:rPr lang="en-US" sz="3000" dirty="0" err="1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l’anti-matière</a:t>
            </a:r>
            <a:r>
              <a:rPr lang="en-US" sz="3000" dirty="0" smtClean="0">
                <a:solidFill>
                  <a:srgbClr val="FFFFFF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?</a:t>
            </a:r>
            <a:endParaRPr lang="en-US" sz="3000" dirty="0">
              <a:solidFill>
                <a:srgbClr val="FFFFFF"/>
              </a:solidFill>
              <a:latin typeface="Baghdad" charset="0"/>
              <a:ea typeface="ＭＳ Ｐゴシック" charset="0"/>
              <a:cs typeface="ＭＳ Ｐゴシック" charset="0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0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120439-61D2-184A-8537-CB7D512A6A3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6867" name="Oval 2"/>
          <p:cNvSpPr>
            <a:spLocks/>
          </p:cNvSpPr>
          <p:nvPr/>
        </p:nvSpPr>
        <p:spPr bwMode="auto">
          <a:xfrm>
            <a:off x="2157413" y="1457325"/>
            <a:ext cx="4364831" cy="3419475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3661172" y="1876425"/>
            <a:ext cx="13358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anti-D</a:t>
            </a:r>
            <a:r>
              <a:rPr lang="en-US" baseline="32000">
                <a:ea typeface="ＭＳ Ｐゴシック" charset="0"/>
                <a:cs typeface="ＭＳ Ｐゴシック" charset="0"/>
              </a:rPr>
              <a:t>0</a:t>
            </a:r>
            <a:r>
              <a:rPr lang="en-US">
                <a:ea typeface="ＭＳ Ｐゴシック" charset="0"/>
                <a:cs typeface="ＭＳ Ｐゴシック" charset="0"/>
              </a:rPr>
              <a:t> meson</a:t>
            </a:r>
          </a:p>
        </p:txBody>
      </p:sp>
      <p:sp>
        <p:nvSpPr>
          <p:cNvPr id="36869" name="Oval 4"/>
          <p:cNvSpPr>
            <a:spLocks/>
          </p:cNvSpPr>
          <p:nvPr/>
        </p:nvSpPr>
        <p:spPr bwMode="auto">
          <a:xfrm>
            <a:off x="3036094" y="2371725"/>
            <a:ext cx="1243013" cy="1609725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3153966" y="2809875"/>
            <a:ext cx="1000125" cy="628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Charm antiquark</a:t>
            </a:r>
          </a:p>
        </p:txBody>
      </p:sp>
      <p:sp>
        <p:nvSpPr>
          <p:cNvPr id="36871" name="Oval 6"/>
          <p:cNvSpPr>
            <a:spLocks/>
          </p:cNvSpPr>
          <p:nvPr/>
        </p:nvSpPr>
        <p:spPr bwMode="auto">
          <a:xfrm>
            <a:off x="4407694" y="2362200"/>
            <a:ext cx="1243013" cy="1609725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6872" name="Rectangle 7"/>
          <p:cNvSpPr>
            <a:spLocks/>
          </p:cNvSpPr>
          <p:nvPr/>
        </p:nvSpPr>
        <p:spPr bwMode="auto">
          <a:xfrm>
            <a:off x="4529138" y="2800350"/>
            <a:ext cx="1000125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>
                <a:ea typeface="ＭＳ Ｐゴシック" charset="0"/>
                <a:cs typeface="ＭＳ Ｐゴシック" charset="0"/>
              </a:rPr>
              <a:t>Up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quark</a:t>
            </a:r>
          </a:p>
        </p:txBody>
      </p:sp>
      <p:sp>
        <p:nvSpPr>
          <p:cNvPr id="36873" name="Rectangle 8"/>
          <p:cNvSpPr>
            <a:spLocks/>
          </p:cNvSpPr>
          <p:nvPr/>
        </p:nvSpPr>
        <p:spPr bwMode="auto">
          <a:xfrm>
            <a:off x="457199" y="5276850"/>
            <a:ext cx="8345277" cy="124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sz="2000" dirty="0" smtClean="0">
                <a:ea typeface="ＭＳ Ｐゴシック" charset="0"/>
                <a:cs typeface="ＭＳ Ｐゴシック" charset="0"/>
              </a:rPr>
              <a:t>Le D</a:t>
            </a:r>
            <a:r>
              <a:rPr lang="en-US" sz="2000" baseline="32000" dirty="0" smtClean="0">
                <a:ea typeface="ＭＳ Ｐゴシック" charset="0"/>
                <a:cs typeface="ＭＳ Ｐゴシック" charset="0"/>
              </a:rPr>
              <a:t>0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est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particule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neutre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: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il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peut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osciller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entre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matière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et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antimatière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avant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de se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désintégrer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!</a:t>
            </a:r>
          </a:p>
          <a:p>
            <a:pPr algn="ctr"/>
            <a:r>
              <a:rPr lang="en-US" sz="2000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telle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particule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peut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donc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nous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donner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des indices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sur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ce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qui fait la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différence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entre la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matière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et </a:t>
            </a:r>
            <a:r>
              <a:rPr lang="en-US" sz="2000" dirty="0" err="1" smtClean="0">
                <a:ea typeface="ＭＳ Ｐゴシック" charset="0"/>
                <a:cs typeface="ＭＳ Ｐゴシック" charset="0"/>
              </a:rPr>
              <a:t>l’antimatière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.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Il oscille!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A8CC89-F07A-5F49-A522-E189104495A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170385"/>
            <a:ext cx="3336131" cy="5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890837"/>
            <a:ext cx="82153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28800"/>
            <a:ext cx="76795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3265885"/>
            <a:ext cx="864394" cy="77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1152525"/>
            <a:ext cx="4842570" cy="4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AutoShape 7"/>
          <p:cNvSpPr>
            <a:spLocks/>
          </p:cNvSpPr>
          <p:nvPr/>
        </p:nvSpPr>
        <p:spPr bwMode="auto">
          <a:xfrm flipH="1">
            <a:off x="3393281" y="3400425"/>
            <a:ext cx="1007269" cy="323850"/>
          </a:xfrm>
          <a:prstGeom prst="rightArrow">
            <a:avLst>
              <a:gd name="adj1" fmla="val 63213"/>
              <a:gd name="adj2" fmla="val 165844"/>
            </a:avLst>
          </a:prstGeom>
          <a:solidFill>
            <a:srgbClr val="B300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Large Hadron </a:t>
            </a:r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Collider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@ CERN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88096" y="5697141"/>
            <a:ext cx="2996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détecteur </a:t>
            </a:r>
            <a:r>
              <a:rPr lang="fr-FR" dirty="0" err="1" smtClean="0"/>
              <a:t>LHCb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1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B97964-3DB2-1345-888A-45D9714C3F8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2227" name="Oval 2"/>
          <p:cNvSpPr>
            <a:spLocks/>
          </p:cNvSpPr>
          <p:nvPr/>
        </p:nvSpPr>
        <p:spPr bwMode="auto">
          <a:xfrm>
            <a:off x="1628775" y="1981200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28" name="Oval 3"/>
          <p:cNvSpPr>
            <a:spLocks/>
          </p:cNvSpPr>
          <p:nvPr/>
        </p:nvSpPr>
        <p:spPr bwMode="auto">
          <a:xfrm>
            <a:off x="3243263" y="246697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29" name="Oval 4"/>
          <p:cNvSpPr>
            <a:spLocks/>
          </p:cNvSpPr>
          <p:nvPr/>
        </p:nvSpPr>
        <p:spPr bwMode="auto">
          <a:xfrm>
            <a:off x="2171700" y="420052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2230" name="Group 7"/>
          <p:cNvGrpSpPr>
            <a:grpSpLocks/>
          </p:cNvGrpSpPr>
          <p:nvPr/>
        </p:nvGrpSpPr>
        <p:grpSpPr bwMode="auto">
          <a:xfrm>
            <a:off x="2503885" y="1194198"/>
            <a:ext cx="1142107" cy="731044"/>
            <a:chOff x="0" y="0"/>
            <a:chExt cx="1279" cy="613"/>
          </a:xfrm>
        </p:grpSpPr>
        <p:sp>
          <p:nvSpPr>
            <p:cNvPr id="52299" name="Freeform 5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300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1" name="Group 10"/>
          <p:cNvGrpSpPr>
            <a:grpSpLocks/>
          </p:cNvGrpSpPr>
          <p:nvPr/>
        </p:nvGrpSpPr>
        <p:grpSpPr bwMode="auto">
          <a:xfrm>
            <a:off x="2503884" y="3533776"/>
            <a:ext cx="1143000" cy="650081"/>
            <a:chOff x="0" y="0"/>
            <a:chExt cx="1280" cy="546"/>
          </a:xfrm>
        </p:grpSpPr>
        <p:sp>
          <p:nvSpPr>
            <p:cNvPr id="52297" name="Freeform 8"/>
            <p:cNvSpPr>
              <a:spLocks/>
            </p:cNvSpPr>
            <p:nvPr/>
          </p:nvSpPr>
          <p:spPr bwMode="auto">
            <a:xfrm rot="-735885">
              <a:off x="57" y="17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98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5885">
              <a:off x="16" y="129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1375172" y="2561035"/>
            <a:ext cx="929581" cy="1329928"/>
            <a:chOff x="0" y="0"/>
            <a:chExt cx="1040" cy="1116"/>
          </a:xfrm>
        </p:grpSpPr>
        <p:sp>
          <p:nvSpPr>
            <p:cNvPr id="52295" name="Freeform 11"/>
            <p:cNvSpPr>
              <a:spLocks/>
            </p:cNvSpPr>
            <p:nvPr/>
          </p:nvSpPr>
          <p:spPr bwMode="auto">
            <a:xfrm rot="-2890789">
              <a:off x="-62" y="458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96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9210">
              <a:off x="380" y="-65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3" name="Group 16"/>
          <p:cNvGrpSpPr>
            <a:grpSpLocks/>
          </p:cNvGrpSpPr>
          <p:nvPr/>
        </p:nvGrpSpPr>
        <p:grpSpPr bwMode="auto">
          <a:xfrm>
            <a:off x="2127052" y="2921794"/>
            <a:ext cx="1142107" cy="731044"/>
            <a:chOff x="0" y="0"/>
            <a:chExt cx="1279" cy="613"/>
          </a:xfrm>
        </p:grpSpPr>
        <p:sp>
          <p:nvSpPr>
            <p:cNvPr id="52293" name="Freeform 14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94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4" name="Group 19"/>
          <p:cNvGrpSpPr>
            <a:grpSpLocks/>
          </p:cNvGrpSpPr>
          <p:nvPr/>
        </p:nvGrpSpPr>
        <p:grpSpPr bwMode="auto">
          <a:xfrm>
            <a:off x="2198489" y="1833563"/>
            <a:ext cx="1147465" cy="723900"/>
            <a:chOff x="0" y="0"/>
            <a:chExt cx="1284" cy="608"/>
          </a:xfrm>
        </p:grpSpPr>
        <p:sp>
          <p:nvSpPr>
            <p:cNvPr id="52291" name="Freeform 17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92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oup 22"/>
          <p:cNvGrpSpPr>
            <a:grpSpLocks/>
          </p:cNvGrpSpPr>
          <p:nvPr/>
        </p:nvGrpSpPr>
        <p:grpSpPr bwMode="auto">
          <a:xfrm>
            <a:off x="1098352" y="3636169"/>
            <a:ext cx="1140321" cy="721519"/>
            <a:chOff x="0" y="0"/>
            <a:chExt cx="1277" cy="606"/>
          </a:xfrm>
        </p:grpSpPr>
        <p:sp>
          <p:nvSpPr>
            <p:cNvPr id="52289" name="Freeform 20"/>
            <p:cNvSpPr>
              <a:spLocks/>
            </p:cNvSpPr>
            <p:nvPr/>
          </p:nvSpPr>
          <p:spPr bwMode="auto">
            <a:xfrm rot="938535">
              <a:off x="54" y="202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90" name="Picture 2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3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oup 25"/>
          <p:cNvGrpSpPr>
            <a:grpSpLocks/>
          </p:cNvGrpSpPr>
          <p:nvPr/>
        </p:nvGrpSpPr>
        <p:grpSpPr bwMode="auto">
          <a:xfrm>
            <a:off x="2857500" y="3990976"/>
            <a:ext cx="851000" cy="1403747"/>
            <a:chOff x="0" y="0"/>
            <a:chExt cx="953" cy="1178"/>
          </a:xfrm>
        </p:grpSpPr>
        <p:sp>
          <p:nvSpPr>
            <p:cNvPr id="52287" name="Freeform 23"/>
            <p:cNvSpPr>
              <a:spLocks/>
            </p:cNvSpPr>
            <p:nvPr/>
          </p:nvSpPr>
          <p:spPr bwMode="auto">
            <a:xfrm rot="-3267738">
              <a:off x="-106" y="48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88" name="Picture 2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260">
              <a:off x="336" y="-34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7" name="Group 28"/>
          <p:cNvGrpSpPr>
            <a:grpSpLocks/>
          </p:cNvGrpSpPr>
          <p:nvPr/>
        </p:nvGrpSpPr>
        <p:grpSpPr bwMode="auto">
          <a:xfrm>
            <a:off x="870645" y="1309688"/>
            <a:ext cx="809030" cy="1432322"/>
            <a:chOff x="0" y="0"/>
            <a:chExt cx="906" cy="1203"/>
          </a:xfrm>
        </p:grpSpPr>
        <p:sp>
          <p:nvSpPr>
            <p:cNvPr id="52285" name="Freeform 26"/>
            <p:cNvSpPr>
              <a:spLocks/>
            </p:cNvSpPr>
            <p:nvPr/>
          </p:nvSpPr>
          <p:spPr bwMode="auto">
            <a:xfrm rot="-3451728">
              <a:off x="-130" y="500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86" name="Picture 2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8271">
              <a:off x="313" y="-22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8" name="Group 31"/>
          <p:cNvGrpSpPr>
            <a:grpSpLocks/>
          </p:cNvGrpSpPr>
          <p:nvPr/>
        </p:nvGrpSpPr>
        <p:grpSpPr bwMode="auto">
          <a:xfrm>
            <a:off x="1091208" y="4605338"/>
            <a:ext cx="1147465" cy="723900"/>
            <a:chOff x="0" y="0"/>
            <a:chExt cx="1284" cy="608"/>
          </a:xfrm>
        </p:grpSpPr>
        <p:sp>
          <p:nvSpPr>
            <p:cNvPr id="52283" name="Freeform 29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84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9" name="Oval 32"/>
          <p:cNvSpPr>
            <a:spLocks/>
          </p:cNvSpPr>
          <p:nvPr/>
        </p:nvSpPr>
        <p:spPr bwMode="auto">
          <a:xfrm>
            <a:off x="1900238" y="31718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0" name="Oval 33"/>
          <p:cNvSpPr>
            <a:spLocks/>
          </p:cNvSpPr>
          <p:nvPr/>
        </p:nvSpPr>
        <p:spPr bwMode="auto">
          <a:xfrm>
            <a:off x="2193131" y="361950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1" name="Oval 34"/>
          <p:cNvSpPr>
            <a:spLocks/>
          </p:cNvSpPr>
          <p:nvPr/>
        </p:nvSpPr>
        <p:spPr bwMode="auto">
          <a:xfrm>
            <a:off x="2300288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2" name="Oval 35"/>
          <p:cNvSpPr>
            <a:spLocks/>
          </p:cNvSpPr>
          <p:nvPr/>
        </p:nvSpPr>
        <p:spPr bwMode="auto">
          <a:xfrm>
            <a:off x="2807494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3" name="Oval 36"/>
          <p:cNvSpPr>
            <a:spLocks/>
          </p:cNvSpPr>
          <p:nvPr/>
        </p:nvSpPr>
        <p:spPr bwMode="auto">
          <a:xfrm>
            <a:off x="3193256" y="3905250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4" name="Oval 37"/>
          <p:cNvSpPr>
            <a:spLocks/>
          </p:cNvSpPr>
          <p:nvPr/>
        </p:nvSpPr>
        <p:spPr bwMode="auto">
          <a:xfrm>
            <a:off x="3550444" y="3562350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5" name="Oval 38"/>
          <p:cNvSpPr>
            <a:spLocks/>
          </p:cNvSpPr>
          <p:nvPr/>
        </p:nvSpPr>
        <p:spPr bwMode="auto">
          <a:xfrm rot="-10455006">
            <a:off x="6983909" y="3993356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6" name="Oval 39"/>
          <p:cNvSpPr>
            <a:spLocks/>
          </p:cNvSpPr>
          <p:nvPr/>
        </p:nvSpPr>
        <p:spPr bwMode="auto">
          <a:xfrm rot="-10455006">
            <a:off x="5414070" y="329446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47" name="Oval 40"/>
          <p:cNvSpPr>
            <a:spLocks/>
          </p:cNvSpPr>
          <p:nvPr/>
        </p:nvSpPr>
        <p:spPr bwMode="auto">
          <a:xfrm rot="-10455006">
            <a:off x="6609755" y="171331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2248" name="Group 43"/>
          <p:cNvGrpSpPr>
            <a:grpSpLocks/>
          </p:cNvGrpSpPr>
          <p:nvPr/>
        </p:nvGrpSpPr>
        <p:grpSpPr bwMode="auto">
          <a:xfrm>
            <a:off x="5463183" y="4535091"/>
            <a:ext cx="1131392" cy="862013"/>
            <a:chOff x="0" y="0"/>
            <a:chExt cx="1267" cy="723"/>
          </a:xfrm>
        </p:grpSpPr>
        <p:sp>
          <p:nvSpPr>
            <p:cNvPr id="52281" name="Freeform 41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82" name="Picture 4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9" name="Group 46"/>
          <p:cNvGrpSpPr>
            <a:grpSpLocks/>
          </p:cNvGrpSpPr>
          <p:nvPr/>
        </p:nvGrpSpPr>
        <p:grpSpPr bwMode="auto">
          <a:xfrm>
            <a:off x="5623024" y="2436019"/>
            <a:ext cx="1142107" cy="501254"/>
            <a:chOff x="0" y="0"/>
            <a:chExt cx="1279" cy="420"/>
          </a:xfrm>
        </p:grpSpPr>
        <p:sp>
          <p:nvSpPr>
            <p:cNvPr id="52279" name="Freeform 44"/>
            <p:cNvSpPr>
              <a:spLocks/>
            </p:cNvSpPr>
            <p:nvPr/>
          </p:nvSpPr>
          <p:spPr bwMode="auto">
            <a:xfrm rot="10409108">
              <a:off x="59" y="109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80" name="Picture 4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892">
              <a:off x="11" y="70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0" name="Group 49"/>
          <p:cNvGrpSpPr>
            <a:grpSpLocks/>
          </p:cNvGrpSpPr>
          <p:nvPr/>
        </p:nvGrpSpPr>
        <p:grpSpPr bwMode="auto">
          <a:xfrm>
            <a:off x="6883897" y="2861073"/>
            <a:ext cx="991195" cy="1248965"/>
            <a:chOff x="0" y="0"/>
            <a:chExt cx="1110" cy="1048"/>
          </a:xfrm>
        </p:grpSpPr>
        <p:sp>
          <p:nvSpPr>
            <p:cNvPr id="52277" name="Freeform 47"/>
            <p:cNvSpPr>
              <a:spLocks/>
            </p:cNvSpPr>
            <p:nvPr/>
          </p:nvSpPr>
          <p:spPr bwMode="auto">
            <a:xfrm rot="8254203">
              <a:off x="-29" y="424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78" name="Picture 4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45797">
              <a:off x="-68" y="384"/>
              <a:ext cx="12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1" name="Group 52"/>
          <p:cNvGrpSpPr>
            <a:grpSpLocks/>
          </p:cNvGrpSpPr>
          <p:nvPr/>
        </p:nvGrpSpPr>
        <p:grpSpPr bwMode="auto">
          <a:xfrm>
            <a:off x="5969496" y="2878931"/>
            <a:ext cx="1128713" cy="852488"/>
            <a:chOff x="0" y="0"/>
            <a:chExt cx="1264" cy="715"/>
          </a:xfrm>
        </p:grpSpPr>
        <p:sp>
          <p:nvSpPr>
            <p:cNvPr id="52275" name="Freeform 50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76" name="Picture 5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2" name="Group 55"/>
          <p:cNvGrpSpPr>
            <a:grpSpLocks/>
          </p:cNvGrpSpPr>
          <p:nvPr/>
        </p:nvGrpSpPr>
        <p:grpSpPr bwMode="auto">
          <a:xfrm>
            <a:off x="5808762" y="3950494"/>
            <a:ext cx="1131391" cy="860822"/>
            <a:chOff x="0" y="0"/>
            <a:chExt cx="1267" cy="723"/>
          </a:xfrm>
        </p:grpSpPr>
        <p:sp>
          <p:nvSpPr>
            <p:cNvPr id="52273" name="Freeform 53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74" name="Picture 5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3" name="Group 58"/>
          <p:cNvGrpSpPr>
            <a:grpSpLocks/>
          </p:cNvGrpSpPr>
          <p:nvPr/>
        </p:nvGrpSpPr>
        <p:grpSpPr bwMode="auto">
          <a:xfrm>
            <a:off x="7045524" y="2306241"/>
            <a:ext cx="1131392" cy="862013"/>
            <a:chOff x="0" y="0"/>
            <a:chExt cx="1267" cy="723"/>
          </a:xfrm>
        </p:grpSpPr>
        <p:sp>
          <p:nvSpPr>
            <p:cNvPr id="52271" name="Freeform 56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72" name="Picture 5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4" name="Group 61"/>
          <p:cNvGrpSpPr>
            <a:grpSpLocks/>
          </p:cNvGrpSpPr>
          <p:nvPr/>
        </p:nvGrpSpPr>
        <p:grpSpPr bwMode="auto">
          <a:xfrm>
            <a:off x="5589091" y="1160860"/>
            <a:ext cx="928688" cy="1343025"/>
            <a:chOff x="0" y="0"/>
            <a:chExt cx="1039" cy="1127"/>
          </a:xfrm>
        </p:grpSpPr>
        <p:sp>
          <p:nvSpPr>
            <p:cNvPr id="52269" name="Freeform 59"/>
            <p:cNvSpPr>
              <a:spLocks/>
            </p:cNvSpPr>
            <p:nvPr/>
          </p:nvSpPr>
          <p:spPr bwMode="auto">
            <a:xfrm rot="7877256">
              <a:off x="-60" y="46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70" name="Picture 6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7256">
              <a:off x="375" y="-60"/>
              <a:ext cx="28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5" name="Group 64"/>
          <p:cNvGrpSpPr>
            <a:grpSpLocks/>
          </p:cNvGrpSpPr>
          <p:nvPr/>
        </p:nvGrpSpPr>
        <p:grpSpPr bwMode="auto">
          <a:xfrm>
            <a:off x="7408962" y="4073129"/>
            <a:ext cx="885825" cy="1373981"/>
            <a:chOff x="0" y="0"/>
            <a:chExt cx="992" cy="1153"/>
          </a:xfrm>
        </p:grpSpPr>
        <p:sp>
          <p:nvSpPr>
            <p:cNvPr id="52267" name="Freeform 62"/>
            <p:cNvSpPr>
              <a:spLocks/>
            </p:cNvSpPr>
            <p:nvPr/>
          </p:nvSpPr>
          <p:spPr bwMode="auto">
            <a:xfrm rot="7693265">
              <a:off x="-87" y="47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68" name="Picture 6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3264">
              <a:off x="356" y="-47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56" name="Group 67"/>
          <p:cNvGrpSpPr>
            <a:grpSpLocks/>
          </p:cNvGrpSpPr>
          <p:nvPr/>
        </p:nvGrpSpPr>
        <p:grpSpPr bwMode="auto">
          <a:xfrm>
            <a:off x="7118747" y="1348978"/>
            <a:ext cx="1128713" cy="852488"/>
            <a:chOff x="0" y="0"/>
            <a:chExt cx="1264" cy="715"/>
          </a:xfrm>
        </p:grpSpPr>
        <p:sp>
          <p:nvSpPr>
            <p:cNvPr id="52265" name="Freeform 65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2266" name="Picture 66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57" name="Oval 68"/>
          <p:cNvSpPr>
            <a:spLocks/>
          </p:cNvSpPr>
          <p:nvPr/>
        </p:nvSpPr>
        <p:spPr bwMode="auto">
          <a:xfrm rot="-10455006">
            <a:off x="7046417" y="313253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58" name="Oval 69"/>
          <p:cNvSpPr>
            <a:spLocks/>
          </p:cNvSpPr>
          <p:nvPr/>
        </p:nvSpPr>
        <p:spPr bwMode="auto">
          <a:xfrm rot="-10455006">
            <a:off x="6788348" y="264795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59" name="Oval 70"/>
          <p:cNvSpPr>
            <a:spLocks/>
          </p:cNvSpPr>
          <p:nvPr/>
        </p:nvSpPr>
        <p:spPr bwMode="auto">
          <a:xfrm rot="-10455006">
            <a:off x="6522244" y="4747022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60" name="Oval 71"/>
          <p:cNvSpPr>
            <a:spLocks/>
          </p:cNvSpPr>
          <p:nvPr/>
        </p:nvSpPr>
        <p:spPr bwMode="auto">
          <a:xfrm rot="-10455006">
            <a:off x="6017717" y="4679156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61" name="Oval 72"/>
          <p:cNvSpPr>
            <a:spLocks/>
          </p:cNvSpPr>
          <p:nvPr/>
        </p:nvSpPr>
        <p:spPr bwMode="auto">
          <a:xfrm rot="-10455006">
            <a:off x="5815013" y="2230041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2262" name="Oval 73"/>
          <p:cNvSpPr>
            <a:spLocks/>
          </p:cNvSpPr>
          <p:nvPr/>
        </p:nvSpPr>
        <p:spPr bwMode="auto">
          <a:xfrm rot="-10455006">
            <a:off x="5433715" y="2522935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52263" name="Picture 74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7" y="5885260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64" name="Picture 75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5915025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protons entrent en collision…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3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2E8B0-CAB3-9444-A588-E030CB2F6E1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5325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7" y="5885260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5915025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3" name="Group 12"/>
          <p:cNvGrpSpPr>
            <a:grpSpLocks/>
          </p:cNvGrpSpPr>
          <p:nvPr/>
        </p:nvGrpSpPr>
        <p:grpSpPr bwMode="auto">
          <a:xfrm>
            <a:off x="407194" y="1743075"/>
            <a:ext cx="3629025" cy="2800350"/>
            <a:chOff x="0" y="0"/>
            <a:chExt cx="4064" cy="2352"/>
          </a:xfrm>
        </p:grpSpPr>
        <p:sp>
          <p:nvSpPr>
            <p:cNvPr id="53263" name="Oval 4"/>
            <p:cNvSpPr>
              <a:spLocks/>
            </p:cNvSpPr>
            <p:nvPr/>
          </p:nvSpPr>
          <p:spPr bwMode="auto">
            <a:xfrm>
              <a:off x="2632" y="624"/>
              <a:ext cx="1157" cy="1107"/>
            </a:xfrm>
            <a:prstGeom prst="ellipse">
              <a:avLst/>
            </a:prstGeom>
            <a:solidFill>
              <a:srgbClr val="1106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64" name="Oval 5"/>
            <p:cNvSpPr>
              <a:spLocks/>
            </p:cNvSpPr>
            <p:nvPr/>
          </p:nvSpPr>
          <p:spPr bwMode="auto">
            <a:xfrm>
              <a:off x="1448" y="624"/>
              <a:ext cx="1157" cy="1107"/>
            </a:xfrm>
            <a:prstGeom prst="ellipse">
              <a:avLst/>
            </a:prstGeom>
            <a:solidFill>
              <a:srgbClr val="02941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65" name="Oval 6"/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66" name="Rectangle 7"/>
            <p:cNvSpPr>
              <a:spLocks/>
            </p:cNvSpPr>
            <p:nvPr/>
          </p:nvSpPr>
          <p:spPr bwMode="auto">
            <a:xfrm>
              <a:off x="1682" y="289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Proton</a:t>
              </a:r>
            </a:p>
          </p:txBody>
        </p:sp>
        <p:sp>
          <p:nvSpPr>
            <p:cNvPr id="53267" name="Oval 8"/>
            <p:cNvSpPr>
              <a:spLocks/>
            </p:cNvSpPr>
            <p:nvPr/>
          </p:nvSpPr>
          <p:spPr bwMode="auto">
            <a:xfrm>
              <a:off x="266" y="612"/>
              <a:ext cx="1157" cy="1108"/>
            </a:xfrm>
            <a:prstGeom prst="ellipse">
              <a:avLst/>
            </a:prstGeom>
            <a:solidFill>
              <a:srgbClr val="EB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68" name="Rectangle 9"/>
            <p:cNvSpPr>
              <a:spLocks/>
            </p:cNvSpPr>
            <p:nvPr/>
          </p:nvSpPr>
          <p:spPr bwMode="auto">
            <a:xfrm>
              <a:off x="386" y="947"/>
              <a:ext cx="9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up</a:t>
              </a:r>
            </a:p>
          </p:txBody>
        </p:sp>
        <p:sp>
          <p:nvSpPr>
            <p:cNvPr id="53269" name="Rectangle 10"/>
            <p:cNvSpPr>
              <a:spLocks/>
            </p:cNvSpPr>
            <p:nvPr/>
          </p:nvSpPr>
          <p:spPr bwMode="auto">
            <a:xfrm>
              <a:off x="2753" y="952"/>
              <a:ext cx="92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down</a:t>
              </a:r>
            </a:p>
          </p:txBody>
        </p:sp>
        <p:sp>
          <p:nvSpPr>
            <p:cNvPr id="53270" name="Rectangle 11"/>
            <p:cNvSpPr>
              <a:spLocks/>
            </p:cNvSpPr>
            <p:nvPr/>
          </p:nvSpPr>
          <p:spPr bwMode="auto">
            <a:xfrm>
              <a:off x="1569" y="952"/>
              <a:ext cx="92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up</a:t>
              </a:r>
            </a:p>
          </p:txBody>
        </p:sp>
      </p:grpSp>
      <p:grpSp>
        <p:nvGrpSpPr>
          <p:cNvPr id="53254" name="Group 21"/>
          <p:cNvGrpSpPr>
            <a:grpSpLocks/>
          </p:cNvGrpSpPr>
          <p:nvPr/>
        </p:nvGrpSpPr>
        <p:grpSpPr bwMode="auto">
          <a:xfrm>
            <a:off x="4986338" y="1743075"/>
            <a:ext cx="3629025" cy="2800350"/>
            <a:chOff x="0" y="0"/>
            <a:chExt cx="4064" cy="2352"/>
          </a:xfrm>
        </p:grpSpPr>
        <p:sp>
          <p:nvSpPr>
            <p:cNvPr id="53255" name="Oval 13"/>
            <p:cNvSpPr>
              <a:spLocks/>
            </p:cNvSpPr>
            <p:nvPr/>
          </p:nvSpPr>
          <p:spPr bwMode="auto">
            <a:xfrm>
              <a:off x="2632" y="624"/>
              <a:ext cx="1157" cy="1107"/>
            </a:xfrm>
            <a:prstGeom prst="ellipse">
              <a:avLst/>
            </a:prstGeom>
            <a:solidFill>
              <a:srgbClr val="1106A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56" name="Oval 14"/>
            <p:cNvSpPr>
              <a:spLocks/>
            </p:cNvSpPr>
            <p:nvPr/>
          </p:nvSpPr>
          <p:spPr bwMode="auto">
            <a:xfrm>
              <a:off x="1448" y="624"/>
              <a:ext cx="1157" cy="1107"/>
            </a:xfrm>
            <a:prstGeom prst="ellipse">
              <a:avLst/>
            </a:prstGeom>
            <a:solidFill>
              <a:srgbClr val="02941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57" name="Oval 15"/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58" name="Rectangle 16"/>
            <p:cNvSpPr>
              <a:spLocks/>
            </p:cNvSpPr>
            <p:nvPr/>
          </p:nvSpPr>
          <p:spPr bwMode="auto">
            <a:xfrm>
              <a:off x="1682" y="289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Proton</a:t>
              </a:r>
            </a:p>
          </p:txBody>
        </p:sp>
        <p:sp>
          <p:nvSpPr>
            <p:cNvPr id="53259" name="Oval 17"/>
            <p:cNvSpPr>
              <a:spLocks/>
            </p:cNvSpPr>
            <p:nvPr/>
          </p:nvSpPr>
          <p:spPr bwMode="auto">
            <a:xfrm>
              <a:off x="266" y="612"/>
              <a:ext cx="1157" cy="1108"/>
            </a:xfrm>
            <a:prstGeom prst="ellipse">
              <a:avLst/>
            </a:prstGeom>
            <a:solidFill>
              <a:srgbClr val="EB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53260" name="Rectangle 18"/>
            <p:cNvSpPr>
              <a:spLocks/>
            </p:cNvSpPr>
            <p:nvPr/>
          </p:nvSpPr>
          <p:spPr bwMode="auto">
            <a:xfrm>
              <a:off x="386" y="947"/>
              <a:ext cx="92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up</a:t>
              </a:r>
            </a:p>
          </p:txBody>
        </p:sp>
        <p:sp>
          <p:nvSpPr>
            <p:cNvPr id="53261" name="Rectangle 19"/>
            <p:cNvSpPr>
              <a:spLocks/>
            </p:cNvSpPr>
            <p:nvPr/>
          </p:nvSpPr>
          <p:spPr bwMode="auto">
            <a:xfrm>
              <a:off x="2753" y="952"/>
              <a:ext cx="92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down</a:t>
              </a:r>
            </a:p>
          </p:txBody>
        </p:sp>
        <p:sp>
          <p:nvSpPr>
            <p:cNvPr id="53262" name="Rectangle 20"/>
            <p:cNvSpPr>
              <a:spLocks/>
            </p:cNvSpPr>
            <p:nvPr/>
          </p:nvSpPr>
          <p:spPr bwMode="auto">
            <a:xfrm>
              <a:off x="1569" y="952"/>
              <a:ext cx="92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23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up</a:t>
              </a:r>
            </a:p>
          </p:txBody>
        </p:sp>
      </p:grpSp>
      <p:sp>
        <p:nvSpPr>
          <p:cNvPr id="24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protons </a:t>
            </a:r>
            <a:r>
              <a:rPr lang="fr-FR" sz="4000" dirty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entrent en collision 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…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225DF-E1AB-2340-9F8F-C939E991672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4275" name="Oval 2"/>
          <p:cNvSpPr>
            <a:spLocks/>
          </p:cNvSpPr>
          <p:nvPr/>
        </p:nvSpPr>
        <p:spPr bwMode="auto">
          <a:xfrm>
            <a:off x="1628775" y="1981200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76" name="Oval 3"/>
          <p:cNvSpPr>
            <a:spLocks/>
          </p:cNvSpPr>
          <p:nvPr/>
        </p:nvSpPr>
        <p:spPr bwMode="auto">
          <a:xfrm>
            <a:off x="3243263" y="246697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77" name="Oval 4"/>
          <p:cNvSpPr>
            <a:spLocks/>
          </p:cNvSpPr>
          <p:nvPr/>
        </p:nvSpPr>
        <p:spPr bwMode="auto">
          <a:xfrm>
            <a:off x="2171700" y="420052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4278" name="Group 7"/>
          <p:cNvGrpSpPr>
            <a:grpSpLocks/>
          </p:cNvGrpSpPr>
          <p:nvPr/>
        </p:nvGrpSpPr>
        <p:grpSpPr bwMode="auto">
          <a:xfrm>
            <a:off x="2503885" y="1194198"/>
            <a:ext cx="1142107" cy="731044"/>
            <a:chOff x="0" y="0"/>
            <a:chExt cx="1279" cy="613"/>
          </a:xfrm>
        </p:grpSpPr>
        <p:sp>
          <p:nvSpPr>
            <p:cNvPr id="54353" name="Freeform 5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54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79" name="Group 10"/>
          <p:cNvGrpSpPr>
            <a:grpSpLocks/>
          </p:cNvGrpSpPr>
          <p:nvPr/>
        </p:nvGrpSpPr>
        <p:grpSpPr bwMode="auto">
          <a:xfrm>
            <a:off x="2503884" y="3533776"/>
            <a:ext cx="1143000" cy="650081"/>
            <a:chOff x="0" y="0"/>
            <a:chExt cx="1280" cy="546"/>
          </a:xfrm>
        </p:grpSpPr>
        <p:sp>
          <p:nvSpPr>
            <p:cNvPr id="54351" name="Freeform 8"/>
            <p:cNvSpPr>
              <a:spLocks/>
            </p:cNvSpPr>
            <p:nvPr/>
          </p:nvSpPr>
          <p:spPr bwMode="auto">
            <a:xfrm rot="-735885">
              <a:off x="57" y="17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52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5885">
              <a:off x="16" y="129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0" name="Group 13"/>
          <p:cNvGrpSpPr>
            <a:grpSpLocks/>
          </p:cNvGrpSpPr>
          <p:nvPr/>
        </p:nvGrpSpPr>
        <p:grpSpPr bwMode="auto">
          <a:xfrm>
            <a:off x="1375172" y="2561035"/>
            <a:ext cx="929581" cy="1329928"/>
            <a:chOff x="0" y="0"/>
            <a:chExt cx="1040" cy="1116"/>
          </a:xfrm>
        </p:grpSpPr>
        <p:sp>
          <p:nvSpPr>
            <p:cNvPr id="54349" name="Freeform 11"/>
            <p:cNvSpPr>
              <a:spLocks/>
            </p:cNvSpPr>
            <p:nvPr/>
          </p:nvSpPr>
          <p:spPr bwMode="auto">
            <a:xfrm rot="-2890789">
              <a:off x="-62" y="458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50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9210">
              <a:off x="380" y="-65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1" name="Group 16"/>
          <p:cNvGrpSpPr>
            <a:grpSpLocks/>
          </p:cNvGrpSpPr>
          <p:nvPr/>
        </p:nvGrpSpPr>
        <p:grpSpPr bwMode="auto">
          <a:xfrm>
            <a:off x="2127052" y="2921794"/>
            <a:ext cx="1142107" cy="731044"/>
            <a:chOff x="0" y="0"/>
            <a:chExt cx="1279" cy="613"/>
          </a:xfrm>
        </p:grpSpPr>
        <p:sp>
          <p:nvSpPr>
            <p:cNvPr id="54347" name="Freeform 14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48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2" name="Group 19"/>
          <p:cNvGrpSpPr>
            <a:grpSpLocks/>
          </p:cNvGrpSpPr>
          <p:nvPr/>
        </p:nvGrpSpPr>
        <p:grpSpPr bwMode="auto">
          <a:xfrm>
            <a:off x="2198489" y="1833563"/>
            <a:ext cx="1147465" cy="723900"/>
            <a:chOff x="0" y="0"/>
            <a:chExt cx="1284" cy="608"/>
          </a:xfrm>
        </p:grpSpPr>
        <p:sp>
          <p:nvSpPr>
            <p:cNvPr id="54345" name="Freeform 17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46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3" name="Group 22"/>
          <p:cNvGrpSpPr>
            <a:grpSpLocks/>
          </p:cNvGrpSpPr>
          <p:nvPr/>
        </p:nvGrpSpPr>
        <p:grpSpPr bwMode="auto">
          <a:xfrm>
            <a:off x="1098352" y="3636169"/>
            <a:ext cx="1140321" cy="721519"/>
            <a:chOff x="0" y="0"/>
            <a:chExt cx="1277" cy="606"/>
          </a:xfrm>
        </p:grpSpPr>
        <p:sp>
          <p:nvSpPr>
            <p:cNvPr id="54343" name="Freeform 20"/>
            <p:cNvSpPr>
              <a:spLocks/>
            </p:cNvSpPr>
            <p:nvPr/>
          </p:nvSpPr>
          <p:spPr bwMode="auto">
            <a:xfrm rot="938535">
              <a:off x="54" y="202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44" name="Picture 2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3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4" name="Group 25"/>
          <p:cNvGrpSpPr>
            <a:grpSpLocks/>
          </p:cNvGrpSpPr>
          <p:nvPr/>
        </p:nvGrpSpPr>
        <p:grpSpPr bwMode="auto">
          <a:xfrm>
            <a:off x="2857500" y="3990976"/>
            <a:ext cx="851000" cy="1403747"/>
            <a:chOff x="0" y="0"/>
            <a:chExt cx="953" cy="1178"/>
          </a:xfrm>
        </p:grpSpPr>
        <p:sp>
          <p:nvSpPr>
            <p:cNvPr id="54341" name="Freeform 23"/>
            <p:cNvSpPr>
              <a:spLocks/>
            </p:cNvSpPr>
            <p:nvPr/>
          </p:nvSpPr>
          <p:spPr bwMode="auto">
            <a:xfrm rot="-3267738">
              <a:off x="-106" y="48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42" name="Picture 2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260">
              <a:off x="336" y="-34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5" name="Group 28"/>
          <p:cNvGrpSpPr>
            <a:grpSpLocks/>
          </p:cNvGrpSpPr>
          <p:nvPr/>
        </p:nvGrpSpPr>
        <p:grpSpPr bwMode="auto">
          <a:xfrm>
            <a:off x="870645" y="1309688"/>
            <a:ext cx="809030" cy="1432322"/>
            <a:chOff x="0" y="0"/>
            <a:chExt cx="906" cy="1203"/>
          </a:xfrm>
        </p:grpSpPr>
        <p:sp>
          <p:nvSpPr>
            <p:cNvPr id="54339" name="Freeform 26"/>
            <p:cNvSpPr>
              <a:spLocks/>
            </p:cNvSpPr>
            <p:nvPr/>
          </p:nvSpPr>
          <p:spPr bwMode="auto">
            <a:xfrm rot="-3451728">
              <a:off x="-130" y="500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40" name="Picture 2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8271">
              <a:off x="313" y="-22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6" name="Group 31"/>
          <p:cNvGrpSpPr>
            <a:grpSpLocks/>
          </p:cNvGrpSpPr>
          <p:nvPr/>
        </p:nvGrpSpPr>
        <p:grpSpPr bwMode="auto">
          <a:xfrm>
            <a:off x="1091208" y="4605338"/>
            <a:ext cx="1147465" cy="723900"/>
            <a:chOff x="0" y="0"/>
            <a:chExt cx="1284" cy="608"/>
          </a:xfrm>
        </p:grpSpPr>
        <p:sp>
          <p:nvSpPr>
            <p:cNvPr id="54337" name="Freeform 29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38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87" name="Oval 32"/>
          <p:cNvSpPr>
            <a:spLocks/>
          </p:cNvSpPr>
          <p:nvPr/>
        </p:nvSpPr>
        <p:spPr bwMode="auto">
          <a:xfrm>
            <a:off x="1900238" y="31718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8" name="Oval 33"/>
          <p:cNvSpPr>
            <a:spLocks/>
          </p:cNvSpPr>
          <p:nvPr/>
        </p:nvSpPr>
        <p:spPr bwMode="auto">
          <a:xfrm>
            <a:off x="2193131" y="361950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89" name="Oval 34"/>
          <p:cNvSpPr>
            <a:spLocks/>
          </p:cNvSpPr>
          <p:nvPr/>
        </p:nvSpPr>
        <p:spPr bwMode="auto">
          <a:xfrm>
            <a:off x="2300288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0" name="Oval 35"/>
          <p:cNvSpPr>
            <a:spLocks/>
          </p:cNvSpPr>
          <p:nvPr/>
        </p:nvSpPr>
        <p:spPr bwMode="auto">
          <a:xfrm>
            <a:off x="2807494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1" name="Oval 36"/>
          <p:cNvSpPr>
            <a:spLocks/>
          </p:cNvSpPr>
          <p:nvPr/>
        </p:nvSpPr>
        <p:spPr bwMode="auto">
          <a:xfrm>
            <a:off x="3193256" y="3905250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2" name="Oval 37"/>
          <p:cNvSpPr>
            <a:spLocks/>
          </p:cNvSpPr>
          <p:nvPr/>
        </p:nvSpPr>
        <p:spPr bwMode="auto">
          <a:xfrm>
            <a:off x="3550444" y="3562350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3" name="Oval 38"/>
          <p:cNvSpPr>
            <a:spLocks/>
          </p:cNvSpPr>
          <p:nvPr/>
        </p:nvSpPr>
        <p:spPr bwMode="auto">
          <a:xfrm rot="-10455006">
            <a:off x="6983909" y="3993356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4" name="Oval 39"/>
          <p:cNvSpPr>
            <a:spLocks/>
          </p:cNvSpPr>
          <p:nvPr/>
        </p:nvSpPr>
        <p:spPr bwMode="auto">
          <a:xfrm rot="-10455006">
            <a:off x="5414070" y="329446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295" name="Oval 40"/>
          <p:cNvSpPr>
            <a:spLocks/>
          </p:cNvSpPr>
          <p:nvPr/>
        </p:nvSpPr>
        <p:spPr bwMode="auto">
          <a:xfrm rot="-10455006">
            <a:off x="6609755" y="171331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4296" name="Group 43"/>
          <p:cNvGrpSpPr>
            <a:grpSpLocks/>
          </p:cNvGrpSpPr>
          <p:nvPr/>
        </p:nvGrpSpPr>
        <p:grpSpPr bwMode="auto">
          <a:xfrm>
            <a:off x="5463183" y="4535091"/>
            <a:ext cx="1131392" cy="862013"/>
            <a:chOff x="0" y="0"/>
            <a:chExt cx="1267" cy="723"/>
          </a:xfrm>
        </p:grpSpPr>
        <p:sp>
          <p:nvSpPr>
            <p:cNvPr id="54335" name="Freeform 41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36" name="Picture 4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7" name="Group 46"/>
          <p:cNvGrpSpPr>
            <a:grpSpLocks/>
          </p:cNvGrpSpPr>
          <p:nvPr/>
        </p:nvGrpSpPr>
        <p:grpSpPr bwMode="auto">
          <a:xfrm>
            <a:off x="5623024" y="2436019"/>
            <a:ext cx="1142107" cy="501254"/>
            <a:chOff x="0" y="0"/>
            <a:chExt cx="1279" cy="420"/>
          </a:xfrm>
        </p:grpSpPr>
        <p:sp>
          <p:nvSpPr>
            <p:cNvPr id="54333" name="Freeform 44"/>
            <p:cNvSpPr>
              <a:spLocks/>
            </p:cNvSpPr>
            <p:nvPr/>
          </p:nvSpPr>
          <p:spPr bwMode="auto">
            <a:xfrm rot="10409108">
              <a:off x="59" y="109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34" name="Picture 4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892">
              <a:off x="11" y="70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8" name="Group 49"/>
          <p:cNvGrpSpPr>
            <a:grpSpLocks/>
          </p:cNvGrpSpPr>
          <p:nvPr/>
        </p:nvGrpSpPr>
        <p:grpSpPr bwMode="auto">
          <a:xfrm>
            <a:off x="6883897" y="2861073"/>
            <a:ext cx="991195" cy="1248965"/>
            <a:chOff x="0" y="0"/>
            <a:chExt cx="1110" cy="1048"/>
          </a:xfrm>
        </p:grpSpPr>
        <p:sp>
          <p:nvSpPr>
            <p:cNvPr id="54331" name="Freeform 47"/>
            <p:cNvSpPr>
              <a:spLocks/>
            </p:cNvSpPr>
            <p:nvPr/>
          </p:nvSpPr>
          <p:spPr bwMode="auto">
            <a:xfrm rot="8254203">
              <a:off x="-29" y="424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32" name="Picture 4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45797">
              <a:off x="-68" y="384"/>
              <a:ext cx="12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9" name="Group 52"/>
          <p:cNvGrpSpPr>
            <a:grpSpLocks/>
          </p:cNvGrpSpPr>
          <p:nvPr/>
        </p:nvGrpSpPr>
        <p:grpSpPr bwMode="auto">
          <a:xfrm>
            <a:off x="5969496" y="2878931"/>
            <a:ext cx="1128713" cy="852488"/>
            <a:chOff x="0" y="0"/>
            <a:chExt cx="1264" cy="715"/>
          </a:xfrm>
        </p:grpSpPr>
        <p:sp>
          <p:nvSpPr>
            <p:cNvPr id="54329" name="Freeform 50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30" name="Picture 5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300" name="Group 55"/>
          <p:cNvGrpSpPr>
            <a:grpSpLocks/>
          </p:cNvGrpSpPr>
          <p:nvPr/>
        </p:nvGrpSpPr>
        <p:grpSpPr bwMode="auto">
          <a:xfrm>
            <a:off x="5808762" y="3950494"/>
            <a:ext cx="1131391" cy="860822"/>
            <a:chOff x="0" y="0"/>
            <a:chExt cx="1267" cy="723"/>
          </a:xfrm>
        </p:grpSpPr>
        <p:sp>
          <p:nvSpPr>
            <p:cNvPr id="54327" name="Freeform 53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28" name="Picture 5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301" name="Group 58"/>
          <p:cNvGrpSpPr>
            <a:grpSpLocks/>
          </p:cNvGrpSpPr>
          <p:nvPr/>
        </p:nvGrpSpPr>
        <p:grpSpPr bwMode="auto">
          <a:xfrm>
            <a:off x="7045524" y="2306241"/>
            <a:ext cx="1131392" cy="862013"/>
            <a:chOff x="0" y="0"/>
            <a:chExt cx="1267" cy="723"/>
          </a:xfrm>
        </p:grpSpPr>
        <p:sp>
          <p:nvSpPr>
            <p:cNvPr id="54325" name="Freeform 56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26" name="Picture 5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302" name="Group 61"/>
          <p:cNvGrpSpPr>
            <a:grpSpLocks/>
          </p:cNvGrpSpPr>
          <p:nvPr/>
        </p:nvGrpSpPr>
        <p:grpSpPr bwMode="auto">
          <a:xfrm>
            <a:off x="5589091" y="1160860"/>
            <a:ext cx="928688" cy="1343025"/>
            <a:chOff x="0" y="0"/>
            <a:chExt cx="1039" cy="1127"/>
          </a:xfrm>
        </p:grpSpPr>
        <p:sp>
          <p:nvSpPr>
            <p:cNvPr id="54323" name="Freeform 59"/>
            <p:cNvSpPr>
              <a:spLocks/>
            </p:cNvSpPr>
            <p:nvPr/>
          </p:nvSpPr>
          <p:spPr bwMode="auto">
            <a:xfrm rot="7877256">
              <a:off x="-60" y="46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24" name="Picture 6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7256">
              <a:off x="375" y="-60"/>
              <a:ext cx="28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303" name="Group 64"/>
          <p:cNvGrpSpPr>
            <a:grpSpLocks/>
          </p:cNvGrpSpPr>
          <p:nvPr/>
        </p:nvGrpSpPr>
        <p:grpSpPr bwMode="auto">
          <a:xfrm>
            <a:off x="7408962" y="4073129"/>
            <a:ext cx="885825" cy="1373981"/>
            <a:chOff x="0" y="0"/>
            <a:chExt cx="992" cy="1153"/>
          </a:xfrm>
        </p:grpSpPr>
        <p:sp>
          <p:nvSpPr>
            <p:cNvPr id="54321" name="Freeform 62"/>
            <p:cNvSpPr>
              <a:spLocks/>
            </p:cNvSpPr>
            <p:nvPr/>
          </p:nvSpPr>
          <p:spPr bwMode="auto">
            <a:xfrm rot="7693265">
              <a:off x="-87" y="47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22" name="Picture 6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3264">
              <a:off x="356" y="-47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304" name="Group 67"/>
          <p:cNvGrpSpPr>
            <a:grpSpLocks/>
          </p:cNvGrpSpPr>
          <p:nvPr/>
        </p:nvGrpSpPr>
        <p:grpSpPr bwMode="auto">
          <a:xfrm>
            <a:off x="7118747" y="1348978"/>
            <a:ext cx="1128713" cy="852488"/>
            <a:chOff x="0" y="0"/>
            <a:chExt cx="1264" cy="715"/>
          </a:xfrm>
        </p:grpSpPr>
        <p:sp>
          <p:nvSpPr>
            <p:cNvPr id="54319" name="Freeform 65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4320" name="Picture 66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05" name="Oval 68"/>
          <p:cNvSpPr>
            <a:spLocks/>
          </p:cNvSpPr>
          <p:nvPr/>
        </p:nvSpPr>
        <p:spPr bwMode="auto">
          <a:xfrm rot="-10455006">
            <a:off x="7046417" y="313253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306" name="Oval 69"/>
          <p:cNvSpPr>
            <a:spLocks/>
          </p:cNvSpPr>
          <p:nvPr/>
        </p:nvSpPr>
        <p:spPr bwMode="auto">
          <a:xfrm rot="-10455006">
            <a:off x="6788348" y="264795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307" name="Oval 70"/>
          <p:cNvSpPr>
            <a:spLocks/>
          </p:cNvSpPr>
          <p:nvPr/>
        </p:nvSpPr>
        <p:spPr bwMode="auto">
          <a:xfrm rot="-10455006">
            <a:off x="6522244" y="4747022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308" name="Oval 71"/>
          <p:cNvSpPr>
            <a:spLocks/>
          </p:cNvSpPr>
          <p:nvPr/>
        </p:nvSpPr>
        <p:spPr bwMode="auto">
          <a:xfrm rot="-10455006">
            <a:off x="6017717" y="4679156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309" name="Oval 72"/>
          <p:cNvSpPr>
            <a:spLocks/>
          </p:cNvSpPr>
          <p:nvPr/>
        </p:nvSpPr>
        <p:spPr bwMode="auto">
          <a:xfrm rot="-10455006">
            <a:off x="5815013" y="2230041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4310" name="Oval 73"/>
          <p:cNvSpPr>
            <a:spLocks/>
          </p:cNvSpPr>
          <p:nvPr/>
        </p:nvSpPr>
        <p:spPr bwMode="auto">
          <a:xfrm rot="-10455006">
            <a:off x="5433715" y="2522935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54311" name="Picture 74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7" y="5885260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12" name="Picture 75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5915025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89" name="Group 81"/>
          <p:cNvGrpSpPr>
            <a:grpSpLocks/>
          </p:cNvGrpSpPr>
          <p:nvPr/>
        </p:nvGrpSpPr>
        <p:grpSpPr bwMode="auto">
          <a:xfrm>
            <a:off x="3604022" y="4601767"/>
            <a:ext cx="2081510" cy="2202656"/>
            <a:chOff x="0" y="0"/>
            <a:chExt cx="2330" cy="1850"/>
          </a:xfrm>
        </p:grpSpPr>
        <p:pic>
          <p:nvPicPr>
            <p:cNvPr id="54314" name="Picture 76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1196"/>
              <a:ext cx="6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5" name="Picture 77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46"/>
              <a:ext cx="96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6" name="Picture 78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-24"/>
              <a:ext cx="11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7" name="Picture 79"/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176"/>
              <a:ext cx="26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318" name="Picture 80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1166"/>
              <a:ext cx="127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protons </a:t>
            </a:r>
            <a:r>
              <a:rPr lang="fr-FR" sz="4000" dirty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entrent en collision 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…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9A1AC9-5FA0-764A-A19F-6370155C9F3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5299" name="Oval 2"/>
          <p:cNvSpPr>
            <a:spLocks/>
          </p:cNvSpPr>
          <p:nvPr/>
        </p:nvSpPr>
        <p:spPr bwMode="auto">
          <a:xfrm>
            <a:off x="1628775" y="1981200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00" name="Oval 3"/>
          <p:cNvSpPr>
            <a:spLocks/>
          </p:cNvSpPr>
          <p:nvPr/>
        </p:nvSpPr>
        <p:spPr bwMode="auto">
          <a:xfrm>
            <a:off x="3243263" y="246697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01" name="Oval 4"/>
          <p:cNvSpPr>
            <a:spLocks/>
          </p:cNvSpPr>
          <p:nvPr/>
        </p:nvSpPr>
        <p:spPr bwMode="auto">
          <a:xfrm>
            <a:off x="2171700" y="4200525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5302" name="Group 7"/>
          <p:cNvGrpSpPr>
            <a:grpSpLocks/>
          </p:cNvGrpSpPr>
          <p:nvPr/>
        </p:nvGrpSpPr>
        <p:grpSpPr bwMode="auto">
          <a:xfrm>
            <a:off x="2503885" y="1194198"/>
            <a:ext cx="1142107" cy="731044"/>
            <a:chOff x="0" y="0"/>
            <a:chExt cx="1279" cy="613"/>
          </a:xfrm>
        </p:grpSpPr>
        <p:sp>
          <p:nvSpPr>
            <p:cNvPr id="55393" name="Freeform 5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94" name="Pictur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2503884" y="3533776"/>
            <a:ext cx="1143000" cy="650081"/>
            <a:chOff x="0" y="0"/>
            <a:chExt cx="1280" cy="546"/>
          </a:xfrm>
        </p:grpSpPr>
        <p:sp>
          <p:nvSpPr>
            <p:cNvPr id="55391" name="Freeform 8"/>
            <p:cNvSpPr>
              <a:spLocks/>
            </p:cNvSpPr>
            <p:nvPr/>
          </p:nvSpPr>
          <p:spPr bwMode="auto">
            <a:xfrm rot="-735885">
              <a:off x="57" y="17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92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35885">
              <a:off x="16" y="129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4" name="Group 13"/>
          <p:cNvGrpSpPr>
            <a:grpSpLocks/>
          </p:cNvGrpSpPr>
          <p:nvPr/>
        </p:nvGrpSpPr>
        <p:grpSpPr bwMode="auto">
          <a:xfrm>
            <a:off x="1375172" y="2561035"/>
            <a:ext cx="929581" cy="1329928"/>
            <a:chOff x="0" y="0"/>
            <a:chExt cx="1040" cy="1116"/>
          </a:xfrm>
        </p:grpSpPr>
        <p:sp>
          <p:nvSpPr>
            <p:cNvPr id="55389" name="Freeform 11"/>
            <p:cNvSpPr>
              <a:spLocks/>
            </p:cNvSpPr>
            <p:nvPr/>
          </p:nvSpPr>
          <p:spPr bwMode="auto">
            <a:xfrm rot="-2890789">
              <a:off x="-62" y="458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90" name="Picture 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09210">
              <a:off x="380" y="-65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5" name="Group 16"/>
          <p:cNvGrpSpPr>
            <a:grpSpLocks/>
          </p:cNvGrpSpPr>
          <p:nvPr/>
        </p:nvGrpSpPr>
        <p:grpSpPr bwMode="auto">
          <a:xfrm>
            <a:off x="2127052" y="2921794"/>
            <a:ext cx="1142107" cy="731044"/>
            <a:chOff x="0" y="0"/>
            <a:chExt cx="1279" cy="613"/>
          </a:xfrm>
        </p:grpSpPr>
        <p:sp>
          <p:nvSpPr>
            <p:cNvPr id="55387" name="Freeform 14"/>
            <p:cNvSpPr>
              <a:spLocks/>
            </p:cNvSpPr>
            <p:nvPr/>
          </p:nvSpPr>
          <p:spPr bwMode="auto">
            <a:xfrm rot="938535">
              <a:off x="54" y="210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88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5" y="162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6" name="Group 19"/>
          <p:cNvGrpSpPr>
            <a:grpSpLocks/>
          </p:cNvGrpSpPr>
          <p:nvPr/>
        </p:nvGrpSpPr>
        <p:grpSpPr bwMode="auto">
          <a:xfrm>
            <a:off x="2198489" y="1833563"/>
            <a:ext cx="1147465" cy="723900"/>
            <a:chOff x="0" y="0"/>
            <a:chExt cx="1284" cy="608"/>
          </a:xfrm>
        </p:grpSpPr>
        <p:sp>
          <p:nvSpPr>
            <p:cNvPr id="55385" name="Freeform 17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86" name="Picture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7" name="Group 22"/>
          <p:cNvGrpSpPr>
            <a:grpSpLocks/>
          </p:cNvGrpSpPr>
          <p:nvPr/>
        </p:nvGrpSpPr>
        <p:grpSpPr bwMode="auto">
          <a:xfrm>
            <a:off x="1098352" y="3636169"/>
            <a:ext cx="1140321" cy="721519"/>
            <a:chOff x="0" y="0"/>
            <a:chExt cx="1277" cy="606"/>
          </a:xfrm>
        </p:grpSpPr>
        <p:sp>
          <p:nvSpPr>
            <p:cNvPr id="55383" name="Freeform 20"/>
            <p:cNvSpPr>
              <a:spLocks/>
            </p:cNvSpPr>
            <p:nvPr/>
          </p:nvSpPr>
          <p:spPr bwMode="auto">
            <a:xfrm rot="938535">
              <a:off x="54" y="202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84" name="Picture 2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3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8" name="Group 25"/>
          <p:cNvGrpSpPr>
            <a:grpSpLocks/>
          </p:cNvGrpSpPr>
          <p:nvPr/>
        </p:nvGrpSpPr>
        <p:grpSpPr bwMode="auto">
          <a:xfrm>
            <a:off x="2857500" y="3990976"/>
            <a:ext cx="851000" cy="1403747"/>
            <a:chOff x="0" y="0"/>
            <a:chExt cx="953" cy="1178"/>
          </a:xfrm>
        </p:grpSpPr>
        <p:sp>
          <p:nvSpPr>
            <p:cNvPr id="55381" name="Freeform 23"/>
            <p:cNvSpPr>
              <a:spLocks/>
            </p:cNvSpPr>
            <p:nvPr/>
          </p:nvSpPr>
          <p:spPr bwMode="auto">
            <a:xfrm rot="-3267738">
              <a:off x="-106" y="487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82" name="Picture 2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260">
              <a:off x="336" y="-34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09" name="Group 28"/>
          <p:cNvGrpSpPr>
            <a:grpSpLocks/>
          </p:cNvGrpSpPr>
          <p:nvPr/>
        </p:nvGrpSpPr>
        <p:grpSpPr bwMode="auto">
          <a:xfrm>
            <a:off x="870645" y="1309688"/>
            <a:ext cx="809030" cy="1432322"/>
            <a:chOff x="0" y="0"/>
            <a:chExt cx="906" cy="1203"/>
          </a:xfrm>
        </p:grpSpPr>
        <p:sp>
          <p:nvSpPr>
            <p:cNvPr id="55379" name="Freeform 26"/>
            <p:cNvSpPr>
              <a:spLocks/>
            </p:cNvSpPr>
            <p:nvPr/>
          </p:nvSpPr>
          <p:spPr bwMode="auto">
            <a:xfrm rot="-3451728">
              <a:off x="-130" y="500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80" name="Picture 2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8271">
              <a:off x="313" y="-22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10" name="Group 31"/>
          <p:cNvGrpSpPr>
            <a:grpSpLocks/>
          </p:cNvGrpSpPr>
          <p:nvPr/>
        </p:nvGrpSpPr>
        <p:grpSpPr bwMode="auto">
          <a:xfrm>
            <a:off x="1091208" y="4605338"/>
            <a:ext cx="1147465" cy="723900"/>
            <a:chOff x="0" y="0"/>
            <a:chExt cx="1284" cy="608"/>
          </a:xfrm>
        </p:grpSpPr>
        <p:sp>
          <p:nvSpPr>
            <p:cNvPr id="55377" name="Freeform 29"/>
            <p:cNvSpPr>
              <a:spLocks/>
            </p:cNvSpPr>
            <p:nvPr/>
          </p:nvSpPr>
          <p:spPr bwMode="auto">
            <a:xfrm rot="938535">
              <a:off x="62" y="20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78" name="Picture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8535">
              <a:off x="14" y="164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11" name="Oval 32"/>
          <p:cNvSpPr>
            <a:spLocks/>
          </p:cNvSpPr>
          <p:nvPr/>
        </p:nvSpPr>
        <p:spPr bwMode="auto">
          <a:xfrm>
            <a:off x="1900238" y="31718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2" name="Oval 33"/>
          <p:cNvSpPr>
            <a:spLocks/>
          </p:cNvSpPr>
          <p:nvPr/>
        </p:nvSpPr>
        <p:spPr bwMode="auto">
          <a:xfrm>
            <a:off x="2193131" y="361950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3" name="Oval 34"/>
          <p:cNvSpPr>
            <a:spLocks/>
          </p:cNvSpPr>
          <p:nvPr/>
        </p:nvSpPr>
        <p:spPr bwMode="auto">
          <a:xfrm>
            <a:off x="2300288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4" name="Oval 35"/>
          <p:cNvSpPr>
            <a:spLocks/>
          </p:cNvSpPr>
          <p:nvPr/>
        </p:nvSpPr>
        <p:spPr bwMode="auto">
          <a:xfrm>
            <a:off x="2807494" y="149542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5" name="Oval 36"/>
          <p:cNvSpPr>
            <a:spLocks/>
          </p:cNvSpPr>
          <p:nvPr/>
        </p:nvSpPr>
        <p:spPr bwMode="auto">
          <a:xfrm>
            <a:off x="3193256" y="3905250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6" name="Oval 37"/>
          <p:cNvSpPr>
            <a:spLocks/>
          </p:cNvSpPr>
          <p:nvPr/>
        </p:nvSpPr>
        <p:spPr bwMode="auto">
          <a:xfrm>
            <a:off x="3550444" y="3562350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7" name="Oval 38"/>
          <p:cNvSpPr>
            <a:spLocks/>
          </p:cNvSpPr>
          <p:nvPr/>
        </p:nvSpPr>
        <p:spPr bwMode="auto">
          <a:xfrm rot="-10455006">
            <a:off x="6983909" y="3993356"/>
            <a:ext cx="542925" cy="723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8" name="Oval 39"/>
          <p:cNvSpPr>
            <a:spLocks/>
          </p:cNvSpPr>
          <p:nvPr/>
        </p:nvSpPr>
        <p:spPr bwMode="auto">
          <a:xfrm rot="-10455006">
            <a:off x="5414070" y="329446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19" name="Oval 40"/>
          <p:cNvSpPr>
            <a:spLocks/>
          </p:cNvSpPr>
          <p:nvPr/>
        </p:nvSpPr>
        <p:spPr bwMode="auto">
          <a:xfrm rot="-10455006">
            <a:off x="6609755" y="1713310"/>
            <a:ext cx="542925" cy="7239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grpSp>
        <p:nvGrpSpPr>
          <p:cNvPr id="55320" name="Group 43"/>
          <p:cNvGrpSpPr>
            <a:grpSpLocks/>
          </p:cNvGrpSpPr>
          <p:nvPr/>
        </p:nvGrpSpPr>
        <p:grpSpPr bwMode="auto">
          <a:xfrm>
            <a:off x="5463183" y="4535091"/>
            <a:ext cx="1131392" cy="862013"/>
            <a:chOff x="0" y="0"/>
            <a:chExt cx="1267" cy="723"/>
          </a:xfrm>
        </p:grpSpPr>
        <p:sp>
          <p:nvSpPr>
            <p:cNvPr id="55375" name="Freeform 41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76" name="Picture 4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1" name="Group 46"/>
          <p:cNvGrpSpPr>
            <a:grpSpLocks/>
          </p:cNvGrpSpPr>
          <p:nvPr/>
        </p:nvGrpSpPr>
        <p:grpSpPr bwMode="auto">
          <a:xfrm>
            <a:off x="5623024" y="2436019"/>
            <a:ext cx="1142107" cy="501254"/>
            <a:chOff x="0" y="0"/>
            <a:chExt cx="1279" cy="420"/>
          </a:xfrm>
        </p:grpSpPr>
        <p:sp>
          <p:nvSpPr>
            <p:cNvPr id="55373" name="Freeform 44"/>
            <p:cNvSpPr>
              <a:spLocks/>
            </p:cNvSpPr>
            <p:nvPr/>
          </p:nvSpPr>
          <p:spPr bwMode="auto">
            <a:xfrm rot="10409108">
              <a:off x="59" y="109"/>
              <a:ext cx="1167" cy="200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74" name="Picture 4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90892">
              <a:off x="11" y="70"/>
              <a:ext cx="12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2" name="Group 49"/>
          <p:cNvGrpSpPr>
            <a:grpSpLocks/>
          </p:cNvGrpSpPr>
          <p:nvPr/>
        </p:nvGrpSpPr>
        <p:grpSpPr bwMode="auto">
          <a:xfrm>
            <a:off x="6883897" y="2861073"/>
            <a:ext cx="991195" cy="1248965"/>
            <a:chOff x="0" y="0"/>
            <a:chExt cx="1110" cy="1048"/>
          </a:xfrm>
        </p:grpSpPr>
        <p:sp>
          <p:nvSpPr>
            <p:cNvPr id="55371" name="Freeform 47"/>
            <p:cNvSpPr>
              <a:spLocks/>
            </p:cNvSpPr>
            <p:nvPr/>
          </p:nvSpPr>
          <p:spPr bwMode="auto">
            <a:xfrm rot="8254203">
              <a:off x="-29" y="424"/>
              <a:ext cx="1166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72" name="Picture 48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545797">
              <a:off x="-68" y="384"/>
              <a:ext cx="1247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3" name="Group 52"/>
          <p:cNvGrpSpPr>
            <a:grpSpLocks/>
          </p:cNvGrpSpPr>
          <p:nvPr/>
        </p:nvGrpSpPr>
        <p:grpSpPr bwMode="auto">
          <a:xfrm>
            <a:off x="5969496" y="2878931"/>
            <a:ext cx="1128713" cy="852488"/>
            <a:chOff x="0" y="0"/>
            <a:chExt cx="1264" cy="715"/>
          </a:xfrm>
        </p:grpSpPr>
        <p:sp>
          <p:nvSpPr>
            <p:cNvPr id="55369" name="Freeform 50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70" name="Picture 51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4" name="Group 55"/>
          <p:cNvGrpSpPr>
            <a:grpSpLocks/>
          </p:cNvGrpSpPr>
          <p:nvPr/>
        </p:nvGrpSpPr>
        <p:grpSpPr bwMode="auto">
          <a:xfrm>
            <a:off x="5808762" y="3950494"/>
            <a:ext cx="1131391" cy="860822"/>
            <a:chOff x="0" y="0"/>
            <a:chExt cx="1267" cy="723"/>
          </a:xfrm>
        </p:grpSpPr>
        <p:sp>
          <p:nvSpPr>
            <p:cNvPr id="55367" name="Freeform 53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68" name="Picture 54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5" name="Group 58"/>
          <p:cNvGrpSpPr>
            <a:grpSpLocks/>
          </p:cNvGrpSpPr>
          <p:nvPr/>
        </p:nvGrpSpPr>
        <p:grpSpPr bwMode="auto">
          <a:xfrm>
            <a:off x="7045524" y="2306241"/>
            <a:ext cx="1131392" cy="862013"/>
            <a:chOff x="0" y="0"/>
            <a:chExt cx="1267" cy="723"/>
          </a:xfrm>
        </p:grpSpPr>
        <p:sp>
          <p:nvSpPr>
            <p:cNvPr id="55365" name="Freeform 56"/>
            <p:cNvSpPr>
              <a:spLocks/>
            </p:cNvSpPr>
            <p:nvPr/>
          </p:nvSpPr>
          <p:spPr bwMode="auto">
            <a:xfrm rot="-9516471">
              <a:off x="48" y="265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66" name="Picture 57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9" y="217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6" name="Group 61"/>
          <p:cNvGrpSpPr>
            <a:grpSpLocks/>
          </p:cNvGrpSpPr>
          <p:nvPr/>
        </p:nvGrpSpPr>
        <p:grpSpPr bwMode="auto">
          <a:xfrm>
            <a:off x="5589091" y="1160860"/>
            <a:ext cx="928688" cy="1343025"/>
            <a:chOff x="0" y="0"/>
            <a:chExt cx="1039" cy="1127"/>
          </a:xfrm>
        </p:grpSpPr>
        <p:sp>
          <p:nvSpPr>
            <p:cNvPr id="55363" name="Freeform 59"/>
            <p:cNvSpPr>
              <a:spLocks/>
            </p:cNvSpPr>
            <p:nvPr/>
          </p:nvSpPr>
          <p:spPr bwMode="auto">
            <a:xfrm rot="7877256">
              <a:off x="-60" y="46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64" name="Picture 60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77256">
              <a:off x="375" y="-60"/>
              <a:ext cx="288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7" name="Group 64"/>
          <p:cNvGrpSpPr>
            <a:grpSpLocks/>
          </p:cNvGrpSpPr>
          <p:nvPr/>
        </p:nvGrpSpPr>
        <p:grpSpPr bwMode="auto">
          <a:xfrm>
            <a:off x="7408962" y="4073129"/>
            <a:ext cx="885825" cy="1373981"/>
            <a:chOff x="0" y="0"/>
            <a:chExt cx="992" cy="1153"/>
          </a:xfrm>
        </p:grpSpPr>
        <p:sp>
          <p:nvSpPr>
            <p:cNvPr id="55361" name="Freeform 62"/>
            <p:cNvSpPr>
              <a:spLocks/>
            </p:cNvSpPr>
            <p:nvPr/>
          </p:nvSpPr>
          <p:spPr bwMode="auto">
            <a:xfrm rot="7693265">
              <a:off x="-87" y="476"/>
              <a:ext cx="1165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49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3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62" name="Picture 6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3264">
              <a:off x="356" y="-47"/>
              <a:ext cx="280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328" name="Group 67"/>
          <p:cNvGrpSpPr>
            <a:grpSpLocks/>
          </p:cNvGrpSpPr>
          <p:nvPr/>
        </p:nvGrpSpPr>
        <p:grpSpPr bwMode="auto">
          <a:xfrm>
            <a:off x="7118747" y="1348978"/>
            <a:ext cx="1128713" cy="852488"/>
            <a:chOff x="0" y="0"/>
            <a:chExt cx="1264" cy="715"/>
          </a:xfrm>
        </p:grpSpPr>
        <p:sp>
          <p:nvSpPr>
            <p:cNvPr id="55359" name="Freeform 65"/>
            <p:cNvSpPr>
              <a:spLocks/>
            </p:cNvSpPr>
            <p:nvPr/>
          </p:nvSpPr>
          <p:spPr bwMode="auto">
            <a:xfrm rot="-9516471">
              <a:off x="48" y="257"/>
              <a:ext cx="1167" cy="199"/>
            </a:xfrm>
            <a:custGeom>
              <a:avLst/>
              <a:gdLst>
                <a:gd name="T0" fmla="*/ 63 w 21600"/>
                <a:gd name="T1" fmla="*/ 0 h 20651"/>
                <a:gd name="T2" fmla="*/ 57 w 21600"/>
                <a:gd name="T3" fmla="*/ 2 h 20651"/>
                <a:gd name="T4" fmla="*/ 50 w 21600"/>
                <a:gd name="T5" fmla="*/ 0 h 20651"/>
                <a:gd name="T6" fmla="*/ 42 w 21600"/>
                <a:gd name="T7" fmla="*/ 2 h 20651"/>
                <a:gd name="T8" fmla="*/ 36 w 21600"/>
                <a:gd name="T9" fmla="*/ 0 h 20651"/>
                <a:gd name="T10" fmla="*/ 28 w 21600"/>
                <a:gd name="T11" fmla="*/ 2 h 20651"/>
                <a:gd name="T12" fmla="*/ 21 w 21600"/>
                <a:gd name="T13" fmla="*/ 0 h 20651"/>
                <a:gd name="T14" fmla="*/ 14 w 21600"/>
                <a:gd name="T15" fmla="*/ 2 h 20651"/>
                <a:gd name="T16" fmla="*/ 8 w 21600"/>
                <a:gd name="T17" fmla="*/ 0 h 20651"/>
                <a:gd name="T18" fmla="*/ 0 w 21600"/>
                <a:gd name="T19" fmla="*/ 2 h 206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0651">
                  <a:moveTo>
                    <a:pt x="21600" y="911"/>
                  </a:moveTo>
                  <a:cubicBezTo>
                    <a:pt x="20130" y="648"/>
                    <a:pt x="20922" y="20389"/>
                    <a:pt x="19452" y="20648"/>
                  </a:cubicBezTo>
                  <a:cubicBezTo>
                    <a:pt x="17974" y="20908"/>
                    <a:pt x="18110" y="-340"/>
                    <a:pt x="16964" y="347"/>
                  </a:cubicBezTo>
                  <a:cubicBezTo>
                    <a:pt x="15741" y="1080"/>
                    <a:pt x="15720" y="20389"/>
                    <a:pt x="14476" y="20648"/>
                  </a:cubicBezTo>
                  <a:cubicBezTo>
                    <a:pt x="13120" y="20930"/>
                    <a:pt x="13458" y="1201"/>
                    <a:pt x="12215" y="911"/>
                  </a:cubicBezTo>
                  <a:cubicBezTo>
                    <a:pt x="11084" y="648"/>
                    <a:pt x="10858" y="20672"/>
                    <a:pt x="9614" y="20648"/>
                  </a:cubicBezTo>
                  <a:cubicBezTo>
                    <a:pt x="8254" y="20621"/>
                    <a:pt x="8838" y="929"/>
                    <a:pt x="7126" y="911"/>
                  </a:cubicBezTo>
                  <a:cubicBezTo>
                    <a:pt x="5668" y="896"/>
                    <a:pt x="5903" y="20632"/>
                    <a:pt x="4639" y="20648"/>
                  </a:cubicBezTo>
                  <a:cubicBezTo>
                    <a:pt x="3184" y="20665"/>
                    <a:pt x="4189" y="587"/>
                    <a:pt x="2703" y="17"/>
                  </a:cubicBezTo>
                  <a:cubicBezTo>
                    <a:pt x="909" y="-670"/>
                    <a:pt x="1115" y="19306"/>
                    <a:pt x="0" y="19324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pic>
          <p:nvPicPr>
            <p:cNvPr id="55360" name="Picture 66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83528">
              <a:off x="8" y="217"/>
              <a:ext cx="1248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29" name="Oval 68"/>
          <p:cNvSpPr>
            <a:spLocks/>
          </p:cNvSpPr>
          <p:nvPr/>
        </p:nvSpPr>
        <p:spPr bwMode="auto">
          <a:xfrm rot="-10455006">
            <a:off x="7046417" y="3132535"/>
            <a:ext cx="285750" cy="381000"/>
          </a:xfrm>
          <a:prstGeom prst="ellipse">
            <a:avLst/>
          </a:prstGeom>
          <a:gradFill rotWithShape="0">
            <a:gsLst>
              <a:gs pos="0">
                <a:srgbClr val="00FF00">
                  <a:alpha val="78998"/>
                </a:srgbClr>
              </a:gs>
              <a:gs pos="100000">
                <a:srgbClr val="126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30" name="Oval 69"/>
          <p:cNvSpPr>
            <a:spLocks/>
          </p:cNvSpPr>
          <p:nvPr/>
        </p:nvSpPr>
        <p:spPr bwMode="auto">
          <a:xfrm rot="-10455006">
            <a:off x="6788348" y="2647950"/>
            <a:ext cx="285750" cy="381000"/>
          </a:xfrm>
          <a:prstGeom prst="ellipse">
            <a:avLst/>
          </a:prstGeom>
          <a:gradFill rotWithShape="0">
            <a:gsLst>
              <a:gs pos="0">
                <a:srgbClr val="126F00">
                  <a:alpha val="78998"/>
                </a:srgbClr>
              </a:gs>
              <a:gs pos="100000">
                <a:srgbClr val="00FF00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31" name="Oval 70"/>
          <p:cNvSpPr>
            <a:spLocks/>
          </p:cNvSpPr>
          <p:nvPr/>
        </p:nvSpPr>
        <p:spPr bwMode="auto">
          <a:xfrm rot="-10455006">
            <a:off x="6522244" y="4747022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FF">
                  <a:alpha val="78998"/>
                </a:srgbClr>
              </a:gs>
              <a:gs pos="100000">
                <a:srgbClr val="000072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32" name="Oval 71"/>
          <p:cNvSpPr>
            <a:spLocks/>
          </p:cNvSpPr>
          <p:nvPr/>
        </p:nvSpPr>
        <p:spPr bwMode="auto">
          <a:xfrm rot="-10455006">
            <a:off x="6017717" y="4679156"/>
            <a:ext cx="285750" cy="381000"/>
          </a:xfrm>
          <a:prstGeom prst="ellipse">
            <a:avLst/>
          </a:prstGeom>
          <a:gradFill rotWithShape="0">
            <a:gsLst>
              <a:gs pos="0">
                <a:srgbClr val="000072">
                  <a:alpha val="78998"/>
                </a:srgbClr>
              </a:gs>
              <a:gs pos="100000">
                <a:srgbClr val="0000FF">
                  <a:alpha val="78998"/>
                </a:srgbClr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>
                    <a:alpha val="78822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33" name="Oval 72"/>
          <p:cNvSpPr>
            <a:spLocks/>
          </p:cNvSpPr>
          <p:nvPr/>
        </p:nvSpPr>
        <p:spPr bwMode="auto">
          <a:xfrm rot="-10455006">
            <a:off x="5815013" y="2230041"/>
            <a:ext cx="28575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6C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5334" name="Oval 73"/>
          <p:cNvSpPr>
            <a:spLocks/>
          </p:cNvSpPr>
          <p:nvPr/>
        </p:nvSpPr>
        <p:spPr bwMode="auto">
          <a:xfrm rot="-10455006">
            <a:off x="5433715" y="2522935"/>
            <a:ext cx="285750" cy="381000"/>
          </a:xfrm>
          <a:prstGeom prst="ellipse">
            <a:avLst/>
          </a:prstGeom>
          <a:gradFill rotWithShape="0">
            <a:gsLst>
              <a:gs pos="0">
                <a:srgbClr val="6C0000"/>
              </a:gs>
              <a:gs pos="100000">
                <a:srgbClr val="FF0000"/>
              </a:gs>
            </a:gsLst>
            <a:path path="rect">
              <a:fillToRect l="38406" t="49544" r="61594" b="50456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55335" name="Picture 74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17" y="5885260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6" name="Picture 75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694" y="5915025"/>
            <a:ext cx="249316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113" name="Group 81"/>
          <p:cNvGrpSpPr>
            <a:grpSpLocks/>
          </p:cNvGrpSpPr>
          <p:nvPr/>
        </p:nvGrpSpPr>
        <p:grpSpPr bwMode="auto">
          <a:xfrm>
            <a:off x="3604022" y="4601767"/>
            <a:ext cx="2081510" cy="2202656"/>
            <a:chOff x="0" y="0"/>
            <a:chExt cx="2330" cy="1850"/>
          </a:xfrm>
        </p:grpSpPr>
        <p:pic>
          <p:nvPicPr>
            <p:cNvPr id="55354" name="Picture 76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1196"/>
              <a:ext cx="6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5" name="Picture 77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46"/>
              <a:ext cx="96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6" name="Picture 78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-24"/>
              <a:ext cx="11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7" name="Picture 79"/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176"/>
              <a:ext cx="26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8" name="Picture 80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1166"/>
              <a:ext cx="127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5338" name="Picture 82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80" y="5351860"/>
            <a:ext cx="263604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39" name="Picture 83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69" y="5410200"/>
            <a:ext cx="2636044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128" name="Group 96"/>
          <p:cNvGrpSpPr>
            <a:grpSpLocks/>
          </p:cNvGrpSpPr>
          <p:nvPr/>
        </p:nvGrpSpPr>
        <p:grpSpPr bwMode="auto">
          <a:xfrm>
            <a:off x="3604022" y="4437460"/>
            <a:ext cx="2179737" cy="2366963"/>
            <a:chOff x="0" y="0"/>
            <a:chExt cx="2440" cy="1988"/>
          </a:xfrm>
        </p:grpSpPr>
        <p:pic>
          <p:nvPicPr>
            <p:cNvPr id="55342" name="Picture 84"/>
            <p:cNvPicPr>
              <a:picLocks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1334"/>
              <a:ext cx="640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3" name="Picture 85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384"/>
              <a:ext cx="96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4" name="Picture 86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" y="114"/>
              <a:ext cx="117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5" name="Picture 87"/>
            <p:cNvPicPr>
              <a:picLocks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" y="1314"/>
              <a:ext cx="264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6" name="Picture 88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1304"/>
              <a:ext cx="127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7" name="Picture 89"/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-24"/>
              <a:ext cx="504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8" name="Picture 90"/>
            <p:cNvPicPr>
              <a:picLocks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" y="858"/>
              <a:ext cx="103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49" name="Picture 91"/>
            <p:cNvPicPr>
              <a:picLocks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" y="1314"/>
              <a:ext cx="125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0" name="Picture 92"/>
            <p:cNvPicPr>
              <a:picLocks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650"/>
              <a:ext cx="200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1" name="Picture 93"/>
            <p:cNvPicPr>
              <a:picLocks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" y="1328"/>
              <a:ext cx="2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2" name="Picture 94"/>
            <p:cNvPicPr>
              <a:picLocks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1122"/>
              <a:ext cx="74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53" name="Picture 95"/>
            <p:cNvPicPr>
              <a:picLocks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" y="1202"/>
              <a:ext cx="7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129" name="Picture 97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06" y="4657725"/>
            <a:ext cx="407193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Les protons </a:t>
            </a:r>
            <a:r>
              <a:rPr lang="fr-FR" sz="4000" dirty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entrent en 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collision…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3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47500-CCE3-B648-BCF1-D3C7BB7E02E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1506" name="Rectangle 1"/>
          <p:cNvSpPr>
            <a:spLocks/>
          </p:cNvSpPr>
          <p:nvPr/>
        </p:nvSpPr>
        <p:spPr bwMode="auto">
          <a:xfrm>
            <a:off x="33510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Plus petites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les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atomes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70" y="1251765"/>
            <a:ext cx="4560678" cy="47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age 3"/>
          <p:cNvSpPr/>
          <p:nvPr/>
        </p:nvSpPr>
        <p:spPr>
          <a:xfrm>
            <a:off x="6841900" y="6031083"/>
            <a:ext cx="1171490" cy="42749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6E9A45-EB44-3944-8AD1-2860B754005A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52525"/>
            <a:ext cx="4842570" cy="4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Line 3"/>
          <p:cNvSpPr>
            <a:spLocks noChangeShapeType="1"/>
          </p:cNvSpPr>
          <p:nvPr/>
        </p:nvSpPr>
        <p:spPr bwMode="auto">
          <a:xfrm flipH="1">
            <a:off x="4929188" y="3914775"/>
            <a:ext cx="3235226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25" name="Rectangle 4"/>
          <p:cNvSpPr>
            <a:spLocks/>
          </p:cNvSpPr>
          <p:nvPr/>
        </p:nvSpPr>
        <p:spPr bwMode="auto">
          <a:xfrm>
            <a:off x="7708106" y="4057650"/>
            <a:ext cx="798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 err="1" smtClean="0">
                <a:ea typeface="ＭＳ Ｐゴシック" charset="0"/>
                <a:cs typeface="ＭＳ Ｐゴシック" charset="0"/>
              </a:rPr>
              <a:t>Faisceau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6326" name="Line 5"/>
          <p:cNvSpPr>
            <a:spLocks noChangeShapeType="1"/>
          </p:cNvSpPr>
          <p:nvPr/>
        </p:nvSpPr>
        <p:spPr bwMode="auto">
          <a:xfrm>
            <a:off x="7950994" y="2861073"/>
            <a:ext cx="0" cy="107275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6327" name="Rectangle 6"/>
          <p:cNvSpPr>
            <a:spLocks/>
          </p:cNvSpPr>
          <p:nvPr/>
        </p:nvSpPr>
        <p:spPr bwMode="auto">
          <a:xfrm>
            <a:off x="6970514" y="2457450"/>
            <a:ext cx="101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Transverse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3322737" y="5981700"/>
            <a:ext cx="23612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dirty="0" err="1">
                <a:ea typeface="ＭＳ Ｐゴシック" charset="0"/>
                <a:cs typeface="ＭＳ Ｐゴシック" charset="0"/>
              </a:rPr>
              <a:t>p</a:t>
            </a:r>
            <a:r>
              <a:rPr lang="en-US" baseline="-6000" dirty="0" err="1"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ea typeface="ＭＳ Ｐゴシック" charset="0"/>
                <a:cs typeface="ＭＳ Ｐゴシック" charset="0"/>
              </a:rPr>
              <a:t> =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impulsion transverse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E</a:t>
            </a:r>
            <a:r>
              <a:rPr lang="en-US" baseline="-6000" dirty="0" smtClean="0">
                <a:ea typeface="ＭＳ Ｐゴシック" charset="0"/>
                <a:cs typeface="ＭＳ Ｐゴシック" charset="0"/>
              </a:rPr>
              <a:t>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=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energie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transverse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@ LHC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6881837" y="6031083"/>
                <a:ext cx="10576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37" y="6031083"/>
                <a:ext cx="105761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2951" r="-21387" b="-49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31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8B3A78-C177-534D-A4B5-24C151F10B8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52525"/>
            <a:ext cx="4842570" cy="4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Line 3"/>
          <p:cNvSpPr>
            <a:spLocks noChangeShapeType="1"/>
          </p:cNvSpPr>
          <p:nvPr/>
        </p:nvSpPr>
        <p:spPr bwMode="auto">
          <a:xfrm flipH="1">
            <a:off x="4929188" y="3914775"/>
            <a:ext cx="3235226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49" name="Rectangle 4"/>
          <p:cNvSpPr>
            <a:spLocks/>
          </p:cNvSpPr>
          <p:nvPr/>
        </p:nvSpPr>
        <p:spPr bwMode="auto">
          <a:xfrm>
            <a:off x="7708106" y="4057650"/>
            <a:ext cx="53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Beam</a:t>
            </a: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>
            <a:off x="7950994" y="2861073"/>
            <a:ext cx="0" cy="107275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51" name="Rectangle 6"/>
          <p:cNvSpPr>
            <a:spLocks/>
          </p:cNvSpPr>
          <p:nvPr/>
        </p:nvSpPr>
        <p:spPr bwMode="auto">
          <a:xfrm>
            <a:off x="6970514" y="2457450"/>
            <a:ext cx="101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Transverse</a:t>
            </a:r>
          </a:p>
        </p:txBody>
      </p:sp>
      <p:sp>
        <p:nvSpPr>
          <p:cNvPr id="57353" name="Line 8"/>
          <p:cNvSpPr>
            <a:spLocks noChangeShapeType="1"/>
          </p:cNvSpPr>
          <p:nvPr/>
        </p:nvSpPr>
        <p:spPr bwMode="auto">
          <a:xfrm rot="10800000">
            <a:off x="2736056" y="3943350"/>
            <a:ext cx="2293144" cy="381000"/>
          </a:xfrm>
          <a:prstGeom prst="line">
            <a:avLst/>
          </a:prstGeom>
          <a:noFill/>
          <a:ln w="50800">
            <a:solidFill>
              <a:srgbClr val="7F0007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7354" name="Rectangle 9"/>
          <p:cNvSpPr>
            <a:spLocks/>
          </p:cNvSpPr>
          <p:nvPr/>
        </p:nvSpPr>
        <p:spPr bwMode="auto">
          <a:xfrm>
            <a:off x="433983" y="1524000"/>
            <a:ext cx="15388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  ELECTRONS</a:t>
            </a:r>
          </a:p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PHOTONS</a:t>
            </a:r>
          </a:p>
        </p:txBody>
      </p:sp>
      <p:sp>
        <p:nvSpPr>
          <p:cNvPr id="12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@ LHC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6441" y="5987018"/>
            <a:ext cx="85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Chaque particule dépose son énergie dans les différents sous-détecteurs.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1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30496C-C198-7D4E-97C2-4262169D55F8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52525"/>
            <a:ext cx="4842570" cy="4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Line 3"/>
          <p:cNvSpPr>
            <a:spLocks noChangeShapeType="1"/>
          </p:cNvSpPr>
          <p:nvPr/>
        </p:nvSpPr>
        <p:spPr bwMode="auto">
          <a:xfrm flipH="1">
            <a:off x="4929188" y="3914775"/>
            <a:ext cx="3235226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8373" name="Rectangle 4"/>
          <p:cNvSpPr>
            <a:spLocks/>
          </p:cNvSpPr>
          <p:nvPr/>
        </p:nvSpPr>
        <p:spPr bwMode="auto">
          <a:xfrm>
            <a:off x="7708106" y="4057650"/>
            <a:ext cx="53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Beam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>
            <a:off x="7950994" y="2861073"/>
            <a:ext cx="0" cy="107275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8375" name="Rectangle 6"/>
          <p:cNvSpPr>
            <a:spLocks/>
          </p:cNvSpPr>
          <p:nvPr/>
        </p:nvSpPr>
        <p:spPr bwMode="auto">
          <a:xfrm>
            <a:off x="6970514" y="2457450"/>
            <a:ext cx="101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Transverse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 rot="10800000">
            <a:off x="2736056" y="3943350"/>
            <a:ext cx="2293144" cy="381000"/>
          </a:xfrm>
          <a:prstGeom prst="line">
            <a:avLst/>
          </a:prstGeom>
          <a:noFill/>
          <a:ln w="50800">
            <a:solidFill>
              <a:srgbClr val="7F0007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33983" y="1524000"/>
            <a:ext cx="15388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  ELECTRONS</a:t>
            </a:r>
          </a:p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PHOTONS</a:t>
            </a:r>
          </a:p>
          <a:p>
            <a:pP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FF8E2C"/>
                </a:solidFill>
                <a:ea typeface="ＭＳ Ｐゴシック" charset="0"/>
                <a:cs typeface="ＭＳ Ｐゴシック" charset="0"/>
              </a:rPr>
              <a:t>  HADRONS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 flipH="1">
            <a:off x="2736056" y="3381375"/>
            <a:ext cx="2586038" cy="561975"/>
          </a:xfrm>
          <a:prstGeom prst="line">
            <a:avLst/>
          </a:prstGeom>
          <a:noFill/>
          <a:ln w="50800">
            <a:solidFill>
              <a:srgbClr val="FF8E2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@ LHC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6441" y="5987018"/>
            <a:ext cx="85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Chaque particule dépose son énergie dans les différents sous-détecteurs.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4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824986-953C-D747-A1C9-F24767213E62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52525"/>
            <a:ext cx="4842570" cy="4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Line 3"/>
          <p:cNvSpPr>
            <a:spLocks noChangeShapeType="1"/>
          </p:cNvSpPr>
          <p:nvPr/>
        </p:nvSpPr>
        <p:spPr bwMode="auto">
          <a:xfrm flipH="1">
            <a:off x="4929188" y="3914775"/>
            <a:ext cx="3235226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397" name="Rectangle 4"/>
          <p:cNvSpPr>
            <a:spLocks/>
          </p:cNvSpPr>
          <p:nvPr/>
        </p:nvSpPr>
        <p:spPr bwMode="auto">
          <a:xfrm>
            <a:off x="7708106" y="4057650"/>
            <a:ext cx="53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Beam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7950994" y="2861073"/>
            <a:ext cx="0" cy="107275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399" name="Rectangle 6"/>
          <p:cNvSpPr>
            <a:spLocks/>
          </p:cNvSpPr>
          <p:nvPr/>
        </p:nvSpPr>
        <p:spPr bwMode="auto">
          <a:xfrm>
            <a:off x="6970514" y="2457450"/>
            <a:ext cx="101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Transverse</a:t>
            </a: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 rot="10800000">
            <a:off x="2736056" y="3943350"/>
            <a:ext cx="2293144" cy="381000"/>
          </a:xfrm>
          <a:prstGeom prst="line">
            <a:avLst/>
          </a:prstGeom>
          <a:noFill/>
          <a:ln w="50800">
            <a:solidFill>
              <a:srgbClr val="7F0007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02" name="Rectangle 9"/>
          <p:cNvSpPr>
            <a:spLocks/>
          </p:cNvSpPr>
          <p:nvPr/>
        </p:nvSpPr>
        <p:spPr bwMode="auto">
          <a:xfrm>
            <a:off x="433983" y="1524000"/>
            <a:ext cx="15388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  ELECTRONS</a:t>
            </a:r>
          </a:p>
          <a:p>
            <a:pPr>
              <a:buClr>
                <a:srgbClr val="7F0007"/>
              </a:buCl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7F0007"/>
                </a:solidFill>
                <a:ea typeface="ＭＳ Ｐゴシック" charset="0"/>
                <a:cs typeface="ＭＳ Ｐゴシック" charset="0"/>
              </a:rPr>
              <a:t>  PHOTONS</a:t>
            </a:r>
          </a:p>
          <a:p>
            <a:pP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FF8E2C"/>
                </a:solidFill>
                <a:ea typeface="ＭＳ Ｐゴシック" charset="0"/>
                <a:cs typeface="ＭＳ Ｐゴシック" charset="0"/>
              </a:rPr>
              <a:t>  HADRONS</a:t>
            </a:r>
          </a:p>
          <a:p>
            <a:pPr>
              <a:buSzPct val="125000"/>
              <a:buFont typeface="Zapf Dingbats" charset="0"/>
              <a:buChar char="➡"/>
            </a:pPr>
            <a:r>
              <a:rPr lang="en-US">
                <a:solidFill>
                  <a:srgbClr val="080774"/>
                </a:solidFill>
                <a:ea typeface="ＭＳ Ｐゴシック" charset="0"/>
                <a:cs typeface="ＭＳ Ｐゴシック" charset="0"/>
              </a:rPr>
              <a:t>MUONS</a:t>
            </a:r>
          </a:p>
        </p:txBody>
      </p:sp>
      <p:sp>
        <p:nvSpPr>
          <p:cNvPr id="59403" name="Line 10"/>
          <p:cNvSpPr>
            <a:spLocks noChangeShapeType="1"/>
          </p:cNvSpPr>
          <p:nvPr/>
        </p:nvSpPr>
        <p:spPr bwMode="auto">
          <a:xfrm flipH="1">
            <a:off x="2736056" y="3381375"/>
            <a:ext cx="2586038" cy="561975"/>
          </a:xfrm>
          <a:prstGeom prst="line">
            <a:avLst/>
          </a:prstGeom>
          <a:noFill/>
          <a:ln w="50800">
            <a:solidFill>
              <a:srgbClr val="FF8E2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H="1">
            <a:off x="2736056" y="3486150"/>
            <a:ext cx="4993481" cy="457200"/>
          </a:xfrm>
          <a:prstGeom prst="line">
            <a:avLst/>
          </a:prstGeom>
          <a:noFill/>
          <a:ln w="50800">
            <a:solidFill>
              <a:srgbClr val="080774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@ LHC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6441" y="5987018"/>
            <a:ext cx="859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Chaque particule dépose son énergie dans les différents sous-détecteurs.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3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sz="2800" dirty="0" smtClean="0"/>
                  <a:t>Einstein nous dit: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𝑚</m:t>
                      </m:r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28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fr-FR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800" dirty="0" smtClean="0"/>
              </a:p>
              <a:p>
                <a:r>
                  <a:rPr lang="fr-FR" sz="2800" dirty="0" smtClean="0"/>
                  <a:t>On mesure l’énergie et l’impulsion de notre particule: on en déduit sa masse.</a:t>
                </a:r>
              </a:p>
              <a:p>
                <a:r>
                  <a:rPr lang="fr-FR" sz="2800" dirty="0" smtClean="0">
                    <a:sym typeface="Wingdings" panose="05000000000000000000" pitchFamily="2" charset="2"/>
                  </a:rPr>
                  <a:t>Le méson D</a:t>
                </a:r>
                <a:r>
                  <a:rPr lang="fr-FR" sz="2800" baseline="30000" dirty="0" smtClean="0">
                    <a:sym typeface="Wingdings" panose="05000000000000000000" pitchFamily="2" charset="2"/>
                  </a:rPr>
                  <a:t>0</a:t>
                </a:r>
                <a:r>
                  <a:rPr lang="fr-FR" sz="2800" dirty="0" smtClean="0">
                    <a:sym typeface="Wingdings" panose="05000000000000000000" pitchFamily="2" charset="2"/>
                  </a:rPr>
                  <a:t> se désintègre avant de traverser tout le détecteur: 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fr-FR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fr-FR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0</m:t>
                        </m:r>
                      </m:sup>
                    </m:sSup>
                    <m:groupChr>
                      <m:groupChrPr>
                        <m:chr m:val="→"/>
                        <m:vertJc m:val="bot"/>
                        <m:ctrlPr>
                          <a:rPr lang="fr-FR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fr-FR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𝐾</m:t>
                        </m:r>
                      </m:e>
                      <m:sup>
                        <m:r>
                          <a:rPr lang="fr-FR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fr-FR" sz="2800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i="1" smtClean="0">
                            <a:latin typeface="Cambria Math"/>
                            <a:sym typeface="Wingdings" panose="05000000000000000000" pitchFamily="2" charset="2"/>
                          </a:rPr>
                          <m:t>π</m:t>
                        </m:r>
                      </m:e>
                      <m:sup>
                        <m:r>
                          <a:rPr lang="fr-FR" sz="2800" b="0" i="1" smtClean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</m:oMath>
                </a14:m>
                <a:endParaRPr lang="fr-FR" sz="2800" dirty="0" smtClean="0"/>
              </a:p>
              <a:p>
                <a:r>
                  <a:rPr lang="fr-FR" sz="2800" dirty="0" smtClean="0"/>
                  <a:t>On mesure plutôt l’énergie-impulsion de ses filles.</a:t>
                </a:r>
                <a:endParaRPr lang="fr-FR" sz="28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mesurer une masse?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85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63"/>
            <a:ext cx="9144000" cy="6434874"/>
          </a:xfrm>
          <a:prstGeom prst="rect">
            <a:avLst/>
          </a:prstGeom>
        </p:spPr>
      </p:pic>
      <p:sp>
        <p:nvSpPr>
          <p:cNvPr id="17" name="Rectangle 6"/>
          <p:cNvSpPr>
            <a:spLocks/>
          </p:cNvSpPr>
          <p:nvPr/>
        </p:nvSpPr>
        <p:spPr bwMode="auto">
          <a:xfrm>
            <a:off x="38554" y="0"/>
            <a:ext cx="8343900" cy="2533880"/>
          </a:xfrm>
          <a:prstGeom prst="rect">
            <a:avLst/>
          </a:prstGeom>
          <a:solidFill>
            <a:srgbClr val="FFFFFF">
              <a:alpha val="70195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28163"/>
            <a:ext cx="8229600" cy="4525963"/>
          </a:xfrm>
        </p:spPr>
        <p:txBody>
          <a:bodyPr>
            <a:normAutofit/>
          </a:bodyPr>
          <a:lstStyle/>
          <a:p>
            <a:r>
              <a:rPr lang="fr-FR" sz="2800" dirty="0"/>
              <a:t>C</a:t>
            </a:r>
            <a:r>
              <a:rPr lang="fr-FR" sz="2800" dirty="0" smtClean="0"/>
              <a:t>hamp magnétique courbe les trajectoires des particules chargées.</a:t>
            </a:r>
          </a:p>
          <a:p>
            <a:r>
              <a:rPr lang="fr-FR" sz="2800" dirty="0" smtClean="0"/>
              <a:t>Mesure la courbure des trajectoires </a:t>
            </a:r>
            <a:r>
              <a:rPr lang="fr-FR" sz="2800" dirty="0" smtClean="0">
                <a:sym typeface="Wingdings" panose="05000000000000000000" pitchFamily="2" charset="2"/>
              </a:rPr>
              <a:t> impulsion</a:t>
            </a:r>
            <a:r>
              <a:rPr lang="fr-FR" sz="2800" dirty="0" smtClean="0"/>
              <a:t>   </a:t>
            </a:r>
            <a:endParaRPr lang="fr-FR" sz="2800" dirty="0"/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Comment mesurer une impulsion?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1255923" y="3117773"/>
            <a:ext cx="4572000" cy="1013552"/>
          </a:xfrm>
          <a:custGeom>
            <a:avLst/>
            <a:gdLst>
              <a:gd name="connsiteX0" fmla="*/ 0 w 4572000"/>
              <a:gd name="connsiteY0" fmla="*/ 1013552 h 1013552"/>
              <a:gd name="connsiteX1" fmla="*/ 1685581 w 4572000"/>
              <a:gd name="connsiteY1" fmla="*/ 837282 h 1013552"/>
              <a:gd name="connsiteX2" fmla="*/ 4572000 w 4572000"/>
              <a:gd name="connsiteY2" fmla="*/ 0 h 1013552"/>
              <a:gd name="connsiteX3" fmla="*/ 4572000 w 4572000"/>
              <a:gd name="connsiteY3" fmla="*/ 0 h 1013552"/>
              <a:gd name="connsiteX4" fmla="*/ 4572000 w 4572000"/>
              <a:gd name="connsiteY4" fmla="*/ 0 h 101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1013552">
                <a:moveTo>
                  <a:pt x="0" y="1013552"/>
                </a:moveTo>
                <a:cubicBezTo>
                  <a:pt x="461790" y="1009879"/>
                  <a:pt x="923581" y="1006207"/>
                  <a:pt x="1685581" y="837282"/>
                </a:cubicBezTo>
                <a:cubicBezTo>
                  <a:pt x="2447581" y="668357"/>
                  <a:pt x="4572000" y="0"/>
                  <a:pt x="4572000" y="0"/>
                </a:cubicBezTo>
                <a:lnTo>
                  <a:pt x="4572000" y="0"/>
                </a:lnTo>
                <a:lnTo>
                  <a:pt x="4572000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133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635467-894F-2648-93D7-6A98FD72E1D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6144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767138"/>
            <a:ext cx="3036094" cy="28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/>
          </p:cNvSpPr>
          <p:nvPr/>
        </p:nvSpPr>
        <p:spPr bwMode="auto">
          <a:xfrm>
            <a:off x="1990428" y="5829300"/>
            <a:ext cx="89625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ea typeface="ＭＳ Ｐゴシック" charset="0"/>
                <a:cs typeface="ＭＳ Ｐゴシック" charset="0"/>
              </a:rPr>
              <a:t>σ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eff</a:t>
            </a:r>
            <a:r>
              <a:rPr lang="en-US" sz="1100" baseline="-6000">
                <a:ea typeface="ＭＳ Ｐゴシック" charset="0"/>
                <a:cs typeface="ＭＳ Ｐゴシック" charset="0"/>
              </a:rPr>
              <a:t>t </a:t>
            </a:r>
            <a:r>
              <a:rPr lang="en-US" sz="1100">
                <a:ea typeface="ＭＳ Ｐゴシック" charset="0"/>
                <a:cs typeface="ＭＳ Ｐゴシック" charset="0"/>
              </a:rPr>
              <a:t>= 4.5 10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-14</a:t>
            </a:r>
            <a:r>
              <a:rPr lang="en-US" sz="1100">
                <a:ea typeface="ＭＳ Ｐゴシック" charset="0"/>
                <a:cs typeface="ＭＳ Ｐゴシック" charset="0"/>
              </a:rPr>
              <a:t> s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t="862" r="5769" b="28769"/>
          <a:stretch>
            <a:fillRect/>
          </a:stretch>
        </p:blipFill>
        <p:spPr bwMode="auto">
          <a:xfrm>
            <a:off x="420588" y="727472"/>
            <a:ext cx="3088779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819150"/>
            <a:ext cx="5164931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/>
          </p:cNvSpPr>
          <p:nvPr/>
        </p:nvSpPr>
        <p:spPr bwMode="auto">
          <a:xfrm>
            <a:off x="3650456" y="695325"/>
            <a:ext cx="5150644" cy="4924425"/>
          </a:xfrm>
          <a:prstGeom prst="rect">
            <a:avLst/>
          </a:prstGeom>
          <a:solidFill>
            <a:srgbClr val="FFFFFF">
              <a:alpha val="70195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61448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333750"/>
            <a:ext cx="3500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39882" r="52977" b="26326"/>
          <a:stretch>
            <a:fillRect/>
          </a:stretch>
        </p:blipFill>
        <p:spPr bwMode="auto">
          <a:xfrm>
            <a:off x="5672137" y="2752725"/>
            <a:ext cx="35004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6" y="3328988"/>
            <a:ext cx="32146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Performances de </a:t>
            </a:r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1990428" y="2664000"/>
            <a:ext cx="89625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ea typeface="ＭＳ Ｐゴシック" charset="0"/>
                <a:cs typeface="ＭＳ Ｐゴシック" charset="0"/>
              </a:rPr>
              <a:t>σ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eff</a:t>
            </a:r>
            <a:r>
              <a:rPr lang="en-US" sz="1100" baseline="-6000">
                <a:ea typeface="ＭＳ Ｐゴシック" charset="0"/>
                <a:cs typeface="ＭＳ Ｐゴシック" charset="0"/>
              </a:rPr>
              <a:t>t </a:t>
            </a:r>
            <a:r>
              <a:rPr lang="en-US" sz="1100">
                <a:ea typeface="ＭＳ Ｐゴシック" charset="0"/>
                <a:cs typeface="ＭＳ Ｐゴシック" charset="0"/>
              </a:rPr>
              <a:t>= 4.5 10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-14</a:t>
            </a:r>
            <a:r>
              <a:rPr lang="en-US" sz="1100">
                <a:ea typeface="ＭＳ Ｐゴシック" charset="0"/>
                <a:cs typeface="ＭＳ Ｐゴシック" charset="0"/>
              </a:rPr>
              <a:t> s</a:t>
            </a: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5190978" y="2578275"/>
            <a:ext cx="3895872" cy="723900"/>
          </a:xfrm>
          <a:prstGeom prst="rect">
            <a:avLst/>
          </a:prstGeom>
          <a:noFill/>
          <a:ln w="127000">
            <a:solidFill>
              <a:srgbClr val="B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Nous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pouvons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distinguer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des traces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voisines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jusqu’à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~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10</a:t>
            </a:r>
            <a:r>
              <a:rPr lang="en-US" sz="2000" dirty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µm...</a:t>
            </a:r>
            <a:endParaRPr lang="en-US" sz="2000" dirty="0">
              <a:solidFill>
                <a:srgbClr val="B3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>
            <a:off x="3350420" y="2644950"/>
            <a:ext cx="1713950" cy="188327"/>
          </a:xfrm>
          <a:prstGeom prst="rightArrow">
            <a:avLst>
              <a:gd name="adj1" fmla="val 63213"/>
              <a:gd name="adj2" fmla="val 165865"/>
            </a:avLst>
          </a:prstGeom>
          <a:solidFill>
            <a:srgbClr val="B300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8651C9-6C89-4A4B-B160-2A0B9BCBB6C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3767138"/>
            <a:ext cx="3036094" cy="285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/>
          </p:cNvSpPr>
          <p:nvPr/>
        </p:nvSpPr>
        <p:spPr bwMode="auto">
          <a:xfrm>
            <a:off x="1990428" y="5829300"/>
            <a:ext cx="89625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100">
                <a:ea typeface="ＭＳ Ｐゴシック" charset="0"/>
                <a:cs typeface="ＭＳ Ｐゴシック" charset="0"/>
              </a:rPr>
              <a:t>σ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eff</a:t>
            </a:r>
            <a:r>
              <a:rPr lang="en-US" sz="1100" baseline="-6000">
                <a:ea typeface="ＭＳ Ｐゴシック" charset="0"/>
                <a:cs typeface="ＭＳ Ｐゴシック" charset="0"/>
              </a:rPr>
              <a:t>t </a:t>
            </a:r>
            <a:r>
              <a:rPr lang="en-US" sz="1100">
                <a:ea typeface="ＭＳ Ｐゴシック" charset="0"/>
                <a:cs typeface="ＭＳ Ｐゴシック" charset="0"/>
              </a:rPr>
              <a:t>= 4.5 10</a:t>
            </a:r>
            <a:r>
              <a:rPr lang="en-US" sz="1100" baseline="32000">
                <a:ea typeface="ＭＳ Ｐゴシック" charset="0"/>
                <a:cs typeface="ＭＳ Ｐゴシック" charset="0"/>
              </a:rPr>
              <a:t>-14</a:t>
            </a:r>
            <a:r>
              <a:rPr lang="en-US" sz="1100">
                <a:ea typeface="ＭＳ Ｐゴシック" charset="0"/>
                <a:cs typeface="ＭＳ Ｐゴシック" charset="0"/>
              </a:rPr>
              <a:t> s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9" t="862" r="5769" b="28769"/>
          <a:stretch>
            <a:fillRect/>
          </a:stretch>
        </p:blipFill>
        <p:spPr bwMode="auto">
          <a:xfrm>
            <a:off x="420588" y="727472"/>
            <a:ext cx="3088779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19" y="819150"/>
            <a:ext cx="5164931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6"/>
          <p:cNvSpPr>
            <a:spLocks/>
          </p:cNvSpPr>
          <p:nvPr/>
        </p:nvSpPr>
        <p:spPr bwMode="auto">
          <a:xfrm>
            <a:off x="3650456" y="695325"/>
            <a:ext cx="5150644" cy="4924425"/>
          </a:xfrm>
          <a:prstGeom prst="rect">
            <a:avLst/>
          </a:prstGeom>
          <a:solidFill>
            <a:srgbClr val="FFFFFF">
              <a:alpha val="70195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62472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333750"/>
            <a:ext cx="3500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4" t="39882" r="52977" b="26326"/>
          <a:stretch>
            <a:fillRect/>
          </a:stretch>
        </p:blipFill>
        <p:spPr bwMode="auto">
          <a:xfrm>
            <a:off x="5672137" y="2752725"/>
            <a:ext cx="350044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06" y="3328988"/>
            <a:ext cx="321469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Rectangle 10"/>
          <p:cNvSpPr>
            <a:spLocks/>
          </p:cNvSpPr>
          <p:nvPr/>
        </p:nvSpPr>
        <p:spPr bwMode="auto">
          <a:xfrm>
            <a:off x="1978819" y="5743575"/>
            <a:ext cx="1364456" cy="447675"/>
          </a:xfrm>
          <a:prstGeom prst="rect">
            <a:avLst/>
          </a:prstGeom>
          <a:noFill/>
          <a:ln w="127000">
            <a:solidFill>
              <a:srgbClr val="B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2476" name="Rectangle 11"/>
          <p:cNvSpPr>
            <a:spLocks/>
          </p:cNvSpPr>
          <p:nvPr/>
        </p:nvSpPr>
        <p:spPr bwMode="auto">
          <a:xfrm>
            <a:off x="5190978" y="5743575"/>
            <a:ext cx="3895872" cy="723900"/>
          </a:xfrm>
          <a:prstGeom prst="rect">
            <a:avLst/>
          </a:prstGeom>
          <a:noFill/>
          <a:ln w="127000">
            <a:solidFill>
              <a:srgbClr val="B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l"/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Nous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pouvons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mesurer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des temps de vie </a:t>
            </a:r>
            <a:r>
              <a:rPr lang="en-US" sz="2000" dirty="0" err="1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jusqu’à</a:t>
            </a:r>
            <a:r>
              <a:rPr lang="en-US" sz="2000" dirty="0" smtClean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US" sz="2000" dirty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~10</a:t>
            </a:r>
            <a:r>
              <a:rPr lang="en-US" sz="2000" baseline="32000" dirty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-14 </a:t>
            </a:r>
            <a:r>
              <a:rPr lang="en-US" sz="2000" dirty="0">
                <a:solidFill>
                  <a:srgbClr val="B30000"/>
                </a:solidFill>
                <a:ea typeface="ＭＳ Ｐゴシック" charset="0"/>
                <a:cs typeface="ＭＳ Ｐゴシック" charset="0"/>
              </a:rPr>
              <a:t>seconds...</a:t>
            </a:r>
          </a:p>
        </p:txBody>
      </p:sp>
      <p:sp>
        <p:nvSpPr>
          <p:cNvPr id="62477" name="AutoShape 12"/>
          <p:cNvSpPr>
            <a:spLocks/>
          </p:cNvSpPr>
          <p:nvPr/>
        </p:nvSpPr>
        <p:spPr bwMode="auto">
          <a:xfrm>
            <a:off x="3350420" y="5810250"/>
            <a:ext cx="1713950" cy="188327"/>
          </a:xfrm>
          <a:prstGeom prst="rightArrow">
            <a:avLst>
              <a:gd name="adj1" fmla="val 63213"/>
              <a:gd name="adj2" fmla="val 165865"/>
            </a:avLst>
          </a:prstGeom>
          <a:solidFill>
            <a:srgbClr val="B30000"/>
          </a:solidFill>
          <a:ln w="25400">
            <a:solidFill>
              <a:srgbClr val="B3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fr-FR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Performances de </a:t>
            </a:r>
            <a:r>
              <a:rPr lang="fr-FR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LHCb</a:t>
            </a:r>
            <a:endParaRPr lang="fr-FR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6663" y="3105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 err="1" smtClean="0">
                <a:latin typeface="Times New Roman"/>
                <a:cs typeface="Times New Roman"/>
              </a:rPr>
              <a:t>Thanks</a:t>
            </a:r>
            <a:r>
              <a:rPr lang="fr-FR" i="1" dirty="0" smtClean="0">
                <a:latin typeface="Times New Roman"/>
                <a:cs typeface="Times New Roman"/>
              </a:rPr>
              <a:t> to </a:t>
            </a:r>
            <a:r>
              <a:rPr lang="fr-FR" i="1" dirty="0" err="1" smtClean="0">
                <a:latin typeface="Times New Roman"/>
                <a:cs typeface="Times New Roman"/>
              </a:rPr>
              <a:t>Bolek</a:t>
            </a:r>
            <a:r>
              <a:rPr lang="fr-FR" i="1" dirty="0" smtClean="0">
                <a:latin typeface="Times New Roman"/>
                <a:cs typeface="Times New Roman"/>
              </a:rPr>
              <a:t> and </a:t>
            </a:r>
            <a:r>
              <a:rPr lang="fr-FR" i="1" dirty="0" err="1" smtClean="0">
                <a:latin typeface="Times New Roman"/>
                <a:cs typeface="Times New Roman"/>
              </a:rPr>
              <a:t>Vava</a:t>
            </a:r>
            <a:r>
              <a:rPr lang="fr-FR" i="1" dirty="0" smtClean="0">
                <a:latin typeface="Times New Roman"/>
                <a:cs typeface="Times New Roman"/>
              </a:rPr>
              <a:t> for </a:t>
            </a:r>
            <a:r>
              <a:rPr lang="fr-FR" i="1" dirty="0" err="1" smtClean="0">
                <a:latin typeface="Times New Roman"/>
                <a:cs typeface="Times New Roman"/>
              </a:rPr>
              <a:t>providing</a:t>
            </a:r>
            <a:r>
              <a:rPr lang="fr-FR" i="1" dirty="0" smtClean="0">
                <a:latin typeface="Times New Roman"/>
                <a:cs typeface="Times New Roman"/>
              </a:rPr>
              <a:t> the </a:t>
            </a:r>
            <a:r>
              <a:rPr lang="fr-FR" i="1" dirty="0" err="1" smtClean="0">
                <a:latin typeface="Times New Roman"/>
                <a:cs typeface="Times New Roman"/>
              </a:rPr>
              <a:t>material</a:t>
            </a:r>
            <a:r>
              <a:rPr lang="fr-FR" i="1" dirty="0" smtClean="0">
                <a:latin typeface="Times New Roman"/>
                <a:cs typeface="Times New Roman"/>
              </a:rPr>
              <a:t> for the exercice. </a:t>
            </a:r>
            <a:endParaRPr lang="fr-F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193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90659-C979-2E47-B7F6-30A4C4829FB4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3010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Why the D</a:t>
            </a:r>
            <a:r>
              <a:rPr lang="en-US" sz="4000" baseline="32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0 </a:t>
            </a:r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and not another particle?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47800"/>
            <a:ext cx="2143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/>
          </p:cNvSpPr>
          <p:nvPr/>
        </p:nvSpPr>
        <p:spPr bwMode="auto">
          <a:xfrm>
            <a:off x="3393281" y="1428750"/>
            <a:ext cx="5079206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Neutral mesons can oscillate between matter and anti-matter as they propagate</a:t>
            </a:r>
          </a:p>
        </p:txBody>
      </p:sp>
    </p:spTree>
    <p:extLst>
      <p:ext uri="{BB962C8B-B14F-4D97-AF65-F5344CB8AC3E}">
        <p14:creationId xmlns:p14="http://schemas.microsoft.com/office/powerpoint/2010/main" val="16105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F1F799-BEE5-F84D-AE54-F92BDAB0ED3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2530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Il y en a de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plusieurs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types 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218010"/>
            <a:ext cx="2800350" cy="373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/>
          <p:cNvSpPr>
            <a:spLocks/>
          </p:cNvSpPr>
          <p:nvPr/>
        </p:nvSpPr>
        <p:spPr bwMode="auto">
          <a:xfrm>
            <a:off x="4572000" y="5667375"/>
            <a:ext cx="3771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Et un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tres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grand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nombre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combinaisons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de quarks ! 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923925"/>
            <a:ext cx="21431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904875"/>
            <a:ext cx="2857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819525"/>
            <a:ext cx="2857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/>
          </p:cNvSpPr>
          <p:nvPr/>
        </p:nvSpPr>
        <p:spPr bwMode="auto">
          <a:xfrm>
            <a:off x="557212" y="5353050"/>
            <a:ext cx="26431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Il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existe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un petit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nombre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de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particules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fondamentales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.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8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E85600-D28F-DB41-8406-66629224734E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4403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Why the D</a:t>
            </a:r>
            <a:r>
              <a:rPr lang="en-US" sz="4000" baseline="32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0 </a:t>
            </a:r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and not another particle?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47800"/>
            <a:ext cx="2143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/>
          </p:cNvSpPr>
          <p:nvPr/>
        </p:nvSpPr>
        <p:spPr bwMode="auto">
          <a:xfrm>
            <a:off x="3393281" y="1428750"/>
            <a:ext cx="5079206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Neutral mesons can oscillate between matter and anti-matter as they propagate</a:t>
            </a: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Classic example is the B</a:t>
            </a:r>
            <a:r>
              <a:rPr lang="en-US" baseline="-6000"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ea typeface="ＭＳ Ｐゴシック" charset="0"/>
                <a:cs typeface="ＭＳ Ｐゴシック" charset="0"/>
              </a:rPr>
              <a:t> meson  : measurement of B</a:t>
            </a:r>
            <a:r>
              <a:rPr lang="en-US" baseline="-6000"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ea typeface="ＭＳ Ｐゴシック" charset="0"/>
                <a:cs typeface="ＭＳ Ｐゴシック" charset="0"/>
              </a:rPr>
              <a:t> oscillations was an early indication of the top quark mass</a:t>
            </a:r>
          </a:p>
        </p:txBody>
      </p:sp>
      <p:sp>
        <p:nvSpPr>
          <p:cNvPr id="44037" name="Rectangle 4"/>
          <p:cNvSpPr>
            <a:spLocks/>
          </p:cNvSpPr>
          <p:nvPr/>
        </p:nvSpPr>
        <p:spPr bwMode="auto">
          <a:xfrm>
            <a:off x="2164556" y="256222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4038" name="Rectangle 5"/>
          <p:cNvSpPr>
            <a:spLocks/>
          </p:cNvSpPr>
          <p:nvPr/>
        </p:nvSpPr>
        <p:spPr bwMode="auto">
          <a:xfrm>
            <a:off x="1357312" y="256222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1941" r="198" b="53883"/>
          <a:stretch>
            <a:fillRect/>
          </a:stretch>
        </p:blipFill>
        <p:spPr bwMode="auto">
          <a:xfrm>
            <a:off x="4150519" y="3457575"/>
            <a:ext cx="356473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7E8245-B7F3-F940-AF0A-5D7268CB826E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5058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Why the D</a:t>
            </a:r>
            <a:r>
              <a:rPr lang="en-US" sz="4000" baseline="32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0 </a:t>
            </a:r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and not another particle?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47800"/>
            <a:ext cx="2143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/>
          </p:cNvSpPr>
          <p:nvPr/>
        </p:nvSpPr>
        <p:spPr bwMode="auto">
          <a:xfrm>
            <a:off x="3393281" y="1428750"/>
            <a:ext cx="5079206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Neutral mesons can oscillate between matter and anti-matter as they propagate</a:t>
            </a: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Classic example is the B</a:t>
            </a:r>
            <a:r>
              <a:rPr lang="en-US" baseline="-6000"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ea typeface="ＭＳ Ｐゴシック" charset="0"/>
                <a:cs typeface="ＭＳ Ｐゴシック" charset="0"/>
              </a:rPr>
              <a:t> meson  : measurement of B</a:t>
            </a:r>
            <a:r>
              <a:rPr lang="en-US" baseline="-6000"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ea typeface="ＭＳ Ｐゴシック" charset="0"/>
                <a:cs typeface="ＭＳ Ｐゴシック" charset="0"/>
              </a:rPr>
              <a:t> oscillations was an early indication of the top quark mass</a:t>
            </a: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Oscillations are interesting because they are sensitive to new particles appearing virtually inside the box diagram, which can be very much heavier than directly produced particles</a:t>
            </a:r>
          </a:p>
        </p:txBody>
      </p:sp>
      <p:sp>
        <p:nvSpPr>
          <p:cNvPr id="45061" name="Rectangle 4"/>
          <p:cNvSpPr>
            <a:spLocks/>
          </p:cNvSpPr>
          <p:nvPr/>
        </p:nvSpPr>
        <p:spPr bwMode="auto">
          <a:xfrm>
            <a:off x="2164556" y="256222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5062" name="Rectangle 5"/>
          <p:cNvSpPr>
            <a:spLocks/>
          </p:cNvSpPr>
          <p:nvPr/>
        </p:nvSpPr>
        <p:spPr bwMode="auto">
          <a:xfrm>
            <a:off x="1357312" y="256222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1941" r="198" b="53883"/>
          <a:stretch>
            <a:fillRect/>
          </a:stretch>
        </p:blipFill>
        <p:spPr bwMode="auto">
          <a:xfrm>
            <a:off x="4150519" y="3457575"/>
            <a:ext cx="356473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16DF2-EBD9-0F4B-A1DA-28FB9FA7BC8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6082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Why the D</a:t>
            </a:r>
            <a:r>
              <a:rPr lang="en-US" sz="4000" baseline="32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0 </a:t>
            </a:r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and not another particle?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47800"/>
            <a:ext cx="21431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"/>
          <p:cNvSpPr>
            <a:spLocks/>
          </p:cNvSpPr>
          <p:nvPr/>
        </p:nvSpPr>
        <p:spPr bwMode="auto">
          <a:xfrm>
            <a:off x="3393281" y="1428750"/>
            <a:ext cx="5079206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Neutral mesons can oscillate between matter and anti-matter as they propagate</a:t>
            </a:r>
          </a:p>
          <a:p>
            <a:pPr algn="l"/>
            <a:endParaRPr lang="en-US"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There are several different 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cs typeface="Courier" charset="0"/>
              </a:rPr>
              <a:t>down-type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cs typeface="Courier" charset="0"/>
              </a:rPr>
              <a:t> mesons which oscillate : (ds) K</a:t>
            </a:r>
            <a:r>
              <a:rPr lang="en-US" altLang="ja-JP" baseline="32000">
                <a:cs typeface="Courier" charset="0"/>
              </a:rPr>
              <a:t>0</a:t>
            </a:r>
            <a:r>
              <a:rPr lang="en-US" altLang="ja-JP">
                <a:cs typeface="Courier" charset="0"/>
              </a:rPr>
              <a:t>, (db) B</a:t>
            </a:r>
            <a:r>
              <a:rPr lang="en-US" altLang="ja-JP" baseline="-6000">
                <a:cs typeface="Courier" charset="0"/>
              </a:rPr>
              <a:t>d</a:t>
            </a:r>
            <a:r>
              <a:rPr lang="en-US" altLang="ja-JP">
                <a:cs typeface="Courier" charset="0"/>
              </a:rPr>
              <a:t>, (sb) B</a:t>
            </a:r>
            <a:r>
              <a:rPr lang="en-US" altLang="ja-JP" baseline="-6000">
                <a:cs typeface="Courier" charset="0"/>
              </a:rPr>
              <a:t>s</a:t>
            </a:r>
            <a:endParaRPr lang="en-US" altLang="ja-JP">
              <a:cs typeface="Courier" charset="0"/>
            </a:endParaRPr>
          </a:p>
          <a:p>
            <a:pPr algn="l"/>
            <a:endParaRPr lang="en-US">
              <a:cs typeface="Courier" charset="0"/>
            </a:endParaRPr>
          </a:p>
          <a:p>
            <a:pPr algn="l"/>
            <a:r>
              <a:rPr lang="en-US">
                <a:cs typeface="Courier" charset="0"/>
              </a:rPr>
              <a:t>But only one up-type : the (cu) D</a:t>
            </a:r>
            <a:r>
              <a:rPr lang="en-US" baseline="32000">
                <a:cs typeface="Courier" charset="0"/>
              </a:rPr>
              <a:t>0</a:t>
            </a:r>
            <a:r>
              <a:rPr lang="en-US">
                <a:cs typeface="Courier" charset="0"/>
              </a:rPr>
              <a:t> meson</a:t>
            </a:r>
          </a:p>
          <a:p>
            <a:pPr algn="l"/>
            <a:endParaRPr lang="en-US">
              <a:cs typeface="Courier" charset="0"/>
            </a:endParaRPr>
          </a:p>
          <a:p>
            <a:pPr algn="l"/>
            <a:r>
              <a:rPr lang="en-US">
                <a:cs typeface="Courier" charset="0"/>
              </a:rPr>
              <a:t>The top quark does not form mesons or baryons</a:t>
            </a:r>
          </a:p>
          <a:p>
            <a:pPr algn="l"/>
            <a:endParaRPr lang="en-US">
              <a:cs typeface="Courier" charset="0"/>
            </a:endParaRPr>
          </a:p>
          <a:p>
            <a:pPr algn="l"/>
            <a:r>
              <a:rPr lang="en-US">
                <a:cs typeface="Courier" charset="0"/>
              </a:rPr>
              <a:t>This makes the D</a:t>
            </a:r>
            <a:r>
              <a:rPr lang="en-US" baseline="32000">
                <a:cs typeface="Courier" charset="0"/>
              </a:rPr>
              <a:t>0</a:t>
            </a:r>
            <a:r>
              <a:rPr lang="en-US">
                <a:cs typeface="Courier" charset="0"/>
              </a:rPr>
              <a:t> a unique laboratory for studying matter-antimatter symmetry in the up-type quark sector</a:t>
            </a:r>
          </a:p>
        </p:txBody>
      </p:sp>
      <p:sp>
        <p:nvSpPr>
          <p:cNvPr id="46085" name="Rectangle 4"/>
          <p:cNvSpPr>
            <a:spLocks/>
          </p:cNvSpPr>
          <p:nvPr/>
        </p:nvSpPr>
        <p:spPr bwMode="auto">
          <a:xfrm>
            <a:off x="1764506" y="193357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6086" name="Rectangle 5"/>
          <p:cNvSpPr>
            <a:spLocks/>
          </p:cNvSpPr>
          <p:nvPr/>
        </p:nvSpPr>
        <p:spPr bwMode="auto">
          <a:xfrm>
            <a:off x="1357312" y="1933575"/>
            <a:ext cx="350044" cy="590550"/>
          </a:xfrm>
          <a:prstGeom prst="rect">
            <a:avLst/>
          </a:prstGeom>
          <a:noFill/>
          <a:ln w="76200">
            <a:solidFill>
              <a:srgbClr val="7F00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8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B974B7-A893-9046-B390-23E75B98340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Large hadron collider @ CERN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170385"/>
            <a:ext cx="3336131" cy="5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6F9A-90A9-734D-94FA-D02873EDA47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8130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Large hadron collider @ CERN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170385"/>
            <a:ext cx="3336131" cy="5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447800"/>
            <a:ext cx="433179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5B55CE-EE9D-FF49-85A6-BF42AA5F6E11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9154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Large hadron collider @ CERN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170385"/>
            <a:ext cx="3336131" cy="5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890837"/>
            <a:ext cx="82153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478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C866DB-D043-3B4F-B04E-921BE543F0A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50178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Large hadron collider @ CERN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9" y="1170385"/>
            <a:ext cx="3336131" cy="5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9" y="2890837"/>
            <a:ext cx="821531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828800"/>
            <a:ext cx="76795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6" y="1743075"/>
            <a:ext cx="42862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60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97573-8389-C140-AB44-B2DB12C1087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562225"/>
            <a:ext cx="53149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>
                <a:solidFill>
                  <a:srgbClr val="7F0007"/>
                </a:solidFill>
                <a:latin typeface="Baghdad" charset="0"/>
                <a:ea typeface="ＭＳ Ｐゴシック" charset="0"/>
                <a:cs typeface="ＭＳ Ｐゴシック" charset="0"/>
                <a:sym typeface="Baghdad" charset="0"/>
              </a:rPr>
              <a:t>LHCb and CMS geometries compared</a:t>
            </a:r>
          </a:p>
        </p:txBody>
      </p:sp>
      <p:sp>
        <p:nvSpPr>
          <p:cNvPr id="60420" name="Line 3"/>
          <p:cNvSpPr>
            <a:spLocks noChangeShapeType="1"/>
          </p:cNvSpPr>
          <p:nvPr/>
        </p:nvSpPr>
        <p:spPr bwMode="auto">
          <a:xfrm flipH="1">
            <a:off x="4929188" y="3914775"/>
            <a:ext cx="3235226" cy="0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0421" name="Rectangle 4"/>
          <p:cNvSpPr>
            <a:spLocks/>
          </p:cNvSpPr>
          <p:nvPr/>
        </p:nvSpPr>
        <p:spPr bwMode="auto">
          <a:xfrm>
            <a:off x="7708106" y="4057650"/>
            <a:ext cx="535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Beam</a:t>
            </a:r>
          </a:p>
        </p:txBody>
      </p:sp>
      <p:sp>
        <p:nvSpPr>
          <p:cNvPr id="60422" name="Line 5"/>
          <p:cNvSpPr>
            <a:spLocks noChangeShapeType="1"/>
          </p:cNvSpPr>
          <p:nvPr/>
        </p:nvSpPr>
        <p:spPr bwMode="auto">
          <a:xfrm>
            <a:off x="7950994" y="2861073"/>
            <a:ext cx="0" cy="1072753"/>
          </a:xfrm>
          <a:prstGeom prst="line">
            <a:avLst/>
          </a:prstGeom>
          <a:noFill/>
          <a:ln w="635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60423" name="Rectangle 6"/>
          <p:cNvSpPr>
            <a:spLocks/>
          </p:cNvSpPr>
          <p:nvPr/>
        </p:nvSpPr>
        <p:spPr bwMode="auto">
          <a:xfrm>
            <a:off x="6970514" y="2457450"/>
            <a:ext cx="1019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ea typeface="ＭＳ Ｐゴシック" charset="0"/>
                <a:cs typeface="ＭＳ Ｐゴシック" charset="0"/>
              </a:rPr>
              <a:t>Transverse</a:t>
            </a:r>
          </a:p>
        </p:txBody>
      </p:sp>
      <p:sp>
        <p:nvSpPr>
          <p:cNvPr id="60424" name="Rectangle 7"/>
          <p:cNvSpPr>
            <a:spLocks/>
          </p:cNvSpPr>
          <p:nvPr/>
        </p:nvSpPr>
        <p:spPr bwMode="auto">
          <a:xfrm>
            <a:off x="3322737" y="5981700"/>
            <a:ext cx="2597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p</a:t>
            </a:r>
            <a:r>
              <a:rPr lang="en-US" baseline="-6000"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ea typeface="ＭＳ Ｐゴシック" charset="0"/>
                <a:cs typeface="ＭＳ Ｐゴシック" charset="0"/>
              </a:rPr>
              <a:t> = Transverse momentum</a:t>
            </a:r>
          </a:p>
          <a:p>
            <a:pPr algn="l"/>
            <a:r>
              <a:rPr lang="en-US">
                <a:ea typeface="ＭＳ Ｐゴシック" charset="0"/>
                <a:cs typeface="ＭＳ Ｐゴシック" charset="0"/>
              </a:rPr>
              <a:t>E</a:t>
            </a:r>
            <a:r>
              <a:rPr lang="en-US" baseline="-6000"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ea typeface="ＭＳ Ｐゴシック" charset="0"/>
                <a:cs typeface="ＭＳ Ｐゴシック" charset="0"/>
              </a:rPr>
              <a:t> = Transverse energy</a:t>
            </a:r>
          </a:p>
        </p:txBody>
      </p:sp>
    </p:spTree>
    <p:extLst>
      <p:ext uri="{BB962C8B-B14F-4D97-AF65-F5344CB8AC3E}">
        <p14:creationId xmlns:p14="http://schemas.microsoft.com/office/powerpoint/2010/main" val="30571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A80D49-D1E1-9941-8E07-A534C1C420F7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3554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sorte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particules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existe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-t-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il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 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0"/>
            <a:ext cx="33932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/>
          </p:cNvSpPr>
          <p:nvPr/>
        </p:nvSpPr>
        <p:spPr bwMode="auto">
          <a:xfrm>
            <a:off x="678656" y="5305425"/>
            <a:ext cx="29789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Les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moines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avaient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leur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documents 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83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8B62-791C-F34A-8C72-D37040470AE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4500"/>
            <a:ext cx="33932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12119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5"/>
          <p:cNvSpPr>
            <a:spLocks/>
          </p:cNvSpPr>
          <p:nvPr/>
        </p:nvSpPr>
        <p:spPr bwMode="auto">
          <a:xfrm>
            <a:off x="5029200" y="5305425"/>
            <a:ext cx="3200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Nous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avons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le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Particule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Data Book 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Quelle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sorte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particules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existe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-t-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il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 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678656" y="5305425"/>
            <a:ext cx="29789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Les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moines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avaient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ea typeface="ＭＳ Ｐゴシック" charset="0"/>
                <a:cs typeface="Times New Roman"/>
              </a:rPr>
              <a:t>leur</a:t>
            </a:r>
            <a:r>
              <a:rPr lang="en-US" dirty="0" smtClean="0">
                <a:latin typeface="Times New Roman"/>
                <a:ea typeface="ＭＳ Ｐゴシック" charset="0"/>
                <a:cs typeface="Times New Roman"/>
              </a:rPr>
              <a:t> documents </a:t>
            </a:r>
            <a:endParaRPr lang="en-US" dirty="0">
              <a:latin typeface="Times New Roman"/>
              <a:ea typeface="ＭＳ Ｐゴシック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262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EE7DB0-238B-0746-909B-C4854B99838E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25603" name="Group 8"/>
          <p:cNvGrpSpPr>
            <a:grpSpLocks/>
          </p:cNvGrpSpPr>
          <p:nvPr/>
        </p:nvGrpSpPr>
        <p:grpSpPr bwMode="auto">
          <a:xfrm>
            <a:off x="628650" y="1743075"/>
            <a:ext cx="3629025" cy="2800350"/>
            <a:chOff x="0" y="0"/>
            <a:chExt cx="4064" cy="2352"/>
          </a:xfrm>
        </p:grpSpPr>
        <p:sp>
          <p:nvSpPr>
            <p:cNvPr id="25614" name="Oval 2"/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15" name="Rectangle 3"/>
            <p:cNvSpPr>
              <a:spLocks/>
            </p:cNvSpPr>
            <p:nvPr/>
          </p:nvSpPr>
          <p:spPr bwMode="auto">
            <a:xfrm>
              <a:off x="1767" y="288"/>
              <a:ext cx="53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Meson</a:t>
              </a:r>
            </a:p>
          </p:txBody>
        </p:sp>
        <p:sp>
          <p:nvSpPr>
            <p:cNvPr id="25616" name="Oval 4"/>
            <p:cNvSpPr>
              <a:spLocks/>
            </p:cNvSpPr>
            <p:nvPr/>
          </p:nvSpPr>
          <p:spPr bwMode="auto">
            <a:xfrm>
              <a:off x="818" y="628"/>
              <a:ext cx="1157" cy="11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17" name="Rectangle 5"/>
            <p:cNvSpPr>
              <a:spLocks/>
            </p:cNvSpPr>
            <p:nvPr/>
          </p:nvSpPr>
          <p:spPr bwMode="auto">
            <a:xfrm>
              <a:off x="928" y="1067"/>
              <a:ext cx="9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quark</a:t>
              </a:r>
            </a:p>
          </p:txBody>
        </p:sp>
        <p:sp>
          <p:nvSpPr>
            <p:cNvPr id="25618" name="Oval 6"/>
            <p:cNvSpPr>
              <a:spLocks/>
            </p:cNvSpPr>
            <p:nvPr/>
          </p:nvSpPr>
          <p:spPr bwMode="auto">
            <a:xfrm>
              <a:off x="2095" y="622"/>
              <a:ext cx="1157" cy="110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19" name="Rectangle 7"/>
            <p:cNvSpPr>
              <a:spLocks/>
            </p:cNvSpPr>
            <p:nvPr/>
          </p:nvSpPr>
          <p:spPr bwMode="auto">
            <a:xfrm>
              <a:off x="2208" y="1061"/>
              <a:ext cx="931" cy="2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solidFill>
                    <a:srgbClr val="FFFFFF"/>
                  </a:solidFill>
                  <a:ea typeface="ＭＳ Ｐゴシック" charset="0"/>
                  <a:cs typeface="ＭＳ Ｐゴシック" charset="0"/>
                </a:rPr>
                <a:t>antiquark</a:t>
              </a:r>
            </a:p>
          </p:txBody>
        </p:sp>
      </p:grpSp>
      <p:grpSp>
        <p:nvGrpSpPr>
          <p:cNvPr id="25604" name="Group 17"/>
          <p:cNvGrpSpPr>
            <a:grpSpLocks/>
          </p:cNvGrpSpPr>
          <p:nvPr/>
        </p:nvGrpSpPr>
        <p:grpSpPr bwMode="auto">
          <a:xfrm>
            <a:off x="4879181" y="1743075"/>
            <a:ext cx="3629025" cy="2800350"/>
            <a:chOff x="0" y="0"/>
            <a:chExt cx="4064" cy="2352"/>
          </a:xfrm>
        </p:grpSpPr>
        <p:sp>
          <p:nvSpPr>
            <p:cNvPr id="25606" name="Oval 9"/>
            <p:cNvSpPr>
              <a:spLocks/>
            </p:cNvSpPr>
            <p:nvPr/>
          </p:nvSpPr>
          <p:spPr bwMode="auto">
            <a:xfrm>
              <a:off x="0" y="0"/>
              <a:ext cx="4064" cy="235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07" name="Rectangle 10"/>
            <p:cNvSpPr>
              <a:spLocks/>
            </p:cNvSpPr>
            <p:nvPr/>
          </p:nvSpPr>
          <p:spPr bwMode="auto">
            <a:xfrm>
              <a:off x="1682" y="289"/>
              <a:ext cx="6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Baryon</a:t>
              </a:r>
            </a:p>
          </p:txBody>
        </p:sp>
        <p:sp>
          <p:nvSpPr>
            <p:cNvPr id="25608" name="Oval 11"/>
            <p:cNvSpPr>
              <a:spLocks/>
            </p:cNvSpPr>
            <p:nvPr/>
          </p:nvSpPr>
          <p:spPr bwMode="auto">
            <a:xfrm>
              <a:off x="266" y="612"/>
              <a:ext cx="1157" cy="110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09" name="Rectangle 12"/>
            <p:cNvSpPr>
              <a:spLocks/>
            </p:cNvSpPr>
            <p:nvPr/>
          </p:nvSpPr>
          <p:spPr bwMode="auto">
            <a:xfrm>
              <a:off x="376" y="1051"/>
              <a:ext cx="931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quark</a:t>
              </a:r>
            </a:p>
          </p:txBody>
        </p:sp>
        <p:sp>
          <p:nvSpPr>
            <p:cNvPr id="25610" name="Rectangle 13"/>
            <p:cNvSpPr>
              <a:spLocks/>
            </p:cNvSpPr>
            <p:nvPr/>
          </p:nvSpPr>
          <p:spPr bwMode="auto">
            <a:xfrm>
              <a:off x="2744" y="1056"/>
              <a:ext cx="9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quark</a:t>
              </a:r>
            </a:p>
          </p:txBody>
        </p:sp>
        <p:sp>
          <p:nvSpPr>
            <p:cNvPr id="25611" name="Oval 14"/>
            <p:cNvSpPr>
              <a:spLocks/>
            </p:cNvSpPr>
            <p:nvPr/>
          </p:nvSpPr>
          <p:spPr bwMode="auto">
            <a:xfrm>
              <a:off x="2632" y="624"/>
              <a:ext cx="1157" cy="110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  <p:sp>
          <p:nvSpPr>
            <p:cNvPr id="25612" name="Rectangle 15"/>
            <p:cNvSpPr>
              <a:spLocks/>
            </p:cNvSpPr>
            <p:nvPr/>
          </p:nvSpPr>
          <p:spPr bwMode="auto">
            <a:xfrm>
              <a:off x="1560" y="1056"/>
              <a:ext cx="931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100">
                  <a:ea typeface="ＭＳ Ｐゴシック" charset="0"/>
                  <a:cs typeface="ＭＳ Ｐゴシック" charset="0"/>
                </a:rPr>
                <a:t>quark</a:t>
              </a:r>
            </a:p>
          </p:txBody>
        </p:sp>
        <p:sp>
          <p:nvSpPr>
            <p:cNvPr id="25613" name="Oval 16"/>
            <p:cNvSpPr>
              <a:spLocks/>
            </p:cNvSpPr>
            <p:nvPr/>
          </p:nvSpPr>
          <p:spPr bwMode="auto">
            <a:xfrm>
              <a:off x="1448" y="624"/>
              <a:ext cx="1157" cy="110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r-FR"/>
            </a:p>
          </p:txBody>
        </p:sp>
      </p:grpSp>
      <p:sp>
        <p:nvSpPr>
          <p:cNvPr id="25605" name="Rectangle 18"/>
          <p:cNvSpPr>
            <a:spLocks/>
          </p:cNvSpPr>
          <p:nvPr/>
        </p:nvSpPr>
        <p:spPr bwMode="auto">
          <a:xfrm>
            <a:off x="607219" y="4991100"/>
            <a:ext cx="81295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err="1" smtClean="0">
                <a:ea typeface="ＭＳ Ｐゴシック" charset="0"/>
                <a:cs typeface="ＭＳ Ｐゴシック" charset="0"/>
              </a:rPr>
              <a:t>Deux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types de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combinaison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: quark-antiquark,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ou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trois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(anti)quarks. </a:t>
            </a:r>
          </a:p>
          <a:p>
            <a:pPr algn="l"/>
            <a:endParaRPr lang="en-US" sz="600" dirty="0"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Antiparticules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charge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opposée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aux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Particules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mais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sinon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sont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supposées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interagir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de la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même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façon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 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Que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forment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les quarks?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389663-8E85-7540-A1E5-E12B7517E0E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26626" name="Rectangle 1"/>
          <p:cNvSpPr>
            <a:spLocks/>
          </p:cNvSpPr>
          <p:nvPr/>
        </p:nvSpPr>
        <p:spPr bwMode="auto">
          <a:xfrm>
            <a:off x="893" y="0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endParaRPr lang="fr-FR" sz="4000" dirty="0">
              <a:solidFill>
                <a:srgbClr val="7F0007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Baghdad" charset="0"/>
            </a:endParaRP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52500"/>
            <a:ext cx="6493669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/>
          </p:cNvSpPr>
          <p:nvPr/>
        </p:nvSpPr>
        <p:spPr bwMode="auto">
          <a:xfrm>
            <a:off x="5614988" y="3695700"/>
            <a:ext cx="2107406" cy="457200"/>
          </a:xfrm>
          <a:prstGeom prst="rect">
            <a:avLst/>
          </a:prstGeom>
          <a:noFill/>
          <a:ln w="50800">
            <a:solidFill>
              <a:srgbClr val="B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26630" name="Rectangle 5"/>
          <p:cNvSpPr>
            <a:spLocks/>
          </p:cNvSpPr>
          <p:nvPr/>
        </p:nvSpPr>
        <p:spPr bwMode="auto">
          <a:xfrm>
            <a:off x="5614988" y="2343150"/>
            <a:ext cx="2107406" cy="457200"/>
          </a:xfrm>
          <a:prstGeom prst="rect">
            <a:avLst/>
          </a:prstGeom>
          <a:noFill/>
          <a:ln w="50800">
            <a:solidFill>
              <a:srgbClr val="0294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 dirty="0"/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Combien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temps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vit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particule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348258" y="5848350"/>
            <a:ext cx="843676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Temps de vie ≈ Demi-vie d’un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élément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radioactif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1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73A51-9D08-6048-AF93-885E1ABE78FE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952500"/>
            <a:ext cx="6493669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/>
          </p:cNvSpPr>
          <p:nvPr/>
        </p:nvSpPr>
        <p:spPr bwMode="auto">
          <a:xfrm>
            <a:off x="5614988" y="3695700"/>
            <a:ext cx="2107406" cy="457200"/>
          </a:xfrm>
          <a:prstGeom prst="rect">
            <a:avLst/>
          </a:prstGeom>
          <a:noFill/>
          <a:ln w="50800">
            <a:solidFill>
              <a:srgbClr val="B3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7654" name="Rectangle 5"/>
          <p:cNvSpPr>
            <a:spLocks/>
          </p:cNvSpPr>
          <p:nvPr/>
        </p:nvSpPr>
        <p:spPr bwMode="auto">
          <a:xfrm>
            <a:off x="5614988" y="2343150"/>
            <a:ext cx="2107406" cy="457200"/>
          </a:xfrm>
          <a:prstGeom prst="rect">
            <a:avLst/>
          </a:prstGeom>
          <a:noFill/>
          <a:ln w="50800">
            <a:solidFill>
              <a:srgbClr val="02941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7655" name="Rectangle 6"/>
          <p:cNvSpPr>
            <a:spLocks/>
          </p:cNvSpPr>
          <p:nvPr/>
        </p:nvSpPr>
        <p:spPr bwMode="auto">
          <a:xfrm>
            <a:off x="348258" y="5848350"/>
            <a:ext cx="8436769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dirty="0" smtClean="0">
                <a:ea typeface="ＭＳ Ｐゴシック" charset="0"/>
                <a:cs typeface="ＭＳ Ｐゴシック" charset="0"/>
              </a:rPr>
              <a:t>Les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durées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de vie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sont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très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variées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vous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allez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en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mesurez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une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particulièrement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petite..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41525" y="133684"/>
            <a:ext cx="9122569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Combien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de temps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vit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une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 </a:t>
            </a:r>
            <a:r>
              <a:rPr lang="en-US" sz="4000" dirty="0" err="1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particule</a:t>
            </a:r>
            <a:r>
              <a:rPr lang="en-US" sz="4000" dirty="0" smtClean="0">
                <a:solidFill>
                  <a:srgbClr val="3366FF"/>
                </a:solidFill>
                <a:latin typeface="Times New Roman"/>
                <a:ea typeface="ＭＳ Ｐゴシック" charset="0"/>
                <a:cs typeface="Times New Roman"/>
                <a:sym typeface="Baghdad" charset="0"/>
              </a:rPr>
              <a:t>?</a:t>
            </a:r>
            <a:endParaRPr lang="en-US" sz="4000" dirty="0">
              <a:solidFill>
                <a:srgbClr val="3366FF"/>
              </a:solidFill>
              <a:latin typeface="Times New Roman"/>
              <a:ea typeface="ＭＳ Ｐゴシック" charset="0"/>
              <a:cs typeface="Times New Roman"/>
              <a:sym typeface="Baghda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1497</Words>
  <Application>Microsoft Macintosh PowerPoint</Application>
  <PresentationFormat>Présentation à l'écran (4:3)</PresentationFormat>
  <Paragraphs>263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Thème Office</vt:lpstr>
      <vt:lpstr>Le détecteur LHCb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detecteur LHCb</dc:title>
  <dc:creator>Yasmine</dc:creator>
  <cp:lastModifiedBy>Yasmine</cp:lastModifiedBy>
  <cp:revision>71</cp:revision>
  <dcterms:created xsi:type="dcterms:W3CDTF">2014-03-17T11:59:24Z</dcterms:created>
  <dcterms:modified xsi:type="dcterms:W3CDTF">2017-03-10T14:38:40Z</dcterms:modified>
</cp:coreProperties>
</file>