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9" r:id="rId5"/>
    <p:sldId id="259" r:id="rId6"/>
    <p:sldId id="277" r:id="rId7"/>
    <p:sldId id="270" r:id="rId8"/>
    <p:sldId id="275" r:id="rId9"/>
    <p:sldId id="278" r:id="rId10"/>
    <p:sldId id="280" r:id="rId11"/>
    <p:sldId id="264" r:id="rId12"/>
    <p:sldId id="281" r:id="rId13"/>
    <p:sldId id="266" r:id="rId14"/>
    <p:sldId id="274" r:id="rId15"/>
    <p:sldId id="284" r:id="rId16"/>
    <p:sldId id="271" r:id="rId17"/>
    <p:sldId id="276" r:id="rId18"/>
    <p:sldId id="272" r:id="rId19"/>
    <p:sldId id="283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CFF"/>
    <a:srgbClr val="FFFFFF"/>
    <a:srgbClr val="FF8000"/>
    <a:srgbClr val="FFF2E5"/>
    <a:srgbClr val="E4DFED"/>
    <a:srgbClr val="19FF81"/>
    <a:srgbClr val="CCCCFF"/>
    <a:srgbClr val="9999FF"/>
    <a:srgbClr val="0099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0" autoAdjust="0"/>
    <p:restoredTop sz="94660"/>
  </p:normalViewPr>
  <p:slideViewPr>
    <p:cSldViewPr snapToGrid="0">
      <p:cViewPr>
        <p:scale>
          <a:sx n="75" d="100"/>
          <a:sy n="75" d="100"/>
        </p:scale>
        <p:origin x="-1092" y="-7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l\dfs\ExpSera\elkamchi\elkamchi\THOMX\Diagnostics\BPMs\Test%20mudules%20Libera\Donn&#233;es%20test%20Libera\test_serie\Single%20pass\Single-pass_donn&#233;es-trac&#233;es\Chassis%203\chassis_6_lib_2_s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l\dfs\ExpSera\elkamchi\elkamchi\THOMX\Diagnostics\BPMs\Test%20mudules%20Libera\Donn&#233;es%20test%20Libera\test_serie\Single%20pass\Single-pass_donn&#233;es-trac&#233;es\Chassis%203\chassis_6_lib_2_s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76692943385616"/>
          <c:y val="5.1400554097404488E-2"/>
          <c:w val="0.8282206745466586"/>
          <c:h val="0.71801981151765215"/>
        </c:manualLayout>
      </c:layout>
      <c:scatterChart>
        <c:scatterStyle val="lineMarker"/>
        <c:varyColors val="0"/>
        <c:ser>
          <c:idx val="0"/>
          <c:order val="0"/>
          <c:tx>
            <c:v>PosX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chassis_2_lib_1_t!$G$2:$G$41</c:f>
              <c:numCache>
                <c:formatCode>General</c:formatCode>
                <c:ptCount val="40"/>
                <c:pt idx="0">
                  <c:v>4.3598266952233935</c:v>
                </c:pt>
                <c:pt idx="1">
                  <c:v>4.1513226112229908</c:v>
                </c:pt>
                <c:pt idx="2">
                  <c:v>4.8413361883135098</c:v>
                </c:pt>
                <c:pt idx="3">
                  <c:v>4.9081671422666044</c:v>
                </c:pt>
                <c:pt idx="4">
                  <c:v>5.466869535275829</c:v>
                </c:pt>
                <c:pt idx="5">
                  <c:v>6.1228268562113506</c:v>
                </c:pt>
                <c:pt idx="6">
                  <c:v>7.0178578187432166</c:v>
                </c:pt>
                <c:pt idx="7">
                  <c:v>7.9162345393553943</c:v>
                </c:pt>
                <c:pt idx="8">
                  <c:v>9.0642723611998033</c:v>
                </c:pt>
                <c:pt idx="9">
                  <c:v>9.1900718624063753</c:v>
                </c:pt>
                <c:pt idx="10">
                  <c:v>10.836615926100505</c:v>
                </c:pt>
                <c:pt idx="11">
                  <c:v>10.257069375927244</c:v>
                </c:pt>
                <c:pt idx="12">
                  <c:v>14.097015182868217</c:v>
                </c:pt>
                <c:pt idx="13">
                  <c:v>17.480270416596696</c:v>
                </c:pt>
                <c:pt idx="14">
                  <c:v>17.991841404368881</c:v>
                </c:pt>
                <c:pt idx="15">
                  <c:v>18.840385098270211</c:v>
                </c:pt>
                <c:pt idx="16">
                  <c:v>24.408403596848252</c:v>
                </c:pt>
                <c:pt idx="17">
                  <c:v>23.436195987703346</c:v>
                </c:pt>
                <c:pt idx="18">
                  <c:v>27.055215491178139</c:v>
                </c:pt>
                <c:pt idx="19">
                  <c:v>30.774490054960047</c:v>
                </c:pt>
                <c:pt idx="20">
                  <c:v>34.327083633929085</c:v>
                </c:pt>
                <c:pt idx="21">
                  <c:v>39.833949005356025</c:v>
                </c:pt>
                <c:pt idx="22">
                  <c:v>39.605654440528056</c:v>
                </c:pt>
                <c:pt idx="23">
                  <c:v>47.912481657156448</c:v>
                </c:pt>
                <c:pt idx="24">
                  <c:v>56.528100343402755</c:v>
                </c:pt>
                <c:pt idx="25">
                  <c:v>70.053018810563913</c:v>
                </c:pt>
                <c:pt idx="26">
                  <c:v>73.252219154954304</c:v>
                </c:pt>
                <c:pt idx="27">
                  <c:v>84.741450447996328</c:v>
                </c:pt>
                <c:pt idx="28">
                  <c:v>94.47568456464434</c:v>
                </c:pt>
                <c:pt idx="29">
                  <c:v>101.12612741328437</c:v>
                </c:pt>
                <c:pt idx="30">
                  <c:v>112.94250877196235</c:v>
                </c:pt>
                <c:pt idx="31">
                  <c:v>117.79336132294401</c:v>
                </c:pt>
                <c:pt idx="32">
                  <c:v>131.48954039131505</c:v>
                </c:pt>
                <c:pt idx="33">
                  <c:v>150.67181040303603</c:v>
                </c:pt>
                <c:pt idx="34">
                  <c:v>174.15621194924935</c:v>
                </c:pt>
                <c:pt idx="35">
                  <c:v>208.13974566346147</c:v>
                </c:pt>
                <c:pt idx="36">
                  <c:v>205.35247494940955</c:v>
                </c:pt>
                <c:pt idx="37">
                  <c:v>222.83865696422069</c:v>
                </c:pt>
                <c:pt idx="38">
                  <c:v>269.09092762998472</c:v>
                </c:pt>
                <c:pt idx="39">
                  <c:v>287.83173854636453</c:v>
                </c:pt>
              </c:numCache>
            </c:numRef>
          </c:yVal>
          <c:smooth val="0"/>
        </c:ser>
        <c:ser>
          <c:idx val="1"/>
          <c:order val="1"/>
          <c:tx>
            <c:v>PosY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chassis_2_lib_1_t!$K$2:$K$41</c:f>
              <c:numCache>
                <c:formatCode>General</c:formatCode>
                <c:ptCount val="40"/>
                <c:pt idx="0">
                  <c:v>4.3892254955633119</c:v>
                </c:pt>
                <c:pt idx="1">
                  <c:v>4.5928572189080246</c:v>
                </c:pt>
                <c:pt idx="2">
                  <c:v>4.1930783768147695</c:v>
                </c:pt>
                <c:pt idx="3">
                  <c:v>4.6120408213651984</c:v>
                </c:pt>
                <c:pt idx="4">
                  <c:v>6.1561491289585213</c:v>
                </c:pt>
                <c:pt idx="5">
                  <c:v>7.2409681929602563</c:v>
                </c:pt>
                <c:pt idx="6">
                  <c:v>6.7658689698610095</c:v>
                </c:pt>
                <c:pt idx="7">
                  <c:v>8.3542125399112805</c:v>
                </c:pt>
                <c:pt idx="8">
                  <c:v>9.3965550153008248</c:v>
                </c:pt>
                <c:pt idx="9">
                  <c:v>9.4897107748730729</c:v>
                </c:pt>
                <c:pt idx="10">
                  <c:v>11.497448881132888</c:v>
                </c:pt>
                <c:pt idx="11">
                  <c:v>11.354427297616411</c:v>
                </c:pt>
                <c:pt idx="12">
                  <c:v>13.740126502727598</c:v>
                </c:pt>
                <c:pt idx="13">
                  <c:v>16.112042635977392</c:v>
                </c:pt>
                <c:pt idx="14">
                  <c:v>16.525124351348552</c:v>
                </c:pt>
                <c:pt idx="15">
                  <c:v>20.474021331525392</c:v>
                </c:pt>
                <c:pt idx="16">
                  <c:v>22.249080246265883</c:v>
                </c:pt>
                <c:pt idx="17">
                  <c:v>25.71966653259836</c:v>
                </c:pt>
                <c:pt idx="18">
                  <c:v>35.341876151790572</c:v>
                </c:pt>
                <c:pt idx="19">
                  <c:v>32.142915087229348</c:v>
                </c:pt>
                <c:pt idx="20">
                  <c:v>38.564778233688585</c:v>
                </c:pt>
                <c:pt idx="21">
                  <c:v>37.96038905312308</c:v>
                </c:pt>
                <c:pt idx="22">
                  <c:v>41.042655575396047</c:v>
                </c:pt>
                <c:pt idx="23">
                  <c:v>45.472018328300877</c:v>
                </c:pt>
                <c:pt idx="24">
                  <c:v>58.582833385270469</c:v>
                </c:pt>
                <c:pt idx="25">
                  <c:v>58.661707528167973</c:v>
                </c:pt>
                <c:pt idx="26">
                  <c:v>80.279467324033149</c:v>
                </c:pt>
                <c:pt idx="27">
                  <c:v>89.196135457427346</c:v>
                </c:pt>
                <c:pt idx="28">
                  <c:v>92.22129805024484</c:v>
                </c:pt>
                <c:pt idx="29">
                  <c:v>102.8675169462776</c:v>
                </c:pt>
                <c:pt idx="30">
                  <c:v>93.197390976406155</c:v>
                </c:pt>
                <c:pt idx="31">
                  <c:v>122.53656024686124</c:v>
                </c:pt>
                <c:pt idx="32">
                  <c:v>140.32730968159274</c:v>
                </c:pt>
                <c:pt idx="33">
                  <c:v>159.63389276453475</c:v>
                </c:pt>
                <c:pt idx="34">
                  <c:v>187.70563537498998</c:v>
                </c:pt>
                <c:pt idx="35">
                  <c:v>194.61515488327905</c:v>
                </c:pt>
                <c:pt idx="36">
                  <c:v>210.86146926717154</c:v>
                </c:pt>
                <c:pt idx="37">
                  <c:v>255.94478628867495</c:v>
                </c:pt>
                <c:pt idx="38">
                  <c:v>221.04411583496429</c:v>
                </c:pt>
                <c:pt idx="39">
                  <c:v>271.94319688119981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chassis_2_lib_1_t!$M$2:$M$41</c:f>
              <c:numCache>
                <c:formatCode>General</c:formatCode>
                <c:ptCount val="40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  <c:pt idx="11">
                  <c:v>400</c:v>
                </c:pt>
                <c:pt idx="12">
                  <c:v>400</c:v>
                </c:pt>
                <c:pt idx="13">
                  <c:v>400</c:v>
                </c:pt>
                <c:pt idx="14">
                  <c:v>400</c:v>
                </c:pt>
                <c:pt idx="15">
                  <c:v>400</c:v>
                </c:pt>
                <c:pt idx="16">
                  <c:v>400</c:v>
                </c:pt>
                <c:pt idx="17">
                  <c:v>400</c:v>
                </c:pt>
                <c:pt idx="18">
                  <c:v>400</c:v>
                </c:pt>
                <c:pt idx="19">
                  <c:v>400</c:v>
                </c:pt>
                <c:pt idx="20">
                  <c:v>400</c:v>
                </c:pt>
                <c:pt idx="21">
                  <c:v>400</c:v>
                </c:pt>
                <c:pt idx="22">
                  <c:v>400</c:v>
                </c:pt>
                <c:pt idx="23">
                  <c:v>400</c:v>
                </c:pt>
                <c:pt idx="24">
                  <c:v>400</c:v>
                </c:pt>
                <c:pt idx="25">
                  <c:v>400</c:v>
                </c:pt>
                <c:pt idx="26">
                  <c:v>400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94176"/>
        <c:axId val="113016832"/>
      </c:scatterChart>
      <c:valAx>
        <c:axId val="112994176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sz="1200" b="1" i="0" baseline="0"/>
                  <a:t>Input level (dBFS)</a:t>
                </a:r>
                <a:endParaRPr lang="fr-FR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016832"/>
        <c:crosses val="autoZero"/>
        <c:crossBetween val="midCat"/>
      </c:valAx>
      <c:valAx>
        <c:axId val="113016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noProof="0"/>
                </a:pPr>
                <a:r>
                  <a:rPr lang="en-US" sz="1200" noProof="0" dirty="0"/>
                  <a:t>Standard</a:t>
                </a:r>
                <a:r>
                  <a:rPr lang="en-US" sz="1200" baseline="0" noProof="0" dirty="0"/>
                  <a:t> </a:t>
                </a:r>
                <a:r>
                  <a:rPr lang="en-US" sz="1200" baseline="0" noProof="0" dirty="0" smtClean="0"/>
                  <a:t>deviation (µm RMS)</a:t>
                </a:r>
                <a:endParaRPr lang="en-US" sz="1200" noProof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994176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4592792810174584"/>
          <c:y val="0.30200421168284258"/>
          <c:w val="0.17860127363035297"/>
          <c:h val="0.2145876455041391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88888888888891E-2"/>
          <c:y val="5.1400554097404488E-2"/>
          <c:w val="0.91086080600871189"/>
          <c:h val="0.82870983138184684"/>
        </c:manualLayout>
      </c:layout>
      <c:scatterChart>
        <c:scatterStyle val="lineMarker"/>
        <c:varyColors val="0"/>
        <c:ser>
          <c:idx val="0"/>
          <c:order val="0"/>
          <c:tx>
            <c:v>PosX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chassis_2_lib_1_t!$F$2:$F$41</c:f>
              <c:numCache>
                <c:formatCode>General</c:formatCode>
                <c:ptCount val="40"/>
                <c:pt idx="0">
                  <c:v>0</c:v>
                </c:pt>
                <c:pt idx="1">
                  <c:v>-3.7095099999996819</c:v>
                </c:pt>
                <c:pt idx="2">
                  <c:v>-1.6476699999991524</c:v>
                </c:pt>
                <c:pt idx="3">
                  <c:v>-5.0296199999991131</c:v>
                </c:pt>
                <c:pt idx="4">
                  <c:v>-1.2313599999995404</c:v>
                </c:pt>
                <c:pt idx="5">
                  <c:v>-7.136839999998756</c:v>
                </c:pt>
                <c:pt idx="6">
                  <c:v>-4.2229199999990215</c:v>
                </c:pt>
                <c:pt idx="7">
                  <c:v>-7.433749999999236</c:v>
                </c:pt>
                <c:pt idx="8">
                  <c:v>-4.8499599999995553</c:v>
                </c:pt>
                <c:pt idx="9">
                  <c:v>-5.952369999999064</c:v>
                </c:pt>
                <c:pt idx="10">
                  <c:v>-5.5537699999977121</c:v>
                </c:pt>
                <c:pt idx="11">
                  <c:v>-3.5357199999996283</c:v>
                </c:pt>
                <c:pt idx="12">
                  <c:v>-5.272909999999456</c:v>
                </c:pt>
                <c:pt idx="13">
                  <c:v>-1.864039999999477</c:v>
                </c:pt>
                <c:pt idx="14">
                  <c:v>-5.5218699999995806</c:v>
                </c:pt>
                <c:pt idx="15">
                  <c:v>-4.7661399999992682</c:v>
                </c:pt>
                <c:pt idx="16">
                  <c:v>-5.2636499999987336</c:v>
                </c:pt>
                <c:pt idx="17">
                  <c:v>-1.898729999999432</c:v>
                </c:pt>
                <c:pt idx="18">
                  <c:v>-10.35812999999871</c:v>
                </c:pt>
                <c:pt idx="19">
                  <c:v>-10.322139999998853</c:v>
                </c:pt>
                <c:pt idx="20">
                  <c:v>-12.193809999999303</c:v>
                </c:pt>
                <c:pt idx="21">
                  <c:v>-12.967569999998886</c:v>
                </c:pt>
                <c:pt idx="22">
                  <c:v>-14.822379999999612</c:v>
                </c:pt>
                <c:pt idx="23">
                  <c:v>-17.173809999999321</c:v>
                </c:pt>
                <c:pt idx="24">
                  <c:v>-15.864359999999351</c:v>
                </c:pt>
                <c:pt idx="25">
                  <c:v>-20.013269999999238</c:v>
                </c:pt>
                <c:pt idx="26">
                  <c:v>-30.279879999999366</c:v>
                </c:pt>
                <c:pt idx="27">
                  <c:v>-40.513939999998911</c:v>
                </c:pt>
                <c:pt idx="28">
                  <c:v>-56.041699999999082</c:v>
                </c:pt>
                <c:pt idx="29">
                  <c:v>-77.49849999999924</c:v>
                </c:pt>
                <c:pt idx="30">
                  <c:v>-83.693839999999909</c:v>
                </c:pt>
                <c:pt idx="31">
                  <c:v>-105.96971999999914</c:v>
                </c:pt>
                <c:pt idx="32">
                  <c:v>-123.09510999999861</c:v>
                </c:pt>
                <c:pt idx="33">
                  <c:v>-136.18425999999886</c:v>
                </c:pt>
                <c:pt idx="34">
                  <c:v>-193.72666999999933</c:v>
                </c:pt>
                <c:pt idx="35">
                  <c:v>-236.78999999999905</c:v>
                </c:pt>
                <c:pt idx="36">
                  <c:v>-285.52035999999885</c:v>
                </c:pt>
                <c:pt idx="37">
                  <c:v>-327.63099999999918</c:v>
                </c:pt>
                <c:pt idx="38">
                  <c:v>-458.51103999999941</c:v>
                </c:pt>
                <c:pt idx="39">
                  <c:v>-530.61094999999921</c:v>
                </c:pt>
              </c:numCache>
            </c:numRef>
          </c:yVal>
          <c:smooth val="0"/>
        </c:ser>
        <c:ser>
          <c:idx val="1"/>
          <c:order val="1"/>
          <c:tx>
            <c:v>PosY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chassis_2_lib_1_t!$J$2:$J$41</c:f>
              <c:numCache>
                <c:formatCode>General</c:formatCode>
                <c:ptCount val="40"/>
                <c:pt idx="0">
                  <c:v>0</c:v>
                </c:pt>
                <c:pt idx="1">
                  <c:v>-11.3052200000011</c:v>
                </c:pt>
                <c:pt idx="2">
                  <c:v>0</c:v>
                </c:pt>
                <c:pt idx="3">
                  <c:v>-1.3337900000003629</c:v>
                </c:pt>
                <c:pt idx="4">
                  <c:v>4.3576099999988855</c:v>
                </c:pt>
                <c:pt idx="5">
                  <c:v>-5.2011099999997441</c:v>
                </c:pt>
                <c:pt idx="6">
                  <c:v>-1.228000000000975</c:v>
                </c:pt>
                <c:pt idx="7">
                  <c:v>-3.9200300000006791</c:v>
                </c:pt>
                <c:pt idx="8">
                  <c:v>2.6470000000003893</c:v>
                </c:pt>
                <c:pt idx="9">
                  <c:v>0.22070999999982632</c:v>
                </c:pt>
                <c:pt idx="10">
                  <c:v>1.6948100000006434</c:v>
                </c:pt>
                <c:pt idx="11">
                  <c:v>-0.32461999999941327</c:v>
                </c:pt>
                <c:pt idx="12">
                  <c:v>3.05792999999926</c:v>
                </c:pt>
                <c:pt idx="13">
                  <c:v>-0.86971000000107779</c:v>
                </c:pt>
                <c:pt idx="14">
                  <c:v>1.8706699999993361</c:v>
                </c:pt>
                <c:pt idx="15">
                  <c:v>-2.3957100000002356</c:v>
                </c:pt>
                <c:pt idx="16">
                  <c:v>-2.5204100000005383</c:v>
                </c:pt>
                <c:pt idx="17">
                  <c:v>2.8197599999982685</c:v>
                </c:pt>
                <c:pt idx="18">
                  <c:v>-0.50743000000079519</c:v>
                </c:pt>
                <c:pt idx="19">
                  <c:v>-2.6132500000005621</c:v>
                </c:pt>
                <c:pt idx="20">
                  <c:v>1.9992799999993167</c:v>
                </c:pt>
                <c:pt idx="21">
                  <c:v>1.4323899999997138</c:v>
                </c:pt>
                <c:pt idx="22">
                  <c:v>-1.5652200000010907</c:v>
                </c:pt>
                <c:pt idx="23">
                  <c:v>-2.7019300000001749</c:v>
                </c:pt>
                <c:pt idx="24">
                  <c:v>-8.9717500000003838</c:v>
                </c:pt>
                <c:pt idx="25">
                  <c:v>-7.2851400000001831</c:v>
                </c:pt>
                <c:pt idx="26">
                  <c:v>-0.65827000000081171</c:v>
                </c:pt>
                <c:pt idx="27">
                  <c:v>7.0282399999982772</c:v>
                </c:pt>
                <c:pt idx="28">
                  <c:v>14.905599999998913</c:v>
                </c:pt>
                <c:pt idx="29">
                  <c:v>-12.888939999999593</c:v>
                </c:pt>
                <c:pt idx="30">
                  <c:v>11.150069999999914</c:v>
                </c:pt>
                <c:pt idx="31">
                  <c:v>17.478379999999333</c:v>
                </c:pt>
                <c:pt idx="32">
                  <c:v>-2.4529900000002272</c:v>
                </c:pt>
                <c:pt idx="33">
                  <c:v>19.097679999999855</c:v>
                </c:pt>
                <c:pt idx="34">
                  <c:v>21.881339999999682</c:v>
                </c:pt>
                <c:pt idx="35">
                  <c:v>-6.8657300000006671</c:v>
                </c:pt>
                <c:pt idx="36">
                  <c:v>-7.7387899999998808</c:v>
                </c:pt>
                <c:pt idx="37">
                  <c:v>39.356979999999794</c:v>
                </c:pt>
                <c:pt idx="38">
                  <c:v>25.581650000000081</c:v>
                </c:pt>
                <c:pt idx="39">
                  <c:v>-1.4365000000013879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chassis_2_lib_1_t!$H$2:$H$41</c:f>
              <c:numCache>
                <c:formatCode>General</c:formatCode>
                <c:ptCount val="40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chassis_2_lib_1_t!$L$2:$L$41</c:f>
              <c:numCache>
                <c:formatCode>General</c:formatCode>
                <c:ptCount val="40"/>
                <c:pt idx="0">
                  <c:v>-200</c:v>
                </c:pt>
                <c:pt idx="1">
                  <c:v>-200</c:v>
                </c:pt>
                <c:pt idx="2">
                  <c:v>-200</c:v>
                </c:pt>
                <c:pt idx="3">
                  <c:v>-200</c:v>
                </c:pt>
                <c:pt idx="4">
                  <c:v>-200</c:v>
                </c:pt>
                <c:pt idx="5">
                  <c:v>-200</c:v>
                </c:pt>
                <c:pt idx="6">
                  <c:v>-200</c:v>
                </c:pt>
                <c:pt idx="7">
                  <c:v>-200</c:v>
                </c:pt>
                <c:pt idx="8">
                  <c:v>-200</c:v>
                </c:pt>
                <c:pt idx="9">
                  <c:v>-200</c:v>
                </c:pt>
                <c:pt idx="10">
                  <c:v>-200</c:v>
                </c:pt>
                <c:pt idx="11">
                  <c:v>-200</c:v>
                </c:pt>
                <c:pt idx="12">
                  <c:v>-200</c:v>
                </c:pt>
                <c:pt idx="13">
                  <c:v>-200</c:v>
                </c:pt>
                <c:pt idx="14">
                  <c:v>-200</c:v>
                </c:pt>
                <c:pt idx="15">
                  <c:v>-200</c:v>
                </c:pt>
                <c:pt idx="16">
                  <c:v>-200</c:v>
                </c:pt>
                <c:pt idx="17">
                  <c:v>-200</c:v>
                </c:pt>
                <c:pt idx="18">
                  <c:v>-200</c:v>
                </c:pt>
                <c:pt idx="19">
                  <c:v>-200</c:v>
                </c:pt>
                <c:pt idx="20">
                  <c:v>-200</c:v>
                </c:pt>
                <c:pt idx="21">
                  <c:v>-200</c:v>
                </c:pt>
                <c:pt idx="22">
                  <c:v>-200</c:v>
                </c:pt>
                <c:pt idx="23">
                  <c:v>-200</c:v>
                </c:pt>
                <c:pt idx="24">
                  <c:v>-200</c:v>
                </c:pt>
                <c:pt idx="25">
                  <c:v>-200</c:v>
                </c:pt>
                <c:pt idx="26">
                  <c:v>-200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130496"/>
        <c:axId val="113132672"/>
      </c:scatterChart>
      <c:valAx>
        <c:axId val="113130496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sz="1200"/>
                  <a:t>Input level (dBFS)</a:t>
                </a:r>
              </a:p>
            </c:rich>
          </c:tx>
          <c:layout>
            <c:manualLayout>
              <c:xMode val="edge"/>
              <c:yMode val="edge"/>
              <c:x val="0.31899730069148968"/>
              <c:y val="0.868631057126784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132672"/>
        <c:crosses val="autoZero"/>
        <c:crossBetween val="midCat"/>
      </c:valAx>
      <c:valAx>
        <c:axId val="113132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sz="1200"/>
                  <a:t>Amplitude (µm)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130496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1494906885903258"/>
          <c:y val="0.56944581027288943"/>
          <c:w val="0.19595258031532448"/>
          <c:h val="0.2177496345857488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187B9BE-F137-4AAA-A3C5-6174DFC8235A}" type="datetimeFigureOut">
              <a:rPr lang="fr-FR" altLang="fr-FR"/>
              <a:pPr>
                <a:defRPr/>
              </a:pPr>
              <a:t>16/03/2017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E27A74B-8903-4D8B-9420-F799F14FC82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2698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6380473-48B9-41CB-BCEF-47EA603043FF}" type="datetimeFigureOut">
              <a:rPr lang="fr-FR" altLang="fr-FR"/>
              <a:pPr>
                <a:defRPr/>
              </a:pPr>
              <a:t>16/03/2017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Modifiez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07E138C-A97A-4173-925E-08D7AAFAE87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304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54700"/>
            <a:ext cx="8013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76200" y="6427788"/>
            <a:ext cx="7893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600" smtClean="0">
                <a:latin typeface="Arial" charset="0"/>
              </a:rPr>
              <a:t>Programme Investissements d’avenir de l’Etat ANR-10-EQPX-51. Financé également par la Région Ile-de-France. </a:t>
            </a:r>
            <a:r>
              <a:rPr lang="fr-FR" altLang="fr-FR" sz="600" i="1" smtClean="0">
                <a:latin typeface="Arial" charset="0"/>
              </a:rPr>
              <a:t> Program « Investing in the future » ANR-10-EQOX-51. Work also supported by grants from Région Ile-de-France.</a:t>
            </a:r>
            <a:endParaRPr lang="fr-FR" altLang="fr-FR" sz="600" smtClean="0">
              <a:latin typeface="Arial" charset="0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-7938" y="-7938"/>
            <a:ext cx="863601" cy="5697538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10394950" y="3589338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155575" y="-13335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307975" y="-11811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pic>
        <p:nvPicPr>
          <p:cNvPr id="18" name="Image 3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390900"/>
            <a:ext cx="32194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58" y="1537252"/>
            <a:ext cx="7996998" cy="2000272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358" y="4526424"/>
            <a:ext cx="7996998" cy="9848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8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4112DC-0A73-44F7-ADA8-99CB426CE8A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0769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996429E-29D4-42D2-A55B-0647C3AF83E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435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365336-D754-467C-96B4-C029852DEC9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7693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9F07E8A-DB3C-454E-BCCA-57C21BE0D8A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4132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FF6F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BB978C0-978B-4190-8CDB-93F2A334896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7433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599904-DECE-4AE6-9826-FF3E66392A5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732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F1AAF-1760-4C71-93DD-9C2F33FAE11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0336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01432-6E80-46DA-8F28-C57C65DB8D7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1510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13695E-E66C-476D-9BBF-60F07941979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3450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A6EA9-98C4-4FE2-B8EA-827E5803DE2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5097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99154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80F08F-324C-4DC1-B930-6016AA75F2A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4778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86196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BF0F2A-CE15-4C65-93F2-A534D5D731A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1858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C922C-EF2C-4D4E-BC58-5C87C80A37B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009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7B3B9-5EBE-42CC-976E-C7349D5A46A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269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1DEFE2-B988-4852-803C-6EED1B26FE3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3909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0394950" y="3598863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7938" y="4025900"/>
            <a:ext cx="4572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392238"/>
            <a:ext cx="85979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2638" y="6494463"/>
            <a:ext cx="560387" cy="307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i="1">
                <a:solidFill>
                  <a:srgbClr val="FF6F00"/>
                </a:solidFill>
              </a:defRPr>
            </a:lvl1pPr>
          </a:lstStyle>
          <a:p>
            <a:fld id="{E2FF19C2-536E-46D8-A7AA-CBC2217FCF0B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1039" name="ZoneTexte 20"/>
          <p:cNvSpPr txBox="1">
            <a:spLocks noChangeArrowheads="1"/>
          </p:cNvSpPr>
          <p:nvPr userDrawn="1"/>
        </p:nvSpPr>
        <p:spPr bwMode="auto">
          <a:xfrm>
            <a:off x="661988" y="6518275"/>
            <a:ext cx="2651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i="1" dirty="0" smtClean="0">
                <a:solidFill>
                  <a:srgbClr val="FF6F00"/>
                </a:solidFill>
              </a:rPr>
              <a:t>Diagnostics</a:t>
            </a:r>
          </a:p>
        </p:txBody>
      </p:sp>
      <p:sp>
        <p:nvSpPr>
          <p:cNvPr id="1040" name="ZoneTexte 21"/>
          <p:cNvSpPr txBox="1">
            <a:spLocks noChangeArrowheads="1"/>
          </p:cNvSpPr>
          <p:nvPr userDrawn="1"/>
        </p:nvSpPr>
        <p:spPr bwMode="auto">
          <a:xfrm>
            <a:off x="3144253" y="6511925"/>
            <a:ext cx="46154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900" i="1" dirty="0" err="1" smtClean="0"/>
              <a:t>ThomX</a:t>
            </a:r>
            <a:r>
              <a:rPr lang="fr-FR" altLang="fr-FR" sz="900" i="1" dirty="0" smtClean="0"/>
              <a:t> Machine </a:t>
            </a:r>
            <a:r>
              <a:rPr lang="fr-FR" altLang="fr-FR" sz="900" i="1" dirty="0" err="1" smtClean="0"/>
              <a:t>Advisory</a:t>
            </a:r>
            <a:r>
              <a:rPr lang="fr-FR" altLang="fr-FR" sz="900" i="1" baseline="0" dirty="0" smtClean="0"/>
              <a:t> </a:t>
            </a:r>
            <a:r>
              <a:rPr lang="fr-FR" altLang="fr-FR" sz="900" i="1" baseline="0" dirty="0" err="1" smtClean="0"/>
              <a:t>Comity</a:t>
            </a:r>
            <a:r>
              <a:rPr lang="fr-FR" altLang="fr-FR" sz="900" i="1" dirty="0" smtClean="0"/>
              <a:t>, </a:t>
            </a:r>
            <a:r>
              <a:rPr lang="fr-FR" altLang="fr-FR" sz="900" i="1" dirty="0" smtClean="0"/>
              <a:t>20/21-03-201, </a:t>
            </a:r>
            <a:r>
              <a:rPr lang="fr-FR" altLang="fr-FR" sz="900" i="1" dirty="0" smtClean="0"/>
              <a:t>N. Hubert </a:t>
            </a:r>
          </a:p>
        </p:txBody>
      </p:sp>
      <p:pic>
        <p:nvPicPr>
          <p:cNvPr id="1041" name="Image 17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5902325"/>
            <a:ext cx="22272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6F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itchFamily="2" charset="2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Trebuchet MS" pitchFamily="34" charset="0"/>
        <a:buChar char="—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855663" y="1536700"/>
            <a:ext cx="7996237" cy="200025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Diagnostics for </a:t>
            </a:r>
            <a:r>
              <a:rPr lang="fr-FR" altLang="fr-FR" dirty="0" err="1" smtClean="0"/>
              <a:t>ThomX</a:t>
            </a:r>
            <a:endParaRPr lang="fr-FR" altLang="fr-FR" dirty="0" smtClean="0"/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855663" y="4525963"/>
            <a:ext cx="7996237" cy="985837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fr-FR" altLang="fr-FR" dirty="0" smtClean="0"/>
              <a:t>N. HUBERT, M. LABAT, M. EL-AJJOURI, D. PEDEAU, </a:t>
            </a:r>
            <a:r>
              <a:rPr lang="fr-FR" altLang="fr-FR" sz="2100" i="1" dirty="0" smtClean="0"/>
              <a:t>Synchrotron SOLEIL</a:t>
            </a:r>
          </a:p>
          <a:p>
            <a:pPr eaLnBrk="1" hangingPunct="1"/>
            <a:r>
              <a:rPr lang="fr-FR" altLang="fr-FR" dirty="0" smtClean="0"/>
              <a:t>I. CHAIKOVSKA, N. DELERUE, N. EL-KAMCHI </a:t>
            </a:r>
            <a:r>
              <a:rPr lang="fr-FR" altLang="fr-FR" sz="2100" i="1" dirty="0" smtClean="0"/>
              <a:t>LAL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463" y="231942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measurement (BPM)</a:t>
            </a:r>
            <a:br>
              <a:rPr lang="en-US" dirty="0" smtClean="0"/>
            </a:br>
            <a:r>
              <a:rPr lang="en-US" sz="2700" dirty="0" smtClean="0"/>
              <a:t>Electronics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6207" y="1590728"/>
            <a:ext cx="6888018" cy="4381447"/>
          </a:xfrm>
        </p:spPr>
        <p:txBody>
          <a:bodyPr/>
          <a:lstStyle/>
          <a:p>
            <a:r>
              <a:rPr lang="en-US" dirty="0" smtClean="0"/>
              <a:t>Reliability issues during </a:t>
            </a:r>
            <a:r>
              <a:rPr lang="en-US" dirty="0" err="1" smtClean="0"/>
              <a:t>Libera</a:t>
            </a:r>
            <a:r>
              <a:rPr lang="en-US" dirty="0" smtClean="0"/>
              <a:t> Brilliance+ acceptance tests</a:t>
            </a:r>
          </a:p>
          <a:p>
            <a:pPr lvl="1">
              <a:spcBef>
                <a:spcPts val="0"/>
              </a:spcBef>
            </a:pP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First unit delivered in January 2015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Acceptance test validated in march 2015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Performances (beam current dependence, resolution…) are ok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Reliability issues pointed out (boot, data availability, Tango device server)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5 other modules delivered in </a:t>
            </a:r>
            <a:r>
              <a:rPr lang="en-US" dirty="0" err="1" smtClean="0"/>
              <a:t>september</a:t>
            </a:r>
            <a:r>
              <a:rPr lang="en-US" dirty="0" smtClean="0"/>
              <a:t> 2015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Acceptance test not yet validated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Performances (beam current dependence, resolution…) </a:t>
            </a:r>
            <a:r>
              <a:rPr lang="en-US" dirty="0" smtClean="0"/>
              <a:t>are ok.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Still reliability issues</a:t>
            </a:r>
          </a:p>
          <a:p>
            <a:pPr lvl="4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Software upgrade: </a:t>
            </a:r>
            <a:r>
              <a:rPr lang="en-US" dirty="0" err="1" smtClean="0"/>
              <a:t>november</a:t>
            </a:r>
            <a:r>
              <a:rPr lang="en-US" dirty="0" smtClean="0"/>
              <a:t> 2015</a:t>
            </a:r>
          </a:p>
          <a:p>
            <a:pPr lvl="4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1 module back to I-Tech during 6 month</a:t>
            </a:r>
          </a:p>
          <a:p>
            <a:pPr lvl="4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Software upgrade: </a:t>
            </a:r>
            <a:r>
              <a:rPr lang="en-US" dirty="0" err="1"/>
              <a:t>november</a:t>
            </a:r>
            <a:r>
              <a:rPr lang="en-US" dirty="0"/>
              <a:t> 2016</a:t>
            </a:r>
          </a:p>
          <a:p>
            <a:pPr lvl="4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Hardware patch: </a:t>
            </a:r>
            <a:r>
              <a:rPr lang="en-US" dirty="0" err="1" smtClean="0"/>
              <a:t>november</a:t>
            </a:r>
            <a:r>
              <a:rPr lang="en-US" dirty="0" smtClean="0"/>
              <a:t> 2016</a:t>
            </a:r>
          </a:p>
          <a:p>
            <a:pPr lvl="4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FPGA upgrade: January 2017</a:t>
            </a:r>
          </a:p>
          <a:p>
            <a:pPr lvl="4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OS upgrade: March 2017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10</a:t>
            </a:fld>
            <a:endParaRPr lang="en-US" altLang="fr-F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t="25809" r="18328" b="14269"/>
          <a:stretch/>
        </p:blipFill>
        <p:spPr bwMode="auto">
          <a:xfrm>
            <a:off x="7564975" y="1532402"/>
            <a:ext cx="3588591" cy="137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8417123" y="2936043"/>
            <a:ext cx="165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/>
              <a:t>Libera</a:t>
            </a:r>
            <a:r>
              <a:rPr lang="en-US" sz="1200" b="1" i="1" dirty="0" smtClean="0"/>
              <a:t> Brilliance +</a:t>
            </a:r>
            <a:endParaRPr lang="en-US" sz="1200" b="1" i="1" dirty="0"/>
          </a:p>
        </p:txBody>
      </p:sp>
      <p:pic>
        <p:nvPicPr>
          <p:cNvPr id="1026" name="Picture 2" descr="L:\ThomX\BPM\Liberas\acceptance_test\issues\problemes\jumps_SA_crate5_pos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79" y="4179876"/>
            <a:ext cx="6153487" cy="185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283523" y="6041119"/>
            <a:ext cx="2841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Spikes issues with boot </a:t>
            </a:r>
            <a:r>
              <a:rPr lang="en-US" sz="1200" b="1" i="1" dirty="0" err="1" smtClean="0"/>
              <a:t>dependance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23335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95" y="135842"/>
            <a:ext cx="2934312" cy="16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996" y="227476"/>
            <a:ext cx="8597900" cy="698500"/>
          </a:xfrm>
        </p:spPr>
        <p:txBody>
          <a:bodyPr/>
          <a:lstStyle/>
          <a:p>
            <a:r>
              <a:rPr lang="en-US" dirty="0" smtClean="0"/>
              <a:t>Diagnostic stations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824" y="1036638"/>
            <a:ext cx="6346008" cy="4578350"/>
          </a:xfrm>
        </p:spPr>
        <p:txBody>
          <a:bodyPr/>
          <a:lstStyle/>
          <a:p>
            <a:r>
              <a:rPr lang="en-US" sz="1600" dirty="0" smtClean="0"/>
              <a:t>Location</a:t>
            </a:r>
          </a:p>
          <a:p>
            <a:pPr lvl="1"/>
            <a:r>
              <a:rPr lang="en-US" sz="1400" dirty="0" smtClean="0"/>
              <a:t>5 Stations on </a:t>
            </a:r>
            <a:r>
              <a:rPr lang="en-US" sz="1400" dirty="0" err="1" smtClean="0"/>
              <a:t>Linac</a:t>
            </a:r>
            <a:r>
              <a:rPr lang="en-US" sz="1400" dirty="0" smtClean="0"/>
              <a:t> and transfer lines</a:t>
            </a:r>
          </a:p>
          <a:p>
            <a:r>
              <a:rPr lang="en-US" sz="1600" dirty="0" smtClean="0"/>
              <a:t>Purpose:</a:t>
            </a:r>
          </a:p>
          <a:p>
            <a:pPr lvl="1"/>
            <a:r>
              <a:rPr lang="en-US" sz="1400" dirty="0" smtClean="0"/>
              <a:t>Beam size, emittance and energy measurement</a:t>
            </a:r>
          </a:p>
          <a:p>
            <a:r>
              <a:rPr lang="en-US" sz="1600" dirty="0" smtClean="0"/>
              <a:t>Principle:</a:t>
            </a:r>
          </a:p>
          <a:p>
            <a:pPr lvl="1"/>
            <a:r>
              <a:rPr lang="en-US" sz="1400" dirty="0" smtClean="0"/>
              <a:t>Screen translation stage</a:t>
            </a:r>
          </a:p>
          <a:p>
            <a:pPr lvl="2">
              <a:spcBef>
                <a:spcPts val="0"/>
              </a:spcBef>
            </a:pPr>
            <a:r>
              <a:rPr lang="en-US" sz="1200" dirty="0" smtClean="0"/>
              <a:t>Calibration plate</a:t>
            </a:r>
          </a:p>
          <a:p>
            <a:pPr lvl="2">
              <a:spcBef>
                <a:spcPts val="0"/>
              </a:spcBef>
            </a:pPr>
            <a:r>
              <a:rPr lang="en-US" sz="1200" dirty="0" smtClean="0"/>
              <a:t>YAG (Ce): 25 mm diameter, 100 µm thick</a:t>
            </a:r>
          </a:p>
          <a:p>
            <a:pPr lvl="2">
              <a:spcBef>
                <a:spcPts val="0"/>
              </a:spcBef>
            </a:pPr>
            <a:r>
              <a:rPr lang="en-GB" altLang="en-US" sz="1200" dirty="0"/>
              <a:t>OTR : 25 mm diameter, 100 µm aluminised silicon wafer</a:t>
            </a:r>
          </a:p>
          <a:p>
            <a:pPr lvl="2">
              <a:spcBef>
                <a:spcPts val="0"/>
              </a:spcBef>
            </a:pPr>
            <a:r>
              <a:rPr lang="en-GB" altLang="en-US" sz="1200" dirty="0"/>
              <a:t>S</a:t>
            </a:r>
            <a:r>
              <a:rPr lang="en-GB" altLang="en-US" sz="1200" dirty="0" smtClean="0"/>
              <a:t>apphire </a:t>
            </a:r>
            <a:r>
              <a:rPr lang="en-GB" altLang="en-US" sz="1200" dirty="0"/>
              <a:t>screen </a:t>
            </a:r>
            <a:r>
              <a:rPr lang="en-GB" altLang="en-US" sz="1200" dirty="0" smtClean="0"/>
              <a:t>(station 2 @ end of </a:t>
            </a:r>
            <a:r>
              <a:rPr lang="en-GB" altLang="en-US" sz="1200" dirty="0" err="1" smtClean="0"/>
              <a:t>Linac</a:t>
            </a:r>
            <a:r>
              <a:rPr lang="en-GB" altLang="en-US" sz="1200" dirty="0" smtClean="0"/>
              <a:t>)</a:t>
            </a:r>
          </a:p>
          <a:p>
            <a:pPr lvl="1"/>
            <a:r>
              <a:rPr lang="en-US" sz="1400" dirty="0" smtClean="0"/>
              <a:t>View port:</a:t>
            </a:r>
            <a:r>
              <a:rPr lang="en-GB" altLang="en-US" sz="1400" dirty="0"/>
              <a:t> Fused Silica DN 60 CF</a:t>
            </a:r>
            <a:endParaRPr lang="en-US" sz="1400" dirty="0" smtClean="0"/>
          </a:p>
          <a:p>
            <a:pPr lvl="1"/>
            <a:r>
              <a:rPr lang="en-US" sz="1400" dirty="0" smtClean="0"/>
              <a:t>Imaging system</a:t>
            </a:r>
          </a:p>
          <a:p>
            <a:pPr lvl="1"/>
            <a:r>
              <a:rPr lang="en-US" sz="1400" dirty="0" smtClean="0"/>
              <a:t>Gigabit Ethernet trigged CCD</a:t>
            </a:r>
          </a:p>
          <a:p>
            <a:pPr lvl="1"/>
            <a:endParaRPr lang="en-US" sz="1400" dirty="0" smtClean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11</a:t>
            </a:fld>
            <a:endParaRPr lang="en-US" altLang="fr-FR"/>
          </a:p>
        </p:txBody>
      </p:sp>
      <p:sp>
        <p:nvSpPr>
          <p:cNvPr id="27" name="ZoneTexte 26"/>
          <p:cNvSpPr txBox="1"/>
          <p:nvPr/>
        </p:nvSpPr>
        <p:spPr>
          <a:xfrm>
            <a:off x="6944850" y="5846374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Screen translation stage</a:t>
            </a:r>
            <a:endParaRPr lang="en-US" sz="1400" i="1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1400350" y="5041833"/>
            <a:ext cx="4883718" cy="1242235"/>
          </a:xfrm>
          <a:prstGeom prst="rect">
            <a:avLst/>
          </a:prstGeom>
          <a:solidFill>
            <a:srgbClr val="FFF2E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Design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Screens are delivered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1 translation stage is ready, </a:t>
            </a:r>
            <a:r>
              <a:rPr lang="en-US" sz="1400" dirty="0" smtClean="0">
                <a:solidFill>
                  <a:srgbClr val="FF8000"/>
                </a:solidFill>
              </a:rPr>
              <a:t>the others to be ordered</a:t>
            </a:r>
          </a:p>
        </p:txBody>
      </p:sp>
      <p:sp>
        <p:nvSpPr>
          <p:cNvPr id="19" name="Ellipse 18"/>
          <p:cNvSpPr/>
          <p:nvPr/>
        </p:nvSpPr>
        <p:spPr>
          <a:xfrm>
            <a:off x="11643546" y="1568021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9404805" y="323334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9533004" y="659148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668425" y="323334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0057732" y="1089020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5" descr="N:\diagnostics\ThomX\Présentations\Diag_Thomx_Cerenkov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83" y="1676401"/>
            <a:ext cx="2703512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996" y="227476"/>
            <a:ext cx="8597900" cy="698500"/>
          </a:xfrm>
        </p:spPr>
        <p:txBody>
          <a:bodyPr/>
          <a:lstStyle/>
          <a:p>
            <a:r>
              <a:rPr lang="en-US" dirty="0" smtClean="0"/>
              <a:t>Diagnostic stations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824" y="1036638"/>
            <a:ext cx="6346008" cy="457835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438CFF"/>
                </a:solidFill>
              </a:rPr>
              <a:t>Transverse size </a:t>
            </a:r>
            <a:r>
              <a:rPr lang="en-US" sz="1600" b="1" dirty="0" smtClean="0"/>
              <a:t>measurement</a:t>
            </a:r>
          </a:p>
          <a:p>
            <a:endParaRPr lang="en-US" sz="1600" b="1" dirty="0" smtClean="0">
              <a:solidFill>
                <a:srgbClr val="438CFF"/>
              </a:solidFill>
            </a:endParaRPr>
          </a:p>
          <a:p>
            <a:r>
              <a:rPr lang="en-US" sz="1600" b="1" dirty="0" smtClean="0">
                <a:solidFill>
                  <a:srgbClr val="438CFF"/>
                </a:solidFill>
              </a:rPr>
              <a:t>Emittance</a:t>
            </a:r>
            <a:r>
              <a:rPr lang="en-US" sz="1600" b="1" dirty="0" smtClean="0"/>
              <a:t> measurement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Using Quadrupole scan method</a:t>
            </a:r>
          </a:p>
          <a:p>
            <a:pPr lvl="2">
              <a:spcBef>
                <a:spcPts val="0"/>
              </a:spcBef>
            </a:pPr>
            <a:r>
              <a:rPr lang="fr-FR" altLang="en-US" sz="1200" dirty="0" err="1" smtClean="0"/>
              <a:t>Measure</a:t>
            </a:r>
            <a:r>
              <a:rPr lang="fr-FR" altLang="en-US" sz="1200" dirty="0" smtClean="0"/>
              <a:t> </a:t>
            </a:r>
            <a:r>
              <a:rPr lang="fr-FR" altLang="en-US" sz="1200" dirty="0" err="1"/>
              <a:t>beam</a:t>
            </a:r>
            <a:r>
              <a:rPr lang="fr-FR" altLang="en-US" sz="1200" dirty="0"/>
              <a:t> size vs </a:t>
            </a:r>
            <a:r>
              <a:rPr lang="fr-FR" altLang="en-US" sz="1200" dirty="0" err="1"/>
              <a:t>Qpole</a:t>
            </a:r>
            <a:r>
              <a:rPr lang="fr-FR" altLang="en-US" sz="1200" dirty="0"/>
              <a:t> </a:t>
            </a:r>
            <a:r>
              <a:rPr lang="fr-FR" altLang="en-US" sz="1200" dirty="0" err="1"/>
              <a:t>strength</a:t>
            </a:r>
            <a:r>
              <a:rPr lang="fr-FR" altLang="en-US" sz="1200" dirty="0"/>
              <a:t> </a:t>
            </a:r>
            <a:endParaRPr lang="fr-FR" altLang="en-US" sz="1200" dirty="0" smtClean="0"/>
          </a:p>
          <a:p>
            <a:pPr lvl="2">
              <a:spcBef>
                <a:spcPts val="0"/>
              </a:spcBef>
            </a:pPr>
            <a:r>
              <a:rPr lang="fr-FR" altLang="en-US" sz="1200" dirty="0" err="1" smtClean="0"/>
              <a:t>Required</a:t>
            </a:r>
            <a:r>
              <a:rPr lang="fr-FR" altLang="en-US" sz="1200" dirty="0" smtClean="0"/>
              <a:t> </a:t>
            </a:r>
            <a:r>
              <a:rPr lang="fr-FR" altLang="en-US" sz="1200" dirty="0" err="1"/>
              <a:t>resolution</a:t>
            </a:r>
            <a:r>
              <a:rPr lang="fr-FR" altLang="en-US" sz="1200" dirty="0"/>
              <a:t>: 10 </a:t>
            </a:r>
            <a:r>
              <a:rPr lang="fr-FR" altLang="en-US" sz="1200" dirty="0" smtClean="0"/>
              <a:t>pixels/sigma</a:t>
            </a:r>
          </a:p>
          <a:p>
            <a:pPr lvl="2">
              <a:spcBef>
                <a:spcPts val="0"/>
              </a:spcBef>
            </a:pPr>
            <a:r>
              <a:rPr lang="fr-FR" altLang="en-US" sz="1200" dirty="0" err="1" smtClean="0"/>
              <a:t>Devices</a:t>
            </a:r>
            <a:r>
              <a:rPr lang="fr-FR" altLang="en-US" sz="1200" dirty="0"/>
              <a:t>: 1 </a:t>
            </a:r>
            <a:r>
              <a:rPr lang="fr-FR" altLang="en-US" sz="1200" dirty="0" err="1"/>
              <a:t>quadrupole</a:t>
            </a:r>
            <a:r>
              <a:rPr lang="fr-FR" altLang="en-US" sz="1200" dirty="0"/>
              <a:t> + </a:t>
            </a:r>
            <a:r>
              <a:rPr lang="fr-FR" altLang="en-US" sz="1200" dirty="0" err="1"/>
              <a:t>screen</a:t>
            </a:r>
            <a:r>
              <a:rPr lang="fr-FR" altLang="en-US" sz="1200" dirty="0"/>
              <a:t> + </a:t>
            </a:r>
            <a:r>
              <a:rPr lang="fr-FR" altLang="en-US" sz="1200" dirty="0" smtClean="0"/>
              <a:t>CCD</a:t>
            </a:r>
          </a:p>
          <a:p>
            <a:pPr lvl="2">
              <a:spcBef>
                <a:spcPts val="0"/>
              </a:spcBef>
            </a:pPr>
            <a:r>
              <a:rPr lang="fr-FR" altLang="en-US" sz="1200" dirty="0" smtClean="0"/>
              <a:t>Location:</a:t>
            </a:r>
          </a:p>
          <a:p>
            <a:pPr lvl="3">
              <a:spcBef>
                <a:spcPts val="0"/>
              </a:spcBef>
            </a:pPr>
            <a:r>
              <a:rPr lang="fr-FR" altLang="en-US" sz="1100" dirty="0" smtClean="0"/>
              <a:t>@ </a:t>
            </a:r>
            <a:r>
              <a:rPr lang="fr-FR" altLang="en-US" sz="1100" dirty="0" err="1"/>
              <a:t>Diag</a:t>
            </a:r>
            <a:r>
              <a:rPr lang="fr-FR" altLang="en-US" sz="1100" dirty="0"/>
              <a:t> </a:t>
            </a:r>
            <a:r>
              <a:rPr lang="fr-FR" altLang="en-US" sz="1100" dirty="0" smtClean="0"/>
              <a:t>stations </a:t>
            </a:r>
            <a:r>
              <a:rPr lang="fr-FR" altLang="en-US" sz="1100" dirty="0"/>
              <a:t>2 and </a:t>
            </a:r>
            <a:r>
              <a:rPr lang="fr-FR" altLang="en-US" sz="1100" dirty="0" smtClean="0"/>
              <a:t>3</a:t>
            </a:r>
            <a:endParaRPr lang="en-US" sz="1200" dirty="0" smtClean="0"/>
          </a:p>
          <a:p>
            <a:endParaRPr lang="en-US" sz="1600" b="1" dirty="0" smtClean="0">
              <a:solidFill>
                <a:srgbClr val="438CFF"/>
              </a:solidFill>
            </a:endParaRPr>
          </a:p>
          <a:p>
            <a:r>
              <a:rPr lang="en-US" sz="1600" b="1" dirty="0" smtClean="0">
                <a:solidFill>
                  <a:srgbClr val="438CFF"/>
                </a:solidFill>
              </a:rPr>
              <a:t>Energy</a:t>
            </a:r>
            <a:r>
              <a:rPr lang="en-US" sz="1600" b="1" dirty="0" smtClean="0"/>
              <a:t> measurement:</a:t>
            </a:r>
            <a:endParaRPr lang="en-US" sz="1600" b="1" dirty="0"/>
          </a:p>
          <a:p>
            <a:pPr lvl="1">
              <a:spcBef>
                <a:spcPts val="0"/>
              </a:spcBef>
            </a:pPr>
            <a:r>
              <a:rPr lang="fr-FR" altLang="en-US" sz="1400" dirty="0" smtClean="0"/>
              <a:t>Passing </a:t>
            </a:r>
            <a:r>
              <a:rPr lang="fr-FR" altLang="en-US" sz="1400" dirty="0" err="1"/>
              <a:t>through</a:t>
            </a:r>
            <a:r>
              <a:rPr lang="fr-FR" altLang="en-US" sz="1400" dirty="0"/>
              <a:t> </a:t>
            </a:r>
            <a:r>
              <a:rPr lang="fr-FR" altLang="en-US" sz="1400" dirty="0" err="1"/>
              <a:t>dipole</a:t>
            </a:r>
            <a:r>
              <a:rPr lang="fr-FR" altLang="en-US" sz="1400" dirty="0"/>
              <a:t> </a:t>
            </a:r>
            <a:r>
              <a:rPr lang="fr-FR" altLang="en-US" sz="1400" dirty="0" err="1"/>
              <a:t>magnet</a:t>
            </a:r>
            <a:r>
              <a:rPr lang="fr-FR" altLang="en-US" sz="1400" dirty="0"/>
              <a:t> </a:t>
            </a:r>
            <a:r>
              <a:rPr lang="fr-FR" altLang="en-US" sz="1400" dirty="0">
                <a:sym typeface="Wingdings" pitchFamily="2" charset="2"/>
              </a:rPr>
              <a:t> </a:t>
            </a:r>
            <a:r>
              <a:rPr lang="fr-FR" altLang="en-US" sz="1400" dirty="0" smtClean="0">
                <a:sym typeface="Wingdings" pitchFamily="2" charset="2"/>
              </a:rPr>
              <a:t>dispersion</a:t>
            </a:r>
          </a:p>
          <a:p>
            <a:pPr lvl="2">
              <a:spcBef>
                <a:spcPts val="0"/>
              </a:spcBef>
            </a:pPr>
            <a:r>
              <a:rPr lang="fr-FR" altLang="en-US" sz="1200" dirty="0" smtClean="0"/>
              <a:t>&lt;x</a:t>
            </a:r>
            <a:r>
              <a:rPr lang="fr-FR" altLang="en-US" sz="1200" dirty="0"/>
              <a:t>&gt; </a:t>
            </a:r>
            <a:r>
              <a:rPr lang="fr-FR" altLang="en-US" sz="1200" dirty="0">
                <a:sym typeface="Wingdings" pitchFamily="2" charset="2"/>
              </a:rPr>
              <a:t></a:t>
            </a:r>
            <a:r>
              <a:rPr lang="fr-FR" altLang="en-US" sz="1200" dirty="0"/>
              <a:t> E = </a:t>
            </a:r>
            <a:r>
              <a:rPr lang="fr-FR" altLang="en-US" sz="1200" dirty="0" err="1" smtClean="0"/>
              <a:t>energy</a:t>
            </a:r>
            <a:endParaRPr lang="fr-FR" altLang="en-US" sz="1200" dirty="0" smtClean="0"/>
          </a:p>
          <a:p>
            <a:pPr lvl="2">
              <a:spcBef>
                <a:spcPts val="0"/>
              </a:spcBef>
            </a:pPr>
            <a:r>
              <a:rPr lang="fr-FR" altLang="en-US" sz="1200" dirty="0" smtClean="0"/>
              <a:t>dx </a:t>
            </a:r>
            <a:r>
              <a:rPr lang="fr-FR" altLang="en-US" sz="1200" dirty="0">
                <a:sym typeface="Wingdings" pitchFamily="2" charset="2"/>
              </a:rPr>
              <a:t> </a:t>
            </a:r>
            <a:r>
              <a:rPr lang="fr-FR" altLang="en-US" sz="1200" dirty="0" err="1">
                <a:sym typeface="Wingdings" pitchFamily="2" charset="2"/>
              </a:rPr>
              <a:t>dE</a:t>
            </a:r>
            <a:r>
              <a:rPr lang="fr-FR" altLang="en-US" sz="1200" dirty="0">
                <a:sym typeface="Wingdings" pitchFamily="2" charset="2"/>
              </a:rPr>
              <a:t> = </a:t>
            </a:r>
            <a:r>
              <a:rPr lang="fr-FR" altLang="en-US" sz="1200" dirty="0" err="1">
                <a:sym typeface="Wingdings" pitchFamily="2" charset="2"/>
              </a:rPr>
              <a:t>energy</a:t>
            </a:r>
            <a:r>
              <a:rPr lang="fr-FR" altLang="en-US" sz="1200" dirty="0">
                <a:sym typeface="Wingdings" pitchFamily="2" charset="2"/>
              </a:rPr>
              <a:t> </a:t>
            </a:r>
            <a:r>
              <a:rPr lang="fr-FR" altLang="en-US" sz="1200" dirty="0" smtClean="0">
                <a:sym typeface="Wingdings" pitchFamily="2" charset="2"/>
              </a:rPr>
              <a:t>spread</a:t>
            </a:r>
          </a:p>
          <a:p>
            <a:pPr lvl="1">
              <a:spcBef>
                <a:spcPts val="0"/>
              </a:spcBef>
            </a:pPr>
            <a:r>
              <a:rPr lang="fr-FR" altLang="en-US" sz="1400" dirty="0" err="1" smtClean="0"/>
              <a:t>Device</a:t>
            </a:r>
            <a:r>
              <a:rPr lang="fr-FR" altLang="en-US" sz="1400" dirty="0" smtClean="0"/>
              <a:t>:</a:t>
            </a:r>
          </a:p>
          <a:p>
            <a:pPr lvl="2">
              <a:spcBef>
                <a:spcPts val="0"/>
              </a:spcBef>
            </a:pPr>
            <a:r>
              <a:rPr lang="fr-FR" altLang="en-US" sz="1200" dirty="0" err="1" smtClean="0"/>
              <a:t>Dipole</a:t>
            </a:r>
            <a:r>
              <a:rPr lang="fr-FR" altLang="en-US" sz="1200" dirty="0" smtClean="0"/>
              <a:t> </a:t>
            </a:r>
            <a:r>
              <a:rPr lang="fr-FR" altLang="en-US" sz="1200" dirty="0"/>
              <a:t>+ </a:t>
            </a:r>
            <a:r>
              <a:rPr lang="fr-FR" altLang="en-US" sz="1200" dirty="0" err="1"/>
              <a:t>screen</a:t>
            </a:r>
            <a:r>
              <a:rPr lang="fr-FR" altLang="en-US" sz="1200" dirty="0"/>
              <a:t> + </a:t>
            </a:r>
            <a:r>
              <a:rPr lang="fr-FR" altLang="en-US" sz="1200" dirty="0" smtClean="0"/>
              <a:t>CCD</a:t>
            </a:r>
          </a:p>
          <a:p>
            <a:pPr lvl="1">
              <a:spcBef>
                <a:spcPts val="0"/>
              </a:spcBef>
            </a:pPr>
            <a:r>
              <a:rPr lang="fr-FR" altLang="en-US" sz="1400" dirty="0" smtClean="0"/>
              <a:t>Location:</a:t>
            </a:r>
          </a:p>
          <a:p>
            <a:pPr lvl="2">
              <a:spcBef>
                <a:spcPts val="0"/>
              </a:spcBef>
            </a:pPr>
            <a:r>
              <a:rPr lang="fr-FR" altLang="en-US" sz="1200" dirty="0" smtClean="0"/>
              <a:t>@ </a:t>
            </a:r>
            <a:r>
              <a:rPr lang="fr-FR" altLang="en-US" sz="1200" dirty="0"/>
              <a:t>middle of </a:t>
            </a:r>
            <a:r>
              <a:rPr lang="fr-FR" altLang="en-US" sz="1200" dirty="0" err="1"/>
              <a:t>transfer</a:t>
            </a:r>
            <a:r>
              <a:rPr lang="fr-FR" altLang="en-US" sz="1200" dirty="0"/>
              <a:t> line (</a:t>
            </a:r>
            <a:r>
              <a:rPr lang="fr-FR" altLang="en-US" sz="1200" dirty="0" err="1"/>
              <a:t>Diag</a:t>
            </a:r>
            <a:r>
              <a:rPr lang="fr-FR" altLang="en-US" sz="1200" dirty="0"/>
              <a:t> Station 3</a:t>
            </a:r>
            <a:r>
              <a:rPr lang="fr-FR" altLang="en-US" sz="1200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fr-FR" altLang="en-US" sz="1200" dirty="0" smtClean="0"/>
              <a:t>@ </a:t>
            </a:r>
            <a:r>
              <a:rPr lang="fr-FR" altLang="en-US" sz="1200" dirty="0"/>
              <a:t>dump 2 (</a:t>
            </a:r>
            <a:r>
              <a:rPr lang="fr-FR" altLang="en-US" sz="1200" dirty="0" err="1"/>
              <a:t>Diag</a:t>
            </a:r>
            <a:r>
              <a:rPr lang="fr-FR" altLang="en-US" sz="1200" dirty="0"/>
              <a:t> station 5)</a:t>
            </a:r>
          </a:p>
          <a:p>
            <a:pPr lvl="1"/>
            <a:endParaRPr lang="en-US" sz="1400" dirty="0" smtClean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12</a:t>
            </a:fld>
            <a:endParaRPr lang="en-US" altLang="fr-FR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801259"/>
            <a:ext cx="334168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3858824"/>
            <a:ext cx="66579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95" y="153598"/>
            <a:ext cx="2934312" cy="16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1643546" y="1585777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9404805" y="341090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533004" y="676904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0668425" y="341090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0057732" y="1106776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0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64" y="118244"/>
            <a:ext cx="2934312" cy="16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204" y="227475"/>
            <a:ext cx="8597900" cy="698500"/>
          </a:xfrm>
        </p:spPr>
        <p:txBody>
          <a:bodyPr>
            <a:normAutofit/>
          </a:bodyPr>
          <a:lstStyle/>
          <a:p>
            <a:r>
              <a:rPr lang="en-US" dirty="0" smtClean="0"/>
              <a:t>Bunch length measurement</a:t>
            </a:r>
            <a:endParaRPr lang="en-US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058" y="930506"/>
            <a:ext cx="4062133" cy="4165369"/>
          </a:xfrm>
        </p:spPr>
        <p:txBody>
          <a:bodyPr/>
          <a:lstStyle/>
          <a:p>
            <a:r>
              <a:rPr lang="en-US" sz="1600" dirty="0" smtClean="0"/>
              <a:t>End of </a:t>
            </a:r>
            <a:r>
              <a:rPr lang="en-US" sz="1600" dirty="0" err="1" smtClean="0"/>
              <a:t>Linac</a:t>
            </a:r>
            <a:r>
              <a:rPr lang="en-US" sz="1600" dirty="0" smtClean="0"/>
              <a:t> (4.3 </a:t>
            </a:r>
            <a:r>
              <a:rPr lang="en-US" sz="1600" dirty="0" err="1" smtClean="0"/>
              <a:t>ps</a:t>
            </a:r>
            <a:r>
              <a:rPr lang="en-US" sz="1600" dirty="0" smtClean="0"/>
              <a:t> expected):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>
                <a:solidFill>
                  <a:srgbClr val="FF8000"/>
                </a:solidFill>
              </a:rPr>
              <a:t>Cherenkov radiation </a:t>
            </a:r>
            <a:r>
              <a:rPr lang="en-US" sz="1400" dirty="0" smtClean="0"/>
              <a:t>produced when the electron beam passes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through the sapphire screen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Sapphire window to extract light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Transport the radiation to a streak camera to measure the photon pulse length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r>
              <a:rPr lang="en-US" sz="1600" dirty="0"/>
              <a:t>Storage </a:t>
            </a:r>
            <a:r>
              <a:rPr lang="en-US" sz="1600" dirty="0" smtClean="0"/>
              <a:t>Ring (5 to 20 </a:t>
            </a:r>
            <a:r>
              <a:rPr lang="en-US" sz="1600" dirty="0" err="1" smtClean="0"/>
              <a:t>ps</a:t>
            </a:r>
            <a:r>
              <a:rPr lang="en-US" sz="1600" dirty="0" smtClean="0"/>
              <a:t> expected):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400" b="1" dirty="0">
                <a:solidFill>
                  <a:srgbClr val="FF8000"/>
                </a:solidFill>
              </a:rPr>
              <a:t>Synchrotron radiation </a:t>
            </a:r>
            <a:r>
              <a:rPr lang="en-US" sz="1400" dirty="0"/>
              <a:t>produced when the electron beam changes its trajectory in the bending magnet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Sapphire window to extract light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Transport the radiation to a streak camera to measure the photon pulse length</a:t>
            </a:r>
            <a:r>
              <a:rPr lang="en-US" sz="1400" dirty="0" smtClean="0"/>
              <a:t>.</a:t>
            </a:r>
            <a:endParaRPr lang="en-US" sz="1400" dirty="0"/>
          </a:p>
          <a:p>
            <a:pPr lvl="1">
              <a:spcBef>
                <a:spcPts val="0"/>
              </a:spcBef>
            </a:pPr>
            <a:endParaRPr lang="en-US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13</a:t>
            </a:fld>
            <a:endParaRPr lang="en-US" altLang="fr-FR"/>
          </a:p>
        </p:txBody>
      </p:sp>
      <p:sp>
        <p:nvSpPr>
          <p:cNvPr id="27" name="ZoneTexte 26"/>
          <p:cNvSpPr txBox="1"/>
          <p:nvPr/>
        </p:nvSpPr>
        <p:spPr>
          <a:xfrm>
            <a:off x="1214183" y="6229973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SR extraction port</a:t>
            </a:r>
            <a:endParaRPr lang="en-US" sz="1400" b="1" i="1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32" y="4645895"/>
            <a:ext cx="2162175" cy="158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10129116" y="544274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9424793" y="301502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95249"/>
            <a:ext cx="6481640" cy="42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9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204" y="227475"/>
            <a:ext cx="8597900" cy="698500"/>
          </a:xfrm>
        </p:spPr>
        <p:txBody>
          <a:bodyPr>
            <a:normAutofit/>
          </a:bodyPr>
          <a:lstStyle/>
          <a:p>
            <a:r>
              <a:rPr lang="en-US" dirty="0" smtClean="0"/>
              <a:t>Bunch length measurement</a:t>
            </a:r>
            <a:endParaRPr lang="en-US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621" y="1154202"/>
            <a:ext cx="4791129" cy="1322298"/>
          </a:xfrm>
        </p:spPr>
        <p:txBody>
          <a:bodyPr/>
          <a:lstStyle/>
          <a:p>
            <a:r>
              <a:rPr lang="en-US" sz="1600" dirty="0"/>
              <a:t>Complex transport </a:t>
            </a:r>
            <a:r>
              <a:rPr lang="en-US" sz="1600" dirty="0" smtClean="0"/>
              <a:t>path to the streak camera</a:t>
            </a:r>
          </a:p>
          <a:p>
            <a:pPr lvl="1"/>
            <a:r>
              <a:rPr lang="en-US" sz="1400" dirty="0" smtClean="0"/>
              <a:t>Streak camera installed inside laser hutch</a:t>
            </a:r>
          </a:p>
          <a:p>
            <a:pPr lvl="1"/>
            <a:r>
              <a:rPr lang="en-US" sz="1400" dirty="0" smtClean="0"/>
              <a:t>Mirror support at 2.3 meter high</a:t>
            </a: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14</a:t>
            </a:fld>
            <a:endParaRPr lang="en-US" altLang="fr-FR"/>
          </a:p>
        </p:txBody>
      </p:sp>
      <p:pic>
        <p:nvPicPr>
          <p:cNvPr id="16" name="Picture 2" descr="M:\ThomX\Equipements\Diagnostics\OpticalBeamLine\OpticalBeamLine\Plans\Plans_141121\2014-11-21-CheminsLumieres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 b="10355"/>
          <a:stretch/>
        </p:blipFill>
        <p:spPr bwMode="auto">
          <a:xfrm>
            <a:off x="1111735" y="3068731"/>
            <a:ext cx="3537446" cy="28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01" y="2650913"/>
            <a:ext cx="1602559" cy="152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803703" y="4358159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Mirror support</a:t>
            </a:r>
            <a:endParaRPr lang="en-US" sz="1400" b="1" i="1" dirty="0"/>
          </a:p>
        </p:txBody>
      </p:sp>
      <p:pic>
        <p:nvPicPr>
          <p:cNvPr id="18" name="Imag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38" y="2650913"/>
            <a:ext cx="3329290" cy="28236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7486039" y="5482815"/>
            <a:ext cx="3394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Cerenkov radiation longitudinal measurement on PHIL with </a:t>
            </a:r>
            <a:r>
              <a:rPr lang="en-US" sz="1400" b="1" i="1" dirty="0" err="1" smtClean="0"/>
              <a:t>ThomX</a:t>
            </a:r>
            <a:r>
              <a:rPr lang="en-US" sz="1400" b="1" i="1" dirty="0" smtClean="0"/>
              <a:t> streak camera (photon counting mode) </a:t>
            </a:r>
            <a:endParaRPr lang="en-US" sz="1400" b="1" i="1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7314108" y="1797017"/>
            <a:ext cx="3566111" cy="86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Hammamatsu</a:t>
            </a:r>
            <a:r>
              <a:rPr lang="en-US" sz="1600" dirty="0" smtClean="0"/>
              <a:t> streak camera</a:t>
            </a:r>
          </a:p>
          <a:p>
            <a:pPr lvl="1"/>
            <a:r>
              <a:rPr lang="en-US" sz="1400" dirty="0" smtClean="0"/>
              <a:t>Double sweep and UV tube</a:t>
            </a:r>
            <a:endParaRPr lang="en-US" sz="1400" dirty="0"/>
          </a:p>
        </p:txBody>
      </p:sp>
      <p:pic>
        <p:nvPicPr>
          <p:cNvPr id="15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64" y="118244"/>
            <a:ext cx="2934312" cy="16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/>
        </p:nvSpPr>
        <p:spPr>
          <a:xfrm>
            <a:off x="10129116" y="544274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9424793" y="301502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204" y="227475"/>
            <a:ext cx="8597900" cy="698500"/>
          </a:xfrm>
        </p:spPr>
        <p:txBody>
          <a:bodyPr>
            <a:normAutofit/>
          </a:bodyPr>
          <a:lstStyle/>
          <a:p>
            <a:r>
              <a:rPr lang="en-US" dirty="0" smtClean="0"/>
              <a:t>Synchrotron Light Monitor</a:t>
            </a:r>
            <a:endParaRPr lang="en-US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621" y="1154202"/>
            <a:ext cx="4791129" cy="1322298"/>
          </a:xfrm>
        </p:spPr>
        <p:txBody>
          <a:bodyPr/>
          <a:lstStyle/>
          <a:p>
            <a:r>
              <a:rPr lang="en-US" sz="1600" dirty="0" smtClean="0"/>
              <a:t>Visualization of the beam on the storage ring in transverse plane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15</a:t>
            </a:fld>
            <a:endParaRPr lang="en-US" altLang="fr-FR"/>
          </a:p>
        </p:txBody>
      </p:sp>
      <p:pic>
        <p:nvPicPr>
          <p:cNvPr id="15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64" y="118244"/>
            <a:ext cx="2934312" cy="16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/>
        </p:nvSpPr>
        <p:spPr>
          <a:xfrm>
            <a:off x="10129116" y="544274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3"/>
          <a:stretch/>
        </p:blipFill>
        <p:spPr bwMode="auto">
          <a:xfrm>
            <a:off x="5315075" y="1549400"/>
            <a:ext cx="4476625" cy="39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3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196" y="231942"/>
            <a:ext cx="8597900" cy="698500"/>
          </a:xfrm>
        </p:spPr>
        <p:txBody>
          <a:bodyPr/>
          <a:lstStyle/>
          <a:p>
            <a:r>
              <a:rPr lang="en-US" dirty="0" smtClean="0"/>
              <a:t>Transverse feedback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195" y="803009"/>
            <a:ext cx="4598606" cy="2681287"/>
          </a:xfrm>
        </p:spPr>
        <p:txBody>
          <a:bodyPr/>
          <a:lstStyle/>
          <a:p>
            <a:r>
              <a:rPr lang="en-US" sz="1600" dirty="0" smtClean="0"/>
              <a:t>Detector:</a:t>
            </a:r>
          </a:p>
          <a:p>
            <a:pPr lvl="1"/>
            <a:r>
              <a:rPr lang="en-US" sz="1400" dirty="0" smtClean="0"/>
              <a:t>One set of additional button from BPM</a:t>
            </a:r>
          </a:p>
          <a:p>
            <a:r>
              <a:rPr lang="en-US" sz="1600" dirty="0" smtClean="0"/>
              <a:t>Actuator</a:t>
            </a:r>
          </a:p>
          <a:p>
            <a:pPr lvl="1"/>
            <a:r>
              <a:rPr lang="en-US" sz="1400" dirty="0" smtClean="0"/>
              <a:t>Stripline (kicker)</a:t>
            </a:r>
          </a:p>
          <a:p>
            <a:pPr lvl="2"/>
            <a:r>
              <a:rPr lang="en-US" sz="1200" dirty="0" smtClean="0"/>
              <a:t>Electrode length: 300 mm (</a:t>
            </a:r>
            <a:r>
              <a:rPr lang="el-GR" sz="1200" dirty="0" smtClean="0"/>
              <a:t>λ</a:t>
            </a:r>
            <a:r>
              <a:rPr lang="en-US" sz="1200" dirty="0" smtClean="0"/>
              <a:t>/2 @500 MHz)</a:t>
            </a:r>
          </a:p>
          <a:p>
            <a:pPr lvl="2"/>
            <a:r>
              <a:rPr lang="en-US" sz="1200" dirty="0" smtClean="0"/>
              <a:t>4 electrodes for acting in H and V planes</a:t>
            </a:r>
          </a:p>
          <a:p>
            <a:pPr lvl="2"/>
            <a:r>
              <a:rPr lang="en-US" sz="1200" dirty="0" smtClean="0"/>
              <a:t>Rise time &lt; 1 ns</a:t>
            </a:r>
          </a:p>
          <a:p>
            <a:pPr lvl="2"/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16</a:t>
            </a:fld>
            <a:endParaRPr lang="en-US" alt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5951304" y="3948056"/>
            <a:ext cx="1937828" cy="1968365"/>
          </a:xfrm>
          <a:prstGeom prst="rect">
            <a:avLst/>
          </a:prstGeom>
          <a:solidFill>
            <a:srgbClr val="FFF2E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Simulations and design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Drawings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Consultation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Manufacturing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Reception tests</a:t>
            </a:r>
          </a:p>
        </p:txBody>
      </p:sp>
      <p:pic>
        <p:nvPicPr>
          <p:cNvPr id="13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97" y="3510610"/>
            <a:ext cx="1655233" cy="224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1369022" y="5916422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FBT </a:t>
            </a:r>
            <a:r>
              <a:rPr lang="en-US" sz="1600" i="1" dirty="0" err="1" smtClean="0"/>
              <a:t>stripline</a:t>
            </a:r>
            <a:endParaRPr lang="en-US" sz="1600" i="1" dirty="0"/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 bwMode="auto">
          <a:xfrm>
            <a:off x="4768590" y="1146841"/>
            <a:ext cx="4598606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Design main steps:</a:t>
            </a:r>
          </a:p>
          <a:p>
            <a:pPr lvl="1"/>
            <a:r>
              <a:rPr lang="en-US" sz="1400" dirty="0" smtClean="0"/>
              <a:t>Characteristic impedance</a:t>
            </a:r>
          </a:p>
          <a:p>
            <a:pPr lvl="2"/>
            <a:r>
              <a:rPr lang="en-US" sz="1200" dirty="0" smtClean="0"/>
              <a:t>Geometric factor</a:t>
            </a:r>
          </a:p>
          <a:p>
            <a:pPr lvl="2"/>
            <a:r>
              <a:rPr lang="en-US" sz="1200" dirty="0" smtClean="0"/>
              <a:t>S parameters</a:t>
            </a:r>
          </a:p>
          <a:p>
            <a:pPr lvl="1"/>
            <a:r>
              <a:rPr lang="en-US" sz="1400" dirty="0" smtClean="0"/>
              <a:t>Shunt impedance</a:t>
            </a:r>
          </a:p>
          <a:p>
            <a:pPr lvl="2"/>
            <a:r>
              <a:rPr lang="en-US" sz="1200" dirty="0" smtClean="0"/>
              <a:t>Efficiency</a:t>
            </a:r>
          </a:p>
          <a:p>
            <a:pPr lvl="1"/>
            <a:r>
              <a:rPr lang="en-US" sz="1400" dirty="0" smtClean="0"/>
              <a:t>Wakefield/Beam longitudinal impedance</a:t>
            </a:r>
          </a:p>
          <a:p>
            <a:pPr lvl="1"/>
            <a:r>
              <a:rPr lang="en-US" sz="1400" dirty="0" smtClean="0"/>
              <a:t>Thermic studies</a:t>
            </a:r>
          </a:p>
          <a:p>
            <a:pPr lvl="2"/>
            <a:endParaRPr lang="en-US" sz="1200" dirty="0" smtClean="0"/>
          </a:p>
        </p:txBody>
      </p:sp>
      <p:pic>
        <p:nvPicPr>
          <p:cNvPr id="14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64" y="127122"/>
            <a:ext cx="2934312" cy="16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0599650" y="526518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8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196" y="231942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feedback</a:t>
            </a:r>
            <a:br>
              <a:rPr lang="en-US" dirty="0" smtClean="0"/>
            </a:br>
            <a:r>
              <a:rPr lang="en-US" sz="2200" dirty="0" smtClean="0"/>
              <a:t>Stripline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82652" y="6487895"/>
            <a:ext cx="560387" cy="307975"/>
          </a:xfrm>
        </p:spPr>
        <p:txBody>
          <a:bodyPr/>
          <a:lstStyle/>
          <a:p>
            <a:fld id="{E8D01432-6E80-46DA-8F28-C57C65DB8D77}" type="slidenum">
              <a:rPr lang="en-US" altLang="fr-FR" smtClean="0"/>
              <a:pPr/>
              <a:t>17</a:t>
            </a:fld>
            <a:endParaRPr lang="en-US" altLang="fr-FR"/>
          </a:p>
        </p:txBody>
      </p:sp>
      <p:pic>
        <p:nvPicPr>
          <p:cNvPr id="14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11" y="506040"/>
            <a:ext cx="3031369" cy="25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15" y="1174789"/>
            <a:ext cx="2873401" cy="18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77" y="3110186"/>
            <a:ext cx="3767689" cy="156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75" y="4696560"/>
            <a:ext cx="3767691" cy="15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elajjouri\AppData\Local\Microsoft\Windows\Temporary Internet Files\Content.Outlook\5B5L0QHK\step_out_imp_sweep_avec_ports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94" y="3509594"/>
            <a:ext cx="6268092" cy="23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98" y="3101754"/>
            <a:ext cx="2222500" cy="178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080546" y="6114484"/>
            <a:ext cx="3150986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Stripline Adaptation (Characteristic impedance)</a:t>
            </a:r>
            <a:endParaRPr lang="en-US" sz="1600" b="1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871549" y="4235002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/>
              <a:t>Reflexion</a:t>
            </a:r>
            <a:endParaRPr lang="en-US" sz="1200" b="1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803806" y="5837485"/>
            <a:ext cx="1133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Transmission</a:t>
            </a:r>
            <a:endParaRPr lang="en-US" sz="1200" b="1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107487" y="5822096"/>
            <a:ext cx="46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Longitudinal impedance minimization</a:t>
            </a:r>
            <a:endParaRPr lang="en-US" sz="1600" b="1" i="1" dirty="0"/>
          </a:p>
        </p:txBody>
      </p:sp>
      <p:pic>
        <p:nvPicPr>
          <p:cNvPr id="17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64" y="127122"/>
            <a:ext cx="2934312" cy="16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/>
          <p:cNvSpPr/>
          <p:nvPr/>
        </p:nvSpPr>
        <p:spPr>
          <a:xfrm>
            <a:off x="10599650" y="526518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>
          <a:xfrm>
            <a:off x="742950" y="142875"/>
            <a:ext cx="8597900" cy="6985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Beam Loss Monitors</a:t>
            </a:r>
          </a:p>
        </p:txBody>
      </p:sp>
      <p:sp>
        <p:nvSpPr>
          <p:cNvPr id="2253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E71214-A67D-40BB-8C68-E10EDE4FB91C}" type="slidenum">
              <a:rPr lang="en-US" altLang="en-US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>
              <a:solidFill>
                <a:srgbClr val="FF6F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81000" y="850900"/>
            <a:ext cx="5972175" cy="58626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Fiber Beam Loss Monitor (FBLM)</a:t>
            </a:r>
          </a:p>
          <a:p>
            <a:pPr lvl="1"/>
            <a:r>
              <a:rPr lang="en-US" dirty="0"/>
              <a:t>Principle:</a:t>
            </a:r>
          </a:p>
          <a:p>
            <a:pPr lvl="2" eaLnBrk="1" hangingPunct="1">
              <a:spcBef>
                <a:spcPts val="0"/>
              </a:spcBef>
              <a:buClr>
                <a:srgbClr val="E55904"/>
              </a:buClr>
            </a:pPr>
            <a:r>
              <a:rPr lang="en-US" altLang="en-US" dirty="0"/>
              <a:t>Particle loss </a:t>
            </a:r>
            <a:r>
              <a:rPr lang="en-US" altLang="en-US" dirty="0">
                <a:sym typeface="Wingdings" pitchFamily="2" charset="2"/>
              </a:rPr>
              <a:t> passes through the fiber  generates Cherenkov light pulse in the fiber.</a:t>
            </a:r>
          </a:p>
          <a:p>
            <a:pPr lvl="2" eaLnBrk="1" hangingPunct="1">
              <a:spcBef>
                <a:spcPts val="0"/>
              </a:spcBef>
              <a:buClr>
                <a:srgbClr val="E55904"/>
              </a:buClr>
            </a:pPr>
            <a:r>
              <a:rPr lang="en-US" altLang="en-US" dirty="0">
                <a:sym typeface="Wingdings" pitchFamily="2" charset="2"/>
              </a:rPr>
              <a:t>Pulse propagates </a:t>
            </a:r>
            <a:r>
              <a:rPr lang="fr-FR" altLang="en-US" dirty="0">
                <a:sym typeface="Wingdings" pitchFamily="2" charset="2"/>
              </a:rPr>
              <a:t>to </a:t>
            </a:r>
            <a:r>
              <a:rPr lang="fr-FR" altLang="en-US" dirty="0" err="1">
                <a:sym typeface="Wingdings" pitchFamily="2" charset="2"/>
              </a:rPr>
              <a:t>photomultiplier</a:t>
            </a:r>
            <a:endParaRPr lang="fr-FR" altLang="en-US" dirty="0">
              <a:sym typeface="Wingdings" pitchFamily="2" charset="2"/>
            </a:endParaRPr>
          </a:p>
          <a:p>
            <a:pPr lvl="2" eaLnBrk="1" hangingPunct="1">
              <a:spcBef>
                <a:spcPts val="0"/>
              </a:spcBef>
              <a:buClr>
                <a:srgbClr val="E55904"/>
              </a:buClr>
            </a:pPr>
            <a:r>
              <a:rPr lang="en-US" altLang="en-US" dirty="0">
                <a:sym typeface="Wingdings" pitchFamily="2" charset="2"/>
              </a:rPr>
              <a:t>Time at witch the loss pulse arrives with respect to the trigger (reference) gives the location of the</a:t>
            </a:r>
            <a:r>
              <a:rPr lang="fr-FR" altLang="en-US" dirty="0">
                <a:sym typeface="Wingdings" pitchFamily="2" charset="2"/>
              </a:rPr>
              <a:t> </a:t>
            </a:r>
            <a:r>
              <a:rPr lang="fr-FR" altLang="en-US" dirty="0" err="1">
                <a:sym typeface="Wingdings" pitchFamily="2" charset="2"/>
              </a:rPr>
              <a:t>loss</a:t>
            </a:r>
            <a:endParaRPr lang="fr-FR" altLang="en-US" dirty="0">
              <a:sym typeface="Wingdings" pitchFamily="2" charset="2"/>
            </a:endParaRPr>
          </a:p>
          <a:p>
            <a:pPr lvl="1" eaLnBrk="1" hangingPunct="1"/>
            <a:r>
              <a:rPr lang="en-US" altLang="en-US" dirty="0" smtClean="0"/>
              <a:t>1 fiber for the LINAC, 1 for the TL, 4 for the SR and 1 for the EL.</a:t>
            </a:r>
          </a:p>
          <a:p>
            <a:pPr lvl="1" eaLnBrk="1" hangingPunct="1"/>
            <a:r>
              <a:rPr lang="en-US" altLang="en-US" dirty="0" smtClean="0"/>
              <a:t>The choice of the fibers and PMTs are made, the order to be passed </a:t>
            </a:r>
            <a:r>
              <a:rPr lang="en-US" altLang="en-US" dirty="0" smtClean="0"/>
              <a:t>at </a:t>
            </a:r>
            <a:r>
              <a:rPr lang="en-US" altLang="en-US" dirty="0" smtClean="0"/>
              <a:t>beginning </a:t>
            </a:r>
            <a:r>
              <a:rPr lang="en-US" altLang="en-US" dirty="0" smtClean="0"/>
              <a:t>of 2017. The controller for the DAC to control remotely the PMT gain: the order to be passed at the beginning of 2017.</a:t>
            </a:r>
          </a:p>
          <a:p>
            <a:pPr lvl="1" eaLnBrk="1" hangingPunct="1"/>
            <a:r>
              <a:rPr lang="en-US" altLang="en-US" dirty="0" smtClean="0"/>
              <a:t>DAQ: </a:t>
            </a:r>
            <a:r>
              <a:rPr lang="en-US" altLang="en-US" dirty="0" err="1" smtClean="0"/>
              <a:t>Wavecatcher</a:t>
            </a:r>
            <a:r>
              <a:rPr lang="en-US" altLang="en-US" dirty="0" smtClean="0"/>
              <a:t> + Scope for the SR (to be ordered at the beginning of 2017) </a:t>
            </a:r>
          </a:p>
          <a:p>
            <a:pPr lvl="1" eaLnBrk="1" hangingPunct="1"/>
            <a:r>
              <a:rPr lang="en-US" altLang="en-US" dirty="0" smtClean="0"/>
              <a:t>Beam test @ PHIL: </a:t>
            </a:r>
            <a:r>
              <a:rPr lang="en-US" altLang="en-US" dirty="0" err="1" smtClean="0"/>
              <a:t>Wavecatcher</a:t>
            </a:r>
            <a:r>
              <a:rPr lang="en-US" altLang="en-US" dirty="0" smtClean="0"/>
              <a:t> and its Tango DS have been successfully tested with the FBLM.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2535" name="TextBox 23"/>
          <p:cNvSpPr txBox="1">
            <a:spLocks noChangeArrowheads="1"/>
          </p:cNvSpPr>
          <p:nvPr/>
        </p:nvSpPr>
        <p:spPr bwMode="auto">
          <a:xfrm>
            <a:off x="7161076" y="2813049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@PHIL</a:t>
            </a:r>
          </a:p>
        </p:txBody>
      </p:sp>
      <p:pic>
        <p:nvPicPr>
          <p:cNvPr id="1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0096" y="3333750"/>
            <a:ext cx="5176184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ZoneTexte 13"/>
          <p:cNvSpPr txBox="1"/>
          <p:nvPr/>
        </p:nvSpPr>
        <p:spPr>
          <a:xfrm>
            <a:off x="7280203" y="6229350"/>
            <a:ext cx="218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Fiber BLM tests on PHIL</a:t>
            </a:r>
            <a:endParaRPr lang="en-US" sz="1400" b="1" i="1" dirty="0"/>
          </a:p>
        </p:txBody>
      </p:sp>
      <p:grpSp>
        <p:nvGrpSpPr>
          <p:cNvPr id="36" name="Groupe 35"/>
          <p:cNvGrpSpPr/>
          <p:nvPr/>
        </p:nvGrpSpPr>
        <p:grpSpPr>
          <a:xfrm>
            <a:off x="7608758" y="213476"/>
            <a:ext cx="4354045" cy="2466975"/>
            <a:chOff x="7040096" y="213476"/>
            <a:chExt cx="4354045" cy="2466975"/>
          </a:xfrm>
        </p:grpSpPr>
        <p:pic>
          <p:nvPicPr>
            <p:cNvPr id="9" name="Picture 2" descr="C:\Users\hubert\Desktop\ThomX-Machine-5Mo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096" y="213476"/>
              <a:ext cx="4354045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onnecteur droit 2"/>
            <p:cNvCxnSpPr/>
            <p:nvPr/>
          </p:nvCxnSpPr>
          <p:spPr>
            <a:xfrm flipH="1" flipV="1">
              <a:off x="7447175" y="593889"/>
              <a:ext cx="2181013" cy="9426"/>
            </a:xfrm>
            <a:prstGeom prst="line">
              <a:avLst/>
            </a:prstGeom>
            <a:ln w="38100">
              <a:solidFill>
                <a:srgbClr val="438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7791533" y="746289"/>
              <a:ext cx="1" cy="87512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7791536" y="1621410"/>
              <a:ext cx="174113" cy="14140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7950286" y="1757935"/>
              <a:ext cx="746729" cy="68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8663233" y="908116"/>
              <a:ext cx="38363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8334375" y="908116"/>
              <a:ext cx="328860" cy="35553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9628188" y="1301816"/>
              <a:ext cx="328860" cy="35553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9217118" y="1657416"/>
              <a:ext cx="38363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9244550" y="908116"/>
              <a:ext cx="356207" cy="0"/>
            </a:xfrm>
            <a:prstGeom prst="line">
              <a:avLst/>
            </a:prstGeom>
            <a:ln w="38100">
              <a:solidFill>
                <a:srgbClr val="438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 flipV="1">
              <a:off x="9614515" y="914532"/>
              <a:ext cx="342533" cy="349118"/>
            </a:xfrm>
            <a:prstGeom prst="line">
              <a:avLst/>
            </a:prstGeom>
            <a:ln w="38100">
              <a:solidFill>
                <a:srgbClr val="438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 flipV="1">
              <a:off x="8320700" y="1301816"/>
              <a:ext cx="342533" cy="349118"/>
            </a:xfrm>
            <a:prstGeom prst="line">
              <a:avLst/>
            </a:prstGeom>
            <a:ln w="38100">
              <a:solidFill>
                <a:srgbClr val="438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8690665" y="1654241"/>
              <a:ext cx="356207" cy="0"/>
            </a:xfrm>
            <a:prstGeom prst="line">
              <a:avLst/>
            </a:prstGeom>
            <a:ln w="38100">
              <a:solidFill>
                <a:srgbClr val="438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 flipV="1">
              <a:off x="9237671" y="1692111"/>
              <a:ext cx="442904" cy="81699"/>
            </a:xfrm>
            <a:prstGeom prst="line">
              <a:avLst/>
            </a:prstGeom>
            <a:ln w="38100">
              <a:solidFill>
                <a:srgbClr val="438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 flipV="1">
              <a:off x="9680575" y="1774497"/>
              <a:ext cx="419100" cy="527378"/>
            </a:xfrm>
            <a:prstGeom prst="line">
              <a:avLst/>
            </a:prstGeom>
            <a:ln w="38100">
              <a:solidFill>
                <a:srgbClr val="438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 flipV="1">
              <a:off x="10099675" y="2308225"/>
              <a:ext cx="1038225" cy="193675"/>
            </a:xfrm>
            <a:prstGeom prst="line">
              <a:avLst/>
            </a:prstGeom>
            <a:ln w="38100">
              <a:solidFill>
                <a:srgbClr val="438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8697015" y="1692111"/>
              <a:ext cx="349857" cy="7070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4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01585" y="1798847"/>
            <a:ext cx="1616075" cy="12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253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>
          <a:xfrm>
            <a:off x="742950" y="142875"/>
            <a:ext cx="8597900" cy="6985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Beam Loss Monitors</a:t>
            </a:r>
          </a:p>
        </p:txBody>
      </p:sp>
      <p:sp>
        <p:nvSpPr>
          <p:cNvPr id="2253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E71214-A67D-40BB-8C68-E10EDE4FB91C}" type="slidenum">
              <a:rPr lang="en-US" altLang="en-US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>
              <a:solidFill>
                <a:srgbClr val="FF6F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3900" y="901700"/>
            <a:ext cx="9324975" cy="58626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Scintillators coupled to the PMT to monitor the local losses (e.g. @injection)</a:t>
            </a:r>
          </a:p>
          <a:p>
            <a:pPr lvl="1" eaLnBrk="1" hangingPunct="1"/>
            <a:r>
              <a:rPr lang="en-US" altLang="en-US" dirty="0" smtClean="0"/>
              <a:t>Scintillator: </a:t>
            </a:r>
            <a:r>
              <a:rPr lang="en-US" altLang="en-US" dirty="0" err="1" smtClean="0"/>
              <a:t>Thalium</a:t>
            </a:r>
            <a:r>
              <a:rPr lang="en-US" altLang="en-US" dirty="0" smtClean="0"/>
              <a:t> activated </a:t>
            </a:r>
            <a:r>
              <a:rPr lang="en-US" altLang="en-US" dirty="0"/>
              <a:t>Cesium Iodide </a:t>
            </a:r>
            <a:r>
              <a:rPr lang="en-US" altLang="en-US" dirty="0" err="1"/>
              <a:t>CsI</a:t>
            </a:r>
            <a:r>
              <a:rPr lang="en-US" altLang="en-US" dirty="0"/>
              <a:t>(Tl)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More sensitive than fibers</a:t>
            </a:r>
          </a:p>
          <a:p>
            <a:pPr lvl="1" eaLnBrk="1" hangingPunct="1"/>
            <a:r>
              <a:rPr lang="en-US" altLang="en-US" dirty="0" smtClean="0"/>
              <a:t>Positioned at specific locations and to be used during the commissioning and operation.</a:t>
            </a:r>
          </a:p>
          <a:p>
            <a:pPr lvl="1" eaLnBrk="1" hangingPunct="1"/>
            <a:r>
              <a:rPr lang="en-US" altLang="en-US" dirty="0" smtClean="0"/>
              <a:t>Scintillator is available, PMT and controller for the DAC will be ordered at the same time as for the FBLM.</a:t>
            </a:r>
          </a:p>
          <a:p>
            <a:pPr lvl="1" eaLnBrk="1" hangingPunct="1"/>
            <a:r>
              <a:rPr lang="en-US" altLang="en-US" dirty="0" smtClean="0"/>
              <a:t>DAQ: </a:t>
            </a:r>
            <a:r>
              <a:rPr lang="en-US" altLang="en-US" dirty="0" err="1" smtClean="0"/>
              <a:t>RedPitaya</a:t>
            </a:r>
            <a:r>
              <a:rPr lang="en-US" altLang="en-US" dirty="0" smtClean="0"/>
              <a:t> card (Tango DS is ready) is under the test =&gt; inside crate </a:t>
            </a:r>
            <a:r>
              <a:rPr lang="en-US" altLang="en-US" dirty="0" err="1" smtClean="0"/>
              <a:t>Diag</a:t>
            </a:r>
            <a:r>
              <a:rPr lang="en-US" altLang="en-US" dirty="0" smtClean="0"/>
              <a:t> 5 and 6.</a:t>
            </a:r>
          </a:p>
          <a:p>
            <a:pPr lvl="1" eaLnBrk="1" hangingPunct="1"/>
            <a:r>
              <a:rPr lang="en-US" altLang="en-US" dirty="0" smtClean="0"/>
              <a:t>The assembly has been tested using the scope with the radioactive sources and with the beam @ PHIL.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59459" y="4218101"/>
            <a:ext cx="1051272" cy="211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 t="39400" r="52084"/>
          <a:stretch>
            <a:fillRect/>
          </a:stretch>
        </p:blipFill>
        <p:spPr bwMode="auto">
          <a:xfrm>
            <a:off x="1255098" y="4498330"/>
            <a:ext cx="1284901" cy="138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23"/>
          <p:cNvSpPr txBox="1">
            <a:spLocks noChangeArrowheads="1"/>
          </p:cNvSpPr>
          <p:nvPr/>
        </p:nvSpPr>
        <p:spPr bwMode="auto">
          <a:xfrm>
            <a:off x="2539999" y="5841865"/>
            <a:ext cx="127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err="1"/>
              <a:t>CsI</a:t>
            </a:r>
            <a:r>
              <a:rPr lang="en-US" altLang="en-US" sz="1400" b="1" dirty="0"/>
              <a:t>(Tl) + PMT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 b="14779"/>
          <a:stretch/>
        </p:blipFill>
        <p:spPr bwMode="auto">
          <a:xfrm>
            <a:off x="7024107" y="4614475"/>
            <a:ext cx="1492249" cy="10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7024107" y="5665748"/>
            <a:ext cx="946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Red Pitaya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32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253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Diagnostics for </a:t>
            </a:r>
            <a:r>
              <a:rPr lang="fr-FR" altLang="fr-FR" dirty="0" err="1" smtClean="0"/>
              <a:t>ThomX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outline</a:t>
            </a:r>
            <a:r>
              <a:rPr lang="fr-FR" altLang="fr-FR" dirty="0" smtClean="0"/>
              <a:t>)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709964" y="1339517"/>
            <a:ext cx="3018924" cy="4819236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Charge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Position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Diagnostic stations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en-US" altLang="fr-FR" dirty="0" smtClean="0"/>
              <a:t>Length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/>
              <a:t>Stripline for transverse </a:t>
            </a:r>
            <a:r>
              <a:rPr lang="fr-FR" altLang="fr-FR" dirty="0" smtClean="0"/>
              <a:t>feedback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en-US" altLang="fr-FR" dirty="0" smtClean="0"/>
              <a:t>Losses</a:t>
            </a: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D41C3B-97A6-4B92-B8D0-D739260DA421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r-FR">
              <a:solidFill>
                <a:srgbClr val="FF6F00"/>
              </a:solidFill>
            </a:endParaRPr>
          </a:p>
        </p:txBody>
      </p:sp>
      <p:pic>
        <p:nvPicPr>
          <p:cNvPr id="1026" name="Picture 2" descr="C:\Users\hubert\Desktop\ThomX-Machine-5M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49" y="1275793"/>
            <a:ext cx="7986201" cy="45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513" y="118155"/>
            <a:ext cx="2934312" cy="166159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028" y="238413"/>
            <a:ext cx="8597900" cy="698500"/>
          </a:xfrm>
        </p:spPr>
        <p:txBody>
          <a:bodyPr/>
          <a:lstStyle/>
          <a:p>
            <a:r>
              <a:rPr lang="en-US" dirty="0" smtClean="0"/>
              <a:t>Charge measurement </a:t>
            </a:r>
            <a:r>
              <a:rPr lang="en-US" sz="1600" dirty="0" smtClean="0"/>
              <a:t>(Typ. 1 </a:t>
            </a:r>
            <a:r>
              <a:rPr lang="en-US" sz="1600" dirty="0" err="1" smtClean="0"/>
              <a:t>nC</a:t>
            </a:r>
            <a:r>
              <a:rPr lang="en-US" sz="1600" dirty="0" smtClean="0"/>
              <a:t> @ 50 Hz)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186" y="1519697"/>
            <a:ext cx="5421414" cy="3800076"/>
          </a:xfrm>
        </p:spPr>
        <p:txBody>
          <a:bodyPr/>
          <a:lstStyle/>
          <a:p>
            <a:r>
              <a:rPr lang="en-US" dirty="0" smtClean="0"/>
              <a:t>3 integrated current transformer (ICT)</a:t>
            </a:r>
          </a:p>
          <a:p>
            <a:pPr lvl="1"/>
            <a:r>
              <a:rPr lang="en-US" dirty="0" smtClean="0"/>
              <a:t>Location: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@ LINAC entrance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@ </a:t>
            </a:r>
            <a:r>
              <a:rPr lang="en-US" dirty="0" err="1" smtClean="0"/>
              <a:t>Linac</a:t>
            </a:r>
            <a:r>
              <a:rPr lang="en-US" dirty="0" smtClean="0"/>
              <a:t> exit (before first TL bending magnet)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@ Transfer Line (between the 2 bending magnets)</a:t>
            </a:r>
          </a:p>
          <a:p>
            <a:pPr lvl="1"/>
            <a:r>
              <a:rPr lang="en-US" dirty="0" smtClean="0"/>
              <a:t>Type: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In-flange integrating current transformer from </a:t>
            </a:r>
            <a:r>
              <a:rPr lang="en-US" dirty="0" err="1" smtClean="0"/>
              <a:t>Bergoz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Dedicated electronics BCM-IHR provides analog voltage proportional to the beam charge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Acquisition to be integrated in the control system (Red Pitaya, 14 bits</a:t>
            </a:r>
            <a:r>
              <a:rPr lang="en-US" dirty="0" smtClean="0"/>
              <a:t>).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Expected resolution &lt;1 </a:t>
            </a:r>
            <a:r>
              <a:rPr lang="en-US" dirty="0" err="1" smtClean="0"/>
              <a:t>pC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3</a:t>
            </a:fld>
            <a:endParaRPr lang="en-US" altLang="fr-F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67" y="2040181"/>
            <a:ext cx="1218193" cy="113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10701267" y="316635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883458" y="304597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588730" y="653797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279984" y="3249307"/>
            <a:ext cx="3206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Bergoz in-</a:t>
            </a:r>
            <a:r>
              <a:rPr lang="fr-FR" sz="1200" b="1" i="1" dirty="0" err="1" smtClean="0"/>
              <a:t>flange</a:t>
            </a:r>
            <a:r>
              <a:rPr lang="fr-FR" sz="1200" b="1" i="1" dirty="0" smtClean="0"/>
              <a:t> ICT &amp; Electronics</a:t>
            </a:r>
            <a:endParaRPr lang="fr-FR" sz="1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44737" r="494" b="19602"/>
          <a:stretch/>
        </p:blipFill>
        <p:spPr bwMode="auto">
          <a:xfrm>
            <a:off x="7522228" y="2501889"/>
            <a:ext cx="2436385" cy="67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 b="14779"/>
          <a:stretch/>
        </p:blipFill>
        <p:spPr bwMode="auto">
          <a:xfrm>
            <a:off x="6182699" y="4404802"/>
            <a:ext cx="1285892" cy="90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555788" y="4626917"/>
            <a:ext cx="159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14 bits </a:t>
            </a:r>
            <a:r>
              <a:rPr lang="fr-FR" sz="1200" b="1" i="1" dirty="0" err="1" smtClean="0"/>
              <a:t>Red</a:t>
            </a:r>
            <a:r>
              <a:rPr lang="fr-FR" sz="1200" b="1" i="1" dirty="0" smtClean="0"/>
              <a:t> Pitaya acquisition </a:t>
            </a:r>
            <a:r>
              <a:rPr lang="fr-FR" sz="1200" b="1" i="1" dirty="0" err="1" smtClean="0"/>
              <a:t>board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38063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513" y="118155"/>
            <a:ext cx="2934312" cy="16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028" y="238413"/>
            <a:ext cx="8597900" cy="698500"/>
          </a:xfrm>
        </p:spPr>
        <p:txBody>
          <a:bodyPr/>
          <a:lstStyle/>
          <a:p>
            <a:r>
              <a:rPr lang="en-US" dirty="0" smtClean="0"/>
              <a:t>Charge measurement </a:t>
            </a:r>
            <a:r>
              <a:rPr lang="en-US" sz="1600" dirty="0" smtClean="0"/>
              <a:t>(Typ. 1 </a:t>
            </a:r>
            <a:r>
              <a:rPr lang="en-US" sz="1600" dirty="0" err="1" smtClean="0"/>
              <a:t>nC</a:t>
            </a:r>
            <a:r>
              <a:rPr lang="en-US" sz="1600" dirty="0" smtClean="0"/>
              <a:t> @ 50 Hz)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4</a:t>
            </a:fld>
            <a:endParaRPr lang="en-US" alt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360415" y="1189279"/>
            <a:ext cx="5030321" cy="37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Faraday cups (FC)</a:t>
            </a:r>
          </a:p>
          <a:p>
            <a:pPr lvl="1"/>
            <a:r>
              <a:rPr lang="en-US" dirty="0" smtClean="0"/>
              <a:t>Location: in the beam dumps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@ </a:t>
            </a:r>
            <a:r>
              <a:rPr lang="en-US" dirty="0"/>
              <a:t>the end of </a:t>
            </a:r>
            <a:r>
              <a:rPr lang="en-US" dirty="0" err="1"/>
              <a:t>Linac</a:t>
            </a:r>
            <a:r>
              <a:rPr lang="en-US" dirty="0"/>
              <a:t> (behind first TL bending magnet)</a:t>
            </a:r>
          </a:p>
          <a:p>
            <a:pPr lvl="2">
              <a:spcBef>
                <a:spcPts val="0"/>
              </a:spcBef>
            </a:pPr>
            <a:r>
              <a:rPr lang="en-US" dirty="0"/>
              <a:t>@ the end of extraction line</a:t>
            </a:r>
          </a:p>
          <a:p>
            <a:pPr lvl="1"/>
            <a:r>
              <a:rPr lang="en-US" dirty="0"/>
              <a:t>Acquisition:</a:t>
            </a:r>
          </a:p>
          <a:p>
            <a:pPr lvl="2">
              <a:spcBef>
                <a:spcPts val="0"/>
              </a:spcBef>
            </a:pPr>
            <a:r>
              <a:rPr lang="en-US" dirty="0"/>
              <a:t>Few tens of ns pulse to be acquired synchronously to injection or extraction trigger</a:t>
            </a:r>
          </a:p>
          <a:p>
            <a:pPr lvl="2">
              <a:spcBef>
                <a:spcPts val="0"/>
              </a:spcBef>
            </a:pPr>
            <a:r>
              <a:rPr lang="en-US" dirty="0"/>
              <a:t>Use of </a:t>
            </a:r>
            <a:r>
              <a:rPr lang="en-US" dirty="0" smtClean="0"/>
              <a:t>Low Pass filtering and acquisition with the </a:t>
            </a:r>
            <a:r>
              <a:rPr lang="en-US" dirty="0" err="1"/>
              <a:t>Wavecatcher</a:t>
            </a:r>
            <a:r>
              <a:rPr lang="en-US" dirty="0"/>
              <a:t> board ( BW 500 MHz; 3.2 </a:t>
            </a:r>
            <a:r>
              <a:rPr lang="en-US" dirty="0" smtClean="0"/>
              <a:t>GS/s, 12 bits)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smtClean="0"/>
              <a:t>Tango device ready</a:t>
            </a:r>
            <a:endParaRPr lang="en-US" dirty="0"/>
          </a:p>
        </p:txBody>
      </p:sp>
      <p:pic>
        <p:nvPicPr>
          <p:cNvPr id="15" name="Picture 14" descr="Arretoir dir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9" y="1348795"/>
            <a:ext cx="1210178" cy="21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58290" y="3836419"/>
            <a:ext cx="2627282" cy="13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22" y="4044720"/>
            <a:ext cx="2499727" cy="177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699058" y="1768527"/>
            <a:ext cx="110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/>
              <a:t>Beam</a:t>
            </a:r>
            <a:r>
              <a:rPr lang="fr-FR" sz="1200" b="1" i="1" dirty="0" smtClean="0"/>
              <a:t> dump</a:t>
            </a:r>
            <a:endParaRPr lang="fr-FR" sz="1200" b="1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400819" y="5840959"/>
            <a:ext cx="202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/>
              <a:t>Low-pass</a:t>
            </a:r>
            <a:r>
              <a:rPr lang="fr-FR" sz="1200" b="1" i="1" dirty="0" smtClean="0"/>
              <a:t> </a:t>
            </a:r>
            <a:r>
              <a:rPr lang="fr-FR" sz="1200" b="1" i="1" dirty="0" err="1" smtClean="0"/>
              <a:t>filtered</a:t>
            </a:r>
            <a:r>
              <a:rPr lang="fr-FR" sz="1200" b="1" i="1" dirty="0" smtClean="0"/>
              <a:t> signal</a:t>
            </a:r>
            <a:endParaRPr lang="fr-FR" sz="1200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9261218" y="5808979"/>
            <a:ext cx="116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/>
              <a:t>Wavecatcher</a:t>
            </a:r>
            <a:r>
              <a:rPr lang="fr-FR" sz="1200" b="1" i="1" dirty="0" smtClean="0"/>
              <a:t> </a:t>
            </a:r>
            <a:endParaRPr lang="fr-FR" sz="1200" b="1" i="1" dirty="0"/>
          </a:p>
        </p:txBody>
      </p:sp>
      <p:sp>
        <p:nvSpPr>
          <p:cNvPr id="23" name="Ellipse 22"/>
          <p:cNvSpPr/>
          <p:nvPr/>
        </p:nvSpPr>
        <p:spPr>
          <a:xfrm>
            <a:off x="11831116" y="1588723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83559" y="302246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7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8" grpId="0"/>
      <p:bldP spid="19" grpId="0"/>
      <p:bldP spid="20" grpId="0"/>
      <p:bldP spid="23" grpId="0" animBg="1"/>
      <p:bldP spid="23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513" y="118155"/>
            <a:ext cx="2934312" cy="16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463" y="231942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measurement (BPM)</a:t>
            </a:r>
            <a:br>
              <a:rPr lang="en-US" dirty="0" smtClean="0"/>
            </a:br>
            <a:r>
              <a:rPr lang="en-US" sz="2700" dirty="0" smtClean="0"/>
              <a:t>Mechanics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9616" y="1352513"/>
            <a:ext cx="5414434" cy="4614654"/>
          </a:xfrm>
        </p:spPr>
        <p:txBody>
          <a:bodyPr/>
          <a:lstStyle/>
          <a:p>
            <a:r>
              <a:rPr lang="en-US" dirty="0" smtClean="0"/>
              <a:t>6 Striplines</a:t>
            </a:r>
            <a:endParaRPr lang="en-US" dirty="0" smtClean="0"/>
          </a:p>
          <a:p>
            <a:pPr lvl="1" eaLnBrk="1" hangingPunct="1">
              <a:buClr>
                <a:srgbClr val="E55904"/>
              </a:buClr>
            </a:pPr>
            <a:r>
              <a:rPr lang="fr-FR" altLang="fr-FR" dirty="0"/>
              <a:t>1 </a:t>
            </a:r>
            <a:r>
              <a:rPr lang="fr-FR" altLang="fr-FR" dirty="0" smtClean="0"/>
              <a:t>stripline </a:t>
            </a:r>
            <a:r>
              <a:rPr lang="fr-FR" altLang="fr-FR" dirty="0"/>
              <a:t>on the LINAC</a:t>
            </a:r>
          </a:p>
          <a:p>
            <a:pPr lvl="1" eaLnBrk="1" hangingPunct="1">
              <a:buClr>
                <a:srgbClr val="E55904"/>
              </a:buClr>
            </a:pPr>
            <a:r>
              <a:rPr lang="fr-FR" altLang="fr-FR" dirty="0"/>
              <a:t>4 striplines on the </a:t>
            </a:r>
            <a:r>
              <a:rPr lang="fr-FR" altLang="fr-FR" dirty="0" err="1"/>
              <a:t>transfer</a:t>
            </a:r>
            <a:r>
              <a:rPr lang="fr-FR" altLang="fr-FR" dirty="0"/>
              <a:t> </a:t>
            </a:r>
            <a:r>
              <a:rPr lang="fr-FR" altLang="fr-FR" dirty="0" smtClean="0"/>
              <a:t>line</a:t>
            </a:r>
          </a:p>
          <a:p>
            <a:pPr lvl="1" eaLnBrk="1" hangingPunct="1">
              <a:buClr>
                <a:srgbClr val="E55904"/>
              </a:buClr>
            </a:pPr>
            <a:r>
              <a:rPr lang="fr-FR" altLang="fr-FR" dirty="0" smtClean="0"/>
              <a:t>1 stripline on the extraction line</a:t>
            </a:r>
            <a:endParaRPr lang="fr-FR" altLang="fr-FR" dirty="0"/>
          </a:p>
          <a:p>
            <a:pPr lvl="1" eaLnBrk="1" hangingPunct="1">
              <a:buClr>
                <a:srgbClr val="E55904"/>
              </a:buClr>
            </a:pPr>
            <a:endParaRPr lang="fr-FR" altLang="fr-FR" dirty="0"/>
          </a:p>
          <a:p>
            <a:pPr lvl="1" eaLnBrk="1" hangingPunct="1">
              <a:buClr>
                <a:srgbClr val="E55904"/>
              </a:buClr>
            </a:pPr>
            <a:r>
              <a:rPr lang="el-GR" altLang="fr-FR" dirty="0"/>
              <a:t>λ</a:t>
            </a:r>
            <a:r>
              <a:rPr lang="fr-FR" altLang="fr-FR" dirty="0"/>
              <a:t>/4 @ 500 MHz -&gt; Electrode </a:t>
            </a:r>
            <a:r>
              <a:rPr lang="en-US" altLang="fr-FR" dirty="0"/>
              <a:t>length</a:t>
            </a:r>
            <a:r>
              <a:rPr lang="fr-FR" altLang="fr-FR" dirty="0"/>
              <a:t> = 150 mm</a:t>
            </a:r>
          </a:p>
          <a:p>
            <a:pPr lvl="1" eaLnBrk="1" hangingPunct="1">
              <a:buClr>
                <a:srgbClr val="E55904"/>
              </a:buClr>
            </a:pPr>
            <a:r>
              <a:rPr lang="fr-FR" altLang="fr-FR" dirty="0" err="1"/>
              <a:t>Resolution</a:t>
            </a:r>
            <a:r>
              <a:rPr lang="fr-FR" altLang="fr-FR" dirty="0"/>
              <a:t> </a:t>
            </a:r>
            <a:r>
              <a:rPr lang="fr-FR" altLang="fr-FR" dirty="0" err="1"/>
              <a:t>requirements</a:t>
            </a:r>
            <a:r>
              <a:rPr lang="fr-FR" altLang="fr-FR" dirty="0"/>
              <a:t>: &lt; 100 µm for 1 </a:t>
            </a:r>
            <a:r>
              <a:rPr lang="fr-FR" altLang="fr-FR" dirty="0" err="1"/>
              <a:t>nC</a:t>
            </a:r>
            <a:endParaRPr lang="fr-FR" altLang="fr-FR" dirty="0"/>
          </a:p>
          <a:p>
            <a:pPr lvl="1" eaLnBrk="1" hangingPunct="1">
              <a:buClr>
                <a:srgbClr val="E55904"/>
              </a:buClr>
            </a:pPr>
            <a:r>
              <a:rPr lang="fr-FR" altLang="fr-FR" dirty="0"/>
              <a:t>4 </a:t>
            </a:r>
            <a:r>
              <a:rPr lang="fr-FR" altLang="fr-FR" dirty="0" err="1"/>
              <a:t>electrodes</a:t>
            </a:r>
            <a:r>
              <a:rPr lang="fr-FR" altLang="fr-FR" dirty="0"/>
              <a:t> @ 90° </a:t>
            </a:r>
            <a:r>
              <a:rPr lang="fr-FR" altLang="fr-FR" dirty="0" err="1"/>
              <a:t>covering</a:t>
            </a:r>
            <a:r>
              <a:rPr lang="fr-FR" altLang="fr-FR" dirty="0"/>
              <a:t> ~2/3 of </a:t>
            </a:r>
            <a:r>
              <a:rPr lang="fr-FR" altLang="fr-FR" dirty="0" err="1"/>
              <a:t>circumference</a:t>
            </a:r>
            <a:endParaRPr lang="fr-FR" altLang="fr-FR" dirty="0"/>
          </a:p>
          <a:p>
            <a:pPr lvl="1" eaLnBrk="1" hangingPunct="1">
              <a:buClr>
                <a:srgbClr val="E55904"/>
              </a:buClr>
            </a:pPr>
            <a:endParaRPr lang="fr-FR" altLang="fr-FR" dirty="0"/>
          </a:p>
          <a:p>
            <a:pPr lvl="1" eaLnBrk="1" hangingPunct="1">
              <a:buClr>
                <a:srgbClr val="E55904"/>
              </a:buClr>
            </a:pPr>
            <a:r>
              <a:rPr lang="en-US" altLang="fr-FR" dirty="0" err="1"/>
              <a:t>Linac</a:t>
            </a:r>
            <a:r>
              <a:rPr lang="en-US" altLang="fr-FR" dirty="0"/>
              <a:t> stripline has different design due to larger vacuum chamber diameter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echanics </a:t>
            </a:r>
            <a:r>
              <a:rPr lang="en-US" dirty="0"/>
              <a:t>and soldering (feedthroughs) are done at </a:t>
            </a:r>
            <a:r>
              <a:rPr lang="en-US" dirty="0" smtClean="0"/>
              <a:t>LAL</a:t>
            </a:r>
          </a:p>
          <a:p>
            <a:pPr lvl="1"/>
            <a:r>
              <a:rPr lang="en-US" dirty="0" smtClean="0"/>
              <a:t>Electrical tests and calibration done at SOLEIL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5</a:t>
            </a:fld>
            <a:endParaRPr lang="en-US" altLang="fr-FR"/>
          </a:p>
        </p:txBody>
      </p:sp>
      <p:sp>
        <p:nvSpPr>
          <p:cNvPr id="6" name="Ellipse 5"/>
          <p:cNvSpPr/>
          <p:nvPr/>
        </p:nvSpPr>
        <p:spPr>
          <a:xfrm>
            <a:off x="10729935" y="318381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85" y="958766"/>
            <a:ext cx="1812801" cy="120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86" y="978222"/>
            <a:ext cx="2012335" cy="120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/>
          <p:cNvSpPr/>
          <p:nvPr/>
        </p:nvSpPr>
        <p:spPr>
          <a:xfrm>
            <a:off x="9785506" y="305738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9580194" y="657894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9785506" y="1080169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0309050" y="1080169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178785" y="1908624"/>
            <a:ext cx="618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8000"/>
                </a:solidFill>
              </a:rPr>
              <a:t>LINAC</a:t>
            </a:r>
            <a:endParaRPr lang="fr-FR" sz="1200" b="1" i="1" dirty="0">
              <a:solidFill>
                <a:srgbClr val="FF8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752119" y="1908623"/>
            <a:ext cx="366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8000"/>
                </a:solidFill>
              </a:rPr>
              <a:t>LT</a:t>
            </a:r>
            <a:endParaRPr lang="fr-FR" sz="1200" b="1" i="1" dirty="0">
              <a:solidFill>
                <a:srgbClr val="FF8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14857"/>
          <a:stretch/>
        </p:blipFill>
        <p:spPr bwMode="auto">
          <a:xfrm rot="5400000">
            <a:off x="5801811" y="2763209"/>
            <a:ext cx="2373311" cy="224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6178785" y="5234318"/>
            <a:ext cx="489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Calibration </a:t>
            </a:r>
            <a:r>
              <a:rPr lang="en-US" sz="1400" b="1" i="1" dirty="0" smtClean="0"/>
              <a:t>based on “</a:t>
            </a:r>
            <a:r>
              <a:rPr lang="en-US" sz="1400" b="1" i="1" dirty="0" err="1" smtClean="0"/>
              <a:t>Lambertson</a:t>
            </a:r>
            <a:r>
              <a:rPr lang="en-US" sz="1400" b="1" i="1" dirty="0" smtClean="0"/>
              <a:t>” method using </a:t>
            </a:r>
            <a:r>
              <a:rPr lang="en-US" sz="1400" b="1" i="1" dirty="0" smtClean="0"/>
              <a:t>a logic network analyzer</a:t>
            </a:r>
            <a:endParaRPr lang="en-US" sz="1400" b="1" i="1" dirty="0"/>
          </a:p>
        </p:txBody>
      </p:sp>
      <p:sp>
        <p:nvSpPr>
          <p:cNvPr id="20" name="Ellipse 19"/>
          <p:cNvSpPr/>
          <p:nvPr/>
        </p:nvSpPr>
        <p:spPr>
          <a:xfrm>
            <a:off x="11271075" y="1493440"/>
            <a:ext cx="129780" cy="1380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L:\ThomX\Striplines\LT\mesure_VNA\lt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6" y="2612430"/>
            <a:ext cx="3399079" cy="25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4" grpId="0" animBg="1"/>
      <p:bldP spid="25" grpId="0" animBg="1"/>
      <p:bldP spid="26" grpId="0" animBg="1"/>
      <p:bldP spid="27" grpId="0" animBg="1"/>
      <p:bldP spid="43" grpId="0"/>
      <p:bldP spid="44" grpId="0"/>
      <p:bldP spid="4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hubert\Desktop\ThomX-Machine-1M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25" y="199719"/>
            <a:ext cx="2934312" cy="16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463" y="231942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measurement (BPM)</a:t>
            </a:r>
            <a:br>
              <a:rPr lang="en-US" dirty="0" smtClean="0"/>
            </a:br>
            <a:r>
              <a:rPr lang="en-US" sz="2700" dirty="0" smtClean="0"/>
              <a:t>Mechanics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6</a:t>
            </a:fld>
            <a:endParaRPr lang="en-US" altLang="fr-FR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9559362" y="3971138"/>
            <a:ext cx="2252702" cy="1609140"/>
          </a:xfrm>
          <a:prstGeom prst="rect">
            <a:avLst/>
          </a:prstGeom>
          <a:solidFill>
            <a:srgbClr val="FFF2E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Design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Prototyping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Manufacturing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Feedthrough welding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Electrical test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342123" y="1355601"/>
            <a:ext cx="5668151" cy="35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 button BPMs for the storage ring</a:t>
            </a:r>
          </a:p>
          <a:p>
            <a:pPr lvl="1"/>
            <a:r>
              <a:rPr lang="en-US" dirty="0" smtClean="0"/>
              <a:t>Resolution ~1 µm @ 10 Hz</a:t>
            </a:r>
          </a:p>
          <a:p>
            <a:pPr lvl="1"/>
            <a:r>
              <a:rPr lang="en-US" dirty="0" smtClean="0"/>
              <a:t>Prototype </a:t>
            </a:r>
            <a:r>
              <a:rPr lang="en-US" dirty="0"/>
              <a:t>done at LAL</a:t>
            </a:r>
          </a:p>
          <a:p>
            <a:pPr lvl="1"/>
            <a:r>
              <a:rPr lang="en-US" dirty="0"/>
              <a:t>Mechanics and soldering are done by RIAL Vacuum, to be delivered in </a:t>
            </a:r>
            <a:r>
              <a:rPr lang="en-US" dirty="0" smtClean="0"/>
              <a:t>spring</a:t>
            </a:r>
          </a:p>
          <a:p>
            <a:pPr lvl="1"/>
            <a:r>
              <a:rPr lang="en-US" dirty="0" smtClean="0"/>
              <a:t>Additional electrodes on double BPM for:</a:t>
            </a:r>
          </a:p>
          <a:p>
            <a:pPr lvl="2"/>
            <a:r>
              <a:rPr lang="en-US" dirty="0" smtClean="0"/>
              <a:t>Transverse and longitudinal bunch by bunch feedbacks</a:t>
            </a:r>
          </a:p>
          <a:p>
            <a:pPr lvl="2"/>
            <a:r>
              <a:rPr lang="en-US" dirty="0" smtClean="0"/>
              <a:t>Polarization for ion cleaning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8"/>
          <a:stretch/>
        </p:blipFill>
        <p:spPr bwMode="auto">
          <a:xfrm>
            <a:off x="599856" y="4179674"/>
            <a:ext cx="886044" cy="145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llipse 27"/>
          <p:cNvSpPr/>
          <p:nvPr/>
        </p:nvSpPr>
        <p:spPr>
          <a:xfrm>
            <a:off x="10290435" y="640758"/>
            <a:ext cx="55765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10725987" y="633327"/>
            <a:ext cx="64890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0893833" y="710817"/>
            <a:ext cx="64890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0982837" y="801076"/>
            <a:ext cx="64890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0019355" y="981712"/>
            <a:ext cx="64890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0111405" y="1068706"/>
            <a:ext cx="64890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0010679" y="820128"/>
            <a:ext cx="64890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0099478" y="714547"/>
            <a:ext cx="64890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0884321" y="1082995"/>
            <a:ext cx="64890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0980428" y="982621"/>
            <a:ext cx="64890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0312859" y="1147258"/>
            <a:ext cx="55765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0734460" y="1142495"/>
            <a:ext cx="64890" cy="690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44" y="3486692"/>
            <a:ext cx="2570966" cy="205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11456" r="39566" b="29850"/>
          <a:stretch/>
        </p:blipFill>
        <p:spPr bwMode="auto">
          <a:xfrm>
            <a:off x="6479911" y="855066"/>
            <a:ext cx="1507483" cy="148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6"/>
          <a:stretch/>
        </p:blipFill>
        <p:spPr bwMode="auto">
          <a:xfrm>
            <a:off x="3735771" y="4402544"/>
            <a:ext cx="1028919" cy="125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36" y="4318718"/>
            <a:ext cx="867499" cy="136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6479911" y="2344501"/>
            <a:ext cx="157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ESRF (old) type </a:t>
            </a:r>
          </a:p>
          <a:p>
            <a:r>
              <a:rPr lang="en-US" sz="1200" b="1" i="1" dirty="0" smtClean="0"/>
              <a:t>10 mm button</a:t>
            </a:r>
            <a:endParaRPr lang="en-US" sz="1200" b="1" i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6523238" y="5581065"/>
            <a:ext cx="157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BPM prototype</a:t>
            </a:r>
            <a:endParaRPr lang="en-US" sz="1400" b="1" i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1569677" y="5688210"/>
            <a:ext cx="2520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4, 6 and 8 buttons BPMS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4817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463" y="231942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measurement (BPM)</a:t>
            </a:r>
            <a:br>
              <a:rPr lang="en-US" dirty="0" smtClean="0"/>
            </a:br>
            <a:r>
              <a:rPr lang="en-US" sz="2700" dirty="0" smtClean="0"/>
              <a:t>Electronics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6707" y="1886003"/>
            <a:ext cx="6860564" cy="2968099"/>
          </a:xfrm>
        </p:spPr>
        <p:txBody>
          <a:bodyPr/>
          <a:lstStyle/>
          <a:p>
            <a:r>
              <a:rPr lang="en-US" dirty="0" err="1" smtClean="0"/>
              <a:t>Libera</a:t>
            </a:r>
            <a:r>
              <a:rPr lang="en-US" dirty="0" smtClean="0"/>
              <a:t> Brilliance+ (Instrumentation Technologies)</a:t>
            </a:r>
          </a:p>
          <a:p>
            <a:pPr lvl="1">
              <a:spcBef>
                <a:spcPts val="0"/>
              </a:spcBef>
            </a:pP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4 BPM boards per crate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Data Flow: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Single Pass for </a:t>
            </a:r>
            <a:r>
              <a:rPr lang="en-US" dirty="0" err="1" smtClean="0"/>
              <a:t>Linac</a:t>
            </a:r>
            <a:r>
              <a:rPr lang="en-US" dirty="0" smtClean="0"/>
              <a:t> and Transfer Line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@ 8,33 MHz (half rev. freq.) ~turn by turn data for storage ring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@10 Hz slow acquisition data for storage ring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Automatic gain control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Post-mortem and interlock possibilities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Tango device available and fully configurable embedded </a:t>
            </a:r>
            <a:r>
              <a:rPr lang="en-US" dirty="0"/>
              <a:t>o</a:t>
            </a:r>
            <a:r>
              <a:rPr lang="en-US" dirty="0" smtClean="0"/>
              <a:t>n the ARM processor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7</a:t>
            </a:fld>
            <a:endParaRPr lang="en-US" altLang="fr-FR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7962370" y="3546715"/>
            <a:ext cx="3027272" cy="1204529"/>
          </a:xfrm>
          <a:prstGeom prst="rect">
            <a:avLst/>
          </a:prstGeom>
          <a:solidFill>
            <a:srgbClr val="FFF2E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Design (adaptation)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Manufacturing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Reception </a:t>
            </a:r>
            <a:r>
              <a:rPr lang="en-US" sz="1400" dirty="0" smtClean="0">
                <a:solidFill>
                  <a:srgbClr val="FF8000"/>
                </a:solidFill>
              </a:rPr>
              <a:t>tests (more than one year…)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t="25809" r="18328" b="14269"/>
          <a:stretch/>
        </p:blipFill>
        <p:spPr bwMode="auto">
          <a:xfrm>
            <a:off x="7742572" y="1227603"/>
            <a:ext cx="3466869" cy="13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8777168" y="2563000"/>
            <a:ext cx="165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/>
              <a:t>Libera</a:t>
            </a:r>
            <a:r>
              <a:rPr lang="en-US" sz="1200" b="1" i="1" dirty="0" smtClean="0"/>
              <a:t> Brilliance +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4977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352" y="164455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measurement (BPM)</a:t>
            </a:r>
            <a:br>
              <a:rPr lang="en-US" dirty="0" smtClean="0"/>
            </a:br>
            <a:r>
              <a:rPr lang="en-US" sz="2700" dirty="0" smtClean="0"/>
              <a:t>Electronics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45" y="1112656"/>
            <a:ext cx="8339668" cy="399996"/>
          </a:xfrm>
        </p:spPr>
        <p:txBody>
          <a:bodyPr/>
          <a:lstStyle/>
          <a:p>
            <a:r>
              <a:rPr lang="en-US" dirty="0" smtClean="0"/>
              <a:t>Acceptance tests: Turn by Turn (8.33 MHz) and Slow Acquisition data (10 Hz)</a:t>
            </a:r>
          </a:p>
          <a:p>
            <a:pPr lvl="1">
              <a:spcBef>
                <a:spcPts val="0"/>
              </a:spcBef>
            </a:pPr>
            <a:endParaRPr lang="en-US" sz="1400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77184" y="6500720"/>
            <a:ext cx="560387" cy="307975"/>
          </a:xfrm>
        </p:spPr>
        <p:txBody>
          <a:bodyPr/>
          <a:lstStyle/>
          <a:p>
            <a:fld id="{E8D01432-6E80-46DA-8F28-C57C65DB8D77}" type="slidenum">
              <a:rPr lang="en-US" altLang="fr-FR" smtClean="0"/>
              <a:pPr/>
              <a:t>8</a:t>
            </a:fld>
            <a:endParaRPr lang="en-US" altLang="fr-FR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41" y="1627520"/>
            <a:ext cx="4940731" cy="207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e 40"/>
          <p:cNvGrpSpPr/>
          <p:nvPr/>
        </p:nvGrpSpPr>
        <p:grpSpPr>
          <a:xfrm>
            <a:off x="6270884" y="4355005"/>
            <a:ext cx="4774460" cy="2022636"/>
            <a:chOff x="903421" y="1956072"/>
            <a:chExt cx="9279317" cy="3597164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" t="6250" r="4047" b="49306"/>
            <a:stretch/>
          </p:blipFill>
          <p:spPr>
            <a:xfrm>
              <a:off x="1054099" y="1956072"/>
              <a:ext cx="9128639" cy="3597164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 rot="16200000">
              <a:off x="816681" y="2644137"/>
              <a:ext cx="681927" cy="50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µm</a:t>
              </a:r>
              <a:endParaRPr lang="fr-FR" sz="1100" b="1" dirty="0"/>
            </a:p>
          </p:txBody>
        </p:sp>
        <p:sp>
          <p:nvSpPr>
            <p:cNvPr id="44" name="ZoneTexte 43"/>
            <p:cNvSpPr txBox="1"/>
            <p:nvPr/>
          </p:nvSpPr>
          <p:spPr>
            <a:xfrm rot="16200000">
              <a:off x="816681" y="4300322"/>
              <a:ext cx="681927" cy="50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µm</a:t>
              </a:r>
              <a:endParaRPr lang="fr-FR" sz="1100" b="1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340686" y="2159310"/>
              <a:ext cx="1714143" cy="41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C611"/>
                  </a:solidFill>
                </a:rPr>
                <a:t>Specification</a:t>
              </a:r>
              <a:endParaRPr lang="en-US" sz="900" b="1" dirty="0">
                <a:solidFill>
                  <a:srgbClr val="FFC611"/>
                </a:solidFill>
              </a:endParaRPr>
            </a:p>
          </p:txBody>
        </p:sp>
        <p:cxnSp>
          <p:nvCxnSpPr>
            <p:cNvPr id="46" name="Connecteur droit 45"/>
            <p:cNvCxnSpPr/>
            <p:nvPr/>
          </p:nvCxnSpPr>
          <p:spPr bwMode="auto">
            <a:xfrm>
              <a:off x="4559829" y="2996952"/>
              <a:ext cx="0" cy="9063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61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7" name="Connecteur droit 46"/>
            <p:cNvCxnSpPr/>
            <p:nvPr/>
          </p:nvCxnSpPr>
          <p:spPr bwMode="auto">
            <a:xfrm>
              <a:off x="4559829" y="4293096"/>
              <a:ext cx="0" cy="100811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61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8" name="ZoneTexte 47"/>
            <p:cNvSpPr txBox="1"/>
            <p:nvPr/>
          </p:nvSpPr>
          <p:spPr>
            <a:xfrm>
              <a:off x="3007656" y="3903317"/>
              <a:ext cx="3100534" cy="46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err="1" smtClean="0">
                  <a:solidFill>
                    <a:srgbClr val="FFC000"/>
                  </a:solidFill>
                </a:rPr>
                <a:t>ThomX</a:t>
              </a:r>
              <a:r>
                <a:rPr lang="fr-FR" sz="1100" b="1" dirty="0" smtClean="0">
                  <a:solidFill>
                    <a:srgbClr val="FFC000"/>
                  </a:solidFill>
                </a:rPr>
                <a:t> </a:t>
              </a:r>
              <a:r>
                <a:rPr lang="fr-FR" sz="1100" b="1" dirty="0" err="1" smtClean="0">
                  <a:solidFill>
                    <a:srgbClr val="FFC000"/>
                  </a:solidFill>
                </a:rPr>
                <a:t>working</a:t>
              </a:r>
              <a:r>
                <a:rPr lang="fr-FR" sz="1100" b="1" dirty="0" smtClean="0">
                  <a:solidFill>
                    <a:srgbClr val="FFC000"/>
                  </a:solidFill>
                </a:rPr>
                <a:t> point</a:t>
              </a:r>
              <a:endParaRPr lang="fr-FR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102813" y="2108795"/>
              <a:ext cx="3776596" cy="46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err="1" smtClean="0">
                  <a:solidFill>
                    <a:schemeClr val="bg1"/>
                  </a:solidFill>
                </a:rPr>
                <a:t>Beam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100" b="1" dirty="0" err="1" smtClean="0">
                  <a:solidFill>
                    <a:schemeClr val="bg1"/>
                  </a:solidFill>
                </a:rPr>
                <a:t>current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100" b="1" dirty="0" err="1" smtClean="0">
                  <a:solidFill>
                    <a:schemeClr val="bg1"/>
                  </a:solidFill>
                </a:rPr>
                <a:t>dependence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950288" y="3890019"/>
              <a:ext cx="2892063" cy="76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</a:rPr>
                <a:t>Standard </a:t>
              </a:r>
              <a:r>
                <a:rPr lang="fr-FR" sz="1100" b="1" dirty="0" err="1" smtClean="0">
                  <a:solidFill>
                    <a:schemeClr val="bg1"/>
                  </a:solidFill>
                </a:rPr>
                <a:t>deviation</a:t>
              </a:r>
              <a:endParaRPr lang="fr-FR" sz="1100" b="1" dirty="0" smtClean="0">
                <a:solidFill>
                  <a:schemeClr val="bg1"/>
                </a:solidFill>
              </a:endParaRPr>
            </a:p>
            <a:p>
              <a:pPr algn="r"/>
              <a:r>
                <a:rPr lang="fr-FR" sz="1100" b="1" dirty="0" smtClean="0">
                  <a:solidFill>
                    <a:schemeClr val="bg1"/>
                  </a:solidFill>
                </a:rPr>
                <a:t>(100 </a:t>
              </a:r>
              <a:r>
                <a:rPr lang="fr-FR" sz="1100" b="1" dirty="0" err="1" smtClean="0">
                  <a:solidFill>
                    <a:schemeClr val="bg1"/>
                  </a:solidFill>
                </a:rPr>
                <a:t>samples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)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8152205" y="6322086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Input </a:t>
            </a:r>
            <a:r>
              <a:rPr lang="fr-FR" sz="1100" b="1" dirty="0" err="1" smtClean="0"/>
              <a:t>level</a:t>
            </a:r>
            <a:r>
              <a:rPr lang="fr-FR" sz="1100" b="1" dirty="0" smtClean="0"/>
              <a:t> (dBm)</a:t>
            </a:r>
            <a:endParaRPr lang="fr-FR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28" b="13030"/>
          <a:stretch/>
        </p:blipFill>
        <p:spPr bwMode="auto">
          <a:xfrm>
            <a:off x="9037571" y="249492"/>
            <a:ext cx="2738049" cy="154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258233" y="3698297"/>
            <a:ext cx="21707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smtClean="0"/>
              <a:t>Test bench for acceptance test</a:t>
            </a:r>
            <a:endParaRPr lang="en-US" sz="1050" b="1" i="1" dirty="0"/>
          </a:p>
        </p:txBody>
      </p:sp>
      <p:pic>
        <p:nvPicPr>
          <p:cNvPr id="5" name="Picture 2" descr="L:\Diagnostics_et_Synchronisation\ThomX\BPM\Liberas\acceptance_test\test_serie\libera_brillanc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50941" r="3968" b="6580"/>
          <a:stretch/>
        </p:blipFill>
        <p:spPr bwMode="auto">
          <a:xfrm>
            <a:off x="464346" y="4110493"/>
            <a:ext cx="4774460" cy="24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083482" y="4265058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 smtClean="0">
                <a:solidFill>
                  <a:schemeClr val="bg1"/>
                </a:solidFill>
              </a:rPr>
              <a:t>Beam</a:t>
            </a:r>
            <a:r>
              <a:rPr lang="fr-FR" sz="1100" b="1" dirty="0" smtClean="0">
                <a:solidFill>
                  <a:schemeClr val="bg1"/>
                </a:solidFill>
              </a:rPr>
              <a:t> </a:t>
            </a:r>
            <a:r>
              <a:rPr lang="fr-FR" sz="1100" b="1" dirty="0" err="1" smtClean="0">
                <a:solidFill>
                  <a:schemeClr val="bg1"/>
                </a:solidFill>
              </a:rPr>
              <a:t>current</a:t>
            </a:r>
            <a:r>
              <a:rPr lang="fr-FR" sz="1100" b="1" dirty="0" smtClean="0">
                <a:solidFill>
                  <a:schemeClr val="bg1"/>
                </a:solidFill>
              </a:rPr>
              <a:t> </a:t>
            </a:r>
            <a:r>
              <a:rPr lang="fr-FR" sz="1100" b="1" dirty="0" err="1" smtClean="0">
                <a:solidFill>
                  <a:schemeClr val="bg1"/>
                </a:solidFill>
              </a:rPr>
              <a:t>dependence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538598" y="5360393"/>
            <a:ext cx="1488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Standard </a:t>
            </a:r>
            <a:r>
              <a:rPr lang="fr-FR" sz="1100" b="1" dirty="0" err="1" smtClean="0">
                <a:solidFill>
                  <a:schemeClr val="bg1"/>
                </a:solidFill>
              </a:rPr>
              <a:t>deviation</a:t>
            </a:r>
            <a:endParaRPr lang="fr-FR" sz="1100" b="1" dirty="0" smtClean="0">
              <a:solidFill>
                <a:schemeClr val="bg1"/>
              </a:solidFill>
            </a:endParaRPr>
          </a:p>
          <a:p>
            <a:pPr algn="r"/>
            <a:r>
              <a:rPr lang="fr-FR" sz="1100" b="1" dirty="0" smtClean="0">
                <a:solidFill>
                  <a:schemeClr val="bg1"/>
                </a:solidFill>
              </a:rPr>
              <a:t>(10 </a:t>
            </a:r>
            <a:r>
              <a:rPr lang="fr-FR" sz="1100" b="1" dirty="0" err="1" smtClean="0">
                <a:solidFill>
                  <a:schemeClr val="bg1"/>
                </a:solidFill>
              </a:rPr>
              <a:t>ksamples</a:t>
            </a:r>
            <a:r>
              <a:rPr lang="fr-FR" sz="1100" b="1" dirty="0" smtClean="0">
                <a:solidFill>
                  <a:schemeClr val="bg1"/>
                </a:solidFill>
              </a:rPr>
              <a:t>)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 bwMode="auto">
          <a:xfrm>
            <a:off x="2343705" y="4710993"/>
            <a:ext cx="981" cy="619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61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2344686" y="5549883"/>
            <a:ext cx="0" cy="5668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61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1546051" y="5291803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FFC000"/>
                </a:solidFill>
              </a:rPr>
              <a:t>ThomX</a:t>
            </a:r>
            <a:r>
              <a:rPr lang="en-US" sz="1100" b="1" dirty="0" smtClean="0">
                <a:solidFill>
                  <a:srgbClr val="FFC000"/>
                </a:solidFill>
              </a:rPr>
              <a:t> working point</a:t>
            </a:r>
            <a:endParaRPr lang="en-US" sz="1100" b="1" dirty="0">
              <a:solidFill>
                <a:srgbClr val="FFC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107782" y="6482096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Input </a:t>
            </a:r>
            <a:r>
              <a:rPr lang="fr-FR" sz="1100" b="1" dirty="0" err="1" smtClean="0"/>
              <a:t>level</a:t>
            </a:r>
            <a:r>
              <a:rPr lang="fr-FR" sz="1100" b="1" dirty="0" smtClean="0"/>
              <a:t> (dBm)</a:t>
            </a:r>
            <a:endParaRPr lang="fr-FR" sz="11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6348412" y="4108784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Slow Acquisition Data</a:t>
            </a:r>
            <a:endParaRPr lang="en-US" sz="10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557290" y="3829102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Turn by Turn Data</a:t>
            </a:r>
            <a:endParaRPr lang="en-US" sz="1000" b="1" dirty="0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310966" y="4562316"/>
            <a:ext cx="383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µm</a:t>
            </a:r>
            <a:endParaRPr lang="fr-FR" sz="1100" b="1" dirty="0"/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285566" y="5709466"/>
            <a:ext cx="383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µm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12052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3" grpId="0"/>
      <p:bldP spid="24" grpId="0"/>
      <p:bldP spid="28" grpId="0"/>
      <p:bldP spid="30" grpId="0"/>
      <p:bldP spid="35" grpId="0"/>
      <p:bldP spid="36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352" y="164455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measurement (BPM)</a:t>
            </a:r>
            <a:br>
              <a:rPr lang="en-US" dirty="0" smtClean="0"/>
            </a:br>
            <a:r>
              <a:rPr lang="en-US" sz="2700" dirty="0" smtClean="0"/>
              <a:t>Electronics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883" y="1341256"/>
            <a:ext cx="4853518" cy="399996"/>
          </a:xfrm>
        </p:spPr>
        <p:txBody>
          <a:bodyPr/>
          <a:lstStyle/>
          <a:p>
            <a:r>
              <a:rPr lang="en-US" dirty="0" smtClean="0"/>
              <a:t>Acceptance tests: Single Pass Data</a:t>
            </a:r>
          </a:p>
          <a:p>
            <a:pPr lvl="1">
              <a:spcBef>
                <a:spcPts val="0"/>
              </a:spcBef>
            </a:pPr>
            <a:endParaRPr lang="en-US" sz="1400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9</a:t>
            </a:fld>
            <a:endParaRPr lang="en-US" alt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28" b="13030"/>
          <a:stretch/>
        </p:blipFill>
        <p:spPr bwMode="auto">
          <a:xfrm>
            <a:off x="9275357" y="200155"/>
            <a:ext cx="2755492" cy="15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843354" y="4964284"/>
            <a:ext cx="21707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smtClean="0"/>
              <a:t>Test bench for acceptance test</a:t>
            </a:r>
            <a:endParaRPr lang="en-US" sz="1050" b="1" i="1" dirty="0"/>
          </a:p>
        </p:txBody>
      </p:sp>
      <p:graphicFrame>
        <p:nvGraphicFramePr>
          <p:cNvPr id="32" name="Graphique 31"/>
          <p:cNvGraphicFramePr/>
          <p:nvPr>
            <p:extLst>
              <p:ext uri="{D42A27DB-BD31-4B8C-83A1-F6EECF244321}">
                <p14:modId xmlns:p14="http://schemas.microsoft.com/office/powerpoint/2010/main" val="2583112202"/>
              </p:ext>
            </p:extLst>
          </p:nvPr>
        </p:nvGraphicFramePr>
        <p:xfrm>
          <a:off x="6429375" y="4234207"/>
          <a:ext cx="4276725" cy="186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ZoneTexte 33"/>
          <p:cNvSpPr txBox="1"/>
          <p:nvPr/>
        </p:nvSpPr>
        <p:spPr>
          <a:xfrm>
            <a:off x="9183386" y="4538777"/>
            <a:ext cx="881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</a:t>
            </a:r>
            <a:endParaRPr lang="en-US" sz="9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837527" y="2206469"/>
            <a:ext cx="3838693" cy="1917856"/>
            <a:chOff x="6837527" y="2192585"/>
            <a:chExt cx="3838693" cy="1810244"/>
          </a:xfrm>
        </p:grpSpPr>
        <p:graphicFrame>
          <p:nvGraphicFramePr>
            <p:cNvPr id="31" name="Graphique 30"/>
            <p:cNvGraphicFramePr/>
            <p:nvPr>
              <p:extLst>
                <p:ext uri="{D42A27DB-BD31-4B8C-83A1-F6EECF244321}">
                  <p14:modId xmlns:p14="http://schemas.microsoft.com/office/powerpoint/2010/main" val="3324124736"/>
                </p:ext>
              </p:extLst>
            </p:nvPr>
          </p:nvGraphicFramePr>
          <p:xfrm>
            <a:off x="6837527" y="2192585"/>
            <a:ext cx="3838693" cy="18102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3" name="ZoneTexte 32"/>
            <p:cNvSpPr txBox="1"/>
            <p:nvPr/>
          </p:nvSpPr>
          <p:spPr>
            <a:xfrm>
              <a:off x="9335326" y="2408709"/>
              <a:ext cx="88197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Specification</a:t>
              </a:r>
              <a:endParaRPr lang="en-US" sz="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982887" y="2251168"/>
              <a:ext cx="19431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err="1" smtClean="0"/>
                <a:t>Beam</a:t>
              </a:r>
              <a:r>
                <a:rPr lang="fr-FR" sz="1100" b="1" dirty="0" smtClean="0"/>
                <a:t> </a:t>
              </a:r>
              <a:r>
                <a:rPr lang="fr-FR" sz="1100" b="1" dirty="0" err="1" smtClean="0"/>
                <a:t>current</a:t>
              </a:r>
              <a:r>
                <a:rPr lang="fr-FR" sz="1100" b="1" dirty="0" smtClean="0"/>
                <a:t> </a:t>
              </a:r>
              <a:r>
                <a:rPr lang="fr-FR" sz="1100" b="1" dirty="0" err="1" smtClean="0"/>
                <a:t>dependence</a:t>
              </a:r>
              <a:endParaRPr lang="fr-FR" sz="1100" b="1" dirty="0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7007035" y="4332857"/>
            <a:ext cx="2660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Standard </a:t>
            </a:r>
            <a:r>
              <a:rPr lang="fr-FR" sz="1100" b="1" dirty="0" err="1" smtClean="0"/>
              <a:t>deviation</a:t>
            </a:r>
            <a:r>
              <a:rPr lang="fr-FR" sz="1100" b="1" dirty="0" smtClean="0"/>
              <a:t> (10 </a:t>
            </a:r>
            <a:r>
              <a:rPr lang="fr-FR" sz="1100" b="1" dirty="0" err="1" smtClean="0"/>
              <a:t>ksamples</a:t>
            </a:r>
            <a:r>
              <a:rPr lang="fr-FR" sz="1100" b="1" dirty="0" smtClean="0"/>
              <a:t>)</a:t>
            </a:r>
            <a:endParaRPr lang="fr-FR" sz="1100" b="1" dirty="0"/>
          </a:p>
        </p:txBody>
      </p:sp>
      <p:pic>
        <p:nvPicPr>
          <p:cNvPr id="52" name="Image 5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5" y="2062513"/>
            <a:ext cx="5760720" cy="28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P spid="34" grpId="0"/>
      <p:bldP spid="39" grpId="0"/>
    </p:bldLst>
  </p:timing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6610</TotalTime>
  <Words>1430</Words>
  <Application>Microsoft Office PowerPoint</Application>
  <PresentationFormat>Personnalisé</PresentationFormat>
  <Paragraphs>265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ThomX-3</vt:lpstr>
      <vt:lpstr>Diagnostics for ThomX</vt:lpstr>
      <vt:lpstr>Diagnostics for ThomX (outline)</vt:lpstr>
      <vt:lpstr>Charge measurement (Typ. 1 nC @ 50 Hz)</vt:lpstr>
      <vt:lpstr>Charge measurement (Typ. 1 nC @ 50 Hz)</vt:lpstr>
      <vt:lpstr>Position measurement (BPM) Mechanics</vt:lpstr>
      <vt:lpstr>Position measurement (BPM) Mechanics</vt:lpstr>
      <vt:lpstr>Position measurement (BPM) Electronics</vt:lpstr>
      <vt:lpstr>Position measurement (BPM) Electronics</vt:lpstr>
      <vt:lpstr>Position measurement (BPM) Electronics</vt:lpstr>
      <vt:lpstr>Position measurement (BPM) Electronics</vt:lpstr>
      <vt:lpstr>Diagnostic stations</vt:lpstr>
      <vt:lpstr>Diagnostic stations</vt:lpstr>
      <vt:lpstr>Bunch length measurement</vt:lpstr>
      <vt:lpstr>Bunch length measurement</vt:lpstr>
      <vt:lpstr>Synchrotron Light Monitor</vt:lpstr>
      <vt:lpstr>Transverse feedback</vt:lpstr>
      <vt:lpstr>Transverse feedback Stripline</vt:lpstr>
      <vt:lpstr>Beam Loss Monitors</vt:lpstr>
      <vt:lpstr>Beam Loss Monitors</vt:lpstr>
    </vt:vector>
  </TitlesOfParts>
  <Company>LAL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admHSE</cp:lastModifiedBy>
  <cp:revision>181</cp:revision>
  <dcterms:created xsi:type="dcterms:W3CDTF">2014-12-08T15:13:57Z</dcterms:created>
  <dcterms:modified xsi:type="dcterms:W3CDTF">2017-03-17T16:01:18Z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