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33"/>
  </p:notesMasterIdLst>
  <p:sldIdLst>
    <p:sldId id="256" r:id="rId2"/>
    <p:sldId id="339" r:id="rId3"/>
    <p:sldId id="258" r:id="rId4"/>
    <p:sldId id="323" r:id="rId5"/>
    <p:sldId id="340" r:id="rId6"/>
    <p:sldId id="346" r:id="rId7"/>
    <p:sldId id="328" r:id="rId8"/>
    <p:sldId id="345" r:id="rId9"/>
    <p:sldId id="341" r:id="rId10"/>
    <p:sldId id="342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43" r:id="rId20"/>
    <p:sldId id="355" r:id="rId21"/>
    <p:sldId id="356" r:id="rId22"/>
    <p:sldId id="298" r:id="rId23"/>
    <p:sldId id="344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35" r:id="rId32"/>
  </p:sldIdLst>
  <p:sldSz cx="9144000" cy="5143500" type="screen16x9"/>
  <p:notesSz cx="6858000" cy="9144000"/>
  <p:defaultTextStyle>
    <a:defPPr>
      <a:defRPr lang="fr-FR"/>
    </a:defPPr>
    <a:lvl1pPr marL="0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6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4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ilisateur de Microsoft Office" initials="Office" lastIdx="1" clrIdx="0">
    <p:extLst/>
  </p:cmAuthor>
  <p:cmAuthor id="2" name="Utilisateur de Microsoft Office" initials="Office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8"/>
    <p:restoredTop sz="93045"/>
  </p:normalViewPr>
  <p:slideViewPr>
    <p:cSldViewPr snapToGrid="0" snapToObjects="1">
      <p:cViewPr varScale="1">
        <p:scale>
          <a:sx n="156" d="100"/>
          <a:sy n="156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42454-72C6-C049-83CE-EB6862BB40BD}" type="datetimeFigureOut">
              <a:rPr lang="fr-FR" smtClean="0"/>
              <a:t>07/11/2017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72188-33C4-4346-813F-CCE8AB8D18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14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0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7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36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94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2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B559B-FE14-9945-92AE-C3ACF8A949F1}" type="datetime1">
              <a:rPr lang="fr-FR" smtClean="0"/>
              <a:t>07/11/2017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DA12-BB77-BE4F-B9E5-A6A9BB626BEB}" type="datetime1">
              <a:rPr lang="fr-FR" smtClean="0"/>
              <a:t>07/11/2017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16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BDE9-03AF-F745-A42D-AE76DCDC2EA1}" type="datetime1">
              <a:rPr lang="fr-FR" smtClean="0"/>
              <a:t>07/11/2017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AB91-D9DF-654A-B911-7275C4B42137}" type="datetime1">
              <a:rPr lang="fr-FR" smtClean="0"/>
              <a:t>07/11/2017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27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4E0A-DD76-A241-8338-8DD5AB69895A}" type="datetime1">
              <a:rPr lang="fr-FR" smtClean="0"/>
              <a:t>07/11/2017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33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17585-9F8F-1F44-B8D1-42B8596EB18A}" type="datetime1">
              <a:rPr lang="fr-FR" smtClean="0"/>
              <a:t>07/11/2017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0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C318-DCEE-7F4C-A51B-45679633CAE1}" type="datetime1">
              <a:rPr lang="fr-FR" smtClean="0"/>
              <a:t>07/11/2017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8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8F417-0A58-D943-8592-5F969AA86F26}" type="datetime1">
              <a:rPr lang="fr-FR" smtClean="0"/>
              <a:t>07/11/2017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28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9F47D-AA80-2847-ABE1-83A1510215B3}" type="datetime1">
              <a:rPr lang="fr-FR" smtClean="0"/>
              <a:t>07/11/2017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60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49C9-9254-7049-80EA-04E2D912A4F5}" type="datetime1">
              <a:rPr lang="fr-FR" smtClean="0"/>
              <a:t>07/11/2017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2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E5AD2-2B38-274D-B684-DA237492EB1E}" type="datetime1">
              <a:rPr lang="fr-FR" smtClean="0"/>
              <a:t>07/11/2017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92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DDC5-509D-214B-BD84-F9682A9070FA}" type="datetime1">
              <a:rPr lang="fr-FR" smtClean="0"/>
              <a:t>07/11/2017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69FD-F6FD-0649-A221-1E17ECBCC2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7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21607" y="1566848"/>
            <a:ext cx="6172200" cy="16116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anchor="ctr" anchorCtr="0">
            <a:noAutofit/>
          </a:bodyPr>
          <a:lstStyle/>
          <a:p>
            <a:r>
              <a:rPr lang="fr-FR" dirty="0" smtClean="0"/>
              <a:t>Heavy Ion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LHCb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73896" y="4449223"/>
            <a:ext cx="6172200" cy="530083"/>
          </a:xfrm>
        </p:spPr>
        <p:txBody>
          <a:bodyPr>
            <a:normAutofit/>
          </a:bodyPr>
          <a:lstStyle/>
          <a:p>
            <a:pPr algn="r"/>
            <a:r>
              <a:rPr lang="fr-FR" sz="1215" i="1" dirty="0">
                <a:solidFill>
                  <a:schemeClr val="bg2">
                    <a:lumMod val="50000"/>
                  </a:schemeClr>
                </a:solidFill>
              </a:rPr>
              <a:t>Patrick </a:t>
            </a:r>
            <a:r>
              <a:rPr lang="fr-FR" sz="1215" i="1" dirty="0" err="1">
                <a:solidFill>
                  <a:schemeClr val="bg2">
                    <a:lumMod val="50000"/>
                  </a:schemeClr>
                </a:solidFill>
              </a:rPr>
              <a:t>Robbe</a:t>
            </a:r>
            <a:r>
              <a:rPr lang="fr-FR" sz="1215" i="1" dirty="0">
                <a:solidFill>
                  <a:schemeClr val="bg2">
                    <a:lumMod val="50000"/>
                  </a:schemeClr>
                </a:solidFill>
              </a:rPr>
              <a:t>, LAL </a:t>
            </a:r>
            <a:r>
              <a:rPr lang="fr-FR" sz="1215" i="1" dirty="0" smtClean="0">
                <a:solidFill>
                  <a:schemeClr val="bg2">
                    <a:lumMod val="50000"/>
                  </a:schemeClr>
                </a:solidFill>
              </a:rPr>
              <a:t>Orsay, </a:t>
            </a:r>
            <a:r>
              <a:rPr lang="fr-FR" sz="1215" i="1" dirty="0" smtClean="0">
                <a:solidFill>
                  <a:schemeClr val="bg2">
                    <a:lumMod val="50000"/>
                  </a:schemeClr>
                </a:solidFill>
              </a:rPr>
              <a:t>8 </a:t>
            </a:r>
            <a:r>
              <a:rPr lang="fr-FR" sz="1215" i="1" dirty="0" err="1" smtClean="0">
                <a:solidFill>
                  <a:schemeClr val="bg2">
                    <a:lumMod val="50000"/>
                  </a:schemeClr>
                </a:solidFill>
              </a:rPr>
              <a:t>November</a:t>
            </a:r>
            <a:r>
              <a:rPr lang="fr-FR" sz="1215" i="1" dirty="0" smtClean="0">
                <a:solidFill>
                  <a:schemeClr val="bg2">
                    <a:lumMod val="50000"/>
                  </a:schemeClr>
                </a:solidFill>
              </a:rPr>
              <a:t> 2017</a:t>
            </a:r>
            <a:endParaRPr lang="fr-FR" sz="1215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8" name="Picture 4" descr="ogo l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0885"/>
            <a:ext cx="964407" cy="45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go ups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2" y="4449223"/>
            <a:ext cx="694373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2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25273" y="994867"/>
            <a:ext cx="5747006" cy="36378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Due to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geometry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of detector: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when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reverting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beams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two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different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coverages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: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statistics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accumulated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both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configurations in 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2013 and 2016</a:t>
            </a:r>
            <a:endParaRPr lang="fr-FR" sz="16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err="1" smtClean="0"/>
              <a:t>Collider</a:t>
            </a:r>
            <a:r>
              <a:rPr lang="fr-FR" dirty="0" smtClean="0"/>
              <a:t> mode: </a:t>
            </a:r>
            <a:r>
              <a:rPr lang="fr-FR" dirty="0" err="1" smtClean="0"/>
              <a:t>pPb</a:t>
            </a:r>
            <a:r>
              <a:rPr lang="fr-FR" dirty="0" smtClean="0"/>
              <a:t> collisions </a:t>
            </a:r>
            <a:r>
              <a:rPr lang="fr-FR" dirty="0" smtClean="0"/>
              <a:t>(2013, 2016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1824465"/>
            <a:ext cx="2601128" cy="16168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16" y="3462491"/>
            <a:ext cx="2601128" cy="161685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7510" y="2128723"/>
            <a:ext cx="5469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</a:t>
            </a:r>
            <a:r>
              <a:rPr lang="fr-FR" dirty="0" err="1" smtClean="0"/>
              <a:t>Pb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97510" y="3447245"/>
            <a:ext cx="5469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err="1" smtClean="0"/>
              <a:t>Pb</a:t>
            </a:r>
            <a:r>
              <a:rPr lang="fr-FR" i="1" dirty="0" err="1" smtClean="0"/>
              <a:t>p</a:t>
            </a:r>
            <a:endParaRPr lang="fr-FR" i="1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423434" y="2706624"/>
            <a:ext cx="138342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1806854" y="4347556"/>
            <a:ext cx="2815022" cy="1667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40060" y="4355316"/>
            <a:ext cx="13834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1809626" y="2704408"/>
            <a:ext cx="2815022" cy="166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022465" y="266416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p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055278" y="4302037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Pb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210472" y="270440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Pb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294394" y="42827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C00000"/>
                </a:solidFill>
              </a:rPr>
              <a:t>p</a:t>
            </a:r>
            <a:endParaRPr lang="fr-FR" i="1" dirty="0">
              <a:solidFill>
                <a:srgbClr val="C000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143983" y="221949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1.5 &lt; </a:t>
            </a:r>
            <a:r>
              <a:rPr lang="fr-FR" i="1" dirty="0" smtClean="0"/>
              <a:t>y</a:t>
            </a:r>
            <a:r>
              <a:rPr lang="fr-FR" dirty="0" smtClean="0"/>
              <a:t>* &lt; 4.5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4143983" y="3862645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-5.5 &lt; </a:t>
            </a:r>
            <a:r>
              <a:rPr lang="fr-FR" i="1" dirty="0" smtClean="0"/>
              <a:t>y</a:t>
            </a:r>
            <a:r>
              <a:rPr lang="fr-FR" dirty="0" smtClean="0"/>
              <a:t>* &lt; -2.5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5908897" y="3755151"/>
            <a:ext cx="2958994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Measurement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of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Forward-Backward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ratios in a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common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range (2&lt;|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*|&lt;4.5)</a:t>
            </a:r>
          </a:p>
          <a:p>
            <a:pPr>
              <a:lnSpc>
                <a:spcPct val="110000"/>
              </a:lnSpc>
            </a:pP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* = center of mass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rapidity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</p:txBody>
      </p:sp>
      <p:pic>
        <p:nvPicPr>
          <p:cNvPr id="2050" name="Picture 2" descr="https://lbgroups.cern.ch/online/DailyReport/LumiPlots/Lumi_201612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2" y="844810"/>
            <a:ext cx="3646180" cy="273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972300" y="150222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mtClean="0"/>
              <a:t>2016</a:t>
            </a:r>
            <a:endParaRPr lang="en-GB"/>
          </a:p>
        </p:txBody>
      </p:sp>
      <p:sp>
        <p:nvSpPr>
          <p:cNvPr id="26" name="ZoneTexte 25"/>
          <p:cNvSpPr txBox="1"/>
          <p:nvPr/>
        </p:nvSpPr>
        <p:spPr>
          <a:xfrm>
            <a:off x="744455" y="2146091"/>
            <a:ext cx="1027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« </a:t>
            </a:r>
            <a:r>
              <a:rPr lang="fr-FR" sz="1400" i="1" dirty="0" err="1" smtClean="0"/>
              <a:t>forward</a:t>
            </a:r>
            <a:r>
              <a:rPr lang="fr-FR" sz="1400" i="1" dirty="0" smtClean="0"/>
              <a:t> »</a:t>
            </a:r>
            <a:endParaRPr lang="fr-FR" sz="1400" i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736854" y="3478022"/>
            <a:ext cx="1165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/>
              <a:t>« </a:t>
            </a:r>
            <a:r>
              <a:rPr lang="fr-FR" sz="1400" i="1" dirty="0" err="1" smtClean="0"/>
              <a:t>backward</a:t>
            </a:r>
            <a:r>
              <a:rPr lang="fr-FR" sz="1400" i="1" dirty="0" smtClean="0"/>
              <a:t> »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6670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0391" y="42905"/>
            <a:ext cx="8046720" cy="8947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i="1" dirty="0" smtClean="0"/>
              <a:t>D</a:t>
            </a:r>
            <a:r>
              <a:rPr lang="fr-FR" baseline="30000" dirty="0" smtClean="0"/>
              <a:t>0</a:t>
            </a:r>
            <a:r>
              <a:rPr lang="fr-FR" dirty="0" smtClean="0"/>
              <a:t> production in </a:t>
            </a:r>
            <a:r>
              <a:rPr lang="fr-FR" i="1" dirty="0" err="1" smtClean="0"/>
              <a:t>p</a:t>
            </a:r>
            <a:r>
              <a:rPr lang="fr-FR" dirty="0" err="1" smtClean="0"/>
              <a:t>Pb</a:t>
            </a:r>
            <a:r>
              <a:rPr lang="fr-FR" dirty="0" smtClean="0"/>
              <a:t> collisions at 5 </a:t>
            </a:r>
            <a:r>
              <a:rPr lang="fr-FR" dirty="0" err="1" smtClean="0"/>
              <a:t>TeV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391" y="945543"/>
            <a:ext cx="6858229" cy="3969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Update of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previous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preliminary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results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(LHCb-CONF-2016-003)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10 times more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statistics</a:t>
            </a:r>
            <a:endParaRPr lang="fr-FR" sz="16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Measurement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of </a:t>
            </a:r>
            <a:r>
              <a:rPr lang="fr-FR" sz="1600" b="1" u="sng" dirty="0" smtClean="0">
                <a:latin typeface="Geneva" charset="0"/>
                <a:ea typeface="Geneva" charset="0"/>
                <a:cs typeface="Geneva" charset="0"/>
              </a:rPr>
              <a:t>prompt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double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differential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cross-section as a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function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of:</a:t>
            </a:r>
          </a:p>
          <a:p>
            <a:pPr lvl="1">
              <a:lnSpc>
                <a:spcPct val="100000"/>
              </a:lnSpc>
            </a:pPr>
            <a:r>
              <a:rPr lang="fr-FR" sz="11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100" baseline="-25000" dirty="0" err="1" smtClean="0">
                <a:latin typeface="Geneva" charset="0"/>
                <a:ea typeface="Geneva" charset="0"/>
                <a:cs typeface="Geneva" charset="0"/>
              </a:rPr>
              <a:t>T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, transverse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momentum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, in the range 0 to </a:t>
            </a:r>
            <a:r>
              <a:rPr lang="fr-FR" sz="1100" dirty="0">
                <a:latin typeface="Geneva" charset="0"/>
                <a:ea typeface="Geneva" charset="0"/>
                <a:cs typeface="Geneva" charset="0"/>
              </a:rPr>
              <a:t>10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GeV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/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c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, in </a:t>
            </a:r>
            <a:r>
              <a:rPr lang="fr-FR" sz="1100" dirty="0" err="1">
                <a:latin typeface="Geneva" charset="0"/>
                <a:ea typeface="Geneva" charset="0"/>
                <a:cs typeface="Geneva" charset="0"/>
              </a:rPr>
              <a:t>bins</a:t>
            </a:r>
            <a:r>
              <a:rPr lang="fr-FR" sz="1100" dirty="0">
                <a:latin typeface="Geneva" charset="0"/>
                <a:ea typeface="Geneva" charset="0"/>
                <a:cs typeface="Geneva" charset="0"/>
              </a:rPr>
              <a:t> of 1 </a:t>
            </a:r>
            <a:r>
              <a:rPr lang="fr-FR" sz="1100" dirty="0" err="1">
                <a:latin typeface="Geneva" charset="0"/>
                <a:ea typeface="Geneva" charset="0"/>
                <a:cs typeface="Geneva" charset="0"/>
              </a:rPr>
              <a:t>GeV</a:t>
            </a:r>
            <a:r>
              <a:rPr lang="fr-FR" sz="1100" dirty="0">
                <a:latin typeface="Geneva" charset="0"/>
                <a:ea typeface="Geneva" charset="0"/>
                <a:cs typeface="Geneva" charset="0"/>
              </a:rPr>
              <a:t>/</a:t>
            </a:r>
            <a:r>
              <a:rPr lang="fr-FR" sz="1100" i="1" dirty="0">
                <a:latin typeface="Geneva" charset="0"/>
                <a:ea typeface="Geneva" charset="0"/>
                <a:cs typeface="Geneva" charset="0"/>
              </a:rPr>
              <a:t>c</a:t>
            </a:r>
            <a:endParaRPr lang="fr-FR" sz="1100" i="1" dirty="0" smtClean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00000"/>
              </a:lnSpc>
            </a:pPr>
            <a:r>
              <a:rPr lang="fr-FR" sz="1100" i="1" dirty="0">
                <a:latin typeface="Geneva" charset="0"/>
                <a:ea typeface="Geneva" charset="0"/>
                <a:cs typeface="Geneva" charset="0"/>
              </a:rPr>
              <a:t>y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*, centre of mass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rapidity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in the ranges, </a:t>
            </a:r>
            <a:r>
              <a:rPr lang="fr-FR" sz="1100" dirty="0">
                <a:latin typeface="Geneva" charset="0"/>
                <a:ea typeface="Geneva" charset="0"/>
                <a:cs typeface="Geneva" charset="0"/>
              </a:rPr>
              <a:t>in </a:t>
            </a:r>
            <a:r>
              <a:rPr lang="fr-FR" sz="1100" dirty="0" err="1">
                <a:latin typeface="Geneva" charset="0"/>
                <a:ea typeface="Geneva" charset="0"/>
                <a:cs typeface="Geneva" charset="0"/>
              </a:rPr>
              <a:t>bins</a:t>
            </a:r>
            <a:r>
              <a:rPr lang="fr-FR" sz="1100" dirty="0">
                <a:latin typeface="Geneva" charset="0"/>
                <a:ea typeface="Geneva" charset="0"/>
                <a:cs typeface="Geneva" charset="0"/>
              </a:rPr>
              <a:t> of 0.5 </a:t>
            </a:r>
            <a:r>
              <a:rPr lang="fr-FR" sz="1100" dirty="0" err="1">
                <a:latin typeface="Geneva" charset="0"/>
                <a:ea typeface="Geneva" charset="0"/>
                <a:cs typeface="Geneva" charset="0"/>
              </a:rPr>
              <a:t>rapidity</a:t>
            </a:r>
            <a:r>
              <a:rPr lang="fr-FR" sz="11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unit:</a:t>
            </a:r>
          </a:p>
          <a:p>
            <a:pPr lvl="2">
              <a:lnSpc>
                <a:spcPct val="100000"/>
              </a:lnSpc>
            </a:pPr>
            <a:r>
              <a:rPr lang="fr-FR" sz="800" dirty="0" smtClean="0">
                <a:latin typeface="Geneva" charset="0"/>
                <a:ea typeface="Geneva" charset="0"/>
                <a:cs typeface="Geneva" charset="0"/>
              </a:rPr>
              <a:t>1.5 &lt; </a:t>
            </a:r>
            <a:r>
              <a:rPr lang="fr-FR" sz="800" i="1" dirty="0" smtClean="0">
                <a:latin typeface="Geneva" charset="0"/>
                <a:ea typeface="Geneva" charset="0"/>
                <a:cs typeface="Geneva" charset="0"/>
              </a:rPr>
              <a:t>y</a:t>
            </a:r>
            <a:r>
              <a:rPr lang="fr-FR" sz="800" dirty="0" smtClean="0">
                <a:latin typeface="Geneva" charset="0"/>
                <a:ea typeface="Geneva" charset="0"/>
                <a:cs typeface="Geneva" charset="0"/>
              </a:rPr>
              <a:t>* &lt; 4.0 for </a:t>
            </a:r>
            <a:r>
              <a:rPr lang="fr-FR" sz="800" dirty="0" err="1" smtClean="0">
                <a:latin typeface="Geneva" charset="0"/>
                <a:ea typeface="Geneva" charset="0"/>
                <a:cs typeface="Geneva" charset="0"/>
              </a:rPr>
              <a:t>pPb</a:t>
            </a:r>
            <a:endParaRPr lang="fr-FR" sz="800" dirty="0" smtClean="0">
              <a:latin typeface="Geneva" charset="0"/>
              <a:ea typeface="Geneva" charset="0"/>
              <a:cs typeface="Geneva" charset="0"/>
            </a:endParaRPr>
          </a:p>
          <a:p>
            <a:pPr lvl="2">
              <a:lnSpc>
                <a:spcPct val="100000"/>
              </a:lnSpc>
            </a:pPr>
            <a:r>
              <a:rPr lang="fr-FR" sz="800" dirty="0" smtClean="0">
                <a:latin typeface="Geneva" charset="0"/>
                <a:ea typeface="Geneva" charset="0"/>
                <a:cs typeface="Geneva" charset="0"/>
              </a:rPr>
              <a:t>-5 &lt; </a:t>
            </a:r>
            <a:r>
              <a:rPr lang="fr-FR" sz="800" i="1" dirty="0" smtClean="0">
                <a:latin typeface="Geneva" charset="0"/>
                <a:ea typeface="Geneva" charset="0"/>
                <a:cs typeface="Geneva" charset="0"/>
              </a:rPr>
              <a:t>y</a:t>
            </a:r>
            <a:r>
              <a:rPr lang="fr-FR" sz="800" dirty="0" smtClean="0">
                <a:latin typeface="Geneva" charset="0"/>
                <a:ea typeface="Geneva" charset="0"/>
                <a:cs typeface="Geneva" charset="0"/>
              </a:rPr>
              <a:t>* &lt; -2.5 for </a:t>
            </a:r>
            <a:r>
              <a:rPr lang="fr-FR" sz="800" dirty="0" err="1" smtClean="0">
                <a:latin typeface="Geneva" charset="0"/>
                <a:ea typeface="Geneva" charset="0"/>
                <a:cs typeface="Geneva" charset="0"/>
              </a:rPr>
              <a:t>Pbp</a:t>
            </a:r>
            <a:r>
              <a:rPr lang="fr-FR" sz="800" dirty="0" smtClean="0">
                <a:latin typeface="Geneva" charset="0"/>
                <a:ea typeface="Geneva" charset="0"/>
                <a:cs typeface="Geneva" charset="0"/>
              </a:rPr>
              <a:t>, </a:t>
            </a:r>
          </a:p>
          <a:p>
            <a:pPr lvl="2">
              <a:lnSpc>
                <a:spcPct val="100000"/>
              </a:lnSpc>
            </a:pPr>
            <a:endParaRPr lang="fr-FR" sz="800" dirty="0">
              <a:latin typeface="Geneva" charset="0"/>
              <a:ea typeface="Geneva" charset="0"/>
              <a:cs typeface="Geneva" charset="0"/>
            </a:endParaRPr>
          </a:p>
          <a:p>
            <a:pPr lvl="2">
              <a:lnSpc>
                <a:spcPct val="100000"/>
              </a:lnSpc>
            </a:pPr>
            <a:endParaRPr lang="fr-FR" sz="800" dirty="0" smtClean="0">
              <a:latin typeface="Geneva" charset="0"/>
              <a:ea typeface="Geneva" charset="0"/>
              <a:cs typeface="Geneva" charset="0"/>
            </a:endParaRPr>
          </a:p>
          <a:p>
            <a:pPr lvl="2">
              <a:lnSpc>
                <a:spcPct val="100000"/>
              </a:lnSpc>
            </a:pPr>
            <a:endParaRPr lang="fr-FR" sz="8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them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and the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cross-section at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same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energy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extract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nuclear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modification factor </a:t>
            </a:r>
            <a:r>
              <a:rPr lang="fr-FR" sz="1400" i="1" dirty="0" err="1" smtClean="0">
                <a:latin typeface="Geneva" charset="0"/>
                <a:ea typeface="Geneva" charset="0"/>
                <a:cs typeface="Geneva" charset="0"/>
              </a:rPr>
              <a:t>R</a:t>
            </a:r>
            <a:r>
              <a:rPr lang="fr-FR" sz="1400" i="1" baseline="-25000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400" baseline="-250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(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A=208)</a:t>
            </a:r>
          </a:p>
          <a:p>
            <a:pPr>
              <a:lnSpc>
                <a:spcPct val="100000"/>
              </a:lnSpc>
            </a:pPr>
            <a:endParaRPr lang="fr-FR" sz="14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And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Forward-Backward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asymmetry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comparing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4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</a:t>
            </a:r>
            <a:endParaRPr lang="is-IS" sz="1400" dirty="0" smtClean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11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26" y="1502229"/>
            <a:ext cx="2358573" cy="1861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9026" y="2090234"/>
            <a:ext cx="109517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[LHCb-CONF-2016-003]</a:t>
            </a:r>
            <a:endParaRPr lang="fr-FR" sz="6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775" y="2900120"/>
            <a:ext cx="3377324" cy="5174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775" y="3961709"/>
            <a:ext cx="2702472" cy="541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456" y="4453133"/>
            <a:ext cx="2592190" cy="4510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ZoneTexte 13"/>
          <p:cNvSpPr txBox="1"/>
          <p:nvPr/>
        </p:nvSpPr>
        <p:spPr>
          <a:xfrm>
            <a:off x="7213177" y="2646920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</a:t>
            </a:r>
            <a:r>
              <a:rPr lang="fr-FR" dirty="0" err="1" smtClean="0"/>
              <a:t>Pb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2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</a:t>
            </a:r>
            <a:r>
              <a:rPr lang="fr-FR" dirty="0" smtClean="0"/>
              <a:t>production: Signal </a:t>
            </a:r>
            <a:r>
              <a:rPr lang="fr-FR" dirty="0" err="1" smtClean="0"/>
              <a:t>selection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62498"/>
            <a:ext cx="5699423" cy="391693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Low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instantaneous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luminosity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5x10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27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cm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-2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s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a minimum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activity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trigger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used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to record all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events</a:t>
            </a: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Use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tight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particle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identification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requirements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RICH detectors</a:t>
            </a:r>
          </a:p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Separate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prompt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decays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using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Impact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Parameter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to PV:</a:t>
            </a:r>
          </a:p>
          <a:p>
            <a:pPr>
              <a:lnSpc>
                <a:spcPct val="110000"/>
              </a:lnSpc>
            </a:pPr>
            <a:endParaRPr lang="fr-FR" sz="14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number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of inclusive candidates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extracted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 fit to the mass distribution,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then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number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of prompt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the log(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fr-FR" sz="1400" baseline="-25000" dirty="0" smtClean="0">
                <a:latin typeface="Geneva" charset="0"/>
                <a:ea typeface="Geneva" charset="0"/>
                <a:cs typeface="Geneva" charset="0"/>
              </a:rPr>
              <a:t>IP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2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) distribution 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[</a:t>
            </a:r>
            <a:r>
              <a:rPr lang="fr-FR" sz="1100" i="1" dirty="0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fr-FR" sz="1100" i="1" baseline="-25000" dirty="0" smtClean="0">
                <a:latin typeface="Geneva" charset="0"/>
                <a:ea typeface="Geneva" charset="0"/>
                <a:cs typeface="Geneva" charset="0"/>
              </a:rPr>
              <a:t>IP</a:t>
            </a:r>
            <a:r>
              <a:rPr lang="fr-FR" sz="1100" i="1" baseline="30000" dirty="0" smtClean="0">
                <a:latin typeface="Geneva" charset="0"/>
                <a:ea typeface="Geneva" charset="0"/>
                <a:cs typeface="Geneva" charset="0"/>
              </a:rPr>
              <a:t>2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i="1" dirty="0" err="1" smtClean="0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100" i="1" dirty="0" err="1" smtClean="0">
                <a:latin typeface="Geneva" charset="0"/>
                <a:ea typeface="Geneva" charset="0"/>
                <a:cs typeface="Geneva" charset="0"/>
              </a:rPr>
              <a:t>difference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in the PV vertex fit </a:t>
            </a:r>
            <a:r>
              <a:rPr lang="fr-FR" sz="1100" i="1" dirty="0" smtClean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fr-FR" sz="1100" i="1" baseline="30000" dirty="0" smtClean="0">
                <a:latin typeface="Geneva" charset="0"/>
                <a:ea typeface="Geneva" charset="0"/>
                <a:cs typeface="Geneva" charset="0"/>
              </a:rPr>
              <a:t>2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i="1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100" i="1" dirty="0" err="1" smtClean="0">
                <a:latin typeface="Geneva" charset="0"/>
                <a:ea typeface="Geneva" charset="0"/>
                <a:cs typeface="Geneva" charset="0"/>
              </a:rPr>
              <a:t>without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the D</a:t>
            </a:r>
            <a:r>
              <a:rPr lang="fr-FR" sz="1100" i="1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i="1" dirty="0" err="1" smtClean="0">
                <a:latin typeface="Geneva" charset="0"/>
                <a:ea typeface="Geneva" charset="0"/>
                <a:cs typeface="Geneva" charset="0"/>
              </a:rPr>
              <a:t>tracks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]</a:t>
            </a:r>
          </a:p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Efficiencies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are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computed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collision simulations,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correcting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for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differences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in detector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occupancies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05" y="852140"/>
            <a:ext cx="2615278" cy="217250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999888" y="181226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Pb</a:t>
            </a:r>
            <a:r>
              <a:rPr lang="fr-FR" i="1" dirty="0" err="1" smtClean="0"/>
              <a:t>p</a:t>
            </a:r>
            <a:endParaRPr lang="fr-FR" i="1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642" y="2559559"/>
            <a:ext cx="1512614" cy="6845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621" y="3031973"/>
            <a:ext cx="2609277" cy="20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36365"/>
            <a:ext cx="8208112" cy="37285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Integrated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luminosity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obtained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van der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Meer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scan and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beam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gas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imaging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techniques 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[JINST 7 (2012) P01010] </a:t>
            </a:r>
          </a:p>
          <a:p>
            <a:pPr lvl="1">
              <a:lnSpc>
                <a:spcPct val="110000"/>
              </a:lnSpc>
            </a:pPr>
            <a:r>
              <a:rPr lang="fr-FR" sz="1200" dirty="0" err="1" smtClean="0">
                <a:latin typeface="Geneva" charset="0"/>
                <a:ea typeface="Geneva" charset="0"/>
                <a:cs typeface="Geneva" charset="0"/>
              </a:rPr>
              <a:t>L</a:t>
            </a:r>
            <a:r>
              <a:rPr lang="fr-FR" sz="1200" baseline="-25000" dirty="0" err="1" smtClean="0">
                <a:latin typeface="Geneva" charset="0"/>
                <a:ea typeface="Geneva" charset="0"/>
                <a:cs typeface="Geneva" charset="0"/>
              </a:rPr>
              <a:t>pPb</a:t>
            </a: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 = 1.06±0.02 nb</a:t>
            </a:r>
            <a:r>
              <a:rPr lang="fr-FR" sz="12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</a:p>
          <a:p>
            <a:pPr lvl="1">
              <a:lnSpc>
                <a:spcPct val="110000"/>
              </a:lnSpc>
            </a:pPr>
            <a:r>
              <a:rPr lang="fr-FR" sz="1200" dirty="0" err="1" smtClean="0">
                <a:latin typeface="Geneva" charset="0"/>
                <a:ea typeface="Geneva" charset="0"/>
                <a:cs typeface="Geneva" charset="0"/>
              </a:rPr>
              <a:t>L</a:t>
            </a:r>
            <a:r>
              <a:rPr lang="fr-FR" sz="1200" baseline="-25000" dirty="0" err="1" smtClean="0">
                <a:latin typeface="Geneva" charset="0"/>
                <a:ea typeface="Geneva" charset="0"/>
                <a:cs typeface="Geneva" charset="0"/>
              </a:rPr>
              <a:t>Pbp</a:t>
            </a:r>
            <a:r>
              <a:rPr lang="fr-FR" sz="1200" baseline="-25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= 0.52±0.01 nb</a:t>
            </a:r>
            <a:r>
              <a:rPr lang="fr-FR" sz="12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</a:p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Systematic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uncertainties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vary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5% to 20%,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dominated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by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particle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identification</a:t>
            </a:r>
            <a:endParaRPr lang="fr-FR" sz="15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production</a:t>
            </a:r>
            <a:r>
              <a:rPr lang="fr-FR" dirty="0" smtClean="0"/>
              <a:t>: </a:t>
            </a:r>
            <a:r>
              <a:rPr lang="fr-FR" dirty="0" err="1" smtClean="0"/>
              <a:t>Absolute</a:t>
            </a:r>
            <a:r>
              <a:rPr lang="fr-FR" dirty="0" smtClean="0"/>
              <a:t> cross-sections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51" y="2383971"/>
            <a:ext cx="3499633" cy="275952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871" y="2457450"/>
            <a:ext cx="3523123" cy="268605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800834" y="3009777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p</a:t>
            </a:r>
            <a:r>
              <a:rPr lang="fr-FR" dirty="0" err="1" smtClean="0"/>
              <a:t>Pb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393120" y="300977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Pb</a:t>
            </a:r>
            <a:r>
              <a:rPr lang="fr-FR" i="1" dirty="0" err="1" smtClean="0"/>
              <a:t>p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08920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36365"/>
            <a:ext cx="8208112" cy="410474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Integrating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over the full range:</a:t>
            </a:r>
          </a:p>
          <a:p>
            <a:pPr>
              <a:lnSpc>
                <a:spcPct val="110000"/>
              </a:lnSpc>
            </a:pPr>
            <a:endParaRPr lang="fr-FR" sz="15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Integrating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over one dimension:</a:t>
            </a:r>
          </a:p>
          <a:p>
            <a:pPr>
              <a:lnSpc>
                <a:spcPct val="110000"/>
              </a:lnSpc>
            </a:pPr>
            <a:endParaRPr lang="fr-FR" sz="15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endParaRPr lang="fr-FR" sz="15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endParaRPr lang="fr-FR" sz="15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endParaRPr lang="fr-FR" sz="15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endParaRPr lang="fr-FR" sz="15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endParaRPr lang="fr-FR" sz="15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Compared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HELAC-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Onia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[J.-P. </a:t>
            </a:r>
            <a:r>
              <a:rPr lang="fr-FR" sz="11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Lansberg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H.-S. </a:t>
            </a:r>
            <a:r>
              <a:rPr lang="fr-FR" sz="11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Shao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EPJC77(2017)1]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(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tuned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to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reproduce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data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the PDF set CT10NLO 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[H.-L. Lai et al, PRD82 (2010) 074024]</a:t>
            </a:r>
            <a:r>
              <a:rPr lang="fr-FR" sz="1500" dirty="0">
                <a:latin typeface="Geneva" charset="0"/>
                <a:ea typeface="Geneva" charset="0"/>
                <a:cs typeface="Geneva" charset="0"/>
              </a:rPr>
              <a:t>)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using</a:t>
            </a:r>
            <a:r>
              <a:rPr lang="fr-FR" sz="15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nuclear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PDFs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: </a:t>
            </a:r>
          </a:p>
          <a:p>
            <a:pPr lvl="1">
              <a:lnSpc>
                <a:spcPct val="110000"/>
              </a:lnSpc>
            </a:pP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EPS09LO or EPS09NLO 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[K.J. </a:t>
            </a:r>
            <a:r>
              <a:rPr lang="fr-FR" sz="105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Eskola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H. </a:t>
            </a:r>
            <a:r>
              <a:rPr lang="fr-FR" sz="105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Paukkunen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C.A. Salgado, JHEP04 (2009) 065] </a:t>
            </a:r>
            <a:endParaRPr lang="fr-FR" sz="1200" dirty="0" smtClean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10000"/>
              </a:lnSpc>
            </a:pP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nCTEQ15 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[K. </a:t>
            </a:r>
            <a:r>
              <a:rPr lang="fr-FR" sz="105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Kovarik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 et al, PRD93 (2016) 085037] </a:t>
            </a:r>
            <a:endParaRPr lang="fr-FR" sz="1200" dirty="0" smtClean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production</a:t>
            </a:r>
            <a:r>
              <a:rPr lang="fr-FR" dirty="0" smtClean="0"/>
              <a:t>: Integrated cross-sections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045" y="947570"/>
            <a:ext cx="4942253" cy="2575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649" y="1307841"/>
            <a:ext cx="4873649" cy="2364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964" y="1893819"/>
            <a:ext cx="2846821" cy="205886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362" y="1893818"/>
            <a:ext cx="2871602" cy="2078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30045" y="936365"/>
            <a:ext cx="4985305" cy="607891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36365"/>
            <a:ext cx="8208112" cy="7536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Measured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data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accumulated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during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5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TeV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LHC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reference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run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in 2015,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using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8.60±0.33 pb</a:t>
            </a:r>
            <a:r>
              <a:rPr lang="fr-FR" sz="15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5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luminosity</a:t>
            </a:r>
            <a:r>
              <a:rPr lang="fr-FR" sz="15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and the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same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analysis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techniques.</a:t>
            </a:r>
            <a:endParaRPr lang="fr-FR" sz="15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production</a:t>
            </a:r>
            <a:r>
              <a:rPr lang="fr-FR" dirty="0" smtClean="0"/>
              <a:t>: </a:t>
            </a:r>
            <a:r>
              <a:rPr lang="fr-FR" dirty="0"/>
              <a:t>R</a:t>
            </a:r>
            <a:r>
              <a:rPr lang="fr-FR" dirty="0" smtClean="0"/>
              <a:t>eference </a:t>
            </a:r>
            <a:r>
              <a:rPr lang="fr-FR" i="1" dirty="0" smtClean="0"/>
              <a:t>pp</a:t>
            </a:r>
            <a:r>
              <a:rPr lang="fr-FR" dirty="0" smtClean="0"/>
              <a:t> cross-section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213296" y="106075"/>
            <a:ext cx="27126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[LHCb-PAPER-2016-042, arXiv:1610.02230]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78" y="1624692"/>
            <a:ext cx="1874226" cy="16900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2" y="3402295"/>
            <a:ext cx="1832080" cy="1638811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318" y="1518782"/>
            <a:ext cx="4994223" cy="2645004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2692776" y="4088704"/>
            <a:ext cx="5822574" cy="10547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Compared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endParaRPr lang="fr-FR" sz="1500" dirty="0" smtClean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10000"/>
              </a:lnSpc>
            </a:pP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POWHEG+NNPDF3L 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[R.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Gauld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J.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Rojo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L.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Rottoli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J.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Talbert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JHEP11 (2015) 009]</a:t>
            </a:r>
            <a:endParaRPr lang="fr-FR" sz="1200" dirty="0" smtClean="0">
              <a:solidFill>
                <a:srgbClr val="002060"/>
              </a:solidFill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10000"/>
              </a:lnSpc>
            </a:pP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FONLL 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[M.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Cacciari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M.L.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Mangano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P.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Nason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EPJC75 (2015) 610]</a:t>
            </a:r>
            <a:endParaRPr lang="fr-FR" sz="1200" dirty="0" smtClean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10000"/>
              </a:lnSpc>
            </a:pPr>
            <a:r>
              <a:rPr lang="fr-FR" sz="1200" dirty="0" smtClean="0">
                <a:latin typeface="Geneva" charset="0"/>
                <a:ea typeface="Geneva" charset="0"/>
                <a:cs typeface="Geneva" charset="0"/>
              </a:rPr>
              <a:t>GMVFNS 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[B.A.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Kniehl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G. Kramer, I.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Schienbein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H. </a:t>
            </a:r>
            <a:r>
              <a:rPr lang="fr-FR" sz="9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Spiesberger</a:t>
            </a:r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 EPJC72 (2012) 2082]</a:t>
            </a:r>
            <a:endParaRPr lang="fr-FR" sz="1200" dirty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10000"/>
              </a:lnSpc>
            </a:pPr>
            <a:endParaRPr lang="fr-FR" sz="1200" dirty="0">
              <a:latin typeface="Geneva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0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36365"/>
            <a:ext cx="8208112" cy="75364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Computed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in the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kinematic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range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common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to </a:t>
            </a:r>
            <a:r>
              <a:rPr lang="fr-FR" sz="15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5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or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5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5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integrated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over 1 dimension</a:t>
            </a:r>
            <a:endParaRPr lang="fr-FR" sz="15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production</a:t>
            </a:r>
            <a:r>
              <a:rPr lang="fr-FR" dirty="0" smtClean="0"/>
              <a:t>: </a:t>
            </a:r>
            <a:r>
              <a:rPr lang="fr-FR" dirty="0" err="1" smtClean="0"/>
              <a:t>R</a:t>
            </a:r>
            <a:r>
              <a:rPr lang="fr-FR" i="1" baseline="-25000" dirty="0" err="1" smtClean="0"/>
              <a:t>p</a:t>
            </a:r>
            <a:r>
              <a:rPr lang="fr-FR" baseline="-25000" dirty="0" err="1" smtClean="0"/>
              <a:t>Pb</a:t>
            </a:r>
            <a:endParaRPr lang="fr-FR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468" y="3742513"/>
            <a:ext cx="805965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fr-FR" sz="1500" dirty="0" err="1">
                <a:latin typeface="Geneva" charset="0"/>
                <a:ea typeface="Geneva" charset="0"/>
                <a:cs typeface="Geneva" charset="0"/>
              </a:rPr>
              <a:t>Compared</a:t>
            </a:r>
            <a:r>
              <a:rPr lang="fr-FR" sz="15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:</a:t>
            </a:r>
          </a:p>
          <a:p>
            <a:pPr marL="742910" lvl="1" indent="-285750">
              <a:lnSpc>
                <a:spcPct val="110000"/>
              </a:lnSpc>
              <a:buFont typeface="Arial" charset="0"/>
              <a:buChar char="•"/>
            </a:pP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HELAC-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Onia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as for the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integrated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cross-section</a:t>
            </a:r>
          </a:p>
          <a:p>
            <a:pPr marL="742910" lvl="1" indent="-285750">
              <a:lnSpc>
                <a:spcPct val="110000"/>
              </a:lnSpc>
              <a:buFont typeface="Arial" charset="0"/>
              <a:buChar char="•"/>
            </a:pP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CGC,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Color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Glass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Condensate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[B. </a:t>
            </a:r>
            <a:r>
              <a:rPr lang="fr-FR" sz="11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Ducloué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1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T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. </a:t>
            </a:r>
            <a:r>
              <a:rPr lang="fr-FR" sz="11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Lappi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H. </a:t>
            </a:r>
            <a:r>
              <a:rPr lang="fr-FR" sz="1100" dirty="0" err="1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Mäntysaari</a:t>
            </a:r>
            <a:r>
              <a:rPr lang="fr-FR" sz="11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, PRD91 (2015) 114005]</a:t>
            </a:r>
            <a:endParaRPr lang="fr-FR" sz="2800" dirty="0">
              <a:solidFill>
                <a:srgbClr val="002060"/>
              </a:solidFill>
              <a:latin typeface="Geneva" charset="0"/>
              <a:ea typeface="Geneva" charset="0"/>
              <a:cs typeface="Geneva" charset="0"/>
            </a:endParaRPr>
          </a:p>
          <a:p>
            <a:pPr marL="742910" lvl="1" indent="-285750">
              <a:lnSpc>
                <a:spcPct val="110000"/>
              </a:lnSpc>
              <a:buFont typeface="Arial" charset="0"/>
              <a:buChar char="•"/>
            </a:pP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Prompt J/</a:t>
            </a:r>
            <a:r>
              <a:rPr lang="fr-FR" sz="15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R</a:t>
            </a:r>
            <a:r>
              <a:rPr lang="fr-FR" sz="1500" i="1" baseline="-25000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500" baseline="-250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measured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at 5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TeV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in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[JHEP02 (2014) 072]</a:t>
            </a:r>
            <a:endParaRPr lang="fr-FR" sz="2000" dirty="0">
              <a:solidFill>
                <a:srgbClr val="002060"/>
              </a:solidFill>
              <a:latin typeface="Geneva" charset="0"/>
              <a:ea typeface="Geneva" charset="0"/>
              <a:cs typeface="Geneva" charset="0"/>
            </a:endParaRPr>
          </a:p>
          <a:p>
            <a:pPr marL="742910" lvl="1" indent="-285750">
              <a:lnSpc>
                <a:spcPct val="110000"/>
              </a:lnSpc>
              <a:buFont typeface="Arial" charset="0"/>
              <a:buChar char="•"/>
            </a:pPr>
            <a:endParaRPr lang="fr-FR" sz="1200" dirty="0">
              <a:latin typeface="Geneva" charset="0"/>
              <a:ea typeface="Geneva" charset="0"/>
              <a:cs typeface="Geneva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0" y="1580792"/>
            <a:ext cx="2828879" cy="21784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04" y="1589224"/>
            <a:ext cx="2946625" cy="219411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9729" y="1582359"/>
            <a:ext cx="2921425" cy="224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50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36365"/>
            <a:ext cx="8570314" cy="753642"/>
          </a:xfrm>
        </p:spPr>
        <p:txBody>
          <a:bodyPr>
            <a:normAutofit/>
          </a:bodyPr>
          <a:lstStyle/>
          <a:p>
            <a:pPr marL="171450" lvl="1">
              <a:lnSpc>
                <a:spcPct val="110000"/>
              </a:lnSpc>
              <a:spcBef>
                <a:spcPts val="750"/>
              </a:spcBef>
            </a:pP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The </a:t>
            </a:r>
            <a:r>
              <a:rPr lang="fr-FR" sz="15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5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suppression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compared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the one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measured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by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for J/</a:t>
            </a:r>
            <a:r>
              <a:rPr lang="fr-FR" sz="15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050" dirty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[JHEP02 (2014) 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072]</a:t>
            </a:r>
            <a:r>
              <a:rPr lang="fr-FR" sz="20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and </a:t>
            </a:r>
            <a:r>
              <a:rPr lang="fr-FR" sz="15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(2S) </a:t>
            </a:r>
            <a:r>
              <a:rPr lang="fr-FR" sz="1050" dirty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JHEP03 </a:t>
            </a:r>
            <a:r>
              <a:rPr lang="fr-FR" sz="1050" dirty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(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2016) 133]</a:t>
            </a:r>
            <a:endParaRPr lang="fr-FR" sz="2000" dirty="0">
              <a:solidFill>
                <a:srgbClr val="00206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production</a:t>
            </a:r>
            <a:r>
              <a:rPr lang="fr-FR" dirty="0" smtClean="0"/>
              <a:t>: </a:t>
            </a:r>
            <a:r>
              <a:rPr lang="fr-FR" dirty="0" err="1" smtClean="0"/>
              <a:t>R</a:t>
            </a:r>
            <a:r>
              <a:rPr lang="fr-FR" i="1" baseline="-25000" dirty="0" err="1" smtClean="0"/>
              <a:t>p</a:t>
            </a:r>
            <a:r>
              <a:rPr lang="fr-FR" baseline="-25000" dirty="0" err="1" smtClean="0"/>
              <a:t>Pb</a:t>
            </a:r>
            <a:endParaRPr lang="fr-FR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857" y="1781563"/>
            <a:ext cx="4086487" cy="321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01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936365"/>
            <a:ext cx="8208112" cy="753642"/>
          </a:xfrm>
        </p:spPr>
        <p:txBody>
          <a:bodyPr>
            <a:normAutofit/>
          </a:bodyPr>
          <a:lstStyle/>
          <a:p>
            <a:pPr marL="171450" lvl="1">
              <a:lnSpc>
                <a:spcPct val="110000"/>
              </a:lnSpc>
              <a:spcBef>
                <a:spcPts val="750"/>
              </a:spcBef>
            </a:pP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Forward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to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backward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suppression ratios are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measured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in the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common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acceptance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between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5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integrating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over 1 dimension</a:t>
            </a:r>
            <a:endParaRPr lang="fr-FR" sz="2000" dirty="0">
              <a:solidFill>
                <a:srgbClr val="002060"/>
              </a:solidFill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pPr algn="ctr"/>
            <a:r>
              <a:rPr lang="fr-FR" i="1" dirty="0"/>
              <a:t>D</a:t>
            </a:r>
            <a:r>
              <a:rPr lang="fr-FR" baseline="30000" dirty="0"/>
              <a:t>0</a:t>
            </a:r>
            <a:r>
              <a:rPr lang="fr-FR" dirty="0"/>
              <a:t> production</a:t>
            </a:r>
            <a:r>
              <a:rPr lang="fr-FR" dirty="0" smtClean="0"/>
              <a:t>: R</a:t>
            </a:r>
            <a:r>
              <a:rPr lang="fr-FR" baseline="-25000" dirty="0" smtClean="0"/>
              <a:t>FB</a:t>
            </a:r>
            <a:endParaRPr lang="fr-FR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7302852" y="90012"/>
            <a:ext cx="16658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[LHCb-PAPER-2017-015]</a:t>
            </a:r>
            <a:endParaRPr lang="fr-FR" sz="9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468" y="4069084"/>
            <a:ext cx="805965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charset="0"/>
              <a:buChar char="•"/>
            </a:pPr>
            <a:r>
              <a:rPr lang="fr-FR" sz="1500" dirty="0" err="1">
                <a:latin typeface="Geneva" charset="0"/>
                <a:ea typeface="Geneva" charset="0"/>
                <a:cs typeface="Geneva" charset="0"/>
              </a:rPr>
              <a:t>Compared</a:t>
            </a:r>
            <a:r>
              <a:rPr lang="fr-FR" sz="15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:</a:t>
            </a:r>
          </a:p>
          <a:p>
            <a:pPr marL="742910" lvl="1" indent="-285750">
              <a:lnSpc>
                <a:spcPct val="110000"/>
              </a:lnSpc>
              <a:buFont typeface="Arial" charset="0"/>
              <a:buChar char="•"/>
            </a:pP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HELAC-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Onia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as for the </a:t>
            </a:r>
            <a:r>
              <a:rPr lang="fr-FR" sz="1500" dirty="0" err="1" smtClean="0">
                <a:latin typeface="Geneva" charset="0"/>
                <a:ea typeface="Geneva" charset="0"/>
                <a:cs typeface="Geneva" charset="0"/>
              </a:rPr>
              <a:t>integrated</a:t>
            </a:r>
            <a:r>
              <a:rPr lang="fr-FR" sz="1500" dirty="0" smtClean="0">
                <a:latin typeface="Geneva" charset="0"/>
                <a:ea typeface="Geneva" charset="0"/>
                <a:cs typeface="Geneva" charset="0"/>
              </a:rPr>
              <a:t> cross-section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85" y="1572011"/>
            <a:ext cx="6553200" cy="24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4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19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482713" y="84491"/>
            <a:ext cx="6105332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fr-FR" dirty="0" err="1" smtClean="0"/>
              <a:t>Collider</a:t>
            </a:r>
            <a:r>
              <a:rPr lang="fr-FR" dirty="0" smtClean="0"/>
              <a:t> mode: </a:t>
            </a:r>
            <a:r>
              <a:rPr lang="fr-FR" dirty="0" err="1" smtClean="0"/>
              <a:t>pPb</a:t>
            </a:r>
            <a:r>
              <a:rPr lang="fr-FR" dirty="0" smtClean="0"/>
              <a:t> collisions (2016)</a:t>
            </a:r>
            <a:endParaRPr lang="fr-FR" dirty="0"/>
          </a:p>
        </p:txBody>
      </p:sp>
      <p:pic>
        <p:nvPicPr>
          <p:cNvPr id="6" name="Picture 2" descr="ttps://twiki.cern.ch/twiki/pub/LHCb/LHCbTriggerConferenceDiagramsPlots/LHCb_Trigger_RunII_May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8" y="171911"/>
            <a:ext cx="1954389" cy="297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084021" y="914398"/>
            <a:ext cx="5386647" cy="361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For the first time for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heavy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ion collisions,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we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used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the trigger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scheme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introduced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Run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2 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in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for </a:t>
            </a:r>
            <a:r>
              <a:rPr lang="fr-FR" sz="16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collisions. </a:t>
            </a:r>
          </a:p>
          <a:p>
            <a:pPr>
              <a:lnSpc>
                <a:spcPct val="110000"/>
              </a:lnSpc>
            </a:pPr>
            <a:endParaRPr lang="fr-FR" sz="16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This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scheme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gives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at the output of the trigger,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fully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reconstructed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selected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signal candidates      (J/</a:t>
            </a:r>
            <a:r>
              <a:rPr lang="fr-FR" sz="16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6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(2S), </a:t>
            </a:r>
            <a:r>
              <a:rPr lang="fr-FR" sz="16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6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mr-IN" sz="1600" dirty="0" smtClean="0">
                <a:latin typeface="Geneva" charset="0"/>
                <a:ea typeface="Geneva" charset="0"/>
                <a:cs typeface="Geneva" charset="0"/>
              </a:rPr>
              <a:t>…</a:t>
            </a:r>
            <a:r>
              <a:rPr lang="en-US" sz="1600" dirty="0" smtClean="0">
                <a:latin typeface="Geneva" charset="0"/>
                <a:ea typeface="Geneva" charset="0"/>
                <a:cs typeface="Geneva" charset="0"/>
              </a:rPr>
              <a:t>.) using full detector information     (PID, </a:t>
            </a:r>
            <a:r>
              <a:rPr lang="mr-IN" sz="1600" dirty="0" smtClean="0">
                <a:latin typeface="Geneva" charset="0"/>
                <a:ea typeface="Geneva" charset="0"/>
                <a:cs typeface="Geneva" charset="0"/>
              </a:rPr>
              <a:t>…</a:t>
            </a:r>
            <a:r>
              <a:rPr lang="en-US" sz="1600" dirty="0" smtClean="0">
                <a:latin typeface="Geneva" charset="0"/>
                <a:ea typeface="Geneva" charset="0"/>
                <a:cs typeface="Geneva" charset="0"/>
              </a:rPr>
              <a:t>) and with optimal alignment and calibration: no further reconstruction required. </a:t>
            </a:r>
          </a:p>
          <a:p>
            <a:pPr>
              <a:lnSpc>
                <a:spcPct val="110000"/>
              </a:lnSpc>
            </a:pPr>
            <a:endParaRPr lang="en-US" sz="16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Geneva" charset="0"/>
                <a:ea typeface="Geneva" charset="0"/>
                <a:cs typeface="Geneva" charset="0"/>
              </a:rPr>
              <a:t>This allows fast processing of the </a:t>
            </a:r>
            <a:r>
              <a:rPr lang="en-US" sz="1600" dirty="0" smtClean="0">
                <a:latin typeface="Geneva" charset="0"/>
                <a:ea typeface="Geneva" charset="0"/>
                <a:cs typeface="Geneva" charset="0"/>
              </a:rPr>
              <a:t>data</a:t>
            </a:r>
            <a:r>
              <a:rPr lang="en-US" sz="16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en-US" sz="1600" dirty="0" smtClean="0">
                <a:latin typeface="Geneva" charset="0"/>
                <a:ea typeface="Geneva" charset="0"/>
                <a:cs typeface="Geneva" charset="0"/>
              </a:rPr>
              <a:t>and quick results</a:t>
            </a:r>
            <a:endParaRPr lang="fr-FR" sz="1600" b="1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en-US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endParaRPr lang="fr-FR" sz="1600" dirty="0">
              <a:latin typeface="Geneva" charset="0"/>
              <a:ea typeface="Geneva" charset="0"/>
              <a:cs typeface="Geneva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" y="3150526"/>
            <a:ext cx="2714692" cy="183373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5511" y="3295568"/>
            <a:ext cx="91884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1400" dirty="0" smtClean="0"/>
              <a:t>J/</a:t>
            </a:r>
            <a:r>
              <a:rPr lang="fr-FR" sz="1400" dirty="0" err="1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400" dirty="0" err="1" smtClean="0"/>
              <a:t>➝</a:t>
            </a:r>
            <a:r>
              <a:rPr lang="fr-FR" sz="14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fr-FR" sz="1400" baseline="30000" dirty="0" err="1" smtClean="0"/>
              <a:t>+</a:t>
            </a:r>
            <a:r>
              <a:rPr lang="fr-FR" sz="1400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fr-FR" sz="1400" baseline="30000" dirty="0" smtClean="0"/>
              <a:t>-</a:t>
            </a:r>
            <a:endParaRPr lang="fr-FR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38569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1682" y="1369219"/>
            <a:ext cx="5516118" cy="36718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joined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the LHC Heavy Ion program in 2013: </a:t>
            </a:r>
            <a:r>
              <a:rPr lang="fr-FR" sz="16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(1.1 nb</a:t>
            </a:r>
            <a:r>
              <a:rPr lang="fr-FR" sz="16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) +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6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(0.5 nb</a:t>
            </a:r>
            <a:r>
              <a:rPr lang="fr-FR" sz="16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) collisions at 5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TeV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, and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performed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several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measurements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these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data: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J/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[JHEP 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02 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(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2014) 72]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(2S) 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[JHEP 03 (2016) 133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]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and                               Y(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nS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)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[JHEP 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07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(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2014) 094]</a:t>
            </a: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00000"/>
              </a:lnSpc>
            </a:pP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Z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[JHEP 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09 </a:t>
            </a:r>
            <a:r>
              <a:rPr lang="fr-FR" sz="110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(</a:t>
            </a:r>
            <a:r>
              <a:rPr lang="fr-FR" sz="110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2014) 030]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 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[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LHCb-CONF-2016-003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]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                                  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particle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correlations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050" dirty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[PLB 762C (2016) 473</a:t>
            </a:r>
            <a:r>
              <a:rPr lang="fr-FR" sz="1050" dirty="0" smtClean="0">
                <a:solidFill>
                  <a:schemeClr val="accent1">
                    <a:lumMod val="50000"/>
                  </a:schemeClr>
                </a:solidFill>
                <a:latin typeface="Geneva" charset="0"/>
                <a:ea typeface="Geneva" charset="0"/>
                <a:cs typeface="Geneva" charset="0"/>
              </a:rPr>
              <a:t>]</a:t>
            </a: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The program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continued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in the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Run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2 of the LHC and new collision data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recorded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PbPb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in 2015, for the first time</a:t>
            </a:r>
          </a:p>
          <a:p>
            <a:pPr lvl="1">
              <a:lnSpc>
                <a:spcPct val="10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pPb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+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Pbp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in 2016,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10 times more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statistics</a:t>
            </a: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In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parallel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development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of a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fixed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target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program</a:t>
            </a:r>
            <a:endParaRPr lang="fr-FR" sz="16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36499" y="323218"/>
            <a:ext cx="5792077" cy="8947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 and Heavy Ions</a:t>
            </a:r>
            <a:endParaRPr lang="fr-FR" dirty="0"/>
          </a:p>
        </p:txBody>
      </p:sp>
      <p:pic>
        <p:nvPicPr>
          <p:cNvPr id="6" name="Picture 2" descr="ttp://lhcbproject.web.cern.ch/lhcbproject/Publications/LHCbProjectPublic/Directory_LHCb-CONF-2016-003/hi"/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76" y="439839"/>
            <a:ext cx="2875396" cy="22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283" r="65024" b="39445"/>
          <a:stretch/>
        </p:blipFill>
        <p:spPr>
          <a:xfrm>
            <a:off x="5968538" y="2722167"/>
            <a:ext cx="3099708" cy="211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879360"/>
            <a:ext cx="5829300" cy="4084525"/>
          </a:xfrm>
        </p:spPr>
        <p:txBody>
          <a:bodyPr>
            <a:normAutofit/>
          </a:bodyPr>
          <a:lstStyle/>
          <a:p>
            <a:r>
              <a:rPr lang="fr-FR" sz="1500" dirty="0" smtClean="0"/>
              <a:t>J/</a:t>
            </a:r>
            <a:r>
              <a:rPr lang="fr-FR" sz="15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500" dirty="0" smtClean="0"/>
              <a:t> </a:t>
            </a:r>
            <a:r>
              <a:rPr lang="fr-FR" sz="1500" dirty="0"/>
              <a:t>production </a:t>
            </a:r>
            <a:r>
              <a:rPr lang="fr-FR" sz="1500" dirty="0" err="1"/>
              <a:t>is</a:t>
            </a:r>
            <a:r>
              <a:rPr lang="fr-FR" sz="1500" dirty="0"/>
              <a:t> the first publication (of all LHC </a:t>
            </a:r>
            <a:r>
              <a:rPr lang="fr-FR" sz="1500" dirty="0" err="1"/>
              <a:t>experiments</a:t>
            </a:r>
            <a:r>
              <a:rPr lang="fr-FR" sz="1500" dirty="0"/>
              <a:t>) in </a:t>
            </a:r>
            <a:r>
              <a:rPr lang="fr-FR" sz="1500" dirty="0" err="1"/>
              <a:t>this</a:t>
            </a:r>
            <a:r>
              <a:rPr lang="fr-FR" sz="1500" dirty="0"/>
              <a:t> </a:t>
            </a:r>
            <a:r>
              <a:rPr lang="fr-FR" sz="1500" dirty="0" err="1"/>
              <a:t>sample</a:t>
            </a:r>
            <a:r>
              <a:rPr lang="fr-FR" sz="1500" dirty="0"/>
              <a:t>, </a:t>
            </a:r>
            <a:r>
              <a:rPr lang="fr-FR" sz="1500" dirty="0" err="1"/>
              <a:t>using</a:t>
            </a:r>
            <a:r>
              <a:rPr lang="fr-FR" sz="1500" dirty="0"/>
              <a:t> </a:t>
            </a:r>
            <a:r>
              <a:rPr lang="fr-FR" sz="1500" dirty="0" smtClean="0"/>
              <a:t>trigger candidates </a:t>
            </a:r>
            <a:r>
              <a:rPr lang="fr-FR" sz="1500" dirty="0" err="1" smtClean="0"/>
              <a:t>with</a:t>
            </a:r>
            <a:r>
              <a:rPr lang="fr-FR" sz="1500" dirty="0" smtClean="0"/>
              <a:t> no extra reconstruction</a:t>
            </a:r>
            <a:endParaRPr lang="fr-FR" sz="1500" dirty="0"/>
          </a:p>
          <a:p>
            <a:r>
              <a:rPr lang="fr-FR" sz="1500" dirty="0" err="1"/>
              <a:t>Precise</a:t>
            </a:r>
            <a:r>
              <a:rPr lang="fr-FR" sz="1500" dirty="0"/>
              <a:t> double </a:t>
            </a:r>
            <a:r>
              <a:rPr lang="fr-FR" sz="1500" dirty="0" err="1"/>
              <a:t>differential</a:t>
            </a:r>
            <a:r>
              <a:rPr lang="fr-FR" sz="1500" dirty="0"/>
              <a:t> cross-section of prompt and J/</a:t>
            </a:r>
            <a:r>
              <a:rPr lang="fr-FR" sz="1500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500" dirty="0"/>
              <a:t> </a:t>
            </a:r>
            <a:r>
              <a:rPr lang="fr-FR" sz="1500" dirty="0" err="1"/>
              <a:t>from</a:t>
            </a:r>
            <a:r>
              <a:rPr lang="fr-FR" sz="1500" dirty="0"/>
              <a:t> </a:t>
            </a:r>
            <a:r>
              <a:rPr lang="fr-FR" sz="1500" i="1" dirty="0"/>
              <a:t>b</a:t>
            </a:r>
            <a:r>
              <a:rPr lang="fr-FR" sz="1500" dirty="0"/>
              <a:t> </a:t>
            </a:r>
            <a:r>
              <a:rPr lang="fr-FR" sz="1500" dirty="0" err="1" smtClean="0"/>
              <a:t>accepted</a:t>
            </a:r>
            <a:r>
              <a:rPr lang="fr-FR" sz="1500" dirty="0" smtClean="0"/>
              <a:t> Phys</a:t>
            </a:r>
            <a:r>
              <a:rPr lang="fr-FR" sz="1500" dirty="0"/>
              <a:t>. </a:t>
            </a:r>
            <a:r>
              <a:rPr lang="fr-FR" sz="1500" dirty="0" err="1"/>
              <a:t>Lett</a:t>
            </a:r>
            <a:r>
              <a:rPr lang="fr-FR" sz="1500" dirty="0"/>
              <a:t>. B. [LHCb-PAPER-2017-014]</a:t>
            </a:r>
            <a:endParaRPr lang="fr-FR" sz="15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64CA-2B46-4143-A51C-531282FC0725}" type="slidenum">
              <a:rPr lang="fr-FR" smtClean="0"/>
              <a:t>20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0" y="1089659"/>
            <a:ext cx="2548456" cy="3951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5" y="2759529"/>
            <a:ext cx="2470325" cy="23692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271" y="2788249"/>
            <a:ext cx="2432958" cy="233338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053943" y="737924"/>
            <a:ext cx="17849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u="sng" dirty="0"/>
              <a:t>Fraction </a:t>
            </a:r>
            <a:r>
              <a:rPr lang="fr-FR" sz="1350" u="sng" dirty="0" err="1"/>
              <a:t>from</a:t>
            </a:r>
            <a:r>
              <a:rPr lang="fr-FR" sz="1350" u="sng" dirty="0"/>
              <a:t> </a:t>
            </a:r>
            <a:r>
              <a:rPr lang="fr-FR" sz="1350" i="1" u="sng" dirty="0"/>
              <a:t>B</a:t>
            </a:r>
            <a:r>
              <a:rPr lang="fr-FR" sz="1350" u="sng" dirty="0"/>
              <a:t> </a:t>
            </a:r>
            <a:r>
              <a:rPr lang="fr-FR" sz="1350" u="sng" dirty="0" err="1"/>
              <a:t>decays</a:t>
            </a:r>
            <a:endParaRPr lang="fr-FR" sz="1350" u="sng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885" y="1993876"/>
            <a:ext cx="2917919" cy="60790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44929" y="84491"/>
            <a:ext cx="8593990" cy="76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J/</a:t>
            </a:r>
            <a:r>
              <a:rPr lang="fr-FR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dirty="0"/>
              <a:t> production in </a:t>
            </a:r>
            <a:r>
              <a:rPr lang="fr-FR" i="1" dirty="0" err="1"/>
              <a:t>p</a:t>
            </a:r>
            <a:r>
              <a:rPr lang="fr-FR" dirty="0" err="1"/>
              <a:t>Pb</a:t>
            </a:r>
            <a:r>
              <a:rPr lang="fr-FR" dirty="0"/>
              <a:t> at 8 </a:t>
            </a:r>
            <a:r>
              <a:rPr lang="fr-FR" dirty="0" err="1"/>
              <a:t>TeV</a:t>
            </a:r>
            <a:r>
              <a:rPr lang="fr-FR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878748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98596"/>
            <a:ext cx="7886700" cy="3634127"/>
          </a:xfrm>
        </p:spPr>
        <p:txBody>
          <a:bodyPr>
            <a:normAutofit/>
          </a:bodyPr>
          <a:lstStyle/>
          <a:p>
            <a:r>
              <a:rPr lang="fr-FR" sz="1500" dirty="0" err="1"/>
              <a:t>Nuclear</a:t>
            </a:r>
            <a:r>
              <a:rPr lang="fr-FR" sz="1500" dirty="0"/>
              <a:t> </a:t>
            </a:r>
            <a:r>
              <a:rPr lang="fr-FR" sz="1500" dirty="0" err="1"/>
              <a:t>effects</a:t>
            </a:r>
            <a:r>
              <a:rPr lang="fr-FR" sz="1500" dirty="0"/>
              <a:t> are </a:t>
            </a:r>
            <a:r>
              <a:rPr lang="fr-FR" sz="1500" dirty="0" err="1"/>
              <a:t>seen</a:t>
            </a:r>
            <a:r>
              <a:rPr lang="fr-FR" sz="1500" dirty="0"/>
              <a:t> in the </a:t>
            </a:r>
            <a:r>
              <a:rPr lang="fr-FR" sz="1500" dirty="0" err="1"/>
              <a:t>comparison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</a:t>
            </a:r>
            <a:r>
              <a:rPr lang="fr-FR" sz="1500" i="1" dirty="0"/>
              <a:t>pp</a:t>
            </a:r>
            <a:r>
              <a:rPr lang="fr-FR" sz="1500" dirty="0"/>
              <a:t> collisions and in the </a:t>
            </a:r>
            <a:r>
              <a:rPr lang="fr-FR" sz="1500" dirty="0" err="1"/>
              <a:t>comparison</a:t>
            </a:r>
            <a:r>
              <a:rPr lang="fr-FR" sz="1500" dirty="0"/>
              <a:t> of </a:t>
            </a:r>
            <a:r>
              <a:rPr lang="fr-FR" sz="1500" i="1" dirty="0" err="1"/>
              <a:t>p</a:t>
            </a:r>
            <a:r>
              <a:rPr lang="fr-FR" sz="1500" dirty="0" err="1"/>
              <a:t>Pb</a:t>
            </a:r>
            <a:r>
              <a:rPr lang="fr-FR" sz="1500" dirty="0"/>
              <a:t> </a:t>
            </a:r>
            <a:r>
              <a:rPr lang="fr-FR" sz="1500" dirty="0" err="1"/>
              <a:t>with</a:t>
            </a:r>
            <a:r>
              <a:rPr lang="fr-FR" sz="1500" dirty="0"/>
              <a:t> </a:t>
            </a:r>
            <a:r>
              <a:rPr lang="fr-FR" sz="1500" dirty="0" err="1"/>
              <a:t>Pb</a:t>
            </a:r>
            <a:r>
              <a:rPr lang="fr-FR" sz="1500" i="1" dirty="0" err="1"/>
              <a:t>p</a:t>
            </a:r>
            <a:r>
              <a:rPr lang="fr-FR" sz="1500" dirty="0"/>
              <a:t>: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B64CA-2B46-4143-A51C-531282FC0725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020" y="1370516"/>
            <a:ext cx="2830286" cy="4956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735" y="1370516"/>
            <a:ext cx="2827565" cy="488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4425306" y="1476148"/>
            <a:ext cx="4507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/>
              <a:t>and</a:t>
            </a:r>
            <a:endParaRPr lang="fr-FR" sz="135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2932"/>
            <a:ext cx="2492970" cy="234042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46" y="2082932"/>
            <a:ext cx="2439431" cy="2326775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2307913" y="3021740"/>
            <a:ext cx="620486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173577" y="2082931"/>
            <a:ext cx="38081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Modification of production </a:t>
            </a:r>
            <a:r>
              <a:rPr lang="fr-FR" sz="1350" dirty="0" err="1"/>
              <a:t>is</a:t>
            </a:r>
            <a:r>
              <a:rPr lang="fr-FR" sz="1350" dirty="0"/>
              <a:t> </a:t>
            </a:r>
            <a:r>
              <a:rPr lang="fr-FR" sz="1350" dirty="0" err="1"/>
              <a:t>expected</a:t>
            </a:r>
            <a:r>
              <a:rPr lang="fr-FR" sz="1350" dirty="0"/>
              <a:t> due to the </a:t>
            </a:r>
            <a:r>
              <a:rPr lang="fr-FR" sz="1350" dirty="0" err="1"/>
              <a:t>well</a:t>
            </a:r>
            <a:r>
              <a:rPr lang="fr-FR" sz="1350" dirty="0"/>
              <a:t> </a:t>
            </a:r>
            <a:r>
              <a:rPr lang="fr-FR" sz="1350" dirty="0" err="1"/>
              <a:t>established</a:t>
            </a:r>
            <a:r>
              <a:rPr lang="fr-FR" sz="1350" dirty="0"/>
              <a:t> modification of the parton </a:t>
            </a:r>
            <a:r>
              <a:rPr lang="fr-FR" sz="1350" dirty="0" err="1"/>
              <a:t>density</a:t>
            </a:r>
            <a:r>
              <a:rPr lang="fr-FR" sz="1350" dirty="0"/>
              <a:t> </a:t>
            </a:r>
            <a:r>
              <a:rPr lang="fr-FR" sz="1350" dirty="0" err="1"/>
              <a:t>functions</a:t>
            </a:r>
            <a:r>
              <a:rPr lang="fr-FR" sz="1350" dirty="0"/>
              <a:t> in the Pb ion (</a:t>
            </a:r>
            <a:r>
              <a:rPr lang="fr-FR" sz="1350" dirty="0" err="1"/>
              <a:t>smaller</a:t>
            </a:r>
            <a:r>
              <a:rPr lang="fr-FR" sz="1350" dirty="0"/>
              <a:t> at </a:t>
            </a:r>
            <a:r>
              <a:rPr lang="fr-FR" sz="1350" dirty="0" err="1"/>
              <a:t>low</a:t>
            </a:r>
            <a:r>
              <a:rPr lang="fr-FR" sz="1350" dirty="0"/>
              <a:t> x = </a:t>
            </a:r>
            <a:r>
              <a:rPr lang="fr-FR" sz="1350" dirty="0" err="1"/>
              <a:t>shadowing</a:t>
            </a:r>
            <a:r>
              <a:rPr lang="fr-FR" sz="1350" dirty="0"/>
              <a:t> and </a:t>
            </a:r>
            <a:r>
              <a:rPr lang="fr-FR" sz="1350" dirty="0" err="1"/>
              <a:t>larger</a:t>
            </a:r>
            <a:r>
              <a:rPr lang="fr-FR" sz="1350" dirty="0"/>
              <a:t> at high x = anti-</a:t>
            </a:r>
            <a:r>
              <a:rPr lang="fr-FR" sz="1350" dirty="0" err="1"/>
              <a:t>shadowing</a:t>
            </a:r>
            <a:r>
              <a:rPr lang="fr-FR" sz="1350" dirty="0"/>
              <a:t>).</a:t>
            </a:r>
          </a:p>
          <a:p>
            <a:r>
              <a:rPr lang="fr-FR" sz="1350" dirty="0" err="1"/>
              <a:t>Shown</a:t>
            </a:r>
            <a:r>
              <a:rPr lang="fr-FR" sz="1350" dirty="0"/>
              <a:t> </a:t>
            </a:r>
            <a:r>
              <a:rPr lang="fr-FR" sz="1350" dirty="0" err="1"/>
              <a:t>with</a:t>
            </a:r>
            <a:r>
              <a:rPr lang="fr-FR" sz="1350" dirty="0"/>
              <a:t> HELAC-</a:t>
            </a:r>
            <a:r>
              <a:rPr lang="fr-FR" sz="1350" dirty="0" err="1"/>
              <a:t>Onia</a:t>
            </a:r>
            <a:r>
              <a:rPr lang="fr-FR" sz="1350" dirty="0"/>
              <a:t> </a:t>
            </a:r>
            <a:r>
              <a:rPr lang="fr-FR" sz="1350" dirty="0" err="1"/>
              <a:t>generator</a:t>
            </a:r>
            <a:r>
              <a:rPr lang="fr-FR" sz="1350" dirty="0"/>
              <a:t>: J/</a:t>
            </a:r>
            <a:r>
              <a:rPr lang="fr-FR" sz="1350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350" dirty="0"/>
              <a:t> are </a:t>
            </a:r>
            <a:r>
              <a:rPr lang="fr-FR" sz="1350" dirty="0" err="1"/>
              <a:t>produced</a:t>
            </a:r>
            <a:r>
              <a:rPr lang="fr-FR" sz="1350" dirty="0"/>
              <a:t> as in </a:t>
            </a:r>
            <a:r>
              <a:rPr lang="fr-FR" sz="1350" i="1" dirty="0"/>
              <a:t>pp</a:t>
            </a:r>
            <a:r>
              <a:rPr lang="fr-FR" sz="1350" dirty="0"/>
              <a:t> but </a:t>
            </a:r>
            <a:r>
              <a:rPr lang="fr-FR" sz="1350" dirty="0" err="1"/>
              <a:t>using</a:t>
            </a:r>
            <a:r>
              <a:rPr lang="fr-FR" sz="1350" dirty="0"/>
              <a:t> </a:t>
            </a:r>
            <a:r>
              <a:rPr lang="fr-FR" sz="1350" dirty="0" err="1"/>
              <a:t>nuclear</a:t>
            </a:r>
            <a:r>
              <a:rPr lang="fr-FR" sz="1350" dirty="0"/>
              <a:t> </a:t>
            </a:r>
            <a:r>
              <a:rPr lang="fr-FR" sz="1350" dirty="0" err="1"/>
              <a:t>PDFs</a:t>
            </a:r>
            <a:r>
              <a:rPr lang="fr-FR" sz="1350" dirty="0"/>
              <a:t> (EPS09, nCTEQ15)</a:t>
            </a:r>
          </a:p>
          <a:p>
            <a:r>
              <a:rPr lang="fr-FR" sz="1350" dirty="0"/>
              <a:t>In addition: </a:t>
            </a:r>
          </a:p>
          <a:p>
            <a:pPr marL="214313" indent="-214313">
              <a:buFont typeface="Arial" charset="0"/>
              <a:buChar char="•"/>
            </a:pPr>
            <a:r>
              <a:rPr lang="fr-FR" sz="1350" dirty="0"/>
              <a:t>CGC: </a:t>
            </a:r>
            <a:r>
              <a:rPr lang="fr-FR" sz="1350" dirty="0" err="1"/>
              <a:t>color</a:t>
            </a:r>
            <a:r>
              <a:rPr lang="fr-FR" sz="1350" dirty="0"/>
              <a:t> glass </a:t>
            </a:r>
            <a:r>
              <a:rPr lang="fr-FR" sz="1350" dirty="0" err="1"/>
              <a:t>condensate</a:t>
            </a:r>
            <a:r>
              <a:rPr lang="fr-FR" sz="1350" dirty="0"/>
              <a:t>, saturation of gluon </a:t>
            </a:r>
            <a:r>
              <a:rPr lang="fr-FR" sz="1350" dirty="0" err="1"/>
              <a:t>density</a:t>
            </a:r>
            <a:r>
              <a:rPr lang="fr-FR" sz="1350" dirty="0"/>
              <a:t> at </a:t>
            </a:r>
            <a:r>
              <a:rPr lang="fr-FR" sz="1350" dirty="0" err="1"/>
              <a:t>low</a:t>
            </a:r>
            <a:r>
              <a:rPr lang="fr-FR" sz="1350" dirty="0"/>
              <a:t> x</a:t>
            </a:r>
          </a:p>
          <a:p>
            <a:pPr marL="214313" indent="-214313">
              <a:buFont typeface="Arial" charset="0"/>
              <a:buChar char="•"/>
            </a:pPr>
            <a:r>
              <a:rPr lang="fr-FR" sz="1350" dirty="0" err="1"/>
              <a:t>Energy</a:t>
            </a:r>
            <a:r>
              <a:rPr lang="fr-FR" sz="1350" dirty="0"/>
              <a:t> </a:t>
            </a:r>
            <a:r>
              <a:rPr lang="fr-FR" sz="1350" dirty="0" err="1"/>
              <a:t>Loss</a:t>
            </a:r>
            <a:r>
              <a:rPr lang="fr-FR" sz="1350" dirty="0"/>
              <a:t>: </a:t>
            </a:r>
            <a:r>
              <a:rPr lang="fr-FR" sz="1350" dirty="0" err="1"/>
              <a:t>scattering</a:t>
            </a:r>
            <a:r>
              <a:rPr lang="fr-FR" sz="1350" dirty="0"/>
              <a:t> of the </a:t>
            </a:r>
            <a:r>
              <a:rPr lang="fr-FR" sz="1350" dirty="0" err="1"/>
              <a:t>colliding</a:t>
            </a:r>
            <a:r>
              <a:rPr lang="fr-FR" sz="1350" dirty="0"/>
              <a:t> gluon in </a:t>
            </a:r>
            <a:r>
              <a:rPr lang="fr-FR" sz="1350" dirty="0" err="1"/>
              <a:t>nuclear</a:t>
            </a:r>
            <a:r>
              <a:rPr lang="fr-FR" sz="1350" dirty="0"/>
              <a:t> </a:t>
            </a:r>
            <a:r>
              <a:rPr lang="fr-FR" sz="1350" dirty="0" err="1"/>
              <a:t>matter</a:t>
            </a:r>
            <a:endParaRPr lang="fr-FR" sz="135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244929" y="84491"/>
            <a:ext cx="8593990" cy="76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J/</a:t>
            </a:r>
            <a:r>
              <a:rPr lang="fr-FR" dirty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dirty="0"/>
              <a:t> production in </a:t>
            </a:r>
            <a:r>
              <a:rPr lang="fr-FR" i="1" dirty="0" err="1"/>
              <a:t>p</a:t>
            </a:r>
            <a:r>
              <a:rPr lang="fr-FR" dirty="0" err="1"/>
              <a:t>Pb</a:t>
            </a:r>
            <a:r>
              <a:rPr lang="fr-FR" dirty="0"/>
              <a:t> at 8 </a:t>
            </a:r>
            <a:r>
              <a:rPr lang="fr-FR" dirty="0" err="1"/>
              <a:t>TeV</a:t>
            </a:r>
            <a:r>
              <a:rPr lang="fr-FR" dirty="0"/>
              <a:t> </a:t>
            </a:r>
            <a:r>
              <a:rPr lang="fr-FR" dirty="0" smtClean="0"/>
              <a:t>(2)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9284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4291" y="273844"/>
            <a:ext cx="8492385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err="1" smtClean="0"/>
              <a:t>Fixed</a:t>
            </a:r>
            <a:r>
              <a:rPr lang="fr-FR" dirty="0" smtClean="0"/>
              <a:t> Target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LHCb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4290" y="1484817"/>
            <a:ext cx="5541367" cy="355629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Gas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can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be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injected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inside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the LHC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vacuum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, in the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VELO detector.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Used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to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determine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luminosity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but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since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2015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used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to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also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collect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physics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data. </a:t>
            </a:r>
            <a:r>
              <a:rPr lang="fr-FR" sz="1200" dirty="0">
                <a:solidFill>
                  <a:schemeClr val="accent1">
                    <a:lumMod val="75000"/>
                  </a:schemeClr>
                </a:solidFill>
                <a:latin typeface="Geneva" charset="0"/>
                <a:ea typeface="Geneva" charset="0"/>
                <a:cs typeface="Geneva" charset="0"/>
              </a:rPr>
              <a:t>[JINST 7 (2012) P01010]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Originally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use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Neon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gas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Other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non-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getterable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noble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gases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can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be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used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: in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2015, 2016 and 2017,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we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used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also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b="1" dirty="0">
                <a:latin typeface="Geneva" charset="0"/>
                <a:ea typeface="Geneva" charset="0"/>
                <a:cs typeface="Geneva" charset="0"/>
              </a:rPr>
              <a:t>Ar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and </a:t>
            </a:r>
            <a:r>
              <a:rPr lang="fr-FR" sz="1400" b="1" dirty="0" smtClean="0">
                <a:latin typeface="Geneva" charset="0"/>
                <a:ea typeface="Geneva" charset="0"/>
                <a:cs typeface="Geneva" charset="0"/>
              </a:rPr>
              <a:t>He</a:t>
            </a:r>
          </a:p>
          <a:p>
            <a:pPr>
              <a:lnSpc>
                <a:spcPct val="11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gas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spreads in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beam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pipe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around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collision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vertices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over a range of ~1m (usable range)</a:t>
            </a:r>
          </a:p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Physics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events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are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collected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by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detector,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operated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in standard configuration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fr-FR" sz="14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22</a:t>
            </a:fld>
            <a:endParaRPr lang="fr-FR"/>
          </a:p>
        </p:txBody>
      </p:sp>
      <p:pic>
        <p:nvPicPr>
          <p:cNvPr id="12" name="Picture 4" descr="panoramix_solid_3563_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" r="1523" b="2432"/>
          <a:stretch>
            <a:fillRect/>
          </a:stretch>
        </p:blipFill>
        <p:spPr bwMode="auto">
          <a:xfrm>
            <a:off x="5979278" y="1452563"/>
            <a:ext cx="2593197" cy="15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\\cern.ch\dfs\Users\m\massi\Documents\My Pictures\DSC031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3"/>
          <a:stretch>
            <a:fillRect/>
          </a:stretch>
        </p:blipFill>
        <p:spPr bwMode="auto">
          <a:xfrm>
            <a:off x="6022791" y="3221292"/>
            <a:ext cx="2549684" cy="1598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58516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The pressure in the LHC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when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gas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injected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~2x10</a:t>
            </a:r>
            <a:r>
              <a:rPr lang="fr-FR" sz="1600" baseline="30000" dirty="0">
                <a:latin typeface="Geneva" charset="0"/>
                <a:ea typeface="Geneva" charset="0"/>
                <a:cs typeface="Geneva" charset="0"/>
              </a:rPr>
              <a:t>-7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mbar (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instead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of 10</a:t>
            </a:r>
            <a:r>
              <a:rPr lang="fr-FR" sz="1600" baseline="30000" dirty="0">
                <a:latin typeface="Geneva" charset="0"/>
                <a:ea typeface="Geneva" charset="0"/>
                <a:cs typeface="Geneva" charset="0"/>
              </a:rPr>
              <a:t>-9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mbar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no injection),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between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1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day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to 2 </a:t>
            </a:r>
            <a:r>
              <a:rPr lang="fr-FR" sz="1600" dirty="0" err="1">
                <a:latin typeface="Geneva" charset="0"/>
                <a:ea typeface="Geneva" charset="0"/>
                <a:cs typeface="Geneva" charset="0"/>
              </a:rPr>
              <a:t>weeks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. </a:t>
            </a:r>
            <a:endParaRPr lang="fr-FR" sz="16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The pressure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so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low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that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it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does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not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interfere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the running of the 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LHC</a:t>
            </a: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and data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can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be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collected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also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parallel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i="1" dirty="0" smtClean="0">
                <a:latin typeface="Geneva" charset="0"/>
                <a:ea typeface="Geneva" charset="0"/>
                <a:cs typeface="Geneva" charset="0"/>
              </a:rPr>
              <a:t>pp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collisions by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.</a:t>
            </a:r>
            <a:endParaRPr lang="fr-FR" sz="1600" dirty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latin typeface="Geneva" charset="0"/>
                <a:ea typeface="Geneva" charset="0"/>
                <a:cs typeface="Geneva" charset="0"/>
              </a:rPr>
              <a:t>Data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samples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collected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:</a:t>
            </a:r>
            <a:endParaRPr lang="fr-FR" sz="1800" b="1" u="sng" dirty="0" smtClean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23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err="1" smtClean="0"/>
              <a:t>Fixed</a:t>
            </a:r>
            <a:r>
              <a:rPr lang="fr-FR" dirty="0" smtClean="0"/>
              <a:t> Target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LHCb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656" y="2671073"/>
            <a:ext cx="5397121" cy="216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71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24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1" y="806893"/>
            <a:ext cx="6814685" cy="427689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D</a:t>
            </a:r>
            <a:r>
              <a:rPr lang="fr-FR" baseline="30000" dirty="0" smtClean="0"/>
              <a:t>0</a:t>
            </a:r>
            <a:r>
              <a:rPr lang="fr-FR" dirty="0" smtClean="0"/>
              <a:t> and J/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dirty="0" smtClean="0"/>
              <a:t> production in </a:t>
            </a:r>
            <a:r>
              <a:rPr lang="fr-FR" dirty="0" err="1" smtClean="0"/>
              <a:t>pAr</a:t>
            </a:r>
            <a:r>
              <a:rPr lang="fr-FR" dirty="0" smtClean="0"/>
              <a:t> collisions at 110 </a:t>
            </a:r>
            <a:r>
              <a:rPr lang="fr-FR" dirty="0" err="1" smtClean="0"/>
              <a:t>GeV</a:t>
            </a:r>
            <a:r>
              <a:rPr lang="fr-FR" dirty="0" smtClean="0"/>
              <a:t>: data </a:t>
            </a:r>
            <a:r>
              <a:rPr lang="fr-FR" dirty="0" err="1" smtClean="0"/>
              <a:t>sample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386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87" y="970056"/>
            <a:ext cx="7297698" cy="4169189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D</a:t>
            </a:r>
            <a:r>
              <a:rPr lang="fr-FR" baseline="30000" dirty="0" smtClean="0"/>
              <a:t>0</a:t>
            </a:r>
            <a:r>
              <a:rPr lang="fr-FR" dirty="0" smtClean="0"/>
              <a:t> and J/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dirty="0" smtClean="0"/>
              <a:t> production in </a:t>
            </a:r>
            <a:r>
              <a:rPr lang="fr-FR" dirty="0" err="1" smtClean="0"/>
              <a:t>pAr</a:t>
            </a:r>
            <a:r>
              <a:rPr lang="fr-FR" dirty="0" smtClean="0"/>
              <a:t> collisions at 110 </a:t>
            </a:r>
            <a:r>
              <a:rPr lang="fr-FR" dirty="0" err="1" smtClean="0"/>
              <a:t>GeV</a:t>
            </a:r>
            <a:r>
              <a:rPr lang="fr-FR" dirty="0" smtClean="0"/>
              <a:t>: signal extraction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23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26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06" y="910808"/>
            <a:ext cx="6731146" cy="4213662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smtClean="0"/>
              <a:t>D</a:t>
            </a:r>
            <a:r>
              <a:rPr lang="fr-FR" baseline="30000" dirty="0" smtClean="0"/>
              <a:t>0</a:t>
            </a:r>
            <a:r>
              <a:rPr lang="fr-FR" dirty="0" smtClean="0"/>
              <a:t> and J/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dirty="0" smtClean="0"/>
              <a:t> production in </a:t>
            </a:r>
            <a:r>
              <a:rPr lang="fr-FR" dirty="0" err="1" smtClean="0"/>
              <a:t>pAr</a:t>
            </a:r>
            <a:r>
              <a:rPr lang="fr-FR" dirty="0" smtClean="0"/>
              <a:t> collisions at 110 </a:t>
            </a:r>
            <a:r>
              <a:rPr lang="fr-FR" dirty="0" err="1" smtClean="0"/>
              <a:t>GeV</a:t>
            </a:r>
            <a:r>
              <a:rPr lang="fr-FR" dirty="0" smtClean="0"/>
              <a:t>: </a:t>
            </a:r>
            <a:r>
              <a:rPr lang="fr-FR" dirty="0" err="1" smtClean="0"/>
              <a:t>differential</a:t>
            </a:r>
            <a:r>
              <a:rPr lang="fr-FR" dirty="0" smtClean="0"/>
              <a:t> production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860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27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27" y="1026480"/>
            <a:ext cx="7259855" cy="387770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/>
              <a:t>pHe</a:t>
            </a:r>
            <a:r>
              <a:rPr lang="fr-FR" dirty="0" smtClean="0"/>
              <a:t> collisions at 110 </a:t>
            </a:r>
            <a:r>
              <a:rPr lang="fr-FR" dirty="0" err="1" smtClean="0"/>
              <a:t>GeV</a:t>
            </a:r>
            <a:r>
              <a:rPr lang="fr-FR" dirty="0" smtClean="0"/>
              <a:t>: </a:t>
            </a:r>
            <a:r>
              <a:rPr lang="fr-FR" dirty="0" err="1" smtClean="0"/>
              <a:t>Cosmic</a:t>
            </a:r>
            <a:r>
              <a:rPr lang="fr-FR" dirty="0" smtClean="0"/>
              <a:t> </a:t>
            </a:r>
            <a:r>
              <a:rPr lang="fr-FR" dirty="0" err="1" smtClean="0"/>
              <a:t>anti-protons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5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28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71" y="283278"/>
            <a:ext cx="6799169" cy="46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111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29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51" y="144430"/>
            <a:ext cx="7384983" cy="48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1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tp://lhcb-public.web.cern.ch/lhcb-public/en/LHCb-outreach/multimedia/LHCbDetectorpngligh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14" y="1285227"/>
            <a:ext cx="6598585" cy="354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7636" y="323218"/>
            <a:ext cx="5058763" cy="8947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3</a:t>
            </a:fld>
            <a:endParaRPr lang="fr-FR"/>
          </a:p>
        </p:txBody>
      </p:sp>
      <p:cxnSp>
        <p:nvCxnSpPr>
          <p:cNvPr id="30" name="Straight Arrow Connector 6"/>
          <p:cNvCxnSpPr/>
          <p:nvPr/>
        </p:nvCxnSpPr>
        <p:spPr bwMode="auto">
          <a:xfrm flipV="1">
            <a:off x="2143423" y="2504244"/>
            <a:ext cx="4984715" cy="70283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/>
          <p:cNvSpPr txBox="1"/>
          <p:nvPr/>
        </p:nvSpPr>
        <p:spPr bwMode="auto">
          <a:xfrm>
            <a:off x="5900512" y="2426802"/>
            <a:ext cx="453970" cy="2326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12" dirty="0">
                <a:solidFill>
                  <a:srgbClr val="FFC70D"/>
                </a:solidFill>
                <a:ea typeface="ＭＳ Ｐゴシック" charset="0"/>
                <a:cs typeface="ＭＳ Ｐゴシック" charset="0"/>
              </a:rPr>
              <a:t>~20m</a:t>
            </a:r>
          </a:p>
        </p:txBody>
      </p:sp>
      <p:cxnSp>
        <p:nvCxnSpPr>
          <p:cNvPr id="32" name="Straight Arrow Connector 21"/>
          <p:cNvCxnSpPr/>
          <p:nvPr/>
        </p:nvCxnSpPr>
        <p:spPr bwMode="auto">
          <a:xfrm flipV="1">
            <a:off x="7023160" y="1584129"/>
            <a:ext cx="236503" cy="23998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23"/>
          <p:cNvSpPr txBox="1"/>
          <p:nvPr/>
        </p:nvSpPr>
        <p:spPr bwMode="auto">
          <a:xfrm>
            <a:off x="7195189" y="1908259"/>
            <a:ext cx="453970" cy="2326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912" dirty="0">
                <a:solidFill>
                  <a:srgbClr val="FFC70D"/>
                </a:solidFill>
                <a:ea typeface="ＭＳ Ｐゴシック" charset="0"/>
                <a:cs typeface="ＭＳ Ｐゴシック" charset="0"/>
              </a:rPr>
              <a:t>~12m</a:t>
            </a:r>
          </a:p>
        </p:txBody>
      </p:sp>
      <p:cxnSp>
        <p:nvCxnSpPr>
          <p:cNvPr id="34" name="Straight Arrow Connector 24"/>
          <p:cNvCxnSpPr/>
          <p:nvPr/>
        </p:nvCxnSpPr>
        <p:spPr bwMode="auto">
          <a:xfrm flipV="1">
            <a:off x="2694711" y="2752315"/>
            <a:ext cx="2868574" cy="381477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26"/>
          <p:cNvCxnSpPr/>
          <p:nvPr/>
        </p:nvCxnSpPr>
        <p:spPr bwMode="auto">
          <a:xfrm flipV="1">
            <a:off x="2694717" y="2999054"/>
            <a:ext cx="4163761" cy="118664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1"/>
          <p:cNvSpPr txBox="1"/>
          <p:nvPr/>
        </p:nvSpPr>
        <p:spPr bwMode="auto">
          <a:xfrm>
            <a:off x="6777102" y="2931863"/>
            <a:ext cx="965264" cy="2793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215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</a:rPr>
              <a:t>10-300mrad</a:t>
            </a:r>
          </a:p>
        </p:txBody>
      </p:sp>
      <p:cxnSp>
        <p:nvCxnSpPr>
          <p:cNvPr id="37" name="Straight Connector 18"/>
          <p:cNvCxnSpPr/>
          <p:nvPr/>
        </p:nvCxnSpPr>
        <p:spPr bwMode="auto">
          <a:xfrm>
            <a:off x="5563285" y="2752312"/>
            <a:ext cx="1295188" cy="24352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4"/>
          <p:cNvCxnSpPr/>
          <p:nvPr/>
        </p:nvCxnSpPr>
        <p:spPr bwMode="auto">
          <a:xfrm flipV="1">
            <a:off x="2656134" y="1666421"/>
            <a:ext cx="2907149" cy="1467365"/>
          </a:xfrm>
          <a:prstGeom prst="straightConnector1">
            <a:avLst/>
          </a:prstGeom>
          <a:ln w="25400">
            <a:solidFill>
              <a:srgbClr val="FF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41"/>
          <p:cNvCxnSpPr/>
          <p:nvPr/>
        </p:nvCxnSpPr>
        <p:spPr bwMode="auto">
          <a:xfrm>
            <a:off x="5563283" y="1647955"/>
            <a:ext cx="0" cy="1104358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48"/>
          <p:cNvSpPr txBox="1"/>
          <p:nvPr/>
        </p:nvSpPr>
        <p:spPr bwMode="auto">
          <a:xfrm>
            <a:off x="4704513" y="1459289"/>
            <a:ext cx="965264" cy="27930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215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charset="0"/>
              </a:rPr>
              <a:t>10-250mrad</a:t>
            </a:r>
          </a:p>
        </p:txBody>
      </p:sp>
      <p:sp>
        <p:nvSpPr>
          <p:cNvPr id="10" name="TextBox 22"/>
          <p:cNvSpPr txBox="1"/>
          <p:nvPr/>
        </p:nvSpPr>
        <p:spPr bwMode="auto">
          <a:xfrm>
            <a:off x="1253902" y="1890424"/>
            <a:ext cx="1547218" cy="6948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080" b="1" dirty="0">
                <a:solidFill>
                  <a:srgbClr val="F2F2F2"/>
                </a:solidFill>
                <a:latin typeface="Calibri" charset="0"/>
              </a:rPr>
              <a:t>Vertex Detector</a:t>
            </a:r>
          </a:p>
          <a:p>
            <a:pPr eaLnBrk="1" hangingPunct="1"/>
            <a:r>
              <a:rPr lang="en-GB" altLang="fr-FR" sz="945" dirty="0">
                <a:solidFill>
                  <a:srgbClr val="F2F2F2"/>
                </a:solidFill>
                <a:latin typeface="Calibri" charset="0"/>
              </a:rPr>
              <a:t>reconstruct vertices</a:t>
            </a:r>
          </a:p>
          <a:p>
            <a:pPr eaLnBrk="1" hangingPunct="1"/>
            <a:r>
              <a:rPr lang="en-US" altLang="fr-FR" sz="945" dirty="0">
                <a:solidFill>
                  <a:srgbClr val="F2F2F2"/>
                </a:solidFill>
                <a:latin typeface="Calibri" charset="0"/>
              </a:rPr>
              <a:t>decay time resolution: 45 fs</a:t>
            </a:r>
          </a:p>
          <a:p>
            <a:pPr eaLnBrk="1" hangingPunct="1"/>
            <a:r>
              <a:rPr lang="en-GB" altLang="fr-FR" sz="945" dirty="0">
                <a:solidFill>
                  <a:srgbClr val="F2F2F2"/>
                </a:solidFill>
                <a:latin typeface="Calibri" charset="0"/>
              </a:rPr>
              <a:t>IP resolution: 20 </a:t>
            </a:r>
            <a:r>
              <a:rPr lang="el-GR" altLang="fr-FR" sz="945" dirty="0">
                <a:solidFill>
                  <a:srgbClr val="F2F2F2"/>
                </a:solidFill>
                <a:latin typeface="Calibri" charset="0"/>
              </a:rPr>
              <a:t>μ</a:t>
            </a:r>
            <a:r>
              <a:rPr lang="en-GB" altLang="fr-FR" sz="945" dirty="0">
                <a:solidFill>
                  <a:srgbClr val="F2F2F2"/>
                </a:solidFill>
                <a:latin typeface="Calibri" charset="0"/>
              </a:rPr>
              <a:t>m</a:t>
            </a:r>
          </a:p>
        </p:txBody>
      </p:sp>
      <p:sp>
        <p:nvSpPr>
          <p:cNvPr id="11" name="TextBox 25"/>
          <p:cNvSpPr txBox="1"/>
          <p:nvPr/>
        </p:nvSpPr>
        <p:spPr bwMode="auto">
          <a:xfrm>
            <a:off x="3302821" y="1230697"/>
            <a:ext cx="1335622" cy="6948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080" b="1" dirty="0">
                <a:solidFill>
                  <a:schemeClr val="bg1"/>
                </a:solidFill>
                <a:latin typeface="Calibri" charset="0"/>
              </a:rPr>
              <a:t>RICH detectors</a:t>
            </a:r>
          </a:p>
          <a:p>
            <a:pPr eaLnBrk="1" hangingPunct="1"/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K/</a:t>
            </a:r>
            <a:r>
              <a:rPr lang="el-GR" altLang="fr-FR" sz="945" dirty="0">
                <a:solidFill>
                  <a:schemeClr val="bg1"/>
                </a:solidFill>
                <a:latin typeface="Calibri" charset="0"/>
              </a:rPr>
              <a:t>π/</a:t>
            </a:r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p separation</a:t>
            </a:r>
          </a:p>
          <a:p>
            <a:pPr eaLnBrk="1" hangingPunct="1"/>
            <a:r>
              <a:rPr lang="el-GR" altLang="fr-FR" sz="945" dirty="0">
                <a:solidFill>
                  <a:schemeClr val="bg1"/>
                </a:solidFill>
              </a:rPr>
              <a:t>ε(</a:t>
            </a:r>
            <a:r>
              <a:rPr lang="en-GB" altLang="fr-FR" sz="945" dirty="0">
                <a:solidFill>
                  <a:schemeClr val="bg1"/>
                </a:solidFill>
              </a:rPr>
              <a:t>K→K) ~ 95 %, </a:t>
            </a:r>
          </a:p>
          <a:p>
            <a:pPr eaLnBrk="1" hangingPunct="1"/>
            <a:r>
              <a:rPr lang="en-GB" altLang="fr-FR" sz="945" dirty="0" err="1">
                <a:solidFill>
                  <a:schemeClr val="bg1"/>
                </a:solidFill>
              </a:rPr>
              <a:t>mis</a:t>
            </a:r>
            <a:r>
              <a:rPr lang="en-GB" altLang="fr-FR" sz="945" dirty="0">
                <a:solidFill>
                  <a:schemeClr val="bg1"/>
                </a:solidFill>
              </a:rPr>
              <a:t>-ID </a:t>
            </a:r>
            <a:r>
              <a:rPr lang="el-GR" altLang="fr-FR" sz="945" dirty="0">
                <a:solidFill>
                  <a:schemeClr val="bg1"/>
                </a:solidFill>
              </a:rPr>
              <a:t>ε(π→</a:t>
            </a:r>
            <a:r>
              <a:rPr lang="en-GB" altLang="fr-FR" sz="945" dirty="0">
                <a:solidFill>
                  <a:schemeClr val="bg1"/>
                </a:solidFill>
              </a:rPr>
              <a:t>K) ~ 5 %</a:t>
            </a:r>
            <a:endParaRPr lang="en-GB" altLang="fr-FR" sz="945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2" name="TextBox 27"/>
          <p:cNvSpPr txBox="1"/>
          <p:nvPr/>
        </p:nvSpPr>
        <p:spPr bwMode="auto">
          <a:xfrm>
            <a:off x="2389296" y="4239638"/>
            <a:ext cx="1234633" cy="40395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80" b="1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ＭＳ Ｐゴシック" charset="0"/>
              </a:rPr>
              <a:t>Dipole Magnet</a:t>
            </a:r>
          </a:p>
          <a:p>
            <a:pPr>
              <a:defRPr/>
            </a:pPr>
            <a:r>
              <a:rPr lang="en-GB" sz="945" dirty="0">
                <a:solidFill>
                  <a:schemeClr val="bg1">
                    <a:lumMod val="95000"/>
                  </a:schemeClr>
                </a:solidFill>
                <a:ea typeface="ＭＳ Ｐゴシック" charset="0"/>
                <a:cs typeface="ＭＳ Ｐゴシック" charset="0"/>
              </a:rPr>
              <a:t>bending power: 4 Tm</a:t>
            </a:r>
          </a:p>
        </p:txBody>
      </p:sp>
      <p:sp>
        <p:nvSpPr>
          <p:cNvPr id="13" name="TextBox 28"/>
          <p:cNvSpPr txBox="1"/>
          <p:nvPr/>
        </p:nvSpPr>
        <p:spPr bwMode="auto">
          <a:xfrm>
            <a:off x="4676037" y="4107837"/>
            <a:ext cx="1755609" cy="69480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080" b="1" dirty="0">
                <a:solidFill>
                  <a:schemeClr val="bg1"/>
                </a:solidFill>
                <a:latin typeface="Calibri" charset="0"/>
              </a:rPr>
              <a:t>Tracking system: TT and OT</a:t>
            </a:r>
          </a:p>
          <a:p>
            <a:pPr eaLnBrk="1" hangingPunct="1"/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momentum resolution</a:t>
            </a:r>
          </a:p>
          <a:p>
            <a:pPr eaLnBrk="1" hangingPunct="1"/>
            <a:r>
              <a:rPr lang="el-GR" altLang="fr-FR" sz="945" dirty="0">
                <a:solidFill>
                  <a:schemeClr val="bg1"/>
                </a:solidFill>
                <a:latin typeface="Calibri" charset="0"/>
              </a:rPr>
              <a:t>Δ</a:t>
            </a:r>
            <a:r>
              <a:rPr lang="en-GB" altLang="fr-FR" sz="945" i="1" dirty="0">
                <a:solidFill>
                  <a:schemeClr val="bg1"/>
                </a:solidFill>
                <a:latin typeface="Calibri" charset="0"/>
              </a:rPr>
              <a:t>p</a:t>
            </a:r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/</a:t>
            </a:r>
            <a:r>
              <a:rPr lang="en-GB" altLang="fr-FR" sz="945" i="1" dirty="0">
                <a:solidFill>
                  <a:schemeClr val="bg1"/>
                </a:solidFill>
                <a:latin typeface="Calibri" charset="0"/>
              </a:rPr>
              <a:t>p </a:t>
            </a:r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= 0.5%–1.0%</a:t>
            </a:r>
          </a:p>
          <a:p>
            <a:pPr eaLnBrk="1" hangingPunct="1"/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(5 </a:t>
            </a:r>
            <a:r>
              <a:rPr lang="en-GB" altLang="fr-FR" sz="945" dirty="0" err="1">
                <a:solidFill>
                  <a:schemeClr val="bg1"/>
                </a:solidFill>
                <a:latin typeface="Calibri" charset="0"/>
              </a:rPr>
              <a:t>GeV</a:t>
            </a:r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/c – 100 </a:t>
            </a:r>
            <a:r>
              <a:rPr lang="en-GB" altLang="fr-FR" sz="945" dirty="0" err="1">
                <a:solidFill>
                  <a:schemeClr val="bg1"/>
                </a:solidFill>
                <a:latin typeface="Calibri" charset="0"/>
              </a:rPr>
              <a:t>GeV</a:t>
            </a:r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/c)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89810" y="4089339"/>
            <a:ext cx="1771205" cy="840230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 altLang="fr-FR" sz="1080" b="1">
                <a:solidFill>
                  <a:schemeClr val="bg1"/>
                </a:solidFill>
                <a:latin typeface="Calibri" charset="0"/>
              </a:rPr>
              <a:t>Calorimeters (ECAL, HCAL)</a:t>
            </a:r>
            <a:endParaRPr lang="en-GB" altLang="fr-FR" sz="1080" b="1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energy measurement</a:t>
            </a:r>
          </a:p>
          <a:p>
            <a:pPr eaLnBrk="1" hangingPunct="1"/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e/</a:t>
            </a:r>
            <a:r>
              <a:rPr lang="el-GR" altLang="fr-FR" sz="945" dirty="0">
                <a:solidFill>
                  <a:schemeClr val="bg1"/>
                </a:solidFill>
                <a:latin typeface="Calibri" charset="0"/>
              </a:rPr>
              <a:t>γ</a:t>
            </a:r>
            <a:r>
              <a:rPr lang="en-GB" altLang="fr-FR" sz="945" dirty="0">
                <a:solidFill>
                  <a:schemeClr val="bg1"/>
                </a:solidFill>
                <a:latin typeface="Calibri" charset="0"/>
              </a:rPr>
              <a:t> identification</a:t>
            </a:r>
          </a:p>
          <a:p>
            <a:pPr eaLnBrk="1" hangingPunct="1"/>
            <a:r>
              <a:rPr lang="pt-BR" altLang="fr-FR" sz="945" dirty="0">
                <a:solidFill>
                  <a:schemeClr val="bg1"/>
                </a:solidFill>
                <a:latin typeface="Calibri" charset="0"/>
              </a:rPr>
              <a:t>ΔE/E = 1 % ⨁10 %/√E (GeV)</a:t>
            </a:r>
            <a:endParaRPr lang="en-GB" altLang="fr-FR" sz="945" dirty="0">
              <a:solidFill>
                <a:schemeClr val="bg1"/>
              </a:solidFill>
              <a:latin typeface="Calibri" charset="0"/>
            </a:endParaRPr>
          </a:p>
          <a:p>
            <a:pPr eaLnBrk="1" hangingPunct="1"/>
            <a:endParaRPr lang="en-GB" altLang="fr-FR" sz="945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extBox 30"/>
          <p:cNvSpPr txBox="1"/>
          <p:nvPr/>
        </p:nvSpPr>
        <p:spPr bwMode="auto">
          <a:xfrm>
            <a:off x="5428995" y="761684"/>
            <a:ext cx="1739579" cy="54938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fr-FR" sz="1080" b="1" dirty="0" err="1">
                <a:latin typeface="Calibri" charset="0"/>
              </a:rPr>
              <a:t>Muon</a:t>
            </a:r>
            <a:r>
              <a:rPr lang="en-US" altLang="fr-FR" sz="1080" b="1" dirty="0">
                <a:latin typeface="Calibri" charset="0"/>
              </a:rPr>
              <a:t> system</a:t>
            </a:r>
          </a:p>
          <a:p>
            <a:pPr eaLnBrk="1" hangingPunct="1"/>
            <a:r>
              <a:rPr lang="el-GR" altLang="fr-FR" sz="945" dirty="0">
                <a:latin typeface="Calibri" charset="0"/>
              </a:rPr>
              <a:t>μ</a:t>
            </a:r>
            <a:r>
              <a:rPr lang="en-US" altLang="fr-FR" sz="945" dirty="0">
                <a:latin typeface="Calibri" charset="0"/>
              </a:rPr>
              <a:t> identification </a:t>
            </a:r>
            <a:r>
              <a:rPr lang="el-GR" altLang="fr-FR" sz="945" dirty="0">
                <a:latin typeface="Calibri" charset="0"/>
              </a:rPr>
              <a:t>ε(</a:t>
            </a:r>
            <a:r>
              <a:rPr lang="el-GR" altLang="fr-FR" sz="945" dirty="0" err="1">
                <a:latin typeface="Calibri" charset="0"/>
              </a:rPr>
              <a:t>μ→μ</a:t>
            </a:r>
            <a:r>
              <a:rPr lang="el-GR" altLang="fr-FR" sz="945" dirty="0">
                <a:latin typeface="Calibri" charset="0"/>
              </a:rPr>
              <a:t>) ~ 97 %, </a:t>
            </a:r>
            <a:endParaRPr lang="en-GB" altLang="fr-FR" sz="945" dirty="0">
              <a:latin typeface="Calibri" charset="0"/>
            </a:endParaRPr>
          </a:p>
          <a:p>
            <a:pPr eaLnBrk="1" hangingPunct="1"/>
            <a:r>
              <a:rPr lang="en-GB" altLang="fr-FR" sz="945" dirty="0" err="1">
                <a:latin typeface="Calibri" charset="0"/>
              </a:rPr>
              <a:t>mis</a:t>
            </a:r>
            <a:r>
              <a:rPr lang="en-GB" altLang="fr-FR" sz="945" dirty="0">
                <a:latin typeface="Calibri" charset="0"/>
              </a:rPr>
              <a:t>-ID </a:t>
            </a:r>
            <a:r>
              <a:rPr lang="el-GR" altLang="fr-FR" sz="945" dirty="0">
                <a:latin typeface="Calibri" charset="0"/>
              </a:rPr>
              <a:t>ε(</a:t>
            </a:r>
            <a:r>
              <a:rPr lang="el-GR" altLang="fr-FR" sz="945" dirty="0" err="1">
                <a:latin typeface="Calibri" charset="0"/>
              </a:rPr>
              <a:t>π→μ</a:t>
            </a:r>
            <a:r>
              <a:rPr lang="el-GR" altLang="fr-FR" sz="945" dirty="0">
                <a:latin typeface="Calibri" charset="0"/>
              </a:rPr>
              <a:t>) ~ 1-3 %</a:t>
            </a:r>
            <a:endParaRPr lang="en-GB" altLang="fr-FR" sz="945" dirty="0">
              <a:latin typeface="Calibri" charset="0"/>
            </a:endParaRPr>
          </a:p>
        </p:txBody>
      </p:sp>
      <p:grpSp>
        <p:nvGrpSpPr>
          <p:cNvPr id="16" name="Group 32"/>
          <p:cNvGrpSpPr>
            <a:grpSpLocks/>
          </p:cNvGrpSpPr>
          <p:nvPr/>
        </p:nvGrpSpPr>
        <p:grpSpPr bwMode="auto">
          <a:xfrm>
            <a:off x="2852099" y="1596207"/>
            <a:ext cx="360671" cy="1049505"/>
            <a:chOff x="2677542" y="3429000"/>
            <a:chExt cx="582567" cy="818198"/>
          </a:xfrm>
        </p:grpSpPr>
        <p:cxnSp>
          <p:nvCxnSpPr>
            <p:cNvPr id="27" name="Straight Arrow Connector 33"/>
            <p:cNvCxnSpPr/>
            <p:nvPr/>
          </p:nvCxnSpPr>
          <p:spPr>
            <a:xfrm>
              <a:off x="2677853" y="3429312"/>
              <a:ext cx="0" cy="818508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5"/>
            <p:cNvCxnSpPr/>
            <p:nvPr/>
          </p:nvCxnSpPr>
          <p:spPr>
            <a:xfrm>
              <a:off x="2677853" y="3429312"/>
              <a:ext cx="581557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36"/>
          <p:cNvGrpSpPr>
            <a:grpSpLocks/>
          </p:cNvGrpSpPr>
          <p:nvPr/>
        </p:nvGrpSpPr>
        <p:grpSpPr bwMode="auto">
          <a:xfrm>
            <a:off x="4497936" y="1619941"/>
            <a:ext cx="243033" cy="902801"/>
            <a:chOff x="4371806" y="3429000"/>
            <a:chExt cx="392556" cy="432048"/>
          </a:xfrm>
        </p:grpSpPr>
        <p:cxnSp>
          <p:nvCxnSpPr>
            <p:cNvPr id="25" name="Straight Arrow Connector 37"/>
            <p:cNvCxnSpPr/>
            <p:nvPr/>
          </p:nvCxnSpPr>
          <p:spPr>
            <a:xfrm>
              <a:off x="4764845" y="3429793"/>
              <a:ext cx="0" cy="432112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8"/>
            <p:cNvCxnSpPr/>
            <p:nvPr/>
          </p:nvCxnSpPr>
          <p:spPr>
            <a:xfrm>
              <a:off x="4371947" y="3429793"/>
              <a:ext cx="392898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39"/>
          <p:cNvGrpSpPr>
            <a:grpSpLocks/>
          </p:cNvGrpSpPr>
          <p:nvPr/>
        </p:nvGrpSpPr>
        <p:grpSpPr bwMode="auto">
          <a:xfrm>
            <a:off x="3464432" y="3645646"/>
            <a:ext cx="1100408" cy="241584"/>
            <a:chOff x="3275856" y="5468452"/>
            <a:chExt cx="1777417" cy="418111"/>
          </a:xfrm>
        </p:grpSpPr>
        <p:cxnSp>
          <p:nvCxnSpPr>
            <p:cNvPr id="23" name="Straight Arrow Connector 40"/>
            <p:cNvCxnSpPr/>
            <p:nvPr/>
          </p:nvCxnSpPr>
          <p:spPr>
            <a:xfrm flipV="1">
              <a:off x="3275317" y="5469062"/>
              <a:ext cx="0" cy="417277"/>
            </a:xfrm>
            <a:prstGeom prst="straightConnector1">
              <a:avLst/>
            </a:prstGeom>
            <a:ln w="19050">
              <a:solidFill>
                <a:schemeClr val="bg1">
                  <a:lumMod val="9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2"/>
            <p:cNvCxnSpPr/>
            <p:nvPr/>
          </p:nvCxnSpPr>
          <p:spPr>
            <a:xfrm>
              <a:off x="3275317" y="5877065"/>
              <a:ext cx="1777559" cy="9273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43"/>
          <p:cNvCxnSpPr/>
          <p:nvPr/>
        </p:nvCxnSpPr>
        <p:spPr bwMode="auto">
          <a:xfrm flipV="1">
            <a:off x="4891414" y="3229161"/>
            <a:ext cx="0" cy="546497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4"/>
          <p:cNvCxnSpPr/>
          <p:nvPr/>
        </p:nvCxnSpPr>
        <p:spPr bwMode="auto">
          <a:xfrm flipH="1" flipV="1">
            <a:off x="6185863" y="3638495"/>
            <a:ext cx="132874" cy="469345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45"/>
          <p:cNvCxnSpPr/>
          <p:nvPr/>
        </p:nvCxnSpPr>
        <p:spPr bwMode="auto">
          <a:xfrm flipH="1">
            <a:off x="6093711" y="1242880"/>
            <a:ext cx="4286" cy="48541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7"/>
          <p:cNvCxnSpPr/>
          <p:nvPr/>
        </p:nvCxnSpPr>
        <p:spPr bwMode="auto">
          <a:xfrm>
            <a:off x="2022527" y="2578723"/>
            <a:ext cx="388670" cy="534164"/>
          </a:xfrm>
          <a:prstGeom prst="straightConnector1">
            <a:avLst/>
          </a:prstGeom>
          <a:ln w="19050">
            <a:solidFill>
              <a:schemeClr val="bg1">
                <a:lumMod val="9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ttp://lhcb.web.cern.ch/lhcb/speakersbureau/html/bb_ProductionAngles/14_eta_col_ac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1" y="3542434"/>
            <a:ext cx="1683549" cy="160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427636" y="3470871"/>
                <a:ext cx="873316" cy="2358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12" i="1" dirty="0"/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fr-FR" sz="912" i="1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sz="912" i="1">
                            <a:latin typeface="Cambria Math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fr-FR" sz="912" dirty="0"/>
                  <a:t> </a:t>
                </a:r>
                <a:r>
                  <a:rPr lang="fr-FR" sz="912" dirty="0" err="1"/>
                  <a:t>acceptance</a:t>
                </a:r>
                <a:endParaRPr lang="fr-FR" sz="912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36" y="3470871"/>
                <a:ext cx="873316" cy="235834"/>
              </a:xfrm>
              <a:prstGeom prst="rect">
                <a:avLst/>
              </a:prstGeom>
              <a:blipFill rotWithShape="0">
                <a:blip r:embed="rId4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218027" y="135432"/>
            <a:ext cx="1950599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60" dirty="0">
                <a:solidFill>
                  <a:schemeClr val="accent1">
                    <a:lumMod val="50000"/>
                  </a:schemeClr>
                </a:solidFill>
              </a:rPr>
              <a:t>[IJMPA 30 (2015) 1530022]</a:t>
            </a:r>
          </a:p>
          <a:p>
            <a:r>
              <a:rPr lang="fr-FR" sz="1260" dirty="0">
                <a:solidFill>
                  <a:schemeClr val="accent1">
                    <a:lumMod val="50000"/>
                  </a:schemeClr>
                </a:solidFill>
              </a:rPr>
              <a:t>[JINST 3 (2008) S08005]</a:t>
            </a:r>
          </a:p>
        </p:txBody>
      </p:sp>
    </p:spTree>
    <p:extLst>
      <p:ext uri="{BB962C8B-B14F-4D97-AF65-F5344CB8AC3E}">
        <p14:creationId xmlns:p14="http://schemas.microsoft.com/office/powerpoint/2010/main" val="18417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8E12A-0987-F54E-A0EE-99E4090CF314}" type="slidenum">
              <a:rPr lang="fr-FR" smtClean="0"/>
              <a:t>30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127" y="1003434"/>
            <a:ext cx="6581528" cy="4102186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28650" y="0"/>
            <a:ext cx="7886700" cy="9941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 err="1" smtClean="0"/>
              <a:t>pHe</a:t>
            </a:r>
            <a:r>
              <a:rPr lang="fr-FR" dirty="0" smtClean="0"/>
              <a:t> collisions at 110 </a:t>
            </a:r>
            <a:r>
              <a:rPr lang="fr-FR" dirty="0" err="1" smtClean="0"/>
              <a:t>GeV</a:t>
            </a:r>
            <a:r>
              <a:rPr lang="fr-FR" dirty="0" smtClean="0"/>
              <a:t>: </a:t>
            </a:r>
            <a:r>
              <a:rPr lang="fr-FR" dirty="0" err="1" smtClean="0"/>
              <a:t>result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37320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82633" y="273844"/>
            <a:ext cx="8512232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633" y="1369219"/>
            <a:ext cx="8354291" cy="3398044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Active program of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study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of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heavy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ion collisions at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fr-FR" sz="1300" dirty="0" smtClean="0">
                <a:latin typeface="Geneva" charset="0"/>
                <a:ea typeface="Geneva" charset="0"/>
                <a:cs typeface="Geneva" charset="0"/>
              </a:rPr>
              <a:t>Proton-Lead collisions</a:t>
            </a:r>
          </a:p>
          <a:p>
            <a:pPr lvl="1">
              <a:lnSpc>
                <a:spcPct val="120000"/>
              </a:lnSpc>
            </a:pPr>
            <a:r>
              <a:rPr lang="fr-FR" sz="1300" dirty="0" err="1" smtClean="0">
                <a:latin typeface="Geneva" charset="0"/>
                <a:ea typeface="Geneva" charset="0"/>
                <a:cs typeface="Geneva" charset="0"/>
              </a:rPr>
              <a:t>Fixed</a:t>
            </a:r>
            <a:r>
              <a:rPr lang="fr-FR" sz="13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300" dirty="0" err="1" smtClean="0">
                <a:latin typeface="Geneva" charset="0"/>
                <a:ea typeface="Geneva" charset="0"/>
                <a:cs typeface="Geneva" charset="0"/>
              </a:rPr>
              <a:t>target</a:t>
            </a:r>
            <a:r>
              <a:rPr lang="fr-FR" sz="1300" dirty="0" smtClean="0">
                <a:latin typeface="Geneva" charset="0"/>
                <a:ea typeface="Geneva" charset="0"/>
                <a:cs typeface="Geneva" charset="0"/>
              </a:rPr>
              <a:t> program</a:t>
            </a:r>
            <a:r>
              <a:rPr lang="fr-FR" sz="1300" dirty="0" smtClean="0">
                <a:latin typeface="Geneva" charset="0"/>
                <a:ea typeface="Geneva" charset="0"/>
                <a:cs typeface="Geneva" charset="0"/>
              </a:rPr>
              <a:t> </a:t>
            </a:r>
            <a:endParaRPr lang="fr-FR" sz="13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20000"/>
              </a:lnSpc>
            </a:pP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Improvements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foreseen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after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detector upgrade for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PbPb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where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granularity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and high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multiplicity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reach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will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be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improved</a:t>
            </a:r>
            <a:endParaRPr lang="fr-FR" sz="20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20000"/>
              </a:lnSpc>
            </a:pP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Success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of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fixed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target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program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triggered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new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ideas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: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bent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crystals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wire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targets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improved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gas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injection system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that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are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under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study</a:t>
            </a:r>
            <a:endParaRPr lang="fr-FR" sz="20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20000"/>
              </a:lnSpc>
            </a:pP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A large fraction of the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activities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I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presented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are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done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at LAL: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we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welcome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collaborations on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these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2000" dirty="0" err="1" smtClean="0">
                <a:latin typeface="Geneva" charset="0"/>
                <a:ea typeface="Geneva" charset="0"/>
                <a:cs typeface="Geneva" charset="0"/>
              </a:rPr>
              <a:t>subjects</a:t>
            </a:r>
            <a:r>
              <a:rPr lang="fr-FR" sz="2000" dirty="0" smtClean="0">
                <a:latin typeface="Geneva" charset="0"/>
                <a:ea typeface="Geneva" charset="0"/>
                <a:cs typeface="Geneva" charset="0"/>
              </a:rPr>
              <a:t> !</a:t>
            </a:r>
            <a:endParaRPr lang="fr-FR" sz="1600" dirty="0" smtClean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4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80391" y="176914"/>
            <a:ext cx="8046720" cy="8947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 and Heavy 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391" y="1071669"/>
            <a:ext cx="5421122" cy="39694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is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specialised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heavy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flavour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precision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physics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, beauty and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charm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Optimised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for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low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pile-up collisions (</a:t>
            </a:r>
            <a:r>
              <a:rPr lang="fr-FR" sz="1400" i="1" dirty="0" err="1" smtClean="0">
                <a:latin typeface="Geneva" charset="0"/>
                <a:ea typeface="Geneva" charset="0"/>
                <a:cs typeface="Geneva" charset="0"/>
              </a:rPr>
              <a:t>ie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low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multiplicity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): </a:t>
            </a:r>
          </a:p>
          <a:p>
            <a:pPr lvl="2">
              <a:lnSpc>
                <a:spcPct val="100000"/>
              </a:lnSpc>
            </a:pP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Precise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reconstruction of production and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decay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vertices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: time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dependent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i="1" dirty="0" smtClean="0">
                <a:latin typeface="Geneva" charset="0"/>
                <a:ea typeface="Geneva" charset="0"/>
                <a:cs typeface="Geneva" charset="0"/>
              </a:rPr>
              <a:t>CP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violation</a:t>
            </a:r>
          </a:p>
          <a:p>
            <a:pPr lvl="2">
              <a:lnSpc>
                <a:spcPct val="100000"/>
              </a:lnSpc>
            </a:pP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Correlations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between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particles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: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flavour</a:t>
            </a:r>
            <a:r>
              <a:rPr lang="fr-FR" sz="11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100" dirty="0" err="1" smtClean="0">
                <a:latin typeface="Geneva" charset="0"/>
                <a:ea typeface="Geneva" charset="0"/>
                <a:cs typeface="Geneva" charset="0"/>
              </a:rPr>
              <a:t>tagging</a:t>
            </a:r>
            <a:endParaRPr lang="fr-FR" sz="11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00000"/>
              </a:lnSpc>
            </a:pP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Some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characteristics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of the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experiment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make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it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attractive for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measurements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in Heavy ion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physics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600" dirty="0" err="1" smtClean="0">
                <a:latin typeface="Geneva" charset="0"/>
                <a:ea typeface="Geneva" charset="0"/>
                <a:cs typeface="Geneva" charset="0"/>
              </a:rPr>
              <a:t>too</a:t>
            </a:r>
            <a:r>
              <a:rPr lang="fr-FR" sz="1600" dirty="0" smtClean="0">
                <a:latin typeface="Geneva" charset="0"/>
                <a:ea typeface="Geneva" charset="0"/>
                <a:cs typeface="Geneva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Instruments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fully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forward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region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2&lt;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&lt;5</a:t>
            </a:r>
          </a:p>
          <a:p>
            <a:pPr lvl="1">
              <a:lnSpc>
                <a:spcPct val="100000"/>
              </a:lnSpc>
            </a:pPr>
            <a:r>
              <a:rPr lang="fr-FR" sz="1400" u="sng" dirty="0" err="1" smtClean="0">
                <a:latin typeface="Geneva" charset="0"/>
                <a:ea typeface="Geneva" charset="0"/>
                <a:cs typeface="Geneva" charset="0"/>
              </a:rPr>
              <a:t>Precise</a:t>
            </a:r>
            <a:r>
              <a:rPr lang="fr-FR" sz="1400" u="sng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u="sng" dirty="0" err="1" smtClean="0">
                <a:latin typeface="Geneva" charset="0"/>
                <a:ea typeface="Geneva" charset="0"/>
                <a:cs typeface="Geneva" charset="0"/>
              </a:rPr>
              <a:t>vertexing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separation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of prompt production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from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B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decay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products</a:t>
            </a: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 lvl="1">
              <a:lnSpc>
                <a:spcPct val="100000"/>
              </a:lnSpc>
            </a:pPr>
            <a:r>
              <a:rPr lang="fr-FR" sz="1400" u="sng" dirty="0" err="1" smtClean="0">
                <a:latin typeface="Geneva" charset="0"/>
                <a:ea typeface="Geneva" charset="0"/>
                <a:cs typeface="Geneva" charset="0"/>
              </a:rPr>
              <a:t>Precise</a:t>
            </a:r>
            <a:r>
              <a:rPr lang="fr-FR" sz="1400" u="sng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u="sng" dirty="0" err="1" smtClean="0">
                <a:latin typeface="Geneva" charset="0"/>
                <a:ea typeface="Geneva" charset="0"/>
                <a:cs typeface="Geneva" charset="0"/>
              </a:rPr>
              <a:t>tracking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reconstruction down to </a:t>
            </a:r>
            <a:r>
              <a:rPr lang="fr-FR" sz="14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400" baseline="-25000" dirty="0" err="1" smtClean="0">
                <a:latin typeface="Geneva" charset="0"/>
                <a:ea typeface="Geneva" charset="0"/>
                <a:cs typeface="Geneva" charset="0"/>
              </a:rPr>
              <a:t>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=0</a:t>
            </a:r>
          </a:p>
          <a:p>
            <a:pPr lvl="1">
              <a:lnSpc>
                <a:spcPct val="100000"/>
              </a:lnSpc>
            </a:pPr>
            <a:r>
              <a:rPr lang="fr-FR" sz="1400" u="sng" dirty="0" err="1" smtClean="0">
                <a:latin typeface="Geneva" charset="0"/>
                <a:ea typeface="Geneva" charset="0"/>
                <a:cs typeface="Geneva" charset="0"/>
              </a:rPr>
              <a:t>Particle</a:t>
            </a:r>
            <a:r>
              <a:rPr lang="fr-FR" sz="1400" u="sng" dirty="0" smtClean="0">
                <a:latin typeface="Geneva" charset="0"/>
                <a:ea typeface="Geneva" charset="0"/>
                <a:cs typeface="Geneva" charset="0"/>
              </a:rPr>
              <a:t> identification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reconstruction of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hadronic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decays</a:t>
            </a:r>
            <a:endParaRPr lang="is-IS" sz="1400" dirty="0" smtClean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13" y="1369219"/>
            <a:ext cx="2470166" cy="23952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1204" y="3898975"/>
            <a:ext cx="1070475" cy="7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80390" y="176914"/>
            <a:ext cx="8236915" cy="89475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r>
              <a:rPr lang="fr-FR" dirty="0" err="1" smtClean="0"/>
              <a:t>LHCb</a:t>
            </a:r>
            <a:r>
              <a:rPr lang="fr-FR" dirty="0" smtClean="0"/>
              <a:t> </a:t>
            </a:r>
            <a:r>
              <a:rPr lang="fr-FR" dirty="0" err="1" smtClean="0"/>
              <a:t>operates</a:t>
            </a:r>
            <a:r>
              <a:rPr lang="fr-FR" dirty="0" smtClean="0"/>
              <a:t> in </a:t>
            </a:r>
            <a:r>
              <a:rPr lang="fr-FR" dirty="0" err="1" smtClean="0"/>
              <a:t>two</a:t>
            </a:r>
            <a:r>
              <a:rPr lang="fr-FR" dirty="0" smtClean="0"/>
              <a:t> modes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t="9038"/>
          <a:stretch/>
        </p:blipFill>
        <p:spPr>
          <a:xfrm>
            <a:off x="865680" y="1382573"/>
            <a:ext cx="6603139" cy="36853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8095" y="2962656"/>
            <a:ext cx="6956755" cy="1195841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20"/>
          </a:p>
        </p:txBody>
      </p:sp>
      <p:sp>
        <p:nvSpPr>
          <p:cNvPr id="8" name="ZoneTexte 7"/>
          <p:cNvSpPr txBox="1"/>
          <p:nvPr/>
        </p:nvSpPr>
        <p:spPr>
          <a:xfrm rot="-5400000">
            <a:off x="-393220" y="3252355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Unique to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LHCb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  <a:p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Unique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energies</a:t>
            </a:r>
            <a:endParaRPr lang="fr-FR" sz="1400" dirty="0">
              <a:latin typeface="Geneva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3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22985" y="273844"/>
            <a:ext cx="7098030" cy="99417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smtClean="0">
                <a:ea typeface="Symbol" charset="2"/>
                <a:cs typeface="Symbol" charset="2"/>
              </a:rPr>
              <a:t>Heavy </a:t>
            </a:r>
            <a:r>
              <a:rPr lang="fr-FR" dirty="0" err="1" smtClean="0">
                <a:ea typeface="Symbol" charset="2"/>
                <a:cs typeface="Symbol" charset="2"/>
              </a:rPr>
              <a:t>Flavours</a:t>
            </a:r>
            <a:r>
              <a:rPr lang="fr-FR" dirty="0" smtClean="0">
                <a:ea typeface="Symbol" charset="2"/>
                <a:cs typeface="Symbol" charset="2"/>
              </a:rPr>
              <a:t> and Heavy Ions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1022985" y="1414463"/>
            <a:ext cx="7098030" cy="3626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fr-FR" dirty="0" smtClean="0"/>
              <a:t>Most of the analyses (for </a:t>
            </a:r>
            <a:r>
              <a:rPr lang="fr-FR" dirty="0" err="1" smtClean="0"/>
              <a:t>heavy</a:t>
            </a:r>
            <a:r>
              <a:rPr lang="fr-FR" dirty="0" smtClean="0"/>
              <a:t> </a:t>
            </a:r>
            <a:r>
              <a:rPr lang="fr-FR" dirty="0" err="1" smtClean="0"/>
              <a:t>flavour</a:t>
            </a:r>
            <a:r>
              <a:rPr lang="fr-FR" dirty="0" smtClean="0"/>
              <a:t>) </a:t>
            </a:r>
            <a:r>
              <a:rPr lang="fr-FR" dirty="0" err="1" smtClean="0"/>
              <a:t>consist</a:t>
            </a:r>
            <a:r>
              <a:rPr lang="fr-FR" dirty="0" smtClean="0"/>
              <a:t> in </a:t>
            </a:r>
            <a:r>
              <a:rPr lang="fr-FR" dirty="0" err="1" smtClean="0"/>
              <a:t>measuring</a:t>
            </a:r>
            <a:r>
              <a:rPr lang="fr-FR" dirty="0" smtClean="0"/>
              <a:t> the ratio of production in </a:t>
            </a:r>
            <a:r>
              <a:rPr lang="fr-FR" i="1" dirty="0" err="1" smtClean="0">
                <a:solidFill>
                  <a:srgbClr val="FF0000"/>
                </a:solidFill>
              </a:rPr>
              <a:t>p</a:t>
            </a:r>
            <a:r>
              <a:rPr lang="fr-FR" dirty="0" err="1" smtClean="0">
                <a:solidFill>
                  <a:srgbClr val="FF0000"/>
                </a:solidFill>
              </a:rPr>
              <a:t>A</a:t>
            </a:r>
            <a:r>
              <a:rPr lang="fr-FR" dirty="0" smtClean="0"/>
              <a:t> </a:t>
            </a:r>
            <a:r>
              <a:rPr lang="fr-FR" dirty="0" smtClean="0"/>
              <a:t>collisions to </a:t>
            </a:r>
            <a:r>
              <a:rPr lang="fr-FR" i="1" dirty="0" smtClean="0">
                <a:solidFill>
                  <a:srgbClr val="FF0000"/>
                </a:solidFill>
              </a:rPr>
              <a:t>pp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collisions: </a:t>
            </a:r>
            <a:r>
              <a:rPr lang="fr-FR" b="1" dirty="0" err="1" smtClean="0"/>
              <a:t>R</a:t>
            </a:r>
            <a:r>
              <a:rPr lang="fr-FR" b="1" baseline="-25000" dirty="0" err="1" smtClean="0"/>
              <a:t>pA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A = nucleus</a:t>
            </a:r>
            <a:endParaRPr lang="fr-FR" dirty="0" smtClean="0"/>
          </a:p>
          <a:p>
            <a:pPr>
              <a:lnSpc>
                <a:spcPct val="110000"/>
              </a:lnSpc>
            </a:pPr>
            <a:r>
              <a:rPr lang="fr-FR" i="1" dirty="0">
                <a:solidFill>
                  <a:srgbClr val="FF0000"/>
                </a:solidFill>
              </a:rPr>
              <a:t>p</a:t>
            </a:r>
            <a:r>
              <a:rPr lang="fr-FR" i="1" dirty="0" smtClean="0">
                <a:solidFill>
                  <a:srgbClr val="FF0000"/>
                </a:solidFill>
              </a:rPr>
              <a:t>p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collisions: </a:t>
            </a:r>
            <a:r>
              <a:rPr lang="fr-FR" b="1" dirty="0" smtClean="0"/>
              <a:t>hard </a:t>
            </a:r>
            <a:r>
              <a:rPr lang="fr-FR" b="1" dirty="0" err="1" smtClean="0"/>
              <a:t>process</a:t>
            </a:r>
            <a:r>
              <a:rPr lang="fr-FR" b="1" dirty="0" smtClean="0"/>
              <a:t> </a:t>
            </a:r>
            <a:r>
              <a:rPr lang="fr-FR" dirty="0" smtClean="0"/>
              <a:t>cross-section</a:t>
            </a:r>
          </a:p>
          <a:p>
            <a:pPr>
              <a:lnSpc>
                <a:spcPct val="110000"/>
              </a:lnSpc>
            </a:pPr>
            <a:r>
              <a:rPr lang="fr-FR" i="1" dirty="0" err="1" smtClean="0">
                <a:solidFill>
                  <a:srgbClr val="FF0000"/>
                </a:solidFill>
              </a:rPr>
              <a:t>p</a:t>
            </a:r>
            <a:r>
              <a:rPr lang="fr-FR" dirty="0" err="1" smtClean="0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collisions: hard </a:t>
            </a:r>
            <a:r>
              <a:rPr lang="fr-FR" dirty="0" err="1" smtClean="0"/>
              <a:t>process</a:t>
            </a:r>
            <a:r>
              <a:rPr lang="fr-FR" dirty="0" smtClean="0"/>
              <a:t> + </a:t>
            </a:r>
            <a:r>
              <a:rPr lang="fr-FR" b="1" dirty="0" smtClean="0"/>
              <a:t>« cold » </a:t>
            </a:r>
            <a:r>
              <a:rPr lang="fr-FR" b="1" dirty="0" err="1" smtClean="0"/>
              <a:t>nuclear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 </a:t>
            </a:r>
            <a:r>
              <a:rPr lang="fr-FR" b="1" dirty="0" err="1" smtClean="0"/>
              <a:t>effects</a:t>
            </a:r>
            <a:endParaRPr lang="fr-FR" b="1" dirty="0" smtClean="0"/>
          </a:p>
          <a:p>
            <a:pPr lvl="1">
              <a:lnSpc>
                <a:spcPct val="110000"/>
              </a:lnSpc>
            </a:pPr>
            <a:r>
              <a:rPr lang="fr-FR" u="sng" dirty="0" err="1" smtClean="0"/>
              <a:t>Shadowing</a:t>
            </a:r>
            <a:r>
              <a:rPr lang="fr-FR" u="sng" dirty="0" smtClean="0"/>
              <a:t> and anti-</a:t>
            </a:r>
            <a:r>
              <a:rPr lang="fr-FR" u="sng" dirty="0" err="1" smtClean="0"/>
              <a:t>shadowing</a:t>
            </a:r>
            <a:r>
              <a:rPr lang="fr-FR" dirty="0" smtClean="0"/>
              <a:t>: parton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r>
              <a:rPr lang="fr-FR" dirty="0" smtClean="0"/>
              <a:t> of protons and neutrons are </a:t>
            </a:r>
            <a:r>
              <a:rPr lang="fr-FR" dirty="0" err="1" smtClean="0"/>
              <a:t>modified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in a </a:t>
            </a:r>
            <a:r>
              <a:rPr lang="fr-FR" dirty="0" smtClean="0"/>
              <a:t>nucleus </a:t>
            </a:r>
            <a:r>
              <a:rPr lang="fr-FR" dirty="0" err="1" smtClean="0"/>
              <a:t>compared</a:t>
            </a:r>
            <a:r>
              <a:rPr lang="fr-FR" dirty="0" smtClean="0"/>
              <a:t> to a single proton</a:t>
            </a:r>
          </a:p>
          <a:p>
            <a:pPr lvl="1">
              <a:lnSpc>
                <a:spcPct val="110000"/>
              </a:lnSpc>
            </a:pPr>
            <a:r>
              <a:rPr lang="fr-FR" u="sng" dirty="0" err="1" smtClean="0"/>
              <a:t>Energy</a:t>
            </a:r>
            <a:r>
              <a:rPr lang="fr-FR" u="sng" dirty="0" smtClean="0"/>
              <a:t> </a:t>
            </a:r>
            <a:r>
              <a:rPr lang="fr-FR" u="sng" dirty="0" err="1" smtClean="0"/>
              <a:t>loss</a:t>
            </a:r>
            <a:r>
              <a:rPr lang="fr-FR" dirty="0" smtClean="0"/>
              <a:t>: </a:t>
            </a:r>
            <a:r>
              <a:rPr lang="fr-FR" dirty="0" err="1" smtClean="0"/>
              <a:t>heavy</a:t>
            </a:r>
            <a:r>
              <a:rPr lang="fr-FR" dirty="0" smtClean="0"/>
              <a:t> quarks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in the medium of the collision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forming</a:t>
            </a:r>
            <a:r>
              <a:rPr lang="fr-FR" dirty="0" smtClean="0"/>
              <a:t> hadrons</a:t>
            </a:r>
          </a:p>
          <a:p>
            <a:pPr>
              <a:lnSpc>
                <a:spcPct val="110000"/>
              </a:lnSpc>
            </a:pPr>
            <a:r>
              <a:rPr lang="fr-FR" dirty="0" smtClean="0">
                <a:solidFill>
                  <a:srgbClr val="FF0000"/>
                </a:solidFill>
              </a:rPr>
              <a:t>AA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collisions: hard </a:t>
            </a:r>
            <a:r>
              <a:rPr lang="fr-FR" dirty="0" err="1" smtClean="0"/>
              <a:t>process</a:t>
            </a:r>
            <a:r>
              <a:rPr lang="fr-FR" dirty="0" smtClean="0"/>
              <a:t> + « cold »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+ </a:t>
            </a:r>
            <a:r>
              <a:rPr lang="fr-FR" b="1" dirty="0" smtClean="0"/>
              <a:t>« hot » </a:t>
            </a:r>
            <a:r>
              <a:rPr lang="fr-FR" b="1" dirty="0" err="1" smtClean="0"/>
              <a:t>nuclear</a:t>
            </a:r>
            <a:r>
              <a:rPr lang="fr-FR" b="1" dirty="0" smtClean="0"/>
              <a:t> </a:t>
            </a:r>
            <a:r>
              <a:rPr lang="fr-FR" b="1" dirty="0" err="1" smtClean="0"/>
              <a:t>matter</a:t>
            </a:r>
            <a:r>
              <a:rPr lang="fr-FR" b="1" dirty="0" smtClean="0"/>
              <a:t> </a:t>
            </a:r>
            <a:r>
              <a:rPr lang="fr-FR" b="1" dirty="0" err="1" smtClean="0"/>
              <a:t>effects</a:t>
            </a:r>
            <a:r>
              <a:rPr lang="fr-FR" b="1" dirty="0" smtClean="0"/>
              <a:t> </a:t>
            </a:r>
            <a:r>
              <a:rPr lang="fr-FR" dirty="0" smtClean="0"/>
              <a:t>(due to Quark Gluon Plasma, free quarks </a:t>
            </a:r>
            <a:r>
              <a:rPr lang="fr-FR" dirty="0" err="1" smtClean="0"/>
              <a:t>during</a:t>
            </a:r>
            <a:r>
              <a:rPr lang="fr-FR" dirty="0" smtClean="0"/>
              <a:t> a short time </a:t>
            </a:r>
            <a:r>
              <a:rPr lang="fr-FR" dirty="0" err="1" smtClean="0"/>
              <a:t>after</a:t>
            </a:r>
            <a:r>
              <a:rPr lang="fr-FR" dirty="0" smtClean="0"/>
              <a:t> the collision):</a:t>
            </a:r>
          </a:p>
          <a:p>
            <a:pPr lvl="1">
              <a:lnSpc>
                <a:spcPct val="110000"/>
              </a:lnSpc>
            </a:pPr>
            <a:r>
              <a:rPr lang="fr-FR" u="sng" dirty="0" err="1" smtClean="0"/>
              <a:t>Recombination</a:t>
            </a:r>
            <a:r>
              <a:rPr lang="fr-FR" dirty="0" smtClean="0"/>
              <a:t>: a lot of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heavy</a:t>
            </a:r>
            <a:r>
              <a:rPr lang="fr-FR" dirty="0" smtClean="0"/>
              <a:t> quarks are </a:t>
            </a:r>
            <a:r>
              <a:rPr lang="fr-FR" dirty="0" err="1" smtClean="0"/>
              <a:t>present</a:t>
            </a:r>
            <a:r>
              <a:rPr lang="fr-FR" dirty="0" smtClean="0"/>
              <a:t> in the medium and </a:t>
            </a:r>
            <a:r>
              <a:rPr lang="fr-FR" dirty="0" err="1" smtClean="0"/>
              <a:t>enhance</a:t>
            </a:r>
            <a:r>
              <a:rPr lang="fr-FR" dirty="0" smtClean="0"/>
              <a:t> the production of </a:t>
            </a:r>
            <a:r>
              <a:rPr lang="fr-FR" dirty="0" err="1" smtClean="0"/>
              <a:t>quarkonium</a:t>
            </a:r>
            <a:r>
              <a:rPr lang="fr-FR" dirty="0" smtClean="0"/>
              <a:t> (</a:t>
            </a:r>
            <a:r>
              <a:rPr lang="fr-FR" dirty="0" err="1" smtClean="0"/>
              <a:t>heavy</a:t>
            </a:r>
            <a:r>
              <a:rPr lang="fr-FR" dirty="0" smtClean="0"/>
              <a:t> quark </a:t>
            </a:r>
            <a:r>
              <a:rPr lang="fr-FR" dirty="0" err="1" smtClean="0"/>
              <a:t>bound</a:t>
            </a:r>
            <a:r>
              <a:rPr lang="fr-FR" dirty="0" smtClean="0"/>
              <a:t> states)</a:t>
            </a:r>
          </a:p>
          <a:p>
            <a:pPr lvl="1">
              <a:lnSpc>
                <a:spcPct val="110000"/>
              </a:lnSpc>
            </a:pPr>
            <a:r>
              <a:rPr lang="fr-FR" u="sng" dirty="0" smtClean="0"/>
              <a:t>Dissociation</a:t>
            </a:r>
            <a:r>
              <a:rPr lang="fr-FR" dirty="0" smtClean="0"/>
              <a:t>: </a:t>
            </a:r>
            <a:r>
              <a:rPr lang="fr-FR" dirty="0" err="1" smtClean="0"/>
              <a:t>quarkonium</a:t>
            </a:r>
            <a:r>
              <a:rPr lang="fr-FR" dirty="0" smtClean="0"/>
              <a:t> </a:t>
            </a:r>
            <a:r>
              <a:rPr lang="fr-FR" dirty="0" err="1" smtClean="0"/>
              <a:t>melt</a:t>
            </a:r>
            <a:r>
              <a:rPr lang="fr-FR" dirty="0" smtClean="0"/>
              <a:t> in the medium </a:t>
            </a:r>
          </a:p>
          <a:p>
            <a:pPr>
              <a:lnSpc>
                <a:spcPct val="110000"/>
              </a:lnSpc>
            </a:pPr>
            <a:r>
              <a:rPr lang="fr-FR" i="1" dirty="0" err="1" smtClean="0">
                <a:solidFill>
                  <a:srgbClr val="FF0000"/>
                </a:solidFill>
              </a:rPr>
              <a:t>p</a:t>
            </a:r>
            <a:r>
              <a:rPr lang="fr-FR" dirty="0" err="1">
                <a:solidFill>
                  <a:srgbClr val="FF0000"/>
                </a:solidFill>
              </a:rPr>
              <a:t>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collisions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the « background » </a:t>
            </a:r>
            <a:r>
              <a:rPr lang="fr-FR" dirty="0" err="1" smtClean="0"/>
              <a:t>mechanisms</a:t>
            </a:r>
            <a:r>
              <a:rPr lang="fr-FR" dirty="0" smtClean="0"/>
              <a:t> to the </a:t>
            </a:r>
            <a:r>
              <a:rPr lang="fr-FR" dirty="0" err="1" smtClean="0"/>
              <a:t>ones</a:t>
            </a:r>
            <a:r>
              <a:rPr lang="fr-FR" dirty="0" smtClean="0"/>
              <a:t> due to QGP in </a:t>
            </a:r>
            <a:r>
              <a:rPr lang="fr-FR" dirty="0" smtClean="0">
                <a:solidFill>
                  <a:srgbClr val="FF0000"/>
                </a:solidFill>
              </a:rPr>
              <a:t>AA </a:t>
            </a:r>
            <a:r>
              <a:rPr lang="fr-FR" dirty="0" smtClean="0"/>
              <a:t>collisions, and are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interesting</a:t>
            </a:r>
            <a:r>
              <a:rPr lang="fr-FR" dirty="0" smtClean="0"/>
              <a:t> in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9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err="1" smtClean="0"/>
              <a:t>Collider</a:t>
            </a:r>
            <a:r>
              <a:rPr lang="fr-FR" dirty="0" smtClean="0"/>
              <a:t> mode: </a:t>
            </a:r>
            <a:r>
              <a:rPr lang="fr-FR" dirty="0" err="1" smtClean="0"/>
              <a:t>PbPb</a:t>
            </a:r>
            <a:r>
              <a:rPr lang="fr-FR" dirty="0" smtClean="0"/>
              <a:t> collisions (2015)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9" y="852140"/>
            <a:ext cx="5892034" cy="326350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LHCb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took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part for the first time to a LHC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PbPb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run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end of 2015,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emphasis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on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low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multiplicity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events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Up 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to 54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colliding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bunches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i="1" dirty="0" err="1">
                <a:latin typeface="Geneva" charset="0"/>
                <a:ea typeface="Geneva" charset="0"/>
                <a:cs typeface="Geneva" charset="0"/>
              </a:rPr>
              <a:t>ie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10% of the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luminosity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provided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to the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other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LHC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experiments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, and a total of 3-5 </a:t>
            </a:r>
            <a:r>
              <a:rPr lang="fr-FR" sz="1400" dirty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b</a:t>
            </a:r>
            <a:r>
              <a:rPr lang="fr-FR" sz="1400" baseline="30000" dirty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integrated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>
                <a:latin typeface="Geneva" charset="0"/>
                <a:ea typeface="Geneva" charset="0"/>
                <a:cs typeface="Geneva" charset="0"/>
              </a:rPr>
              <a:t>luminosity</a:t>
            </a:r>
            <a:r>
              <a:rPr lang="fr-FR" sz="14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recorded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the detector running in standard conditions (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same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as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proton-proton collisions)</a:t>
            </a:r>
          </a:p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Centrality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reach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: up to 50%,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where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measurements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of J/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D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i="1" dirty="0" smtClean="0">
                <a:latin typeface="Geneva" charset="0"/>
                <a:ea typeface="Geneva" charset="0"/>
                <a:cs typeface="Geneva" charset="0"/>
              </a:rPr>
              <a:t>K</a:t>
            </a:r>
            <a:r>
              <a:rPr lang="fr-FR" sz="1400" baseline="-25000" dirty="0" smtClean="0">
                <a:latin typeface="Geneva" charset="0"/>
                <a:ea typeface="Geneva" charset="0"/>
                <a:cs typeface="Geneva" charset="0"/>
              </a:rPr>
              <a:t>s</a:t>
            </a:r>
            <a:r>
              <a:rPr lang="fr-FR" sz="1400" baseline="30000" dirty="0" smtClean="0">
                <a:latin typeface="Geneva" charset="0"/>
                <a:ea typeface="Geneva" charset="0"/>
                <a:cs typeface="Geneva" charset="0"/>
              </a:rPr>
              <a:t>0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dirty="0" smtClean="0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mr-IN" sz="1400" dirty="0" smtClean="0">
                <a:latin typeface="Geneva" charset="0"/>
                <a:ea typeface="Geneva" charset="0"/>
                <a:cs typeface="Geneva" charset="0"/>
              </a:rPr>
              <a:t>…</a:t>
            </a:r>
            <a:r>
              <a:rPr lang="en-US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production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can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be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done</a:t>
            </a:r>
            <a:endParaRPr lang="fr-FR" sz="1400" dirty="0" smtClean="0">
              <a:latin typeface="Geneva" charset="0"/>
              <a:ea typeface="Geneva" charset="0"/>
              <a:cs typeface="Geneva" charset="0"/>
            </a:endParaRPr>
          </a:p>
          <a:p>
            <a:pPr>
              <a:lnSpc>
                <a:spcPct val="110000"/>
              </a:lnSpc>
            </a:pP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Analysis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still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ongoing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but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difficult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because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of high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multiplicity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events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,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limiting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tracking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efficiency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with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the </a:t>
            </a:r>
            <a:r>
              <a:rPr lang="fr-FR" sz="1400" dirty="0" err="1" smtClean="0">
                <a:latin typeface="Geneva" charset="0"/>
                <a:ea typeface="Geneva" charset="0"/>
                <a:cs typeface="Geneva" charset="0"/>
              </a:rPr>
              <a:t>current</a:t>
            </a:r>
            <a:r>
              <a:rPr lang="fr-FR" sz="1400" dirty="0" smtClean="0">
                <a:latin typeface="Geneva" charset="0"/>
                <a:ea typeface="Geneva" charset="0"/>
                <a:cs typeface="Geneva" charset="0"/>
              </a:rPr>
              <a:t> detector.</a:t>
            </a:r>
            <a:endParaRPr lang="fr-FR" sz="1400" b="1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11" y="3676764"/>
            <a:ext cx="2607531" cy="14667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396" y="995132"/>
            <a:ext cx="2673912" cy="18109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99654" y="1312974"/>
            <a:ext cx="104868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20" i="1" dirty="0"/>
              <a:t>D</a:t>
            </a:r>
            <a:r>
              <a:rPr lang="fr-FR" sz="1620" baseline="30000" dirty="0"/>
              <a:t>0 </a:t>
            </a:r>
            <a:r>
              <a:rPr lang="fr-FR" sz="1620" dirty="0"/>
              <a:t>➝ </a:t>
            </a:r>
            <a:r>
              <a:rPr lang="fr-FR" sz="1620" i="1" dirty="0">
                <a:ea typeface="Symbol" charset="2"/>
                <a:cs typeface="Symbol" charset="2"/>
              </a:rPr>
              <a:t>K</a:t>
            </a:r>
            <a:r>
              <a:rPr lang="fr-FR" sz="1620" baseline="30000" dirty="0"/>
              <a:t>-</a:t>
            </a:r>
            <a:r>
              <a:rPr lang="fr-FR" sz="1620" dirty="0"/>
              <a:t> </a:t>
            </a:r>
            <a:r>
              <a:rPr lang="fr-FR" sz="162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sz="1620" baseline="30000" dirty="0"/>
              <a:t>+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516" y="2998053"/>
            <a:ext cx="2667792" cy="18067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74807" y="3427393"/>
            <a:ext cx="10983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20" i="1" dirty="0"/>
              <a:t>K</a:t>
            </a:r>
            <a:r>
              <a:rPr lang="fr-FR" sz="1620" baseline="30000" dirty="0"/>
              <a:t>0</a:t>
            </a:r>
            <a:r>
              <a:rPr lang="fr-FR" sz="1620" baseline="-25000" dirty="0"/>
              <a:t>S</a:t>
            </a:r>
            <a:r>
              <a:rPr lang="fr-FR" sz="1620" baseline="30000" dirty="0"/>
              <a:t> </a:t>
            </a:r>
            <a:r>
              <a:rPr lang="fr-FR" sz="1620" dirty="0"/>
              <a:t>➝ </a:t>
            </a:r>
            <a:r>
              <a:rPr lang="fr-FR" sz="162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sz="1620" baseline="30000" dirty="0"/>
              <a:t>-</a:t>
            </a:r>
            <a:r>
              <a:rPr lang="fr-FR" sz="1620" dirty="0"/>
              <a:t> </a:t>
            </a:r>
            <a:r>
              <a:rPr lang="fr-FR" sz="162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sz="1620" baseline="30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3459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74284"/>
            <a:ext cx="7886700" cy="3263504"/>
          </a:xfrm>
        </p:spPr>
        <p:txBody>
          <a:bodyPr/>
          <a:lstStyle/>
          <a:p>
            <a:r>
              <a:rPr lang="fr-FR" sz="2000" dirty="0" err="1"/>
              <a:t>However</a:t>
            </a:r>
            <a:r>
              <a:rPr lang="fr-FR" sz="2000" dirty="0"/>
              <a:t> in </a:t>
            </a:r>
            <a:r>
              <a:rPr lang="fr-FR" sz="2000" dirty="0" err="1"/>
              <a:t>low</a:t>
            </a:r>
            <a:r>
              <a:rPr lang="fr-FR" sz="2000" dirty="0"/>
              <a:t> </a:t>
            </a:r>
            <a:r>
              <a:rPr lang="fr-FR" sz="2000" dirty="0" err="1"/>
              <a:t>multiplicity</a:t>
            </a:r>
            <a:r>
              <a:rPr lang="fr-FR" sz="2000" dirty="0"/>
              <a:t> collisions, </a:t>
            </a:r>
            <a:r>
              <a:rPr lang="fr-FR" sz="2000" dirty="0" err="1"/>
              <a:t>LHCb</a:t>
            </a:r>
            <a:r>
              <a:rPr lang="fr-FR" sz="2000" dirty="0"/>
              <a:t> performances are good</a:t>
            </a:r>
          </a:p>
          <a:p>
            <a:r>
              <a:rPr lang="fr-FR" sz="2000" dirty="0" err="1"/>
              <a:t>Measurement</a:t>
            </a:r>
            <a:r>
              <a:rPr lang="fr-FR" sz="2000" dirty="0"/>
              <a:t> of </a:t>
            </a:r>
            <a:r>
              <a:rPr lang="fr-FR" dirty="0" smtClean="0"/>
              <a:t>J/</a:t>
            </a:r>
            <a:r>
              <a:rPr lang="fr-FR" dirty="0" smtClean="0">
                <a:latin typeface="Symbol" charset="2"/>
                <a:ea typeface="Symbol" charset="2"/>
                <a:cs typeface="Symbol" charset="2"/>
              </a:rPr>
              <a:t>y</a:t>
            </a:r>
            <a:r>
              <a:rPr lang="fr-FR" dirty="0" smtClean="0"/>
              <a:t> photo-production in </a:t>
            </a:r>
            <a:r>
              <a:rPr lang="fr-FR" dirty="0"/>
              <a:t>Ultra </a:t>
            </a:r>
            <a:r>
              <a:rPr lang="fr-FR" dirty="0" err="1"/>
              <a:t>Peripheral</a:t>
            </a:r>
            <a:r>
              <a:rPr lang="fr-FR" dirty="0"/>
              <a:t> </a:t>
            </a:r>
            <a:r>
              <a:rPr lang="fr-FR" dirty="0" err="1"/>
              <a:t>PbPb</a:t>
            </a:r>
            <a:r>
              <a:rPr lang="fr-FR" dirty="0"/>
              <a:t> Collisions (UPC</a:t>
            </a:r>
            <a:r>
              <a:rPr lang="fr-FR" dirty="0" smtClean="0"/>
              <a:t>): </a:t>
            </a:r>
            <a:r>
              <a:rPr lang="fr-FR" sz="2000" dirty="0"/>
              <a:t>): cross-section </a:t>
            </a:r>
            <a:r>
              <a:rPr lang="fr-FR" sz="2000" dirty="0" err="1"/>
              <a:t>boosted</a:t>
            </a:r>
            <a:r>
              <a:rPr lang="fr-FR" sz="2000" dirty="0"/>
              <a:t> </a:t>
            </a:r>
            <a:r>
              <a:rPr lang="fr-FR" sz="2000" dirty="0" err="1"/>
              <a:t>compared</a:t>
            </a:r>
            <a:r>
              <a:rPr lang="fr-FR" sz="2000" dirty="0"/>
              <a:t> to </a:t>
            </a:r>
            <a:r>
              <a:rPr lang="fr-FR" sz="2000" i="1" dirty="0"/>
              <a:t>pp</a:t>
            </a:r>
            <a:r>
              <a:rPr lang="fr-FR" sz="2000" dirty="0"/>
              <a:t> </a:t>
            </a:r>
            <a:r>
              <a:rPr lang="fr-FR" sz="2000" dirty="0" err="1"/>
              <a:t>because</a:t>
            </a:r>
            <a:r>
              <a:rPr lang="fr-FR" sz="2000" dirty="0"/>
              <a:t> of high photon flux by factor Z</a:t>
            </a:r>
            <a:r>
              <a:rPr lang="fr-FR" sz="2000" baseline="-25000" dirty="0"/>
              <a:t>Pb</a:t>
            </a:r>
            <a:r>
              <a:rPr lang="fr-FR" sz="2000" baseline="30000" dirty="0"/>
              <a:t>2</a:t>
            </a:r>
            <a:endParaRPr lang="fr-FR" sz="2000" dirty="0"/>
          </a:p>
          <a:p>
            <a:r>
              <a:rPr lang="fr-FR" sz="2000" dirty="0" err="1"/>
              <a:t>Very</a:t>
            </a:r>
            <a:r>
              <a:rPr lang="fr-FR" sz="2000" dirty="0"/>
              <a:t> clean </a:t>
            </a:r>
            <a:r>
              <a:rPr lang="fr-FR" sz="2000" dirty="0" err="1"/>
              <a:t>sample</a:t>
            </a:r>
            <a:r>
              <a:rPr lang="fr-FR" sz="2000" dirty="0"/>
              <a:t> in </a:t>
            </a:r>
            <a:r>
              <a:rPr lang="fr-FR" sz="2000" dirty="0" err="1"/>
              <a:t>events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only</a:t>
            </a:r>
            <a:r>
              <a:rPr lang="fr-FR" sz="2000" dirty="0"/>
              <a:t> 2 muons</a:t>
            </a:r>
          </a:p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err="1" smtClean="0"/>
              <a:t>Collider</a:t>
            </a:r>
            <a:r>
              <a:rPr lang="fr-FR" dirty="0" smtClean="0"/>
              <a:t> mode: </a:t>
            </a:r>
            <a:r>
              <a:rPr lang="fr-FR" dirty="0" err="1" smtClean="0"/>
              <a:t>PbPb</a:t>
            </a:r>
            <a:r>
              <a:rPr lang="fr-FR" dirty="0" smtClean="0"/>
              <a:t> collisions (2015)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" y="3046647"/>
            <a:ext cx="1786161" cy="19944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06" y="3078774"/>
            <a:ext cx="2527142" cy="17070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78" y="3046647"/>
            <a:ext cx="2574704" cy="173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6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238" y="1038758"/>
            <a:ext cx="8208112" cy="372850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8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collisions at 5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TeV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: « 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small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 »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sample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collected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(~50% of the 2013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sample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fr-FR" sz="18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(~13nb</a:t>
            </a:r>
            <a:r>
              <a:rPr lang="fr-FR" sz="16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) and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Pb</a:t>
            </a:r>
            <a:r>
              <a:rPr lang="fr-FR" sz="1800" i="1" dirty="0" err="1" smtClean="0">
                <a:latin typeface="Geneva" charset="0"/>
                <a:ea typeface="Geneva" charset="0"/>
                <a:cs typeface="Geneva" charset="0"/>
              </a:rPr>
              <a:t>p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(~17nb</a:t>
            </a:r>
            <a:r>
              <a:rPr lang="fr-FR" sz="1800" baseline="30000" dirty="0" smtClean="0">
                <a:latin typeface="Geneva" charset="0"/>
                <a:ea typeface="Geneva" charset="0"/>
                <a:cs typeface="Geneva" charset="0"/>
              </a:rPr>
              <a:t>-1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) collisions at 8.2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TeV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: more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than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10 times the 2013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statistics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.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Possibility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to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perform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many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new or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improved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800" dirty="0" err="1" smtClean="0">
                <a:latin typeface="Geneva" charset="0"/>
                <a:ea typeface="Geneva" charset="0"/>
                <a:cs typeface="Geneva" charset="0"/>
              </a:rPr>
              <a:t>measurements</a:t>
            </a:r>
            <a:r>
              <a:rPr lang="fr-FR" sz="1800" dirty="0">
                <a:latin typeface="Geneva" charset="0"/>
                <a:ea typeface="Geneva" charset="0"/>
                <a:cs typeface="Geneva" charset="0"/>
              </a:rPr>
              <a:t> </a:t>
            </a:r>
            <a:r>
              <a:rPr lang="fr-FR" sz="1050" dirty="0" smtClean="0">
                <a:solidFill>
                  <a:srgbClr val="002060"/>
                </a:solidFill>
                <a:latin typeface="Geneva" charset="0"/>
                <a:ea typeface="Geneva" charset="0"/>
                <a:cs typeface="Geneva" charset="0"/>
              </a:rPr>
              <a:t>[LHCb-PUB-2016-011]</a:t>
            </a:r>
            <a:r>
              <a:rPr lang="fr-FR" sz="1800" dirty="0" smtClean="0">
                <a:latin typeface="Geneva" charset="0"/>
                <a:ea typeface="Geneva" charset="0"/>
                <a:cs typeface="Geneva" charset="0"/>
              </a:rPr>
              <a:t> </a:t>
            </a:r>
            <a:endParaRPr lang="fr-FR" sz="1800" dirty="0">
              <a:latin typeface="Geneva" charset="0"/>
              <a:ea typeface="Geneva" charset="0"/>
              <a:cs typeface="Geneva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69FD-F6FD-0649-A221-1E17ECBCC294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7238" y="84491"/>
            <a:ext cx="8280807" cy="76031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/>
          <a:lstStyle/>
          <a:p>
            <a:pPr algn="ctr"/>
            <a:r>
              <a:rPr lang="fr-FR" dirty="0" err="1" smtClean="0"/>
              <a:t>Collider</a:t>
            </a:r>
            <a:r>
              <a:rPr lang="fr-FR" dirty="0" smtClean="0"/>
              <a:t> mode: </a:t>
            </a:r>
            <a:r>
              <a:rPr lang="fr-FR" dirty="0" err="1" smtClean="0"/>
              <a:t>pPb</a:t>
            </a:r>
            <a:r>
              <a:rPr lang="fr-FR" dirty="0" smtClean="0"/>
              <a:t> collisions (2016)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" y="3036015"/>
            <a:ext cx="5806779" cy="16877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75" y="2596860"/>
            <a:ext cx="3217025" cy="22519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82593" y="3340430"/>
            <a:ext cx="1245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/>
              <a:t>D</a:t>
            </a:r>
            <a:r>
              <a:rPr lang="fr-FR" sz="1600" baseline="30000" dirty="0"/>
              <a:t>+</a:t>
            </a:r>
            <a:r>
              <a:rPr lang="fr-FR" sz="1600" baseline="30000" dirty="0" smtClean="0"/>
              <a:t> </a:t>
            </a:r>
            <a:r>
              <a:rPr lang="fr-FR" sz="1600" dirty="0"/>
              <a:t>➝ </a:t>
            </a:r>
            <a:r>
              <a:rPr lang="fr-FR" sz="1600" i="1" dirty="0">
                <a:ea typeface="Symbol" charset="2"/>
                <a:cs typeface="Symbol" charset="2"/>
              </a:rPr>
              <a:t>K</a:t>
            </a:r>
            <a:r>
              <a:rPr lang="fr-FR" sz="1600" baseline="30000" dirty="0"/>
              <a:t>-</a:t>
            </a:r>
            <a:r>
              <a:rPr lang="fr-FR" sz="1600" dirty="0"/>
              <a:t> </a:t>
            </a:r>
            <a:r>
              <a:rPr lang="fr-FR" sz="16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sz="1600" baseline="30000" dirty="0" smtClean="0"/>
              <a:t>+ </a:t>
            </a:r>
            <a:r>
              <a:rPr lang="fr-FR" sz="160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fr-FR" sz="1600" baseline="30000" dirty="0" smtClean="0"/>
              <a:t>+</a:t>
            </a:r>
            <a:endParaRPr lang="fr-FR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12598283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5475</TotalTime>
  <Words>1915</Words>
  <Application>Microsoft Macintosh PowerPoint</Application>
  <PresentationFormat>Présentation à l'écran (16:9)</PresentationFormat>
  <Paragraphs>237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Calibri</vt:lpstr>
      <vt:lpstr>Calibri Light</vt:lpstr>
      <vt:lpstr>Cambria Math</vt:lpstr>
      <vt:lpstr>Geneva</vt:lpstr>
      <vt:lpstr>ＭＳ Ｐゴシック</vt:lpstr>
      <vt:lpstr>Symbol</vt:lpstr>
      <vt:lpstr>Arial</vt:lpstr>
      <vt:lpstr>Thème Office</vt:lpstr>
      <vt:lpstr>Heavy Ion Physics with LHCb</vt:lpstr>
      <vt:lpstr>LHCb and Heavy Ions</vt:lpstr>
      <vt:lpstr>The LHCb experiment</vt:lpstr>
      <vt:lpstr>LHCb and Heavy Ions</vt:lpstr>
      <vt:lpstr>LHCb operates in two modes</vt:lpstr>
      <vt:lpstr>Heavy Flavours and Heavy Ions</vt:lpstr>
      <vt:lpstr>Collider mode: PbPb collisions (2015)</vt:lpstr>
      <vt:lpstr>Collider mode: PbPb collisions (2015)</vt:lpstr>
      <vt:lpstr>Collider mode: pPb collisions (2016)</vt:lpstr>
      <vt:lpstr>Collider mode: pPb collisions (2013, 2016)</vt:lpstr>
      <vt:lpstr>D0 production in pPb collisions at 5 TeV</vt:lpstr>
      <vt:lpstr>D0 production: Signal selection</vt:lpstr>
      <vt:lpstr>D0 production: Absolute cross-sections</vt:lpstr>
      <vt:lpstr>D0 production: Integrated cross-sections</vt:lpstr>
      <vt:lpstr>D0 production: Reference pp cross-section</vt:lpstr>
      <vt:lpstr>D0 production: RpPb</vt:lpstr>
      <vt:lpstr>D0 production: RpPb</vt:lpstr>
      <vt:lpstr>D0 production: RFB</vt:lpstr>
      <vt:lpstr>Collider mode: pPb collisions (2016)</vt:lpstr>
      <vt:lpstr>Présentation PowerPoint</vt:lpstr>
      <vt:lpstr>Présentation PowerPoint</vt:lpstr>
      <vt:lpstr>Fixed Target Physics With LHCb</vt:lpstr>
      <vt:lpstr>Fixed Target Physics With LHCb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Results</vt:lpstr>
      <vt:lpstr>Conclusions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LHCb Run 2 restart</dc:title>
  <dc:creator>Utilisateur de Microsoft Office</dc:creator>
  <cp:lastModifiedBy>Utilisateur de Microsoft Office</cp:lastModifiedBy>
  <cp:revision>444</cp:revision>
  <cp:lastPrinted>2017-02-04T16:46:36Z</cp:lastPrinted>
  <dcterms:created xsi:type="dcterms:W3CDTF">2015-10-20T13:57:23Z</dcterms:created>
  <dcterms:modified xsi:type="dcterms:W3CDTF">2017-11-07T21:45:06Z</dcterms:modified>
</cp:coreProperties>
</file>