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6"/>
  </p:notesMasterIdLst>
  <p:sldIdLst>
    <p:sldId id="256" r:id="rId2"/>
    <p:sldId id="278" r:id="rId3"/>
    <p:sldId id="260" r:id="rId4"/>
    <p:sldId id="257" r:id="rId5"/>
    <p:sldId id="274" r:id="rId6"/>
    <p:sldId id="259" r:id="rId7"/>
    <p:sldId id="262" r:id="rId8"/>
    <p:sldId id="263" r:id="rId9"/>
    <p:sldId id="270" r:id="rId10"/>
    <p:sldId id="276" r:id="rId11"/>
    <p:sldId id="272" r:id="rId12"/>
    <p:sldId id="273" r:id="rId13"/>
    <p:sldId id="280" r:id="rId14"/>
    <p:sldId id="27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E081CA3B-02B6-4E03-9F9C-095FF1B7BA1C}">
          <p14:sldIdLst>
            <p14:sldId id="256"/>
            <p14:sldId id="278"/>
            <p14:sldId id="260"/>
            <p14:sldId id="257"/>
            <p14:sldId id="274"/>
            <p14:sldId id="259"/>
            <p14:sldId id="262"/>
            <p14:sldId id="263"/>
            <p14:sldId id="270"/>
            <p14:sldId id="276"/>
            <p14:sldId id="272"/>
            <p14:sldId id="273"/>
            <p14:sldId id="280"/>
            <p14:sldId id="2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46" autoAdjust="0"/>
    <p:restoredTop sz="94660"/>
  </p:normalViewPr>
  <p:slideViewPr>
    <p:cSldViewPr snapToGrid="0">
      <p:cViewPr varScale="1">
        <p:scale>
          <a:sx n="104" d="100"/>
          <a:sy n="104" d="100"/>
        </p:scale>
        <p:origin x="144"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0D7E95-BA7B-44F3-805F-28EB13F0772E}" type="datetimeFigureOut">
              <a:rPr lang="uk-UA" smtClean="0"/>
              <a:t>08.11.2017</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2DDC33-8E1B-424E-A577-839EB29940FE}" type="slidenum">
              <a:rPr lang="uk-UA" smtClean="0"/>
              <a:t>‹#›</a:t>
            </a:fld>
            <a:endParaRPr lang="uk-UA"/>
          </a:p>
        </p:txBody>
      </p:sp>
    </p:spTree>
    <p:extLst>
      <p:ext uri="{BB962C8B-B14F-4D97-AF65-F5344CB8AC3E}">
        <p14:creationId xmlns:p14="http://schemas.microsoft.com/office/powerpoint/2010/main" val="540766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73BF6DB-8B01-47E6-8869-029A11B8F8A9}" type="datetime1">
              <a:rPr lang="uk-UA" smtClean="0"/>
              <a:t>08.11.2017</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4E2402B-8131-4BA4-A77A-8966EDB9974E}" type="slidenum">
              <a:rPr lang="uk-UA" smtClean="0"/>
              <a:t>‹#›</a:t>
            </a:fld>
            <a:endParaRPr lang="uk-UA"/>
          </a:p>
        </p:txBody>
      </p:sp>
    </p:spTree>
    <p:extLst>
      <p:ext uri="{BB962C8B-B14F-4D97-AF65-F5344CB8AC3E}">
        <p14:creationId xmlns:p14="http://schemas.microsoft.com/office/powerpoint/2010/main" val="212412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BD87A4F-2399-4117-A967-C8592B97457C}" type="datetime1">
              <a:rPr lang="uk-UA" smtClean="0"/>
              <a:t>08.11.2017</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4E2402B-8131-4BA4-A77A-8966EDB9974E}" type="slidenum">
              <a:rPr lang="uk-UA" smtClean="0"/>
              <a:t>‹#›</a:t>
            </a:fld>
            <a:endParaRPr lang="uk-UA"/>
          </a:p>
        </p:txBody>
      </p:sp>
    </p:spTree>
    <p:extLst>
      <p:ext uri="{BB962C8B-B14F-4D97-AF65-F5344CB8AC3E}">
        <p14:creationId xmlns:p14="http://schemas.microsoft.com/office/powerpoint/2010/main" val="618641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4BD89D5-2076-4424-8170-372C685454EE}" type="datetime1">
              <a:rPr lang="uk-UA" smtClean="0"/>
              <a:t>08.11.2017</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4E2402B-8131-4BA4-A77A-8966EDB9974E}" type="slidenum">
              <a:rPr lang="uk-UA" smtClean="0"/>
              <a:t>‹#›</a:t>
            </a:fld>
            <a:endParaRPr lang="uk-U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60069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8EFFC7E-AD5F-4B9D-9728-D76BE1490C7A}" type="datetime1">
              <a:rPr lang="uk-UA" smtClean="0"/>
              <a:t>08.11.2017</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4E2402B-8131-4BA4-A77A-8966EDB9974E}" type="slidenum">
              <a:rPr lang="uk-UA" smtClean="0"/>
              <a:t>‹#›</a:t>
            </a:fld>
            <a:endParaRPr lang="uk-UA"/>
          </a:p>
        </p:txBody>
      </p:sp>
    </p:spTree>
    <p:extLst>
      <p:ext uri="{BB962C8B-B14F-4D97-AF65-F5344CB8AC3E}">
        <p14:creationId xmlns:p14="http://schemas.microsoft.com/office/powerpoint/2010/main" val="2920269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70FA5E1-86BD-4B75-8D72-5DD9A985945A}" type="datetime1">
              <a:rPr lang="uk-UA" smtClean="0"/>
              <a:t>08.11.2017</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4E2402B-8131-4BA4-A77A-8966EDB9974E}" type="slidenum">
              <a:rPr lang="uk-UA" smtClean="0"/>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130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94F08-1977-40CC-B69F-DA6CE2BAECAA}" type="datetime1">
              <a:rPr lang="uk-UA" smtClean="0"/>
              <a:t>08.11.2017</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4E2402B-8131-4BA4-A77A-8966EDB9974E}" type="slidenum">
              <a:rPr lang="uk-UA" smtClean="0"/>
              <a:t>‹#›</a:t>
            </a:fld>
            <a:endParaRPr lang="uk-UA"/>
          </a:p>
        </p:txBody>
      </p:sp>
    </p:spTree>
    <p:extLst>
      <p:ext uri="{BB962C8B-B14F-4D97-AF65-F5344CB8AC3E}">
        <p14:creationId xmlns:p14="http://schemas.microsoft.com/office/powerpoint/2010/main" val="317047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43CF61D-14FD-4F3F-83B9-CAEDA9C46013}" type="datetime1">
              <a:rPr lang="uk-UA" smtClean="0"/>
              <a:t>08.11.2017</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4E2402B-8131-4BA4-A77A-8966EDB9974E}" type="slidenum">
              <a:rPr lang="uk-UA" smtClean="0"/>
              <a:t>‹#›</a:t>
            </a:fld>
            <a:endParaRPr lang="uk-UA"/>
          </a:p>
        </p:txBody>
      </p:sp>
    </p:spTree>
    <p:extLst>
      <p:ext uri="{BB962C8B-B14F-4D97-AF65-F5344CB8AC3E}">
        <p14:creationId xmlns:p14="http://schemas.microsoft.com/office/powerpoint/2010/main" val="1339165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092661-C17B-4E47-9645-BA764BD53B7C}" type="datetime1">
              <a:rPr lang="uk-UA" smtClean="0"/>
              <a:t>08.11.2017</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4E2402B-8131-4BA4-A77A-8966EDB9974E}" type="slidenum">
              <a:rPr lang="uk-UA" smtClean="0"/>
              <a:t>‹#›</a:t>
            </a:fld>
            <a:endParaRPr lang="uk-UA"/>
          </a:p>
        </p:txBody>
      </p:sp>
    </p:spTree>
    <p:extLst>
      <p:ext uri="{BB962C8B-B14F-4D97-AF65-F5344CB8AC3E}">
        <p14:creationId xmlns:p14="http://schemas.microsoft.com/office/powerpoint/2010/main" val="571084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AF77DB6-8902-4096-A572-9492396CC54D}" type="datetime1">
              <a:rPr lang="uk-UA" smtClean="0"/>
              <a:t>08.11.2017</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4E2402B-8131-4BA4-A77A-8966EDB9974E}" type="slidenum">
              <a:rPr lang="uk-UA" smtClean="0"/>
              <a:t>‹#›</a:t>
            </a:fld>
            <a:endParaRPr lang="uk-UA"/>
          </a:p>
        </p:txBody>
      </p:sp>
    </p:spTree>
    <p:extLst>
      <p:ext uri="{BB962C8B-B14F-4D97-AF65-F5344CB8AC3E}">
        <p14:creationId xmlns:p14="http://schemas.microsoft.com/office/powerpoint/2010/main" val="4282168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966D046-7790-4E83-BA77-E946D0674024}" type="datetime1">
              <a:rPr lang="uk-UA" smtClean="0"/>
              <a:t>08.11.2017</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4E2402B-8131-4BA4-A77A-8966EDB9974E}" type="slidenum">
              <a:rPr lang="uk-UA" smtClean="0"/>
              <a:t>‹#›</a:t>
            </a:fld>
            <a:endParaRPr lang="uk-UA"/>
          </a:p>
        </p:txBody>
      </p:sp>
    </p:spTree>
    <p:extLst>
      <p:ext uri="{BB962C8B-B14F-4D97-AF65-F5344CB8AC3E}">
        <p14:creationId xmlns:p14="http://schemas.microsoft.com/office/powerpoint/2010/main" val="1779141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E61DB27-516F-474C-B024-29B130CCB8D5}" type="datetime1">
              <a:rPr lang="uk-UA" smtClean="0"/>
              <a:t>08.11.2017</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A4E2402B-8131-4BA4-A77A-8966EDB9974E}" type="slidenum">
              <a:rPr lang="uk-UA" smtClean="0"/>
              <a:t>‹#›</a:t>
            </a:fld>
            <a:endParaRPr lang="uk-UA"/>
          </a:p>
        </p:txBody>
      </p:sp>
    </p:spTree>
    <p:extLst>
      <p:ext uri="{BB962C8B-B14F-4D97-AF65-F5344CB8AC3E}">
        <p14:creationId xmlns:p14="http://schemas.microsoft.com/office/powerpoint/2010/main" val="302024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53BFEDC-8FB2-4FBE-A7D6-538AEA2079A0}" type="datetime1">
              <a:rPr lang="uk-UA" smtClean="0"/>
              <a:t>08.11.2017</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A4E2402B-8131-4BA4-A77A-8966EDB9974E}" type="slidenum">
              <a:rPr lang="uk-UA" smtClean="0"/>
              <a:t>‹#›</a:t>
            </a:fld>
            <a:endParaRPr lang="uk-UA"/>
          </a:p>
        </p:txBody>
      </p:sp>
    </p:spTree>
    <p:extLst>
      <p:ext uri="{BB962C8B-B14F-4D97-AF65-F5344CB8AC3E}">
        <p14:creationId xmlns:p14="http://schemas.microsoft.com/office/powerpoint/2010/main" val="387422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914589A-33B7-4A07-9461-E72F7A187AE1}" type="datetime1">
              <a:rPr lang="uk-UA" smtClean="0"/>
              <a:t>08.11.2017</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A4E2402B-8131-4BA4-A77A-8966EDB9974E}" type="slidenum">
              <a:rPr lang="uk-UA" smtClean="0"/>
              <a:t>‹#›</a:t>
            </a:fld>
            <a:endParaRPr lang="uk-UA"/>
          </a:p>
        </p:txBody>
      </p:sp>
    </p:spTree>
    <p:extLst>
      <p:ext uri="{BB962C8B-B14F-4D97-AF65-F5344CB8AC3E}">
        <p14:creationId xmlns:p14="http://schemas.microsoft.com/office/powerpoint/2010/main" val="4084750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41BF92-C8E2-4C70-846A-1095F580ABD4}" type="datetime1">
              <a:rPr lang="uk-UA" smtClean="0"/>
              <a:t>08.11.2017</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A4E2402B-8131-4BA4-A77A-8966EDB9974E}" type="slidenum">
              <a:rPr lang="uk-UA" smtClean="0"/>
              <a:t>‹#›</a:t>
            </a:fld>
            <a:endParaRPr lang="uk-UA"/>
          </a:p>
        </p:txBody>
      </p:sp>
    </p:spTree>
    <p:extLst>
      <p:ext uri="{BB962C8B-B14F-4D97-AF65-F5344CB8AC3E}">
        <p14:creationId xmlns:p14="http://schemas.microsoft.com/office/powerpoint/2010/main" val="79866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EF4E55-C032-4F48-A026-9D99E269F757}" type="datetime1">
              <a:rPr lang="uk-UA" smtClean="0"/>
              <a:t>08.11.2017</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A4E2402B-8131-4BA4-A77A-8966EDB9974E}" type="slidenum">
              <a:rPr lang="uk-UA" smtClean="0"/>
              <a:t>‹#›</a:t>
            </a:fld>
            <a:endParaRPr lang="uk-UA"/>
          </a:p>
        </p:txBody>
      </p:sp>
    </p:spTree>
    <p:extLst>
      <p:ext uri="{BB962C8B-B14F-4D97-AF65-F5344CB8AC3E}">
        <p14:creationId xmlns:p14="http://schemas.microsoft.com/office/powerpoint/2010/main" val="3736262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DEA693F-C69D-48AA-83FA-D05156B59C3A}" type="datetime1">
              <a:rPr lang="uk-UA" smtClean="0"/>
              <a:t>08.11.2017</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A4E2402B-8131-4BA4-A77A-8966EDB9974E}" type="slidenum">
              <a:rPr lang="uk-UA" smtClean="0"/>
              <a:t>‹#›</a:t>
            </a:fld>
            <a:endParaRPr lang="uk-UA"/>
          </a:p>
        </p:txBody>
      </p:sp>
    </p:spTree>
    <p:extLst>
      <p:ext uri="{BB962C8B-B14F-4D97-AF65-F5344CB8AC3E}">
        <p14:creationId xmlns:p14="http://schemas.microsoft.com/office/powerpoint/2010/main" val="1552533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3B741B6-6A23-4BA4-A5D0-58FE58F9F416}" type="datetime1">
              <a:rPr lang="uk-UA" smtClean="0"/>
              <a:t>08.11.2017</a:t>
            </a:fld>
            <a:endParaRPr lang="uk-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4E2402B-8131-4BA4-A77A-8966EDB9974E}" type="slidenum">
              <a:rPr lang="uk-UA" smtClean="0"/>
              <a:t>‹#›</a:t>
            </a:fld>
            <a:endParaRPr lang="uk-UA"/>
          </a:p>
        </p:txBody>
      </p:sp>
    </p:spTree>
    <p:extLst>
      <p:ext uri="{BB962C8B-B14F-4D97-AF65-F5344CB8AC3E}">
        <p14:creationId xmlns:p14="http://schemas.microsoft.com/office/powerpoint/2010/main" val="64979931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2B7DCE-C0CF-4526-8ECE-371E39716527}"/>
              </a:ext>
            </a:extLst>
          </p:cNvPr>
          <p:cNvSpPr>
            <a:spLocks noGrp="1"/>
          </p:cNvSpPr>
          <p:nvPr>
            <p:ph type="ctrTitle"/>
          </p:nvPr>
        </p:nvSpPr>
        <p:spPr>
          <a:xfrm>
            <a:off x="1507067" y="803563"/>
            <a:ext cx="7766936" cy="3934691"/>
          </a:xfrm>
        </p:spPr>
        <p:txBody>
          <a:bodyPr/>
          <a:lstStyle/>
          <a:p>
            <a:pPr algn="ctr"/>
            <a:r>
              <a:rPr lang="en-US" sz="2400" b="1" dirty="0">
                <a:solidFill>
                  <a:schemeClr val="accent2">
                    <a:lumMod val="75000"/>
                  </a:schemeClr>
                </a:solidFill>
                <a:latin typeface="Comic Sans MS" panose="030F0702030302020204" pitchFamily="66" charset="0"/>
                <a:ea typeface="+mn-ea"/>
                <a:cs typeface="Tahoma" panose="020B0604030504040204" pitchFamily="34" charset="0"/>
              </a:rPr>
              <a:t>Development and characterization of the </a:t>
            </a:r>
            <a:r>
              <a:rPr lang="en-US" sz="2400" b="1" dirty="0" err="1">
                <a:solidFill>
                  <a:schemeClr val="accent2">
                    <a:lumMod val="75000"/>
                  </a:schemeClr>
                </a:solidFill>
                <a:latin typeface="Comic Sans MS" panose="030F0702030302020204" pitchFamily="66" charset="0"/>
                <a:ea typeface="+mn-ea"/>
                <a:cs typeface="Tahoma" panose="020B0604030504040204" pitchFamily="34" charset="0"/>
              </a:rPr>
              <a:t>Detectorized</a:t>
            </a:r>
            <a:r>
              <a:rPr lang="en-US" sz="2400" b="1" dirty="0">
                <a:solidFill>
                  <a:schemeClr val="accent2">
                    <a:lumMod val="75000"/>
                  </a:schemeClr>
                </a:solidFill>
                <a:latin typeface="Comic Sans MS" panose="030F0702030302020204" pitchFamily="66" charset="0"/>
                <a:ea typeface="+mn-ea"/>
                <a:cs typeface="Tahoma" panose="020B0604030504040204" pitchFamily="34" charset="0"/>
              </a:rPr>
              <a:t> Phantom</a:t>
            </a:r>
            <a:br>
              <a:rPr lang="en-US" sz="2400" b="1" dirty="0">
                <a:solidFill>
                  <a:schemeClr val="accent2">
                    <a:lumMod val="75000"/>
                  </a:schemeClr>
                </a:solidFill>
                <a:latin typeface="Comic Sans MS" panose="030F0702030302020204" pitchFamily="66" charset="0"/>
                <a:ea typeface="+mn-ea"/>
                <a:cs typeface="Tahoma" panose="020B0604030504040204" pitchFamily="34" charset="0"/>
              </a:rPr>
            </a:br>
            <a:r>
              <a:rPr lang="en-US" sz="2400" b="1" dirty="0">
                <a:solidFill>
                  <a:schemeClr val="accent2">
                    <a:lumMod val="75000"/>
                  </a:schemeClr>
                </a:solidFill>
                <a:latin typeface="Comic Sans MS" panose="030F0702030302020204" pitchFamily="66" charset="0"/>
                <a:ea typeface="+mn-ea"/>
                <a:cs typeface="Tahoma" panose="020B0604030504040204" pitchFamily="34" charset="0"/>
              </a:rPr>
              <a:t>for research in the field of spatial fractionated radiation therapy.</a:t>
            </a:r>
            <a:br>
              <a:rPr lang="en-US" sz="2400" b="1" dirty="0">
                <a:solidFill>
                  <a:schemeClr val="accent2">
                    <a:lumMod val="75000"/>
                  </a:schemeClr>
                </a:solidFill>
                <a:latin typeface="Comic Sans MS" panose="030F0702030302020204" pitchFamily="66" charset="0"/>
                <a:ea typeface="+mn-ea"/>
                <a:cs typeface="Tahoma" panose="020B0604030504040204" pitchFamily="34" charset="0"/>
              </a:rPr>
            </a:br>
            <a:br>
              <a:rPr lang="en-US" sz="2400" b="1" dirty="0">
                <a:solidFill>
                  <a:schemeClr val="accent2">
                    <a:lumMod val="75000"/>
                  </a:schemeClr>
                </a:solidFill>
                <a:latin typeface="Comic Sans MS" panose="030F0702030302020204" pitchFamily="66" charset="0"/>
                <a:ea typeface="+mn-ea"/>
                <a:cs typeface="Tahoma" panose="020B0604030504040204" pitchFamily="34" charset="0"/>
              </a:rPr>
            </a:br>
            <a:br>
              <a:rPr lang="en-US" sz="2400" b="1" dirty="0">
                <a:solidFill>
                  <a:schemeClr val="accent2">
                    <a:lumMod val="75000"/>
                  </a:schemeClr>
                </a:solidFill>
                <a:latin typeface="Comic Sans MS" panose="030F0702030302020204" pitchFamily="66" charset="0"/>
                <a:ea typeface="+mn-ea"/>
                <a:cs typeface="Tahoma" panose="020B0604030504040204" pitchFamily="34" charset="0"/>
              </a:rPr>
            </a:br>
            <a:r>
              <a:rPr lang="en-US" sz="1800" b="1" dirty="0">
                <a:solidFill>
                  <a:schemeClr val="accent2">
                    <a:lumMod val="75000"/>
                  </a:schemeClr>
                </a:solidFill>
                <a:latin typeface="Comic Sans MS" panose="030F0702030302020204" pitchFamily="66" charset="0"/>
                <a:ea typeface="+mn-ea"/>
                <a:cs typeface="Tahoma" panose="020B0604030504040204" pitchFamily="34" charset="0"/>
              </a:rPr>
              <a:t>D. </a:t>
            </a:r>
            <a:r>
              <a:rPr lang="en-US" sz="1800" b="1" dirty="0" err="1">
                <a:solidFill>
                  <a:schemeClr val="accent2">
                    <a:lumMod val="75000"/>
                  </a:schemeClr>
                </a:solidFill>
                <a:latin typeface="Comic Sans MS" panose="030F0702030302020204" pitchFamily="66" charset="0"/>
                <a:ea typeface="+mn-ea"/>
                <a:cs typeface="Tahoma" panose="020B0604030504040204" pitchFamily="34" charset="0"/>
              </a:rPr>
              <a:t>Ramazanov</a:t>
            </a:r>
            <a:r>
              <a:rPr lang="en-US" sz="1800" b="1" dirty="0">
                <a:solidFill>
                  <a:schemeClr val="accent2">
                    <a:lumMod val="75000"/>
                  </a:schemeClr>
                </a:solidFill>
                <a:latin typeface="Comic Sans MS" panose="030F0702030302020204" pitchFamily="66" charset="0"/>
                <a:ea typeface="+mn-ea"/>
                <a:cs typeface="Tahoma" panose="020B0604030504040204" pitchFamily="34" charset="0"/>
              </a:rPr>
              <a:t>, V. </a:t>
            </a:r>
            <a:r>
              <a:rPr lang="en-US" sz="1800" b="1" dirty="0" err="1">
                <a:solidFill>
                  <a:schemeClr val="accent2">
                    <a:lumMod val="75000"/>
                  </a:schemeClr>
                </a:solidFill>
                <a:latin typeface="Comic Sans MS" panose="030F0702030302020204" pitchFamily="66" charset="0"/>
                <a:ea typeface="+mn-ea"/>
                <a:cs typeface="Tahoma" panose="020B0604030504040204" pitchFamily="34" charset="0"/>
              </a:rPr>
              <a:t>Pugatch</a:t>
            </a:r>
            <a:r>
              <a:rPr lang="en-US" sz="1800" b="1">
                <a:solidFill>
                  <a:schemeClr val="accent2">
                    <a:lumMod val="75000"/>
                  </a:schemeClr>
                </a:solidFill>
                <a:latin typeface="Comic Sans MS" panose="030F0702030302020204" pitchFamily="66" charset="0"/>
                <a:ea typeface="+mn-ea"/>
                <a:cs typeface="Tahoma" panose="020B0604030504040204" pitchFamily="34" charset="0"/>
              </a:rPr>
              <a:t>, </a:t>
            </a:r>
            <a:r>
              <a:rPr lang="en-US" sz="1800" b="1" dirty="0">
                <a:solidFill>
                  <a:schemeClr val="accent2">
                    <a:lumMod val="75000"/>
                  </a:schemeClr>
                </a:solidFill>
                <a:latin typeface="Comic Sans MS" panose="030F0702030302020204" pitchFamily="66" charset="0"/>
                <a:ea typeface="+mn-ea"/>
                <a:cs typeface="Tahoma" panose="020B0604030504040204" pitchFamily="34" charset="0"/>
              </a:rPr>
              <a:t>et al.</a:t>
            </a:r>
            <a:br>
              <a:rPr lang="en-US" sz="1800" b="1" dirty="0">
                <a:solidFill>
                  <a:schemeClr val="accent2">
                    <a:lumMod val="75000"/>
                  </a:schemeClr>
                </a:solidFill>
                <a:latin typeface="Comic Sans MS" panose="030F0702030302020204" pitchFamily="66" charset="0"/>
                <a:ea typeface="+mn-ea"/>
                <a:cs typeface="Tahoma" panose="020B0604030504040204" pitchFamily="34" charset="0"/>
              </a:rPr>
            </a:br>
            <a:r>
              <a:rPr lang="en-US" sz="1800" i="1" dirty="0">
                <a:solidFill>
                  <a:schemeClr val="accent2">
                    <a:lumMod val="75000"/>
                  </a:schemeClr>
                </a:solidFill>
                <a:latin typeface="Comic Sans MS" panose="030F0702030302020204" pitchFamily="66" charset="0"/>
                <a:ea typeface="+mn-ea"/>
                <a:cs typeface="Tahoma" panose="020B0604030504040204" pitchFamily="34" charset="0"/>
              </a:rPr>
              <a:t>Institute for Nuclear Research NAS of Ukraine, Kyiv</a:t>
            </a:r>
            <a:endParaRPr lang="uk-UA" sz="2400" i="1" dirty="0">
              <a:solidFill>
                <a:schemeClr val="accent2">
                  <a:lumMod val="75000"/>
                </a:schemeClr>
              </a:solidFill>
              <a:latin typeface="Comic Sans MS" panose="030F0702030302020204" pitchFamily="66" charset="0"/>
              <a:ea typeface="+mn-ea"/>
              <a:cs typeface="Tahoma" panose="020B0604030504040204" pitchFamily="34" charset="0"/>
            </a:endParaRPr>
          </a:p>
        </p:txBody>
      </p:sp>
      <p:sp>
        <p:nvSpPr>
          <p:cNvPr id="4" name="Номер слайда 3">
            <a:extLst>
              <a:ext uri="{FF2B5EF4-FFF2-40B4-BE49-F238E27FC236}">
                <a16:creationId xmlns:a16="http://schemas.microsoft.com/office/drawing/2014/main" id="{3AD60903-8C87-4BFB-889D-0C86C8009F0E}"/>
              </a:ext>
            </a:extLst>
          </p:cNvPr>
          <p:cNvSpPr>
            <a:spLocks noGrp="1"/>
          </p:cNvSpPr>
          <p:nvPr>
            <p:ph type="sldNum" sz="quarter" idx="12"/>
          </p:nvPr>
        </p:nvSpPr>
        <p:spPr/>
        <p:txBody>
          <a:bodyPr/>
          <a:lstStyle/>
          <a:p>
            <a:fld id="{A4E2402B-8131-4BA4-A77A-8966EDB9974E}" type="slidenum">
              <a:rPr lang="uk-UA" smtClean="0"/>
              <a:t>1</a:t>
            </a:fld>
            <a:endParaRPr lang="uk-UA"/>
          </a:p>
        </p:txBody>
      </p:sp>
      <p:pic>
        <p:nvPicPr>
          <p:cNvPr id="7" name="Picture 29" descr="kinr">
            <a:extLst>
              <a:ext uri="{FF2B5EF4-FFF2-40B4-BE49-F238E27FC236}">
                <a16:creationId xmlns:a16="http://schemas.microsoft.com/office/drawing/2014/main" id="{8075B6D9-4B12-45D6-981D-425F9FED6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27" y="5077193"/>
            <a:ext cx="4543093" cy="175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72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Номер слайда 5">
            <a:extLst>
              <a:ext uri="{FF2B5EF4-FFF2-40B4-BE49-F238E27FC236}">
                <a16:creationId xmlns:a16="http://schemas.microsoft.com/office/drawing/2014/main" id="{2B1A6716-E0DC-4599-BB78-933D3F27FE97}"/>
              </a:ext>
            </a:extLst>
          </p:cNvPr>
          <p:cNvSpPr>
            <a:spLocks noGrp="1"/>
          </p:cNvSpPr>
          <p:nvPr>
            <p:ph type="sldNum" sz="quarter" idx="12"/>
          </p:nvPr>
        </p:nvSpPr>
        <p:spPr>
          <a:noFill/>
        </p:spPr>
        <p:txBody>
          <a:bodyPr/>
          <a:lstStyle>
            <a:lvl1pPr>
              <a:defRPr>
                <a:solidFill>
                  <a:schemeClr val="tx1"/>
                </a:solidFill>
                <a:latin typeface="Tahoma" panose="020B0604030504040204" pitchFamily="34" charset="0"/>
                <a:cs typeface="Tahoma" panose="020B0604030504040204" pitchFamily="34" charset="0"/>
              </a:defRPr>
            </a:lvl1pPr>
            <a:lvl2pPr marL="742950" indent="-285750">
              <a:defRPr>
                <a:solidFill>
                  <a:schemeClr val="tx1"/>
                </a:solidFill>
                <a:latin typeface="Tahoma" panose="020B0604030504040204" pitchFamily="34" charset="0"/>
                <a:cs typeface="Tahoma" panose="020B0604030504040204" pitchFamily="34" charset="0"/>
              </a:defRPr>
            </a:lvl2pPr>
            <a:lvl3pPr marL="1143000" indent="-228600">
              <a:defRPr>
                <a:solidFill>
                  <a:schemeClr val="tx1"/>
                </a:solidFill>
                <a:latin typeface="Tahoma" panose="020B0604030504040204" pitchFamily="34" charset="0"/>
                <a:cs typeface="Tahoma" panose="020B0604030504040204" pitchFamily="34" charset="0"/>
              </a:defRPr>
            </a:lvl3pPr>
            <a:lvl4pPr marL="1600200" indent="-228600">
              <a:defRPr>
                <a:solidFill>
                  <a:schemeClr val="tx1"/>
                </a:solidFill>
                <a:latin typeface="Tahoma" panose="020B0604030504040204" pitchFamily="34" charset="0"/>
                <a:cs typeface="Tahoma" panose="020B0604030504040204" pitchFamily="34" charset="0"/>
              </a:defRPr>
            </a:lvl4pPr>
            <a:lvl5pPr marL="2057400" indent="-228600">
              <a:defRPr>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9pPr>
          </a:lstStyle>
          <a:p>
            <a:r>
              <a:rPr lang="ru-RU" altLang="ru-RU">
                <a:latin typeface="Comic Sans MS" panose="030F0702030302020204" pitchFamily="66" charset="0"/>
              </a:rPr>
              <a:t> </a:t>
            </a:r>
            <a:r>
              <a:rPr lang="en-US" altLang="ru-RU">
                <a:latin typeface="Comic Sans MS" panose="030F0702030302020204" pitchFamily="66" charset="0"/>
              </a:rPr>
              <a:t>       </a:t>
            </a:r>
            <a:fld id="{3A59E802-05B2-4346-8041-8A78063881A8}" type="slidenum">
              <a:rPr lang="ru-RU" altLang="ru-RU" smtClean="0">
                <a:latin typeface="Comic Sans MS" panose="030F0702030302020204" pitchFamily="66" charset="0"/>
              </a:rPr>
              <a:pPr/>
              <a:t>10</a:t>
            </a:fld>
            <a:endParaRPr lang="ru-RU" altLang="ru-RU">
              <a:latin typeface="Comic Sans MS" panose="030F0702030302020204" pitchFamily="66" charset="0"/>
            </a:endParaRPr>
          </a:p>
        </p:txBody>
      </p:sp>
      <p:sp>
        <p:nvSpPr>
          <p:cNvPr id="12294" name="Rectangle 2">
            <a:extLst>
              <a:ext uri="{FF2B5EF4-FFF2-40B4-BE49-F238E27FC236}">
                <a16:creationId xmlns:a16="http://schemas.microsoft.com/office/drawing/2014/main" id="{644AC6FC-5F72-4C9C-B4C0-87229E71CAE6}"/>
              </a:ext>
            </a:extLst>
          </p:cNvPr>
          <p:cNvSpPr>
            <a:spLocks noChangeArrowheads="1"/>
          </p:cNvSpPr>
          <p:nvPr/>
        </p:nvSpPr>
        <p:spPr bwMode="auto">
          <a:xfrm>
            <a:off x="2063751" y="721340"/>
            <a:ext cx="652691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Tahoma" panose="020B0604030504040204" pitchFamily="34" charset="0"/>
                <a:cs typeface="Tahoma" panose="020B0604030504040204" pitchFamily="34" charset="0"/>
              </a:defRPr>
            </a:lvl1pPr>
            <a:lvl2pPr marL="742950" indent="-285750">
              <a:defRPr>
                <a:solidFill>
                  <a:schemeClr val="tx1"/>
                </a:solidFill>
                <a:latin typeface="Tahoma" panose="020B0604030504040204" pitchFamily="34" charset="0"/>
                <a:cs typeface="Tahoma" panose="020B0604030504040204" pitchFamily="34" charset="0"/>
              </a:defRPr>
            </a:lvl2pPr>
            <a:lvl3pPr marL="1143000" indent="-228600">
              <a:defRPr>
                <a:solidFill>
                  <a:schemeClr val="tx1"/>
                </a:solidFill>
                <a:latin typeface="Tahoma" panose="020B0604030504040204" pitchFamily="34" charset="0"/>
                <a:cs typeface="Tahoma" panose="020B0604030504040204" pitchFamily="34" charset="0"/>
              </a:defRPr>
            </a:lvl3pPr>
            <a:lvl4pPr marL="1600200" indent="-228600">
              <a:defRPr>
                <a:solidFill>
                  <a:schemeClr val="tx1"/>
                </a:solidFill>
                <a:latin typeface="Tahoma" panose="020B0604030504040204" pitchFamily="34" charset="0"/>
                <a:cs typeface="Tahoma" panose="020B0604030504040204" pitchFamily="34" charset="0"/>
              </a:defRPr>
            </a:lvl4pPr>
            <a:lvl5pPr marL="2057400" indent="-228600">
              <a:defRPr>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9pPr>
          </a:lstStyle>
          <a:p>
            <a:r>
              <a:rPr lang="en-US" altLang="ru-RU" dirty="0">
                <a:latin typeface="Calibri" panose="020F0502020204030204" pitchFamily="34" charset="0"/>
                <a:cs typeface="Calibri" panose="020F0502020204030204" pitchFamily="34" charset="0"/>
              </a:rPr>
              <a:t>simulations irradiation by gamma quanta with energy 6 MeV, quantity</a:t>
            </a:r>
            <a:r>
              <a:rPr lang="ru-RU" altLang="ru-RU" dirty="0">
                <a:latin typeface="Calibri" panose="020F0502020204030204" pitchFamily="34" charset="0"/>
                <a:cs typeface="Calibri" panose="020F0502020204030204" pitchFamily="34" charset="0"/>
              </a:rPr>
              <a:t> </a:t>
            </a:r>
            <a:r>
              <a:rPr lang="uk-UA" altLang="ru-RU" dirty="0">
                <a:latin typeface="Calibri" panose="020F0502020204030204" pitchFamily="34" charset="0"/>
                <a:cs typeface="Calibri" panose="020F0502020204030204" pitchFamily="34" charset="0"/>
              </a:rPr>
              <a:t>10</a:t>
            </a:r>
            <a:r>
              <a:rPr lang="uk-UA" altLang="ru-RU" baseline="30000" dirty="0">
                <a:latin typeface="Calibri" panose="020F0502020204030204" pitchFamily="34" charset="0"/>
                <a:cs typeface="Calibri" panose="020F0502020204030204" pitchFamily="34" charset="0"/>
              </a:rPr>
              <a:t>6</a:t>
            </a:r>
            <a:endParaRPr lang="ru-RU" altLang="ru-RU" baseline="30000" dirty="0">
              <a:latin typeface="Calibri" panose="020F0502020204030204" pitchFamily="34" charset="0"/>
              <a:cs typeface="Calibri" panose="020F0502020204030204" pitchFamily="34" charset="0"/>
            </a:endParaRPr>
          </a:p>
          <a:p>
            <a:endParaRPr lang="ru-RU" altLang="ru-RU" dirty="0"/>
          </a:p>
        </p:txBody>
      </p:sp>
      <p:sp>
        <p:nvSpPr>
          <p:cNvPr id="12295" name="Rectangle 3">
            <a:extLst>
              <a:ext uri="{FF2B5EF4-FFF2-40B4-BE49-F238E27FC236}">
                <a16:creationId xmlns:a16="http://schemas.microsoft.com/office/drawing/2014/main" id="{1AD8A3CC-3843-4094-8119-EF13175D7CD7}"/>
              </a:ext>
            </a:extLst>
          </p:cNvPr>
          <p:cNvSpPr>
            <a:spLocks noChangeArrowheads="1"/>
          </p:cNvSpPr>
          <p:nvPr/>
        </p:nvSpPr>
        <p:spPr bwMode="auto">
          <a:xfrm>
            <a:off x="533581" y="6203922"/>
            <a:ext cx="37861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Tahoma" panose="020B0604030504040204" pitchFamily="34" charset="0"/>
                <a:cs typeface="Tahoma" panose="020B0604030504040204" pitchFamily="34" charset="0"/>
              </a:defRPr>
            </a:lvl1pPr>
            <a:lvl2pPr marL="742950" indent="-285750">
              <a:defRPr>
                <a:solidFill>
                  <a:schemeClr val="tx1"/>
                </a:solidFill>
                <a:latin typeface="Tahoma" panose="020B0604030504040204" pitchFamily="34" charset="0"/>
                <a:cs typeface="Tahoma" panose="020B0604030504040204" pitchFamily="34" charset="0"/>
              </a:defRPr>
            </a:lvl2pPr>
            <a:lvl3pPr marL="1143000" indent="-228600">
              <a:defRPr>
                <a:solidFill>
                  <a:schemeClr val="tx1"/>
                </a:solidFill>
                <a:latin typeface="Tahoma" panose="020B0604030504040204" pitchFamily="34" charset="0"/>
                <a:cs typeface="Tahoma" panose="020B0604030504040204" pitchFamily="34" charset="0"/>
              </a:defRPr>
            </a:lvl3pPr>
            <a:lvl4pPr marL="1600200" indent="-228600">
              <a:defRPr>
                <a:solidFill>
                  <a:schemeClr val="tx1"/>
                </a:solidFill>
                <a:latin typeface="Tahoma" panose="020B0604030504040204" pitchFamily="34" charset="0"/>
                <a:cs typeface="Tahoma" panose="020B0604030504040204" pitchFamily="34" charset="0"/>
              </a:defRPr>
            </a:lvl4pPr>
            <a:lvl5pPr marL="2057400" indent="-228600">
              <a:defRPr>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9pPr>
          </a:lstStyle>
          <a:p>
            <a:r>
              <a:rPr lang="en-US" altLang="ru-RU" sz="1400" dirty="0">
                <a:latin typeface="Calibri" panose="020F0502020204030204" pitchFamily="34" charset="0"/>
                <a:cs typeface="Calibri" panose="020F0502020204030204" pitchFamily="34" charset="0"/>
              </a:rPr>
              <a:t>Distance from the source to the surface is 100 cm</a:t>
            </a:r>
            <a:endParaRPr lang="ru-RU" altLang="ru-RU" dirty="0"/>
          </a:p>
        </p:txBody>
      </p:sp>
      <p:sp>
        <p:nvSpPr>
          <p:cNvPr id="11" name="Прямоугольник 10">
            <a:extLst>
              <a:ext uri="{FF2B5EF4-FFF2-40B4-BE49-F238E27FC236}">
                <a16:creationId xmlns:a16="http://schemas.microsoft.com/office/drawing/2014/main" id="{D9650E92-C291-4883-9052-EAEF302DEB9C}"/>
              </a:ext>
            </a:extLst>
          </p:cNvPr>
          <p:cNvSpPr/>
          <p:nvPr/>
        </p:nvSpPr>
        <p:spPr>
          <a:xfrm>
            <a:off x="653998" y="3835733"/>
            <a:ext cx="4572000" cy="2296975"/>
          </a:xfrm>
          <a:prstGeom prst="rect">
            <a:avLst/>
          </a:prstGeom>
        </p:spPr>
        <p:txBody>
          <a:bodyPr>
            <a:spAutoFit/>
          </a:bodyPr>
          <a:lstStyle/>
          <a:p>
            <a:pPr>
              <a:lnSpc>
                <a:spcPct val="106000"/>
              </a:lnSpc>
              <a:spcAft>
                <a:spcPts val="800"/>
              </a:spcAft>
              <a:defRPr/>
            </a:pPr>
            <a:r>
              <a:rPr lang="en-US"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 layer of organic glass</a:t>
            </a:r>
            <a:r>
              <a:rPr lang="uk-UA"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ru-RU"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defRPr/>
            </a:pP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Thickness</a:t>
            </a:r>
            <a:r>
              <a:rPr lang="uk-UA"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 3.2 </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mm</a:t>
            </a:r>
            <a:r>
              <a:rPr lang="uk-UA"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ru-RU"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defRPr/>
            </a:pP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Diameter</a:t>
            </a:r>
            <a:r>
              <a:rPr lang="uk-UA"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 3.4 </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mm</a:t>
            </a:r>
            <a:endParaRPr lang="ru-RU"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defRPr/>
            </a:pPr>
            <a:r>
              <a:rPr lang="en-US"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Copper foil</a:t>
            </a:r>
            <a:r>
              <a:rPr lang="uk-UA"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ru-RU"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defRPr/>
            </a:pP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Thickness</a:t>
            </a:r>
            <a:r>
              <a:rPr lang="uk-UA"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 100 </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microns</a:t>
            </a:r>
          </a:p>
          <a:p>
            <a:pPr>
              <a:lnSpc>
                <a:spcPct val="106000"/>
              </a:lnSpc>
              <a:spcAft>
                <a:spcPts val="800"/>
              </a:spcAft>
              <a:defRPr/>
            </a:pP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Diameter</a:t>
            </a:r>
            <a:r>
              <a:rPr lang="uk-UA"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 3.4 </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mm</a:t>
            </a:r>
            <a:endParaRPr lang="ru-RU"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defRPr/>
            </a:pPr>
            <a:r>
              <a:rPr lang="en-US"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Air layer between foils with thickness </a:t>
            </a:r>
            <a:r>
              <a:rPr lang="uk-UA"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1.5 </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mm</a:t>
            </a:r>
            <a:endParaRPr lang="ru-RU"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2297" name="Picture 4">
            <a:extLst>
              <a:ext uri="{FF2B5EF4-FFF2-40B4-BE49-F238E27FC236}">
                <a16:creationId xmlns:a16="http://schemas.microsoft.com/office/drawing/2014/main" id="{93083998-8A82-4B38-B97E-3072260DCE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1091" y="3793744"/>
            <a:ext cx="2342181" cy="218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Прямоугольник 12">
            <a:extLst>
              <a:ext uri="{FF2B5EF4-FFF2-40B4-BE49-F238E27FC236}">
                <a16:creationId xmlns:a16="http://schemas.microsoft.com/office/drawing/2014/main" id="{5C61A7B1-61D7-425B-9358-CE179B687BD7}"/>
              </a:ext>
            </a:extLst>
          </p:cNvPr>
          <p:cNvSpPr>
            <a:spLocks noChangeArrowheads="1"/>
          </p:cNvSpPr>
          <p:nvPr/>
        </p:nvSpPr>
        <p:spPr bwMode="auto">
          <a:xfrm>
            <a:off x="7638066" y="4030281"/>
            <a:ext cx="2225442" cy="1397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cs typeface="Tahoma" panose="020B0604030504040204" pitchFamily="34" charset="0"/>
              </a:defRPr>
            </a:lvl1pPr>
            <a:lvl2pPr marL="742950" indent="-285750">
              <a:defRPr>
                <a:solidFill>
                  <a:schemeClr val="tx1"/>
                </a:solidFill>
                <a:latin typeface="Tahoma" panose="020B0604030504040204" pitchFamily="34" charset="0"/>
                <a:cs typeface="Tahoma" panose="020B0604030504040204" pitchFamily="34" charset="0"/>
              </a:defRPr>
            </a:lvl2pPr>
            <a:lvl3pPr marL="1143000" indent="-228600">
              <a:defRPr>
                <a:solidFill>
                  <a:schemeClr val="tx1"/>
                </a:solidFill>
                <a:latin typeface="Tahoma" panose="020B0604030504040204" pitchFamily="34" charset="0"/>
                <a:cs typeface="Tahoma" panose="020B0604030504040204" pitchFamily="34" charset="0"/>
              </a:defRPr>
            </a:lvl3pPr>
            <a:lvl4pPr marL="1600200" indent="-228600">
              <a:defRPr>
                <a:solidFill>
                  <a:schemeClr val="tx1"/>
                </a:solidFill>
                <a:latin typeface="Tahoma" panose="020B0604030504040204" pitchFamily="34" charset="0"/>
                <a:cs typeface="Tahoma" panose="020B0604030504040204" pitchFamily="34" charset="0"/>
              </a:defRPr>
            </a:lvl4pPr>
            <a:lvl5pPr marL="2057400" indent="-228600">
              <a:defRPr>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9pPr>
          </a:lstStyle>
          <a:p>
            <a:pPr>
              <a:lnSpc>
                <a:spcPct val="106000"/>
              </a:lnSpc>
              <a:spcAft>
                <a:spcPts val="800"/>
              </a:spcAft>
            </a:pPr>
            <a:r>
              <a:rPr lang="en-US" altLang="uk-UA" sz="1600" dirty="0">
                <a:latin typeface="Calibri" panose="020F0502020204030204" pitchFamily="34" charset="0"/>
                <a:ea typeface="Calibri" panose="020F0502020204030204" pitchFamily="34" charset="0"/>
                <a:cs typeface="Times New Roman" panose="02020603050405020304" pitchFamily="18" charset="0"/>
              </a:rPr>
              <a:t>Fig.11 matrix brass collimator thickness of 5 cm, 2x2 mm mesh size, distance between holes 2 mm</a:t>
            </a:r>
            <a:endParaRPr lang="ru-RU" altLang="uk-UA" sz="1200" dirty="0">
              <a:ea typeface="Calibri" panose="020F0502020204030204" pitchFamily="34" charset="0"/>
            </a:endParaRPr>
          </a:p>
        </p:txBody>
      </p:sp>
      <p:pic>
        <p:nvPicPr>
          <p:cNvPr id="2" name="Рисунок 1">
            <a:extLst>
              <a:ext uri="{FF2B5EF4-FFF2-40B4-BE49-F238E27FC236}">
                <a16:creationId xmlns:a16="http://schemas.microsoft.com/office/drawing/2014/main" id="{88B92A44-BA64-4DEC-A901-15D0B18821D8}"/>
              </a:ext>
            </a:extLst>
          </p:cNvPr>
          <p:cNvPicPr>
            <a:picLocks noChangeAspect="1"/>
          </p:cNvPicPr>
          <p:nvPr/>
        </p:nvPicPr>
        <p:blipFill>
          <a:blip r:embed="rId3"/>
          <a:stretch>
            <a:fillRect/>
          </a:stretch>
        </p:blipFill>
        <p:spPr>
          <a:xfrm>
            <a:off x="533581" y="1295773"/>
            <a:ext cx="8398751" cy="2497971"/>
          </a:xfrm>
          <a:prstGeom prst="rect">
            <a:avLst/>
          </a:prstGeom>
        </p:spPr>
      </p:pic>
      <p:sp>
        <p:nvSpPr>
          <p:cNvPr id="3" name="Прямоугольник 2">
            <a:extLst>
              <a:ext uri="{FF2B5EF4-FFF2-40B4-BE49-F238E27FC236}">
                <a16:creationId xmlns:a16="http://schemas.microsoft.com/office/drawing/2014/main" id="{BA9B572A-D6B7-4482-BC6D-5D83F3305CED}"/>
              </a:ext>
            </a:extLst>
          </p:cNvPr>
          <p:cNvSpPr/>
          <p:nvPr/>
        </p:nvSpPr>
        <p:spPr>
          <a:xfrm>
            <a:off x="4079059" y="3031939"/>
            <a:ext cx="1459630" cy="369332"/>
          </a:xfrm>
          <a:prstGeom prst="rect">
            <a:avLst/>
          </a:prstGeom>
          <a:solidFill>
            <a:schemeClr val="bg1"/>
          </a:solidFill>
        </p:spPr>
        <p:txBody>
          <a:bodyPr wrap="none">
            <a:spAutoFit/>
          </a:bodyPr>
          <a:lstStyle/>
          <a:p>
            <a:r>
              <a:rPr lang="en-US" altLang="uk-UA" dirty="0">
                <a:latin typeface="Calibri" panose="020F0502020204030204" pitchFamily="34" charset="0"/>
                <a:ea typeface="Calibri" panose="020F0502020204030204" pitchFamily="34" charset="0"/>
                <a:cs typeface="Times New Roman" panose="02020603050405020304" pitchFamily="18" charset="0"/>
              </a:rPr>
              <a:t>Organic glass</a:t>
            </a:r>
            <a:r>
              <a:rPr lang="ru-RU" altLang="uk-UA" dirty="0">
                <a:latin typeface="Calibri" panose="020F0502020204030204" pitchFamily="34" charset="0"/>
                <a:ea typeface="Calibri" panose="020F0502020204030204" pitchFamily="34" charset="0"/>
                <a:cs typeface="Times New Roman" panose="02020603050405020304" pitchFamily="18" charset="0"/>
              </a:rPr>
              <a:t> </a:t>
            </a:r>
            <a:endParaRPr lang="uk-UA" dirty="0"/>
          </a:p>
        </p:txBody>
      </p:sp>
      <p:sp>
        <p:nvSpPr>
          <p:cNvPr id="4" name="TextBox 3">
            <a:extLst>
              <a:ext uri="{FF2B5EF4-FFF2-40B4-BE49-F238E27FC236}">
                <a16:creationId xmlns:a16="http://schemas.microsoft.com/office/drawing/2014/main" id="{988FCE2A-EE12-4DE5-A9D6-C67CCFB6ABAB}"/>
              </a:ext>
            </a:extLst>
          </p:cNvPr>
          <p:cNvSpPr txBox="1"/>
          <p:nvPr/>
        </p:nvSpPr>
        <p:spPr>
          <a:xfrm>
            <a:off x="653998" y="3059668"/>
            <a:ext cx="1652322" cy="369332"/>
          </a:xfrm>
          <a:prstGeom prst="rect">
            <a:avLst/>
          </a:prstGeom>
          <a:solidFill>
            <a:schemeClr val="bg1"/>
          </a:solidFill>
        </p:spPr>
        <p:txBody>
          <a:bodyPr wrap="square" rtlCol="0">
            <a:spAutoFit/>
          </a:bodyPr>
          <a:lstStyle/>
          <a:p>
            <a:r>
              <a:rPr lang="en-US" dirty="0">
                <a:latin typeface="Calibri" panose="020F0502020204030204" pitchFamily="34" charset="0"/>
                <a:cs typeface="Calibri" panose="020F0502020204030204" pitchFamily="34" charset="0"/>
              </a:rPr>
              <a:t>gamma beam</a:t>
            </a:r>
            <a:endParaRPr lang="ru-UA"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848A301E-91FB-468F-BF02-86BFAEC5577D}"/>
              </a:ext>
            </a:extLst>
          </p:cNvPr>
          <p:cNvSpPr txBox="1"/>
          <p:nvPr/>
        </p:nvSpPr>
        <p:spPr>
          <a:xfrm>
            <a:off x="2426737" y="2933196"/>
            <a:ext cx="1652322" cy="369332"/>
          </a:xfrm>
          <a:prstGeom prst="rect">
            <a:avLst/>
          </a:prstGeom>
          <a:solidFill>
            <a:schemeClr val="bg1"/>
          </a:solidFill>
        </p:spPr>
        <p:txBody>
          <a:bodyPr wrap="square" rtlCol="0">
            <a:spAutoFit/>
          </a:bodyPr>
          <a:lstStyle/>
          <a:p>
            <a:r>
              <a:rPr lang="en-US" dirty="0">
                <a:latin typeface="Calibri" panose="020F0502020204030204" pitchFamily="34" charset="0"/>
                <a:cs typeface="Calibri" panose="020F0502020204030204" pitchFamily="34" charset="0"/>
              </a:rPr>
              <a:t>collimator</a:t>
            </a:r>
            <a:endParaRPr lang="ru-UA"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A77226C2-4AEF-4380-BC6C-F69E8343E89C}"/>
              </a:ext>
            </a:extLst>
          </p:cNvPr>
          <p:cNvSpPr txBox="1"/>
          <p:nvPr/>
        </p:nvSpPr>
        <p:spPr>
          <a:xfrm>
            <a:off x="3905476" y="3370807"/>
            <a:ext cx="3732590" cy="369332"/>
          </a:xfrm>
          <a:prstGeom prst="rect">
            <a:avLst/>
          </a:prstGeom>
          <a:solidFill>
            <a:schemeClr val="bg1"/>
          </a:solidFill>
        </p:spPr>
        <p:txBody>
          <a:bodyPr wrap="square" rtlCol="0">
            <a:spAutoFit/>
          </a:bodyPr>
          <a:lstStyle/>
          <a:p>
            <a:r>
              <a:rPr lang="en-US" altLang="uk-UA" dirty="0">
                <a:latin typeface="Calibri" panose="020F0502020204030204" pitchFamily="34" charset="0"/>
                <a:ea typeface="Calibri" panose="020F0502020204030204" pitchFamily="34" charset="0"/>
                <a:cs typeface="Times New Roman" panose="02020603050405020304" pitchFamily="18" charset="0"/>
              </a:rPr>
              <a:t>Fig.</a:t>
            </a:r>
            <a:r>
              <a:rPr lang="en-US" dirty="0">
                <a:latin typeface="Calibri" panose="020F0502020204030204" pitchFamily="34" charset="0"/>
                <a:cs typeface="Calibri" panose="020F0502020204030204" pitchFamily="34" charset="0"/>
              </a:rPr>
              <a:t> 10: </a:t>
            </a:r>
            <a:r>
              <a:rPr lang="en-US" dirty="0" err="1">
                <a:latin typeface="Calibri" panose="020F0502020204030204" pitchFamily="34" charset="0"/>
                <a:cs typeface="Calibri" panose="020F0502020204030204" pitchFamily="34" charset="0"/>
              </a:rPr>
              <a:t>detectorized</a:t>
            </a:r>
            <a:r>
              <a:rPr lang="en-US" dirty="0">
                <a:latin typeface="Calibri" panose="020F0502020204030204" pitchFamily="34" charset="0"/>
                <a:cs typeface="Calibri" panose="020F0502020204030204" pitchFamily="34" charset="0"/>
              </a:rPr>
              <a:t> phantom</a:t>
            </a:r>
            <a:endParaRPr lang="ru-UA"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2BA1E408-35FA-49D5-9870-F0357A668423}"/>
              </a:ext>
            </a:extLst>
          </p:cNvPr>
          <p:cNvSpPr txBox="1"/>
          <p:nvPr/>
        </p:nvSpPr>
        <p:spPr>
          <a:xfrm>
            <a:off x="5771771" y="3000217"/>
            <a:ext cx="1652322" cy="369332"/>
          </a:xfrm>
          <a:prstGeom prst="rect">
            <a:avLst/>
          </a:prstGeom>
          <a:solidFill>
            <a:schemeClr val="bg1"/>
          </a:solidFill>
        </p:spPr>
        <p:txBody>
          <a:bodyPr wrap="square" rtlCol="0">
            <a:spAutoFit/>
          </a:bodyPr>
          <a:lstStyle/>
          <a:p>
            <a:r>
              <a:rPr lang="ru-RU" dirty="0" err="1">
                <a:latin typeface="Calibri" panose="020F0502020204030204" pitchFamily="34" charset="0"/>
                <a:cs typeface="Calibri" panose="020F0502020204030204" pitchFamily="34" charset="0"/>
              </a:rPr>
              <a:t>copper</a:t>
            </a:r>
            <a:endParaRPr lang="ru-R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5328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Номер слайда 5"/>
          <p:cNvSpPr>
            <a:spLocks noGrp="1"/>
          </p:cNvSpPr>
          <p:nvPr>
            <p:ph type="sldNum" sz="quarter" idx="12"/>
          </p:nvPr>
        </p:nvSpPr>
        <p:spPr>
          <a:noFill/>
        </p:spPr>
        <p:txBody>
          <a:bodyPr/>
          <a:lstStyle>
            <a:lvl1pPr>
              <a:defRPr>
                <a:solidFill>
                  <a:schemeClr val="tx1"/>
                </a:solidFill>
                <a:latin typeface="Tahoma" panose="020B0604030504040204" pitchFamily="34" charset="0"/>
                <a:cs typeface="Tahoma" panose="020B0604030504040204" pitchFamily="34" charset="0"/>
              </a:defRPr>
            </a:lvl1pPr>
            <a:lvl2pPr marL="742950" indent="-285750">
              <a:defRPr>
                <a:solidFill>
                  <a:schemeClr val="tx1"/>
                </a:solidFill>
                <a:latin typeface="Tahoma" panose="020B0604030504040204" pitchFamily="34" charset="0"/>
                <a:cs typeface="Tahoma" panose="020B0604030504040204" pitchFamily="34" charset="0"/>
              </a:defRPr>
            </a:lvl2pPr>
            <a:lvl3pPr marL="1143000" indent="-228600">
              <a:defRPr>
                <a:solidFill>
                  <a:schemeClr val="tx1"/>
                </a:solidFill>
                <a:latin typeface="Tahoma" panose="020B0604030504040204" pitchFamily="34" charset="0"/>
                <a:cs typeface="Tahoma" panose="020B0604030504040204" pitchFamily="34" charset="0"/>
              </a:defRPr>
            </a:lvl3pPr>
            <a:lvl4pPr marL="1600200" indent="-228600">
              <a:defRPr>
                <a:solidFill>
                  <a:schemeClr val="tx1"/>
                </a:solidFill>
                <a:latin typeface="Tahoma" panose="020B0604030504040204" pitchFamily="34" charset="0"/>
                <a:cs typeface="Tahoma" panose="020B0604030504040204" pitchFamily="34" charset="0"/>
              </a:defRPr>
            </a:lvl4pPr>
            <a:lvl5pPr marL="2057400" indent="-228600">
              <a:defRPr>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9pPr>
          </a:lstStyle>
          <a:p>
            <a:r>
              <a:rPr lang="ru-RU" altLang="ru-RU">
                <a:latin typeface="Comic Sans MS" panose="030F0702030302020204" pitchFamily="66" charset="0"/>
              </a:rPr>
              <a:t> </a:t>
            </a:r>
            <a:r>
              <a:rPr lang="en-US" altLang="ru-RU">
                <a:latin typeface="Comic Sans MS" panose="030F0702030302020204" pitchFamily="66" charset="0"/>
              </a:rPr>
              <a:t>       </a:t>
            </a:r>
            <a:fld id="{6E029E3E-5C43-469E-B303-AD5248E74E47}" type="slidenum">
              <a:rPr lang="ru-RU" altLang="ru-RU" smtClean="0">
                <a:latin typeface="Comic Sans MS" panose="030F0702030302020204" pitchFamily="66" charset="0"/>
              </a:rPr>
              <a:pPr/>
              <a:t>11</a:t>
            </a:fld>
            <a:endParaRPr lang="ru-RU" altLang="ru-RU">
              <a:latin typeface="Comic Sans MS" panose="030F0702030302020204" pitchFamily="66" charset="0"/>
            </a:endParaRPr>
          </a:p>
        </p:txBody>
      </p:sp>
      <p:sp>
        <p:nvSpPr>
          <p:cNvPr id="13318" name="Прямоугольник 7"/>
          <p:cNvSpPr>
            <a:spLocks noChangeArrowheads="1"/>
          </p:cNvSpPr>
          <p:nvPr/>
        </p:nvSpPr>
        <p:spPr bwMode="auto">
          <a:xfrm>
            <a:off x="1473200" y="5162616"/>
            <a:ext cx="68336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cs typeface="Tahoma" panose="020B0604030504040204" pitchFamily="34" charset="0"/>
              </a:defRPr>
            </a:lvl1pPr>
            <a:lvl2pPr marL="742950" indent="-285750">
              <a:defRPr>
                <a:solidFill>
                  <a:schemeClr val="tx1"/>
                </a:solidFill>
                <a:latin typeface="Tahoma" panose="020B0604030504040204" pitchFamily="34" charset="0"/>
                <a:cs typeface="Tahoma" panose="020B0604030504040204" pitchFamily="34" charset="0"/>
              </a:defRPr>
            </a:lvl2pPr>
            <a:lvl3pPr marL="1143000" indent="-228600">
              <a:defRPr>
                <a:solidFill>
                  <a:schemeClr val="tx1"/>
                </a:solidFill>
                <a:latin typeface="Tahoma" panose="020B0604030504040204" pitchFamily="34" charset="0"/>
                <a:cs typeface="Tahoma" panose="020B0604030504040204" pitchFamily="34" charset="0"/>
              </a:defRPr>
            </a:lvl3pPr>
            <a:lvl4pPr marL="1600200" indent="-228600">
              <a:defRPr>
                <a:solidFill>
                  <a:schemeClr val="tx1"/>
                </a:solidFill>
                <a:latin typeface="Tahoma" panose="020B0604030504040204" pitchFamily="34" charset="0"/>
                <a:cs typeface="Tahoma" panose="020B0604030504040204" pitchFamily="34" charset="0"/>
              </a:defRPr>
            </a:lvl4pPr>
            <a:lvl5pPr marL="2057400" indent="-228600">
              <a:defRPr>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9pPr>
          </a:lstStyle>
          <a:p>
            <a:r>
              <a:rPr lang="en-US" altLang="ru-RU" dirty="0">
                <a:latin typeface="Calibri" panose="020F0502020204030204" pitchFamily="34" charset="0"/>
                <a:ea typeface="Calibri" panose="020F0502020204030204" pitchFamily="34" charset="0"/>
                <a:cs typeface="Times New Roman" panose="02020603050405020304" pitchFamily="18" charset="0"/>
              </a:rPr>
              <a:t>Fig</a:t>
            </a:r>
            <a:r>
              <a:rPr lang="ru-RU" altLang="ru-RU" dirty="0">
                <a:latin typeface="Calibri" panose="020F0502020204030204" pitchFamily="34" charset="0"/>
                <a:ea typeface="Calibri" panose="020F0502020204030204" pitchFamily="34" charset="0"/>
                <a:cs typeface="Times New Roman" panose="02020603050405020304" pitchFamily="18" charset="0"/>
              </a:rPr>
              <a:t>. 1</a:t>
            </a:r>
            <a:r>
              <a:rPr lang="en-US" altLang="ru-RU" dirty="0">
                <a:latin typeface="Calibri" panose="020F0502020204030204" pitchFamily="34" charset="0"/>
                <a:ea typeface="Calibri" panose="020F0502020204030204" pitchFamily="34" charset="0"/>
                <a:cs typeface="Times New Roman" panose="02020603050405020304" pitchFamily="18" charset="0"/>
              </a:rPr>
              <a:t>2</a:t>
            </a:r>
            <a:r>
              <a:rPr lang="ru-RU" altLang="ru-RU" dirty="0">
                <a:latin typeface="Calibri" panose="020F0502020204030204" pitchFamily="34" charset="0"/>
                <a:ea typeface="Calibri" panose="020F0502020204030204" pitchFamily="34" charset="0"/>
                <a:cs typeface="Times New Roman" panose="02020603050405020304" pitchFamily="18" charset="0"/>
              </a:rPr>
              <a:t> </a:t>
            </a:r>
            <a:r>
              <a:rPr lang="en-US" altLang="ru-RU" dirty="0">
                <a:latin typeface="Calibri" panose="020F0502020204030204" pitchFamily="34" charset="0"/>
                <a:ea typeface="Calibri" panose="020F0502020204030204" pitchFamily="34" charset="0"/>
                <a:cs typeface="Times New Roman" panose="02020603050405020304" pitchFamily="18" charset="0"/>
              </a:rPr>
              <a:t>Distribution of energy that is delivered to the detector 1 and 2 </a:t>
            </a:r>
            <a:endParaRPr lang="ru-RU" altLang="ru-RU" dirty="0">
              <a:ea typeface="Calibri" panose="020F0502020204030204" pitchFamily="34" charset="0"/>
            </a:endParaRPr>
          </a:p>
        </p:txBody>
      </p:sp>
      <p:pic>
        <p:nvPicPr>
          <p:cNvPr id="11" name="Рисунок 10">
            <a:extLst>
              <a:ext uri="{FF2B5EF4-FFF2-40B4-BE49-F238E27FC236}">
                <a16:creationId xmlns:a16="http://schemas.microsoft.com/office/drawing/2014/main" id="{C16FC24D-A96A-40B6-B090-89DE621A42E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36686" y="1326052"/>
            <a:ext cx="4616033" cy="3831164"/>
          </a:xfrm>
          <a:prstGeom prst="rect">
            <a:avLst/>
          </a:prstGeom>
          <a:noFill/>
          <a:ln>
            <a:noFill/>
          </a:ln>
          <a:extLst/>
        </p:spPr>
      </p:pic>
      <p:pic>
        <p:nvPicPr>
          <p:cNvPr id="12" name="Рисунок 11">
            <a:extLst>
              <a:ext uri="{FF2B5EF4-FFF2-40B4-BE49-F238E27FC236}">
                <a16:creationId xmlns:a16="http://schemas.microsoft.com/office/drawing/2014/main" id="{452ADC9B-FE4A-40F2-B825-4B78B704183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56532" y="1320652"/>
            <a:ext cx="4616032" cy="3831164"/>
          </a:xfrm>
          <a:prstGeom prst="rect">
            <a:avLst/>
          </a:prstGeom>
          <a:noFill/>
          <a:ln>
            <a:noFill/>
          </a:ln>
          <a:extLst/>
        </p:spPr>
      </p:pic>
    </p:spTree>
    <p:extLst>
      <p:ext uri="{BB962C8B-B14F-4D97-AF65-F5344CB8AC3E}">
        <p14:creationId xmlns:p14="http://schemas.microsoft.com/office/powerpoint/2010/main" val="4181084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Номер слайда 5"/>
          <p:cNvSpPr>
            <a:spLocks noGrp="1"/>
          </p:cNvSpPr>
          <p:nvPr>
            <p:ph type="sldNum" sz="quarter" idx="12"/>
          </p:nvPr>
        </p:nvSpPr>
        <p:spPr>
          <a:noFill/>
        </p:spPr>
        <p:txBody>
          <a:bodyPr/>
          <a:lstStyle>
            <a:lvl1pPr>
              <a:defRPr>
                <a:solidFill>
                  <a:schemeClr val="tx1"/>
                </a:solidFill>
                <a:latin typeface="Tahoma" panose="020B0604030504040204" pitchFamily="34" charset="0"/>
                <a:cs typeface="Tahoma" panose="020B0604030504040204" pitchFamily="34" charset="0"/>
              </a:defRPr>
            </a:lvl1pPr>
            <a:lvl2pPr marL="742950" indent="-285750">
              <a:defRPr>
                <a:solidFill>
                  <a:schemeClr val="tx1"/>
                </a:solidFill>
                <a:latin typeface="Tahoma" panose="020B0604030504040204" pitchFamily="34" charset="0"/>
                <a:cs typeface="Tahoma" panose="020B0604030504040204" pitchFamily="34" charset="0"/>
              </a:defRPr>
            </a:lvl2pPr>
            <a:lvl3pPr marL="1143000" indent="-228600">
              <a:defRPr>
                <a:solidFill>
                  <a:schemeClr val="tx1"/>
                </a:solidFill>
                <a:latin typeface="Tahoma" panose="020B0604030504040204" pitchFamily="34" charset="0"/>
                <a:cs typeface="Tahoma" panose="020B0604030504040204" pitchFamily="34" charset="0"/>
              </a:defRPr>
            </a:lvl3pPr>
            <a:lvl4pPr marL="1600200" indent="-228600">
              <a:defRPr>
                <a:solidFill>
                  <a:schemeClr val="tx1"/>
                </a:solidFill>
                <a:latin typeface="Tahoma" panose="020B0604030504040204" pitchFamily="34" charset="0"/>
                <a:cs typeface="Tahoma" panose="020B0604030504040204" pitchFamily="34" charset="0"/>
              </a:defRPr>
            </a:lvl4pPr>
            <a:lvl5pPr marL="2057400" indent="-228600">
              <a:defRPr>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9pPr>
          </a:lstStyle>
          <a:p>
            <a:r>
              <a:rPr lang="ru-RU" altLang="ru-RU">
                <a:latin typeface="Comic Sans MS" panose="030F0702030302020204" pitchFamily="66" charset="0"/>
              </a:rPr>
              <a:t> </a:t>
            </a:r>
            <a:r>
              <a:rPr lang="en-US" altLang="ru-RU">
                <a:latin typeface="Comic Sans MS" panose="030F0702030302020204" pitchFamily="66" charset="0"/>
              </a:rPr>
              <a:t>       </a:t>
            </a:r>
            <a:fld id="{52E1BE66-91B7-4AD9-8929-757C4A4740A3}" type="slidenum">
              <a:rPr lang="ru-RU" altLang="ru-RU" smtClean="0">
                <a:latin typeface="Comic Sans MS" panose="030F0702030302020204" pitchFamily="66" charset="0"/>
              </a:rPr>
              <a:pPr/>
              <a:t>12</a:t>
            </a:fld>
            <a:endParaRPr lang="ru-RU" altLang="ru-RU">
              <a:latin typeface="Comic Sans MS" panose="030F0702030302020204" pitchFamily="66" charset="0"/>
            </a:endParaRPr>
          </a:p>
        </p:txBody>
      </p:sp>
      <p:sp>
        <p:nvSpPr>
          <p:cNvPr id="15366" name="Прямоугольник 7"/>
          <p:cNvSpPr>
            <a:spLocks noChangeArrowheads="1"/>
          </p:cNvSpPr>
          <p:nvPr/>
        </p:nvSpPr>
        <p:spPr bwMode="auto">
          <a:xfrm>
            <a:off x="1306260" y="5444254"/>
            <a:ext cx="7625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cs typeface="Tahoma" panose="020B0604030504040204" pitchFamily="34" charset="0"/>
              </a:defRPr>
            </a:lvl1pPr>
            <a:lvl2pPr marL="742950" indent="-285750">
              <a:defRPr>
                <a:solidFill>
                  <a:schemeClr val="tx1"/>
                </a:solidFill>
                <a:latin typeface="Tahoma" panose="020B0604030504040204" pitchFamily="34" charset="0"/>
                <a:cs typeface="Tahoma" panose="020B0604030504040204" pitchFamily="34" charset="0"/>
              </a:defRPr>
            </a:lvl2pPr>
            <a:lvl3pPr marL="1143000" indent="-228600">
              <a:defRPr>
                <a:solidFill>
                  <a:schemeClr val="tx1"/>
                </a:solidFill>
                <a:latin typeface="Tahoma" panose="020B0604030504040204" pitchFamily="34" charset="0"/>
                <a:cs typeface="Tahoma" panose="020B0604030504040204" pitchFamily="34" charset="0"/>
              </a:defRPr>
            </a:lvl3pPr>
            <a:lvl4pPr marL="1600200" indent="-228600">
              <a:defRPr>
                <a:solidFill>
                  <a:schemeClr val="tx1"/>
                </a:solidFill>
                <a:latin typeface="Tahoma" panose="020B0604030504040204" pitchFamily="34" charset="0"/>
                <a:cs typeface="Tahoma" panose="020B0604030504040204" pitchFamily="34" charset="0"/>
              </a:defRPr>
            </a:lvl4pPr>
            <a:lvl5pPr marL="2057400" indent="-228600">
              <a:defRPr>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9pPr>
          </a:lstStyle>
          <a:p>
            <a:r>
              <a:rPr lang="en-US" altLang="ru-RU" dirty="0">
                <a:latin typeface="Calibri" panose="020F0502020204030204" pitchFamily="34" charset="0"/>
                <a:ea typeface="Calibri" panose="020F0502020204030204" pitchFamily="34" charset="0"/>
                <a:cs typeface="Times New Roman" panose="02020603050405020304" pitchFamily="18" charset="0"/>
              </a:rPr>
              <a:t>Fig</a:t>
            </a:r>
            <a:r>
              <a:rPr lang="ru-RU" altLang="ru-RU" dirty="0">
                <a:latin typeface="Calibri" panose="020F0502020204030204" pitchFamily="34" charset="0"/>
                <a:ea typeface="Calibri" panose="020F0502020204030204" pitchFamily="34" charset="0"/>
                <a:cs typeface="Times New Roman" panose="02020603050405020304" pitchFamily="18" charset="0"/>
              </a:rPr>
              <a:t>. 1</a:t>
            </a:r>
            <a:r>
              <a:rPr lang="en-US" altLang="ru-RU" dirty="0">
                <a:latin typeface="Calibri" panose="020F0502020204030204" pitchFamily="34" charset="0"/>
                <a:ea typeface="Calibri" panose="020F0502020204030204" pitchFamily="34" charset="0"/>
                <a:cs typeface="Times New Roman" panose="02020603050405020304" pitchFamily="18" charset="0"/>
              </a:rPr>
              <a:t>3</a:t>
            </a:r>
            <a:r>
              <a:rPr lang="ru-RU" altLang="ru-RU" dirty="0">
                <a:latin typeface="Calibri" panose="020F0502020204030204" pitchFamily="34" charset="0"/>
                <a:ea typeface="Calibri" panose="020F0502020204030204" pitchFamily="34" charset="0"/>
                <a:cs typeface="Times New Roman" panose="02020603050405020304" pitchFamily="18" charset="0"/>
              </a:rPr>
              <a:t> </a:t>
            </a:r>
            <a:r>
              <a:rPr lang="en-US" altLang="ru-RU" dirty="0">
                <a:latin typeface="Calibri" panose="020F0502020204030204" pitchFamily="34" charset="0"/>
                <a:ea typeface="Calibri" panose="020F0502020204030204" pitchFamily="34" charset="0"/>
                <a:cs typeface="Times New Roman" panose="02020603050405020304" pitchFamily="18" charset="0"/>
              </a:rPr>
              <a:t>Distribution of energy that is delivered to the detectors 3 and 4</a:t>
            </a:r>
            <a:endParaRPr lang="ru-RU" altLang="ru-RU" dirty="0">
              <a:ea typeface="Calibri" panose="020F0502020204030204" pitchFamily="34" charset="0"/>
            </a:endParaRPr>
          </a:p>
        </p:txBody>
      </p:sp>
      <p:sp>
        <p:nvSpPr>
          <p:cNvPr id="2" name="Прямоугольник 1">
            <a:extLst>
              <a:ext uri="{FF2B5EF4-FFF2-40B4-BE49-F238E27FC236}">
                <a16:creationId xmlns:a16="http://schemas.microsoft.com/office/drawing/2014/main" id="{B71AEC04-D15C-4D96-86D4-FAC0E4D3F8CC}"/>
              </a:ext>
            </a:extLst>
          </p:cNvPr>
          <p:cNvSpPr/>
          <p:nvPr/>
        </p:nvSpPr>
        <p:spPr>
          <a:xfrm>
            <a:off x="3447288" y="1655064"/>
            <a:ext cx="722376" cy="676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Прямоугольник 9">
            <a:extLst>
              <a:ext uri="{FF2B5EF4-FFF2-40B4-BE49-F238E27FC236}">
                <a16:creationId xmlns:a16="http://schemas.microsoft.com/office/drawing/2014/main" id="{D0C1C06E-FEEF-49C9-AF15-590382DC834C}"/>
              </a:ext>
            </a:extLst>
          </p:cNvPr>
          <p:cNvSpPr/>
          <p:nvPr/>
        </p:nvSpPr>
        <p:spPr>
          <a:xfrm>
            <a:off x="1651333" y="1206952"/>
            <a:ext cx="1795955" cy="676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2" name="Рисунок 11">
            <a:extLst>
              <a:ext uri="{FF2B5EF4-FFF2-40B4-BE49-F238E27FC236}">
                <a16:creationId xmlns:a16="http://schemas.microsoft.com/office/drawing/2014/main" id="{44096881-0FB9-4935-94D4-0271452CEA5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8480" y="1341121"/>
            <a:ext cx="4734560" cy="3991592"/>
          </a:xfrm>
          <a:prstGeom prst="rect">
            <a:avLst/>
          </a:prstGeom>
          <a:noFill/>
          <a:ln>
            <a:noFill/>
          </a:ln>
          <a:extLst/>
        </p:spPr>
      </p:pic>
      <p:pic>
        <p:nvPicPr>
          <p:cNvPr id="13" name="Рисунок 12">
            <a:extLst>
              <a:ext uri="{FF2B5EF4-FFF2-40B4-BE49-F238E27FC236}">
                <a16:creationId xmlns:a16="http://schemas.microsoft.com/office/drawing/2014/main" id="{D1A490EF-2269-4236-9E08-25C0FD57B0E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19023" y="1341120"/>
            <a:ext cx="4734560" cy="3991591"/>
          </a:xfrm>
          <a:prstGeom prst="rect">
            <a:avLst/>
          </a:prstGeom>
          <a:noFill/>
          <a:ln>
            <a:noFill/>
          </a:ln>
          <a:extLst/>
        </p:spPr>
      </p:pic>
    </p:spTree>
    <p:extLst>
      <p:ext uri="{BB962C8B-B14F-4D97-AF65-F5344CB8AC3E}">
        <p14:creationId xmlns:p14="http://schemas.microsoft.com/office/powerpoint/2010/main" val="69446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A1D3AE-D856-4057-A405-F95F8AE8353C}"/>
              </a:ext>
            </a:extLst>
          </p:cNvPr>
          <p:cNvSpPr>
            <a:spLocks noGrp="1"/>
          </p:cNvSpPr>
          <p:nvPr>
            <p:ph type="title"/>
          </p:nvPr>
        </p:nvSpPr>
        <p:spPr/>
        <p:txBody>
          <a:bodyPr/>
          <a:lstStyle/>
          <a:p>
            <a:pPr algn="ctr"/>
            <a:r>
              <a:rPr lang="en-US" sz="2400" b="1" dirty="0">
                <a:solidFill>
                  <a:schemeClr val="accent2">
                    <a:lumMod val="75000"/>
                  </a:schemeClr>
                </a:solidFill>
                <a:latin typeface="Comic Sans MS" panose="030F0702030302020204" pitchFamily="66" charset="0"/>
                <a:ea typeface="+mn-ea"/>
                <a:cs typeface="Tahoma" panose="020B0604030504040204" pitchFamily="34" charset="0"/>
              </a:rPr>
              <a:t>Conclusions</a:t>
            </a:r>
            <a:endParaRPr lang="uk-UA" sz="2400" b="1" dirty="0">
              <a:solidFill>
                <a:schemeClr val="accent2">
                  <a:lumMod val="75000"/>
                </a:schemeClr>
              </a:solidFill>
              <a:latin typeface="Comic Sans MS" panose="030F0702030302020204" pitchFamily="66" charset="0"/>
              <a:ea typeface="+mn-ea"/>
              <a:cs typeface="Tahoma" panose="020B0604030504040204" pitchFamily="34" charset="0"/>
            </a:endParaRPr>
          </a:p>
        </p:txBody>
      </p:sp>
      <p:sp>
        <p:nvSpPr>
          <p:cNvPr id="3" name="Объект 2">
            <a:extLst>
              <a:ext uri="{FF2B5EF4-FFF2-40B4-BE49-F238E27FC236}">
                <a16:creationId xmlns:a16="http://schemas.microsoft.com/office/drawing/2014/main" id="{4D33E99C-8C2D-4C0B-B4E5-CAA4E611D0B3}"/>
              </a:ext>
            </a:extLst>
          </p:cNvPr>
          <p:cNvSpPr>
            <a:spLocks noGrp="1"/>
          </p:cNvSpPr>
          <p:nvPr>
            <p:ph idx="1"/>
          </p:nvPr>
        </p:nvSpPr>
        <p:spPr>
          <a:xfrm>
            <a:off x="677334" y="1597573"/>
            <a:ext cx="8596668" cy="4443790"/>
          </a:xfrm>
        </p:spPr>
        <p:txBody>
          <a:bodyPr>
            <a:normAutofit fontScale="92500" lnSpcReduction="10000"/>
          </a:bodyPr>
          <a:lstStyle/>
          <a:p>
            <a:endParaRPr lang="uk-UA" dirty="0"/>
          </a:p>
          <a:p>
            <a:r>
              <a:rPr lang="uk-UA" dirty="0"/>
              <a:t> </a:t>
            </a:r>
            <a:r>
              <a:rPr lang="en-US" dirty="0"/>
              <a:t>A prototype of the detected phantom for research in the field of spatially fractionated radiotherapy has been developed and manufactured.</a:t>
            </a:r>
            <a:endParaRPr lang="uk-UA" dirty="0"/>
          </a:p>
          <a:p>
            <a:r>
              <a:rPr lang="en-US" dirty="0"/>
              <a:t>The </a:t>
            </a:r>
            <a:r>
              <a:rPr lang="en-US" dirty="0" err="1"/>
              <a:t>detectorized</a:t>
            </a:r>
            <a:r>
              <a:rPr lang="en-US" dirty="0"/>
              <a:t> phantom prototype was created on the basis of metallic foil detectors with organic glass as a material of phantom and aluminum foil as metal detector sensors.</a:t>
            </a:r>
            <a:endParaRPr lang="uk-UA" dirty="0"/>
          </a:p>
          <a:p>
            <a:r>
              <a:rPr lang="en-US" dirty="0"/>
              <a:t>Measurements of the volt-ampere characteristics of the detector were irradiated by a source of ionizing radiation. The yield on the mode detecting occurs at 10 volts which indicates the proper functioning of the detector.</a:t>
            </a:r>
            <a:endParaRPr lang="uk-UA" dirty="0"/>
          </a:p>
          <a:p>
            <a:r>
              <a:rPr lang="en-US" dirty="0"/>
              <a:t>The research of the work of the </a:t>
            </a:r>
            <a:r>
              <a:rPr lang="en-US" dirty="0" err="1"/>
              <a:t>detectorized</a:t>
            </a:r>
            <a:r>
              <a:rPr lang="en-US" dirty="0"/>
              <a:t> phantom was performed on a source of strontium-90 using high-sensitivity charge integrators for reading data from metal detectors. The obtained results, within the limits of errors, correspond to the calculations using the Monte Carlo simulations, and therefore confirm the possibility of using the created prototype of the </a:t>
            </a:r>
            <a:r>
              <a:rPr lang="en-US" dirty="0" err="1"/>
              <a:t>detectorized</a:t>
            </a:r>
            <a:r>
              <a:rPr lang="en-US" dirty="0"/>
              <a:t> phantom for research and the development of the physical and technical principles of spatially fractionated radiation therapy.</a:t>
            </a:r>
            <a:endParaRPr lang="ru-RU" dirty="0"/>
          </a:p>
          <a:p>
            <a:endParaRPr lang="uk-UA" dirty="0"/>
          </a:p>
        </p:txBody>
      </p:sp>
      <p:sp>
        <p:nvSpPr>
          <p:cNvPr id="4" name="Номер слайда 3">
            <a:extLst>
              <a:ext uri="{FF2B5EF4-FFF2-40B4-BE49-F238E27FC236}">
                <a16:creationId xmlns:a16="http://schemas.microsoft.com/office/drawing/2014/main" id="{43CB70DC-DB23-4667-8032-149D5AE9814D}"/>
              </a:ext>
            </a:extLst>
          </p:cNvPr>
          <p:cNvSpPr>
            <a:spLocks noGrp="1"/>
          </p:cNvSpPr>
          <p:nvPr>
            <p:ph type="sldNum" sz="quarter" idx="12"/>
          </p:nvPr>
        </p:nvSpPr>
        <p:spPr/>
        <p:txBody>
          <a:bodyPr/>
          <a:lstStyle/>
          <a:p>
            <a:fld id="{A4E2402B-8131-4BA4-A77A-8966EDB9974E}" type="slidenum">
              <a:rPr lang="uk-UA" smtClean="0"/>
              <a:t>13</a:t>
            </a:fld>
            <a:endParaRPr lang="uk-UA"/>
          </a:p>
        </p:txBody>
      </p:sp>
    </p:spTree>
    <p:extLst>
      <p:ext uri="{BB962C8B-B14F-4D97-AF65-F5344CB8AC3E}">
        <p14:creationId xmlns:p14="http://schemas.microsoft.com/office/powerpoint/2010/main" val="3049331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967D40-96DC-432B-8C94-D138D40F7978}"/>
              </a:ext>
            </a:extLst>
          </p:cNvPr>
          <p:cNvSpPr>
            <a:spLocks noGrp="1"/>
          </p:cNvSpPr>
          <p:nvPr>
            <p:ph type="title"/>
          </p:nvPr>
        </p:nvSpPr>
        <p:spPr>
          <a:xfrm>
            <a:off x="1143678" y="3051048"/>
            <a:ext cx="8596668" cy="1320800"/>
          </a:xfrm>
        </p:spPr>
        <p:txBody>
          <a:bodyPr/>
          <a:lstStyle/>
          <a:p>
            <a:pPr algn="ctr"/>
            <a:r>
              <a:rPr lang="en-US" sz="2400" b="1" dirty="0">
                <a:solidFill>
                  <a:schemeClr val="accent2">
                    <a:lumMod val="75000"/>
                  </a:schemeClr>
                </a:solidFill>
                <a:latin typeface="Comic Sans MS" panose="030F0702030302020204" pitchFamily="66" charset="0"/>
                <a:ea typeface="+mn-ea"/>
                <a:cs typeface="Tahoma" panose="020B0604030504040204" pitchFamily="34" charset="0"/>
              </a:rPr>
              <a:t>Thank</a:t>
            </a:r>
            <a:r>
              <a:rPr lang="en-US" dirty="0"/>
              <a:t> </a:t>
            </a:r>
            <a:r>
              <a:rPr lang="en-US" sz="2400" b="1" dirty="0">
                <a:solidFill>
                  <a:schemeClr val="accent2">
                    <a:lumMod val="75000"/>
                  </a:schemeClr>
                </a:solidFill>
                <a:latin typeface="Comic Sans MS" panose="030F0702030302020204" pitchFamily="66" charset="0"/>
                <a:ea typeface="+mn-ea"/>
                <a:cs typeface="Tahoma" panose="020B0604030504040204" pitchFamily="34" charset="0"/>
              </a:rPr>
              <a:t>you for attention</a:t>
            </a:r>
          </a:p>
        </p:txBody>
      </p:sp>
      <p:sp>
        <p:nvSpPr>
          <p:cNvPr id="4" name="Номер слайда 3">
            <a:extLst>
              <a:ext uri="{FF2B5EF4-FFF2-40B4-BE49-F238E27FC236}">
                <a16:creationId xmlns:a16="http://schemas.microsoft.com/office/drawing/2014/main" id="{A00D8D0E-F334-442C-9183-02883CDE43A1}"/>
              </a:ext>
            </a:extLst>
          </p:cNvPr>
          <p:cNvSpPr>
            <a:spLocks noGrp="1"/>
          </p:cNvSpPr>
          <p:nvPr>
            <p:ph type="sldNum" sz="quarter" idx="12"/>
          </p:nvPr>
        </p:nvSpPr>
        <p:spPr/>
        <p:txBody>
          <a:bodyPr/>
          <a:lstStyle/>
          <a:p>
            <a:fld id="{A4E2402B-8131-4BA4-A77A-8966EDB9974E}" type="slidenum">
              <a:rPr lang="uk-UA" smtClean="0"/>
              <a:t>14</a:t>
            </a:fld>
            <a:endParaRPr lang="uk-UA"/>
          </a:p>
        </p:txBody>
      </p:sp>
    </p:spTree>
    <p:extLst>
      <p:ext uri="{BB962C8B-B14F-4D97-AF65-F5344CB8AC3E}">
        <p14:creationId xmlns:p14="http://schemas.microsoft.com/office/powerpoint/2010/main" val="2144346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5">
            <a:extLst>
              <a:ext uri="{FF2B5EF4-FFF2-40B4-BE49-F238E27FC236}">
                <a16:creationId xmlns:a16="http://schemas.microsoft.com/office/drawing/2014/main" id="{555C131A-CA08-4424-8B3B-FB8A9DA18176}"/>
              </a:ext>
            </a:extLst>
          </p:cNvPr>
          <p:cNvSpPr>
            <a:spLocks noGrp="1"/>
          </p:cNvSpPr>
          <p:nvPr>
            <p:ph type="sldNum" sz="quarter" idx="12"/>
          </p:nvPr>
        </p:nvSpPr>
        <p:spPr>
          <a:noFill/>
        </p:spPr>
        <p:txBody>
          <a:bodyPr/>
          <a:lstStyle>
            <a:lvl1pPr>
              <a:spcBef>
                <a:spcPct val="20000"/>
              </a:spcBef>
              <a:buClr>
                <a:schemeClr val="hlink"/>
              </a:buClr>
              <a:buSzPct val="90000"/>
              <a:buChar char="•"/>
              <a:defRPr sz="32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lr>
                <a:schemeClr val="hlink"/>
              </a:buClr>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spcBef>
                <a:spcPct val="0"/>
              </a:spcBef>
              <a:buClrTx/>
              <a:buSzTx/>
              <a:buFontTx/>
              <a:buNone/>
            </a:pPr>
            <a:r>
              <a:rPr lang="ru-RU" altLang="ru-RU" sz="1400">
                <a:latin typeface="Comic Sans MS" panose="030F0702030302020204" pitchFamily="66" charset="0"/>
              </a:rPr>
              <a:t> </a:t>
            </a:r>
            <a:r>
              <a:rPr lang="en-US" altLang="ru-RU" sz="1400">
                <a:latin typeface="Comic Sans MS" panose="030F0702030302020204" pitchFamily="66" charset="0"/>
              </a:rPr>
              <a:t>       </a:t>
            </a:r>
            <a:fld id="{50253EC3-952B-4014-B0F7-2753FCF709E8}" type="slidenum">
              <a:rPr lang="ru-RU" altLang="ru-RU" sz="1400">
                <a:latin typeface="Comic Sans MS" panose="030F0702030302020204" pitchFamily="66" charset="0"/>
              </a:rPr>
              <a:pPr>
                <a:spcBef>
                  <a:spcPct val="0"/>
                </a:spcBef>
                <a:buClrTx/>
                <a:buSzTx/>
                <a:buFontTx/>
                <a:buNone/>
              </a:pPr>
              <a:t>2</a:t>
            </a:fld>
            <a:endParaRPr lang="ru-RU" altLang="ru-RU" sz="1400">
              <a:latin typeface="Comic Sans MS" panose="030F0702030302020204" pitchFamily="66" charset="0"/>
            </a:endParaRPr>
          </a:p>
        </p:txBody>
      </p:sp>
      <p:sp>
        <p:nvSpPr>
          <p:cNvPr id="8197" name="Прямоугольник 5">
            <a:extLst>
              <a:ext uri="{FF2B5EF4-FFF2-40B4-BE49-F238E27FC236}">
                <a16:creationId xmlns:a16="http://schemas.microsoft.com/office/drawing/2014/main" id="{22B27AE4-1BF2-41D4-9582-9B4E4D867E5F}"/>
              </a:ext>
            </a:extLst>
          </p:cNvPr>
          <p:cNvSpPr>
            <a:spLocks noChangeArrowheads="1"/>
          </p:cNvSpPr>
          <p:nvPr/>
        </p:nvSpPr>
        <p:spPr bwMode="auto">
          <a:xfrm>
            <a:off x="1062587" y="1383043"/>
            <a:ext cx="8280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Char char="•"/>
              <a:defRPr sz="32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lr>
                <a:schemeClr val="hlink"/>
              </a:buClr>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spcBef>
                <a:spcPct val="0"/>
              </a:spcBef>
              <a:buClrTx/>
              <a:buSzTx/>
              <a:buFontTx/>
              <a:buNone/>
            </a:pPr>
            <a:r>
              <a:rPr lang="en-US" altLang="ru-RU" sz="1800" dirty="0">
                <a:solidFill>
                  <a:srgbClr val="000000"/>
                </a:solidFill>
                <a:latin typeface="Calibri" panose="020F0502020204030204" pitchFamily="34" charset="0"/>
                <a:cs typeface="Times New Roman" panose="02020603050405020304" pitchFamily="18" charset="0"/>
              </a:rPr>
              <a:t>Therapeutic centers in the world are developing several methods for treating tumors using bundles of charged hadrons for which gamma-quantum gambling is not effective.</a:t>
            </a:r>
            <a:endParaRPr lang="uk-UA" altLang="ru-RU" sz="1800" dirty="0">
              <a:solidFill>
                <a:srgbClr val="000000"/>
              </a:solidFill>
              <a:latin typeface="Calibri" panose="020F0502020204030204" pitchFamily="34" charset="0"/>
              <a:cs typeface="Times New Roman" panose="02020603050405020304" pitchFamily="18" charset="0"/>
            </a:endParaRPr>
          </a:p>
          <a:p>
            <a:pPr>
              <a:spcBef>
                <a:spcPct val="0"/>
              </a:spcBef>
              <a:buClrTx/>
              <a:buSzTx/>
              <a:buFontTx/>
              <a:buNone/>
            </a:pPr>
            <a:endParaRPr lang="en-US" altLang="ru-RU" sz="1800" dirty="0">
              <a:solidFill>
                <a:srgbClr val="000000"/>
              </a:solidFill>
              <a:latin typeface="Calibri" panose="020F0502020204030204" pitchFamily="34" charset="0"/>
              <a:cs typeface="Times New Roman" panose="02020603050405020304" pitchFamily="18" charset="0"/>
            </a:endParaRPr>
          </a:p>
          <a:p>
            <a:pPr>
              <a:spcBef>
                <a:spcPct val="0"/>
              </a:spcBef>
              <a:buClrTx/>
              <a:buSzTx/>
              <a:buFontTx/>
              <a:buNone/>
            </a:pPr>
            <a:r>
              <a:rPr lang="en-US" altLang="ru-RU" sz="1800" dirty="0">
                <a:solidFill>
                  <a:srgbClr val="000000"/>
                </a:solidFill>
                <a:latin typeface="Calibri" panose="020F0502020204030204" pitchFamily="34" charset="0"/>
                <a:cs typeface="Times New Roman" panose="02020603050405020304" pitchFamily="18" charset="0"/>
              </a:rPr>
              <a:t>Among that methods are the subject of this work: MRT (microbeam radiation therapy) and MBRT (</a:t>
            </a:r>
            <a:r>
              <a:rPr lang="en-US" altLang="ru-RU" sz="1800" dirty="0" err="1">
                <a:solidFill>
                  <a:srgbClr val="000000"/>
                </a:solidFill>
                <a:latin typeface="Calibri" panose="020F0502020204030204" pitchFamily="34" charset="0"/>
                <a:cs typeface="Times New Roman" panose="02020603050405020304" pitchFamily="18" charset="0"/>
              </a:rPr>
              <a:t>minibeam</a:t>
            </a:r>
            <a:r>
              <a:rPr lang="en-US" altLang="ru-RU" sz="1800" dirty="0">
                <a:solidFill>
                  <a:srgbClr val="000000"/>
                </a:solidFill>
                <a:latin typeface="Calibri" panose="020F0502020204030204" pitchFamily="34" charset="0"/>
                <a:cs typeface="Times New Roman" panose="02020603050405020304" pitchFamily="18" charset="0"/>
              </a:rPr>
              <a:t> radiation therapy).</a:t>
            </a:r>
          </a:p>
          <a:p>
            <a:pPr>
              <a:spcBef>
                <a:spcPct val="0"/>
              </a:spcBef>
              <a:buClrTx/>
              <a:buSzTx/>
              <a:buFontTx/>
              <a:buNone/>
            </a:pPr>
            <a:endParaRPr lang="uk-UA" altLang="ru-RU" sz="1800" dirty="0">
              <a:solidFill>
                <a:srgbClr val="000000"/>
              </a:solidFill>
              <a:latin typeface="Calibri" panose="020F0502020204030204" pitchFamily="34" charset="0"/>
              <a:cs typeface="Times New Roman" panose="02020603050405020304" pitchFamily="18" charset="0"/>
            </a:endParaRPr>
          </a:p>
          <a:p>
            <a:pPr>
              <a:spcBef>
                <a:spcPct val="0"/>
              </a:spcBef>
              <a:buClrTx/>
              <a:buSzTx/>
              <a:buFontTx/>
              <a:buNone/>
            </a:pPr>
            <a:r>
              <a:rPr lang="en-US" altLang="ru-RU" sz="1800" dirty="0">
                <a:solidFill>
                  <a:srgbClr val="000000"/>
                </a:solidFill>
                <a:latin typeface="Calibri" panose="020F0502020204030204" pitchFamily="34" charset="0"/>
                <a:cs typeface="Times New Roman" panose="02020603050405020304" pitchFamily="18" charset="0"/>
              </a:rPr>
              <a:t>These techniques can deliver a high dose to the tumor while providing a tolerable dose for healthy tissue.</a:t>
            </a:r>
          </a:p>
          <a:p>
            <a:pPr>
              <a:spcBef>
                <a:spcPct val="0"/>
              </a:spcBef>
              <a:buClrTx/>
              <a:buSzTx/>
              <a:buFontTx/>
              <a:buNone/>
            </a:pPr>
            <a:endParaRPr lang="uk-UA" altLang="ru-RU" sz="1800" dirty="0">
              <a:solidFill>
                <a:srgbClr val="000000"/>
              </a:solidFill>
              <a:latin typeface="Calibri" panose="020F0502020204030204" pitchFamily="34" charset="0"/>
              <a:cs typeface="Times New Roman" panose="02020603050405020304" pitchFamily="18" charset="0"/>
            </a:endParaRPr>
          </a:p>
          <a:p>
            <a:pPr>
              <a:spcBef>
                <a:spcPct val="0"/>
              </a:spcBef>
              <a:buClrTx/>
              <a:buSzTx/>
              <a:buFontTx/>
              <a:buNone/>
            </a:pPr>
            <a:r>
              <a:rPr lang="en-US" altLang="ru-RU" sz="1800" dirty="0">
                <a:solidFill>
                  <a:srgbClr val="000000"/>
                </a:solidFill>
                <a:latin typeface="Calibri" panose="020F0502020204030204" pitchFamily="34" charset="0"/>
              </a:rPr>
              <a:t>A significant factor in improving the effectiveness of radiation therapy is the spatial fractionation of the dose in the irradiation of tumors. This is due to high local doses and the provision of low doses in the area of healthy tissues</a:t>
            </a:r>
            <a:r>
              <a:rPr lang="uk-UA" altLang="ru-RU" sz="1800" dirty="0">
                <a:solidFill>
                  <a:srgbClr val="000000"/>
                </a:solidFill>
                <a:latin typeface="Calibri" panose="020F0502020204030204" pitchFamily="34" charset="0"/>
              </a:rPr>
              <a:t>.</a:t>
            </a:r>
            <a:endParaRPr lang="ru-RU" altLang="ru-RU" sz="1800" dirty="0">
              <a:solidFill>
                <a:srgbClr val="000000"/>
              </a:solidFill>
              <a:latin typeface="Calibri" panose="020F0502020204030204" pitchFamily="34" charset="0"/>
            </a:endParaRPr>
          </a:p>
        </p:txBody>
      </p:sp>
      <p:sp>
        <p:nvSpPr>
          <p:cNvPr id="8198" name="Rectangle 2">
            <a:extLst>
              <a:ext uri="{FF2B5EF4-FFF2-40B4-BE49-F238E27FC236}">
                <a16:creationId xmlns:a16="http://schemas.microsoft.com/office/drawing/2014/main" id="{5B9F2AA4-BD99-4ABF-8B6E-7B0555035A3A}"/>
              </a:ext>
            </a:extLst>
          </p:cNvPr>
          <p:cNvSpPr txBox="1">
            <a:spLocks noChangeArrowheads="1"/>
          </p:cNvSpPr>
          <p:nvPr/>
        </p:nvSpPr>
        <p:spPr bwMode="auto">
          <a:xfrm>
            <a:off x="955021" y="475703"/>
            <a:ext cx="856932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hlink"/>
              </a:buClr>
              <a:buSzPct val="90000"/>
              <a:buChar char="•"/>
              <a:defRPr sz="32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lr>
                <a:schemeClr val="hlink"/>
              </a:buClr>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0"/>
              </a:spcBef>
              <a:buClrTx/>
              <a:buSzTx/>
              <a:buNone/>
            </a:pPr>
            <a:r>
              <a:rPr lang="en-US" altLang="de-DE" sz="2400" b="1" dirty="0">
                <a:solidFill>
                  <a:schemeClr val="accent2">
                    <a:lumMod val="75000"/>
                  </a:schemeClr>
                </a:solidFill>
                <a:latin typeface="Comic Sans MS" panose="030F0702030302020204" pitchFamily="66" charset="0"/>
              </a:rPr>
              <a:t>Introduction</a:t>
            </a:r>
            <a:endParaRPr lang="uk-UA" altLang="de-DE" sz="2000" b="1" dirty="0">
              <a:solidFill>
                <a:schemeClr val="accent2">
                  <a:lumMod val="75000"/>
                </a:schemeClr>
              </a:solidFill>
              <a:latin typeface="Comic Sans MS" panose="030F0702030302020204" pitchFamily="66" charset="0"/>
            </a:endParaRPr>
          </a:p>
        </p:txBody>
      </p:sp>
    </p:spTree>
    <p:extLst>
      <p:ext uri="{BB962C8B-B14F-4D97-AF65-F5344CB8AC3E}">
        <p14:creationId xmlns:p14="http://schemas.microsoft.com/office/powerpoint/2010/main" val="1364149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1671" y="277139"/>
            <a:ext cx="6485428" cy="922114"/>
          </a:xfrm>
        </p:spPr>
        <p:txBody>
          <a:bodyPr>
            <a:normAutofit/>
          </a:bodyPr>
          <a:lstStyle/>
          <a:p>
            <a:r>
              <a:rPr lang="en-US" sz="2400" b="1" dirty="0">
                <a:solidFill>
                  <a:schemeClr val="accent2">
                    <a:lumMod val="75000"/>
                  </a:schemeClr>
                </a:solidFill>
                <a:latin typeface="Comic Sans MS" panose="030F0702030302020204" pitchFamily="66" charset="0"/>
                <a:ea typeface="+mn-ea"/>
                <a:cs typeface="Tahoma" panose="020B0604030504040204" pitchFamily="34" charset="0"/>
              </a:rPr>
              <a:t>The idea of proton multi-beam therapy</a:t>
            </a:r>
            <a:endParaRPr lang="uk-UA" sz="2400" b="1" dirty="0">
              <a:solidFill>
                <a:schemeClr val="accent2">
                  <a:lumMod val="75000"/>
                </a:schemeClr>
              </a:solidFill>
              <a:latin typeface="Comic Sans MS" panose="030F0702030302020204" pitchFamily="66" charset="0"/>
              <a:ea typeface="+mn-ea"/>
              <a:cs typeface="Tahoma" panose="020B0604030504040204" pitchFamily="34" charset="0"/>
            </a:endParaRPr>
          </a:p>
        </p:txBody>
      </p:sp>
      <p:sp>
        <p:nvSpPr>
          <p:cNvPr id="6" name="Номер слайда 5">
            <a:extLst>
              <a:ext uri="{FF2B5EF4-FFF2-40B4-BE49-F238E27FC236}">
                <a16:creationId xmlns:a16="http://schemas.microsoft.com/office/drawing/2014/main" id="{B1D2D7D3-44E6-4195-B4EA-C8C0B7238FEA}"/>
              </a:ext>
            </a:extLst>
          </p:cNvPr>
          <p:cNvSpPr>
            <a:spLocks noGrp="1"/>
          </p:cNvSpPr>
          <p:nvPr>
            <p:ph type="sldNum" sz="quarter" idx="12"/>
          </p:nvPr>
        </p:nvSpPr>
        <p:spPr/>
        <p:txBody>
          <a:bodyPr/>
          <a:lstStyle/>
          <a:p>
            <a:fld id="{A4E2402B-8131-4BA4-A77A-8966EDB9974E}" type="slidenum">
              <a:rPr lang="uk-UA" smtClean="0"/>
              <a:t>3</a:t>
            </a:fld>
            <a:endParaRPr lang="uk-UA"/>
          </a:p>
        </p:txBody>
      </p:sp>
      <p:sp>
        <p:nvSpPr>
          <p:cNvPr id="9" name="TextBox 8">
            <a:extLst>
              <a:ext uri="{FF2B5EF4-FFF2-40B4-BE49-F238E27FC236}">
                <a16:creationId xmlns:a16="http://schemas.microsoft.com/office/drawing/2014/main" id="{76F1E636-A698-4E38-8849-2AF2EAF89B34}"/>
              </a:ext>
            </a:extLst>
          </p:cNvPr>
          <p:cNvSpPr txBox="1"/>
          <p:nvPr/>
        </p:nvSpPr>
        <p:spPr>
          <a:xfrm>
            <a:off x="192104" y="5036761"/>
            <a:ext cx="4891056" cy="646331"/>
          </a:xfrm>
          <a:prstGeom prst="rect">
            <a:avLst/>
          </a:prstGeom>
          <a:noFill/>
        </p:spPr>
        <p:txBody>
          <a:bodyPr wrap="square" rtlCol="0">
            <a:spAutoFit/>
          </a:bodyPr>
          <a:lstStyle/>
          <a:p>
            <a:r>
              <a:rPr lang="en-US" altLang="uk-UA" dirty="0">
                <a:latin typeface="Calibri" panose="020F0502020204030204" pitchFamily="34" charset="0"/>
                <a:ea typeface="Calibri" panose="020F0502020204030204" pitchFamily="34" charset="0"/>
                <a:cs typeface="Times New Roman" panose="02020603050405020304" pitchFamily="18" charset="0"/>
              </a:rPr>
              <a:t>Fig.</a:t>
            </a:r>
            <a:r>
              <a:rPr lang="uk-UA"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1:</a:t>
            </a:r>
            <a:r>
              <a:rPr lang="uk-UA"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Bregg</a:t>
            </a:r>
            <a:r>
              <a:rPr lang="en-US" dirty="0">
                <a:latin typeface="Calibri" panose="020F0502020204030204" pitchFamily="34" charset="0"/>
                <a:cs typeface="Calibri" panose="020F0502020204030204" pitchFamily="34" charset="0"/>
              </a:rPr>
              <a:t> peaks for different types of irradiation.</a:t>
            </a:r>
            <a:endParaRPr lang="ru-RU" dirty="0">
              <a:latin typeface="Calibri" panose="020F0502020204030204" pitchFamily="34" charset="0"/>
              <a:cs typeface="Calibri" panose="020F0502020204030204" pitchFamily="34" charset="0"/>
            </a:endParaRPr>
          </a:p>
        </p:txBody>
      </p:sp>
      <p:pic>
        <p:nvPicPr>
          <p:cNvPr id="10" name="Рисунок 9">
            <a:extLst>
              <a:ext uri="{FF2B5EF4-FFF2-40B4-BE49-F238E27FC236}">
                <a16:creationId xmlns:a16="http://schemas.microsoft.com/office/drawing/2014/main" id="{424E1141-D396-463F-91EF-EDF0873D6BE1}"/>
              </a:ext>
            </a:extLst>
          </p:cNvPr>
          <p:cNvPicPr>
            <a:picLocks noChangeAspect="1"/>
          </p:cNvPicPr>
          <p:nvPr/>
        </p:nvPicPr>
        <p:blipFill>
          <a:blip r:embed="rId2"/>
          <a:stretch>
            <a:fillRect/>
          </a:stretch>
        </p:blipFill>
        <p:spPr>
          <a:xfrm>
            <a:off x="551875" y="1379153"/>
            <a:ext cx="3709407" cy="3602591"/>
          </a:xfrm>
          <a:prstGeom prst="rect">
            <a:avLst/>
          </a:prstGeom>
        </p:spPr>
      </p:pic>
      <p:sp>
        <p:nvSpPr>
          <p:cNvPr id="11" name="TextBox 10">
            <a:extLst>
              <a:ext uri="{FF2B5EF4-FFF2-40B4-BE49-F238E27FC236}">
                <a16:creationId xmlns:a16="http://schemas.microsoft.com/office/drawing/2014/main" id="{BB73BC82-67B6-4420-AFD5-C3EE46BCFFD9}"/>
              </a:ext>
            </a:extLst>
          </p:cNvPr>
          <p:cNvSpPr txBox="1"/>
          <p:nvPr/>
        </p:nvSpPr>
        <p:spPr>
          <a:xfrm>
            <a:off x="5687056" y="5030810"/>
            <a:ext cx="3226909" cy="923330"/>
          </a:xfrm>
          <a:prstGeom prst="rect">
            <a:avLst/>
          </a:prstGeom>
          <a:noFill/>
        </p:spPr>
        <p:txBody>
          <a:bodyPr wrap="none" rtlCol="0">
            <a:spAutoFit/>
          </a:bodyPr>
          <a:lstStyle/>
          <a:p>
            <a:r>
              <a:rPr lang="en-US" altLang="uk-UA" dirty="0">
                <a:latin typeface="Calibri" panose="020F0502020204030204" pitchFamily="34" charset="0"/>
                <a:ea typeface="Calibri" panose="020F0502020204030204" pitchFamily="34" charset="0"/>
                <a:cs typeface="Times New Roman" panose="02020603050405020304" pitchFamily="18" charset="0"/>
              </a:rPr>
              <a:t>Fig.</a:t>
            </a:r>
            <a:r>
              <a:rPr lang="en-US" dirty="0">
                <a:latin typeface="Calibri" panose="020F0502020204030204" pitchFamily="34" charset="0"/>
                <a:cs typeface="Calibri" panose="020F0502020204030204" pitchFamily="34" charset="0"/>
              </a:rPr>
              <a:t> 2:</a:t>
            </a:r>
            <a:r>
              <a:rPr lang="uk-UA"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PVDR(peak to valley dose </a:t>
            </a:r>
          </a:p>
          <a:p>
            <a:r>
              <a:rPr lang="en-US" dirty="0">
                <a:latin typeface="Calibri" panose="020F0502020204030204" pitchFamily="34" charset="0"/>
                <a:cs typeface="Calibri" panose="020F0502020204030204" pitchFamily="34" charset="0"/>
              </a:rPr>
              <a:t>ratio) .</a:t>
            </a:r>
          </a:p>
          <a:p>
            <a:endParaRPr lang="ru-UA" dirty="0"/>
          </a:p>
        </p:txBody>
      </p:sp>
      <p:pic>
        <p:nvPicPr>
          <p:cNvPr id="14" name="Picture 1">
            <a:extLst>
              <a:ext uri="{FF2B5EF4-FFF2-40B4-BE49-F238E27FC236}">
                <a16:creationId xmlns:a16="http://schemas.microsoft.com/office/drawing/2014/main" id="{80016EA0-CC9B-42DA-B6E2-E4FC805042B5}"/>
              </a:ext>
            </a:extLst>
          </p:cNvPr>
          <p:cNvPicPr>
            <a:picLocks noChangeAspect="1"/>
          </p:cNvPicPr>
          <p:nvPr/>
        </p:nvPicPr>
        <p:blipFill rotWithShape="1">
          <a:blip r:embed="rId3">
            <a:extLst>
              <a:ext uri="{28A0092B-C50C-407E-A947-70E740481C1C}">
                <a14:useLocalDpi xmlns:a14="http://schemas.microsoft.com/office/drawing/2010/main" val="0"/>
              </a:ext>
            </a:extLst>
          </a:blip>
          <a:srcRect r="12343"/>
          <a:stretch/>
        </p:blipFill>
        <p:spPr bwMode="auto">
          <a:xfrm>
            <a:off x="4976628" y="1509983"/>
            <a:ext cx="4747495" cy="34717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012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3BD5A7-0505-4011-B1DE-133895739084}"/>
              </a:ext>
            </a:extLst>
          </p:cNvPr>
          <p:cNvSpPr>
            <a:spLocks noGrp="1"/>
          </p:cNvSpPr>
          <p:nvPr>
            <p:ph type="title"/>
          </p:nvPr>
        </p:nvSpPr>
        <p:spPr>
          <a:xfrm>
            <a:off x="677334" y="816638"/>
            <a:ext cx="8596668" cy="1320800"/>
          </a:xfrm>
        </p:spPr>
        <p:txBody>
          <a:bodyPr/>
          <a:lstStyle/>
          <a:p>
            <a:pPr algn="ctr"/>
            <a:r>
              <a:rPr lang="en-US" sz="2400" b="1" dirty="0">
                <a:solidFill>
                  <a:schemeClr val="accent2">
                    <a:lumMod val="75000"/>
                  </a:schemeClr>
                </a:solidFill>
                <a:latin typeface="Comic Sans MS" panose="030F0702030302020204" pitchFamily="66" charset="0"/>
                <a:ea typeface="+mn-ea"/>
                <a:cs typeface="Tahoma" panose="020B0604030504040204" pitchFamily="34" charset="0"/>
              </a:rPr>
              <a:t>The purpose of the work</a:t>
            </a:r>
          </a:p>
        </p:txBody>
      </p:sp>
      <p:sp>
        <p:nvSpPr>
          <p:cNvPr id="3" name="Объект 2">
            <a:extLst>
              <a:ext uri="{FF2B5EF4-FFF2-40B4-BE49-F238E27FC236}">
                <a16:creationId xmlns:a16="http://schemas.microsoft.com/office/drawing/2014/main" id="{DB6CC7D2-08ED-46D4-9D6F-E4E7F9F9B154}"/>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The development of a </a:t>
            </a:r>
            <a:r>
              <a:rPr lang="en-US" dirty="0" err="1">
                <a:latin typeface="Calibri" panose="020F0502020204030204" pitchFamily="34" charset="0"/>
                <a:cs typeface="Calibri" panose="020F0502020204030204" pitchFamily="34" charset="0"/>
              </a:rPr>
              <a:t>detectorized</a:t>
            </a:r>
            <a:r>
              <a:rPr lang="en-US" dirty="0">
                <a:latin typeface="Calibri" panose="020F0502020204030204" pitchFamily="34" charset="0"/>
                <a:cs typeface="Calibri" panose="020F0502020204030204" pitchFamily="34" charset="0"/>
              </a:rPr>
              <a:t> phantom which contains radiation-resistant detectors for research in the field of spatially fractionated therapy.</a:t>
            </a:r>
          </a:p>
          <a:p>
            <a:r>
              <a:rPr lang="en-US" dirty="0">
                <a:latin typeface="Calibri" panose="020F0502020204030204" pitchFamily="34" charset="0"/>
                <a:cs typeface="Calibri" panose="020F0502020204030204" pitchFamily="34" charset="0"/>
              </a:rPr>
              <a:t>Characteristic investigations of </a:t>
            </a:r>
            <a:r>
              <a:rPr lang="en-US" dirty="0" err="1">
                <a:latin typeface="Calibri" panose="020F0502020204030204" pitchFamily="34" charset="0"/>
                <a:cs typeface="Calibri" panose="020F0502020204030204" pitchFamily="34" charset="0"/>
              </a:rPr>
              <a:t>detectorized</a:t>
            </a:r>
            <a:r>
              <a:rPr lang="en-US" dirty="0">
                <a:latin typeface="Calibri" panose="020F0502020204030204" pitchFamily="34" charset="0"/>
                <a:cs typeface="Calibri" panose="020F0502020204030204" pitchFamily="34" charset="0"/>
              </a:rPr>
              <a:t> phantom prototypes on available sources of ionized radiation.</a:t>
            </a:r>
          </a:p>
          <a:p>
            <a:r>
              <a:rPr lang="en-US" dirty="0">
                <a:latin typeface="Calibri" panose="020F0502020204030204" pitchFamily="34" charset="0"/>
                <a:cs typeface="Calibri" panose="020F0502020204030204" pitchFamily="34" charset="0"/>
              </a:rPr>
              <a:t>Evaluate the possibility of using this phantom by Monte Carlo simulations.</a:t>
            </a:r>
            <a:endParaRPr lang="ru-RU" dirty="0">
              <a:latin typeface="Calibri" panose="020F0502020204030204" pitchFamily="34" charset="0"/>
              <a:cs typeface="Calibri" panose="020F0502020204030204" pitchFamily="34" charset="0"/>
            </a:endParaRPr>
          </a:p>
        </p:txBody>
      </p:sp>
      <p:sp>
        <p:nvSpPr>
          <p:cNvPr id="4" name="Номер слайда 3">
            <a:extLst>
              <a:ext uri="{FF2B5EF4-FFF2-40B4-BE49-F238E27FC236}">
                <a16:creationId xmlns:a16="http://schemas.microsoft.com/office/drawing/2014/main" id="{9D5ABCD8-845D-4EC9-94F7-520B2DC667DD}"/>
              </a:ext>
            </a:extLst>
          </p:cNvPr>
          <p:cNvSpPr>
            <a:spLocks noGrp="1"/>
          </p:cNvSpPr>
          <p:nvPr>
            <p:ph type="sldNum" sz="quarter" idx="12"/>
          </p:nvPr>
        </p:nvSpPr>
        <p:spPr/>
        <p:txBody>
          <a:bodyPr/>
          <a:lstStyle/>
          <a:p>
            <a:fld id="{A4E2402B-8131-4BA4-A77A-8966EDB9974E}" type="slidenum">
              <a:rPr lang="uk-UA" smtClean="0"/>
              <a:t>4</a:t>
            </a:fld>
            <a:endParaRPr lang="uk-UA"/>
          </a:p>
        </p:txBody>
      </p:sp>
    </p:spTree>
    <p:extLst>
      <p:ext uri="{BB962C8B-B14F-4D97-AF65-F5344CB8AC3E}">
        <p14:creationId xmlns:p14="http://schemas.microsoft.com/office/powerpoint/2010/main" val="831196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Номер слайда 5">
            <a:extLst>
              <a:ext uri="{FF2B5EF4-FFF2-40B4-BE49-F238E27FC236}">
                <a16:creationId xmlns:a16="http://schemas.microsoft.com/office/drawing/2014/main" id="{F37A86C5-591B-4905-A6F8-CCBD94D8D90A}"/>
              </a:ext>
            </a:extLst>
          </p:cNvPr>
          <p:cNvSpPr>
            <a:spLocks noGrp="1"/>
          </p:cNvSpPr>
          <p:nvPr>
            <p:ph type="sldNum" sz="quarter" idx="12"/>
          </p:nvPr>
        </p:nvSpPr>
        <p:spPr>
          <a:noFill/>
        </p:spPr>
        <p:txBody>
          <a:bodyPr/>
          <a:lstStyle>
            <a:lvl1pPr>
              <a:spcBef>
                <a:spcPct val="20000"/>
              </a:spcBef>
              <a:buClr>
                <a:schemeClr val="hlink"/>
              </a:buClr>
              <a:buSzPct val="90000"/>
              <a:buChar char="•"/>
              <a:defRPr sz="32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lr>
                <a:schemeClr val="hlink"/>
              </a:buClr>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spcBef>
                <a:spcPct val="0"/>
              </a:spcBef>
              <a:buClrTx/>
              <a:buSzTx/>
              <a:buFontTx/>
              <a:buNone/>
            </a:pPr>
            <a:r>
              <a:rPr lang="ru-RU" altLang="ru-RU" sz="1400">
                <a:latin typeface="Comic Sans MS" panose="030F0702030302020204" pitchFamily="66" charset="0"/>
              </a:rPr>
              <a:t> </a:t>
            </a:r>
            <a:r>
              <a:rPr lang="en-US" altLang="ru-RU" sz="1400">
                <a:latin typeface="Comic Sans MS" panose="030F0702030302020204" pitchFamily="66" charset="0"/>
              </a:rPr>
              <a:t>       </a:t>
            </a:r>
            <a:fld id="{AA7FCFFD-CA08-45D0-BDE1-60A23C83368E}" type="slidenum">
              <a:rPr lang="ru-RU" altLang="ru-RU" sz="1400">
                <a:latin typeface="Comic Sans MS" panose="030F0702030302020204" pitchFamily="66" charset="0"/>
              </a:rPr>
              <a:pPr>
                <a:spcBef>
                  <a:spcPct val="0"/>
                </a:spcBef>
                <a:buClrTx/>
                <a:buSzTx/>
                <a:buFontTx/>
                <a:buNone/>
              </a:pPr>
              <a:t>5</a:t>
            </a:fld>
            <a:endParaRPr lang="ru-RU" altLang="ru-RU" sz="1400">
              <a:latin typeface="Comic Sans MS" panose="030F0702030302020204" pitchFamily="66" charset="0"/>
            </a:endParaRPr>
          </a:p>
        </p:txBody>
      </p:sp>
      <p:sp>
        <p:nvSpPr>
          <p:cNvPr id="10245" name="Прямоугольник 6">
            <a:extLst>
              <a:ext uri="{FF2B5EF4-FFF2-40B4-BE49-F238E27FC236}">
                <a16:creationId xmlns:a16="http://schemas.microsoft.com/office/drawing/2014/main" id="{43A05F82-AE47-4B31-BDAF-6FDBF8A11D75}"/>
              </a:ext>
            </a:extLst>
          </p:cNvPr>
          <p:cNvSpPr>
            <a:spLocks noChangeArrowheads="1"/>
          </p:cNvSpPr>
          <p:nvPr/>
        </p:nvSpPr>
        <p:spPr bwMode="auto">
          <a:xfrm>
            <a:off x="2208214" y="1484313"/>
            <a:ext cx="8135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Char char="•"/>
              <a:defRPr sz="32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lr>
                <a:schemeClr val="hlink"/>
              </a:buClr>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spcBef>
                <a:spcPct val="0"/>
              </a:spcBef>
              <a:buClrTx/>
              <a:buSzTx/>
              <a:buFontTx/>
              <a:buNone/>
            </a:pPr>
            <a:endParaRPr lang="uk-UA" altLang="ru-RU" sz="1800">
              <a:solidFill>
                <a:srgbClr val="000000"/>
              </a:solidFill>
            </a:endParaRPr>
          </a:p>
          <a:p>
            <a:pPr>
              <a:spcBef>
                <a:spcPct val="0"/>
              </a:spcBef>
              <a:buClrTx/>
              <a:buSzTx/>
              <a:buFontTx/>
              <a:buNone/>
            </a:pPr>
            <a:endParaRPr lang="en-US" altLang="ru-RU" sz="1800">
              <a:solidFill>
                <a:srgbClr val="000000"/>
              </a:solidFill>
            </a:endParaRPr>
          </a:p>
        </p:txBody>
      </p:sp>
      <p:sp>
        <p:nvSpPr>
          <p:cNvPr id="10246" name="Rectangle 2">
            <a:extLst>
              <a:ext uri="{FF2B5EF4-FFF2-40B4-BE49-F238E27FC236}">
                <a16:creationId xmlns:a16="http://schemas.microsoft.com/office/drawing/2014/main" id="{C0E6A791-3235-4741-A249-1185B520F4AB}"/>
              </a:ext>
            </a:extLst>
          </p:cNvPr>
          <p:cNvSpPr txBox="1">
            <a:spLocks noChangeArrowheads="1"/>
          </p:cNvSpPr>
          <p:nvPr/>
        </p:nvSpPr>
        <p:spPr bwMode="auto">
          <a:xfrm>
            <a:off x="860426" y="276399"/>
            <a:ext cx="8569325"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hlink"/>
              </a:buClr>
              <a:buSzPct val="90000"/>
              <a:buChar char="•"/>
              <a:defRPr sz="32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lr>
                <a:schemeClr val="hlink"/>
              </a:buClr>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0"/>
              </a:spcBef>
              <a:buClrTx/>
              <a:buSzTx/>
              <a:buNone/>
            </a:pPr>
            <a:r>
              <a:rPr lang="en-US" altLang="de-DE" sz="2400" b="1" dirty="0">
                <a:solidFill>
                  <a:schemeClr val="accent2">
                    <a:lumMod val="75000"/>
                  </a:schemeClr>
                </a:solidFill>
                <a:latin typeface="Comic Sans MS" panose="030F0702030302020204" pitchFamily="66" charset="0"/>
              </a:rPr>
              <a:t>Prototypes of collimators for the formation of multi-beam structures</a:t>
            </a:r>
            <a:endParaRPr lang="ru-RU" altLang="de-DE" sz="2400" b="1" dirty="0">
              <a:solidFill>
                <a:schemeClr val="accent2">
                  <a:lumMod val="75000"/>
                </a:schemeClr>
              </a:solidFill>
              <a:latin typeface="Comic Sans MS" panose="030F0702030302020204" pitchFamily="66" charset="0"/>
            </a:endParaRPr>
          </a:p>
        </p:txBody>
      </p:sp>
      <p:pic>
        <p:nvPicPr>
          <p:cNvPr id="10247" name="Picture 7168">
            <a:extLst>
              <a:ext uri="{FF2B5EF4-FFF2-40B4-BE49-F238E27FC236}">
                <a16:creationId xmlns:a16="http://schemas.microsoft.com/office/drawing/2014/main" id="{427DC23A-5FF4-436B-BE84-0E58B554AA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871" t="22064" r="29892" b="15468"/>
          <a:stretch>
            <a:fillRect/>
          </a:stretch>
        </p:blipFill>
        <p:spPr bwMode="auto">
          <a:xfrm>
            <a:off x="589161" y="1724529"/>
            <a:ext cx="4719685" cy="415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Прямоугольник 1">
            <a:extLst>
              <a:ext uri="{FF2B5EF4-FFF2-40B4-BE49-F238E27FC236}">
                <a16:creationId xmlns:a16="http://schemas.microsoft.com/office/drawing/2014/main" id="{D2174A64-CF0D-4A16-924A-4F3761A6DF5B}"/>
              </a:ext>
            </a:extLst>
          </p:cNvPr>
          <p:cNvSpPr>
            <a:spLocks noChangeArrowheads="1"/>
          </p:cNvSpPr>
          <p:nvPr/>
        </p:nvSpPr>
        <p:spPr bwMode="auto">
          <a:xfrm>
            <a:off x="5646198" y="2365741"/>
            <a:ext cx="425240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Char char="•"/>
              <a:defRPr sz="32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lr>
                <a:schemeClr val="hlink"/>
              </a:buClr>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spcBef>
                <a:spcPct val="0"/>
              </a:spcBef>
              <a:buClrTx/>
              <a:buSzTx/>
              <a:buFontTx/>
              <a:buNone/>
            </a:pPr>
            <a:r>
              <a:rPr lang="en-US" altLang="uk-UA" sz="1800" dirty="0">
                <a:latin typeface="Calibri" panose="020F0502020204030204" pitchFamily="34" charset="0"/>
                <a:ea typeface="Calibri" panose="020F0502020204030204" pitchFamily="34" charset="0"/>
                <a:cs typeface="Times New Roman" panose="02020603050405020304" pitchFamily="18" charset="0"/>
              </a:rPr>
              <a:t>Fig.</a:t>
            </a:r>
            <a:r>
              <a:rPr lang="uk-UA" altLang="ru-RU" sz="1800" dirty="0">
                <a:solidFill>
                  <a:srgbClr val="000000"/>
                </a:solidFill>
                <a:latin typeface="Calibri" panose="020F0502020204030204" pitchFamily="34" charset="0"/>
                <a:cs typeface="Times New Roman" panose="02020603050405020304" pitchFamily="18" charset="0"/>
              </a:rPr>
              <a:t> </a:t>
            </a:r>
            <a:r>
              <a:rPr lang="en-US" altLang="ru-RU" sz="1800" dirty="0">
                <a:solidFill>
                  <a:srgbClr val="000000"/>
                </a:solidFill>
                <a:latin typeface="Calibri" panose="020F0502020204030204" pitchFamily="34" charset="0"/>
                <a:cs typeface="Times New Roman" panose="02020603050405020304" pitchFamily="18" charset="0"/>
              </a:rPr>
              <a:t>3:</a:t>
            </a:r>
            <a:r>
              <a:rPr lang="uk-UA" altLang="ru-RU" sz="1800" dirty="0">
                <a:solidFill>
                  <a:srgbClr val="000000"/>
                </a:solidFill>
                <a:latin typeface="Calibri" panose="020F0502020204030204" pitchFamily="34" charset="0"/>
                <a:cs typeface="Times New Roman" panose="02020603050405020304" pitchFamily="18" charset="0"/>
              </a:rPr>
              <a:t> </a:t>
            </a:r>
            <a:r>
              <a:rPr lang="en-US" altLang="ru-RU" sz="1800" dirty="0">
                <a:solidFill>
                  <a:srgbClr val="000000"/>
                </a:solidFill>
                <a:latin typeface="Calibri" panose="020F0502020204030204" pitchFamily="34" charset="0"/>
                <a:cs typeface="Times New Roman" panose="02020603050405020304" pitchFamily="18" charset="0"/>
              </a:rPr>
              <a:t>Photo of collimators. From top to bottom: yellow and blue - aluminum matrix collimator 6 x 6 holes 1 mm in diameter, 2.5 mm pitch; Yellow color - slit collimator made of brass, width of six cracks - 1 mm, step 2.5 mm; Bright color - slit collimator made of aluminum, width of six cracks - 1 mm, step 2.5 mm; Yellow color - matrix collimator made of brass, 5 x 5 holes 1 x 1 mm2, step 3.0 mm.</a:t>
            </a:r>
            <a:endParaRPr lang="ru-RU" altLang="ru-RU" sz="18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873028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Номер слайда 5">
            <a:extLst>
              <a:ext uri="{FF2B5EF4-FFF2-40B4-BE49-F238E27FC236}">
                <a16:creationId xmlns:a16="http://schemas.microsoft.com/office/drawing/2014/main" id="{E0485024-F9DC-4E13-A829-9095CB4C0BC5}"/>
              </a:ext>
            </a:extLst>
          </p:cNvPr>
          <p:cNvSpPr>
            <a:spLocks noGrp="1"/>
          </p:cNvSpPr>
          <p:nvPr>
            <p:ph type="sldNum" sz="quarter" idx="12"/>
          </p:nvPr>
        </p:nvSpPr>
        <p:spPr>
          <a:noFill/>
        </p:spPr>
        <p:txBody>
          <a:bodyPr/>
          <a:lstStyle>
            <a:lvl1pPr>
              <a:defRPr>
                <a:solidFill>
                  <a:schemeClr val="tx1"/>
                </a:solidFill>
                <a:latin typeface="Tahoma" panose="020B0604030504040204" pitchFamily="34" charset="0"/>
                <a:cs typeface="Tahoma" panose="020B0604030504040204" pitchFamily="34" charset="0"/>
              </a:defRPr>
            </a:lvl1pPr>
            <a:lvl2pPr marL="742950" indent="-285750">
              <a:defRPr>
                <a:solidFill>
                  <a:schemeClr val="tx1"/>
                </a:solidFill>
                <a:latin typeface="Tahoma" panose="020B0604030504040204" pitchFamily="34" charset="0"/>
                <a:cs typeface="Tahoma" panose="020B0604030504040204" pitchFamily="34" charset="0"/>
              </a:defRPr>
            </a:lvl2pPr>
            <a:lvl3pPr marL="1143000" indent="-228600">
              <a:defRPr>
                <a:solidFill>
                  <a:schemeClr val="tx1"/>
                </a:solidFill>
                <a:latin typeface="Tahoma" panose="020B0604030504040204" pitchFamily="34" charset="0"/>
                <a:cs typeface="Tahoma" panose="020B0604030504040204" pitchFamily="34" charset="0"/>
              </a:defRPr>
            </a:lvl3pPr>
            <a:lvl4pPr marL="1600200" indent="-228600">
              <a:defRPr>
                <a:solidFill>
                  <a:schemeClr val="tx1"/>
                </a:solidFill>
                <a:latin typeface="Tahoma" panose="020B0604030504040204" pitchFamily="34" charset="0"/>
                <a:cs typeface="Tahoma" panose="020B0604030504040204" pitchFamily="34" charset="0"/>
              </a:defRPr>
            </a:lvl4pPr>
            <a:lvl5pPr marL="2057400" indent="-228600">
              <a:defRPr>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9pPr>
          </a:lstStyle>
          <a:p>
            <a:r>
              <a:rPr lang="ru-RU" altLang="ru-RU">
                <a:latin typeface="Comic Sans MS" panose="030F0702030302020204" pitchFamily="66" charset="0"/>
              </a:rPr>
              <a:t> </a:t>
            </a:r>
            <a:r>
              <a:rPr lang="en-US" altLang="ru-RU">
                <a:latin typeface="Comic Sans MS" panose="030F0702030302020204" pitchFamily="66" charset="0"/>
              </a:rPr>
              <a:t>       </a:t>
            </a:r>
            <a:fld id="{3A44CC80-CE5B-4B3A-A421-8C1ABC34CD45}" type="slidenum">
              <a:rPr lang="ru-RU" altLang="ru-RU">
                <a:latin typeface="Comic Sans MS" panose="030F0702030302020204" pitchFamily="66" charset="0"/>
              </a:rPr>
              <a:pPr/>
              <a:t>6</a:t>
            </a:fld>
            <a:endParaRPr lang="ru-RU" altLang="ru-RU">
              <a:latin typeface="Comic Sans MS" panose="030F0702030302020204" pitchFamily="66" charset="0"/>
            </a:endParaRPr>
          </a:p>
        </p:txBody>
      </p:sp>
      <p:sp>
        <p:nvSpPr>
          <p:cNvPr id="13317" name="Rectangle 2">
            <a:extLst>
              <a:ext uri="{FF2B5EF4-FFF2-40B4-BE49-F238E27FC236}">
                <a16:creationId xmlns:a16="http://schemas.microsoft.com/office/drawing/2014/main" id="{6CAA0AD5-5047-4703-A40F-BBBD7F12147B}"/>
              </a:ext>
            </a:extLst>
          </p:cNvPr>
          <p:cNvSpPr txBox="1">
            <a:spLocks noChangeArrowheads="1"/>
          </p:cNvSpPr>
          <p:nvPr/>
        </p:nvSpPr>
        <p:spPr bwMode="auto">
          <a:xfrm>
            <a:off x="1122656" y="206900"/>
            <a:ext cx="85693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Tahoma" panose="020B0604030504040204" pitchFamily="34" charset="0"/>
                <a:cs typeface="Tahoma" panose="020B0604030504040204" pitchFamily="34" charset="0"/>
              </a:defRPr>
            </a:lvl1pPr>
            <a:lvl2pPr marL="742950" indent="-285750">
              <a:defRPr>
                <a:solidFill>
                  <a:schemeClr val="tx1"/>
                </a:solidFill>
                <a:latin typeface="Tahoma" panose="020B0604030504040204" pitchFamily="34" charset="0"/>
                <a:cs typeface="Tahoma" panose="020B0604030504040204" pitchFamily="34" charset="0"/>
              </a:defRPr>
            </a:lvl2pPr>
            <a:lvl3pPr marL="1143000" indent="-228600">
              <a:defRPr>
                <a:solidFill>
                  <a:schemeClr val="tx1"/>
                </a:solidFill>
                <a:latin typeface="Tahoma" panose="020B0604030504040204" pitchFamily="34" charset="0"/>
                <a:cs typeface="Tahoma" panose="020B0604030504040204" pitchFamily="34" charset="0"/>
              </a:defRPr>
            </a:lvl3pPr>
            <a:lvl4pPr marL="1600200" indent="-228600">
              <a:defRPr>
                <a:solidFill>
                  <a:schemeClr val="tx1"/>
                </a:solidFill>
                <a:latin typeface="Tahoma" panose="020B0604030504040204" pitchFamily="34" charset="0"/>
                <a:cs typeface="Tahoma" panose="020B0604030504040204" pitchFamily="34" charset="0"/>
              </a:defRPr>
            </a:lvl4pPr>
            <a:lvl5pPr marL="2057400" indent="-228600">
              <a:defRPr>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9pPr>
          </a:lstStyle>
          <a:p>
            <a:pPr algn="ctr">
              <a:spcBef>
                <a:spcPct val="0"/>
              </a:spcBef>
            </a:pPr>
            <a:r>
              <a:rPr lang="en-US" sz="2400" b="1" dirty="0" err="1">
                <a:solidFill>
                  <a:schemeClr val="accent2">
                    <a:lumMod val="75000"/>
                  </a:schemeClr>
                </a:solidFill>
                <a:latin typeface="Comic Sans MS" panose="030F0702030302020204" pitchFamily="66" charset="0"/>
              </a:rPr>
              <a:t>Detectorized</a:t>
            </a:r>
            <a:r>
              <a:rPr lang="en-US" altLang="de-DE" sz="2400" b="1" dirty="0">
                <a:solidFill>
                  <a:schemeClr val="accent2">
                    <a:lumMod val="75000"/>
                  </a:schemeClr>
                </a:solidFill>
                <a:latin typeface="Comic Sans MS" panose="030F0702030302020204" pitchFamily="66" charset="0"/>
              </a:rPr>
              <a:t> phantom development</a:t>
            </a:r>
            <a:endParaRPr lang="ru-RU" altLang="de-DE" sz="2400" b="1" dirty="0">
              <a:solidFill>
                <a:schemeClr val="accent2">
                  <a:lumMod val="75000"/>
                </a:schemeClr>
              </a:solidFill>
              <a:latin typeface="Comic Sans MS" panose="030F0702030302020204" pitchFamily="66" charset="0"/>
            </a:endParaRPr>
          </a:p>
        </p:txBody>
      </p:sp>
      <p:pic>
        <p:nvPicPr>
          <p:cNvPr id="13318" name="Picture 7">
            <a:extLst>
              <a:ext uri="{FF2B5EF4-FFF2-40B4-BE49-F238E27FC236}">
                <a16:creationId xmlns:a16="http://schemas.microsoft.com/office/drawing/2014/main" id="{1F09F6EF-751D-41E7-BC67-453CC580C4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4" y="1412876"/>
            <a:ext cx="6192837"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Рисунок 9" descr="D:\Dropbox\Photos\Work\_DSC2434.jpg">
            <a:extLst>
              <a:ext uri="{FF2B5EF4-FFF2-40B4-BE49-F238E27FC236}">
                <a16:creationId xmlns:a16="http://schemas.microsoft.com/office/drawing/2014/main" id="{7FAED60F-71BE-48F7-BF54-83D67B90B3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510" t="26482" r="4721" b="29144"/>
          <a:stretch>
            <a:fillRect/>
          </a:stretch>
        </p:blipFill>
        <p:spPr bwMode="auto">
          <a:xfrm>
            <a:off x="690130" y="3514338"/>
            <a:ext cx="3464620" cy="265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Прямоугольник 10">
            <a:extLst>
              <a:ext uri="{FF2B5EF4-FFF2-40B4-BE49-F238E27FC236}">
                <a16:creationId xmlns:a16="http://schemas.microsoft.com/office/drawing/2014/main" id="{0334870A-E991-412A-96E5-48B68DD863D4}"/>
              </a:ext>
            </a:extLst>
          </p:cNvPr>
          <p:cNvSpPr>
            <a:spLocks noChangeArrowheads="1"/>
          </p:cNvSpPr>
          <p:nvPr/>
        </p:nvSpPr>
        <p:spPr bwMode="auto">
          <a:xfrm>
            <a:off x="4403324" y="3846512"/>
            <a:ext cx="4572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cs typeface="Tahoma" panose="020B0604030504040204" pitchFamily="34" charset="0"/>
              </a:defRPr>
            </a:lvl1pPr>
            <a:lvl2pPr marL="742950" indent="-285750">
              <a:defRPr>
                <a:solidFill>
                  <a:schemeClr val="tx1"/>
                </a:solidFill>
                <a:latin typeface="Tahoma" panose="020B0604030504040204" pitchFamily="34" charset="0"/>
                <a:cs typeface="Tahoma" panose="020B0604030504040204" pitchFamily="34" charset="0"/>
              </a:defRPr>
            </a:lvl2pPr>
            <a:lvl3pPr marL="1143000" indent="-228600">
              <a:defRPr>
                <a:solidFill>
                  <a:schemeClr val="tx1"/>
                </a:solidFill>
                <a:latin typeface="Tahoma" panose="020B0604030504040204" pitchFamily="34" charset="0"/>
                <a:cs typeface="Tahoma" panose="020B0604030504040204" pitchFamily="34" charset="0"/>
              </a:defRPr>
            </a:lvl3pPr>
            <a:lvl4pPr marL="1600200" indent="-228600">
              <a:defRPr>
                <a:solidFill>
                  <a:schemeClr val="tx1"/>
                </a:solidFill>
                <a:latin typeface="Tahoma" panose="020B0604030504040204" pitchFamily="34" charset="0"/>
                <a:cs typeface="Tahoma" panose="020B0604030504040204" pitchFamily="34" charset="0"/>
              </a:defRPr>
            </a:lvl4pPr>
            <a:lvl5pPr marL="2057400" indent="-228600">
              <a:defRPr>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9pPr>
          </a:lstStyle>
          <a:p>
            <a:r>
              <a:rPr lang="en-US" altLang="uk-UA" dirty="0">
                <a:latin typeface="Calibri" panose="020F0502020204030204" pitchFamily="34" charset="0"/>
                <a:ea typeface="Calibri" panose="020F0502020204030204" pitchFamily="34" charset="0"/>
                <a:cs typeface="Times New Roman" panose="02020603050405020304" pitchFamily="18" charset="0"/>
              </a:rPr>
              <a:t>Fig.</a:t>
            </a:r>
            <a:r>
              <a:rPr lang="en-US" altLang="ru-RU" dirty="0">
                <a:solidFill>
                  <a:srgbClr val="000000"/>
                </a:solidFill>
                <a:latin typeface="Calibri" panose="020F0502020204030204" pitchFamily="34" charset="0"/>
                <a:cs typeface="Calibri" panose="020F0502020204030204" pitchFamily="34" charset="0"/>
              </a:rPr>
              <a:t> 4:</a:t>
            </a:r>
            <a:r>
              <a:rPr lang="uk-UA" altLang="ru-RU" dirty="0">
                <a:solidFill>
                  <a:srgbClr val="000000"/>
                </a:solidFill>
                <a:latin typeface="Calibri" panose="020F0502020204030204" pitchFamily="34" charset="0"/>
                <a:cs typeface="Calibri" panose="020F0502020204030204" pitchFamily="34" charset="0"/>
              </a:rPr>
              <a:t> </a:t>
            </a:r>
            <a:r>
              <a:rPr lang="en-US" altLang="ru-RU" dirty="0">
                <a:solidFill>
                  <a:srgbClr val="000000"/>
                </a:solidFill>
                <a:latin typeface="Calibri" panose="020F0502020204030204" pitchFamily="34" charset="0"/>
                <a:cs typeface="Calibri" panose="020F0502020204030204" pitchFamily="34" charset="0"/>
              </a:rPr>
              <a:t>Prototype of a multi-layer detector phantom based on MFD. Phantom consists layers of </a:t>
            </a:r>
            <a:r>
              <a:rPr lang="en-US" altLang="ru-RU" dirty="0" err="1">
                <a:solidFill>
                  <a:srgbClr val="000000"/>
                </a:solidFill>
                <a:latin typeface="Calibri" panose="020F0502020204030204" pitchFamily="34" charset="0"/>
                <a:cs typeface="Calibri" panose="020F0502020204030204" pitchFamily="34" charset="0"/>
              </a:rPr>
              <a:t>plexiglas</a:t>
            </a:r>
            <a:r>
              <a:rPr lang="en-US" altLang="ru-RU" dirty="0">
                <a:solidFill>
                  <a:srgbClr val="000000"/>
                </a:solidFill>
                <a:latin typeface="Calibri" panose="020F0502020204030204" pitchFamily="34" charset="0"/>
                <a:cs typeface="Calibri" panose="020F0502020204030204" pitchFamily="34" charset="0"/>
              </a:rPr>
              <a:t> and metal foil detectors. Phantom has a modular structure that allows to change the thickness of the working body (Plexiglas) and the amount of detectors.</a:t>
            </a:r>
            <a:endParaRPr lang="ru-RU" altLang="ru-RU"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0087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F38DE8-DE99-4190-856F-93E4D8F6F215}"/>
              </a:ext>
            </a:extLst>
          </p:cNvPr>
          <p:cNvSpPr>
            <a:spLocks noGrp="1"/>
          </p:cNvSpPr>
          <p:nvPr>
            <p:ph type="title"/>
          </p:nvPr>
        </p:nvSpPr>
        <p:spPr>
          <a:xfrm>
            <a:off x="703968" y="115824"/>
            <a:ext cx="8596668" cy="1320800"/>
          </a:xfrm>
        </p:spPr>
        <p:txBody>
          <a:bodyPr/>
          <a:lstStyle/>
          <a:p>
            <a:pPr algn="ctr"/>
            <a:r>
              <a:rPr lang="en-US" sz="2400" b="1" dirty="0">
                <a:solidFill>
                  <a:schemeClr val="accent2">
                    <a:lumMod val="75000"/>
                  </a:schemeClr>
                </a:solidFill>
                <a:latin typeface="Comic Sans MS" panose="030F0702030302020204" pitchFamily="66" charset="0"/>
                <a:ea typeface="+mn-ea"/>
                <a:cs typeface="Tahoma" panose="020B0604030504040204" pitchFamily="34" charset="0"/>
              </a:rPr>
              <a:t>The phantom structure</a:t>
            </a:r>
            <a:endParaRPr lang="uk-UA" sz="2400" b="1" dirty="0">
              <a:solidFill>
                <a:schemeClr val="accent2">
                  <a:lumMod val="75000"/>
                </a:schemeClr>
              </a:solidFill>
              <a:latin typeface="Comic Sans MS" panose="030F0702030302020204" pitchFamily="66" charset="0"/>
              <a:ea typeface="+mn-ea"/>
              <a:cs typeface="Tahoma" panose="020B0604030504040204" pitchFamily="34" charset="0"/>
            </a:endParaRPr>
          </a:p>
        </p:txBody>
      </p:sp>
      <p:pic>
        <p:nvPicPr>
          <p:cNvPr id="5" name="Объект 4">
            <a:extLst>
              <a:ext uri="{FF2B5EF4-FFF2-40B4-BE49-F238E27FC236}">
                <a16:creationId xmlns:a16="http://schemas.microsoft.com/office/drawing/2014/main" id="{762B1660-7522-4E38-9D33-DDE6DEB976F8}"/>
              </a:ext>
            </a:extLst>
          </p:cNvPr>
          <p:cNvPicPr>
            <a:picLocks noGrp="1" noChangeAspect="1"/>
          </p:cNvPicPr>
          <p:nvPr>
            <p:ph idx="1"/>
          </p:nvPr>
        </p:nvPicPr>
        <p:blipFill>
          <a:blip r:embed="rId2"/>
          <a:stretch>
            <a:fillRect/>
          </a:stretch>
        </p:blipFill>
        <p:spPr>
          <a:xfrm>
            <a:off x="339004" y="688404"/>
            <a:ext cx="3261103" cy="2445828"/>
          </a:xfrm>
          <a:prstGeom prst="rect">
            <a:avLst/>
          </a:prstGeom>
        </p:spPr>
      </p:pic>
      <p:sp>
        <p:nvSpPr>
          <p:cNvPr id="3" name="Номер слайда 2">
            <a:extLst>
              <a:ext uri="{FF2B5EF4-FFF2-40B4-BE49-F238E27FC236}">
                <a16:creationId xmlns:a16="http://schemas.microsoft.com/office/drawing/2014/main" id="{2EAF8569-3E9E-4EEF-AF6D-77002A007DEB}"/>
              </a:ext>
            </a:extLst>
          </p:cNvPr>
          <p:cNvSpPr>
            <a:spLocks noGrp="1"/>
          </p:cNvSpPr>
          <p:nvPr>
            <p:ph type="sldNum" sz="quarter" idx="12"/>
          </p:nvPr>
        </p:nvSpPr>
        <p:spPr/>
        <p:txBody>
          <a:bodyPr/>
          <a:lstStyle/>
          <a:p>
            <a:fld id="{A4E2402B-8131-4BA4-A77A-8966EDB9974E}" type="slidenum">
              <a:rPr lang="uk-UA" smtClean="0"/>
              <a:t>7</a:t>
            </a:fld>
            <a:endParaRPr lang="uk-UA"/>
          </a:p>
        </p:txBody>
      </p:sp>
      <p:pic>
        <p:nvPicPr>
          <p:cNvPr id="6" name="Рисунок 5">
            <a:extLst>
              <a:ext uri="{FF2B5EF4-FFF2-40B4-BE49-F238E27FC236}">
                <a16:creationId xmlns:a16="http://schemas.microsoft.com/office/drawing/2014/main" id="{E5CE22BE-A069-410B-A80D-83361B4B142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449055" y="115824"/>
            <a:ext cx="3315843" cy="5328348"/>
          </a:xfrm>
          <a:prstGeom prst="rect">
            <a:avLst/>
          </a:prstGeom>
          <a:noFill/>
          <a:ln>
            <a:noFill/>
          </a:ln>
        </p:spPr>
      </p:pic>
      <p:sp>
        <p:nvSpPr>
          <p:cNvPr id="4" name="Прямоугольник 3">
            <a:extLst>
              <a:ext uri="{FF2B5EF4-FFF2-40B4-BE49-F238E27FC236}">
                <a16:creationId xmlns:a16="http://schemas.microsoft.com/office/drawing/2014/main" id="{4EBA8486-3CD6-42AE-8A1E-E109A35EF4BA}"/>
              </a:ext>
            </a:extLst>
          </p:cNvPr>
          <p:cNvSpPr/>
          <p:nvPr/>
        </p:nvSpPr>
        <p:spPr>
          <a:xfrm>
            <a:off x="7486115" y="5556290"/>
            <a:ext cx="4260654" cy="507831"/>
          </a:xfrm>
          <a:prstGeom prst="rect">
            <a:avLst/>
          </a:prstGeom>
        </p:spPr>
        <p:txBody>
          <a:bodyPr wrap="none">
            <a:spAutoFit/>
          </a:bodyPr>
          <a:lstStyle/>
          <a:p>
            <a:pPr indent="448310" algn="ctr">
              <a:lnSpc>
                <a:spcPct val="150000"/>
              </a:lnSpc>
            </a:pPr>
            <a:r>
              <a:rPr lang="en-US" altLang="uk-UA" dirty="0">
                <a:latin typeface="Calibri" panose="020F0502020204030204" pitchFamily="34" charset="0"/>
                <a:ea typeface="Calibri" panose="020F0502020204030204" pitchFamily="34" charset="0"/>
                <a:cs typeface="Times New Roman" panose="02020603050405020304" pitchFamily="18" charset="0"/>
              </a:rPr>
              <a:t>Fig.</a:t>
            </a:r>
            <a:r>
              <a:rPr lang="en-US" dirty="0">
                <a:latin typeface="Calibri" panose="020F0502020204030204" pitchFamily="34" charset="0"/>
                <a:ea typeface="Calibri" panose="020F0502020204030204" pitchFamily="34" charset="0"/>
                <a:cs typeface="Calibri" panose="020F0502020204030204" pitchFamily="34" charset="0"/>
              </a:rPr>
              <a:t> 7:</a:t>
            </a:r>
            <a:r>
              <a:rPr lang="uk-UA"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Model of </a:t>
            </a:r>
            <a:r>
              <a:rPr lang="en-US" dirty="0" err="1">
                <a:latin typeface="Calibri" panose="020F0502020204030204" pitchFamily="34" charset="0"/>
                <a:ea typeface="Calibri" panose="020F0502020204030204" pitchFamily="34" charset="0"/>
                <a:cs typeface="Calibri" panose="020F0502020204030204" pitchFamily="34" charset="0"/>
              </a:rPr>
              <a:t>d</a:t>
            </a:r>
            <a:r>
              <a:rPr lang="en-US" dirty="0" err="1">
                <a:latin typeface="Calibri" panose="020F0502020204030204" pitchFamily="34" charset="0"/>
                <a:cs typeface="Calibri" panose="020F0502020204030204" pitchFamily="34" charset="0"/>
              </a:rPr>
              <a:t>etectorized</a:t>
            </a:r>
            <a:r>
              <a:rPr lang="en-US" dirty="0">
                <a:latin typeface="Calibri" panose="020F0502020204030204" pitchFamily="34" charset="0"/>
                <a:cs typeface="Calibri" panose="020F0502020204030204" pitchFamily="34" charset="0"/>
              </a:rPr>
              <a:t> phantom</a:t>
            </a:r>
            <a:r>
              <a:rPr lang="uk-UA" dirty="0">
                <a:latin typeface="Times New Roman" panose="02020603050405020304" pitchFamily="18"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a:extLst>
              <a:ext uri="{FF2B5EF4-FFF2-40B4-BE49-F238E27FC236}">
                <a16:creationId xmlns:a16="http://schemas.microsoft.com/office/drawing/2014/main" id="{6D168D1D-E18D-40EF-9016-C0A394FF6C3F}"/>
              </a:ext>
            </a:extLst>
          </p:cNvPr>
          <p:cNvPicPr/>
          <p:nvPr/>
        </p:nvPicPr>
        <p:blipFill>
          <a:blip r:embed="rId4"/>
          <a:stretch>
            <a:fillRect/>
          </a:stretch>
        </p:blipFill>
        <p:spPr>
          <a:xfrm rot="10800000">
            <a:off x="3914945" y="1115379"/>
            <a:ext cx="4370832" cy="3547871"/>
          </a:xfrm>
          <a:prstGeom prst="rect">
            <a:avLst/>
          </a:prstGeom>
        </p:spPr>
      </p:pic>
      <p:sp>
        <p:nvSpPr>
          <p:cNvPr id="8" name="Прямоугольник 7">
            <a:extLst>
              <a:ext uri="{FF2B5EF4-FFF2-40B4-BE49-F238E27FC236}">
                <a16:creationId xmlns:a16="http://schemas.microsoft.com/office/drawing/2014/main" id="{2FC330D0-88C6-451E-A7F0-766A46F0080C}"/>
              </a:ext>
            </a:extLst>
          </p:cNvPr>
          <p:cNvSpPr/>
          <p:nvPr/>
        </p:nvSpPr>
        <p:spPr>
          <a:xfrm>
            <a:off x="175727" y="3111077"/>
            <a:ext cx="3261103" cy="923330"/>
          </a:xfrm>
          <a:prstGeom prst="rect">
            <a:avLst/>
          </a:prstGeom>
        </p:spPr>
        <p:txBody>
          <a:bodyPr wrap="square">
            <a:spAutoFit/>
          </a:bodyPr>
          <a:lstStyle/>
          <a:p>
            <a:r>
              <a:rPr lang="en-US" altLang="uk-UA" dirty="0">
                <a:latin typeface="Calibri" panose="020F0502020204030204" pitchFamily="34" charset="0"/>
                <a:ea typeface="Calibri" panose="020F0502020204030204" pitchFamily="34" charset="0"/>
                <a:cs typeface="Times New Roman" panose="02020603050405020304" pitchFamily="18" charset="0"/>
              </a:rPr>
              <a:t>Fig.</a:t>
            </a:r>
            <a:r>
              <a:rPr lang="uk-UA"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5:</a:t>
            </a:r>
            <a:r>
              <a:rPr lang="uk-UA"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The final prototype of </a:t>
            </a:r>
            <a:r>
              <a:rPr lang="uk-UA" dirty="0">
                <a:latin typeface="Calibri" panose="020F0502020204030204" pitchFamily="34" charset="0"/>
                <a:cs typeface="Calibri" panose="020F0502020204030204" pitchFamily="34" charset="0"/>
              </a:rPr>
              <a:t>еру</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detectorized</a:t>
            </a:r>
            <a:r>
              <a:rPr lang="en-US" dirty="0">
                <a:latin typeface="Calibri" panose="020F0502020204030204" pitchFamily="34" charset="0"/>
                <a:cs typeface="Calibri" panose="020F0502020204030204" pitchFamily="34" charset="0"/>
              </a:rPr>
              <a:t> phantom made of organic glass and aluminum.</a:t>
            </a:r>
            <a:endParaRPr lang="uk-UA" dirty="0">
              <a:latin typeface="Calibri" panose="020F0502020204030204" pitchFamily="34" charset="0"/>
              <a:cs typeface="Calibri" panose="020F0502020204030204" pitchFamily="34" charset="0"/>
            </a:endParaRPr>
          </a:p>
        </p:txBody>
      </p:sp>
      <p:sp>
        <p:nvSpPr>
          <p:cNvPr id="9" name="Прямоугольник 8">
            <a:extLst>
              <a:ext uri="{FF2B5EF4-FFF2-40B4-BE49-F238E27FC236}">
                <a16:creationId xmlns:a16="http://schemas.microsoft.com/office/drawing/2014/main" id="{B31A937B-5ABA-409F-AD61-37EE80D2A979}"/>
              </a:ext>
            </a:extLst>
          </p:cNvPr>
          <p:cNvSpPr/>
          <p:nvPr/>
        </p:nvSpPr>
        <p:spPr>
          <a:xfrm>
            <a:off x="3585462" y="4940423"/>
            <a:ext cx="3463962" cy="507831"/>
          </a:xfrm>
          <a:prstGeom prst="rect">
            <a:avLst/>
          </a:prstGeom>
        </p:spPr>
        <p:txBody>
          <a:bodyPr wrap="none">
            <a:spAutoFit/>
          </a:bodyPr>
          <a:lstStyle/>
          <a:p>
            <a:pPr indent="448310" algn="ctr">
              <a:lnSpc>
                <a:spcPct val="150000"/>
              </a:lnSpc>
            </a:pPr>
            <a:r>
              <a:rPr lang="en-US" altLang="uk-UA" dirty="0">
                <a:latin typeface="Calibri" panose="020F0502020204030204" pitchFamily="34" charset="0"/>
                <a:ea typeface="Calibri" panose="020F0502020204030204" pitchFamily="34" charset="0"/>
                <a:cs typeface="Times New Roman" panose="02020603050405020304" pitchFamily="18" charset="0"/>
              </a:rPr>
              <a:t>Fig.</a:t>
            </a:r>
            <a:r>
              <a:rPr lang="uk-UA"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6:</a:t>
            </a:r>
            <a:r>
              <a:rPr lang="ru-RU"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D</a:t>
            </a:r>
            <a:r>
              <a:rPr lang="en-US" dirty="0" err="1">
                <a:latin typeface="Calibri" panose="020F0502020204030204" pitchFamily="34" charset="0"/>
                <a:cs typeface="Calibri" panose="020F0502020204030204" pitchFamily="34" charset="0"/>
              </a:rPr>
              <a:t>etectorized</a:t>
            </a:r>
            <a:r>
              <a:rPr lang="en-US" dirty="0">
                <a:latin typeface="Calibri" panose="020F0502020204030204" pitchFamily="34" charset="0"/>
                <a:cs typeface="Calibri" panose="020F0502020204030204" pitchFamily="34" charset="0"/>
              </a:rPr>
              <a:t> phantom. </a:t>
            </a:r>
            <a:endParaRPr lang="uk-UA" sz="1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0012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E62A9A-DCEE-4D8C-A62F-31E81691BCBF}"/>
              </a:ext>
            </a:extLst>
          </p:cNvPr>
          <p:cNvSpPr>
            <a:spLocks noGrp="1"/>
          </p:cNvSpPr>
          <p:nvPr>
            <p:ph type="title"/>
          </p:nvPr>
        </p:nvSpPr>
        <p:spPr>
          <a:xfrm>
            <a:off x="677334" y="529761"/>
            <a:ext cx="8596668" cy="1320800"/>
          </a:xfrm>
        </p:spPr>
        <p:txBody>
          <a:bodyPr>
            <a:normAutofit/>
          </a:bodyPr>
          <a:lstStyle/>
          <a:p>
            <a:pPr algn="ctr"/>
            <a:r>
              <a:rPr lang="en-US" sz="2400" b="1" dirty="0">
                <a:solidFill>
                  <a:schemeClr val="accent2">
                    <a:lumMod val="75000"/>
                  </a:schemeClr>
                </a:solidFill>
                <a:latin typeface="Comic Sans MS" panose="030F0702030302020204" pitchFamily="66" charset="0"/>
                <a:ea typeface="+mn-ea"/>
                <a:cs typeface="Tahoma" panose="020B0604030504040204" pitchFamily="34" charset="0"/>
              </a:rPr>
              <a:t>Feedback of metal-foil detector prototype </a:t>
            </a:r>
            <a:r>
              <a:rPr lang="ru-RU" sz="2400" b="1" dirty="0">
                <a:solidFill>
                  <a:schemeClr val="accent2">
                    <a:lumMod val="75000"/>
                  </a:schemeClr>
                </a:solidFill>
                <a:latin typeface="Comic Sans MS" panose="030F0702030302020204" pitchFamily="66" charset="0"/>
                <a:ea typeface="+mn-ea"/>
                <a:cs typeface="Tahoma" panose="020B0604030504040204" pitchFamily="34" charset="0"/>
              </a:rPr>
              <a:t>(β – </a:t>
            </a:r>
            <a:r>
              <a:rPr lang="en-US" sz="2400" b="1" dirty="0">
                <a:solidFill>
                  <a:schemeClr val="accent2">
                    <a:lumMod val="75000"/>
                  </a:schemeClr>
                </a:solidFill>
                <a:latin typeface="Comic Sans MS" panose="030F0702030302020204" pitchFamily="66" charset="0"/>
                <a:ea typeface="+mn-ea"/>
                <a:cs typeface="Tahoma" panose="020B0604030504040204" pitchFamily="34" charset="0"/>
              </a:rPr>
              <a:t>particles</a:t>
            </a:r>
            <a:r>
              <a:rPr lang="ru-RU" sz="2400" b="1" dirty="0">
                <a:solidFill>
                  <a:schemeClr val="accent2">
                    <a:lumMod val="75000"/>
                  </a:schemeClr>
                </a:solidFill>
                <a:latin typeface="Comic Sans MS" panose="030F0702030302020204" pitchFamily="66" charset="0"/>
                <a:ea typeface="+mn-ea"/>
                <a:cs typeface="Tahoma" panose="020B0604030504040204" pitchFamily="34" charset="0"/>
              </a:rPr>
              <a:t>, Sr-90)</a:t>
            </a:r>
          </a:p>
        </p:txBody>
      </p:sp>
      <p:sp>
        <p:nvSpPr>
          <p:cNvPr id="5" name="Номер слайда 4">
            <a:extLst>
              <a:ext uri="{FF2B5EF4-FFF2-40B4-BE49-F238E27FC236}">
                <a16:creationId xmlns:a16="http://schemas.microsoft.com/office/drawing/2014/main" id="{014B1090-B50D-4BBE-AE02-D25F8F781742}"/>
              </a:ext>
            </a:extLst>
          </p:cNvPr>
          <p:cNvSpPr>
            <a:spLocks noGrp="1"/>
          </p:cNvSpPr>
          <p:nvPr>
            <p:ph type="sldNum" sz="quarter" idx="12"/>
          </p:nvPr>
        </p:nvSpPr>
        <p:spPr/>
        <p:txBody>
          <a:bodyPr/>
          <a:lstStyle/>
          <a:p>
            <a:fld id="{A4E2402B-8131-4BA4-A77A-8966EDB9974E}" type="slidenum">
              <a:rPr lang="uk-UA" smtClean="0"/>
              <a:t>8</a:t>
            </a:fld>
            <a:endParaRPr lang="uk-UA"/>
          </a:p>
        </p:txBody>
      </p:sp>
      <p:sp>
        <p:nvSpPr>
          <p:cNvPr id="7" name="Прямоугольник 6">
            <a:extLst>
              <a:ext uri="{FF2B5EF4-FFF2-40B4-BE49-F238E27FC236}">
                <a16:creationId xmlns:a16="http://schemas.microsoft.com/office/drawing/2014/main" id="{AA4756C9-A683-4D68-B4A0-09CECCB009E7}"/>
              </a:ext>
            </a:extLst>
          </p:cNvPr>
          <p:cNvSpPr/>
          <p:nvPr/>
        </p:nvSpPr>
        <p:spPr>
          <a:xfrm>
            <a:off x="2771775" y="2603500"/>
            <a:ext cx="635000" cy="346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Прямоугольник 7">
            <a:extLst>
              <a:ext uri="{FF2B5EF4-FFF2-40B4-BE49-F238E27FC236}">
                <a16:creationId xmlns:a16="http://schemas.microsoft.com/office/drawing/2014/main" id="{7DD43D7D-3901-4197-9241-D94C192B4102}"/>
              </a:ext>
            </a:extLst>
          </p:cNvPr>
          <p:cNvSpPr/>
          <p:nvPr/>
        </p:nvSpPr>
        <p:spPr>
          <a:xfrm>
            <a:off x="2336800" y="2984500"/>
            <a:ext cx="434975" cy="209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Прямоугольник 8">
            <a:extLst>
              <a:ext uri="{FF2B5EF4-FFF2-40B4-BE49-F238E27FC236}">
                <a16:creationId xmlns:a16="http://schemas.microsoft.com/office/drawing/2014/main" id="{F3DFB8D8-BE10-4D2D-897C-1629DE2204C3}"/>
              </a:ext>
            </a:extLst>
          </p:cNvPr>
          <p:cNvSpPr/>
          <p:nvPr/>
        </p:nvSpPr>
        <p:spPr>
          <a:xfrm>
            <a:off x="3127375" y="5400675"/>
            <a:ext cx="104775" cy="222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Прямоугольник 10">
            <a:extLst>
              <a:ext uri="{FF2B5EF4-FFF2-40B4-BE49-F238E27FC236}">
                <a16:creationId xmlns:a16="http://schemas.microsoft.com/office/drawing/2014/main" id="{3C709D70-9530-4522-AF55-62A918D4EAAC}"/>
              </a:ext>
            </a:extLst>
          </p:cNvPr>
          <p:cNvSpPr/>
          <p:nvPr/>
        </p:nvSpPr>
        <p:spPr>
          <a:xfrm>
            <a:off x="2009349" y="5776254"/>
            <a:ext cx="6581313" cy="878895"/>
          </a:xfrm>
          <a:prstGeom prst="rect">
            <a:avLst/>
          </a:prstGeom>
        </p:spPr>
        <p:txBody>
          <a:bodyPr wrap="square">
            <a:spAutoFit/>
          </a:bodyPr>
          <a:lstStyle/>
          <a:p>
            <a:pPr indent="448310" algn="ctr">
              <a:lnSpc>
                <a:spcPct val="150000"/>
              </a:lnSpc>
            </a:pPr>
            <a:r>
              <a:rPr lang="en-US" altLang="uk-UA" dirty="0">
                <a:latin typeface="Calibri" panose="020F0502020204030204" pitchFamily="34" charset="0"/>
                <a:ea typeface="Calibri" panose="020F0502020204030204" pitchFamily="34" charset="0"/>
                <a:cs typeface="Times New Roman" panose="02020603050405020304" pitchFamily="18" charset="0"/>
              </a:rPr>
              <a:t>Fig.</a:t>
            </a:r>
            <a:r>
              <a:rPr lang="en-US" dirty="0">
                <a:latin typeface="Times New Roman" panose="02020603050405020304" pitchFamily="18" charset="0"/>
                <a:ea typeface="Calibri" panose="020F0502020204030204" pitchFamily="34" charset="0"/>
                <a:cs typeface="Times New Roman" panose="02020603050405020304" pitchFamily="18" charset="0"/>
              </a:rPr>
              <a:t> 8:</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ru-UA" altLang="ru-UA" dirty="0">
                <a:solidFill>
                  <a:srgbClr val="212121"/>
                </a:solidFill>
                <a:latin typeface="inherit"/>
              </a:rPr>
              <a:t>volt-ampere </a:t>
            </a:r>
            <a:r>
              <a:rPr lang="en-US" dirty="0">
                <a:latin typeface="Times New Roman" panose="02020603050405020304" pitchFamily="18" charset="0"/>
                <a:ea typeface="Calibri" panose="020F0502020204030204" pitchFamily="34" charset="0"/>
                <a:cs typeface="Times New Roman" panose="02020603050405020304" pitchFamily="18" charset="0"/>
              </a:rPr>
              <a:t>characteristic of detector under irradiation by electrons with energy 2 MeV</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Рисунок 12">
            <a:extLst>
              <a:ext uri="{FF2B5EF4-FFF2-40B4-BE49-F238E27FC236}">
                <a16:creationId xmlns:a16="http://schemas.microsoft.com/office/drawing/2014/main" id="{CA962773-C498-4A4D-A196-F8D46CB5BC49}"/>
              </a:ext>
            </a:extLst>
          </p:cNvPr>
          <p:cNvPicPr>
            <a:picLocks noChangeAspect="1"/>
          </p:cNvPicPr>
          <p:nvPr/>
        </p:nvPicPr>
        <p:blipFill>
          <a:blip r:embed="rId2"/>
          <a:stretch>
            <a:fillRect/>
          </a:stretch>
        </p:blipFill>
        <p:spPr>
          <a:xfrm>
            <a:off x="1643603" y="1493407"/>
            <a:ext cx="6704770" cy="4333647"/>
          </a:xfrm>
          <a:prstGeom prst="rect">
            <a:avLst/>
          </a:prstGeom>
        </p:spPr>
      </p:pic>
    </p:spTree>
    <p:extLst>
      <p:ext uri="{BB962C8B-B14F-4D97-AF65-F5344CB8AC3E}">
        <p14:creationId xmlns:p14="http://schemas.microsoft.com/office/powerpoint/2010/main" val="1662570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61D7DB21-219A-4AD3-908C-A2D74993B443}"/>
              </a:ext>
            </a:extLst>
          </p:cNvPr>
          <p:cNvSpPr>
            <a:spLocks noGrp="1"/>
          </p:cNvSpPr>
          <p:nvPr>
            <p:ph type="sldNum" sz="quarter" idx="12"/>
          </p:nvPr>
        </p:nvSpPr>
        <p:spPr/>
        <p:txBody>
          <a:bodyPr/>
          <a:lstStyle/>
          <a:p>
            <a:fld id="{A4E2402B-8131-4BA4-A77A-8966EDB9974E}" type="slidenum">
              <a:rPr lang="uk-UA" smtClean="0"/>
              <a:t>9</a:t>
            </a:fld>
            <a:endParaRPr lang="uk-UA"/>
          </a:p>
        </p:txBody>
      </p:sp>
      <p:pic>
        <p:nvPicPr>
          <p:cNvPr id="19" name="Рисунок 18">
            <a:extLst>
              <a:ext uri="{FF2B5EF4-FFF2-40B4-BE49-F238E27FC236}">
                <a16:creationId xmlns:a16="http://schemas.microsoft.com/office/drawing/2014/main" id="{4BB027B8-BC22-4A9F-B083-39EF0B3D271E}"/>
              </a:ext>
            </a:extLst>
          </p:cNvPr>
          <p:cNvPicPr>
            <a:picLocks noChangeAspect="1"/>
          </p:cNvPicPr>
          <p:nvPr/>
        </p:nvPicPr>
        <p:blipFill>
          <a:blip r:embed="rId2"/>
          <a:stretch>
            <a:fillRect/>
          </a:stretch>
        </p:blipFill>
        <p:spPr>
          <a:xfrm>
            <a:off x="4964783" y="793659"/>
            <a:ext cx="5064136" cy="3499957"/>
          </a:xfrm>
          <a:prstGeom prst="rect">
            <a:avLst/>
          </a:prstGeom>
        </p:spPr>
      </p:pic>
      <p:pic>
        <p:nvPicPr>
          <p:cNvPr id="20" name="Рисунок 19">
            <a:extLst>
              <a:ext uri="{FF2B5EF4-FFF2-40B4-BE49-F238E27FC236}">
                <a16:creationId xmlns:a16="http://schemas.microsoft.com/office/drawing/2014/main" id="{384D18C9-662D-4623-A92B-049A8B52B83F}"/>
              </a:ext>
            </a:extLst>
          </p:cNvPr>
          <p:cNvPicPr>
            <a:picLocks noChangeAspect="1"/>
          </p:cNvPicPr>
          <p:nvPr/>
        </p:nvPicPr>
        <p:blipFill>
          <a:blip r:embed="rId3"/>
          <a:stretch>
            <a:fillRect/>
          </a:stretch>
        </p:blipFill>
        <p:spPr>
          <a:xfrm>
            <a:off x="23103" y="821281"/>
            <a:ext cx="5064136" cy="3442572"/>
          </a:xfrm>
          <a:prstGeom prst="rect">
            <a:avLst/>
          </a:prstGeom>
        </p:spPr>
      </p:pic>
      <p:sp>
        <p:nvSpPr>
          <p:cNvPr id="21" name="Прямоугольник 20">
            <a:extLst>
              <a:ext uri="{FF2B5EF4-FFF2-40B4-BE49-F238E27FC236}">
                <a16:creationId xmlns:a16="http://schemas.microsoft.com/office/drawing/2014/main" id="{68501BAC-5A88-47BA-8044-9D743BC78DF8}"/>
              </a:ext>
            </a:extLst>
          </p:cNvPr>
          <p:cNvSpPr/>
          <p:nvPr/>
        </p:nvSpPr>
        <p:spPr>
          <a:xfrm>
            <a:off x="2206752" y="4655741"/>
            <a:ext cx="6096000" cy="923330"/>
          </a:xfrm>
          <a:prstGeom prst="rect">
            <a:avLst/>
          </a:prstGeom>
        </p:spPr>
        <p:txBody>
          <a:bodyPr>
            <a:spAutoFit/>
          </a:bodyPr>
          <a:lstStyle/>
          <a:p>
            <a:pPr algn="ctr">
              <a:lnSpc>
                <a:spcPct val="150000"/>
              </a:lnSpc>
              <a:spcAft>
                <a:spcPts val="1000"/>
              </a:spcAft>
            </a:pPr>
            <a:r>
              <a:rPr lang="en-US" altLang="uk-UA" dirty="0">
                <a:latin typeface="Calibri" panose="020F0502020204030204" pitchFamily="34" charset="0"/>
                <a:ea typeface="Calibri" panose="020F0502020204030204" pitchFamily="34" charset="0"/>
                <a:cs typeface="Times New Roman" panose="02020603050405020304" pitchFamily="18" charset="0"/>
              </a:rPr>
              <a:t>Fig.</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9:</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The path of electrons with energies of 1 and 2 MeV passing through plexiglass.</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7167269"/>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3799</TotalTime>
  <Words>751</Words>
  <Application>Microsoft Office PowerPoint</Application>
  <PresentationFormat>Widescreen</PresentationFormat>
  <Paragraphs>66</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Comic Sans MS</vt:lpstr>
      <vt:lpstr>inherit</vt:lpstr>
      <vt:lpstr>Tahoma</vt:lpstr>
      <vt:lpstr>Times New Roman</vt:lpstr>
      <vt:lpstr>Trebuchet MS</vt:lpstr>
      <vt:lpstr>Wingdings 3</vt:lpstr>
      <vt:lpstr>Аспект</vt:lpstr>
      <vt:lpstr>Development and characterization of the Detectorized Phantom for research in the field of spatial fractionated radiation therapy.   D. Ramazanov, V. Pugatch, et al. Institute for Nuclear Research NAS of Ukraine, Kyiv</vt:lpstr>
      <vt:lpstr>PowerPoint Presentation</vt:lpstr>
      <vt:lpstr>The idea of proton multi-beam therapy</vt:lpstr>
      <vt:lpstr>The purpose of the work</vt:lpstr>
      <vt:lpstr>PowerPoint Presentation</vt:lpstr>
      <vt:lpstr>PowerPoint Presentation</vt:lpstr>
      <vt:lpstr>The phantom structure</vt:lpstr>
      <vt:lpstr>Feedback of metal-foil detector prototype (β – particles, Sr-90)</vt:lpstr>
      <vt:lpstr>PowerPoint Presentation</vt:lpstr>
      <vt:lpstr>PowerPoint Presentation</vt:lpstr>
      <vt:lpstr>PowerPoint Presentation</vt:lpstr>
      <vt:lpstr>PowerPoint Presentation</vt:lpstr>
      <vt:lpstr>Conclusions</vt:lpstr>
      <vt:lpstr>Thank you for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Розробка та характеризація Детекторизованого Фантома для досліджень в галузі просторово  фракціонованої радіаційної терапії</dc:title>
  <dc:creator>I am</dc:creator>
  <cp:lastModifiedBy>sasha</cp:lastModifiedBy>
  <cp:revision>52</cp:revision>
  <dcterms:created xsi:type="dcterms:W3CDTF">2017-05-23T05:51:57Z</dcterms:created>
  <dcterms:modified xsi:type="dcterms:W3CDTF">2017-11-08T12:29:32Z</dcterms:modified>
</cp:coreProperties>
</file>