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84" r:id="rId2"/>
  </p:sldMasterIdLst>
  <p:notesMasterIdLst>
    <p:notesMasterId r:id="rId26"/>
  </p:notesMasterIdLst>
  <p:handoutMasterIdLst>
    <p:handoutMasterId r:id="rId27"/>
  </p:handoutMasterIdLst>
  <p:sldIdLst>
    <p:sldId id="258" r:id="rId3"/>
    <p:sldId id="444" r:id="rId4"/>
    <p:sldId id="468" r:id="rId5"/>
    <p:sldId id="359" r:id="rId6"/>
    <p:sldId id="457" r:id="rId7"/>
    <p:sldId id="453" r:id="rId8"/>
    <p:sldId id="409" r:id="rId9"/>
    <p:sldId id="268" r:id="rId10"/>
    <p:sldId id="269" r:id="rId11"/>
    <p:sldId id="466" r:id="rId12"/>
    <p:sldId id="469" r:id="rId13"/>
    <p:sldId id="477" r:id="rId14"/>
    <p:sldId id="392" r:id="rId15"/>
    <p:sldId id="464" r:id="rId16"/>
    <p:sldId id="462" r:id="rId17"/>
    <p:sldId id="478" r:id="rId18"/>
    <p:sldId id="476" r:id="rId19"/>
    <p:sldId id="400" r:id="rId20"/>
    <p:sldId id="470" r:id="rId21"/>
    <p:sldId id="463" r:id="rId22"/>
    <p:sldId id="473" r:id="rId23"/>
    <p:sldId id="472" r:id="rId24"/>
    <p:sldId id="4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0AEFF"/>
    <a:srgbClr val="DCBFFF"/>
    <a:srgbClr val="00FFFF"/>
    <a:srgbClr val="66FF66"/>
    <a:srgbClr val="CC66FF"/>
    <a:srgbClr val="22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5" autoAdjust="0"/>
    <p:restoredTop sz="95911" autoAdjust="0"/>
  </p:normalViewPr>
  <p:slideViewPr>
    <p:cSldViewPr snapToGrid="0" snapToObjects="1">
      <p:cViewPr>
        <p:scale>
          <a:sx n="100" d="100"/>
          <a:sy n="100" d="100"/>
        </p:scale>
        <p:origin x="-88" y="-80"/>
      </p:cViewPr>
      <p:guideLst>
        <p:guide orient="horz" pos="2160"/>
        <p:guide pos="3840"/>
      </p:guideLst>
    </p:cSldViewPr>
  </p:slideViewPr>
  <p:notesTextViewPr>
    <p:cViewPr>
      <p:scale>
        <a:sx n="40" d="100"/>
        <a:sy n="4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DAE7C-926A-B142-A5E6-90B7DB109C91}" type="datetimeFigureOut">
              <a:rPr lang="en-US" smtClean="0"/>
              <a:t>23/07/18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7DDA5-C7F9-0645-A051-811F5DFD2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196EE-CD24-E24C-8BAB-56DCE43175D7}" type="datetimeFigureOut">
              <a:rPr lang="en-US" smtClean="0"/>
              <a:t>23/07/18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82A1-C57B-4646-B465-83AF9B114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>
              <a:ea typeface="ＭＳ Ｐゴシック" pitchFamily="-111" charset="-128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73EDC-02D0-4ABD-AAB3-1150EF0FD3C6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6659" name="Pladsholder til no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6660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309645" indent="-36859943"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4255" indent="-224851"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3957" indent="-224851"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3659" indent="-224851"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A866E1-797A-E94B-B230-7F9840E4157B}" type="slidenum">
              <a:rPr kumimoji="0" lang="da-DK">
                <a:solidFill>
                  <a:srgbClr val="000000"/>
                </a:solidFill>
                <a:latin typeface="Arial" charset="0"/>
                <a:ea typeface="MS PGothic" charset="0"/>
              </a:rPr>
              <a:pPr eaLnBrk="1" hangingPunct="1"/>
              <a:t>18</a:t>
            </a:fld>
            <a:endParaRPr kumimoji="0" lang="da-DK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3588181" y="4009334"/>
            <a:ext cx="4711700" cy="505051"/>
          </a:xfrm>
          <a:prstGeom prst="rect">
            <a:avLst/>
          </a:prstGeom>
        </p:spPr>
        <p:txBody>
          <a:bodyPr/>
          <a:lstStyle>
            <a:lvl1pPr>
              <a:defRPr sz="20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 smtClean="0"/>
              <a:t>The Conference X, 13 October 2017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154125" y="5383296"/>
            <a:ext cx="3579812" cy="547688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 smtClean="0"/>
              <a:t>Name, name@cern.ch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38200" y="1668463"/>
            <a:ext cx="10515600" cy="431165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charset="0"/>
              <a:buChar char="•"/>
              <a:defRPr sz="2400" b="0" i="0">
                <a:latin typeface="Avenir Book" charset="0"/>
                <a:ea typeface="Avenir Book" charset="0"/>
                <a:cs typeface="Avenir Book" charset="0"/>
              </a:defRPr>
            </a:lvl1pPr>
            <a:lvl2pPr marL="628650" indent="-285750" algn="l">
              <a:buFont typeface="Arial" charset="0"/>
              <a:buChar char="•"/>
              <a:defRPr sz="2000" b="0" i="0">
                <a:latin typeface="Avenir Book" charset="0"/>
                <a:ea typeface="Avenir Book" charset="0"/>
                <a:cs typeface="Avenir Book" charset="0"/>
              </a:defRPr>
            </a:lvl2pPr>
            <a:lvl3pPr marL="971550" indent="-285750" algn="l">
              <a:buFont typeface="Arial" charset="0"/>
              <a:buChar char="•"/>
              <a:defRPr sz="1800" b="0" i="0">
                <a:latin typeface="Avenir Book" charset="0"/>
                <a:ea typeface="Avenir Book" charset="0"/>
                <a:cs typeface="Avenir Book" charset="0"/>
              </a:defRPr>
            </a:lvl3pPr>
            <a:lvl4pPr marL="1314450" indent="-285750" algn="l">
              <a:buFont typeface="Arial" charset="0"/>
              <a:buChar char="•"/>
              <a:defRPr sz="1600" b="0" i="0">
                <a:latin typeface="Avenir Book" charset="0"/>
                <a:ea typeface="Avenir Book" charset="0"/>
                <a:cs typeface="Avenir Book" charset="0"/>
              </a:defRPr>
            </a:lvl4pPr>
            <a:lvl5pPr marL="1657350" indent="-285750" algn="l">
              <a:buFont typeface="Arial" charset="0"/>
              <a:buChar char="•"/>
              <a:defRPr sz="1400"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1494"/>
            <a:ext cx="10972800" cy="51146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8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0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6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6" Type="http://schemas.openxmlformats.org/officeDocument/2006/relationships/image" Target="../media/image1.jp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583191"/>
            <a:ext cx="12192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70043"/>
            <a:ext cx="10515600" cy="75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48"/>
            <a:ext cx="4339856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2" y="65388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392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fr-CH" smtClean="0"/>
              <a:t>Daniel Schulte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020" y="234946"/>
            <a:ext cx="721946" cy="721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8" y="45423"/>
            <a:ext cx="1100022" cy="11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5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75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583191"/>
            <a:ext cx="12192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7488"/>
            <a:ext cx="10515600" cy="75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6072" y="6551048"/>
            <a:ext cx="4339856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0992" y="65388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21336" y="65392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fr-CH" smtClean="0"/>
              <a:t>Daniel Schulte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020" y="234946"/>
            <a:ext cx="721946" cy="721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11094"/>
            <a:ext cx="1100022" cy="11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75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28.jpeg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venir Book"/>
                <a:cs typeface="Avenir Book"/>
              </a:rPr>
              <a:t>The CLIC Accelerator Project Status and Plans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Higgs Hunting, Paris, July 2018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154125" y="5383296"/>
            <a:ext cx="3579812" cy="732242"/>
          </a:xfrm>
        </p:spPr>
        <p:txBody>
          <a:bodyPr/>
          <a:lstStyle/>
          <a:p>
            <a:r>
              <a:rPr lang="en-US" dirty="0" smtClean="0"/>
              <a:t>Daniel Schulte</a:t>
            </a:r>
          </a:p>
          <a:p>
            <a:r>
              <a:rPr lang="en-US" dirty="0" smtClean="0"/>
              <a:t>For the CLIC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94" y="25400"/>
            <a:ext cx="10089231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Reminder: Drive </a:t>
            </a:r>
            <a:r>
              <a:rPr lang="en-US" sz="3600" dirty="0" smtClean="0"/>
              <a:t>Beam Scheme Performance</a:t>
            </a:r>
            <a:endParaRPr lang="en-US" sz="3600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463" y="1043690"/>
            <a:ext cx="395759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CTF3 measurements: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RF to drive beam efficiency &gt; 95%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Current multiplication factor 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Most of beam quality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145 MV/m X-band acceleration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2" y="870898"/>
            <a:ext cx="4266016" cy="23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" y="3506908"/>
            <a:ext cx="4845050" cy="29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Frame 81"/>
          <p:cNvSpPr/>
          <p:nvPr/>
        </p:nvSpPr>
        <p:spPr>
          <a:xfrm>
            <a:off x="82777" y="3367607"/>
            <a:ext cx="4845050" cy="3187728"/>
          </a:xfrm>
          <a:prstGeom prst="frame">
            <a:avLst>
              <a:gd name="adj1" fmla="val 358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50933" y="3322242"/>
            <a:ext cx="28549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Arrival time with feedback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69664"/>
              </p:ext>
            </p:extLst>
          </p:nvPr>
        </p:nvGraphicFramePr>
        <p:xfrm>
          <a:off x="5029427" y="4665170"/>
          <a:ext cx="49403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863"/>
                <a:gridCol w="1336622"/>
                <a:gridCol w="17358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Parameter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CLIC goal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CTF3 measured</a:t>
                      </a:r>
                      <a:endParaRPr lang="en-US" sz="1600" baseline="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Arrival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time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50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600" baseline="0" dirty="0" err="1" smtClean="0">
                          <a:latin typeface="Avenir Book"/>
                          <a:cs typeface="Avenir Book"/>
                        </a:rPr>
                        <a:t>fs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50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600" baseline="0" dirty="0" err="1" smtClean="0">
                          <a:latin typeface="Avenir Book"/>
                          <a:cs typeface="Avenir Book"/>
                        </a:rPr>
                        <a:t>fs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Current after </a:t>
                      </a:r>
                      <a:r>
                        <a:rPr lang="en-US" sz="1600" dirty="0" err="1" smtClean="0">
                          <a:latin typeface="Avenir Book"/>
                          <a:cs typeface="Avenir Book"/>
                        </a:rPr>
                        <a:t>linac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0.75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baseline="300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0.2-0.4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Energy 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1.0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baseline="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0.7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99" y="1020692"/>
            <a:ext cx="3340046" cy="32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8777898" y="1134992"/>
            <a:ext cx="34034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Measured 145 MV/m gradient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7827" y="3379908"/>
            <a:ext cx="38119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Current stability affected by very low CTF3 energy, 3 x larger beam</a:t>
            </a:r>
          </a:p>
          <a:p>
            <a:r>
              <a:rPr lang="en-US" dirty="0">
                <a:latin typeface="Avenir Book"/>
                <a:cs typeface="Avenir Book"/>
              </a:rPr>
              <a:t>a</a:t>
            </a:r>
            <a:r>
              <a:rPr lang="en-US" dirty="0" smtClean="0">
                <a:latin typeface="Avenir Book"/>
                <a:cs typeface="Avenir Book"/>
              </a:rPr>
              <a:t>nd delay loop design different from CLIC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13" y="2613351"/>
            <a:ext cx="39856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Detailed simulations </a:t>
            </a:r>
            <a:r>
              <a:rPr lang="en-US" dirty="0" smtClean="0">
                <a:latin typeface="Avenir Book"/>
                <a:cs typeface="Avenir Book"/>
              </a:rPr>
              <a:t>of drive beam performance in CLIC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3466" r="7757" b="58856"/>
          <a:stretch/>
        </p:blipFill>
        <p:spPr bwMode="auto">
          <a:xfrm>
            <a:off x="711222" y="2415300"/>
            <a:ext cx="10642396" cy="223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2377" y="1262115"/>
            <a:ext cx="5577621" cy="10464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CTF 3 stopped operation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New </a:t>
            </a:r>
            <a:r>
              <a:rPr lang="en-US" sz="2000" dirty="0">
                <a:latin typeface="Avenir Book"/>
                <a:cs typeface="Avenir Book"/>
              </a:rPr>
              <a:t>facility </a:t>
            </a:r>
            <a:r>
              <a:rPr lang="en-US" sz="2000" dirty="0" smtClean="0">
                <a:latin typeface="Avenir Book"/>
                <a:cs typeface="Avenir Book"/>
              </a:rPr>
              <a:t>is </a:t>
            </a:r>
            <a:r>
              <a:rPr lang="en-US" sz="2000" dirty="0">
                <a:latin typeface="Avenir Book"/>
                <a:cs typeface="Avenir Book"/>
              </a:rPr>
              <a:t>online: CLEAR</a:t>
            </a:r>
          </a:p>
          <a:p>
            <a:r>
              <a:rPr lang="en-US" sz="2000" dirty="0">
                <a:latin typeface="Avenir Book"/>
                <a:cs typeface="Avenir Book"/>
              </a:rPr>
              <a:t>CERN Linear Electron Accelerator for Research</a:t>
            </a:r>
          </a:p>
        </p:txBody>
      </p:sp>
      <p:sp>
        <p:nvSpPr>
          <p:cNvPr id="8" name="Frame 7"/>
          <p:cNvSpPr/>
          <p:nvPr/>
        </p:nvSpPr>
        <p:spPr>
          <a:xfrm>
            <a:off x="666177" y="2299604"/>
            <a:ext cx="10756900" cy="2378266"/>
          </a:xfrm>
          <a:prstGeom prst="frame">
            <a:avLst>
              <a:gd name="adj1" fmla="val 507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6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5"/>
            <a:ext cx="10515600" cy="750434"/>
          </a:xfrm>
        </p:spPr>
        <p:txBody>
          <a:bodyPr>
            <a:noAutofit/>
          </a:bodyPr>
          <a:lstStyle/>
          <a:p>
            <a:r>
              <a:rPr lang="en-US" sz="4300" dirty="0">
                <a:latin typeface="Avenir Book"/>
                <a:cs typeface="Avenir Book"/>
              </a:rPr>
              <a:t>CLIC Structure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0857" y="5712626"/>
            <a:ext cx="5376164" cy="769437"/>
          </a:xfrm>
          <a:prstGeom prst="rect">
            <a:avLst/>
          </a:prstGeom>
          <a:solidFill>
            <a:srgbClr val="FBE5D6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>
                <a:latin typeface="Avenir Book"/>
                <a:cs typeface="Avenir Book"/>
              </a:rPr>
              <a:t>Further </a:t>
            </a:r>
            <a:r>
              <a:rPr lang="en-US" sz="2100" dirty="0" err="1">
                <a:latin typeface="Avenir Book"/>
                <a:cs typeface="Avenir Book"/>
              </a:rPr>
              <a:t>optimisation</a:t>
            </a:r>
            <a:r>
              <a:rPr lang="en-US" sz="2100" dirty="0">
                <a:latin typeface="Avenir Book"/>
                <a:cs typeface="Avenir Book"/>
              </a:rPr>
              <a:t> ongoing of structure production for </a:t>
            </a:r>
            <a:r>
              <a:rPr lang="en-US" sz="2100" dirty="0" err="1" smtClean="0">
                <a:latin typeface="Avenir Book"/>
                <a:cs typeface="Avenir Book"/>
              </a:rPr>
              <a:t>industrialisation</a:t>
            </a:r>
            <a:endParaRPr lang="en-US" sz="2100" dirty="0">
              <a:latin typeface="Avenir Book"/>
              <a:cs typeface="Avenir Book"/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11</a:t>
            </a:fld>
            <a:endParaRPr lang="en-US"/>
          </a:p>
        </p:txBody>
      </p:sp>
      <p:pic>
        <p:nvPicPr>
          <p:cNvPr id="20" name="Picture 19" descr="BDR_structure_comparison_t24tot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37" y="858955"/>
            <a:ext cx="7527084" cy="47937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17067" y="5150536"/>
            <a:ext cx="6163733" cy="44627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/>
              <a:t>40  </a:t>
            </a:r>
            <a:r>
              <a:rPr lang="en-US" sz="2100" dirty="0" smtClean="0"/>
              <a:t>          </a:t>
            </a:r>
            <a:r>
              <a:rPr lang="en-US" sz="2100" dirty="0"/>
              <a:t>G [MV/m]    80           </a:t>
            </a:r>
            <a:r>
              <a:rPr lang="en-US" sz="2100" dirty="0" smtClean="0"/>
              <a:t> </a:t>
            </a:r>
            <a:r>
              <a:rPr lang="en-US" sz="2100" dirty="0"/>
              <a:t>100          </a:t>
            </a:r>
            <a:r>
              <a:rPr lang="en-US" sz="2100" dirty="0" smtClean="0"/>
              <a:t>  </a:t>
            </a:r>
            <a:r>
              <a:rPr lang="en-US" sz="2100" dirty="0"/>
              <a:t>120             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9301" y="3958197"/>
            <a:ext cx="3746500" cy="261825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" y="1934408"/>
            <a:ext cx="2216582" cy="2039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3380" y="2971162"/>
            <a:ext cx="272832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Structure performance is reproducible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000" y="1065447"/>
            <a:ext cx="4292600" cy="769437"/>
          </a:xfrm>
          <a:prstGeom prst="rect">
            <a:avLst/>
          </a:prstGeom>
          <a:solidFill>
            <a:srgbClr val="FBE5D6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smtClean="0">
                <a:latin typeface="Avenir Book"/>
                <a:cs typeface="Avenir Book"/>
              </a:rPr>
              <a:t>Several </a:t>
            </a:r>
            <a:r>
              <a:rPr lang="en-US" sz="2100" dirty="0">
                <a:latin typeface="Avenir Book"/>
                <a:cs typeface="Avenir Book"/>
              </a:rPr>
              <a:t>klystron-based test stands exist that test structures (X-boxes)</a:t>
            </a:r>
          </a:p>
        </p:txBody>
      </p:sp>
    </p:spTree>
    <p:extLst>
      <p:ext uri="{BB962C8B-B14F-4D97-AF65-F5344CB8AC3E}">
        <p14:creationId xmlns:p14="http://schemas.microsoft.com/office/powerpoint/2010/main" val="357372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434"/>
          </a:xfrm>
        </p:spPr>
        <p:txBody>
          <a:bodyPr/>
          <a:lstStyle/>
          <a:p>
            <a:r>
              <a:rPr lang="en-US" sz="3600" dirty="0" smtClean="0"/>
              <a:t>Main </a:t>
            </a:r>
            <a:r>
              <a:rPr lang="en-US" sz="3600" dirty="0" err="1" smtClean="0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Module and Imperfection Mitigation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76" descr="2008-12-04 - TT1 3.0 - 0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1936" y="1063396"/>
            <a:ext cx="3653948" cy="274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32232" r="2390"/>
          <a:stretch/>
        </p:blipFill>
        <p:spPr bwMode="auto">
          <a:xfrm>
            <a:off x="2908299" y="1859250"/>
            <a:ext cx="5414265" cy="232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617924" y="4320898"/>
            <a:ext cx="261320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Magnets are </a:t>
            </a:r>
            <a:r>
              <a:rPr lang="en-US" dirty="0" err="1" smtClean="0">
                <a:latin typeface="Avenir Book"/>
                <a:cs typeface="Avenir Book"/>
              </a:rPr>
              <a:t>stabilised</a:t>
            </a:r>
            <a:r>
              <a:rPr lang="en-US" dirty="0" smtClean="0">
                <a:latin typeface="Avenir Book"/>
                <a:cs typeface="Avenir Book"/>
              </a:rPr>
              <a:t> mechanically to nm against ground motion and vibrations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1336" y="861783"/>
            <a:ext cx="22479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Overlapping wires provide accurate position information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1836" y="4478199"/>
            <a:ext cx="187096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Wake monitors in each structure measure beam offset (3.5 </a:t>
            </a:r>
            <a:r>
              <a:rPr lang="en-US" dirty="0" err="1" smtClean="0">
                <a:latin typeface="Avenir Book"/>
                <a:cs typeface="Avenir Book"/>
              </a:rPr>
              <a:t>μm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7352" y="1064059"/>
            <a:ext cx="2287772" cy="92880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Components are mounted accurately on movable girders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5175" y="5866977"/>
            <a:ext cx="5200953" cy="369332"/>
          </a:xfrm>
          <a:prstGeom prst="rect">
            <a:avLst/>
          </a:prstGeom>
          <a:solidFill>
            <a:srgbClr val="E0AE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 addition to high accuracy </a:t>
            </a:r>
            <a:r>
              <a:rPr lang="en-US" dirty="0" err="1" smtClean="0">
                <a:latin typeface="Avenir Book"/>
                <a:cs typeface="Avenir Book"/>
              </a:rPr>
              <a:t>optimisation</a:t>
            </a:r>
            <a:r>
              <a:rPr lang="en-US" dirty="0" smtClean="0">
                <a:latin typeface="Avenir Book"/>
                <a:cs typeface="Avenir Book"/>
              </a:rPr>
              <a:t> for cost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970" t="260" r="32662" b="20483"/>
          <a:stretch/>
        </p:blipFill>
        <p:spPr>
          <a:xfrm>
            <a:off x="176732" y="3689557"/>
            <a:ext cx="2511604" cy="2534052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106172" y="3619500"/>
            <a:ext cx="2645664" cy="2604109"/>
          </a:xfrm>
          <a:prstGeom prst="frame">
            <a:avLst>
              <a:gd name="adj1" fmla="val 319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8342128" y="971757"/>
            <a:ext cx="3759956" cy="2832100"/>
          </a:xfrm>
          <a:prstGeom prst="frame">
            <a:avLst>
              <a:gd name="adj1" fmla="val 3193"/>
            </a:avLst>
          </a:prstGeom>
          <a:solidFill>
            <a:srgbClr val="FBE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71000" y="3581400"/>
            <a:ext cx="2155836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ame 20"/>
          <p:cNvSpPr/>
          <p:nvPr/>
        </p:nvSpPr>
        <p:spPr>
          <a:xfrm>
            <a:off x="9205728" y="3568700"/>
            <a:ext cx="2221108" cy="2832100"/>
          </a:xfrm>
          <a:prstGeom prst="frame">
            <a:avLst>
              <a:gd name="adj1" fmla="val 319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4" idx="2"/>
          </p:cNvCxnSpPr>
          <p:nvPr/>
        </p:nvCxnSpPr>
        <p:spPr>
          <a:xfrm>
            <a:off x="4661238" y="1992860"/>
            <a:ext cx="1450098" cy="1537740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86418" y="1785113"/>
            <a:ext cx="165282" cy="1212087"/>
          </a:xfrm>
          <a:prstGeom prst="straightConnector1">
            <a:avLst/>
          </a:prstGeom>
          <a:ln w="38100" cmpd="sng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0"/>
          </p:cNvCxnSpPr>
          <p:nvPr/>
        </p:nvCxnSpPr>
        <p:spPr>
          <a:xfrm flipV="1">
            <a:off x="7924526" y="3987800"/>
            <a:ext cx="0" cy="333098"/>
          </a:xfrm>
          <a:prstGeom prst="straightConnector1">
            <a:avLst/>
          </a:prstGeom>
          <a:ln w="38100" cmpd="sng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0"/>
          </p:cNvCxnSpPr>
          <p:nvPr/>
        </p:nvCxnSpPr>
        <p:spPr>
          <a:xfrm flipV="1">
            <a:off x="3687318" y="3803857"/>
            <a:ext cx="0" cy="674342"/>
          </a:xfrm>
          <a:prstGeom prst="straightConnector1">
            <a:avLst/>
          </a:prstGeom>
          <a:ln w="38100" cmpd="sng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172" y="1077683"/>
            <a:ext cx="2776728" cy="2062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1114640"/>
            <a:ext cx="2665963" cy="19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9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50"/>
            <a:ext cx="10515600" cy="750434"/>
          </a:xfrm>
        </p:spPr>
        <p:txBody>
          <a:bodyPr>
            <a:noAutofit/>
          </a:bodyPr>
          <a:lstStyle/>
          <a:p>
            <a:r>
              <a:rPr lang="en-US" sz="4400" dirty="0" smtClean="0"/>
              <a:t>Klystron-based Alternative</a:t>
            </a:r>
            <a:endParaRPr lang="en-US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70" y="1211789"/>
            <a:ext cx="6411015" cy="5028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436" y="1114141"/>
            <a:ext cx="5481834" cy="1046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Develop klystron-based alternative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Expect comparable cost for first energy stage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But increases faster for high energies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88543" y="1418968"/>
            <a:ext cx="2660557" cy="769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>
                <a:latin typeface="Avenir Book"/>
                <a:cs typeface="Avenir Book"/>
              </a:rPr>
              <a:t>N</a:t>
            </a:r>
            <a:r>
              <a:rPr lang="en-US" sz="2100" dirty="0" smtClean="0">
                <a:latin typeface="Avenir Book"/>
                <a:cs typeface="Avenir Book"/>
              </a:rPr>
              <a:t>ovel </a:t>
            </a:r>
            <a:r>
              <a:rPr lang="en-US" sz="2100" dirty="0">
                <a:latin typeface="Avenir Book"/>
                <a:cs typeface="Avenir Book"/>
              </a:rPr>
              <a:t>high efficiency </a:t>
            </a:r>
            <a:r>
              <a:rPr lang="en-US" sz="2100" dirty="0" smtClean="0">
                <a:latin typeface="Avenir Book"/>
                <a:cs typeface="Avenir Book"/>
              </a:rPr>
              <a:t>klystrons</a:t>
            </a:r>
            <a:endParaRPr lang="en-US" sz="2100" dirty="0">
              <a:latin typeface="Avenir Book"/>
              <a:cs typeface="Avenir Book"/>
            </a:endParaRPr>
          </a:p>
        </p:txBody>
      </p: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8290874" y="1803687"/>
            <a:ext cx="897669" cy="558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017001" y="3584850"/>
            <a:ext cx="833748" cy="364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3"/>
          </p:cNvCxnSpPr>
          <p:nvPr/>
        </p:nvCxnSpPr>
        <p:spPr>
          <a:xfrm flipV="1">
            <a:off x="6835702" y="6146800"/>
            <a:ext cx="1317698" cy="130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ame 20"/>
          <p:cNvSpPr/>
          <p:nvPr/>
        </p:nvSpPr>
        <p:spPr>
          <a:xfrm>
            <a:off x="5617470" y="1063341"/>
            <a:ext cx="6411016" cy="5457702"/>
          </a:xfrm>
          <a:prstGeom prst="frame">
            <a:avLst>
              <a:gd name="adj1" fmla="val 131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13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952349" y="2815413"/>
            <a:ext cx="1998351" cy="769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smtClean="0">
                <a:latin typeface="Avenir Book"/>
                <a:cs typeface="Avenir Book"/>
              </a:rPr>
              <a:t>Novel </a:t>
            </a:r>
            <a:r>
              <a:rPr lang="en-US" sz="2100" dirty="0">
                <a:latin typeface="Avenir Book"/>
                <a:cs typeface="Avenir Book"/>
              </a:rPr>
              <a:t>pulse </a:t>
            </a:r>
            <a:r>
              <a:rPr lang="en-US" sz="2100" dirty="0" smtClean="0">
                <a:latin typeface="Avenir Book"/>
                <a:cs typeface="Avenir Book"/>
              </a:rPr>
              <a:t>compressors</a:t>
            </a:r>
            <a:endParaRPr lang="en-US" sz="2100" dirty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1658" y="6054238"/>
            <a:ext cx="2604044" cy="446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err="1" smtClean="0">
                <a:latin typeface="Avenir Book"/>
                <a:cs typeface="Avenir Book"/>
              </a:rPr>
              <a:t>Optimised</a:t>
            </a:r>
            <a:r>
              <a:rPr lang="en-US" sz="2100" dirty="0" smtClean="0">
                <a:latin typeface="Avenir Book"/>
                <a:cs typeface="Avenir Book"/>
              </a:rPr>
              <a:t> </a:t>
            </a:r>
            <a:r>
              <a:rPr lang="en-US" sz="2100" dirty="0">
                <a:latin typeface="Avenir Book"/>
                <a:cs typeface="Avenir Book"/>
              </a:rPr>
              <a:t>structure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10800" y="3719337"/>
            <a:ext cx="1739899" cy="1092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smtClean="0">
                <a:latin typeface="Avenir Book"/>
                <a:cs typeface="Avenir Book"/>
              </a:rPr>
              <a:t>Novel distribution system</a:t>
            </a:r>
            <a:endParaRPr lang="en-US" sz="2100" dirty="0">
              <a:latin typeface="Avenir Book"/>
              <a:cs typeface="Avenir Book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188543" y="4811940"/>
            <a:ext cx="1022257" cy="7542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8734471" y="3584850"/>
            <a:ext cx="1116279" cy="105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449956" y="5258397"/>
            <a:ext cx="2845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284856" y="5956897"/>
            <a:ext cx="3130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</a:t>
            </a:r>
            <a:endParaRPr lang="en-US" sz="1400" dirty="0"/>
          </a:p>
        </p:txBody>
      </p:sp>
      <p:pic>
        <p:nvPicPr>
          <p:cNvPr id="23" name="Picture 22" descr="l_vs_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" y="2834932"/>
            <a:ext cx="5022378" cy="3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43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Avenir Book"/>
                <a:cs typeface="Avenir Book"/>
              </a:rPr>
              <a:t>Beam </a:t>
            </a:r>
            <a:r>
              <a:rPr lang="en-US" sz="4400" dirty="0" smtClean="0">
                <a:latin typeface="Avenir Book"/>
                <a:cs typeface="Avenir Book"/>
              </a:rPr>
              <a:t>Quality for Luminosity</a:t>
            </a:r>
            <a:endParaRPr lang="en-US" sz="4400" dirty="0">
              <a:latin typeface="Avenir Book"/>
              <a:cs typeface="Avenir Boo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556500" y="838540"/>
            <a:ext cx="4529668" cy="5624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5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52" y="1379656"/>
            <a:ext cx="4133845" cy="303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17" y="4691433"/>
            <a:ext cx="2129693" cy="146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3"/>
          <p:cNvSpPr txBox="1">
            <a:spLocks noChangeArrowheads="1"/>
          </p:cNvSpPr>
          <p:nvPr/>
        </p:nvSpPr>
        <p:spPr bwMode="auto">
          <a:xfrm rot="16200000">
            <a:off x="6956632" y="2711825"/>
            <a:ext cx="1902587" cy="3385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latin typeface="Avenir Book"/>
                <a:cs typeface="Avenir Book"/>
              </a:rPr>
              <a:t>Emittance</a:t>
            </a:r>
            <a:r>
              <a:rPr lang="en-US" sz="1600" dirty="0">
                <a:latin typeface="Avenir Book"/>
                <a:cs typeface="Avenir Book"/>
              </a:rPr>
              <a:t> [10</a:t>
            </a:r>
            <a:r>
              <a:rPr lang="en-US" sz="1600" baseline="30000" dirty="0">
                <a:latin typeface="Avenir Book"/>
                <a:cs typeface="Avenir Book"/>
              </a:rPr>
              <a:t>-5</a:t>
            </a:r>
            <a:r>
              <a:rPr lang="en-US" sz="1600" dirty="0">
                <a:latin typeface="Avenir Book"/>
                <a:cs typeface="Avenir Book"/>
              </a:rPr>
              <a:t> m ]</a:t>
            </a:r>
          </a:p>
        </p:txBody>
      </p:sp>
      <p:pic>
        <p:nvPicPr>
          <p:cNvPr id="5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223" y="4691912"/>
            <a:ext cx="2076451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304028" y="6135800"/>
            <a:ext cx="1386588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Initial beam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23687" y="6141300"/>
            <a:ext cx="1329570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3 iterations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58" name="Straight Arrow Connector 57"/>
          <p:cNvCxnSpPr>
            <a:stCxn id="51" idx="0"/>
          </p:cNvCxnSpPr>
          <p:nvPr/>
        </p:nvCxnSpPr>
        <p:spPr>
          <a:xfrm flipH="1" flipV="1">
            <a:off x="8406416" y="1984034"/>
            <a:ext cx="493648" cy="2707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10058400" y="3335867"/>
            <a:ext cx="1166925" cy="1341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328960" y="4154901"/>
            <a:ext cx="1038723" cy="369330"/>
          </a:xfrm>
          <a:prstGeom prst="rect">
            <a:avLst/>
          </a:prstGeom>
          <a:solidFill>
            <a:srgbClr val="FFFFFF"/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iteration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5400" y="947939"/>
            <a:ext cx="4488174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>
                <a:latin typeface="Avenir Book"/>
                <a:cs typeface="Avenir Book"/>
              </a:rPr>
              <a:t>Dispersion Free Steering Test at FACET (SLAC)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6000" y="802935"/>
            <a:ext cx="6058583" cy="677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Production of low-</a:t>
            </a:r>
            <a:r>
              <a:rPr lang="en-US" dirty="0" err="1" smtClean="0">
                <a:latin typeface="Avenir Book"/>
                <a:cs typeface="Avenir Book"/>
              </a:rPr>
              <a:t>emittance</a:t>
            </a:r>
            <a:r>
              <a:rPr lang="en-US" dirty="0" smtClean="0">
                <a:latin typeface="Avenir Book"/>
                <a:cs typeface="Avenir Book"/>
              </a:rPr>
              <a:t> beams in damping ring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Similar to existing light sources</a:t>
            </a:r>
          </a:p>
        </p:txBody>
      </p:sp>
      <p:pic>
        <p:nvPicPr>
          <p:cNvPr id="23" name="Picture 22" descr="p0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/>
          <a:stretch/>
        </p:blipFill>
        <p:spPr>
          <a:xfrm>
            <a:off x="162876" y="4330699"/>
            <a:ext cx="5476180" cy="2235879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4250028"/>
            <a:ext cx="5778500" cy="2316549"/>
          </a:xfrm>
          <a:prstGeom prst="frame">
            <a:avLst>
              <a:gd name="adj1" fmla="val 372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7929" y="4172495"/>
            <a:ext cx="25782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ATF2 at KEK</a:t>
            </a:r>
          </a:p>
          <a:p>
            <a:r>
              <a:rPr lang="en-US" dirty="0" smtClean="0">
                <a:latin typeface="Avenir Book"/>
                <a:cs typeface="Avenir Book"/>
              </a:rPr>
              <a:t>Beam size (41 nm) is close to target (37nm)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97917" y="1637140"/>
            <a:ext cx="6058583" cy="1231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Quality preservation in transport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>
                <a:latin typeface="Avenir Book"/>
                <a:cs typeface="Avenir Book"/>
              </a:rPr>
              <a:t>Minimisation</a:t>
            </a:r>
            <a:r>
              <a:rPr lang="en-US" dirty="0" smtClean="0">
                <a:latin typeface="Avenir Book"/>
                <a:cs typeface="Avenir Book"/>
              </a:rPr>
              <a:t> of imperfections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>
                <a:latin typeface="Avenir Book"/>
                <a:cs typeface="Avenir Book"/>
              </a:rPr>
              <a:t>Optimised</a:t>
            </a:r>
            <a:r>
              <a:rPr lang="en-US" dirty="0" smtClean="0">
                <a:latin typeface="Avenir Book"/>
                <a:cs typeface="Avenir Book"/>
              </a:rPr>
              <a:t> lattice design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Sophisticated beam-based tuning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4064" y="3004945"/>
            <a:ext cx="6058583" cy="1231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Focusing of beam in beam delivery system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Advanced lattice design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Advanced tuning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Test at FFTB and ATF2</a:t>
            </a:r>
          </a:p>
        </p:txBody>
      </p:sp>
    </p:spTree>
    <p:extLst>
      <p:ext uri="{BB962C8B-B14F-4D97-AF65-F5344CB8AC3E}">
        <p14:creationId xmlns:p14="http://schemas.microsoft.com/office/powerpoint/2010/main" val="137775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88"/>
            <a:ext cx="10515600" cy="75043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 Book"/>
                <a:cs typeface="Avenir Book"/>
              </a:rPr>
              <a:t>CLIC </a:t>
            </a:r>
            <a:r>
              <a:rPr lang="en-US" sz="3600" dirty="0" smtClean="0">
                <a:latin typeface="Avenir Book"/>
                <a:cs typeface="Avenir Book"/>
              </a:rPr>
              <a:t>Technology Development and Applications</a:t>
            </a:r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1042122"/>
            <a:ext cx="5143503" cy="5171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70250"/>
            <a:ext cx="6375400" cy="3952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0085" y="783922"/>
            <a:ext cx="5561751" cy="150810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CLIC technology for CLIC and different applications</a:t>
            </a:r>
          </a:p>
          <a:p>
            <a:pPr marL="380990" indent="-38099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Recent EU </a:t>
            </a:r>
            <a:r>
              <a:rPr lang="en-US" dirty="0" smtClean="0">
                <a:latin typeface="Avenir Book"/>
                <a:cs typeface="Avenir Book"/>
              </a:rPr>
              <a:t>co-funded FEL design study</a:t>
            </a:r>
          </a:p>
          <a:p>
            <a:pPr marL="380990" indent="-38099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SPARC at INFN-LF</a:t>
            </a:r>
          </a:p>
          <a:p>
            <a:pPr marL="380990" indent="-38099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Electrons to SPS for dark matter searches?</a:t>
            </a:r>
          </a:p>
          <a:p>
            <a:pPr marL="380990" indent="-38099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…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0468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434"/>
          </a:xfrm>
        </p:spPr>
        <p:txBody>
          <a:bodyPr/>
          <a:lstStyle/>
          <a:p>
            <a:r>
              <a:rPr lang="en-US" dirty="0" smtClean="0"/>
              <a:t>Note: Dark Matter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1013218"/>
            <a:ext cx="4419600" cy="3312504"/>
          </a:xfrm>
          <a:prstGeom prst="rect">
            <a:avLst/>
          </a:prstGeom>
        </p:spPr>
      </p:pic>
      <p:pic>
        <p:nvPicPr>
          <p:cNvPr id="1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39" y="1022227"/>
            <a:ext cx="5112653" cy="3894138"/>
          </a:xfrm>
        </p:spPr>
      </p:pic>
      <p:cxnSp>
        <p:nvCxnSpPr>
          <p:cNvPr id="20" name="Straight Arrow Connector 19"/>
          <p:cNvCxnSpPr>
            <a:stCxn id="24" idx="4"/>
          </p:cNvCxnSpPr>
          <p:nvPr/>
        </p:nvCxnSpPr>
        <p:spPr>
          <a:xfrm>
            <a:off x="7389134" y="2914527"/>
            <a:ext cx="440167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945459" y="1035267"/>
            <a:ext cx="179999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Linac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12 GHz CLIC technology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212515" y="2571627"/>
            <a:ext cx="420222" cy="1060450"/>
          </a:xfrm>
          <a:custGeom>
            <a:avLst/>
            <a:gdLst>
              <a:gd name="connsiteX0" fmla="*/ 92622 w 505372"/>
              <a:gd name="connsiteY0" fmla="*/ 0 h 514350"/>
              <a:gd name="connsiteX1" fmla="*/ 29122 w 505372"/>
              <a:gd name="connsiteY1" fmla="*/ 298450 h 514350"/>
              <a:gd name="connsiteX2" fmla="*/ 505372 w 505372"/>
              <a:gd name="connsiteY2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372" h="514350">
                <a:moveTo>
                  <a:pt x="92622" y="0"/>
                </a:moveTo>
                <a:cubicBezTo>
                  <a:pt x="26476" y="106362"/>
                  <a:pt x="-39670" y="212725"/>
                  <a:pt x="29122" y="298450"/>
                </a:cubicBezTo>
                <a:cubicBezTo>
                  <a:pt x="97914" y="384175"/>
                  <a:pt x="409064" y="479425"/>
                  <a:pt x="505372" y="514350"/>
                </a:cubicBezTo>
              </a:path>
            </a:pathLst>
          </a:custGeom>
          <a:noFill/>
          <a:ln w="57150">
            <a:solidFill>
              <a:srgbClr val="CC66FF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9945460" y="2634012"/>
            <a:ext cx="1811991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Acceleration </a:t>
            </a:r>
            <a:r>
              <a:rPr lang="en-US" dirty="0" smtClean="0">
                <a:solidFill>
                  <a:srgbClr val="0000FF"/>
                </a:solidFill>
              </a:rPr>
              <a:t>to about 16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in SPS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03283" y="2269179"/>
            <a:ext cx="2171700" cy="645348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963744" y="2927079"/>
            <a:ext cx="4202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070663" y="2269179"/>
            <a:ext cx="284853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45460" y="3719945"/>
            <a:ext cx="1811991" cy="369332"/>
          </a:xfrm>
          <a:prstGeom prst="rect">
            <a:avLst/>
          </a:prstGeom>
          <a:ln>
            <a:solidFill>
              <a:srgbClr val="CC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Extraction</a:t>
            </a:r>
            <a:endParaRPr lang="en-GB" dirty="0">
              <a:solidFill>
                <a:srgbClr val="CC66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062413" y="2946277"/>
            <a:ext cx="1540752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917967" y="2108077"/>
            <a:ext cx="1799998" cy="36933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Transfer to SPS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9400" y="4916365"/>
            <a:ext cx="465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Basically all tunnels and infrastructure exist</a:t>
            </a:r>
          </a:p>
          <a:p>
            <a:r>
              <a:rPr lang="en-US" dirty="0" smtClean="0">
                <a:latin typeface="Avenir Book"/>
                <a:cs typeface="Avenir Book"/>
              </a:rPr>
              <a:t>Need 3.5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linac</a:t>
            </a:r>
            <a:r>
              <a:rPr lang="en-US" dirty="0" smtClean="0">
                <a:latin typeface="Avenir Book"/>
                <a:cs typeface="Avenir Book"/>
              </a:rPr>
              <a:t> with CLIC technology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6100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7" grpId="0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609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Comment: Increased </a:t>
            </a:r>
            <a:r>
              <a:rPr lang="en-US" dirty="0" smtClean="0">
                <a:latin typeface="Avenir Book"/>
                <a:cs typeface="Avenir Book"/>
              </a:rPr>
              <a:t>L</a:t>
            </a:r>
            <a:r>
              <a:rPr lang="en-US" baseline="30000" dirty="0" smtClean="0">
                <a:latin typeface="Avenir Book"/>
                <a:cs typeface="Avenir Book"/>
              </a:rPr>
              <a:t>*</a:t>
            </a:r>
            <a:r>
              <a:rPr lang="en-US" dirty="0" smtClean="0">
                <a:latin typeface="Avenir Book"/>
                <a:cs typeface="Avenir Book"/>
              </a:rPr>
              <a:t> for Detectors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300" y="925869"/>
            <a:ext cx="5575300" cy="243143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latin typeface="Avenir Book"/>
                <a:cs typeface="Avenir Book"/>
              </a:rPr>
              <a:t>Detailed studies show great experimental conditions</a:t>
            </a:r>
          </a:p>
          <a:p>
            <a:pPr marL="380990" indent="-380990">
              <a:buFont typeface="Arial"/>
              <a:buChar char="•"/>
            </a:pPr>
            <a:r>
              <a:rPr lang="en-US" sz="1900" dirty="0">
                <a:latin typeface="Avenir Book"/>
                <a:cs typeface="Avenir Book"/>
              </a:rPr>
              <a:t>Background acceptable</a:t>
            </a:r>
          </a:p>
          <a:p>
            <a:pPr marL="380990" indent="-380990">
              <a:buFont typeface="Arial"/>
              <a:buChar char="•"/>
            </a:pPr>
            <a:r>
              <a:rPr lang="en-US" sz="1900" dirty="0">
                <a:latin typeface="Avenir Book"/>
                <a:cs typeface="Avenir Book"/>
              </a:rPr>
              <a:t>Luminosity spectrum useful</a:t>
            </a:r>
          </a:p>
          <a:p>
            <a:pPr marL="380990" indent="-380990">
              <a:buFont typeface="Arial"/>
              <a:buChar char="•"/>
            </a:pPr>
            <a:endParaRPr lang="en-US" sz="1900" dirty="0">
              <a:latin typeface="Avenir Book"/>
              <a:cs typeface="Avenir Book"/>
            </a:endParaRPr>
          </a:p>
          <a:p>
            <a:r>
              <a:rPr lang="en-US" sz="1900" dirty="0">
                <a:latin typeface="Avenir Book"/>
                <a:cs typeface="Avenir Book"/>
              </a:rPr>
              <a:t>New BDs design </a:t>
            </a:r>
            <a:r>
              <a:rPr lang="en-US" sz="1900" dirty="0" smtClean="0">
                <a:latin typeface="Avenir Book"/>
                <a:cs typeface="Avenir Book"/>
              </a:rPr>
              <a:t>increases </a:t>
            </a:r>
            <a:r>
              <a:rPr lang="en-US" sz="1900" dirty="0" smtClean="0">
                <a:solidFill>
                  <a:srgbClr val="FF0000"/>
                </a:solidFill>
                <a:latin typeface="Avenir Book"/>
                <a:cs typeface="Avenir Book"/>
              </a:rPr>
              <a:t>L</a:t>
            </a:r>
            <a:r>
              <a:rPr lang="en-US" sz="1900" baseline="30000" dirty="0" smtClean="0">
                <a:solidFill>
                  <a:srgbClr val="FF0000"/>
                </a:solidFill>
                <a:latin typeface="Avenir Book"/>
                <a:cs typeface="Avenir Book"/>
              </a:rPr>
              <a:t>*</a:t>
            </a:r>
            <a:r>
              <a:rPr lang="en-US" sz="1900" dirty="0" smtClean="0">
                <a:solidFill>
                  <a:srgbClr val="FF0000"/>
                </a:solidFill>
                <a:latin typeface="Avenir Book"/>
                <a:cs typeface="Avenir Book"/>
              </a:rPr>
              <a:t> from 3.5 to</a:t>
            </a:r>
            <a:r>
              <a:rPr lang="en-US" sz="1900" b="1" dirty="0" smtClean="0">
                <a:solidFill>
                  <a:srgbClr val="FF0000"/>
                </a:solidFill>
                <a:latin typeface="Avenir Book"/>
                <a:cs typeface="Avenir Book"/>
              </a:rPr>
              <a:t> 6 m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1900" dirty="0" smtClean="0">
                <a:latin typeface="Avenir Book"/>
                <a:cs typeface="Avenir Book"/>
              </a:rPr>
              <a:t>Focusing magnets now </a:t>
            </a:r>
            <a:r>
              <a:rPr lang="en-US" sz="1900" dirty="0">
                <a:latin typeface="Avenir Book"/>
                <a:cs typeface="Avenir Book"/>
              </a:rPr>
              <a:t>outside of </a:t>
            </a:r>
            <a:r>
              <a:rPr lang="en-US" sz="1900" dirty="0" smtClean="0">
                <a:latin typeface="Avenir Book"/>
                <a:cs typeface="Avenir Book"/>
              </a:rPr>
              <a:t>detector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1900" dirty="0" smtClean="0">
                <a:latin typeface="Avenir Book"/>
                <a:cs typeface="Avenir Book"/>
              </a:rPr>
              <a:t>Better </a:t>
            </a:r>
            <a:r>
              <a:rPr lang="en-US" sz="1900" dirty="0">
                <a:latin typeface="Avenir Book"/>
                <a:cs typeface="Avenir Book"/>
              </a:rPr>
              <a:t>angular coverage</a:t>
            </a:r>
          </a:p>
        </p:txBody>
      </p:sp>
      <p:pic>
        <p:nvPicPr>
          <p:cNvPr id="3" name="Picture 2" descr="CLICdet_on_beam_cut_view_QD0_470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0942" r="16364" b="7692"/>
          <a:stretch/>
        </p:blipFill>
        <p:spPr>
          <a:xfrm>
            <a:off x="5792998" y="971021"/>
            <a:ext cx="6359927" cy="5580028"/>
          </a:xfrm>
          <a:prstGeom prst="rect">
            <a:avLst/>
          </a:prstGeom>
        </p:spPr>
      </p:pic>
      <p:pic>
        <p:nvPicPr>
          <p:cNvPr id="9" name="Picture 8" descr="CLICdet_on_beam_cut_view_QD0_470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42709" r="44676" b="41336"/>
          <a:stretch/>
        </p:blipFill>
        <p:spPr>
          <a:xfrm>
            <a:off x="21336" y="4213781"/>
            <a:ext cx="5850301" cy="23055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1338" y="3399692"/>
            <a:ext cx="6445895" cy="8140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871637" y="3145047"/>
            <a:ext cx="3589355" cy="10687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71637" y="3614615"/>
            <a:ext cx="3589355" cy="2904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1432" y="3614617"/>
            <a:ext cx="454269" cy="1634705"/>
          </a:xfrm>
          <a:prstGeom prst="straightConnector1">
            <a:avLst/>
          </a:prstGeom>
          <a:ln w="76200" cmpd="sng">
            <a:solidFill>
              <a:srgbClr val="CC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9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2"/>
          <p:cNvSpPr>
            <a:spLocks noChangeArrowheads="1"/>
          </p:cNvSpPr>
          <p:nvPr/>
        </p:nvSpPr>
        <p:spPr bwMode="auto">
          <a:xfrm>
            <a:off x="0" y="-23717"/>
            <a:ext cx="12192000" cy="67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1917" tIns="60958" rIns="121917" bIns="60958" anchor="b"/>
          <a:lstStyle/>
          <a:p>
            <a:pPr algn="ctr"/>
            <a:r>
              <a:rPr lang="en-GB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Cost and Power</a:t>
            </a:r>
            <a:endParaRPr lang="en-GB" sz="4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90" y="3354175"/>
            <a:ext cx="2052424" cy="290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336" y="1006229"/>
            <a:ext cx="7047988" cy="1015663"/>
          </a:xfrm>
          <a:prstGeom prst="rect">
            <a:avLst/>
          </a:prstGeom>
          <a:solidFill>
            <a:srgbClr val="FBE5D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Goals bring cost and power consumption down: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“reasonable cost”: O(</a:t>
            </a:r>
            <a:r>
              <a:rPr lang="en-US" sz="2000" dirty="0" smtClean="0">
                <a:solidFill>
                  <a:srgbClr val="0000FF"/>
                </a:solidFill>
                <a:latin typeface="Avenir Book"/>
                <a:cs typeface="Avenir Book"/>
              </a:rPr>
              <a:t>6 GCHF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Reasonable power &lt; O(</a:t>
            </a:r>
            <a:r>
              <a:rPr lang="en-US" sz="2000" dirty="0" smtClean="0">
                <a:solidFill>
                  <a:srgbClr val="0000FF"/>
                </a:solidFill>
                <a:latin typeface="Avenir Book"/>
                <a:cs typeface="Avenir Book"/>
              </a:rPr>
              <a:t>200 MW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" y="2247900"/>
            <a:ext cx="4457188" cy="4283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7708" r="5920"/>
          <a:stretch/>
        </p:blipFill>
        <p:spPr>
          <a:xfrm>
            <a:off x="110236" y="2341937"/>
            <a:ext cx="4254500" cy="40877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08793" y="981378"/>
            <a:ext cx="4316228" cy="4252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536161"/>
              </p:ext>
            </p:extLst>
          </p:nvPr>
        </p:nvGraphicFramePr>
        <p:xfrm>
          <a:off x="7754758" y="1869492"/>
          <a:ext cx="3809488" cy="32932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74918"/>
                <a:gridCol w="1134570"/>
              </a:tblGrid>
              <a:tr h="57182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venir Book"/>
                          <a:cs typeface="Avenir Book"/>
                        </a:rPr>
                        <a:t>Main beam production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venir Book"/>
                          <a:cs typeface="Avenir Book"/>
                        </a:rPr>
                        <a:t>1245</a:t>
                      </a:r>
                    </a:p>
                  </a:txBody>
                  <a:tcPr marL="121920" marR="121920" marT="60960" marB="60960"/>
                </a:tc>
              </a:tr>
              <a:tr h="5718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Drive beam production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974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  <a:tr h="56461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Two-beam accelerator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2038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  <a:tr h="33356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Interaction region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132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  <a:tr h="33356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Civil engineering etc.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2112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  <a:tr h="33356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Control &amp; operation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216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  <a:tr h="333566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venir Book"/>
                          <a:cs typeface="Avenir Book"/>
                        </a:rPr>
                        <a:t>TOTAL</a:t>
                      </a:r>
                      <a:endParaRPr lang="en-US" sz="1800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venir Book"/>
                          <a:cs typeface="Avenir Book"/>
                        </a:rPr>
                        <a:t>6690</a:t>
                      </a:r>
                      <a:endParaRPr lang="en-US" sz="1800" b="1" dirty="0">
                        <a:latin typeface="Avenir Book"/>
                        <a:cs typeface="Avenir Book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665858" y="1083575"/>
            <a:ext cx="3979079" cy="67710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Initial value </a:t>
            </a:r>
            <a:r>
              <a:rPr lang="en-US" dirty="0">
                <a:latin typeface="Avenir Book"/>
                <a:cs typeface="Avenir Book"/>
              </a:rPr>
              <a:t>for 380 </a:t>
            </a:r>
            <a:r>
              <a:rPr lang="en-US" dirty="0" err="1">
                <a:latin typeface="Avenir Book"/>
                <a:cs typeface="Avenir Book"/>
              </a:rPr>
              <a:t>GeV</a:t>
            </a:r>
            <a:endParaRPr lang="en-US" dirty="0">
              <a:latin typeface="Avenir Book"/>
              <a:cs typeface="Avenir Book"/>
            </a:endParaRPr>
          </a:p>
          <a:p>
            <a:pPr algn="ctr"/>
            <a:r>
              <a:rPr lang="en-US" dirty="0">
                <a:latin typeface="Avenir Book"/>
                <a:cs typeface="Avenir Book"/>
              </a:rPr>
              <a:t>(MCHF of Dec 2010)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9834" y="5369831"/>
            <a:ext cx="5130566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Improvement of cost and power is ongoing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Detailed bottom up estimate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Already savings, seems we meet goal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78524" y="2253037"/>
            <a:ext cx="2590800" cy="930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10101" y="2396118"/>
            <a:ext cx="2204514" cy="67710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dirty="0" err="1" smtClean="0">
                <a:latin typeface="Avenir Book"/>
                <a:cs typeface="Avenir Book"/>
              </a:rPr>
              <a:t>Intial</a:t>
            </a:r>
            <a:r>
              <a:rPr lang="en-US" dirty="0" smtClean="0">
                <a:latin typeface="Avenir Book"/>
                <a:cs typeface="Avenir Book"/>
              </a:rPr>
              <a:t> Estimate 252 MW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399317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87271" y="0"/>
            <a:ext cx="10089231" cy="616022"/>
          </a:xfrm>
        </p:spPr>
        <p:txBody>
          <a:bodyPr>
            <a:noAutofit/>
          </a:bodyPr>
          <a:lstStyle/>
          <a:p>
            <a:r>
              <a:rPr lang="en-US" sz="4400" dirty="0" smtClean="0"/>
              <a:t>CLIC Site and Upgrade to 3 </a:t>
            </a:r>
            <a:r>
              <a:rPr lang="en-US" sz="4400" dirty="0" err="1" smtClean="0"/>
              <a:t>TeV</a:t>
            </a:r>
            <a:endParaRPr lang="en-US" sz="4400" dirty="0"/>
          </a:p>
        </p:txBody>
      </p:sp>
      <p:sp>
        <p:nvSpPr>
          <p:cNvPr id="256" name="Footer Placeholder 2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030285"/>
            <a:ext cx="7391401" cy="38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496486" y="1127798"/>
            <a:ext cx="1901514" cy="52320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22" tIns="45711" rIns="91422" bIns="45711">
            <a:prstTxWarp prst="textNoShape">
              <a:avLst/>
            </a:prstTxWarp>
            <a:spAutoFit/>
          </a:bodyPr>
          <a:lstStyle/>
          <a:p>
            <a:pPr defTabSz="913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FF"/>
                </a:solidFill>
                <a:latin typeface="Avenir Book"/>
                <a:cs typeface="Avenir Book"/>
              </a:rPr>
              <a:t>Drive Beam Generation Complex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9460992" y="3429000"/>
            <a:ext cx="1930902" cy="52320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91422" tIns="45711" rIns="91422" bIns="45711">
            <a:prstTxWarp prst="textNoShape">
              <a:avLst/>
            </a:prstTxWarp>
            <a:spAutoFit/>
          </a:bodyPr>
          <a:lstStyle/>
          <a:p>
            <a:pPr defTabSz="913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FF"/>
                </a:solidFill>
                <a:latin typeface="Avenir Book"/>
                <a:cs typeface="Avenir Book"/>
              </a:rPr>
              <a:t>Main Beam Generation Complex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0933" y="3860800"/>
            <a:ext cx="7491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50km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936" y="1238432"/>
            <a:ext cx="4677664" cy="1323439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Can re-use previous systems and components</a:t>
            </a:r>
          </a:p>
          <a:p>
            <a:endParaRPr lang="en-US" sz="1600" dirty="0" smtClean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Just add more </a:t>
            </a:r>
            <a:r>
              <a:rPr lang="en-US" sz="1600" dirty="0" err="1" smtClean="0">
                <a:latin typeface="Avenir Book"/>
                <a:cs typeface="Avenir Book"/>
              </a:rPr>
              <a:t>linac</a:t>
            </a:r>
            <a:r>
              <a:rPr lang="en-US" sz="1600" dirty="0" smtClean="0">
                <a:latin typeface="Avenir Book"/>
                <a:cs typeface="Avenir Book"/>
              </a:rPr>
              <a:t> and drive beam pulse length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At 3 </a:t>
            </a:r>
            <a:r>
              <a:rPr lang="en-US" sz="1600" dirty="0" err="1" smtClean="0">
                <a:latin typeface="Avenir Book"/>
                <a:cs typeface="Avenir Book"/>
              </a:rPr>
              <a:t>TeV</a:t>
            </a:r>
            <a:r>
              <a:rPr lang="en-US" sz="1600" dirty="0" smtClean="0">
                <a:latin typeface="Avenir Book"/>
                <a:cs typeface="Avenir Book"/>
              </a:rPr>
              <a:t> add one drive beam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23" y="2932689"/>
            <a:ext cx="5537323" cy="369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72" y="5208372"/>
            <a:ext cx="8295563" cy="118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48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434"/>
          </a:xfrm>
        </p:spPr>
        <p:txBody>
          <a:bodyPr/>
          <a:lstStyle/>
          <a:p>
            <a:r>
              <a:rPr lang="en-US" dirty="0" smtClean="0"/>
              <a:t>CLIC Introduction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Screen Shot 2016-09-23 at 14.08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5"/>
          <a:stretch/>
        </p:blipFill>
        <p:spPr>
          <a:xfrm>
            <a:off x="2214263" y="1900358"/>
            <a:ext cx="10002899" cy="4638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975451"/>
            <a:ext cx="2133600" cy="26246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2" y="2036186"/>
            <a:ext cx="1896276" cy="2479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63" y="4724400"/>
            <a:ext cx="2014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2012 CDR:</a:t>
            </a:r>
          </a:p>
          <a:p>
            <a:r>
              <a:rPr lang="en-US" dirty="0" smtClean="0">
                <a:latin typeface="Avenir Book"/>
                <a:cs typeface="Avenir Book"/>
              </a:rPr>
              <a:t>Shows feasibility of 3 </a:t>
            </a:r>
            <a:r>
              <a:rPr lang="en-US" dirty="0" err="1" smtClean="0">
                <a:latin typeface="Avenir Book"/>
                <a:cs typeface="Avenir Book"/>
              </a:rPr>
              <a:t>TeV</a:t>
            </a:r>
            <a:r>
              <a:rPr lang="en-US" dirty="0" smtClean="0">
                <a:latin typeface="Avenir Book"/>
                <a:cs typeface="Avenir Book"/>
              </a:rPr>
              <a:t>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7845" y="779528"/>
            <a:ext cx="354310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CLIC</a:t>
            </a:r>
            <a:r>
              <a:rPr lang="en-US" dirty="0" smtClean="0">
                <a:latin typeface="Avenir Book"/>
                <a:cs typeface="Avenir Book"/>
              </a:rPr>
              <a:t>: </a:t>
            </a:r>
            <a:r>
              <a:rPr lang="en-US" b="1" dirty="0" smtClean="0">
                <a:latin typeface="Avenir Book"/>
                <a:cs typeface="Avenir Book"/>
              </a:rPr>
              <a:t>C</a:t>
            </a:r>
            <a:r>
              <a:rPr lang="en-US" dirty="0" smtClean="0">
                <a:latin typeface="Avenir Book"/>
                <a:cs typeface="Avenir Book"/>
              </a:rPr>
              <a:t>ompact </a:t>
            </a:r>
            <a:r>
              <a:rPr lang="en-US" b="1" dirty="0" err="1" smtClean="0">
                <a:latin typeface="Avenir Book"/>
                <a:cs typeface="Avenir Book"/>
              </a:rPr>
              <a:t>LI</a:t>
            </a:r>
            <a:r>
              <a:rPr lang="en-US" dirty="0" err="1" smtClean="0">
                <a:latin typeface="Avenir Book"/>
                <a:cs typeface="Avenir Book"/>
              </a:rPr>
              <a:t>near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b="1" dirty="0" smtClean="0">
                <a:latin typeface="Avenir Book"/>
                <a:cs typeface="Avenir Book"/>
              </a:rPr>
              <a:t>C</a:t>
            </a:r>
            <a:r>
              <a:rPr lang="en-US" dirty="0" smtClean="0">
                <a:latin typeface="Avenir Book"/>
                <a:cs typeface="Avenir Book"/>
              </a:rPr>
              <a:t>ollider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254" y="1246498"/>
            <a:ext cx="118406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CLIC aims to provide </a:t>
            </a:r>
            <a:r>
              <a:rPr lang="en-US" b="1" dirty="0" smtClean="0">
                <a:latin typeface="Avenir Book"/>
                <a:cs typeface="Avenir Book"/>
              </a:rPr>
              <a:t>multi-</a:t>
            </a:r>
            <a:r>
              <a:rPr lang="en-US" b="1" dirty="0" err="1" smtClean="0">
                <a:latin typeface="Avenir Book"/>
                <a:cs typeface="Avenir Book"/>
              </a:rPr>
              <a:t>TeV</a:t>
            </a:r>
            <a:r>
              <a:rPr lang="en-US" b="1" dirty="0" smtClean="0">
                <a:latin typeface="Avenir Book"/>
                <a:cs typeface="Avenir Book"/>
              </a:rPr>
              <a:t> electron-positron </a:t>
            </a:r>
            <a:r>
              <a:rPr lang="en-US" dirty="0" smtClean="0">
                <a:latin typeface="Avenir Book"/>
                <a:cs typeface="Avenir Book"/>
              </a:rPr>
              <a:t>collisions with high luminosity at affordable cost and power consumption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6071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8"/>
            <a:ext cx="10515600" cy="750434"/>
          </a:xfrm>
        </p:spPr>
        <p:txBody>
          <a:bodyPr>
            <a:noAutofit/>
          </a:bodyPr>
          <a:lstStyle/>
          <a:p>
            <a:r>
              <a:rPr lang="en-US" sz="4300" dirty="0">
                <a:latin typeface="Avenir Book"/>
                <a:cs typeface="Avenir Book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5587"/>
            <a:ext cx="10972800" cy="4226213"/>
          </a:xfrm>
        </p:spPr>
        <p:txBody>
          <a:bodyPr lIns="121917" tIns="60958" rIns="121917" bIns="60958">
            <a:normAutofit/>
          </a:bodyPr>
          <a:lstStyle/>
          <a:p>
            <a:pPr algn="l"/>
            <a:r>
              <a:rPr lang="en-US" sz="2700" dirty="0">
                <a:latin typeface="Avenir Book"/>
                <a:cs typeface="Avenir Book"/>
              </a:rPr>
              <a:t>Important progress toward the EU strategy</a:t>
            </a:r>
          </a:p>
          <a:p>
            <a:pPr marL="457200" indent="-457200" algn="l">
              <a:buFont typeface="Arial"/>
              <a:buChar char="•"/>
            </a:pPr>
            <a:r>
              <a:rPr lang="en-US" sz="2700" dirty="0">
                <a:latin typeface="Avenir Book"/>
                <a:cs typeface="Avenir Book"/>
              </a:rPr>
              <a:t>Much improved technical </a:t>
            </a:r>
            <a:r>
              <a:rPr lang="en-US" sz="2700" dirty="0" smtClean="0">
                <a:latin typeface="Avenir Book"/>
                <a:cs typeface="Avenir Book"/>
              </a:rPr>
              <a:t>maturity</a:t>
            </a:r>
          </a:p>
          <a:p>
            <a:pPr marL="457200" indent="-457200" algn="l">
              <a:buFont typeface="Arial"/>
              <a:buChar char="•"/>
            </a:pPr>
            <a:r>
              <a:rPr lang="en-US" sz="2700" dirty="0" smtClean="0">
                <a:latin typeface="Avenir Book"/>
                <a:cs typeface="Avenir Book"/>
              </a:rPr>
              <a:t>Light sources are prototypes of damping rings</a:t>
            </a:r>
            <a:endParaRPr lang="en-US" sz="2700" dirty="0">
              <a:latin typeface="Avenir Book"/>
              <a:cs typeface="Avenir Book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700" dirty="0">
                <a:latin typeface="Avenir Book"/>
                <a:cs typeface="Avenir Book"/>
              </a:rPr>
              <a:t>Normal conducting FELs are prototypes, e.g. Swiss FEL</a:t>
            </a:r>
          </a:p>
          <a:p>
            <a:pPr marL="457200" indent="-457200" algn="l">
              <a:buFont typeface="Arial"/>
              <a:buChar char="•"/>
            </a:pPr>
            <a:r>
              <a:rPr lang="en-US" sz="2700" dirty="0">
                <a:latin typeface="Avenir Book"/>
                <a:cs typeface="Avenir Book"/>
              </a:rPr>
              <a:t>Further </a:t>
            </a:r>
            <a:r>
              <a:rPr lang="en-US" sz="2700" dirty="0" err="1">
                <a:latin typeface="Avenir Book"/>
                <a:cs typeface="Avenir Book"/>
              </a:rPr>
              <a:t>optimising</a:t>
            </a:r>
            <a:r>
              <a:rPr lang="en-US" sz="2700" dirty="0">
                <a:latin typeface="Avenir Book"/>
                <a:cs typeface="Avenir Book"/>
              </a:rPr>
              <a:t> 380 </a:t>
            </a:r>
            <a:r>
              <a:rPr lang="en-US" sz="2700" dirty="0" err="1">
                <a:latin typeface="Avenir Book"/>
                <a:cs typeface="Avenir Book"/>
              </a:rPr>
              <a:t>GeV</a:t>
            </a:r>
            <a:r>
              <a:rPr lang="en-US" sz="2700" dirty="0">
                <a:latin typeface="Avenir Book"/>
                <a:cs typeface="Avenir Book"/>
              </a:rPr>
              <a:t> first energy stage</a:t>
            </a:r>
          </a:p>
          <a:p>
            <a:pPr marL="457200" indent="-457200" algn="l">
              <a:buFont typeface="Arial"/>
              <a:buChar char="•"/>
            </a:pPr>
            <a:r>
              <a:rPr lang="en-US" sz="2700" dirty="0">
                <a:latin typeface="Avenir Book"/>
                <a:cs typeface="Avenir Book"/>
              </a:rPr>
              <a:t>Work on further stages, including considerations of novel technologies</a:t>
            </a:r>
          </a:p>
          <a:p>
            <a:pPr marL="457200" indent="-457200" algn="l">
              <a:buFont typeface="Arial"/>
              <a:buChar char="•"/>
            </a:pPr>
            <a:r>
              <a:rPr lang="en-US" sz="2700" dirty="0" smtClean="0">
                <a:latin typeface="Avenir Book"/>
                <a:cs typeface="Avenir Book"/>
              </a:rPr>
              <a:t>Writing of Project </a:t>
            </a:r>
            <a:r>
              <a:rPr lang="en-US" sz="2700" dirty="0">
                <a:latin typeface="Avenir Book"/>
                <a:cs typeface="Avenir Book"/>
              </a:rPr>
              <a:t>Implementation </a:t>
            </a:r>
            <a:r>
              <a:rPr lang="en-US" sz="2700" dirty="0" smtClean="0">
                <a:latin typeface="Avenir Book"/>
                <a:cs typeface="Avenir Book"/>
              </a:rPr>
              <a:t>Plan is well advancing, ready </a:t>
            </a:r>
            <a:r>
              <a:rPr lang="en-US" sz="2700" dirty="0">
                <a:latin typeface="Avenir Book"/>
                <a:cs typeface="Avenir Book"/>
              </a:rPr>
              <a:t>by end of 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06934" y="5055737"/>
            <a:ext cx="3064933" cy="129265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dirty="0">
                <a:latin typeface="Avenir Book"/>
                <a:cs typeface="Avenir Book"/>
              </a:rPr>
              <a:t>Many thanks to L. Evans, S. </a:t>
            </a:r>
            <a:r>
              <a:rPr lang="en-US" sz="1900" dirty="0" err="1">
                <a:latin typeface="Avenir Book"/>
                <a:cs typeface="Avenir Book"/>
              </a:rPr>
              <a:t>Stapnes</a:t>
            </a:r>
            <a:r>
              <a:rPr lang="en-US" sz="1900" dirty="0">
                <a:latin typeface="Avenir Book"/>
                <a:cs typeface="Avenir Book"/>
              </a:rPr>
              <a:t>, W. </a:t>
            </a:r>
            <a:r>
              <a:rPr lang="en-US" sz="1900" dirty="0" err="1">
                <a:latin typeface="Avenir Book"/>
                <a:cs typeface="Avenir Book"/>
              </a:rPr>
              <a:t>Wuensch</a:t>
            </a:r>
            <a:r>
              <a:rPr lang="en-US" sz="1900" dirty="0">
                <a:latin typeface="Avenir Book"/>
                <a:cs typeface="Avenir Book"/>
              </a:rPr>
              <a:t>, Ph. Burrows, I. </a:t>
            </a:r>
            <a:r>
              <a:rPr lang="en-US" sz="1900" dirty="0" err="1">
                <a:latin typeface="Avenir Book"/>
                <a:cs typeface="Avenir Book"/>
              </a:rPr>
              <a:t>Syratchev</a:t>
            </a:r>
            <a:r>
              <a:rPr lang="en-US" sz="1900" dirty="0">
                <a:latin typeface="Avenir Book"/>
                <a:cs typeface="Avenir Book"/>
              </a:rPr>
              <a:t> and the CLIC team</a:t>
            </a:r>
          </a:p>
        </p:txBody>
      </p:sp>
    </p:spTree>
    <p:extLst>
      <p:ext uri="{BB962C8B-B14F-4D97-AF65-F5344CB8AC3E}">
        <p14:creationId xmlns:p14="http://schemas.microsoft.com/office/powerpoint/2010/main" val="145343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6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0434"/>
          </a:xfrm>
        </p:spPr>
        <p:txBody>
          <a:bodyPr/>
          <a:lstStyle/>
          <a:p>
            <a:r>
              <a:rPr lang="en-US" sz="3200" dirty="0" smtClean="0"/>
              <a:t>Main </a:t>
            </a:r>
            <a:r>
              <a:rPr lang="en-US" sz="3200" dirty="0" err="1" smtClean="0"/>
              <a:t>Linac</a:t>
            </a:r>
            <a:r>
              <a:rPr lang="en-US" sz="3200" dirty="0" smtClean="0"/>
              <a:t> Imperfection Mitigation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76" descr="2008-12-04 - TT1 3.0 - 0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1936" y="1063396"/>
            <a:ext cx="3653948" cy="274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l="4664" r="2391"/>
          <a:stretch/>
        </p:blipFill>
        <p:spPr bwMode="auto">
          <a:xfrm>
            <a:off x="396697" y="1478250"/>
            <a:ext cx="7697268" cy="232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805124" y="4282798"/>
            <a:ext cx="261320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Magnets are </a:t>
            </a:r>
            <a:r>
              <a:rPr lang="en-US" dirty="0" err="1" smtClean="0">
                <a:latin typeface="Avenir Book"/>
                <a:cs typeface="Avenir Book"/>
              </a:rPr>
              <a:t>stabilised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err="1" smtClean="0">
                <a:latin typeface="Avenir Book"/>
                <a:cs typeface="Avenir Book"/>
              </a:rPr>
              <a:t>mechnically</a:t>
            </a:r>
            <a:r>
              <a:rPr lang="en-US" dirty="0" smtClean="0">
                <a:latin typeface="Avenir Book"/>
                <a:cs typeface="Avenir Book"/>
              </a:rPr>
              <a:t> to nm against ground motion and vibrations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1336" y="861783"/>
            <a:ext cx="22479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Overlapping wires provide accurate position information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1836" y="4109899"/>
            <a:ext cx="187096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Wake monitors in each structure measure beam offset (3.5 </a:t>
            </a:r>
            <a:r>
              <a:rPr lang="en-US" dirty="0" err="1" smtClean="0">
                <a:latin typeface="Avenir Book"/>
                <a:cs typeface="Avenir Book"/>
              </a:rPr>
              <a:t>μm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3832" y="751568"/>
            <a:ext cx="2287772" cy="92880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Components are mounted accurately on movable girders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2747" y="5572027"/>
            <a:ext cx="5516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Optimised</a:t>
            </a:r>
            <a:r>
              <a:rPr lang="en-US" dirty="0" smtClean="0">
                <a:latin typeface="Avenir Book"/>
                <a:cs typeface="Avenir Book"/>
              </a:rPr>
              <a:t> lattice design</a:t>
            </a:r>
          </a:p>
          <a:p>
            <a:r>
              <a:rPr lang="en-US" dirty="0" smtClean="0">
                <a:latin typeface="Avenir Book"/>
                <a:cs typeface="Avenir Book"/>
              </a:rPr>
              <a:t>Sophisticated beam-based alignment, e.g. dispersion free steering (i.e. different energy beams)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970" t="260" r="32662" b="20483"/>
          <a:stretch/>
        </p:blipFill>
        <p:spPr>
          <a:xfrm>
            <a:off x="176732" y="3689557"/>
            <a:ext cx="2511604" cy="2534052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106172" y="3619500"/>
            <a:ext cx="2645664" cy="2604109"/>
          </a:xfrm>
          <a:prstGeom prst="frame">
            <a:avLst>
              <a:gd name="adj1" fmla="val 319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8342128" y="971757"/>
            <a:ext cx="3759956" cy="2832100"/>
          </a:xfrm>
          <a:prstGeom prst="frame">
            <a:avLst>
              <a:gd name="adj1" fmla="val 3193"/>
            </a:avLst>
          </a:prstGeom>
          <a:solidFill>
            <a:srgbClr val="FBE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3543300"/>
            <a:ext cx="2155836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ame 20"/>
          <p:cNvSpPr/>
          <p:nvPr/>
        </p:nvSpPr>
        <p:spPr>
          <a:xfrm>
            <a:off x="8418328" y="3530600"/>
            <a:ext cx="2221108" cy="2832100"/>
          </a:xfrm>
          <a:prstGeom prst="frame">
            <a:avLst>
              <a:gd name="adj1" fmla="val 319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14" idx="2"/>
          </p:cNvCxnSpPr>
          <p:nvPr/>
        </p:nvCxnSpPr>
        <p:spPr>
          <a:xfrm flipH="1">
            <a:off x="2133600" y="1680369"/>
            <a:ext cx="114118" cy="139303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400800" y="1785113"/>
            <a:ext cx="685618" cy="843787"/>
          </a:xfrm>
          <a:prstGeom prst="straightConnector1">
            <a:avLst/>
          </a:prstGeom>
          <a:ln w="38100" cmpd="sng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0"/>
          </p:cNvCxnSpPr>
          <p:nvPr/>
        </p:nvCxnSpPr>
        <p:spPr>
          <a:xfrm flipV="1">
            <a:off x="7111726" y="3619500"/>
            <a:ext cx="317774" cy="663298"/>
          </a:xfrm>
          <a:prstGeom prst="straightConnector1">
            <a:avLst/>
          </a:prstGeom>
          <a:ln w="38100" cmpd="sng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0"/>
          </p:cNvCxnSpPr>
          <p:nvPr/>
        </p:nvCxnSpPr>
        <p:spPr>
          <a:xfrm flipH="1" flipV="1">
            <a:off x="3550492" y="3357909"/>
            <a:ext cx="136826" cy="751990"/>
          </a:xfrm>
          <a:prstGeom prst="straightConnector1">
            <a:avLst/>
          </a:prstGeom>
          <a:ln w="38100" cmpd="sng">
            <a:solidFill>
              <a:schemeClr val="accent5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64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8"/>
            <a:ext cx="10515600" cy="750434"/>
          </a:xfrm>
        </p:spPr>
        <p:txBody>
          <a:bodyPr>
            <a:noAutofit/>
          </a:bodyPr>
          <a:lstStyle/>
          <a:p>
            <a:r>
              <a:rPr lang="en-US" sz="4300" dirty="0">
                <a:latin typeface="Avenir Book"/>
                <a:cs typeface="Avenir Book"/>
              </a:rPr>
              <a:t>Other CLIC Technology Development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54335" y="5329645"/>
            <a:ext cx="2857427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latin typeface="Avenir Book"/>
                <a:cs typeface="Avenir Book"/>
              </a:rPr>
              <a:t>Main beam injector</a:t>
            </a:r>
          </a:p>
          <a:p>
            <a:r>
              <a:rPr lang="en-US" sz="2100" dirty="0">
                <a:latin typeface="Avenir Book"/>
                <a:cs typeface="Avenir Book"/>
              </a:rPr>
              <a:t>e.g. halved power for positron production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09" y="3820542"/>
            <a:ext cx="8716137" cy="2708430"/>
          </a:xfrm>
          <a:prstGeom prst="rect">
            <a:avLst/>
          </a:prstGeom>
          <a:solidFill>
            <a:srgbClr val="DBEEF4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63845" y="3901073"/>
            <a:ext cx="3463329" cy="2421176"/>
          </a:xfrm>
          <a:prstGeom prst="rect">
            <a:avLst/>
          </a:prstGeom>
          <a:solidFill>
            <a:srgbClr val="DBEEF4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latin typeface="Avenir Book"/>
                <a:cs typeface="Avenir Book"/>
              </a:rPr>
              <a:t>Permanent magnets</a:t>
            </a:r>
          </a:p>
          <a:p>
            <a:r>
              <a:rPr lang="en-US" sz="2100" dirty="0">
                <a:latin typeface="Avenir Book"/>
                <a:cs typeface="Avenir Book"/>
              </a:rPr>
              <a:t>Use tunable permanent magnets where possible</a:t>
            </a: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venir Book"/>
                <a:cs typeface="Avenir Book"/>
              </a:rPr>
              <a:t>Drive beam </a:t>
            </a:r>
            <a:r>
              <a:rPr lang="en-US" sz="2100" dirty="0" err="1">
                <a:latin typeface="Avenir Book"/>
                <a:cs typeface="Avenir Book"/>
              </a:rPr>
              <a:t>quadruoles</a:t>
            </a:r>
            <a:endParaRPr lang="en-US" sz="2100" dirty="0">
              <a:latin typeface="Avenir Book"/>
              <a:cs typeface="Avenir Book"/>
            </a:endParaRPr>
          </a:p>
          <a:p>
            <a:pPr marL="380990" indent="-380990">
              <a:buFont typeface="Arial"/>
              <a:buChar char="•"/>
            </a:pPr>
            <a:r>
              <a:rPr lang="en-US" sz="2100" dirty="0">
                <a:latin typeface="Avenir Book"/>
                <a:cs typeface="Avenir Book"/>
              </a:rPr>
              <a:t>Strongest permanent magnet developed in UK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75" y="4110131"/>
            <a:ext cx="2885495" cy="206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6804" y="3218840"/>
            <a:ext cx="2283187" cy="3354760"/>
          </a:xfrm>
          <a:prstGeom prst="rect">
            <a:avLst/>
          </a:prstGeom>
          <a:solidFill>
            <a:srgbClr val="DBEEF4"/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</p:txBody>
      </p:sp>
      <p:pic>
        <p:nvPicPr>
          <p:cNvPr id="16" name="Picture 2" descr="\\ENGSERVE\Projects\tdl-1162 PM Quadrupole\meng - Mechanical Engineering\Presentations (prs)\PMQ LS Assembly\20140131_142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0" y="3372477"/>
            <a:ext cx="2025221" cy="300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sp>
        <p:nvSpPr>
          <p:cNvPr id="19" name="TextBox 18"/>
          <p:cNvSpPr txBox="1"/>
          <p:nvPr/>
        </p:nvSpPr>
        <p:spPr>
          <a:xfrm>
            <a:off x="8132734" y="1016480"/>
            <a:ext cx="3918709" cy="30315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28" y="1091537"/>
            <a:ext cx="3680587" cy="27604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19993" y="1016478"/>
            <a:ext cx="3756976" cy="2708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  <a:p>
            <a:endParaRPr lang="en-US" sz="2100" dirty="0" smtClean="0"/>
          </a:p>
          <a:p>
            <a:endParaRPr lang="en-US" sz="2100" dirty="0"/>
          </a:p>
        </p:txBody>
      </p:sp>
      <p:pic>
        <p:nvPicPr>
          <p:cNvPr id="3" name="Picture 2" descr="p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33" y="1111669"/>
            <a:ext cx="2044767" cy="24736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4815" y="1003779"/>
            <a:ext cx="5325019" cy="2092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latin typeface="Avenir Book"/>
                <a:cs typeface="Avenir Book"/>
              </a:rPr>
              <a:t>Redesign CLIC modulators and klystrons</a:t>
            </a:r>
          </a:p>
          <a:p>
            <a:r>
              <a:rPr lang="en-US" sz="2100" dirty="0">
                <a:latin typeface="Avenir Book"/>
                <a:cs typeface="Avenir Book"/>
              </a:rPr>
              <a:t>Aim: increase efficiency from 62% to 90%</a:t>
            </a:r>
          </a:p>
          <a:p>
            <a:pPr marL="380990" indent="-380990">
              <a:buFont typeface="Symbol" charset="0"/>
              <a:buChar char=""/>
            </a:pPr>
            <a:r>
              <a:rPr lang="en-US" sz="2100" dirty="0">
                <a:latin typeface="Avenir Book"/>
                <a:cs typeface="Avenir Book"/>
              </a:rPr>
              <a:t>Less power consumption</a:t>
            </a:r>
          </a:p>
          <a:p>
            <a:pPr marL="380990" indent="-380990">
              <a:buFont typeface="Symbol" charset="0"/>
              <a:buChar char=""/>
            </a:pPr>
            <a:r>
              <a:rPr lang="en-US" sz="2100" dirty="0">
                <a:latin typeface="Avenir Book"/>
                <a:cs typeface="Avenir Book"/>
              </a:rPr>
              <a:t>Also important cost saving</a:t>
            </a:r>
          </a:p>
          <a:p>
            <a:r>
              <a:rPr lang="en-US" sz="2100" dirty="0">
                <a:latin typeface="Avenir Book"/>
                <a:cs typeface="Avenir Book"/>
              </a:rPr>
              <a:t>Shorter tubes, no oil in modulator, …</a:t>
            </a:r>
          </a:p>
          <a:p>
            <a:pPr marL="380990" indent="-380990">
              <a:buFont typeface="Symbol" charset="0"/>
              <a:buChar char=""/>
            </a:pPr>
            <a:r>
              <a:rPr lang="en-US" sz="2100" dirty="0">
                <a:latin typeface="Avenir Book"/>
                <a:cs typeface="Avenir Book"/>
              </a:rPr>
              <a:t>Important cost saving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23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54335" y="3869750"/>
            <a:ext cx="2857427" cy="1415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 smtClean="0">
                <a:latin typeface="Avenir Book"/>
                <a:cs typeface="Avenir Book"/>
              </a:rPr>
              <a:t>New </a:t>
            </a:r>
            <a:r>
              <a:rPr lang="en-US" sz="2100" b="1" dirty="0">
                <a:latin typeface="Avenir Book"/>
                <a:cs typeface="Avenir Book"/>
              </a:rPr>
              <a:t>module design</a:t>
            </a:r>
          </a:p>
          <a:p>
            <a:r>
              <a:rPr lang="en-US" sz="2100" dirty="0">
                <a:latin typeface="Avenir Book"/>
                <a:cs typeface="Avenir Book"/>
              </a:rPr>
              <a:t>Reduce cost of mechanical system and control</a:t>
            </a:r>
          </a:p>
        </p:txBody>
      </p:sp>
    </p:spTree>
    <p:extLst>
      <p:ext uri="{BB962C8B-B14F-4D97-AF65-F5344CB8AC3E}">
        <p14:creationId xmlns:p14="http://schemas.microsoft.com/office/powerpoint/2010/main" val="291145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88"/>
            <a:ext cx="10515600" cy="750434"/>
          </a:xfrm>
        </p:spPr>
        <p:txBody>
          <a:bodyPr>
            <a:noAutofit/>
          </a:bodyPr>
          <a:lstStyle/>
          <a:p>
            <a:r>
              <a:rPr lang="en-US" sz="4300" dirty="0" smtClean="0">
                <a:latin typeface="Avenir Book"/>
                <a:cs typeface="Avenir Book"/>
              </a:rPr>
              <a:t>CLIC Collaboration</a:t>
            </a:r>
            <a:endParaRPr lang="en-US" sz="4300" dirty="0">
              <a:latin typeface="Avenir Book"/>
              <a:cs typeface="Avenir Boo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1" y="1030413"/>
            <a:ext cx="10515600" cy="550844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470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082"/>
            <a:ext cx="10515600" cy="750434"/>
          </a:xfrm>
        </p:spPr>
        <p:txBody>
          <a:bodyPr>
            <a:noAutofit/>
          </a:bodyPr>
          <a:lstStyle/>
          <a:p>
            <a:r>
              <a:rPr lang="en-US" dirty="0"/>
              <a:t>CLIC Staged Scenario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74" y="1282564"/>
            <a:ext cx="3456913" cy="20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5636" y="1028481"/>
            <a:ext cx="4855463" cy="2062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Plenty of physics at low </a:t>
            </a:r>
            <a:r>
              <a:rPr lang="en-US" dirty="0" err="1" smtClean="0">
                <a:latin typeface="Avenir Book"/>
                <a:cs typeface="Avenir Book"/>
              </a:rPr>
              <a:t>centre</a:t>
            </a:r>
            <a:r>
              <a:rPr lang="en-US" dirty="0" smtClean="0">
                <a:latin typeface="Avenir Book"/>
                <a:cs typeface="Avenir Book"/>
              </a:rPr>
              <a:t>-of-mass energies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Energy and luminosity </a:t>
            </a:r>
            <a:r>
              <a:rPr lang="en-US" dirty="0">
                <a:latin typeface="Avenir Book"/>
                <a:cs typeface="Avenir Book"/>
              </a:rPr>
              <a:t>targets from Physics Study G</a:t>
            </a:r>
            <a:r>
              <a:rPr lang="en-US" dirty="0" smtClean="0">
                <a:latin typeface="Avenir Book"/>
                <a:cs typeface="Avenir Book"/>
              </a:rPr>
              <a:t>roup</a:t>
            </a:r>
            <a:endParaRPr lang="en-US" dirty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5308601" y="3873499"/>
            <a:ext cx="6773332" cy="2552701"/>
          </a:xfrm>
          <a:prstGeom prst="frame">
            <a:avLst>
              <a:gd name="adj1" fmla="val 37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8601" y="3427227"/>
            <a:ext cx="3401086" cy="446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smtClean="0">
                <a:latin typeface="Avenir Book"/>
                <a:cs typeface="Avenir Book"/>
              </a:rPr>
              <a:t>Implementation in stages</a:t>
            </a:r>
            <a:endParaRPr lang="en-US" sz="2100" dirty="0">
              <a:latin typeface="Avenir Book"/>
              <a:cs typeface="Avenir Book"/>
            </a:endParaRPr>
          </a:p>
        </p:txBody>
      </p:sp>
      <p:sp>
        <p:nvSpPr>
          <p:cNvPr id="20" name="Frame 19"/>
          <p:cNvSpPr/>
          <p:nvPr/>
        </p:nvSpPr>
        <p:spPr>
          <a:xfrm>
            <a:off x="135636" y="2508912"/>
            <a:ext cx="4855464" cy="4042135"/>
          </a:xfrm>
          <a:prstGeom prst="frame">
            <a:avLst>
              <a:gd name="adj1" fmla="val 37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238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178035" y="2026060"/>
            <a:ext cx="2512086" cy="400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Study top at threshold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28100" y="1033846"/>
            <a:ext cx="3263900" cy="677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op above threshold</a:t>
            </a:r>
          </a:p>
          <a:p>
            <a:r>
              <a:rPr lang="en-US" dirty="0" smtClean="0">
                <a:latin typeface="Avenir Book"/>
                <a:cs typeface="Avenir Book"/>
              </a:rPr>
              <a:t>Higgs via </a:t>
            </a:r>
            <a:r>
              <a:rPr lang="en-US" dirty="0" err="1" smtClean="0">
                <a:latin typeface="Avenir Book"/>
                <a:cs typeface="Avenir Book"/>
              </a:rPr>
              <a:t>Zh</a:t>
            </a:r>
            <a:r>
              <a:rPr lang="en-US" dirty="0" smtClean="0">
                <a:latin typeface="Avenir Book"/>
                <a:cs typeface="Avenir Book"/>
              </a:rPr>
              <a:t> and WW fusion 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12" name="Straight Arrow Connector 11"/>
          <p:cNvCxnSpPr>
            <a:stCxn id="23" idx="1"/>
          </p:cNvCxnSpPr>
          <p:nvPr/>
        </p:nvCxnSpPr>
        <p:spPr>
          <a:xfrm flipH="1">
            <a:off x="8559801" y="1372398"/>
            <a:ext cx="368299" cy="5326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>
            <a:off x="8559801" y="2226113"/>
            <a:ext cx="618234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514600" y="3873499"/>
            <a:ext cx="1041400" cy="18415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025636" y="2584604"/>
            <a:ext cx="3108132" cy="677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 be updated with more input from LHC and stage 1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" y="2756932"/>
            <a:ext cx="4490884" cy="365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rame 41"/>
          <p:cNvSpPr/>
          <p:nvPr/>
        </p:nvSpPr>
        <p:spPr>
          <a:xfrm>
            <a:off x="4991100" y="1028481"/>
            <a:ext cx="3856736" cy="2325275"/>
          </a:xfrm>
          <a:prstGeom prst="frame">
            <a:avLst>
              <a:gd name="adj1" fmla="val 37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>
            <a:stCxn id="32" idx="1"/>
          </p:cNvCxnSpPr>
          <p:nvPr/>
        </p:nvCxnSpPr>
        <p:spPr>
          <a:xfrm flipH="1" flipV="1">
            <a:off x="8559801" y="2756932"/>
            <a:ext cx="465835" cy="16622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1"/>
          </p:cNvCxnSpPr>
          <p:nvPr/>
        </p:nvCxnSpPr>
        <p:spPr>
          <a:xfrm flipH="1">
            <a:off x="8559802" y="2923156"/>
            <a:ext cx="465834" cy="1524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7" name="Picture 56" descr="scheme_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23" y="4049230"/>
            <a:ext cx="6559777" cy="21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7082"/>
            <a:ext cx="10515600" cy="750434"/>
          </a:xfrm>
        </p:spPr>
        <p:txBody>
          <a:bodyPr>
            <a:noAutofit/>
          </a:bodyPr>
          <a:lstStyle/>
          <a:p>
            <a:r>
              <a:rPr lang="en-US" dirty="0"/>
              <a:t>CLIC Staged Scenario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74" y="1282564"/>
            <a:ext cx="3456913" cy="20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67704-4D2A-F546-9494-EB9D0210C36D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5636" y="1028481"/>
            <a:ext cx="4855463" cy="2062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Plenty of physics at low </a:t>
            </a:r>
            <a:r>
              <a:rPr lang="en-US" dirty="0" err="1" smtClean="0">
                <a:latin typeface="Avenir Book"/>
                <a:cs typeface="Avenir Book"/>
              </a:rPr>
              <a:t>centre</a:t>
            </a:r>
            <a:r>
              <a:rPr lang="en-US" dirty="0" smtClean="0">
                <a:latin typeface="Avenir Book"/>
                <a:cs typeface="Avenir Book"/>
              </a:rPr>
              <a:t>-of-mass energies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Energy and luminosity </a:t>
            </a:r>
            <a:r>
              <a:rPr lang="en-US" dirty="0">
                <a:latin typeface="Avenir Book"/>
                <a:cs typeface="Avenir Book"/>
              </a:rPr>
              <a:t>targets from Physics Study G</a:t>
            </a:r>
            <a:r>
              <a:rPr lang="en-US" dirty="0" smtClean="0">
                <a:latin typeface="Avenir Book"/>
                <a:cs typeface="Avenir Book"/>
              </a:rPr>
              <a:t>roup</a:t>
            </a:r>
            <a:endParaRPr lang="en-US" dirty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5308601" y="3873499"/>
            <a:ext cx="6773332" cy="2552701"/>
          </a:xfrm>
          <a:prstGeom prst="frame">
            <a:avLst>
              <a:gd name="adj1" fmla="val 37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8601" y="3427227"/>
            <a:ext cx="3401086" cy="446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 smtClean="0">
                <a:latin typeface="Avenir Book"/>
                <a:cs typeface="Avenir Book"/>
              </a:rPr>
              <a:t>Implementation in stages</a:t>
            </a:r>
            <a:endParaRPr lang="en-US" sz="2100" dirty="0">
              <a:latin typeface="Avenir Book"/>
              <a:cs typeface="Avenir Book"/>
            </a:endParaRPr>
          </a:p>
        </p:txBody>
      </p:sp>
      <p:sp>
        <p:nvSpPr>
          <p:cNvPr id="20" name="Frame 19"/>
          <p:cNvSpPr/>
          <p:nvPr/>
        </p:nvSpPr>
        <p:spPr>
          <a:xfrm>
            <a:off x="135636" y="2508912"/>
            <a:ext cx="4855464" cy="4042135"/>
          </a:xfrm>
          <a:prstGeom prst="frame">
            <a:avLst>
              <a:gd name="adj1" fmla="val 37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238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178035" y="2026060"/>
            <a:ext cx="2512086" cy="400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Study top at threshold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28100" y="1033846"/>
            <a:ext cx="3263900" cy="677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op above threshold</a:t>
            </a:r>
          </a:p>
          <a:p>
            <a:r>
              <a:rPr lang="en-US" dirty="0" smtClean="0">
                <a:latin typeface="Avenir Book"/>
                <a:cs typeface="Avenir Book"/>
              </a:rPr>
              <a:t>Higgs via </a:t>
            </a:r>
            <a:r>
              <a:rPr lang="en-US" dirty="0" err="1" smtClean="0">
                <a:latin typeface="Avenir Book"/>
                <a:cs typeface="Avenir Book"/>
              </a:rPr>
              <a:t>Zh</a:t>
            </a:r>
            <a:r>
              <a:rPr lang="en-US" dirty="0" smtClean="0">
                <a:latin typeface="Avenir Book"/>
                <a:cs typeface="Avenir Book"/>
              </a:rPr>
              <a:t> and WW fusion 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12" name="Straight Arrow Connector 11"/>
          <p:cNvCxnSpPr>
            <a:stCxn id="23" idx="1"/>
          </p:cNvCxnSpPr>
          <p:nvPr/>
        </p:nvCxnSpPr>
        <p:spPr>
          <a:xfrm flipH="1">
            <a:off x="8559801" y="1372398"/>
            <a:ext cx="368299" cy="5326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>
            <a:off x="8559801" y="2226113"/>
            <a:ext cx="618234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514600" y="3873499"/>
            <a:ext cx="1041400" cy="18415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025636" y="2584604"/>
            <a:ext cx="3108132" cy="677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</a:t>
            </a:r>
            <a:r>
              <a:rPr lang="en-US" dirty="0" smtClean="0">
                <a:latin typeface="Avenir Book"/>
                <a:cs typeface="Avenir Book"/>
              </a:rPr>
              <a:t>o be updated with more input from LHC and stage 1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" y="2756932"/>
            <a:ext cx="4490884" cy="365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rame 41"/>
          <p:cNvSpPr/>
          <p:nvPr/>
        </p:nvSpPr>
        <p:spPr>
          <a:xfrm>
            <a:off x="4991100" y="1028481"/>
            <a:ext cx="3856736" cy="2325275"/>
          </a:xfrm>
          <a:prstGeom prst="frame">
            <a:avLst>
              <a:gd name="adj1" fmla="val 37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>
            <a:stCxn id="32" idx="1"/>
          </p:cNvCxnSpPr>
          <p:nvPr/>
        </p:nvCxnSpPr>
        <p:spPr>
          <a:xfrm flipH="1" flipV="1">
            <a:off x="8559801" y="2756932"/>
            <a:ext cx="465835" cy="16622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2" idx="1"/>
          </p:cNvCxnSpPr>
          <p:nvPr/>
        </p:nvCxnSpPr>
        <p:spPr>
          <a:xfrm flipH="1">
            <a:off x="8559802" y="2923156"/>
            <a:ext cx="465834" cy="1524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7" name="Picture 56" descr="scheme_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23" y="4049230"/>
            <a:ext cx="6559777" cy="21284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89839" y="1727175"/>
            <a:ext cx="5988196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This is being reviewed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Review of effective operation time for luminosity per year showed increase from 1.08 x 10</a:t>
            </a:r>
            <a:r>
              <a:rPr lang="en-US" baseline="30000" dirty="0" smtClean="0">
                <a:latin typeface="Avenir Book"/>
                <a:cs typeface="Avenir Book"/>
              </a:rPr>
              <a:t>7 </a:t>
            </a:r>
            <a:r>
              <a:rPr lang="en-US" dirty="0" smtClean="0">
                <a:latin typeface="Avenir Book"/>
                <a:cs typeface="Avenir Book"/>
              </a:rPr>
              <a:t>s to 1.2 x </a:t>
            </a:r>
            <a:r>
              <a:rPr lang="en-US" dirty="0">
                <a:latin typeface="Avenir Book"/>
                <a:cs typeface="Avenir Book"/>
              </a:rPr>
              <a:t>10</a:t>
            </a:r>
            <a:r>
              <a:rPr lang="en-US" baseline="30000" dirty="0">
                <a:latin typeface="Avenir Book"/>
                <a:cs typeface="Avenir Book"/>
              </a:rPr>
              <a:t>7 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Consider some extra years at full luminosity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dirty="0" smtClean="0">
                <a:latin typeface="Avenir Book"/>
                <a:cs typeface="Avenir Book"/>
              </a:rPr>
              <a:t>Likely increases integrated luminosities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dirty="0" smtClean="0">
                <a:latin typeface="Avenir Book"/>
                <a:cs typeface="Avenir Book"/>
              </a:rPr>
              <a:t>Could further improve physics results</a:t>
            </a:r>
          </a:p>
        </p:txBody>
      </p:sp>
    </p:spTree>
    <p:extLst>
      <p:ext uri="{BB962C8B-B14F-4D97-AF65-F5344CB8AC3E}">
        <p14:creationId xmlns:p14="http://schemas.microsoft.com/office/powerpoint/2010/main" val="284092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49"/>
            <a:ext cx="10515600" cy="750435"/>
          </a:xfrm>
        </p:spPr>
        <p:txBody>
          <a:bodyPr>
            <a:noAutofit/>
          </a:bodyPr>
          <a:lstStyle/>
          <a:p>
            <a:r>
              <a:rPr lang="en-US" sz="4300" dirty="0">
                <a:latin typeface="Avenir Book"/>
                <a:cs typeface="Avenir Book"/>
              </a:rPr>
              <a:t>CLIC at 380 </a:t>
            </a:r>
            <a:r>
              <a:rPr lang="en-US" sz="4300" dirty="0" err="1">
                <a:latin typeface="Avenir Book"/>
                <a:cs typeface="Avenir Book"/>
              </a:rPr>
              <a:t>GeV</a:t>
            </a:r>
            <a:endParaRPr lang="en-US" sz="4300" dirty="0">
              <a:latin typeface="Avenir Book"/>
              <a:cs typeface="Avenir Boo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CLIC-layout2015-pub-380GeV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b="-249"/>
          <a:stretch/>
        </p:blipFill>
        <p:spPr>
          <a:xfrm>
            <a:off x="592667" y="748822"/>
            <a:ext cx="10871200" cy="5824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4" y="1130300"/>
            <a:ext cx="4262029" cy="646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Developed </a:t>
            </a:r>
            <a:r>
              <a:rPr lang="en-US" dirty="0" err="1" smtClean="0">
                <a:latin typeface="Avenir Book"/>
                <a:cs typeface="Avenir Book"/>
              </a:rPr>
              <a:t>optimised</a:t>
            </a:r>
            <a:r>
              <a:rPr lang="en-US" dirty="0" smtClean="0">
                <a:latin typeface="Avenir Book"/>
                <a:cs typeface="Avenir Book"/>
              </a:rPr>
              <a:t> first energy stage</a:t>
            </a:r>
          </a:p>
          <a:p>
            <a:r>
              <a:rPr lang="en-US" dirty="0" smtClean="0">
                <a:latin typeface="Avenir Book"/>
                <a:cs typeface="Avenir Book"/>
              </a:rPr>
              <a:t>Upgrade to higher energies included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4523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6889"/>
            <a:ext cx="10515600" cy="750434"/>
          </a:xfrm>
        </p:spPr>
        <p:txBody>
          <a:bodyPr/>
          <a:lstStyle/>
          <a:p>
            <a:r>
              <a:rPr lang="en-US" dirty="0" smtClean="0"/>
              <a:t>Key Parameters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tab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8955" r="13268" b="61333"/>
          <a:stretch/>
        </p:blipFill>
        <p:spPr>
          <a:xfrm>
            <a:off x="1422400" y="716245"/>
            <a:ext cx="9144278" cy="5175328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7277100" y="2463800"/>
            <a:ext cx="3302278" cy="5207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7264400" y="4445000"/>
            <a:ext cx="3314978" cy="1003300"/>
          </a:xfrm>
          <a:prstGeom prst="frame">
            <a:avLst>
              <a:gd name="adj1" fmla="val 888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0672" y="5852636"/>
            <a:ext cx="544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Gradient is </a:t>
            </a:r>
            <a:r>
              <a:rPr lang="en-US" dirty="0" err="1" smtClean="0">
                <a:latin typeface="Avenir Book"/>
                <a:cs typeface="Avenir Book"/>
              </a:rPr>
              <a:t>optimised</a:t>
            </a:r>
            <a:r>
              <a:rPr lang="en-US" dirty="0" smtClean="0">
                <a:latin typeface="Avenir Book"/>
                <a:cs typeface="Avenir Book"/>
              </a:rPr>
              <a:t> for luminosity and cost</a:t>
            </a:r>
          </a:p>
          <a:p>
            <a:r>
              <a:rPr lang="en-US" dirty="0" smtClean="0">
                <a:latin typeface="Avenir Book"/>
                <a:cs typeface="Avenir Book"/>
              </a:rPr>
              <a:t>Installed modules can be reused at higher energies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0297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5" descr="Screen Shot 2013-08-15 at 12.05.50 .png"/>
          <p:cNvPicPr>
            <a:picLocks noChangeAspect="1"/>
          </p:cNvPicPr>
          <p:nvPr/>
        </p:nvPicPr>
        <p:blipFill>
          <a:blip r:embed="rId3" cstate="print"/>
          <a:srcRect l="41701" t="29143" r="3305" b="8057"/>
          <a:stretch>
            <a:fillRect/>
          </a:stretch>
        </p:blipFill>
        <p:spPr bwMode="auto">
          <a:xfrm>
            <a:off x="2020712" y="1166147"/>
            <a:ext cx="7725833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 descr="IMG_31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8700" y="2862265"/>
            <a:ext cx="3397251" cy="166846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267" y="4783140"/>
            <a:ext cx="3522133" cy="166846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68" name="TextBox 135"/>
          <p:cNvSpPr txBox="1">
            <a:spLocks noChangeArrowheads="1"/>
          </p:cNvSpPr>
          <p:nvPr/>
        </p:nvSpPr>
        <p:spPr bwMode="auto">
          <a:xfrm>
            <a:off x="1" y="4486913"/>
            <a:ext cx="2020711" cy="267394"/>
          </a:xfrm>
          <a:prstGeom prst="rect">
            <a:avLst/>
          </a:prstGeom>
          <a:solidFill>
            <a:schemeClr val="bg1">
              <a:lumMod val="95000"/>
              <a:alpha val="59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0967" tIns="10484" rIns="20967" bIns="10484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Drive beam </a:t>
            </a:r>
            <a:r>
              <a:rPr lang="en-US" sz="1600" dirty="0" err="1" smtClean="0">
                <a:latin typeface="Century Gothic"/>
                <a:cs typeface="Century Gothic"/>
              </a:rPr>
              <a:t>linac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5369" name="TextBox 137"/>
          <p:cNvSpPr txBox="1">
            <a:spLocks noChangeArrowheads="1"/>
          </p:cNvSpPr>
          <p:nvPr/>
        </p:nvSpPr>
        <p:spPr bwMode="auto">
          <a:xfrm>
            <a:off x="9757810" y="2539054"/>
            <a:ext cx="1915162" cy="267394"/>
          </a:xfrm>
          <a:prstGeom prst="rect">
            <a:avLst/>
          </a:prstGeom>
          <a:solidFill>
            <a:schemeClr val="bg1">
              <a:lumMod val="95000"/>
              <a:alpha val="59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0967" tIns="10484" rIns="20967" bIns="10484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Combiner ring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5372" name="TextBox 140"/>
          <p:cNvSpPr txBox="1">
            <a:spLocks noChangeArrowheads="1"/>
          </p:cNvSpPr>
          <p:nvPr/>
        </p:nvSpPr>
        <p:spPr bwMode="auto">
          <a:xfrm>
            <a:off x="-1026584" y="13271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1409645" y="-1"/>
            <a:ext cx="9199740" cy="5461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4000" dirty="0" smtClean="0">
                <a:solidFill>
                  <a:srgbClr val="000000"/>
                </a:solidFill>
                <a:latin typeface="Avenir Book"/>
                <a:cs typeface="Avenir Book"/>
              </a:rPr>
              <a:t>Reminder: CLIC </a:t>
            </a:r>
            <a:r>
              <a:rPr lang="en-GB" sz="4000" dirty="0">
                <a:solidFill>
                  <a:srgbClr val="000000"/>
                </a:solidFill>
                <a:latin typeface="Avenir Book"/>
                <a:cs typeface="Avenir Book"/>
              </a:rPr>
              <a:t>Test Facility (CTF3)</a:t>
            </a:r>
            <a:endParaRPr lang="en-US" sz="4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5375" name="TextBox 17"/>
          <p:cNvSpPr txBox="1">
            <a:spLocks noChangeArrowheads="1"/>
          </p:cNvSpPr>
          <p:nvPr/>
        </p:nvSpPr>
        <p:spPr bwMode="auto">
          <a:xfrm>
            <a:off x="3458380" y="965707"/>
            <a:ext cx="1022349" cy="513615"/>
          </a:xfrm>
          <a:prstGeom prst="rect">
            <a:avLst/>
          </a:prstGeom>
          <a:solidFill>
            <a:schemeClr val="bg1">
              <a:lumMod val="95000"/>
              <a:alpha val="59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Delay loop</a:t>
            </a:r>
            <a:endParaRPr lang="en-US" sz="1600" dirty="0">
              <a:latin typeface="Century Gothic"/>
              <a:cs typeface="Century Gothic"/>
            </a:endParaRPr>
          </a:p>
        </p:txBody>
      </p:sp>
      <p:cxnSp>
        <p:nvCxnSpPr>
          <p:cNvPr id="20" name="Straight Connector 19"/>
          <p:cNvCxnSpPr>
            <a:stCxn id="15375" idx="3"/>
          </p:cNvCxnSpPr>
          <p:nvPr/>
        </p:nvCxnSpPr>
        <p:spPr>
          <a:xfrm>
            <a:off x="4480729" y="1222515"/>
            <a:ext cx="1843871" cy="1450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369" idx="1"/>
          </p:cNvCxnSpPr>
          <p:nvPr/>
        </p:nvCxnSpPr>
        <p:spPr>
          <a:xfrm flipH="1" flipV="1">
            <a:off x="8394700" y="2377144"/>
            <a:ext cx="1363110" cy="2956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368" idx="0"/>
          </p:cNvCxnSpPr>
          <p:nvPr/>
        </p:nvCxnSpPr>
        <p:spPr>
          <a:xfrm flipV="1">
            <a:off x="1010357" y="3510973"/>
            <a:ext cx="3470372" cy="9759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39"/>
          <p:cNvSpPr txBox="1">
            <a:spLocks noChangeArrowheads="1"/>
          </p:cNvSpPr>
          <p:nvPr/>
        </p:nvSpPr>
        <p:spPr bwMode="auto">
          <a:xfrm>
            <a:off x="5825774" y="3320523"/>
            <a:ext cx="728133" cy="190450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CLEX</a:t>
            </a:r>
            <a:endParaRPr lang="en-US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32" name="Picture 31" descr="DSC_012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5018" y="4864103"/>
            <a:ext cx="3524249" cy="166846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39"/>
          <p:cNvSpPr txBox="1">
            <a:spLocks noChangeArrowheads="1"/>
          </p:cNvSpPr>
          <p:nvPr/>
        </p:nvSpPr>
        <p:spPr bwMode="auto">
          <a:xfrm>
            <a:off x="6951134" y="4864103"/>
            <a:ext cx="728133" cy="267394"/>
          </a:xfrm>
          <a:prstGeom prst="rect">
            <a:avLst/>
          </a:prstGeom>
          <a:solidFill>
            <a:schemeClr val="bg1">
              <a:lumMod val="95000"/>
              <a:alpha val="59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600" dirty="0">
                <a:latin typeface="Century Gothic"/>
                <a:cs typeface="Century Gothic"/>
              </a:rPr>
              <a:t>TBL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4294967295"/>
          </p:nvPr>
        </p:nvSpPr>
        <p:spPr>
          <a:xfrm>
            <a:off x="1" y="6645276"/>
            <a:ext cx="1409644" cy="212725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pic>
        <p:nvPicPr>
          <p:cNvPr id="2" name="Picture 1" descr="Screen Shot 2015-01-26 at 09.58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76" y="4677846"/>
            <a:ext cx="3542896" cy="1881537"/>
          </a:xfrm>
          <a:prstGeom prst="rect">
            <a:avLst/>
          </a:prstGeom>
        </p:spPr>
      </p:pic>
      <p:sp>
        <p:nvSpPr>
          <p:cNvPr id="27" name="TextBox 138"/>
          <p:cNvSpPr txBox="1">
            <a:spLocks noChangeArrowheads="1"/>
          </p:cNvSpPr>
          <p:nvPr/>
        </p:nvSpPr>
        <p:spPr bwMode="auto">
          <a:xfrm>
            <a:off x="10609386" y="4592690"/>
            <a:ext cx="1436566" cy="513615"/>
          </a:xfrm>
          <a:prstGeom prst="rect">
            <a:avLst/>
          </a:prstGeom>
          <a:solidFill>
            <a:schemeClr val="bg1">
              <a:lumMod val="95000"/>
              <a:alpha val="59999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0967" tIns="10484" rIns="20967" bIns="10484">
            <a:spAutoFit/>
          </a:bodyPr>
          <a:lstStyle/>
          <a:p>
            <a:pPr algn="ctr"/>
            <a:r>
              <a:rPr lang="en-US" sz="1600" dirty="0" smtClean="0">
                <a:latin typeface="Century Gothic"/>
                <a:cs typeface="Century Gothic"/>
              </a:rPr>
              <a:t>Two Beam Module</a:t>
            </a:r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-7924800" y="-2895600"/>
            <a:ext cx="8807739" cy="6159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328" tIns="45666" rIns="91328" bIns="45666" rtlCol="0" anchor="ctr">
            <a:no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CTF3 </a:t>
            </a:r>
            <a:r>
              <a:rPr lang="en-US" sz="3200" dirty="0" err="1">
                <a:solidFill>
                  <a:schemeClr val="bg1"/>
                </a:solidFill>
              </a:rPr>
              <a:t>programme</a:t>
            </a:r>
            <a:r>
              <a:rPr lang="en-US" sz="3200" dirty="0">
                <a:solidFill>
                  <a:schemeClr val="bg1"/>
                </a:solidFill>
              </a:rPr>
              <a:t> 2013-2016 </a:t>
            </a:r>
          </a:p>
        </p:txBody>
      </p:sp>
      <p:pic>
        <p:nvPicPr>
          <p:cNvPr id="47" name="Picture 46" descr="P100005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933" y="978870"/>
            <a:ext cx="34753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7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 animBg="1"/>
      <p:bldP spid="15375" grpId="0" animBg="1"/>
      <p:bldP spid="3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94" y="25400"/>
            <a:ext cx="10089231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Reminder: Drive </a:t>
            </a:r>
            <a:r>
              <a:rPr lang="en-US" sz="3600" dirty="0" smtClean="0"/>
              <a:t>Beam Scheme Performance</a:t>
            </a:r>
            <a:endParaRPr lang="en-US" sz="3600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CLIC, Higgs Hunting, Paris, July 2018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Daniel Schulte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463" y="1043690"/>
            <a:ext cx="395759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CTF3 measurements: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RF to drive beam efficiency &gt; 95%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Current multiplication factor 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Most of beam quality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145 MV/m X-band acceleration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72" y="870898"/>
            <a:ext cx="4266016" cy="23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" y="3506908"/>
            <a:ext cx="4845050" cy="29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Frame 81"/>
          <p:cNvSpPr/>
          <p:nvPr/>
        </p:nvSpPr>
        <p:spPr>
          <a:xfrm>
            <a:off x="82777" y="3367607"/>
            <a:ext cx="4845050" cy="3187728"/>
          </a:xfrm>
          <a:prstGeom prst="frame">
            <a:avLst>
              <a:gd name="adj1" fmla="val 358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50933" y="3322242"/>
            <a:ext cx="285498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Arrival time with feedback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287297"/>
              </p:ext>
            </p:extLst>
          </p:nvPr>
        </p:nvGraphicFramePr>
        <p:xfrm>
          <a:off x="5029427" y="4665170"/>
          <a:ext cx="49403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863"/>
                <a:gridCol w="1336622"/>
                <a:gridCol w="17358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Parameter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CLIC goal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CTF3 measured</a:t>
                      </a:r>
                      <a:endParaRPr lang="en-US" sz="1600" baseline="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Arrival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time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50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600" baseline="0" dirty="0" err="1" smtClean="0">
                          <a:latin typeface="Avenir Book"/>
                          <a:cs typeface="Avenir Book"/>
                        </a:rPr>
                        <a:t>fs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50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600" baseline="0" dirty="0" err="1" smtClean="0">
                          <a:latin typeface="Avenir Book"/>
                          <a:cs typeface="Avenir Book"/>
                        </a:rPr>
                        <a:t>fs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Current after </a:t>
                      </a:r>
                      <a:r>
                        <a:rPr lang="en-US" sz="1600" dirty="0" err="1" smtClean="0">
                          <a:latin typeface="Avenir Book"/>
                          <a:cs typeface="Avenir Book"/>
                        </a:rPr>
                        <a:t>linac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0.75</a:t>
                      </a: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baseline="300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0.2-0.4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Energy 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1.0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baseline="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0.7 x 10</a:t>
                      </a:r>
                      <a:r>
                        <a:rPr lang="en-US" sz="1600" baseline="30000" dirty="0" smtClean="0">
                          <a:latin typeface="Avenir Book"/>
                          <a:cs typeface="Avenir Book"/>
                        </a:rPr>
                        <a:t>-3</a:t>
                      </a:r>
                      <a:endParaRPr lang="en-US" sz="1600" dirty="0" smtClean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99" y="1020692"/>
            <a:ext cx="3340046" cy="32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8777898" y="1134992"/>
            <a:ext cx="34034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Measured 145 MV/m gradient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7827" y="3379908"/>
            <a:ext cx="38119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Current stability affected by very low CTF3 energy, 3 x larger beam</a:t>
            </a:r>
          </a:p>
          <a:p>
            <a:r>
              <a:rPr lang="en-US" dirty="0">
                <a:latin typeface="Avenir Book"/>
                <a:cs typeface="Avenir Book"/>
              </a:rPr>
              <a:t>a</a:t>
            </a:r>
            <a:r>
              <a:rPr lang="en-US" dirty="0" smtClean="0">
                <a:latin typeface="Avenir Book"/>
                <a:cs typeface="Avenir Book"/>
              </a:rPr>
              <a:t>nd delay loop design different from CLIC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13" y="2613351"/>
            <a:ext cx="39856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Detailed simulations </a:t>
            </a:r>
            <a:r>
              <a:rPr lang="en-US" dirty="0" smtClean="0">
                <a:latin typeface="Avenir Book"/>
                <a:cs typeface="Avenir Book"/>
              </a:rPr>
              <a:t>of drive beam performance in CLIC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9427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4" id="{89C1D0BF-CBE8-0A42-9D28-342C5A2937C6}" vid="{FEA2ABC6-D987-AC4F-9871-3C93CC065DB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4" id="{89C1D0BF-CBE8-0A42-9D28-342C5A2937C6}" vid="{C242534C-3F87-9242-8665-B01A013DCF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46941</TotalTime>
  <Words>1434</Words>
  <Application>Microsoft Macintosh PowerPoint</Application>
  <PresentationFormat>Custom</PresentationFormat>
  <Paragraphs>324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2_Office Theme</vt:lpstr>
      <vt:lpstr>The CLIC Accelerator Project Status and Plans</vt:lpstr>
      <vt:lpstr>CLIC Introduction</vt:lpstr>
      <vt:lpstr>CLIC Collaboration</vt:lpstr>
      <vt:lpstr>CLIC Staged Scenario</vt:lpstr>
      <vt:lpstr>CLIC Staged Scenario</vt:lpstr>
      <vt:lpstr>CLIC at 380 GeV</vt:lpstr>
      <vt:lpstr>Key Parameters</vt:lpstr>
      <vt:lpstr>PowerPoint Presentation</vt:lpstr>
      <vt:lpstr>Reminder: Drive Beam Scheme Performance</vt:lpstr>
      <vt:lpstr>Reminder: Drive Beam Scheme Performance</vt:lpstr>
      <vt:lpstr>CLIC Structure Development</vt:lpstr>
      <vt:lpstr>Main Linac Module and Imperfection Mitigation</vt:lpstr>
      <vt:lpstr>Klystron-based Alternative</vt:lpstr>
      <vt:lpstr>Beam Quality for Luminosity</vt:lpstr>
      <vt:lpstr>CLIC Technology Development and Applications</vt:lpstr>
      <vt:lpstr>Note: Dark Matter Searches</vt:lpstr>
      <vt:lpstr>Comment: Increased L* for Detectors</vt:lpstr>
      <vt:lpstr>PowerPoint Presentation</vt:lpstr>
      <vt:lpstr>CLIC Site and Upgrade to 3 TeV</vt:lpstr>
      <vt:lpstr>Conclusion</vt:lpstr>
      <vt:lpstr>Reserve</vt:lpstr>
      <vt:lpstr>Main Linac Imperfection Mitigation</vt:lpstr>
      <vt:lpstr>Other CLIC Technology Development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Rickard Strom</dc:creator>
  <cp:lastModifiedBy>Daniel Schulte</cp:lastModifiedBy>
  <cp:revision>254</cp:revision>
  <cp:lastPrinted>2018-07-25T00:19:06Z</cp:lastPrinted>
  <dcterms:created xsi:type="dcterms:W3CDTF">2018-01-29T08:43:40Z</dcterms:created>
  <dcterms:modified xsi:type="dcterms:W3CDTF">2018-07-25T00:46:31Z</dcterms:modified>
</cp:coreProperties>
</file>