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3.jpg" ContentType="image/jpg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  <p:sldMasterId id="2147483682" r:id="rId2"/>
    <p:sldMasterId id="2147483730" r:id="rId3"/>
    <p:sldMasterId id="2147483808" r:id="rId4"/>
    <p:sldMasterId id="2147483816" r:id="rId5"/>
    <p:sldMasterId id="2147483829" r:id="rId6"/>
    <p:sldMasterId id="2147483835" r:id="rId7"/>
    <p:sldMasterId id="2147483850" r:id="rId8"/>
    <p:sldMasterId id="2147483864" r:id="rId9"/>
    <p:sldMasterId id="2147483880" r:id="rId10"/>
    <p:sldMasterId id="2147483884" r:id="rId11"/>
    <p:sldMasterId id="2147483888" r:id="rId12"/>
    <p:sldMasterId id="2147483890" r:id="rId13"/>
  </p:sldMasterIdLst>
  <p:notesMasterIdLst>
    <p:notesMasterId r:id="rId67"/>
  </p:notesMasterIdLst>
  <p:handoutMasterIdLst>
    <p:handoutMasterId r:id="rId68"/>
  </p:handoutMasterIdLst>
  <p:sldIdLst>
    <p:sldId id="745" r:id="rId14"/>
    <p:sldId id="930" r:id="rId15"/>
    <p:sldId id="284" r:id="rId16"/>
    <p:sldId id="962" r:id="rId17"/>
    <p:sldId id="851" r:id="rId18"/>
    <p:sldId id="444" r:id="rId19"/>
    <p:sldId id="947" r:id="rId20"/>
    <p:sldId id="949" r:id="rId21"/>
    <p:sldId id="948" r:id="rId22"/>
    <p:sldId id="929" r:id="rId23"/>
    <p:sldId id="637" r:id="rId24"/>
    <p:sldId id="905" r:id="rId25"/>
    <p:sldId id="906" r:id="rId26"/>
    <p:sldId id="715" r:id="rId27"/>
    <p:sldId id="680" r:id="rId28"/>
    <p:sldId id="681" r:id="rId29"/>
    <p:sldId id="698" r:id="rId30"/>
    <p:sldId id="931" r:id="rId31"/>
    <p:sldId id="716" r:id="rId32"/>
    <p:sldId id="901" r:id="rId33"/>
    <p:sldId id="856" r:id="rId34"/>
    <p:sldId id="285" r:id="rId35"/>
    <p:sldId id="934" r:id="rId36"/>
    <p:sldId id="261" r:id="rId37"/>
    <p:sldId id="967" r:id="rId38"/>
    <p:sldId id="970" r:id="rId39"/>
    <p:sldId id="873" r:id="rId40"/>
    <p:sldId id="972" r:id="rId41"/>
    <p:sldId id="939" r:id="rId42"/>
    <p:sldId id="940" r:id="rId43"/>
    <p:sldId id="327" r:id="rId44"/>
    <p:sldId id="965" r:id="rId45"/>
    <p:sldId id="946" r:id="rId46"/>
    <p:sldId id="793" r:id="rId47"/>
    <p:sldId id="787" r:id="rId48"/>
    <p:sldId id="804" r:id="rId49"/>
    <p:sldId id="814" r:id="rId50"/>
    <p:sldId id="932" r:id="rId51"/>
    <p:sldId id="966" r:id="rId52"/>
    <p:sldId id="964" r:id="rId53"/>
    <p:sldId id="319" r:id="rId54"/>
    <p:sldId id="968" r:id="rId55"/>
    <p:sldId id="290" r:id="rId56"/>
    <p:sldId id="415" r:id="rId57"/>
    <p:sldId id="351" r:id="rId58"/>
    <p:sldId id="357" r:id="rId59"/>
    <p:sldId id="336" r:id="rId60"/>
    <p:sldId id="343" r:id="rId61"/>
    <p:sldId id="943" r:id="rId62"/>
    <p:sldId id="969" r:id="rId63"/>
    <p:sldId id="741" r:id="rId64"/>
    <p:sldId id="770" r:id="rId65"/>
    <p:sldId id="782" r:id="rId66"/>
  </p:sldIdLst>
  <p:sldSz cx="9906000" cy="6858000" type="A4"/>
  <p:notesSz cx="6802438" cy="9934575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E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9" autoAdjust="0"/>
    <p:restoredTop sz="86458" autoAdjust="0"/>
  </p:normalViewPr>
  <p:slideViewPr>
    <p:cSldViewPr snapToGrid="0" snapToObjects="1">
      <p:cViewPr varScale="1">
        <p:scale>
          <a:sx n="108" d="100"/>
          <a:sy n="108" d="100"/>
        </p:scale>
        <p:origin x="1248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4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74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win.desy.de\group\msk\4all\public\MSK_Projekte\XFEL\Operation\Maximum%20Gradient%20Task%20Force\XFEL%20VS%20comparison%2020171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2"/>
          <c:tx>
            <c:strRef>
              <c:f>Sheet1!$D$46</c:f>
              <c:strCache>
                <c:ptCount val="1"/>
                <c:pt idx="0">
                  <c:v>Max Energy</c:v>
                </c:pt>
              </c:strCache>
            </c:strRef>
          </c:tx>
          <c:spPr>
            <a:ln w="57150" cmpd="sng"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 w="57150" cmpd="sng">
                <a:solidFill>
                  <a:srgbClr val="92D050"/>
                </a:solidFill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/>
                      <a:t>12.7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C6-4A00-9A95-B1C894779535}"/>
                </c:ext>
              </c:extLst>
            </c:dLbl>
            <c:dLbl>
              <c:idx val="1"/>
              <c:layout>
                <c:manualLayout>
                  <c:x val="-3.8977596168778397E-2"/>
                  <c:y val="3.7166099542227798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15.2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C6-4A00-9A95-B1C894779535}"/>
                </c:ext>
              </c:extLst>
            </c:dLbl>
            <c:dLbl>
              <c:idx val="2"/>
              <c:layout>
                <c:manualLayout>
                  <c:x val="-3.8977596168778498E-3"/>
                  <c:y val="4.6457258619718403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16.2 GeV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C6-4A00-9A95-B1C89477953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Sheet1!$C$51:$C$53</c:f>
              <c:strCache>
                <c:ptCount val="3"/>
                <c:pt idx="0">
                  <c:v>18.5.17 (up to CS7)</c:v>
                </c:pt>
                <c:pt idx="1">
                  <c:v>23.6.17 (up to CS8)</c:v>
                </c:pt>
                <c:pt idx="2">
                  <c:v>28.9.17 (during MGTF)</c:v>
                </c:pt>
              </c:strCache>
            </c:strRef>
          </c:cat>
          <c:val>
            <c:numRef>
              <c:f>Sheet1!$D$51:$D$53</c:f>
              <c:numCache>
                <c:formatCode>0.00</c:formatCode>
                <c:ptCount val="3"/>
                <c:pt idx="0">
                  <c:v>12.731525693714209</c:v>
                </c:pt>
                <c:pt idx="1">
                  <c:v>15.19072569371421</c:v>
                </c:pt>
                <c:pt idx="2">
                  <c:v>16.18500569371421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2549592"/>
        <c:axId val="-2082546392"/>
      </c:lineChart>
      <c:scatterChart>
        <c:scatterStyle val="lineMarker"/>
        <c:varyColors val="0"/>
        <c:ser>
          <c:idx val="1"/>
          <c:order val="0"/>
          <c:tx>
            <c:strRef>
              <c:f>Sheet1!$C$47</c:f>
              <c:strCache>
                <c:ptCount val="1"/>
                <c:pt idx="0">
                  <c:v>Regarding AMTF tests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2">
                  <a:lumMod val="20000"/>
                  <a:lumOff val="80000"/>
                </a:schemeClr>
              </a:solidFill>
            </c:spPr>
          </c:marker>
          <c:xVal>
            <c:numRef>
              <c:f>Sheet1!$E$47:$E$48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Sheet1!$D$47:$D$48</c:f>
              <c:numCache>
                <c:formatCode>0.00</c:formatCode>
                <c:ptCount val="2"/>
                <c:pt idx="0">
                  <c:v>18.938199235336999</c:v>
                </c:pt>
                <c:pt idx="1">
                  <c:v>18.938199235336999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4C6-4A00-9A95-B1C894779535}"/>
            </c:ext>
          </c:extLst>
        </c:ser>
        <c:ser>
          <c:idx val="2"/>
          <c:order val="1"/>
          <c:tx>
            <c:strRef>
              <c:f>Sheet1!$C$49</c:f>
              <c:strCache>
                <c:ptCount val="1"/>
                <c:pt idx="0">
                  <c:v>17.5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xVal>
            <c:numRef>
              <c:f>Sheet1!$E$49:$E$50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Sheet1!$D$49:$D$50</c:f>
              <c:numCache>
                <c:formatCode>0.00</c:formatCode>
                <c:ptCount val="2"/>
                <c:pt idx="0">
                  <c:v>17.5</c:v>
                </c:pt>
                <c:pt idx="1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4C6-4A00-9A95-B1C89477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2537752"/>
        <c:axId val="-2082540792"/>
      </c:scatterChart>
      <c:catAx>
        <c:axId val="-2082549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-2082546392"/>
        <c:crosses val="autoZero"/>
        <c:auto val="1"/>
        <c:lblAlgn val="ctr"/>
        <c:lblOffset val="100"/>
        <c:noMultiLvlLbl val="0"/>
      </c:catAx>
      <c:valAx>
        <c:axId val="-2082546392"/>
        <c:scaling>
          <c:orientation val="minMax"/>
          <c:max val="20"/>
          <c:min val="11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E max [GeV]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-2082549592"/>
        <c:crosses val="autoZero"/>
        <c:crossBetween val="between"/>
        <c:majorUnit val="1"/>
      </c:valAx>
      <c:valAx>
        <c:axId val="-2082540792"/>
        <c:scaling>
          <c:orientation val="minMax"/>
          <c:min val="10"/>
        </c:scaling>
        <c:delete val="1"/>
        <c:axPos val="r"/>
        <c:numFmt formatCode="0.00" sourceLinked="1"/>
        <c:majorTickMark val="out"/>
        <c:minorTickMark val="none"/>
        <c:tickLblPos val="nextTo"/>
        <c:crossAx val="-2082537752"/>
        <c:crosses val="max"/>
        <c:crossBetween val="midCat"/>
      </c:valAx>
      <c:valAx>
        <c:axId val="-2082537752"/>
        <c:scaling>
          <c:orientation val="minMax"/>
          <c:max val="0.9"/>
          <c:min val="0.1"/>
        </c:scaling>
        <c:delete val="1"/>
        <c:axPos val="t"/>
        <c:numFmt formatCode="0" sourceLinked="1"/>
        <c:majorTickMark val="out"/>
        <c:minorTickMark val="none"/>
        <c:tickLblPos val="nextTo"/>
        <c:crossAx val="-2082540792"/>
        <c:crosses val="max"/>
        <c:crossBetween val="midCat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0.22454</cdr:x>
      <cdr:y>0.04569</cdr:y>
    </cdr:from>
    <cdr:to>
      <cdr:x>0.53732</cdr:x>
      <cdr:y>0.123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1614" y="124894"/>
          <a:ext cx="1019125" cy="211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1"/>
              </a:solidFill>
            </a:rPr>
            <a:t>AMTF</a:t>
          </a:r>
          <a:r>
            <a:rPr lang="en-US" sz="1600" b="1" baseline="0" dirty="0">
              <a:solidFill>
                <a:schemeClr val="accent1"/>
              </a:solidFill>
            </a:rPr>
            <a:t> tests</a:t>
          </a:r>
          <a:endParaRPr lang="en-US" sz="1600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0.22443</cdr:x>
      <cdr:y>0.15999</cdr:y>
    </cdr:from>
    <cdr:to>
      <cdr:x>0.53721</cdr:x>
      <cdr:y>0.23729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31255" y="437373"/>
          <a:ext cx="1019126" cy="21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</a:rPr>
            <a:t>17.5</a:t>
          </a:r>
          <a:r>
            <a:rPr lang="en-US" sz="1100" b="1" dirty="0">
              <a:solidFill>
                <a:srgbClr val="C00000"/>
              </a:solidFill>
            </a:rPr>
            <a:t> </a:t>
          </a:r>
          <a:r>
            <a:rPr lang="en-US" sz="1100" b="1" dirty="0" err="1">
              <a:solidFill>
                <a:srgbClr val="C00000"/>
              </a:solidFill>
            </a:rPr>
            <a:t>GeV</a:t>
          </a:r>
          <a:endParaRPr lang="en-US" sz="11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3148" y="2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/>
          <a:lstStyle>
            <a:lvl1pPr algn="r">
              <a:defRPr sz="1200"/>
            </a:lvl1pPr>
          </a:lstStyle>
          <a:p>
            <a:fld id="{B2353159-F9EA-864B-9DF8-AD9055F73897}" type="datetimeFigureOut">
              <a:rPr kumimoji="1" lang="ja-JP" altLang="en-US" smtClean="0"/>
              <a:t>2018/7/25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7" y="9436123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3148" y="9436123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 anchor="b"/>
          <a:lstStyle>
            <a:lvl1pPr algn="r">
              <a:defRPr sz="1200"/>
            </a:lvl1pPr>
          </a:lstStyle>
          <a:p>
            <a:fld id="{C11BD52D-64BF-CE46-82DE-4EFC46D74B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4018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8" y="2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/>
          <a:lstStyle>
            <a:lvl1pPr algn="r">
              <a:defRPr sz="1200"/>
            </a:lvl1pPr>
          </a:lstStyle>
          <a:p>
            <a:fld id="{2BB28C89-077D-EA4F-BF8A-0607D72E8BBA}" type="datetimeFigureOut">
              <a:rPr kumimoji="1" lang="ja-JP" altLang="en-US" smtClean="0"/>
              <a:t>2018/7/25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0" tIns="45676" rIns="91350" bIns="4567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18928"/>
            <a:ext cx="5441950" cy="4470559"/>
          </a:xfrm>
          <a:prstGeom prst="rect">
            <a:avLst/>
          </a:prstGeom>
        </p:spPr>
        <p:txBody>
          <a:bodyPr vert="horz" lIns="91350" tIns="45676" rIns="91350" bIns="4567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9436123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8" y="9436123"/>
            <a:ext cx="2947723" cy="496729"/>
          </a:xfrm>
          <a:prstGeom prst="rect">
            <a:avLst/>
          </a:prstGeom>
        </p:spPr>
        <p:txBody>
          <a:bodyPr vert="horz" lIns="91350" tIns="45676" rIns="91350" bIns="45676" rtlCol="0" anchor="b"/>
          <a:lstStyle>
            <a:lvl1pPr algn="r">
              <a:defRPr sz="1200"/>
            </a:lvl1pPr>
          </a:lstStyle>
          <a:p>
            <a:fld id="{0DF88EEC-26AD-DB4E-BB65-3A45219224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645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12788" y="746125"/>
            <a:ext cx="5378450" cy="3724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8EEC-26AD-DB4E-BB65-3A45219224C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5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12788" y="746125"/>
            <a:ext cx="5378450" cy="3724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8EEC-26AD-DB4E-BB65-3A45219224C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80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87C775-60E4-49FF-8787-E7A98CAC8A47}" type="slidenum">
              <a:rPr kumimoji="1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8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0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12788" y="746125"/>
            <a:ext cx="5378450" cy="3724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88EEC-26AD-DB4E-BB65-3A45219224C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89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5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138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64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1" y="274645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4209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05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3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6" y="6356353"/>
            <a:ext cx="265667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60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9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383480" indent="-383480">
              <a:defRPr sz="2031">
                <a:latin typeface="+mj-lt"/>
                <a:cs typeface="Arial"/>
              </a:defRPr>
            </a:lvl2pPr>
            <a:lvl3pPr marL="675084" indent="-291605">
              <a:defRPr sz="1662">
                <a:latin typeface="+mj-lt"/>
                <a:cs typeface="Arial"/>
              </a:defRPr>
            </a:lvl3pPr>
            <a:lvl4pPr marL="958700" indent="-283619">
              <a:buFont typeface="Lucida Grande"/>
              <a:buChar char="‒"/>
              <a:defRPr sz="1477">
                <a:latin typeface="+mj-lt"/>
                <a:cs typeface="Arial"/>
              </a:defRPr>
            </a:lvl4pPr>
            <a:lvl5pPr marL="1150438" indent="-191742">
              <a:defRPr sz="1477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8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3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492" b="1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851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3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6" y="63838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3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79307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7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1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4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6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3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4919" y="6465271"/>
            <a:ext cx="2208213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633118" y="6465271"/>
            <a:ext cx="928688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ctr">
              <a:defRPr sz="10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27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7015" y="866793"/>
            <a:ext cx="9462294" cy="53530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53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"/>
            <a:ext cx="9906000" cy="6465124"/>
          </a:xfrm>
          <a:prstGeom prst="rect">
            <a:avLst/>
          </a:prstGeom>
          <a:solidFill>
            <a:srgbClr val="E4D004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326" tIns="42162" rIns="84326" bIns="42162" rtlCol="0" anchor="ctr"/>
          <a:lstStyle/>
          <a:p>
            <a:pPr algn="ctr" defTabSz="421645"/>
            <a:endParaRPr kumimoji="0" lang="en-US" sz="1662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54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7015" y="866793"/>
            <a:ext cx="9462294" cy="5353051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4919" y="6465271"/>
            <a:ext cx="2208213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633118" y="6465271"/>
            <a:ext cx="928688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ctr">
              <a:defRPr sz="10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06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82601" y="6400856"/>
            <a:ext cx="4470405" cy="314327"/>
          </a:xfrm>
          <a:prstGeom prst="rect">
            <a:avLst/>
          </a:prstGeom>
        </p:spPr>
        <p:txBody>
          <a:bodyPr/>
          <a:lstStyle>
            <a:lvl1pPr algn="l">
              <a:defRPr sz="1015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95300" y="1243594"/>
            <a:ext cx="4210050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5035550" y="1252749"/>
            <a:ext cx="4210050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3" y="1074534"/>
            <a:ext cx="9266215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55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906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82601" y="6400856"/>
            <a:ext cx="4470405" cy="314327"/>
          </a:xfrm>
          <a:prstGeom prst="rect">
            <a:avLst/>
          </a:prstGeom>
        </p:spPr>
        <p:txBody>
          <a:bodyPr/>
          <a:lstStyle>
            <a:lvl1pPr algn="l">
              <a:defRPr sz="1015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3" y="1074534"/>
            <a:ext cx="9266215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837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572466" y="6516413"/>
            <a:ext cx="328997" cy="241344"/>
          </a:xfrm>
          <a:prstGeom prst="rect">
            <a:avLst/>
          </a:prstGeom>
        </p:spPr>
        <p:txBody>
          <a:bodyPr wrap="none" lIns="84326" tIns="42162" rIns="84326" bIns="42162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58F48A6-A3E1-4848-9AC3-B43F560BE4FE}" type="slidenum">
              <a:rPr kumimoji="0" lang="en-US" sz="1015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kumimoji="0" lang="en-US" sz="1015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1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828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9145852" y="114300"/>
            <a:ext cx="624286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25547" y="6477000"/>
            <a:ext cx="9646311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3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03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8324" y="3411541"/>
            <a:ext cx="9019034" cy="1681457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25547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3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38547" y="1314453"/>
            <a:ext cx="9025467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8" y="114300"/>
            <a:ext cx="78886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5348288"/>
            <a:ext cx="10731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71" y="5373691"/>
            <a:ext cx="2385352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7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7532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274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74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54" y="114303"/>
            <a:ext cx="624285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fld id="{C95B0A03-7FD4-488C-A6AB-DBF5D6C36893}" type="slidenum">
              <a:rPr kumimoji="0" lang="en-GB" sz="900" smtClean="0">
                <a:solidFill>
                  <a:srgbClr val="FFFFFF"/>
                </a:solidFill>
                <a:ea typeface="ＭＳ Ｐゴシック" pitchFamily="112" charset="-128"/>
              </a:rPr>
              <a:pPr defTabSz="914395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t>‹#›</a:t>
            </a:fld>
            <a:endParaRPr kumimoji="0" lang="en-GB" sz="900">
              <a:solidFill>
                <a:srgbClr val="FFFFFF"/>
              </a:solidFill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534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7" y="1149350"/>
            <a:ext cx="353933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73654" y="3559284"/>
            <a:ext cx="8153533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73654" y="4841093"/>
            <a:ext cx="8153533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855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043047"/>
            <a:ext cx="9395222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7515" y="6515100"/>
            <a:ext cx="1166019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659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48479" y="4765101"/>
            <a:ext cx="460629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5042429" y="4765101"/>
            <a:ext cx="461592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47651" y="1043695"/>
            <a:ext cx="460560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5042430" y="1043695"/>
            <a:ext cx="461592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6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1043693"/>
            <a:ext cx="3280219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759121" y="1043695"/>
            <a:ext cx="587205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250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746" y="1043694"/>
            <a:ext cx="9425922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746" y="4943006"/>
            <a:ext cx="9425922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1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20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0512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7651" y="971551"/>
            <a:ext cx="9395222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7650" y="251753"/>
            <a:ext cx="94107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98229" y="6504213"/>
            <a:ext cx="7316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8153" y="6504214"/>
            <a:ext cx="678396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0771" y="6504214"/>
            <a:ext cx="44886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95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0418" y="4963773"/>
            <a:ext cx="920750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242" y="-1"/>
            <a:ext cx="995553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0418" y="3951842"/>
            <a:ext cx="920750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9242" y="817011"/>
            <a:ext cx="995553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1" y="249844"/>
            <a:ext cx="9761685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2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12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12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12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7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3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5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59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3" y="638375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85015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18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699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28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0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55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4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55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89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56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89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7097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762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3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895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2" y="640601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1970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1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7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874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337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847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90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970191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2018/7/25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005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97" y="1149350"/>
            <a:ext cx="353933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73654" y="3559284"/>
            <a:ext cx="8153533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73654" y="4841093"/>
            <a:ext cx="8153533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51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1" y="1043047"/>
            <a:ext cx="9395222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7515" y="6515100"/>
            <a:ext cx="1166019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565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48479" y="4765101"/>
            <a:ext cx="460629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5042429" y="4765101"/>
            <a:ext cx="461592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47651" y="1043695"/>
            <a:ext cx="460560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5042430" y="1043695"/>
            <a:ext cx="461592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178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1043693"/>
            <a:ext cx="3280219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759121" y="1043695"/>
            <a:ext cx="587205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800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746" y="1043694"/>
            <a:ext cx="9425922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746" y="4943006"/>
            <a:ext cx="9425922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7650" y="103665"/>
            <a:ext cx="94107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332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7457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335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8" indent="0">
              <a:buNone/>
              <a:defRPr sz="2000" b="1"/>
            </a:lvl2pPr>
            <a:lvl3pPr marL="914016" indent="0">
              <a:buNone/>
              <a:defRPr sz="1800" b="1"/>
            </a:lvl3pPr>
            <a:lvl4pPr marL="1371024" indent="0">
              <a:buNone/>
              <a:defRPr sz="1600" b="1"/>
            </a:lvl4pPr>
            <a:lvl5pPr marL="1828031" indent="0">
              <a:buNone/>
              <a:defRPr sz="1600" b="1"/>
            </a:lvl5pPr>
            <a:lvl6pPr marL="2285039" indent="0">
              <a:buNone/>
              <a:defRPr sz="1600" b="1"/>
            </a:lvl6pPr>
            <a:lvl7pPr marL="2742046" indent="0">
              <a:buNone/>
              <a:defRPr sz="1600" b="1"/>
            </a:lvl7pPr>
            <a:lvl8pPr marL="3199054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8" indent="0">
              <a:buNone/>
              <a:defRPr sz="2000" b="1"/>
            </a:lvl2pPr>
            <a:lvl3pPr marL="914016" indent="0">
              <a:buNone/>
              <a:defRPr sz="1800" b="1"/>
            </a:lvl3pPr>
            <a:lvl4pPr marL="1371024" indent="0">
              <a:buNone/>
              <a:defRPr sz="1600" b="1"/>
            </a:lvl4pPr>
            <a:lvl5pPr marL="1828031" indent="0">
              <a:buNone/>
              <a:defRPr sz="1600" b="1"/>
            </a:lvl5pPr>
            <a:lvl6pPr marL="2285039" indent="0">
              <a:buNone/>
              <a:defRPr sz="1600" b="1"/>
            </a:lvl6pPr>
            <a:lvl7pPr marL="2742046" indent="0">
              <a:buNone/>
              <a:defRPr sz="1600" b="1"/>
            </a:lvl7pPr>
            <a:lvl8pPr marL="3199054" indent="0">
              <a:buNone/>
              <a:defRPr sz="1600" b="1"/>
            </a:lvl8pPr>
            <a:lvl9pPr marL="3656062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7416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8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861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106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1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3391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0691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600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5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3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05204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5651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1602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1" y="274643"/>
            <a:ext cx="222885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4811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4521" y="273629"/>
            <a:ext cx="8912280" cy="114348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</a:rPr>
              <a:t>2018/7/25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A7F02-CC73-E048-A759-CA7A0F1AE6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03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7586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265667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87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5029199" y="3938590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2018/7/25</a:t>
            </a: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76E9377-D173-4123-8808-B9E839F3D3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4200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66" y="674"/>
            <a:ext cx="9902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8 h 1906"/>
                <a:gd name="T4" fmla="*/ 6425 w 5740"/>
                <a:gd name="T5" fmla="*/ 148 h 1906"/>
                <a:gd name="T6" fmla="*/ 64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844083"/>
              <a:endParaRPr lang="ja-JP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844083"/>
                <a:endParaRPr lang="ja-JP" altLang="en-US" sz="18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</p:grpSp>
      </p:grpSp>
      <p:sp>
        <p:nvSpPr>
          <p:cNvPr id="1095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737580"/>
            <a:ext cx="8420100" cy="1920875"/>
          </a:xfrm>
        </p:spPr>
        <p:txBody>
          <a:bodyPr/>
          <a:lstStyle>
            <a:lvl1pPr>
              <a:defRPr sz="4062"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タイトルの書式設定</a:t>
            </a:r>
          </a:p>
        </p:txBody>
      </p:sp>
      <p:sp>
        <p:nvSpPr>
          <p:cNvPr id="1095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95300" y="6248400"/>
            <a:ext cx="2311400" cy="476250"/>
          </a:xfrm>
        </p:spPr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51575"/>
            <a:ext cx="3136900" cy="476250"/>
          </a:xfrm>
        </p:spPr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54750"/>
            <a:ext cx="2311400" cy="476250"/>
          </a:xfrm>
        </p:spPr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488F1A7A-D114-3B40-814E-EF90A7F7B4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484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ED89A5E5-8E04-4E4B-AF62-6C5E306EC4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5622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7755"/>
            <a:ext cx="84201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638" y="2906722"/>
            <a:ext cx="84201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1903" indent="0">
              <a:buNone/>
              <a:defRPr sz="1662"/>
            </a:lvl2pPr>
            <a:lvl3pPr marL="843806" indent="0">
              <a:buNone/>
              <a:defRPr sz="1477"/>
            </a:lvl3pPr>
            <a:lvl4pPr marL="1265709" indent="0">
              <a:buNone/>
              <a:defRPr sz="1292"/>
            </a:lvl4pPr>
            <a:lvl5pPr marL="1687611" indent="0">
              <a:buNone/>
              <a:defRPr sz="1292"/>
            </a:lvl5pPr>
            <a:lvl6pPr marL="2109515" indent="0">
              <a:buNone/>
              <a:defRPr sz="1292"/>
            </a:lvl6pPr>
            <a:lvl7pPr marL="2531421" indent="0">
              <a:buNone/>
              <a:defRPr sz="1292"/>
            </a:lvl7pPr>
            <a:lvl8pPr marL="2953321" indent="0">
              <a:buNone/>
              <a:defRPr sz="1292"/>
            </a:lvl8pPr>
            <a:lvl9pPr marL="3375224" indent="0">
              <a:buNone/>
              <a:defRPr sz="12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B155FDE4-1200-FE40-914B-18BAB3D552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0615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4" y="1600201"/>
            <a:ext cx="4381501" cy="44989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29199" y="1600201"/>
            <a:ext cx="4381501" cy="44989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B59AAEAF-1C00-4549-B0BA-77D0C784CD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9060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903" indent="0">
              <a:buNone/>
              <a:defRPr sz="1846" b="1"/>
            </a:lvl2pPr>
            <a:lvl3pPr marL="843806" indent="0">
              <a:buNone/>
              <a:defRPr sz="1662" b="1"/>
            </a:lvl3pPr>
            <a:lvl4pPr marL="1265709" indent="0">
              <a:buNone/>
              <a:defRPr sz="1477" b="1"/>
            </a:lvl4pPr>
            <a:lvl5pPr marL="1687611" indent="0">
              <a:buNone/>
              <a:defRPr sz="1477" b="1"/>
            </a:lvl5pPr>
            <a:lvl6pPr marL="2109515" indent="0">
              <a:buNone/>
              <a:defRPr sz="1477" b="1"/>
            </a:lvl6pPr>
            <a:lvl7pPr marL="2531421" indent="0">
              <a:buNone/>
              <a:defRPr sz="1477" b="1"/>
            </a:lvl7pPr>
            <a:lvl8pPr marL="2953321" indent="0">
              <a:buNone/>
              <a:defRPr sz="1477" b="1"/>
            </a:lvl8pPr>
            <a:lvl9pPr marL="3375224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571" y="1535113"/>
            <a:ext cx="437832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1903" indent="0">
              <a:buNone/>
              <a:defRPr sz="1846" b="1"/>
            </a:lvl2pPr>
            <a:lvl3pPr marL="843806" indent="0">
              <a:buNone/>
              <a:defRPr sz="1662" b="1"/>
            </a:lvl3pPr>
            <a:lvl4pPr marL="1265709" indent="0">
              <a:buNone/>
              <a:defRPr sz="1477" b="1"/>
            </a:lvl4pPr>
            <a:lvl5pPr marL="1687611" indent="0">
              <a:buNone/>
              <a:defRPr sz="1477" b="1"/>
            </a:lvl5pPr>
            <a:lvl6pPr marL="2109515" indent="0">
              <a:buNone/>
              <a:defRPr sz="1477" b="1"/>
            </a:lvl6pPr>
            <a:lvl7pPr marL="2531421" indent="0">
              <a:buNone/>
              <a:defRPr sz="1477" b="1"/>
            </a:lvl7pPr>
            <a:lvl8pPr marL="2953321" indent="0">
              <a:buNone/>
              <a:defRPr sz="1477" b="1"/>
            </a:lvl8pPr>
            <a:lvl9pPr marL="3375224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571" y="2174875"/>
            <a:ext cx="437832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EB7F12F7-FEBC-7B4C-9197-43D29E1712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6452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F79E200D-3A60-9246-A78A-BB5DFA838E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1034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2A3C9A2C-7AD9-1A45-B599-B16F7C034A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1591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138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3509" y="273905"/>
            <a:ext cx="5537201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138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1903" indent="0">
              <a:buNone/>
              <a:defRPr sz="1108"/>
            </a:lvl2pPr>
            <a:lvl3pPr marL="843806" indent="0">
              <a:buNone/>
              <a:defRPr sz="923"/>
            </a:lvl3pPr>
            <a:lvl4pPr marL="1265709" indent="0">
              <a:buNone/>
              <a:defRPr sz="831"/>
            </a:lvl4pPr>
            <a:lvl5pPr marL="1687611" indent="0">
              <a:buNone/>
              <a:defRPr sz="831"/>
            </a:lvl5pPr>
            <a:lvl6pPr marL="2109515" indent="0">
              <a:buNone/>
              <a:defRPr sz="831"/>
            </a:lvl6pPr>
            <a:lvl7pPr marL="2531421" indent="0">
              <a:buNone/>
              <a:defRPr sz="831"/>
            </a:lvl7pPr>
            <a:lvl8pPr marL="2953321" indent="0">
              <a:buNone/>
              <a:defRPr sz="831"/>
            </a:lvl8pPr>
            <a:lvl9pPr marL="3375224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A5CFF4DF-CEBD-F348-9FB0-DA022CA642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624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6606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1903" indent="0">
              <a:buNone/>
              <a:defRPr sz="2585"/>
            </a:lvl2pPr>
            <a:lvl3pPr marL="843806" indent="0">
              <a:buNone/>
              <a:defRPr sz="2215"/>
            </a:lvl3pPr>
            <a:lvl4pPr marL="1265709" indent="0">
              <a:buNone/>
              <a:defRPr sz="1846"/>
            </a:lvl4pPr>
            <a:lvl5pPr marL="1687611" indent="0">
              <a:buNone/>
              <a:defRPr sz="1846"/>
            </a:lvl5pPr>
            <a:lvl6pPr marL="2109515" indent="0">
              <a:buNone/>
              <a:defRPr sz="1846"/>
            </a:lvl6pPr>
            <a:lvl7pPr marL="2531421" indent="0">
              <a:buNone/>
              <a:defRPr sz="1846"/>
            </a:lvl7pPr>
            <a:lvl8pPr marL="2953321" indent="0">
              <a:buNone/>
              <a:defRPr sz="1846"/>
            </a:lvl8pPr>
            <a:lvl9pPr marL="3375224" indent="0">
              <a:buNone/>
              <a:defRPr sz="1846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1903" indent="0">
              <a:buNone/>
              <a:defRPr sz="1108"/>
            </a:lvl2pPr>
            <a:lvl3pPr marL="843806" indent="0">
              <a:buNone/>
              <a:defRPr sz="923"/>
            </a:lvl3pPr>
            <a:lvl4pPr marL="1265709" indent="0">
              <a:buNone/>
              <a:defRPr sz="831"/>
            </a:lvl4pPr>
            <a:lvl5pPr marL="1687611" indent="0">
              <a:buNone/>
              <a:defRPr sz="831"/>
            </a:lvl5pPr>
            <a:lvl6pPr marL="2109515" indent="0">
              <a:buNone/>
              <a:defRPr sz="831"/>
            </a:lvl6pPr>
            <a:lvl7pPr marL="2531421" indent="0">
              <a:buNone/>
              <a:defRPr sz="831"/>
            </a:lvl7pPr>
            <a:lvl8pPr marL="2953321" indent="0">
              <a:buNone/>
              <a:defRPr sz="831"/>
            </a:lvl8pPr>
            <a:lvl9pPr marL="3375224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A645B770-8E22-C64F-ABC4-0FBC1E74DE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78349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601AC52E-D5A6-7C49-92D6-6ED215A8D3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0458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5488"/>
            <a:ext cx="2228850" cy="582453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8" y="275488"/>
            <a:ext cx="6534150" cy="58245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0486D6DD-C01C-CF41-ADDE-F009EC2E68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1041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95304" y="1600200"/>
            <a:ext cx="4381501" cy="21732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732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95304" y="3926743"/>
            <a:ext cx="4381501" cy="21732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29199" y="3926743"/>
            <a:ext cx="4381501" cy="21732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CA4A0715-1050-D04A-A87E-76F5544D72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7792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4" y="1600201"/>
            <a:ext cx="4381501" cy="44989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732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029199" y="3926743"/>
            <a:ext cx="4381501" cy="21732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F5EB175F-DA4E-BA4F-8D42-B1AA681A34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171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550" y="2626302"/>
            <a:ext cx="810491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4317" y="6362912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65218" y="6362912"/>
            <a:ext cx="25261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80517" y="6362912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82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523" y="1443550"/>
            <a:ext cx="8859226" cy="4659556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3606" y="6383759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00550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25626" y="6383759"/>
            <a:ext cx="227871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283" y="638375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4794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48" y="2906718"/>
            <a:ext cx="8142432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550" y="1023699"/>
            <a:ext cx="8104910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4319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45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15555" y="1461823"/>
            <a:ext cx="3872346" cy="4277042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833743" indent="-310130">
              <a:defRPr sz="1800">
                <a:latin typeface="+mj-lt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354471" indent="-207716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120606" y="1461824"/>
            <a:ext cx="3872346" cy="4277041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+mj-lt"/>
                <a:cs typeface="Arial"/>
              </a:defRPr>
            </a:lvl2pPr>
            <a:lvl3pPr marL="731327" indent="-315900">
              <a:defRPr sz="1800">
                <a:latin typeface="+mj-lt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+mj-lt"/>
                <a:cs typeface="Arial"/>
              </a:defRPr>
            </a:lvl4pPr>
            <a:lvl5pPr marL="1246284" indent="-207716" defTabSz="334652">
              <a:defRPr sz="16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5555" y="773550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01" y="639289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AAB6FA28-7AEC-3F43-9C2D-3DB969CFEC6A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55320" y="6399456"/>
            <a:ext cx="21797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2974" y="6392895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8174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5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08" indent="0">
              <a:buNone/>
              <a:defRPr sz="1200"/>
            </a:lvl2pPr>
            <a:lvl3pPr marL="914016" indent="0">
              <a:buNone/>
              <a:defRPr sz="1000"/>
            </a:lvl3pPr>
            <a:lvl4pPr marL="1371024" indent="0">
              <a:buNone/>
              <a:defRPr sz="900"/>
            </a:lvl4pPr>
            <a:lvl5pPr marL="1828031" indent="0">
              <a:buNone/>
              <a:defRPr sz="900"/>
            </a:lvl5pPr>
            <a:lvl6pPr marL="2285039" indent="0">
              <a:buNone/>
              <a:defRPr sz="900"/>
            </a:lvl6pPr>
            <a:lvl7pPr marL="2742046" indent="0">
              <a:buNone/>
              <a:defRPr sz="900"/>
            </a:lvl7pPr>
            <a:lvl8pPr marL="3199054" indent="0">
              <a:buNone/>
              <a:defRPr sz="900"/>
            </a:lvl8pPr>
            <a:lvl9pPr marL="3656062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01647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550" y="1699672"/>
            <a:ext cx="3977410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4752" y="1699697"/>
            <a:ext cx="3910703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971" indent="0">
              <a:buNone/>
              <a:defRPr sz="2000" b="1"/>
            </a:lvl2pPr>
            <a:lvl3pPr marL="913945" indent="0">
              <a:buNone/>
              <a:defRPr sz="1800" b="1"/>
            </a:lvl3pPr>
            <a:lvl4pPr marL="1370915" indent="0">
              <a:buNone/>
              <a:defRPr sz="1600" b="1"/>
            </a:lvl4pPr>
            <a:lvl5pPr marL="1827885" indent="0">
              <a:buNone/>
              <a:defRPr sz="1600" b="1"/>
            </a:lvl5pPr>
            <a:lvl6pPr marL="2284855" indent="0">
              <a:buNone/>
              <a:defRPr sz="1600" b="1"/>
            </a:lvl6pPr>
            <a:lvl7pPr marL="2741829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900550" y="2332183"/>
            <a:ext cx="3977410" cy="3502120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833743" indent="-310130">
              <a:defRPr sz="1800">
                <a:latin typeface="Arial"/>
                <a:cs typeface="Arial"/>
              </a:defRPr>
            </a:lvl3pPr>
            <a:lvl4pPr marL="1091944" indent="-261086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471" indent="-207716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094752" y="2332187"/>
            <a:ext cx="3910703" cy="3502119"/>
          </a:xfrm>
          <a:prstGeom prst="rect">
            <a:avLst/>
          </a:prstGeom>
        </p:spPr>
        <p:txBody>
          <a:bodyPr lIns="0" rIns="0"/>
          <a:lstStyle>
            <a:lvl2pPr marL="415428" indent="-415428">
              <a:defRPr sz="2200">
                <a:latin typeface="Arial"/>
                <a:cs typeface="Arial"/>
              </a:defRPr>
            </a:lvl2pPr>
            <a:lvl3pPr marL="731327" indent="-315900">
              <a:defRPr sz="1800">
                <a:latin typeface="Arial"/>
                <a:cs typeface="Arial"/>
              </a:defRPr>
            </a:lvl3pPr>
            <a:lvl4pPr marL="1038572" indent="-30724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284" indent="-207716" defTabSz="334652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0550" y="1023703"/>
            <a:ext cx="8104910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83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5026" y="640203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5929" y="6392895"/>
            <a:ext cx="237770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8502" y="6406019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3920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1" y="1031394"/>
            <a:ext cx="285376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7" y="1031394"/>
            <a:ext cx="5132483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545" y="1831879"/>
            <a:ext cx="285376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7925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672061"/>
            <a:ext cx="59436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15942"/>
            <a:ext cx="59436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1" indent="0">
              <a:buNone/>
              <a:defRPr sz="2800"/>
            </a:lvl2pPr>
            <a:lvl3pPr marL="913945" indent="0">
              <a:buNone/>
              <a:defRPr sz="2400"/>
            </a:lvl3pPr>
            <a:lvl4pPr marL="1370915" indent="0">
              <a:buNone/>
              <a:defRPr sz="2000"/>
            </a:lvl4pPr>
            <a:lvl5pPr marL="1827885" indent="0">
              <a:buNone/>
              <a:defRPr sz="2000"/>
            </a:lvl5pPr>
            <a:lvl6pPr marL="2284855" indent="0">
              <a:buNone/>
              <a:defRPr sz="2000"/>
            </a:lvl6pPr>
            <a:lvl7pPr marL="2741829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238799"/>
            <a:ext cx="59436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971" indent="0">
              <a:buNone/>
              <a:defRPr sz="1200"/>
            </a:lvl2pPr>
            <a:lvl3pPr marL="913945" indent="0">
              <a:buNone/>
              <a:defRPr sz="1000"/>
            </a:lvl3pPr>
            <a:lvl4pPr marL="1370915" indent="0">
              <a:buNone/>
              <a:defRPr sz="900"/>
            </a:lvl4pPr>
            <a:lvl5pPr marL="1827885" indent="0">
              <a:buNone/>
              <a:defRPr sz="900"/>
            </a:lvl5pPr>
            <a:lvl6pPr marL="2284855" indent="0">
              <a:buNone/>
              <a:defRPr sz="900"/>
            </a:lvl6pPr>
            <a:lvl7pPr marL="2741829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46" y="6356351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877955" y="6356351"/>
            <a:ext cx="19061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altLang="ja-JP"/>
              <a:t>2018/7/25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6755" y="6356351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283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45" y="-23090"/>
            <a:ext cx="10056090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428631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447" y="103189"/>
            <a:ext cx="9230122" cy="544512"/>
          </a:xfrm>
          <a:prstGeom prst="rect">
            <a:avLst/>
          </a:prstGeom>
        </p:spPr>
        <p:txBody>
          <a:bodyPr lIns="98423" tIns="49211" rIns="98423" bIns="49211"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700"/>
            </a:lvl1pPr>
            <a:lvl2pPr marL="484365">
              <a:defRPr sz="1500"/>
            </a:lvl2pPr>
            <a:lvl3pPr marL="697488" indent="-170498">
              <a:buFont typeface="Wingdings" charset="2"/>
              <a:buChar char="§"/>
              <a:defRPr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832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2018/7/25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/>
              <a:t>‹#›</a:t>
            </a:fld>
            <a:endParaRPr kumimoji="1" lang="ja-JP" alt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5308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45853" y="114301"/>
            <a:ext cx="624285" cy="911225"/>
          </a:xfrm>
          <a:prstGeom prst="rect">
            <a:avLst/>
          </a:prstGeom>
          <a:ln/>
        </p:spPr>
        <p:txBody>
          <a:bodyPr/>
          <a:lstStyle>
            <a:lvl1pPr>
              <a:buNone/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endParaRPr kumimoji="0" lang="en-GB" sz="9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4937" y="541338"/>
            <a:ext cx="7890404" cy="4810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27264" y="6505575"/>
            <a:ext cx="617749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kumimoji="0" lang="en-GB" sz="90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0656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0A97-9B2A-0F4A-BCBE-D36BB53832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4593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2018/7/25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01E5-78E4-C142-9678-55F15796B7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86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8" indent="0">
              <a:buNone/>
              <a:defRPr sz="2800"/>
            </a:lvl2pPr>
            <a:lvl3pPr marL="914016" indent="0">
              <a:buNone/>
              <a:defRPr sz="2400"/>
            </a:lvl3pPr>
            <a:lvl4pPr marL="1371024" indent="0">
              <a:buNone/>
              <a:defRPr sz="2000"/>
            </a:lvl4pPr>
            <a:lvl5pPr marL="1828031" indent="0">
              <a:buNone/>
              <a:defRPr sz="2000"/>
            </a:lvl5pPr>
            <a:lvl6pPr marL="2285039" indent="0">
              <a:buNone/>
              <a:defRPr sz="2000"/>
            </a:lvl6pPr>
            <a:lvl7pPr marL="2742046" indent="0">
              <a:buNone/>
              <a:defRPr sz="2000"/>
            </a:lvl7pPr>
            <a:lvl8pPr marL="3199054" indent="0">
              <a:buNone/>
              <a:defRPr sz="2000"/>
            </a:lvl8pPr>
            <a:lvl9pPr marL="3656062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08" indent="0">
              <a:buNone/>
              <a:defRPr sz="1200"/>
            </a:lvl2pPr>
            <a:lvl3pPr marL="914016" indent="0">
              <a:buNone/>
              <a:defRPr sz="1000"/>
            </a:lvl3pPr>
            <a:lvl4pPr marL="1371024" indent="0">
              <a:buNone/>
              <a:defRPr sz="900"/>
            </a:lvl4pPr>
            <a:lvl5pPr marL="1828031" indent="0">
              <a:buNone/>
              <a:defRPr sz="900"/>
            </a:lvl5pPr>
            <a:lvl6pPr marL="2285039" indent="0">
              <a:buNone/>
              <a:defRPr sz="900"/>
            </a:lvl6pPr>
            <a:lvl7pPr marL="2742046" indent="0">
              <a:buNone/>
              <a:defRPr sz="900"/>
            </a:lvl7pPr>
            <a:lvl8pPr marL="3199054" indent="0">
              <a:buNone/>
              <a:defRPr sz="900"/>
            </a:lvl8pPr>
            <a:lvl9pPr marL="3656062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4861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576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844083" eaLnBrk="1" hangingPunct="1">
              <a:defRPr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44083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ＭＳ ゴシック" pitchFamily="49" charset="-128"/>
                <a:ea typeface="ＭＳ ゴシック" pitchFamily="49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44083" eaLnBrk="1" hangingPunct="1">
              <a:defRPr/>
            </a:lvl1pPr>
          </a:lstStyle>
          <a:p>
            <a:pPr>
              <a:defRPr/>
            </a:pPr>
            <a:fld id="{76E6ABAD-2164-574C-9CC4-0186A67EE1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4460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844083" eaLnBrk="1" hangingPunct="1">
              <a:defRPr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44083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ＭＳ ゴシック" pitchFamily="49" charset="-128"/>
                <a:ea typeface="ＭＳ ゴシック" pitchFamily="49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44083" eaLnBrk="1" hangingPunct="1">
              <a:defRPr/>
            </a:lvl1pPr>
          </a:lstStyle>
          <a:p>
            <a:pPr>
              <a:defRPr/>
            </a:pPr>
            <a:fld id="{7DBB5A5B-759C-6C4A-B083-C71D1728D20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61568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844083" eaLnBrk="1" hangingPunct="1">
              <a:defRPr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44083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ＭＳ ゴシック" pitchFamily="49" charset="-128"/>
                <a:ea typeface="ＭＳ ゴシック" pitchFamily="49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44083" eaLnBrk="1" hangingPunct="1">
              <a:defRPr/>
            </a:lvl1pPr>
          </a:lstStyle>
          <a:p>
            <a:pPr>
              <a:defRPr/>
            </a:pPr>
            <a:fld id="{85ECEB46-1484-E246-AEDD-4E5C5123B9C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50952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ED89A5E5-8E04-4E4B-AF62-6C5E306EC4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5729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21903" eaLnBrk="0" hangingPunct="0">
              <a:defRPr sz="1662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21903" eaLnBrk="0" hangingPunct="0">
              <a:defRPr sz="1662"/>
            </a:lvl1pPr>
          </a:lstStyle>
          <a:p>
            <a:pPr>
              <a:defRPr/>
            </a:pPr>
            <a:fld id="{2A3C9A2C-7AD9-1A45-B599-B16F7C034A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51692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2018/7/25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4725-0EC3-4426-BACB-2BA930CCFF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1968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455613" eaLnBrk="0" hangingPunct="0">
              <a:defRPr sz="1800"/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hangingPunct="0">
              <a:defRPr sz="18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 sz="1800"/>
            </a:lvl1pPr>
          </a:lstStyle>
          <a:p>
            <a:pPr>
              <a:defRPr/>
            </a:pPr>
            <a:fld id="{DBDE4DEF-106F-954E-BF30-3E495A832559}" type="slidenum">
              <a:rPr lang="ja-JP" altLang="en-US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2296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Garamond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Garamond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Garamond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44B48B2-5358-4B67-93B5-0E661ACD4F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631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5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16.emf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17.emf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8"/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2018/7/25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8"/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008"/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008"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7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9" r:id="rId12"/>
    <p:sldLayoutId id="2147483807" r:id="rId13"/>
  </p:sldLayoutIdLst>
  <p:hf hdr="0" ftr="0"/>
  <p:txStyles>
    <p:titleStyle>
      <a:lvl1pPr algn="ctr" defTabSz="457008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457008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8" indent="-285628" algn="l" defTabSz="457008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5" algn="l" defTabSz="457008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7" indent="-228505" algn="l" defTabSz="457008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5" algn="l" defTabSz="457008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3" indent="-228505" algn="l" defTabSz="45700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1" indent="-228505" algn="l" defTabSz="45700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59" indent="-228505" algn="l" defTabSz="45700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5" algn="l" defTabSz="45700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8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4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1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6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4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2" algn="l" defTabSz="45700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22041">
              <a:defRPr sz="1292">
                <a:solidFill>
                  <a:srgbClr val="000000"/>
                </a:solidFill>
                <a:latin typeface="ＭＳ ゴシック" charset="-128"/>
                <a:ea typeface="ＭＳ ゴシック" charset="-128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22041" eaLnBrk="0" hangingPunct="0">
              <a:defRPr sz="1292">
                <a:solidFill>
                  <a:srgbClr val="000000"/>
                </a:solidFill>
                <a:latin typeface="ＭＳ ゴシック" charset="0"/>
                <a:ea typeface="ＭＳ ゴシック" charset="0"/>
                <a:cs typeface="ＭＳ 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22041">
              <a:defRPr sz="1292">
                <a:solidFill>
                  <a:srgbClr val="000000"/>
                </a:solidFill>
                <a:latin typeface="ＭＳ ゴシック" charset="-128"/>
                <a:ea typeface="ＭＳ ゴシック" charset="-128"/>
              </a:defRPr>
            </a:lvl1pPr>
          </a:lstStyle>
          <a:p>
            <a:pPr>
              <a:defRPr/>
            </a:pPr>
            <a:fld id="{9711DB7E-EA3E-9240-B11A-B8764F67918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055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5pPr>
      <a:lvl6pPr marL="422041" algn="ctr" rtl="0" fontAlgn="base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844083" algn="ctr" rtl="0" fontAlgn="base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266124" algn="ctr" rtl="0" fontAlgn="base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688165" algn="ctr" rtl="0" fontAlgn="base">
        <a:spcBef>
          <a:spcPct val="0"/>
        </a:spcBef>
        <a:spcAft>
          <a:spcPct val="0"/>
        </a:spcAft>
        <a:defRPr kumimoji="1" sz="4062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Char char="•"/>
        <a:defRPr kumimoji="1" sz="29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85800" indent="-263525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+mn-lt"/>
          <a:ea typeface="+mn-ea"/>
        </a:defRPr>
      </a:lvl2pPr>
      <a:lvl3pPr marL="1054100" indent="-209550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</a:defRPr>
      </a:lvl3pPr>
      <a:lvl4pPr marL="1476375" indent="-20955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1898650" indent="-20955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kumimoji="1"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66" y="674"/>
            <a:ext cx="9902825" cy="6850063"/>
            <a:chOff x="0" y="0"/>
            <a:chExt cx="5758" cy="4315"/>
          </a:xfrm>
        </p:grpSpPr>
        <p:sp>
          <p:nvSpPr>
            <p:cNvPr id="41992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8 h 1906"/>
                <a:gd name="T4" fmla="*/ 6425 w 5740"/>
                <a:gd name="T5" fmla="*/ 148 h 1906"/>
                <a:gd name="T6" fmla="*/ 64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844083"/>
              <a:endParaRPr lang="ja-JP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99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08549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0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1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41997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844083"/>
                <a:endParaRPr lang="ja-JP" altLang="en-US" sz="18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553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4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</p:grpSp>
      </p:grpSp>
      <p:sp>
        <p:nvSpPr>
          <p:cNvPr id="108555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8556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89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5157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l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ctr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55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8F3867A2-63AF-364A-BB40-0631799550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34095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5pPr>
      <a:lvl6pPr marL="421903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6pPr>
      <a:lvl7pPr marL="843806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7pPr>
      <a:lvl8pPr marL="1265709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8pPr>
      <a:lvl9pPr marL="1687611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9pPr>
    </p:titleStyle>
    <p:bodyStyle>
      <a:lvl1pPr marL="312135" indent="-31213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21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1421" indent="-25938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050707" indent="-206625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472749" indent="-2066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894790" indent="-20662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320467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742370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164273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586178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03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806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709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61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515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42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32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224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 userDrawn="1"/>
        </p:nvGrpSpPr>
        <p:grpSpPr bwMode="auto">
          <a:xfrm>
            <a:off x="1" y="1"/>
            <a:ext cx="9902560" cy="6850063"/>
            <a:chOff x="0" y="0"/>
            <a:chExt cx="5758" cy="431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08549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08550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08551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ja-JP" altLang="en-US" sz="18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08553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108554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200">
                  <a:solidFill>
                    <a:srgbClr val="FFFFFF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</p:grpSp>
      </p:grpSp>
      <p:sp>
        <p:nvSpPr>
          <p:cNvPr id="108555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95300" y="0"/>
            <a:ext cx="8915400" cy="99189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8556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95300" y="1193369"/>
            <a:ext cx="8915400" cy="490580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5157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defTabSz="912813">
              <a:defRPr kumimoji="0" sz="120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eaLnBrk="1" hangingPunct="1">
              <a:defRPr/>
            </a:pPr>
            <a:r>
              <a:rPr lang="en-US" altLang="ja-JP"/>
              <a:t>2018/7/25</a:t>
            </a:r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ctr" defTabSz="912813">
              <a:defRPr kumimoji="0" sz="120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eaLnBrk="1" hangingPunct="1">
              <a:defRPr/>
            </a:pPr>
            <a:endParaRPr lang="en-US" altLang="ja-JP"/>
          </a:p>
        </p:txBody>
      </p:sp>
      <p:sp>
        <p:nvSpPr>
          <p:cNvPr id="10855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912813">
              <a:defRPr kumimoji="0" sz="120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eaLnBrk="1" hangingPunct="1">
              <a:defRPr/>
            </a:pPr>
            <a:fld id="{D48CA21A-0CE5-6449-99EB-FA2661D77EC8}" type="slidenum">
              <a:rPr lang="ja-JP" altLang="en-US" smtClean="0"/>
              <a:pPr eaLnBrk="1" hangingPunct="1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2986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05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6pPr>
      <a:lvl7pPr marL="9141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7pPr>
      <a:lvl8pPr marL="137115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8pPr>
      <a:lvl9pPr marL="1828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9pPr>
    </p:titleStyle>
    <p:bodyStyle>
      <a:lvl1pPr marL="338138" indent="-33813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1pPr>
      <a:lvl2pPr marL="738188" indent="-2809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2pPr>
      <a:lvl3pPr marL="1138238" indent="-22383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3pPr>
      <a:lvl4pPr marL="1595438" indent="-223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4pPr>
      <a:lvl5pPr marL="2052638" indent="-22383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Trebuchet MS" charset="0"/>
          <a:cs typeface="Trebuchet MS" charset="0"/>
        </a:defRPr>
      </a:lvl5pPr>
      <a:lvl6pPr marL="2513776" indent="-2285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0827" indent="-2285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7877" indent="-2285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4929" indent="-2285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0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0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1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4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1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1" algn="l" defTabSz="45705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48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A0F53089-0B39-4F46-B41E-43020ED6660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197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7015" y="104924"/>
            <a:ext cx="9462294" cy="571499"/>
          </a:xfrm>
          <a:prstGeom prst="rect">
            <a:avLst/>
          </a:prstGeom>
        </p:spPr>
        <p:txBody>
          <a:bodyPr vert="horz" lIns="91353" tIns="45676" rIns="91353" bIns="45676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424906" y="6465271"/>
            <a:ext cx="3136900" cy="365125"/>
          </a:xfrm>
          <a:prstGeom prst="rect">
            <a:avLst/>
          </a:prstGeom>
        </p:spPr>
        <p:txBody>
          <a:bodyPr vert="horz" lIns="84326" tIns="42162" rIns="84326" bIns="42162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US" sz="83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633118" y="6465271"/>
            <a:ext cx="928688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ctr">
              <a:defRPr sz="10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21645"/>
            <a:fld id="{B58F48A6-A3E1-4848-9AC3-B43F560BE4FE}" type="slidenum">
              <a:rPr kumimoji="0" lang="en-US" smtClean="0">
                <a:solidFill>
                  <a:prstClr val="white"/>
                </a:solidFill>
              </a:rPr>
              <a:pPr defTabSz="421645"/>
              <a:t>‹#›</a:t>
            </a:fld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4919" y="6465271"/>
            <a:ext cx="2208213" cy="365125"/>
          </a:xfrm>
          <a:prstGeom prst="rect">
            <a:avLst/>
          </a:prstGeom>
        </p:spPr>
        <p:txBody>
          <a:bodyPr vert="horz" lIns="91353" tIns="45676" rIns="91353" bIns="45676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21645"/>
            <a:endParaRPr kumimoji="0"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227024" y="885839"/>
            <a:ext cx="9462293" cy="5467349"/>
          </a:xfrm>
          <a:prstGeom prst="rect">
            <a:avLst/>
          </a:prstGeom>
        </p:spPr>
        <p:txBody>
          <a:bodyPr vert="horz" lIns="91353" tIns="45676" rIns="91353" bIns="4567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1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hdr="0" ftr="0"/>
  <p:txStyles>
    <p:titleStyle>
      <a:lvl1pPr algn="ctr" defTabSz="421645" rtl="0" eaLnBrk="1" latinLnBrk="0" hangingPunct="1">
        <a:spcBef>
          <a:spcPct val="0"/>
        </a:spcBef>
        <a:buNone/>
        <a:defRPr sz="2954" kern="1200">
          <a:solidFill>
            <a:srgbClr val="0000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6232" marR="0" indent="-316232" algn="l" defTabSz="843287" rtl="0" eaLnBrk="1" fontAlgn="base" latinLnBrk="0" hangingPunct="1">
        <a:lnSpc>
          <a:spcPct val="100000"/>
        </a:lnSpc>
        <a:spcBef>
          <a:spcPts val="1108"/>
        </a:spcBef>
        <a:spcAft>
          <a:spcPct val="0"/>
        </a:spcAft>
        <a:buClr>
          <a:srgbClr val="FF6600"/>
        </a:buClr>
        <a:buSzTx/>
        <a:buFontTx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171" marR="0" indent="-263527" algn="l" defTabSz="843287" rtl="0" eaLnBrk="1" fontAlgn="base" latinLnBrk="0" hangingPunct="1">
        <a:lnSpc>
          <a:spcPct val="100000"/>
        </a:lnSpc>
        <a:spcBef>
          <a:spcPts val="1108"/>
        </a:spcBef>
        <a:spcAft>
          <a:spcPct val="0"/>
        </a:spcAft>
        <a:buClr>
          <a:srgbClr val="4343CA"/>
        </a:buClr>
        <a:buSzTx/>
        <a:buFont typeface="Arial" charset="0"/>
        <a:buChar char="•"/>
        <a:tabLst/>
        <a:defRPr sz="212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54109" marR="0" indent="-210818" algn="l" defTabSz="843287" rtl="0" eaLnBrk="1" fontAlgn="base" latinLnBrk="0" hangingPunct="1">
        <a:lnSpc>
          <a:spcPct val="100000"/>
        </a:lnSpc>
        <a:spcBef>
          <a:spcPts val="1108"/>
        </a:spcBef>
        <a:spcAft>
          <a:spcPct val="0"/>
        </a:spcAft>
        <a:buClr>
          <a:srgbClr val="660066"/>
        </a:buClr>
        <a:buSzTx/>
        <a:buFontTx/>
        <a:buChar char="•"/>
        <a:tabLst/>
        <a:defRPr sz="203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75752" marR="0" indent="-210818" algn="l" defTabSz="843287" rtl="0" eaLnBrk="1" fontAlgn="base" latinLnBrk="0" hangingPunct="1">
        <a:lnSpc>
          <a:spcPct val="100000"/>
        </a:lnSpc>
        <a:spcBef>
          <a:spcPts val="1108"/>
        </a:spcBef>
        <a:spcAft>
          <a:spcPct val="0"/>
        </a:spcAft>
        <a:buClr>
          <a:srgbClr val="008000"/>
        </a:buClr>
        <a:buSzTx/>
        <a:buFont typeface="Arial" charset="0"/>
        <a:buChar char="•"/>
        <a:tabLst/>
        <a:defRPr sz="1846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97395" marR="0" indent="-210818" algn="l" defTabSz="84328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73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19039" indent="-210818" algn="l" defTabSz="421645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0682" indent="-210818" algn="l" defTabSz="421645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2325" indent="-210818" algn="l" defTabSz="421645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3968" indent="-210818" algn="l" defTabSz="421645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645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287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4929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6576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8216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2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1504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3148" algn="l" defTabSz="421645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854" y="114303"/>
            <a:ext cx="631164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184937" y="114300"/>
            <a:ext cx="7890404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defTabSz="91439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GB" sz="24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184937" y="307978"/>
            <a:ext cx="789040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25547" y="6477000"/>
            <a:ext cx="96463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395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kumimoji="0"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184937" y="114303"/>
            <a:ext cx="71818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defTabSz="914395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sz="1000" dirty="0">
                <a:solidFill>
                  <a:srgbClr val="FFFFFF"/>
                </a:solidFill>
                <a:ea typeface="ＭＳ Ｐゴシック" pitchFamily="112" charset="-128"/>
              </a:rPr>
              <a:t>E-XFEL Status and First Beam Results</a:t>
            </a:r>
            <a:endParaRPr kumimoji="0" lang="en-GB" sz="1000" dirty="0">
              <a:solidFill>
                <a:srgbClr val="FFFFFF"/>
              </a:solidFill>
              <a:ea typeface="ＭＳ Ｐゴシック" pitchFamily="112" charset="-128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" y="114303"/>
            <a:ext cx="98716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38549" y="1347788"/>
            <a:ext cx="8636794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text format – don’t edit!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9153016" y="784803"/>
            <a:ext cx="624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defTabSz="914395" eaLnBrk="0" fontAlgn="base" hangingPunct="0">
              <a:spcBef>
                <a:spcPct val="0"/>
              </a:spcBef>
              <a:spcAft>
                <a:spcPct val="0"/>
              </a:spcAft>
            </a:pPr>
            <a:fld id="{7BD41925-BADA-44CD-9D29-92AC82CF061D}" type="slidenum">
              <a:rPr kumimoji="0" lang="en-GB" sz="1000" b="1" smtClean="0">
                <a:solidFill>
                  <a:srgbClr val="FFFFFF"/>
                </a:solidFill>
                <a:ea typeface="Geneva" pitchFamily="1" charset="-128"/>
              </a:rPr>
              <a:pPr algn="ctr" defTabSz="91439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sz="1000" b="1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7264" y="6477003"/>
            <a:ext cx="964459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395" fontAlgn="base">
              <a:spcAft>
                <a:spcPct val="0"/>
              </a:spcAft>
            </a:pPr>
            <a:r>
              <a:rPr kumimoji="0" lang="en-US" sz="800" dirty="0">
                <a:ea typeface="ＭＳ Ｐゴシック" pitchFamily="112" charset="-128"/>
              </a:rPr>
              <a:t>E-XFEL status and first beam results, LCWS2016. 4-9 December 2016</a:t>
            </a:r>
          </a:p>
          <a:p>
            <a:pPr defTabSz="914395" fontAlgn="base">
              <a:spcAft>
                <a:spcPct val="0"/>
              </a:spcAft>
            </a:pPr>
            <a:r>
              <a:rPr kumimoji="0" lang="en-GB" sz="800" dirty="0">
                <a:ea typeface="ＭＳ Ｐゴシック" pitchFamily="112" charset="-128"/>
              </a:rPr>
              <a:t>Wolf-Dietrich M</a:t>
            </a:r>
            <a:r>
              <a:rPr kumimoji="0" lang="de-DE" sz="800" dirty="0">
                <a:ea typeface="ＭＳ Ｐゴシック" pitchFamily="112" charset="-128"/>
              </a:rPr>
              <a:t>ö</a:t>
            </a:r>
            <a:r>
              <a:rPr kumimoji="0" lang="en-US" sz="800" dirty="0" err="1">
                <a:ea typeface="ＭＳ Ｐゴシック" pitchFamily="112" charset="-128"/>
              </a:rPr>
              <a:t>ller</a:t>
            </a:r>
            <a:r>
              <a:rPr kumimoji="0" lang="en-US" sz="800" dirty="0">
                <a:ea typeface="ＭＳ Ｐゴシック" pitchFamily="112" charset="-128"/>
              </a:rPr>
              <a:t>, DESY</a:t>
            </a:r>
            <a:endParaRPr kumimoji="0" lang="en-GB" sz="800" dirty="0">
              <a:ea typeface="ＭＳ Ｐゴシック" pitchFamily="112" charset="-128"/>
            </a:endParaRP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85" y="6516691"/>
            <a:ext cx="632883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12" y="6511928"/>
            <a:ext cx="273446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8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7" r:id="rId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19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395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59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7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48" indent="-29844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797" indent="-258762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58" indent="-257174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07" indent="-258762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55" indent="-223837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53" indent="-22383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50" indent="-22383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48" indent="-22383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45" indent="-223837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97833" y="6515100"/>
            <a:ext cx="116601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3654" y="6515100"/>
            <a:ext cx="582149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7651" y="6515100"/>
            <a:ext cx="48498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2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57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altLang="ja-JP">
                <a:solidFill>
                  <a:prstClr val="white">
                    <a:lumMod val="50000"/>
                  </a:prstClr>
                </a:solidFill>
              </a:rPr>
              <a:t>2018/7/25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3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4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/>
              <a:pPr algn="r" defTabSz="457016"/>
              <a:t>‹#›</a:t>
            </a:fld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46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" y="197882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8" r:id="rId11"/>
  </p:sldLayoutIdLst>
  <p:transition>
    <p:fade/>
  </p:transition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97833" y="6515100"/>
            <a:ext cx="116601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ja-JP"/>
              <a:t>2018/7/25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3654" y="6515100"/>
            <a:ext cx="582149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7651" y="6515100"/>
            <a:ext cx="48498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13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11"/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2018/7/25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11"/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011"/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011"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hf hdr="0" ftr="0"/>
  <p:txStyles>
    <p:titleStyle>
      <a:lvl1pPr algn="ctr" defTabSz="45701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457011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457011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457011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457011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457011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45701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45701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45701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45701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366" y="674"/>
            <a:ext cx="9902825" cy="6850063"/>
            <a:chOff x="0" y="0"/>
            <a:chExt cx="5758" cy="4315"/>
          </a:xfrm>
        </p:grpSpPr>
        <p:sp>
          <p:nvSpPr>
            <p:cNvPr id="41992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8 h 1906"/>
                <a:gd name="T4" fmla="*/ 6425 w 5740"/>
                <a:gd name="T5" fmla="*/ 148 h 1906"/>
                <a:gd name="T6" fmla="*/ 64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844083"/>
              <a:endParaRPr lang="ja-JP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99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08549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0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1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41997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844083"/>
                <a:endParaRPr lang="ja-JP" altLang="en-US" sz="18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553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  <p:sp>
            <p:nvSpPr>
              <p:cNvPr id="108554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844083" eaLnBrk="1" hangingPunct="1">
                  <a:defRPr/>
                </a:pPr>
                <a:endParaRPr lang="ja-JP" altLang="en-US" sz="1108">
                  <a:solidFill>
                    <a:srgbClr val="FFFFFF"/>
                  </a:solidFill>
                  <a:latin typeface="Times" charset="0"/>
                  <a:ea typeface="ヒラギノ丸ゴ Pro W4" charset="0"/>
                </a:endParaRPr>
              </a:p>
            </p:txBody>
          </p:sp>
        </p:grpSp>
      </p:grpSp>
      <p:sp>
        <p:nvSpPr>
          <p:cNvPr id="108555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8556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4989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5157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l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ctr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55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843806" eaLnBrk="1" hangingPunct="1">
              <a:defRPr kumimoji="0" sz="1108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8F3867A2-63AF-364A-BB40-0631799550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1528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5pPr>
      <a:lvl6pPr marL="421903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6pPr>
      <a:lvl7pPr marL="843806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7pPr>
      <a:lvl8pPr marL="1265709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8pPr>
      <a:lvl9pPr marL="1687611" algn="ctr" rtl="0" fontAlgn="base">
        <a:spcBef>
          <a:spcPct val="0"/>
        </a:spcBef>
        <a:spcAft>
          <a:spcPct val="0"/>
        </a:spcAft>
        <a:defRPr sz="2954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ヒラギノ角ゴ Pro W3" charset="0"/>
          <a:ea typeface="ヒラギノ角ゴ Pro W3" charset="0"/>
          <a:cs typeface="ヒラギノ角ゴ Pro W3" charset="0"/>
        </a:defRPr>
      </a:lvl9pPr>
    </p:titleStyle>
    <p:bodyStyle>
      <a:lvl1pPr marL="312135" indent="-31213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21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1421" indent="-25938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050707" indent="-206625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472749" indent="-206625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894790" indent="-20662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320467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742370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164273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586178" indent="-210951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03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806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709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61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515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42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321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224" algn="l" defTabSz="42190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728" y="6394557"/>
            <a:ext cx="23203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defTabSz="457016"/>
            <a:r>
              <a:rPr kumimoji="0" lang="en-US" altLang="ja-JP">
                <a:solidFill>
                  <a:prstClr val="white">
                    <a:lumMod val="50000"/>
                  </a:prstClr>
                </a:solidFill>
                <a:latin typeface="Calibri"/>
              </a:rPr>
              <a:t>2018/7/25</a:t>
            </a:r>
            <a:endParaRPr kumimoji="0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763" y="6391733"/>
            <a:ext cx="17760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defTabSz="457016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5918" y="6393145"/>
            <a:ext cx="2311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7F7F7F"/>
                </a:solidFill>
                <a:latin typeface="+mn-lt"/>
                <a:cs typeface="Arial"/>
              </a:defRPr>
            </a:lvl1pPr>
          </a:lstStyle>
          <a:p>
            <a:pPr algn="r" defTabSz="457016"/>
            <a:fld id="{AAB6FA28-7AEC-3F43-9C2D-3DB969CFEC6A}" type="slidenum">
              <a:rPr kumimoji="0" lang="en-US" smtClean="0"/>
              <a:pPr algn="r" defTabSz="457016"/>
              <a:t>‹#›</a:t>
            </a:fld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00546" y="1039091"/>
            <a:ext cx="8104597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948" y="197882"/>
            <a:ext cx="273338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0550" y="633145"/>
            <a:ext cx="8104910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550" y="6217227"/>
            <a:ext cx="8104910" cy="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</p:sldLayoutIdLst>
  <p:transition>
    <p:fade/>
  </p:transition>
  <p:hf hdr="0" ftr="0"/>
  <p:txStyles>
    <p:titleStyle>
      <a:lvl1pPr algn="ctr" defTabSz="4569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9" indent="-342729" algn="l" defTabSz="456971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742579" indent="-285605" algn="l" defTabSz="45697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9" indent="-228485" algn="l" defTabSz="456971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599400" indent="-228485" algn="l" defTabSz="4569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1" indent="-228485" algn="l" defTabSz="4569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5" indent="-228485" algn="l" defTabSz="4569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5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4569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image" Target="../media/image24.jp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tiff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emf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emf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1.pn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07621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05.jpeg"/><Relationship Id="rId4" Type="http://schemas.openxmlformats.org/officeDocument/2006/relationships/image" Target="../media/image10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15.jpg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16274" y="1480980"/>
            <a:ext cx="7306976" cy="1217432"/>
          </a:xfrm>
          <a:solidFill>
            <a:srgbClr val="CCFFCC"/>
          </a:solidFill>
        </p:spPr>
        <p:txBody>
          <a:bodyPr>
            <a:noAutofit/>
          </a:bodyPr>
          <a:lstStyle/>
          <a:p>
            <a:r>
              <a:rPr lang="en-US" altLang="ja-JP" b="1" dirty="0">
                <a:latin typeface="Helvetica" pitchFamily="2" charset="0"/>
              </a:rPr>
              <a:t>ILC Accelerator overview</a:t>
            </a:r>
            <a:endParaRPr lang="ja-JP" altLang="en-US" b="1" dirty="0">
              <a:latin typeface="Helvetica" pitchFamily="2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8CCE-6028-D344-BA7E-255CF04F3D33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E5430A-2EDA-6949-826B-CC69FFA8F10E}"/>
              </a:ext>
            </a:extLst>
          </p:cNvPr>
          <p:cNvSpPr txBox="1"/>
          <p:nvPr/>
        </p:nvSpPr>
        <p:spPr>
          <a:xfrm>
            <a:off x="2482404" y="3630572"/>
            <a:ext cx="44517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Helvetica" pitchFamily="2" charset="0"/>
              </a:rPr>
              <a:t>S. </a:t>
            </a:r>
            <a:r>
              <a:rPr lang="en-US" altLang="ja-JP" sz="2400" dirty="0" err="1">
                <a:latin typeface="Helvetica" pitchFamily="2" charset="0"/>
              </a:rPr>
              <a:t>Michizono</a:t>
            </a:r>
            <a:r>
              <a:rPr lang="en-US" altLang="ja-JP" sz="2400" dirty="0">
                <a:latin typeface="Helvetica" pitchFamily="2" charset="0"/>
              </a:rPr>
              <a:t> and A. Yamamoto</a:t>
            </a:r>
          </a:p>
          <a:p>
            <a:pPr algn="ctr"/>
            <a:endParaRPr lang="en-US" altLang="ja-JP" sz="2400" dirty="0">
              <a:latin typeface="Helvetica" pitchFamily="2" charset="0"/>
            </a:endParaRPr>
          </a:p>
          <a:p>
            <a:pPr algn="ctr"/>
            <a:r>
              <a:rPr lang="en-US" altLang="ja-JP" sz="2400" dirty="0">
                <a:latin typeface="Helvetica" pitchFamily="2" charset="0"/>
              </a:rPr>
              <a:t>(LCC/ILC/KEK)</a:t>
            </a:r>
          </a:p>
          <a:p>
            <a:pPr algn="ctr"/>
            <a:endParaRPr lang="en-US" altLang="ja-JP" sz="2400" dirty="0">
              <a:latin typeface="Helvetica" pitchFamily="2" charset="0"/>
            </a:endParaRPr>
          </a:p>
          <a:p>
            <a:pPr algn="ctr"/>
            <a:r>
              <a:rPr lang="en-US" altLang="ja-JP" sz="2400" dirty="0">
                <a:latin typeface="Helvetica" pitchFamily="2" charset="0"/>
              </a:rPr>
              <a:t> Higgs Hunting 2018, Paris</a:t>
            </a:r>
          </a:p>
          <a:p>
            <a:pPr algn="ctr"/>
            <a:r>
              <a:rPr lang="en-US" altLang="ja-JP" sz="2400" dirty="0">
                <a:latin typeface="Helvetica" pitchFamily="2" charset="0"/>
              </a:rPr>
              <a:t>2018-7-25</a:t>
            </a:r>
            <a:endParaRPr lang="ja-JP" altLang="en-US" sz="2400">
              <a:latin typeface="Helvetica" pitchFamily="2" charset="0"/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06885CF-D563-BD47-9E77-6D8646F5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92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6AB41-058C-2345-9EC1-2BEA68B5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>
                <a:solidFill>
                  <a:schemeClr val="bg1">
                    <a:lumMod val="65000"/>
                  </a:schemeClr>
                </a:solidFill>
              </a:rPr>
              <a:t>Outline</a:t>
            </a:r>
            <a:endParaRPr lang="ja-JP" altLang="en-US" sz="54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3EACAA-A17D-C94A-92CB-5D07790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1A8EC-9B68-6543-BF18-4CB6734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98F54EB-C297-6A43-B1E6-A367089EA8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43956"/>
            <a:ext cx="8229600" cy="3108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Introduction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ILC-250 overview 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Key technologies advanced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Progress in cost-reduction</a:t>
            </a:r>
            <a:r>
              <a:rPr lang="ja-JP" altLang="en-US" sz="2800" i="1"/>
              <a:t> </a:t>
            </a:r>
            <a:r>
              <a:rPr lang="en-US" altLang="ja-JP" sz="2800" i="1" dirty="0"/>
              <a:t>R&amp;D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Project Status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2779088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25627" y="1069119"/>
            <a:ext cx="9380100" cy="5068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585" b="1" i="1" dirty="0"/>
              <a:t>Key Technologies advanced</a:t>
            </a:r>
            <a:r>
              <a:rPr lang="en-US" altLang="ja-JP" sz="2585" i="1" dirty="0"/>
              <a:t>! </a:t>
            </a:r>
          </a:p>
          <a:p>
            <a:pPr marL="328253" indent="-328253"/>
            <a:r>
              <a:rPr lang="en-US" altLang="ja-JP" sz="2215" u="sng" dirty="0"/>
              <a:t>Nano-beam Technology</a:t>
            </a:r>
            <a:r>
              <a:rPr lang="ja-JP" altLang="en-US" sz="2215" u="sng" dirty="0"/>
              <a:t>：</a:t>
            </a:r>
            <a:r>
              <a:rPr lang="en-US" altLang="ja-JP" sz="2215" u="sng" dirty="0">
                <a:solidFill>
                  <a:srgbClr val="BFBFBF"/>
                </a:solidFill>
              </a:rPr>
              <a:t> </a:t>
            </a:r>
          </a:p>
          <a:p>
            <a:pPr marL="358713" lvl="2" indent="0">
              <a:buNone/>
            </a:pPr>
            <a:r>
              <a:rPr lang="en-US" altLang="ja-JP" sz="2215" b="1" dirty="0">
                <a:solidFill>
                  <a:srgbClr val="008000"/>
                </a:solidFill>
                <a:latin typeface="+mn-lt"/>
              </a:rPr>
              <a:t>KEK-ATF2</a:t>
            </a:r>
            <a:r>
              <a:rPr lang="en-US" altLang="ja-JP" sz="2215" dirty="0">
                <a:solidFill>
                  <a:srgbClr val="008000"/>
                </a:solidFill>
                <a:latin typeface="+mn-lt"/>
              </a:rPr>
              <a:t>: </a:t>
            </a:r>
            <a:r>
              <a:rPr lang="en-US" altLang="ja-JP" sz="2215" dirty="0">
                <a:solidFill>
                  <a:srgbClr val="000000"/>
                </a:solidFill>
                <a:latin typeface="+mn-lt"/>
              </a:rPr>
              <a:t>FF </a:t>
            </a:r>
            <a:r>
              <a:rPr lang="en-US" altLang="ja-JP" sz="2215" b="1" dirty="0">
                <a:solidFill>
                  <a:srgbClr val="000000"/>
                </a:solidFill>
                <a:latin typeface="+mn-lt"/>
              </a:rPr>
              <a:t>beam size (v</a:t>
            </a:r>
            <a:r>
              <a:rPr lang="en-US" altLang="ja-JP" sz="2215" dirty="0">
                <a:solidFill>
                  <a:srgbClr val="000000"/>
                </a:solidFill>
                <a:latin typeface="+mn-lt"/>
              </a:rPr>
              <a:t>)</a:t>
            </a:r>
            <a:r>
              <a:rPr lang="en-US" altLang="ja-JP" sz="2215" dirty="0">
                <a:latin typeface="+mn-lt"/>
              </a:rPr>
              <a:t>: </a:t>
            </a:r>
            <a:r>
              <a:rPr lang="en-US" altLang="ja-JP" sz="2215" dirty="0">
                <a:solidFill>
                  <a:srgbClr val="FF0000"/>
                </a:solidFill>
                <a:latin typeface="+mn-lt"/>
              </a:rPr>
              <a:t>41 nm </a:t>
            </a:r>
            <a:r>
              <a:rPr lang="en-US" altLang="ja-JP" sz="2215" dirty="0">
                <a:solidFill>
                  <a:srgbClr val="000000"/>
                </a:solidFill>
                <a:latin typeface="+mn-lt"/>
              </a:rPr>
              <a:t>at 1.3 </a:t>
            </a:r>
            <a:r>
              <a:rPr lang="en-US" altLang="ja-JP" sz="2215" dirty="0" err="1">
                <a:solidFill>
                  <a:srgbClr val="000000"/>
                </a:solidFill>
                <a:latin typeface="+mn-lt"/>
              </a:rPr>
              <a:t>GeV</a:t>
            </a:r>
            <a:r>
              <a:rPr lang="en-US" altLang="ja-JP" sz="2215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2215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ja-JP" sz="2215" dirty="0">
                <a:latin typeface="+mn-lt"/>
              </a:rPr>
              <a:t>(equiv. to 7 nm at ILC</a:t>
            </a:r>
            <a:r>
              <a:rPr lang="ja-JP" altLang="en-US" sz="2215">
                <a:latin typeface="+mn-lt"/>
              </a:rPr>
              <a:t>）</a:t>
            </a:r>
            <a:endParaRPr lang="en-US" altLang="ja-JP" sz="2215" u="sng" dirty="0"/>
          </a:p>
          <a:p>
            <a:pPr marL="328253" indent="-328253"/>
            <a:r>
              <a:rPr lang="en-US" altLang="ja-JP" sz="2215" u="sng" dirty="0"/>
              <a:t>SRF Technology </a:t>
            </a:r>
            <a:r>
              <a:rPr lang="ja-JP" altLang="en-US" sz="2215" u="sng" dirty="0"/>
              <a:t>：</a:t>
            </a:r>
            <a:r>
              <a:rPr lang="en-US" altLang="ja-JP" sz="2215" u="sng" dirty="0"/>
              <a:t> </a:t>
            </a:r>
          </a:p>
          <a:p>
            <a:pPr marL="358713" lvl="2" indent="0">
              <a:buNone/>
            </a:pPr>
            <a:r>
              <a:rPr lang="en-US" altLang="ja-JP" sz="2215" b="1" dirty="0">
                <a:solidFill>
                  <a:srgbClr val="008000"/>
                </a:solidFill>
                <a:latin typeface="+mn-lt"/>
              </a:rPr>
              <a:t>European XFEL</a:t>
            </a:r>
            <a:r>
              <a:rPr lang="en-US" altLang="ja-JP" sz="2215" dirty="0">
                <a:solidFill>
                  <a:srgbClr val="660066"/>
                </a:solidFill>
                <a:latin typeface="+mn-lt"/>
              </a:rPr>
              <a:t> 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completed</a:t>
            </a:r>
            <a:r>
              <a:rPr lang="en-US" altLang="ja-JP" sz="2215" dirty="0">
                <a:solidFill>
                  <a:srgbClr val="660066"/>
                </a:solidFill>
                <a:latin typeface="+mn-lt"/>
              </a:rPr>
              <a:t>: &lt;</a:t>
            </a:r>
            <a:r>
              <a:rPr lang="en-US" altLang="ja-JP" sz="2215" dirty="0">
                <a:solidFill>
                  <a:srgbClr val="FF0000"/>
                </a:solidFill>
                <a:latin typeface="+mn-lt"/>
              </a:rPr>
              <a:t>G = ~ 30 MV/m</a:t>
            </a:r>
            <a:r>
              <a:rPr lang="en-US" altLang="ja-JP" sz="2215" dirty="0">
                <a:solidFill>
                  <a:srgbClr val="660066"/>
                </a:solidFill>
                <a:latin typeface="+mn-lt"/>
              </a:rPr>
              <a:t>&gt;  achieved with 800 cavities</a:t>
            </a:r>
          </a:p>
          <a:p>
            <a:pPr marL="358713" lvl="2" indent="0">
              <a:buNone/>
            </a:pPr>
            <a:r>
              <a:rPr lang="en-US" altLang="ja-JP" sz="2215" dirty="0">
                <a:solidFill>
                  <a:srgbClr val="660066"/>
                </a:solidFill>
                <a:latin typeface="+mn-lt"/>
              </a:rPr>
              <a:t>	 and accelerator operation reaches the </a:t>
            </a:r>
            <a:r>
              <a:rPr lang="en-US" altLang="ja-JP" sz="2215" dirty="0">
                <a:solidFill>
                  <a:srgbClr val="FF0000"/>
                </a:solidFill>
                <a:latin typeface="+mn-lt"/>
              </a:rPr>
              <a:t>design energy</a:t>
            </a:r>
            <a:r>
              <a:rPr lang="en-US" altLang="ja-JP" sz="2215" dirty="0">
                <a:solidFill>
                  <a:srgbClr val="660066"/>
                </a:solidFill>
                <a:latin typeface="+mn-lt"/>
              </a:rPr>
              <a:t>.</a:t>
            </a:r>
          </a:p>
          <a:p>
            <a:pPr marL="358713" lvl="2" indent="0">
              <a:buNone/>
            </a:pPr>
            <a:r>
              <a:rPr lang="en-US" altLang="ja-JP" sz="2215" b="1" dirty="0">
                <a:solidFill>
                  <a:srgbClr val="008000"/>
                </a:solidFill>
                <a:latin typeface="+mn-lt"/>
              </a:rPr>
              <a:t>LCLS-II: </a:t>
            </a:r>
            <a:r>
              <a:rPr lang="en-US" altLang="ja-JP" sz="2215" dirty="0">
                <a:latin typeface="+mn-lt"/>
              </a:rPr>
              <a:t>construction 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in progress </a:t>
            </a:r>
          </a:p>
          <a:p>
            <a:pPr marL="358713" lvl="2" indent="0">
              <a:buNone/>
            </a:pPr>
            <a:r>
              <a:rPr lang="en-US" altLang="ja-JP" sz="2215" b="1" dirty="0">
                <a:solidFill>
                  <a:srgbClr val="00B050"/>
                </a:solidFill>
                <a:latin typeface="+mn-lt"/>
              </a:rPr>
              <a:t>H-FEL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  </a:t>
            </a:r>
            <a:r>
              <a:rPr lang="en-US" altLang="ja-JP" sz="2215" dirty="0">
                <a:solidFill>
                  <a:srgbClr val="00B050"/>
                </a:solidFill>
                <a:latin typeface="+mn-lt"/>
              </a:rPr>
              <a:t>(Shanghai): 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approved </a:t>
            </a:r>
          </a:p>
          <a:p>
            <a:pPr marL="358713" lvl="2" indent="0">
              <a:buNone/>
            </a:pPr>
            <a:r>
              <a:rPr lang="en-US" altLang="ja-JP" sz="2215" b="1" dirty="0">
                <a:solidFill>
                  <a:srgbClr val="008000"/>
                </a:solidFill>
                <a:latin typeface="+mn-lt"/>
              </a:rPr>
              <a:t>US-Japan: 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Cost Reduction R&amp;Ds in progress</a:t>
            </a:r>
            <a:r>
              <a:rPr lang="en-US" altLang="ja-JP" sz="2215" dirty="0">
                <a:latin typeface="+mn-lt"/>
              </a:rPr>
              <a:t>, focusing on </a:t>
            </a:r>
            <a:r>
              <a:rPr lang="en-US" altLang="ja-JP" sz="2215" b="1" dirty="0"/>
              <a:t> </a:t>
            </a:r>
            <a:r>
              <a:rPr lang="en-US" altLang="ja-JP" sz="2215" b="1" dirty="0" err="1">
                <a:solidFill>
                  <a:srgbClr val="00B050"/>
                </a:solidFill>
              </a:rPr>
              <a:t>Nb</a:t>
            </a:r>
            <a:r>
              <a:rPr lang="en-US" altLang="ja-JP" sz="2215" b="1" dirty="0">
                <a:solidFill>
                  <a:srgbClr val="00B050"/>
                </a:solidFill>
              </a:rPr>
              <a:t>-material</a:t>
            </a:r>
            <a:r>
              <a:rPr lang="en-US" altLang="ja-JP" sz="2215" b="1" dirty="0"/>
              <a:t> and </a:t>
            </a:r>
          </a:p>
          <a:p>
            <a:pPr marL="358713" lvl="2" indent="0">
              <a:buNone/>
            </a:pPr>
            <a:r>
              <a:rPr lang="en-US" altLang="ja-JP" sz="2215" b="1" dirty="0"/>
              <a:t>“</a:t>
            </a:r>
            <a:r>
              <a:rPr lang="en-US" altLang="ja-JP" sz="2215" b="1" dirty="0">
                <a:solidFill>
                  <a:srgbClr val="008000"/>
                </a:solidFill>
              </a:rPr>
              <a:t>N-Infusion</a:t>
            </a:r>
            <a:r>
              <a:rPr lang="en-US" altLang="ja-JP" sz="2215" b="1" dirty="0"/>
              <a:t>” process for High-Q and -G </a:t>
            </a:r>
            <a:endParaRPr lang="en-US" altLang="ja-JP" sz="2585" b="1" i="1" dirty="0">
              <a:latin typeface="+mn-lt"/>
            </a:endParaRPr>
          </a:p>
          <a:p>
            <a:pPr marL="67108" lvl="1" indent="0">
              <a:buNone/>
            </a:pPr>
            <a:r>
              <a:rPr lang="en-US" altLang="ja-JP" sz="2585" b="1" i="1" dirty="0">
                <a:latin typeface="+mn-lt"/>
              </a:rPr>
              <a:t>General design updated: </a:t>
            </a:r>
          </a:p>
          <a:p>
            <a:pPr marL="410007" lvl="1" indent="-342900">
              <a:buFont typeface="Arial" panose="020B0604020202020204" pitchFamily="34" charset="0"/>
              <a:buChar char="•"/>
            </a:pPr>
            <a:r>
              <a:rPr lang="en-US" altLang="ja-JP" sz="2215" b="1" dirty="0">
                <a:solidFill>
                  <a:srgbClr val="008000"/>
                </a:solidFill>
                <a:latin typeface="+mn-lt"/>
              </a:rPr>
              <a:t>ILC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US" altLang="ja-JP" sz="2215" dirty="0">
                <a:solidFill>
                  <a:srgbClr val="FF0000"/>
                </a:solidFill>
                <a:latin typeface="+mn-lt"/>
              </a:rPr>
              <a:t>250</a:t>
            </a:r>
            <a:r>
              <a:rPr lang="en-US" altLang="ja-JP" sz="2215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US" altLang="ja-JP" sz="2215" dirty="0">
                <a:solidFill>
                  <a:srgbClr val="000000"/>
                </a:solidFill>
                <a:latin typeface="+mn-lt"/>
              </a:rPr>
              <a:t>GeV</a:t>
            </a:r>
            <a:r>
              <a:rPr lang="en-US" altLang="ja-JP" sz="2215" dirty="0">
                <a:latin typeface="+mn-lt"/>
              </a:rPr>
              <a:t> proposal authorized by ICFA/LCB, 2017 </a:t>
            </a:r>
            <a:endParaRPr lang="en-US" altLang="ja-JP" sz="2215" dirty="0"/>
          </a:p>
          <a:p>
            <a:pPr marL="0" indent="0"/>
            <a:endParaRPr lang="ja-JP" altLang="en-US" sz="1662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12292" y="370819"/>
            <a:ext cx="7259499" cy="451765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altLang="ja-JP" sz="2954" dirty="0"/>
              <a:t>  </a:t>
            </a:r>
            <a:r>
              <a:rPr lang="en-US" altLang="ja-JP" sz="3323" dirty="0"/>
              <a:t>Technical Status in 2018</a:t>
            </a:r>
            <a:endParaRPr lang="ja-JP" altLang="en-US" sz="3323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11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8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Diagonal Corner Rectangle 7"/>
          <p:cNvSpPr/>
          <p:nvPr/>
        </p:nvSpPr>
        <p:spPr>
          <a:xfrm>
            <a:off x="559990" y="937312"/>
            <a:ext cx="8591904" cy="5628908"/>
          </a:xfrm>
          <a:prstGeom prst="round2DiagRect">
            <a:avLst>
              <a:gd name="adj1" fmla="val 9416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/>
            <a:endParaRPr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2" y="1029304"/>
            <a:ext cx="5911958" cy="2849649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865570" y="1657690"/>
            <a:ext cx="1580704" cy="305289"/>
          </a:xfrm>
          <a:prstGeom prst="rect">
            <a:avLst/>
          </a:prstGeom>
          <a:solidFill>
            <a:srgbClr val="FFFFFF"/>
          </a:solidFill>
        </p:spPr>
        <p:txBody>
          <a:bodyPr wrap="square" lIns="28017" tIns="14008" rIns="28017" bIns="14008" rtlCol="0">
            <a:spAutoFit/>
          </a:bodyPr>
          <a:lstStyle/>
          <a:p>
            <a:pPr defTabSz="457004"/>
            <a:r>
              <a:rPr lang="en-US" altLang="ja-JP" b="1" dirty="0">
                <a:solidFill>
                  <a:prstClr val="black"/>
                </a:solidFill>
                <a:ea typeface="ＭＳ Ｐゴシック"/>
                <a:cs typeface="ＭＳ Ｐゴシック"/>
              </a:rPr>
              <a:t>Layout of ILC</a:t>
            </a:r>
            <a:endParaRPr lang="ja-JP" altLang="en-US" b="1" dirty="0">
              <a:solidFill>
                <a:prstClr val="black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5" name="台形 24"/>
          <p:cNvSpPr/>
          <p:nvPr/>
        </p:nvSpPr>
        <p:spPr>
          <a:xfrm rot="21251157">
            <a:off x="1583841" y="2555977"/>
            <a:ext cx="2740680" cy="1165833"/>
          </a:xfrm>
          <a:prstGeom prst="trapezoid">
            <a:avLst>
              <a:gd name="adj" fmla="val 93823"/>
            </a:avLst>
          </a:prstGeom>
          <a:gradFill flip="none" rotWithShape="1">
            <a:gsLst>
              <a:gs pos="45000">
                <a:srgbClr val="C0504D">
                  <a:alpha val="30000"/>
                </a:srgbClr>
              </a:gs>
              <a:gs pos="89000">
                <a:srgbClr val="FFFFFF">
                  <a:alpha val="30000"/>
                </a:srgbClr>
              </a:gs>
            </a:gsLst>
            <a:lin ang="55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012" tIns="10006" rIns="20012" bIns="10006" rtlCol="0" anchor="ctr"/>
          <a:lstStyle/>
          <a:p>
            <a:pPr algn="ctr" defTabSz="457004"/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010245" y="1051065"/>
            <a:ext cx="342942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004"/>
            <a:r>
              <a:rPr lang="en-US" altLang="ja-JP" sz="2800" b="1" dirty="0">
                <a:solidFill>
                  <a:srgbClr val="0000FF"/>
                </a:solidFill>
                <a:ea typeface="Arial" charset="0"/>
                <a:cs typeface="Arial" charset="0"/>
              </a:rPr>
              <a:t>Develop the nanometer beam technologies for ILC</a:t>
            </a:r>
          </a:p>
          <a:p>
            <a:pPr marL="285748" indent="-285748" defTabSz="457004">
              <a:buFont typeface="Wingdings" charset="2"/>
              <a:buChar char="n"/>
            </a:pPr>
            <a:r>
              <a:rPr lang="en-US" altLang="ja-JP" sz="2000" b="1" dirty="0">
                <a:solidFill>
                  <a:srgbClr val="7030A0"/>
                </a:solidFill>
                <a:ea typeface="Arial" charset="0"/>
                <a:cs typeface="Arial" charset="0"/>
              </a:rPr>
              <a:t>Key of the luminosity maintenance </a:t>
            </a:r>
          </a:p>
          <a:p>
            <a:pPr marL="285748" indent="-285748" defTabSz="457004">
              <a:buFont typeface="Wingdings" charset="2"/>
              <a:buChar char="n"/>
            </a:pPr>
            <a:r>
              <a:rPr lang="en-US" altLang="ja-JP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7.7 nm beam at IP (ILC250)</a:t>
            </a:r>
          </a:p>
        </p:txBody>
      </p:sp>
      <p:sp>
        <p:nvSpPr>
          <p:cNvPr id="30" name="タイトル 29"/>
          <p:cNvSpPr>
            <a:spLocks noGrp="1"/>
          </p:cNvSpPr>
          <p:nvPr>
            <p:ph type="title"/>
          </p:nvPr>
        </p:nvSpPr>
        <p:spPr>
          <a:xfrm>
            <a:off x="381000" y="11412"/>
            <a:ext cx="9144000" cy="566136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altLang="ja-JP" sz="3600" dirty="0">
                <a:ea typeface="Arial" charset="0"/>
                <a:cs typeface="Arial" charset="0"/>
              </a:rPr>
              <a:t>ATF/ATF2: Accelerator Test Facility</a:t>
            </a:r>
            <a:endParaRPr lang="ja-JP" altLang="en-US" sz="3600" dirty="0">
              <a:ea typeface="Arial" charset="0"/>
              <a:cs typeface="Arial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2" y="3520338"/>
            <a:ext cx="7862503" cy="291022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376524" y="5967532"/>
            <a:ext cx="3794483" cy="369263"/>
          </a:xfrm>
          <a:prstGeom prst="rect">
            <a:avLst/>
          </a:prstGeom>
          <a:solidFill>
            <a:srgbClr val="FFFFFF"/>
          </a:solidFill>
        </p:spPr>
        <p:txBody>
          <a:bodyPr wrap="none" lIns="91368" tIns="45686" rIns="91368" bIns="45686" rtlCol="0">
            <a:spAutoFit/>
          </a:bodyPr>
          <a:lstStyle/>
          <a:p>
            <a:pPr defTabSz="457004"/>
            <a:r>
              <a:rPr lang="en-US" altLang="ja-JP" dirty="0">
                <a:solidFill>
                  <a:srgbClr val="000000"/>
                </a:solidFill>
                <a:ea typeface="ＭＳ Ｐゴシック"/>
              </a:rPr>
              <a:t>1.3 GeV S-band Electron LINAC (~70m)</a:t>
            </a:r>
            <a:endParaRPr lang="ja-JP" alt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96438" y="4613773"/>
            <a:ext cx="2983877" cy="677040"/>
          </a:xfrm>
          <a:prstGeom prst="rect">
            <a:avLst/>
          </a:prstGeom>
          <a:noFill/>
        </p:spPr>
        <p:txBody>
          <a:bodyPr wrap="none" lIns="91368" tIns="45686" rIns="91368" bIns="45686" rtlCol="0">
            <a:spAutoFit/>
          </a:bodyPr>
          <a:lstStyle/>
          <a:p>
            <a:pPr defTabSz="457004"/>
            <a:r>
              <a:rPr lang="en-US" altLang="ja-JP" sz="2000" dirty="0">
                <a:solidFill>
                  <a:srgbClr val="800000"/>
                </a:solidFill>
                <a:ea typeface="Arial" charset="0"/>
                <a:cs typeface="Arial" charset="0"/>
              </a:rPr>
              <a:t>Damping Ring (~140m)</a:t>
            </a:r>
          </a:p>
          <a:p>
            <a:pPr indent="-94" defTabSz="457004"/>
            <a:r>
              <a:rPr lang="en-US" altLang="ja-JP" dirty="0">
                <a:solidFill>
                  <a:srgbClr val="0000FF"/>
                </a:solidFill>
                <a:ea typeface="Arial" charset="0"/>
                <a:cs typeface="Arial" charset="0"/>
              </a:rPr>
              <a:t>Low emittance electron beam</a:t>
            </a:r>
            <a:endParaRPr lang="ja-JP" altLang="en-US" dirty="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61481" y="3814460"/>
            <a:ext cx="4534957" cy="1458792"/>
          </a:xfrm>
          <a:prstGeom prst="rect">
            <a:avLst/>
          </a:prstGeom>
          <a:noFill/>
        </p:spPr>
        <p:txBody>
          <a:bodyPr wrap="square" lIns="91368" tIns="45686" rIns="91368" bIns="45686" rtlCol="0">
            <a:spAutoFit/>
          </a:bodyPr>
          <a:lstStyle/>
          <a:p>
            <a:pPr defTabSz="457004">
              <a:lnSpc>
                <a:spcPct val="120000"/>
              </a:lnSpc>
            </a:pPr>
            <a:r>
              <a:rPr lang="en-US" altLang="ja-JP" sz="2400" b="1" dirty="0">
                <a:solidFill>
                  <a:srgbClr val="C00000"/>
                </a:solidFill>
                <a:ea typeface="ＭＳ Ｐゴシック"/>
              </a:rPr>
              <a:t>ATF2: Final Focus Test Beamline</a:t>
            </a:r>
          </a:p>
          <a:p>
            <a:pPr lvl="1" defTabSz="457004"/>
            <a:r>
              <a:rPr lang="en-US" altLang="ja-JP" sz="2000" dirty="0">
                <a:ea typeface="ＭＳ Ｐゴシック"/>
              </a:rPr>
              <a:t>Goal 1:Establish the technique for </a:t>
            </a:r>
          </a:p>
          <a:p>
            <a:pPr lvl="1" defTabSz="457004"/>
            <a:r>
              <a:rPr lang="en-US" altLang="ja-JP" sz="2000" dirty="0">
                <a:ea typeface="ＭＳ Ｐゴシック"/>
              </a:rPr>
              <a:t>small beam </a:t>
            </a:r>
          </a:p>
          <a:p>
            <a:pPr lvl="1" defTabSz="457004"/>
            <a:r>
              <a:rPr lang="en-US" altLang="ja-JP" sz="2000" dirty="0">
                <a:ea typeface="ＭＳ Ｐゴシック"/>
              </a:rPr>
              <a:t>Goal 2: Stabilize beam position</a:t>
            </a:r>
          </a:p>
        </p:txBody>
      </p:sp>
      <p:sp>
        <p:nvSpPr>
          <p:cNvPr id="24" name="U ターン矢印 23"/>
          <p:cNvSpPr/>
          <p:nvPr/>
        </p:nvSpPr>
        <p:spPr>
          <a:xfrm rot="18952556" flipH="1">
            <a:off x="3871201" y="997724"/>
            <a:ext cx="909287" cy="3901219"/>
          </a:xfrm>
          <a:prstGeom prst="uturnArrow">
            <a:avLst>
              <a:gd name="adj1" fmla="val 28974"/>
              <a:gd name="adj2" fmla="val 24988"/>
              <a:gd name="adj3" fmla="val 15750"/>
              <a:gd name="adj4" fmla="val 18933"/>
              <a:gd name="adj5" fmla="val 10709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2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4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012" tIns="10006" rIns="20012" bIns="10006" rtlCol="0" anchor="ctr"/>
          <a:lstStyle/>
          <a:p>
            <a:pPr algn="ctr" defTabSz="457004"/>
            <a:endParaRPr lang="ja-JP" alt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1009396" y="5214125"/>
          <a:ext cx="316638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Vertical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Horizontal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ILC500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5.9 nm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474 nm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ILC250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7.7 nm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516 nm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EC73ED9C-8BDA-8E4B-9383-98A561B5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8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07801" y="831387"/>
            <a:ext cx="4630950" cy="1908215"/>
          </a:xfrm>
          <a:prstGeom prst="rect">
            <a:avLst/>
          </a:prstGeom>
          <a:solidFill>
            <a:srgbClr val="FFF3B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  <a:ea typeface="Arial" charset="0"/>
                <a:cs typeface="Arial" charset="0"/>
              </a:rPr>
              <a:t>Goal 1: </a:t>
            </a:r>
            <a:r>
              <a:rPr lang="en-US" altLang="ja-JP" sz="2000" dirty="0">
                <a:solidFill>
                  <a:srgbClr val="002060"/>
                </a:solidFill>
                <a:ea typeface="Arial" charset="0"/>
                <a:cs typeface="Arial" charset="0"/>
              </a:rPr>
              <a:t>Establish the ILC final focus method with same optics and comparable beamline tolerances</a:t>
            </a:r>
          </a:p>
          <a:p>
            <a:pPr marL="342898" indent="-342898">
              <a:buFont typeface="Wingdings" charset="2"/>
              <a:buChar char="l"/>
            </a:pPr>
            <a:r>
              <a:rPr lang="en-US" altLang="ja-JP" sz="1600" dirty="0">
                <a:solidFill>
                  <a:srgbClr val="0432FF"/>
                </a:solidFill>
                <a:ea typeface="Arial" charset="0"/>
                <a:cs typeface="Arial" charset="0"/>
              </a:rPr>
              <a:t>ATF2 Goal : 37 nm </a:t>
            </a:r>
            <a:r>
              <a:rPr lang="en-US" altLang="ja-JP" sz="1600" dirty="0">
                <a:solidFill>
                  <a:srgbClr val="0432FF"/>
                </a:solidFill>
                <a:ea typeface="Arial" charset="0"/>
                <a:cs typeface="Arial" charset="0"/>
                <a:sym typeface="Wingdings"/>
              </a:rPr>
              <a:t></a:t>
            </a:r>
            <a:r>
              <a:rPr lang="en-US" altLang="ja-JP" sz="1600" dirty="0">
                <a:solidFill>
                  <a:srgbClr val="0432FF"/>
                </a:solidFill>
                <a:ea typeface="Arial" charset="0"/>
                <a:cs typeface="Arial" charset="0"/>
              </a:rPr>
              <a:t> 6nm @ILC500GeV 			                          7.7nm@ILC250GeV </a:t>
            </a:r>
          </a:p>
          <a:p>
            <a:pPr marL="699512" lvl="1" indent="-342898">
              <a:buFont typeface="Wingdings" charset="2"/>
              <a:buChar char="l"/>
            </a:pPr>
            <a:r>
              <a:rPr lang="en-US" altLang="ja-JP" dirty="0">
                <a:solidFill>
                  <a:srgbClr val="FF0000"/>
                </a:solidFill>
                <a:ea typeface="Arial" charset="0"/>
                <a:cs typeface="Arial" charset="0"/>
              </a:rPr>
              <a:t>Achieved </a:t>
            </a:r>
            <a:r>
              <a:rPr lang="en-US" altLang="ja-JP" b="1" dirty="0">
                <a:solidFill>
                  <a:srgbClr val="FF0000"/>
                </a:solidFill>
                <a:ea typeface="Arial" charset="0"/>
                <a:cs typeface="Arial" charset="0"/>
              </a:rPr>
              <a:t>41 nm </a:t>
            </a:r>
            <a:r>
              <a:rPr lang="en-US" altLang="ja-JP" dirty="0">
                <a:solidFill>
                  <a:srgbClr val="FF0000"/>
                </a:solidFill>
                <a:ea typeface="Arial" charset="0"/>
                <a:cs typeface="Arial" charset="0"/>
              </a:rPr>
              <a:t>(2016)</a:t>
            </a:r>
          </a:p>
          <a:p>
            <a:endParaRPr lang="en-US" altLang="ja-JP" sz="800" dirty="0">
              <a:ea typeface="Arial" charset="0"/>
              <a:cs typeface="Arial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9243" y="29823"/>
            <a:ext cx="9105757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+mj-lt"/>
                <a:ea typeface="Arial" charset="0"/>
                <a:cs typeface="Arial" charset="0"/>
              </a:rPr>
              <a:t>Progress in FF Beam Size and Stability at ATF2 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7106658" y="6373437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690BD53D-0F42-B742-A897-5EF936631EAF}" type="slidenum">
              <a:rPr lang="ja-JP" altLang="en-US" sz="1200">
                <a:latin typeface="Calibri"/>
                <a:ea typeface="ＭＳ Ｐゴシック"/>
              </a:rPr>
              <a:pPr algn="r"/>
              <a:t>13</a:t>
            </a:fld>
            <a:endParaRPr lang="ja-JP" altLang="en-US" sz="1200" dirty="0">
              <a:latin typeface="Calibri"/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289887" y="831387"/>
            <a:ext cx="4108541" cy="184349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 lIns="27342" tIns="13671" rIns="27342" bIns="13671" rtlCol="0">
            <a:spAutoFit/>
          </a:bodyPr>
          <a:lstStyle/>
          <a:p>
            <a:pPr marL="88899"/>
            <a:r>
              <a:rPr lang="en-US" altLang="ja-JP" sz="2000" b="1" dirty="0">
                <a:solidFill>
                  <a:srgbClr val="002060"/>
                </a:solidFill>
                <a:ea typeface="Arial" charset="0"/>
                <a:cs typeface="Arial" charset="0"/>
              </a:rPr>
              <a:t>Goal 2: </a:t>
            </a:r>
            <a:r>
              <a:rPr lang="en-US" altLang="ja-JP" sz="2000" dirty="0">
                <a:solidFill>
                  <a:srgbClr val="002060"/>
                </a:solidFill>
                <a:ea typeface="Arial" charset="0"/>
                <a:cs typeface="Arial" charset="0"/>
              </a:rPr>
              <a:t>Develop a few nm position stabilization for the ILC collision </a:t>
            </a:r>
          </a:p>
          <a:p>
            <a:pPr marL="374648" indent="-285748">
              <a:buFont typeface="Wingdings" charset="2"/>
              <a:buChar char="l"/>
            </a:pPr>
            <a:r>
              <a:rPr lang="en-US" altLang="ja-JP" b="1" dirty="0">
                <a:solidFill>
                  <a:srgbClr val="FF0000"/>
                </a:solidFill>
                <a:ea typeface="Arial" charset="0"/>
                <a:cs typeface="Arial" charset="0"/>
              </a:rPr>
              <a:t>FB latency</a:t>
            </a:r>
            <a:r>
              <a:rPr lang="en-US" altLang="ja-JP" dirty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ea typeface="Arial" charset="0"/>
                <a:cs typeface="Arial" charset="0"/>
              </a:rPr>
              <a:t>133 </a:t>
            </a:r>
            <a:r>
              <a:rPr lang="en-US" altLang="ja-JP" sz="2000" b="1" dirty="0" err="1">
                <a:solidFill>
                  <a:srgbClr val="FF0000"/>
                </a:solidFill>
                <a:ea typeface="Arial" charset="0"/>
                <a:cs typeface="Arial" charset="0"/>
              </a:rPr>
              <a:t>nsec</a:t>
            </a:r>
            <a:r>
              <a:rPr lang="en-US" altLang="ja-JP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ea typeface="Arial" charset="0"/>
                <a:cs typeface="Arial" charset="0"/>
              </a:rPr>
              <a:t>achieved </a:t>
            </a:r>
          </a:p>
          <a:p>
            <a:pPr marL="88899"/>
            <a:r>
              <a:rPr lang="en-US" altLang="ja-JP" b="1" dirty="0">
                <a:solidFill>
                  <a:srgbClr val="FF0000"/>
                </a:solidFill>
                <a:ea typeface="Arial" charset="0"/>
                <a:cs typeface="Arial" charset="0"/>
              </a:rPr>
              <a:t>      </a:t>
            </a:r>
            <a:r>
              <a:rPr lang="en-US" altLang="ja-JP" dirty="0">
                <a:solidFill>
                  <a:srgbClr val="002060"/>
                </a:solidFill>
                <a:ea typeface="Arial" charset="0"/>
                <a:cs typeface="Arial" charset="0"/>
              </a:rPr>
              <a:t>(target: &lt; 300 </a:t>
            </a:r>
            <a:r>
              <a:rPr lang="en-US" altLang="ja-JP" dirty="0" err="1">
                <a:solidFill>
                  <a:srgbClr val="002060"/>
                </a:solidFill>
                <a:ea typeface="Arial" charset="0"/>
                <a:cs typeface="Arial" charset="0"/>
              </a:rPr>
              <a:t>nsec</a:t>
            </a:r>
            <a:r>
              <a:rPr lang="en-US" altLang="ja-JP" dirty="0">
                <a:solidFill>
                  <a:srgbClr val="002060"/>
                </a:solidFill>
                <a:ea typeface="Arial" charset="0"/>
                <a:cs typeface="Arial" charset="0"/>
              </a:rPr>
              <a:t>) </a:t>
            </a:r>
            <a:endParaRPr lang="en-US" altLang="ja-JP" b="1" dirty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374648" indent="-285748">
              <a:buFont typeface="Wingdings" charset="2"/>
              <a:buChar char="l"/>
            </a:pPr>
            <a:r>
              <a:rPr lang="en-US" altLang="ja-JP" b="1" dirty="0">
                <a:solidFill>
                  <a:srgbClr val="0432FF"/>
                </a:solidFill>
                <a:ea typeface="Arial" charset="0"/>
                <a:cs typeface="Arial" charset="0"/>
              </a:rPr>
              <a:t>positon jitter at IP: 410 </a:t>
            </a:r>
            <a:r>
              <a:rPr lang="en-US" altLang="ja-JP" b="1" dirty="0">
                <a:solidFill>
                  <a:srgbClr val="0432FF"/>
                </a:solidFill>
                <a:ea typeface="Arial" charset="0"/>
                <a:cs typeface="Arial" charset="0"/>
                <a:sym typeface="Wingdings"/>
              </a:rPr>
              <a:t> 67 nm (2015) </a:t>
            </a:r>
            <a:r>
              <a:rPr lang="en-US" altLang="ja-JP" sz="1600" dirty="0">
                <a:ea typeface="Arial" charset="0"/>
                <a:cs typeface="Arial" charset="0"/>
                <a:sym typeface="Wingdings"/>
              </a:rPr>
              <a:t>(limited by the BPM resolution)</a:t>
            </a:r>
          </a:p>
        </p:txBody>
      </p:sp>
      <p:sp>
        <p:nvSpPr>
          <p:cNvPr id="7" name="円/楕円 6"/>
          <p:cNvSpPr/>
          <p:nvPr/>
        </p:nvSpPr>
        <p:spPr>
          <a:xfrm>
            <a:off x="4943376" y="5596660"/>
            <a:ext cx="97353" cy="1227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483530" y="4031477"/>
            <a:ext cx="6461000" cy="2664070"/>
            <a:chOff x="102529" y="4031477"/>
            <a:chExt cx="6461000" cy="266407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29" y="4031477"/>
              <a:ext cx="6461000" cy="2534769"/>
            </a:xfrm>
            <a:prstGeom prst="rect">
              <a:avLst/>
            </a:prstGeom>
          </p:spPr>
        </p:pic>
        <p:sp>
          <p:nvSpPr>
            <p:cNvPr id="17" name="円/楕円 16"/>
            <p:cNvSpPr/>
            <p:nvPr/>
          </p:nvSpPr>
          <p:spPr>
            <a:xfrm>
              <a:off x="5268987" y="5944230"/>
              <a:ext cx="1225316" cy="751317"/>
            </a:xfrm>
            <a:prstGeom prst="ellipse">
              <a:avLst/>
            </a:prstGeom>
            <a:noFill/>
            <a:ln w="254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-1199407" y="31933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8" y="2724772"/>
            <a:ext cx="8018258" cy="1682603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7210968" y="3378029"/>
            <a:ext cx="2073958" cy="707868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1" rIns="91421" bIns="45711">
            <a:spAutoFit/>
          </a:bodyPr>
          <a:lstStyle/>
          <a:p>
            <a:r>
              <a:rPr lang="en-CA" altLang="fr-FR" sz="2000" b="1" dirty="0">
                <a:solidFill>
                  <a:srgbClr val="000000"/>
                </a:solidFill>
                <a:cs typeface="Times New Roman" pitchFamily="18" charset="0"/>
              </a:rPr>
              <a:t>Nano-meter stabilization</a:t>
            </a:r>
            <a:r>
              <a:rPr lang="en-US" altLang="fr-FR" sz="2000" b="1" dirty="0">
                <a:solidFill>
                  <a:srgbClr val="000000"/>
                </a:solidFill>
                <a:cs typeface="Times New Roman" pitchFamily="18" charset="0"/>
              </a:rPr>
              <a:t> at IP</a:t>
            </a:r>
            <a:endParaRPr lang="ja-JP" altLang="en-US" sz="1600" dirty="0">
              <a:solidFill>
                <a:srgbClr val="0432FF"/>
              </a:solidFill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93" y="4031475"/>
            <a:ext cx="2301846" cy="26078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正方形/長方形 19"/>
          <p:cNvSpPr/>
          <p:nvPr/>
        </p:nvSpPr>
        <p:spPr>
          <a:xfrm>
            <a:off x="2331568" y="4401882"/>
            <a:ext cx="3481137" cy="400091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1" rIns="91421" bIns="45711">
            <a:spAutoFit/>
          </a:bodyPr>
          <a:lstStyle/>
          <a:p>
            <a:r>
              <a:rPr lang="en-US" altLang="fr-FR" sz="2000" b="1" dirty="0">
                <a:solidFill>
                  <a:srgbClr val="000000"/>
                </a:solidFill>
                <a:cs typeface="Times New Roman" pitchFamily="18" charset="0"/>
              </a:rPr>
              <a:t>History of ATF2 small beam </a:t>
            </a:r>
            <a:endParaRPr lang="ja-JP" altLang="en-US" sz="1600" dirty="0">
              <a:solidFill>
                <a:srgbClr val="0432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04087" y="4056873"/>
            <a:ext cx="21171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Efforts continued. </a:t>
            </a:r>
            <a:endParaRPr lang="ja-JP" altLang="en-US" sz="2000" b="1" i="1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96D1A65-0485-7944-9A8D-1C2882CA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04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7848" y="316550"/>
            <a:ext cx="8165999" cy="463393"/>
          </a:xfrm>
          <a:custGeom>
            <a:avLst/>
            <a:gdLst/>
            <a:ahLst/>
            <a:cxnLst/>
            <a:rect l="l" t="t" r="r" b="b"/>
            <a:pathLst>
              <a:path w="9050020" h="585470">
                <a:moveTo>
                  <a:pt x="0" y="585216"/>
                </a:moveTo>
                <a:lnTo>
                  <a:pt x="9049512" y="585216"/>
                </a:lnTo>
                <a:lnTo>
                  <a:pt x="9049512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5202" y="339302"/>
            <a:ext cx="5405363" cy="5113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723"/>
            <a:r>
              <a:rPr sz="3323" spc="-28" dirty="0"/>
              <a:t>World</a:t>
            </a:r>
            <a:r>
              <a:rPr sz="3323" spc="-5" dirty="0"/>
              <a:t>wide SRF</a:t>
            </a:r>
            <a:r>
              <a:rPr sz="3323" spc="46" dirty="0"/>
              <a:t> </a:t>
            </a:r>
            <a:r>
              <a:rPr lang="en-US" sz="3323" spc="-28" dirty="0"/>
              <a:t>Collaboration</a:t>
            </a:r>
            <a:endParaRPr sz="3323" dirty="0"/>
          </a:p>
        </p:txBody>
      </p:sp>
      <p:sp>
        <p:nvSpPr>
          <p:cNvPr id="4" name="object 4"/>
          <p:cNvSpPr/>
          <p:nvPr/>
        </p:nvSpPr>
        <p:spPr>
          <a:xfrm>
            <a:off x="800100" y="1550883"/>
            <a:ext cx="8203692" cy="3059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" name="object 5"/>
          <p:cNvSpPr/>
          <p:nvPr/>
        </p:nvSpPr>
        <p:spPr>
          <a:xfrm>
            <a:off x="594144" y="2837614"/>
            <a:ext cx="2148840" cy="426720"/>
          </a:xfrm>
          <a:custGeom>
            <a:avLst/>
            <a:gdLst/>
            <a:ahLst/>
            <a:cxnLst/>
            <a:rect l="l" t="t" r="r" b="b"/>
            <a:pathLst>
              <a:path w="2148840" h="462280">
                <a:moveTo>
                  <a:pt x="0" y="461772"/>
                </a:moveTo>
                <a:lnTo>
                  <a:pt x="2148840" y="461772"/>
                </a:lnTo>
                <a:lnTo>
                  <a:pt x="2148840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6" name="object 6"/>
          <p:cNvSpPr txBox="1"/>
          <p:nvPr/>
        </p:nvSpPr>
        <p:spPr>
          <a:xfrm>
            <a:off x="716077" y="2890961"/>
            <a:ext cx="1852930" cy="284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846" i="1" spc="-5" dirty="0">
                <a:latin typeface="Calibri"/>
                <a:cs typeface="Calibri"/>
              </a:rPr>
              <a:t>European</a:t>
            </a:r>
            <a:r>
              <a:rPr sz="1846" i="1" spc="-60" dirty="0">
                <a:latin typeface="Calibri"/>
                <a:cs typeface="Calibri"/>
              </a:rPr>
              <a:t> </a:t>
            </a:r>
            <a:r>
              <a:rPr sz="1846" i="1" spc="-5" dirty="0">
                <a:latin typeface="Calibri"/>
                <a:cs typeface="Calibri"/>
              </a:rPr>
              <a:t>XFEL</a:t>
            </a:r>
            <a:endParaRPr sz="1846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8819" y="3704079"/>
            <a:ext cx="3066022" cy="512961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40"/>
              </a:lnSpc>
              <a:tabLst>
                <a:tab pos="2037511" algn="l"/>
              </a:tabLst>
            </a:pPr>
            <a:r>
              <a:rPr lang="en-US" sz="1846" i="1" spc="-18" dirty="0">
                <a:latin typeface="Calibri"/>
                <a:cs typeface="Calibri"/>
              </a:rPr>
              <a:t>Asia,</a:t>
            </a:r>
          </a:p>
          <a:p>
            <a:pPr algn="ctr">
              <a:lnSpc>
                <a:spcPts val="2040"/>
              </a:lnSpc>
              <a:tabLst>
                <a:tab pos="2037511" algn="l"/>
              </a:tabLst>
            </a:pPr>
            <a:r>
              <a:rPr sz="1846" i="1" spc="-18" dirty="0">
                <a:latin typeface="Calibri"/>
                <a:cs typeface="Calibri"/>
              </a:rPr>
              <a:t>PAPS@IHEP</a:t>
            </a:r>
            <a:r>
              <a:rPr lang="en-US" sz="1846" i="1" spc="-14" dirty="0">
                <a:latin typeface="Calibri"/>
                <a:cs typeface="Calibri"/>
              </a:rPr>
              <a:t>    </a:t>
            </a:r>
            <a:r>
              <a:rPr sz="1846" i="1" spc="-14" dirty="0">
                <a:latin typeface="Calibri"/>
                <a:cs typeface="Calibri"/>
              </a:rPr>
              <a:t>CFF/STF@KEK</a:t>
            </a:r>
            <a:endParaRPr sz="1846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75703" y="2766347"/>
            <a:ext cx="2435860" cy="314237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29893" rIns="0" bIns="0" rtlCol="0">
            <a:spAutoFit/>
          </a:bodyPr>
          <a:lstStyle/>
          <a:p>
            <a:pPr marL="85581">
              <a:spcBef>
                <a:spcPts val="234"/>
              </a:spcBef>
              <a:tabLst>
                <a:tab pos="1325320" algn="l"/>
              </a:tabLst>
            </a:pPr>
            <a:r>
              <a:rPr sz="1846" i="1" spc="-5" dirty="0">
                <a:latin typeface="Calibri"/>
                <a:cs typeface="Calibri"/>
              </a:rPr>
              <a:t>Americas</a:t>
            </a:r>
            <a:r>
              <a:rPr lang="en-US" sz="1846" i="1" spc="-5" dirty="0">
                <a:latin typeface="Calibri"/>
                <a:cs typeface="Calibri"/>
              </a:rPr>
              <a:t>,</a:t>
            </a:r>
            <a:r>
              <a:rPr sz="1846" i="1" spc="-5" dirty="0">
                <a:latin typeface="Calibri"/>
                <a:cs typeface="Calibri"/>
              </a:rPr>
              <a:t>	</a:t>
            </a:r>
            <a:r>
              <a:rPr sz="1846" i="1" spc="-14" dirty="0">
                <a:latin typeface="Calibri"/>
                <a:cs typeface="Calibri"/>
              </a:rPr>
              <a:t>LCLS-II</a:t>
            </a:r>
            <a:endParaRPr sz="1846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26691" y="2172676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0" name="object 10"/>
          <p:cNvSpPr/>
          <p:nvPr/>
        </p:nvSpPr>
        <p:spPr>
          <a:xfrm>
            <a:off x="1726691" y="2172676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1" name="object 11"/>
          <p:cNvSpPr/>
          <p:nvPr/>
        </p:nvSpPr>
        <p:spPr>
          <a:xfrm>
            <a:off x="4393691" y="245403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2" name="object 12"/>
          <p:cNvSpPr/>
          <p:nvPr/>
        </p:nvSpPr>
        <p:spPr>
          <a:xfrm>
            <a:off x="4393691" y="245403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3" name="object 13"/>
          <p:cNvSpPr/>
          <p:nvPr/>
        </p:nvSpPr>
        <p:spPr>
          <a:xfrm>
            <a:off x="7213092" y="224301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4" name="object 14"/>
          <p:cNvSpPr/>
          <p:nvPr/>
        </p:nvSpPr>
        <p:spPr>
          <a:xfrm>
            <a:off x="7213092" y="224301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5" name="object 15"/>
          <p:cNvSpPr/>
          <p:nvPr/>
        </p:nvSpPr>
        <p:spPr>
          <a:xfrm>
            <a:off x="7594092" y="224301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6" name="object 16"/>
          <p:cNvSpPr/>
          <p:nvPr/>
        </p:nvSpPr>
        <p:spPr>
          <a:xfrm>
            <a:off x="7594092" y="224301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7" name="object 17"/>
          <p:cNvSpPr/>
          <p:nvPr/>
        </p:nvSpPr>
        <p:spPr>
          <a:xfrm>
            <a:off x="7365492" y="238369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8" name="object 18"/>
          <p:cNvSpPr/>
          <p:nvPr/>
        </p:nvSpPr>
        <p:spPr>
          <a:xfrm>
            <a:off x="7365492" y="238369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19" name="object 19"/>
          <p:cNvSpPr txBox="1"/>
          <p:nvPr/>
        </p:nvSpPr>
        <p:spPr>
          <a:xfrm>
            <a:off x="6619114" y="1992843"/>
            <a:ext cx="777875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9" dirty="0">
                <a:solidFill>
                  <a:srgbClr val="151555"/>
                </a:solidFill>
                <a:latin typeface="Calibri"/>
                <a:cs typeface="Calibri"/>
              </a:rPr>
              <a:t>FNAL/ANL</a:t>
            </a:r>
            <a:endParaRPr sz="1292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08494" y="2203859"/>
            <a:ext cx="870585" cy="423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220"/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Cornell</a:t>
            </a:r>
            <a:endParaRPr sz="1292" dirty="0">
              <a:latin typeface="Calibri"/>
              <a:cs typeface="Calibri"/>
            </a:endParaRPr>
          </a:p>
          <a:p>
            <a:pPr marL="11723">
              <a:spcBef>
                <a:spcPts val="202"/>
              </a:spcBef>
            </a:pPr>
            <a:r>
              <a:rPr sz="1292" b="1" dirty="0">
                <a:solidFill>
                  <a:srgbClr val="151555"/>
                </a:solidFill>
                <a:latin typeface="Calibri"/>
                <a:cs typeface="Calibri"/>
              </a:rPr>
              <a:t>JLAB</a:t>
            </a:r>
            <a:endParaRPr sz="1292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14574" y="2584742"/>
            <a:ext cx="307975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dirty="0">
                <a:solidFill>
                  <a:srgbClr val="151555"/>
                </a:solidFill>
                <a:latin typeface="Calibri"/>
                <a:cs typeface="Calibri"/>
              </a:rPr>
              <a:t>KEK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60706" y="1914299"/>
            <a:ext cx="882015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CERN,</a:t>
            </a:r>
            <a:r>
              <a:rPr sz="1292" b="1" spc="-83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292" b="1" spc="-9" dirty="0">
                <a:solidFill>
                  <a:srgbClr val="151555"/>
                </a:solidFill>
                <a:latin typeface="Calibri"/>
                <a:cs typeface="Calibri"/>
              </a:rPr>
              <a:t>DESY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75476" y="238369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4" name="object 24"/>
          <p:cNvSpPr/>
          <p:nvPr/>
        </p:nvSpPr>
        <p:spPr>
          <a:xfrm>
            <a:off x="6475476" y="2383690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5" name="object 25"/>
          <p:cNvSpPr txBox="1"/>
          <p:nvPr/>
        </p:nvSpPr>
        <p:spPr>
          <a:xfrm>
            <a:off x="6056769" y="2560826"/>
            <a:ext cx="984885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SLAC,</a:t>
            </a:r>
            <a:r>
              <a:rPr sz="1292" b="1" spc="175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LCLS-II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74519" y="2175487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7" name="object 27"/>
          <p:cNvSpPr/>
          <p:nvPr/>
        </p:nvSpPr>
        <p:spPr>
          <a:xfrm>
            <a:off x="1874519" y="2175487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8" name="object 28"/>
          <p:cNvSpPr/>
          <p:nvPr/>
        </p:nvSpPr>
        <p:spPr>
          <a:xfrm>
            <a:off x="1577339" y="2238794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5987" y="105840"/>
                </a:lnTo>
                <a:lnTo>
                  <a:pt x="22317" y="130063"/>
                </a:lnTo>
                <a:lnTo>
                  <a:pt x="46537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29" name="object 29"/>
          <p:cNvSpPr/>
          <p:nvPr/>
        </p:nvSpPr>
        <p:spPr>
          <a:xfrm>
            <a:off x="1577339" y="2238794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87" y="46559"/>
                </a:lnTo>
                <a:lnTo>
                  <a:pt x="22317" y="22336"/>
                </a:lnTo>
                <a:lnTo>
                  <a:pt x="46537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37" y="146405"/>
                </a:lnTo>
                <a:lnTo>
                  <a:pt x="22317" y="130063"/>
                </a:lnTo>
                <a:lnTo>
                  <a:pt x="5987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0" name="object 30"/>
          <p:cNvSpPr txBox="1"/>
          <p:nvPr/>
        </p:nvSpPr>
        <p:spPr>
          <a:xfrm>
            <a:off x="1265021" y="2410656"/>
            <a:ext cx="1009650" cy="397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dirty="0">
                <a:solidFill>
                  <a:srgbClr val="151555"/>
                </a:solidFill>
                <a:latin typeface="Calibri"/>
                <a:cs typeface="Calibri"/>
              </a:rPr>
              <a:t>CEA,</a:t>
            </a:r>
            <a:r>
              <a:rPr sz="1292" b="1" spc="-74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CNS-LAL</a:t>
            </a:r>
            <a:endParaRPr sz="1292">
              <a:latin typeface="Calibri"/>
              <a:cs typeface="Calibri"/>
            </a:endParaRPr>
          </a:p>
          <a:p>
            <a:pPr marL="11723"/>
            <a:r>
              <a:rPr sz="1292" b="1" dirty="0">
                <a:solidFill>
                  <a:srgbClr val="151555"/>
                </a:solidFill>
                <a:latin typeface="Calibri"/>
                <a:cs typeface="Calibri"/>
              </a:rPr>
              <a:t>INFN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70376" y="240479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2" name="object 32"/>
          <p:cNvSpPr/>
          <p:nvPr/>
        </p:nvSpPr>
        <p:spPr>
          <a:xfrm>
            <a:off x="3770376" y="240479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3" name="object 33"/>
          <p:cNvSpPr txBox="1"/>
          <p:nvPr/>
        </p:nvSpPr>
        <p:spPr>
          <a:xfrm>
            <a:off x="3564382" y="2056383"/>
            <a:ext cx="744220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IHEP</a:t>
            </a:r>
            <a:r>
              <a:rPr sz="1015" b="1" spc="-5" dirty="0">
                <a:solidFill>
                  <a:srgbClr val="151555"/>
                </a:solidFill>
                <a:latin typeface="Calibri"/>
                <a:cs typeface="Calibri"/>
              </a:rPr>
              <a:t>,</a:t>
            </a:r>
            <a:r>
              <a:rPr sz="1015" b="1" spc="-46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292" b="1" spc="-9" dirty="0">
                <a:solidFill>
                  <a:srgbClr val="151555"/>
                </a:solidFill>
                <a:latin typeface="Calibri"/>
                <a:cs typeface="Calibri"/>
              </a:rPr>
              <a:t>PKU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15055" y="2735382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5" name="object 35"/>
          <p:cNvSpPr/>
          <p:nvPr/>
        </p:nvSpPr>
        <p:spPr>
          <a:xfrm>
            <a:off x="3115055" y="2735382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6" name="object 36"/>
          <p:cNvSpPr txBox="1"/>
          <p:nvPr/>
        </p:nvSpPr>
        <p:spPr>
          <a:xfrm>
            <a:off x="2830448" y="2863283"/>
            <a:ext cx="946150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14" dirty="0">
                <a:solidFill>
                  <a:srgbClr val="151555"/>
                </a:solidFill>
                <a:latin typeface="Calibri"/>
                <a:cs typeface="Calibri"/>
              </a:rPr>
              <a:t>IUAC,</a:t>
            </a:r>
            <a:r>
              <a:rPr sz="1292" b="1" spc="-78" dirty="0">
                <a:solidFill>
                  <a:srgbClr val="151555"/>
                </a:solidFill>
                <a:latin typeface="Calibri"/>
                <a:cs typeface="Calibri"/>
              </a:rPr>
              <a:t> </a:t>
            </a:r>
            <a:r>
              <a:rPr sz="1292" b="1" spc="-23" dirty="0">
                <a:solidFill>
                  <a:srgbClr val="151555"/>
                </a:solidFill>
                <a:latin typeface="Calibri"/>
                <a:cs typeface="Calibri"/>
              </a:rPr>
              <a:t>RRCAT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909059" y="240479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39" name="object 39"/>
          <p:cNvSpPr/>
          <p:nvPr/>
        </p:nvSpPr>
        <p:spPr>
          <a:xfrm>
            <a:off x="3909059" y="2404793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0" name="object 40"/>
          <p:cNvSpPr/>
          <p:nvPr/>
        </p:nvSpPr>
        <p:spPr>
          <a:xfrm>
            <a:off x="6416040" y="2206436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1" name="object 41"/>
          <p:cNvSpPr/>
          <p:nvPr/>
        </p:nvSpPr>
        <p:spPr>
          <a:xfrm>
            <a:off x="6416040" y="2206436"/>
            <a:ext cx="152400" cy="14067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lnTo>
                  <a:pt x="5994" y="46559"/>
                </a:lnTo>
                <a:lnTo>
                  <a:pt x="22336" y="22336"/>
                </a:lnTo>
                <a:lnTo>
                  <a:pt x="46559" y="5994"/>
                </a:lnTo>
                <a:lnTo>
                  <a:pt x="76200" y="0"/>
                </a:lnTo>
                <a:lnTo>
                  <a:pt x="105840" y="5994"/>
                </a:lnTo>
                <a:lnTo>
                  <a:pt x="130063" y="22336"/>
                </a:lnTo>
                <a:lnTo>
                  <a:pt x="146405" y="46559"/>
                </a:lnTo>
                <a:lnTo>
                  <a:pt x="152400" y="76200"/>
                </a:lnTo>
                <a:lnTo>
                  <a:pt x="146405" y="105840"/>
                </a:lnTo>
                <a:lnTo>
                  <a:pt x="130063" y="130063"/>
                </a:lnTo>
                <a:lnTo>
                  <a:pt x="105840" y="146405"/>
                </a:lnTo>
                <a:lnTo>
                  <a:pt x="76200" y="152400"/>
                </a:lnTo>
                <a:lnTo>
                  <a:pt x="46559" y="146405"/>
                </a:lnTo>
                <a:lnTo>
                  <a:pt x="22336" y="130063"/>
                </a:lnTo>
                <a:lnTo>
                  <a:pt x="5994" y="105840"/>
                </a:lnTo>
                <a:lnTo>
                  <a:pt x="0" y="76200"/>
                </a:lnTo>
                <a:close/>
              </a:path>
            </a:pathLst>
          </a:custGeom>
          <a:ln w="9144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2" name="object 42"/>
          <p:cNvSpPr txBox="1"/>
          <p:nvPr/>
        </p:nvSpPr>
        <p:spPr>
          <a:xfrm>
            <a:off x="5788290" y="2270797"/>
            <a:ext cx="615315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292" b="1" spc="-5" dirty="0">
                <a:solidFill>
                  <a:srgbClr val="151555"/>
                </a:solidFill>
                <a:latin typeface="Calibri"/>
                <a:cs typeface="Calibri"/>
              </a:rPr>
              <a:t>TRIUMF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13944" y="3219309"/>
            <a:ext cx="1572767" cy="928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4" name="object 44"/>
          <p:cNvSpPr/>
          <p:nvPr/>
        </p:nvSpPr>
        <p:spPr>
          <a:xfrm>
            <a:off x="6309359" y="3215108"/>
            <a:ext cx="1582420" cy="937260"/>
          </a:xfrm>
          <a:custGeom>
            <a:avLst/>
            <a:gdLst/>
            <a:ahLst/>
            <a:cxnLst/>
            <a:rect l="l" t="t" r="r" b="b"/>
            <a:pathLst>
              <a:path w="1582420" h="1015364">
                <a:moveTo>
                  <a:pt x="0" y="1014984"/>
                </a:moveTo>
                <a:lnTo>
                  <a:pt x="1581912" y="1014984"/>
                </a:lnTo>
                <a:lnTo>
                  <a:pt x="1581912" y="0"/>
                </a:lnTo>
                <a:lnTo>
                  <a:pt x="0" y="0"/>
                </a:lnTo>
                <a:lnTo>
                  <a:pt x="0" y="1014984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5" name="object 45"/>
          <p:cNvSpPr/>
          <p:nvPr/>
        </p:nvSpPr>
        <p:spPr>
          <a:xfrm>
            <a:off x="4642106" y="4619575"/>
            <a:ext cx="2133599" cy="1136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6" name="object 46"/>
          <p:cNvSpPr/>
          <p:nvPr/>
        </p:nvSpPr>
        <p:spPr>
          <a:xfrm>
            <a:off x="7947659" y="3195424"/>
            <a:ext cx="1498054" cy="974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8" name="object 48"/>
          <p:cNvSpPr/>
          <p:nvPr/>
        </p:nvSpPr>
        <p:spPr>
          <a:xfrm>
            <a:off x="7124700" y="4316591"/>
            <a:ext cx="1958340" cy="1098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49" name="object 49"/>
          <p:cNvSpPr/>
          <p:nvPr/>
        </p:nvSpPr>
        <p:spPr>
          <a:xfrm>
            <a:off x="7120130" y="4312390"/>
            <a:ext cx="1967864" cy="1107245"/>
          </a:xfrm>
          <a:custGeom>
            <a:avLst/>
            <a:gdLst/>
            <a:ahLst/>
            <a:cxnLst/>
            <a:rect l="l" t="t" r="r" b="b"/>
            <a:pathLst>
              <a:path w="1967865" h="1199514">
                <a:moveTo>
                  <a:pt x="0" y="1199388"/>
                </a:moveTo>
                <a:lnTo>
                  <a:pt x="1967483" y="1199388"/>
                </a:lnTo>
                <a:lnTo>
                  <a:pt x="1967483" y="0"/>
                </a:lnTo>
                <a:lnTo>
                  <a:pt x="0" y="0"/>
                </a:lnTo>
                <a:lnTo>
                  <a:pt x="0" y="1199388"/>
                </a:lnTo>
                <a:close/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0" name="object 50"/>
          <p:cNvSpPr/>
          <p:nvPr/>
        </p:nvSpPr>
        <p:spPr>
          <a:xfrm>
            <a:off x="3939797" y="1034781"/>
            <a:ext cx="1789176" cy="5078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1" name="object 51"/>
          <p:cNvSpPr/>
          <p:nvPr/>
        </p:nvSpPr>
        <p:spPr>
          <a:xfrm>
            <a:off x="671964" y="3554978"/>
            <a:ext cx="1853183" cy="1019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2" name="object 52"/>
          <p:cNvSpPr/>
          <p:nvPr/>
        </p:nvSpPr>
        <p:spPr>
          <a:xfrm>
            <a:off x="3412235" y="3254478"/>
            <a:ext cx="1961514" cy="342314"/>
          </a:xfrm>
          <a:custGeom>
            <a:avLst/>
            <a:gdLst/>
            <a:ahLst/>
            <a:cxnLst/>
            <a:rect l="l" t="t" r="r" b="b"/>
            <a:pathLst>
              <a:path w="1961514" h="370839">
                <a:moveTo>
                  <a:pt x="0" y="370332"/>
                </a:moveTo>
                <a:lnTo>
                  <a:pt x="1961388" y="370332"/>
                </a:lnTo>
                <a:lnTo>
                  <a:pt x="1961388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3" name="object 53"/>
          <p:cNvSpPr txBox="1"/>
          <p:nvPr/>
        </p:nvSpPr>
        <p:spPr>
          <a:xfrm>
            <a:off x="3491230" y="3284039"/>
            <a:ext cx="1784985" cy="255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sz="1662" spc="-5" dirty="0">
                <a:latin typeface="Calibri"/>
                <a:cs typeface="Calibri"/>
              </a:rPr>
              <a:t>ILC-SRF</a:t>
            </a:r>
            <a:r>
              <a:rPr sz="1662" spc="-65" dirty="0">
                <a:latin typeface="Calibri"/>
                <a:cs typeface="Calibri"/>
              </a:rPr>
              <a:t> </a:t>
            </a:r>
            <a:r>
              <a:rPr sz="1662" spc="-5" dirty="0">
                <a:latin typeface="Calibri"/>
                <a:cs typeface="Calibri"/>
              </a:rPr>
              <a:t>technology</a:t>
            </a:r>
            <a:endParaRPr sz="1662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05755" y="2776179"/>
            <a:ext cx="1456944" cy="6161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5" name="object 55"/>
          <p:cNvSpPr/>
          <p:nvPr/>
        </p:nvSpPr>
        <p:spPr>
          <a:xfrm>
            <a:off x="5118227" y="2796811"/>
            <a:ext cx="1202690" cy="412652"/>
          </a:xfrm>
          <a:custGeom>
            <a:avLst/>
            <a:gdLst/>
            <a:ahLst/>
            <a:cxnLst/>
            <a:rect l="l" t="t" r="r" b="b"/>
            <a:pathLst>
              <a:path w="1202689" h="447039">
                <a:moveTo>
                  <a:pt x="1190371" y="0"/>
                </a:moveTo>
                <a:lnTo>
                  <a:pt x="1081786" y="35687"/>
                </a:lnTo>
                <a:lnTo>
                  <a:pt x="1093724" y="71881"/>
                </a:lnTo>
                <a:lnTo>
                  <a:pt x="1202309" y="36067"/>
                </a:lnTo>
                <a:lnTo>
                  <a:pt x="1190371" y="0"/>
                </a:lnTo>
                <a:close/>
              </a:path>
              <a:path w="1202689" h="447039">
                <a:moveTo>
                  <a:pt x="1045718" y="47625"/>
                </a:moveTo>
                <a:lnTo>
                  <a:pt x="937133" y="83438"/>
                </a:lnTo>
                <a:lnTo>
                  <a:pt x="949071" y="119633"/>
                </a:lnTo>
                <a:lnTo>
                  <a:pt x="1057528" y="83819"/>
                </a:lnTo>
                <a:lnTo>
                  <a:pt x="1045718" y="47625"/>
                </a:lnTo>
                <a:close/>
              </a:path>
              <a:path w="1202689" h="447039">
                <a:moveTo>
                  <a:pt x="900938" y="95376"/>
                </a:moveTo>
                <a:lnTo>
                  <a:pt x="792352" y="131190"/>
                </a:lnTo>
                <a:lnTo>
                  <a:pt x="804290" y="167385"/>
                </a:lnTo>
                <a:lnTo>
                  <a:pt x="912876" y="131571"/>
                </a:lnTo>
                <a:lnTo>
                  <a:pt x="900938" y="95376"/>
                </a:lnTo>
                <a:close/>
              </a:path>
              <a:path w="1202689" h="447039">
                <a:moveTo>
                  <a:pt x="756158" y="143128"/>
                </a:moveTo>
                <a:lnTo>
                  <a:pt x="647700" y="178942"/>
                </a:lnTo>
                <a:lnTo>
                  <a:pt x="659511" y="215137"/>
                </a:lnTo>
                <a:lnTo>
                  <a:pt x="768096" y="179324"/>
                </a:lnTo>
                <a:lnTo>
                  <a:pt x="756158" y="143128"/>
                </a:lnTo>
                <a:close/>
              </a:path>
              <a:path w="1202689" h="447039">
                <a:moveTo>
                  <a:pt x="611505" y="190880"/>
                </a:moveTo>
                <a:lnTo>
                  <a:pt x="502920" y="226694"/>
                </a:lnTo>
                <a:lnTo>
                  <a:pt x="514858" y="262889"/>
                </a:lnTo>
                <a:lnTo>
                  <a:pt x="623443" y="227075"/>
                </a:lnTo>
                <a:lnTo>
                  <a:pt x="611505" y="190880"/>
                </a:lnTo>
                <a:close/>
              </a:path>
              <a:path w="1202689" h="447039">
                <a:moveTo>
                  <a:pt x="466725" y="238632"/>
                </a:moveTo>
                <a:lnTo>
                  <a:pt x="358139" y="274319"/>
                </a:lnTo>
                <a:lnTo>
                  <a:pt x="370077" y="310514"/>
                </a:lnTo>
                <a:lnTo>
                  <a:pt x="478663" y="274827"/>
                </a:lnTo>
                <a:lnTo>
                  <a:pt x="466725" y="238632"/>
                </a:lnTo>
                <a:close/>
              </a:path>
              <a:path w="1202689" h="447039">
                <a:moveTo>
                  <a:pt x="321945" y="286257"/>
                </a:moveTo>
                <a:lnTo>
                  <a:pt x="213487" y="322071"/>
                </a:lnTo>
                <a:lnTo>
                  <a:pt x="225425" y="358266"/>
                </a:lnTo>
                <a:lnTo>
                  <a:pt x="333883" y="322452"/>
                </a:lnTo>
                <a:lnTo>
                  <a:pt x="321945" y="286257"/>
                </a:lnTo>
                <a:close/>
              </a:path>
              <a:path w="1202689" h="447039">
                <a:moveTo>
                  <a:pt x="122475" y="282527"/>
                </a:moveTo>
                <a:lnTo>
                  <a:pt x="115393" y="284362"/>
                </a:lnTo>
                <a:lnTo>
                  <a:pt x="109347" y="288925"/>
                </a:lnTo>
                <a:lnTo>
                  <a:pt x="0" y="412495"/>
                </a:lnTo>
                <a:lnTo>
                  <a:pt x="161417" y="446913"/>
                </a:lnTo>
                <a:lnTo>
                  <a:pt x="168985" y="446968"/>
                </a:lnTo>
                <a:lnTo>
                  <a:pt x="175768" y="444214"/>
                </a:lnTo>
                <a:lnTo>
                  <a:pt x="181026" y="439126"/>
                </a:lnTo>
                <a:lnTo>
                  <a:pt x="184023" y="432180"/>
                </a:lnTo>
                <a:lnTo>
                  <a:pt x="184078" y="424612"/>
                </a:lnTo>
                <a:lnTo>
                  <a:pt x="181736" y="418845"/>
                </a:lnTo>
                <a:lnTo>
                  <a:pt x="41910" y="418845"/>
                </a:lnTo>
                <a:lnTo>
                  <a:pt x="29972" y="382650"/>
                </a:lnTo>
                <a:lnTo>
                  <a:pt x="32512" y="381762"/>
                </a:lnTo>
                <a:lnTo>
                  <a:pt x="72644" y="381762"/>
                </a:lnTo>
                <a:lnTo>
                  <a:pt x="68707" y="369824"/>
                </a:lnTo>
                <a:lnTo>
                  <a:pt x="96947" y="360509"/>
                </a:lnTo>
                <a:lnTo>
                  <a:pt x="137922" y="314197"/>
                </a:lnTo>
                <a:lnTo>
                  <a:pt x="141718" y="307651"/>
                </a:lnTo>
                <a:lnTo>
                  <a:pt x="142668" y="300402"/>
                </a:lnTo>
                <a:lnTo>
                  <a:pt x="140833" y="293320"/>
                </a:lnTo>
                <a:lnTo>
                  <a:pt x="136271" y="287274"/>
                </a:lnTo>
                <a:lnTo>
                  <a:pt x="129724" y="283477"/>
                </a:lnTo>
                <a:lnTo>
                  <a:pt x="122475" y="282527"/>
                </a:lnTo>
                <a:close/>
              </a:path>
              <a:path w="1202689" h="447039">
                <a:moveTo>
                  <a:pt x="32512" y="381762"/>
                </a:moveTo>
                <a:lnTo>
                  <a:pt x="29972" y="382650"/>
                </a:lnTo>
                <a:lnTo>
                  <a:pt x="41910" y="418845"/>
                </a:lnTo>
                <a:lnTo>
                  <a:pt x="44450" y="417956"/>
                </a:lnTo>
                <a:lnTo>
                  <a:pt x="32512" y="381762"/>
                </a:lnTo>
                <a:close/>
              </a:path>
              <a:path w="1202689" h="447039">
                <a:moveTo>
                  <a:pt x="72644" y="381762"/>
                </a:moveTo>
                <a:lnTo>
                  <a:pt x="32512" y="381762"/>
                </a:lnTo>
                <a:lnTo>
                  <a:pt x="44450" y="417956"/>
                </a:lnTo>
                <a:lnTo>
                  <a:pt x="41910" y="418845"/>
                </a:lnTo>
                <a:lnTo>
                  <a:pt x="181736" y="418845"/>
                </a:lnTo>
                <a:lnTo>
                  <a:pt x="181324" y="417829"/>
                </a:lnTo>
                <a:lnTo>
                  <a:pt x="177023" y="413384"/>
                </a:lnTo>
                <a:lnTo>
                  <a:pt x="50164" y="413384"/>
                </a:lnTo>
                <a:lnTo>
                  <a:pt x="39877" y="382015"/>
                </a:lnTo>
                <a:lnTo>
                  <a:pt x="72728" y="382015"/>
                </a:lnTo>
                <a:lnTo>
                  <a:pt x="72644" y="381762"/>
                </a:lnTo>
                <a:close/>
              </a:path>
              <a:path w="1202689" h="447039">
                <a:moveTo>
                  <a:pt x="39877" y="382015"/>
                </a:moveTo>
                <a:lnTo>
                  <a:pt x="50164" y="413384"/>
                </a:lnTo>
                <a:lnTo>
                  <a:pt x="71888" y="388832"/>
                </a:lnTo>
                <a:lnTo>
                  <a:pt x="39877" y="382015"/>
                </a:lnTo>
                <a:close/>
              </a:path>
              <a:path w="1202689" h="447039">
                <a:moveTo>
                  <a:pt x="71888" y="388832"/>
                </a:moveTo>
                <a:lnTo>
                  <a:pt x="50164" y="413384"/>
                </a:lnTo>
                <a:lnTo>
                  <a:pt x="177023" y="413384"/>
                </a:lnTo>
                <a:lnTo>
                  <a:pt x="176236" y="412571"/>
                </a:lnTo>
                <a:lnTo>
                  <a:pt x="169290" y="409575"/>
                </a:lnTo>
                <a:lnTo>
                  <a:pt x="152592" y="406018"/>
                </a:lnTo>
                <a:lnTo>
                  <a:pt x="80645" y="406018"/>
                </a:lnTo>
                <a:lnTo>
                  <a:pt x="75209" y="389540"/>
                </a:lnTo>
                <a:lnTo>
                  <a:pt x="71888" y="388832"/>
                </a:lnTo>
                <a:close/>
              </a:path>
              <a:path w="1202689" h="447039">
                <a:moveTo>
                  <a:pt x="75209" y="389540"/>
                </a:moveTo>
                <a:lnTo>
                  <a:pt x="80645" y="406018"/>
                </a:lnTo>
                <a:lnTo>
                  <a:pt x="108872" y="396708"/>
                </a:lnTo>
                <a:lnTo>
                  <a:pt x="75209" y="389540"/>
                </a:lnTo>
                <a:close/>
              </a:path>
              <a:path w="1202689" h="447039">
                <a:moveTo>
                  <a:pt x="108872" y="396708"/>
                </a:moveTo>
                <a:lnTo>
                  <a:pt x="80645" y="406018"/>
                </a:lnTo>
                <a:lnTo>
                  <a:pt x="152592" y="406018"/>
                </a:lnTo>
                <a:lnTo>
                  <a:pt x="108872" y="396708"/>
                </a:lnTo>
                <a:close/>
              </a:path>
              <a:path w="1202689" h="447039">
                <a:moveTo>
                  <a:pt x="177292" y="334009"/>
                </a:moveTo>
                <a:lnTo>
                  <a:pt x="96947" y="360509"/>
                </a:lnTo>
                <a:lnTo>
                  <a:pt x="74137" y="386289"/>
                </a:lnTo>
                <a:lnTo>
                  <a:pt x="75209" y="389540"/>
                </a:lnTo>
                <a:lnTo>
                  <a:pt x="108872" y="396708"/>
                </a:lnTo>
                <a:lnTo>
                  <a:pt x="189230" y="370204"/>
                </a:lnTo>
                <a:lnTo>
                  <a:pt x="177292" y="334009"/>
                </a:lnTo>
                <a:close/>
              </a:path>
              <a:path w="1202689" h="447039">
                <a:moveTo>
                  <a:pt x="72728" y="382015"/>
                </a:moveTo>
                <a:lnTo>
                  <a:pt x="39877" y="382015"/>
                </a:lnTo>
                <a:lnTo>
                  <a:pt x="71888" y="388832"/>
                </a:lnTo>
                <a:lnTo>
                  <a:pt x="74137" y="386289"/>
                </a:lnTo>
                <a:lnTo>
                  <a:pt x="72728" y="382015"/>
                </a:lnTo>
                <a:close/>
              </a:path>
              <a:path w="1202689" h="447039">
                <a:moveTo>
                  <a:pt x="96947" y="360509"/>
                </a:moveTo>
                <a:lnTo>
                  <a:pt x="68707" y="369824"/>
                </a:lnTo>
                <a:lnTo>
                  <a:pt x="74137" y="386289"/>
                </a:lnTo>
                <a:lnTo>
                  <a:pt x="96947" y="36050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6" name="object 56"/>
          <p:cNvSpPr/>
          <p:nvPr/>
        </p:nvSpPr>
        <p:spPr>
          <a:xfrm>
            <a:off x="4023360" y="2774789"/>
            <a:ext cx="425196" cy="6457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7" name="object 57"/>
          <p:cNvSpPr/>
          <p:nvPr/>
        </p:nvSpPr>
        <p:spPr>
          <a:xfrm>
            <a:off x="4150379" y="2795170"/>
            <a:ext cx="171450" cy="410893"/>
          </a:xfrm>
          <a:custGeom>
            <a:avLst/>
            <a:gdLst/>
            <a:ahLst/>
            <a:cxnLst/>
            <a:rect l="l" t="t" r="r" b="b"/>
            <a:pathLst>
              <a:path w="171450" h="445135">
                <a:moveTo>
                  <a:pt x="104628" y="0"/>
                </a:moveTo>
                <a:lnTo>
                  <a:pt x="66528" y="0"/>
                </a:lnTo>
                <a:lnTo>
                  <a:pt x="66528" y="114300"/>
                </a:lnTo>
                <a:lnTo>
                  <a:pt x="104628" y="114300"/>
                </a:lnTo>
                <a:lnTo>
                  <a:pt x="104628" y="0"/>
                </a:lnTo>
                <a:close/>
              </a:path>
              <a:path w="171450" h="445135">
                <a:moveTo>
                  <a:pt x="104628" y="152400"/>
                </a:moveTo>
                <a:lnTo>
                  <a:pt x="66528" y="152400"/>
                </a:lnTo>
                <a:lnTo>
                  <a:pt x="66528" y="266700"/>
                </a:lnTo>
                <a:lnTo>
                  <a:pt x="104628" y="266700"/>
                </a:lnTo>
                <a:lnTo>
                  <a:pt x="104628" y="152400"/>
                </a:lnTo>
                <a:close/>
              </a:path>
              <a:path w="171450" h="445135">
                <a:moveTo>
                  <a:pt x="16446" y="273760"/>
                </a:moveTo>
                <a:lnTo>
                  <a:pt x="9251" y="276225"/>
                </a:lnTo>
                <a:lnTo>
                  <a:pt x="3643" y="281203"/>
                </a:lnTo>
                <a:lnTo>
                  <a:pt x="488" y="287766"/>
                </a:lnTo>
                <a:lnTo>
                  <a:pt x="0" y="295066"/>
                </a:lnTo>
                <a:lnTo>
                  <a:pt x="2393" y="302260"/>
                </a:lnTo>
                <a:lnTo>
                  <a:pt x="85578" y="444754"/>
                </a:lnTo>
                <a:lnTo>
                  <a:pt x="107671" y="406908"/>
                </a:lnTo>
                <a:lnTo>
                  <a:pt x="66528" y="406908"/>
                </a:lnTo>
                <a:lnTo>
                  <a:pt x="66528" y="336423"/>
                </a:lnTo>
                <a:lnTo>
                  <a:pt x="35413" y="283083"/>
                </a:lnTo>
                <a:lnTo>
                  <a:pt x="30360" y="277403"/>
                </a:lnTo>
                <a:lnTo>
                  <a:pt x="23760" y="274224"/>
                </a:lnTo>
                <a:lnTo>
                  <a:pt x="16446" y="273760"/>
                </a:lnTo>
                <a:close/>
              </a:path>
              <a:path w="171450" h="445135">
                <a:moveTo>
                  <a:pt x="66528" y="336423"/>
                </a:moveTo>
                <a:lnTo>
                  <a:pt x="66528" y="406908"/>
                </a:lnTo>
                <a:lnTo>
                  <a:pt x="104628" y="406908"/>
                </a:lnTo>
                <a:lnTo>
                  <a:pt x="104628" y="397383"/>
                </a:lnTo>
                <a:lnTo>
                  <a:pt x="69068" y="397383"/>
                </a:lnTo>
                <a:lnTo>
                  <a:pt x="85578" y="369080"/>
                </a:lnTo>
                <a:lnTo>
                  <a:pt x="66528" y="336423"/>
                </a:lnTo>
                <a:close/>
              </a:path>
              <a:path w="171450" h="445135">
                <a:moveTo>
                  <a:pt x="154709" y="273760"/>
                </a:moveTo>
                <a:lnTo>
                  <a:pt x="147395" y="274224"/>
                </a:lnTo>
                <a:lnTo>
                  <a:pt x="140795" y="277403"/>
                </a:lnTo>
                <a:lnTo>
                  <a:pt x="135743" y="283083"/>
                </a:lnTo>
                <a:lnTo>
                  <a:pt x="104628" y="336423"/>
                </a:lnTo>
                <a:lnTo>
                  <a:pt x="104628" y="406908"/>
                </a:lnTo>
                <a:lnTo>
                  <a:pt x="107671" y="406908"/>
                </a:lnTo>
                <a:lnTo>
                  <a:pt x="168763" y="302260"/>
                </a:lnTo>
                <a:lnTo>
                  <a:pt x="171156" y="295066"/>
                </a:lnTo>
                <a:lnTo>
                  <a:pt x="170668" y="287766"/>
                </a:lnTo>
                <a:lnTo>
                  <a:pt x="167512" y="281203"/>
                </a:lnTo>
                <a:lnTo>
                  <a:pt x="161905" y="276225"/>
                </a:lnTo>
                <a:lnTo>
                  <a:pt x="154709" y="273760"/>
                </a:lnTo>
                <a:close/>
              </a:path>
              <a:path w="171450" h="445135">
                <a:moveTo>
                  <a:pt x="85578" y="369080"/>
                </a:moveTo>
                <a:lnTo>
                  <a:pt x="69068" y="397383"/>
                </a:lnTo>
                <a:lnTo>
                  <a:pt x="102088" y="397383"/>
                </a:lnTo>
                <a:lnTo>
                  <a:pt x="85578" y="369080"/>
                </a:lnTo>
                <a:close/>
              </a:path>
              <a:path w="171450" h="445135">
                <a:moveTo>
                  <a:pt x="104628" y="336423"/>
                </a:moveTo>
                <a:lnTo>
                  <a:pt x="85578" y="369080"/>
                </a:lnTo>
                <a:lnTo>
                  <a:pt x="102088" y="397383"/>
                </a:lnTo>
                <a:lnTo>
                  <a:pt x="104628" y="397383"/>
                </a:lnTo>
                <a:lnTo>
                  <a:pt x="104628" y="336423"/>
                </a:lnTo>
                <a:close/>
              </a:path>
              <a:path w="171450" h="445135">
                <a:moveTo>
                  <a:pt x="104628" y="304800"/>
                </a:moveTo>
                <a:lnTo>
                  <a:pt x="66528" y="304800"/>
                </a:lnTo>
                <a:lnTo>
                  <a:pt x="66528" y="336423"/>
                </a:lnTo>
                <a:lnTo>
                  <a:pt x="85578" y="369080"/>
                </a:lnTo>
                <a:lnTo>
                  <a:pt x="104628" y="336423"/>
                </a:lnTo>
                <a:lnTo>
                  <a:pt x="104628" y="30480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8" name="object 58"/>
          <p:cNvSpPr/>
          <p:nvPr/>
        </p:nvSpPr>
        <p:spPr>
          <a:xfrm>
            <a:off x="2430994" y="2698808"/>
            <a:ext cx="1310640" cy="7230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59" name="object 59"/>
          <p:cNvSpPr/>
          <p:nvPr/>
        </p:nvSpPr>
        <p:spPr>
          <a:xfrm>
            <a:off x="2430779" y="2720261"/>
            <a:ext cx="1055370" cy="498231"/>
          </a:xfrm>
          <a:custGeom>
            <a:avLst/>
            <a:gdLst/>
            <a:ahLst/>
            <a:cxnLst/>
            <a:rect l="l" t="t" r="r" b="b"/>
            <a:pathLst>
              <a:path w="1055370" h="539750">
                <a:moveTo>
                  <a:pt x="16763" y="0"/>
                </a:moveTo>
                <a:lnTo>
                  <a:pt x="0" y="34289"/>
                </a:lnTo>
                <a:lnTo>
                  <a:pt x="102743" y="84327"/>
                </a:lnTo>
                <a:lnTo>
                  <a:pt x="119506" y="50037"/>
                </a:lnTo>
                <a:lnTo>
                  <a:pt x="16763" y="0"/>
                </a:lnTo>
                <a:close/>
              </a:path>
              <a:path w="1055370" h="539750">
                <a:moveTo>
                  <a:pt x="153669" y="66801"/>
                </a:moveTo>
                <a:lnTo>
                  <a:pt x="137032" y="100964"/>
                </a:lnTo>
                <a:lnTo>
                  <a:pt x="239775" y="151130"/>
                </a:lnTo>
                <a:lnTo>
                  <a:pt x="256539" y="116839"/>
                </a:lnTo>
                <a:lnTo>
                  <a:pt x="153669" y="66801"/>
                </a:lnTo>
                <a:close/>
              </a:path>
              <a:path w="1055370" h="539750">
                <a:moveTo>
                  <a:pt x="290702" y="133476"/>
                </a:moveTo>
                <a:lnTo>
                  <a:pt x="274065" y="167766"/>
                </a:lnTo>
                <a:lnTo>
                  <a:pt x="376808" y="217805"/>
                </a:lnTo>
                <a:lnTo>
                  <a:pt x="393445" y="183514"/>
                </a:lnTo>
                <a:lnTo>
                  <a:pt x="290702" y="133476"/>
                </a:lnTo>
                <a:close/>
              </a:path>
              <a:path w="1055370" h="539750">
                <a:moveTo>
                  <a:pt x="427736" y="200278"/>
                </a:moveTo>
                <a:lnTo>
                  <a:pt x="411099" y="234569"/>
                </a:lnTo>
                <a:lnTo>
                  <a:pt x="513842" y="284607"/>
                </a:lnTo>
                <a:lnTo>
                  <a:pt x="530478" y="250316"/>
                </a:lnTo>
                <a:lnTo>
                  <a:pt x="427736" y="200278"/>
                </a:lnTo>
                <a:close/>
              </a:path>
              <a:path w="1055370" h="539750">
                <a:moveTo>
                  <a:pt x="564769" y="266953"/>
                </a:moveTo>
                <a:lnTo>
                  <a:pt x="548005" y="301244"/>
                </a:lnTo>
                <a:lnTo>
                  <a:pt x="650875" y="351282"/>
                </a:lnTo>
                <a:lnTo>
                  <a:pt x="667512" y="317119"/>
                </a:lnTo>
                <a:lnTo>
                  <a:pt x="564769" y="266953"/>
                </a:lnTo>
                <a:close/>
              </a:path>
              <a:path w="1055370" h="539750">
                <a:moveTo>
                  <a:pt x="701801" y="333756"/>
                </a:moveTo>
                <a:lnTo>
                  <a:pt x="685038" y="368046"/>
                </a:lnTo>
                <a:lnTo>
                  <a:pt x="787781" y="418084"/>
                </a:lnTo>
                <a:lnTo>
                  <a:pt x="804544" y="383794"/>
                </a:lnTo>
                <a:lnTo>
                  <a:pt x="701801" y="333756"/>
                </a:lnTo>
                <a:close/>
              </a:path>
              <a:path w="1055370" h="539750">
                <a:moveTo>
                  <a:pt x="961797" y="495972"/>
                </a:moveTo>
                <a:lnTo>
                  <a:pt x="887857" y="501523"/>
                </a:lnTo>
                <a:lnTo>
                  <a:pt x="870203" y="521843"/>
                </a:lnTo>
                <a:lnTo>
                  <a:pt x="872309" y="529155"/>
                </a:lnTo>
                <a:lnTo>
                  <a:pt x="876855" y="534908"/>
                </a:lnTo>
                <a:lnTo>
                  <a:pt x="883187" y="538541"/>
                </a:lnTo>
                <a:lnTo>
                  <a:pt x="890651" y="539496"/>
                </a:lnTo>
                <a:lnTo>
                  <a:pt x="1048455" y="527685"/>
                </a:lnTo>
                <a:lnTo>
                  <a:pt x="1012825" y="527685"/>
                </a:lnTo>
                <a:lnTo>
                  <a:pt x="959103" y="501523"/>
                </a:lnTo>
                <a:lnTo>
                  <a:pt x="961797" y="495972"/>
                </a:lnTo>
                <a:close/>
              </a:path>
              <a:path w="1055370" h="539750">
                <a:moveTo>
                  <a:pt x="987185" y="494066"/>
                </a:moveTo>
                <a:lnTo>
                  <a:pt x="961797" y="495972"/>
                </a:lnTo>
                <a:lnTo>
                  <a:pt x="959103" y="501523"/>
                </a:lnTo>
                <a:lnTo>
                  <a:pt x="1012825" y="527685"/>
                </a:lnTo>
                <a:lnTo>
                  <a:pt x="1015991" y="521208"/>
                </a:lnTo>
                <a:lnTo>
                  <a:pt x="1005332" y="521208"/>
                </a:lnTo>
                <a:lnTo>
                  <a:pt x="987185" y="494066"/>
                </a:lnTo>
                <a:close/>
              </a:path>
              <a:path w="1055370" h="539750">
                <a:moveTo>
                  <a:pt x="1015169" y="467233"/>
                </a:moveTo>
                <a:lnTo>
                  <a:pt x="975740" y="467233"/>
                </a:lnTo>
                <a:lnTo>
                  <a:pt x="1029588" y="493395"/>
                </a:lnTo>
                <a:lnTo>
                  <a:pt x="1012825" y="527685"/>
                </a:lnTo>
                <a:lnTo>
                  <a:pt x="1048455" y="527685"/>
                </a:lnTo>
                <a:lnTo>
                  <a:pt x="1055243" y="527176"/>
                </a:lnTo>
                <a:lnTo>
                  <a:pt x="1015169" y="467233"/>
                </a:lnTo>
                <a:close/>
              </a:path>
              <a:path w="1055370" h="539750">
                <a:moveTo>
                  <a:pt x="1019809" y="491616"/>
                </a:moveTo>
                <a:lnTo>
                  <a:pt x="987185" y="494066"/>
                </a:lnTo>
                <a:lnTo>
                  <a:pt x="1005332" y="521208"/>
                </a:lnTo>
                <a:lnTo>
                  <a:pt x="1019809" y="491616"/>
                </a:lnTo>
                <a:close/>
              </a:path>
              <a:path w="1055370" h="539750">
                <a:moveTo>
                  <a:pt x="1025929" y="491616"/>
                </a:moveTo>
                <a:lnTo>
                  <a:pt x="1019809" y="491616"/>
                </a:lnTo>
                <a:lnTo>
                  <a:pt x="1005332" y="521208"/>
                </a:lnTo>
                <a:lnTo>
                  <a:pt x="1015991" y="521208"/>
                </a:lnTo>
                <a:lnTo>
                  <a:pt x="1029588" y="493395"/>
                </a:lnTo>
                <a:lnTo>
                  <a:pt x="1025929" y="491616"/>
                </a:lnTo>
                <a:close/>
              </a:path>
              <a:path w="1055370" h="539750">
                <a:moveTo>
                  <a:pt x="973009" y="472863"/>
                </a:moveTo>
                <a:lnTo>
                  <a:pt x="961797" y="495972"/>
                </a:lnTo>
                <a:lnTo>
                  <a:pt x="987185" y="494066"/>
                </a:lnTo>
                <a:lnTo>
                  <a:pt x="973009" y="472863"/>
                </a:lnTo>
                <a:close/>
              </a:path>
              <a:path w="1055370" h="539750">
                <a:moveTo>
                  <a:pt x="975740" y="467233"/>
                </a:moveTo>
                <a:lnTo>
                  <a:pt x="973009" y="472863"/>
                </a:lnTo>
                <a:lnTo>
                  <a:pt x="987185" y="494066"/>
                </a:lnTo>
                <a:lnTo>
                  <a:pt x="1019809" y="491616"/>
                </a:lnTo>
                <a:lnTo>
                  <a:pt x="1025929" y="491616"/>
                </a:lnTo>
                <a:lnTo>
                  <a:pt x="975740" y="467233"/>
                </a:lnTo>
                <a:close/>
              </a:path>
              <a:path w="1055370" h="539750">
                <a:moveTo>
                  <a:pt x="838707" y="400558"/>
                </a:moveTo>
                <a:lnTo>
                  <a:pt x="822070" y="434721"/>
                </a:lnTo>
                <a:lnTo>
                  <a:pt x="924813" y="484759"/>
                </a:lnTo>
                <a:lnTo>
                  <a:pt x="941451" y="450596"/>
                </a:lnTo>
                <a:lnTo>
                  <a:pt x="838707" y="400558"/>
                </a:lnTo>
                <a:close/>
              </a:path>
              <a:path w="1055370" h="539750">
                <a:moveTo>
                  <a:pt x="944010" y="381819"/>
                </a:moveTo>
                <a:lnTo>
                  <a:pt x="937006" y="384683"/>
                </a:lnTo>
                <a:lnTo>
                  <a:pt x="931727" y="390116"/>
                </a:lnTo>
                <a:lnTo>
                  <a:pt x="928973" y="396906"/>
                </a:lnTo>
                <a:lnTo>
                  <a:pt x="928933" y="404221"/>
                </a:lnTo>
                <a:lnTo>
                  <a:pt x="931799" y="411225"/>
                </a:lnTo>
                <a:lnTo>
                  <a:pt x="973009" y="472863"/>
                </a:lnTo>
                <a:lnTo>
                  <a:pt x="975740" y="467233"/>
                </a:lnTo>
                <a:lnTo>
                  <a:pt x="1015169" y="467233"/>
                </a:lnTo>
                <a:lnTo>
                  <a:pt x="963549" y="390016"/>
                </a:lnTo>
                <a:lnTo>
                  <a:pt x="958115" y="384665"/>
                </a:lnTo>
                <a:lnTo>
                  <a:pt x="951325" y="381873"/>
                </a:lnTo>
                <a:lnTo>
                  <a:pt x="944010" y="381819"/>
                </a:lnTo>
                <a:close/>
              </a:path>
            </a:pathLst>
          </a:custGeom>
          <a:solidFill>
            <a:srgbClr val="4F81BC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60" name="object 60"/>
          <p:cNvSpPr/>
          <p:nvPr/>
        </p:nvSpPr>
        <p:spPr>
          <a:xfrm>
            <a:off x="2697360" y="4355997"/>
            <a:ext cx="1653539" cy="9917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62" name="object 13"/>
          <p:cNvSpPr/>
          <p:nvPr/>
        </p:nvSpPr>
        <p:spPr>
          <a:xfrm flipV="1">
            <a:off x="7396656" y="2206452"/>
            <a:ext cx="152400" cy="148657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lnTo>
                  <a:pt x="46559" y="5994"/>
                </a:lnTo>
                <a:lnTo>
                  <a:pt x="22336" y="22336"/>
                </a:lnTo>
                <a:lnTo>
                  <a:pt x="5994" y="46559"/>
                </a:lnTo>
                <a:lnTo>
                  <a:pt x="0" y="76200"/>
                </a:lnTo>
                <a:lnTo>
                  <a:pt x="5994" y="105840"/>
                </a:lnTo>
                <a:lnTo>
                  <a:pt x="22336" y="130063"/>
                </a:lnTo>
                <a:lnTo>
                  <a:pt x="46559" y="146405"/>
                </a:lnTo>
                <a:lnTo>
                  <a:pt x="76200" y="152400"/>
                </a:lnTo>
                <a:lnTo>
                  <a:pt x="105840" y="146405"/>
                </a:lnTo>
                <a:lnTo>
                  <a:pt x="130063" y="130063"/>
                </a:lnTo>
                <a:lnTo>
                  <a:pt x="146405" y="105840"/>
                </a:lnTo>
                <a:lnTo>
                  <a:pt x="152400" y="76200"/>
                </a:lnTo>
                <a:lnTo>
                  <a:pt x="146405" y="46559"/>
                </a:lnTo>
                <a:lnTo>
                  <a:pt x="130063" y="22336"/>
                </a:lnTo>
                <a:lnTo>
                  <a:pt x="105840" y="5994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62"/>
          </a:p>
        </p:txBody>
      </p:sp>
      <p:sp>
        <p:nvSpPr>
          <p:cNvPr id="63" name="object 19"/>
          <p:cNvSpPr txBox="1"/>
          <p:nvPr/>
        </p:nvSpPr>
        <p:spPr>
          <a:xfrm>
            <a:off x="7400442" y="1978141"/>
            <a:ext cx="529146" cy="198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3"/>
            <a:r>
              <a:rPr lang="en-US" sz="1292" b="1" spc="-9" dirty="0">
                <a:solidFill>
                  <a:srgbClr val="151555"/>
                </a:solidFill>
                <a:latin typeface="Calibri"/>
                <a:cs typeface="Calibri"/>
              </a:rPr>
              <a:t>MSU</a:t>
            </a:r>
            <a:endParaRPr sz="1292" dirty="0">
              <a:latin typeface="Calibri"/>
              <a:cs typeface="Calibri"/>
            </a:endParaRPr>
          </a:p>
        </p:txBody>
      </p:sp>
      <p:sp>
        <p:nvSpPr>
          <p:cNvPr id="64" name="日付プレースホルダー 6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65" name="スライド番号プレースホルダー 6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 smtClean="0">
                <a:latin typeface="Calibri"/>
              </a:rPr>
              <a:pPr algn="r"/>
              <a:t>14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8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00" y="4107657"/>
            <a:ext cx="6516539" cy="14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468936"/>
            <a:ext cx="8229600" cy="387089"/>
          </a:xfrm>
          <a:solidFill>
            <a:srgbClr val="FFFFFF"/>
          </a:solidFill>
        </p:spPr>
        <p:txBody>
          <a:bodyPr anchor="ctr">
            <a:noAutofit/>
          </a:bodyPr>
          <a:lstStyle/>
          <a:p>
            <a:pPr eaLnBrk="1" hangingPunct="1"/>
            <a:r>
              <a:rPr lang="en-US" altLang="ja-JP" sz="3692" b="1" dirty="0"/>
              <a:t>European XFEL,  SRF </a:t>
            </a:r>
            <a:r>
              <a:rPr lang="en-US" altLang="ja-JP" sz="3692" b="1" dirty="0" err="1"/>
              <a:t>Linac</a:t>
            </a:r>
            <a:r>
              <a:rPr lang="en-US" altLang="ja-JP" sz="3692" b="1" dirty="0"/>
              <a:t> Completed </a:t>
            </a:r>
            <a:endParaRPr lang="en-GB" altLang="de-DE" sz="3692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517" y="1250376"/>
            <a:ext cx="5130426" cy="242838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827" y="4658674"/>
            <a:ext cx="2415838" cy="1110647"/>
          </a:xfrm>
          <a:prstGeom prst="rect">
            <a:avLst/>
          </a:prstGeom>
        </p:spPr>
      </p:pic>
      <p:cxnSp>
        <p:nvCxnSpPr>
          <p:cNvPr id="202" name="直線矢印コネクタ 201"/>
          <p:cNvCxnSpPr/>
          <p:nvPr/>
        </p:nvCxnSpPr>
        <p:spPr bwMode="auto">
          <a:xfrm flipH="1" flipV="1">
            <a:off x="7003601" y="5282164"/>
            <a:ext cx="638228" cy="90447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テキスト ボックス 14"/>
          <p:cNvSpPr txBox="1"/>
          <p:nvPr/>
        </p:nvSpPr>
        <p:spPr>
          <a:xfrm>
            <a:off x="500059" y="1234190"/>
            <a:ext cx="3545158" cy="158742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47656" indent="-247656">
              <a:lnSpc>
                <a:spcPct val="80000"/>
              </a:lnSpc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2215" b="1" dirty="0">
                <a:solidFill>
                  <a:srgbClr val="3366FF"/>
                </a:solidFill>
                <a:latin typeface="Calibri"/>
                <a:ea typeface="ＭＳ Ｐゴシック"/>
              </a:rPr>
              <a:t>Progress:</a:t>
            </a:r>
          </a:p>
          <a:p>
            <a:pPr marL="247656" indent="-247656">
              <a:lnSpc>
                <a:spcPct val="80000"/>
              </a:lnSpc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846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846" dirty="0">
                <a:solidFill>
                  <a:srgbClr val="FF0000"/>
                </a:solidFill>
                <a:latin typeface="Calibri"/>
                <a:ea typeface="ＭＳ Ｐゴシック"/>
              </a:rPr>
              <a:t> 2013</a:t>
            </a:r>
            <a:r>
              <a:rPr lang="en-US" altLang="ja-JP" sz="1846" dirty="0">
                <a:solidFill>
                  <a:srgbClr val="000000"/>
                </a:solidFill>
                <a:latin typeface="Calibri"/>
                <a:ea typeface="ＭＳ Ｐゴシック"/>
              </a:rPr>
              <a:t>: Construction started</a:t>
            </a:r>
          </a:p>
          <a:p>
            <a:pPr marL="247656" indent="-247656">
              <a:lnSpc>
                <a:spcPct val="80000"/>
              </a:lnSpc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   </a:t>
            </a:r>
            <a:r>
              <a:rPr lang="is-I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…</a:t>
            </a:r>
            <a:endParaRPr lang="en-US" altLang="ja-JP" sz="1846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247656" indent="-247656">
              <a:lnSpc>
                <a:spcPct val="80000"/>
              </a:lnSpc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  2016: E- XFEL </a:t>
            </a:r>
            <a:r>
              <a:rPr lang="en-US" altLang="ja-JP" sz="1846" dirty="0" err="1">
                <a:solidFill>
                  <a:prstClr val="black"/>
                </a:solidFill>
                <a:latin typeface="Calibri"/>
                <a:ea typeface="ＭＳ Ｐゴシック"/>
              </a:rPr>
              <a:t>Linac</a:t>
            </a:r>
            <a:r>
              <a:rPr lang="en-U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 completion</a:t>
            </a:r>
          </a:p>
          <a:p>
            <a:pPr marL="247656" indent="-247656">
              <a:lnSpc>
                <a:spcPct val="80000"/>
              </a:lnSpc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846" dirty="0">
                <a:solidFill>
                  <a:srgbClr val="008000"/>
                </a:solidFill>
                <a:latin typeface="Calibri"/>
                <a:ea typeface="ＭＳ Ｐゴシック"/>
              </a:rPr>
              <a:t> 2017</a:t>
            </a:r>
            <a:r>
              <a:rPr lang="en-US" altLang="ja-JP" sz="1846" dirty="0">
                <a:solidFill>
                  <a:prstClr val="black"/>
                </a:solidFill>
                <a:latin typeface="Calibri"/>
                <a:ea typeface="ＭＳ Ｐゴシック"/>
              </a:rPr>
              <a:t>: E-XFEL beam start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59" y="4997334"/>
            <a:ext cx="2318688" cy="803586"/>
          </a:xfrm>
          <a:prstGeom prst="rect">
            <a:avLst/>
          </a:prstGeom>
        </p:spPr>
      </p:pic>
      <p:sp>
        <p:nvSpPr>
          <p:cNvPr id="210" name="テキスト ボックス 209"/>
          <p:cNvSpPr txBox="1"/>
          <p:nvPr/>
        </p:nvSpPr>
        <p:spPr>
          <a:xfrm>
            <a:off x="725423" y="5385128"/>
            <a:ext cx="771173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7656" indent="-247656"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292" dirty="0">
                <a:solidFill>
                  <a:srgbClr val="FFFF00"/>
                </a:solidFill>
                <a:latin typeface="Calibri"/>
                <a:ea typeface="ＭＳ Ｐゴシック"/>
              </a:rPr>
              <a:t>XFEL site</a:t>
            </a:r>
            <a:endParaRPr lang="ja-JP" altLang="en-US" sz="1292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8555315" y="5427200"/>
            <a:ext cx="556563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7656" indent="-247656"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292" dirty="0">
                <a:solidFill>
                  <a:srgbClr val="FFFF00"/>
                </a:solidFill>
                <a:latin typeface="Calibri"/>
                <a:ea typeface="ＭＳ Ｐゴシック"/>
              </a:rPr>
              <a:t>DESY </a:t>
            </a:r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4375925" y="4365949"/>
            <a:ext cx="634954" cy="462940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2" name="直線コネクタ 221"/>
          <p:cNvCxnSpPr/>
          <p:nvPr/>
        </p:nvCxnSpPr>
        <p:spPr bwMode="auto">
          <a:xfrm flipH="1">
            <a:off x="5163279" y="4402586"/>
            <a:ext cx="2076130" cy="462940"/>
          </a:xfrm>
          <a:prstGeom prst="line">
            <a:avLst/>
          </a:prstGeom>
          <a:noFill/>
          <a:ln w="12700" cap="flat" cmpd="sng" algn="ctr">
            <a:solidFill>
              <a:schemeClr val="folHlink"/>
            </a:solidFill>
            <a:prstDash val="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" name="テキスト ボックス 30"/>
          <p:cNvSpPr txBox="1"/>
          <p:nvPr/>
        </p:nvSpPr>
        <p:spPr>
          <a:xfrm>
            <a:off x="5315119" y="4570796"/>
            <a:ext cx="1208985" cy="29117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marL="247656" indent="-247656">
              <a:spcBef>
                <a:spcPts val="554"/>
              </a:spcBef>
              <a:buClr>
                <a:srgbClr val="C0504D"/>
              </a:buClr>
              <a:buSzPct val="80000"/>
            </a:pPr>
            <a:r>
              <a:rPr lang="en-US" altLang="ja-JP" sz="1292" dirty="0">
                <a:solidFill>
                  <a:srgbClr val="9BBB59"/>
                </a:solidFill>
                <a:latin typeface="Calibri"/>
                <a:ea typeface="ＭＳ Ｐゴシック"/>
              </a:rPr>
              <a:t>1 km SRF </a:t>
            </a:r>
            <a:r>
              <a:rPr lang="en-US" altLang="ja-JP" sz="1292" dirty="0" err="1">
                <a:solidFill>
                  <a:srgbClr val="9BBB59"/>
                </a:solidFill>
                <a:latin typeface="Calibri"/>
                <a:ea typeface="ＭＳ Ｐゴシック"/>
              </a:rPr>
              <a:t>Linac</a:t>
            </a:r>
            <a:r>
              <a:rPr lang="en-US" altLang="ja-JP" sz="1292" dirty="0">
                <a:solidFill>
                  <a:srgbClr val="9BBB59"/>
                </a:solidFill>
                <a:latin typeface="Calibri"/>
                <a:ea typeface="ＭＳ Ｐゴシック"/>
              </a:rPr>
              <a:t> </a:t>
            </a:r>
            <a:endParaRPr lang="ja-JP" altLang="en-US" sz="1292" dirty="0">
              <a:solidFill>
                <a:srgbClr val="9BBB59"/>
              </a:solidFill>
              <a:latin typeface="Calibri"/>
              <a:ea typeface="ＭＳ Ｐゴシック"/>
            </a:endParaRPr>
          </a:p>
        </p:txBody>
      </p:sp>
      <p:pic>
        <p:nvPicPr>
          <p:cNvPr id="226" name="Picture 4" descr="tesla9cell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107" y="3785397"/>
            <a:ext cx="1992722" cy="566034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305271" y="6407195"/>
            <a:ext cx="2311400" cy="365125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76084" y="280340"/>
            <a:ext cx="1433149" cy="29117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sz="1292" dirty="0">
                <a:solidFill>
                  <a:prstClr val="black"/>
                </a:solidFill>
                <a:latin typeface="Calibri"/>
                <a:ea typeface="ＭＳ Ｐゴシック"/>
              </a:rPr>
              <a:t>Courtesy, H. Weise</a:t>
            </a:r>
            <a:endParaRPr lang="ja-JP" altLang="en-US" sz="1292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024047" y="2921360"/>
            <a:ext cx="2677430" cy="113794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844078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kumimoji="0" lang="en-US" altLang="de-DE" sz="1477" b="1" dirty="0">
                <a:solidFill>
                  <a:srgbClr val="3366FF"/>
                </a:solidFill>
              </a:rPr>
              <a:t>1.3 GHz / 23.6 MV/m</a:t>
            </a:r>
            <a:endParaRPr kumimoji="0" lang="en-US" altLang="de-DE" sz="1477" b="1" dirty="0">
              <a:solidFill>
                <a:srgbClr val="26004D"/>
              </a:solidFill>
            </a:endParaRPr>
          </a:p>
          <a:p>
            <a:pPr defTabSz="844078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kumimoji="0" lang="en-US" altLang="de-DE" sz="1477" b="1" dirty="0">
                <a:solidFill>
                  <a:srgbClr val="FF0000"/>
                </a:solidFill>
              </a:rPr>
              <a:t>800+4</a:t>
            </a:r>
            <a:r>
              <a:rPr kumimoji="0" lang="en-US" altLang="de-DE" sz="1477" b="1" dirty="0">
                <a:solidFill>
                  <a:srgbClr val="26004D"/>
                </a:solidFill>
              </a:rPr>
              <a:t> SRF acc. Cavities</a:t>
            </a:r>
          </a:p>
          <a:p>
            <a:pPr defTabSz="844078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kumimoji="0" lang="en-US" altLang="de-DE" sz="1477" b="1" dirty="0">
                <a:solidFill>
                  <a:srgbClr val="008000"/>
                </a:solidFill>
              </a:rPr>
              <a:t>100+3</a:t>
            </a:r>
            <a:r>
              <a:rPr kumimoji="0" lang="en-US" altLang="de-DE" sz="1477" b="1" dirty="0">
                <a:solidFill>
                  <a:srgbClr val="26004D"/>
                </a:solidFill>
              </a:rPr>
              <a:t> </a:t>
            </a:r>
            <a:r>
              <a:rPr kumimoji="0" lang="en-US" altLang="de-DE" sz="1477" b="1" dirty="0" err="1">
                <a:solidFill>
                  <a:srgbClr val="26004D"/>
                </a:solidFill>
              </a:rPr>
              <a:t>Cryo</a:t>
            </a:r>
            <a:r>
              <a:rPr kumimoji="0" lang="en-US" altLang="de-DE" sz="1477" b="1" dirty="0">
                <a:solidFill>
                  <a:srgbClr val="26004D"/>
                </a:solidFill>
              </a:rPr>
              <a:t>-Modules (CM)</a:t>
            </a:r>
          </a:p>
          <a:p>
            <a:pPr defTabSz="844078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</a:pPr>
            <a:r>
              <a:rPr lang="en-US" altLang="ja-JP" sz="1477" b="1" i="1" dirty="0">
                <a:solidFill>
                  <a:srgbClr val="FF0000"/>
                </a:solidFill>
                <a:latin typeface="Calibri"/>
                <a:ea typeface="ＭＳ Ｐゴシック"/>
              </a:rPr>
              <a:t>:  ~ 1/10 scale to ILC-ML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DF64DB3-F4AD-2543-947E-19947EFF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50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2900" y="666706"/>
            <a:ext cx="8865348" cy="50205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3323" dirty="0">
                <a:solidFill>
                  <a:srgbClr val="3366FF"/>
                </a:solidFill>
              </a:rPr>
              <a:t>   </a:t>
            </a:r>
            <a:r>
              <a:rPr lang="en-US" b="1" dirty="0">
                <a:solidFill>
                  <a:srgbClr val="3366FF"/>
                </a:solidFill>
              </a:rPr>
              <a:t>European XFEL: </a:t>
            </a:r>
            <a:r>
              <a:rPr lang="en-US" b="1" dirty="0"/>
              <a:t>SRF Cavity Performance </a:t>
            </a:r>
            <a:endParaRPr lang="en-US" sz="3323" b="1" dirty="0">
              <a:solidFill>
                <a:srgbClr val="3366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843961" y="283834"/>
            <a:ext cx="2656496" cy="26282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108" dirty="0">
                <a:solidFill>
                  <a:prstClr val="black"/>
                </a:solidFill>
                <a:latin typeface="Calibri"/>
                <a:ea typeface="ＭＳ Ｐゴシック"/>
              </a:rPr>
              <a:t>Courtesy, D. </a:t>
            </a:r>
            <a:r>
              <a:rPr lang="en-US" altLang="ja-JP" sz="1108" dirty="0" err="1">
                <a:solidFill>
                  <a:prstClr val="black"/>
                </a:solidFill>
                <a:latin typeface="Calibri"/>
                <a:ea typeface="ＭＳ Ｐゴシック"/>
              </a:rPr>
              <a:t>Reschke</a:t>
            </a:r>
            <a:r>
              <a:rPr lang="en-US" altLang="ja-JP" sz="1108" dirty="0">
                <a:solidFill>
                  <a:prstClr val="black"/>
                </a:solidFill>
                <a:latin typeface="Calibri"/>
                <a:ea typeface="ＭＳ Ｐゴシック"/>
              </a:rPr>
              <a:t> , N. Walker, C. </a:t>
            </a:r>
            <a:r>
              <a:rPr lang="en-US" altLang="ja-JP" sz="1108" dirty="0" err="1">
                <a:solidFill>
                  <a:prstClr val="black"/>
                </a:solidFill>
                <a:latin typeface="Calibri"/>
                <a:ea typeface="ＭＳ Ｐゴシック"/>
              </a:rPr>
              <a:t>Pagani</a:t>
            </a:r>
            <a:endParaRPr lang="en-US" altLang="ja-JP" sz="1108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265"/>
          <a:stretch/>
        </p:blipFill>
        <p:spPr bwMode="auto">
          <a:xfrm>
            <a:off x="4602228" y="1407885"/>
            <a:ext cx="4760236" cy="32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877894" y="3511166"/>
            <a:ext cx="2824242" cy="6038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Calibri"/>
                <a:ea typeface="ＭＳ Ｐゴシック"/>
              </a:rPr>
              <a:t>&gt;10 %</a:t>
            </a:r>
            <a:r>
              <a:rPr lang="en-US" altLang="ja-JP" sz="1662" dirty="0">
                <a:solidFill>
                  <a:srgbClr val="000000"/>
                </a:solidFill>
                <a:latin typeface="Calibri"/>
                <a:ea typeface="ＭＳ Ｐゴシック"/>
              </a:rPr>
              <a:t> (47/420, RI) cavities </a:t>
            </a:r>
          </a:p>
          <a:p>
            <a:r>
              <a:rPr lang="en-US" altLang="ja-JP" sz="1662" dirty="0">
                <a:solidFill>
                  <a:srgbClr val="000000"/>
                </a:solidFill>
                <a:latin typeface="Calibri"/>
                <a:ea typeface="ＭＳ Ｐゴシック"/>
              </a:rPr>
              <a:t>exceeding </a:t>
            </a:r>
            <a:r>
              <a:rPr lang="en-US" altLang="ja-JP" sz="1662" dirty="0">
                <a:solidFill>
                  <a:srgbClr val="FF0000"/>
                </a:solidFill>
                <a:latin typeface="Calibri"/>
                <a:ea typeface="ＭＳ Ｐゴシック"/>
              </a:rPr>
              <a:t>40 MV/m</a:t>
            </a:r>
            <a:endParaRPr lang="ja-JP" altLang="en-US" sz="1662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422508" y="4879671"/>
            <a:ext cx="4768384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br>
              <a:rPr lang="it-IT" sz="1000" dirty="0">
                <a:solidFill>
                  <a:prstClr val="black"/>
                </a:solidFill>
                <a:latin typeface="Calibri"/>
              </a:rPr>
            </a:br>
            <a:r>
              <a:rPr lang="it-IT" sz="1600" dirty="0" err="1">
                <a:solidFill>
                  <a:prstClr val="black"/>
                </a:solidFill>
                <a:latin typeface="Calibri"/>
              </a:rPr>
              <a:t>After</a:t>
            </a:r>
            <a:r>
              <a:rPr lang="it-IT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/>
              </a:rPr>
              <a:t>Retreatment</a:t>
            </a:r>
            <a:r>
              <a:rPr lang="it-IT" sz="16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it-IT" sz="2400" b="1" dirty="0">
                <a:solidFill>
                  <a:prstClr val="black"/>
                </a:solidFill>
                <a:latin typeface="Calibri"/>
              </a:rPr>
              <a:t>E-</a:t>
            </a:r>
            <a:r>
              <a:rPr lang="it-IT" sz="2400" b="1" dirty="0" err="1">
                <a:solidFill>
                  <a:prstClr val="black"/>
                </a:solidFill>
                <a:latin typeface="Calibri"/>
              </a:rPr>
              <a:t>usable</a:t>
            </a:r>
            <a:r>
              <a:rPr lang="it-IT" sz="24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it-IT" sz="2400" b="1" dirty="0">
                <a:solidFill>
                  <a:srgbClr val="FF0000"/>
                </a:solidFill>
                <a:latin typeface="Calibri"/>
              </a:rPr>
              <a:t>29.8 ± 5.1  [MV/m]</a:t>
            </a:r>
          </a:p>
          <a:p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(RI): E </a:t>
            </a:r>
            <a:r>
              <a:rPr lang="it-IT" sz="1400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usable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   31.2 ± 5.2 [MV/m]), </a:t>
            </a:r>
            <a:r>
              <a:rPr lang="it-IT" sz="1400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w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/ 2nd EP</a:t>
            </a:r>
          </a:p>
          <a:p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(EZ): E </a:t>
            </a:r>
            <a:r>
              <a:rPr lang="it-IT" sz="1400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usable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  28.6 ± 4.8 [MV/m]) , </a:t>
            </a:r>
            <a:r>
              <a:rPr lang="it-IT" sz="1400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w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/ BCP ( </a:t>
            </a:r>
            <a:r>
              <a:rPr lang="it-IT" sz="1400" dirty="0" err="1">
                <a:solidFill>
                  <a:prstClr val="white">
                    <a:lumMod val="65000"/>
                  </a:prstClr>
                </a:solidFill>
                <a:latin typeface="Calibri"/>
              </a:rPr>
              <a:t>instead</a:t>
            </a:r>
            <a:r>
              <a:rPr lang="it-IT" sz="14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of 2nd EP)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109" y="4901143"/>
            <a:ext cx="2953548" cy="1649544"/>
          </a:xfrm>
          <a:prstGeom prst="rect">
            <a:avLst/>
          </a:prstGeom>
          <a:ln>
            <a:solidFill>
              <a:srgbClr val="3366FF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05CA-7E74-AA47-8831-2A72646CE32A}"/>
              </a:ext>
            </a:extLst>
          </p:cNvPr>
          <p:cNvGrpSpPr/>
          <p:nvPr/>
        </p:nvGrpSpPr>
        <p:grpSpPr>
          <a:xfrm>
            <a:off x="510012" y="1276107"/>
            <a:ext cx="4099908" cy="3397729"/>
            <a:chOff x="510012" y="1276107"/>
            <a:chExt cx="4099908" cy="3397729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12" y="1276107"/>
              <a:ext cx="4099908" cy="33977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9AB5958F-5E57-D24E-A926-31539F879B3F}"/>
                </a:ext>
              </a:extLst>
            </p:cNvPr>
            <p:cNvCxnSpPr/>
            <p:nvPr/>
          </p:nvCxnSpPr>
          <p:spPr>
            <a:xfrm flipV="1">
              <a:off x="2806700" y="1538514"/>
              <a:ext cx="0" cy="27141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6566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301" y="228743"/>
            <a:ext cx="7646652" cy="502626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E</a:t>
            </a:r>
            <a:r>
              <a:rPr lang="de-DE" sz="3600" b="1" dirty="0"/>
              <a:t>uropean XFEL </a:t>
            </a:r>
            <a:r>
              <a:rPr lang="de-DE" sz="3600" b="1" dirty="0" err="1"/>
              <a:t>reaches</a:t>
            </a:r>
            <a:r>
              <a:rPr lang="de-DE" sz="3600" b="1" dirty="0"/>
              <a:t> </a:t>
            </a:r>
            <a:r>
              <a:rPr lang="de-DE" sz="3600" b="1" dirty="0" err="1"/>
              <a:t>its</a:t>
            </a:r>
            <a:r>
              <a:rPr lang="de-DE" sz="3600" b="1" dirty="0"/>
              <a:t> Design </a:t>
            </a:r>
            <a:r>
              <a:rPr lang="de-DE" sz="3600" b="1" dirty="0" err="1"/>
              <a:t>Energy</a:t>
            </a:r>
            <a:endParaRPr lang="de-DE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467803"/>
              </p:ext>
            </p:extLst>
          </p:nvPr>
        </p:nvGraphicFramePr>
        <p:xfrm>
          <a:off x="786651" y="3196944"/>
          <a:ext cx="6699953" cy="342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C:\Users\momet\Documents\DESY\Presentations\Presentation LLRF Operation and performance of the European XFEL LLRF 20171016\File 11.10.17, 17 31 1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b="14023"/>
          <a:stretch/>
        </p:blipFill>
        <p:spPr bwMode="auto">
          <a:xfrm>
            <a:off x="265266" y="1302970"/>
            <a:ext cx="2771468" cy="1567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8255000" y="217227"/>
            <a:ext cx="1314784" cy="262829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altLang="ja-JP" sz="1108" dirty="0">
                <a:solidFill>
                  <a:prstClr val="black"/>
                </a:solidFill>
                <a:latin typeface="Calibri"/>
                <a:ea typeface="ＭＳ Ｐゴシック"/>
              </a:rPr>
              <a:t>Courtesy,  M. </a:t>
            </a:r>
            <a:r>
              <a:rPr lang="en-US" altLang="ja-JP" sz="1108" dirty="0" err="1">
                <a:solidFill>
                  <a:prstClr val="black"/>
                </a:solidFill>
                <a:latin typeface="Calibri"/>
                <a:ea typeface="ＭＳ Ｐゴシック"/>
              </a:rPr>
              <a:t>Omet</a:t>
            </a:r>
            <a:endParaRPr lang="en-US" altLang="ja-JP" sz="1108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5502C9B-2605-0440-A642-C58085A3B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308" y="959831"/>
            <a:ext cx="6410905" cy="2369021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CE3702C-E1A2-BA48-9E02-66113D1A93FE}"/>
              </a:ext>
            </a:extLst>
          </p:cNvPr>
          <p:cNvCxnSpPr>
            <a:cxnSpLocks/>
          </p:cNvCxnSpPr>
          <p:nvPr/>
        </p:nvCxnSpPr>
        <p:spPr>
          <a:xfrm>
            <a:off x="7623019" y="4172673"/>
            <a:ext cx="1966035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6FBE25-E5E6-DD44-99D1-A2D523A9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625" y="6347540"/>
            <a:ext cx="2311400" cy="365125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AF476D-FA12-524E-9C6B-EF3870FE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2EA151-8278-9848-AB7F-2C7C3DE04AF6}"/>
              </a:ext>
            </a:extLst>
          </p:cNvPr>
          <p:cNvSpPr txBox="1"/>
          <p:nvPr/>
        </p:nvSpPr>
        <p:spPr>
          <a:xfrm>
            <a:off x="8519311" y="4599160"/>
            <a:ext cx="84991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17.5 GeV</a:t>
            </a:r>
          </a:p>
          <a:p>
            <a:r>
              <a:rPr lang="en-US" altLang="ja-JP" sz="1400" dirty="0"/>
              <a:t>17.07.18</a:t>
            </a:r>
            <a:endParaRPr kumimoji="1" lang="ja-JP" altLang="en-US" sz="1400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004AFAD4-E09E-AF43-9307-A85AD2049D96}"/>
              </a:ext>
            </a:extLst>
          </p:cNvPr>
          <p:cNvSpPr/>
          <p:nvPr/>
        </p:nvSpPr>
        <p:spPr>
          <a:xfrm>
            <a:off x="8799968" y="4010686"/>
            <a:ext cx="316872" cy="316871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555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6AB41-058C-2345-9EC1-2BEA68B5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/>
              <a:t>Outline</a:t>
            </a:r>
            <a:endParaRPr lang="ja-JP" altLang="en-US" sz="5400" b="1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3EACAA-A17D-C94A-92CB-5D07790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1A8EC-9B68-6543-BF18-4CB6734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98F54EB-C297-6A43-B1E6-A367089EA8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05321"/>
            <a:ext cx="8229600" cy="3108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0070C0"/>
                </a:solidFill>
              </a:rPr>
              <a:t>Introduction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0070C0"/>
                </a:solidFill>
              </a:rPr>
              <a:t>ILC-250 overview 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0070C0"/>
                </a:solidFill>
              </a:rPr>
              <a:t>Key technologies advanced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Progress in cost-reduction</a:t>
            </a:r>
            <a:r>
              <a:rPr lang="ja-JP" altLang="en-US" sz="2800" i="1">
                <a:solidFill>
                  <a:srgbClr val="FF0000"/>
                </a:solidFill>
              </a:rPr>
              <a:t> </a:t>
            </a:r>
            <a:r>
              <a:rPr lang="en-US" altLang="ja-JP" sz="2800" i="1" dirty="0">
                <a:solidFill>
                  <a:srgbClr val="FF0000"/>
                </a:solidFill>
              </a:rPr>
              <a:t>R&amp;D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0070C0"/>
                </a:solidFill>
              </a:rPr>
              <a:t>Project Status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0070C0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14923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b="1" dirty="0"/>
              <a:t>US-Japan Discussion Group on ILC</a:t>
            </a:r>
            <a:endParaRPr lang="ja-JP" altLang="en-US" sz="3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8534" y="1312195"/>
            <a:ext cx="8388932" cy="5044161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00B050"/>
                </a:solidFill>
              </a:rPr>
              <a:t>First meeting </a:t>
            </a:r>
            <a:r>
              <a:rPr lang="en-US" altLang="ja-JP" sz="2800" dirty="0"/>
              <a:t>on </a:t>
            </a:r>
            <a:r>
              <a:rPr lang="en-US" altLang="ja-JP" sz="2800" b="1" dirty="0"/>
              <a:t>May 25, </a:t>
            </a:r>
            <a:r>
              <a:rPr lang="en-US" altLang="ja-JP" sz="2800" b="1" dirty="0">
                <a:solidFill>
                  <a:srgbClr val="00B050"/>
                </a:solidFill>
              </a:rPr>
              <a:t>2016</a:t>
            </a:r>
            <a:r>
              <a:rPr lang="en-US" altLang="ja-JP" sz="2800" b="1" dirty="0"/>
              <a:t> </a:t>
            </a:r>
            <a:r>
              <a:rPr lang="en-US" altLang="ja-JP" sz="2800" dirty="0"/>
              <a:t>at Washington D.C</a:t>
            </a:r>
          </a:p>
          <a:p>
            <a:pPr lvl="1"/>
            <a:r>
              <a:rPr lang="en-US" altLang="ja-JP" sz="2400" dirty="0"/>
              <a:t>Attended by Deputy Director-General, Research Promotion Bureau, MEXT, and Director, Office of Science, DOE.</a:t>
            </a:r>
          </a:p>
          <a:p>
            <a:pPr lvl="1"/>
            <a:r>
              <a:rPr lang="en-US" altLang="ja-JP" sz="2400" dirty="0"/>
              <a:t>Agreed on item of discussion</a:t>
            </a:r>
            <a:endParaRPr lang="en-US" altLang="ja-JP" dirty="0"/>
          </a:p>
          <a:p>
            <a:endParaRPr lang="en-US" altLang="ja-JP" sz="2800" dirty="0"/>
          </a:p>
          <a:p>
            <a:r>
              <a:rPr lang="en-US" altLang="ja-JP" sz="2800" dirty="0"/>
              <a:t>Second meeting on </a:t>
            </a:r>
            <a:r>
              <a:rPr lang="en-US" altLang="ja-JP" sz="2800" b="1" dirty="0"/>
              <a:t>October 18</a:t>
            </a:r>
            <a:r>
              <a:rPr lang="en-US" altLang="ja-JP" sz="2800" dirty="0"/>
              <a:t>, 2016 by video</a:t>
            </a:r>
          </a:p>
          <a:p>
            <a:pPr lvl="1"/>
            <a:r>
              <a:rPr lang="en-US" altLang="ja-JP" sz="2400" dirty="0"/>
              <a:t>Attended by Deputy Director-General, Research Promotion Bureau, MEXT, and Director, Office of Science, DOE.</a:t>
            </a:r>
          </a:p>
          <a:p>
            <a:pPr lvl="1"/>
            <a:r>
              <a:rPr lang="en-US" altLang="ja-JP" sz="2400" dirty="0"/>
              <a:t>Agreed to begin the joint R&amp;D from April 2017.</a:t>
            </a:r>
          </a:p>
          <a:p>
            <a:endParaRPr lang="en-US" altLang="ja-JP" sz="2800" dirty="0">
              <a:solidFill>
                <a:srgbClr val="FF0000"/>
              </a:solidFill>
            </a:endParaRPr>
          </a:p>
          <a:p>
            <a:r>
              <a:rPr lang="en-US" altLang="ja-JP" sz="2800" dirty="0">
                <a:solidFill>
                  <a:srgbClr val="FF0000"/>
                </a:solidFill>
              </a:rPr>
              <a:t>R&amp;D </a:t>
            </a:r>
            <a:r>
              <a:rPr lang="en-US" altLang="ja-JP" sz="2800" b="1" dirty="0">
                <a:solidFill>
                  <a:srgbClr val="FF0000"/>
                </a:solidFill>
              </a:rPr>
              <a:t>program started</a:t>
            </a:r>
            <a:r>
              <a:rPr lang="en-US" altLang="ja-JP" sz="2800" b="1" dirty="0"/>
              <a:t> </a:t>
            </a:r>
            <a:r>
              <a:rPr lang="en-US" altLang="ja-JP" sz="2800" dirty="0"/>
              <a:t>in </a:t>
            </a:r>
            <a:r>
              <a:rPr lang="en-US" altLang="ja-JP" sz="2800" b="1" dirty="0">
                <a:solidFill>
                  <a:srgbClr val="FF0000"/>
                </a:solidFill>
              </a:rPr>
              <a:t>2017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807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6AB41-058C-2345-9EC1-2BEA68B5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/>
              <a:t>Outline</a:t>
            </a:r>
            <a:endParaRPr lang="ja-JP" altLang="en-US" sz="5400" b="1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3EACAA-A17D-C94A-92CB-5D07790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1A8EC-9B68-6543-BF18-4CB6734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98F54EB-C297-6A43-B1E6-A367089EA8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72556"/>
            <a:ext cx="8229600" cy="3108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Introduction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ILC-250 overview 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Key technologies advanced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Progress in cost-reduction</a:t>
            </a:r>
            <a:r>
              <a:rPr lang="ja-JP" altLang="en-US" sz="2800" i="1"/>
              <a:t> </a:t>
            </a:r>
            <a:r>
              <a:rPr lang="en-US" altLang="ja-JP" sz="2800" i="1" dirty="0"/>
              <a:t>R&amp;D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Project Status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92393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4" y="776319"/>
            <a:ext cx="3537457" cy="398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1002" y="18598"/>
            <a:ext cx="9193619" cy="55163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altLang="ja-JP" sz="2700" b="1" dirty="0"/>
              <a:t>US-Japan cost reduction R&amp;D</a:t>
            </a:r>
            <a:endParaRPr lang="ja-JP" altLang="en-US" sz="2700" b="1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7236687" y="950896"/>
            <a:ext cx="1884925" cy="208202"/>
          </a:xfrm>
        </p:spPr>
        <p:txBody>
          <a:bodyPr>
            <a:noAutofit/>
          </a:bodyPr>
          <a:lstStyle/>
          <a:p>
            <a:r>
              <a:rPr lang="en-US" altLang="ja-JP" sz="1800" b="1" i="1" dirty="0">
                <a:solidFill>
                  <a:srgbClr val="FF0000"/>
                </a:solidFill>
              </a:rPr>
              <a:t>New </a:t>
            </a:r>
            <a:r>
              <a:rPr lang="en-US" altLang="ja-JP" sz="1800" b="1" i="1" dirty="0" err="1">
                <a:solidFill>
                  <a:srgbClr val="FF0000"/>
                </a:solidFill>
              </a:rPr>
              <a:t>Nb</a:t>
            </a:r>
            <a:r>
              <a:rPr lang="en-US" altLang="ja-JP" sz="1800" b="1" i="1" dirty="0">
                <a:solidFill>
                  <a:srgbClr val="FF0000"/>
                </a:solidFill>
              </a:rPr>
              <a:t> material/process</a:t>
            </a:r>
            <a:endParaRPr lang="ja-JP" alt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 rot="10800000">
            <a:off x="6552681" y="956895"/>
            <a:ext cx="684007" cy="3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サブタイトル 3"/>
          <p:cNvSpPr txBox="1">
            <a:spLocks/>
          </p:cNvSpPr>
          <p:nvPr/>
        </p:nvSpPr>
        <p:spPr>
          <a:xfrm>
            <a:off x="1659525" y="3828500"/>
            <a:ext cx="1668525" cy="298523"/>
          </a:xfrm>
          <a:prstGeom prst="rect">
            <a:avLst/>
          </a:prstGeom>
        </p:spPr>
        <p:txBody>
          <a:bodyPr vert="horz" lIns="91400" tIns="45702" rIns="91400" bIns="45702" rtlCol="0">
            <a:noAutofit/>
          </a:bodyPr>
          <a:lstStyle>
            <a:lvl1pPr marL="0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1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02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03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04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05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06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07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083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i="1" dirty="0">
                <a:solidFill>
                  <a:srgbClr val="FF0000"/>
                </a:solidFill>
              </a:rPr>
              <a:t>N-Infusion</a:t>
            </a:r>
            <a:endParaRPr lang="ja-JP" altLang="en-US" sz="1800" b="1" i="1" dirty="0">
              <a:solidFill>
                <a:srgbClr val="FF0000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010356" y="3859996"/>
            <a:ext cx="777290" cy="3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67437" y="4211058"/>
            <a:ext cx="2021137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Degradation-free environment</a:t>
            </a:r>
            <a:endParaRPr lang="ja-JP" altLang="en-US" sz="16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13477" t="17994"/>
          <a:stretch/>
        </p:blipFill>
        <p:spPr>
          <a:xfrm>
            <a:off x="829944" y="4714748"/>
            <a:ext cx="2045121" cy="1427198"/>
          </a:xfrm>
          <a:prstGeom prst="rect">
            <a:avLst/>
          </a:prstGeom>
        </p:spPr>
      </p:pic>
      <p:pic>
        <p:nvPicPr>
          <p:cNvPr id="18" name="Picture 2" descr="https://ilc.kek.jp/LCoffice/OfficeAdmin/Test/images/Yamanaka_CFF140509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335" y="678332"/>
            <a:ext cx="1654573" cy="3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DOCs\主幹\LC予算\JFY2017\日米裁量\IB4furnace-6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61" y="1413226"/>
            <a:ext cx="1693883" cy="11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678407" y="2529705"/>
            <a:ext cx="1403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Heat treatment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49245" y="1112882"/>
            <a:ext cx="215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Cavity fabrication</a:t>
            </a:r>
            <a:endParaRPr lang="ja-JP" altLang="en-US" sz="14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18500" r="15244"/>
          <a:stretch/>
        </p:blipFill>
        <p:spPr>
          <a:xfrm>
            <a:off x="711690" y="2798308"/>
            <a:ext cx="1116279" cy="189348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524581" y="5784811"/>
            <a:ext cx="159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Module (including tuner, jacket)</a:t>
            </a:r>
            <a:endParaRPr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93985" y="4226059"/>
            <a:ext cx="108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Vertical test</a:t>
            </a:r>
            <a:endParaRPr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26" name="Picture 5" descr="C:\Users\E.Kako\Desktop\２０１１年１月から, 2015, May 17\Photos in 2015\j Horizontal cryostat at AR-E, 2015 March 27\P12201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20" y="4821347"/>
            <a:ext cx="1974148" cy="1397549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pic>
        <p:nvPicPr>
          <p:cNvPr id="27" name="図 26" descr="STF-accelerator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0" t="6" r="6821" b="-6"/>
          <a:stretch/>
        </p:blipFill>
        <p:spPr bwMode="auto">
          <a:xfrm>
            <a:off x="5233786" y="4828069"/>
            <a:ext cx="2521846" cy="1397316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</p:pic>
      <p:cxnSp>
        <p:nvCxnSpPr>
          <p:cNvPr id="2055" name="直線コネクタ 2054"/>
          <p:cNvCxnSpPr/>
          <p:nvPr/>
        </p:nvCxnSpPr>
        <p:spPr>
          <a:xfrm>
            <a:off x="558209" y="840649"/>
            <a:ext cx="0" cy="5000170"/>
          </a:xfrm>
          <a:prstGeom prst="line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613599" y="6473153"/>
            <a:ext cx="5750190" cy="8634"/>
          </a:xfrm>
          <a:prstGeom prst="line">
            <a:avLst/>
          </a:prstGeom>
          <a:ln w="1270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4741956" y="6225386"/>
            <a:ext cx="1306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Horizontal test</a:t>
            </a:r>
            <a:endParaRPr lang="ja-JP" altLang="en-US" sz="1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944721" y="4812164"/>
            <a:ext cx="148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Stand-alone horizontal test</a:t>
            </a:r>
            <a:endParaRPr lang="ja-JP" altLang="en-US" sz="14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058427" y="6225385"/>
            <a:ext cx="1724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Module test at stF-2</a:t>
            </a:r>
            <a:endParaRPr lang="ja-JP" altLang="en-US" sz="1400" dirty="0"/>
          </a:p>
        </p:txBody>
      </p:sp>
      <p:sp>
        <p:nvSpPr>
          <p:cNvPr id="50" name="サブタイトル 3"/>
          <p:cNvSpPr txBox="1">
            <a:spLocks/>
          </p:cNvSpPr>
          <p:nvPr/>
        </p:nvSpPr>
        <p:spPr>
          <a:xfrm>
            <a:off x="2049634" y="492886"/>
            <a:ext cx="6949247" cy="298523"/>
          </a:xfrm>
          <a:prstGeom prst="rect">
            <a:avLst/>
          </a:prstGeom>
        </p:spPr>
        <p:txBody>
          <a:bodyPr vert="horz" lIns="91400" tIns="45702" rIns="91400" bIns="45702" rtlCol="0">
            <a:noAutofit/>
          </a:bodyPr>
          <a:lstStyle>
            <a:lvl1pPr marL="0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1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02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03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041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05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06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072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083" indent="0" algn="ctr" defTabSz="457011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Evaluate the cavity performance from vertical test to horizontal test</a:t>
            </a:r>
            <a:endParaRPr lang="ja-JP" altLang="en-US" sz="1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3E88FA22-2B3D-A24F-B4A4-B7D6C97C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8083" y="6462223"/>
            <a:ext cx="2311400" cy="365125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902174A-5306-1245-ADF2-680DE27E3493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291" y="1649447"/>
            <a:ext cx="1307610" cy="87865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5ECB9ED-B838-3348-9E5E-9BC6D78A0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4275" y="2753868"/>
            <a:ext cx="2059351" cy="13262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2633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190"/>
    </mc:Choice>
    <mc:Fallback xmlns="">
      <p:transition advTm="661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-11450"/>
            <a:ext cx="9144000" cy="565774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altLang="ja-JP" sz="3600" b="1" dirty="0"/>
              <a:t>Direct sliced </a:t>
            </a:r>
            <a:r>
              <a:rPr lang="en-US" altLang="ja-JP" sz="3600" b="1" dirty="0" err="1"/>
              <a:t>Nb</a:t>
            </a:r>
            <a:r>
              <a:rPr lang="en-US" altLang="ja-JP" sz="3600" b="1" dirty="0"/>
              <a:t> material performance at KEK</a:t>
            </a:r>
            <a:endParaRPr lang="ja-JP" altLang="en-US" sz="36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1B226-C7D1-4302-8023-E117A37FCC2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05986" y="3797656"/>
            <a:ext cx="142538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Preliminary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13720" r="2184" b="6985"/>
          <a:stretch/>
        </p:blipFill>
        <p:spPr>
          <a:xfrm>
            <a:off x="5427121" y="4832395"/>
            <a:ext cx="2379598" cy="1323523"/>
          </a:xfrm>
          <a:prstGeom prst="rect">
            <a:avLst/>
          </a:prstGeom>
        </p:spPr>
      </p:pic>
      <p:pic>
        <p:nvPicPr>
          <p:cNvPr id="19" name="図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94" y="1433649"/>
            <a:ext cx="2109475" cy="144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コンテンツ プレースホルダー 5">
            <a:extLst>
              <a:ext uri="{FF2B5EF4-FFF2-40B4-BE49-F238E27FC236}">
                <a16:creationId xmlns:a16="http://schemas.microsoft.com/office/drawing/2014/main" id="{C65F4E56-98E5-48F0-A6A5-880A88A483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004" y="736314"/>
            <a:ext cx="2506218" cy="146436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26FE79-10AF-407D-B3C5-403F257B37CB}"/>
              </a:ext>
            </a:extLst>
          </p:cNvPr>
          <p:cNvSpPr txBox="1"/>
          <p:nvPr/>
        </p:nvSpPr>
        <p:spPr>
          <a:xfrm>
            <a:off x="634356" y="750008"/>
            <a:ext cx="4713812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/>
              <a:t>Made from large grain </a:t>
            </a:r>
            <a:r>
              <a:rPr lang="en-US" altLang="ja-JP" sz="1662" dirty="0" err="1"/>
              <a:t>Nb</a:t>
            </a:r>
            <a:r>
              <a:rPr lang="en-US" altLang="ja-JP" sz="1662" dirty="0"/>
              <a:t> disks; </a:t>
            </a:r>
          </a:p>
          <a:p>
            <a:r>
              <a:rPr lang="en-US" altLang="ja-JP" sz="1662" dirty="0"/>
              <a:t>medium RRR </a:t>
            </a:r>
            <a:r>
              <a:rPr lang="en-US" altLang="ja-JP" sz="1662" dirty="0" err="1"/>
              <a:t>Nb</a:t>
            </a:r>
            <a:r>
              <a:rPr lang="en-US" altLang="ja-JP" sz="1662" dirty="0"/>
              <a:t> with high Ta content (</a:t>
            </a:r>
            <a:r>
              <a:rPr lang="en-US" altLang="ja-JP" sz="1662" b="1" dirty="0"/>
              <a:t>CBMM</a:t>
            </a:r>
            <a:r>
              <a:rPr lang="en-US" altLang="ja-JP" sz="1662" dirty="0"/>
              <a:t>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38" y="3579575"/>
            <a:ext cx="4840058" cy="306585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9674" r="15097" b="4314"/>
          <a:stretch/>
        </p:blipFill>
        <p:spPr>
          <a:xfrm>
            <a:off x="2810468" y="1460134"/>
            <a:ext cx="1611349" cy="180011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131906" y="6222731"/>
            <a:ext cx="430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- The 3-cell cavity achieved very high gradient (~42 </a:t>
            </a:r>
            <a:r>
              <a:rPr lang="en-US" altLang="ja-JP" dirty="0" err="1"/>
              <a:t>MVm</a:t>
            </a:r>
            <a:r>
              <a:rPr lang="en-US" altLang="ja-JP" dirty="0"/>
              <a:t>) and satisfies ILC spec.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9"/>
          <a:stretch/>
        </p:blipFill>
        <p:spPr>
          <a:xfrm>
            <a:off x="4613298" y="1468496"/>
            <a:ext cx="1469740" cy="157028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571141" y="2958226"/>
            <a:ext cx="1721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Annealed for 800</a:t>
            </a:r>
            <a:r>
              <a:rPr lang="ja-JP" altLang="en-US" sz="1400" dirty="0"/>
              <a:t>℃</a:t>
            </a:r>
            <a:r>
              <a:rPr lang="en-US" altLang="ja-JP" sz="1400" dirty="0"/>
              <a:t>×3hrs</a:t>
            </a:r>
          </a:p>
          <a:p>
            <a:r>
              <a:rPr lang="en-US" altLang="ja-JP" sz="1400" dirty="0"/>
              <a:t>to</a:t>
            </a:r>
            <a:r>
              <a:rPr lang="ja-JP" altLang="en-US" sz="1400" dirty="0"/>
              <a:t> </a:t>
            </a:r>
            <a:r>
              <a:rPr lang="en-US" altLang="ja-JP" sz="1400" dirty="0"/>
              <a:t>remove stresses.</a:t>
            </a:r>
            <a:endParaRPr lang="ja-JP" altLang="en-US" sz="140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9902"/>
          <a:stretch/>
        </p:blipFill>
        <p:spPr>
          <a:xfrm>
            <a:off x="6756586" y="2267490"/>
            <a:ext cx="2398183" cy="240096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244C715-890E-4D79-9195-AF34DF990072}"/>
              </a:ext>
            </a:extLst>
          </p:cNvPr>
          <p:cNvSpPr txBox="1"/>
          <p:nvPr/>
        </p:nvSpPr>
        <p:spPr>
          <a:xfrm>
            <a:off x="6300508" y="1940038"/>
            <a:ext cx="2311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00"/>
                </a:solidFill>
              </a:rPr>
              <a:t>Electron beam welding of end-cell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244C715-890E-4D79-9195-AF34DF990072}"/>
              </a:ext>
            </a:extLst>
          </p:cNvPr>
          <p:cNvSpPr txBox="1"/>
          <p:nvPr/>
        </p:nvSpPr>
        <p:spPr>
          <a:xfrm>
            <a:off x="6695710" y="4383490"/>
            <a:ext cx="2417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00"/>
                </a:solidFill>
              </a:rPr>
              <a:t>Electron beam welding of the cavity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10D1488C-35AB-4943-8146-97A6C3F2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7916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1" y="949160"/>
            <a:ext cx="5413551" cy="457200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93238" y="1034780"/>
            <a:ext cx="3891123" cy="504902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/>
              <a:t>FNAL recently demonstrated a new treatment, which utilizes </a:t>
            </a:r>
            <a:r>
              <a:rPr lang="en-US" sz="1800" b="1" dirty="0">
                <a:solidFill>
                  <a:srgbClr val="00B050"/>
                </a:solidFill>
              </a:rPr>
              <a:t>“nitrogen infusion”, </a:t>
            </a:r>
            <a:r>
              <a:rPr lang="en-US" sz="1800" dirty="0"/>
              <a:t>achieving </a:t>
            </a:r>
          </a:p>
          <a:p>
            <a:pPr marL="800100" lvl="2" indent="0">
              <a:buNone/>
            </a:pPr>
            <a:r>
              <a:rPr lang="en-US" sz="1600" b="1" dirty="0">
                <a:solidFill>
                  <a:srgbClr val="00B050"/>
                </a:solidFill>
              </a:rPr>
              <a:t>45.6 MV/m </a:t>
            </a:r>
            <a:r>
              <a:rPr lang="en-US" sz="1600" dirty="0">
                <a:sym typeface="Wingdings"/>
              </a:rPr>
              <a:t> 194 </a:t>
            </a:r>
            <a:r>
              <a:rPr lang="en-US" sz="1600" dirty="0" err="1">
                <a:sym typeface="Wingdings"/>
              </a:rPr>
              <a:t>mT</a:t>
            </a:r>
            <a:endParaRPr lang="en-US" sz="1600" dirty="0">
              <a:sym typeface="Wingdings"/>
            </a:endParaRPr>
          </a:p>
          <a:p>
            <a:pPr marL="800100" lvl="2" indent="0">
              <a:buNone/>
            </a:pPr>
            <a:r>
              <a:rPr lang="en-US" sz="1600" dirty="0">
                <a:sym typeface="Wingdings"/>
              </a:rPr>
              <a:t>with </a:t>
            </a:r>
            <a:r>
              <a:rPr lang="en-US" sz="1600" b="1" dirty="0">
                <a:solidFill>
                  <a:srgbClr val="00B050"/>
                </a:solidFill>
                <a:sym typeface="Wingdings"/>
              </a:rPr>
              <a:t>Q ~ 2x10</a:t>
            </a:r>
            <a:r>
              <a:rPr lang="en-US" sz="1600" b="1" baseline="30000" dirty="0">
                <a:solidFill>
                  <a:srgbClr val="00B050"/>
                </a:solidFill>
                <a:sym typeface="Wingdings"/>
              </a:rPr>
              <a:t>10</a:t>
            </a:r>
            <a:endParaRPr lang="en-US" sz="1800" b="1" dirty="0">
              <a:solidFill>
                <a:srgbClr val="00B050"/>
              </a:solidFill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1800" dirty="0">
                <a:sym typeface="Wingdings"/>
              </a:rPr>
              <a:t>Systematic effect observed on several single cell cavities</a:t>
            </a:r>
          </a:p>
          <a:p>
            <a:pPr>
              <a:buFont typeface="Arial"/>
              <a:buChar char="•"/>
            </a:pPr>
            <a:r>
              <a:rPr lang="en-US" sz="1800" dirty="0">
                <a:solidFill>
                  <a:schemeClr val="accent6"/>
                </a:solidFill>
                <a:sym typeface="Wingdings"/>
              </a:rPr>
              <a:t>FNAL has now successfully applied it on three nine cell cavities </a:t>
            </a:r>
          </a:p>
          <a:p>
            <a:pPr>
              <a:buFont typeface="Arial"/>
              <a:buChar char="•"/>
            </a:pPr>
            <a:endParaRPr lang="en-US" sz="1800" dirty="0">
              <a:solidFill>
                <a:schemeClr val="accent6"/>
              </a:solidFill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1800" dirty="0" err="1">
                <a:solidFill>
                  <a:schemeClr val="accent6"/>
                </a:solidFill>
                <a:sym typeface="Wingdings"/>
              </a:rPr>
              <a:t>Jlab</a:t>
            </a:r>
            <a:r>
              <a:rPr lang="en-US" sz="1800" dirty="0">
                <a:solidFill>
                  <a:schemeClr val="accent6"/>
                </a:solidFill>
                <a:sym typeface="Wingdings"/>
              </a:rPr>
              <a:t>, KEK have reproduced similar results on single cell cavities with Q &gt;2e10 at 35 MV/m</a:t>
            </a:r>
          </a:p>
          <a:p>
            <a:pPr>
              <a:buFont typeface="Arial"/>
              <a:buChar char="•"/>
            </a:pPr>
            <a:r>
              <a:rPr lang="en-US" sz="1800" dirty="0">
                <a:sym typeface="Wingdings"/>
              </a:rPr>
              <a:t>R&amp;D work towards: 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ym typeface="Wingdings"/>
              </a:rPr>
              <a:t>Best recipe for higher Q at high G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ym typeface="Wingdings"/>
              </a:rPr>
              <a:t>Robustness of process</a:t>
            </a:r>
          </a:p>
          <a:p>
            <a:pPr lvl="1">
              <a:buFont typeface="Arial"/>
              <a:buChar char="•"/>
            </a:pPr>
            <a:endParaRPr lang="en-US" sz="1600" dirty="0">
              <a:sym typeface="Wingdings"/>
            </a:endParaRPr>
          </a:p>
          <a:p>
            <a:pPr>
              <a:buFont typeface="Arial"/>
              <a:buChar char="•"/>
            </a:pPr>
            <a:endParaRPr lang="en-US" sz="1800" u="sng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99872" y="113491"/>
            <a:ext cx="8686800" cy="688285"/>
          </a:xfrm>
        </p:spPr>
        <p:txBody>
          <a:bodyPr/>
          <a:lstStyle/>
          <a:p>
            <a:r>
              <a:rPr lang="en-US" sz="2400" dirty="0"/>
              <a:t>Cavity performance progress at FNAL:</a:t>
            </a:r>
            <a:br>
              <a:rPr lang="en-US" sz="2400" dirty="0"/>
            </a:br>
            <a:r>
              <a:rPr lang="en-US" sz="2400" dirty="0"/>
              <a:t>“standard” vs “N infused” cavity surface treatment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038015" y="5537521"/>
            <a:ext cx="2992181" cy="6876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kumimoji="0" lang="en-US" sz="1400" b="1" dirty="0"/>
              <a:t>Increase in Q by &gt; a factor of two</a:t>
            </a:r>
          </a:p>
          <a:p>
            <a:r>
              <a:rPr kumimoji="0" lang="en-US" sz="1400" b="1" dirty="0"/>
              <a:t>Increase in gradient ~15%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840" y="6083807"/>
            <a:ext cx="390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A Grassellino </a:t>
            </a:r>
            <a:r>
              <a:rPr kumimoji="0" 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et al </a:t>
            </a:r>
            <a:r>
              <a:rPr kumimoji="0" lang="en-US" sz="12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2017 </a:t>
            </a:r>
            <a:r>
              <a:rPr kumimoji="0" lang="en-US" sz="1200" i="1" dirty="0" err="1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Supercond</a:t>
            </a:r>
            <a:r>
              <a:rPr kumimoji="0" 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. Sci. Technol. </a:t>
            </a:r>
            <a:r>
              <a:rPr kumimoji="0"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30 </a:t>
            </a:r>
            <a:r>
              <a:rPr kumimoji="0" lang="en-US" sz="12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094004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2400" dirty="0">
              <a:solidFill>
                <a:srgbClr val="FF0000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>
                <a:ea typeface="Geneva" pitchFamily="121" charset="-128"/>
              </a:rPr>
              <a:t>2018/7/25</a:t>
            </a:r>
            <a:endParaRPr kumimoji="0" lang="en-US" dirty="0">
              <a:ea typeface="Geneva" pitchFamily="12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328133" y="6587745"/>
            <a:ext cx="448866" cy="23728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kumimoji="0" lang="en-US">
                <a:ea typeface="Geneva" pitchFamily="12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kumimoji="0" lang="en-US" dirty="0">
              <a:ea typeface="Geneva" pitchFamily="121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8DE14-592C-724B-8303-E7A636F6E953}"/>
              </a:ext>
            </a:extLst>
          </p:cNvPr>
          <p:cNvSpPr txBox="1"/>
          <p:nvPr/>
        </p:nvSpPr>
        <p:spPr>
          <a:xfrm>
            <a:off x="7993440" y="0"/>
            <a:ext cx="149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A. </a:t>
            </a:r>
            <a:r>
              <a:rPr kumimoji="0" lang="en-US" b="1" dirty="0" err="1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Grassellino</a:t>
            </a:r>
            <a:endParaRPr kumimoji="0" lang="en-US" b="1" dirty="0">
              <a:solidFill>
                <a:srgbClr val="004C9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87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6AB41-058C-2345-9EC1-2BEA68B5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/>
              <a:t>Outline</a:t>
            </a:r>
            <a:endParaRPr lang="ja-JP" altLang="en-US" sz="5400" b="1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3EACAA-A17D-C94A-92CB-5D07790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1A8EC-9B68-6543-BF18-4CB6734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98F54EB-C297-6A43-B1E6-A367089EA8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72556"/>
            <a:ext cx="8229600" cy="3108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Introduction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ILC-250 overview 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Key technologies advanced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Progress in cost-reduction</a:t>
            </a:r>
            <a:r>
              <a:rPr lang="ja-JP" altLang="en-US" sz="2800" i="1"/>
              <a:t> </a:t>
            </a:r>
            <a:r>
              <a:rPr lang="en-US" altLang="ja-JP" sz="2800" i="1" dirty="0"/>
              <a:t>R&amp;D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Project Status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645653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74534" y="3990024"/>
            <a:ext cx="1548765" cy="518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B050"/>
            </a:solidFill>
          </a:ln>
        </p:spPr>
        <p:txBody>
          <a:bodyPr vert="horz" wrap="square" lIns="0" tIns="26194" rIns="0" bIns="0" rtlCol="0">
            <a:spAutoFit/>
          </a:bodyPr>
          <a:lstStyle/>
          <a:p>
            <a:pPr algn="ctr"/>
            <a:r>
              <a:rPr sz="1600" b="1" spc="-8" dirty="0">
                <a:latin typeface="Calibri"/>
                <a:cs typeface="Calibri"/>
              </a:rPr>
              <a:t>Physics </a:t>
            </a:r>
            <a:endParaRPr lang="en-US" altLang="ja-JP" sz="1600" b="1" spc="-8" dirty="0">
              <a:latin typeface="Calibri"/>
              <a:cs typeface="Calibri"/>
            </a:endParaRPr>
          </a:p>
          <a:p>
            <a:pPr algn="ctr"/>
            <a:r>
              <a:rPr sz="1600" b="1" spc="-15" dirty="0">
                <a:latin typeface="Calibri"/>
                <a:cs typeface="Calibri"/>
              </a:rPr>
              <a:t>W</a:t>
            </a:r>
            <a:r>
              <a:rPr sz="1600" b="1" spc="-8" dirty="0">
                <a:latin typeface="Calibri"/>
                <a:cs typeface="Calibri"/>
              </a:rPr>
              <a:t>G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5121" y="3999999"/>
            <a:ext cx="1384935" cy="5184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B050"/>
            </a:solidFill>
          </a:ln>
        </p:spPr>
        <p:txBody>
          <a:bodyPr vert="horz" wrap="square" lIns="0" tIns="25718" rIns="0" bIns="0" rtlCol="0">
            <a:spAutoFit/>
          </a:bodyPr>
          <a:lstStyle/>
          <a:p>
            <a:pPr marL="170496" algn="ctr">
              <a:spcBef>
                <a:spcPts val="203"/>
              </a:spcBef>
            </a:pPr>
            <a:r>
              <a:rPr sz="1600" b="1" spc="-4" dirty="0">
                <a:solidFill>
                  <a:prstClr val="black"/>
                </a:solidFill>
                <a:latin typeface="Calibri"/>
                <a:cs typeface="Calibri"/>
              </a:rPr>
              <a:t>TDR</a:t>
            </a:r>
            <a:r>
              <a:rPr sz="1600" b="1" spc="-5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Valid</a:t>
            </a:r>
            <a:r>
              <a:rPr lang="en-US" altLang="ja-JP" sz="1600" b="1" spc="-15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53352" algn="ctr">
              <a:spcBef>
                <a:spcPts val="4"/>
              </a:spcBef>
            </a:pP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600" b="1" spc="-11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1259" y="4671161"/>
            <a:ext cx="1376362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68580" algn="ctr">
              <a:spcBef>
                <a:spcPts val="330"/>
              </a:spcBef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cs typeface="Calibri"/>
              </a:rPr>
              <a:t>2014-15 &amp;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2018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16568" y="3083317"/>
            <a:ext cx="1220346" cy="225062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altLang="ja-JP" sz="1400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2014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altLang="ja-JP" sz="1400" dirty="0">
                <a:solidFill>
                  <a:srgbClr val="0070C0"/>
                </a:solidFill>
                <a:latin typeface="Calibri"/>
                <a:cs typeface="Calibri"/>
              </a:rPr>
              <a:t>~ 2018</a:t>
            </a:r>
            <a:endParaRPr sz="14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03325" y="1974390"/>
            <a:ext cx="1468382" cy="378761"/>
          </a:xfrm>
          <a:custGeom>
            <a:avLst/>
            <a:gdLst/>
            <a:ahLst/>
            <a:cxnLst/>
            <a:rect l="l" t="t" r="r" b="b"/>
            <a:pathLst>
              <a:path w="1844039" h="353059">
                <a:moveTo>
                  <a:pt x="0" y="58800"/>
                </a:moveTo>
                <a:lnTo>
                  <a:pt x="4615" y="35897"/>
                </a:lnTo>
                <a:lnTo>
                  <a:pt x="17208" y="17208"/>
                </a:lnTo>
                <a:lnTo>
                  <a:pt x="35897" y="4615"/>
                </a:lnTo>
                <a:lnTo>
                  <a:pt x="58800" y="0"/>
                </a:lnTo>
                <a:lnTo>
                  <a:pt x="1785239" y="0"/>
                </a:lnTo>
                <a:lnTo>
                  <a:pt x="1808142" y="4615"/>
                </a:lnTo>
                <a:lnTo>
                  <a:pt x="1826831" y="17208"/>
                </a:lnTo>
                <a:lnTo>
                  <a:pt x="1839424" y="35897"/>
                </a:lnTo>
                <a:lnTo>
                  <a:pt x="1844039" y="58800"/>
                </a:lnTo>
                <a:lnTo>
                  <a:pt x="1844039" y="294259"/>
                </a:lnTo>
                <a:lnTo>
                  <a:pt x="1839424" y="317162"/>
                </a:lnTo>
                <a:lnTo>
                  <a:pt x="1826831" y="335851"/>
                </a:lnTo>
                <a:lnTo>
                  <a:pt x="1808142" y="348444"/>
                </a:lnTo>
                <a:lnTo>
                  <a:pt x="1785239" y="353060"/>
                </a:lnTo>
                <a:lnTo>
                  <a:pt x="58800" y="353060"/>
                </a:lnTo>
                <a:lnTo>
                  <a:pt x="35897" y="348444"/>
                </a:lnTo>
                <a:lnTo>
                  <a:pt x="17208" y="335851"/>
                </a:lnTo>
                <a:lnTo>
                  <a:pt x="4615" y="317162"/>
                </a:lnTo>
                <a:lnTo>
                  <a:pt x="0" y="294259"/>
                </a:lnTo>
                <a:lnTo>
                  <a:pt x="0" y="588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0985" y="1983137"/>
            <a:ext cx="78734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dirty="0">
                <a:solidFill>
                  <a:prstClr val="black"/>
                </a:solidFill>
                <a:latin typeface="Calibri"/>
                <a:cs typeface="Calibri"/>
              </a:rPr>
              <a:t>MEXT</a:t>
            </a:r>
          </a:p>
        </p:txBody>
      </p:sp>
      <p:sp>
        <p:nvSpPr>
          <p:cNvPr id="9" name="object 9"/>
          <p:cNvSpPr/>
          <p:nvPr/>
        </p:nvSpPr>
        <p:spPr>
          <a:xfrm>
            <a:off x="4788170" y="2369483"/>
            <a:ext cx="0" cy="284798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221"/>
                </a:lnTo>
              </a:path>
            </a:pathLst>
          </a:custGeom>
          <a:ln w="2794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6717" y="2484265"/>
            <a:ext cx="1925033" cy="5479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7638" algn="ctr">
              <a:lnSpc>
                <a:spcPts val="1406"/>
              </a:lnSpc>
            </a:pPr>
            <a:r>
              <a:rPr lang="en-US" sz="1600" b="1" spc="-8" dirty="0">
                <a:solidFill>
                  <a:prstClr val="black"/>
                </a:solidFill>
                <a:latin typeface="Calibri"/>
                <a:cs typeface="Calibri"/>
              </a:rPr>
              <a:t>Commissioned Survey</a:t>
            </a:r>
          </a:p>
          <a:p>
            <a:pPr marL="157638" algn="ctr">
              <a:lnSpc>
                <a:spcPts val="1406"/>
              </a:lnSpc>
            </a:pPr>
            <a:r>
              <a:rPr sz="1600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600" spc="-11" dirty="0">
                <a:solidFill>
                  <a:prstClr val="black"/>
                </a:solidFill>
                <a:latin typeface="Calibri"/>
                <a:cs typeface="Calibri"/>
              </a:rPr>
              <a:t>by  NRI (2014-17)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1751" y="2757875"/>
            <a:ext cx="651987" cy="34289"/>
          </a:xfrm>
          <a:custGeom>
            <a:avLst/>
            <a:gdLst/>
            <a:ahLst/>
            <a:cxnLst/>
            <a:rect l="l" t="t" r="r" b="b"/>
            <a:pathLst>
              <a:path w="906145" h="76200">
                <a:moveTo>
                  <a:pt x="830199" y="0"/>
                </a:moveTo>
                <a:lnTo>
                  <a:pt x="829902" y="25388"/>
                </a:lnTo>
                <a:lnTo>
                  <a:pt x="842645" y="25527"/>
                </a:lnTo>
                <a:lnTo>
                  <a:pt x="842263" y="50927"/>
                </a:lnTo>
                <a:lnTo>
                  <a:pt x="829604" y="50927"/>
                </a:lnTo>
                <a:lnTo>
                  <a:pt x="829310" y="76200"/>
                </a:lnTo>
                <a:lnTo>
                  <a:pt x="881322" y="50927"/>
                </a:lnTo>
                <a:lnTo>
                  <a:pt x="842263" y="50927"/>
                </a:lnTo>
                <a:lnTo>
                  <a:pt x="829606" y="50789"/>
                </a:lnTo>
                <a:lnTo>
                  <a:pt x="881605" y="50789"/>
                </a:lnTo>
                <a:lnTo>
                  <a:pt x="905890" y="38988"/>
                </a:lnTo>
                <a:lnTo>
                  <a:pt x="830199" y="0"/>
                </a:lnTo>
                <a:close/>
              </a:path>
              <a:path w="906145" h="76200">
                <a:moveTo>
                  <a:pt x="829902" y="25388"/>
                </a:moveTo>
                <a:lnTo>
                  <a:pt x="829606" y="50789"/>
                </a:lnTo>
                <a:lnTo>
                  <a:pt x="842263" y="50927"/>
                </a:lnTo>
                <a:lnTo>
                  <a:pt x="842645" y="25527"/>
                </a:lnTo>
                <a:lnTo>
                  <a:pt x="829902" y="25388"/>
                </a:lnTo>
                <a:close/>
              </a:path>
              <a:path w="906145" h="76200">
                <a:moveTo>
                  <a:pt x="254" y="16383"/>
                </a:moveTo>
                <a:lnTo>
                  <a:pt x="0" y="41783"/>
                </a:lnTo>
                <a:lnTo>
                  <a:pt x="829606" y="50789"/>
                </a:lnTo>
                <a:lnTo>
                  <a:pt x="829902" y="25388"/>
                </a:lnTo>
                <a:lnTo>
                  <a:pt x="254" y="16383"/>
                </a:lnTo>
                <a:close/>
              </a:path>
            </a:pathLst>
          </a:custGeom>
          <a:solidFill>
            <a:srgbClr val="C0504D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24117" y="673760"/>
            <a:ext cx="7942088" cy="693940"/>
          </a:xfrm>
          <a:prstGeom prst="rect">
            <a:avLst/>
          </a:prstGeom>
          <a:solidFill>
            <a:srgbClr val="0070C0"/>
          </a:solidFill>
          <a:ln w="25400">
            <a:solidFill>
              <a:srgbClr val="357C91"/>
            </a:solidFill>
          </a:ln>
        </p:spPr>
        <p:txBody>
          <a:bodyPr vert="horz" wrap="square" lIns="0" tIns="16669" rIns="0" bIns="0" rtlCol="0" anchor="ctr">
            <a:spAutoFit/>
          </a:bodyPr>
          <a:lstStyle/>
          <a:p>
            <a:pPr marL="85247">
              <a:spcBef>
                <a:spcPts val="131"/>
              </a:spcBef>
            </a:pPr>
            <a:r>
              <a:rPr b="1" spc="-11" dirty="0">
                <a:solidFill>
                  <a:srgbClr val="FFFFFF"/>
                </a:solidFill>
              </a:rPr>
              <a:t>ILC </a:t>
            </a:r>
            <a:r>
              <a:rPr lang="en-US" b="1" spc="-11" dirty="0">
                <a:solidFill>
                  <a:srgbClr val="FFFFFF"/>
                </a:solidFill>
              </a:rPr>
              <a:t>Study</a:t>
            </a:r>
            <a:r>
              <a:rPr b="1" spc="-11" dirty="0">
                <a:solidFill>
                  <a:srgbClr val="FFFFFF"/>
                </a:solidFill>
              </a:rPr>
              <a:t> </a:t>
            </a:r>
            <a:r>
              <a:rPr lang="en-US" b="1" spc="-11" dirty="0">
                <a:solidFill>
                  <a:srgbClr val="FFFFFF"/>
                </a:solidFill>
              </a:rPr>
              <a:t>Coordination by</a:t>
            </a:r>
            <a:r>
              <a:rPr b="1" spc="-38" dirty="0">
                <a:solidFill>
                  <a:srgbClr val="FFFFFF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MEXT</a:t>
            </a:r>
            <a:endParaRPr b="1" dirty="0"/>
          </a:p>
        </p:txBody>
      </p:sp>
      <p:sp>
        <p:nvSpPr>
          <p:cNvPr id="15" name="object 15"/>
          <p:cNvSpPr txBox="1"/>
          <p:nvPr/>
        </p:nvSpPr>
        <p:spPr>
          <a:xfrm>
            <a:off x="1673954" y="5173512"/>
            <a:ext cx="3002650" cy="425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9525" rIns="0" bIns="0" rtlCol="0">
            <a:spAutoFit/>
          </a:bodyPr>
          <a:lstStyle/>
          <a:p>
            <a:pPr marL="224789" indent="-215264">
              <a:buFont typeface="Arial"/>
              <a:buChar char="•"/>
              <a:tabLst>
                <a:tab pos="224789" algn="l"/>
                <a:tab pos="225265" algn="l"/>
              </a:tabLst>
            </a:pPr>
            <a:r>
              <a:rPr lang="en-US" sz="1350" spc="-11" dirty="0">
                <a:solidFill>
                  <a:prstClr val="black"/>
                </a:solidFill>
                <a:latin typeface="Calibri"/>
                <a:cs typeface="Calibri"/>
              </a:rPr>
              <a:t>Physics WG</a:t>
            </a:r>
            <a:r>
              <a:rPr lang="en-US" altLang="ja-JP" sz="1350" spc="-8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lang="en-US" sz="1350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350" spc="-4" dirty="0">
                <a:solidFill>
                  <a:prstClr val="black"/>
                </a:solidFill>
                <a:latin typeface="Calibri"/>
                <a:cs typeface="Calibri"/>
              </a:rPr>
              <a:t>and TDR </a:t>
            </a:r>
            <a:r>
              <a:rPr lang="en-US" sz="1350" spc="-11" dirty="0">
                <a:solidFill>
                  <a:prstClr val="black"/>
                </a:solidFill>
                <a:latin typeface="Calibri"/>
                <a:cs typeface="Calibri"/>
              </a:rPr>
              <a:t>Validation WG </a:t>
            </a:r>
          </a:p>
          <a:p>
            <a:pPr marL="9525">
              <a:tabLst>
                <a:tab pos="224789" algn="l"/>
                <a:tab pos="225265" algn="l"/>
              </a:tabLst>
            </a:pPr>
            <a:r>
              <a:rPr lang="en-US" sz="1350" spc="-11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lang="en-US" sz="1350" dirty="0">
                <a:solidFill>
                  <a:prstClr val="black"/>
                </a:solidFill>
                <a:latin typeface="Calibri"/>
                <a:cs typeface="Calibri"/>
              </a:rPr>
              <a:t>re-</a:t>
            </a:r>
            <a:r>
              <a:rPr lang="en-US" sz="1350" spc="-8" dirty="0">
                <a:solidFill>
                  <a:prstClr val="black"/>
                </a:solidFill>
                <a:latin typeface="Calibri"/>
                <a:cs typeface="Calibri"/>
              </a:rPr>
              <a:t>organized </a:t>
            </a:r>
            <a:r>
              <a:rPr lang="en-US" sz="1350" spc="-11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lang="en-US" sz="1350" spc="-8" dirty="0">
                <a:solidFill>
                  <a:prstClr val="black"/>
                </a:solidFill>
                <a:latin typeface="Calibri"/>
                <a:cs typeface="Calibri"/>
              </a:rPr>
              <a:t>evaluate</a:t>
            </a:r>
            <a:r>
              <a:rPr lang="en-US" sz="1350" spc="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350" spc="-19" dirty="0">
                <a:solidFill>
                  <a:srgbClr val="FF0000"/>
                </a:solidFill>
                <a:latin typeface="Calibri"/>
                <a:cs typeface="Calibri"/>
              </a:rPr>
              <a:t>ILC</a:t>
            </a:r>
            <a:r>
              <a:rPr lang="en-US" altLang="ja-JP" sz="1350" spc="-19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sz="1350" spc="-19" dirty="0">
                <a:solidFill>
                  <a:srgbClr val="FF0000"/>
                </a:solidFill>
                <a:latin typeface="Calibri"/>
                <a:cs typeface="Calibri"/>
              </a:rPr>
              <a:t>250GeV.</a:t>
            </a:r>
            <a:endParaRPr sz="135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57691" y="3992380"/>
            <a:ext cx="1457325" cy="518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B050"/>
            </a:solidFill>
          </a:ln>
        </p:spPr>
        <p:txBody>
          <a:bodyPr vert="horz" wrap="square" lIns="0" tIns="26194" rIns="0" bIns="0" rtlCol="0">
            <a:spAutoFit/>
          </a:bodyPr>
          <a:lstStyle/>
          <a:p>
            <a:pPr marL="189546" marR="87154" indent="-97154" algn="ctr">
              <a:spcBef>
                <a:spcPts val="206"/>
              </a:spcBef>
            </a:pPr>
            <a:r>
              <a:rPr sz="1600" b="1" spc="-4" dirty="0">
                <a:solidFill>
                  <a:prstClr val="black"/>
                </a:solidFill>
                <a:latin typeface="Calibri"/>
                <a:cs typeface="Calibri"/>
              </a:rPr>
              <a:t>Human</a:t>
            </a:r>
            <a:r>
              <a:rPr sz="1600" b="1" spc="-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8" dirty="0">
                <a:solidFill>
                  <a:prstClr val="black"/>
                </a:solidFill>
                <a:latin typeface="Calibri"/>
                <a:cs typeface="Calibri"/>
              </a:rPr>
              <a:t>Res</a:t>
            </a:r>
            <a:r>
              <a:rPr lang="en-US" altLang="ja-JP" sz="1600" b="1" spc="-8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1600" b="1" spc="-8" dirty="0">
                <a:solidFill>
                  <a:prstClr val="black"/>
                </a:solidFill>
                <a:latin typeface="Calibri"/>
                <a:cs typeface="Calibri"/>
              </a:rPr>
              <a:t>  </a:t>
            </a:r>
            <a:r>
              <a:rPr sz="1600" b="1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600" b="1" spc="-11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3295" y="3137373"/>
            <a:ext cx="1849787" cy="725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9525" rIns="0" bIns="0" rtlCol="0">
            <a:spAutoFit/>
          </a:bodyPr>
          <a:lstStyle/>
          <a:p>
            <a:pPr marL="266698" indent="-257174">
              <a:spcBef>
                <a:spcPts val="75"/>
              </a:spcBef>
              <a:buAutoNum type="arabicParenR"/>
            </a:pPr>
            <a:r>
              <a:rPr lang="en-US" sz="1100" spc="-8" dirty="0">
                <a:solidFill>
                  <a:prstClr val="black"/>
                </a:solidFill>
                <a:latin typeface="Calibri"/>
                <a:cs typeface="Calibri"/>
              </a:rPr>
              <a:t>WW </a:t>
            </a:r>
            <a:r>
              <a:rPr sz="1100" spc="-8" dirty="0">
                <a:solidFill>
                  <a:prstClr val="black"/>
                </a:solidFill>
                <a:latin typeface="Calibri"/>
                <a:cs typeface="Calibri"/>
              </a:rPr>
              <a:t>Research</a:t>
            </a:r>
            <a:r>
              <a:rPr lang="en-US" altLang="ja-JP" sz="1100" spc="-8" dirty="0">
                <a:solidFill>
                  <a:prstClr val="black"/>
                </a:solidFill>
                <a:latin typeface="Calibri"/>
                <a:cs typeface="Calibri"/>
              </a:rPr>
              <a:t> trend</a:t>
            </a:r>
            <a:r>
              <a:rPr sz="1100" spc="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" spc="-8" dirty="0">
                <a:solidFill>
                  <a:prstClr val="black"/>
                </a:solidFill>
                <a:latin typeface="Calibri"/>
                <a:cs typeface="Calibri"/>
              </a:rPr>
              <a:t>(FY1</a:t>
            </a:r>
            <a:r>
              <a:rPr lang="en-US" altLang="ja-JP" sz="1100" spc="-8" dirty="0">
                <a:solidFill>
                  <a:prstClr val="black"/>
                </a:solidFill>
                <a:latin typeface="Calibri"/>
                <a:cs typeface="Calibri"/>
              </a:rPr>
              <a:t>4)</a:t>
            </a:r>
          </a:p>
          <a:p>
            <a:pPr marL="266698" indent="-257174">
              <a:spcBef>
                <a:spcPts val="75"/>
              </a:spcBef>
              <a:buAutoNum type="arabicParenR"/>
            </a:pPr>
            <a:r>
              <a:rPr lang="en-US" sz="1100" spc="-8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100" spc="-4" dirty="0">
                <a:solidFill>
                  <a:prstClr val="black"/>
                </a:solidFill>
                <a:latin typeface="Calibri"/>
                <a:cs typeface="Calibri"/>
              </a:rPr>
              <a:t>echnology</a:t>
            </a:r>
            <a:r>
              <a:rPr sz="1100" spc="-9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" spc="-4" dirty="0">
                <a:solidFill>
                  <a:prstClr val="black"/>
                </a:solidFill>
                <a:latin typeface="Calibri"/>
                <a:cs typeface="Calibri"/>
              </a:rPr>
              <a:t>issues</a:t>
            </a:r>
            <a:r>
              <a:rPr lang="en-US" altLang="ja-JP" sz="1100" spc="-4" dirty="0">
                <a:solidFill>
                  <a:prstClr val="black"/>
                </a:solidFill>
                <a:latin typeface="Calibri"/>
                <a:cs typeface="Calibri"/>
              </a:rPr>
              <a:t> (FY15)</a:t>
            </a:r>
          </a:p>
          <a:p>
            <a:pPr marL="266698" indent="-257174">
              <a:spcBef>
                <a:spcPts val="75"/>
              </a:spcBef>
              <a:buAutoNum type="arabicParenR"/>
            </a:pPr>
            <a:r>
              <a:rPr lang="en-US" altLang="ja-JP" sz="1100" spc="-4" dirty="0">
                <a:solidFill>
                  <a:prstClr val="black"/>
                </a:solidFill>
                <a:latin typeface="Calibri"/>
                <a:cs typeface="Calibri"/>
              </a:rPr>
              <a:t>Large Int’l projects  (FY16)</a:t>
            </a:r>
          </a:p>
          <a:p>
            <a:pPr marL="266698" indent="-257174">
              <a:spcBef>
                <a:spcPts val="75"/>
              </a:spcBef>
              <a:buAutoNum type="arabicParenR"/>
            </a:pPr>
            <a:r>
              <a:rPr lang="en-US" sz="1100" spc="-4" dirty="0">
                <a:solidFill>
                  <a:prstClr val="black"/>
                </a:solidFill>
                <a:latin typeface="Calibri"/>
                <a:cs typeface="Calibri"/>
              </a:rPr>
              <a:t>Risk/safety issues (FY17)</a:t>
            </a:r>
            <a:endParaRPr sz="11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54082" y="3995237"/>
            <a:ext cx="1534301" cy="5203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B050"/>
            </a:solidFill>
          </a:ln>
        </p:spPr>
        <p:txBody>
          <a:bodyPr vert="horz" wrap="square" lIns="0" tIns="27623" rIns="0" bIns="0" rtlCol="0">
            <a:spAutoFit/>
          </a:bodyPr>
          <a:lstStyle/>
          <a:p>
            <a:pPr marL="116204" marR="106679" indent="-1905" algn="ctr">
              <a:spcBef>
                <a:spcPts val="217"/>
              </a:spcBef>
            </a:pPr>
            <a:r>
              <a:rPr sz="1600" b="1" spc="-8" dirty="0">
                <a:solidFill>
                  <a:prstClr val="black"/>
                </a:solidFill>
                <a:latin typeface="Calibri"/>
                <a:cs typeface="Calibri"/>
              </a:rPr>
              <a:t>Organization </a:t>
            </a:r>
            <a:r>
              <a:rPr lang="en-US" altLang="ja-JP" sz="1600" b="1" spc="-8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600" b="1" spc="-8" dirty="0" err="1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600" b="1" spc="-8" dirty="0" err="1">
                <a:solidFill>
                  <a:prstClr val="black"/>
                </a:solidFill>
                <a:latin typeface="Calibri"/>
                <a:cs typeface="Calibri"/>
              </a:rPr>
              <a:t>anag</a:t>
            </a:r>
            <a:r>
              <a:rPr lang="en-US" sz="1600" b="1" spc="-8" dirty="0" err="1">
                <a:solidFill>
                  <a:prstClr val="black"/>
                </a:solidFill>
                <a:latin typeface="Calibri"/>
                <a:cs typeface="Calibri"/>
              </a:rPr>
              <a:t>e.</a:t>
            </a:r>
            <a:r>
              <a:rPr sz="1600" b="1" spc="-11" dirty="0" err="1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lang="en-US" sz="1600" b="1" spc="-11" dirty="0" err="1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72918" y="2860022"/>
            <a:ext cx="25718" cy="42386"/>
          </a:xfrm>
          <a:custGeom>
            <a:avLst/>
            <a:gdLst/>
            <a:ahLst/>
            <a:cxnLst/>
            <a:rect l="l" t="t" r="r" b="b"/>
            <a:pathLst>
              <a:path w="34289" h="56514">
                <a:moveTo>
                  <a:pt x="0" y="0"/>
                </a:moveTo>
                <a:lnTo>
                  <a:pt x="34035" y="56133"/>
                </a:lnTo>
              </a:path>
            </a:pathLst>
          </a:custGeom>
          <a:ln w="10160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 flipH="1">
            <a:off x="4733879" y="2869546"/>
            <a:ext cx="45719" cy="576443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222"/>
                </a:lnTo>
              </a:path>
            </a:pathLst>
          </a:custGeom>
          <a:ln w="2794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2475874" y="3449929"/>
            <a:ext cx="4613479" cy="34289"/>
          </a:xfrm>
          <a:custGeom>
            <a:avLst/>
            <a:gdLst/>
            <a:ahLst/>
            <a:cxnLst/>
            <a:rect l="l" t="t" r="r" b="b"/>
            <a:pathLst>
              <a:path w="6660515" h="14605">
                <a:moveTo>
                  <a:pt x="0" y="14350"/>
                </a:moveTo>
                <a:lnTo>
                  <a:pt x="6660514" y="0"/>
                </a:lnTo>
              </a:path>
            </a:pathLst>
          </a:custGeom>
          <a:ln w="279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 flipH="1">
            <a:off x="2450157" y="3458027"/>
            <a:ext cx="34289" cy="534353"/>
          </a:xfrm>
          <a:custGeom>
            <a:avLst/>
            <a:gdLst/>
            <a:ahLst/>
            <a:cxnLst/>
            <a:rect l="l" t="t" r="r" b="b"/>
            <a:pathLst>
              <a:path h="339089">
                <a:moveTo>
                  <a:pt x="0" y="0"/>
                </a:moveTo>
                <a:lnTo>
                  <a:pt x="0" y="339089"/>
                </a:lnTo>
              </a:path>
            </a:pathLst>
          </a:custGeom>
          <a:ln w="2793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 flipH="1">
            <a:off x="7044821" y="3484218"/>
            <a:ext cx="34289" cy="520069"/>
          </a:xfrm>
          <a:custGeom>
            <a:avLst/>
            <a:gdLst/>
            <a:ahLst/>
            <a:cxnLst/>
            <a:rect l="l" t="t" r="r" b="b"/>
            <a:pathLst>
              <a:path h="738505">
                <a:moveTo>
                  <a:pt x="0" y="0"/>
                </a:moveTo>
                <a:lnTo>
                  <a:pt x="0" y="738505"/>
                </a:lnTo>
              </a:path>
            </a:pathLst>
          </a:custGeom>
          <a:ln w="279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 flipH="1">
            <a:off x="3850332" y="3448500"/>
            <a:ext cx="34289" cy="543878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279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73954" y="4680677"/>
            <a:ext cx="1423938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68580" algn="ctr">
              <a:spcBef>
                <a:spcPts val="330"/>
              </a:spcBef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cs typeface="Calibri"/>
              </a:rPr>
              <a:t>2014-15 &amp;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2018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5E9B91F2-CB9E-4845-AC4D-240682B1E060}"/>
              </a:ext>
            </a:extLst>
          </p:cNvPr>
          <p:cNvSpPr txBox="1"/>
          <p:nvPr/>
        </p:nvSpPr>
        <p:spPr>
          <a:xfrm>
            <a:off x="6530816" y="4667028"/>
            <a:ext cx="1209675" cy="170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68580" algn="ctr">
              <a:lnSpc>
                <a:spcPts val="1342"/>
              </a:lnSpc>
            </a:pP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201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cs typeface="Calibri"/>
              </a:rPr>
              <a:t>7</a:t>
            </a:r>
            <a:endParaRPr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6926BC03-246C-C845-85AD-9FB2B614D4FE}"/>
              </a:ext>
            </a:extLst>
          </p:cNvPr>
          <p:cNvSpPr txBox="1"/>
          <p:nvPr/>
        </p:nvSpPr>
        <p:spPr>
          <a:xfrm>
            <a:off x="4872099" y="4667028"/>
            <a:ext cx="1209675" cy="170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68580" algn="ctr">
              <a:lnSpc>
                <a:spcPts val="1342"/>
              </a:lnSpc>
            </a:pPr>
            <a:r>
              <a:rPr sz="1400" dirty="0">
                <a:solidFill>
                  <a:prstClr val="black"/>
                </a:solidFill>
                <a:latin typeface="Calibri"/>
                <a:cs typeface="Calibri"/>
              </a:rPr>
              <a:t>20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cs typeface="Calibri"/>
              </a:rPr>
              <a:t>15 -16</a:t>
            </a:r>
            <a:endParaRPr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24B66C9C-FE51-D641-ACE8-46A30BF01D4E}"/>
              </a:ext>
            </a:extLst>
          </p:cNvPr>
          <p:cNvSpPr/>
          <p:nvPr/>
        </p:nvSpPr>
        <p:spPr>
          <a:xfrm flipH="1">
            <a:off x="5451482" y="3453263"/>
            <a:ext cx="34289" cy="543878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550"/>
                </a:lnTo>
              </a:path>
            </a:pathLst>
          </a:custGeom>
          <a:ln w="279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5D19F67B-0861-3642-80F5-412F273B1506}"/>
              </a:ext>
            </a:extLst>
          </p:cNvPr>
          <p:cNvSpPr/>
          <p:nvPr/>
        </p:nvSpPr>
        <p:spPr>
          <a:xfrm>
            <a:off x="2245489" y="1974390"/>
            <a:ext cx="1453023" cy="382701"/>
          </a:xfrm>
          <a:custGeom>
            <a:avLst/>
            <a:gdLst/>
            <a:ahLst/>
            <a:cxnLst/>
            <a:rect l="l" t="t" r="r" b="b"/>
            <a:pathLst>
              <a:path w="1844039" h="353059">
                <a:moveTo>
                  <a:pt x="0" y="58800"/>
                </a:moveTo>
                <a:lnTo>
                  <a:pt x="4615" y="35897"/>
                </a:lnTo>
                <a:lnTo>
                  <a:pt x="17208" y="17208"/>
                </a:lnTo>
                <a:lnTo>
                  <a:pt x="35897" y="4615"/>
                </a:lnTo>
                <a:lnTo>
                  <a:pt x="58800" y="0"/>
                </a:lnTo>
                <a:lnTo>
                  <a:pt x="1785239" y="0"/>
                </a:lnTo>
                <a:lnTo>
                  <a:pt x="1808142" y="4615"/>
                </a:lnTo>
                <a:lnTo>
                  <a:pt x="1826831" y="17208"/>
                </a:lnTo>
                <a:lnTo>
                  <a:pt x="1839424" y="35897"/>
                </a:lnTo>
                <a:lnTo>
                  <a:pt x="1844039" y="58800"/>
                </a:lnTo>
                <a:lnTo>
                  <a:pt x="1844039" y="294259"/>
                </a:lnTo>
                <a:lnTo>
                  <a:pt x="1839424" y="317162"/>
                </a:lnTo>
                <a:lnTo>
                  <a:pt x="1826831" y="335851"/>
                </a:lnTo>
                <a:lnTo>
                  <a:pt x="1808142" y="348444"/>
                </a:lnTo>
                <a:lnTo>
                  <a:pt x="1785239" y="353060"/>
                </a:lnTo>
                <a:lnTo>
                  <a:pt x="58800" y="353060"/>
                </a:lnTo>
                <a:lnTo>
                  <a:pt x="35897" y="348444"/>
                </a:lnTo>
                <a:lnTo>
                  <a:pt x="17208" y="335851"/>
                </a:lnTo>
                <a:lnTo>
                  <a:pt x="4615" y="317162"/>
                </a:lnTo>
                <a:lnTo>
                  <a:pt x="0" y="294259"/>
                </a:lnTo>
                <a:lnTo>
                  <a:pt x="0" y="58800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09DAA4B7-EE02-6740-9F95-27B6C5C5C1A3}"/>
              </a:ext>
            </a:extLst>
          </p:cNvPr>
          <p:cNvSpPr txBox="1"/>
          <p:nvPr/>
        </p:nvSpPr>
        <p:spPr>
          <a:xfrm>
            <a:off x="2676705" y="1978030"/>
            <a:ext cx="63055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Calibri"/>
              </a:rPr>
              <a:t>SCJ</a:t>
            </a:r>
            <a:endParaRPr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C57A4ADB-71E9-6F4C-BB9E-847645451AE0}"/>
              </a:ext>
            </a:extLst>
          </p:cNvPr>
          <p:cNvCxnSpPr>
            <a:cxnSpLocks/>
          </p:cNvCxnSpPr>
          <p:nvPr/>
        </p:nvCxnSpPr>
        <p:spPr>
          <a:xfrm>
            <a:off x="3698512" y="2194752"/>
            <a:ext cx="401003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ject 7">
            <a:extLst>
              <a:ext uri="{FF2B5EF4-FFF2-40B4-BE49-F238E27FC236}">
                <a16:creationId xmlns:a16="http://schemas.microsoft.com/office/drawing/2014/main" id="{76EA63AD-BD04-3540-8760-0C4014654D0D}"/>
              </a:ext>
            </a:extLst>
          </p:cNvPr>
          <p:cNvSpPr/>
          <p:nvPr/>
        </p:nvSpPr>
        <p:spPr>
          <a:xfrm>
            <a:off x="3499004" y="2577180"/>
            <a:ext cx="2583391" cy="424925"/>
          </a:xfrm>
          <a:custGeom>
            <a:avLst/>
            <a:gdLst/>
            <a:ahLst/>
            <a:cxnLst/>
            <a:rect l="l" t="t" r="r" b="b"/>
            <a:pathLst>
              <a:path w="1844039" h="353059">
                <a:moveTo>
                  <a:pt x="0" y="58800"/>
                </a:moveTo>
                <a:lnTo>
                  <a:pt x="4615" y="35897"/>
                </a:lnTo>
                <a:lnTo>
                  <a:pt x="17208" y="17208"/>
                </a:lnTo>
                <a:lnTo>
                  <a:pt x="35897" y="4615"/>
                </a:lnTo>
                <a:lnTo>
                  <a:pt x="58800" y="0"/>
                </a:lnTo>
                <a:lnTo>
                  <a:pt x="1785239" y="0"/>
                </a:lnTo>
                <a:lnTo>
                  <a:pt x="1808142" y="4615"/>
                </a:lnTo>
                <a:lnTo>
                  <a:pt x="1826831" y="17208"/>
                </a:lnTo>
                <a:lnTo>
                  <a:pt x="1839424" y="35897"/>
                </a:lnTo>
                <a:lnTo>
                  <a:pt x="1844039" y="58800"/>
                </a:lnTo>
                <a:lnTo>
                  <a:pt x="1844039" y="294259"/>
                </a:lnTo>
                <a:lnTo>
                  <a:pt x="1839424" y="317162"/>
                </a:lnTo>
                <a:lnTo>
                  <a:pt x="1826831" y="335851"/>
                </a:lnTo>
                <a:lnTo>
                  <a:pt x="1808142" y="348444"/>
                </a:lnTo>
                <a:lnTo>
                  <a:pt x="1785239" y="353060"/>
                </a:lnTo>
                <a:lnTo>
                  <a:pt x="58800" y="353060"/>
                </a:lnTo>
                <a:lnTo>
                  <a:pt x="35897" y="348444"/>
                </a:lnTo>
                <a:lnTo>
                  <a:pt x="17208" y="335851"/>
                </a:lnTo>
                <a:lnTo>
                  <a:pt x="4615" y="317162"/>
                </a:lnTo>
                <a:lnTo>
                  <a:pt x="0" y="294259"/>
                </a:lnTo>
                <a:lnTo>
                  <a:pt x="0" y="58800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8">
            <a:extLst>
              <a:ext uri="{FF2B5EF4-FFF2-40B4-BE49-F238E27FC236}">
                <a16:creationId xmlns:a16="http://schemas.microsoft.com/office/drawing/2014/main" id="{9A8D2A05-11FF-F248-AC98-EBBA63662236}"/>
              </a:ext>
            </a:extLst>
          </p:cNvPr>
          <p:cNvSpPr txBox="1"/>
          <p:nvPr/>
        </p:nvSpPr>
        <p:spPr>
          <a:xfrm>
            <a:off x="3921044" y="2565728"/>
            <a:ext cx="1778897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US" sz="2400" b="1" dirty="0">
                <a:latin typeface="Calibri"/>
                <a:cs typeface="Calibri"/>
              </a:rPr>
              <a:t>LC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Calibri"/>
              </a:rPr>
              <a:t>dv.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Calibri"/>
              </a:rPr>
              <a:t>anel </a:t>
            </a:r>
            <a:endParaRPr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807266-E860-9644-82AC-E823A4A035AF}"/>
              </a:ext>
            </a:extLst>
          </p:cNvPr>
          <p:cNvSpPr txBox="1"/>
          <p:nvPr/>
        </p:nvSpPr>
        <p:spPr>
          <a:xfrm>
            <a:off x="7954969" y="1844015"/>
            <a:ext cx="1403821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0070C0"/>
                </a:solidFill>
              </a:rPr>
              <a:t>2013 </a:t>
            </a:r>
            <a:r>
              <a:rPr lang="en-US" altLang="ja-JP" sz="1600" b="1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US" altLang="ja-JP" sz="1600" b="1" dirty="0">
                <a:solidFill>
                  <a:srgbClr val="0070C0"/>
                </a:solidFill>
              </a:rPr>
              <a:t>2018 </a:t>
            </a:r>
          </a:p>
          <a:p>
            <a:pPr algn="ctr"/>
            <a:r>
              <a:rPr lang="en-US" altLang="ja-JP" dirty="0"/>
              <a:t> </a:t>
            </a:r>
            <a:r>
              <a:rPr lang="en-US" altLang="ja-JP" b="1" u="sng" dirty="0"/>
              <a:t>SCJ,  MEXT</a:t>
            </a:r>
          </a:p>
          <a:p>
            <a:endParaRPr lang="en-US" altLang="ja-JP" b="1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algn="ctr"/>
            <a:r>
              <a:rPr lang="en-US" altLang="ja-JP" dirty="0"/>
              <a:t> </a:t>
            </a:r>
          </a:p>
          <a:p>
            <a:pPr algn="ctr"/>
            <a:endParaRPr lang="en-US" altLang="ja-JP" u="sng" dirty="0"/>
          </a:p>
          <a:p>
            <a:pPr algn="ctr"/>
            <a:r>
              <a:rPr lang="en-US" altLang="ja-JP" b="1" u="sng" dirty="0"/>
              <a:t>WGs</a:t>
            </a:r>
          </a:p>
        </p:txBody>
      </p:sp>
      <p:sp>
        <p:nvSpPr>
          <p:cNvPr id="18" name="下矢印 17">
            <a:extLst>
              <a:ext uri="{FF2B5EF4-FFF2-40B4-BE49-F238E27FC236}">
                <a16:creationId xmlns:a16="http://schemas.microsoft.com/office/drawing/2014/main" id="{A3B81619-695C-4F46-8CFD-470AB8C66789}"/>
              </a:ext>
            </a:extLst>
          </p:cNvPr>
          <p:cNvSpPr/>
          <p:nvPr/>
        </p:nvSpPr>
        <p:spPr>
          <a:xfrm>
            <a:off x="8187377" y="3163450"/>
            <a:ext cx="295233" cy="1187680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44" name="下矢印 43">
            <a:extLst>
              <a:ext uri="{FF2B5EF4-FFF2-40B4-BE49-F238E27FC236}">
                <a16:creationId xmlns:a16="http://schemas.microsoft.com/office/drawing/2014/main" id="{C6037E81-4481-2543-A750-F42BEDCFD6D7}"/>
              </a:ext>
            </a:extLst>
          </p:cNvPr>
          <p:cNvSpPr/>
          <p:nvPr/>
        </p:nvSpPr>
        <p:spPr>
          <a:xfrm flipV="1">
            <a:off x="8858364" y="3163448"/>
            <a:ext cx="271178" cy="118767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0364FE-5778-364D-B201-6CD47EE4673B}"/>
              </a:ext>
            </a:extLst>
          </p:cNvPr>
          <p:cNvSpPr txBox="1"/>
          <p:nvPr/>
        </p:nvSpPr>
        <p:spPr>
          <a:xfrm>
            <a:off x="8111697" y="2675356"/>
            <a:ext cx="1090363" cy="369332"/>
          </a:xfrm>
          <a:prstGeom prst="rect">
            <a:avLst/>
          </a:prstGeom>
          <a:solidFill>
            <a:srgbClr val="FFFF00">
              <a:alpha val="73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     </a:t>
            </a:r>
            <a:r>
              <a:rPr lang="en-US" altLang="ja-JP" b="1" dirty="0">
                <a:solidFill>
                  <a:srgbClr val="FF0000"/>
                </a:solidFill>
              </a:rPr>
              <a:t>IAP</a:t>
            </a:r>
            <a:r>
              <a:rPr lang="en-US" altLang="ja-JP" b="1" dirty="0"/>
              <a:t> </a:t>
            </a:r>
            <a:r>
              <a:rPr lang="en-US" altLang="ja-JP" dirty="0"/>
              <a:t>     </a:t>
            </a:r>
            <a:endParaRPr lang="ja-JP" altLang="en-US"/>
          </a:p>
        </p:txBody>
      </p:sp>
      <p:sp>
        <p:nvSpPr>
          <p:cNvPr id="32" name="日付プレースホルダー 31">
            <a:extLst>
              <a:ext uri="{FF2B5EF4-FFF2-40B4-BE49-F238E27FC236}">
                <a16:creationId xmlns:a16="http://schemas.microsoft.com/office/drawing/2014/main" id="{40F63E6D-01EF-D44D-85A3-7C27D9EC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65C4C888-80EF-EF46-9784-F31B368B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435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B8FEBE-6FC5-1F47-95D9-BB27690F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92" y="272252"/>
            <a:ext cx="8915400" cy="83372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Official Discussions Progress in Japan</a:t>
            </a:r>
            <a:br>
              <a:rPr kumimoji="1" lang="en-US" altLang="ja-JP" b="1" dirty="0"/>
            </a:br>
            <a:r>
              <a:rPr kumimoji="1" lang="en-US" altLang="ja-JP" sz="2700" b="1" dirty="0">
                <a:solidFill>
                  <a:srgbClr val="FF0000"/>
                </a:solidFill>
              </a:rPr>
              <a:t>47 </a:t>
            </a:r>
            <a:r>
              <a:rPr lang="en-US" altLang="ja-JP" sz="2700" b="1" dirty="0">
                <a:solidFill>
                  <a:srgbClr val="0070C0"/>
                </a:solidFill>
              </a:rPr>
              <a:t>IAPs/</a:t>
            </a:r>
            <a:r>
              <a:rPr kumimoji="1" lang="en-US" altLang="ja-JP" sz="2700" b="1" dirty="0">
                <a:solidFill>
                  <a:srgbClr val="0070C0"/>
                </a:solidFill>
              </a:rPr>
              <a:t>WGs held in 2014~2018 (CY)</a:t>
            </a:r>
            <a:endParaRPr kumimoji="1" lang="ja-JP" altLang="en-US" sz="2700" b="1">
              <a:solidFill>
                <a:srgbClr val="0070C0"/>
              </a:solidFill>
            </a:endParaRPr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F87D087D-1F8B-0140-BAD4-CDBFA0D23C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369015"/>
              </p:ext>
            </p:extLst>
          </p:nvPr>
        </p:nvGraphicFramePr>
        <p:xfrm>
          <a:off x="27432" y="1415663"/>
          <a:ext cx="9864920" cy="5209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912">
                  <a:extLst>
                    <a:ext uri="{9D8B030D-6E8A-4147-A177-3AD203B41FA5}">
                      <a16:colId xmlns:a16="http://schemas.microsoft.com/office/drawing/2014/main" val="3968437074"/>
                    </a:ext>
                  </a:extLst>
                </a:gridCol>
                <a:gridCol w="1884483">
                  <a:extLst>
                    <a:ext uri="{9D8B030D-6E8A-4147-A177-3AD203B41FA5}">
                      <a16:colId xmlns:a16="http://schemas.microsoft.com/office/drawing/2014/main" val="3818660996"/>
                    </a:ext>
                  </a:extLst>
                </a:gridCol>
                <a:gridCol w="1187355">
                  <a:extLst>
                    <a:ext uri="{9D8B030D-6E8A-4147-A177-3AD203B41FA5}">
                      <a16:colId xmlns:a16="http://schemas.microsoft.com/office/drawing/2014/main" val="2782586404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1495681948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1683944539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448513089"/>
                    </a:ext>
                  </a:extLst>
                </a:gridCol>
                <a:gridCol w="1853821">
                  <a:extLst>
                    <a:ext uri="{9D8B030D-6E8A-4147-A177-3AD203B41FA5}">
                      <a16:colId xmlns:a16="http://schemas.microsoft.com/office/drawing/2014/main" val="226558276"/>
                    </a:ext>
                  </a:extLst>
                </a:gridCol>
              </a:tblGrid>
              <a:tr h="3450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2013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2014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FF00"/>
                          </a:solidFill>
                        </a:rPr>
                        <a:t>2015</a:t>
                      </a:r>
                      <a:endParaRPr kumimoji="1" lang="ja-JP" altLang="en-US" b="1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2016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2017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FF00"/>
                          </a:solidFill>
                        </a:rPr>
                        <a:t>2018</a:t>
                      </a:r>
                      <a:endParaRPr kumimoji="1" lang="ja-JP" altLang="en-US" b="1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79962"/>
                  </a:ext>
                </a:extLst>
              </a:tr>
              <a:tr h="345054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LCC/ILC </a:t>
                      </a:r>
                      <a:endParaRPr kumimoji="1" lang="ja-JP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TDR published</a:t>
                      </a:r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4477454"/>
                  </a:ext>
                </a:extLst>
              </a:tr>
              <a:tr h="726646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SCJ </a:t>
                      </a:r>
                      <a:r>
                        <a:rPr kumimoji="1" lang="en-US" altLang="ja-JP" b="1" dirty="0">
                          <a:sym typeface="Wingdings" pitchFamily="2" charset="2"/>
                        </a:rPr>
                        <a:t>- MEXT</a:t>
                      </a:r>
                      <a:endParaRPr kumimoji="1" lang="ja-JP" altLang="en-US" b="1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MEXT</a:t>
                      </a:r>
                      <a:r>
                        <a:rPr kumimoji="1" lang="en-US" altLang="ja-JP" sz="1600" b="0" dirty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SCJ</a:t>
                      </a:r>
                      <a:r>
                        <a:rPr kumimoji="1" lang="en-US" altLang="ja-JP" sz="1600" b="0" dirty="0">
                          <a:sym typeface="Wingdings" pitchFamily="2" charset="2"/>
                        </a:rPr>
                        <a:t>MEXT</a:t>
                      </a:r>
                      <a:endParaRPr kumimoji="1" lang="ja-JP" altLang="en-US" sz="1600" b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 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MEXT</a:t>
                      </a:r>
                      <a:r>
                        <a:rPr kumimoji="1" lang="en-US" altLang="ja-JP" sz="2000" dirty="0"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2000" b="1" dirty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SCJ</a:t>
                      </a:r>
                      <a:r>
                        <a:rPr kumimoji="1" lang="en-US" altLang="ja-JP" sz="2000" b="0" dirty="0">
                          <a:solidFill>
                            <a:srgbClr val="0070C0"/>
                          </a:solidFill>
                          <a:sym typeface="Wingdings" pitchFamily="2" charset="2"/>
                        </a:rPr>
                        <a:t> </a:t>
                      </a:r>
                      <a:endParaRPr kumimoji="1" lang="ja-JP" altLang="en-US" sz="2400" b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39002"/>
                  </a:ext>
                </a:extLst>
              </a:tr>
              <a:tr h="516612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MEXT-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IAP</a:t>
                      </a:r>
                      <a:endParaRPr kumimoji="1" lang="ja-JP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00B050"/>
                          </a:solidFill>
                        </a:rPr>
                        <a:t>1</a:t>
                      </a:r>
                      <a:r>
                        <a:rPr kumimoji="1" lang="en-US" altLang="ja-JP" baseline="30000" dirty="0">
                          <a:solidFill>
                            <a:srgbClr val="00B050"/>
                          </a:solidFill>
                        </a:rPr>
                        <a:t>st</a:t>
                      </a:r>
                      <a:r>
                        <a:rPr kumimoji="1" lang="en-US" altLang="ja-JP" baseline="30000" dirty="0"/>
                        <a:t> </a:t>
                      </a:r>
                      <a:r>
                        <a:rPr kumimoji="1" lang="en-US" altLang="ja-JP" baseline="0" dirty="0"/>
                        <a:t> ~ 2</a:t>
                      </a:r>
                      <a:r>
                        <a:rPr kumimoji="1" lang="en-US" altLang="ja-JP" baseline="300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30000" dirty="0"/>
                        <a:t> </a:t>
                      </a:r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 </a:t>
                      </a:r>
                      <a:r>
                        <a:rPr kumimoji="1" lang="en-US" altLang="ja-JP" baseline="0" dirty="0"/>
                        <a:t> ~ </a:t>
                      </a:r>
                      <a:r>
                        <a:rPr kumimoji="1" lang="en-US" altLang="ja-JP" sz="2000" b="1" baseline="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en-US" altLang="ja-JP" sz="2000" b="1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endParaRPr kumimoji="1" lang="en-US" altLang="ja-JP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kumimoji="1" lang="en-US" altLang="ja-JP" baseline="30000" dirty="0">
                          <a:solidFill>
                            <a:srgbClr val="00B050"/>
                          </a:solidFill>
                        </a:rPr>
                        <a:t>th</a:t>
                      </a:r>
                      <a:endParaRPr kumimoji="1" lang="en-US" altLang="ja-JP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r>
                        <a:rPr kumimoji="1" lang="en-US" altLang="ja-JP" baseline="30000" dirty="0"/>
                        <a:t>th</a:t>
                      </a:r>
                      <a:r>
                        <a:rPr kumimoji="1" lang="en-US" altLang="ja-JP" dirty="0"/>
                        <a:t> ~ </a:t>
                      </a:r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en-US" altLang="ja-JP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kumimoji="1" lang="en-US" altLang="ja-JP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1" lang="ja-JP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rgbClr val="00B050"/>
                          </a:solidFill>
                        </a:rPr>
                        <a:t>9</a:t>
                      </a:r>
                      <a:r>
                        <a:rPr kumimoji="1" lang="en-US" altLang="ja-JP" baseline="30000" dirty="0">
                          <a:solidFill>
                            <a:srgbClr val="00B050"/>
                          </a:solidFill>
                        </a:rPr>
                        <a:t>th</a:t>
                      </a:r>
                      <a:r>
                        <a:rPr kumimoji="1" lang="en-US" altLang="ja-JP" dirty="0"/>
                        <a:t> ~ </a:t>
                      </a:r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</a:rPr>
                        <a:t>11</a:t>
                      </a:r>
                      <a:r>
                        <a:rPr kumimoji="1" lang="en-US" altLang="ja-JP" sz="2000" b="1" baseline="30000" dirty="0">
                          <a:solidFill>
                            <a:srgbClr val="FF0000"/>
                          </a:solidFill>
                        </a:rPr>
                        <a:t>th</a:t>
                      </a:r>
                      <a:endParaRPr kumimoji="1" lang="en-US" altLang="ja-JP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0971074"/>
                  </a:ext>
                </a:extLst>
              </a:tr>
              <a:tr h="484003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- </a:t>
                      </a:r>
                      <a:r>
                        <a:rPr kumimoji="1" lang="en-US" altLang="ja-JP" b="1" dirty="0"/>
                        <a:t>Science</a:t>
                      </a:r>
                      <a:r>
                        <a:rPr kumimoji="1" lang="en-US" altLang="ja-JP" dirty="0"/>
                        <a:t> WG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5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6</a:t>
                      </a:r>
                      <a:r>
                        <a:rPr kumimoji="1" lang="en-US" altLang="ja-JP" baseline="30000" dirty="0"/>
                        <a:t>th</a:t>
                      </a:r>
                      <a:r>
                        <a:rPr kumimoji="1" lang="en-US" altLang="ja-JP" dirty="0"/>
                        <a:t> ~ 8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(250): </a:t>
                      </a:r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5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1114925"/>
                  </a:ext>
                </a:extLst>
              </a:tr>
              <a:tr h="54619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- </a:t>
                      </a:r>
                      <a:r>
                        <a:rPr kumimoji="1" lang="en-US" altLang="ja-JP" b="1" dirty="0"/>
                        <a:t>TDR</a:t>
                      </a:r>
                      <a:r>
                        <a:rPr kumimoji="1" lang="en-US" altLang="ja-JP" dirty="0"/>
                        <a:t> WG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4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r>
                        <a:rPr kumimoji="1" lang="en-US" altLang="ja-JP" baseline="30000" dirty="0"/>
                        <a:t>th</a:t>
                      </a:r>
                      <a:r>
                        <a:rPr kumimoji="1" lang="en-US" altLang="ja-JP" dirty="0"/>
                        <a:t> ~ 6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(250): </a:t>
                      </a:r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5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15604"/>
                  </a:ext>
                </a:extLst>
              </a:tr>
              <a:tr h="44739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- </a:t>
                      </a:r>
                      <a:r>
                        <a:rPr kumimoji="1" lang="en-US" altLang="ja-JP" b="1" dirty="0"/>
                        <a:t>HR</a:t>
                      </a:r>
                      <a:r>
                        <a:rPr kumimoji="1" lang="en-US" altLang="ja-JP" dirty="0"/>
                        <a:t> WG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3</a:t>
                      </a:r>
                      <a:r>
                        <a:rPr kumimoji="1" lang="en-US" altLang="ja-JP" baseline="30000" dirty="0"/>
                        <a:t>rd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r>
                        <a:rPr kumimoji="1" lang="en-US" altLang="ja-JP" dirty="0"/>
                        <a:t> ~ 6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153083"/>
                  </a:ext>
                </a:extLst>
              </a:tr>
              <a:tr h="54619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- </a:t>
                      </a:r>
                      <a:r>
                        <a:rPr kumimoji="1" lang="en-US" altLang="ja-JP" b="1" dirty="0"/>
                        <a:t>Manage</a:t>
                      </a:r>
                      <a:r>
                        <a:rPr kumimoji="1" lang="en-US" altLang="ja-JP" dirty="0"/>
                        <a:t>. WG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~ 6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436311"/>
                  </a:ext>
                </a:extLst>
              </a:tr>
              <a:tr h="603844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* Comm. Survey </a:t>
                      </a:r>
                    </a:p>
                    <a:p>
                      <a:r>
                        <a:rPr kumimoji="1" lang="en-US" altLang="ja-JP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  (w/ NRI)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WW Research</a:t>
                      </a:r>
                      <a:endParaRPr kumimoji="1" lang="ja-JP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ILC Tech. &amp; Issues</a:t>
                      </a:r>
                      <a:endParaRPr kumimoji="1" lang="ja-JP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Int’l Project</a:t>
                      </a:r>
                      <a:endParaRPr kumimoji="1" lang="ja-JP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Risk/Safety Issues</a:t>
                      </a:r>
                      <a:endParaRPr kumimoji="1" lang="ja-JP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5692153"/>
                  </a:ext>
                </a:extLst>
              </a:tr>
              <a:tr h="570551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ILC Plan, Update</a:t>
                      </a:r>
                      <a:endParaRPr kumimoji="1" lang="ja-JP" altLang="en-US" sz="1600" b="1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 ILC-500 (TDR)</a:t>
                      </a:r>
                      <a:endParaRPr kumimoji="1" lang="ja-JP" altLang="en-US" b="1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ym typeface="Wingdings" pitchFamily="2" charset="2"/>
                        </a:rPr>
                        <a:t>           ILC-250</a:t>
                      </a:r>
                      <a:endParaRPr kumimoji="1" lang="ja-JP" altLang="en-US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1449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6993FF-B774-4B46-85FC-84189514C720}"/>
              </a:ext>
            </a:extLst>
          </p:cNvPr>
          <p:cNvSpPr txBox="1"/>
          <p:nvPr/>
        </p:nvSpPr>
        <p:spPr>
          <a:xfrm>
            <a:off x="8414796" y="935054"/>
            <a:ext cx="13355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are here</a:t>
            </a:r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3AA4C7D-2F45-1441-A78D-067F6275F559}"/>
              </a:ext>
            </a:extLst>
          </p:cNvPr>
          <p:cNvCxnSpPr>
            <a:cxnSpLocks/>
          </p:cNvCxnSpPr>
          <p:nvPr/>
        </p:nvCxnSpPr>
        <p:spPr>
          <a:xfrm>
            <a:off x="9082575" y="1838487"/>
            <a:ext cx="0" cy="322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左カーブ矢印 29">
            <a:extLst>
              <a:ext uri="{FF2B5EF4-FFF2-40B4-BE49-F238E27FC236}">
                <a16:creationId xmlns:a16="http://schemas.microsoft.com/office/drawing/2014/main" id="{FBD01D89-0FA3-C845-909E-E31BA29AE4BA}"/>
              </a:ext>
            </a:extLst>
          </p:cNvPr>
          <p:cNvSpPr/>
          <p:nvPr/>
        </p:nvSpPr>
        <p:spPr>
          <a:xfrm flipV="1">
            <a:off x="5733142" y="3062514"/>
            <a:ext cx="219351" cy="660264"/>
          </a:xfrm>
          <a:prstGeom prst="curvedLef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左カーブ矢印 30">
            <a:extLst>
              <a:ext uri="{FF2B5EF4-FFF2-40B4-BE49-F238E27FC236}">
                <a16:creationId xmlns:a16="http://schemas.microsoft.com/office/drawing/2014/main" id="{17E31F5D-DDB1-7E4F-91C9-7FCA6836416C}"/>
              </a:ext>
            </a:extLst>
          </p:cNvPr>
          <p:cNvSpPr/>
          <p:nvPr/>
        </p:nvSpPr>
        <p:spPr>
          <a:xfrm flipV="1">
            <a:off x="7895771" y="3149598"/>
            <a:ext cx="241626" cy="1543776"/>
          </a:xfrm>
          <a:prstGeom prst="curvedLef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左カーブ矢印 31">
            <a:extLst>
              <a:ext uri="{FF2B5EF4-FFF2-40B4-BE49-F238E27FC236}">
                <a16:creationId xmlns:a16="http://schemas.microsoft.com/office/drawing/2014/main" id="{1E6855D2-12FC-9F45-A714-74E200E01D54}"/>
              </a:ext>
            </a:extLst>
          </p:cNvPr>
          <p:cNvSpPr/>
          <p:nvPr/>
        </p:nvSpPr>
        <p:spPr>
          <a:xfrm flipV="1">
            <a:off x="9586241" y="3062510"/>
            <a:ext cx="167359" cy="660268"/>
          </a:xfrm>
          <a:prstGeom prst="curvedLef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日付プレースホルダー 39">
            <a:extLst>
              <a:ext uri="{FF2B5EF4-FFF2-40B4-BE49-F238E27FC236}">
                <a16:creationId xmlns:a16="http://schemas.microsoft.com/office/drawing/2014/main" id="{21D7B438-7046-5A47-8EAB-AA8ED6F7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1410" y="6514061"/>
            <a:ext cx="2311400" cy="365125"/>
          </a:xfrm>
        </p:spPr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1" name="スライド番号プレースホルダー 40">
            <a:extLst>
              <a:ext uri="{FF2B5EF4-FFF2-40B4-BE49-F238E27FC236}">
                <a16:creationId xmlns:a16="http://schemas.microsoft.com/office/drawing/2014/main" id="{17DFD8F9-FAE5-1848-936E-7E725AF2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47411" y="6499547"/>
            <a:ext cx="2311400" cy="365125"/>
          </a:xfrm>
        </p:spPr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3B097DE-A913-8145-9CED-3C6F80F034C6}"/>
              </a:ext>
            </a:extLst>
          </p:cNvPr>
          <p:cNvCxnSpPr>
            <a:cxnSpLocks/>
          </p:cNvCxnSpPr>
          <p:nvPr/>
        </p:nvCxnSpPr>
        <p:spPr>
          <a:xfrm>
            <a:off x="8026370" y="1415663"/>
            <a:ext cx="0" cy="5144133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下矢印 9">
            <a:extLst>
              <a:ext uri="{FF2B5EF4-FFF2-40B4-BE49-F238E27FC236}">
                <a16:creationId xmlns:a16="http://schemas.microsoft.com/office/drawing/2014/main" id="{0349AF6E-AA34-8442-B971-440D7BAB6E3D}"/>
              </a:ext>
            </a:extLst>
          </p:cNvPr>
          <p:cNvSpPr/>
          <p:nvPr/>
        </p:nvSpPr>
        <p:spPr>
          <a:xfrm>
            <a:off x="3367314" y="2652065"/>
            <a:ext cx="275772" cy="3390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>
            <a:extLst>
              <a:ext uri="{FF2B5EF4-FFF2-40B4-BE49-F238E27FC236}">
                <a16:creationId xmlns:a16="http://schemas.microsoft.com/office/drawing/2014/main" id="{9F176FB4-AA9F-644A-B2DE-C76561789C33}"/>
              </a:ext>
            </a:extLst>
          </p:cNvPr>
          <p:cNvSpPr/>
          <p:nvPr/>
        </p:nvSpPr>
        <p:spPr>
          <a:xfrm>
            <a:off x="8972333" y="2637551"/>
            <a:ext cx="313438" cy="3523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74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56F1B8-39E0-4D41-B3D3-AE834228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175" y="6486982"/>
            <a:ext cx="2311400" cy="365125"/>
          </a:xfrm>
        </p:spPr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8F70CB-E678-6843-9873-3B464B40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6175" y="6439482"/>
            <a:ext cx="2311400" cy="365125"/>
          </a:xfrm>
        </p:spPr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7D3BC65-480C-F548-B02C-2CFD832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3" y="261258"/>
            <a:ext cx="8343405" cy="625755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BD4B6C-0E8E-E84C-B167-9CBF1EF24F68}"/>
              </a:ext>
            </a:extLst>
          </p:cNvPr>
          <p:cNvSpPr txBox="1"/>
          <p:nvPr/>
        </p:nvSpPr>
        <p:spPr>
          <a:xfrm>
            <a:off x="7888166" y="76592"/>
            <a:ext cx="189955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Courtesy: M. </a:t>
            </a:r>
            <a:r>
              <a:rPr kumimoji="1" lang="en-US" altLang="ja-JP" dirty="0" err="1"/>
              <a:t>Titov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751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86799" y="28576"/>
            <a:ext cx="9196328" cy="576472"/>
          </a:xfrm>
          <a:prstGeom prst="rect">
            <a:avLst/>
          </a:prstGeom>
          <a:solidFill>
            <a:srgbClr val="92D050"/>
          </a:solidFill>
        </p:spPr>
        <p:txBody>
          <a:bodyPr vert="horz" lIns="91400" tIns="69948" rIns="91400" bIns="45702" rtlCol="0" anchor="ctr">
            <a:noAutofit/>
          </a:bodyPr>
          <a:lstStyle>
            <a:lvl1pPr algn="ctr" defTabSz="457011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5635" algn="l"/>
                <a:tab pos="1312855" algn="l"/>
                <a:tab pos="1968489" algn="l"/>
                <a:tab pos="2625710" algn="l"/>
                <a:tab pos="3282931" algn="l"/>
                <a:tab pos="3938565" algn="l"/>
                <a:tab pos="4595786" algn="l"/>
                <a:tab pos="5253008" algn="l"/>
                <a:tab pos="5908641" algn="l"/>
                <a:tab pos="6565862" algn="l"/>
                <a:tab pos="7223083" algn="l"/>
                <a:tab pos="7878718" algn="l"/>
              </a:tabLst>
            </a:pPr>
            <a:r>
              <a:rPr lang="en-US" altLang="ja-JP" sz="3600" b="1" dirty="0"/>
              <a:t>ILC-500 to ILC-250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02262"/>
              </p:ext>
            </p:extLst>
          </p:nvPr>
        </p:nvGraphicFramePr>
        <p:xfrm>
          <a:off x="1754744" y="2832699"/>
          <a:ext cx="6537963" cy="3545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7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ja-JP" sz="1800" dirty="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effectLst/>
                        </a:rPr>
                        <a:t>Collision E.</a:t>
                      </a:r>
                      <a:endParaRPr lang="ja-JP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[GeV]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Tunnel Space </a:t>
                      </a:r>
                      <a:endParaRPr lang="ja-JP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[GeV]</a:t>
                      </a:r>
                      <a:endParaRPr lang="ja-JP" sz="1800" dirty="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Value Total</a:t>
                      </a:r>
                      <a:endParaRPr lang="ja-JP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(MILCU)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Value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Ratio</a:t>
                      </a:r>
                      <a:endParaRPr lang="ja-JP" sz="18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TDR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250/250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7,980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effectLst/>
                          <a:latin typeface="Calibri"/>
                          <a:ea typeface="游明朝"/>
                          <a:cs typeface="Times New Roman"/>
                        </a:rPr>
                        <a:t>1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TDR update</a:t>
                      </a:r>
                      <a:endParaRPr lang="ja-JP" sz="1800" dirty="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250/250</a:t>
                      </a:r>
                      <a:endParaRPr lang="ja-JP" sz="1800" dirty="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7,950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effectLst/>
                          <a:latin typeface="Calibri"/>
                          <a:ea typeface="游明朝"/>
                          <a:cs typeface="Times New Roman"/>
                        </a:rPr>
                        <a:t>0.96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Option A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125/125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5,260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游明朝"/>
                          <a:cs typeface="Times New Roman"/>
                        </a:rPr>
                        <a:t>0.66</a:t>
                      </a:r>
                      <a:endParaRPr lang="ja-JP" sz="1800">
                        <a:solidFill>
                          <a:srgbClr val="FF0000"/>
                        </a:solidFill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Option A’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effectLst/>
                          <a:latin typeface="Calibri"/>
                          <a:ea typeface="游明朝"/>
                          <a:cs typeface="Times New Roman"/>
                        </a:rPr>
                        <a:t>(w/ R&amp;D)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125/125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250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4,780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effectLst/>
                          <a:latin typeface="Calibri"/>
                          <a:ea typeface="游明朝"/>
                          <a:cs typeface="Times New Roman"/>
                        </a:rPr>
                        <a:t> w/ R&amp;D success</a:t>
                      </a:r>
                      <a:endParaRPr lang="ja-JP" sz="1800"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游明朝"/>
                          <a:cs typeface="Times New Roman"/>
                        </a:rPr>
                        <a:t>0.60</a:t>
                      </a:r>
                      <a:endParaRPr lang="ja-JP" sz="1800">
                        <a:solidFill>
                          <a:srgbClr val="FF0000"/>
                        </a:solidFill>
                        <a:effectLst/>
                        <a:latin typeface="Calibri"/>
                        <a:ea typeface="游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0" name="グループ化 48"/>
          <p:cNvGrpSpPr/>
          <p:nvPr/>
        </p:nvGrpSpPr>
        <p:grpSpPr>
          <a:xfrm>
            <a:off x="3020253" y="1234435"/>
            <a:ext cx="4736452" cy="371941"/>
            <a:chOff x="1194577" y="4126112"/>
            <a:chExt cx="7857782" cy="710011"/>
          </a:xfrm>
        </p:grpSpPr>
        <p:sp>
          <p:nvSpPr>
            <p:cNvPr id="69" name="正方形/長方形 22"/>
            <p:cNvSpPr/>
            <p:nvPr/>
          </p:nvSpPr>
          <p:spPr>
            <a:xfrm rot="21199294">
              <a:off x="5192829" y="4576645"/>
              <a:ext cx="3859530" cy="18743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0000"/>
              </a:schemeClr>
            </a:solidFill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0" name="正方形/長方形 23"/>
            <p:cNvSpPr/>
            <p:nvPr/>
          </p:nvSpPr>
          <p:spPr>
            <a:xfrm rot="410029">
              <a:off x="1194577" y="4579945"/>
              <a:ext cx="3859530" cy="18743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ja-JP" alt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71" name="直線コネクタ 24"/>
            <p:cNvCxnSpPr/>
            <p:nvPr/>
          </p:nvCxnSpPr>
          <p:spPr>
            <a:xfrm>
              <a:off x="1218078" y="4438901"/>
              <a:ext cx="3300264" cy="39722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25"/>
            <p:cNvCxnSpPr/>
            <p:nvPr/>
          </p:nvCxnSpPr>
          <p:spPr>
            <a:xfrm flipV="1">
              <a:off x="5720563" y="4438901"/>
              <a:ext cx="3311713" cy="397222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27"/>
            <p:cNvSpPr txBox="1"/>
            <p:nvPr/>
          </p:nvSpPr>
          <p:spPr>
            <a:xfrm rot="395487">
              <a:off x="2819559" y="4259507"/>
              <a:ext cx="1311608" cy="484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98"/>
              <a:r>
                <a:rPr lang="en-US" altLang="ja-JP" sz="1050" dirty="0">
                  <a:solidFill>
                    <a:prstClr val="black"/>
                  </a:solidFill>
                </a:rPr>
                <a:t>250 </a:t>
              </a:r>
              <a:r>
                <a:rPr lang="en-US" altLang="ja-JP" sz="1050" dirty="0" err="1">
                  <a:solidFill>
                    <a:prstClr val="black"/>
                  </a:solidFill>
                </a:rPr>
                <a:t>GeV</a:t>
              </a:r>
              <a:r>
                <a:rPr lang="en-US" altLang="ja-JP" sz="1050" dirty="0">
                  <a:solidFill>
                    <a:prstClr val="black"/>
                  </a:solidFill>
                </a:rPr>
                <a:t> e-</a:t>
              </a:r>
              <a:endParaRPr lang="ja-JP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74" name="テキスト ボックス 28"/>
            <p:cNvSpPr txBox="1"/>
            <p:nvPr/>
          </p:nvSpPr>
          <p:spPr>
            <a:xfrm rot="21109349">
              <a:off x="7158675" y="4126112"/>
              <a:ext cx="1354158" cy="484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98"/>
              <a:r>
                <a:rPr lang="en-US" altLang="ja-JP" sz="1050" dirty="0">
                  <a:solidFill>
                    <a:prstClr val="black"/>
                  </a:solidFill>
                </a:rPr>
                <a:t>250 </a:t>
              </a:r>
              <a:r>
                <a:rPr lang="en-US" altLang="ja-JP" sz="1050" dirty="0" err="1">
                  <a:solidFill>
                    <a:prstClr val="black"/>
                  </a:solidFill>
                </a:rPr>
                <a:t>GeV</a:t>
              </a:r>
              <a:r>
                <a:rPr lang="en-US" altLang="ja-JP" sz="1050" dirty="0">
                  <a:solidFill>
                    <a:prstClr val="black"/>
                  </a:solidFill>
                </a:rPr>
                <a:t> e+</a:t>
              </a:r>
              <a:endParaRPr lang="ja-JP" altLang="en-US" sz="105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テキスト ボックス 51"/>
          <p:cNvSpPr txBox="1"/>
          <p:nvPr/>
        </p:nvSpPr>
        <p:spPr>
          <a:xfrm>
            <a:off x="514340" y="1258008"/>
            <a:ext cx="1769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98"/>
            <a:r>
              <a:rPr lang="en-US" altLang="ja-JP" sz="2000" b="1" dirty="0">
                <a:solidFill>
                  <a:srgbClr val="000000"/>
                </a:solidFill>
              </a:rPr>
              <a:t>TDR update: </a:t>
            </a:r>
          </a:p>
        </p:txBody>
      </p:sp>
      <p:grpSp>
        <p:nvGrpSpPr>
          <p:cNvPr id="12" name="Group 160"/>
          <p:cNvGrpSpPr/>
          <p:nvPr/>
        </p:nvGrpSpPr>
        <p:grpSpPr>
          <a:xfrm flipH="1">
            <a:off x="7744601" y="1328078"/>
            <a:ext cx="488161" cy="228272"/>
            <a:chOff x="2635187" y="2251432"/>
            <a:chExt cx="523896" cy="298621"/>
          </a:xfrm>
        </p:grpSpPr>
        <p:sp>
          <p:nvSpPr>
            <p:cNvPr id="67" name="Freeform 161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30000"/>
              </a:schemeClr>
            </a:solidFill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68" name="Oval 162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63"/>
          <p:cNvGrpSpPr/>
          <p:nvPr/>
        </p:nvGrpSpPr>
        <p:grpSpPr>
          <a:xfrm>
            <a:off x="2546260" y="1328077"/>
            <a:ext cx="488161" cy="228272"/>
            <a:chOff x="2635187" y="2251432"/>
            <a:chExt cx="523896" cy="298621"/>
          </a:xfrm>
        </p:grpSpPr>
        <p:sp>
          <p:nvSpPr>
            <p:cNvPr id="65" name="Freeform 164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3000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66" name="Oval 165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80"/>
          <p:cNvGrpSpPr/>
          <p:nvPr/>
        </p:nvGrpSpPr>
        <p:grpSpPr>
          <a:xfrm>
            <a:off x="5162957" y="1328056"/>
            <a:ext cx="476595" cy="201901"/>
            <a:chOff x="5083509" y="962477"/>
            <a:chExt cx="511483" cy="264123"/>
          </a:xfrm>
        </p:grpSpPr>
        <p:sp>
          <p:nvSpPr>
            <p:cNvPr id="63" name="Rounded Rectangle 179"/>
            <p:cNvSpPr/>
            <p:nvPr/>
          </p:nvSpPr>
          <p:spPr>
            <a:xfrm>
              <a:off x="5093511" y="962477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64" name="Rounded Rectangle 178"/>
            <p:cNvSpPr/>
            <p:nvPr/>
          </p:nvSpPr>
          <p:spPr>
            <a:xfrm>
              <a:off x="5083509" y="989378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図形グループ 60"/>
          <p:cNvGrpSpPr/>
          <p:nvPr/>
        </p:nvGrpSpPr>
        <p:grpSpPr>
          <a:xfrm>
            <a:off x="3811934" y="2081568"/>
            <a:ext cx="3056604" cy="392118"/>
            <a:chOff x="4103734" y="2014574"/>
            <a:chExt cx="4373808" cy="683946"/>
          </a:xfrm>
        </p:grpSpPr>
        <p:sp>
          <p:nvSpPr>
            <p:cNvPr id="57" name="正方形/長方形 31"/>
            <p:cNvSpPr/>
            <p:nvPr/>
          </p:nvSpPr>
          <p:spPr>
            <a:xfrm rot="410029">
              <a:off x="4190539" y="2484941"/>
              <a:ext cx="2122574" cy="19980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00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58" name="正方形/長方形 32"/>
            <p:cNvSpPr/>
            <p:nvPr/>
          </p:nvSpPr>
          <p:spPr>
            <a:xfrm rot="21199294">
              <a:off x="6442422" y="2496143"/>
              <a:ext cx="2027808" cy="202377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0000"/>
              </a:schemeClr>
            </a:solidFill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ja-JP" alt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59" name="直線コネクタ 33"/>
            <p:cNvCxnSpPr/>
            <p:nvPr/>
          </p:nvCxnSpPr>
          <p:spPr>
            <a:xfrm>
              <a:off x="4220701" y="2456156"/>
              <a:ext cx="1418469" cy="187293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34"/>
            <p:cNvCxnSpPr/>
            <p:nvPr/>
          </p:nvCxnSpPr>
          <p:spPr>
            <a:xfrm flipV="1">
              <a:off x="6886469" y="2461392"/>
              <a:ext cx="1552983" cy="210523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36"/>
            <p:cNvSpPr txBox="1"/>
            <p:nvPr/>
          </p:nvSpPr>
          <p:spPr>
            <a:xfrm rot="395487">
              <a:off x="4103734" y="2014574"/>
              <a:ext cx="1087718" cy="442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98"/>
              <a:r>
                <a:rPr lang="en-US" altLang="ja-JP" sz="1050" dirty="0">
                  <a:solidFill>
                    <a:prstClr val="black"/>
                  </a:solidFill>
                </a:rPr>
                <a:t>125GeV e-</a:t>
              </a:r>
              <a:endParaRPr lang="ja-JP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62" name="テキスト ボックス 37"/>
            <p:cNvSpPr txBox="1"/>
            <p:nvPr/>
          </p:nvSpPr>
          <p:spPr>
            <a:xfrm rot="21109349">
              <a:off x="7353122" y="2045887"/>
              <a:ext cx="1124420" cy="442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98"/>
              <a:r>
                <a:rPr lang="en-US" altLang="ja-JP" sz="1050" dirty="0">
                  <a:solidFill>
                    <a:prstClr val="black"/>
                  </a:solidFill>
                </a:rPr>
                <a:t>125GeV e+</a:t>
              </a:r>
              <a:endParaRPr lang="ja-JP" altLang="en-US" sz="10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テキスト ボックス 29"/>
          <p:cNvSpPr txBox="1"/>
          <p:nvPr/>
        </p:nvSpPr>
        <p:spPr>
          <a:xfrm>
            <a:off x="514340" y="2207976"/>
            <a:ext cx="226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98"/>
            <a:r>
              <a:rPr lang="en-US" altLang="ja-JP" sz="2000" b="1" dirty="0">
                <a:solidFill>
                  <a:srgbClr val="000000"/>
                </a:solidFill>
              </a:rPr>
              <a:t>Opt.</a:t>
            </a:r>
            <a:r>
              <a:rPr lang="ja-JP" altLang="en-US" sz="2000" b="1">
                <a:solidFill>
                  <a:srgbClr val="000000"/>
                </a:solidFill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</a:rPr>
              <a:t>A, A’: 250 GeV </a:t>
            </a:r>
          </a:p>
        </p:txBody>
      </p:sp>
      <p:grpSp>
        <p:nvGrpSpPr>
          <p:cNvPr id="20" name="Group 121"/>
          <p:cNvGrpSpPr/>
          <p:nvPr/>
        </p:nvGrpSpPr>
        <p:grpSpPr>
          <a:xfrm>
            <a:off x="3400773" y="2252933"/>
            <a:ext cx="488161" cy="228272"/>
            <a:chOff x="2635187" y="2251432"/>
            <a:chExt cx="523896" cy="298621"/>
          </a:xfrm>
        </p:grpSpPr>
        <p:sp>
          <p:nvSpPr>
            <p:cNvPr id="45" name="Freeform 122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3000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46" name="Oval 123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136"/>
          <p:cNvGrpSpPr/>
          <p:nvPr/>
        </p:nvGrpSpPr>
        <p:grpSpPr>
          <a:xfrm flipH="1">
            <a:off x="6860517" y="2257791"/>
            <a:ext cx="488161" cy="228272"/>
            <a:chOff x="2635187" y="2251432"/>
            <a:chExt cx="523896" cy="298621"/>
          </a:xfrm>
        </p:grpSpPr>
        <p:sp>
          <p:nvSpPr>
            <p:cNvPr id="39" name="Freeform 137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30000"/>
              </a:schemeClr>
            </a:solidFill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40" name="Oval 138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181"/>
          <p:cNvGrpSpPr/>
          <p:nvPr/>
        </p:nvGrpSpPr>
        <p:grpSpPr>
          <a:xfrm>
            <a:off x="5170591" y="2165267"/>
            <a:ext cx="476595" cy="201901"/>
            <a:chOff x="5083509" y="962477"/>
            <a:chExt cx="511483" cy="264123"/>
          </a:xfrm>
        </p:grpSpPr>
        <p:sp>
          <p:nvSpPr>
            <p:cNvPr id="33" name="Rounded Rectangle 182"/>
            <p:cNvSpPr/>
            <p:nvPr/>
          </p:nvSpPr>
          <p:spPr>
            <a:xfrm>
              <a:off x="5093511" y="962477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183"/>
            <p:cNvSpPr/>
            <p:nvPr/>
          </p:nvSpPr>
          <p:spPr>
            <a:xfrm>
              <a:off x="5083509" y="989378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98"/>
              <a:endParaRPr 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199"/>
          <p:cNvSpPr txBox="1"/>
          <p:nvPr/>
        </p:nvSpPr>
        <p:spPr>
          <a:xfrm>
            <a:off x="4950291" y="1153043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98"/>
            <a:r>
              <a:rPr lang="en-US" sz="1050" dirty="0">
                <a:solidFill>
                  <a:prstClr val="black"/>
                </a:solidFill>
              </a:rPr>
              <a:t>Damping Rings</a:t>
            </a:r>
          </a:p>
        </p:txBody>
      </p:sp>
      <p:sp>
        <p:nvSpPr>
          <p:cNvPr id="29" name="TextBox 200"/>
          <p:cNvSpPr txBox="1"/>
          <p:nvPr/>
        </p:nvSpPr>
        <p:spPr>
          <a:xfrm>
            <a:off x="2219011" y="891729"/>
            <a:ext cx="12538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98"/>
            <a:r>
              <a:rPr lang="en-US" sz="1050" dirty="0">
                <a:solidFill>
                  <a:prstClr val="black"/>
                </a:solidFill>
              </a:rPr>
              <a:t>Turnaround &amp; </a:t>
            </a:r>
          </a:p>
          <a:p>
            <a:pPr algn="ctr" defTabSz="457198"/>
            <a:r>
              <a:rPr lang="en-US" sz="1050" dirty="0">
                <a:solidFill>
                  <a:prstClr val="black"/>
                </a:solidFill>
              </a:rPr>
              <a:t>Bunch compressors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20FE1FA-1466-7B44-8973-64D52E0A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57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F31AA74-4A82-4A4E-913E-C7A6BE12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/>
              <a:t>Official Discussions progressed in IAP</a:t>
            </a:r>
            <a:endParaRPr kumimoji="1" lang="ja-JP" altLang="en-US" b="1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990B337-16B7-D94B-B56A-2D50AD963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35" y="1417638"/>
            <a:ext cx="9134929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u="sng" dirty="0"/>
              <a:t>Interim Report for ILC-500 (TDR) in 2015</a:t>
            </a:r>
          </a:p>
          <a:p>
            <a:pPr marL="571478" indent="-514350">
              <a:buFont typeface="+mj-lt"/>
              <a:buAutoNum type="arabicPeriod"/>
            </a:pPr>
            <a:r>
              <a:rPr lang="en-US" altLang="ja-JP" sz="2400" dirty="0"/>
              <a:t>Share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the cost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internationally,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and </a:t>
            </a:r>
            <a:r>
              <a:rPr lang="en-US" altLang="ja-JP" sz="2400" b="1" dirty="0">
                <a:solidFill>
                  <a:srgbClr val="FF0000"/>
                </a:solidFill>
              </a:rPr>
              <a:t>Find a clear science vision </a:t>
            </a:r>
            <a:r>
              <a:rPr lang="en-US" altLang="ja-JP" sz="2400" dirty="0"/>
              <a:t>on BSM</a:t>
            </a:r>
            <a:r>
              <a:rPr lang="en-US" altLang="ja-JP" sz="2400" dirty="0">
                <a:solidFill>
                  <a:srgbClr val="0070C0"/>
                </a:solidFill>
              </a:rPr>
              <a:t>, </a:t>
            </a:r>
            <a:r>
              <a:rPr lang="en-US" altLang="ja-JP" sz="2400" dirty="0"/>
              <a:t>the discovery potential of new particles.</a:t>
            </a:r>
          </a:p>
          <a:p>
            <a:pPr marL="571478" indent="-514350">
              <a:buFont typeface="+mj-lt"/>
              <a:buAutoNum type="arabicPeriod"/>
            </a:pPr>
            <a:r>
              <a:rPr lang="en-US" altLang="ja-JP" sz="2400" b="1" dirty="0">
                <a:solidFill>
                  <a:srgbClr val="0070C0"/>
                </a:solidFill>
              </a:rPr>
              <a:t>Monitor/analyze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the </a:t>
            </a:r>
            <a:r>
              <a:rPr lang="en-US" altLang="ja-JP" sz="2400" b="1" dirty="0">
                <a:solidFill>
                  <a:srgbClr val="0070C0"/>
                </a:solidFill>
              </a:rPr>
              <a:t>development of the LHC</a:t>
            </a:r>
            <a:r>
              <a:rPr lang="en-US" altLang="ja-JP" sz="2400" dirty="0"/>
              <a:t>, and </a:t>
            </a:r>
            <a:r>
              <a:rPr lang="en-US" altLang="ja-JP" sz="2400" b="1" dirty="0">
                <a:solidFill>
                  <a:srgbClr val="0070C0"/>
                </a:solidFill>
              </a:rPr>
              <a:t>mitigate cost-risk.</a:t>
            </a:r>
          </a:p>
          <a:p>
            <a:pPr marL="457010" lvl="1" indent="0">
              <a:buNone/>
            </a:pPr>
            <a:r>
              <a:rPr lang="en-US" altLang="ja-JP" sz="2000" dirty="0">
                <a:sym typeface="Wingdings" pitchFamily="2" charset="2"/>
              </a:rPr>
              <a:t>     {</a:t>
            </a:r>
            <a:r>
              <a:rPr lang="en-US" altLang="ja-JP" sz="2000" u="sng" dirty="0">
                <a:sym typeface="Wingdings" pitchFamily="2" charset="2"/>
              </a:rPr>
              <a:t>Homework</a:t>
            </a:r>
            <a:r>
              <a:rPr lang="en-US" altLang="ja-JP" sz="2000" dirty="0">
                <a:sym typeface="Wingdings" pitchFamily="2" charset="2"/>
              </a:rPr>
              <a:t> </a:t>
            </a:r>
            <a:r>
              <a:rPr lang="en-US" altLang="ja-JP" sz="2000" b="1" dirty="0">
                <a:sym typeface="Wingdings" pitchFamily="2" charset="2"/>
              </a:rPr>
              <a:t>Revisit</a:t>
            </a:r>
            <a:r>
              <a:rPr lang="en-US" altLang="ja-JP" sz="2000" dirty="0">
                <a:sym typeface="Wingdings" pitchFamily="2" charset="2"/>
              </a:rPr>
              <a:t> the physics case after LHC Run-II, and </a:t>
            </a:r>
            <a:r>
              <a:rPr lang="en-US" altLang="ja-JP" sz="2000" b="1" dirty="0">
                <a:sym typeface="Wingdings" pitchFamily="2" charset="2"/>
              </a:rPr>
              <a:t>Control</a:t>
            </a:r>
            <a:r>
              <a:rPr lang="en-US" altLang="ja-JP" sz="2000" dirty="0">
                <a:sym typeface="Wingdings" pitchFamily="2" charset="2"/>
              </a:rPr>
              <a:t> the cost }</a:t>
            </a:r>
            <a:endParaRPr lang="en-US" altLang="ja-JP" sz="2000" dirty="0"/>
          </a:p>
          <a:p>
            <a:pPr marL="571478" indent="-514350">
              <a:buFont typeface="+mj-lt"/>
              <a:buAutoNum type="arabicPeriod"/>
            </a:pPr>
            <a:r>
              <a:rPr lang="en-US" altLang="ja-JP" sz="2400" b="1" dirty="0">
                <a:solidFill>
                  <a:srgbClr val="00B050"/>
                </a:solidFill>
              </a:rPr>
              <a:t>Obtain</a:t>
            </a:r>
            <a:r>
              <a:rPr lang="en-US" altLang="ja-JP" sz="2400" b="1" dirty="0"/>
              <a:t> </a:t>
            </a:r>
            <a:r>
              <a:rPr lang="en-US" altLang="ja-JP" sz="2400" b="1" dirty="0">
                <a:solidFill>
                  <a:srgbClr val="00B050"/>
                </a:solidFill>
              </a:rPr>
              <a:t>general understanding by </a:t>
            </a:r>
            <a:r>
              <a:rPr lang="en-US" altLang="ja-JP" sz="2400" dirty="0"/>
              <a:t>the public &amp; science</a:t>
            </a:r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/>
              <a:t>communities</a:t>
            </a:r>
            <a:r>
              <a:rPr lang="en-US" altLang="ja-JP" sz="2400" b="1" dirty="0"/>
              <a:t>.</a:t>
            </a:r>
            <a:endParaRPr lang="en-US" altLang="ja-JP" sz="2400" b="1" dirty="0">
              <a:solidFill>
                <a:srgbClr val="00B050"/>
              </a:solidFill>
            </a:endParaRPr>
          </a:p>
          <a:p>
            <a:pPr marL="57128" indent="0">
              <a:buNone/>
            </a:pPr>
            <a:endParaRPr lang="en-US" altLang="ja-JP" sz="2800" u="sng" dirty="0"/>
          </a:p>
          <a:p>
            <a:pPr marL="57128" indent="0">
              <a:buNone/>
            </a:pPr>
            <a:r>
              <a:rPr lang="en-US" altLang="ja-JP" sz="2800" u="sng" dirty="0"/>
              <a:t>Discussions reached, for </a:t>
            </a:r>
            <a:r>
              <a:rPr lang="en-US" altLang="ja-JP" sz="2800" b="1" u="sng" dirty="0"/>
              <a:t>ILC-250,</a:t>
            </a:r>
            <a:r>
              <a:rPr lang="en-US" altLang="ja-JP" sz="2800" u="sng" dirty="0"/>
              <a:t> in 2018  </a:t>
            </a:r>
            <a:r>
              <a:rPr lang="en-US" altLang="ja-JP" sz="2800" u="sng" dirty="0">
                <a:solidFill>
                  <a:schemeClr val="bg1">
                    <a:lumMod val="50000"/>
                  </a:schemeClr>
                </a:solidFill>
              </a:rPr>
              <a:t>(w/ my understanding)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b="1" dirty="0">
                <a:solidFill>
                  <a:srgbClr val="FF0000"/>
                </a:solidFill>
              </a:rPr>
              <a:t>Science justification </a:t>
            </a:r>
            <a:r>
              <a:rPr lang="en-US" altLang="ja-JP" sz="2800" dirty="0"/>
              <a:t>and</a:t>
            </a:r>
            <a:r>
              <a:rPr lang="en-US" altLang="ja-JP" sz="2800" b="1" dirty="0">
                <a:solidFill>
                  <a:srgbClr val="0070C0"/>
                </a:solidFill>
              </a:rPr>
              <a:t> Technical advances</a:t>
            </a:r>
            <a:r>
              <a:rPr lang="en-US" altLang="ja-JP" sz="2800" dirty="0"/>
              <a:t> well recognized,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b="1" dirty="0">
                <a:solidFill>
                  <a:srgbClr val="00B050"/>
                </a:solidFill>
              </a:rPr>
              <a:t>Understanding by wide</a:t>
            </a:r>
            <a:r>
              <a:rPr lang="en-US" altLang="ja-JP" sz="2800" dirty="0"/>
              <a:t>, academic/public </a:t>
            </a:r>
            <a:r>
              <a:rPr lang="en-US" altLang="ja-JP" sz="2800" b="1" dirty="0">
                <a:solidFill>
                  <a:srgbClr val="00B050"/>
                </a:solidFill>
              </a:rPr>
              <a:t>communities</a:t>
            </a:r>
            <a:r>
              <a:rPr lang="en-US" altLang="ja-JP" sz="2800" dirty="0"/>
              <a:t> to be justified. It shall be discussed in </a:t>
            </a:r>
            <a:r>
              <a:rPr lang="en-US" altLang="ja-JP" sz="2800" b="1" u="sng" dirty="0"/>
              <a:t>SCJ</a:t>
            </a:r>
            <a:r>
              <a:rPr lang="en-US" altLang="ja-JP" sz="2800" dirty="0"/>
              <a:t> (w/ wider communities). </a:t>
            </a:r>
          </a:p>
          <a:p>
            <a:pPr marL="571478" indent="-514350">
              <a:buFont typeface="+mj-lt"/>
              <a:buAutoNum type="arabicPeriod"/>
            </a:pPr>
            <a:endParaRPr lang="en-US" altLang="ja-JP" sz="2800" u="sng" dirty="0"/>
          </a:p>
          <a:p>
            <a:pPr marL="571478" indent="-514350">
              <a:buFont typeface="+mj-lt"/>
              <a:buAutoNum type="arabicPeriod"/>
            </a:pPr>
            <a:endParaRPr lang="en-US" altLang="ja-JP" sz="2800" u="sng" dirty="0"/>
          </a:p>
          <a:p>
            <a:pPr marL="571478" indent="-514350">
              <a:buFont typeface="+mj-lt"/>
              <a:buAutoNum type="arabicPeriod"/>
            </a:pPr>
            <a:endParaRPr lang="en-US" altLang="ja-JP" sz="2400" b="1" dirty="0">
              <a:solidFill>
                <a:srgbClr val="00B050"/>
              </a:solidFill>
            </a:endParaRPr>
          </a:p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797A2A-3306-DB4E-81EC-2662071A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7AD83D-DA83-B44D-AB03-AC82159E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0010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8EFEC-8E54-904F-92B2-015FA763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02273"/>
            <a:ext cx="8915400" cy="543047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 Discussions at ICFA Meeting </a:t>
            </a:r>
            <a:endParaRPr kumimoji="1" lang="ja-JP" altLang="en-US" b="1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1D94B9-25D3-CE40-A5DA-DAEFE87B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6EAC30B-5FF5-7441-8FFA-45457D1C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7A4AD78-D8D1-9742-8D84-E0C2BB067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469" y="729190"/>
            <a:ext cx="7515865" cy="563689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132D9B-456D-D741-92A1-6A184FF180EA}"/>
              </a:ext>
            </a:extLst>
          </p:cNvPr>
          <p:cNvSpPr txBox="1"/>
          <p:nvPr/>
        </p:nvSpPr>
        <p:spPr>
          <a:xfrm>
            <a:off x="8152571" y="21251"/>
            <a:ext cx="175907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Courtesy: P. Bhat</a:t>
            </a:r>
          </a:p>
          <a:p>
            <a:r>
              <a:rPr lang="en-US" altLang="ja-JP" dirty="0"/>
              <a:t>ICHEP-2018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40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503281" y="1389518"/>
            <a:ext cx="5360490" cy="4856703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78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323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2278" y="379686"/>
            <a:ext cx="7481455" cy="461818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GB" altLang="ja-JP" sz="3323" dirty="0">
                <a:latin typeface="Arial" charset="0"/>
                <a:cs typeface="Arial Unicode MS" charset="0"/>
              </a:rPr>
              <a:t>ILC500 to ILC250  </a:t>
            </a:r>
            <a:endParaRPr lang="en-GB" altLang="ja-JP" sz="1846" dirty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867694" y="2964133"/>
            <a:ext cx="1973263" cy="21834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4398" tIns="42198" rIns="84398" bIns="42198" anchor="ctr"/>
          <a:lstStyle/>
          <a:p>
            <a:pPr defTabSz="421953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215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840952" y="3182394"/>
            <a:ext cx="3945234" cy="38005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4398" tIns="42198" rIns="84398" bIns="42198" anchor="ctr"/>
          <a:lstStyle/>
          <a:p>
            <a:pPr algn="ctr" defTabSz="4219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sz="2215" dirty="0">
                <a:solidFill>
                  <a:schemeClr val="bg1"/>
                </a:solidFill>
                <a:latin typeface="Calibri"/>
                <a:ea typeface="Osaka" charset="0"/>
                <a:cs typeface="Osaka" charset="0"/>
              </a:rPr>
              <a:t>Technical Design Phase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880394" y="2602360"/>
            <a:ext cx="5905792" cy="325134"/>
          </a:xfrm>
          <a:prstGeom prst="rect">
            <a:avLst/>
          </a:prstGeom>
          <a:gradFill rotWithShape="1">
            <a:gsLst>
              <a:gs pos="0">
                <a:schemeClr val="accent5">
                  <a:lumMod val="50000"/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4398" tIns="42198" rIns="84398" bIns="42198" anchor="ctr"/>
          <a:lstStyle/>
          <a:p>
            <a:pPr defTabSz="421953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215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010627" y="2576341"/>
            <a:ext cx="1132246" cy="3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FFFFFF"/>
                </a:solidFill>
              </a:rPr>
              <a:t>ILC-GDE</a:t>
            </a: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1558253" y="1340880"/>
            <a:ext cx="7922801" cy="1301251"/>
            <a:chOff x="1443038" y="1106998"/>
            <a:chExt cx="7922801" cy="1409690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2381973" y="1824020"/>
              <a:ext cx="6283779" cy="479425"/>
            </a:xfrm>
            <a:prstGeom prst="rect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000090"/>
                </a:gs>
              </a:gsLst>
              <a:lin ang="0" scaled="1"/>
              <a:tileRect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21953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de-DE" sz="2215" dirty="0">
                <a:solidFill>
                  <a:prstClr val="black"/>
                </a:solidFill>
                <a:latin typeface="Calibri"/>
                <a:ea typeface="Osaka" charset="0"/>
                <a:cs typeface="Osaka" charset="0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8665752" y="1639638"/>
              <a:ext cx="700087" cy="877050"/>
            </a:xfrm>
            <a:prstGeom prst="rightArrow">
              <a:avLst>
                <a:gd name="adj1" fmla="val 53458"/>
                <a:gd name="adj2" fmla="val 60093"/>
              </a:avLst>
            </a:prstGeom>
            <a:solidFill>
              <a:srgbClr val="00009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21953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de-DE" sz="2215">
                <a:solidFill>
                  <a:prstClr val="black"/>
                </a:solidFill>
                <a:latin typeface="Calibri"/>
                <a:ea typeface="Osaka" charset="0"/>
                <a:cs typeface="Osaka" charset="0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578606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391406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081495" y="1431051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5750486" y="1433928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10451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660066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55359" y="1120775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43868" y="1120775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5775428" y="1120775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3741245" y="1412410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08086" y="1120775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458964" y="1431051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500148" y="1120775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132728" y="1433928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174045" y="1120775"/>
              <a:ext cx="482889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6393803" y="1412410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15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6444914" y="1106998"/>
              <a:ext cx="500458" cy="4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2195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846" dirty="0">
                  <a:solidFill>
                    <a:srgbClr val="558ED5"/>
                  </a:solidFill>
                </a:rPr>
                <a:t>‘13</a:t>
              </a:r>
            </a:p>
          </p:txBody>
        </p:sp>
      </p:grp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609624" y="10261"/>
            <a:ext cx="304800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98" tIns="42198" rIns="84398" bIns="42198"/>
          <a:lstStyle/>
          <a:p>
            <a:pPr defTabSz="421953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2215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2573858" y="1449611"/>
            <a:ext cx="4204960" cy="4958095"/>
          </a:xfrm>
          <a:prstGeom prst="rect">
            <a:avLst/>
          </a:prstGeom>
          <a:solidFill>
            <a:srgbClr val="CCFFCC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398" tIns="42198" rIns="84398" bIns="42198" numCol="1" rtlCol="0" anchor="t" anchorCtr="0" compatLnSpc="1">
            <a:prstTxWarp prst="textNoShape">
              <a:avLst/>
            </a:prstTxWarp>
          </a:bodyPr>
          <a:lstStyle/>
          <a:p>
            <a:pPr defTabSz="843994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323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655" y="4459638"/>
            <a:ext cx="1560486" cy="93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27377" y="5465641"/>
            <a:ext cx="1267668" cy="539832"/>
          </a:xfrm>
          <a:prstGeom prst="rect">
            <a:avLst/>
          </a:prstGeom>
          <a:solidFill>
            <a:srgbClr val="3366FF"/>
          </a:solidFill>
        </p:spPr>
        <p:txBody>
          <a:bodyPr wrap="none" lIns="84398" tIns="42198" rIns="84398" bIns="42198" rtlCol="0">
            <a:spAutoFit/>
          </a:bodyPr>
          <a:lstStyle/>
          <a:p>
            <a:pPr defTabSz="84407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77" dirty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SC Technology</a:t>
            </a:r>
          </a:p>
          <a:p>
            <a:pPr defTabSz="84407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77" dirty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selected</a:t>
            </a:r>
            <a:endParaRPr lang="ja-JP" altLang="en-US" sz="1477" dirty="0">
              <a:solidFill>
                <a:prstClr val="white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5" name="上矢印 4"/>
          <p:cNvSpPr/>
          <p:nvPr/>
        </p:nvSpPr>
        <p:spPr bwMode="auto">
          <a:xfrm flipV="1">
            <a:off x="530394" y="1877184"/>
            <a:ext cx="252413" cy="81430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398" tIns="42198" rIns="84398" bIns="42198" numCol="1" rtlCol="0" anchor="t" anchorCtr="0" compatLnSpc="1">
            <a:prstTxWarp prst="textNoShape">
              <a:avLst/>
            </a:prstTxWarp>
          </a:bodyPr>
          <a:lstStyle/>
          <a:p>
            <a:pPr defTabSz="843994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323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577945" y="2894093"/>
            <a:ext cx="1106268" cy="34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662" dirty="0">
                <a:solidFill>
                  <a:schemeClr val="bg1"/>
                </a:solidFill>
              </a:rPr>
              <a:t>RDR</a:t>
            </a:r>
            <a:r>
              <a:rPr kumimoji="0" lang="en-GB" altLang="ja-JP" sz="1662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6786186" y="2615237"/>
            <a:ext cx="2738814" cy="312259"/>
          </a:xfrm>
          <a:prstGeom prst="rect">
            <a:avLst/>
          </a:prstGeom>
          <a:gradFill rotWithShape="1">
            <a:gsLst>
              <a:gs pos="0">
                <a:srgbClr val="CCFFCC">
                  <a:alpha val="0"/>
                </a:srgbClr>
              </a:gs>
              <a:gs pos="100000">
                <a:srgbClr val="008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4398" tIns="42198" rIns="84398" bIns="42198" anchor="ctr"/>
          <a:lstStyle/>
          <a:p>
            <a:pPr defTabSz="421953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215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523067" y="2576562"/>
            <a:ext cx="644933" cy="3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002060"/>
                </a:solidFill>
              </a:rPr>
              <a:t>LCC</a:t>
            </a: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3856460" y="4943560"/>
            <a:ext cx="5709792" cy="36927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46" dirty="0">
                <a:solidFill>
                  <a:prstClr val="black"/>
                </a:solidFill>
              </a:rPr>
              <a:t>　</a:t>
            </a:r>
            <a:r>
              <a:rPr kumimoji="0" lang="en-US" altLang="ja-JP" sz="1846" dirty="0">
                <a:solidFill>
                  <a:prstClr val="black"/>
                </a:solidFill>
              </a:rPr>
              <a:t>      </a:t>
            </a:r>
            <a:r>
              <a:rPr kumimoji="0" lang="en-US" altLang="ja-JP" sz="1846" dirty="0">
                <a:solidFill>
                  <a:srgbClr val="008000"/>
                </a:solidFill>
              </a:rPr>
              <a:t>                                      </a:t>
            </a:r>
            <a:r>
              <a:rPr kumimoji="0" lang="en-US" altLang="ja-JP" sz="1846" dirty="0">
                <a:solidFill>
                  <a:srgbClr val="FFFF00"/>
                </a:solidFill>
              </a:rPr>
              <a:t> </a:t>
            </a:r>
            <a:r>
              <a:rPr kumimoji="0" lang="en-GB" altLang="ja-JP" sz="1846" dirty="0">
                <a:solidFill>
                  <a:srgbClr val="FFFF00"/>
                </a:solidFill>
              </a:rPr>
              <a:t>LHC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25674" y="1404230"/>
            <a:ext cx="600049" cy="340996"/>
          </a:xfrm>
          <a:prstGeom prst="rect">
            <a:avLst/>
          </a:prstGeom>
          <a:solidFill>
            <a:srgbClr val="3366FF"/>
          </a:solidFill>
        </p:spPr>
        <p:txBody>
          <a:bodyPr wrap="none" lIns="84398" tIns="42198" rIns="84398" bIns="42198" rtlCol="0">
            <a:spAutoFit/>
          </a:bodyPr>
          <a:lstStyle/>
          <a:p>
            <a:pPr defTabSz="84407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62" dirty="0">
                <a:solidFill>
                  <a:prstClr val="white"/>
                </a:solidFill>
                <a:latin typeface="Calibri"/>
                <a:ea typeface="ＭＳ Ｐゴシック"/>
                <a:cs typeface="Osaka" charset="0"/>
              </a:rPr>
              <a:t>2004</a:t>
            </a:r>
            <a:endParaRPr lang="ja-JP" altLang="en-US" sz="1662" dirty="0">
              <a:solidFill>
                <a:prstClr val="white"/>
              </a:solidFill>
              <a:latin typeface="Calibri"/>
              <a:ea typeface="ＭＳ Ｐゴシック"/>
              <a:cs typeface="Osaka" charset="0"/>
            </a:endParaRPr>
          </a:p>
        </p:txBody>
      </p:sp>
      <p:pic>
        <p:nvPicPr>
          <p:cNvPr id="58" name="Picture 2" descr="Rotation of ITR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41" y="3259179"/>
            <a:ext cx="1574599" cy="109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6922837" y="2964111"/>
            <a:ext cx="837832" cy="3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98" tIns="42198" rIns="84398" bIns="4219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44078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477" dirty="0">
                <a:solidFill>
                  <a:prstClr val="white"/>
                </a:solidFill>
              </a:rPr>
              <a:t>TDR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6317" y="932516"/>
            <a:ext cx="2720424" cy="426083"/>
          </a:xfrm>
          <a:prstGeom prst="rect">
            <a:avLst/>
          </a:prstGeom>
          <a:solidFill>
            <a:schemeClr val="accent5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wrap="square" lIns="84398" tIns="42198" rIns="84398" bIns="42198" rtlCol="0">
            <a:spAutoFit/>
          </a:bodyPr>
          <a:lstStyle/>
          <a:p>
            <a:pPr defTabSz="844078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15" dirty="0">
                <a:solidFill>
                  <a:prstClr val="black"/>
                </a:solidFill>
                <a:latin typeface="Calibri"/>
                <a:ea typeface="ＭＳ Ｐゴシック"/>
                <a:cs typeface="Osaka" charset="0"/>
              </a:rPr>
              <a:t>1980’ ~ :  Basic Study </a:t>
            </a:r>
            <a:endParaRPr lang="ja-JP" altLang="en-US" sz="2215" dirty="0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pic>
        <p:nvPicPr>
          <p:cNvPr id="63" name="コンテンツ プレースホルダー 10" descr="DSC04655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"/>
          <a:stretch/>
        </p:blipFill>
        <p:spPr>
          <a:xfrm>
            <a:off x="6884990" y="2982512"/>
            <a:ext cx="1437379" cy="995249"/>
          </a:xfrm>
          <a:prstGeom prst="rect">
            <a:avLst/>
          </a:prstGeom>
        </p:spPr>
      </p:pic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7221608" y="1320012"/>
            <a:ext cx="500458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558ED5"/>
                </a:solidFill>
              </a:rPr>
              <a:t>‘14</a:t>
            </a:r>
          </a:p>
        </p:txBody>
      </p:sp>
      <p:sp>
        <p:nvSpPr>
          <p:cNvPr id="66" name="Line 37"/>
          <p:cNvSpPr>
            <a:spLocks noChangeShapeType="1"/>
          </p:cNvSpPr>
          <p:nvPr/>
        </p:nvSpPr>
        <p:spPr bwMode="auto">
          <a:xfrm>
            <a:off x="7143019" y="1633841"/>
            <a:ext cx="0" cy="794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endParaRPr lang="ja-JP" altLang="en-US" sz="2215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82760" y="2003532"/>
            <a:ext cx="1714427" cy="441753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90"/>
              </a:gs>
            </a:gsLst>
            <a:lin ang="0" scaled="1"/>
            <a:tileRect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21953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de-DE" sz="2215" dirty="0">
              <a:solidFill>
                <a:prstClr val="black"/>
              </a:solidFill>
              <a:latin typeface="Calibri"/>
              <a:ea typeface="Osaka" charset="0"/>
              <a:cs typeface="Osaka" charset="0"/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884" y="2693284"/>
            <a:ext cx="592138" cy="71950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7709608" y="1648139"/>
            <a:ext cx="0" cy="794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endParaRPr lang="ja-JP" altLang="en-US" sz="2215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68" name="Text Box 38"/>
          <p:cNvSpPr txBox="1">
            <a:spLocks noChangeArrowheads="1"/>
          </p:cNvSpPr>
          <p:nvPr/>
        </p:nvSpPr>
        <p:spPr bwMode="auto">
          <a:xfrm>
            <a:off x="7749513" y="1339960"/>
            <a:ext cx="500458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558ED5"/>
                </a:solidFill>
              </a:rPr>
              <a:t>‘15</a:t>
            </a:r>
          </a:p>
        </p:txBody>
      </p:sp>
      <p:sp>
        <p:nvSpPr>
          <p:cNvPr id="69" name="Line 37"/>
          <p:cNvSpPr>
            <a:spLocks noChangeShapeType="1"/>
          </p:cNvSpPr>
          <p:nvPr/>
        </p:nvSpPr>
        <p:spPr bwMode="auto">
          <a:xfrm>
            <a:off x="8308153" y="1642659"/>
            <a:ext cx="0" cy="794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endParaRPr lang="ja-JP" altLang="en-US" sz="2215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8254365" y="1329930"/>
            <a:ext cx="500458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3366FF"/>
                </a:solidFill>
              </a:rPr>
              <a:t>‘16</a:t>
            </a:r>
          </a:p>
        </p:txBody>
      </p:sp>
      <p:sp>
        <p:nvSpPr>
          <p:cNvPr id="71" name="Line 37"/>
          <p:cNvSpPr>
            <a:spLocks noChangeShapeType="1"/>
          </p:cNvSpPr>
          <p:nvPr/>
        </p:nvSpPr>
        <p:spPr bwMode="auto">
          <a:xfrm>
            <a:off x="8781717" y="1668779"/>
            <a:ext cx="0" cy="794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endParaRPr lang="ja-JP" altLang="en-US" sz="2215">
              <a:solidFill>
                <a:prstClr val="black"/>
              </a:solidFill>
              <a:latin typeface="Calibri"/>
              <a:ea typeface="ＭＳ Ｐゴシック"/>
              <a:cs typeface="Osaka" charset="0"/>
            </a:endParaRP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8702577" y="1318338"/>
            <a:ext cx="829073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846" dirty="0">
                <a:solidFill>
                  <a:srgbClr val="FF0000"/>
                </a:solidFill>
              </a:rPr>
              <a:t>’17,18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25674" y="6319868"/>
            <a:ext cx="1759527" cy="337038"/>
          </a:xfrm>
        </p:spPr>
        <p:txBody>
          <a:bodyPr/>
          <a:lstStyle/>
          <a:p>
            <a:r>
              <a:rPr lang="en-US" altLang="ja-JP" sz="1200"/>
              <a:t>2018/7/25</a:t>
            </a:r>
            <a:endParaRPr lang="en-US" sz="1200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4"/>
          </p:nvPr>
        </p:nvSpPr>
        <p:spPr>
          <a:xfrm>
            <a:off x="7276880" y="6138698"/>
            <a:ext cx="2133600" cy="337038"/>
          </a:xfrm>
        </p:spPr>
        <p:txBody>
          <a:bodyPr/>
          <a:lstStyle/>
          <a:p>
            <a:pPr algn="r"/>
            <a:fld id="{AAB6FA28-7AEC-3F43-9C2D-3DB969CFEC6A}" type="slidenum">
              <a:rPr lang="en-US" smtClean="0"/>
              <a:pPr algn="r"/>
              <a:t>3</a:t>
            </a:fld>
            <a:endParaRPr lang="en-US" dirty="0"/>
          </a:p>
        </p:txBody>
      </p:sp>
      <p:pic>
        <p:nvPicPr>
          <p:cNvPr id="61" name="Picture 2" descr="http://sphotos-a.ak.fbcdn.net/hphotos-ak-prn2/971231_600912173260565_2028028656_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979"/>
          <a:stretch/>
        </p:blipFill>
        <p:spPr bwMode="auto">
          <a:xfrm>
            <a:off x="6476544" y="3817349"/>
            <a:ext cx="1216465" cy="10346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矢印 6"/>
          <p:cNvSpPr/>
          <p:nvPr/>
        </p:nvSpPr>
        <p:spPr bwMode="auto">
          <a:xfrm>
            <a:off x="6630013" y="1884324"/>
            <a:ext cx="276225" cy="38858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398" tIns="42198" rIns="84398" bIns="42198" numCol="1" rtlCol="0" anchor="t" anchorCtr="0" compatLnSpc="1">
            <a:prstTxWarp prst="textNoShape">
              <a:avLst/>
            </a:prstTxWarp>
          </a:bodyPr>
          <a:lstStyle/>
          <a:p>
            <a:pPr defTabSz="843994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323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" name="Text Box 36"/>
          <p:cNvSpPr txBox="1">
            <a:spLocks noChangeArrowheads="1"/>
          </p:cNvSpPr>
          <p:nvPr/>
        </p:nvSpPr>
        <p:spPr bwMode="auto">
          <a:xfrm>
            <a:off x="6560137" y="5454911"/>
            <a:ext cx="3006123" cy="369272"/>
          </a:xfrm>
          <a:prstGeom prst="rect">
            <a:avLst/>
          </a:prstGeom>
          <a:gradFill flip="none" rotWithShape="1">
            <a:gsLst>
              <a:gs pos="29000">
                <a:srgbClr val="3366FF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46" dirty="0">
                <a:solidFill>
                  <a:prstClr val="black"/>
                </a:solidFill>
              </a:rPr>
              <a:t>　</a:t>
            </a:r>
            <a:r>
              <a:rPr kumimoji="0" lang="en-US" altLang="ja-JP" sz="1846" dirty="0">
                <a:solidFill>
                  <a:prstClr val="black"/>
                </a:solidFill>
              </a:rPr>
              <a:t>  </a:t>
            </a:r>
            <a:r>
              <a:rPr kumimoji="0" lang="en-GB" altLang="ja-JP" sz="1846" b="1" dirty="0">
                <a:solidFill>
                  <a:srgbClr val="FFFF00"/>
                </a:solidFill>
              </a:rPr>
              <a:t>European XFEL</a:t>
            </a: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816748" y="5971388"/>
            <a:ext cx="1734436" cy="369272"/>
          </a:xfrm>
          <a:prstGeom prst="rect">
            <a:avLst/>
          </a:prstGeom>
          <a:gradFill flip="none" rotWithShape="1">
            <a:gsLst>
              <a:gs pos="29000">
                <a:schemeClr val="accent2">
                  <a:lumMod val="75000"/>
                </a:schemeClr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21953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46" dirty="0">
                <a:solidFill>
                  <a:prstClr val="black"/>
                </a:solidFill>
              </a:rPr>
              <a:t>　</a:t>
            </a:r>
            <a:r>
              <a:rPr kumimoji="0" lang="en-US" altLang="ja-JP" sz="1846" dirty="0">
                <a:solidFill>
                  <a:prstClr val="black"/>
                </a:solidFill>
              </a:rPr>
              <a:t>  </a:t>
            </a:r>
            <a:r>
              <a:rPr kumimoji="0" lang="en-GB" altLang="ja-JP" sz="1846" b="1" dirty="0">
                <a:solidFill>
                  <a:srgbClr val="FFFF00"/>
                </a:solidFill>
              </a:rPr>
              <a:t>LCLS-II</a:t>
            </a:r>
          </a:p>
        </p:txBody>
      </p:sp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6361793" y="2583741"/>
            <a:ext cx="879172" cy="3409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84398" tIns="42198" rIns="84398" bIns="42198" anchor="b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defTabSz="4219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62" b="1" dirty="0">
                <a:solidFill>
                  <a:srgbClr val="FFFF00"/>
                </a:solidFill>
                <a:latin typeface="+mn-lt"/>
              </a:rPr>
              <a:t>TDR</a:t>
            </a:r>
          </a:p>
        </p:txBody>
      </p:sp>
      <p:sp>
        <p:nvSpPr>
          <p:cNvPr id="76" name="object 45"/>
          <p:cNvSpPr/>
          <p:nvPr/>
        </p:nvSpPr>
        <p:spPr>
          <a:xfrm>
            <a:off x="2553438" y="3651507"/>
            <a:ext cx="1645224" cy="1008045"/>
          </a:xfrm>
          <a:prstGeom prst="rect">
            <a:avLst/>
          </a:prstGeom>
          <a:blipFill>
            <a:blip r:embed="rId7" cstate="print">
              <a:alphaModFix amt="47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alphaModFix amt="76000"/>
          </a:blip>
          <a:stretch>
            <a:fillRect/>
          </a:stretch>
        </p:blipFill>
        <p:spPr>
          <a:xfrm>
            <a:off x="2945221" y="4449260"/>
            <a:ext cx="1808827" cy="982244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2" name="正方形/長方形 1"/>
          <p:cNvSpPr/>
          <p:nvPr/>
        </p:nvSpPr>
        <p:spPr bwMode="auto">
          <a:xfrm>
            <a:off x="371570" y="1358659"/>
            <a:ext cx="2125619" cy="4702903"/>
          </a:xfrm>
          <a:prstGeom prst="rect">
            <a:avLst/>
          </a:prstGeom>
          <a:solidFill>
            <a:schemeClr val="bg1">
              <a:lumMod val="95000"/>
              <a:alpha val="2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398" tIns="42198" rIns="84398" bIns="42198" numCol="1" rtlCol="0" anchor="t" anchorCtr="0" compatLnSpc="1">
            <a:prstTxWarp prst="textNoShape">
              <a:avLst/>
            </a:prstTxWarp>
          </a:bodyPr>
          <a:lstStyle/>
          <a:p>
            <a:pPr defTabSz="843994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323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C73E092B-2425-F446-AA06-BDE2C1B2CFCB}"/>
              </a:ext>
            </a:extLst>
          </p:cNvPr>
          <p:cNvSpPr/>
          <p:nvPr/>
        </p:nvSpPr>
        <p:spPr>
          <a:xfrm>
            <a:off x="6465999" y="5224671"/>
            <a:ext cx="3006124" cy="131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CE1E04-6A74-2047-AC54-847E38DE118B}"/>
              </a:ext>
            </a:extLst>
          </p:cNvPr>
          <p:cNvSpPr txBox="1"/>
          <p:nvPr/>
        </p:nvSpPr>
        <p:spPr>
          <a:xfrm>
            <a:off x="4023748" y="5651474"/>
            <a:ext cx="246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Progressing  </a:t>
            </a:r>
            <a:r>
              <a:rPr lang="en-US" altLang="ja-JP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endParaRPr lang="ja-JP" altLang="en-US" sz="2800">
              <a:solidFill>
                <a:srgbClr val="FF0000"/>
              </a:solidFill>
            </a:endParaRPr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88586AA4-5251-EC45-AC5E-6ACB91626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427" t="21146" r="19055" b="12902"/>
          <a:stretch/>
        </p:blipFill>
        <p:spPr>
          <a:xfrm>
            <a:off x="8467050" y="3014594"/>
            <a:ext cx="974380" cy="11409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C0DDC8-9C09-DD4D-851E-50E1B3A77727}"/>
              </a:ext>
            </a:extLst>
          </p:cNvPr>
          <p:cNvSpPr txBox="1"/>
          <p:nvPr/>
        </p:nvSpPr>
        <p:spPr>
          <a:xfrm>
            <a:off x="8469026" y="3715752"/>
            <a:ext cx="8826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ILC-250</a:t>
            </a:r>
            <a:endParaRPr lang="ja-JP" altLang="en-US"/>
          </a:p>
        </p:txBody>
      </p:sp>
      <p:pic>
        <p:nvPicPr>
          <p:cNvPr id="74" name="Picture 2" descr="barrybarish">
            <a:extLst>
              <a:ext uri="{FF2B5EF4-FFF2-40B4-BE49-F238E27FC236}">
                <a16:creationId xmlns:a16="http://schemas.microsoft.com/office/drawing/2014/main" id="{35EE4B40-79B9-0443-8A69-CDA6B65B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37" y="3678761"/>
            <a:ext cx="729779" cy="7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 descr="http://www.hfbs.or.jp/hfbs6_369-21.jpg">
            <a:extLst>
              <a:ext uri="{FF2B5EF4-FFF2-40B4-BE49-F238E27FC236}">
                <a16:creationId xmlns:a16="http://schemas.microsoft.com/office/drawing/2014/main" id="{6E4ABEB9-F079-D04A-9A89-AA1262CD7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t="-7967" r="20896" b="7967"/>
          <a:stretch/>
        </p:blipFill>
        <p:spPr bwMode="auto">
          <a:xfrm>
            <a:off x="5530705" y="4053921"/>
            <a:ext cx="699334" cy="7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33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1D94B9-25D3-CE40-A5DA-DAEFE87B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6EAC30B-5FF5-7441-8FFA-45457D1C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5F896220-4DBD-EB49-9429-458A90A9D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57" y="494054"/>
            <a:ext cx="7874459" cy="59058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A175EB-80FD-C847-A48A-6F5746B67A32}"/>
              </a:ext>
            </a:extLst>
          </p:cNvPr>
          <p:cNvSpPr txBox="1"/>
          <p:nvPr/>
        </p:nvSpPr>
        <p:spPr>
          <a:xfrm>
            <a:off x="8140996" y="9676"/>
            <a:ext cx="175907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Courtesy: P. Bhat</a:t>
            </a:r>
          </a:p>
          <a:p>
            <a:r>
              <a:rPr lang="en-US" altLang="ja-JP" dirty="0"/>
              <a:t>ICHEP-2018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200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150947" y="103189"/>
            <a:ext cx="8169279" cy="460374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en-US" altLang="ja-JP" b="1" dirty="0"/>
              <a:t>Status and Prospect for ILC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07723" y="4727605"/>
            <a:ext cx="1446165" cy="64633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457016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We are here, </a:t>
            </a:r>
          </a:p>
          <a:p>
            <a:pPr defTabSz="457016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In 2018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294967295"/>
          </p:nvPr>
        </p:nvSpPr>
        <p:spPr>
          <a:xfrm>
            <a:off x="6896699" y="6424083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C0A8B60-5C01-C045-B858-59631D469114}" type="slidenum">
              <a:rPr lang="ja-JP" altLang="en-US">
                <a:latin typeface="Calibri"/>
                <a:ea typeface="ＭＳ Ｐゴシック"/>
              </a:rPr>
              <a:pPr algn="r"/>
              <a:t>31</a:t>
            </a:fld>
            <a:endParaRPr lang="ja-JP" altLang="en-US" dirty="0">
              <a:latin typeface="Calibri"/>
              <a:ea typeface="ＭＳ Ｐゴシック"/>
            </a:endParaRPr>
          </a:p>
        </p:txBody>
      </p:sp>
      <p:sp>
        <p:nvSpPr>
          <p:cNvPr id="11" name="フッター プレースホルダー 6"/>
          <p:cNvSpPr txBox="1">
            <a:spLocks/>
          </p:cNvSpPr>
          <p:nvPr/>
        </p:nvSpPr>
        <p:spPr>
          <a:xfrm>
            <a:off x="4107723" y="6383759"/>
            <a:ext cx="1639455" cy="365125"/>
          </a:xfrm>
          <a:prstGeom prst="rect">
            <a:avLst/>
          </a:prstGeom>
        </p:spPr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  <a:latin typeface="Calibri"/>
              </a:rPr>
              <a:t>ILC Progress and Prospect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524449" y="1065299"/>
            <a:ext cx="8806001" cy="3649648"/>
            <a:chOff x="133224" y="1043528"/>
            <a:chExt cx="8806001" cy="3649648"/>
          </a:xfrm>
        </p:grpSpPr>
        <p:pic>
          <p:nvPicPr>
            <p:cNvPr id="31749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75" t="27926" r="4089" b="1"/>
            <a:stretch/>
          </p:blipFill>
          <p:spPr bwMode="auto">
            <a:xfrm>
              <a:off x="133224" y="1043528"/>
              <a:ext cx="8806001" cy="3649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3251298" y="3543528"/>
              <a:ext cx="2717304" cy="400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lIns="91355" tIns="45679" rIns="91355" bIns="45679" rtlCol="0">
              <a:spAutoFit/>
            </a:bodyPr>
            <a:lstStyle/>
            <a:p>
              <a:pPr defTabSz="456600"/>
              <a:r>
                <a:rPr kumimoji="0" lang="en-US" altLang="ja-JP" sz="2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Assuming (~2+) 4 year </a:t>
              </a:r>
              <a:r>
                <a:rPr kumimoji="0" lang="ja-JP" altLang="en-US" sz="2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　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121154" y="2287920"/>
              <a:ext cx="2687183" cy="76944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016"/>
              <a:r>
                <a:rPr lang="en-US" altLang="ja-JP" sz="2000" dirty="0">
                  <a:solidFill>
                    <a:srgbClr val="9BBB59">
                      <a:lumMod val="20000"/>
                      <a:lumOff val="80000"/>
                    </a:srgbClr>
                  </a:solidFill>
                  <a:latin typeface="Calibri"/>
                  <a:ea typeface="ＭＳ Ｐゴシック"/>
                </a:rPr>
                <a:t>Pre-Preparation and </a:t>
              </a:r>
            </a:p>
            <a:p>
              <a:pPr defTabSz="457016"/>
              <a:r>
                <a:rPr lang="en-US" altLang="ja-JP" sz="2400" dirty="0">
                  <a:solidFill>
                    <a:srgbClr val="FFFF00"/>
                  </a:solidFill>
                  <a:latin typeface="Calibri"/>
                  <a:ea typeface="ＭＳ Ｐゴシック"/>
                </a:rPr>
                <a:t>  Preparation Phase  </a:t>
              </a:r>
              <a:endParaRPr lang="ja-JP" altLang="en-US" sz="2400" dirty="0">
                <a:solidFill>
                  <a:srgbClr val="FFFF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7" name="上矢印 6"/>
            <p:cNvSpPr/>
            <p:nvPr/>
          </p:nvSpPr>
          <p:spPr>
            <a:xfrm>
              <a:off x="4017020" y="4095577"/>
              <a:ext cx="482155" cy="412352"/>
            </a:xfrm>
            <a:prstGeom prst="up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16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138874" y="3543528"/>
              <a:ext cx="1325897" cy="40002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lIns="91355" tIns="45679" rIns="91355" bIns="45679" rtlCol="0">
              <a:spAutoFit/>
            </a:bodyPr>
            <a:lstStyle/>
            <a:p>
              <a:pPr defTabSz="456600"/>
              <a:r>
                <a:rPr kumimoji="0" lang="en-US" altLang="ja-JP" sz="2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  (9 year) </a:t>
              </a:r>
              <a:r>
                <a:rPr kumimoji="0" lang="ja-JP" altLang="en-US" sz="2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　</a:t>
              </a: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3828040" y="1043528"/>
              <a:ext cx="2310834" cy="51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471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64881" y="-6571"/>
            <a:ext cx="8138082" cy="5445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/>
              <a:t>KEK-ILC Action Plan Issued, Jan. 2016 </a:t>
            </a:r>
            <a:br>
              <a:rPr lang="en-US" altLang="ja-JP" sz="2200" b="1" dirty="0"/>
            </a:br>
            <a:r>
              <a:rPr lang="en-US" altLang="ja-JP" sz="2200" b="1" dirty="0"/>
              <a:t>  </a:t>
            </a:r>
            <a:r>
              <a:rPr lang="en-US" altLang="ja-JP" sz="2000" b="1" dirty="0">
                <a:solidFill>
                  <a:srgbClr val="3366FF"/>
                </a:solidFill>
              </a:rPr>
              <a:t>https://</a:t>
            </a:r>
            <a:r>
              <a:rPr lang="en-US" altLang="ja-JP" sz="2000" b="1" dirty="0" err="1">
                <a:solidFill>
                  <a:srgbClr val="3366FF"/>
                </a:solidFill>
              </a:rPr>
              <a:t>www.kek.jp</a:t>
            </a:r>
            <a:r>
              <a:rPr lang="en-US" altLang="ja-JP" sz="2000" b="1" dirty="0">
                <a:solidFill>
                  <a:srgbClr val="3366FF"/>
                </a:solidFill>
              </a:rPr>
              <a:t>/en/</a:t>
            </a:r>
            <a:r>
              <a:rPr lang="en-US" altLang="ja-JP" sz="2000" b="1" dirty="0" err="1">
                <a:solidFill>
                  <a:srgbClr val="3366FF"/>
                </a:solidFill>
              </a:rPr>
              <a:t>NewsRoom</a:t>
            </a:r>
            <a:r>
              <a:rPr lang="en-US" altLang="ja-JP" sz="2000" b="1" dirty="0">
                <a:solidFill>
                  <a:srgbClr val="3366FF"/>
                </a:solidFill>
              </a:rPr>
              <a:t>/Release/20160106140000/</a:t>
            </a:r>
            <a:endParaRPr kumimoji="1" lang="ja-JP" altLang="en-US" sz="2000" b="1" dirty="0">
              <a:solidFill>
                <a:srgbClr val="3366FF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" t="2822" r="1065" b="72744"/>
          <a:stretch/>
        </p:blipFill>
        <p:spPr>
          <a:xfrm>
            <a:off x="607642" y="1052672"/>
            <a:ext cx="8682509" cy="1331529"/>
          </a:xfrm>
          <a:ln>
            <a:solidFill>
              <a:srgbClr val="3366FF"/>
            </a:solidFill>
          </a:ln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7205729" y="643518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3E16DABB-448B-B54B-86F5-80EC0BC4561E}" type="slidenum">
              <a:rPr lang="ja-JP" altLang="en-US" sz="1200">
                <a:latin typeface="Calibri"/>
                <a:ea typeface="ＭＳ Ｐゴシック" panose="020B0600070205080204" pitchFamily="34" charset="-128"/>
              </a:rPr>
              <a:pPr algn="r"/>
              <a:t>32</a:t>
            </a:fld>
            <a:endParaRPr lang="ja-JP" altLang="en-US" sz="1200" dirty="0"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0" name="フッター プレースホルダー 6"/>
          <p:cNvSpPr txBox="1">
            <a:spLocks/>
          </p:cNvSpPr>
          <p:nvPr/>
        </p:nvSpPr>
        <p:spPr>
          <a:xfrm>
            <a:off x="4107723" y="6383759"/>
            <a:ext cx="1639455" cy="365125"/>
          </a:xfrm>
          <a:prstGeom prst="rect">
            <a:avLst/>
          </a:prstGeom>
        </p:spPr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  <a:latin typeface="Calibri"/>
              </a:rPr>
              <a:t>ILC Progress and Prospect</a:t>
            </a:r>
          </a:p>
        </p:txBody>
      </p:sp>
      <p:graphicFrame>
        <p:nvGraphicFramePr>
          <p:cNvPr id="11" name="コンテンツ プレースホルダー 6"/>
          <p:cNvGraphicFramePr>
            <a:graphicFrameLocks/>
          </p:cNvGraphicFramePr>
          <p:nvPr>
            <p:extLst/>
          </p:nvPr>
        </p:nvGraphicFramePr>
        <p:xfrm>
          <a:off x="578107" y="2578915"/>
          <a:ext cx="8763043" cy="3492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3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73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ja-JP" sz="16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Pre-Preparation</a:t>
                      </a:r>
                      <a:r>
                        <a:rPr lang="en-US" altLang="ja-JP" sz="2000" kern="100" baseline="0" dirty="0">
                          <a:effectLst/>
                          <a:latin typeface="+mn-ea"/>
                          <a:ea typeface="+mn-ea"/>
                          <a:cs typeface="Times New Roman"/>
                        </a:rPr>
                        <a:t> Stage</a:t>
                      </a:r>
                      <a:endParaRPr lang="ja-JP" sz="20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17375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2000" kern="10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Main</a:t>
                      </a:r>
                      <a:r>
                        <a:rPr lang="en-US" altLang="ja-JP" sz="2000" kern="100" baseline="0" dirty="0">
                          <a:solidFill>
                            <a:srgbClr val="FFFF00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 Preparation Stage</a:t>
                      </a:r>
                      <a:endParaRPr lang="ja-JP" sz="2000" kern="100" dirty="0">
                        <a:solidFill>
                          <a:srgbClr val="FFFF00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2540"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3366FF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present (we are here)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P1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P2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P3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P4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ADI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Establish main</a:t>
                      </a:r>
                      <a:r>
                        <a:rPr lang="en-US" sz="1400" spc="-5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parameters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spc="-2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Verify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parameters w/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simulations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SRF</a:t>
                      </a:r>
                      <a:endParaRPr lang="ja-JP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0" marR="18224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Beam acc. with SRF cavity string</a:t>
                      </a:r>
                      <a:r>
                        <a:rPr lang="en-US" sz="1400" spc="-95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,</a:t>
                      </a:r>
                      <a:endParaRPr lang="en-US" sz="1400" dirty="0">
                        <a:effectLst/>
                        <a:latin typeface="Helvetica"/>
                        <a:ea typeface="ＭＳ 明朝"/>
                        <a:cs typeface="Helvetica"/>
                      </a:endParaRPr>
                    </a:p>
                    <a:p>
                      <a:pPr marL="63500" marR="18224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8000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Cost Reduction R&amp;D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(proposed) 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 marR="518795">
                        <a:lnSpc>
                          <a:spcPct val="113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mass-production technology, stability, hub-lab functioning, and global</a:t>
                      </a:r>
                      <a:r>
                        <a:rPr lang="en-US" sz="1400" spc="-135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Helvetica"/>
                          <a:ea typeface="ＭＳ 明朝"/>
                          <a:cs typeface="Helvetica"/>
                        </a:rPr>
                        <a:t>sharing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Nano-beam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Achieve the ILC beam-size</a:t>
                      </a:r>
                      <a:r>
                        <a:rPr lang="en-US"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goal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5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the </a:t>
                      </a:r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nanobeam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size and stabilize the beam</a:t>
                      </a:r>
                      <a:r>
                        <a:rPr lang="en-US" sz="1400" spc="-13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position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e+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 technological</a:t>
                      </a:r>
                      <a:r>
                        <a:rPr lang="en-US" sz="1400" spc="-9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feasibility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Demonstrate</a:t>
                      </a:r>
                      <a:r>
                        <a:rPr lang="en-US" sz="1400" spc="-3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both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the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undulator</a:t>
                      </a:r>
                      <a:r>
                        <a:rPr lang="en-US" sz="1400" spc="-1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and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e-driven</a:t>
                      </a:r>
                      <a:r>
                        <a:rPr lang="en-US" sz="1400" spc="-2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e+</a:t>
                      </a:r>
                      <a:r>
                        <a:rPr lang="en-US" sz="1400" spc="-2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sources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5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CFS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Pre-survey and basic</a:t>
                      </a:r>
                      <a:r>
                        <a:rPr lang="en-US" sz="1400" spc="-7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design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marL="65405"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Geology </a:t>
                      </a:r>
                      <a:r>
                        <a:rPr lang="en-US" sz="1400" spc="-1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survey,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engineering design, specification, and</a:t>
                      </a:r>
                      <a:r>
                        <a:rPr lang="en-US" sz="1400" spc="-105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"/>
                          <a:ea typeface="ＭＳ 明朝"/>
                          <a:cs typeface="Helvetica"/>
                        </a:rPr>
                        <a:t>drawings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049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4C5216-33F7-B84D-B66E-4E69153E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2780" y="6425632"/>
            <a:ext cx="2311400" cy="365125"/>
          </a:xfrm>
        </p:spPr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B9D5C3-841D-D84F-84B0-96163A53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7965" y="6397922"/>
            <a:ext cx="2311400" cy="365125"/>
          </a:xfrm>
        </p:spPr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コンテンツ プレースホルダー 8">
            <a:extLst>
              <a:ext uri="{FF2B5EF4-FFF2-40B4-BE49-F238E27FC236}">
                <a16:creationId xmlns:a16="http://schemas.microsoft.com/office/drawing/2014/main" id="{41031C99-3096-AD43-8107-E28FA7FB0D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3410" y="412289"/>
            <a:ext cx="2321728" cy="32784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29C2006-3F94-6143-A260-1BCF56F2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466" y="329162"/>
            <a:ext cx="6127667" cy="1232695"/>
          </a:xfrm>
        </p:spPr>
        <p:txBody>
          <a:bodyPr>
            <a:normAutofit fontScale="90000"/>
          </a:bodyPr>
          <a:lstStyle/>
          <a:p>
            <a:r>
              <a:rPr lang="en-US" altLang="ja-JP" sz="4900" b="1" dirty="0"/>
              <a:t>European ILC Prep. Plan, </a:t>
            </a:r>
            <a:br>
              <a:rPr lang="en-US" altLang="ja-JP" b="1" dirty="0"/>
            </a:br>
            <a:r>
              <a:rPr lang="en-US" altLang="ja-JP" sz="4000" b="1" dirty="0">
                <a:solidFill>
                  <a:srgbClr val="0070C0"/>
                </a:solidFill>
              </a:rPr>
              <a:t>published in 2018</a:t>
            </a:r>
            <a:endParaRPr lang="ja-JP" altLang="en-US">
              <a:solidFill>
                <a:srgbClr val="0070C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0F0030B-1461-1045-AEC0-30BF2497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81" y="1787725"/>
            <a:ext cx="7722434" cy="448091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18C201-C8F0-5246-ADF0-768113F3CE87}"/>
              </a:ext>
            </a:extLst>
          </p:cNvPr>
          <p:cNvSpPr txBox="1"/>
          <p:nvPr/>
        </p:nvSpPr>
        <p:spPr>
          <a:xfrm>
            <a:off x="962523" y="6268643"/>
            <a:ext cx="815710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Note</a:t>
            </a:r>
            <a:r>
              <a:rPr kumimoji="1" lang="en-US" altLang="ja-JP" dirty="0"/>
              <a:t>: European Industry to be a key partner, based on its European XFEL experiences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327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615045" y="479485"/>
            <a:ext cx="6264292" cy="2097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99692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215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Discussions with Europe: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215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en-US" altLang="ja-JP" sz="2215" b="1" baseline="300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</a:t>
            </a:r>
            <a:r>
              <a:rPr lang="en-US" altLang="ja-JP" sz="2215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Japanese Delegation to Europe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(Parliament, Ministries, Industry, Region, Researchers)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215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215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2215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3189237" y="1685287"/>
            <a:ext cx="3184776" cy="662553"/>
            <a:chOff x="1255817" y="2386309"/>
            <a:chExt cx="3450174" cy="717766"/>
          </a:xfrm>
          <a:solidFill>
            <a:srgbClr val="FFFF00"/>
          </a:solidFill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817" y="2386310"/>
              <a:ext cx="1078607" cy="717764"/>
            </a:xfrm>
            <a:prstGeom prst="rect">
              <a:avLst/>
            </a:prstGeom>
            <a:grpFill/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9343" y="2386309"/>
              <a:ext cx="1076648" cy="717765"/>
            </a:xfrm>
            <a:prstGeom prst="rect">
              <a:avLst/>
            </a:prstGeom>
            <a:grpFill/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1883" y="2386310"/>
              <a:ext cx="1080001" cy="717765"/>
            </a:xfrm>
            <a:prstGeom prst="rect">
              <a:avLst/>
            </a:prstGeom>
            <a:grpFill/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2120821" y="2722224"/>
            <a:ext cx="5796780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46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Visited Paris and Berlin (2018.1.9</a:t>
            </a:r>
            <a:r>
              <a:rPr lang="ja-JP" altLang="en-US" sz="1846" b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1846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1.11), and</a:t>
            </a:r>
            <a:endParaRPr lang="ja-JP" altLang="en-US" sz="1846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0EE09F-6084-4FE4-B4B8-EC95A040EA6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A811B2-67C0-F54F-9A3A-35D21E60175B}"/>
              </a:ext>
            </a:extLst>
          </p:cNvPr>
          <p:cNvSpPr txBox="1"/>
          <p:nvPr/>
        </p:nvSpPr>
        <p:spPr>
          <a:xfrm>
            <a:off x="1170731" y="3683324"/>
            <a:ext cx="715292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Germany / France side</a:t>
            </a:r>
            <a:endParaRPr lang="en-US" altLang="ja-JP" sz="2400" b="1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Politicians:	  	Hon. Becht </a:t>
            </a:r>
            <a:r>
              <a:rPr lang="en-US" altLang="ja-JP" sz="16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(France), </a:t>
            </a: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Hon. Kaufmann </a:t>
            </a:r>
            <a:r>
              <a:rPr lang="en-US" altLang="ja-JP" sz="16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(Germany),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				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                          	</a:t>
            </a: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Hon. </a:t>
            </a:r>
            <a:r>
              <a:rPr lang="en-US" altLang="ja-JP" sz="2000" dirty="0" err="1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Trautmann</a:t>
            </a: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(EU/Strasbourg)</a:t>
            </a:r>
            <a:endParaRPr lang="en-US" altLang="ja-JP" dirty="0">
              <a:solidFill>
                <a:srgbClr val="FFFFFF"/>
              </a:solidFill>
              <a:latin typeface="Helvetica" pitchFamily="2" charset="0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Researchers: 	Marc Winter, Maxim </a:t>
            </a:r>
            <a:r>
              <a:rPr lang="en-US" altLang="ja-JP" sz="2000" dirty="0" err="1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Titov</a:t>
            </a: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  (France)</a:t>
            </a:r>
            <a:endParaRPr lang="en-US" altLang="ja-JP" dirty="0">
              <a:solidFill>
                <a:srgbClr val="FFFFFF"/>
              </a:solidFill>
              <a:latin typeface="Helvetica" pitchFamily="2" charset="0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 				Rolf Heuer, Joachim </a:t>
            </a:r>
            <a:r>
              <a:rPr lang="en-US" altLang="ja-JP" sz="2000" dirty="0" err="1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Mnich</a:t>
            </a:r>
            <a:r>
              <a:rPr lang="en-US" altLang="ja-JP" sz="2000" dirty="0">
                <a:solidFill>
                  <a:srgbClr val="FFFFFF"/>
                </a:solidFill>
                <a:latin typeface="Helvetica" pitchFamily="2" charset="0"/>
                <a:ea typeface="ＭＳ Ｐゴシック" charset="-128"/>
              </a:rPr>
              <a:t> (Germany),</a:t>
            </a:r>
            <a:endParaRPr lang="ja-JP" altLang="en-US" sz="2000" dirty="0">
              <a:solidFill>
                <a:srgbClr val="FFFFFF"/>
              </a:solidFill>
              <a:latin typeface="Helvetica" pitchFamily="2" charset="0"/>
              <a:ea typeface="ＭＳ Ｐゴシック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668ED26-B2C4-E444-BD52-B3C1DE2BB67F}"/>
              </a:ext>
            </a:extLst>
          </p:cNvPr>
          <p:cNvSpPr txBox="1"/>
          <p:nvPr/>
        </p:nvSpPr>
        <p:spPr>
          <a:xfrm>
            <a:off x="3105525" y="3169267"/>
            <a:ext cx="370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Visited CERN, 2018.1.08 and 1.12</a:t>
            </a:r>
            <a:endParaRPr lang="ja-JP" altLang="en-US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D96986-B9D3-FC4F-9697-3F7ED25A56FD}"/>
              </a:ext>
            </a:extLst>
          </p:cNvPr>
          <p:cNvSpPr txBox="1"/>
          <p:nvPr/>
        </p:nvSpPr>
        <p:spPr>
          <a:xfrm>
            <a:off x="8060820" y="65518"/>
            <a:ext cx="178484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elvetica" pitchFamily="2" charset="0"/>
              </a:rPr>
              <a:t>Courtesy: S. Yamashita</a:t>
            </a:r>
          </a:p>
          <a:p>
            <a:r>
              <a:rPr kumimoji="1" lang="en-US" altLang="ja-JP" sz="1200" dirty="0">
                <a:latin typeface="Helvetica" pitchFamily="2" charset="0"/>
              </a:rPr>
              <a:t>ICFA-2018, </a:t>
            </a:r>
            <a:r>
              <a:rPr kumimoji="1" lang="en-US" altLang="ja-JP" sz="1200" dirty="0" err="1">
                <a:latin typeface="Helvetica" pitchFamily="2" charset="0"/>
              </a:rPr>
              <a:t>Souel</a:t>
            </a:r>
            <a:endParaRPr kumimoji="1" lang="ja-JP" altLang="en-US" sz="1200">
              <a:latin typeface="Helvetica" pitchFamily="2" charset="0"/>
            </a:endParaRPr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B4418C23-BBBA-854F-82F2-D1AD4EFD9F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ja-JP" dirty="0"/>
              <a:t>2018/7/25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91D63F-3BEC-3447-86E8-B8D76C7F8452}"/>
              </a:ext>
            </a:extLst>
          </p:cNvPr>
          <p:cNvSpPr txBox="1"/>
          <p:nvPr/>
        </p:nvSpPr>
        <p:spPr>
          <a:xfrm>
            <a:off x="994400" y="5848290"/>
            <a:ext cx="7505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Anticipated EU-JP cooperation sharing the cost discussed</a:t>
            </a:r>
            <a:endParaRPr kumimoji="1" lang="ja-JP" altLang="en-US" sz="20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29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6" y="192498"/>
            <a:ext cx="2927838" cy="2194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図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8" y="2302152"/>
            <a:ext cx="2949526" cy="2210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図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624" y="324217"/>
            <a:ext cx="3391771" cy="2199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図 4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348" y="2387058"/>
            <a:ext cx="4262379" cy="2859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図 5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0" b="13340"/>
          <a:stretch/>
        </p:blipFill>
        <p:spPr bwMode="auto">
          <a:xfrm>
            <a:off x="768118" y="4176000"/>
            <a:ext cx="4084019" cy="226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図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167" y="4453142"/>
            <a:ext cx="2919046" cy="21863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図 7" descr="室内, 人, テーブル, 壁 が含まれている画像&#10;&#10;非常に高い精度で生成された説明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8" r="771"/>
          <a:stretch/>
        </p:blipFill>
        <p:spPr>
          <a:xfrm>
            <a:off x="6984000" y="3706367"/>
            <a:ext cx="2160000" cy="1308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825143" y="618189"/>
            <a:ext cx="2905855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20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srgbClr val="003399"/>
                </a:solidFill>
                <a:latin typeface="MS PGothic" charset="-128"/>
                <a:ea typeface="MS PGothic" charset="-128"/>
                <a:cs typeface="MS PGothic" charset="-128"/>
              </a:rPr>
              <a:t>Counterparts between Germany and Japan established at four levels:</a:t>
            </a:r>
          </a:p>
          <a:p>
            <a:pPr marL="316531" indent="-316531" defTabSz="42204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ja-JP" dirty="0">
                <a:solidFill>
                  <a:srgbClr val="003399"/>
                </a:solidFill>
                <a:latin typeface="MS PGothic" charset="-128"/>
                <a:ea typeface="MS PGothic" charset="-128"/>
                <a:cs typeface="MS PGothic" charset="-128"/>
              </a:rPr>
              <a:t>Bundestag and Diet</a:t>
            </a:r>
          </a:p>
          <a:p>
            <a:pPr marL="316531" indent="-316531" defTabSz="42204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ja-JP" dirty="0">
                <a:solidFill>
                  <a:srgbClr val="003399"/>
                </a:solidFill>
                <a:latin typeface="MS PGothic" charset="-128"/>
                <a:ea typeface="MS PGothic" charset="-128"/>
                <a:cs typeface="MS PGothic" charset="-128"/>
              </a:rPr>
              <a:t>Ministries</a:t>
            </a:r>
          </a:p>
          <a:p>
            <a:pPr marL="316531" indent="-316531" defTabSz="42204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ja-JP" dirty="0">
                <a:solidFill>
                  <a:srgbClr val="003399"/>
                </a:solidFill>
                <a:latin typeface="MS PGothic" charset="-128"/>
                <a:ea typeface="MS PGothic" charset="-128"/>
                <a:cs typeface="MS PGothic" charset="-128"/>
              </a:rPr>
              <a:t>F. A. / Laboratories</a:t>
            </a:r>
          </a:p>
          <a:p>
            <a:pPr marL="316531" indent="-316531" defTabSz="422041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ja-JP" dirty="0">
                <a:solidFill>
                  <a:srgbClr val="003399"/>
                </a:solidFill>
                <a:latin typeface="MS PGothic" charset="-128"/>
                <a:ea typeface="MS PGothic" charset="-128"/>
                <a:cs typeface="MS PGothic" charset="-128"/>
              </a:rPr>
              <a:t>Researchers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80465" y="5915979"/>
            <a:ext cx="14543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220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rgbClr val="003399"/>
                </a:solidFill>
                <a:latin typeface="Arial"/>
                <a:ea typeface="ＭＳ Ｐゴシック" charset="-128"/>
                <a:cs typeface="Arial"/>
              </a:rPr>
              <a:t>Dr. </a:t>
            </a:r>
            <a:r>
              <a:rPr lang="en-US" altLang="ja-JP" dirty="0" err="1">
                <a:solidFill>
                  <a:srgbClr val="003399"/>
                </a:solidFill>
                <a:latin typeface="Arial"/>
                <a:ea typeface="ＭＳ Ｐゴシック" charset="-128"/>
                <a:cs typeface="Arial"/>
              </a:rPr>
              <a:t>Schuette</a:t>
            </a:r>
            <a:endParaRPr lang="ja-JP" altLang="en-US" dirty="0">
              <a:solidFill>
                <a:srgbClr val="003399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34590" y="5438156"/>
            <a:ext cx="1787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220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rgbClr val="003399"/>
                </a:solidFill>
                <a:latin typeface="Arial"/>
                <a:ea typeface="ＭＳ Ｐゴシック" charset="-128"/>
                <a:cs typeface="Arial"/>
              </a:rPr>
              <a:t>Hon. Kaufmann</a:t>
            </a:r>
            <a:endParaRPr lang="ja-JP" altLang="en-US" dirty="0">
              <a:solidFill>
                <a:srgbClr val="003399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87907" y="4201007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20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BMBF, Germany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271307" y="6293665"/>
            <a:ext cx="23114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F8C57B-DCBC-0842-842B-F5B6626B9368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ja-JP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E15F40-A60A-0341-B401-123B7295DB47}"/>
              </a:ext>
            </a:extLst>
          </p:cNvPr>
          <p:cNvSpPr txBox="1"/>
          <p:nvPr/>
        </p:nvSpPr>
        <p:spPr>
          <a:xfrm>
            <a:off x="7944462" y="30795"/>
            <a:ext cx="195239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elvetica" pitchFamily="2" charset="0"/>
              </a:rPr>
              <a:t>Courtesy: S. Yamashita</a:t>
            </a:r>
          </a:p>
          <a:p>
            <a:r>
              <a:rPr kumimoji="1" lang="en-US" altLang="ja-JP" sz="1200" dirty="0">
                <a:latin typeface="Helvetica" pitchFamily="2" charset="0"/>
              </a:rPr>
              <a:t>ICHEP/ICFA-2018,  </a:t>
            </a:r>
            <a:r>
              <a:rPr kumimoji="1" lang="en-US" altLang="ja-JP" sz="1200" dirty="0" err="1">
                <a:latin typeface="Helvetica" pitchFamily="2" charset="0"/>
              </a:rPr>
              <a:t>Souel</a:t>
            </a:r>
            <a:endParaRPr kumimoji="1" lang="ja-JP" altLang="en-US" sz="1200">
              <a:latin typeface="Helvetica" pitchFamily="2" charset="0"/>
            </a:endParaRPr>
          </a:p>
        </p:txBody>
      </p:sp>
      <p:pic>
        <p:nvPicPr>
          <p:cNvPr id="9" name="図 8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4072" y="4891768"/>
            <a:ext cx="2125511" cy="1530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5135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78BCFC-0268-A749-966F-7DDF0BAE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C9A2C-7AD9-1A45-B599-B16F7C034ABB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0C3D55-A59E-2D4D-9C4D-D91A7B7FBCBF}"/>
              </a:ext>
            </a:extLst>
          </p:cNvPr>
          <p:cNvSpPr txBox="1"/>
          <p:nvPr/>
        </p:nvSpPr>
        <p:spPr>
          <a:xfrm>
            <a:off x="38327" y="278431"/>
            <a:ext cx="9831538" cy="2185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</a:rPr>
              <a:t>Hon. Olivier BECHT </a:t>
            </a:r>
            <a:r>
              <a:rPr lang="en-US" altLang="ja-JP" sz="2800" dirty="0"/>
              <a:t>visit Japan in May, 2018</a:t>
            </a:r>
          </a:p>
          <a:p>
            <a:endParaRPr lang="en-US" altLang="ja-JP" dirty="0"/>
          </a:p>
          <a:p>
            <a:r>
              <a:rPr lang="en-US" altLang="ja-JP" dirty="0"/>
              <a:t>    May 16 @ TOHOKU   with Governor of Iwate prefecture, Mayors, Economy bodies</a:t>
            </a:r>
          </a:p>
          <a:p>
            <a:endParaRPr lang="en-US" altLang="ja-JP" dirty="0"/>
          </a:p>
          <a:p>
            <a:r>
              <a:rPr lang="en-US" altLang="ja-JP" dirty="0"/>
              <a:t>    May 17 @ TOKYO   with Diet members, opinion leaders, industry, researchers</a:t>
            </a:r>
          </a:p>
          <a:p>
            <a:endParaRPr lang="en-US" altLang="ja-JP" dirty="0"/>
          </a:p>
          <a:p>
            <a:r>
              <a:rPr lang="en-US" altLang="ja-JP" dirty="0"/>
              <a:t>    May 23 @ TOKYO (MHI)  with Chair of Advanced Accelerator Association (AAA)</a:t>
            </a:r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BA96C3-28DC-5744-8CDF-7D91A1469E14}"/>
              </a:ext>
            </a:extLst>
          </p:cNvPr>
          <p:cNvSpPr txBox="1"/>
          <p:nvPr/>
        </p:nvSpPr>
        <p:spPr>
          <a:xfrm>
            <a:off x="269159" y="3093031"/>
            <a:ext cx="9369873" cy="19389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Gave BIG and WONDERFUL IMPRESSION to Japanese VIP’s</a:t>
            </a:r>
          </a:p>
          <a:p>
            <a:r>
              <a:rPr lang="en-US" altLang="ja-JP" sz="2000" dirty="0"/>
              <a:t>                                                   +</a:t>
            </a:r>
          </a:p>
          <a:p>
            <a:r>
              <a:rPr lang="en-US" altLang="ja-JP" sz="2000" dirty="0"/>
              <a:t>Facilitate clear recognition of Urgency and Necessity of Japanese </a:t>
            </a:r>
            <a:r>
              <a:rPr lang="en-US" altLang="ja-JP" sz="2000" dirty="0" err="1"/>
              <a:t>Gov’s</a:t>
            </a:r>
            <a:endParaRPr lang="en-US" altLang="ja-JP" sz="2000" dirty="0"/>
          </a:p>
          <a:p>
            <a:r>
              <a:rPr lang="en-US" altLang="ja-JP" sz="2000" dirty="0"/>
              <a:t>Clear signal in time in 2018</a:t>
            </a:r>
          </a:p>
          <a:p>
            <a:r>
              <a:rPr lang="en-US" altLang="ja-JP" sz="2000" dirty="0"/>
              <a:t>                                                   +</a:t>
            </a:r>
          </a:p>
          <a:p>
            <a:r>
              <a:rPr lang="en-US" altLang="ja-JP" sz="2000" dirty="0"/>
              <a:t>Hints on protocol and processes to realize the signal in time from Japan. </a:t>
            </a:r>
            <a:endParaRPr lang="ja-JP" altLang="en-US" sz="2000"/>
          </a:p>
        </p:txBody>
      </p:sp>
      <p:sp>
        <p:nvSpPr>
          <p:cNvPr id="5" name="下矢印 4">
            <a:extLst>
              <a:ext uri="{FF2B5EF4-FFF2-40B4-BE49-F238E27FC236}">
                <a16:creationId xmlns:a16="http://schemas.microsoft.com/office/drawing/2014/main" id="{6BA52B06-279C-4446-BF94-C9C016123F92}"/>
              </a:ext>
            </a:extLst>
          </p:cNvPr>
          <p:cNvSpPr/>
          <p:nvPr/>
        </p:nvSpPr>
        <p:spPr bwMode="auto">
          <a:xfrm>
            <a:off x="4254731" y="2584228"/>
            <a:ext cx="561713" cy="430576"/>
          </a:xfrm>
          <a:prstGeom prst="downArrow">
            <a:avLst>
              <a:gd name="adj1" fmla="val 50000"/>
              <a:gd name="adj2" fmla="val 4693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  <a:latin typeface="Times" charset="0"/>
              <a:ea typeface="ヒラギノ丸ゴ Pro W4" charset="0"/>
              <a:cs typeface="ヒラギノ丸ゴ Pro W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43EE666-1BC3-A543-93CC-92131BEC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19" y="5300144"/>
            <a:ext cx="3565453" cy="1299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22400D-B697-EB4A-920E-3B43A238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253" y="5110250"/>
            <a:ext cx="2181074" cy="1635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893F0B-3C38-DA47-A84D-AA16C7553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016" y="5110250"/>
            <a:ext cx="2452334" cy="1624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317AF7-C1F3-F649-9040-77843C3AD70F}"/>
              </a:ext>
            </a:extLst>
          </p:cNvPr>
          <p:cNvSpPr txBox="1"/>
          <p:nvPr/>
        </p:nvSpPr>
        <p:spPr>
          <a:xfrm>
            <a:off x="8060820" y="65518"/>
            <a:ext cx="1816523" cy="4308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Helvetica" pitchFamily="2" charset="0"/>
              </a:rPr>
              <a:t>Courtesy: S. Yamashita</a:t>
            </a:r>
          </a:p>
          <a:p>
            <a:r>
              <a:rPr kumimoji="1" lang="en-US" altLang="ja-JP" sz="1100" dirty="0">
                <a:latin typeface="Helvetica" pitchFamily="2" charset="0"/>
              </a:rPr>
              <a:t>ICHEP/ICFA-2018,  </a:t>
            </a:r>
            <a:r>
              <a:rPr kumimoji="1" lang="en-US" altLang="ja-JP" sz="1100" dirty="0" err="1">
                <a:latin typeface="Helvetica" pitchFamily="2" charset="0"/>
              </a:rPr>
              <a:t>Souel</a:t>
            </a:r>
            <a:endParaRPr kumimoji="1" lang="ja-JP" altLang="en-US" sz="11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66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04EF0A5-1D30-084B-89C8-968FFCD77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0"/>
          <a:stretch/>
        </p:blipFill>
        <p:spPr>
          <a:xfrm>
            <a:off x="409069" y="3168334"/>
            <a:ext cx="5037729" cy="3456000"/>
          </a:xfrm>
          <a:prstGeom prst="rect">
            <a:avLst/>
          </a:prstGeo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72E84343-1870-0D4A-9CC7-95E427DBD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0" t="27331" r="11855" b="19160"/>
          <a:stretch/>
        </p:blipFill>
        <p:spPr bwMode="auto">
          <a:xfrm>
            <a:off x="846591" y="142164"/>
            <a:ext cx="5996906" cy="37419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E3361F-9E32-124A-B684-1691FDB34681}"/>
              </a:ext>
            </a:extLst>
          </p:cNvPr>
          <p:cNvSpPr txBox="1"/>
          <p:nvPr/>
        </p:nvSpPr>
        <p:spPr>
          <a:xfrm>
            <a:off x="5533029" y="4007723"/>
            <a:ext cx="4292585" cy="249299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B050"/>
                </a:solidFill>
                <a:latin typeface="Arial" charset="0"/>
                <a:ea typeface="ＭＳ Ｐゴシック" charset="-128"/>
              </a:rPr>
              <a:t>JP Cabinet, Diet, AAA </a:t>
            </a:r>
            <a:r>
              <a:rPr lang="en-US" altLang="ja-JP" dirty="0">
                <a:latin typeface="Arial" charset="0"/>
                <a:ea typeface="ＭＳ Ｐゴシック" charset="-128"/>
              </a:rPr>
              <a:t>Members: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latin typeface="Arial" charset="0"/>
                <a:ea typeface="ＭＳ Ｐゴシック" charset="-128"/>
              </a:rPr>
              <a:t>Discussed 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ILC</a:t>
            </a:r>
            <a:r>
              <a:rPr lang="en-US" altLang="ja-JP" dirty="0">
                <a:latin typeface="Arial" charset="0"/>
                <a:ea typeface="ＭＳ Ｐゴシック" charset="-128"/>
              </a:rPr>
              <a:t> with </a:t>
            </a:r>
            <a:r>
              <a:rPr lang="en-US" altLang="ja-JP" b="1" dirty="0">
                <a:solidFill>
                  <a:srgbClr val="0070C0"/>
                </a:solidFill>
                <a:latin typeface="Arial" charset="0"/>
                <a:ea typeface="ＭＳ Ｐゴシック" charset="-128"/>
              </a:rPr>
              <a:t>Prime Minister Abe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Prime Minister Abe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Deputy Chief Cabinet Secretary Nishimura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Deputy Chief Cabinet Secretary </a:t>
            </a:r>
            <a:r>
              <a:rPr lang="en-US" altLang="ja-JP" sz="1200" dirty="0" err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Nogami</a:t>
            </a:r>
            <a:endParaRPr lang="en-US" altLang="ja-JP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Kawamura (Diet Budget committee chair)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</a:t>
            </a:r>
            <a:r>
              <a:rPr lang="en-US" altLang="ja-JP" sz="1200" dirty="0" err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Shionoya</a:t>
            </a: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(LDP election chair)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Suzuki (Minister of Olympic)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Onodera (Minister of Defense)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</a:t>
            </a:r>
            <a:r>
              <a:rPr lang="en-US" altLang="ja-JP" sz="1200" dirty="0" err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Nishioka</a:t>
            </a: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(AAA chair, MHI former CEO)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Takahashi (Tohoku, </a:t>
            </a:r>
            <a:r>
              <a:rPr lang="en-US" altLang="ja-JP" sz="105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Tohoku electric former CEO</a:t>
            </a: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 Yamashita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5001B2-9C68-E742-B4AC-BE8D6BC07412}"/>
              </a:ext>
            </a:extLst>
          </p:cNvPr>
          <p:cNvSpPr txBox="1"/>
          <p:nvPr/>
        </p:nvSpPr>
        <p:spPr>
          <a:xfrm>
            <a:off x="7281019" y="698103"/>
            <a:ext cx="17091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July 5</a:t>
            </a:r>
            <a:r>
              <a:rPr lang="en-US" altLang="ja-JP" sz="2000" baseline="30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th</a:t>
            </a:r>
            <a:r>
              <a:rPr lang="en-US" altLang="ja-JP" sz="2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, 2018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B9F70-1959-CA4B-9A4F-476B9253C2B3}"/>
              </a:ext>
            </a:extLst>
          </p:cNvPr>
          <p:cNvSpPr txBox="1"/>
          <p:nvPr/>
        </p:nvSpPr>
        <p:spPr>
          <a:xfrm>
            <a:off x="7896228" y="9144"/>
            <a:ext cx="195239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elvetica" pitchFamily="2" charset="0"/>
              </a:rPr>
              <a:t>Courtesy: S. Yamashita</a:t>
            </a:r>
          </a:p>
          <a:p>
            <a:r>
              <a:rPr kumimoji="1" lang="en-US" altLang="ja-JP" sz="1200" dirty="0">
                <a:latin typeface="Helvetica" pitchFamily="2" charset="0"/>
              </a:rPr>
              <a:t>ICHEP/ICFA-2018,  </a:t>
            </a:r>
            <a:r>
              <a:rPr kumimoji="1" lang="en-US" altLang="ja-JP" sz="1200" dirty="0" err="1">
                <a:latin typeface="Helvetica" pitchFamily="2" charset="0"/>
              </a:rPr>
              <a:t>Souel</a:t>
            </a:r>
            <a:endParaRPr kumimoji="1" lang="ja-JP" altLang="en-US" sz="1200">
              <a:latin typeface="Helvetica" pitchFamily="2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4079D5-9756-A04C-9DC3-A7E301A3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0410" y="6456699"/>
            <a:ext cx="2299209" cy="335267"/>
          </a:xfrm>
        </p:spPr>
        <p:txBody>
          <a:bodyPr/>
          <a:lstStyle/>
          <a:p>
            <a:pPr>
              <a:defRPr/>
            </a:pPr>
            <a:fld id="{7DBB5A5B-759C-6C4A-B083-C71D1728D203}" type="slidenum">
              <a:rPr lang="ja-JP" altLang="en-US" smtClean="0"/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68246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6AB41-058C-2345-9EC1-2BEA68B5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>
                <a:solidFill>
                  <a:schemeClr val="bg1">
                    <a:lumMod val="65000"/>
                  </a:schemeClr>
                </a:solidFill>
              </a:rPr>
              <a:t>Outline</a:t>
            </a:r>
            <a:endParaRPr lang="ja-JP" altLang="en-US" sz="54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3EACAA-A17D-C94A-92CB-5D07790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1A8EC-9B68-6543-BF18-4CB67349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98F54EB-C297-6A43-B1E6-A367089EA8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43956"/>
            <a:ext cx="8229600" cy="2591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Introduction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ILC-250 overview 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Nano-beam and SRF technologies advanced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/>
              <a:t>Progress in cost-reduction</a:t>
            </a:r>
            <a:r>
              <a:rPr lang="ja-JP" altLang="en-US" sz="2800" i="1"/>
              <a:t> </a:t>
            </a:r>
            <a:r>
              <a:rPr lang="en-US" altLang="ja-JP" sz="2800" i="1" dirty="0"/>
              <a:t>R&amp;D</a:t>
            </a:r>
          </a:p>
          <a:p>
            <a:pPr marL="457198" indent="-457198">
              <a:buFont typeface="Wingdings" panose="05000000000000000000" pitchFamily="2" charset="2"/>
              <a:buChar char="l"/>
            </a:pPr>
            <a:r>
              <a:rPr lang="en-US" altLang="ja-JP" sz="2800" i="1" dirty="0">
                <a:solidFill>
                  <a:srgbClr val="FF0000"/>
                </a:solidFill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971091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81E0F-A797-A24B-A92A-DF7971C2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Summary</a:t>
            </a:r>
            <a:endParaRPr kumimoji="1" lang="ja-JP" altLang="en-US" b="1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CA89C0-5AF9-2347-8E62-CEC4E4E3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3" y="1323686"/>
            <a:ext cx="9334123" cy="50326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kumimoji="1" lang="en-US" altLang="ja-JP" sz="4400" b="1" dirty="0">
                <a:solidFill>
                  <a:srgbClr val="0070C0"/>
                </a:solidFill>
              </a:rPr>
              <a:t>Science:</a:t>
            </a:r>
            <a:endParaRPr lang="en-US" altLang="ja-JP" sz="4400" b="1" dirty="0">
              <a:solidFill>
                <a:srgbClr val="0070C0"/>
              </a:solidFill>
            </a:endParaRPr>
          </a:p>
          <a:p>
            <a:r>
              <a:rPr lang="en-US" altLang="ja-JP" dirty="0"/>
              <a:t>Scientific significance of the precise measurements of the Higgs Boson increasing, </a:t>
            </a:r>
          </a:p>
          <a:p>
            <a:r>
              <a:rPr lang="en-US" altLang="ja-JP" dirty="0"/>
              <a:t>ILC redefined as a </a:t>
            </a:r>
            <a:r>
              <a:rPr lang="en-US" altLang="ja-JP" b="1" dirty="0"/>
              <a:t>Higgs Factory </a:t>
            </a:r>
            <a:r>
              <a:rPr lang="en-US" altLang="ja-JP" dirty="0"/>
              <a:t>at the maximum HZ cross section at </a:t>
            </a:r>
            <a:r>
              <a:rPr lang="en-US" altLang="ja-JP" b="1" dirty="0" err="1"/>
              <a:t>E</a:t>
            </a:r>
            <a:r>
              <a:rPr lang="en-US" altLang="ja-JP" b="1" baseline="-25000" dirty="0" err="1"/>
              <a:t>cm</a:t>
            </a:r>
            <a:r>
              <a:rPr lang="en-US" altLang="ja-JP" b="1" dirty="0"/>
              <a:t>=250 GeV</a:t>
            </a:r>
            <a:r>
              <a:rPr lang="en-US" altLang="ja-JP" dirty="0"/>
              <a:t>, and</a:t>
            </a:r>
          </a:p>
          <a:p>
            <a:r>
              <a:rPr lang="en-US" altLang="ja-JP" dirty="0"/>
              <a:t>Energy extend-ability in future science.</a:t>
            </a:r>
          </a:p>
          <a:p>
            <a:pPr marL="0" indent="0">
              <a:buNone/>
            </a:pPr>
            <a:endParaRPr kumimoji="1"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en-US" altLang="ja-JP" sz="4400" b="1" dirty="0">
                <a:solidFill>
                  <a:srgbClr val="0070C0"/>
                </a:solidFill>
              </a:rPr>
              <a:t>Technology:</a:t>
            </a:r>
          </a:p>
          <a:p>
            <a:r>
              <a:rPr lang="en-US" altLang="ja-JP" b="1" dirty="0"/>
              <a:t>SRF</a:t>
            </a:r>
            <a:r>
              <a:rPr lang="ja-JP" altLang="en-US" b="1"/>
              <a:t> </a:t>
            </a:r>
            <a:r>
              <a:rPr lang="en-US" altLang="ja-JP" b="1" dirty="0"/>
              <a:t>technology </a:t>
            </a:r>
            <a:r>
              <a:rPr lang="en-US" altLang="ja-JP" dirty="0"/>
              <a:t>matured: </a:t>
            </a:r>
            <a:r>
              <a:rPr lang="en-US" altLang="ja-JP" b="1" dirty="0"/>
              <a:t>European XFEL </a:t>
            </a:r>
            <a:r>
              <a:rPr lang="en-US" altLang="ja-JP" dirty="0"/>
              <a:t>SRF accelerator successfully built, with functioning as the prototype for the ILC.</a:t>
            </a:r>
          </a:p>
          <a:p>
            <a:r>
              <a:rPr lang="en-US" altLang="ja-JP" b="1" dirty="0"/>
              <a:t>Nano-beam</a:t>
            </a:r>
            <a:r>
              <a:rPr lang="en-US" altLang="ja-JP" dirty="0"/>
              <a:t> technology matured: </a:t>
            </a:r>
            <a:r>
              <a:rPr lang="en-US" altLang="ja-JP" b="1" dirty="0"/>
              <a:t>ATF</a:t>
            </a:r>
            <a:r>
              <a:rPr lang="en-US" altLang="ja-JP" dirty="0"/>
              <a:t> demonstrating the FF beam size (41 nm)  equivalent to that (7 nm) required at the ILC. </a:t>
            </a:r>
          </a:p>
          <a:p>
            <a:r>
              <a:rPr lang="en-US" altLang="ja-JP" b="1" dirty="0"/>
              <a:t>Cost reduced </a:t>
            </a:r>
            <a:r>
              <a:rPr lang="en-US" altLang="ja-JP" dirty="0"/>
              <a:t>down to </a:t>
            </a:r>
            <a:r>
              <a:rPr lang="en-US" altLang="ja-JP" b="1" dirty="0"/>
              <a:t>2/3 or less</a:t>
            </a:r>
            <a:r>
              <a:rPr lang="en-US" altLang="ja-JP" dirty="0"/>
              <a:t>, at a half 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cm</a:t>
            </a:r>
            <a:r>
              <a:rPr lang="en-US" altLang="ja-JP" dirty="0"/>
              <a:t> and further advances in SRF technology.  </a:t>
            </a:r>
          </a:p>
          <a:p>
            <a:pPr marL="0" indent="0">
              <a:buNone/>
            </a:pPr>
            <a:endParaRPr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4400" b="1" dirty="0">
                <a:solidFill>
                  <a:srgbClr val="0070C0"/>
                </a:solidFill>
              </a:rPr>
              <a:t>Toward Project Decision:</a:t>
            </a:r>
          </a:p>
          <a:p>
            <a:r>
              <a:rPr lang="en-US" altLang="ja-JP" dirty="0"/>
              <a:t>Progress: JP/MEXT, </a:t>
            </a:r>
            <a:r>
              <a:rPr lang="en-US" altLang="ja-JP" b="1" dirty="0"/>
              <a:t>ILC Advisory Panel </a:t>
            </a:r>
            <a:r>
              <a:rPr lang="en-US" altLang="ja-JP" dirty="0"/>
              <a:t>finalizing the report.  </a:t>
            </a:r>
            <a:r>
              <a:rPr lang="en-US" altLang="ja-JP" b="1" dirty="0"/>
              <a:t>JP Science Council</a:t>
            </a:r>
            <a:r>
              <a:rPr lang="en-US" altLang="ja-JP" dirty="0"/>
              <a:t> to provide the recommendation to MEXT-Government to finalize the decision. </a:t>
            </a:r>
          </a:p>
          <a:p>
            <a:r>
              <a:rPr lang="en-US" altLang="ja-JP" dirty="0"/>
              <a:t>Int’l discussions in progress</a:t>
            </a:r>
            <a:r>
              <a:rPr lang="en-US" altLang="ja-JP" b="1" dirty="0"/>
              <a:t>:  ICFA/LCB</a:t>
            </a:r>
            <a:r>
              <a:rPr lang="en-US" altLang="ja-JP" dirty="0"/>
              <a:t>, </a:t>
            </a:r>
            <a:r>
              <a:rPr lang="en-US" altLang="ja-JP" b="1" dirty="0"/>
              <a:t>US-JP, France-JP, Germany-JP</a:t>
            </a:r>
            <a:r>
              <a:rPr lang="en-US" altLang="ja-JP" dirty="0"/>
              <a:t>, </a:t>
            </a:r>
            <a:r>
              <a:rPr lang="en-US" altLang="ja-JP" b="1" dirty="0"/>
              <a:t>CERN, EU, EJADE</a:t>
            </a:r>
            <a:r>
              <a:rPr lang="en-US" altLang="ja-JP" dirty="0"/>
              <a:t>, and …</a:t>
            </a:r>
          </a:p>
          <a:p>
            <a:r>
              <a:rPr lang="en-US" altLang="ja-JP" dirty="0"/>
              <a:t>The </a:t>
            </a:r>
            <a:r>
              <a:rPr lang="en-US" altLang="ja-JP" b="1" dirty="0"/>
              <a:t>due-date</a:t>
            </a:r>
            <a:r>
              <a:rPr lang="en-US" altLang="ja-JP" dirty="0"/>
              <a:t> of the input for the European Strategy, </a:t>
            </a:r>
            <a:r>
              <a:rPr lang="en-US" altLang="ja-JP" b="1" dirty="0"/>
              <a:t>Dec. 20</a:t>
            </a:r>
            <a:r>
              <a:rPr lang="en-US" altLang="ja-JP" dirty="0"/>
              <a:t>18, well informed.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C5E72-8236-4949-9817-E25030CE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2279A5-08B0-FF4C-864A-925522FE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030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-14288"/>
            <a:ext cx="9144000" cy="625288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altLang="ja-JP" sz="3600" b="1" dirty="0"/>
              <a:t>Machine/Physics report (October 2017)</a:t>
            </a:r>
            <a:endParaRPr lang="ja-JP" altLang="en-US" sz="36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26798" t="20741" r="23641" b="11111"/>
          <a:stretch/>
        </p:blipFill>
        <p:spPr>
          <a:xfrm>
            <a:off x="5220905" y="1542486"/>
            <a:ext cx="4088195" cy="4791260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547160" y="1012599"/>
            <a:ext cx="3560264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ja-JP" dirty="0">
                <a:latin typeface="Arial Unicode MS" panose="020B0604020202020204" pitchFamily="50" charset="-128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https://arxiv.org/abs/1710.07621</a:t>
            </a:r>
            <a:r>
              <a:rPr kumimoji="0" lang="ja-JP" altLang="ja-JP" dirty="0">
                <a:latin typeface="Calibri"/>
                <a:ea typeface="ＭＳ Ｐゴシック" panose="020B0600070205080204" pitchFamily="34" charset="-128"/>
              </a:rPr>
              <a:t> </a:t>
            </a:r>
            <a:endParaRPr kumimoji="0" lang="ja-JP" altLang="ja-JP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062176" y="997210"/>
            <a:ext cx="3660426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https://arxiv.org/abs/1711.00568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22427" t="21146" r="19055" b="12902"/>
          <a:stretch/>
        </p:blipFill>
        <p:spPr>
          <a:xfrm>
            <a:off x="713232" y="1542485"/>
            <a:ext cx="4091822" cy="479126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F6F6807-AEB5-CD44-BF52-BE86B69B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65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F65F36-D70B-DD42-97F0-CFC1DBE8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ADA442-E94E-A444-A3D2-D906E7C8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FEF90B2-C205-4740-91DF-7F852D3D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8172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8" y="1"/>
            <a:ext cx="9081773" cy="6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185248" y="1166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(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２０１８～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053883" y="1330896"/>
            <a:ext cx="1296144" cy="15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ja-JP" sz="14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Chair: G. Taylor</a:t>
            </a:r>
            <a:endParaRPr lang="ja-JP" altLang="en-US" sz="1400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DB8D0EF-EA98-5541-91A0-D92404DD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2018/7/25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87149D-5E1E-194B-B76B-E87AE0F0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B48B2-5358-4B67-93B5-0E661ACD4FC7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2325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AFE781-A725-084F-9EC3-75A415DF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6E9696-4E5A-244B-A4FD-1F07B712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5CEAE6-E086-8842-9DD6-E1CC2C44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42" y="599496"/>
            <a:ext cx="5915891" cy="544195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21CE29-2C89-1F4B-862F-20BC9A995AD7}"/>
              </a:ext>
            </a:extLst>
          </p:cNvPr>
          <p:cNvSpPr/>
          <p:nvPr/>
        </p:nvSpPr>
        <p:spPr>
          <a:xfrm>
            <a:off x="310051" y="835551"/>
            <a:ext cx="340059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https://arxiv.org/abs/1711.00568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53DFBD-95A9-A742-9903-73D1AA406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7" t="21146" r="19055" b="12902"/>
          <a:stretch/>
        </p:blipFill>
        <p:spPr>
          <a:xfrm>
            <a:off x="315302" y="1645262"/>
            <a:ext cx="3400591" cy="39818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72359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94" y="168280"/>
            <a:ext cx="8229600" cy="38993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r>
              <a:rPr lang="en-US" sz="3600" b="1" dirty="0"/>
              <a:t>ILC </a:t>
            </a:r>
            <a:r>
              <a:rPr lang="en-GB" sz="3600" b="1" dirty="0"/>
              <a:t>Parameters, </a:t>
            </a:r>
            <a:r>
              <a:rPr lang="en-GB" sz="3600" b="1" dirty="0">
                <a:solidFill>
                  <a:srgbClr val="FF0000"/>
                </a:solidFill>
              </a:rPr>
              <a:t>demonstrated</a:t>
            </a:r>
            <a:r>
              <a:rPr lang="en-GB" sz="3600" b="1" dirty="0"/>
              <a:t>, by 2016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186676" y="6393145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C0A8B60-5C01-C045-B858-59631D469114}" type="slidenum">
              <a:rPr lang="ja-JP" altLang="en-US">
                <a:latin typeface="Calibri"/>
                <a:ea typeface="ＭＳ Ｐゴシック"/>
              </a:rPr>
              <a:pPr algn="r"/>
              <a:t>43</a:t>
            </a:fld>
            <a:endParaRPr lang="ja-JP" altLang="en-US" dirty="0">
              <a:latin typeface="Calibri"/>
              <a:ea typeface="ＭＳ Ｐゴシック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33167" y="815976"/>
          <a:ext cx="8250718" cy="5717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358">
                <a:tc>
                  <a:txBody>
                    <a:bodyPr/>
                    <a:lstStyle/>
                    <a:p>
                      <a:r>
                        <a:rPr lang="en-GB" dirty="0"/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Demonstrated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638">
                <a:tc>
                  <a:txBody>
                    <a:bodyPr/>
                    <a:lstStyle/>
                    <a:p>
                      <a:r>
                        <a:rPr lang="en-GB" sz="2000" b="1" u="sng" dirty="0">
                          <a:solidFill>
                            <a:srgbClr val="008000"/>
                          </a:solidFill>
                        </a:rPr>
                        <a:t>Nano-bam: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63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ILC-FF beam size (y) </a:t>
                      </a:r>
                    </a:p>
                    <a:p>
                      <a:r>
                        <a:rPr lang="en-GB" sz="1600" dirty="0">
                          <a:solidFill>
                            <a:srgbClr val="3366FF"/>
                          </a:solidFill>
                        </a:rPr>
                        <a:t>KEK-ATF-FF</a:t>
                      </a:r>
                      <a:r>
                        <a:rPr lang="en-GB" sz="1600" baseline="0" dirty="0">
                          <a:solidFill>
                            <a:srgbClr val="3366FF"/>
                          </a:solidFill>
                        </a:rPr>
                        <a:t> equiv. beam size (y)  </a:t>
                      </a:r>
                      <a:endParaRPr lang="en-GB" sz="16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0000"/>
                          </a:solidFill>
                        </a:rPr>
                        <a:t>5.9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GB" sz="1600" dirty="0">
                          <a:solidFill>
                            <a:srgbClr val="008000"/>
                          </a:solidFill>
                        </a:rPr>
                        <a:t>37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(reaching 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41</a:t>
                      </a:r>
                      <a:r>
                        <a:rPr lang="en-GB" sz="1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nm</a:t>
                      </a:r>
                    </a:p>
                    <a:p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GB" sz="1800" b="0" baseline="0" dirty="0">
                          <a:solidFill>
                            <a:srgbClr val="008000"/>
                          </a:solidFill>
                        </a:rPr>
                        <a:t> KEK-ATF</a:t>
                      </a:r>
                      <a:endParaRPr lang="en-GB" sz="18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638">
                <a:tc>
                  <a:txBody>
                    <a:bodyPr/>
                    <a:lstStyle/>
                    <a:p>
                      <a:r>
                        <a:rPr lang="en-GB" sz="2000" b="1" u="sng" dirty="0">
                          <a:solidFill>
                            <a:srgbClr val="008000"/>
                          </a:solidFill>
                        </a:rPr>
                        <a:t>SRF: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Average accelerating 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u="sng" dirty="0">
                          <a:solidFill>
                            <a:srgbClr val="FF0000"/>
                          </a:solidFill>
                        </a:rPr>
                        <a:t>31.5 (±20%)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MV/m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DESY,</a:t>
                      </a:r>
                      <a:r>
                        <a:rPr lang="en-GB" sz="1600" b="0" baseline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GB" sz="1600" b="0" u="sng" baseline="0" dirty="0">
                          <a:solidFill>
                            <a:srgbClr val="008000"/>
                          </a:solidFill>
                        </a:rPr>
                        <a:t>FNAL,  </a:t>
                      </a:r>
                      <a:r>
                        <a:rPr lang="en-GB" sz="1600" b="0" baseline="0" dirty="0" err="1">
                          <a:solidFill>
                            <a:srgbClr val="008000"/>
                          </a:solidFill>
                        </a:rPr>
                        <a:t>JLab</a:t>
                      </a:r>
                      <a:r>
                        <a:rPr lang="en-GB" sz="1600" b="0" baseline="0" dirty="0">
                          <a:solidFill>
                            <a:srgbClr val="008000"/>
                          </a:solidFill>
                        </a:rPr>
                        <a:t>, Cornell, KEK, </a:t>
                      </a:r>
                      <a:endParaRPr lang="en-GB" sz="16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Cavity</a:t>
                      </a:r>
                      <a:r>
                        <a:rPr lang="en-GB" sz="1600" baseline="0" dirty="0"/>
                        <a:t> Q</a:t>
                      </a:r>
                      <a:r>
                        <a:rPr lang="en-GB" sz="16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GB" sz="1600" b="1" baseline="300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013">
                <a:tc>
                  <a:txBody>
                    <a:bodyPr/>
                    <a:lstStyle/>
                    <a:p>
                      <a:r>
                        <a:rPr lang="en-GB" sz="1600" dirty="0"/>
                        <a:t>(Cavity qualification</a:t>
                      </a:r>
                      <a:r>
                        <a:rPr lang="en-GB" sz="1600" baseline="0" dirty="0"/>
                        <a:t> gradient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35</a:t>
                      </a:r>
                      <a:r>
                        <a:rPr lang="en-GB" sz="1600" b="1" baseline="0" dirty="0">
                          <a:solidFill>
                            <a:srgbClr val="FF0000"/>
                          </a:solidFill>
                        </a:rPr>
                        <a:t> (±20%)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MV/m)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DESY</a:t>
                      </a:r>
                      <a:r>
                        <a:rPr lang="en-GB" sz="1600" b="0" baseline="0" dirty="0">
                          <a:solidFill>
                            <a:srgbClr val="008000"/>
                          </a:solidFill>
                        </a:rPr>
                        <a:t>-F</a:t>
                      </a:r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LASH), KEK</a:t>
                      </a:r>
                      <a:r>
                        <a:rPr lang="en-GB" sz="1600" b="0" baseline="0" dirty="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STF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Number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dirty="0"/>
                        <a:t>of bunches per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DESY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Charge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nC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773">
                <a:tc>
                  <a:txBody>
                    <a:bodyPr/>
                    <a:lstStyle/>
                    <a:p>
                      <a:r>
                        <a:rPr lang="en-GB" sz="1600" dirty="0"/>
                        <a:t>Beam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ms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ja-JP" sz="1600" b="0" dirty="0">
                          <a:solidFill>
                            <a:srgbClr val="008000"/>
                          </a:solidFill>
                        </a:rPr>
                        <a:t>DESY, 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4773">
                <a:tc>
                  <a:txBody>
                    <a:bodyPr/>
                    <a:lstStyle/>
                    <a:p>
                      <a:r>
                        <a:rPr lang="en-GB" sz="1600" dirty="0"/>
                        <a:t>RF pulse length</a:t>
                      </a:r>
                      <a:r>
                        <a:rPr lang="en-GB" sz="1600" baseline="0" dirty="0"/>
                        <a:t> (incl. fill time)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ms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ja-JP" sz="1600" b="0" dirty="0">
                          <a:solidFill>
                            <a:srgbClr val="008000"/>
                          </a:solidFill>
                        </a:rPr>
                        <a:t>DESY, KEK, FNAL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Efficiency</a:t>
                      </a:r>
                      <a:r>
                        <a:rPr lang="en-GB" sz="1600" baseline="0" dirty="0"/>
                        <a:t> (</a:t>
                      </a:r>
                      <a:r>
                        <a:rPr lang="en-GB" sz="1600" baseline="0" dirty="0" err="1"/>
                        <a:t>RF</a:t>
                      </a:r>
                      <a:r>
                        <a:rPr lang="en-GB" sz="1600" baseline="0" dirty="0" err="1">
                          <a:sym typeface="Wingdings"/>
                        </a:rPr>
                        <a:t>beam</a:t>
                      </a:r>
                      <a:r>
                        <a:rPr lang="en-GB" sz="1600" baseline="0" dirty="0">
                          <a:sym typeface="Wingdings"/>
                        </a:rPr>
                        <a:t>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r>
                        <a:rPr lang="en-GB" sz="1600" dirty="0"/>
                        <a:t>Pulse 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rgbClr val="008000"/>
                          </a:solidFill>
                        </a:rPr>
                        <a:t>DESY, KEK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046384" y="-2290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16"/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86A4F63-89FA-2A48-90B3-74F7B7D1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>
                <a:solidFill>
                  <a:prstClr val="white">
                    <a:lumMod val="50000"/>
                  </a:prstClr>
                </a:solidFill>
                <a:ea typeface="ＭＳ Ｐゴシック"/>
              </a:rPr>
              <a:t>2018/7/25</a:t>
            </a:r>
            <a:endParaRPr kumimoji="1" lang="ja-JP" altLang="en-US">
              <a:solidFill>
                <a:prstClr val="white">
                  <a:lumMod val="50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5394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5755" y="281146"/>
            <a:ext cx="8148750" cy="10865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2800" b="1" dirty="0"/>
              <a:t>A plan for ILC Cost-Reduction R&amp;D in Japan and US</a:t>
            </a:r>
            <a:br>
              <a:rPr lang="en-US" altLang="ja-JP" sz="2800" b="1" dirty="0"/>
            </a:br>
            <a:r>
              <a:rPr lang="en-US" altLang="ja-JP" sz="2800" b="1" dirty="0"/>
              <a:t> focusing on SRF Technology, in 2~3 years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7760" y="1656804"/>
            <a:ext cx="7575591" cy="4509684"/>
          </a:xfrm>
        </p:spPr>
        <p:txBody>
          <a:bodyPr>
            <a:normAutofit/>
          </a:bodyPr>
          <a:lstStyle/>
          <a:p>
            <a:pPr marL="0" indent="0"/>
            <a:r>
              <a:rPr lang="en-US" altLang="ja-JP" sz="2400" dirty="0"/>
              <a:t>Based on recent advances in technologies;</a:t>
            </a:r>
          </a:p>
          <a:p>
            <a:pPr marL="800100" lvl="1" indent="-342900"/>
            <a:r>
              <a:rPr lang="en-US" altLang="ja-JP" sz="2400" dirty="0" err="1"/>
              <a:t>Nb</a:t>
            </a:r>
            <a:r>
              <a:rPr lang="en-US" altLang="ja-JP" sz="2400" dirty="0">
                <a:solidFill>
                  <a:srgbClr val="008000"/>
                </a:solidFill>
              </a:rPr>
              <a:t> material </a:t>
            </a:r>
            <a:r>
              <a:rPr lang="en-US" altLang="ja-JP" sz="2400" dirty="0"/>
              <a:t>preparation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- w/ optimum RRR and clean surface </a:t>
            </a:r>
            <a:endParaRPr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/>
            <a:r>
              <a:rPr lang="en-US" altLang="ja-JP" sz="2400" dirty="0"/>
              <a:t>SRF </a:t>
            </a:r>
            <a:r>
              <a:rPr lang="en-US" altLang="ja-JP" sz="2400" dirty="0">
                <a:solidFill>
                  <a:srgbClr val="FF0000"/>
                </a:solidFill>
              </a:rPr>
              <a:t>cavity fabrication</a:t>
            </a:r>
            <a:r>
              <a:rPr lang="en-US" altLang="ja-JP" sz="2400" dirty="0"/>
              <a:t> for </a:t>
            </a:r>
            <a:r>
              <a:rPr lang="en-US" altLang="ja-JP" sz="2400" dirty="0">
                <a:solidFill>
                  <a:srgbClr val="3366FF"/>
                </a:solidFill>
              </a:rPr>
              <a:t>high-Q and high-G 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>
                <a:solidFill>
                  <a:srgbClr val="7F7F7F"/>
                </a:solidFill>
              </a:rPr>
              <a:t>-w/ a new baking recipe provided by </a:t>
            </a:r>
            <a:r>
              <a:rPr lang="en-US" altLang="ja-JP" sz="2000" dirty="0" err="1">
                <a:solidFill>
                  <a:srgbClr val="7F7F7F"/>
                </a:solidFill>
              </a:rPr>
              <a:t>Fermilab</a:t>
            </a:r>
            <a:endParaRPr lang="en-US" altLang="ja-JP" sz="2000" dirty="0">
              <a:solidFill>
                <a:srgbClr val="7F7F7F"/>
              </a:solidFill>
            </a:endParaRPr>
          </a:p>
          <a:p>
            <a:pPr marL="800100" lvl="1" indent="-342900"/>
            <a:r>
              <a:rPr lang="en-US" altLang="ja-JP" sz="2400" dirty="0"/>
              <a:t>Power input </a:t>
            </a:r>
            <a:r>
              <a:rPr lang="en-US" altLang="ja-JP" sz="2400" dirty="0">
                <a:solidFill>
                  <a:srgbClr val="008000"/>
                </a:solidFill>
              </a:rPr>
              <a:t>coupler</a:t>
            </a:r>
            <a:r>
              <a:rPr lang="en-US" altLang="ja-JP" sz="2400" dirty="0"/>
              <a:t> fabrication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>
                <a:solidFill>
                  <a:srgbClr val="7F7F7F"/>
                </a:solidFill>
              </a:rPr>
              <a:t>- w/ new (low SEE) ceramic without coating  </a:t>
            </a:r>
            <a:endParaRPr lang="en-US" altLang="ja-JP" sz="2400" dirty="0">
              <a:solidFill>
                <a:srgbClr val="7F7F7F"/>
              </a:solidFill>
            </a:endParaRPr>
          </a:p>
          <a:p>
            <a:pPr marL="800100" lvl="1" indent="-342900"/>
            <a:r>
              <a:rPr lang="en-US" altLang="ja-JP" sz="2400" dirty="0"/>
              <a:t>Cavity </a:t>
            </a:r>
            <a:r>
              <a:rPr lang="en-US" altLang="ja-JP" sz="2400" dirty="0">
                <a:solidFill>
                  <a:srgbClr val="008000"/>
                </a:solidFill>
              </a:rPr>
              <a:t>chemical process</a:t>
            </a:r>
          </a:p>
          <a:p>
            <a:pPr marL="457200" lvl="1" indent="0">
              <a:buNone/>
            </a:pPr>
            <a:r>
              <a:rPr lang="en-US" altLang="ja-JP" sz="2400" dirty="0"/>
              <a:t>	</a:t>
            </a:r>
            <a:r>
              <a:rPr lang="en-US" altLang="ja-JP" sz="2000" dirty="0">
                <a:solidFill>
                  <a:srgbClr val="7F7F7F"/>
                </a:solidFill>
              </a:rPr>
              <a:t>- w/ vertical EP and new chemical (non HF) solution </a:t>
            </a:r>
          </a:p>
          <a:p>
            <a:pPr marL="800100" lvl="1" indent="-342900"/>
            <a:r>
              <a:rPr lang="en-US" altLang="ja-JP" sz="2400" dirty="0"/>
              <a:t>Others</a:t>
            </a:r>
          </a:p>
          <a:p>
            <a:pPr lvl="1"/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6934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3E16DABB-448B-B54B-86F5-80EC0BC4561E}" type="slidenum">
              <a:rPr lang="ja-JP" altLang="en-US">
                <a:latin typeface="Calibri"/>
                <a:ea typeface="ＭＳ Ｐゴシック" panose="020B0600070205080204" pitchFamily="34" charset="-128"/>
              </a:rPr>
              <a:pPr algn="r"/>
              <a:t>44</a:t>
            </a:fld>
            <a:endParaRPr lang="ja-JP" altLang="en-US"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7" name="図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554" y="1656805"/>
            <a:ext cx="1307610" cy="95187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154" y="2720334"/>
            <a:ext cx="2059351" cy="143673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r="59330" b="54868"/>
          <a:stretch/>
        </p:blipFill>
        <p:spPr>
          <a:xfrm>
            <a:off x="7589790" y="4337452"/>
            <a:ext cx="1426013" cy="64324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図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75" y="5160560"/>
            <a:ext cx="790977" cy="508595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485474" y="19504"/>
            <a:ext cx="30395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S.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Michizono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, S. 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Belomestnykh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438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F078-2486-F04F-ADD1-715558D92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1DE3 – the first 49 MV/m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12F00-7369-E34D-AE14-F1C0A8771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Cavity (fine grain) from DESY colleagues was prepared for baseline test before infusion, EP 60 microns + regular 120C bake (no nitrogen, low T oven)</a:t>
            </a:r>
          </a:p>
          <a:p>
            <a:r>
              <a:rPr lang="en-US" sz="1800" dirty="0"/>
              <a:t>Results were pretty surprising/puzzling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93FC1-5C6C-5749-B465-F1A0E772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ea typeface="Geneva" pitchFamily="121" charset="-128"/>
              </a:rPr>
              <a:t>2018/7/25</a:t>
            </a:r>
            <a:endParaRPr kumimoji="0" lang="en-US" altLang="en-US"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6832E-86FC-D34B-A3CE-5D734C53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9C158-AEF1-41A2-A6CE-6F0BAB305EFD}" type="slidenum">
              <a:rPr kumimoji="0" lang="en-US" altLang="en-US">
                <a:ea typeface="Geneva" pitchFamily="12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kumimoji="0" lang="en-US" altLang="en-US">
              <a:ea typeface="Geneva" pitchFamily="12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024B-72BB-7A44-806E-955D03196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93251" y="2033080"/>
            <a:ext cx="5437763" cy="42954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8148A9-4523-B84E-80FB-90199FCDDF72}"/>
              </a:ext>
            </a:extLst>
          </p:cNvPr>
          <p:cNvSpPr/>
          <p:nvPr/>
        </p:nvSpPr>
        <p:spPr>
          <a:xfrm>
            <a:off x="6989568" y="4109539"/>
            <a:ext cx="2610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A. Grassellino et al, https://</a:t>
            </a:r>
            <a:r>
              <a:rPr kumimoji="0" lang="en-US" sz="1600" dirty="0" err="1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arxiv.org</a:t>
            </a:r>
            <a:r>
              <a:rPr kumimoji="0" lang="en-US" sz="16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/abs/1806.09824</a:t>
            </a:r>
          </a:p>
        </p:txBody>
      </p:sp>
    </p:spTree>
    <p:extLst>
      <p:ext uri="{BB962C8B-B14F-4D97-AF65-F5344CB8AC3E}">
        <p14:creationId xmlns:p14="http://schemas.microsoft.com/office/powerpoint/2010/main" val="3069938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29DA7-70D1-A049-90AB-D0DA2238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56" y="159214"/>
            <a:ext cx="8915400" cy="641739"/>
          </a:xfrm>
        </p:spPr>
        <p:txBody>
          <a:bodyPr/>
          <a:lstStyle/>
          <a:p>
            <a:r>
              <a:rPr lang="en-US" dirty="0"/>
              <a:t>Repeated on second cavity TE1AES009 (fine grain, AES, WC)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9B46-7BA3-3242-AFD0-EC0C4FB1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ea typeface="Geneva" pitchFamily="121" charset="-128"/>
              </a:rPr>
              <a:t>2018/7/25</a:t>
            </a:r>
            <a:endParaRPr kumimoji="0" lang="en-US" altLang="en-US"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B2710-66BE-7648-BFAD-DF03FF2E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9C158-AEF1-41A2-A6CE-6F0BAB305EFD}" type="slidenum">
              <a:rPr kumimoji="0" lang="en-US" altLang="en-US">
                <a:ea typeface="Geneva" pitchFamily="12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kumimoji="0" lang="en-US" altLang="en-US">
              <a:ea typeface="Geneva" pitchFamily="121" charset="-12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D2F27EC-11E7-1740-8159-3BBEB203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17" y="113040"/>
            <a:ext cx="226727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2400">
              <a:solidFill>
                <a:srgbClr val="004C9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8D9186D-CF7F-B440-A9E1-30EE054E9EA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09017" y="321013"/>
          <a:ext cx="7966953" cy="607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r:id="rId3" imgW="8255000" imgH="6299200" progId="Unknown">
                  <p:embed/>
                </p:oleObj>
              </mc:Choice>
              <mc:Fallback>
                <p:oleObj r:id="rId3" imgW="8255000" imgH="6299200" progId="Unknown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8D9186D-CF7F-B440-A9E1-30EE054E9E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017" y="321013"/>
                        <a:ext cx="7966953" cy="60775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AD83AD-B5CF-344B-94C2-EDF31344FD01}"/>
              </a:ext>
            </a:extLst>
          </p:cNvPr>
          <p:cNvSpPr txBox="1"/>
          <p:nvPr/>
        </p:nvSpPr>
        <p:spPr>
          <a:xfrm>
            <a:off x="3620311" y="1780163"/>
            <a:ext cx="387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EP+ 75C 4 </a:t>
            </a:r>
            <a:r>
              <a:rPr kumimoji="0" lang="en-US" sz="2400" dirty="0" err="1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hrs</a:t>
            </a:r>
            <a:r>
              <a:rPr kumimoji="0"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+ 120C 48 hours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3B297-4837-9D44-ADEE-8B8D9499DEC4}"/>
              </a:ext>
            </a:extLst>
          </p:cNvPr>
          <p:cNvSpPr txBox="1"/>
          <p:nvPr/>
        </p:nvSpPr>
        <p:spPr>
          <a:xfrm>
            <a:off x="2959108" y="2889115"/>
            <a:ext cx="183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Regular 120C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29EAFC-A61F-7F47-9D59-CA1ABDAC7D75}"/>
              </a:ext>
            </a:extLst>
          </p:cNvPr>
          <p:cNvSpPr/>
          <p:nvPr/>
        </p:nvSpPr>
        <p:spPr>
          <a:xfrm>
            <a:off x="4395467" y="6060015"/>
            <a:ext cx="4597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A. Grassellino et al, https://</a:t>
            </a:r>
            <a:r>
              <a:rPr kumimoji="0" lang="en-US" sz="1600" dirty="0" err="1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arxiv.org</a:t>
            </a:r>
            <a:r>
              <a:rPr kumimoji="0" lang="en-US" sz="16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/abs/1806.09824</a:t>
            </a:r>
          </a:p>
        </p:txBody>
      </p:sp>
    </p:spTree>
    <p:extLst>
      <p:ext uri="{BB962C8B-B14F-4D97-AF65-F5344CB8AC3E}">
        <p14:creationId xmlns:p14="http://schemas.microsoft.com/office/powerpoint/2010/main" val="3951670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4406" y="1284838"/>
            <a:ext cx="8177747" cy="481826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800" b="0" dirty="0"/>
              <a:t>KEK issued an </a:t>
            </a:r>
            <a:r>
              <a:rPr kumimoji="1" lang="en-US" altLang="ja-JP" sz="2800" b="0" dirty="0">
                <a:solidFill>
                  <a:srgbClr val="FF0000"/>
                </a:solidFill>
              </a:rPr>
              <a:t>KEK-ILC action plan </a:t>
            </a:r>
            <a:r>
              <a:rPr kumimoji="1" lang="en-US" altLang="ja-JP" sz="2800" b="0" dirty="0"/>
              <a:t>for how KEK should </a:t>
            </a:r>
            <a:r>
              <a:rPr kumimoji="1" lang="en-US" altLang="ja-JP" sz="2800" b="0" dirty="0">
                <a:solidFill>
                  <a:srgbClr val="3366FF"/>
                </a:solidFill>
              </a:rPr>
              <a:t>start its preparation </a:t>
            </a:r>
            <a:r>
              <a:rPr kumimoji="1" lang="en-US" altLang="ja-JP" sz="2800" b="0" dirty="0"/>
              <a:t>toward the International Linear Collider </a:t>
            </a:r>
            <a:r>
              <a:rPr kumimoji="1" lang="en-US" altLang="ja-JP" sz="2800" b="0" dirty="0">
                <a:solidFill>
                  <a:srgbClr val="3366FF"/>
                </a:solidFill>
              </a:rPr>
              <a:t>when</a:t>
            </a:r>
            <a:r>
              <a:rPr kumimoji="1" lang="en-US" altLang="ja-JP" sz="2800" b="0" dirty="0"/>
              <a:t> the Ministry of Education, Culture, Sports, Science and Technology </a:t>
            </a:r>
            <a:r>
              <a:rPr kumimoji="1" lang="en-US" altLang="ja-JP" sz="2800" b="0" dirty="0">
                <a:solidFill>
                  <a:srgbClr val="3366FF"/>
                </a:solidFill>
              </a:rPr>
              <a:t>(MEXT), decides to initiate negotiations with foreign countries. ,,,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endParaRPr lang="en-US" altLang="ja-JP" sz="2800" b="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altLang="ja-JP" sz="2800" b="0" dirty="0"/>
              <a:t>The study provides the </a:t>
            </a:r>
            <a:r>
              <a:rPr lang="en-US" altLang="ja-JP" sz="2800" b="0" dirty="0">
                <a:solidFill>
                  <a:srgbClr val="FF0000"/>
                </a:solidFill>
              </a:rPr>
              <a:t>basic information </a:t>
            </a:r>
            <a:r>
              <a:rPr lang="en-US" altLang="ja-JP" sz="2800" b="0" dirty="0"/>
              <a:t>required to plan the </a:t>
            </a:r>
            <a:r>
              <a:rPr lang="en-US" altLang="ja-JP" sz="2800" b="0" dirty="0">
                <a:solidFill>
                  <a:srgbClr val="3366FF"/>
                </a:solidFill>
              </a:rPr>
              <a:t>technical actions, organization, human resources, and training </a:t>
            </a:r>
            <a:r>
              <a:rPr lang="en-US" altLang="ja-JP" sz="2800" b="0" dirty="0"/>
              <a:t>to realize formal approval of the ILC project, and to ensure a smooth start of the construction phase through the preparation phase from the current status.</a:t>
            </a:r>
            <a:endParaRPr kumimoji="1" lang="en-US" altLang="ja-JP" sz="2800" b="0" dirty="0">
              <a:solidFill>
                <a:srgbClr val="3366FF"/>
              </a:solidFill>
            </a:endParaRPr>
          </a:p>
          <a:p>
            <a:pPr marL="457200" indent="-457200">
              <a:buFont typeface="Arial"/>
              <a:buChar char="•"/>
            </a:pPr>
            <a:endParaRPr kumimoji="1" lang="en-US" altLang="ja-JP" sz="2800" b="0" dirty="0">
              <a:solidFill>
                <a:srgbClr val="3366FF"/>
              </a:solidFill>
            </a:endParaRPr>
          </a:p>
          <a:p>
            <a:pPr marL="457200" indent="-457200">
              <a:buFont typeface="Arial"/>
              <a:buChar char="•"/>
            </a:pPr>
            <a:endParaRPr kumimoji="1" lang="ja-JP" altLang="en-US" sz="2800" b="0" dirty="0">
              <a:solidFill>
                <a:srgbClr val="3366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4406" y="89188"/>
            <a:ext cx="7481455" cy="500303"/>
          </a:xfrm>
          <a:solidFill>
            <a:schemeClr val="bg1"/>
          </a:solidFill>
        </p:spPr>
        <p:txBody>
          <a:bodyPr anchor="ctr"/>
          <a:lstStyle/>
          <a:p>
            <a:r>
              <a:rPr kumimoji="1" lang="en-US" altLang="ja-JP" sz="3200" dirty="0"/>
              <a:t>KEK-ILC Action Plan announced, Jan. 6, 2016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5661" y="708877"/>
            <a:ext cx="621659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https://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www.kek.jp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/en/</a:t>
            </a:r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NewsRoom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/Release/20160106140000/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>
                <a:latin typeface="Calibri"/>
              </a:rPr>
              <a:pPr algn="r"/>
              <a:t>47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AAB6FA28-7AEC-3F43-9C2D-3DB969CFEC6A}" type="slidenum">
              <a:rPr lang="en-US">
                <a:latin typeface="Calibri"/>
              </a:rPr>
              <a:pPr algn="r"/>
              <a:t>48</a:t>
            </a:fld>
            <a:endParaRPr lang="en-US" dirty="0">
              <a:latin typeface="Calibri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18739" y="105143"/>
            <a:ext cx="7481455" cy="500303"/>
          </a:xfrm>
          <a:solidFill>
            <a:srgbClr val="FFFFFF"/>
          </a:solidFill>
        </p:spPr>
        <p:txBody>
          <a:bodyPr/>
          <a:lstStyle/>
          <a:p>
            <a:r>
              <a:rPr kumimoji="1" lang="en-US" altLang="ja-JP" dirty="0"/>
              <a:t>KEK-ILC-Action Plan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>
                <a:latin typeface="Calibri"/>
              </a:rPr>
              <a:t>2018/7/25</a:t>
            </a:r>
            <a:endParaRPr lang="en-US" dirty="0">
              <a:latin typeface="Calibri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/>
          <a:srcRect t="-8273" b="-8273"/>
          <a:stretch>
            <a:fillRect/>
          </a:stretch>
        </p:blipFill>
        <p:spPr>
          <a:xfrm>
            <a:off x="518099" y="959938"/>
            <a:ext cx="8896918" cy="5069329"/>
          </a:xfrm>
        </p:spPr>
      </p:pic>
    </p:spTree>
    <p:extLst>
      <p:ext uri="{BB962C8B-B14F-4D97-AF65-F5344CB8AC3E}">
        <p14:creationId xmlns:p14="http://schemas.microsoft.com/office/powerpoint/2010/main" val="16782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501E5617-98E7-5B4C-B664-276DBAD2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097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European ILC Preparation Plan, 2018</a:t>
            </a:r>
            <a:endParaRPr kumimoji="1" lang="ja-JP" altLang="en-US" b="1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1E7DD317-77FA-424C-B547-B72557027E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952" y="1028700"/>
            <a:ext cx="3609968" cy="50974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00FAB90E-3E18-4643-9FCE-C30BFEB851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8052" y="1007470"/>
            <a:ext cx="4982648" cy="51186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0C4FAB-FECE-774E-A82F-2AA8798A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BF870D-8BD2-3E42-893C-64670DFF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D71ED25-7E43-E348-823D-6D04194A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113" y="3648807"/>
            <a:ext cx="2374856" cy="1391077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ED007CB-3B4B-3A4E-A8AF-C37BCDF5F434}"/>
              </a:ext>
            </a:extLst>
          </p:cNvPr>
          <p:cNvCxnSpPr/>
          <p:nvPr/>
        </p:nvCxnSpPr>
        <p:spPr>
          <a:xfrm>
            <a:off x="5303520" y="2157984"/>
            <a:ext cx="1987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2341927-94A7-624D-B601-D05C88D037BD}"/>
              </a:ext>
            </a:extLst>
          </p:cNvPr>
          <p:cNvCxnSpPr>
            <a:cxnSpLocks/>
          </p:cNvCxnSpPr>
          <p:nvPr/>
        </p:nvCxnSpPr>
        <p:spPr>
          <a:xfrm>
            <a:off x="6155931" y="4079807"/>
            <a:ext cx="2869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B158BE8-38CF-3D47-BC1D-2A7F5AB63FBB}"/>
              </a:ext>
            </a:extLst>
          </p:cNvPr>
          <p:cNvCxnSpPr>
            <a:cxnSpLocks/>
          </p:cNvCxnSpPr>
          <p:nvPr/>
        </p:nvCxnSpPr>
        <p:spPr>
          <a:xfrm>
            <a:off x="4621401" y="4244081"/>
            <a:ext cx="2869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3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91" y="2"/>
            <a:ext cx="9140311" cy="500303"/>
          </a:xfrm>
          <a:solidFill>
            <a:srgbClr val="92D05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ja-JP" sz="4000" dirty="0">
                <a:latin typeface="+mn-lt"/>
              </a:rPr>
              <a:t>ILC250 Acc. Design Overview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7670802" y="6475968"/>
            <a:ext cx="2133600" cy="365125"/>
          </a:xfrm>
        </p:spPr>
        <p:txBody>
          <a:bodyPr/>
          <a:lstStyle/>
          <a:p>
            <a:pPr algn="r"/>
            <a:fld id="{DC0A8B60-5C01-C045-B858-59631D469114}" type="slidenum">
              <a:rPr kumimoji="1" lang="ja-JP" altLang="en-US" smtClean="0">
                <a:latin typeface="Calibri"/>
                <a:ea typeface="ＭＳ Ｐゴシック"/>
              </a:rPr>
              <a:pPr algn="r"/>
              <a:t>5</a:t>
            </a:fld>
            <a:endParaRPr kumimoji="1" lang="ja-JP" altLang="en-US" dirty="0">
              <a:latin typeface="Calibri"/>
              <a:ea typeface="ＭＳ Ｐゴシック"/>
            </a:endParaRPr>
          </a:p>
        </p:txBody>
      </p:sp>
      <p:sp>
        <p:nvSpPr>
          <p:cNvPr id="38" name="正方形/長方形 37"/>
          <p:cNvSpPr/>
          <p:nvPr/>
        </p:nvSpPr>
        <p:spPr>
          <a:xfrm rot="20646862">
            <a:off x="310990" y="1667608"/>
            <a:ext cx="7866509" cy="303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696" y="995532"/>
            <a:ext cx="8715375" cy="32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598089" y="1639191"/>
            <a:ext cx="1235456" cy="307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3"/>
            <a:r>
              <a:rPr kumimoji="0" lang="en-US" sz="1400" dirty="0">
                <a:solidFill>
                  <a:prstClr val="black"/>
                </a:solidFill>
              </a:rPr>
              <a:t>e- Source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 rot="20646862">
            <a:off x="1377269" y="3127819"/>
            <a:ext cx="7866509" cy="303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7336642" y="2316515"/>
            <a:ext cx="1976336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3"/>
            <a:r>
              <a:rPr kumimoji="0" lang="en-US" sz="1400" dirty="0">
                <a:solidFill>
                  <a:srgbClr val="000000"/>
                </a:solidFill>
              </a:rPr>
              <a:t>e+ Main </a:t>
            </a:r>
            <a:r>
              <a:rPr kumimoji="0" lang="en-US" sz="1400" dirty="0" err="1">
                <a:solidFill>
                  <a:srgbClr val="000000"/>
                </a:solidFill>
              </a:rPr>
              <a:t>Liinac</a:t>
            </a:r>
            <a:endParaRPr kumimoji="0" lang="en-GB" sz="1400" dirty="0">
              <a:solidFill>
                <a:srgbClr val="000000"/>
              </a:solidFill>
            </a:endParaRPr>
          </a:p>
        </p:txBody>
      </p: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3301995" y="3414729"/>
            <a:ext cx="1279525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3"/>
            <a:r>
              <a:rPr kumimoji="0" lang="en-US" sz="1400" dirty="0">
                <a:solidFill>
                  <a:prstClr val="black"/>
                </a:solidFill>
              </a:rPr>
              <a:t>e+ Source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1359458" y="3826486"/>
            <a:ext cx="2080945" cy="27698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3"/>
            <a:r>
              <a:rPr kumimoji="0" lang="en-US" sz="1200" dirty="0"/>
              <a:t>e- Main </a:t>
            </a:r>
            <a:r>
              <a:rPr kumimoji="0" lang="en-US" sz="1200" dirty="0" err="1"/>
              <a:t>Linac</a:t>
            </a:r>
            <a:endParaRPr kumimoji="0" lang="en-GB" sz="1200" dirty="0"/>
          </a:p>
        </p:txBody>
      </p:sp>
      <p:sp>
        <p:nvSpPr>
          <p:cNvPr id="39" name="正方形/長方形 38"/>
          <p:cNvSpPr/>
          <p:nvPr/>
        </p:nvSpPr>
        <p:spPr>
          <a:xfrm>
            <a:off x="6630674" y="2624281"/>
            <a:ext cx="2360048" cy="9751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8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7" y="4321903"/>
            <a:ext cx="6043112" cy="1873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0" name="Picture 5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85" y="5637729"/>
            <a:ext cx="1451821" cy="173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819919" y="4611936"/>
            <a:ext cx="2150973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Nano-beam Technology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436758" y="5139943"/>
            <a:ext cx="2543966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SRF Accelerating Technology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21" name="直線矢印コネクタ 20"/>
          <p:cNvCxnSpPr>
            <a:stCxn id="19" idx="1"/>
          </p:cNvCxnSpPr>
          <p:nvPr/>
        </p:nvCxnSpPr>
        <p:spPr>
          <a:xfrm flipH="1">
            <a:off x="1632112" y="4781213"/>
            <a:ext cx="2187806" cy="35394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4902055" y="4919712"/>
            <a:ext cx="682952" cy="66403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683064" y="3848690"/>
            <a:ext cx="1959062" cy="40011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</a:rPr>
              <a:t>Key Technologies</a:t>
            </a:r>
            <a:endParaRPr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 rot="20646862">
            <a:off x="327405" y="1763956"/>
            <a:ext cx="6703469" cy="2289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4696" y="2455004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Physics Detectors</a:t>
            </a:r>
            <a:endParaRPr lang="ja-JP" altLang="en-US" sz="1600" dirty="0"/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224302" y="1327704"/>
            <a:ext cx="1319574" cy="3077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13"/>
            <a:r>
              <a:rPr kumimoji="0" lang="en-US" sz="1400" dirty="0">
                <a:solidFill>
                  <a:prstClr val="black"/>
                </a:solidFill>
              </a:rPr>
              <a:t>Damping Ring</a:t>
            </a:r>
            <a:endParaRPr kumimoji="0" lang="en-GB" sz="1400" dirty="0">
              <a:solidFill>
                <a:prstClr val="black"/>
              </a:solidFill>
            </a:endParaRPr>
          </a:p>
        </p:txBody>
      </p:sp>
      <p:pic>
        <p:nvPicPr>
          <p:cNvPr id="26" name="Picture 8" descr="ILDhall2s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98" y="1012004"/>
            <a:ext cx="1671899" cy="1414038"/>
          </a:xfrm>
          <a:prstGeom prst="rect">
            <a:avLst/>
          </a:prstGeom>
          <a:noFill/>
          <a:ln w="127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>
            <a:off x="1758931" y="1823853"/>
            <a:ext cx="2995078" cy="11671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graphicFrame>
        <p:nvGraphicFramePr>
          <p:cNvPr id="30" name="コンテンツ プレースホルダ 9">
            <a:extLst>
              <a:ext uri="{FF2B5EF4-FFF2-40B4-BE49-F238E27FC236}">
                <a16:creationId xmlns:a16="http://schemas.microsoft.com/office/drawing/2014/main" id="{196A5379-A4CE-3049-8897-4041AFD93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932738"/>
              </p:ext>
            </p:extLst>
          </p:nvPr>
        </p:nvGraphicFramePr>
        <p:xfrm>
          <a:off x="6788877" y="2762781"/>
          <a:ext cx="2819365" cy="3795032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522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1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C.M. Energy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 GeV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1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Length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20.5 km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1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Luminosity* 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1.35 x10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cm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67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Pulse  Period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2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5.8 mA (in pulse)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6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7.7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9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SRF Cavity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kumimoji="1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1" lang="ja-JP" alt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31.5~35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MV/m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200" b="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= 1 ~ 1.6x10 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ja-JP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51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AC Power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120 ~ 130 MW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4135634223"/>
                  </a:ext>
                </a:extLst>
              </a:tr>
              <a:tr h="487878">
                <a:tc gridSpan="2"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Enable to be higher (discussed in ALCW2018)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391463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0158A4-B51C-7340-B3FB-473955C4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3A106AC-7ECB-6F40-A720-57813A0F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5E516A-BC39-4C4F-9348-16B2BD37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8" y="274813"/>
            <a:ext cx="7453744" cy="618097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D0180E6-86B5-2F4D-8A2E-99EE2D67DC92}"/>
              </a:ext>
            </a:extLst>
          </p:cNvPr>
          <p:cNvCxnSpPr>
            <a:cxnSpLocks/>
          </p:cNvCxnSpPr>
          <p:nvPr/>
        </p:nvCxnSpPr>
        <p:spPr>
          <a:xfrm>
            <a:off x="3858936" y="4999839"/>
            <a:ext cx="43454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4EA1DAC-61DC-7C4D-83DD-4BA37F17474D}"/>
              </a:ext>
            </a:extLst>
          </p:cNvPr>
          <p:cNvCxnSpPr>
            <a:cxnSpLocks/>
          </p:cNvCxnSpPr>
          <p:nvPr/>
        </p:nvCxnSpPr>
        <p:spPr>
          <a:xfrm>
            <a:off x="1477860" y="5227740"/>
            <a:ext cx="18022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855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27100" y="-204470"/>
            <a:ext cx="8229600" cy="991892"/>
          </a:xfrm>
        </p:spPr>
        <p:txBody>
          <a:bodyPr/>
          <a:lstStyle/>
          <a:p>
            <a:r>
              <a:rPr lang="en-US" altLang="ja-JP" sz="2400"/>
              <a:t>Washington DC, May 1-3, 2017</a:t>
            </a:r>
            <a:endParaRPr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90366"/>
            <a:ext cx="4693920" cy="264033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090" y="447556"/>
            <a:ext cx="3724910" cy="27831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99" y="3230696"/>
            <a:ext cx="9691412" cy="36273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498" y="1766445"/>
            <a:ext cx="2922415" cy="1643858"/>
          </a:xfrm>
          <a:prstGeom prst="rect">
            <a:avLst/>
          </a:prstGeom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B96481E-8A9C-E241-9E95-15ABBF68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806BA9E-21F8-5C4A-BD40-8C2F7898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E4DEF-106F-954E-BF30-3E495A832559}" type="slidenum">
              <a:rPr lang="ja-JP" altLang="en-US" smtClean="0"/>
              <a:pPr>
                <a:defRPr/>
              </a:pPr>
              <a:t>51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3367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" y="797452"/>
            <a:ext cx="7872902" cy="378802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66772" y="151123"/>
            <a:ext cx="5883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September 25, 2017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General Meeting, Federation of Diet Members for ILC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713780B-3E71-4F4C-9C75-C4D2B7578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401" y="4229108"/>
            <a:ext cx="3858315" cy="24629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00" y="4229108"/>
            <a:ext cx="4152745" cy="2486652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A819FE8-E8E8-8B4B-9A5B-7D722048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2018/7/25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B5387C-3C55-CE4F-A132-3AC478AA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C9A2C-7AD9-1A45-B599-B16F7C034ABB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7126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7"/>
          <p:cNvSpPr txBox="1">
            <a:spLocks/>
          </p:cNvSpPr>
          <p:nvPr/>
        </p:nvSpPr>
        <p:spPr>
          <a:xfrm>
            <a:off x="432202" y="595804"/>
            <a:ext cx="6218785" cy="106350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ja-JP" sz="3046" b="1" u="sng" dirty="0">
                <a:solidFill>
                  <a:srgbClr val="FFFFFF"/>
                </a:solidFill>
              </a:rPr>
              <a:t>France-Japan Meeting on ILC</a:t>
            </a:r>
            <a:endParaRPr lang="en-US" altLang="ja-JP" sz="3046" b="1" dirty="0">
              <a:solidFill>
                <a:srgbClr val="FFFFFF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ja-JP" sz="1939" b="1" dirty="0">
                <a:solidFill>
                  <a:srgbClr val="FFFFFF"/>
                </a:solidFill>
              </a:rPr>
              <a:t>(Tokyo, 2017 Nov 29</a:t>
            </a:r>
            <a:r>
              <a:rPr lang="ja-JP" altLang="ja-JP" sz="1939" b="1" dirty="0">
                <a:solidFill>
                  <a:srgbClr val="FFFFFF"/>
                </a:solidFill>
              </a:rPr>
              <a:t>） </a:t>
            </a:r>
            <a:endParaRPr lang="ja-JP" altLang="en-US" sz="1939" b="1" dirty="0">
              <a:solidFill>
                <a:srgbClr val="FFFFFF"/>
              </a:solidFill>
            </a:endParaRPr>
          </a:p>
        </p:txBody>
      </p:sp>
      <p:pic>
        <p:nvPicPr>
          <p:cNvPr id="3" name="Picture 4" descr="C:\Users\ISHIKAWA\Pictures\20171129photo\20171129-am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037" y="1651311"/>
            <a:ext cx="3858624" cy="21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SHIKAWA\Pictures\20171129photo\20171129-am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877" y="1438382"/>
            <a:ext cx="3556087" cy="21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SHIKAWA\Pictures\20171129photo\20171129-pm-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31" y="3948225"/>
            <a:ext cx="4318431" cy="212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082332" y="3716912"/>
            <a:ext cx="4442668" cy="327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lang="en-US" altLang="ja-JP" sz="1477" b="1" dirty="0">
                <a:solidFill>
                  <a:srgbClr val="FFFFFF"/>
                </a:solidFill>
              </a:rPr>
              <a:t>Japan: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Hon. Kawamura, Hon. </a:t>
            </a:r>
            <a:r>
              <a:rPr lang="en-US" altLang="ja-JP" sz="1477" dirty="0" err="1">
                <a:solidFill>
                  <a:srgbClr val="FFFFFF"/>
                </a:solidFill>
              </a:rPr>
              <a:t>Shionoya</a:t>
            </a:r>
            <a:r>
              <a:rPr lang="en-US" altLang="ja-JP" sz="1477" dirty="0">
                <a:solidFill>
                  <a:srgbClr val="FFFFFF"/>
                </a:solidFill>
              </a:rPr>
              <a:t>, Hon. Hirano, Hon. Ito, Hon. Otsuka, Hon. Fujiwara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MEXT: Mr. </a:t>
            </a:r>
            <a:r>
              <a:rPr lang="en-US" altLang="ja-JP" sz="1477" dirty="0" err="1">
                <a:solidFill>
                  <a:srgbClr val="FFFFFF"/>
                </a:solidFill>
              </a:rPr>
              <a:t>Itakura</a:t>
            </a:r>
            <a:r>
              <a:rPr lang="en-US" altLang="ja-JP" sz="1477" dirty="0">
                <a:solidFill>
                  <a:srgbClr val="FFFFFF"/>
                </a:solidFill>
              </a:rPr>
              <a:t> et al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Members of AAA, Tohoku Economy Federation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Researchers</a:t>
            </a:r>
          </a:p>
          <a:p>
            <a:pPr defTabSz="422041">
              <a:defRPr/>
            </a:pPr>
            <a:r>
              <a:rPr lang="en-US" altLang="ja-JP" sz="1477" b="1" dirty="0">
                <a:solidFill>
                  <a:srgbClr val="FFFFFF"/>
                </a:solidFill>
              </a:rPr>
              <a:t>France: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Hon. Olivier Becht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Mr. Jean-Christophe AUFFRAY </a:t>
            </a:r>
            <a:r>
              <a:rPr lang="ja-JP" altLang="en-US" sz="1477" dirty="0">
                <a:solidFill>
                  <a:srgbClr val="FFFFFF"/>
                </a:solidFill>
              </a:rPr>
              <a:t>（</a:t>
            </a:r>
            <a:r>
              <a:rPr lang="en-US" altLang="ja-JP" sz="1477" dirty="0">
                <a:solidFill>
                  <a:srgbClr val="FFFFFF"/>
                </a:solidFill>
              </a:rPr>
              <a:t>French Embassy)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Mr. </a:t>
            </a:r>
            <a:r>
              <a:rPr lang="en-US" altLang="ja-JP" sz="1477" dirty="0" err="1">
                <a:solidFill>
                  <a:srgbClr val="FFFFFF"/>
                </a:solidFill>
              </a:rPr>
              <a:t>Aurelien</a:t>
            </a:r>
            <a:r>
              <a:rPr lang="en-US" altLang="ja-JP" sz="1477" dirty="0">
                <a:solidFill>
                  <a:srgbClr val="FFFFFF"/>
                </a:solidFill>
              </a:rPr>
              <a:t> ANTHONY</a:t>
            </a:r>
            <a:r>
              <a:rPr lang="ja-JP" altLang="en-US" sz="1477" dirty="0">
                <a:solidFill>
                  <a:srgbClr val="FFFFFF"/>
                </a:solidFill>
              </a:rPr>
              <a:t>（</a:t>
            </a:r>
            <a:r>
              <a:rPr lang="en-US" altLang="ja-JP" sz="1477" dirty="0">
                <a:solidFill>
                  <a:srgbClr val="FFFFFF"/>
                </a:solidFill>
              </a:rPr>
              <a:t>Alsace Japan Agency)</a:t>
            </a:r>
          </a:p>
          <a:p>
            <a:pPr defTabSz="422041">
              <a:defRPr/>
            </a:pPr>
            <a:r>
              <a:rPr lang="en-US" altLang="ja-JP" sz="1477" dirty="0">
                <a:solidFill>
                  <a:srgbClr val="FFFFFF"/>
                </a:solidFill>
              </a:rPr>
              <a:t>etc.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97723" y="343569"/>
            <a:ext cx="2630848" cy="49013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defTabSz="422041">
              <a:defRPr/>
            </a:pPr>
            <a:r>
              <a:rPr lang="en-US" altLang="ja-JP" sz="2585" dirty="0">
                <a:solidFill>
                  <a:schemeClr val="bg2"/>
                </a:solidFill>
                <a:latin typeface="Arial"/>
                <a:cs typeface="Arial"/>
              </a:rPr>
              <a:t>The second step</a:t>
            </a:r>
            <a:endParaRPr lang="ja-JP" altLang="en-US" sz="2585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8C57B-DCBC-0842-842B-F5B6626B9368}" type="slidenum">
              <a:rPr lang="ja-JP" altLang="en-US" smtClean="0"/>
              <a:pPr>
                <a:defRPr/>
              </a:pPr>
              <a:t>53</a:t>
            </a:fld>
            <a:endParaRPr lang="en-US" altLang="ja-JP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7CFDCC37-96A2-714B-BD22-33704675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2018/7/25</a:t>
            </a:r>
          </a:p>
        </p:txBody>
      </p:sp>
    </p:spTree>
    <p:extLst>
      <p:ext uri="{BB962C8B-B14F-4D97-AF65-F5344CB8AC3E}">
        <p14:creationId xmlns:p14="http://schemas.microsoft.com/office/powerpoint/2010/main" val="56819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AD1D4862-DBD9-FE42-993F-3D9C58F5CB01}"/>
              </a:ext>
            </a:extLst>
          </p:cNvPr>
          <p:cNvGrpSpPr/>
          <p:nvPr/>
        </p:nvGrpSpPr>
        <p:grpSpPr>
          <a:xfrm>
            <a:off x="405720" y="28340"/>
            <a:ext cx="9108394" cy="6854430"/>
            <a:chOff x="405720" y="28340"/>
            <a:chExt cx="9108394" cy="6854430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162" y="28340"/>
              <a:ext cx="7054952" cy="6854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5336032" y="1985689"/>
              <a:ext cx="1729990" cy="4026822"/>
            </a:xfrm>
            <a:prstGeom prst="line">
              <a:avLst/>
            </a:prstGeom>
            <a:noFill/>
            <a:ln w="508000">
              <a:solidFill>
                <a:srgbClr val="0000FF">
                  <a:alpha val="4196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357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Calibri"/>
                <a:ea typeface="ＭＳ Ｐゴシック" pitchFamily="50" charset="-128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 rot="5400000">
              <a:off x="599914" y="1459467"/>
              <a:ext cx="885313" cy="495528"/>
              <a:chOff x="0" y="0"/>
              <a:chExt cx="892" cy="446"/>
            </a:xfrm>
          </p:grpSpPr>
          <p:sp>
            <p:nvSpPr>
              <p:cNvPr id="8" name="Freeform 3"/>
              <p:cNvSpPr>
                <a:spLocks/>
              </p:cNvSpPr>
              <p:nvPr/>
            </p:nvSpPr>
            <p:spPr bwMode="auto">
              <a:xfrm>
                <a:off x="0" y="40"/>
                <a:ext cx="341" cy="3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9818"/>
                    </a:moveTo>
                    <a:lnTo>
                      <a:pt x="21600" y="21600"/>
                    </a:lnTo>
                    <a:lnTo>
                      <a:pt x="21073" y="0"/>
                    </a:ln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Calibri"/>
                  <a:ea typeface="ＭＳ Ｐゴシック" pitchFamily="50" charset="-128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512" y="0"/>
                <a:ext cx="1" cy="4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Calibri"/>
                  <a:ea typeface="ＭＳ Ｐゴシック" pitchFamily="50" charset="-128"/>
                </a:endParaRPr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H="1">
                <a:off x="9" y="204"/>
                <a:ext cx="883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Calibri"/>
                  <a:ea typeface="ＭＳ Ｐゴシック" pitchFamily="50" charset="-128"/>
                </a:endParaRPr>
              </a:p>
            </p:txBody>
          </p:sp>
        </p:grp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20" y="2014293"/>
              <a:ext cx="2859485" cy="44845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/>
            </p:cNvSpPr>
            <p:nvPr/>
          </p:nvSpPr>
          <p:spPr bwMode="auto">
            <a:xfrm>
              <a:off x="2309512" y="4439269"/>
              <a:ext cx="577144" cy="515962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3579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800">
                <a:solidFill>
                  <a:srgbClr val="000000"/>
                </a:solidFill>
                <a:latin typeface="Calibri"/>
                <a:ea typeface="ヒラギノ角ゴ Pro W3" charset="-128"/>
                <a:sym typeface="ヒラギノ角ゴ Pro W3" charset="-128"/>
              </a:endParaRPr>
            </a:p>
          </p:txBody>
        </p:sp>
      </p:grpSp>
      <p:sp>
        <p:nvSpPr>
          <p:cNvPr id="11" name="正方形/長方形 5"/>
          <p:cNvSpPr/>
          <p:nvPr/>
        </p:nvSpPr>
        <p:spPr>
          <a:xfrm>
            <a:off x="130629" y="20123"/>
            <a:ext cx="9383485" cy="584703"/>
          </a:xfrm>
          <a:prstGeom prst="rect">
            <a:avLst/>
          </a:prstGeom>
          <a:solidFill>
            <a:srgbClr val="008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364" tIns="45684" rIns="91364" bIns="45684">
            <a:spAutoFit/>
          </a:bodyPr>
          <a:lstStyle/>
          <a:p>
            <a:pPr algn="ctr" defTabSz="91357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>
                <a:solidFill>
                  <a:srgbClr val="FFFF66"/>
                </a:solidFill>
                <a:latin typeface="Calibri"/>
                <a:ea typeface="ヒラギノ角ゴ Pro W3" charset="-128"/>
                <a:cs typeface="Arial" panose="020B0604020202020204" pitchFamily="34" charset="0"/>
              </a:rPr>
              <a:t>ILC Site Candidate Location in Japan: </a:t>
            </a:r>
            <a:r>
              <a:rPr lang="en-US" altLang="ja-JP" sz="3200" dirty="0" err="1">
                <a:solidFill>
                  <a:srgbClr val="FFFF66"/>
                </a:solidFill>
                <a:latin typeface="Calibri"/>
                <a:ea typeface="ヒラギノ角ゴ Pro W3" charset="-128"/>
                <a:cs typeface="Arial" panose="020B0604020202020204" pitchFamily="34" charset="0"/>
              </a:rPr>
              <a:t>Kitakami</a:t>
            </a:r>
            <a:endParaRPr lang="en-US" altLang="ja-JP" sz="3200" dirty="0">
              <a:solidFill>
                <a:srgbClr val="FFFF66"/>
              </a:solidFill>
              <a:latin typeface="Calibri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4"/>
          <p:cNvSpPr txBox="1"/>
          <p:nvPr/>
        </p:nvSpPr>
        <p:spPr>
          <a:xfrm>
            <a:off x="3720343" y="2855080"/>
            <a:ext cx="67018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Oshu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8"/>
          <p:cNvSpPr txBox="1"/>
          <p:nvPr/>
        </p:nvSpPr>
        <p:spPr>
          <a:xfrm>
            <a:off x="3720340" y="4948721"/>
            <a:ext cx="1120579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Ichinoseki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9"/>
          <p:cNvSpPr txBox="1"/>
          <p:nvPr/>
        </p:nvSpPr>
        <p:spPr>
          <a:xfrm>
            <a:off x="7717284" y="3610605"/>
            <a:ext cx="95996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Ofunato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20"/>
          <p:cNvSpPr txBox="1"/>
          <p:nvPr/>
        </p:nvSpPr>
        <p:spPr>
          <a:xfrm>
            <a:off x="7239001" y="4776993"/>
            <a:ext cx="1353891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Kesen-numa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左右矢印 11"/>
          <p:cNvSpPr/>
          <p:nvPr/>
        </p:nvSpPr>
        <p:spPr>
          <a:xfrm>
            <a:off x="3061553" y="6621209"/>
            <a:ext cx="316866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23"/>
          <p:cNvSpPr txBox="1"/>
          <p:nvPr/>
        </p:nvSpPr>
        <p:spPr>
          <a:xfrm>
            <a:off x="1248729" y="4948794"/>
            <a:ext cx="811525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Sendai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矢印コネクタ 10"/>
          <p:cNvCxnSpPr/>
          <p:nvPr/>
        </p:nvCxnSpPr>
        <p:spPr>
          <a:xfrm>
            <a:off x="2116740" y="5146252"/>
            <a:ext cx="204817" cy="1846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26"/>
          <p:cNvSpPr txBox="1"/>
          <p:nvPr/>
        </p:nvSpPr>
        <p:spPr>
          <a:xfrm>
            <a:off x="3908661" y="3442718"/>
            <a:ext cx="965037" cy="646258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algn="ctr" defTabSz="456788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Express-</a:t>
            </a:r>
          </a:p>
          <a:p>
            <a:pPr algn="ctr" defTabSz="456788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Rail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7"/>
          <p:cNvSpPr txBox="1"/>
          <p:nvPr/>
        </p:nvSpPr>
        <p:spPr>
          <a:xfrm>
            <a:off x="2506423" y="1547574"/>
            <a:ext cx="1061969" cy="369259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High-way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22" name="図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29" y="5716069"/>
            <a:ext cx="6048033" cy="112577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23" name="下矢印 30"/>
          <p:cNvSpPr/>
          <p:nvPr/>
        </p:nvSpPr>
        <p:spPr>
          <a:xfrm>
            <a:off x="5024320" y="5991214"/>
            <a:ext cx="148930" cy="74196"/>
          </a:xfrm>
          <a:prstGeom prst="downArrow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左右矢印 31"/>
          <p:cNvSpPr/>
          <p:nvPr/>
        </p:nvSpPr>
        <p:spPr>
          <a:xfrm>
            <a:off x="4973003" y="6809766"/>
            <a:ext cx="201490" cy="45719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7"/>
          <p:cNvSpPr txBox="1"/>
          <p:nvPr/>
        </p:nvSpPr>
        <p:spPr>
          <a:xfrm>
            <a:off x="3008357" y="5423543"/>
            <a:ext cx="1058925" cy="369259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IP Region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下矢印 8"/>
          <p:cNvSpPr/>
          <p:nvPr/>
        </p:nvSpPr>
        <p:spPr>
          <a:xfrm>
            <a:off x="3381541" y="5908610"/>
            <a:ext cx="157971" cy="268455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左右矢印 32"/>
          <p:cNvSpPr/>
          <p:nvPr/>
        </p:nvSpPr>
        <p:spPr>
          <a:xfrm>
            <a:off x="3247307" y="6663849"/>
            <a:ext cx="316866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33321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27549" y="713612"/>
            <a:ext cx="5128248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Calibri"/>
                <a:ea typeface="ＭＳ Ｐゴシック" panose="020B0600070205080204" pitchFamily="34" charset="-128"/>
              </a:rPr>
              <a:t>Preferred site selected  by JHEP community,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000" dirty="0">
                <a:solidFill>
                  <a:schemeClr val="bg1"/>
                </a:solidFill>
                <a:latin typeface="Calibri"/>
                <a:ea typeface="ＭＳ Ｐゴシック" panose="020B0600070205080204" pitchFamily="34" charset="-128"/>
              </a:rPr>
              <a:t>Endorsed by LCC, in 2013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0818" y="2976733"/>
            <a:ext cx="189516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Calibri"/>
              </a:rPr>
              <a:t>ILC-250n(20.5 km)</a:t>
            </a:r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C0A8B60-5C01-C045-B858-59631D469114}" type="slidenum">
              <a:rPr lang="ja-JP" altLang="en-US">
                <a:latin typeface="Calibri"/>
                <a:ea typeface="ＭＳ Ｐゴシック" panose="020B0600070205080204" pitchFamily="34" charset="-128"/>
              </a:rPr>
              <a:pPr/>
              <a:t>6</a:t>
            </a:fld>
            <a:endParaRPr lang="ja-JP" altLang="en-US">
              <a:latin typeface="Calibri"/>
              <a:ea typeface="ＭＳ Ｐゴシック" panose="020B0600070205080204" pitchFamily="34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20C9073-C5B6-9F42-BB28-B9B64AAAB7D7}"/>
              </a:ext>
            </a:extLst>
          </p:cNvPr>
          <p:cNvCxnSpPr>
            <a:cxnSpLocks/>
          </p:cNvCxnSpPr>
          <p:nvPr/>
        </p:nvCxnSpPr>
        <p:spPr>
          <a:xfrm>
            <a:off x="5853699" y="3224338"/>
            <a:ext cx="718457" cy="172438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"/>
          <p:cNvSpPr/>
          <p:nvPr/>
        </p:nvSpPr>
        <p:spPr>
          <a:xfrm>
            <a:off x="6028935" y="3858604"/>
            <a:ext cx="313332" cy="297220"/>
          </a:xfrm>
          <a:prstGeom prst="ellipse">
            <a:avLst/>
          </a:prstGeom>
          <a:solidFill>
            <a:srgbClr val="FFFF00">
              <a:alpha val="7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3E55FDE7-ED78-C243-B636-211EBA970082}"/>
              </a:ext>
            </a:extLst>
          </p:cNvPr>
          <p:cNvSpPr txBox="1"/>
          <p:nvPr/>
        </p:nvSpPr>
        <p:spPr>
          <a:xfrm>
            <a:off x="6037570" y="1932226"/>
            <a:ext cx="244278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Calibri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/>
              </a:rPr>
              <a:t>Extendability</a:t>
            </a:r>
            <a:r>
              <a:rPr lang="fr-FR" dirty="0">
                <a:solidFill>
                  <a:schemeClr val="bg1"/>
                </a:solidFill>
                <a:latin typeface="Calibri"/>
              </a:rPr>
              <a:t>  (≥ 50 km)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168466C-2C37-0548-848B-A0D64AEC1B18}"/>
              </a:ext>
            </a:extLst>
          </p:cNvPr>
          <p:cNvCxnSpPr/>
          <p:nvPr/>
        </p:nvCxnSpPr>
        <p:spPr>
          <a:xfrm flipH="1">
            <a:off x="5704114" y="2289335"/>
            <a:ext cx="324821" cy="2688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3ED0C594-1C6A-4E40-9054-184E46563421}"/>
              </a:ext>
            </a:extLst>
          </p:cNvPr>
          <p:cNvCxnSpPr/>
          <p:nvPr/>
        </p:nvCxnSpPr>
        <p:spPr>
          <a:xfrm flipH="1">
            <a:off x="6120586" y="3346065"/>
            <a:ext cx="324821" cy="2688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38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661497-DCF7-AC49-8058-AB420AA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8216" y="6443441"/>
            <a:ext cx="2311400" cy="365125"/>
          </a:xfrm>
        </p:spPr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74782F-5B4E-6C48-B7F1-587BDF53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47636" y="6414413"/>
            <a:ext cx="2311400" cy="365125"/>
          </a:xfrm>
        </p:spPr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45DE0B1-E913-D344-8259-20F32C8A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15" y="219234"/>
            <a:ext cx="8190056" cy="528630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A6CCFA-7106-FA48-80FA-69AB9803E558}"/>
              </a:ext>
            </a:extLst>
          </p:cNvPr>
          <p:cNvSpPr txBox="1"/>
          <p:nvPr/>
        </p:nvSpPr>
        <p:spPr>
          <a:xfrm>
            <a:off x="7527336" y="14514"/>
            <a:ext cx="237866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Courtesy: S. </a:t>
            </a:r>
            <a:r>
              <a:rPr kumimoji="1" lang="en-US" altLang="ja-JP" dirty="0" err="1"/>
              <a:t>Kanemura</a:t>
            </a:r>
            <a:endParaRPr kumimoji="1" lang="en-US" altLang="ja-JP" dirty="0"/>
          </a:p>
          <a:p>
            <a:r>
              <a:rPr lang="en-US" altLang="ja-JP" dirty="0"/>
              <a:t>ALCW2018, Fukuoka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D78E47-6BA6-A047-852E-8FE96A0E755C}"/>
              </a:ext>
            </a:extLst>
          </p:cNvPr>
          <p:cNvSpPr txBox="1"/>
          <p:nvPr/>
        </p:nvSpPr>
        <p:spPr>
          <a:xfrm>
            <a:off x="457873" y="5526870"/>
            <a:ext cx="904831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Further references for ILC250 Physics; : 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/>
              <a:t>”The potential of the ILC </a:t>
            </a:r>
            <a:r>
              <a:rPr kumimoji="1" lang="en-US" altLang="ja-JP" dirty="0" err="1"/>
              <a:t>dor</a:t>
            </a:r>
            <a:r>
              <a:rPr kumimoji="1" lang="en-US" altLang="ja-JP" dirty="0"/>
              <a:t> Discovering New Particles”, arXiv:1798.089012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“Physics Case for the 250 GeV Stage of the ILC”, arXiv:1710.07621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“The Role of Positron Polarization for the Initial 250 GeV stage of the ILC”, arXiv:1801.02840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15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8C9D66D-144B-0E45-AB27-5D0930B2C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68" y="334929"/>
            <a:ext cx="9617619" cy="5756641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B80C41-AFBE-2C4B-997C-3B302AEB8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29" y="6382252"/>
            <a:ext cx="2311400" cy="365125"/>
          </a:xfrm>
        </p:spPr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211B0C-7E81-4C40-B918-42314000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79927" y="6460902"/>
            <a:ext cx="2311400" cy="365125"/>
          </a:xfrm>
        </p:spPr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32010D-94A0-3847-AE72-8CBB8103C7EE}"/>
              </a:ext>
            </a:extLst>
          </p:cNvPr>
          <p:cNvSpPr txBox="1"/>
          <p:nvPr/>
        </p:nvSpPr>
        <p:spPr>
          <a:xfrm>
            <a:off x="7552497" y="43477"/>
            <a:ext cx="232480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Courtesy: S. </a:t>
            </a:r>
            <a:r>
              <a:rPr kumimoji="1" lang="en-US" altLang="ja-JP" dirty="0" err="1"/>
              <a:t>Komamiya</a:t>
            </a:r>
            <a:endParaRPr kumimoji="1" lang="en-US" altLang="ja-JP" dirty="0"/>
          </a:p>
          <a:p>
            <a:r>
              <a:rPr lang="en-US" altLang="ja-JP" dirty="0"/>
              <a:t>ALCW-2018. Fukuoka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A8BAA4-52DC-A847-94CC-B8AC4CB9B9AD}"/>
              </a:ext>
            </a:extLst>
          </p:cNvPr>
          <p:cNvSpPr txBox="1"/>
          <p:nvPr/>
        </p:nvSpPr>
        <p:spPr>
          <a:xfrm>
            <a:off x="1435067" y="6274132"/>
            <a:ext cx="674248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Ref: “Physics Case for the 250 GeV Stage of the ILC”, arXiv:1710.07621</a:t>
            </a:r>
          </a:p>
        </p:txBody>
      </p:sp>
    </p:spTree>
    <p:extLst>
      <p:ext uri="{BB962C8B-B14F-4D97-AF65-F5344CB8AC3E}">
        <p14:creationId xmlns:p14="http://schemas.microsoft.com/office/powerpoint/2010/main" val="342630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81E0F-A797-A24B-A92A-DF7971C2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ILC-250 Status -- Highlighted</a:t>
            </a:r>
            <a:endParaRPr kumimoji="1" lang="ja-JP" altLang="en-US" b="1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CA89C0-5AF9-2347-8E62-CEC4E4E3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3" y="1323686"/>
            <a:ext cx="9334123" cy="46313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rgbClr val="0070C0"/>
                </a:solidFill>
              </a:rPr>
              <a:t>Science:</a:t>
            </a:r>
            <a:endParaRPr lang="en-US" altLang="ja-JP" sz="3600" b="1" dirty="0">
              <a:solidFill>
                <a:srgbClr val="0070C0"/>
              </a:solidFill>
            </a:endParaRPr>
          </a:p>
          <a:p>
            <a:r>
              <a:rPr lang="en-US" altLang="ja-JP" dirty="0"/>
              <a:t>Scientific significance of the precise measurements of the Higgs Boson increasing, </a:t>
            </a:r>
          </a:p>
          <a:p>
            <a:r>
              <a:rPr lang="en-US" altLang="ja-JP" dirty="0"/>
              <a:t>ILC redefined as a </a:t>
            </a:r>
            <a:r>
              <a:rPr lang="en-US" altLang="ja-JP" b="1" dirty="0">
                <a:solidFill>
                  <a:srgbClr val="FF0000"/>
                </a:solidFill>
              </a:rPr>
              <a:t>Higgs Factory </a:t>
            </a:r>
            <a:r>
              <a:rPr lang="en-US" altLang="ja-JP" dirty="0"/>
              <a:t>at the maximum HZ cross section at </a:t>
            </a:r>
            <a:r>
              <a:rPr lang="en-US" altLang="ja-JP" b="1" dirty="0" err="1">
                <a:solidFill>
                  <a:srgbClr val="FF0000"/>
                </a:solidFill>
              </a:rPr>
              <a:t>E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cm</a:t>
            </a:r>
            <a:r>
              <a:rPr lang="en-US" altLang="ja-JP" b="1" dirty="0">
                <a:solidFill>
                  <a:srgbClr val="FF0000"/>
                </a:solidFill>
              </a:rPr>
              <a:t>=250 GeV</a:t>
            </a:r>
            <a:r>
              <a:rPr lang="en-US" altLang="ja-JP" dirty="0"/>
              <a:t>, and</a:t>
            </a:r>
          </a:p>
          <a:p>
            <a:r>
              <a:rPr lang="en-US" altLang="ja-JP" dirty="0"/>
              <a:t>Energy extend-ability in future science.</a:t>
            </a:r>
          </a:p>
          <a:p>
            <a:pPr marL="0" indent="0">
              <a:buNone/>
            </a:pPr>
            <a:endParaRPr kumimoji="1"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en-US" altLang="ja-JP" sz="3600" b="1" dirty="0">
                <a:solidFill>
                  <a:srgbClr val="0070C0"/>
                </a:solidFill>
              </a:rPr>
              <a:t>Technology:</a:t>
            </a:r>
          </a:p>
          <a:p>
            <a:r>
              <a:rPr lang="en-US" altLang="ja-JP" b="1" dirty="0"/>
              <a:t>SRF</a:t>
            </a:r>
            <a:r>
              <a:rPr lang="ja-JP" altLang="en-US" b="1"/>
              <a:t> </a:t>
            </a:r>
            <a:r>
              <a:rPr lang="en-US" altLang="ja-JP" b="1" dirty="0"/>
              <a:t>technology </a:t>
            </a:r>
            <a:r>
              <a:rPr lang="en-US" altLang="ja-JP" dirty="0"/>
              <a:t>matured: </a:t>
            </a:r>
            <a:r>
              <a:rPr lang="en-US" altLang="ja-JP" b="1" dirty="0">
                <a:solidFill>
                  <a:srgbClr val="00B050"/>
                </a:solidFill>
              </a:rPr>
              <a:t>European XFEL </a:t>
            </a:r>
            <a:r>
              <a:rPr lang="en-US" altLang="ja-JP" dirty="0"/>
              <a:t>SRF accelerator successfully built, with functioning as the prototype for the ILC.</a:t>
            </a:r>
          </a:p>
          <a:p>
            <a:r>
              <a:rPr lang="en-US" altLang="ja-JP" b="1" dirty="0"/>
              <a:t>Nano-beam</a:t>
            </a:r>
            <a:r>
              <a:rPr lang="en-US" altLang="ja-JP" dirty="0"/>
              <a:t> technology matured: </a:t>
            </a:r>
            <a:r>
              <a:rPr lang="en-US" altLang="ja-JP" b="1" dirty="0">
                <a:solidFill>
                  <a:srgbClr val="00B050"/>
                </a:solidFill>
              </a:rPr>
              <a:t>ATF</a:t>
            </a:r>
            <a:r>
              <a:rPr lang="en-US" altLang="ja-JP" dirty="0"/>
              <a:t> demonstrating the FF beam size (41 nm)  equivalent to that (7 nm) required at the ILC. </a:t>
            </a:r>
          </a:p>
          <a:p>
            <a:r>
              <a:rPr lang="en-US" altLang="ja-JP" b="1" dirty="0"/>
              <a:t>Cost reduced </a:t>
            </a:r>
            <a:r>
              <a:rPr lang="en-US" altLang="ja-JP" dirty="0"/>
              <a:t>down to </a:t>
            </a:r>
            <a:r>
              <a:rPr lang="en-US" altLang="ja-JP" b="1" dirty="0">
                <a:solidFill>
                  <a:srgbClr val="00B050"/>
                </a:solidFill>
              </a:rPr>
              <a:t>2/3 or less</a:t>
            </a:r>
            <a:r>
              <a:rPr lang="en-US" altLang="ja-JP" dirty="0"/>
              <a:t>, at a half 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cm</a:t>
            </a:r>
            <a:r>
              <a:rPr lang="en-US" altLang="ja-JP" dirty="0"/>
              <a:t> and further advances in SRF technology.  </a:t>
            </a:r>
          </a:p>
          <a:p>
            <a:pPr marL="0" indent="0">
              <a:buNone/>
            </a:pPr>
            <a:endParaRPr lang="en-US" altLang="ja-JP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3600" b="1" dirty="0">
                <a:solidFill>
                  <a:srgbClr val="0070C0"/>
                </a:solidFill>
              </a:rPr>
              <a:t>Toward Project Decision:</a:t>
            </a:r>
          </a:p>
          <a:p>
            <a:r>
              <a:rPr lang="en-US" altLang="ja-JP" dirty="0"/>
              <a:t>Progress: JP/MEXT, </a:t>
            </a:r>
            <a:r>
              <a:rPr lang="en-US" altLang="ja-JP" b="1" dirty="0">
                <a:solidFill>
                  <a:srgbClr val="00B050"/>
                </a:solidFill>
              </a:rPr>
              <a:t>ILC Advisory Panel </a:t>
            </a:r>
            <a:r>
              <a:rPr lang="en-US" altLang="ja-JP" dirty="0"/>
              <a:t>finalizing the report.  </a:t>
            </a:r>
            <a:r>
              <a:rPr lang="en-US" altLang="ja-JP" b="1" dirty="0">
                <a:solidFill>
                  <a:srgbClr val="FF0000"/>
                </a:solidFill>
              </a:rPr>
              <a:t>Science Council</a:t>
            </a:r>
            <a:r>
              <a:rPr lang="en-US" altLang="ja-JP" dirty="0"/>
              <a:t> (JP) to provide the recommendation to MEXT-Government to finalize the decision. </a:t>
            </a:r>
          </a:p>
          <a:p>
            <a:r>
              <a:rPr lang="en-US" altLang="ja-JP" dirty="0"/>
              <a:t>Int’l discussions in progress</a:t>
            </a:r>
            <a:r>
              <a:rPr lang="en-US" altLang="ja-JP" b="1" dirty="0"/>
              <a:t>:  ICFA/LCB</a:t>
            </a:r>
            <a:r>
              <a:rPr lang="en-US" altLang="ja-JP" dirty="0"/>
              <a:t>, </a:t>
            </a:r>
            <a:r>
              <a:rPr lang="en-US" altLang="ja-JP" b="1" dirty="0"/>
              <a:t>US-JP, France-JP, Germany-JP</a:t>
            </a:r>
            <a:r>
              <a:rPr lang="en-US" altLang="ja-JP" dirty="0"/>
              <a:t>, </a:t>
            </a:r>
            <a:r>
              <a:rPr lang="en-US" altLang="ja-JP" b="1" dirty="0"/>
              <a:t>CERN, EU,</a:t>
            </a:r>
            <a:r>
              <a:rPr lang="en-US" altLang="ja-JP" dirty="0"/>
              <a:t> </a:t>
            </a:r>
            <a:r>
              <a:rPr lang="en-US" altLang="ja-JP" b="1" dirty="0"/>
              <a:t>EJADE</a:t>
            </a:r>
            <a:r>
              <a:rPr lang="en-US" altLang="ja-JP" dirty="0"/>
              <a:t>, and …</a:t>
            </a:r>
          </a:p>
          <a:p>
            <a:r>
              <a:rPr lang="en-US" altLang="ja-JP" dirty="0"/>
              <a:t>The </a:t>
            </a:r>
            <a:r>
              <a:rPr lang="en-US" altLang="ja-JP" b="1" dirty="0"/>
              <a:t>due-date</a:t>
            </a:r>
            <a:r>
              <a:rPr lang="en-US" altLang="ja-JP" dirty="0"/>
              <a:t> of the input for the European Strategy, </a:t>
            </a:r>
            <a:r>
              <a:rPr lang="en-US" altLang="ja-JP" b="1" dirty="0">
                <a:solidFill>
                  <a:srgbClr val="FF0000"/>
                </a:solidFill>
              </a:rPr>
              <a:t>Dec. 20</a:t>
            </a:r>
            <a:r>
              <a:rPr lang="en-US" altLang="ja-JP" dirty="0">
                <a:solidFill>
                  <a:srgbClr val="FF0000"/>
                </a:solidFill>
              </a:rPr>
              <a:t>18</a:t>
            </a:r>
            <a:r>
              <a:rPr lang="en-US" altLang="ja-JP" dirty="0"/>
              <a:t>, well informed. 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FC5E72-8236-4949-9817-E25030CE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2018/7/25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2279A5-08B0-FF4C-864A-925522FE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781171"/>
      </p:ext>
    </p:extLst>
  </p:cSld>
  <p:clrMapOvr>
    <a:masterClrMapping/>
  </p:clrMapOvr>
</p:sld>
</file>

<file path=ppt/theme/theme1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ヒラギノ角ゴ Pro W3"/>
        <a:ea typeface="ヒラギノ角ゴ Pro W3"/>
        <a:cs typeface="ヒラギノ角ゴ Pro W3"/>
      </a:majorFont>
      <a:minorFont>
        <a:latin typeface="ヒラギノ丸ゴ Pro W4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atoru-style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ヒラギノ角ゴ Pro W3"/>
        <a:ea typeface="ヒラギノ角ゴ Pro W3"/>
        <a:cs typeface="ヒラギノ角ゴ Pro W3"/>
      </a:majorFont>
      <a:minorFont>
        <a:latin typeface="ヒラギノ丸ゴ Pro W4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Arial"/>
            <a:cs typeface="Arial"/>
          </a:defRPr>
        </a:defPPr>
      </a:lstStyle>
    </a:tx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5.xml><?xml version="1.0" encoding="utf-8"?>
<a:theme xmlns:a="http://schemas.openxmlformats.org/drawingml/2006/main" name="1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7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ヒラギノ角ゴ Pro W3"/>
        <a:ea typeface="ヒラギノ角ゴ Pro W3"/>
        <a:cs typeface="ヒラギノ角ゴ Pro W3"/>
      </a:majorFont>
      <a:minorFont>
        <a:latin typeface="ヒラギノ丸ゴ Pro W4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丸ゴ Pro W4" charset="0"/>
            <a:cs typeface="ヒラギノ丸ゴ Pro W4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3022</Words>
  <Application>Microsoft Macintosh PowerPoint</Application>
  <PresentationFormat>A4 210 x 297 mm</PresentationFormat>
  <Paragraphs>727</Paragraphs>
  <Slides>53</Slides>
  <Notes>6</Notes>
  <HiddenSlides>1</HiddenSlides>
  <MMClips>0</MMClips>
  <ScaleCrop>false</ScaleCrop>
  <HeadingPairs>
    <vt:vector size="8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13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88" baseType="lpstr">
      <vt:lpstr>Arial Unicode MS</vt:lpstr>
      <vt:lpstr>HG丸ｺﾞｼｯｸM-PRO</vt:lpstr>
      <vt:lpstr>MS PGothic</vt:lpstr>
      <vt:lpstr>MS PGothic</vt:lpstr>
      <vt:lpstr>ＭＳ ゴシック</vt:lpstr>
      <vt:lpstr>ＭＳ 明朝</vt:lpstr>
      <vt:lpstr>Osaka</vt:lpstr>
      <vt:lpstr>ヒラギノ丸ゴ Pro W4</vt:lpstr>
      <vt:lpstr>ヒラギノ角ゴ Pro W3</vt:lpstr>
      <vt:lpstr>メイリオ</vt:lpstr>
      <vt:lpstr>游明朝</vt:lpstr>
      <vt:lpstr>Arial</vt:lpstr>
      <vt:lpstr>Calibri</vt:lpstr>
      <vt:lpstr>Garamond</vt:lpstr>
      <vt:lpstr>Geneva</vt:lpstr>
      <vt:lpstr>Helvetica</vt:lpstr>
      <vt:lpstr>Lucida Grande</vt:lpstr>
      <vt:lpstr>Times</vt:lpstr>
      <vt:lpstr>Times New Roman</vt:lpstr>
      <vt:lpstr>Trebuchet MS</vt:lpstr>
      <vt:lpstr>Wingdings</vt:lpstr>
      <vt:lpstr>1_ホワイト</vt:lpstr>
      <vt:lpstr>1_JLabPowerpointMain</vt:lpstr>
      <vt:lpstr>template-european-xfel-gmbh_presentation-with-partner-logos</vt:lpstr>
      <vt:lpstr>FNAL_TemplateMac_060514</vt:lpstr>
      <vt:lpstr>1_Draft_LLC_PowerPoint_template_021513</vt:lpstr>
      <vt:lpstr>1_FNAL_TemplateMac_060514</vt:lpstr>
      <vt:lpstr>2_ホワイト</vt:lpstr>
      <vt:lpstr>7_Stream</vt:lpstr>
      <vt:lpstr>2_Draft_LLC_PowerPoint_template_021513</vt:lpstr>
      <vt:lpstr>3_デザインの設定</vt:lpstr>
      <vt:lpstr>6_Stream</vt:lpstr>
      <vt:lpstr>3_satoru-style</vt:lpstr>
      <vt:lpstr>4_Office テーマ</vt:lpstr>
      <vt:lpstr>Unknown</vt:lpstr>
      <vt:lpstr>ILC Accelerator overview</vt:lpstr>
      <vt:lpstr>Outline</vt:lpstr>
      <vt:lpstr>ILC500 to ILC250  </vt:lpstr>
      <vt:lpstr>Machine/Physics report (October 2017)</vt:lpstr>
      <vt:lpstr>ILC250 Acc. Design Overview</vt:lpstr>
      <vt:lpstr>PowerPoint プレゼンテーション</vt:lpstr>
      <vt:lpstr>PowerPoint プレゼンテーション</vt:lpstr>
      <vt:lpstr>PowerPoint プレゼンテーション</vt:lpstr>
      <vt:lpstr>ILC-250 Status -- Highlighted</vt:lpstr>
      <vt:lpstr>Outline</vt:lpstr>
      <vt:lpstr>  Technical Status in 2018</vt:lpstr>
      <vt:lpstr>ATF/ATF2: Accelerator Test Facility</vt:lpstr>
      <vt:lpstr>PowerPoint プレゼンテーション</vt:lpstr>
      <vt:lpstr>Worldwide SRF Collaboration</vt:lpstr>
      <vt:lpstr>European XFEL,  SRF Linac Completed </vt:lpstr>
      <vt:lpstr>   European XFEL: SRF Cavity Performance </vt:lpstr>
      <vt:lpstr>European XFEL reaches its Design Energy</vt:lpstr>
      <vt:lpstr>Outline</vt:lpstr>
      <vt:lpstr>US-Japan Discussion Group on ILC</vt:lpstr>
      <vt:lpstr>US-Japan cost reduction R&amp;D</vt:lpstr>
      <vt:lpstr>Direct sliced Nb material performance at KEK</vt:lpstr>
      <vt:lpstr>Cavity performance progress at FNAL: “standard” vs “N infused” cavity surface treatment</vt:lpstr>
      <vt:lpstr>Outline</vt:lpstr>
      <vt:lpstr>ILC Study Coordination by MEXT</vt:lpstr>
      <vt:lpstr>Official Discussions Progress in Japan 47 IAPs/WGs held in 2014~2018 (CY)</vt:lpstr>
      <vt:lpstr>PowerPoint プレゼンテーション</vt:lpstr>
      <vt:lpstr>PowerPoint プレゼンテーション</vt:lpstr>
      <vt:lpstr>Official Discussions progressed in IAP</vt:lpstr>
      <vt:lpstr> Discussions at ICFA Meeting </vt:lpstr>
      <vt:lpstr>PowerPoint プレゼンテーション</vt:lpstr>
      <vt:lpstr>Status and Prospect for ILC</vt:lpstr>
      <vt:lpstr>KEK-ILC Action Plan Issued, Jan. 2016    https://www.kek.jp/en/NewsRoom/Release/20160106140000/</vt:lpstr>
      <vt:lpstr>European ILC Prep. Plan,  published in 2018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Outline</vt:lpstr>
      <vt:lpstr>Summary</vt:lpstr>
      <vt:lpstr>Backup</vt:lpstr>
      <vt:lpstr>PowerPoint プレゼンテーション</vt:lpstr>
      <vt:lpstr>PowerPoint プレゼンテーション</vt:lpstr>
      <vt:lpstr>ILC Parameters, demonstrated, by 2016</vt:lpstr>
      <vt:lpstr>A plan for ILC Cost-Reduction R&amp;D in Japan and US  focusing on SRF Technology, in 2~3 years</vt:lpstr>
      <vt:lpstr>1DE3 – the first 49 MV/m cavity</vt:lpstr>
      <vt:lpstr>Repeated on second cavity TE1AES009 (fine grain, AES, WC)</vt:lpstr>
      <vt:lpstr>KEK-ILC Action Plan announced, Jan. 6, 2016</vt:lpstr>
      <vt:lpstr>KEK-ILC-Action Plan</vt:lpstr>
      <vt:lpstr>European ILC Preparation Plan, 2018</vt:lpstr>
      <vt:lpstr>PowerPoint プレゼンテーション</vt:lpstr>
      <vt:lpstr>Washington DC, May 1-3, 2017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2018-07-25T05:11:18Z</cp:lastPrinted>
  <dcterms:created xsi:type="dcterms:W3CDTF">2016-07-08T17:04:46Z</dcterms:created>
  <dcterms:modified xsi:type="dcterms:W3CDTF">2018-07-25T06:14:08Z</dcterms:modified>
</cp:coreProperties>
</file>