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6"/>
  </p:notesMasterIdLst>
  <p:handoutMasterIdLst>
    <p:handoutMasterId r:id="rId47"/>
  </p:handoutMasterIdLst>
  <p:sldIdLst>
    <p:sldId id="576" r:id="rId2"/>
    <p:sldId id="501" r:id="rId3"/>
    <p:sldId id="530" r:id="rId4"/>
    <p:sldId id="531" r:id="rId5"/>
    <p:sldId id="532" r:id="rId6"/>
    <p:sldId id="533" r:id="rId7"/>
    <p:sldId id="534" r:id="rId8"/>
    <p:sldId id="535" r:id="rId9"/>
    <p:sldId id="536" r:id="rId10"/>
    <p:sldId id="537" r:id="rId11"/>
    <p:sldId id="538" r:id="rId12"/>
    <p:sldId id="539" r:id="rId13"/>
    <p:sldId id="540" r:id="rId14"/>
    <p:sldId id="541" r:id="rId15"/>
    <p:sldId id="542" r:id="rId16"/>
    <p:sldId id="511" r:id="rId17"/>
    <p:sldId id="543" r:id="rId18"/>
    <p:sldId id="570" r:id="rId19"/>
    <p:sldId id="571" r:id="rId20"/>
    <p:sldId id="572" r:id="rId21"/>
    <p:sldId id="573" r:id="rId22"/>
    <p:sldId id="552" r:id="rId23"/>
    <p:sldId id="553" r:id="rId24"/>
    <p:sldId id="528" r:id="rId25"/>
    <p:sldId id="567" r:id="rId26"/>
    <p:sldId id="579" r:id="rId27"/>
    <p:sldId id="569" r:id="rId28"/>
    <p:sldId id="548" r:id="rId29"/>
    <p:sldId id="549" r:id="rId30"/>
    <p:sldId id="550" r:id="rId31"/>
    <p:sldId id="557" r:id="rId32"/>
    <p:sldId id="558" r:id="rId33"/>
    <p:sldId id="559" r:id="rId34"/>
    <p:sldId id="560" r:id="rId35"/>
    <p:sldId id="563" r:id="rId36"/>
    <p:sldId id="564" r:id="rId37"/>
    <p:sldId id="565" r:id="rId38"/>
    <p:sldId id="566" r:id="rId39"/>
    <p:sldId id="574" r:id="rId40"/>
    <p:sldId id="575" r:id="rId41"/>
    <p:sldId id="577" r:id="rId42"/>
    <p:sldId id="578" r:id="rId43"/>
    <p:sldId id="580" r:id="rId44"/>
    <p:sldId id="581" r:id="rId45"/>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8279" autoAdjust="0"/>
  </p:normalViewPr>
  <p:slideViewPr>
    <p:cSldViewPr snapToGrid="0">
      <p:cViewPr>
        <p:scale>
          <a:sx n="66" d="100"/>
          <a:sy n="66" d="100"/>
        </p:scale>
        <p:origin x="-912" y="3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06"/>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2B95BB-32C9-4A8F-B539-389B361BAE78}" type="slidenum">
              <a:rPr lang="fr-FR" altLang="fr-FR" smtClean="0"/>
              <a:pPr eaLnBrk="1" hangingPunct="1">
                <a:spcBef>
                  <a:spcPct val="0"/>
                </a:spcBef>
              </a:pPr>
              <a:t>10</a:t>
            </a:fld>
            <a:endParaRPr lang="fr-FR"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lvl="1" eaLnBrk="1" hangingPunct="1"/>
            <a:r>
              <a:rPr lang="fr-FR" altLang="fr-FR" dirty="0" smtClean="0"/>
              <a:t>où l’hydrogène est converti en hélium</a:t>
            </a:r>
          </a:p>
          <a:p>
            <a:pPr defTabSz="914310" eaLnBrk="1" hangingPunct="1">
              <a:defRPr/>
            </a:pPr>
            <a:r>
              <a:rPr lang="en-US" altLang="en-US" dirty="0"/>
              <a:t>Interactions are also responsible for decay</a:t>
            </a:r>
          </a:p>
          <a:p>
            <a:pPr eaLnBrk="1" hangingPunct="1"/>
            <a:endParaRPr lang="fr-FR" altLang="fr-F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D78D80C-A492-4146-B478-B4083B7803CB}" type="slidenum">
              <a:rPr lang="fr-FR" altLang="fr-FR" smtClean="0"/>
              <a:pPr eaLnBrk="1" hangingPunct="1">
                <a:spcBef>
                  <a:spcPct val="0"/>
                </a:spcBef>
              </a:pPr>
              <a:t>11</a:t>
            </a:fld>
            <a:endParaRPr lang="fr-FR" altLang="fr-FR" smtClean="0"/>
          </a:p>
        </p:txBody>
      </p:sp>
      <p:sp>
        <p:nvSpPr>
          <p:cNvPr id="7885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90A2307-34A8-43F6-8A74-DBB80919F774}" type="slidenum">
              <a:rPr lang="fr-FR" altLang="fr-FR">
                <a:latin typeface="Calibri" pitchFamily="34" charset="0"/>
              </a:rPr>
              <a:pPr algn="r" eaLnBrk="1" hangingPunct="1">
                <a:spcBef>
                  <a:spcPct val="0"/>
                </a:spcBef>
              </a:pPr>
              <a:t>11</a:t>
            </a:fld>
            <a:endParaRPr lang="fr-FR" altLang="fr-FR">
              <a:latin typeface="Calibri" pitchFamily="34"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pPr lvl="1" defTabSz="457155" eaLnBrk="1" hangingPunct="1">
              <a:spcBef>
                <a:spcPct val="0"/>
              </a:spcBef>
            </a:pPr>
            <a:r>
              <a:rPr lang="fr-FR" altLang="fr-FR" smtClean="0"/>
              <a:t>où l’hydrogène est converti en hélium</a:t>
            </a:r>
          </a:p>
          <a:p>
            <a:pPr defTabSz="457155" eaLnBrk="1" hangingPunct="1">
              <a:spcBef>
                <a:spcPct val="0"/>
              </a:spcBef>
            </a:pPr>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16</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C6DE9A5-7540-464B-BB46-A515F8439742}" type="slidenum">
              <a:rPr lang="fr-FR" altLang="fr-FR" smtClean="0"/>
              <a:pPr eaLnBrk="1" hangingPunct="1">
                <a:spcBef>
                  <a:spcPct val="0"/>
                </a:spcBef>
              </a:pPr>
              <a:t>17</a:t>
            </a:fld>
            <a:endParaRPr lang="fr-FR" altLang="fr-F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dirty="0" err="1" smtClean="0"/>
              <a:t>Lettre</a:t>
            </a:r>
            <a:r>
              <a:rPr lang="en-US" altLang="en-US" baseline="0" dirty="0" smtClean="0"/>
              <a:t> A et Z: </a:t>
            </a:r>
            <a:r>
              <a:rPr lang="en-US" altLang="en-US" baseline="0" dirty="0" err="1" smtClean="0"/>
              <a:t>symétrie</a:t>
            </a:r>
            <a:r>
              <a:rPr lang="en-US" altLang="en-US" baseline="0" dirty="0" smtClean="0"/>
              <a:t> </a:t>
            </a:r>
            <a:r>
              <a:rPr lang="en-US" altLang="en-US" baseline="0" dirty="0" err="1" smtClean="0"/>
              <a:t>mirroir</a:t>
            </a:r>
            <a:r>
              <a:rPr lang="en-US" altLang="en-US" baseline="0" dirty="0" smtClean="0"/>
              <a:t> et rotation</a:t>
            </a:r>
          </a:p>
          <a:p>
            <a:pPr eaLnBrk="1" hangingPunct="1"/>
            <a:endParaRPr lang="en-US" altLang="en-US" dirty="0" smtClean="0"/>
          </a:p>
          <a:p>
            <a:pPr eaLnBrk="1" hangingPunct="1"/>
            <a:r>
              <a:rPr lang="en-US" altLang="en-US" dirty="0" smtClean="0"/>
              <a:t>Certain properties such as energy can have only discrete values, not continuous values</a:t>
            </a:r>
            <a:endParaRPr lang="fr-FR" altLang="fr-FR" dirty="0" smtClean="0"/>
          </a:p>
          <a:p>
            <a:pPr eaLnBrk="1" hangingPunct="1"/>
            <a:r>
              <a:rPr lang="fr-FR" altLang="fr-FR" dirty="0" smtClean="0"/>
              <a:t>Symétrie de jauge permet de </a:t>
            </a:r>
            <a:r>
              <a:rPr lang="fr-FR" altLang="fr-FR" dirty="0" err="1" smtClean="0"/>
              <a:t>decrire</a:t>
            </a:r>
            <a:r>
              <a:rPr lang="fr-FR" altLang="fr-FR" dirty="0" smtClean="0"/>
              <a:t> les interactions fondamentales via un principe géométrique.</a:t>
            </a:r>
          </a:p>
          <a:p>
            <a:pPr eaLnBrk="1" hangingPunct="1"/>
            <a:r>
              <a:rPr lang="fr-FR" altLang="fr-FR" dirty="0" smtClean="0"/>
              <a:t>L’invariance de jauge ne permet pas aux particules (d’interaction) d’avoir une masse</a:t>
            </a:r>
          </a:p>
          <a:p>
            <a:pPr eaLnBrk="1" hangingPunct="1"/>
            <a:r>
              <a:rPr lang="fr-FR" altLang="fr-FR" dirty="0" smtClean="0"/>
              <a:t>Symétrie permet de relier des </a:t>
            </a:r>
            <a:r>
              <a:rPr lang="fr-FR" altLang="fr-FR" dirty="0" err="1" smtClean="0"/>
              <a:t>phenomenes</a:t>
            </a:r>
            <a:r>
              <a:rPr lang="fr-FR" altLang="fr-FR" dirty="0" smtClean="0"/>
              <a:t> qui n’ont rien a voir a priori</a:t>
            </a:r>
          </a:p>
          <a:p>
            <a:pPr eaLnBrk="1" hangingPunct="1"/>
            <a:r>
              <a:rPr lang="fr-FR" altLang="fr-FR" b="1" dirty="0" smtClean="0"/>
              <a:t>SU(3) X SU(2) X U(1)</a:t>
            </a:r>
            <a:endParaRPr lang="fr-FR" altLang="fr-FR" dirty="0" smtClean="0"/>
          </a:p>
          <a:p>
            <a:pPr eaLnBrk="1" hangingPunct="1"/>
            <a:r>
              <a:rPr lang="fr-FR" altLang="fr-FR" dirty="0" smtClean="0"/>
              <a:t>Transition symétrie </a:t>
            </a:r>
            <a:r>
              <a:rPr lang="fr-FR" altLang="fr-FR" dirty="0" smtClean="0">
                <a:sym typeface="Wingdings" pitchFamily="2" charset="2"/>
              </a:rPr>
              <a:t>&lt; -- &gt;</a:t>
            </a:r>
            <a:r>
              <a:rPr lang="fr-FR" altLang="fr-FR" dirty="0" smtClean="0"/>
              <a:t> </a:t>
            </a:r>
            <a:r>
              <a:rPr lang="fr-FR" altLang="fr-FR" dirty="0" err="1" smtClean="0"/>
              <a:t>higgs</a:t>
            </a:r>
            <a:endParaRPr lang="fr-FR" altLang="fr-FR" dirty="0" smtClean="0"/>
          </a:p>
          <a:p>
            <a:pPr eaLnBrk="1" hangingPunct="1"/>
            <a:r>
              <a:rPr lang="fr-FR" altLang="fr-FR" dirty="0" smtClean="0"/>
              <a:t>Norme d’un vecteur ne </a:t>
            </a:r>
            <a:r>
              <a:rPr lang="fr-FR" altLang="fr-FR" dirty="0" err="1" smtClean="0"/>
              <a:t>depend</a:t>
            </a:r>
            <a:r>
              <a:rPr lang="fr-FR" altLang="fr-FR" dirty="0" smtClean="0"/>
              <a:t> pas de son orientation</a:t>
            </a:r>
          </a:p>
          <a:p>
            <a:pPr eaLnBrk="1" hangingPunct="1"/>
            <a:endParaRPr lang="fr-FR" altLang="fr-FR" dirty="0" smtClean="0"/>
          </a:p>
          <a:p>
            <a:r>
              <a:rPr lang="en-US" altLang="fr-FR" dirty="0" err="1" smtClean="0"/>
              <a:t>Symétries</a:t>
            </a:r>
            <a:endParaRPr lang="en-US" altLang="fr-FR" dirty="0" smtClean="0"/>
          </a:p>
          <a:p>
            <a:r>
              <a:rPr lang="fr-FR" altLang="fr-FR" dirty="0" smtClean="0"/>
              <a:t> Liés aux lois de conservation (énergie…)</a:t>
            </a:r>
          </a:p>
          <a:p>
            <a:r>
              <a:rPr lang="fr-FR" altLang="fr-FR" dirty="0" smtClean="0"/>
              <a:t> liés aux interactions (dites symétries de</a:t>
            </a:r>
          </a:p>
          <a:p>
            <a:r>
              <a:rPr lang="en-US" altLang="fr-FR" dirty="0" err="1" smtClean="0"/>
              <a:t>Jauge</a:t>
            </a:r>
            <a:r>
              <a:rPr lang="en-US" altLang="fr-FR" dirty="0" smtClean="0"/>
              <a:t>)</a:t>
            </a:r>
            <a:endParaRPr lang="fr-FR" altLang="fr-F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18</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19</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20</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09B38B4-9140-48A7-A9D9-94C0E17BEC74}" type="slidenum">
              <a:rPr lang="fr-FR" altLang="fr-FR" smtClean="0"/>
              <a:pPr eaLnBrk="1" hangingPunct="1">
                <a:spcBef>
                  <a:spcPct val="0"/>
                </a:spcBef>
              </a:pPr>
              <a:t>21</a:t>
            </a:fld>
            <a:endParaRPr lang="fr-FR" altLang="fr-FR"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7782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Times New Roman" pitchFamily="18" charset="0"/>
              </a:defRPr>
            </a:lvl1pPr>
            <a:lvl2pPr marL="685817" indent="-263776" algn="l" eaLnBrk="0" hangingPunct="0">
              <a:spcBef>
                <a:spcPct val="30000"/>
              </a:spcBef>
              <a:defRPr sz="1100">
                <a:solidFill>
                  <a:schemeClr val="tx1"/>
                </a:solidFill>
                <a:latin typeface="Times New Roman" pitchFamily="18" charset="0"/>
              </a:defRPr>
            </a:lvl2pPr>
            <a:lvl3pPr marL="1055103" indent="-211021" algn="l" eaLnBrk="0" hangingPunct="0">
              <a:spcBef>
                <a:spcPct val="30000"/>
              </a:spcBef>
              <a:defRPr sz="1100">
                <a:solidFill>
                  <a:schemeClr val="tx1"/>
                </a:solidFill>
                <a:latin typeface="Times New Roman" pitchFamily="18" charset="0"/>
              </a:defRPr>
            </a:lvl3pPr>
            <a:lvl4pPr marL="1477145" indent="-211021" algn="l" eaLnBrk="0" hangingPunct="0">
              <a:spcBef>
                <a:spcPct val="30000"/>
              </a:spcBef>
              <a:defRPr sz="1100">
                <a:solidFill>
                  <a:schemeClr val="tx1"/>
                </a:solidFill>
                <a:latin typeface="Times New Roman" pitchFamily="18" charset="0"/>
              </a:defRPr>
            </a:lvl4pPr>
            <a:lvl5pPr marL="1899186" indent="-211021" algn="l" eaLnBrk="0" hangingPunct="0">
              <a:spcBef>
                <a:spcPct val="30000"/>
              </a:spcBef>
              <a:defRPr sz="1100">
                <a:solidFill>
                  <a:schemeClr val="tx1"/>
                </a:solidFill>
                <a:latin typeface="Times New Roman" pitchFamily="18" charset="0"/>
              </a:defRPr>
            </a:lvl5pPr>
            <a:lvl6pPr marL="2321227" indent="-211021" eaLnBrk="0" fontAlgn="base" hangingPunct="0">
              <a:spcBef>
                <a:spcPct val="30000"/>
              </a:spcBef>
              <a:spcAft>
                <a:spcPct val="0"/>
              </a:spcAft>
              <a:defRPr sz="1100">
                <a:solidFill>
                  <a:schemeClr val="tx1"/>
                </a:solidFill>
                <a:latin typeface="Times New Roman" pitchFamily="18" charset="0"/>
              </a:defRPr>
            </a:lvl6pPr>
            <a:lvl7pPr marL="2743269" indent="-211021" eaLnBrk="0" fontAlgn="base" hangingPunct="0">
              <a:spcBef>
                <a:spcPct val="30000"/>
              </a:spcBef>
              <a:spcAft>
                <a:spcPct val="0"/>
              </a:spcAft>
              <a:defRPr sz="1100">
                <a:solidFill>
                  <a:schemeClr val="tx1"/>
                </a:solidFill>
                <a:latin typeface="Times New Roman" pitchFamily="18" charset="0"/>
              </a:defRPr>
            </a:lvl7pPr>
            <a:lvl8pPr marL="3165310" indent="-211021" eaLnBrk="0" fontAlgn="base" hangingPunct="0">
              <a:spcBef>
                <a:spcPct val="30000"/>
              </a:spcBef>
              <a:spcAft>
                <a:spcPct val="0"/>
              </a:spcAft>
              <a:defRPr sz="1100">
                <a:solidFill>
                  <a:schemeClr val="tx1"/>
                </a:solidFill>
                <a:latin typeface="Times New Roman" pitchFamily="18" charset="0"/>
              </a:defRPr>
            </a:lvl8pPr>
            <a:lvl9pPr marL="3587351" indent="-211021" eaLnBrk="0" fontAlgn="base" hangingPunct="0">
              <a:spcBef>
                <a:spcPct val="30000"/>
              </a:spcBef>
              <a:spcAft>
                <a:spcPct val="0"/>
              </a:spcAft>
              <a:defRPr sz="1100">
                <a:solidFill>
                  <a:schemeClr val="tx1"/>
                </a:solidFill>
                <a:latin typeface="Times New Roman" pitchFamily="18" charset="0"/>
              </a:defRPr>
            </a:lvl9pPr>
          </a:lstStyle>
          <a:p>
            <a:pPr algn="r" eaLnBrk="1" hangingPunct="1">
              <a:spcBef>
                <a:spcPct val="0"/>
              </a:spcBef>
              <a:defRPr/>
            </a:pPr>
            <a:fld id="{8A745D6D-3B1E-410D-8630-A710E424346C}" type="slidenum">
              <a:rPr lang="fr-FR" altLang="fr-FR" sz="1200"/>
              <a:pPr algn="r" eaLnBrk="1" hangingPunct="1">
                <a:spcBef>
                  <a:spcPct val="0"/>
                </a:spcBef>
                <a:defRPr/>
              </a:pPr>
              <a:t>24</a:t>
            </a:fld>
            <a:endParaRPr lang="fr-FR" altLang="fr-F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25</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27</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31</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32</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33</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34</a:t>
            </a:fld>
            <a:endParaRPr lang="fr-FR" sz="1200"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EDADCFE-9918-4CEC-87C7-B6257E4DD4AC}" type="slidenum">
              <a:rPr lang="fr-FR" altLang="fr-FR" smtClean="0"/>
              <a:pPr eaLnBrk="1" hangingPunct="1">
                <a:spcBef>
                  <a:spcPct val="0"/>
                </a:spcBef>
              </a:pPr>
              <a:t>3</a:t>
            </a:fld>
            <a:endParaRPr lang="fr-FR" alt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fr-FR" i="1" smtClean="0"/>
              <a:t>Manipulation d'atomes individuels en utilisant la pointe ultra fine du STM (Scanning Tunneling Microscope.) L'illustration montre 48 atomes de fer (Fe) disposés sur un substrat de cuivre (Cu), en un cercle dont le rayon est de 71,3 Angstroms.</a:t>
            </a:r>
            <a:r>
              <a:rPr lang="en-US" altLang="fr-FR" smtClean="0"/>
              <a:t> </a:t>
            </a:r>
          </a:p>
          <a:p>
            <a:pPr eaLnBrk="1" hangingPunct="1"/>
            <a:endParaRPr lang="en-US" altLang="fr-FR" smtClean="0"/>
          </a:p>
          <a:p>
            <a:pPr eaLnBrk="1" hangingPunct="1"/>
            <a:r>
              <a:rPr lang="en-US" altLang="fr-FR" smtClean="0"/>
              <a:t>Microspo</a:t>
            </a:r>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5495510-D9DC-462A-835B-4B74F4010ED5}" type="slidenum">
              <a:rPr lang="fr-FR" altLang="fr-FR" smtClean="0"/>
              <a:pPr eaLnBrk="1" hangingPunct="1">
                <a:spcBef>
                  <a:spcPct val="0"/>
                </a:spcBef>
              </a:pPr>
              <a:t>4</a:t>
            </a:fld>
            <a:endParaRPr lang="fr-FR" altLang="fr-F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fr-FR" altLang="fr-FR" smtClean="0"/>
              <a:t>Taille</a:t>
            </a:r>
          </a:p>
          <a:p>
            <a:pPr eaLnBrk="1" hangingPunct="1"/>
            <a:r>
              <a:rPr lang="fr-FR" altLang="fr-FR" smtClean="0"/>
              <a:t>Propriéte de l’atome depend de ces constituents</a:t>
            </a:r>
          </a:p>
          <a:p>
            <a:pPr eaLnBrk="1" hangingPunct="1"/>
            <a:r>
              <a:rPr lang="fr-FR" altLang="fr-FR" smtClean="0"/>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A32ED45-CDC3-40C6-85CF-C5853B117276}" type="slidenum">
              <a:rPr lang="fr-FR" altLang="fr-FR" smtClean="0"/>
              <a:pPr eaLnBrk="1" hangingPunct="1">
                <a:spcBef>
                  <a:spcPct val="0"/>
                </a:spcBef>
              </a:pPr>
              <a:t>5</a:t>
            </a:fld>
            <a:endParaRPr lang="fr-FR" altLang="fr-F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7509E1E-3025-4DF1-9D70-23FE74C4E66B}" type="slidenum">
              <a:rPr lang="fr-FR" altLang="fr-FR" smtClean="0"/>
              <a:pPr eaLnBrk="1" hangingPunct="1">
                <a:spcBef>
                  <a:spcPct val="0"/>
                </a:spcBef>
              </a:pPr>
              <a:t>6</a:t>
            </a:fld>
            <a:endParaRPr lang="fr-FR" altLang="fr-F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fr-FR" altLang="fr-FR" smtClean="0"/>
              <a:t>En physique des particules, une interaction par un echange de particule. Ainsi 2 particules interagissent en échangeant une particule</a:t>
            </a:r>
          </a:p>
          <a:p>
            <a:pPr eaLnBrk="1" hangingPunct="1"/>
            <a:endParaRPr lang="fr-FR" altLang="fr-FR" smtClean="0"/>
          </a:p>
          <a:p>
            <a:pPr eaLnBrk="1" hangingPunct="1"/>
            <a:r>
              <a:rPr lang="fr-FR" altLang="fr-FR" smtClean="0"/>
              <a:t>Quark up +2/3</a:t>
            </a:r>
          </a:p>
          <a:p>
            <a:pPr eaLnBrk="1" hangingPunct="1"/>
            <a:r>
              <a:rPr lang="fr-FR" altLang="fr-FR" smtClean="0"/>
              <a:t>Quark down -1/3</a:t>
            </a:r>
          </a:p>
          <a:p>
            <a:pPr eaLnBrk="1" hangingPunct="1"/>
            <a:r>
              <a:rPr lang="fr-FR" altLang="fr-FR" smtClean="0"/>
              <a:t>Transition interaction forte </a:t>
            </a:r>
            <a:r>
              <a:rPr lang="fr-FR" altLang="fr-FR" smtClean="0">
                <a:sym typeface="Wingdings" pitchFamily="2" charset="2"/>
              </a:rPr>
              <a:t>&lt; -- &gt;</a:t>
            </a:r>
            <a:r>
              <a:rPr lang="fr-FR" altLang="fr-FR" smtClean="0"/>
              <a:t> interaction</a:t>
            </a:r>
          </a:p>
          <a:p>
            <a:pPr eaLnBrk="1" hangingPunct="1"/>
            <a:endParaRPr lang="fr-FR" altLang="fr-FR" smtClean="0"/>
          </a:p>
          <a:p>
            <a:pPr eaLnBrk="1" hangingPunct="1"/>
            <a:endParaRPr lang="fr-FR" altLang="fr-FR" smtClean="0"/>
          </a:p>
          <a:p>
            <a:pPr eaLnBrk="1" hangingPunct="1"/>
            <a:r>
              <a:rPr lang="fr-FR" altLang="fr-FR" smtClean="0"/>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200F818-CD7C-49C2-BA99-CAB77C2FFC42}" type="slidenum">
              <a:rPr lang="fr-FR" altLang="fr-FR" smtClean="0"/>
              <a:pPr eaLnBrk="1" hangingPunct="1">
                <a:spcBef>
                  <a:spcPct val="0"/>
                </a:spcBef>
              </a:pPr>
              <a:t>7</a:t>
            </a:fld>
            <a:endParaRPr lang="fr-FR" altLang="fr-F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fr-FR" smtClean="0"/>
              <a:t>Interaction ~force</a:t>
            </a:r>
          </a:p>
          <a:p>
            <a:pPr eaLnBrk="1" hangingPunct="1"/>
            <a:r>
              <a:rPr lang="fr-FR" altLang="fr-FR" smtClean="0"/>
              <a:t>Principe relativiste exclut tout action instanée à distance</a:t>
            </a:r>
          </a:p>
          <a:p>
            <a:pPr eaLnBrk="1" hangingPunct="1"/>
            <a:endParaRPr lang="en-US"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A399EBC-FF42-4323-BB32-202DFE41E668}" type="slidenum">
              <a:rPr lang="fr-FR" altLang="fr-FR" smtClean="0"/>
              <a:pPr eaLnBrk="1" hangingPunct="1">
                <a:spcBef>
                  <a:spcPct val="0"/>
                </a:spcBef>
              </a:pPr>
              <a:t>8</a:t>
            </a:fld>
            <a:endParaRPr lang="fr-FR" altLang="fr-F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fr-FR" altLang="fr-FR" smtClean="0"/>
              <a:t>M_gamma=0  =</a:t>
            </a:r>
            <a:r>
              <a:rPr lang="fr-FR" altLang="fr-FR" smtClean="0">
                <a:sym typeface="Wingdings" pitchFamily="2" charset="2"/>
              </a:rPr>
              <a:t> portée infini</a:t>
            </a:r>
          </a:p>
          <a:p>
            <a:pPr eaLnBrk="1" hangingPunct="1"/>
            <a:r>
              <a:rPr lang="fr-FR" altLang="fr-FR" smtClean="0"/>
              <a:t>Répulsion entre objets de </a:t>
            </a:r>
          </a:p>
          <a:p>
            <a:pPr eaLnBrk="1" hangingPunct="1"/>
            <a:r>
              <a:rPr lang="fr-FR" altLang="fr-FR" smtClean="0"/>
              <a:t>charges électriques identiques</a:t>
            </a:r>
          </a:p>
          <a:p>
            <a:pPr eaLnBrk="1" hangingPunct="1"/>
            <a:r>
              <a:rPr lang="fr-FR" altLang="fr-FR" smtClean="0"/>
              <a:t>(attraction si charges opposées)</a:t>
            </a:r>
          </a:p>
          <a:p>
            <a:pPr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46A40A1-51A2-4D93-99D8-E3A5299A2F4F}" type="slidenum">
              <a:rPr lang="fr-FR" altLang="fr-FR" smtClean="0"/>
              <a:pPr eaLnBrk="1" hangingPunct="1">
                <a:spcBef>
                  <a:spcPct val="0"/>
                </a:spcBef>
              </a:pPr>
              <a:t>9</a:t>
            </a:fld>
            <a:endParaRPr lang="fr-FR" altLang="fr-F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altLang="fr-FR" dirty="0" smtClean="0"/>
          </a:p>
          <a:p>
            <a:pPr eaLnBrk="1" hangingPunct="1"/>
            <a:r>
              <a:rPr lang="fr-FR" altLang="fr-FR" dirty="0" smtClean="0"/>
              <a:t>Analogie avec </a:t>
            </a:r>
            <a:r>
              <a:rPr lang="fr-FR" altLang="fr-FR" dirty="0" err="1" smtClean="0"/>
              <a:t>elastique</a:t>
            </a:r>
            <a:endParaRPr lang="fr-FR" altLang="fr-FR" dirty="0" smtClean="0"/>
          </a:p>
          <a:p>
            <a:pPr eaLnBrk="1" hangingPunct="1"/>
            <a:r>
              <a:rPr lang="en-US" altLang="fr-FR" dirty="0" smtClean="0"/>
              <a:t>Confinement </a:t>
            </a:r>
            <a:r>
              <a:rPr lang="en-US" altLang="fr-FR" dirty="0" err="1" smtClean="0"/>
              <a:t>millenaire</a:t>
            </a:r>
            <a:r>
              <a:rPr lang="en-US" altLang="fr-FR" dirty="0" smtClean="0"/>
              <a:t> 1 million de dollar</a:t>
            </a:r>
            <a:endParaRPr lang="fr-FR" alt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wmf"/><Relationship Id="rId1" Type="http://schemas.openxmlformats.org/officeDocument/2006/relationships/vmlDrawing" Target="../drawings/vmlDrawing1.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65"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44962632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55476681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380762625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433409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1665712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75586223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73785731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816511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281602863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63342813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smtClean="0"/>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oleObject" Target="../embeddings/oleObject2.bin"/><Relationship Id="rId9" Type="http://schemas.openxmlformats.org/officeDocument/2006/relationships/image" Target="../media/image43.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oleObject" Target="../embeddings/oleObject3.bin"/><Relationship Id="rId7" Type="http://schemas.openxmlformats.org/officeDocument/2006/relationships/image" Target="../media/image43.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oleObject" Target="../embeddings/oleObject4.bin"/><Relationship Id="rId9" Type="http://schemas.openxmlformats.org/officeDocument/2006/relationships/image" Target="../media/image43.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gif"/></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w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29950" y="658950"/>
            <a:ext cx="8229600" cy="1520825"/>
          </a:xfrm>
        </p:spPr>
        <p:txBody>
          <a:bodyPr/>
          <a:lstStyle/>
          <a:p>
            <a:pPr algn="l" eaLnBrk="1" hangingPunct="1"/>
            <a:r>
              <a:rPr lang="fr-FR" sz="4400" dirty="0" smtClean="0"/>
              <a:t>Particules </a:t>
            </a:r>
            <a:br>
              <a:rPr lang="fr-FR" sz="4400" dirty="0" smtClean="0"/>
            </a:br>
            <a:r>
              <a:rPr lang="fr-FR" sz="4400" dirty="0" smtClean="0"/>
              <a:t>et Interactions</a:t>
            </a:r>
          </a:p>
        </p:txBody>
      </p:sp>
      <p:sp>
        <p:nvSpPr>
          <p:cNvPr id="4099" name="Rectangle 3"/>
          <p:cNvSpPr>
            <a:spLocks noGrp="1" noChangeArrowheads="1"/>
          </p:cNvSpPr>
          <p:nvPr>
            <p:ph type="subTitle" idx="1"/>
          </p:nvPr>
        </p:nvSpPr>
        <p:spPr>
          <a:xfrm>
            <a:off x="158825" y="2696491"/>
            <a:ext cx="6039853" cy="1303338"/>
          </a:xfrm>
        </p:spPr>
        <p:txBody>
          <a:bodyPr/>
          <a:lstStyle/>
          <a:p>
            <a:pPr algn="l" eaLnBrk="1" hangingPunct="1">
              <a:lnSpc>
                <a:spcPct val="90000"/>
              </a:lnSpc>
            </a:pPr>
            <a:r>
              <a:rPr lang="fr-FR" dirty="0" smtClean="0"/>
              <a:t>Nikola </a:t>
            </a:r>
            <a:r>
              <a:rPr lang="fr-FR" dirty="0" err="1" smtClean="0"/>
              <a:t>Makovec</a:t>
            </a:r>
            <a:r>
              <a:rPr lang="fr-FR" dirty="0" smtClean="0"/>
              <a:t> </a:t>
            </a:r>
          </a:p>
          <a:p>
            <a:pPr algn="l" eaLnBrk="1" hangingPunct="1">
              <a:lnSpc>
                <a:spcPct val="90000"/>
              </a:lnSpc>
            </a:pPr>
            <a:r>
              <a:rPr lang="fr-FR" dirty="0" smtClean="0"/>
              <a:t>Nicolas Arnaud</a:t>
            </a:r>
          </a:p>
          <a:p>
            <a:pPr algn="l" eaLnBrk="1" hangingPunct="1">
              <a:lnSpc>
                <a:spcPct val="90000"/>
              </a:lnSpc>
            </a:pPr>
            <a:endParaRPr lang="fr-FR" sz="1400" dirty="0" smtClean="0"/>
          </a:p>
          <a:p>
            <a:pPr algn="l" eaLnBrk="1" hangingPunct="1">
              <a:lnSpc>
                <a:spcPct val="90000"/>
              </a:lnSpc>
            </a:pPr>
            <a:endParaRPr lang="fr-FR" sz="1400" dirty="0"/>
          </a:p>
          <a:p>
            <a:pPr algn="l" eaLnBrk="1" hangingPunct="1">
              <a:lnSpc>
                <a:spcPct val="90000"/>
              </a:lnSpc>
            </a:pPr>
            <a:endParaRPr lang="fr-FR" sz="1400" dirty="0" smtClean="0"/>
          </a:p>
          <a:p>
            <a:pPr algn="l" eaLnBrk="1" hangingPunct="1">
              <a:lnSpc>
                <a:spcPct val="90000"/>
              </a:lnSpc>
            </a:pPr>
            <a:endParaRPr lang="fr-FR" sz="1400" dirty="0"/>
          </a:p>
          <a:p>
            <a:pPr algn="l" eaLnBrk="1" hangingPunct="1">
              <a:lnSpc>
                <a:spcPct val="90000"/>
              </a:lnSpc>
            </a:pPr>
            <a:endParaRPr lang="fr-FR" sz="1400" dirty="0" smtClean="0"/>
          </a:p>
          <a:p>
            <a:pPr algn="l" eaLnBrk="1" hangingPunct="1">
              <a:lnSpc>
                <a:spcPct val="90000"/>
              </a:lnSpc>
            </a:pPr>
            <a:endParaRPr lang="fr-FR" sz="1400" dirty="0" smtClean="0"/>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7325" y="3987829"/>
            <a:ext cx="6521118" cy="757130"/>
          </a:xfrm>
          <a:prstGeom prst="rect">
            <a:avLst/>
          </a:prstGeom>
        </p:spPr>
        <p:txBody>
          <a:bodyPr wrap="square">
            <a:spAutoFit/>
          </a:bodyPr>
          <a:lstStyle/>
          <a:p>
            <a:pPr>
              <a:lnSpc>
                <a:spcPct val="90000"/>
              </a:lnSpc>
            </a:pPr>
            <a:r>
              <a:rPr lang="fr-FR" sz="2400" dirty="0"/>
              <a:t>Laboratoire de l’Accélérateur Linéaire</a:t>
            </a:r>
          </a:p>
          <a:p>
            <a:pPr>
              <a:lnSpc>
                <a:spcPct val="90000"/>
              </a:lnSpc>
            </a:pPr>
            <a:r>
              <a:rPr lang="fr-FR" sz="2400" dirty="0"/>
              <a:t>CNRS/IN2P3, Université Paris-Sud</a:t>
            </a:r>
          </a:p>
        </p:txBody>
      </p:sp>
      <p:sp>
        <p:nvSpPr>
          <p:cNvPr id="3" name="Rectangle 2"/>
          <p:cNvSpPr/>
          <p:nvPr/>
        </p:nvSpPr>
        <p:spPr>
          <a:xfrm>
            <a:off x="1703442" y="5191686"/>
            <a:ext cx="3210134" cy="430887"/>
          </a:xfrm>
          <a:prstGeom prst="rect">
            <a:avLst/>
          </a:prstGeom>
        </p:spPr>
        <p:txBody>
          <a:bodyPr wrap="none">
            <a:spAutoFit/>
          </a:bodyPr>
          <a:lstStyle/>
          <a:p>
            <a:pPr eaLnBrk="1" hangingPunct="1">
              <a:lnSpc>
                <a:spcPct val="90000"/>
              </a:lnSpc>
            </a:pPr>
            <a:r>
              <a:rPr lang="fr-FR" sz="2400" dirty="0" err="1"/>
              <a:t>Masterclasses</a:t>
            </a:r>
            <a:r>
              <a:rPr lang="fr-FR" sz="2400"/>
              <a:t> </a:t>
            </a:r>
            <a:r>
              <a:rPr lang="fr-FR" sz="2400" smtClean="0"/>
              <a:t>2017</a:t>
            </a:r>
            <a:endParaRPr lang="fr-FR" sz="2400" dirty="0"/>
          </a:p>
        </p:txBody>
      </p:sp>
    </p:spTree>
    <p:extLst>
      <p:ext uri="{BB962C8B-B14F-4D97-AF65-F5344CB8AC3E}">
        <p14:creationId xmlns:p14="http://schemas.microsoft.com/office/powerpoint/2010/main" val="2637987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5D6AF71-9A56-4E0B-9131-501C31385885}" type="slidenum">
              <a:rPr lang="fr-FR" altLang="en-US" sz="1200" smtClean="0">
                <a:solidFill>
                  <a:schemeClr val="tx2"/>
                </a:solidFill>
              </a:rPr>
              <a:pPr eaLnBrk="1" hangingPunct="1">
                <a:spcBef>
                  <a:spcPct val="0"/>
                </a:spcBef>
                <a:buClrTx/>
                <a:buSzTx/>
                <a:buFontTx/>
                <a:buNone/>
              </a:pPr>
              <a:t>10</a:t>
            </a:fld>
            <a:endParaRPr lang="fr-FR" altLang="en-US" sz="1200" smtClean="0">
              <a:solidFill>
                <a:schemeClr val="tx2"/>
              </a:solidFill>
            </a:endParaRPr>
          </a:p>
        </p:txBody>
      </p:sp>
      <p:sp>
        <p:nvSpPr>
          <p:cNvPr id="14339" name="Rectangle 2"/>
          <p:cNvSpPr>
            <a:spLocks noGrp="1" noChangeArrowheads="1"/>
          </p:cNvSpPr>
          <p:nvPr>
            <p:ph type="title"/>
          </p:nvPr>
        </p:nvSpPr>
        <p:spPr>
          <a:xfrm>
            <a:off x="1598912" y="0"/>
            <a:ext cx="5979522" cy="523220"/>
          </a:xfrm>
        </p:spPr>
        <p:txBody>
          <a:bodyPr/>
          <a:lstStyle/>
          <a:p>
            <a:pPr eaLnBrk="1" hangingPunct="1"/>
            <a:r>
              <a:rPr lang="fr-FR" altLang="fr-FR" dirty="0" smtClean="0"/>
              <a:t>L’interaction nucléaire faible</a:t>
            </a:r>
          </a:p>
        </p:txBody>
      </p:sp>
      <p:sp>
        <p:nvSpPr>
          <p:cNvPr id="14340" name="Rectangle 3"/>
          <p:cNvSpPr>
            <a:spLocks noGrp="1" noChangeArrowheads="1"/>
          </p:cNvSpPr>
          <p:nvPr>
            <p:ph type="body" idx="1"/>
          </p:nvPr>
        </p:nvSpPr>
        <p:spPr>
          <a:xfrm>
            <a:off x="119381" y="767398"/>
            <a:ext cx="5443220" cy="5694362"/>
          </a:xfrm>
        </p:spPr>
        <p:txBody>
          <a:bodyPr/>
          <a:lstStyle/>
          <a:p>
            <a:pPr eaLnBrk="1" hangingPunct="1">
              <a:lnSpc>
                <a:spcPct val="90000"/>
              </a:lnSpc>
            </a:pPr>
            <a:r>
              <a:rPr lang="fr-FR" altLang="fr-FR" sz="2400" dirty="0" smtClean="0"/>
              <a:t>Responsable de:</a:t>
            </a:r>
          </a:p>
          <a:p>
            <a:pPr lvl="1" eaLnBrk="1" hangingPunct="1">
              <a:lnSpc>
                <a:spcPct val="90000"/>
              </a:lnSpc>
            </a:pPr>
            <a:r>
              <a:rPr lang="fr-FR" altLang="fr-FR" sz="2000" dirty="0" smtClean="0"/>
              <a:t>Radioactivité β </a:t>
            </a:r>
          </a:p>
          <a:p>
            <a:pPr lvl="1" eaLnBrk="1" hangingPunct="1">
              <a:lnSpc>
                <a:spcPct val="90000"/>
              </a:lnSpc>
            </a:pPr>
            <a:r>
              <a:rPr lang="fr-FR" altLang="fr-FR" sz="2000" dirty="0" smtClean="0"/>
              <a:t>Participe aux réactions nucléaires au </a:t>
            </a:r>
            <a:r>
              <a:rPr lang="fr-FR" altLang="fr-FR" sz="2000" dirty="0" err="1" smtClean="0"/>
              <a:t>coeur</a:t>
            </a:r>
            <a:r>
              <a:rPr lang="fr-FR" altLang="fr-FR" sz="2000" dirty="0" smtClean="0"/>
              <a:t> du Soleil</a:t>
            </a:r>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eaLnBrk="1" hangingPunct="1">
              <a:lnSpc>
                <a:spcPct val="90000"/>
              </a:lnSpc>
            </a:pPr>
            <a:r>
              <a:rPr lang="en-US" altLang="fr-FR" sz="2200" smtClean="0"/>
              <a:t>10 000 </a:t>
            </a:r>
            <a:r>
              <a:rPr lang="en-US" altLang="fr-FR" sz="2200" dirty="0" err="1" smtClean="0"/>
              <a:t>fois</a:t>
            </a:r>
            <a:r>
              <a:rPr lang="en-US" altLang="fr-FR" sz="2200" dirty="0" smtClean="0"/>
              <a:t> </a:t>
            </a:r>
            <a:r>
              <a:rPr lang="en-US" altLang="fr-FR" sz="2200" dirty="0" smtClean="0">
                <a:solidFill>
                  <a:srgbClr val="990099"/>
                </a:solidFill>
              </a:rPr>
              <a:t>plus </a:t>
            </a:r>
            <a:r>
              <a:rPr lang="en-US" altLang="fr-FR" sz="2200" dirty="0" err="1" smtClean="0">
                <a:solidFill>
                  <a:srgbClr val="990099"/>
                </a:solidFill>
              </a:rPr>
              <a:t>faible</a:t>
            </a:r>
            <a:r>
              <a:rPr lang="en-US" altLang="fr-FR" sz="2200" dirty="0" smtClean="0">
                <a:solidFill>
                  <a:srgbClr val="990099"/>
                </a:solidFill>
              </a:rPr>
              <a:t> </a:t>
            </a:r>
            <a:r>
              <a:rPr lang="en-US" altLang="fr-FR" sz="2200" dirty="0" err="1" smtClean="0">
                <a:solidFill>
                  <a:srgbClr val="990099"/>
                </a:solidFill>
              </a:rPr>
              <a:t>que</a:t>
            </a:r>
            <a:r>
              <a:rPr lang="en-US" altLang="fr-FR" sz="2200" dirty="0" smtClean="0">
                <a:solidFill>
                  <a:srgbClr val="990099"/>
                </a:solidFill>
              </a:rPr>
              <a:t> </a:t>
            </a:r>
            <a:r>
              <a:rPr lang="en-US" altLang="fr-FR" sz="2200" dirty="0" err="1" smtClean="0">
                <a:solidFill>
                  <a:srgbClr val="990099"/>
                </a:solidFill>
              </a:rPr>
              <a:t>l'interaction</a:t>
            </a:r>
            <a:r>
              <a:rPr lang="en-US" altLang="fr-FR" sz="2200" dirty="0" smtClean="0">
                <a:solidFill>
                  <a:srgbClr val="990099"/>
                </a:solidFill>
              </a:rPr>
              <a:t> forte</a:t>
            </a:r>
          </a:p>
          <a:p>
            <a:pPr eaLnBrk="1" hangingPunct="1">
              <a:lnSpc>
                <a:spcPct val="90000"/>
              </a:lnSpc>
              <a:buFont typeface="Wingdings" pitchFamily="2" charset="2"/>
              <a:buNone/>
            </a:pPr>
            <a:endParaRPr lang="en-US" altLang="fr-FR" sz="2200" dirty="0" smtClean="0"/>
          </a:p>
          <a:p>
            <a:pPr eaLnBrk="1" hangingPunct="1">
              <a:lnSpc>
                <a:spcPct val="90000"/>
              </a:lnSpc>
            </a:pPr>
            <a:r>
              <a:rPr lang="en-US" altLang="fr-FR" sz="2200" dirty="0" err="1" smtClean="0"/>
              <a:t>Portée</a:t>
            </a:r>
            <a:r>
              <a:rPr lang="en-US" altLang="fr-FR" sz="2200" smtClean="0"/>
              <a:t>: 10</a:t>
            </a:r>
            <a:r>
              <a:rPr lang="en-US" altLang="fr-FR" sz="2200" baseline="30000" smtClean="0">
                <a:latin typeface="Symbol" panose="05050102010706020507" pitchFamily="18" charset="2"/>
              </a:rPr>
              <a:t>-18</a:t>
            </a:r>
            <a:r>
              <a:rPr lang="en-US" altLang="fr-FR" sz="2200" baseline="30000" smtClean="0"/>
              <a:t> </a:t>
            </a:r>
            <a:r>
              <a:rPr lang="en-US" altLang="fr-FR" sz="2200" smtClean="0"/>
              <a:t>m</a:t>
            </a:r>
            <a:endParaRPr lang="en-US" altLang="fr-FR" sz="2200" dirty="0" smtClean="0"/>
          </a:p>
          <a:p>
            <a:pPr lvl="1" eaLnBrk="1" hangingPunct="1">
              <a:lnSpc>
                <a:spcPct val="90000"/>
              </a:lnSpc>
            </a:pPr>
            <a:r>
              <a:rPr lang="en-US" altLang="fr-FR" sz="2000" dirty="0" err="1" smtClean="0"/>
              <a:t>Expliquée</a:t>
            </a:r>
            <a:r>
              <a:rPr lang="en-US" altLang="fr-FR" sz="2000" dirty="0" smtClean="0"/>
              <a:t> par la </a:t>
            </a:r>
            <a:r>
              <a:rPr lang="en-US" altLang="fr-FR" sz="2000" dirty="0" err="1" smtClean="0">
                <a:solidFill>
                  <a:srgbClr val="990099"/>
                </a:solidFill>
              </a:rPr>
              <a:t>grande</a:t>
            </a:r>
            <a:r>
              <a:rPr lang="en-US" altLang="fr-FR" sz="2000" dirty="0" smtClean="0">
                <a:solidFill>
                  <a:srgbClr val="990099"/>
                </a:solidFill>
              </a:rPr>
              <a:t> masse des bosons de </a:t>
            </a:r>
            <a:r>
              <a:rPr lang="en-US" altLang="fr-FR" sz="2000" dirty="0" err="1" smtClean="0">
                <a:solidFill>
                  <a:srgbClr val="990099"/>
                </a:solidFill>
              </a:rPr>
              <a:t>jauge</a:t>
            </a:r>
            <a:r>
              <a:rPr lang="en-US" altLang="fr-FR" sz="2000" dirty="0" smtClean="0"/>
              <a:t> de </a:t>
            </a:r>
            <a:r>
              <a:rPr lang="en-US" altLang="fr-FR" sz="2000" dirty="0" err="1" smtClean="0"/>
              <a:t>l'interaction</a:t>
            </a:r>
            <a:r>
              <a:rPr lang="en-US" altLang="fr-FR" sz="2000" dirty="0" smtClean="0"/>
              <a:t> </a:t>
            </a:r>
            <a:r>
              <a:rPr lang="en-US" altLang="fr-FR" sz="2000" dirty="0" err="1" smtClean="0"/>
              <a:t>faible</a:t>
            </a:r>
            <a:r>
              <a:rPr lang="en-US" altLang="fr-FR" sz="2000" dirty="0" smtClean="0"/>
              <a:t>.</a:t>
            </a:r>
          </a:p>
          <a:p>
            <a:pPr lvl="1" eaLnBrk="1" hangingPunct="1">
              <a:lnSpc>
                <a:spcPct val="90000"/>
              </a:lnSpc>
            </a:pPr>
            <a:endParaRPr lang="en-US" altLang="fr-FR" sz="2000" dirty="0" smtClean="0"/>
          </a:p>
        </p:txBody>
      </p:sp>
      <p:sp>
        <p:nvSpPr>
          <p:cNvPr id="14341"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t>Médiateurs : </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 et Z</a:t>
            </a:r>
            <a:r>
              <a:rPr lang="fr-FR" altLang="fr-FR" sz="2000" b="1" baseline="30000">
                <a:solidFill>
                  <a:srgbClr val="FF0000"/>
                </a:solidFill>
              </a:rPr>
              <a:t>0</a:t>
            </a:r>
          </a:p>
        </p:txBody>
      </p:sp>
      <p:pic>
        <p:nvPicPr>
          <p:cNvPr id="143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412" y="3718560"/>
            <a:ext cx="3042581" cy="22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6" name="Picture 2" descr="http://upload.wikimedia.org/wikipedia/commons/thumb/c/ca/Beta_decay_artistic.svg/220px-Beta_decay_artistic.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634" y="1031650"/>
            <a:ext cx="3450359" cy="232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44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9CBDA8E-227B-465A-8778-FD9715597324}" type="slidenum">
              <a:rPr lang="fr-FR" altLang="en-US" sz="1200" smtClean="0">
                <a:solidFill>
                  <a:schemeClr val="tx2"/>
                </a:solidFill>
              </a:rPr>
              <a:pPr eaLnBrk="1" hangingPunct="1">
                <a:spcBef>
                  <a:spcPct val="0"/>
                </a:spcBef>
                <a:buClrTx/>
                <a:buSzTx/>
                <a:buFontTx/>
                <a:buNone/>
              </a:pPr>
              <a:t>11</a:t>
            </a:fld>
            <a:endParaRPr lang="fr-FR" altLang="en-US" sz="1200" smtClean="0">
              <a:solidFill>
                <a:schemeClr val="tx2"/>
              </a:solidFill>
            </a:endParaRPr>
          </a:p>
        </p:txBody>
      </p:sp>
      <p:sp>
        <p:nvSpPr>
          <p:cNvPr id="15364" name="Rectangle 2"/>
          <p:cNvSpPr>
            <a:spLocks noGrp="1" noChangeArrowheads="1"/>
          </p:cNvSpPr>
          <p:nvPr>
            <p:ph type="title" idx="4294967295"/>
          </p:nvPr>
        </p:nvSpPr>
        <p:spPr>
          <a:xfrm>
            <a:off x="2613025" y="0"/>
            <a:ext cx="3951288" cy="519113"/>
          </a:xfrm>
        </p:spPr>
        <p:txBody>
          <a:bodyPr wrap="square" anchor="ctr"/>
          <a:lstStyle/>
          <a:p>
            <a:pPr eaLnBrk="1" hangingPunct="1"/>
            <a:r>
              <a:rPr lang="en-US" altLang="fr-FR" sz="2400" smtClean="0"/>
              <a:t>La gravitation</a:t>
            </a:r>
          </a:p>
        </p:txBody>
      </p:sp>
      <p:sp>
        <p:nvSpPr>
          <p:cNvPr id="91141" name="Rectangle 3"/>
          <p:cNvSpPr>
            <a:spLocks noGrp="1" noChangeArrowheads="1"/>
          </p:cNvSpPr>
          <p:nvPr>
            <p:ph type="body" idx="4294967295"/>
          </p:nvPr>
        </p:nvSpPr>
        <p:spPr>
          <a:xfrm>
            <a:off x="180975" y="670242"/>
            <a:ext cx="5334000" cy="6051233"/>
          </a:xfrm>
        </p:spPr>
        <p:txBody>
          <a:bodyPr/>
          <a:lstStyle/>
          <a:p>
            <a:pPr eaLnBrk="1" hangingPunct="1">
              <a:defRPr/>
            </a:pPr>
            <a:r>
              <a:rPr lang="en-US" sz="2200" dirty="0" err="1" smtClean="0">
                <a:latin typeface="+mj-lt"/>
              </a:rPr>
              <a:t>Responsable</a:t>
            </a:r>
            <a:r>
              <a:rPr lang="en-US" sz="2200" dirty="0" smtClean="0">
                <a:latin typeface="+mj-lt"/>
              </a:rPr>
              <a:t> </a:t>
            </a:r>
            <a:r>
              <a:rPr lang="en-US" sz="2200" dirty="0">
                <a:latin typeface="+mj-lt"/>
              </a:rPr>
              <a:t>de la </a:t>
            </a:r>
            <a:r>
              <a:rPr lang="en-US" sz="2200" dirty="0" err="1">
                <a:latin typeface="+mj-lt"/>
              </a:rPr>
              <a:t>pesanteur</a:t>
            </a:r>
            <a:r>
              <a:rPr lang="en-US" sz="2200" dirty="0">
                <a:latin typeface="+mj-lt"/>
              </a:rPr>
              <a:t>, des </a:t>
            </a:r>
            <a:r>
              <a:rPr lang="en-US" sz="2200" dirty="0" err="1">
                <a:latin typeface="+mj-lt"/>
              </a:rPr>
              <a:t>marées</a:t>
            </a:r>
            <a:r>
              <a:rPr lang="en-US" sz="2200" dirty="0">
                <a:latin typeface="+mj-lt"/>
              </a:rPr>
              <a:t>, </a:t>
            </a:r>
            <a:r>
              <a:rPr lang="en-US" sz="2200" dirty="0" smtClean="0">
                <a:latin typeface="+mj-lt"/>
              </a:rPr>
              <a:t>des </a:t>
            </a:r>
            <a:r>
              <a:rPr lang="en-US" sz="2200" dirty="0" err="1">
                <a:latin typeface="+mj-lt"/>
              </a:rPr>
              <a:t>mouvements</a:t>
            </a:r>
            <a:r>
              <a:rPr lang="en-US" sz="2200" dirty="0">
                <a:latin typeface="+mj-lt"/>
              </a:rPr>
              <a:t> des </a:t>
            </a:r>
            <a:r>
              <a:rPr lang="en-US" sz="2200" dirty="0" err="1">
                <a:latin typeface="+mj-lt"/>
              </a:rPr>
              <a:t>astres</a:t>
            </a:r>
            <a:r>
              <a:rPr lang="en-US" sz="2200" dirty="0">
                <a:latin typeface="+mj-lt"/>
              </a:rPr>
              <a:t>, … </a:t>
            </a:r>
            <a:endParaRPr lang="en-US" sz="2200" dirty="0" smtClean="0">
              <a:latin typeface="+mj-lt"/>
            </a:endParaRPr>
          </a:p>
          <a:p>
            <a:pPr eaLnBrk="1" hangingPunct="1">
              <a:defRPr/>
            </a:pPr>
            <a:endParaRPr lang="en-US" sz="800" dirty="0">
              <a:latin typeface="+mj-lt"/>
            </a:endParaRPr>
          </a:p>
          <a:p>
            <a:pPr eaLnBrk="1" hangingPunct="1">
              <a:defRPr/>
            </a:pPr>
            <a:r>
              <a:rPr lang="fr-FR" altLang="fr-FR" sz="2200" dirty="0" smtClean="0"/>
              <a:t>Force complètement négligeable à l’échelle du noyau</a:t>
            </a:r>
          </a:p>
          <a:p>
            <a:pPr lvl="1" eaLnBrk="1" hangingPunct="1">
              <a:defRPr/>
            </a:pPr>
            <a:r>
              <a:rPr lang="fr-FR" altLang="fr-FR" sz="2000" dirty="0" smtClean="0">
                <a:latin typeface="+mj-lt"/>
              </a:rPr>
              <a:t>10</a:t>
            </a:r>
            <a:r>
              <a:rPr lang="fr-FR" altLang="fr-FR" sz="2000" baseline="30000" dirty="0" smtClean="0">
                <a:latin typeface="+mj-lt"/>
              </a:rPr>
              <a:t>-33 </a:t>
            </a:r>
            <a:r>
              <a:rPr lang="fr-FR" altLang="fr-FR" sz="2000" baseline="30000" dirty="0">
                <a:latin typeface="+mj-lt"/>
              </a:rPr>
              <a:t> </a:t>
            </a:r>
            <a:r>
              <a:rPr lang="fr-FR" altLang="fr-FR" sz="2000" dirty="0" smtClean="0">
                <a:latin typeface="+mj-lt"/>
              </a:rPr>
              <a:t>fois plus faible que l’interaction faible</a:t>
            </a:r>
          </a:p>
          <a:p>
            <a:pPr lvl="1" eaLnBrk="1" hangingPunct="1">
              <a:defRPr/>
            </a:pPr>
            <a:r>
              <a:rPr lang="fr-FR" altLang="fr-FR" sz="2000" dirty="0" smtClean="0">
                <a:latin typeface="+mj-lt"/>
              </a:rPr>
              <a:t>Mais portée infinie et interaction uniquement  attractive</a:t>
            </a:r>
          </a:p>
          <a:p>
            <a:pPr marL="344487" lvl="1" indent="0" eaLnBrk="1" hangingPunct="1">
              <a:buNone/>
              <a:defRPr/>
            </a:pPr>
            <a:r>
              <a:rPr lang="fr-FR" altLang="fr-FR" sz="2000">
                <a:latin typeface="+mj-lt"/>
                <a:sym typeface="Symbol"/>
              </a:rPr>
              <a:t> </a:t>
            </a:r>
            <a:r>
              <a:rPr lang="fr-FR" altLang="fr-FR" sz="2000" smtClean="0">
                <a:latin typeface="+mj-lt"/>
                <a:sym typeface="Symbol"/>
              </a:rPr>
              <a:t>   </a:t>
            </a:r>
            <a:r>
              <a:rPr lang="fr-FR" altLang="fr-FR" sz="2000" dirty="0" smtClean="0">
                <a:latin typeface="+mj-lt"/>
              </a:rPr>
              <a:t>dominante à grande échelle</a:t>
            </a:r>
          </a:p>
          <a:p>
            <a:pPr marL="344487" lvl="1" indent="0" eaLnBrk="1" hangingPunct="1">
              <a:buFont typeface="Wingdings" pitchFamily="2" charset="2"/>
              <a:buNone/>
              <a:defRPr/>
            </a:pPr>
            <a:endParaRPr lang="fr-FR" altLang="fr-FR" sz="800" dirty="0" smtClean="0"/>
          </a:p>
          <a:p>
            <a:pPr eaLnBrk="1" hangingPunct="1">
              <a:defRPr/>
            </a:pPr>
            <a:r>
              <a:rPr lang="fr-FR" altLang="fr-FR" sz="2200" dirty="0" smtClean="0"/>
              <a:t>Décrite par la relativité générale</a:t>
            </a:r>
          </a:p>
          <a:p>
            <a:pPr lvl="1" eaLnBrk="1" hangingPunct="1">
              <a:defRPr/>
            </a:pPr>
            <a:r>
              <a:rPr lang="fr-FR" altLang="fr-FR" sz="2000" dirty="0" smtClean="0"/>
              <a:t>La gravitation est issue d’une déformation de l’espace temps</a:t>
            </a:r>
            <a:endParaRPr lang="fr-FR" altLang="fr-FR" sz="2200" dirty="0" smtClean="0"/>
          </a:p>
          <a:p>
            <a:pPr lvl="1" eaLnBrk="1" hangingPunct="1">
              <a:defRPr/>
            </a:pPr>
            <a:endParaRPr lang="fr-FR" altLang="fr-FR" sz="2000" dirty="0" smtClean="0"/>
          </a:p>
          <a:p>
            <a:pPr lvl="1" eaLnBrk="1" hangingPunct="1">
              <a:defRPr/>
            </a:pPr>
            <a:endParaRPr lang="fr-FR" altLang="fr-FR" sz="2000" dirty="0" smtClean="0"/>
          </a:p>
          <a:p>
            <a:pPr lvl="1" eaLnBrk="1" hangingPunct="1">
              <a:defRPr/>
            </a:pPr>
            <a:endParaRPr lang="fr-FR" altLang="fr-FR" sz="2000" dirty="0" smtClean="0"/>
          </a:p>
        </p:txBody>
      </p:sp>
      <p:sp>
        <p:nvSpPr>
          <p:cNvPr id="15366" name="Text Box 4"/>
          <p:cNvSpPr txBox="1">
            <a:spLocks noChangeArrowheads="1"/>
          </p:cNvSpPr>
          <p:nvPr/>
        </p:nvSpPr>
        <p:spPr bwMode="auto">
          <a:xfrm>
            <a:off x="656590" y="6083300"/>
            <a:ext cx="3898900" cy="425450"/>
          </a:xfrm>
          <a:prstGeom prst="rect">
            <a:avLst/>
          </a:prstGeom>
          <a:solidFill>
            <a:srgbClr val="FFFF00"/>
          </a:solidFill>
          <a:ln w="28575">
            <a:solidFill>
              <a:schemeClr val="tx1"/>
            </a:solidFill>
            <a:miter lim="800000"/>
            <a:headEnd/>
            <a:tailEnd/>
          </a:ln>
        </p:spPr>
        <p:txBody>
          <a:bodyPr>
            <a:spAutoFit/>
          </a:bodyPr>
          <a:lstStyle>
            <a:lvl1pPr defTabSz="457200"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defTabSz="45720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defTabSz="4572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defTabSz="4572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defTabSz="4572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latin typeface="Calibri" pitchFamily="34" charset="0"/>
              </a:rPr>
              <a:t>Médiateur hypothétique : </a:t>
            </a:r>
            <a:r>
              <a:rPr lang="fr-FR" altLang="fr-FR" sz="2000" b="1">
                <a:solidFill>
                  <a:srgbClr val="FF0000"/>
                </a:solidFill>
                <a:latin typeface="Calibri" pitchFamily="34" charset="0"/>
              </a:rPr>
              <a:t>graviton</a:t>
            </a:r>
            <a:endParaRPr lang="fr-FR" altLang="fr-FR" sz="2000" b="1" baseline="30000">
              <a:solidFill>
                <a:srgbClr val="FF0000"/>
              </a:solidFill>
              <a:latin typeface="Calibri" pitchFamily="34" charset="0"/>
            </a:endParaRPr>
          </a:p>
        </p:txBody>
      </p:sp>
      <p:pic>
        <p:nvPicPr>
          <p:cNvPr id="15367" name="Image 8" descr="Eclipsing_binary_star_animation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 11" descr="espacetem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3292475"/>
            <a:ext cx="35655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s3.amazonaws.com/readers/2010/05/13/newtonmanzana_1.jpg"/>
          <p:cNvPicPr>
            <a:picLocks noChangeAspect="1" noChangeArrowheads="1"/>
          </p:cNvPicPr>
          <p:nvPr/>
        </p:nvPicPr>
        <p:blipFill>
          <a:blip r:embed="rId5" cstate="print"/>
          <a:srcRect/>
          <a:stretch>
            <a:fillRect/>
          </a:stretch>
        </p:blipFill>
        <p:spPr bwMode="auto">
          <a:xfrm>
            <a:off x="5818192" y="764704"/>
            <a:ext cx="2944808" cy="2208606"/>
          </a:xfrm>
          <a:prstGeom prst="rect">
            <a:avLst/>
          </a:prstGeom>
          <a:noFill/>
        </p:spPr>
      </p:pic>
    </p:spTree>
    <p:extLst>
      <p:ext uri="{BB962C8B-B14F-4D97-AF65-F5344CB8AC3E}">
        <p14:creationId xmlns:p14="http://schemas.microsoft.com/office/powerpoint/2010/main" val="17157100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4" name="Rectangle 13"/>
          <p:cNvSpPr/>
          <p:nvPr/>
        </p:nvSpPr>
        <p:spPr bwMode="auto">
          <a:xfrm>
            <a:off x="1098550" y="4562158"/>
            <a:ext cx="1217930" cy="1762124"/>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5918230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8096341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14</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dirty="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58736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Verdana" pitchFamily="34" charset="0"/>
            </a:endParaRPr>
          </a:p>
        </p:txBody>
      </p:sp>
      <p:sp>
        <p:nvSpPr>
          <p:cNvPr id="3" name="Rectangle 2"/>
          <p:cNvSpPr/>
          <p:nvPr/>
        </p:nvSpPr>
        <p:spPr bwMode="auto">
          <a:xfrm>
            <a:off x="3981609" y="292099"/>
            <a:ext cx="465947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0" name="Accolade fermante 9"/>
          <p:cNvSpPr/>
          <p:nvPr/>
        </p:nvSpPr>
        <p:spPr bwMode="auto">
          <a:xfrm rot="5400000">
            <a:off x="2946975" y="4858525"/>
            <a:ext cx="327304" cy="1681002"/>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25" name="Accolade fermante 24"/>
          <p:cNvSpPr/>
          <p:nvPr/>
        </p:nvSpPr>
        <p:spPr bwMode="auto">
          <a:xfrm rot="5400000">
            <a:off x="1574342" y="5248810"/>
            <a:ext cx="341274" cy="916941"/>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1" name="ZoneTexte 10"/>
          <p:cNvSpPr txBox="1"/>
          <p:nvPr/>
        </p:nvSpPr>
        <p:spPr>
          <a:xfrm>
            <a:off x="1292860" y="5847438"/>
            <a:ext cx="2497800" cy="400110"/>
          </a:xfrm>
          <a:prstGeom prst="rect">
            <a:avLst/>
          </a:prstGeom>
          <a:noFill/>
        </p:spPr>
        <p:txBody>
          <a:bodyPr wrap="none" rtlCol="0">
            <a:spAutoFit/>
          </a:bodyPr>
          <a:lstStyle/>
          <a:p>
            <a:r>
              <a:rPr lang="en-US" sz="2000" dirty="0">
                <a:solidFill>
                  <a:schemeClr val="bg1"/>
                </a:solidFill>
              </a:rPr>
              <a:t>s</a:t>
            </a:r>
            <a:r>
              <a:rPr lang="en-US" sz="2000" dirty="0" smtClean="0">
                <a:solidFill>
                  <a:schemeClr val="bg1"/>
                </a:solidFill>
              </a:rPr>
              <a:t>table      instable</a:t>
            </a:r>
            <a:endParaRPr lang="en-US" sz="2000" dirty="0">
              <a:solidFill>
                <a:schemeClr val="bg1"/>
              </a:solidFill>
            </a:endParaRPr>
          </a:p>
        </p:txBody>
      </p:sp>
    </p:spTree>
    <p:extLst>
      <p:ext uri="{BB962C8B-B14F-4D97-AF65-F5344CB8AC3E}">
        <p14:creationId xmlns:p14="http://schemas.microsoft.com/office/powerpoint/2010/main" val="10680526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15</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935242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16</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AF721F0-68EB-4F26-9CEF-BD33AA731DC4}" type="slidenum">
              <a:rPr lang="fr-FR" altLang="en-US" sz="1200" smtClean="0">
                <a:solidFill>
                  <a:schemeClr val="tx2"/>
                </a:solidFill>
              </a:rPr>
              <a:pPr eaLnBrk="1" hangingPunct="1">
                <a:spcBef>
                  <a:spcPct val="0"/>
                </a:spcBef>
                <a:buClrTx/>
                <a:buSzTx/>
                <a:buFontTx/>
                <a:buNone/>
              </a:pPr>
              <a:t>17</a:t>
            </a:fld>
            <a:endParaRPr lang="fr-FR" altLang="en-US" sz="1200" smtClean="0">
              <a:solidFill>
                <a:schemeClr val="tx2"/>
              </a:solidFill>
            </a:endParaRPr>
          </a:p>
        </p:txBody>
      </p:sp>
      <p:sp>
        <p:nvSpPr>
          <p:cNvPr id="18435" name="Rectangle 2"/>
          <p:cNvSpPr>
            <a:spLocks noGrp="1" noChangeArrowheads="1"/>
          </p:cNvSpPr>
          <p:nvPr>
            <p:ph type="title"/>
          </p:nvPr>
        </p:nvSpPr>
        <p:spPr>
          <a:xfrm>
            <a:off x="2528888" y="0"/>
            <a:ext cx="4137025" cy="519113"/>
          </a:xfrm>
        </p:spPr>
        <p:txBody>
          <a:bodyPr/>
          <a:lstStyle/>
          <a:p>
            <a:pPr eaLnBrk="1" hangingPunct="1"/>
            <a:r>
              <a:rPr lang="fr-FR" altLang="fr-FR" smtClean="0"/>
              <a:t>Le Modèle Standard</a:t>
            </a:r>
          </a:p>
        </p:txBody>
      </p:sp>
      <p:sp>
        <p:nvSpPr>
          <p:cNvPr id="18436" name="Rectangle 3"/>
          <p:cNvSpPr>
            <a:spLocks noGrp="1" noChangeArrowheads="1"/>
          </p:cNvSpPr>
          <p:nvPr>
            <p:ph type="body" idx="1"/>
          </p:nvPr>
        </p:nvSpPr>
        <p:spPr>
          <a:xfrm>
            <a:off x="174625" y="719138"/>
            <a:ext cx="5768975" cy="5791200"/>
          </a:xfrm>
        </p:spPr>
        <p:txBody>
          <a:bodyPr/>
          <a:lstStyle/>
          <a:p>
            <a:pPr eaLnBrk="1" hangingPunct="1"/>
            <a:r>
              <a:rPr lang="fr-FR" altLang="fr-FR" sz="1700" b="1" dirty="0" smtClean="0"/>
              <a:t>Elaboré dans les années 1960-70 </a:t>
            </a:r>
          </a:p>
          <a:p>
            <a:pPr eaLnBrk="1" hangingPunct="1"/>
            <a:endParaRPr lang="fr-FR" altLang="fr-FR" sz="800" b="1" dirty="0" smtClean="0"/>
          </a:p>
          <a:p>
            <a:pPr eaLnBrk="1" hangingPunct="1"/>
            <a:r>
              <a:rPr lang="fr-FR" altLang="fr-FR" sz="1700" b="1" dirty="0" smtClean="0"/>
              <a:t>Décrit dans un même cadre les </a:t>
            </a:r>
            <a:r>
              <a:rPr lang="fr-FR" altLang="fr-FR" sz="1700" b="1" dirty="0" smtClean="0">
                <a:solidFill>
                  <a:srgbClr val="FF0000"/>
                </a:solidFill>
              </a:rPr>
              <a:t>particules élémentaires</a:t>
            </a:r>
            <a:r>
              <a:rPr lang="fr-FR" altLang="fr-FR" sz="1700" b="1" dirty="0" smtClean="0"/>
              <a:t> et les </a:t>
            </a:r>
            <a:r>
              <a:rPr lang="fr-FR" altLang="fr-FR" sz="1700" b="1" dirty="0" smtClean="0">
                <a:solidFill>
                  <a:srgbClr val="FF0000"/>
                </a:solidFill>
              </a:rPr>
              <a:t>interactions forte et électrofaible</a:t>
            </a:r>
          </a:p>
          <a:p>
            <a:pPr lvl="1" eaLnBrk="1" hangingPunct="1"/>
            <a:r>
              <a:rPr lang="fr-FR" altLang="fr-FR" sz="1500" b="1" dirty="0" smtClean="0"/>
              <a:t>Mais pas la gravitation!</a:t>
            </a:r>
          </a:p>
          <a:p>
            <a:pPr eaLnBrk="1" hangingPunct="1"/>
            <a:endParaRPr lang="fr-FR" altLang="fr-FR" sz="800" b="1" dirty="0" smtClean="0">
              <a:solidFill>
                <a:srgbClr val="FF0000"/>
              </a:solidFill>
            </a:endParaRPr>
          </a:p>
          <a:p>
            <a:pPr lvl="1" eaLnBrk="1" hangingPunct="1"/>
            <a:endParaRPr lang="fr-FR" altLang="fr-FR" sz="800" b="1" dirty="0" smtClean="0"/>
          </a:p>
          <a:p>
            <a:pPr eaLnBrk="1" hangingPunct="1"/>
            <a:r>
              <a:rPr lang="fr-FR" altLang="fr-FR" sz="1700" b="1" dirty="0" smtClean="0"/>
              <a:t>Testé expérimentalement avec </a:t>
            </a:r>
            <a:r>
              <a:rPr lang="fr-FR" altLang="fr-FR" sz="1700" b="1" dirty="0" smtClean="0">
                <a:solidFill>
                  <a:srgbClr val="E71919"/>
                </a:solidFill>
              </a:rPr>
              <a:t>grande précision</a:t>
            </a:r>
            <a:r>
              <a:rPr lang="fr-FR" altLang="fr-FR" sz="1700" dirty="0" smtClean="0">
                <a:solidFill>
                  <a:srgbClr val="E71919"/>
                </a:solidFill>
              </a:rPr>
              <a:t> </a:t>
            </a:r>
            <a:endParaRPr lang="fr-FR" altLang="fr-FR" sz="2200" b="1" dirty="0" smtClean="0">
              <a:solidFill>
                <a:srgbClr val="E71919"/>
              </a:solidFill>
            </a:endParaRPr>
          </a:p>
          <a:p>
            <a:pPr lvl="1" eaLnBrk="1" hangingPunct="1"/>
            <a:endParaRPr lang="fr-FR" altLang="fr-FR" sz="2000" b="1" dirty="0" smtClean="0">
              <a:solidFill>
                <a:srgbClr val="E71919"/>
              </a:solidFill>
            </a:endParaRPr>
          </a:p>
        </p:txBody>
      </p:sp>
      <p:pic>
        <p:nvPicPr>
          <p:cNvPr id="18437"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360" y="3739375"/>
            <a:ext cx="299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4"/>
          <p:cNvGrpSpPr>
            <a:grpSpLocks/>
          </p:cNvGrpSpPr>
          <p:nvPr/>
        </p:nvGrpSpPr>
        <p:grpSpPr bwMode="auto">
          <a:xfrm>
            <a:off x="876300" y="3162300"/>
            <a:ext cx="3824288" cy="3505200"/>
            <a:chOff x="1680" y="2112"/>
            <a:chExt cx="2113" cy="1968"/>
          </a:xfrm>
        </p:grpSpPr>
        <p:pic>
          <p:nvPicPr>
            <p:cNvPr id="18442"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8"/>
            <p:cNvSpPr>
              <a:spLocks noChangeArrowheads="1"/>
            </p:cNvSpPr>
            <p:nvPr/>
          </p:nvSpPr>
          <p:spPr bwMode="auto">
            <a:xfrm>
              <a:off x="1740" y="2112"/>
              <a:ext cx="1966" cy="556"/>
            </a:xfrm>
            <a:prstGeom prst="triangle">
              <a:avLst>
                <a:gd name="adj" fmla="val 50000"/>
              </a:avLst>
            </a:prstGeom>
            <a:noFill/>
            <a:ln w="762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8444"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Modèle</a:t>
              </a:r>
            </a:p>
            <a:p>
              <a:pPr algn="ctr" eaLnBrk="1" hangingPunct="1">
                <a:spcBef>
                  <a:spcPct val="0"/>
                </a:spcBef>
                <a:buClrTx/>
                <a:buSzTx/>
                <a:buFontTx/>
                <a:buNone/>
              </a:pPr>
              <a:r>
                <a:rPr lang="en-US" altLang="fr-FR" sz="1800"/>
                <a:t> Standard</a:t>
              </a:r>
            </a:p>
          </p:txBody>
        </p:sp>
        <p:sp>
          <p:nvSpPr>
            <p:cNvPr id="18445" name="Text Box 10"/>
            <p:cNvSpPr txBox="1">
              <a:spLocks noChangeArrowheads="1"/>
            </p:cNvSpPr>
            <p:nvPr/>
          </p:nvSpPr>
          <p:spPr bwMode="auto">
            <a:xfrm rot="-54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Symétrie</a:t>
              </a:r>
            </a:p>
          </p:txBody>
        </p:sp>
        <p:sp>
          <p:nvSpPr>
            <p:cNvPr id="18446" name="Text Box 11"/>
            <p:cNvSpPr txBox="1">
              <a:spLocks noChangeArrowheads="1"/>
            </p:cNvSpPr>
            <p:nvPr/>
          </p:nvSpPr>
          <p:spPr bwMode="auto">
            <a:xfrm rot="16200000">
              <a:off x="1719" y="3286"/>
              <a:ext cx="722" cy="18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dirty="0" err="1" smtClean="0"/>
                <a:t>Relativité</a:t>
              </a:r>
              <a:endParaRPr lang="en-US" altLang="fr-FR" sz="1600" b="1" dirty="0"/>
            </a:p>
          </p:txBody>
        </p:sp>
        <p:sp>
          <p:nvSpPr>
            <p:cNvPr id="18447" name="Text Box 12"/>
            <p:cNvSpPr txBox="1">
              <a:spLocks noChangeArrowheads="1"/>
            </p:cNvSpPr>
            <p:nvPr/>
          </p:nvSpPr>
          <p:spPr bwMode="auto">
            <a:xfrm rot="-54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Quantique</a:t>
              </a:r>
            </a:p>
          </p:txBody>
        </p:sp>
      </p:grpSp>
      <p:sp>
        <p:nvSpPr>
          <p:cNvPr id="18439"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b="1"/>
          </a:p>
        </p:txBody>
      </p:sp>
      <p:pic>
        <p:nvPicPr>
          <p:cNvPr id="18440" name="Picture 23" descr="button_the_standard_model-p145088601092894590en8go_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0423" y="180181"/>
            <a:ext cx="31321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2"/>
          <p:cNvSpPr txBox="1">
            <a:spLocks/>
          </p:cNvSpPr>
          <p:nvPr/>
        </p:nvSpPr>
        <p:spPr bwMode="auto">
          <a:xfrm>
            <a:off x="4912995" y="3955098"/>
            <a:ext cx="4017010" cy="144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a:lstStyle>
          <a:p>
            <a:pPr marL="342900" lvl="1" indent="-342900">
              <a:buClr>
                <a:srgbClr val="FF0066"/>
              </a:buClr>
              <a:buSzPct val="140000"/>
              <a:defRPr/>
            </a:pPr>
            <a:r>
              <a:rPr lang="fr-FR" sz="1700" b="1" dirty="0"/>
              <a:t>Un système est symétrique quand on </a:t>
            </a:r>
            <a:r>
              <a:rPr lang="fr-FR" sz="1700" b="1" dirty="0" smtClean="0"/>
              <a:t>le transforme </a:t>
            </a:r>
            <a:r>
              <a:rPr lang="fr-FR" sz="1700" b="1" dirty="0"/>
              <a:t>en laissant sa forme inchangée</a:t>
            </a:r>
            <a:r>
              <a:rPr lang="fr-FR" sz="1700" b="1" dirty="0" smtClean="0"/>
              <a:t>.</a:t>
            </a:r>
          </a:p>
          <a:p>
            <a:pPr marL="0" lvl="1" indent="0">
              <a:buClr>
                <a:srgbClr val="FF0066"/>
              </a:buClr>
              <a:buSzPct val="140000"/>
              <a:buNone/>
              <a:defRPr/>
            </a:pPr>
            <a:endParaRPr lang="en-US" altLang="fr-FR" sz="1700" b="1" kern="0" dirty="0" smtClean="0"/>
          </a:p>
          <a:p>
            <a:pPr marL="342900" lvl="1" indent="-342900">
              <a:buClr>
                <a:srgbClr val="FF0066"/>
              </a:buClr>
              <a:buSzPct val="140000"/>
              <a:defRPr/>
            </a:pPr>
            <a:r>
              <a:rPr lang="en-US" altLang="fr-FR" sz="1700" b="1" kern="0" dirty="0" err="1" smtClean="0"/>
              <a:t>Groupe</a:t>
            </a:r>
            <a:r>
              <a:rPr lang="en-US" altLang="fr-FR" sz="1700" b="1" kern="0" dirty="0" smtClean="0"/>
              <a:t> de </a:t>
            </a:r>
            <a:r>
              <a:rPr lang="en-US" altLang="fr-FR" sz="1700" b="1" kern="0" dirty="0" err="1" smtClean="0"/>
              <a:t>symétrie</a:t>
            </a:r>
            <a:r>
              <a:rPr lang="en-US" altLang="fr-FR" sz="1700" b="1" kern="0" dirty="0"/>
              <a:t> (Invariance de </a:t>
            </a:r>
            <a:r>
              <a:rPr lang="en-US" altLang="fr-FR" sz="1700" b="1" kern="0" dirty="0" err="1" smtClean="0"/>
              <a:t>jauge</a:t>
            </a:r>
            <a:r>
              <a:rPr lang="en-US" altLang="fr-FR" sz="1700" b="1" kern="0" dirty="0" smtClean="0"/>
              <a:t>) determine </a:t>
            </a:r>
            <a:r>
              <a:rPr lang="en-US" altLang="fr-FR" sz="1700" b="1" kern="0" dirty="0" err="1" smtClean="0"/>
              <a:t>completement</a:t>
            </a:r>
            <a:r>
              <a:rPr lang="en-US" altLang="fr-FR" sz="1700" b="1" kern="0" dirty="0" smtClean="0"/>
              <a:t> la structure de </a:t>
            </a:r>
            <a:r>
              <a:rPr lang="en-US" altLang="fr-FR" sz="1700" b="1" kern="0" dirty="0" err="1" smtClean="0"/>
              <a:t>l’interaction</a:t>
            </a:r>
            <a:r>
              <a:rPr lang="en-US" altLang="fr-FR" sz="1700" b="1" kern="0" dirty="0" smtClean="0"/>
              <a:t>!</a:t>
            </a:r>
          </a:p>
          <a:p>
            <a:pPr>
              <a:defRPr/>
            </a:pPr>
            <a:endParaRPr lang="en-US" sz="2400" kern="0" dirty="0"/>
          </a:p>
        </p:txBody>
      </p:sp>
      <p:sp>
        <p:nvSpPr>
          <p:cNvPr id="20" name="Text Box 53"/>
          <p:cNvSpPr txBox="1">
            <a:spLocks noChangeArrowheads="1"/>
          </p:cNvSpPr>
          <p:nvPr/>
        </p:nvSpPr>
        <p:spPr bwMode="auto">
          <a:xfrm>
            <a:off x="7209060" y="561480"/>
            <a:ext cx="184731" cy="25648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endParaRPr lang="fr-FR" altLang="fr-FR" sz="1600" baseline="-25000" dirty="0">
              <a:solidFill>
                <a:srgbClr val="7030A0"/>
              </a:solidFill>
              <a:latin typeface="Trebuchet MS" pitchFamily="34" charset="0"/>
            </a:endParaRPr>
          </a:p>
        </p:txBody>
      </p:sp>
      <p:pic>
        <p:nvPicPr>
          <p:cNvPr id="21" name="Picture 46" descr="pot2D_sy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559" y="636987"/>
            <a:ext cx="2384464" cy="31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995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18</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684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68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36" name="Rectangle 1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2400" b="1" smtClean="0">
                <a:solidFill>
                  <a:srgbClr val="FF0000"/>
                </a:solidFill>
              </a:rPr>
              <a:t>Les particules </a:t>
            </a:r>
            <a:r>
              <a:rPr lang="en-US" sz="2400" b="1">
                <a:solidFill>
                  <a:srgbClr val="FF0000"/>
                </a:solidFill>
              </a:rPr>
              <a:t>élémentaires </a:t>
            </a:r>
            <a:r>
              <a:rPr lang="en-US" sz="2400" b="1" smtClean="0">
                <a:solidFill>
                  <a:srgbClr val="FF0000"/>
                </a:solidFill>
              </a:rPr>
              <a:t>:</a:t>
            </a:r>
          </a:p>
          <a:p>
            <a:r>
              <a:rPr lang="en-US" sz="2400" b="1">
                <a:solidFill>
                  <a:srgbClr val="FF0000"/>
                </a:solidFill>
              </a:rPr>
              <a:t>d</a:t>
            </a:r>
            <a:r>
              <a:rPr lang="en-US" sz="2400" b="1" smtClean="0">
                <a:solidFill>
                  <a:srgbClr val="FF0000"/>
                </a:solidFill>
              </a:rPr>
              <a:t>es blocs </a:t>
            </a:r>
            <a:r>
              <a:rPr lang="en-US" sz="2400" b="1">
                <a:solidFill>
                  <a:srgbClr val="FF0000"/>
                </a:solidFill>
              </a:rPr>
              <a:t>fondamentaux </a:t>
            </a:r>
            <a:r>
              <a:rPr lang="en-US" sz="2400" b="1" smtClean="0">
                <a:solidFill>
                  <a:srgbClr val="FF0000"/>
                </a:solidFill>
              </a:rPr>
              <a:t>(sans </a:t>
            </a:r>
            <a:r>
              <a:rPr lang="en-US" sz="2400" b="1">
                <a:solidFill>
                  <a:srgbClr val="FF0000"/>
                </a:solidFill>
              </a:rPr>
              <a:t>structure </a:t>
            </a:r>
            <a:r>
              <a:rPr lang="en-US" sz="2400" b="1" smtClean="0">
                <a:solidFill>
                  <a:srgbClr val="FF0000"/>
                </a:solidFill>
              </a:rPr>
              <a:t>interne)</a:t>
            </a:r>
          </a:p>
          <a:p>
            <a:r>
              <a:rPr lang="en-US" sz="2400" b="1" smtClean="0">
                <a:solidFill>
                  <a:srgbClr val="FF0000"/>
                </a:solidFill>
              </a:rPr>
              <a:t>qui </a:t>
            </a:r>
            <a:r>
              <a:rPr lang="en-US" sz="2400" b="1">
                <a:solidFill>
                  <a:srgbClr val="FF0000"/>
                </a:solidFill>
              </a:rPr>
              <a:t>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20</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28943168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25248C6-6AB6-49D0-A104-9C519A118898}" type="slidenum">
              <a:rPr lang="fr-FR" altLang="en-US" sz="1200" smtClean="0">
                <a:solidFill>
                  <a:schemeClr val="tx2"/>
                </a:solidFill>
              </a:rPr>
              <a:pPr eaLnBrk="1" hangingPunct="1">
                <a:spcBef>
                  <a:spcPct val="0"/>
                </a:spcBef>
                <a:buClrTx/>
                <a:buSzTx/>
                <a:buFontTx/>
                <a:buNone/>
              </a:pPr>
              <a:t>21</a:t>
            </a:fld>
            <a:endParaRPr lang="fr-FR" altLang="en-US" sz="1200" smtClean="0">
              <a:solidFill>
                <a:schemeClr val="tx2"/>
              </a:solidFill>
            </a:endParaRPr>
          </a:p>
        </p:txBody>
      </p:sp>
      <p:sp>
        <p:nvSpPr>
          <p:cNvPr id="21507" name="Rectangle 2"/>
          <p:cNvSpPr>
            <a:spLocks noGrp="1" noChangeArrowheads="1"/>
          </p:cNvSpPr>
          <p:nvPr>
            <p:ph type="title"/>
          </p:nvPr>
        </p:nvSpPr>
        <p:spPr>
          <a:xfrm>
            <a:off x="2682875" y="0"/>
            <a:ext cx="3833813" cy="519113"/>
          </a:xfrm>
        </p:spPr>
        <p:txBody>
          <a:bodyPr/>
          <a:lstStyle/>
          <a:p>
            <a:pPr eaLnBrk="1" hangingPunct="1"/>
            <a:r>
              <a:rPr lang="en-US" altLang="fr-FR" smtClean="0"/>
              <a:t>Le boson de Higgs</a:t>
            </a:r>
          </a:p>
        </p:txBody>
      </p:sp>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ltLang="fr-FR" sz="2800">
                <a:effectLst>
                  <a:outerShdw blurRad="38100" dist="38100" dir="2700000" algn="tl">
                    <a:srgbClr val="C0C0C0"/>
                  </a:outerShdw>
                </a:effectLst>
              </a:rPr>
              <a:t>Boson de Higgs = quanta du champ de Higgs</a:t>
            </a:r>
          </a:p>
        </p:txBody>
      </p:sp>
      <p:sp>
        <p:nvSpPr>
          <p:cNvPr id="21510"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000" b="1"/>
              <a:t>Le boson de Higgs joue un rôle central dans le </a:t>
            </a:r>
          </a:p>
          <a:p>
            <a:pPr algn="ctr" eaLnBrk="1" hangingPunct="1">
              <a:spcBef>
                <a:spcPct val="0"/>
              </a:spcBef>
              <a:buClrTx/>
              <a:buSzTx/>
              <a:buFontTx/>
              <a:buNone/>
            </a:pPr>
            <a:r>
              <a:rPr lang="fr-FR" altLang="fr-FR" sz="2000" b="1"/>
              <a:t>mécanisme qui explique la masse des particules élémentaires</a:t>
            </a:r>
          </a:p>
        </p:txBody>
      </p:sp>
      <p:pic>
        <p:nvPicPr>
          <p:cNvPr id="117762" name="Picture 2" descr="http://www.mondial-infos.fr/wp-content/uploads/2010/12/flocon-nei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225" y="1584960"/>
            <a:ext cx="3997959" cy="399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9755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1000" fill="hold"/>
                                        <p:tgtEl>
                                          <p:spTgt spid="117762"/>
                                        </p:tgtEl>
                                        <p:attrNameLst>
                                          <p:attrName>ppt_w</p:attrName>
                                        </p:attrNameLst>
                                      </p:cBhvr>
                                      <p:tavLst>
                                        <p:tav tm="0">
                                          <p:val>
                                            <p:fltVal val="0"/>
                                          </p:val>
                                        </p:tav>
                                        <p:tav tm="100000">
                                          <p:val>
                                            <p:strVal val="#ppt_w"/>
                                          </p:val>
                                        </p:tav>
                                      </p:tavLst>
                                    </p:anim>
                                    <p:anim calcmode="lin" valueType="num">
                                      <p:cBhvr>
                                        <p:cTn id="8" dur="1000" fill="hold"/>
                                        <p:tgtEl>
                                          <p:spTgt spid="117762"/>
                                        </p:tgtEl>
                                        <p:attrNameLst>
                                          <p:attrName>ppt_h</p:attrName>
                                        </p:attrNameLst>
                                      </p:cBhvr>
                                      <p:tavLst>
                                        <p:tav tm="0">
                                          <p:val>
                                            <p:fltVal val="0"/>
                                          </p:val>
                                        </p:tav>
                                        <p:tav tm="100000">
                                          <p:val>
                                            <p:strVal val="#ppt_h"/>
                                          </p:val>
                                        </p:tav>
                                      </p:tavLst>
                                    </p:anim>
                                    <p:anim calcmode="lin" valueType="num">
                                      <p:cBhvr>
                                        <p:cTn id="9" dur="1000" fill="hold"/>
                                        <p:tgtEl>
                                          <p:spTgt spid="117762"/>
                                        </p:tgtEl>
                                        <p:attrNameLst>
                                          <p:attrName>style.rotation</p:attrName>
                                        </p:attrNameLst>
                                      </p:cBhvr>
                                      <p:tavLst>
                                        <p:tav tm="0">
                                          <p:val>
                                            <p:fltVal val="90"/>
                                          </p:val>
                                        </p:tav>
                                        <p:tav tm="100000">
                                          <p:val>
                                            <p:fltVal val="0"/>
                                          </p:val>
                                        </p:tav>
                                      </p:tavLst>
                                    </p:anim>
                                    <p:animEffect transition="in" filter="fade">
                                      <p:cBhvr>
                                        <p:cTn id="10" dur="1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10258541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2"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pic>
        <p:nvPicPr>
          <p:cNvPr id="14" name="Image 3"/>
          <p:cNvPicPr>
            <a:picLocks noChangeAspect="1"/>
          </p:cNvPicPr>
          <p:nvPr/>
        </p:nvPicPr>
        <p:blipFill>
          <a:blip r:embed="rId4">
            <a:extLst>
              <a:ext uri="{28A0092B-C50C-407E-A947-70E740481C1C}">
                <a14:useLocalDpi xmlns:a14="http://schemas.microsoft.com/office/drawing/2010/main" val="0"/>
              </a:ext>
            </a:extLst>
          </a:blip>
          <a:srcRect l="28978" t="1270" r="26407" b="84508"/>
          <a:stretch>
            <a:fillRect/>
          </a:stretch>
        </p:blipFill>
        <p:spPr bwMode="auto">
          <a:xfrm>
            <a:off x="2243331" y="5608367"/>
            <a:ext cx="4871147" cy="184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8671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sp>
        <p:nvSpPr>
          <p:cNvPr id="24579" name="ZoneTexte 4"/>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5D2E62F9-178E-4659-A278-633DC6F9D705}" type="slidenum">
              <a:rPr lang="fr-FR" altLang="fr-FR" sz="2400" b="1"/>
              <a:pPr algn="ctr" eaLnBrk="1" hangingPunct="1">
                <a:spcBef>
                  <a:spcPct val="0"/>
                </a:spcBef>
                <a:buFontTx/>
                <a:buNone/>
              </a:pPr>
              <a:t>24</a:t>
            </a:fld>
            <a:endParaRPr lang="fr-FR" altLang="fr-FR" sz="2400" b="1"/>
          </a:p>
        </p:txBody>
      </p:sp>
      <p:sp>
        <p:nvSpPr>
          <p:cNvPr id="36868" name="Espace réservé du numéro de diapositive 3"/>
          <p:cNvSpPr>
            <a:spLocks noGrp="1"/>
          </p:cNvSpPr>
          <p:nvPr>
            <p:ph type="sldNum" sz="quarter" idx="4294967295"/>
          </p:nvPr>
        </p:nvSpPr>
        <p:spPr>
          <a:xfrm>
            <a:off x="8305800" y="6553200"/>
            <a:ext cx="838200" cy="304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fld id="{111D5396-9FF1-4535-B863-B4DDCE544F25}" type="slidenum">
              <a:rPr lang="fr-FR" altLang="en-US" sz="1200" smtClean="0">
                <a:solidFill>
                  <a:schemeClr val="tx2"/>
                </a:solidFill>
                <a:latin typeface="Verdana" pitchFamily="34" charset="0"/>
              </a:rPr>
              <a:pPr eaLnBrk="1" hangingPunct="1">
                <a:spcBef>
                  <a:spcPct val="0"/>
                </a:spcBef>
                <a:buFontTx/>
                <a:buNone/>
                <a:defRPr/>
              </a:pPr>
              <a:t>24</a:t>
            </a:fld>
            <a:endParaRPr lang="fr-FR" altLang="en-US" sz="1200" smtClean="0">
              <a:solidFill>
                <a:schemeClr val="tx2"/>
              </a:solidFill>
              <a:latin typeface="Verdana" pitchFamily="34" charset="0"/>
            </a:endParaRPr>
          </a:p>
        </p:txBody>
      </p:sp>
      <p:sp>
        <p:nvSpPr>
          <p:cNvPr id="24581"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pic>
        <p:nvPicPr>
          <p:cNvPr id="24582"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9525"/>
            <a:ext cx="15351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1"/>
          <p:cNvPicPr>
            <a:picLocks noChangeAspect="1"/>
          </p:cNvPicPr>
          <p:nvPr/>
        </p:nvPicPr>
        <p:blipFill>
          <a:blip r:embed="rId4">
            <a:extLst>
              <a:ext uri="{28A0092B-C50C-407E-A947-70E740481C1C}">
                <a14:useLocalDpi xmlns:a14="http://schemas.microsoft.com/office/drawing/2010/main" val="0"/>
              </a:ext>
            </a:extLst>
          </a:blip>
          <a:srcRect b="5270"/>
          <a:stretch>
            <a:fillRect/>
          </a:stretch>
        </p:blipFill>
        <p:spPr bwMode="auto">
          <a:xfrm>
            <a:off x="1979613" y="976313"/>
            <a:ext cx="5181600"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txBox="1">
            <a:spLocks noChangeArrowheads="1"/>
          </p:cNvSpPr>
          <p:nvPr/>
        </p:nvSpPr>
        <p:spPr bwMode="auto">
          <a:xfrm>
            <a:off x="6359525" y="9525"/>
            <a:ext cx="27860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Le contenu</a:t>
            </a:r>
          </a:p>
          <a:p>
            <a:pPr eaLnBrk="1" hangingPunct="1">
              <a:defRPr/>
            </a:pPr>
            <a:r>
              <a:rPr lang="fr-FR" altLang="fr-FR" sz="3200" kern="0" smtClean="0">
                <a:solidFill>
                  <a:schemeClr val="bg1"/>
                </a:solidFill>
              </a:rPr>
              <a:t>énergétique</a:t>
            </a:r>
          </a:p>
          <a:p>
            <a:pPr eaLnBrk="1" hangingPunct="1">
              <a:defRPr/>
            </a:pPr>
            <a:r>
              <a:rPr lang="fr-FR" altLang="fr-FR" sz="3200" kern="0" smtClean="0">
                <a:solidFill>
                  <a:schemeClr val="bg1"/>
                </a:solidFill>
              </a:rPr>
              <a:t>de l’Univers</a:t>
            </a:r>
          </a:p>
        </p:txBody>
      </p:sp>
      <p:sp>
        <p:nvSpPr>
          <p:cNvPr id="24" name="Rectangle 2"/>
          <p:cNvSpPr txBox="1">
            <a:spLocks noChangeArrowheads="1"/>
          </p:cNvSpPr>
          <p:nvPr/>
        </p:nvSpPr>
        <p:spPr bwMode="auto">
          <a:xfrm>
            <a:off x="17463" y="4387850"/>
            <a:ext cx="2667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Résultats</a:t>
            </a:r>
          </a:p>
          <a:p>
            <a:pPr eaLnBrk="1" hangingPunct="1">
              <a:defRPr/>
            </a:pPr>
            <a:r>
              <a:rPr lang="fr-FR" altLang="fr-FR" sz="3200" kern="0">
                <a:solidFill>
                  <a:schemeClr val="bg1"/>
                </a:solidFill>
              </a:rPr>
              <a:t>d</a:t>
            </a:r>
            <a:r>
              <a:rPr lang="fr-FR" altLang="fr-FR" sz="3200" kern="0" smtClean="0">
                <a:solidFill>
                  <a:schemeClr val="bg1"/>
                </a:solidFill>
              </a:rPr>
              <a:t>u satellite Planck</a:t>
            </a:r>
          </a:p>
          <a:p>
            <a:pPr eaLnBrk="1" hangingPunct="1">
              <a:defRPr/>
            </a:pPr>
            <a:r>
              <a:rPr lang="fr-FR" altLang="fr-FR" sz="3200" kern="0" smtClean="0">
                <a:solidFill>
                  <a:schemeClr val="bg1"/>
                </a:solidFill>
              </a:rPr>
              <a:t>(2013)</a:t>
            </a:r>
          </a:p>
        </p:txBody>
      </p:sp>
    </p:spTree>
    <p:extLst>
      <p:ext uri="{BB962C8B-B14F-4D97-AF65-F5344CB8AC3E}">
        <p14:creationId xmlns:p14="http://schemas.microsoft.com/office/powerpoint/2010/main" val="42229446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25</a:t>
            </a:fld>
            <a:endParaRPr lang="fr-FR" altLang="en-US" sz="1200" smtClean="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smtClean="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smtClean="0"/>
              <a:t>Particules de matières: </a:t>
            </a:r>
            <a:r>
              <a:rPr lang="fr-FR" sz="2400" b="1" dirty="0" smtClean="0">
                <a:solidFill>
                  <a:srgbClr val="FF0000"/>
                </a:solidFill>
              </a:rPr>
              <a:t>fermions</a:t>
            </a:r>
          </a:p>
          <a:p>
            <a:pPr lvl="1" eaLnBrk="1" hangingPunct="1">
              <a:lnSpc>
                <a:spcPct val="80000"/>
              </a:lnSpc>
            </a:pPr>
            <a:r>
              <a:rPr lang="fr-FR" sz="1800" dirty="0" smtClean="0"/>
              <a:t>Particules stables et « utiles » pour </a:t>
            </a:r>
            <a:r>
              <a:rPr lang="fr-FR" sz="1800" dirty="0" err="1" smtClean="0"/>
              <a:t>batir</a:t>
            </a:r>
            <a:r>
              <a:rPr lang="fr-FR" sz="1800" dirty="0" smtClean="0"/>
              <a:t> l’univers:</a:t>
            </a:r>
          </a:p>
          <a:p>
            <a:pPr lvl="2" eaLnBrk="1" hangingPunct="1">
              <a:lnSpc>
                <a:spcPct val="80000"/>
              </a:lnSpc>
            </a:pPr>
            <a:r>
              <a:rPr lang="fr-FR" sz="1600" dirty="0" smtClean="0"/>
              <a:t>électron, quark up et quark down</a:t>
            </a:r>
          </a:p>
          <a:p>
            <a:pPr lvl="3" eaLnBrk="1" hangingPunct="1">
              <a:lnSpc>
                <a:spcPct val="80000"/>
              </a:lnSpc>
            </a:pPr>
            <a:r>
              <a:rPr lang="fr-FR" sz="1400" dirty="0" smtClean="0"/>
              <a:t>proton = 2 quarks u et un quark d</a:t>
            </a:r>
          </a:p>
          <a:p>
            <a:pPr lvl="1" eaLnBrk="1" hangingPunct="1">
              <a:lnSpc>
                <a:spcPct val="80000"/>
              </a:lnSpc>
            </a:pPr>
            <a:r>
              <a:rPr lang="fr-FR" sz="1800" dirty="0" smtClean="0"/>
              <a:t>Particules instables:</a:t>
            </a:r>
          </a:p>
          <a:p>
            <a:pPr lvl="2" eaLnBrk="1" hangingPunct="1">
              <a:lnSpc>
                <a:spcPct val="80000"/>
              </a:lnSpc>
            </a:pPr>
            <a:r>
              <a:rPr lang="fr-FR" sz="1600" dirty="0" smtClean="0"/>
              <a:t>muon, tau, quark </a:t>
            </a:r>
            <a:r>
              <a:rPr lang="fr-FR" sz="1600" dirty="0"/>
              <a:t>é</a:t>
            </a:r>
            <a:r>
              <a:rPr lang="fr-FR" sz="1600" dirty="0" smtClean="0"/>
              <a:t>trange,…</a:t>
            </a:r>
          </a:p>
          <a:p>
            <a:pPr lvl="1" eaLnBrk="1" hangingPunct="1">
              <a:lnSpc>
                <a:spcPct val="80000"/>
              </a:lnSpc>
            </a:pPr>
            <a:r>
              <a:rPr lang="fr-FR" sz="2200" dirty="0" smtClean="0"/>
              <a:t>A chaque particule est associée une antiparticule</a:t>
            </a:r>
          </a:p>
          <a:p>
            <a:pPr lvl="1" eaLnBrk="1" hangingPunct="1">
              <a:lnSpc>
                <a:spcPct val="80000"/>
              </a:lnSpc>
            </a:pPr>
            <a:endParaRPr lang="fr-FR" sz="1800" dirty="0" smtClean="0"/>
          </a:p>
          <a:p>
            <a:pPr eaLnBrk="1" hangingPunct="1">
              <a:lnSpc>
                <a:spcPct val="80000"/>
              </a:lnSpc>
            </a:pPr>
            <a:r>
              <a:rPr lang="fr-FR" sz="2400" b="1" dirty="0" smtClean="0"/>
              <a:t>Particules d’interactions:</a:t>
            </a:r>
            <a:r>
              <a:rPr lang="fr-FR" sz="2400" dirty="0" smtClean="0"/>
              <a:t> </a:t>
            </a:r>
            <a:r>
              <a:rPr lang="fr-FR" sz="2400" b="1" dirty="0" smtClean="0">
                <a:solidFill>
                  <a:srgbClr val="FF0000"/>
                </a:solidFill>
              </a:rPr>
              <a:t>bosons</a:t>
            </a:r>
          </a:p>
          <a:p>
            <a:pPr lvl="1" eaLnBrk="1" hangingPunct="1">
              <a:lnSpc>
                <a:spcPct val="80000"/>
              </a:lnSpc>
            </a:pPr>
            <a:r>
              <a:rPr lang="fr-FR" sz="1800" dirty="0" smtClean="0"/>
              <a:t>Photon: interaction électromagnétique</a:t>
            </a:r>
          </a:p>
          <a:p>
            <a:pPr lvl="1" eaLnBrk="1" hangingPunct="1">
              <a:lnSpc>
                <a:spcPct val="80000"/>
              </a:lnSpc>
            </a:pPr>
            <a:r>
              <a:rPr lang="fr-FR" sz="1800" dirty="0" smtClean="0"/>
              <a:t>Boson Z/W: interaction faible</a:t>
            </a:r>
          </a:p>
          <a:p>
            <a:pPr lvl="1" eaLnBrk="1" hangingPunct="1">
              <a:lnSpc>
                <a:spcPct val="80000"/>
              </a:lnSpc>
            </a:pPr>
            <a:r>
              <a:rPr lang="fr-FR" sz="1800" dirty="0" smtClean="0"/>
              <a:t>Gluon: interaction forte</a:t>
            </a:r>
          </a:p>
          <a:p>
            <a:pPr lvl="1" eaLnBrk="1" hangingPunct="1">
              <a:lnSpc>
                <a:spcPct val="80000"/>
              </a:lnSpc>
            </a:pPr>
            <a:endParaRPr lang="fr-FR" sz="1800" dirty="0" smtClean="0"/>
          </a:p>
          <a:p>
            <a:pPr eaLnBrk="1" hangingPunct="1">
              <a:lnSpc>
                <a:spcPct val="80000"/>
              </a:lnSpc>
            </a:pPr>
            <a:r>
              <a:rPr lang="fr-FR" sz="2400" dirty="0" smtClean="0"/>
              <a:t>Le </a:t>
            </a:r>
            <a:r>
              <a:rPr lang="fr-FR" sz="2400" b="1" dirty="0" smtClean="0">
                <a:solidFill>
                  <a:srgbClr val="FF0000"/>
                </a:solidFill>
              </a:rPr>
              <a:t>Modèle Standard</a:t>
            </a:r>
            <a:r>
              <a:rPr lang="fr-FR" sz="2400" dirty="0" smtClean="0">
                <a:solidFill>
                  <a:srgbClr val="FF0000"/>
                </a:solidFill>
              </a:rPr>
              <a:t> </a:t>
            </a:r>
            <a:r>
              <a:rPr lang="fr-FR" sz="2400" dirty="0" smtClean="0"/>
              <a:t>est le cadre théorique qui permet de décrire les particules et leurs interactions</a:t>
            </a:r>
          </a:p>
          <a:p>
            <a:pPr eaLnBrk="1" hangingPunct="1">
              <a:lnSpc>
                <a:spcPct val="80000"/>
              </a:lnSpc>
            </a:pPr>
            <a:endParaRPr lang="fr-FR" sz="2400" dirty="0" smtClean="0"/>
          </a:p>
          <a:p>
            <a:pPr eaLnBrk="1" hangingPunct="1">
              <a:lnSpc>
                <a:spcPct val="80000"/>
              </a:lnSpc>
            </a:pPr>
            <a:r>
              <a:rPr lang="fr-FR" sz="2400" dirty="0" smtClean="0"/>
              <a:t>La </a:t>
            </a:r>
            <a:r>
              <a:rPr lang="fr-FR" sz="2400" b="1" dirty="0" smtClean="0">
                <a:solidFill>
                  <a:srgbClr val="FF0000"/>
                </a:solidFill>
              </a:rPr>
              <a:t>masse des particules élémentaires </a:t>
            </a:r>
            <a:r>
              <a:rPr lang="fr-FR" sz="2400" dirty="0" smtClean="0"/>
              <a:t>provient de l’interaction avec le </a:t>
            </a:r>
            <a:r>
              <a:rPr lang="fr-FR" sz="2400" b="1" dirty="0" smtClean="0">
                <a:solidFill>
                  <a:srgbClr val="FF0000"/>
                </a:solidFill>
              </a:rPr>
              <a:t>champ de Higgs </a:t>
            </a:r>
            <a:r>
              <a:rPr lang="fr-FR" sz="2400" dirty="0" smtClean="0">
                <a:solidFill>
                  <a:schemeClr val="accent6"/>
                </a:solidFill>
              </a:rPr>
              <a:t>qui se manifeste également par l’existence du </a:t>
            </a:r>
            <a:r>
              <a:rPr lang="fr-FR" sz="2400" b="1" dirty="0" smtClean="0">
                <a:solidFill>
                  <a:srgbClr val="FF0000"/>
                </a:solidFill>
              </a:rPr>
              <a:t>boson de Higgs</a:t>
            </a:r>
          </a:p>
          <a:p>
            <a:pPr marL="344487" lvl="1" indent="0" eaLnBrk="1" hangingPunct="1">
              <a:lnSpc>
                <a:spcPct val="80000"/>
              </a:lnSpc>
              <a:buNone/>
            </a:pPr>
            <a:endParaRPr lang="fr-FR" sz="2200" b="1" dirty="0" smtClean="0">
              <a:solidFill>
                <a:srgbClr val="FF0000"/>
              </a:solidFill>
            </a:endParaRPr>
          </a:p>
          <a:p>
            <a:pPr eaLnBrk="1" hangingPunct="1">
              <a:lnSpc>
                <a:spcPct val="80000"/>
              </a:lnSpc>
            </a:pPr>
            <a:endParaRPr lang="fr-FR" sz="2400" dirty="0" smtClean="0"/>
          </a:p>
          <a:p>
            <a:pPr eaLnBrk="1" hangingPunct="1">
              <a:lnSpc>
                <a:spcPct val="80000"/>
              </a:lnSpc>
            </a:pPr>
            <a:endParaRPr lang="fr-FR" sz="2400" dirty="0" smtClean="0"/>
          </a:p>
        </p:txBody>
      </p:sp>
    </p:spTree>
    <p:extLst>
      <p:ext uri="{BB962C8B-B14F-4D97-AF65-F5344CB8AC3E}">
        <p14:creationId xmlns:p14="http://schemas.microsoft.com/office/powerpoint/2010/main" val="28135747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603625" y="274638"/>
            <a:ext cx="1935163" cy="1143000"/>
          </a:xfrm>
        </p:spPr>
        <p:txBody>
          <a:bodyPr/>
          <a:lstStyle/>
          <a:p>
            <a:pPr eaLnBrk="1" hangingPunct="1"/>
            <a:r>
              <a:rPr lang="en-US" altLang="fr-FR" smtClean="0"/>
              <a:t>Back Up</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111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27</a:t>
            </a:fld>
            <a:endParaRPr lang="fr-FR" altLang="en-US" sz="1200" smtClean="0">
              <a:solidFill>
                <a:schemeClr val="tx2"/>
              </a:solidFill>
            </a:endParaRPr>
          </a:p>
        </p:txBody>
      </p:sp>
      <p:sp>
        <p:nvSpPr>
          <p:cNvPr id="30723" name="Rectangle 2"/>
          <p:cNvSpPr>
            <a:spLocks noGrp="1" noChangeArrowheads="1"/>
          </p:cNvSpPr>
          <p:nvPr>
            <p:ph type="title"/>
          </p:nvPr>
        </p:nvSpPr>
        <p:spPr>
          <a:xfrm>
            <a:off x="17527" y="0"/>
            <a:ext cx="9148659" cy="446276"/>
          </a:xfrm>
        </p:spPr>
        <p:txBody>
          <a:bodyPr/>
          <a:lstStyle/>
          <a:p>
            <a:pPr eaLnBrk="1" hangingPunct="1"/>
            <a:r>
              <a:rPr lang="fr-FR" sz="2300" smtClean="0"/>
              <a:t>Nouvelle affiche des composants élémentaires (2014)</a:t>
            </a:r>
            <a:endParaRPr lang="fr-FR" sz="2300" dirty="0" smtClean="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2" y="652901"/>
            <a:ext cx="8225860" cy="5831794"/>
          </a:xfrm>
          <a:prstGeom prst="rect">
            <a:avLst/>
          </a:prstGeom>
        </p:spPr>
      </p:pic>
    </p:spTree>
    <p:extLst>
      <p:ext uri="{BB962C8B-B14F-4D97-AF65-F5344CB8AC3E}">
        <p14:creationId xmlns:p14="http://schemas.microsoft.com/office/powerpoint/2010/main" val="23164454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28</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pic>
        <p:nvPicPr>
          <p:cNvPr id="1144843" name="Picture 11" descr="signal"/>
          <p:cNvPicPr>
            <a:picLocks noChangeAspect="1" noChangeArrowheads="1"/>
          </p:cNvPicPr>
          <p:nvPr/>
        </p:nvPicPr>
        <p:blipFill>
          <a:blip r:embed="rId4">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higgsdec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pic>
        <p:nvPicPr>
          <p:cNvPr id="99337" name="Picture 9" descr="http://atlas-vp1.web.cern.ch/atlas-vp1/screenshots/Hgg/evt_86694500/vp1_Hgg_run191426_evt86694500_hi-r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3524" y="2676732"/>
            <a:ext cx="4572000" cy="32438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2429"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05541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29</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sp>
        <p:nvSpPr>
          <p:cNvPr id="3" name="Accolade fermante 2"/>
          <p:cNvSpPr/>
          <p:nvPr/>
        </p:nvSpPr>
        <p:spPr bwMode="auto">
          <a:xfrm>
            <a:off x="4811151" y="1905000"/>
            <a:ext cx="801858" cy="3089031"/>
          </a:xfrm>
          <a:prstGeom prst="rightBrac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Verdana" pitchFamily="34" charset="0"/>
            </a:endParaRPr>
          </a:p>
        </p:txBody>
      </p:sp>
      <p:sp>
        <p:nvSpPr>
          <p:cNvPr id="18" name="Text Box 13"/>
          <p:cNvSpPr txBox="1">
            <a:spLocks noChangeArrowheads="1"/>
          </p:cNvSpPr>
          <p:nvPr/>
        </p:nvSpPr>
        <p:spPr bwMode="auto">
          <a:xfrm>
            <a:off x="5755183" y="2757017"/>
            <a:ext cx="206338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fr-FR" sz="2800" smtClean="0"/>
              <a:t>Résolution</a:t>
            </a:r>
          </a:p>
          <a:p>
            <a:pPr algn="ctr"/>
            <a:r>
              <a:rPr lang="fr-FR" sz="2800" smtClean="0"/>
              <a:t>du</a:t>
            </a:r>
          </a:p>
          <a:p>
            <a:pPr algn="ctr"/>
            <a:r>
              <a:rPr lang="fr-FR" sz="2800" smtClean="0"/>
              <a:t>détecteur</a:t>
            </a:r>
            <a:endParaRPr lang="fr-FR" sz="2800"/>
          </a:p>
        </p:txBody>
      </p:sp>
      <p:graphicFrame>
        <p:nvGraphicFramePr>
          <p:cNvPr id="4" name="Objet 3"/>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3453" name="Équation" r:id="rId6" imgW="2006600" imgH="508000" progId="Equation.3">
                  <p:embed/>
                </p:oleObj>
              </mc:Choice>
              <mc:Fallback>
                <p:oleObj name="Équation" r:id="rId6" imgW="2006600" imgH="508000" progId="Equation.3">
                  <p:embed/>
                  <p:pic>
                    <p:nvPicPr>
                      <p:cNvPr id="0" name="Objet 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658180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1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759C5A4-178A-412E-BFEB-294EFC2E268C}" type="slidenum">
              <a:rPr lang="fr-FR" altLang="en-US" sz="1200" smtClean="0">
                <a:solidFill>
                  <a:schemeClr val="tx2"/>
                </a:solidFill>
              </a:rPr>
              <a:pPr eaLnBrk="1" hangingPunct="1">
                <a:spcBef>
                  <a:spcPct val="0"/>
                </a:spcBef>
                <a:buClrTx/>
                <a:buSzTx/>
                <a:buFontTx/>
                <a:buNone/>
              </a:pPr>
              <a:t>3</a:t>
            </a:fld>
            <a:endParaRPr lang="fr-FR" altLang="en-US" sz="1200" smtClean="0">
              <a:solidFill>
                <a:schemeClr val="tx2"/>
              </a:solidFill>
            </a:endParaRPr>
          </a:p>
        </p:txBody>
      </p:sp>
      <p:sp>
        <p:nvSpPr>
          <p:cNvPr id="7171"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7172" name="Rectangle 2"/>
          <p:cNvSpPr>
            <a:spLocks noGrp="1" noChangeArrowheads="1"/>
          </p:cNvSpPr>
          <p:nvPr>
            <p:ph type="title"/>
          </p:nvPr>
        </p:nvSpPr>
        <p:spPr>
          <a:xfrm>
            <a:off x="3697288" y="0"/>
            <a:ext cx="1785937" cy="519113"/>
          </a:xfrm>
        </p:spPr>
        <p:txBody>
          <a:bodyPr/>
          <a:lstStyle/>
          <a:p>
            <a:pPr eaLnBrk="1" hangingPunct="1"/>
            <a:r>
              <a:rPr lang="en-US" altLang="fr-FR" smtClean="0"/>
              <a:t>L’atome</a:t>
            </a:r>
            <a:endParaRPr lang="fr-FR" altLang="fr-FR" smtClean="0"/>
          </a:p>
        </p:txBody>
      </p:sp>
      <p:sp>
        <p:nvSpPr>
          <p:cNvPr id="7173" name="Rectangle 3"/>
          <p:cNvSpPr>
            <a:spLocks noGrp="1" noChangeArrowheads="1"/>
          </p:cNvSpPr>
          <p:nvPr>
            <p:ph type="body" idx="1"/>
          </p:nvPr>
        </p:nvSpPr>
        <p:spPr/>
        <p:txBody>
          <a:bodyPr/>
          <a:lstStyle/>
          <a:p>
            <a:pPr eaLnBrk="1" hangingPunct="1"/>
            <a:endParaRPr lang="fr-FR" altLang="fr-FR" smtClean="0"/>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5"/>
          <p:cNvSpPr>
            <a:spLocks noChangeArrowheads="1"/>
          </p:cNvSpPr>
          <p:nvPr/>
        </p:nvSpPr>
        <p:spPr bwMode="auto">
          <a:xfrm>
            <a:off x="1524000" y="592836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000">
                <a:solidFill>
                  <a:schemeClr val="bg1"/>
                </a:solidFill>
              </a:rPr>
              <a:t>Taille d’un atome: 10</a:t>
            </a:r>
            <a:r>
              <a:rPr lang="en-GB" altLang="fr-FR" sz="2000" baseline="30000">
                <a:solidFill>
                  <a:schemeClr val="bg1"/>
                </a:solidFill>
              </a:rPr>
              <a:t>-10</a:t>
            </a:r>
            <a:r>
              <a:rPr lang="en-GB" altLang="fr-FR" sz="2000">
                <a:solidFill>
                  <a:schemeClr val="bg1"/>
                </a:solidFill>
              </a:rPr>
              <a:t> m=0.0000000001m</a:t>
            </a:r>
          </a:p>
        </p:txBody>
      </p:sp>
      <p:sp>
        <p:nvSpPr>
          <p:cNvPr id="7176" name="Text Box 6"/>
          <p:cNvSpPr txBox="1">
            <a:spLocks noChangeArrowheads="1"/>
          </p:cNvSpPr>
          <p:nvPr/>
        </p:nvSpPr>
        <p:spPr bwMode="auto">
          <a:xfrm>
            <a:off x="2213117" y="6385560"/>
            <a:ext cx="4792663"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dirty="0">
                <a:solidFill>
                  <a:schemeClr val="bg1"/>
                </a:solidFill>
              </a:rPr>
              <a:t>10 millions de fois plus petit qu’une </a:t>
            </a:r>
            <a:r>
              <a:rPr lang="fr-FR" altLang="fr-FR" sz="1400" dirty="0" smtClean="0">
                <a:solidFill>
                  <a:schemeClr val="bg1"/>
                </a:solidFill>
              </a:rPr>
              <a:t>fourmi</a:t>
            </a:r>
          </a:p>
          <a:p>
            <a:pPr algn="ctr" eaLnBrk="1" hangingPunct="1">
              <a:spcBef>
                <a:spcPct val="0"/>
              </a:spcBef>
              <a:buClrTx/>
              <a:buSzTx/>
              <a:buFontTx/>
              <a:buNone/>
            </a:pPr>
            <a:r>
              <a:rPr lang="fr-FR" altLang="fr-FR" sz="1400" smtClean="0">
                <a:solidFill>
                  <a:schemeClr val="bg1"/>
                </a:solidFill>
              </a:rPr>
              <a:t>Entre 10 et 100 mille </a:t>
            </a:r>
            <a:r>
              <a:rPr lang="fr-FR" altLang="fr-FR" sz="1400" dirty="0" smtClean="0">
                <a:solidFill>
                  <a:schemeClr val="bg1"/>
                </a:solidFill>
              </a:rPr>
              <a:t>fois </a:t>
            </a:r>
            <a:r>
              <a:rPr lang="fr-FR" altLang="fr-FR" sz="1400" smtClean="0">
                <a:solidFill>
                  <a:schemeClr val="bg1"/>
                </a:solidFill>
              </a:rPr>
              <a:t>plus petit </a:t>
            </a:r>
            <a:r>
              <a:rPr lang="fr-FR" altLang="fr-FR" sz="1400" dirty="0" smtClean="0">
                <a:solidFill>
                  <a:schemeClr val="bg1"/>
                </a:solidFill>
              </a:rPr>
              <a:t>qu’une </a:t>
            </a:r>
            <a:r>
              <a:rPr lang="fr-FR" altLang="fr-FR" sz="1400" dirty="0" err="1" smtClean="0">
                <a:solidFill>
                  <a:schemeClr val="bg1"/>
                </a:solidFill>
              </a:rPr>
              <a:t>bacterie</a:t>
            </a:r>
            <a:endParaRPr lang="fr-FR" altLang="fr-FR" sz="1400" dirty="0">
              <a:solidFill>
                <a:schemeClr val="bg1"/>
              </a:solidFill>
            </a:endParaRPr>
          </a:p>
        </p:txBody>
      </p:sp>
      <p:pic>
        <p:nvPicPr>
          <p:cNvPr id="717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520" y="6388980"/>
            <a:ext cx="792480" cy="46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8" name="Picture 2" descr="http://www.sopeople.fr/wp-content/uploads/2012/11/bacter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85560"/>
            <a:ext cx="890361" cy="48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21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30</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4477"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451374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31</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65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1976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33</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13096804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34</a:t>
            </a:fld>
            <a:endParaRPr lang="fr-FR" altLang="en-US" sz="1200" smtClean="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smtClean="0"/>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extLst>
      <p:ext uri="{BB962C8B-B14F-4D97-AF65-F5344CB8AC3E}">
        <p14:creationId xmlns:p14="http://schemas.microsoft.com/office/powerpoint/2010/main" val="3508591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35</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1578190" y="5943600"/>
            <a:ext cx="59891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400"/>
              <a:t>Bosse = </a:t>
            </a:r>
            <a:r>
              <a:rPr lang="fr-FR" sz="2400" smtClean="0"/>
              <a:t>signature du boson </a:t>
            </a:r>
            <a:r>
              <a:rPr lang="fr-FR" sz="2400"/>
              <a:t>de Higgs</a:t>
            </a:r>
          </a:p>
        </p:txBody>
      </p:sp>
    </p:spTree>
    <p:extLst>
      <p:ext uri="{BB962C8B-B14F-4D97-AF65-F5344CB8AC3E}">
        <p14:creationId xmlns:p14="http://schemas.microsoft.com/office/powerpoint/2010/main" val="17634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36</a:t>
            </a:fld>
            <a:endParaRPr lang="fr-FR" alt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98" r="12393"/>
          <a:stretch/>
        </p:blipFill>
        <p:spPr bwMode="auto">
          <a:xfrm>
            <a:off x="-1" y="2893"/>
            <a:ext cx="9144001" cy="682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numéro de diapositive 3"/>
          <p:cNvSpPr txBox="1">
            <a:spLocks/>
          </p:cNvSpPr>
          <p:nvPr/>
        </p:nvSpPr>
        <p:spPr bwMode="auto">
          <a:xfrm>
            <a:off x="8275316" y="6550852"/>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200" b="1" kern="1200">
                <a:solidFill>
                  <a:schemeClr val="tx2"/>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a:lstStyle>
          <a:p>
            <a:fld id="{0FA4E016-1DCD-41FD-BCC7-11B496DBA058}" type="slidenum">
              <a:rPr lang="fr-FR" altLang="en-US" smtClean="0"/>
              <a:pPr/>
              <a:t>36</a:t>
            </a:fld>
            <a:endParaRPr lang="fr-FR" altLang="en-US"/>
          </a:p>
        </p:txBody>
      </p:sp>
    </p:spTree>
    <p:extLst>
      <p:ext uri="{BB962C8B-B14F-4D97-AF65-F5344CB8AC3E}">
        <p14:creationId xmlns:p14="http://schemas.microsoft.com/office/powerpoint/2010/main" val="1416860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41" r="12658"/>
          <a:stretch/>
        </p:blipFill>
        <p:spPr bwMode="auto">
          <a:xfrm>
            <a:off x="1407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37</a:t>
            </a:fld>
            <a:endParaRPr lang="fr-FR" altLang="en-US"/>
          </a:p>
        </p:txBody>
      </p:sp>
    </p:spTree>
    <p:extLst>
      <p:ext uri="{BB962C8B-B14F-4D97-AF65-F5344CB8AC3E}">
        <p14:creationId xmlns:p14="http://schemas.microsoft.com/office/powerpoint/2010/main" val="8782553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6097" y="544312"/>
            <a:ext cx="6505012" cy="63136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38</a:t>
            </a:fld>
            <a:endParaRPr lang="fr-FR" altLang="en-US"/>
          </a:p>
        </p:txBody>
      </p:sp>
    </p:spTree>
    <p:extLst>
      <p:ext uri="{BB962C8B-B14F-4D97-AF65-F5344CB8AC3E}">
        <p14:creationId xmlns:p14="http://schemas.microsoft.com/office/powerpoint/2010/main" val="960209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39</a:t>
            </a:fld>
            <a:endParaRPr lang="fr-FR" altLang="en-US"/>
          </a:p>
        </p:txBody>
      </p:sp>
    </p:spTree>
    <p:extLst>
      <p:ext uri="{BB962C8B-B14F-4D97-AF65-F5344CB8AC3E}">
        <p14:creationId xmlns:p14="http://schemas.microsoft.com/office/powerpoint/2010/main" val="2222542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C0CE140-3F36-4CB6-B4EF-D0A8CC62A65B}" type="slidenum">
              <a:rPr lang="fr-FR" altLang="en-US" sz="1200" smtClean="0">
                <a:solidFill>
                  <a:schemeClr val="tx2"/>
                </a:solidFill>
              </a:rPr>
              <a:pPr eaLnBrk="1" hangingPunct="1">
                <a:spcBef>
                  <a:spcPct val="0"/>
                </a:spcBef>
                <a:buClrTx/>
                <a:buSzTx/>
                <a:buFontTx/>
                <a:buNone/>
              </a:pPr>
              <a:t>4</a:t>
            </a:fld>
            <a:endParaRPr lang="fr-FR" altLang="en-US" sz="1200" smtClean="0">
              <a:solidFill>
                <a:schemeClr val="tx2"/>
              </a:solidFill>
            </a:endParaRPr>
          </a:p>
        </p:txBody>
      </p:sp>
      <p:sp>
        <p:nvSpPr>
          <p:cNvPr id="8195" name="Rectangle 2"/>
          <p:cNvSpPr>
            <a:spLocks noGrp="1" noChangeArrowheads="1"/>
          </p:cNvSpPr>
          <p:nvPr>
            <p:ph type="title"/>
          </p:nvPr>
        </p:nvSpPr>
        <p:spPr>
          <a:xfrm>
            <a:off x="2441575" y="0"/>
            <a:ext cx="4294188" cy="519113"/>
          </a:xfrm>
        </p:spPr>
        <p:txBody>
          <a:bodyPr/>
          <a:lstStyle/>
          <a:p>
            <a:pPr eaLnBrk="1" hangingPunct="1"/>
            <a:r>
              <a:rPr lang="fr-BE" altLang="fr-FR" smtClean="0"/>
              <a:t>Structure de l’atome</a:t>
            </a:r>
            <a:endParaRPr lang="en-GB" altLang="fr-FR" smtClean="0"/>
          </a:p>
        </p:txBody>
      </p:sp>
      <p:grpSp>
        <p:nvGrpSpPr>
          <p:cNvPr id="8196" name="Group 3"/>
          <p:cNvGrpSpPr>
            <a:grpSpLocks/>
          </p:cNvGrpSpPr>
          <p:nvPr/>
        </p:nvGrpSpPr>
        <p:grpSpPr bwMode="auto">
          <a:xfrm>
            <a:off x="3810000" y="1316038"/>
            <a:ext cx="4648200" cy="3376612"/>
            <a:chOff x="2400" y="829"/>
            <a:chExt cx="2928" cy="2127"/>
          </a:xfrm>
        </p:grpSpPr>
        <p:grpSp>
          <p:nvGrpSpPr>
            <p:cNvPr id="8217" name="Group 4"/>
            <p:cNvGrpSpPr>
              <a:grpSpLocks/>
            </p:cNvGrpSpPr>
            <p:nvPr/>
          </p:nvGrpSpPr>
          <p:grpSpPr bwMode="auto">
            <a:xfrm>
              <a:off x="2640" y="829"/>
              <a:ext cx="2688" cy="432"/>
              <a:chOff x="2640" y="829"/>
              <a:chExt cx="2688" cy="432"/>
            </a:xfrm>
          </p:grpSpPr>
          <p:sp>
            <p:nvSpPr>
              <p:cNvPr id="8221"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Électron</a:t>
                </a:r>
                <a:endParaRPr lang="en-GB" altLang="fr-FR" sz="2400"/>
              </a:p>
            </p:txBody>
          </p:sp>
        </p:grpSp>
        <p:grpSp>
          <p:nvGrpSpPr>
            <p:cNvPr id="8218" name="Group 7"/>
            <p:cNvGrpSpPr>
              <a:grpSpLocks/>
            </p:cNvGrpSpPr>
            <p:nvPr/>
          </p:nvGrpSpPr>
          <p:grpSpPr bwMode="auto">
            <a:xfrm>
              <a:off x="2400" y="2173"/>
              <a:ext cx="2349" cy="783"/>
              <a:chOff x="2400" y="2544"/>
              <a:chExt cx="2349" cy="783"/>
            </a:xfrm>
          </p:grpSpPr>
          <p:sp>
            <p:nvSpPr>
              <p:cNvPr id="8219"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Noyau</a:t>
                </a:r>
                <a:endParaRPr lang="en-GB" altLang="fr-FR" sz="2800"/>
              </a:p>
            </p:txBody>
          </p:sp>
        </p:grpSp>
      </p:grpSp>
      <p:grpSp>
        <p:nvGrpSpPr>
          <p:cNvPr id="8197" name="Group 10"/>
          <p:cNvGrpSpPr>
            <a:grpSpLocks/>
          </p:cNvGrpSpPr>
          <p:nvPr/>
        </p:nvGrpSpPr>
        <p:grpSpPr bwMode="auto">
          <a:xfrm>
            <a:off x="3041650" y="1620838"/>
            <a:ext cx="1046163" cy="3581400"/>
            <a:chOff x="1916" y="1392"/>
            <a:chExt cx="659" cy="2256"/>
          </a:xfrm>
        </p:grpSpPr>
        <p:sp>
          <p:nvSpPr>
            <p:cNvPr id="8215"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16"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8198"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8199"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0"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1"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2"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3"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4"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8205" name="Group 20"/>
          <p:cNvGrpSpPr>
            <a:grpSpLocks/>
          </p:cNvGrpSpPr>
          <p:nvPr/>
        </p:nvGrpSpPr>
        <p:grpSpPr bwMode="auto">
          <a:xfrm>
            <a:off x="3581400" y="2154238"/>
            <a:ext cx="5548313" cy="1343025"/>
            <a:chOff x="2256" y="1357"/>
            <a:chExt cx="3495" cy="846"/>
          </a:xfrm>
        </p:grpSpPr>
        <p:grpSp>
          <p:nvGrpSpPr>
            <p:cNvPr id="8211" name="Group 21"/>
            <p:cNvGrpSpPr>
              <a:grpSpLocks/>
            </p:cNvGrpSpPr>
            <p:nvPr/>
          </p:nvGrpSpPr>
          <p:grpSpPr bwMode="auto">
            <a:xfrm>
              <a:off x="2412" y="1607"/>
              <a:ext cx="3339" cy="596"/>
              <a:chOff x="2496" y="1978"/>
              <a:chExt cx="3339" cy="596"/>
            </a:xfrm>
          </p:grpSpPr>
          <p:sp>
            <p:nvSpPr>
              <p:cNvPr id="8213"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solidFill>
                      <a:srgbClr val="009900"/>
                    </a:solidFill>
                  </a:rPr>
                  <a:t>Interaction </a:t>
                </a:r>
              </a:p>
              <a:p>
                <a:pPr algn="ctr" eaLnBrk="1" hangingPunct="1">
                  <a:spcBef>
                    <a:spcPct val="0"/>
                  </a:spcBef>
                  <a:buClrTx/>
                  <a:buSzTx/>
                  <a:buFontTx/>
                  <a:buNone/>
                </a:pPr>
                <a:r>
                  <a:rPr lang="fr-BE" altLang="fr-FR" sz="2800">
                    <a:solidFill>
                      <a:srgbClr val="009900"/>
                    </a:solidFill>
                  </a:rPr>
                  <a:t>Électromagnétique</a:t>
                </a:r>
                <a:endParaRPr lang="en-GB" altLang="fr-FR" sz="2800">
                  <a:solidFill>
                    <a:srgbClr val="009900"/>
                  </a:solidFill>
                </a:endParaRPr>
              </a:p>
            </p:txBody>
          </p:sp>
        </p:grpSp>
        <p:sp>
          <p:nvSpPr>
            <p:cNvPr id="8212"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06" name="Text Box 25"/>
          <p:cNvSpPr txBox="1">
            <a:spLocks noChangeArrowheads="1"/>
          </p:cNvSpPr>
          <p:nvPr/>
        </p:nvSpPr>
        <p:spPr bwMode="auto">
          <a:xfrm>
            <a:off x="1712844" y="5638800"/>
            <a:ext cx="3809056" cy="64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-10</a:t>
            </a:r>
            <a:r>
              <a:rPr lang="en-GB" altLang="fr-FR" sz="2400">
                <a:latin typeface="Times New Roman" pitchFamily="18" charset="0"/>
              </a:rPr>
              <a:t> </a:t>
            </a:r>
            <a:r>
              <a:rPr lang="en-GB" altLang="fr-FR" sz="2800" smtClean="0">
                <a:latin typeface="Times New Roman" pitchFamily="18" charset="0"/>
              </a:rPr>
              <a:t>m=0.0000000001 m</a:t>
            </a:r>
            <a:endParaRPr lang="en-GB" altLang="fr-FR" sz="2400">
              <a:latin typeface="Times New Roman" pitchFamily="18" charset="0"/>
            </a:endParaRPr>
          </a:p>
        </p:txBody>
      </p:sp>
      <p:sp>
        <p:nvSpPr>
          <p:cNvPr id="8207"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208"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taille&lt;</a:t>
            </a:r>
            <a:r>
              <a:rPr lang="en-GB" altLang="fr-FR" sz="1600"/>
              <a:t>10</a:t>
            </a:r>
            <a:r>
              <a:rPr lang="en-GB" altLang="fr-FR" sz="1600" baseline="30000"/>
              <a:t>-18</a:t>
            </a:r>
            <a:r>
              <a:rPr lang="en-GB" altLang="fr-FR" sz="1600"/>
              <a:t>m</a:t>
            </a:r>
            <a:endParaRPr lang="en-US" altLang="fr-FR" sz="1600"/>
          </a:p>
        </p:txBody>
      </p:sp>
      <p:sp>
        <p:nvSpPr>
          <p:cNvPr id="8209"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positivement</a:t>
            </a:r>
          </a:p>
        </p:txBody>
      </p:sp>
      <p:sp>
        <p:nvSpPr>
          <p:cNvPr id="8210"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négativement</a:t>
            </a:r>
          </a:p>
        </p:txBody>
      </p:sp>
      <p:sp>
        <p:nvSpPr>
          <p:cNvPr id="31" name="Rectangle 30"/>
          <p:cNvSpPr/>
          <p:nvPr/>
        </p:nvSpPr>
        <p:spPr>
          <a:xfrm>
            <a:off x="5885485" y="5118100"/>
            <a:ext cx="3063266" cy="1077218"/>
          </a:xfrm>
          <a:prstGeom prst="rect">
            <a:avLst/>
          </a:prstGeom>
        </p:spPr>
        <p:txBody>
          <a:bodyPr wrap="square">
            <a:spAutoFit/>
          </a:bodyPr>
          <a:lstStyle/>
          <a:p>
            <a:r>
              <a:rPr lang="en-US" sz="1600" dirty="0">
                <a:latin typeface="+mj-lt"/>
                <a:cs typeface="Times New Roman" panose="02020603050405020304" pitchFamily="18" charset="0"/>
              </a:rPr>
              <a:t>10000 </a:t>
            </a:r>
            <a:r>
              <a:rPr lang="en-US" sz="1600" dirty="0" err="1">
                <a:latin typeface="+mj-lt"/>
                <a:cs typeface="Times New Roman" panose="02020603050405020304" pitchFamily="18" charset="0"/>
              </a:rPr>
              <a:t>fois</a:t>
            </a:r>
            <a:r>
              <a:rPr lang="en-US" sz="1600" dirty="0">
                <a:latin typeface="+mj-lt"/>
                <a:cs typeface="Times New Roman" panose="02020603050405020304" pitchFamily="18" charset="0"/>
              </a:rPr>
              <a:t> plus petit </a:t>
            </a:r>
            <a:r>
              <a:rPr lang="en-US" sz="1600" dirty="0" err="1">
                <a:latin typeface="+mj-lt"/>
                <a:cs typeface="Times New Roman" panose="02020603050405020304" pitchFamily="18" charset="0"/>
              </a:rPr>
              <a:t>que</a:t>
            </a:r>
            <a:r>
              <a:rPr lang="en-US" sz="1600" dirty="0">
                <a:latin typeface="+mj-lt"/>
                <a:cs typeface="Times New Roman" panose="02020603050405020304" pitchFamily="18" charset="0"/>
              </a:rPr>
              <a:t>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a:t>
            </a:r>
            <a:r>
              <a:rPr lang="en-US" sz="1600" dirty="0" err="1" smtClean="0">
                <a:latin typeface="+mj-lt"/>
                <a:cs typeface="Times New Roman" panose="02020603050405020304" pitchFamily="18" charset="0"/>
              </a:rPr>
              <a:t>mais</a:t>
            </a:r>
            <a:r>
              <a:rPr lang="en-US" sz="1600" dirty="0" smtClean="0">
                <a:latin typeface="+mj-lt"/>
                <a:cs typeface="Times New Roman" panose="02020603050405020304" pitchFamily="18" charset="0"/>
              </a:rPr>
              <a:t> &gt;</a:t>
            </a:r>
            <a:r>
              <a:rPr lang="en-US" sz="1600" dirty="0">
                <a:latin typeface="+mj-lt"/>
                <a:cs typeface="Times New Roman" panose="02020603050405020304" pitchFamily="18" charset="0"/>
              </a:rPr>
              <a:t>99.9% de la masse de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 </a:t>
            </a:r>
          </a:p>
          <a:p>
            <a:pPr eaLnBrk="1" hangingPunct="1"/>
            <a:endParaRPr lang="fr-FR" altLang="fr-FR" sz="1600" dirty="0">
              <a:latin typeface="+mj-lt"/>
            </a:endParaRPr>
          </a:p>
        </p:txBody>
      </p:sp>
    </p:spTree>
    <p:extLst>
      <p:ext uri="{BB962C8B-B14F-4D97-AF65-F5344CB8AC3E}">
        <p14:creationId xmlns:p14="http://schemas.microsoft.com/office/powerpoint/2010/main" val="999497829"/>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 calcmode="lin" valueType="num">
                                      <p:cBhvr>
                                        <p:cTn id="7" dur="500" fill="hold"/>
                                        <p:tgtEl>
                                          <p:spTgt spid="8205"/>
                                        </p:tgtEl>
                                        <p:attrNameLst>
                                          <p:attrName>ppt_w</p:attrName>
                                        </p:attrNameLst>
                                      </p:cBhvr>
                                      <p:tavLst>
                                        <p:tav tm="0">
                                          <p:val>
                                            <p:fltVal val="0"/>
                                          </p:val>
                                        </p:tav>
                                        <p:tav tm="100000">
                                          <p:val>
                                            <p:strVal val="#ppt_w"/>
                                          </p:val>
                                        </p:tav>
                                      </p:tavLst>
                                    </p:anim>
                                    <p:anim calcmode="lin" valueType="num">
                                      <p:cBhvr>
                                        <p:cTn id="8" dur="500" fill="hold"/>
                                        <p:tgtEl>
                                          <p:spTgt spid="8205"/>
                                        </p:tgtEl>
                                        <p:attrNameLst>
                                          <p:attrName>ppt_h</p:attrName>
                                        </p:attrNameLst>
                                      </p:cBhvr>
                                      <p:tavLst>
                                        <p:tav tm="0">
                                          <p:val>
                                            <p:fltVal val="0"/>
                                          </p:val>
                                        </p:tav>
                                        <p:tav tm="100000">
                                          <p:val>
                                            <p:strVal val="#ppt_h"/>
                                          </p:val>
                                        </p:tav>
                                      </p:tavLst>
                                    </p:anim>
                                    <p:animEffect transition="in" filter="fade">
                                      <p:cBhvr>
                                        <p:cTn id="9"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40</a:t>
            </a:fld>
            <a:endParaRPr lang="fr-FR"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87883" cy="69509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p:cNvSpPr txBox="1"/>
          <p:nvPr/>
        </p:nvSpPr>
        <p:spPr>
          <a:xfrm>
            <a:off x="7136781" y="468352"/>
            <a:ext cx="1212191" cy="307777"/>
          </a:xfrm>
          <a:prstGeom prst="rect">
            <a:avLst/>
          </a:prstGeom>
          <a:solidFill>
            <a:schemeClr val="accent3"/>
          </a:solidFill>
        </p:spPr>
        <p:txBody>
          <a:bodyPr wrap="none" rtlCol="0">
            <a:spAutoFit/>
          </a:bodyPr>
          <a:lstStyle/>
          <a:p>
            <a:r>
              <a:rPr lang="en-US" dirty="0" err="1" smtClean="0"/>
              <a:t>Découverte</a:t>
            </a:r>
            <a:endParaRPr lang="en-US" dirty="0"/>
          </a:p>
        </p:txBody>
      </p:sp>
      <p:sp>
        <p:nvSpPr>
          <p:cNvPr id="6" name="ZoneTexte 5"/>
          <p:cNvSpPr txBox="1"/>
          <p:nvPr/>
        </p:nvSpPr>
        <p:spPr>
          <a:xfrm>
            <a:off x="7144215" y="185854"/>
            <a:ext cx="1665248" cy="307777"/>
          </a:xfrm>
          <a:prstGeom prst="rect">
            <a:avLst/>
          </a:prstGeom>
          <a:solidFill>
            <a:schemeClr val="accent3"/>
          </a:solidFill>
        </p:spPr>
        <p:txBody>
          <a:bodyPr wrap="square" rtlCol="0">
            <a:spAutoFit/>
          </a:bodyPr>
          <a:lstStyle/>
          <a:p>
            <a:r>
              <a:rPr lang="en-US" dirty="0" err="1" smtClean="0"/>
              <a:t>Théorisé</a:t>
            </a:r>
            <a:endParaRPr lang="en-US" dirty="0"/>
          </a:p>
        </p:txBody>
      </p:sp>
      <p:sp>
        <p:nvSpPr>
          <p:cNvPr id="7" name="Rectangle 6"/>
          <p:cNvSpPr/>
          <p:nvPr/>
        </p:nvSpPr>
        <p:spPr bwMode="auto">
          <a:xfrm>
            <a:off x="234176" y="122663"/>
            <a:ext cx="4315522" cy="691376"/>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506184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41</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7719141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27223508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43</a:t>
            </a:fld>
            <a:endParaRPr lang="fr-FR" altLang="en-US"/>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1619250"/>
            <a:ext cx="3762375"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382372"/>
      </p:ext>
    </p:extLst>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44</a:t>
            </a:fld>
            <a:endParaRPr lang="fr-FR" altLang="en-US"/>
          </a:p>
        </p:txBody>
      </p:sp>
      <p:pic>
        <p:nvPicPr>
          <p:cNvPr id="4" name="Picture 2" descr="http://www.symmetrymagazine.org/sites/default/files/images/standard/sm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335" y="26406"/>
            <a:ext cx="7135411" cy="683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446661"/>
      </p:ext>
    </p:extLst>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4CA781D-DCCE-4783-8985-2D5A412C3CB3}" type="slidenum">
              <a:rPr lang="fr-FR" altLang="en-US" sz="1200" smtClean="0">
                <a:solidFill>
                  <a:schemeClr val="tx2"/>
                </a:solidFill>
              </a:rPr>
              <a:pPr eaLnBrk="1" hangingPunct="1">
                <a:spcBef>
                  <a:spcPct val="0"/>
                </a:spcBef>
                <a:buClrTx/>
                <a:buSzTx/>
                <a:buFontTx/>
                <a:buNone/>
              </a:pPr>
              <a:t>5</a:t>
            </a:fld>
            <a:endParaRPr lang="fr-FR" altLang="en-US" sz="1200" smtClean="0">
              <a:solidFill>
                <a:schemeClr val="tx2"/>
              </a:solidFill>
            </a:endParaRPr>
          </a:p>
        </p:txBody>
      </p:sp>
      <p:grpSp>
        <p:nvGrpSpPr>
          <p:cNvPr id="9219" name="Group 2"/>
          <p:cNvGrpSpPr>
            <a:grpSpLocks/>
          </p:cNvGrpSpPr>
          <p:nvPr/>
        </p:nvGrpSpPr>
        <p:grpSpPr bwMode="auto">
          <a:xfrm>
            <a:off x="1295400" y="1511300"/>
            <a:ext cx="4311650" cy="3311525"/>
            <a:chOff x="816" y="952"/>
            <a:chExt cx="2716" cy="2086"/>
          </a:xfrm>
        </p:grpSpPr>
        <p:grpSp>
          <p:nvGrpSpPr>
            <p:cNvPr id="9248" name="Group 3"/>
            <p:cNvGrpSpPr>
              <a:grpSpLocks/>
            </p:cNvGrpSpPr>
            <p:nvPr/>
          </p:nvGrpSpPr>
          <p:grpSpPr bwMode="auto">
            <a:xfrm>
              <a:off x="1392" y="952"/>
              <a:ext cx="2140" cy="2086"/>
              <a:chOff x="2315" y="1539"/>
              <a:chExt cx="2071" cy="2086"/>
            </a:xfrm>
          </p:grpSpPr>
          <p:sp>
            <p:nvSpPr>
              <p:cNvPr id="925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9253"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4"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5"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6"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7"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8"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9"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0"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1"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2"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3"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4"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5"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6"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7"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8"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9"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0"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1"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2"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3"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4"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5"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6"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7"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8"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9"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0"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1"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49" name="Group 34"/>
            <p:cNvGrpSpPr>
              <a:grpSpLocks/>
            </p:cNvGrpSpPr>
            <p:nvPr/>
          </p:nvGrpSpPr>
          <p:grpSpPr bwMode="auto">
            <a:xfrm>
              <a:off x="816" y="952"/>
              <a:ext cx="1632" cy="1584"/>
              <a:chOff x="816" y="1344"/>
              <a:chExt cx="1632" cy="1584"/>
            </a:xfrm>
          </p:grpSpPr>
          <p:sp>
            <p:nvSpPr>
              <p:cNvPr id="9250"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51"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220" name="Rectangle 37"/>
          <p:cNvSpPr>
            <a:spLocks noGrp="1" noChangeArrowheads="1"/>
          </p:cNvSpPr>
          <p:nvPr>
            <p:ph type="title"/>
          </p:nvPr>
        </p:nvSpPr>
        <p:spPr>
          <a:xfrm>
            <a:off x="2570163" y="0"/>
            <a:ext cx="4037012" cy="519113"/>
          </a:xfrm>
        </p:spPr>
        <p:txBody>
          <a:bodyPr/>
          <a:lstStyle/>
          <a:p>
            <a:pPr eaLnBrk="1" hangingPunct="1"/>
            <a:r>
              <a:rPr lang="fr-BE" altLang="fr-FR" smtClean="0"/>
              <a:t>Structure du noyau</a:t>
            </a:r>
            <a:endParaRPr lang="en-GB" altLang="fr-FR" smtClean="0"/>
          </a:p>
        </p:txBody>
      </p:sp>
      <p:grpSp>
        <p:nvGrpSpPr>
          <p:cNvPr id="9221" name="Group 38"/>
          <p:cNvGrpSpPr>
            <a:grpSpLocks/>
          </p:cNvGrpSpPr>
          <p:nvPr/>
        </p:nvGrpSpPr>
        <p:grpSpPr bwMode="auto">
          <a:xfrm>
            <a:off x="838200" y="1360488"/>
            <a:ext cx="949325" cy="895350"/>
            <a:chOff x="432" y="1728"/>
            <a:chExt cx="2392" cy="2256"/>
          </a:xfrm>
        </p:grpSpPr>
        <p:grpSp>
          <p:nvGrpSpPr>
            <p:cNvPr id="9238" name="Group 39"/>
            <p:cNvGrpSpPr>
              <a:grpSpLocks/>
            </p:cNvGrpSpPr>
            <p:nvPr/>
          </p:nvGrpSpPr>
          <p:grpSpPr bwMode="auto">
            <a:xfrm>
              <a:off x="1340" y="1728"/>
              <a:ext cx="659" cy="2256"/>
              <a:chOff x="1916" y="1392"/>
              <a:chExt cx="659" cy="2256"/>
            </a:xfrm>
          </p:grpSpPr>
          <p:sp>
            <p:nvSpPr>
              <p:cNvPr id="9246"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7"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9239"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9240"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1"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2"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3"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4"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5"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22" name="Group 49"/>
          <p:cNvGrpSpPr>
            <a:grpSpLocks/>
          </p:cNvGrpSpPr>
          <p:nvPr/>
        </p:nvGrpSpPr>
        <p:grpSpPr bwMode="auto">
          <a:xfrm>
            <a:off x="4114800" y="1320800"/>
            <a:ext cx="3571875" cy="3414713"/>
            <a:chOff x="2592" y="832"/>
            <a:chExt cx="2250" cy="2151"/>
          </a:xfrm>
        </p:grpSpPr>
        <p:grpSp>
          <p:nvGrpSpPr>
            <p:cNvPr id="9232" name="Group 50"/>
            <p:cNvGrpSpPr>
              <a:grpSpLocks/>
            </p:cNvGrpSpPr>
            <p:nvPr/>
          </p:nvGrpSpPr>
          <p:grpSpPr bwMode="auto">
            <a:xfrm>
              <a:off x="2592" y="1864"/>
              <a:ext cx="2225" cy="1119"/>
              <a:chOff x="2592" y="2256"/>
              <a:chExt cx="2225" cy="1119"/>
            </a:xfrm>
          </p:grpSpPr>
          <p:sp>
            <p:nvSpPr>
              <p:cNvPr id="9236"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7"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Neutron</a:t>
                </a:r>
                <a:endParaRPr lang="en-GB" altLang="fr-FR" sz="2400"/>
              </a:p>
            </p:txBody>
          </p:sp>
        </p:grpSp>
        <p:grpSp>
          <p:nvGrpSpPr>
            <p:cNvPr id="9233" name="Group 53"/>
            <p:cNvGrpSpPr>
              <a:grpSpLocks/>
            </p:cNvGrpSpPr>
            <p:nvPr/>
          </p:nvGrpSpPr>
          <p:grpSpPr bwMode="auto">
            <a:xfrm>
              <a:off x="2736" y="832"/>
              <a:ext cx="2106" cy="600"/>
              <a:chOff x="2736" y="1224"/>
              <a:chExt cx="2106" cy="600"/>
            </a:xfrm>
          </p:grpSpPr>
          <p:sp>
            <p:nvSpPr>
              <p:cNvPr id="9234"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5"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Proton</a:t>
                </a:r>
                <a:endParaRPr lang="en-GB" altLang="fr-FR" sz="2400"/>
              </a:p>
            </p:txBody>
          </p:sp>
        </p:grpSp>
      </p:grpSp>
      <p:grpSp>
        <p:nvGrpSpPr>
          <p:cNvPr id="9223" name="Group 56"/>
          <p:cNvGrpSpPr>
            <a:grpSpLocks/>
          </p:cNvGrpSpPr>
          <p:nvPr/>
        </p:nvGrpSpPr>
        <p:grpSpPr bwMode="auto">
          <a:xfrm>
            <a:off x="3581400" y="1892299"/>
            <a:ext cx="5500688" cy="1741488"/>
            <a:chOff x="2256" y="1192"/>
            <a:chExt cx="3465" cy="1097"/>
          </a:xfrm>
        </p:grpSpPr>
        <p:grpSp>
          <p:nvGrpSpPr>
            <p:cNvPr id="9226" name="Group 57"/>
            <p:cNvGrpSpPr>
              <a:grpSpLocks/>
            </p:cNvGrpSpPr>
            <p:nvPr/>
          </p:nvGrpSpPr>
          <p:grpSpPr bwMode="auto">
            <a:xfrm>
              <a:off x="2256" y="1192"/>
              <a:ext cx="432" cy="624"/>
              <a:chOff x="2256" y="1584"/>
              <a:chExt cx="432" cy="624"/>
            </a:xfrm>
          </p:grpSpPr>
          <p:sp>
            <p:nvSpPr>
              <p:cNvPr id="9229"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7"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8"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BE" altLang="fr-FR" sz="2800" dirty="0">
                  <a:solidFill>
                    <a:srgbClr val="009900"/>
                  </a:solidFill>
                </a:rPr>
                <a:t>Interaction forte</a:t>
              </a:r>
              <a:endParaRPr lang="en-GB" altLang="fr-FR" sz="2800" dirty="0">
                <a:solidFill>
                  <a:srgbClr val="009900"/>
                </a:solidFill>
              </a:endParaRPr>
            </a:p>
          </p:txBody>
        </p:sp>
      </p:grpSp>
      <p:sp>
        <p:nvSpPr>
          <p:cNvPr id="9224" name="Line 63"/>
          <p:cNvSpPr>
            <a:spLocks noChangeShapeType="1"/>
          </p:cNvSpPr>
          <p:nvPr/>
        </p:nvSpPr>
        <p:spPr bwMode="auto">
          <a:xfrm flipH="1">
            <a:off x="2286000" y="516636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9225" name="Text Box 64"/>
          <p:cNvSpPr txBox="1">
            <a:spLocks noChangeArrowheads="1"/>
          </p:cNvSpPr>
          <p:nvPr/>
        </p:nvSpPr>
        <p:spPr bwMode="auto">
          <a:xfrm>
            <a:off x="1593576" y="5318760"/>
            <a:ext cx="4706738"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-14</a:t>
            </a:r>
            <a:r>
              <a:rPr lang="en-GB" altLang="fr-FR" sz="2400">
                <a:latin typeface="Times New Roman" pitchFamily="18" charset="0"/>
              </a:rPr>
              <a:t> </a:t>
            </a:r>
            <a:r>
              <a:rPr lang="en-GB" altLang="fr-FR" sz="2800" smtClean="0">
                <a:latin typeface="Times New Roman" pitchFamily="18" charset="0"/>
              </a:rPr>
              <a:t>m = 0.00000000000001 m</a:t>
            </a:r>
            <a:endParaRPr lang="en-GB" altLang="fr-FR" sz="2400" dirty="0">
              <a:latin typeface="Times New Roman" pitchFamily="18" charset="0"/>
            </a:endParaRPr>
          </a:p>
        </p:txBody>
      </p:sp>
      <p:sp>
        <p:nvSpPr>
          <p:cNvPr id="2" name="Rectangle 1"/>
          <p:cNvSpPr/>
          <p:nvPr/>
        </p:nvSpPr>
        <p:spPr>
          <a:xfrm>
            <a:off x="1593507" y="5964555"/>
            <a:ext cx="4572000" cy="461665"/>
          </a:xfrm>
          <a:prstGeom prst="rect">
            <a:avLst/>
          </a:prstGeom>
        </p:spPr>
        <p:txBody>
          <a:bodyPr>
            <a:spAutoFit/>
          </a:bodyPr>
          <a:lstStyle/>
          <a:p>
            <a:pPr algn="ct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6338888" y="1864059"/>
            <a:ext cx="2605200" cy="307777"/>
          </a:xfrm>
          <a:prstGeom prst="rect">
            <a:avLst/>
          </a:prstGeom>
        </p:spPr>
        <p:txBody>
          <a:bodyPr wrap="none">
            <a:spAutoFit/>
          </a:bodyPr>
          <a:lstStyle/>
          <a:p>
            <a:r>
              <a:rPr lang="en-US"/>
              <a:t>m</a:t>
            </a:r>
            <a:r>
              <a:rPr lang="en-US" sz="1400" smtClean="0"/>
              <a:t> ~ 2</a:t>
            </a:r>
            <a:r>
              <a:rPr lang="en-US" sz="1400" smtClean="0">
                <a:sym typeface="Symbol"/>
              </a:rPr>
              <a:t></a:t>
            </a:r>
            <a:r>
              <a:rPr lang="en-US" sz="1400" smtClean="0"/>
              <a:t>10</a:t>
            </a:r>
            <a:r>
              <a:rPr lang="en-US" sz="1400" baseline="30000" smtClean="0">
                <a:latin typeface="Symbol" panose="05050102010706020507" pitchFamily="18" charset="2"/>
              </a:rPr>
              <a:t>-27</a:t>
            </a:r>
            <a:r>
              <a:rPr lang="en-US" sz="1400" baseline="30000" smtClean="0"/>
              <a:t> </a:t>
            </a:r>
            <a:r>
              <a:rPr lang="en-US" sz="1400" smtClean="0"/>
              <a:t>kg ~ 1GeV/c</a:t>
            </a:r>
            <a:r>
              <a:rPr lang="en-US" sz="1400" baseline="30000" smtClean="0"/>
              <a:t>2</a:t>
            </a:r>
            <a:endParaRPr lang="en-US" sz="1400" baseline="30000" dirty="0"/>
          </a:p>
        </p:txBody>
      </p:sp>
    </p:spTree>
    <p:extLst>
      <p:ext uri="{BB962C8B-B14F-4D97-AF65-F5344CB8AC3E}">
        <p14:creationId xmlns:p14="http://schemas.microsoft.com/office/powerpoint/2010/main" val="2928277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animEffect transition="in" filter="fade">
                                      <p:cBhvr>
                                        <p:cTn id="9"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DC94202-C60B-49F7-99FD-B4C16B92CEEF}" type="slidenum">
              <a:rPr lang="fr-FR" altLang="en-US" sz="1200" smtClean="0">
                <a:solidFill>
                  <a:schemeClr val="tx2"/>
                </a:solidFill>
              </a:rPr>
              <a:pPr eaLnBrk="1" hangingPunct="1">
                <a:spcBef>
                  <a:spcPct val="0"/>
                </a:spcBef>
                <a:buClrTx/>
                <a:buSzTx/>
                <a:buFontTx/>
                <a:buNone/>
              </a:pPr>
              <a:t>6</a:t>
            </a:fld>
            <a:endParaRPr lang="fr-FR" altLang="en-US" sz="1200" smtClean="0">
              <a:solidFill>
                <a:schemeClr val="tx2"/>
              </a:solidFill>
            </a:endParaRPr>
          </a:p>
        </p:txBody>
      </p:sp>
      <p:sp>
        <p:nvSpPr>
          <p:cNvPr id="10243" name="Rectangle 2"/>
          <p:cNvSpPr>
            <a:spLocks noGrp="1" noChangeArrowheads="1"/>
          </p:cNvSpPr>
          <p:nvPr>
            <p:ph type="title"/>
          </p:nvPr>
        </p:nvSpPr>
        <p:spPr>
          <a:xfrm>
            <a:off x="696913" y="0"/>
            <a:ext cx="7804150" cy="519113"/>
          </a:xfrm>
        </p:spPr>
        <p:txBody>
          <a:bodyPr/>
          <a:lstStyle/>
          <a:p>
            <a:pPr eaLnBrk="1" hangingPunct="1"/>
            <a:r>
              <a:rPr lang="fr-BE" altLang="fr-FR" smtClean="0"/>
              <a:t>Structure des protons et des neutrons</a:t>
            </a:r>
            <a:endParaRPr lang="en-GB" altLang="fr-FR" smtClean="0"/>
          </a:p>
        </p:txBody>
      </p:sp>
      <p:grpSp>
        <p:nvGrpSpPr>
          <p:cNvPr id="10244" name="Group 3"/>
          <p:cNvGrpSpPr>
            <a:grpSpLocks/>
          </p:cNvGrpSpPr>
          <p:nvPr/>
        </p:nvGrpSpPr>
        <p:grpSpPr bwMode="auto">
          <a:xfrm>
            <a:off x="838200" y="2894013"/>
            <a:ext cx="990600" cy="935037"/>
            <a:chOff x="2315" y="1539"/>
            <a:chExt cx="2071" cy="2086"/>
          </a:xfrm>
        </p:grpSpPr>
        <p:sp>
          <p:nvSpPr>
            <p:cNvPr id="10289"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10290"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1"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2"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3"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4"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5"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6"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7"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8"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9"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0"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1"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2"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3"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4"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5"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6"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7"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8"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9"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0"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1"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2"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3"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4"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5"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6"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7"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8"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5" name="Group 34"/>
          <p:cNvGrpSpPr>
            <a:grpSpLocks/>
          </p:cNvGrpSpPr>
          <p:nvPr/>
        </p:nvGrpSpPr>
        <p:grpSpPr bwMode="auto">
          <a:xfrm>
            <a:off x="838200" y="1370013"/>
            <a:ext cx="949325" cy="895350"/>
            <a:chOff x="432" y="1728"/>
            <a:chExt cx="2392" cy="2256"/>
          </a:xfrm>
        </p:grpSpPr>
        <p:grpSp>
          <p:nvGrpSpPr>
            <p:cNvPr id="10279" name="Group 35"/>
            <p:cNvGrpSpPr>
              <a:grpSpLocks/>
            </p:cNvGrpSpPr>
            <p:nvPr/>
          </p:nvGrpSpPr>
          <p:grpSpPr bwMode="auto">
            <a:xfrm>
              <a:off x="1340" y="1728"/>
              <a:ext cx="659" cy="2256"/>
              <a:chOff x="1916" y="1392"/>
              <a:chExt cx="659" cy="2256"/>
            </a:xfrm>
          </p:grpSpPr>
          <p:sp>
            <p:nvSpPr>
              <p:cNvPr id="10287"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8"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280"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10281"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2"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3"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4"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5"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6"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6" name="Group 45"/>
          <p:cNvGrpSpPr>
            <a:grpSpLocks/>
          </p:cNvGrpSpPr>
          <p:nvPr/>
        </p:nvGrpSpPr>
        <p:grpSpPr bwMode="auto">
          <a:xfrm>
            <a:off x="838200" y="1827213"/>
            <a:ext cx="990600" cy="1524000"/>
            <a:chOff x="528" y="1536"/>
            <a:chExt cx="624" cy="960"/>
          </a:xfrm>
        </p:grpSpPr>
        <p:sp>
          <p:nvSpPr>
            <p:cNvPr id="10277"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7"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Proton :</a:t>
            </a:r>
          </a:p>
          <a:p>
            <a:pPr eaLnBrk="1" hangingPunct="1">
              <a:buClrTx/>
              <a:buSzTx/>
              <a:buFontTx/>
              <a:buNone/>
            </a:pPr>
            <a:r>
              <a:rPr lang="fr-BE" altLang="fr-FR" sz="2400"/>
              <a:t>2 quarks up</a:t>
            </a:r>
          </a:p>
          <a:p>
            <a:pPr eaLnBrk="1" hangingPunct="1">
              <a:buClrTx/>
              <a:buSzTx/>
              <a:buFontTx/>
              <a:buNone/>
            </a:pPr>
            <a:r>
              <a:rPr lang="fr-BE" altLang="fr-FR" sz="2400"/>
              <a:t>1 quark down</a:t>
            </a:r>
            <a:endParaRPr lang="en-GB" altLang="fr-FR" sz="2400"/>
          </a:p>
        </p:txBody>
      </p:sp>
      <p:sp>
        <p:nvSpPr>
          <p:cNvPr id="10248"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Neutron :</a:t>
            </a:r>
          </a:p>
          <a:p>
            <a:pPr eaLnBrk="1" hangingPunct="1">
              <a:buClrTx/>
              <a:buSzTx/>
              <a:buFontTx/>
              <a:buNone/>
            </a:pPr>
            <a:r>
              <a:rPr lang="fr-BE" altLang="fr-FR" sz="2400"/>
              <a:t>1 quark up</a:t>
            </a:r>
          </a:p>
          <a:p>
            <a:pPr eaLnBrk="1" hangingPunct="1">
              <a:buClrTx/>
              <a:buSzTx/>
              <a:buFontTx/>
              <a:buNone/>
            </a:pPr>
            <a:r>
              <a:rPr lang="fr-BE" altLang="fr-FR" sz="2400"/>
              <a:t>2 quarks down</a:t>
            </a:r>
            <a:endParaRPr lang="en-GB" altLang="fr-FR" sz="2400"/>
          </a:p>
        </p:txBody>
      </p:sp>
      <p:grpSp>
        <p:nvGrpSpPr>
          <p:cNvPr id="10249" name="Group 50"/>
          <p:cNvGrpSpPr>
            <a:grpSpLocks/>
          </p:cNvGrpSpPr>
          <p:nvPr/>
        </p:nvGrpSpPr>
        <p:grpSpPr bwMode="auto">
          <a:xfrm>
            <a:off x="1295400" y="1447800"/>
            <a:ext cx="4373563" cy="3962400"/>
            <a:chOff x="797" y="911"/>
            <a:chExt cx="2755" cy="2496"/>
          </a:xfrm>
        </p:grpSpPr>
        <p:sp>
          <p:nvSpPr>
            <p:cNvPr id="10265"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Oval 55"/>
            <p:cNvSpPr>
              <a:spLocks noChangeArrowheads="1"/>
            </p:cNvSpPr>
            <p:nvPr/>
          </p:nvSpPr>
          <p:spPr bwMode="auto">
            <a:xfrm>
              <a:off x="2544" y="911"/>
              <a:ext cx="1008" cy="960"/>
            </a:xfrm>
            <a:prstGeom prst="ellipse">
              <a:avLst/>
            </a:prstGeom>
            <a:solidFill>
              <a:schemeClr val="tx2">
                <a:alpha val="5098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0" name="Oval 56"/>
            <p:cNvSpPr>
              <a:spLocks noChangeArrowheads="1"/>
            </p:cNvSpPr>
            <p:nvPr/>
          </p:nvSpPr>
          <p:spPr bwMode="auto">
            <a:xfrm>
              <a:off x="3024" y="1583"/>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1" name="Oval 57"/>
            <p:cNvSpPr>
              <a:spLocks noChangeArrowheads="1"/>
            </p:cNvSpPr>
            <p:nvPr/>
          </p:nvSpPr>
          <p:spPr bwMode="auto">
            <a:xfrm>
              <a:off x="3216" y="1151"/>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2" name="Oval 58"/>
            <p:cNvSpPr>
              <a:spLocks noChangeArrowheads="1"/>
            </p:cNvSpPr>
            <p:nvPr/>
          </p:nvSpPr>
          <p:spPr bwMode="auto">
            <a:xfrm>
              <a:off x="2736" y="1247"/>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3" name="Oval 59"/>
            <p:cNvSpPr>
              <a:spLocks noChangeArrowheads="1"/>
            </p:cNvSpPr>
            <p:nvPr/>
          </p:nvSpPr>
          <p:spPr bwMode="auto">
            <a:xfrm>
              <a:off x="2544" y="2447"/>
              <a:ext cx="1008" cy="960"/>
            </a:xfrm>
            <a:prstGeom prst="ellipse">
              <a:avLst/>
            </a:prstGeom>
            <a:solidFill>
              <a:srgbClr val="E71919">
                <a:alpha val="5098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4" name="Oval 60"/>
            <p:cNvSpPr>
              <a:spLocks noChangeArrowheads="1"/>
            </p:cNvSpPr>
            <p:nvPr/>
          </p:nvSpPr>
          <p:spPr bwMode="auto">
            <a:xfrm>
              <a:off x="2736"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5" name="Oval 61"/>
            <p:cNvSpPr>
              <a:spLocks noChangeArrowheads="1"/>
            </p:cNvSpPr>
            <p:nvPr/>
          </p:nvSpPr>
          <p:spPr bwMode="auto">
            <a:xfrm>
              <a:off x="3168"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6" name="Oval 62"/>
            <p:cNvSpPr>
              <a:spLocks noChangeArrowheads="1"/>
            </p:cNvSpPr>
            <p:nvPr/>
          </p:nvSpPr>
          <p:spPr bwMode="auto">
            <a:xfrm>
              <a:off x="2976" y="2639"/>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50" name="Group 63"/>
          <p:cNvGrpSpPr>
            <a:grpSpLocks/>
          </p:cNvGrpSpPr>
          <p:nvPr/>
        </p:nvGrpSpPr>
        <p:grpSpPr bwMode="auto">
          <a:xfrm>
            <a:off x="4538663" y="1984375"/>
            <a:ext cx="3314700" cy="2862263"/>
            <a:chOff x="2859" y="1250"/>
            <a:chExt cx="2088" cy="1803"/>
          </a:xfrm>
        </p:grpSpPr>
        <p:grpSp>
          <p:nvGrpSpPr>
            <p:cNvPr id="10253" name="Group 64"/>
            <p:cNvGrpSpPr>
              <a:grpSpLocks/>
            </p:cNvGrpSpPr>
            <p:nvPr/>
          </p:nvGrpSpPr>
          <p:grpSpPr bwMode="auto">
            <a:xfrm>
              <a:off x="2865" y="1250"/>
              <a:ext cx="396" cy="342"/>
              <a:chOff x="2865" y="1250"/>
              <a:chExt cx="396" cy="342"/>
            </a:xfrm>
          </p:grpSpPr>
          <p:sp>
            <p:nvSpPr>
              <p:cNvPr id="10262"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3"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4" name="Group 68"/>
            <p:cNvGrpSpPr>
              <a:grpSpLocks/>
            </p:cNvGrpSpPr>
            <p:nvPr/>
          </p:nvGrpSpPr>
          <p:grpSpPr bwMode="auto">
            <a:xfrm>
              <a:off x="2859" y="2786"/>
              <a:ext cx="336" cy="267"/>
              <a:chOff x="2859" y="2786"/>
              <a:chExt cx="336" cy="267"/>
            </a:xfrm>
          </p:grpSpPr>
          <p:sp>
            <p:nvSpPr>
              <p:cNvPr id="10259"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5" name="Group 72"/>
            <p:cNvGrpSpPr>
              <a:grpSpLocks/>
            </p:cNvGrpSpPr>
            <p:nvPr/>
          </p:nvGrpSpPr>
          <p:grpSpPr bwMode="auto">
            <a:xfrm>
              <a:off x="2988" y="1436"/>
              <a:ext cx="1959" cy="1440"/>
              <a:chOff x="2976" y="1824"/>
              <a:chExt cx="1959" cy="1440"/>
            </a:xfrm>
          </p:grpSpPr>
          <p:sp>
            <p:nvSpPr>
              <p:cNvPr id="10256"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dirty="0">
                    <a:solidFill>
                      <a:srgbClr val="009900"/>
                    </a:solidFill>
                  </a:rPr>
                  <a:t>Interaction forte</a:t>
                </a:r>
                <a:endParaRPr lang="en-GB" altLang="fr-FR" sz="2800" dirty="0">
                  <a:solidFill>
                    <a:srgbClr val="009900"/>
                  </a:solidFill>
                </a:endParaRPr>
              </a:p>
            </p:txBody>
          </p:sp>
        </p:grpSp>
      </p:grpSp>
      <p:sp>
        <p:nvSpPr>
          <p:cNvPr id="10251"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10252" name="Text Box 77"/>
          <p:cNvSpPr txBox="1">
            <a:spLocks noChangeArrowheads="1"/>
          </p:cNvSpPr>
          <p:nvPr/>
        </p:nvSpPr>
        <p:spPr bwMode="auto">
          <a:xfrm>
            <a:off x="2514600" y="5867400"/>
            <a:ext cx="4886274"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-15</a:t>
            </a:r>
            <a:r>
              <a:rPr lang="en-GB" altLang="fr-FR" sz="2400">
                <a:latin typeface="Times New Roman" pitchFamily="18" charset="0"/>
              </a:rPr>
              <a:t> </a:t>
            </a:r>
            <a:r>
              <a:rPr lang="en-GB" altLang="fr-FR" sz="2800" smtClean="0">
                <a:latin typeface="Times New Roman" pitchFamily="18" charset="0"/>
              </a:rPr>
              <a:t>m = 0.000000000000001 m</a:t>
            </a:r>
            <a:endParaRPr lang="en-GB" altLang="fr-FR" sz="2400">
              <a:latin typeface="Times New Roman" pitchFamily="18" charset="0"/>
            </a:endParaRPr>
          </a:p>
        </p:txBody>
      </p:sp>
    </p:spTree>
    <p:extLst>
      <p:ext uri="{BB962C8B-B14F-4D97-AF65-F5344CB8AC3E}">
        <p14:creationId xmlns:p14="http://schemas.microsoft.com/office/powerpoint/2010/main" val="2565484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 calcmode="lin" valueType="num">
                                      <p:cBhvr>
                                        <p:cTn id="7" dur="500" fill="hold"/>
                                        <p:tgtEl>
                                          <p:spTgt spid="10250"/>
                                        </p:tgtEl>
                                        <p:attrNameLst>
                                          <p:attrName>ppt_w</p:attrName>
                                        </p:attrNameLst>
                                      </p:cBhvr>
                                      <p:tavLst>
                                        <p:tav tm="0">
                                          <p:val>
                                            <p:fltVal val="0"/>
                                          </p:val>
                                        </p:tav>
                                        <p:tav tm="100000">
                                          <p:val>
                                            <p:strVal val="#ppt_w"/>
                                          </p:val>
                                        </p:tav>
                                      </p:tavLst>
                                    </p:anim>
                                    <p:anim calcmode="lin" valueType="num">
                                      <p:cBhvr>
                                        <p:cTn id="8" dur="500" fill="hold"/>
                                        <p:tgtEl>
                                          <p:spTgt spid="10250"/>
                                        </p:tgtEl>
                                        <p:attrNameLst>
                                          <p:attrName>ppt_h</p:attrName>
                                        </p:attrNameLst>
                                      </p:cBhvr>
                                      <p:tavLst>
                                        <p:tav tm="0">
                                          <p:val>
                                            <p:fltVal val="0"/>
                                          </p:val>
                                        </p:tav>
                                        <p:tav tm="100000">
                                          <p:val>
                                            <p:strVal val="#ppt_h"/>
                                          </p:val>
                                        </p:tav>
                                      </p:tavLst>
                                    </p:anim>
                                    <p:animEffect transition="in" filter="fade">
                                      <p:cBhvr>
                                        <p:cTn id="9"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106BA8F-282F-4307-B205-7121BB6F8754}" type="slidenum">
              <a:rPr lang="fr-FR" altLang="en-US" sz="1200" smtClean="0">
                <a:solidFill>
                  <a:schemeClr val="tx2"/>
                </a:solidFill>
              </a:rPr>
              <a:pPr eaLnBrk="1" hangingPunct="1">
                <a:spcBef>
                  <a:spcPct val="0"/>
                </a:spcBef>
                <a:buClrTx/>
                <a:buSzTx/>
                <a:buFontTx/>
                <a:buNone/>
              </a:pPr>
              <a:t>7</a:t>
            </a:fld>
            <a:endParaRPr lang="fr-FR" altLang="en-US" sz="1200" smtClean="0">
              <a:solidFill>
                <a:schemeClr val="tx2"/>
              </a:solidFill>
            </a:endParaRPr>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147483647 w 571"/>
              <a:gd name="T1" fmla="*/ 2147483647 h 315"/>
              <a:gd name="T2" fmla="*/ 2147483647 w 571"/>
              <a:gd name="T3" fmla="*/ 2147483647 h 315"/>
              <a:gd name="T4" fmla="*/ 2147483647 w 571"/>
              <a:gd name="T5" fmla="*/ 2147483647 h 315"/>
              <a:gd name="T6" fmla="*/ 2147483647 w 571"/>
              <a:gd name="T7" fmla="*/ 2147483647 h 315"/>
              <a:gd name="T8" fmla="*/ 2147483647 w 571"/>
              <a:gd name="T9" fmla="*/ 2147483647 h 315"/>
              <a:gd name="T10" fmla="*/ 2147483647 w 571"/>
              <a:gd name="T11" fmla="*/ 2147483647 h 315"/>
              <a:gd name="T12" fmla="*/ 2147483647 w 571"/>
              <a:gd name="T13" fmla="*/ 2147483647 h 315"/>
              <a:gd name="T14" fmla="*/ 2147483647 w 571"/>
              <a:gd name="T15" fmla="*/ 2147483647 h 315"/>
              <a:gd name="T16" fmla="*/ 2147483647 w 571"/>
              <a:gd name="T17" fmla="*/ 2147483647 h 315"/>
              <a:gd name="T18" fmla="*/ 2147483647 w 571"/>
              <a:gd name="T19" fmla="*/ 2147483647 h 315"/>
              <a:gd name="T20" fmla="*/ 2147483647 w 571"/>
              <a:gd name="T21" fmla="*/ 2147483647 h 315"/>
              <a:gd name="T22" fmla="*/ 2147483647 w 571"/>
              <a:gd name="T23" fmla="*/ 2147483647 h 315"/>
              <a:gd name="T24" fmla="*/ 2147483647 w 571"/>
              <a:gd name="T25" fmla="*/ 2147483647 h 315"/>
              <a:gd name="T26" fmla="*/ 2147483647 w 571"/>
              <a:gd name="T27" fmla="*/ 2147483647 h 315"/>
              <a:gd name="T28" fmla="*/ 2147483647 w 571"/>
              <a:gd name="T29" fmla="*/ 2147483647 h 315"/>
              <a:gd name="T30" fmla="*/ 2147483647 w 571"/>
              <a:gd name="T31" fmla="*/ 2147483647 h 315"/>
              <a:gd name="T32" fmla="*/ 2147483647 w 571"/>
              <a:gd name="T33" fmla="*/ 2147483647 h 315"/>
              <a:gd name="T34" fmla="*/ 2147483647 w 571"/>
              <a:gd name="T35" fmla="*/ 2147483647 h 315"/>
              <a:gd name="T36" fmla="*/ 2147483647 w 571"/>
              <a:gd name="T37" fmla="*/ 2147483647 h 315"/>
              <a:gd name="T38" fmla="*/ 2147483647 w 571"/>
              <a:gd name="T39" fmla="*/ 2147483647 h 315"/>
              <a:gd name="T40" fmla="*/ 2147483647 w 571"/>
              <a:gd name="T41" fmla="*/ 2147483647 h 315"/>
              <a:gd name="T42" fmla="*/ 2147483647 w 571"/>
              <a:gd name="T43" fmla="*/ 2147483647 h 315"/>
              <a:gd name="T44" fmla="*/ 2147483647 w 571"/>
              <a:gd name="T45" fmla="*/ 2147483647 h 315"/>
              <a:gd name="T46" fmla="*/ 2147483647 w 571"/>
              <a:gd name="T47" fmla="*/ 2147483647 h 315"/>
              <a:gd name="T48" fmla="*/ 2147483647 w 571"/>
              <a:gd name="T49" fmla="*/ 2147483647 h 315"/>
              <a:gd name="T50" fmla="*/ 2147483647 w 571"/>
              <a:gd name="T51" fmla="*/ 2147483647 h 315"/>
              <a:gd name="T52" fmla="*/ 2147483647 w 571"/>
              <a:gd name="T53" fmla="*/ 2147483647 h 315"/>
              <a:gd name="T54" fmla="*/ 2147483647 w 571"/>
              <a:gd name="T55" fmla="*/ 2147483647 h 315"/>
              <a:gd name="T56" fmla="*/ 2147483647 w 571"/>
              <a:gd name="T57" fmla="*/ 2147483647 h 315"/>
              <a:gd name="T58" fmla="*/ 2147483647 w 571"/>
              <a:gd name="T59" fmla="*/ 2147483647 h 315"/>
              <a:gd name="T60" fmla="*/ 2147483647 w 571"/>
              <a:gd name="T61" fmla="*/ 2147483647 h 315"/>
              <a:gd name="T62" fmla="*/ 2147483647 w 571"/>
              <a:gd name="T63" fmla="*/ 2147483647 h 315"/>
              <a:gd name="T64" fmla="*/ 2147483647 w 571"/>
              <a:gd name="T65" fmla="*/ 2147483647 h 315"/>
              <a:gd name="T66" fmla="*/ 2147483647 w 571"/>
              <a:gd name="T67" fmla="*/ 2147483647 h 315"/>
              <a:gd name="T68" fmla="*/ 2147483647 w 571"/>
              <a:gd name="T69" fmla="*/ 2147483647 h 315"/>
              <a:gd name="T70" fmla="*/ 2147483647 w 571"/>
              <a:gd name="T71" fmla="*/ 2147483647 h 315"/>
              <a:gd name="T72" fmla="*/ 2147483647 w 571"/>
              <a:gd name="T73" fmla="*/ 2147483647 h 315"/>
              <a:gd name="T74" fmla="*/ 2147483647 w 571"/>
              <a:gd name="T75" fmla="*/ 2147483647 h 315"/>
              <a:gd name="T76" fmla="*/ 2147483647 w 571"/>
              <a:gd name="T77" fmla="*/ 2147483647 h 315"/>
              <a:gd name="T78" fmla="*/ 2147483647 w 571"/>
              <a:gd name="T79" fmla="*/ 2147483647 h 315"/>
              <a:gd name="T80" fmla="*/ 2147483647 w 571"/>
              <a:gd name="T81" fmla="*/ 2147483647 h 315"/>
              <a:gd name="T82" fmla="*/ 2147483647 w 571"/>
              <a:gd name="T83" fmla="*/ 2147483647 h 315"/>
              <a:gd name="T84" fmla="*/ 2147483647 w 571"/>
              <a:gd name="T85" fmla="*/ 2147483647 h 315"/>
              <a:gd name="T86" fmla="*/ 2147483647 w 571"/>
              <a:gd name="T87" fmla="*/ 2147483647 h 315"/>
              <a:gd name="T88" fmla="*/ 2147483647 w 571"/>
              <a:gd name="T89" fmla="*/ 2147483647 h 315"/>
              <a:gd name="T90" fmla="*/ 2147483647 w 571"/>
              <a:gd name="T91" fmla="*/ 2147483647 h 315"/>
              <a:gd name="T92" fmla="*/ 2147483647 w 571"/>
              <a:gd name="T93" fmla="*/ 2147483647 h 315"/>
              <a:gd name="T94" fmla="*/ 2147483647 w 571"/>
              <a:gd name="T95" fmla="*/ 2147483647 h 315"/>
              <a:gd name="T96" fmla="*/ 2147483647 w 571"/>
              <a:gd name="T97" fmla="*/ 2147483647 h 315"/>
              <a:gd name="T98" fmla="*/ 2147483647 w 571"/>
              <a:gd name="T99" fmla="*/ 2147483647 h 315"/>
              <a:gd name="T100" fmla="*/ 2147483647 w 571"/>
              <a:gd name="T101" fmla="*/ 2147483647 h 315"/>
              <a:gd name="T102" fmla="*/ 2147483647 w 571"/>
              <a:gd name="T103" fmla="*/ 2147483647 h 315"/>
              <a:gd name="T104" fmla="*/ 2147483647 w 571"/>
              <a:gd name="T105" fmla="*/ 2147483647 h 315"/>
              <a:gd name="T106" fmla="*/ 2147483647 w 571"/>
              <a:gd name="T107" fmla="*/ 214748364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86"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7"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8"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9"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0"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1"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2"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3"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5"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296" name="Group 44"/>
          <p:cNvGrpSpPr>
            <a:grpSpLocks/>
          </p:cNvGrpSpPr>
          <p:nvPr/>
        </p:nvGrpSpPr>
        <p:grpSpPr bwMode="auto">
          <a:xfrm>
            <a:off x="215900" y="6340475"/>
            <a:ext cx="901700" cy="288925"/>
            <a:chOff x="0" y="4138"/>
            <a:chExt cx="712" cy="182"/>
          </a:xfrm>
        </p:grpSpPr>
        <p:sp>
          <p:nvSpPr>
            <p:cNvPr id="11302"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3"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4"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5"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2800" b="1">
                <a:solidFill>
                  <a:srgbClr val="FF0000"/>
                </a:solidFill>
              </a:rPr>
              <a:t>Les interactions</a:t>
            </a:r>
          </a:p>
        </p:txBody>
      </p:sp>
      <p:sp>
        <p:nvSpPr>
          <p:cNvPr id="1129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a:t>Interagir = échanger une particule</a:t>
            </a:r>
          </a:p>
          <a:p>
            <a:pPr eaLnBrk="1" hangingPunct="1">
              <a:spcBef>
                <a:spcPct val="0"/>
              </a:spcBef>
              <a:buClrTx/>
              <a:buSzTx/>
              <a:buFontTx/>
              <a:buNone/>
            </a:pPr>
            <a:endParaRPr lang="en-GB" altLang="fr-FR" sz="2400"/>
          </a:p>
          <a:p>
            <a:pPr eaLnBrk="1" hangingPunct="1">
              <a:spcBef>
                <a:spcPct val="50000"/>
              </a:spcBef>
              <a:buClrTx/>
              <a:buSzTx/>
              <a:buFontTx/>
              <a:buNone/>
            </a:pPr>
            <a:endParaRPr lang="fr-FR" alt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Les </a:t>
            </a:r>
            <a:r>
              <a:rPr lang="fr-FR" altLang="fr-FR" sz="1600" b="1" smtClean="0">
                <a:solidFill>
                  <a:srgbClr val="FF0000"/>
                </a:solidFill>
                <a:effectLst>
                  <a:outerShdw blurRad="38100" dist="38100" dir="2700000" algn="tl">
                    <a:srgbClr val="C0C0C0"/>
                  </a:outerShdw>
                </a:effectLst>
                <a:latin typeface="Verdana" pitchFamily="34" charset="0"/>
              </a:rPr>
              <a:t>ballons</a:t>
            </a:r>
            <a:r>
              <a:rPr lang="fr-FR" altLang="fr-FR" sz="1600" b="1" smtClean="0">
                <a:solidFill>
                  <a:schemeClr val="bg1"/>
                </a:solidFill>
                <a:effectLst>
                  <a:outerShdw blurRad="38100" dist="38100" dir="2700000" algn="tl">
                    <a:srgbClr val="C0C0C0"/>
                  </a:outerShdw>
                </a:effectLst>
                <a:latin typeface="Verdana" pitchFamily="34" charset="0"/>
              </a:rPr>
              <a:t> sont les </a:t>
            </a:r>
            <a:r>
              <a:rPr lang="fr-FR" altLang="fr-FR" sz="1600" b="1" smtClean="0">
                <a:solidFill>
                  <a:srgbClr val="FF0000"/>
                </a:solidFill>
                <a:effectLst>
                  <a:outerShdw blurRad="38100" dist="38100" dir="2700000" algn="tl">
                    <a:srgbClr val="C0C0C0"/>
                  </a:outerShdw>
                </a:effectLst>
                <a:latin typeface="Verdana" pitchFamily="34" charset="0"/>
              </a:rPr>
              <a:t>médiateurs</a:t>
            </a:r>
            <a:r>
              <a:rPr lang="fr-FR" altLang="fr-FR" sz="1600" b="1" smtClean="0">
                <a:solidFill>
                  <a:schemeClr val="bg1"/>
                </a:solidFill>
                <a:effectLst>
                  <a:outerShdw blurRad="38100" dist="38100" dir="2700000" algn="tl">
                    <a:srgbClr val="C0C0C0"/>
                  </a:outerShdw>
                </a:effectLst>
                <a:latin typeface="Verdana" pitchFamily="34" charset="0"/>
              </a:rPr>
              <a:t> de la force qui écarte les 2 bateaux.</a:t>
            </a:r>
          </a:p>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La </a:t>
            </a:r>
            <a:r>
              <a:rPr lang="fr-FR" altLang="fr-FR" sz="1600" b="1" smtClean="0">
                <a:solidFill>
                  <a:srgbClr val="FF0000"/>
                </a:solidFill>
                <a:effectLst>
                  <a:outerShdw blurRad="38100" dist="38100" dir="2700000" algn="tl">
                    <a:srgbClr val="C0C0C0"/>
                  </a:outerShdw>
                </a:effectLst>
                <a:latin typeface="Verdana" pitchFamily="34" charset="0"/>
              </a:rPr>
              <a:t>portée</a:t>
            </a:r>
            <a:r>
              <a:rPr lang="fr-FR" altLang="fr-FR" sz="1600" b="1" smtClean="0">
                <a:solidFill>
                  <a:schemeClr val="bg1"/>
                </a:solidFill>
                <a:effectLst>
                  <a:outerShdw blurRad="38100" dist="38100" dir="2700000" algn="tl">
                    <a:srgbClr val="C0C0C0"/>
                  </a:outerShdw>
                </a:effectLst>
                <a:latin typeface="Verdana" pitchFamily="34" charset="0"/>
              </a:rPr>
              <a:t> dépend de la </a:t>
            </a:r>
            <a:r>
              <a:rPr lang="fr-FR" altLang="fr-FR" sz="1600" b="1" smtClean="0">
                <a:solidFill>
                  <a:srgbClr val="FF0000"/>
                </a:solidFill>
                <a:effectLst>
                  <a:outerShdw blurRad="38100" dist="38100" dir="2700000" algn="tl">
                    <a:srgbClr val="C0C0C0"/>
                  </a:outerShdw>
                </a:effectLst>
                <a:latin typeface="Verdana" pitchFamily="34" charset="0"/>
              </a:rPr>
              <a:t>masse</a:t>
            </a:r>
            <a:r>
              <a:rPr lang="fr-FR" altLang="fr-FR" sz="1600" b="1" smtClean="0">
                <a:solidFill>
                  <a:schemeClr val="bg1"/>
                </a:solidFill>
                <a:effectLst>
                  <a:outerShdw blurRad="38100" dist="38100" dir="2700000" algn="tl">
                    <a:srgbClr val="C0C0C0"/>
                  </a:outerShdw>
                </a:effectLst>
                <a:latin typeface="Verdana" pitchFamily="34" charset="0"/>
              </a:rPr>
              <a:t> du ballon</a:t>
            </a:r>
          </a:p>
          <a:p>
            <a:pPr>
              <a:buFont typeface="Symbol" pitchFamily="18" charset="2"/>
              <a:buNone/>
              <a:defRPr/>
            </a:pPr>
            <a:endParaRPr lang="fr-FR" altLang="fr-FR" sz="800" b="1" smtClean="0">
              <a:solidFill>
                <a:schemeClr val="bg1"/>
              </a:solidFill>
              <a:effectLst>
                <a:outerShdw blurRad="38100" dist="38100" dir="2700000" algn="tl">
                  <a:srgbClr val="C0C0C0"/>
                </a:outerShdw>
              </a:effectLst>
              <a:latin typeface="Verdana" pitchFamily="34" charset="0"/>
            </a:endParaRPr>
          </a:p>
          <a:p>
            <a:pPr>
              <a:buFont typeface="Symbol" pitchFamily="18" charset="2"/>
              <a:buNone/>
              <a:defRPr/>
            </a:pPr>
            <a:r>
              <a:rPr lang="fr-FR" altLang="fr-FR" sz="1800" smtClean="0">
                <a:solidFill>
                  <a:srgbClr val="E71919"/>
                </a:solidFill>
                <a:effectLst>
                  <a:outerShdw blurRad="38100" dist="38100" dir="2700000" algn="tl">
                    <a:srgbClr val="C0C0C0"/>
                  </a:outerShdw>
                </a:effectLst>
                <a:latin typeface="Verdana" pitchFamily="34" charset="0"/>
              </a:rPr>
              <a:t>Bosons de jauge</a:t>
            </a:r>
            <a:r>
              <a:rPr lang="fr-FR" altLang="fr-FR" sz="1800" smtClean="0">
                <a:effectLst>
                  <a:outerShdw blurRad="38100" dist="38100" dir="2700000" algn="tl">
                    <a:srgbClr val="C0C0C0"/>
                  </a:outerShdw>
                </a:effectLst>
                <a:latin typeface="Verdana" pitchFamily="34" charset="0"/>
              </a:rPr>
              <a:t> </a:t>
            </a:r>
            <a:r>
              <a:rPr lang="fr-FR" altLang="fr-FR" sz="1800" smtClean="0">
                <a:solidFill>
                  <a:schemeClr val="bg1"/>
                </a:solidFill>
                <a:effectLst>
                  <a:outerShdw blurRad="38100" dist="38100" dir="2700000" algn="tl">
                    <a:srgbClr val="C0C0C0"/>
                  </a:outerShdw>
                </a:effectLst>
                <a:latin typeface="Verdana" pitchFamily="34" charset="0"/>
              </a:rPr>
              <a:t>: mediateurs des interactions fondamentales</a:t>
            </a:r>
            <a:r>
              <a:rPr lang="fr-FR" altLang="fr-FR" sz="1800" smtClean="0">
                <a:latin typeface="Verdana" pitchFamily="34" charset="0"/>
              </a:rPr>
              <a:t> </a:t>
            </a:r>
            <a:endParaRPr lang="fr-FR" altLang="fr-FR" sz="1800" smtClean="0">
              <a:solidFill>
                <a:schemeClr val="bg1"/>
              </a:solidFill>
              <a:effectLst>
                <a:outerShdw blurRad="38100" dist="38100" dir="2700000" algn="tl">
                  <a:srgbClr val="C0C0C0"/>
                </a:outerShdw>
              </a:effectLst>
              <a:latin typeface="Verdana" pitchFamily="34" charset="0"/>
            </a:endParaRPr>
          </a:p>
          <a:p>
            <a:pPr>
              <a:defRPr/>
            </a:pPr>
            <a:endParaRPr lang="fr-FR" altLang="fr-FR" sz="1800" smtClean="0">
              <a:solidFill>
                <a:srgbClr val="FF0000"/>
              </a:solidFill>
              <a:effectLst>
                <a:outerShdw blurRad="38100" dist="38100" dir="2700000" algn="tl">
                  <a:srgbClr val="C0C0C0"/>
                </a:outerShdw>
              </a:effectLst>
              <a:latin typeface="Verdana" pitchFamily="34" charset="0"/>
            </a:endParaRPr>
          </a:p>
        </p:txBody>
      </p:sp>
      <p:sp>
        <p:nvSpPr>
          <p:cNvPr id="1130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900"/>
              <a:t>F. Vazeille</a:t>
            </a:r>
          </a:p>
        </p:txBody>
      </p:sp>
    </p:spTree>
    <p:extLst>
      <p:ext uri="{BB962C8B-B14F-4D97-AF65-F5344CB8AC3E}">
        <p14:creationId xmlns:p14="http://schemas.microsoft.com/office/powerpoint/2010/main" val="574494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29D5418-91EF-482A-A1B1-69C67A8D719F}" type="slidenum">
              <a:rPr lang="fr-FR" altLang="en-US" sz="1200" smtClean="0">
                <a:solidFill>
                  <a:schemeClr val="tx2"/>
                </a:solidFill>
              </a:rPr>
              <a:pPr eaLnBrk="1" hangingPunct="1">
                <a:spcBef>
                  <a:spcPct val="0"/>
                </a:spcBef>
                <a:buClrTx/>
                <a:buSzTx/>
                <a:buFontTx/>
                <a:buNone/>
              </a:pPr>
              <a:t>8</a:t>
            </a:fld>
            <a:endParaRPr lang="fr-FR" altLang="en-US" sz="1200" smtClean="0">
              <a:solidFill>
                <a:schemeClr val="tx2"/>
              </a:solidFill>
            </a:endParaRPr>
          </a:p>
        </p:txBody>
      </p:sp>
      <p:sp>
        <p:nvSpPr>
          <p:cNvPr id="12291" name="Rectangle 2"/>
          <p:cNvSpPr>
            <a:spLocks noGrp="1" noChangeArrowheads="1"/>
          </p:cNvSpPr>
          <p:nvPr>
            <p:ph type="title"/>
          </p:nvPr>
        </p:nvSpPr>
        <p:spPr>
          <a:xfrm>
            <a:off x="1290638" y="0"/>
            <a:ext cx="6597650" cy="519113"/>
          </a:xfrm>
        </p:spPr>
        <p:txBody>
          <a:bodyPr/>
          <a:lstStyle/>
          <a:p>
            <a:pPr eaLnBrk="1" hangingPunct="1"/>
            <a:r>
              <a:rPr lang="fr-FR" altLang="fr-FR" smtClean="0"/>
              <a:t>L’interaction électromagnétique</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Responsable des phénomènes </a:t>
            </a:r>
          </a:p>
          <a:p>
            <a:pPr eaLnBrk="1" hangingPunct="1">
              <a:spcBef>
                <a:spcPct val="0"/>
              </a:spcBef>
              <a:buClrTx/>
              <a:buSzTx/>
              <a:buFontTx/>
              <a:buNone/>
            </a:pPr>
            <a:r>
              <a:rPr lang="fr-FR" altLang="fr-FR" sz="2400" b="1"/>
              <a:t>électriques et magnétiques</a:t>
            </a:r>
            <a:r>
              <a:rPr lang="fr-FR" altLang="fr-FR" sz="2400"/>
              <a:t> : </a:t>
            </a:r>
          </a:p>
          <a:p>
            <a:pPr eaLnBrk="1" hangingPunct="1">
              <a:spcBef>
                <a:spcPct val="0"/>
              </a:spcBef>
              <a:buClrTx/>
              <a:buSzTx/>
              <a:buFontTx/>
              <a:buNone/>
            </a:pPr>
            <a:r>
              <a:rPr lang="fr-FR" altLang="fr-FR" sz="2400"/>
              <a:t>aimantation, lumière,</a:t>
            </a:r>
          </a:p>
          <a:p>
            <a:pPr eaLnBrk="1" hangingPunct="1">
              <a:spcBef>
                <a:spcPct val="0"/>
              </a:spcBef>
              <a:buClrTx/>
              <a:buSzTx/>
              <a:buFontTx/>
              <a:buNone/>
            </a:pPr>
            <a:r>
              <a:rPr lang="fr-FR" altLang="fr-FR" sz="2400"/>
              <a:t>cohésion des atomes,…</a:t>
            </a:r>
          </a:p>
          <a:p>
            <a:pPr eaLnBrk="1" hangingPunct="1">
              <a:spcBef>
                <a:spcPct val="0"/>
              </a:spcBef>
              <a:buClrTx/>
              <a:buSzTx/>
              <a:buFontTx/>
              <a:buNone/>
            </a:pPr>
            <a:endParaRPr lang="fr-FR" altLang="fr-FR" sz="2400"/>
          </a:p>
          <a:p>
            <a:pPr eaLnBrk="1" hangingPunct="1">
              <a:spcBef>
                <a:spcPct val="0"/>
              </a:spcBef>
              <a:buClrTx/>
              <a:buSzTx/>
              <a:buFontTx/>
              <a:buNone/>
            </a:pPr>
            <a:endParaRPr lang="fr-FR" altLang="fr-FR" sz="2000"/>
          </a:p>
          <a:p>
            <a:pPr eaLnBrk="1" hangingPunct="1">
              <a:spcBef>
                <a:spcPct val="0"/>
              </a:spcBef>
              <a:buClrTx/>
              <a:buSzTx/>
              <a:buFontTx/>
              <a:buNone/>
            </a:pPr>
            <a:endParaRPr lang="fr-FR" altLang="fr-FR" sz="2000"/>
          </a:p>
        </p:txBody>
      </p:sp>
      <p:pic>
        <p:nvPicPr>
          <p:cNvPr id="12294"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 : </a:t>
            </a:r>
            <a:r>
              <a:rPr lang="fr-FR" altLang="fr-FR" sz="2000" b="1">
                <a:solidFill>
                  <a:srgbClr val="FF0000"/>
                </a:solidFill>
              </a:rPr>
              <a:t>photon</a:t>
            </a:r>
            <a:r>
              <a:rPr lang="fr-FR" altLang="fr-FR" sz="1800" b="1"/>
              <a:t> </a:t>
            </a:r>
          </a:p>
        </p:txBody>
      </p:sp>
      <p:grpSp>
        <p:nvGrpSpPr>
          <p:cNvPr id="12296" name="Group 8"/>
          <p:cNvGrpSpPr>
            <a:grpSpLocks/>
          </p:cNvGrpSpPr>
          <p:nvPr/>
        </p:nvGrpSpPr>
        <p:grpSpPr bwMode="auto">
          <a:xfrm>
            <a:off x="5472113" y="3730625"/>
            <a:ext cx="2895600" cy="2730500"/>
            <a:chOff x="4071" y="2598"/>
            <a:chExt cx="1392" cy="1362"/>
          </a:xfrm>
        </p:grpSpPr>
        <p:pic>
          <p:nvPicPr>
            <p:cNvPr id="12302"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endParaRPr lang="fr-FR" altLang="fr-FR" sz="1400"/>
            </a:p>
          </p:txBody>
        </p:sp>
        <p:sp>
          <p:nvSpPr>
            <p:cNvPr id="12304"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5"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nvGrpSpPr>
            <p:cNvPr id="12306" name="Group 13"/>
            <p:cNvGrpSpPr>
              <a:grpSpLocks/>
            </p:cNvGrpSpPr>
            <p:nvPr/>
          </p:nvGrpSpPr>
          <p:grpSpPr bwMode="auto">
            <a:xfrm>
              <a:off x="4095" y="2700"/>
              <a:ext cx="1368" cy="1120"/>
              <a:chOff x="4095" y="2700"/>
              <a:chExt cx="1368" cy="1120"/>
            </a:xfrm>
          </p:grpSpPr>
          <p:sp>
            <p:nvSpPr>
              <p:cNvPr id="12307"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8"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9"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10"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grpSp>
      <p:sp>
        <p:nvSpPr>
          <p:cNvPr id="12297"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m=0 (vitesse=c)</a:t>
            </a:r>
          </a:p>
          <a:p>
            <a:pPr algn="ctr" eaLnBrk="1" hangingPunct="1">
              <a:spcBef>
                <a:spcPct val="0"/>
              </a:spcBef>
              <a:buClrTx/>
              <a:buSzTx/>
              <a:buFontTx/>
              <a:buNone/>
            </a:pPr>
            <a:r>
              <a:rPr lang="fr-FR" altLang="fr-FR" sz="1800"/>
              <a:t>portée infinie</a:t>
            </a:r>
          </a:p>
        </p:txBody>
      </p:sp>
      <p:sp>
        <p:nvSpPr>
          <p:cNvPr id="1229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200"/>
              <a:t>temps</a:t>
            </a:r>
          </a:p>
        </p:txBody>
      </p:sp>
      <p:sp>
        <p:nvSpPr>
          <p:cNvPr id="12301"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15678251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9185BC1-B791-4B90-B675-F62AF6BCD61E}" type="slidenum">
              <a:rPr lang="fr-FR" altLang="en-US" sz="1200" smtClean="0">
                <a:solidFill>
                  <a:schemeClr val="tx2"/>
                </a:solidFill>
              </a:rPr>
              <a:pPr eaLnBrk="1" hangingPunct="1">
                <a:spcBef>
                  <a:spcPct val="0"/>
                </a:spcBef>
                <a:buClrTx/>
                <a:buSzTx/>
                <a:buFontTx/>
                <a:buNone/>
              </a:pPr>
              <a:t>9</a:t>
            </a:fld>
            <a:endParaRPr lang="fr-FR" altLang="en-US" sz="1200" smtClean="0">
              <a:solidFill>
                <a:schemeClr val="tx2"/>
              </a:solidFill>
            </a:endParaRPr>
          </a:p>
        </p:txBody>
      </p:sp>
      <p:sp>
        <p:nvSpPr>
          <p:cNvPr id="13315" name="Rectangle 2"/>
          <p:cNvSpPr>
            <a:spLocks noGrp="1" noChangeArrowheads="1"/>
          </p:cNvSpPr>
          <p:nvPr>
            <p:ph type="title"/>
          </p:nvPr>
        </p:nvSpPr>
        <p:spPr>
          <a:xfrm>
            <a:off x="1675839" y="0"/>
            <a:ext cx="5828840" cy="523220"/>
          </a:xfrm>
        </p:spPr>
        <p:txBody>
          <a:bodyPr/>
          <a:lstStyle/>
          <a:p>
            <a:pPr eaLnBrk="1" hangingPunct="1"/>
            <a:r>
              <a:rPr lang="fr-FR" altLang="fr-FR" dirty="0" smtClean="0"/>
              <a:t>L’interaction nucléaire forte</a:t>
            </a:r>
          </a:p>
        </p:txBody>
      </p:sp>
      <p:sp>
        <p:nvSpPr>
          <p:cNvPr id="13316" name="Text Box 3"/>
          <p:cNvSpPr txBox="1">
            <a:spLocks noChangeArrowheads="1"/>
          </p:cNvSpPr>
          <p:nvPr/>
        </p:nvSpPr>
        <p:spPr bwMode="auto">
          <a:xfrm>
            <a:off x="279400" y="736600"/>
            <a:ext cx="595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dirty="0"/>
              <a:t>Responsable de la stabilité des noyaux ainsi que du proton</a:t>
            </a:r>
            <a:endParaRPr lang="fr-FR" altLang="fr-FR" sz="2000" dirty="0">
              <a:solidFill>
                <a:srgbClr val="FF0000"/>
              </a:solidFill>
            </a:endParaRPr>
          </a:p>
        </p:txBody>
      </p:sp>
      <p:sp>
        <p:nvSpPr>
          <p:cNvPr id="13317"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Médiateurs: </a:t>
            </a:r>
            <a:r>
              <a:rPr lang="fr-FR" altLang="fr-FR" sz="2000" b="1">
                <a:solidFill>
                  <a:srgbClr val="E71919"/>
                </a:solidFill>
              </a:rPr>
              <a:t>8 gluons</a:t>
            </a:r>
            <a:r>
              <a:rPr lang="fr-FR" altLang="fr-FR" sz="2000" b="1">
                <a:solidFill>
                  <a:srgbClr val="FF0000"/>
                </a:solidFill>
              </a:rPr>
              <a:t> </a:t>
            </a:r>
          </a:p>
        </p:txBody>
      </p:sp>
      <p:grpSp>
        <p:nvGrpSpPr>
          <p:cNvPr id="13318" name="Group 5"/>
          <p:cNvGrpSpPr>
            <a:grpSpLocks/>
          </p:cNvGrpSpPr>
          <p:nvPr/>
        </p:nvGrpSpPr>
        <p:grpSpPr bwMode="auto">
          <a:xfrm>
            <a:off x="5270500" y="617538"/>
            <a:ext cx="3548063" cy="3360737"/>
            <a:chOff x="40" y="416"/>
            <a:chExt cx="2648" cy="2608"/>
          </a:xfrm>
        </p:grpSpPr>
        <p:sp>
          <p:nvSpPr>
            <p:cNvPr id="1332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b="1">
                  <a:latin typeface="Comic Sans MS" pitchFamily="66" charset="0"/>
                </a:rPr>
                <a:t>u</a:t>
              </a:r>
            </a:p>
          </p:txBody>
        </p:sp>
        <p:sp>
          <p:nvSpPr>
            <p:cNvPr id="1332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u</a:t>
              </a:r>
            </a:p>
          </p:txBody>
        </p:sp>
        <p:sp>
          <p:nvSpPr>
            <p:cNvPr id="1332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d</a:t>
              </a:r>
            </a:p>
          </p:txBody>
        </p:sp>
        <p:sp>
          <p:nvSpPr>
            <p:cNvPr id="1332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3329" name="Group 13"/>
            <p:cNvGrpSpPr>
              <a:grpSpLocks/>
            </p:cNvGrpSpPr>
            <p:nvPr/>
          </p:nvGrpSpPr>
          <p:grpSpPr bwMode="auto">
            <a:xfrm>
              <a:off x="631" y="932"/>
              <a:ext cx="1313" cy="1420"/>
              <a:chOff x="631" y="932"/>
              <a:chExt cx="1313" cy="1420"/>
            </a:xfrm>
          </p:grpSpPr>
          <p:grpSp>
            <p:nvGrpSpPr>
              <p:cNvPr id="13330" name="Group 14"/>
              <p:cNvGrpSpPr>
                <a:grpSpLocks/>
              </p:cNvGrpSpPr>
              <p:nvPr/>
            </p:nvGrpSpPr>
            <p:grpSpPr bwMode="auto">
              <a:xfrm>
                <a:off x="979" y="932"/>
                <a:ext cx="645" cy="244"/>
                <a:chOff x="1139" y="1140"/>
                <a:chExt cx="645" cy="244"/>
              </a:xfrm>
            </p:grpSpPr>
            <p:sp>
              <p:nvSpPr>
                <p:cNvPr id="13337" name="Freeform 15"/>
                <p:cNvSpPr>
                  <a:spLocks/>
                </p:cNvSpPr>
                <p:nvPr/>
              </p:nvSpPr>
              <p:spPr bwMode="auto">
                <a:xfrm>
                  <a:off x="1139" y="1140"/>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Freeform 16"/>
                <p:cNvSpPr>
                  <a:spLocks/>
                </p:cNvSpPr>
                <p:nvPr/>
              </p:nvSpPr>
              <p:spPr bwMode="auto">
                <a:xfrm>
                  <a:off x="1147" y="1172"/>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1" name="Group 17"/>
              <p:cNvGrpSpPr>
                <a:grpSpLocks/>
              </p:cNvGrpSpPr>
              <p:nvPr/>
            </p:nvGrpSpPr>
            <p:grpSpPr bwMode="auto">
              <a:xfrm>
                <a:off x="1548" y="1544"/>
                <a:ext cx="396" cy="712"/>
                <a:chOff x="1708" y="1752"/>
                <a:chExt cx="396" cy="712"/>
              </a:xfrm>
            </p:grpSpPr>
            <p:sp>
              <p:nvSpPr>
                <p:cNvPr id="13335" name="Freeform 18"/>
                <p:cNvSpPr>
                  <a:spLocks/>
                </p:cNvSpPr>
                <p:nvPr/>
              </p:nvSpPr>
              <p:spPr bwMode="auto">
                <a:xfrm flipH="1">
                  <a:off x="1708" y="1752"/>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Freeform 19"/>
                <p:cNvSpPr>
                  <a:spLocks/>
                </p:cNvSpPr>
                <p:nvPr/>
              </p:nvSpPr>
              <p:spPr bwMode="auto">
                <a:xfrm flipH="1">
                  <a:off x="1732" y="1768"/>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2" name="Group 20"/>
              <p:cNvGrpSpPr>
                <a:grpSpLocks/>
              </p:cNvGrpSpPr>
              <p:nvPr/>
            </p:nvGrpSpPr>
            <p:grpSpPr bwMode="auto">
              <a:xfrm>
                <a:off x="631" y="1763"/>
                <a:ext cx="489" cy="589"/>
                <a:chOff x="791" y="1971"/>
                <a:chExt cx="489" cy="589"/>
              </a:xfrm>
            </p:grpSpPr>
            <p:sp>
              <p:nvSpPr>
                <p:cNvPr id="13333" name="Freeform 21"/>
                <p:cNvSpPr>
                  <a:spLocks/>
                </p:cNvSpPr>
                <p:nvPr/>
              </p:nvSpPr>
              <p:spPr bwMode="auto">
                <a:xfrm>
                  <a:off x="815" y="1971"/>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4" name="Freeform 22"/>
                <p:cNvSpPr>
                  <a:spLocks/>
                </p:cNvSpPr>
                <p:nvPr/>
              </p:nvSpPr>
              <p:spPr bwMode="auto">
                <a:xfrm>
                  <a:off x="791" y="1987"/>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3319" name="Rectangle 26"/>
          <p:cNvSpPr>
            <a:spLocks noChangeArrowheads="1"/>
          </p:cNvSpPr>
          <p:nvPr/>
        </p:nvSpPr>
        <p:spPr bwMode="auto">
          <a:xfrm>
            <a:off x="474663" y="4467542"/>
            <a:ext cx="8343900"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400" dirty="0">
              <a:latin typeface="+mj-lt"/>
            </a:endParaRPr>
          </a:p>
          <a:p>
            <a:pPr eaLnBrk="1" hangingPunct="1">
              <a:spcBef>
                <a:spcPct val="0"/>
              </a:spcBef>
              <a:buClrTx/>
              <a:buSzTx/>
              <a:buFontTx/>
              <a:buNone/>
            </a:pPr>
            <a:r>
              <a:rPr lang="fr-FR" altLang="fr-FR" sz="2400" dirty="0">
                <a:latin typeface="+mj-lt"/>
              </a:rPr>
              <a:t>Les quarks n’existent pas à l’état libre: </a:t>
            </a:r>
            <a:r>
              <a:rPr lang="en-US" sz="2400" dirty="0" err="1">
                <a:latin typeface="+mj-lt"/>
              </a:rPr>
              <a:t>ils</a:t>
            </a:r>
            <a:r>
              <a:rPr lang="en-US" sz="2400" dirty="0">
                <a:latin typeface="+mj-lt"/>
              </a:rPr>
              <a:t> </a:t>
            </a:r>
            <a:r>
              <a:rPr lang="en-US" sz="2400" dirty="0" err="1">
                <a:latin typeface="+mj-lt"/>
              </a:rPr>
              <a:t>sont</a:t>
            </a:r>
            <a:r>
              <a:rPr lang="en-US" sz="2400" dirty="0">
                <a:latin typeface="+mj-lt"/>
              </a:rPr>
              <a:t> </a:t>
            </a:r>
            <a:r>
              <a:rPr lang="en-US" sz="2400" dirty="0" err="1">
                <a:latin typeface="+mj-lt"/>
              </a:rPr>
              <a:t>confinés</a:t>
            </a:r>
            <a:r>
              <a:rPr lang="en-US" sz="2400" dirty="0">
                <a:latin typeface="+mj-lt"/>
              </a:rPr>
              <a:t> à </a:t>
            </a:r>
            <a:r>
              <a:rPr lang="en-US" sz="2400" dirty="0" err="1">
                <a:latin typeface="+mj-lt"/>
              </a:rPr>
              <a:t>l’intérieur</a:t>
            </a:r>
            <a:r>
              <a:rPr lang="en-US" sz="2400" dirty="0">
                <a:latin typeface="+mj-lt"/>
              </a:rPr>
              <a:t> de </a:t>
            </a:r>
            <a:r>
              <a:rPr lang="en-US" sz="2400" b="1" dirty="0" smtClean="0">
                <a:latin typeface="+mj-lt"/>
              </a:rPr>
              <a:t>hadrons</a:t>
            </a:r>
            <a:r>
              <a:rPr lang="en-US" sz="2400" dirty="0" smtClean="0">
                <a:latin typeface="+mj-lt"/>
              </a:rPr>
              <a:t> (</a:t>
            </a:r>
            <a:r>
              <a:rPr lang="en-US" sz="2400" dirty="0">
                <a:latin typeface="+mj-lt"/>
              </a:rPr>
              <a:t>assemblages de </a:t>
            </a:r>
            <a:r>
              <a:rPr lang="en-US" sz="2400" dirty="0" smtClean="0">
                <a:latin typeface="+mj-lt"/>
              </a:rPr>
              <a:t>quarks)</a:t>
            </a:r>
            <a:r>
              <a:rPr lang="fr-FR" sz="2400" dirty="0">
                <a:latin typeface="+mj-lt"/>
              </a:rPr>
              <a:t> </a:t>
            </a:r>
            <a:r>
              <a:rPr lang="fr-FR" altLang="fr-FR" sz="2400" dirty="0" smtClean="0">
                <a:latin typeface="+mj-lt"/>
              </a:rPr>
              <a:t>collés </a:t>
            </a:r>
            <a:r>
              <a:rPr lang="fr-FR" altLang="fr-FR" sz="2400" dirty="0">
                <a:latin typeface="+mj-lt"/>
              </a:rPr>
              <a:t>par les </a:t>
            </a:r>
            <a:r>
              <a:rPr lang="fr-FR" altLang="fr-FR" sz="2400" b="1" dirty="0">
                <a:latin typeface="+mj-lt"/>
              </a:rPr>
              <a:t>gluons </a:t>
            </a:r>
          </a:p>
        </p:txBody>
      </p:sp>
      <p:sp>
        <p:nvSpPr>
          <p:cNvPr id="13320"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Proton</a:t>
            </a:r>
          </a:p>
        </p:txBody>
      </p:sp>
      <p:sp>
        <p:nvSpPr>
          <p:cNvPr id="13321" name="Text Box 29"/>
          <p:cNvSpPr txBox="1">
            <a:spLocks noChangeArrowheads="1"/>
          </p:cNvSpPr>
          <p:nvPr/>
        </p:nvSpPr>
        <p:spPr bwMode="auto">
          <a:xfrm>
            <a:off x="1509713" y="3295650"/>
            <a:ext cx="2027584" cy="64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m=0</a:t>
            </a:r>
          </a:p>
          <a:p>
            <a:pPr eaLnBrk="1" hangingPunct="1">
              <a:spcBef>
                <a:spcPct val="0"/>
              </a:spcBef>
              <a:buClrTx/>
              <a:buSzTx/>
              <a:buFontTx/>
              <a:buNone/>
            </a:pPr>
            <a:r>
              <a:rPr lang="en-US" altLang="fr-FR" sz="1800"/>
              <a:t>Portée </a:t>
            </a:r>
            <a:r>
              <a:rPr lang="en-US" altLang="fr-FR" sz="1800" smtClean="0"/>
              <a:t>: 10</a:t>
            </a:r>
            <a:r>
              <a:rPr lang="en-US" altLang="fr-FR" sz="1800" baseline="30000" smtClean="0">
                <a:latin typeface="Symbol" panose="05050102010706020507" pitchFamily="18" charset="2"/>
              </a:rPr>
              <a:t>-15</a:t>
            </a:r>
            <a:r>
              <a:rPr lang="en-US" altLang="fr-FR" sz="1800" baseline="30000" smtClean="0"/>
              <a:t> </a:t>
            </a:r>
            <a:r>
              <a:rPr lang="en-US" altLang="fr-FR" sz="1800" smtClean="0"/>
              <a:t>m</a:t>
            </a:r>
            <a:endParaRPr lang="fr-FR" altLang="fr-FR" sz="1800"/>
          </a:p>
        </p:txBody>
      </p:sp>
    </p:spTree>
    <p:extLst>
      <p:ext uri="{BB962C8B-B14F-4D97-AF65-F5344CB8AC3E}">
        <p14:creationId xmlns:p14="http://schemas.microsoft.com/office/powerpoint/2010/main" val="11033584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5747</TotalTime>
  <Words>1422</Words>
  <Application>Microsoft Macintosh PowerPoint</Application>
  <PresentationFormat>Présentation à l'écran (4:3)</PresentationFormat>
  <Paragraphs>376</Paragraphs>
  <Slides>44</Slides>
  <Notes>24</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44</vt:i4>
      </vt:variant>
    </vt:vector>
  </HeadingPairs>
  <TitlesOfParts>
    <vt:vector size="47" baseType="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nucléaire forte</vt:lpstr>
      <vt:lpstr>L’interaction nucléaire faible</vt:lpstr>
      <vt:lpstr>La gravitation</vt:lpstr>
      <vt:lpstr>Présentation PowerPoint</vt:lpstr>
      <vt:lpstr>Présentation PowerPoint</vt:lpstr>
      <vt:lpstr>Présentation PowerPoint</vt:lpstr>
      <vt:lpstr>Présentation PowerPoint</vt:lpstr>
      <vt:lpstr>Présentation PowerPoint</vt:lpstr>
      <vt:lpstr>Le Modèle Standard</vt:lpstr>
      <vt:lpstr>Le mécanisme de Brout-Englert-Higgs</vt:lpstr>
      <vt:lpstr>Le mécanisme de Brout-Englert-Higgs</vt:lpstr>
      <vt:lpstr>Le mécanisme de Brout-Englert-Higgs</vt:lpstr>
      <vt:lpstr>Le boson de Higgs</vt:lpstr>
      <vt:lpstr>Présentation PowerPoint</vt:lpstr>
      <vt:lpstr>Présentation PowerPoint</vt:lpstr>
      <vt:lpstr>Présentation PowerPoint</vt:lpstr>
      <vt:lpstr>Résumé</vt:lpstr>
      <vt:lpstr>Back Up</vt:lpstr>
      <vt:lpstr>Nouvelle affiche des composants élémentaires (2014)</vt:lpstr>
      <vt:lpstr>Le canal H </vt:lpstr>
      <vt:lpstr>Le canal H </vt:lpstr>
      <vt:lpstr>Le canal H </vt:lpstr>
      <vt:lpstr>Le mécanisme de Brout-Englert-Higgs</vt:lpstr>
      <vt:lpstr>Le mécanisme de Brout-Englert-Higgs</vt:lpstr>
      <vt:lpstr>Le mécanisme de Brout-Englert-Higgs</vt:lpstr>
      <vt:lpstr>Le boson de Higgs</vt:lpstr>
      <vt:lpstr>Le canal H : simulation</vt:lpstr>
      <vt:lpstr>Présentation PowerPoint</vt:lpstr>
      <vt:lpstr>Présentation PowerPoint</vt:lpstr>
      <vt:lpstr>Découverte d’une nouvelle particule au CERN</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Yasmine</cp:lastModifiedBy>
  <cp:revision>432</cp:revision>
  <cp:lastPrinted>2014-03-19T22:12:05Z</cp:lastPrinted>
  <dcterms:created xsi:type="dcterms:W3CDTF">1601-01-01T00:00:00Z</dcterms:created>
  <dcterms:modified xsi:type="dcterms:W3CDTF">2017-03-10T14:41:08Z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