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8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rnaud@lal.in2p3.fr" TargetMode="External"/><Relationship Id="rId4" Type="http://schemas.openxmlformats.org/officeDocument/2006/relationships/hyperlink" Target="mailto:morange@lal.in2p3.fr" TargetMode="External"/><Relationship Id="rId5" Type="http://schemas.openxmlformats.org/officeDocument/2006/relationships/hyperlink" Target="mailto:rousseau@lal.in2p3.fr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jpg"/><Relationship Id="rId10" Type="http://schemas.openxmlformats.org/officeDocument/2006/relationships/image" Target="../media/image5.jpg"/><Relationship Id="rId11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alorsay" TargetMode="External"/><Relationship Id="rId4" Type="http://schemas.openxmlformats.org/officeDocument/2006/relationships/hyperlink" Target="https://twitter.com/in2p3_cnrs" TargetMode="External"/><Relationship Id="rId5" Type="http://schemas.openxmlformats.org/officeDocument/2006/relationships/hyperlink" Target="https://twitter.com/physicsIMC" TargetMode="External"/><Relationship Id="rId6" Type="http://schemas.openxmlformats.org/officeDocument/2006/relationships/hyperlink" Target="https://www.facebook.com/InternationalParticlePhysicsMasterclasses" TargetMode="External"/><Relationship Id="rId7" Type="http://schemas.openxmlformats.org/officeDocument/2006/relationships/hyperlink" Target="https://fr-fr.facebook.com/cnrs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lal.in2p3.fr/category/123" TargetMode="External"/><Relationship Id="rId4" Type="http://schemas.openxmlformats.org/officeDocument/2006/relationships/hyperlink" Target="http://www.physicsmasterclasses.org/" TargetMode="External"/><Relationship Id="rId5" Type="http://schemas.openxmlformats.org/officeDocument/2006/relationships/hyperlink" Target="http://www.in2p3.fr/physique_pour_tous/aulycee/introduction.htm" TargetMode="External"/><Relationship Id="rId6" Type="http://schemas.openxmlformats.org/officeDocument/2006/relationships/hyperlink" Target="http://elementaire.web.lal.in2p3.fr/" TargetMode="External"/><Relationship Id="rId7" Type="http://schemas.openxmlformats.org/officeDocument/2006/relationships/hyperlink" Target="http://www.passeport2i.fr/" TargetMode="Externa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850" y="1075976"/>
            <a:ext cx="9002712" cy="258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2"/>
              </a:buClr>
              <a:buSzPts val="3200"/>
            </a:pPr>
            <a:r>
              <a:rPr lang="en-US" sz="2400" b="1" dirty="0">
                <a:solidFill>
                  <a:srgbClr val="BB0C06"/>
                </a:solidFill>
              </a:rPr>
              <a:t>Nicolas ARNAUD</a:t>
            </a:r>
            <a:r>
              <a:rPr lang="en-US" sz="2400" b="1" dirty="0">
                <a:solidFill>
                  <a:schemeClr val="dk1"/>
                </a:solidFill>
              </a:rPr>
              <a:t>(</a:t>
            </a: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narnaud@lal.in2p3.fr</a:t>
            </a:r>
            <a:r>
              <a:rPr lang="en-US" sz="2400" b="1" dirty="0" smtClean="0">
                <a:solidFill>
                  <a:schemeClr val="dk1"/>
                </a:solidFill>
              </a:rPr>
              <a:t>)</a:t>
            </a:r>
            <a:br>
              <a:rPr lang="en-US" sz="2400" b="1" dirty="0" smtClean="0">
                <a:solidFill>
                  <a:schemeClr val="dk1"/>
                </a:solidFill>
              </a:rPr>
            </a:br>
            <a:r>
              <a:rPr lang="en-US" sz="2400" b="1" i="0" u="none" strike="noStrike" cap="none" dirty="0" smtClean="0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lang="en-US" sz="2400" b="1" dirty="0">
                <a:solidFill>
                  <a:srgbClr val="BB0C06"/>
                </a:solidFill>
              </a:rPr>
              <a:t>MORANGE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u="sng" dirty="0">
                <a:solidFill>
                  <a:schemeClr val="hlink"/>
                </a:solidFill>
                <a:hlinkClick r:id="rId4"/>
              </a:rPr>
              <a:t>morange@lal.in2p3.fr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b="1" dirty="0" smtClean="0">
                <a:solidFill>
                  <a:schemeClr val="dk1"/>
                </a:solidFill>
              </a:rPr>
              <a:t/>
            </a:r>
            <a:br>
              <a:rPr lang="en-US" sz="2400" b="1" dirty="0" smtClean="0">
                <a:solidFill>
                  <a:schemeClr val="dk1"/>
                </a:solidFill>
              </a:rPr>
            </a:br>
            <a:r>
              <a:rPr lang="en-US" sz="2400" b="1" dirty="0" smtClean="0">
                <a:solidFill>
                  <a:srgbClr val="BB0C06"/>
                </a:solidFill>
              </a:rPr>
              <a:t>David ROUSSEAU</a:t>
            </a:r>
            <a:r>
              <a:rPr lang="en-US" sz="2400" b="1" dirty="0" smtClean="0"/>
              <a:t> (</a:t>
            </a:r>
            <a:r>
              <a:rPr lang="en-US" sz="2400" b="1" dirty="0" smtClean="0">
                <a:hlinkClick r:id="rId5"/>
              </a:rPr>
              <a:t>rousseau</a:t>
            </a:r>
            <a:r>
              <a:rPr lang="en-US" sz="2400" b="1" u="sng" dirty="0" smtClean="0">
                <a:solidFill>
                  <a:schemeClr val="hlink"/>
                </a:solidFill>
                <a:hlinkClick r:id="rId5"/>
              </a:rPr>
              <a:t>@</a:t>
            </a:r>
            <a:r>
              <a:rPr lang="en-US" sz="2400" b="1" u="sng" dirty="0">
                <a:solidFill>
                  <a:schemeClr val="hlink"/>
                </a:solidFill>
                <a:hlinkClick r:id="rId5"/>
              </a:rPr>
              <a:t>lal.in2p3.</a:t>
            </a:r>
            <a:r>
              <a:rPr lang="en-US" sz="2400" b="1" u="sng" dirty="0" smtClean="0">
                <a:solidFill>
                  <a:schemeClr val="hlink"/>
                </a:solidFill>
                <a:hlinkClick r:id="rId5"/>
              </a:rPr>
              <a:t>fr</a:t>
            </a:r>
            <a:r>
              <a:rPr lang="en-US" sz="2400" b="1" u="sng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/>
              <a:t>)</a:t>
            </a:r>
            <a:endParaRPr sz="2400" b="1" dirty="0"/>
          </a:p>
        </p:txBody>
      </p:sp>
      <p:pic>
        <p:nvPicPr>
          <p:cNvPr id="89" name="Shape 89" descr="l-coul-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512" y="7937"/>
            <a:ext cx="18288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Questions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d’informations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 descr="imap://narnaud@mailer.lal.in2p3.fr:143/fetch%3EUID%3E.INBOX%3E600018?part=1.2&amp;type=image/jpeg&amp;filename=IN2P3-Q_SignVcopie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 descr="imap://narnaud@mailer.lal.in2p3.fr:143/fetch%3EUID%3E.INBOX%3E600018?part=1.2&amp;type=image/jpeg&amp;filename=IN2P3-Q_SignVcopie.jpg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 descr="imap://narnaud@mailer.lal.in2p3.fr:143/fetch%3EUID%3E.INBOX%3E600018?part=1.2&amp;type=image/jpeg&amp;filename=IN2P3-Q_SignVcopie.jpg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17975" y="57150"/>
            <a:ext cx="2519362" cy="12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 de vraies données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 d’une mesure physique,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 des vraies données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 un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 rare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 mesure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 en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s’amusant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pic>
        <p:nvPicPr>
          <p:cNvPr id="184" name="Shape 184" descr="C:\Users\narnaud\Documents\Communication\Master classe\2012\2012-MasterclassesPhoto\DSC_0526.JPG"/>
          <p:cNvPicPr preferRelativeResize="0"/>
          <p:nvPr/>
        </p:nvPicPr>
        <p:blipFill rotWithShape="1">
          <a:blip r:embed="rId3">
            <a:alphaModFix/>
          </a:blip>
          <a:srcRect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09550" y="881062"/>
            <a:ext cx="7554912" cy="107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Activités en deux sous-groupes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-9525" y="2130425"/>
            <a:ext cx="276225" cy="1208087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987" y="3516312"/>
            <a:ext cx="257175" cy="12065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 volontaires 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id="216" name="Shape 216" descr="C:\Users\narnaud\Documents\Communication\Master classe\2012\2012-MasterclassesPhoto\DSC_0569.JPG"/>
          <p:cNvPicPr preferRelativeResize="0"/>
          <p:nvPr/>
        </p:nvPicPr>
        <p:blipFill rotWithShape="1">
          <a:blip r:embed="rId3">
            <a:alphaModFix/>
          </a:blip>
          <a:srcRect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narnaud\Documents\Communication\Master classe\2012\2012-MasterclassesPhotos23Mars\DSC_0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votre journée Masterclasse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a plu, faites-le (nous) savoir 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 sur vos réseaux sociaux préférés 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 le respect des bonnes pratiques et des règles de « bonne conduite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Masterclasse – mais pas pendant les sessions …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LAL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@LALOrsay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du CNRS/IN2P3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Compte officiel des Masterclasses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des Masterclasses 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https://www.facebook.com/InternationalParticlePhysicsMasterclasses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https://fr-fr.facebook.com/cnrs.fr</a:t>
            </a:r>
            <a:endParaRPr/>
          </a:p>
        </p:txBody>
      </p:sp>
      <p:sp>
        <p:nvSpPr>
          <p:cNvPr id="226" name="Shape 226"/>
          <p:cNvSpPr txBox="1"/>
          <p:nvPr/>
        </p:nvSpPr>
        <p:spPr>
          <a:xfrm>
            <a:off x="217300" y="3397275"/>
            <a:ext cx="5657700" cy="16065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name="adj1" fmla="val 2700"/>
              <a:gd name="adj2" fmla="val 50000"/>
            </a:avLst>
          </a:prstGeom>
          <a:solidFill>
            <a:srgbClr val="2A3781"/>
          </a:solidFill>
          <a:ln w="38100" cap="flat" cmpd="sng">
            <a:solidFill>
              <a:srgbClr val="2A3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 présentés aujourd’hui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 disponibles sur 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Trouvez votre session sur la page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https://indico.lal.in2p3.fr/category/123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MasterClasses du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http://www.physicsmasterclasses.org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 des deux Infinis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http://www.in2p3.fr/physique_pour_tous/aulycee/introduction.htm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vulgarisation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http://elementaire.web.lal.in2p3.fr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 pour les 2 Infinis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http://www.passeport2i.fr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37" name="Shape 237" descr="C:\Users\narnaud\Documents\Communication\Passeport pour les 2 Infinis\Réédition\Couverture_Passeport_2_light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demandent une longue organisation en amont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 vous ne devriez pas vous en rendre compte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1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à tous ceux qui participent cette année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transparents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musée Sciences ACO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la discussion sur les métiers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Roulet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logistique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Ivakno, N. Sevestre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chargée de communication au 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tous ceux/toutes celles que j’ai oublié(e)s bien involontairement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lequel les Masterclasses n’existeraient pas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Enfin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leur participation financière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 le monde des particules élémentaires et l’intérêt de leur étude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 de vraies données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expérience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collisionneur du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 à une vidéoconférence en anglais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rassemble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 du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 d’autres pays européens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 fondamentaux de la matière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élémentaires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peut-on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 leurs propriétés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gouvernent ces particules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sait-on en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</a:t>
            </a:r>
            <a:r>
              <a:rPr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Quelles sont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 questions ouvertes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va-t-on apprendre avec les résultats du LHC au CERN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106" name="Shape 106" descr="http://lhcb-public.web.cern.ch/lhcb-public/Images2013/BsMuMu20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s://atlas.web.cern.ch/Atlas/GROUPS/PHYSICS/CONFNOTES/ATLAS-CONF-2011-161/fig_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depuis 2005 en partenariat avec le CERN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laboratoire de physique des particules du monde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En 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plus 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lycéens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 les continents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Amériques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Afrique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Asie-Pacifique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passeront, comme vous,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une journée dans environ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laboratoires et universités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201</a:t>
            </a:r>
            <a:r>
              <a:rPr lang="en-US" sz="200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 sur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semaines.</a:t>
            </a:r>
            <a:endParaRPr/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 similaire pour toutes les sessions Masterclasses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présenter notre discipline et ses problématiques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 pratiques sur ordinateurs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 de </a:t>
            </a:r>
            <a:r>
              <a:rPr lang="en-US" sz="2000" b="0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 données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 vidéo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terminer la journée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 de l’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participe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en-US" sz="2000" b="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année consécutive (2009-201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 !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c’est maintenant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pic>
        <p:nvPicPr>
          <p:cNvPr id="136" name="Shape 136" descr="https://atlas.web.cern.ch/Atlas/GROUPS/PHYSICS/PAPERS/HIGG-2012-27/fig_004.png"/>
          <p:cNvPicPr preferRelativeResize="0"/>
          <p:nvPr/>
        </p:nvPicPr>
        <p:blipFill rotWithShape="1">
          <a:blip r:embed="rId3">
            <a:alphaModFix/>
          </a:blip>
          <a:srcRect b="52423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ERN"/>
          <p:cNvPicPr preferRelativeResize="0"/>
          <p:nvPr/>
        </p:nvPicPr>
        <p:blipFill rotWithShape="1">
          <a:blip r:embed="rId5">
            <a:alphaModFix/>
          </a:blip>
          <a:srcRect t="5079" b="1405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LAL est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 gros laboratoire du CNRS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~120 chercheurs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~180 ingénieurs, techniciens et administratifs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très grand variété de métiers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électronique, mécanique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logistique, organisation de conférences …</a:t>
            </a:r>
            <a:endParaRPr/>
          </a:p>
        </p:txBody>
      </p:sp>
      <p:pic>
        <p:nvPicPr>
          <p:cNvPr id="147" name="Shape 147" descr="fig12-Planck-H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old parts assemb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Shape 149" descr="C:\Users\narnaud\Documents\Communication\Master classe\2012\2012-MasterclassesPhotos23Mars\CSC_06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narnaud\Documents\Communication\LAL\P2IO\Lettre P2IO\IMAG01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narnaud\Documents\Communication\Master classe\2012\2012-MasterclassesPhoto\DSC_0547.JPG"/>
          <p:cNvPicPr preferRelativeResize="0"/>
          <p:nvPr/>
        </p:nvPicPr>
        <p:blipFill rotWithShape="1">
          <a:blip r:embed="rId5">
            <a:alphaModFix/>
          </a:blip>
          <a:srcRect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narnaud\Documents\Communication\LAL\LNF\BTML 2013\Photos BTML 2013\Photos LAL\DSC_0301.JPG"/>
          <p:cNvPicPr preferRelativeResize="0"/>
          <p:nvPr/>
        </p:nvPicPr>
        <p:blipFill rotWithShape="1">
          <a:blip r:embed="rId6">
            <a:alphaModFix/>
          </a:blip>
          <a:srcRect t="31108" b="25453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pic>
        <p:nvPicPr>
          <p:cNvPr id="170" name="Shape 170" descr="C:\Users\narnaud\Desktop\LesQuatreSaisonsOrsay.jpg"/>
          <p:cNvPicPr preferRelativeResize="0"/>
          <p:nvPr/>
        </p:nvPicPr>
        <p:blipFill rotWithShape="1">
          <a:blip r:embed="rId3">
            <a:alphaModFix/>
          </a:blip>
          <a:srcRect l="25172" t="14649" b="14932"/>
          <a:stretch/>
        </p:blipFill>
        <p:spPr>
          <a:xfrm>
            <a:off x="1201737" y="3924300"/>
            <a:ext cx="67262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771650" y="4308475"/>
            <a:ext cx="5097462" cy="10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Corbeille de </a:t>
            </a:r>
            <a:r>
              <a:rPr lang="en-US" sz="2000" b="1" i="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frais offerte pour le dessert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pense à votre santé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Peut-être une découverte pour certains … ☺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627187" y="2865437"/>
            <a:ext cx="5006975" cy="708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 par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Subventionné par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l’IN2P3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06525" y="2863850"/>
            <a:ext cx="230187" cy="708025"/>
          </a:xfrm>
          <a:prstGeom prst="leftBrace">
            <a:avLst>
              <a:gd name="adj1" fmla="val 585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387" y="617537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062" y="617537"/>
            <a:ext cx="22860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187" y="596900"/>
            <a:ext cx="2813050" cy="176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1740</Words>
  <Application>Microsoft Macintosh PowerPoint</Application>
  <PresentationFormat>Présentation à l'écran (4:3)</PresentationFormat>
  <Paragraphs>441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Présentation de votre journée « Masterclasse internationale » au Laboratoire de l’Accélérateur Linéaire (LAL) Nicolas ARNAUD(narnaud@lal.in2p3.fr) Nicolas MORANGE (morange@lal.in2p3.fr) David ROUSSEAU (rousseau@lal.in2p3.fr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cp:lastModifiedBy>David Rousseau</cp:lastModifiedBy>
  <cp:revision>2</cp:revision>
  <dcterms:modified xsi:type="dcterms:W3CDTF">2018-03-25T21:11:34Z</dcterms:modified>
</cp:coreProperties>
</file>