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7" r:id="rId2"/>
    <p:sldId id="332" r:id="rId3"/>
    <p:sldId id="334" r:id="rId4"/>
    <p:sldId id="257" r:id="rId5"/>
    <p:sldId id="331" r:id="rId6"/>
    <p:sldId id="346" r:id="rId7"/>
    <p:sldId id="286" r:id="rId8"/>
    <p:sldId id="348" r:id="rId9"/>
    <p:sldId id="305" r:id="rId10"/>
    <p:sldId id="34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7"/>
    <a:srgbClr val="CC66FF"/>
    <a:srgbClr val="B80000"/>
    <a:srgbClr val="F27BC2"/>
    <a:srgbClr val="FF2742"/>
    <a:srgbClr val="FFC0FB"/>
    <a:srgbClr val="008040"/>
    <a:srgbClr val="000000"/>
    <a:srgbClr val="E1DDF0"/>
    <a:srgbClr val="A3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73" autoAdjust="0"/>
  </p:normalViewPr>
  <p:slideViewPr>
    <p:cSldViewPr snapToGrid="0">
      <p:cViewPr>
        <p:scale>
          <a:sx n="108" d="100"/>
          <a:sy n="108" d="100"/>
        </p:scale>
        <p:origin x="53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AFE9E-6AED-410C-BA6B-4D78B124D624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96CE5-547C-4328-B3C8-F77101E6666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244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GB" baseline="0" dirty="0" smtClean="0"/>
              <a:t>“Il </a:t>
            </a:r>
            <a:r>
              <a:rPr lang="en-GB" baseline="0" dirty="0" err="1" smtClean="0"/>
              <a:t>s’agit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d’une</a:t>
            </a:r>
            <a:r>
              <a:rPr lang="en-GB" baseline="0" dirty="0" smtClean="0"/>
              <a:t> </a:t>
            </a:r>
            <a:r>
              <a:rPr lang="en-GB" b="1" baseline="0" dirty="0" smtClean="0"/>
              <a:t>association </a:t>
            </a:r>
            <a:r>
              <a:rPr lang="en-GB" b="1" baseline="0" dirty="0" err="1" smtClean="0"/>
              <a:t>reconnue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d’utilité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publique</a:t>
            </a:r>
            <a:r>
              <a:rPr lang="en-GB" b="1" baseline="0" dirty="0" smtClean="0"/>
              <a:t> </a:t>
            </a:r>
            <a:r>
              <a:rPr lang="en-GB" baseline="0" dirty="0" smtClean="0"/>
              <a:t>qui a </a:t>
            </a:r>
            <a:r>
              <a:rPr lang="en-GB" baseline="0" dirty="0" err="1" smtClean="0"/>
              <a:t>été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créée</a:t>
            </a:r>
            <a:r>
              <a:rPr lang="en-GB" baseline="0" dirty="0" smtClean="0"/>
              <a:t> par et pour les </a:t>
            </a:r>
            <a:r>
              <a:rPr lang="en-GB" baseline="0" dirty="0" err="1" smtClean="0"/>
              <a:t>physiciennes</a:t>
            </a:r>
            <a:r>
              <a:rPr lang="en-GB" baseline="0" dirty="0" smtClean="0"/>
              <a:t> et </a:t>
            </a:r>
            <a:r>
              <a:rPr lang="en-GB" baseline="0" dirty="0" err="1" smtClean="0"/>
              <a:t>physiciens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français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dans</a:t>
            </a:r>
            <a:r>
              <a:rPr lang="en-GB" baseline="0" dirty="0" smtClean="0"/>
              <a:t> le but de </a:t>
            </a:r>
            <a:r>
              <a:rPr lang="en-GB" baseline="0" dirty="0" err="1" smtClean="0"/>
              <a:t>favoriser</a:t>
            </a:r>
            <a:r>
              <a:rPr lang="en-GB" baseline="0" dirty="0" smtClean="0"/>
              <a:t> les </a:t>
            </a:r>
            <a:r>
              <a:rPr lang="en-GB" baseline="0" dirty="0" err="1" smtClean="0"/>
              <a:t>échanges</a:t>
            </a:r>
            <a:r>
              <a:rPr lang="en-GB" baseline="0" dirty="0" smtClean="0"/>
              <a:t> et le </a:t>
            </a:r>
            <a:r>
              <a:rPr lang="en-GB" b="1" baseline="0" dirty="0" err="1" smtClean="0"/>
              <a:t>partage</a:t>
            </a:r>
            <a:r>
              <a:rPr lang="en-GB" b="1" baseline="0" dirty="0" smtClean="0"/>
              <a:t> des </a:t>
            </a:r>
            <a:r>
              <a:rPr lang="en-GB" b="1" baseline="0" dirty="0" err="1" smtClean="0"/>
              <a:t>connaissances</a:t>
            </a:r>
            <a:r>
              <a:rPr lang="en-GB" b="1" baseline="0" dirty="0" smtClean="0"/>
              <a:t> </a:t>
            </a:r>
            <a:r>
              <a:rPr lang="en-GB" baseline="0" dirty="0" smtClean="0"/>
              <a:t>au </a:t>
            </a:r>
            <a:r>
              <a:rPr lang="en-GB" baseline="0" dirty="0" err="1" smtClean="0"/>
              <a:t>sein</a:t>
            </a:r>
            <a:r>
              <a:rPr lang="en-GB" baseline="0" dirty="0" smtClean="0"/>
              <a:t> de la </a:t>
            </a:r>
            <a:r>
              <a:rPr lang="en-GB" baseline="0" dirty="0" err="1" smtClean="0"/>
              <a:t>communauté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scientifique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Une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autre</a:t>
            </a:r>
            <a:r>
              <a:rPr lang="en-GB" baseline="0" dirty="0" smtClean="0"/>
              <a:t> mission </a:t>
            </a:r>
            <a:r>
              <a:rPr lang="en-GB" baseline="0" dirty="0" err="1" smtClean="0"/>
              <a:t>très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importante</a:t>
            </a:r>
            <a:r>
              <a:rPr lang="en-GB" baseline="0" dirty="0" smtClean="0"/>
              <a:t> pour la SFP </a:t>
            </a:r>
            <a:r>
              <a:rPr lang="en-GB" baseline="0" dirty="0" err="1" smtClean="0"/>
              <a:t>concerne</a:t>
            </a:r>
            <a:r>
              <a:rPr lang="en-GB" baseline="0" dirty="0" smtClean="0"/>
              <a:t> la </a:t>
            </a:r>
            <a:r>
              <a:rPr lang="en-GB" b="1" baseline="0" dirty="0" smtClean="0"/>
              <a:t>promotion de la physique </a:t>
            </a:r>
            <a:r>
              <a:rPr lang="en-GB" b="1" baseline="0" dirty="0" err="1" smtClean="0"/>
              <a:t>dans</a:t>
            </a:r>
            <a:r>
              <a:rPr lang="en-GB" b="1" baseline="0" dirty="0" smtClean="0"/>
              <a:t> la </a:t>
            </a:r>
            <a:r>
              <a:rPr lang="en-GB" b="1" baseline="0" dirty="0" err="1" smtClean="0"/>
              <a:t>société</a:t>
            </a:r>
            <a:r>
              <a:rPr lang="en-GB" b="1" baseline="0" dirty="0" smtClean="0"/>
              <a:t> </a:t>
            </a:r>
            <a:r>
              <a:rPr lang="en-GB" baseline="0" dirty="0" smtClean="0"/>
              <a:t>: sensibiliser à la </a:t>
            </a:r>
            <a:r>
              <a:rPr lang="en-GB" baseline="0" dirty="0" err="1" smtClean="0"/>
              <a:t>démarche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scientifique</a:t>
            </a:r>
            <a:r>
              <a:rPr lang="en-GB" baseline="0" dirty="0" smtClean="0"/>
              <a:t>, à </a:t>
            </a:r>
            <a:r>
              <a:rPr lang="en-GB" baseline="0" dirty="0" err="1" smtClean="0"/>
              <a:t>l’intérêt</a:t>
            </a:r>
            <a:r>
              <a:rPr lang="en-GB" baseline="0" dirty="0" smtClean="0"/>
              <a:t> des </a:t>
            </a:r>
            <a:r>
              <a:rPr lang="en-GB" baseline="0" dirty="0" err="1" smtClean="0"/>
              <a:t>études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scientifiques</a:t>
            </a:r>
            <a:r>
              <a:rPr lang="en-GB" baseline="0" dirty="0" smtClean="0"/>
              <a:t>; </a:t>
            </a:r>
            <a:r>
              <a:rPr lang="en-GB" baseline="0" dirty="0" err="1" smtClean="0"/>
              <a:t>susciter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l’intérêt</a:t>
            </a:r>
            <a:r>
              <a:rPr lang="en-GB" baseline="0" dirty="0" smtClean="0"/>
              <a:t> du grand public pour les sciences et en </a:t>
            </a:r>
            <a:r>
              <a:rPr lang="en-GB" baseline="0" dirty="0" err="1" smtClean="0"/>
              <a:t>particulier</a:t>
            </a:r>
            <a:r>
              <a:rPr lang="en-GB" baseline="0" dirty="0" smtClean="0"/>
              <a:t> la physique etc... </a:t>
            </a:r>
          </a:p>
          <a:p>
            <a:pPr marL="228600" indent="-228600">
              <a:buNone/>
            </a:pPr>
            <a:endParaRPr lang="en-GB" baseline="0" dirty="0" smtClean="0"/>
          </a:p>
          <a:p>
            <a:pPr marL="228600" indent="-228600">
              <a:buNone/>
            </a:pPr>
            <a:r>
              <a:rPr lang="en-GB" baseline="0" dirty="0" err="1" smtClean="0"/>
              <a:t>Nombre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membres</a:t>
            </a:r>
            <a:r>
              <a:rPr lang="en-GB" baseline="0" dirty="0" smtClean="0"/>
              <a:t> : 3000 </a:t>
            </a:r>
            <a:r>
              <a:rPr lang="en-GB" baseline="0" dirty="0" err="1" smtClean="0"/>
              <a:t>personnes</a:t>
            </a:r>
            <a:r>
              <a:rPr lang="en-GB" baseline="0" dirty="0" smtClean="0"/>
              <a:t> et 60 </a:t>
            </a:r>
            <a:r>
              <a:rPr lang="en-GB" baseline="0" dirty="0" err="1" smtClean="0"/>
              <a:t>laboratoires</a:t>
            </a:r>
            <a:r>
              <a:rPr lang="en-GB" baseline="0" dirty="0" smtClean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2F1C1-04B0-234D-A5EA-AD1A117DB4FF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----- Notes de la réunion (12/01/16 18:27) -----</a:t>
            </a:r>
          </a:p>
          <a:p>
            <a:r>
              <a:rPr lang="fr-FR" dirty="0"/>
              <a:t>SFP vieille dame mais pas poussièreuse,</a:t>
            </a:r>
          </a:p>
          <a:p>
            <a:r>
              <a:rPr lang="fr-FR" dirty="0"/>
              <a:t>SFP portée entre autres par des physiciens français exceptionnels</a:t>
            </a:r>
          </a:p>
          <a:p>
            <a:r>
              <a:rPr lang="fr-FR" dirty="0"/>
              <a:t>Les Physiciens nourissent l'inovation, les technologies du progrès, l'électronique, les polymères, l'énergie nucléaire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6CE5-547C-4328-B3C8-F77101E6666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054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r>
              <a:rPr lang="fr-FR"/>
              <a:t>----- Notes de la réunion (12/01/16 18:27) -----</a:t>
            </a:r>
          </a:p>
          <a:p>
            <a:r>
              <a:rPr lang="fr-FR"/>
              <a:t>Les valeurs de la Science et sde la SFP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6CE5-547C-4328-B3C8-F77101E6666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33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----- Notes de la réunion (12/01/16 18:27) -----</a:t>
            </a:r>
          </a:p>
          <a:p>
            <a:r>
              <a:rPr lang="fr-FR" dirty="0"/>
              <a:t>Parlons du couple créativité-innovation, parlons du physicien, aussi bien académique qu'ingénieur dans une entreprise comme nos voisins allemands. Le doctorat est une formation et un diplôme "top".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6CE5-547C-4328-B3C8-F77101E6666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05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r>
              <a:rPr lang="fr-FR"/>
              <a:t>----- Notes de la réunion (12/01/16 18:27) -----</a:t>
            </a:r>
          </a:p>
          <a:p>
            <a:r>
              <a:rPr lang="fr-FR"/>
              <a:t>12 présidents pestigieux et certains pas spontanément reconnus de nos jours comme physiciens ( Poincaré)</a:t>
            </a:r>
          </a:p>
          <a:p>
            <a:r>
              <a:rPr lang="fr-FR"/>
              <a:t>Jean Perrin si précieux pour avoir porté la création d CNRS, du Palais de la Découverte...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6CE5-547C-4328-B3C8-F77101E6666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79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Tout </a:t>
            </a:r>
            <a:r>
              <a:rPr lang="en-GB" baseline="0" dirty="0" err="1" smtClean="0"/>
              <a:t>cet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écosysteme</a:t>
            </a:r>
            <a:r>
              <a:rPr lang="en-GB" baseline="0" dirty="0" smtClean="0"/>
              <a:t> fait </a:t>
            </a:r>
            <a:r>
              <a:rPr lang="en-GB" baseline="0" dirty="0" err="1" smtClean="0"/>
              <a:t>que</a:t>
            </a:r>
            <a:r>
              <a:rPr lang="en-GB" baseline="0" dirty="0" smtClean="0"/>
              <a:t> la SFP </a:t>
            </a:r>
            <a:r>
              <a:rPr lang="en-GB" baseline="0" dirty="0" err="1" smtClean="0"/>
              <a:t>mène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une</a:t>
            </a:r>
            <a:r>
              <a:rPr lang="en-GB" baseline="0" dirty="0" smtClean="0"/>
              <a:t> </a:t>
            </a:r>
            <a:r>
              <a:rPr lang="en-GB" b="1" baseline="0" dirty="0" err="1" smtClean="0"/>
              <a:t>centaine</a:t>
            </a:r>
            <a:r>
              <a:rPr lang="en-GB" b="1" baseline="0" dirty="0" smtClean="0"/>
              <a:t> </a:t>
            </a:r>
            <a:r>
              <a:rPr lang="en-GB" b="1" baseline="0" dirty="0" err="1" smtClean="0"/>
              <a:t>d’actions</a:t>
            </a:r>
            <a:r>
              <a:rPr lang="en-GB" b="1" baseline="0" dirty="0" smtClean="0"/>
              <a:t> par an</a:t>
            </a:r>
            <a:r>
              <a:rPr lang="en-GB" baseline="0" dirty="0" smtClean="0"/>
              <a:t> à destination des </a:t>
            </a:r>
            <a:r>
              <a:rPr lang="en-GB" baseline="0" dirty="0" err="1" smtClean="0"/>
              <a:t>chercheurs</a:t>
            </a:r>
            <a:r>
              <a:rPr lang="en-GB" baseline="0" dirty="0" smtClean="0"/>
              <a:t>/</a:t>
            </a:r>
            <a:r>
              <a:rPr lang="en-GB" baseline="0" dirty="0" err="1" smtClean="0"/>
              <a:t>euses</a:t>
            </a:r>
            <a:r>
              <a:rPr lang="en-GB" baseline="0" dirty="0" smtClean="0"/>
              <a:t>, des </a:t>
            </a:r>
            <a:r>
              <a:rPr lang="en-GB" baseline="0" dirty="0" err="1" smtClean="0"/>
              <a:t>enseignants</a:t>
            </a:r>
            <a:r>
              <a:rPr lang="en-GB" baseline="0" dirty="0" smtClean="0"/>
              <a:t>, des </a:t>
            </a:r>
            <a:r>
              <a:rPr lang="en-GB" baseline="0" dirty="0" err="1" smtClean="0"/>
              <a:t>scolaires</a:t>
            </a:r>
            <a:r>
              <a:rPr lang="en-GB" baseline="0" dirty="0" smtClean="0"/>
              <a:t> et du grand public. Il </a:t>
            </a:r>
            <a:r>
              <a:rPr lang="en-GB" baseline="0" dirty="0" err="1" smtClean="0"/>
              <a:t>peut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s’agir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d’événements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colloques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conférences</a:t>
            </a:r>
            <a:r>
              <a:rPr lang="en-GB" baseline="0" dirty="0" smtClean="0"/>
              <a:t>, expositions, </a:t>
            </a:r>
            <a:r>
              <a:rPr lang="en-GB" baseline="0" dirty="0" err="1" smtClean="0"/>
              <a:t>visites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laboratoires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journées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rencontres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visites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dans</a:t>
            </a:r>
            <a:r>
              <a:rPr lang="en-GB" baseline="0" dirty="0" smtClean="0"/>
              <a:t> les classes, ateliers, </a:t>
            </a:r>
            <a:r>
              <a:rPr lang="en-GB" baseline="0" dirty="0" err="1" smtClean="0"/>
              <a:t>tournois</a:t>
            </a:r>
            <a:r>
              <a:rPr lang="en-GB" baseline="0" dirty="0" smtClean="0"/>
              <a:t> etc...), de </a:t>
            </a:r>
            <a:r>
              <a:rPr lang="en-GB" baseline="0" dirty="0" err="1" smtClean="0"/>
              <a:t>rencontres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journées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rencontres</a:t>
            </a:r>
            <a:r>
              <a:rPr lang="en-GB" baseline="0" dirty="0" smtClean="0"/>
              <a:t> entre </a:t>
            </a:r>
            <a:r>
              <a:rPr lang="en-GB" baseline="0" dirty="0" err="1" smtClean="0"/>
              <a:t>jeunes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chercheurs</a:t>
            </a:r>
            <a:r>
              <a:rPr lang="en-GB" baseline="0" dirty="0" smtClean="0"/>
              <a:t>/</a:t>
            </a:r>
            <a:r>
              <a:rPr lang="en-GB" baseline="0" dirty="0" err="1" smtClean="0"/>
              <a:t>euses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visites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dans</a:t>
            </a:r>
            <a:r>
              <a:rPr lang="en-GB" baseline="0" dirty="0" smtClean="0"/>
              <a:t> les classes, </a:t>
            </a:r>
            <a:r>
              <a:rPr lang="en-GB" baseline="0" dirty="0" err="1" smtClean="0"/>
              <a:t>visites</a:t>
            </a:r>
            <a:r>
              <a:rPr lang="en-GB" baseline="0" dirty="0" smtClean="0"/>
              <a:t> de </a:t>
            </a:r>
            <a:r>
              <a:rPr lang="en-GB" baseline="0" dirty="0" err="1" smtClean="0"/>
              <a:t>laboratoires</a:t>
            </a:r>
            <a:r>
              <a:rPr lang="en-GB" baseline="0" dirty="0" smtClean="0"/>
              <a:t> etc...); de prises de positions (tribunes </a:t>
            </a:r>
            <a:r>
              <a:rPr lang="en-GB" baseline="0" dirty="0" err="1" smtClean="0"/>
              <a:t>dans</a:t>
            </a:r>
            <a:r>
              <a:rPr lang="en-GB" baseline="0" dirty="0" smtClean="0"/>
              <a:t> le </a:t>
            </a:r>
            <a:r>
              <a:rPr lang="en-GB" baseline="0" dirty="0" err="1" smtClean="0"/>
              <a:t>Monde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rencontre</a:t>
            </a:r>
            <a:r>
              <a:rPr lang="en-GB" baseline="0" dirty="0" smtClean="0"/>
              <a:t> avec des </a:t>
            </a:r>
            <a:r>
              <a:rPr lang="en-GB" baseline="0" dirty="0" err="1" smtClean="0"/>
              <a:t>conseillers</a:t>
            </a:r>
            <a:r>
              <a:rPr lang="en-GB" baseline="0" dirty="0" smtClean="0"/>
              <a:t> du </a:t>
            </a:r>
            <a:r>
              <a:rPr lang="en-GB" baseline="0" dirty="0" err="1" smtClean="0"/>
              <a:t>ministere</a:t>
            </a:r>
            <a:r>
              <a:rPr lang="en-GB" baseline="0" dirty="0" smtClean="0"/>
              <a:t> etc...) ”</a:t>
            </a:r>
          </a:p>
          <a:p>
            <a:endParaRPr lang="fr-FR" b="1" dirty="0" smtClean="0"/>
          </a:p>
          <a:p>
            <a:r>
              <a:rPr lang="fr-FR" b="1" dirty="0" smtClean="0"/>
              <a:t>_______________________________________________________</a:t>
            </a:r>
          </a:p>
          <a:p>
            <a:r>
              <a:rPr lang="fr-FR" b="0" i="1" dirty="0" smtClean="0"/>
              <a:t>En cas de question voici quelques événements phares : </a:t>
            </a:r>
          </a:p>
          <a:p>
            <a:r>
              <a:rPr lang="fr-FR" b="0" dirty="0" smtClean="0"/>
              <a:t>De très nombreux</a:t>
            </a:r>
            <a:r>
              <a:rPr lang="fr-FR" b="0" baseline="0" dirty="0" smtClean="0"/>
              <a:t> événements tout au long de l’année, parmi les récurrents :</a:t>
            </a:r>
            <a:endParaRPr lang="fr-FR" b="0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Olympiades</a:t>
            </a:r>
            <a:r>
              <a:rPr lang="fr-FR" baseline="0" dirty="0" smtClean="0"/>
              <a:t> de physique (tournois lycéens) – French </a:t>
            </a:r>
            <a:r>
              <a:rPr lang="fr-FR" baseline="0" dirty="0" err="1" smtClean="0"/>
              <a:t>Physicists</a:t>
            </a:r>
            <a:r>
              <a:rPr lang="fr-FR" baseline="0" dirty="0" smtClean="0"/>
              <a:t>’ </a:t>
            </a:r>
            <a:r>
              <a:rPr lang="fr-FR" baseline="0" dirty="0" err="1" smtClean="0"/>
              <a:t>Tournament</a:t>
            </a:r>
            <a:r>
              <a:rPr lang="fr-FR" baseline="0" dirty="0" smtClean="0"/>
              <a:t> (tournois licence master) – Rencontres Jeunes Physiciens (rencontres doctorants et post-doc) -</a:t>
            </a:r>
            <a:r>
              <a:rPr lang="fr-FR" dirty="0" smtClean="0"/>
              <a:t> Congrès Général de la SFP – Journées de la Matière Condensée [entre 400 et 600 physicien(ne)s]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Journées Science &amp; Medias (journées sur la place</a:t>
            </a:r>
            <a:r>
              <a:rPr lang="fr-FR" baseline="0" dirty="0" smtClean="0"/>
              <a:t> de la science dans les médias</a:t>
            </a:r>
            <a:r>
              <a:rPr lang="fr-FR" dirty="0" smtClean="0"/>
              <a:t>)</a:t>
            </a:r>
            <a:r>
              <a:rPr lang="fr-FR" baseline="0" dirty="0" smtClean="0"/>
              <a:t> – Journée Physique et Interrogation Fondamentale (sur la philosophie des sciences) – Un chercheur, une classe (interventions dans les classes)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Donner l’exemple de nos 2 derniers événements</a:t>
            </a:r>
            <a:r>
              <a:rPr lang="fr-FR" baseline="0" dirty="0" smtClean="0"/>
              <a:t> : Rencontres Physique Entreprise Recherche et La Nuit des Ondes Gravitationnelles (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suivante)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F9CB6-687D-40C0-B2AF-E2EDA4B9BAA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r>
              <a:rPr lang="fr-FR"/>
              <a:t>----- Notes de la réunion (12/01/16 18:27) -----</a:t>
            </a:r>
          </a:p>
          <a:p>
            <a:r>
              <a:rPr lang="fr-FR"/>
              <a:t>La SFP c'est essentiellement les adhérents qui oeucvrent a sein de ses composantes, locales, disciplinaires et  commissions transverses.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6CE5-547C-4328-B3C8-F77101E6666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786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----- Notes de la réunion (12/01/16 18:27) -----</a:t>
            </a:r>
          </a:p>
          <a:p>
            <a:r>
              <a:rPr lang="fr-FR" dirty="0"/>
              <a:t>SFP vieille dame mais pas poussièreuse,</a:t>
            </a:r>
          </a:p>
          <a:p>
            <a:r>
              <a:rPr lang="fr-FR" dirty="0"/>
              <a:t>SFP portée entre autres par des physiciens français exceptionnels</a:t>
            </a:r>
          </a:p>
          <a:p>
            <a:r>
              <a:rPr lang="fr-FR" dirty="0"/>
              <a:t>Les Physiciens nourissent l'inovation, les technologies du progrès, l'électronique, les polymères, l'énergie nucléaire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6CE5-547C-4328-B3C8-F77101E6666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054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r>
              <a:rPr lang="fr-FR"/>
              <a:t>----- Notes de la réunion (12/01/16 18:27) -----</a:t>
            </a:r>
          </a:p>
          <a:p>
            <a:r>
              <a:rPr lang="fr-FR"/>
              <a:t>La SFP oeuvrent pour que le métier de physicien s'insère dans des processus efficaces, dans les collectifs pertinents pour créer, disséminer la clture scientifique.</a:t>
            </a:r>
          </a:p>
          <a:p>
            <a:r>
              <a:rPr lang="fr-FR"/>
              <a:t>La SFP communique avec le WEB, sa revue "reflets de la physique" et sa "lettre", ses prix distinguant des lauréats porteurs de réussites exceptionnelles.</a:t>
            </a:r>
          </a:p>
          <a:p>
            <a:r>
              <a:rPr lang="fr-FR"/>
              <a:t>La SFP et ses membres s'impliquent dans les fêtes de la science, s'impliquent auprès des jeunes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6CE5-547C-4328-B3C8-F77101E6666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86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C0F3-DDFD-4E98-806C-B9BC7A7AA75D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185D-C266-42E5-AB6A-B15161773F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52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C0F3-DDFD-4E98-806C-B9BC7A7AA75D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185D-C266-42E5-AB6A-B15161773F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48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C0F3-DDFD-4E98-806C-B9BC7A7AA75D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185D-C266-42E5-AB6A-B15161773F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04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C0F3-DDFD-4E98-806C-B9BC7A7AA75D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185D-C266-42E5-AB6A-B15161773F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06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C0F3-DDFD-4E98-806C-B9BC7A7AA75D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185D-C266-42E5-AB6A-B15161773F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30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C0F3-DDFD-4E98-806C-B9BC7A7AA75D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185D-C266-42E5-AB6A-B15161773F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196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C0F3-DDFD-4E98-806C-B9BC7A7AA75D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185D-C266-42E5-AB6A-B15161773F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38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C0F3-DDFD-4E98-806C-B9BC7A7AA75D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185D-C266-42E5-AB6A-B15161773F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89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C0F3-DDFD-4E98-806C-B9BC7A7AA75D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185D-C266-42E5-AB6A-B15161773F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35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C0F3-DDFD-4E98-806C-B9BC7A7AA75D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185D-C266-42E5-AB6A-B15161773F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95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C0F3-DDFD-4E98-806C-B9BC7A7AA75D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185D-C266-42E5-AB6A-B15161773F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8317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5C0F3-DDFD-4E98-806C-B9BC7A7AA75D}" type="datetimeFigureOut">
              <a:rPr lang="fr-FR" smtClean="0"/>
              <a:pPr/>
              <a:t>08/10/2018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185D-C266-42E5-AB6A-B15161773FD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01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fp-paris.fr/news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fp-paris.fr/news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microsoft.com/office/2007/relationships/hdphoto" Target="../media/hdphoto1.wdp"/><Relationship Id="rId6" Type="http://schemas.openxmlformats.org/officeDocument/2006/relationships/hyperlink" Target="http://sfp-paris.fr/news/" TargetMode="Externa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jpeg"/><Relationship Id="rId13" Type="http://schemas.openxmlformats.org/officeDocument/2006/relationships/image" Target="../media/image17.jpeg"/><Relationship Id="rId14" Type="http://schemas.openxmlformats.org/officeDocument/2006/relationships/image" Target="../media/image18.jpeg"/><Relationship Id="rId15" Type="http://schemas.openxmlformats.org/officeDocument/2006/relationships/image" Target="../media/image19.jpe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20" Type="http://schemas.openxmlformats.org/officeDocument/2006/relationships/image" Target="../media/image39.jpeg"/><Relationship Id="rId21" Type="http://schemas.openxmlformats.org/officeDocument/2006/relationships/image" Target="../media/image40.jpe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image" Target="../media/image43.png"/><Relationship Id="rId25" Type="http://schemas.openxmlformats.org/officeDocument/2006/relationships/image" Target="../media/image44.png"/><Relationship Id="rId26" Type="http://schemas.openxmlformats.org/officeDocument/2006/relationships/image" Target="../media/image45.jpeg"/><Relationship Id="rId27" Type="http://schemas.openxmlformats.org/officeDocument/2006/relationships/image" Target="../media/image46.gif"/><Relationship Id="rId28" Type="http://schemas.openxmlformats.org/officeDocument/2006/relationships/image" Target="../media/image47.png"/><Relationship Id="rId29" Type="http://schemas.openxmlformats.org/officeDocument/2006/relationships/image" Target="../media/image48.png"/><Relationship Id="rId30" Type="http://schemas.openxmlformats.org/officeDocument/2006/relationships/image" Target="../media/image49.jpeg"/><Relationship Id="rId10" Type="http://schemas.openxmlformats.org/officeDocument/2006/relationships/image" Target="../media/image29.jpeg"/><Relationship Id="rId11" Type="http://schemas.openxmlformats.org/officeDocument/2006/relationships/image" Target="../media/image30.jpeg"/><Relationship Id="rId12" Type="http://schemas.openxmlformats.org/officeDocument/2006/relationships/image" Target="../media/image31.jpeg"/><Relationship Id="rId13" Type="http://schemas.openxmlformats.org/officeDocument/2006/relationships/image" Target="../media/image32.png"/><Relationship Id="rId14" Type="http://schemas.openxmlformats.org/officeDocument/2006/relationships/image" Target="../media/image33.jpeg"/><Relationship Id="rId15" Type="http://schemas.openxmlformats.org/officeDocument/2006/relationships/image" Target="../media/image34.jpeg"/><Relationship Id="rId16" Type="http://schemas.openxmlformats.org/officeDocument/2006/relationships/image" Target="../media/image35.png"/><Relationship Id="rId17" Type="http://schemas.openxmlformats.org/officeDocument/2006/relationships/image" Target="../media/image36.png"/><Relationship Id="rId18" Type="http://schemas.openxmlformats.org/officeDocument/2006/relationships/image" Target="../media/image37.png"/><Relationship Id="rId19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7" Type="http://schemas.openxmlformats.org/officeDocument/2006/relationships/image" Target="../media/image26.jpeg"/><Relationship Id="rId8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sfp-paris.fr/news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fp-paris.fr/news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sfp-paris.fr/news/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235284" y="1382874"/>
            <a:ext cx="7488639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dirty="0">
                <a:solidFill>
                  <a:prstClr val="black"/>
                </a:solidFill>
                <a:latin typeface="Calibri"/>
              </a:rPr>
              <a:t>Créée en </a:t>
            </a:r>
            <a:r>
              <a:rPr lang="fr-FR" sz="1800" b="1" dirty="0">
                <a:solidFill>
                  <a:prstClr val="black"/>
                </a:solidFill>
                <a:latin typeface="Calibri"/>
              </a:rPr>
              <a:t>1873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, la SFP est une </a:t>
            </a:r>
            <a:r>
              <a:rPr lang="fr-FR" sz="1800" b="1" dirty="0">
                <a:solidFill>
                  <a:prstClr val="black"/>
                </a:solidFill>
                <a:latin typeface="Calibri"/>
              </a:rPr>
              <a:t>association reconnue d’utilité publique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dont la mission est </a:t>
            </a: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de promouvoir la physique en France et d’animer la </a:t>
            </a:r>
            <a:r>
              <a:rPr lang="fr-FR" sz="1800" dirty="0">
                <a:solidFill>
                  <a:prstClr val="black"/>
                </a:solidFill>
                <a:latin typeface="Calibri"/>
              </a:rPr>
              <a:t>communauté des physiciens français : chercheurs, enseignants-chercheurs, professeurs des lycées et collèges, étudiants, doctorants, post-doctorants et ingénieurs.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2" descr="C:\Users\Mayline Gautie\Desktop\SFP\DOCUMENTS SFP\COMM\LOGO SFP\LogoSFPofficiel\logoSFP_RVB_tex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1298900" cy="975320"/>
          </a:xfrm>
          <a:prstGeom prst="rect">
            <a:avLst/>
          </a:prstGeom>
          <a:noFill/>
        </p:spPr>
      </p:pic>
      <p:pic>
        <p:nvPicPr>
          <p:cNvPr id="20" name="Picture 4" descr="C:\Users\Mayline Gautie\Desktop\SFP\DOCUMENTS SFP\ACTIONS\IPT\0043-14012016-2-e1484212255792-768x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996952"/>
            <a:ext cx="7315200" cy="349567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064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Espace réservé du contenu 8" descr="InPhysicswetrustv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1" b="5361"/>
          <a:stretch>
            <a:fillRect/>
          </a:stretch>
        </p:blipFill>
        <p:spPr>
          <a:xfrm>
            <a:off x="-74789" y="0"/>
            <a:ext cx="9384535" cy="6857999"/>
          </a:xfrm>
        </p:spPr>
      </p:pic>
    </p:spTree>
    <p:extLst>
      <p:ext uri="{BB962C8B-B14F-4D97-AF65-F5344CB8AC3E}">
        <p14:creationId xmlns:p14="http://schemas.microsoft.com/office/powerpoint/2010/main" val="60710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93081" y="781870"/>
            <a:ext cx="6850267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fr-FR" sz="2000" b="1" dirty="0" smtClean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rgbClr val="CC66FF"/>
                </a:solidFill>
              </a:rPr>
              <a:t>La SFP (Stimuler, Fédérer, Promouvoir) </a:t>
            </a:r>
            <a:r>
              <a:rPr lang="fr-FR" sz="2400" i="1" dirty="0" smtClean="0">
                <a:solidFill>
                  <a:srgbClr val="CC66FF"/>
                </a:solidFill>
              </a:rPr>
              <a:t>: </a:t>
            </a:r>
          </a:p>
          <a:p>
            <a:r>
              <a:rPr lang="fr-FR" sz="2400" i="1" dirty="0" smtClean="0">
                <a:solidFill>
                  <a:srgbClr val="F4AADF"/>
                </a:solidFill>
              </a:rPr>
              <a:t>	</a:t>
            </a:r>
            <a:r>
              <a:rPr lang="fr-FR" sz="3200" b="1" dirty="0" smtClean="0">
                <a:solidFill>
                  <a:srgbClr val="FF0000"/>
                </a:solidFill>
              </a:rPr>
              <a:t>la Promotion  de la Physique,</a:t>
            </a:r>
          </a:p>
          <a:p>
            <a:pPr algn="r"/>
            <a:r>
              <a:rPr lang="fr-FR" sz="2400" b="1" i="1" dirty="0" smtClean="0">
                <a:solidFill>
                  <a:srgbClr val="B80000"/>
                </a:solidFill>
              </a:rPr>
              <a:t>de la recherche à l’entreprise</a:t>
            </a:r>
          </a:p>
        </p:txBody>
      </p:sp>
      <p:sp>
        <p:nvSpPr>
          <p:cNvPr id="9" name="Rectangle 8"/>
          <p:cNvSpPr/>
          <p:nvPr/>
        </p:nvSpPr>
        <p:spPr>
          <a:xfrm>
            <a:off x="6578256" y="295697"/>
            <a:ext cx="2362696" cy="64633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4 </a:t>
            </a:r>
            <a:r>
              <a:rPr lang="fr-FR" sz="3600" b="1" dirty="0">
                <a:solidFill>
                  <a:schemeClr val="bg1"/>
                </a:solidFill>
              </a:rPr>
              <a:t>messages</a:t>
            </a:r>
          </a:p>
        </p:txBody>
      </p:sp>
      <p:pic>
        <p:nvPicPr>
          <p:cNvPr id="15" name="Picture 13" descr="La  Physique à Pari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56" y="94726"/>
            <a:ext cx="1976289" cy="12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06639" y="2657545"/>
            <a:ext cx="8442672" cy="33547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</a:rPr>
              <a:t>La culture scientifique, part de la culture,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	</a:t>
            </a:r>
            <a:r>
              <a:rPr lang="fr-FR" sz="2400" b="1" dirty="0" smtClean="0">
                <a:solidFill>
                  <a:srgbClr val="FF0000"/>
                </a:solidFill>
              </a:rPr>
              <a:t>		</a:t>
            </a:r>
            <a:r>
              <a:rPr lang="fr-FR" sz="2400" i="1" dirty="0" smtClean="0">
                <a:solidFill>
                  <a:srgbClr val="FF0000"/>
                </a:solidFill>
              </a:rPr>
              <a:t>sa dissémination, notre responsabilité</a:t>
            </a:r>
          </a:p>
          <a:p>
            <a:pPr marL="457200" indent="-457200">
              <a:buFont typeface="Wingdings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</a:rPr>
              <a:t>Pousser l’emploi  des jeunes scientifiques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			</a:t>
            </a:r>
            <a:r>
              <a:rPr lang="fr-FR" sz="2400" i="1" dirty="0" smtClean="0">
                <a:solidFill>
                  <a:srgbClr val="FF0000"/>
                </a:solidFill>
              </a:rPr>
              <a:t>reconnaissance de la formation doctorale</a:t>
            </a:r>
          </a:p>
          <a:p>
            <a:r>
              <a:rPr lang="fr-FR" sz="2400" i="1" dirty="0">
                <a:solidFill>
                  <a:srgbClr val="FF0000"/>
                </a:solidFill>
              </a:rPr>
              <a:t>	</a:t>
            </a:r>
            <a:r>
              <a:rPr lang="fr-FR" sz="2400" i="1" dirty="0" smtClean="0">
                <a:solidFill>
                  <a:srgbClr val="FF0000"/>
                </a:solidFill>
              </a:rPr>
              <a:t>		en France à l’image de</a:t>
            </a:r>
            <a:r>
              <a:rPr lang="fr-FR" sz="2400" b="1" dirty="0" smtClean="0">
                <a:solidFill>
                  <a:srgbClr val="FF0000"/>
                </a:solidFill>
              </a:rPr>
              <a:t> tous </a:t>
            </a:r>
            <a:r>
              <a:rPr lang="fr-FR" sz="2400" i="1" dirty="0" smtClean="0">
                <a:solidFill>
                  <a:srgbClr val="FF0000"/>
                </a:solidFill>
              </a:rPr>
              <a:t>les autres pays</a:t>
            </a:r>
          </a:p>
          <a:p>
            <a:pPr marL="457200" indent="-457200">
              <a:buFont typeface="Wingdings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</a:rPr>
              <a:t>La physique, la science, </a:t>
            </a:r>
            <a:r>
              <a:rPr lang="fr-FR" sz="2400" i="1" dirty="0" smtClean="0">
                <a:solidFill>
                  <a:srgbClr val="B80000"/>
                </a:solidFill>
              </a:rPr>
              <a:t>dans la cité, dans l’économie</a:t>
            </a:r>
          </a:p>
          <a:p>
            <a:endParaRPr lang="fr-FR" sz="24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</a:rPr>
              <a:t>L’Europe et l’international, l’universalité de la science</a:t>
            </a:r>
            <a:endParaRPr lang="fr-FR" sz="2800" i="1" dirty="0">
              <a:solidFill>
                <a:srgbClr val="FF0000"/>
              </a:solidFill>
            </a:endParaRPr>
          </a:p>
          <a:p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585" y="4652581"/>
            <a:ext cx="1465415" cy="207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09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La  Physique à Pari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07" y="382101"/>
            <a:ext cx="1783924" cy="111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8321" y="1711192"/>
            <a:ext cx="8591642" cy="483209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Les valeurs </a:t>
            </a:r>
            <a:r>
              <a:rPr lang="fr-FR" sz="2800" dirty="0" smtClean="0"/>
              <a:t>:</a:t>
            </a:r>
          </a:p>
          <a:p>
            <a:endParaRPr lang="fr-FR" sz="2800" dirty="0"/>
          </a:p>
          <a:p>
            <a:pPr marL="285750" lvl="0" indent="-285750">
              <a:buFont typeface="Arial"/>
              <a:buChar char="•"/>
            </a:pPr>
            <a:r>
              <a:rPr lang="fr-FR" sz="2800" dirty="0" smtClean="0"/>
              <a:t>l’</a:t>
            </a:r>
            <a:r>
              <a:rPr lang="fr-FR" sz="2800" b="1" dirty="0" smtClean="0">
                <a:solidFill>
                  <a:srgbClr val="FF0000"/>
                </a:solidFill>
              </a:rPr>
              <a:t>éthique</a:t>
            </a:r>
            <a:r>
              <a:rPr lang="fr-FR" sz="2800" dirty="0" smtClean="0"/>
              <a:t> </a:t>
            </a:r>
            <a:r>
              <a:rPr lang="fr-FR" sz="2800" dirty="0"/>
              <a:t>exigée pour  la création du </a:t>
            </a:r>
            <a:r>
              <a:rPr lang="fr-FR" sz="2800" b="1" dirty="0">
                <a:solidFill>
                  <a:srgbClr val="FF0000"/>
                </a:solidFill>
              </a:rPr>
              <a:t>savoir </a:t>
            </a:r>
            <a:r>
              <a:rPr lang="fr-FR" sz="2800" b="1" dirty="0" smtClean="0">
                <a:solidFill>
                  <a:srgbClr val="FF0000"/>
                </a:solidFill>
              </a:rPr>
              <a:t>universel</a:t>
            </a:r>
          </a:p>
          <a:p>
            <a:pPr lvl="0"/>
            <a:endParaRPr lang="fr-FR" sz="2800" dirty="0"/>
          </a:p>
          <a:p>
            <a:pPr marL="285750" lvl="0" indent="-285750">
              <a:buFont typeface="Arial"/>
              <a:buChar char="•"/>
            </a:pPr>
            <a:r>
              <a:rPr lang="fr-FR" sz="2800" dirty="0"/>
              <a:t>la créativité dans un contexte de recherche de l’</a:t>
            </a:r>
            <a:r>
              <a:rPr lang="fr-FR" sz="2800" b="1" dirty="0">
                <a:solidFill>
                  <a:srgbClr val="FF0000"/>
                </a:solidFill>
              </a:rPr>
              <a:t>excellence</a:t>
            </a:r>
            <a:r>
              <a:rPr lang="fr-FR" sz="2800" b="1" dirty="0"/>
              <a:t> </a:t>
            </a:r>
            <a:r>
              <a:rPr lang="fr-FR" sz="2800" dirty="0"/>
              <a:t>scientifique et </a:t>
            </a:r>
            <a:r>
              <a:rPr lang="fr-FR" sz="2800" dirty="0" smtClean="0"/>
              <a:t>d’</a:t>
            </a:r>
            <a:r>
              <a:rPr lang="fr-FR" sz="2800" b="1" dirty="0" smtClean="0">
                <a:solidFill>
                  <a:srgbClr val="FF0000"/>
                </a:solidFill>
              </a:rPr>
              <a:t>émulation</a:t>
            </a:r>
          </a:p>
          <a:p>
            <a:pPr lvl="0"/>
            <a:endParaRPr lang="fr-FR" sz="2800" b="1" dirty="0">
              <a:solidFill>
                <a:srgbClr val="FF0000"/>
              </a:solidFill>
            </a:endParaRPr>
          </a:p>
          <a:p>
            <a:pPr marL="285750" lvl="0" indent="-285750">
              <a:buFont typeface="Arial"/>
              <a:buChar char="•"/>
            </a:pPr>
            <a:r>
              <a:rPr lang="fr-FR" sz="2800" dirty="0"/>
              <a:t>l’ouverture aux </a:t>
            </a:r>
            <a:r>
              <a:rPr lang="fr-FR" sz="2800" b="1" dirty="0">
                <a:solidFill>
                  <a:srgbClr val="FF0000"/>
                </a:solidFill>
              </a:rPr>
              <a:t>collaborations</a:t>
            </a:r>
            <a:r>
              <a:rPr lang="fr-FR" sz="2800" dirty="0"/>
              <a:t>, avec une approche associant respect et encouragement à la </a:t>
            </a:r>
            <a:r>
              <a:rPr lang="fr-FR" sz="2800" dirty="0" smtClean="0"/>
              <a:t>diversité</a:t>
            </a:r>
          </a:p>
          <a:p>
            <a:pPr marL="285750" lvl="0" indent="-285750">
              <a:buFont typeface="Arial"/>
              <a:buChar char="•"/>
            </a:pPr>
            <a:endParaRPr lang="fr-FR" sz="2800" dirty="0" smtClean="0"/>
          </a:p>
          <a:p>
            <a:pPr marL="285750" lvl="0" indent="-285750">
              <a:buFont typeface="Arial"/>
              <a:buChar char="•"/>
            </a:pPr>
            <a:r>
              <a:rPr lang="fr-FR" sz="2800" dirty="0" smtClean="0"/>
              <a:t>l’attention </a:t>
            </a:r>
            <a:r>
              <a:rPr lang="fr-FR" sz="2800" dirty="0"/>
              <a:t>portée vers une </a:t>
            </a:r>
            <a:r>
              <a:rPr lang="fr-FR" sz="2800" b="1" dirty="0">
                <a:solidFill>
                  <a:srgbClr val="FF0000"/>
                </a:solidFill>
              </a:rPr>
              <a:t>science citoyenne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1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184503" cy="81191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166871" y="1438654"/>
            <a:ext cx="1293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70C0"/>
                </a:solidFill>
              </a:rPr>
              <a:t>Alain Fontaine,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399083"/>
            <a:ext cx="9144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L</a:t>
            </a:r>
            <a:r>
              <a:rPr lang="fr-FR" sz="2400" b="1" dirty="0" smtClean="0">
                <a:solidFill>
                  <a:srgbClr val="FF0000"/>
                </a:solidFill>
              </a:rPr>
              <a:t>es membres de la SFP :</a:t>
            </a:r>
          </a:p>
          <a:p>
            <a:r>
              <a:rPr lang="fr-FR" sz="2400" dirty="0"/>
              <a:t>	</a:t>
            </a:r>
            <a:r>
              <a:rPr lang="fr-FR" sz="2800" b="1" i="1" dirty="0" smtClean="0"/>
              <a:t>les personnes physiques: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les personnels</a:t>
            </a:r>
            <a:r>
              <a:rPr lang="fr-FR" sz="2400" dirty="0" smtClean="0"/>
              <a:t>, chercheurs et enseignant-chercheurs,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 ingénieurs et techniciens, </a:t>
            </a:r>
            <a:r>
              <a:rPr lang="fr-FR" sz="2400" b="1" dirty="0" smtClean="0">
                <a:solidFill>
                  <a:srgbClr val="FF0000"/>
                </a:solidFill>
              </a:rPr>
              <a:t>tous </a:t>
            </a:r>
            <a:r>
              <a:rPr lang="fr-FR" sz="2400" b="1" dirty="0">
                <a:solidFill>
                  <a:srgbClr val="FF0000"/>
                </a:solidFill>
              </a:rPr>
              <a:t>physiciens </a:t>
            </a:r>
            <a:r>
              <a:rPr lang="fr-FR" sz="2400" dirty="0" smtClean="0"/>
              <a:t>des établissements, 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et organismes de l’enseignement supérieur et de la recherche….</a:t>
            </a:r>
          </a:p>
          <a:p>
            <a:r>
              <a:rPr lang="fr-FR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les physiciens-ingénieurs des entreprises </a:t>
            </a:r>
            <a:r>
              <a:rPr lang="fr-FR" sz="2400" dirty="0" smtClean="0"/>
              <a:t>dont la formation dominante et/ou l’activité </a:t>
            </a:r>
            <a:r>
              <a:rPr lang="fr-FR" sz="2400" b="1" dirty="0" smtClean="0"/>
              <a:t>s’adossent </a:t>
            </a:r>
            <a:r>
              <a:rPr lang="fr-FR" sz="2400" dirty="0" smtClean="0"/>
              <a:t>aux thèmes de la physique,</a:t>
            </a:r>
          </a:p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r>
              <a:rPr lang="fr-FR" sz="2800" b="1" i="1" dirty="0" smtClean="0"/>
              <a:t>	les personnes morales: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les  laboratoires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les  entreprises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1344" y="681210"/>
            <a:ext cx="455652" cy="5258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78224" y="1223013"/>
            <a:ext cx="11822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 smtClean="0">
                <a:solidFill>
                  <a:srgbClr val="E22E48"/>
                </a:solidFill>
              </a:rPr>
              <a:t>Président</a:t>
            </a:r>
            <a:endParaRPr lang="fr-FR" sz="1100" b="1" dirty="0">
              <a:solidFill>
                <a:srgbClr val="E22E48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62527" y="6082760"/>
            <a:ext cx="8524163" cy="70788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>
                <a:solidFill>
                  <a:srgbClr val="00B050"/>
                </a:solidFill>
              </a:rPr>
              <a:t>les doctorants des labos adhérents « personnes morales » adhésions gratuites</a:t>
            </a:r>
          </a:p>
          <a:p>
            <a:endParaRPr lang="fr-FR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6999521" y="177596"/>
            <a:ext cx="1571548" cy="308028"/>
          </a:xfrm>
          <a:prstGeom prst="rect">
            <a:avLst/>
          </a:prstGeom>
          <a:solidFill>
            <a:srgbClr val="E22E48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Janvier 2016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13" name="Picture 13" descr="La  Physique à Paris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9636" y="110071"/>
            <a:ext cx="1658928" cy="103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05343" y="125836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err="1">
                <a:solidFill>
                  <a:srgbClr val="0000FF"/>
                </a:solidFill>
              </a:rPr>
              <a:t>www.sfpnet.fr</a:t>
            </a:r>
            <a:endParaRPr lang="fr-FR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3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64" y="174760"/>
            <a:ext cx="14446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6497" y="-136323"/>
            <a:ext cx="5271081" cy="107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er 25"/>
          <p:cNvGrpSpPr/>
          <p:nvPr/>
        </p:nvGrpSpPr>
        <p:grpSpPr>
          <a:xfrm>
            <a:off x="1428828" y="1430627"/>
            <a:ext cx="1471180" cy="1836645"/>
            <a:chOff x="1004848" y="1430628"/>
            <a:chExt cx="1295400" cy="1524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848" y="1430628"/>
              <a:ext cx="12954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1284875" y="2349175"/>
              <a:ext cx="988787" cy="53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chemeClr val="bg1"/>
                  </a:solidFill>
                </a:rPr>
                <a:t>H.Fizeau</a:t>
              </a:r>
              <a:endParaRPr lang="fr-FR" dirty="0" smtClean="0">
                <a:solidFill>
                  <a:schemeClr val="bg1"/>
                </a:solidFill>
              </a:endParaRPr>
            </a:p>
            <a:p>
              <a:r>
                <a:rPr lang="fr-FR" dirty="0" smtClean="0">
                  <a:solidFill>
                    <a:schemeClr val="bg1"/>
                  </a:solidFill>
                </a:rPr>
                <a:t>1873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er 24"/>
          <p:cNvGrpSpPr/>
          <p:nvPr/>
        </p:nvGrpSpPr>
        <p:grpSpPr>
          <a:xfrm>
            <a:off x="3122235" y="1305446"/>
            <a:ext cx="2134408" cy="1786650"/>
            <a:chOff x="2217558" y="1635751"/>
            <a:chExt cx="1614375" cy="141303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957" y="1635751"/>
              <a:ext cx="1319212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2217558" y="2756690"/>
              <a:ext cx="1614375" cy="292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FFFFCC"/>
                  </a:solidFill>
                </a:rPr>
                <a:t> H Becquerel 1897</a:t>
              </a:r>
              <a:endParaRPr lang="fr-FR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5150806" y="1306803"/>
            <a:ext cx="1799252" cy="1908307"/>
            <a:chOff x="4331309" y="1306803"/>
            <a:chExt cx="1492875" cy="17716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011" y="1306803"/>
              <a:ext cx="1314450" cy="177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ZoneTexte 4"/>
            <p:cNvSpPr txBox="1"/>
            <p:nvPr/>
          </p:nvSpPr>
          <p:spPr>
            <a:xfrm>
              <a:off x="4331309" y="2591796"/>
              <a:ext cx="1492875" cy="342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H Poincaré 1902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er 22"/>
          <p:cNvGrpSpPr/>
          <p:nvPr/>
        </p:nvGrpSpPr>
        <p:grpSpPr>
          <a:xfrm>
            <a:off x="7000205" y="1252522"/>
            <a:ext cx="1731465" cy="1780623"/>
            <a:chOff x="6330672" y="1445251"/>
            <a:chExt cx="1447829" cy="159371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6743" y="1445251"/>
              <a:ext cx="1327253" cy="158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6330672" y="2708401"/>
              <a:ext cx="1447829" cy="33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>
                  <a:solidFill>
                    <a:srgbClr val="FFFF00"/>
                  </a:solidFill>
                </a:rPr>
                <a:t>Ch</a:t>
              </a:r>
              <a:r>
                <a:rPr lang="fr-FR" dirty="0" smtClean="0">
                  <a:solidFill>
                    <a:srgbClr val="FFFF00"/>
                  </a:solidFill>
                </a:rPr>
                <a:t> Fabry     </a:t>
              </a:r>
              <a:r>
                <a:rPr lang="fr-FR" dirty="0" smtClean="0">
                  <a:solidFill>
                    <a:srgbClr val="FFFFCC"/>
                  </a:solidFill>
                </a:rPr>
                <a:t>1924</a:t>
              </a:r>
              <a:endParaRPr lang="fr-FR" dirty="0">
                <a:solidFill>
                  <a:srgbClr val="FFFFCC"/>
                </a:solidFill>
              </a:endParaRPr>
            </a:p>
          </p:txBody>
        </p:sp>
      </p:grpSp>
      <p:grpSp>
        <p:nvGrpSpPr>
          <p:cNvPr id="22" name="Grouper 21"/>
          <p:cNvGrpSpPr/>
          <p:nvPr/>
        </p:nvGrpSpPr>
        <p:grpSpPr>
          <a:xfrm>
            <a:off x="1481746" y="3268886"/>
            <a:ext cx="1746333" cy="1723562"/>
            <a:chOff x="743962" y="3180680"/>
            <a:chExt cx="1560254" cy="162111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77" y="3180680"/>
              <a:ext cx="1142933" cy="1578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743962" y="4155462"/>
              <a:ext cx="15602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P Langevin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1926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3289774" y="3234744"/>
            <a:ext cx="1878690" cy="1722809"/>
            <a:chOff x="2813494" y="3234744"/>
            <a:chExt cx="1432786" cy="155407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3494" y="3234744"/>
              <a:ext cx="1190625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3395098" y="4205788"/>
              <a:ext cx="851182" cy="583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J Perrin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1929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er 19"/>
          <p:cNvGrpSpPr/>
          <p:nvPr/>
        </p:nvGrpSpPr>
        <p:grpSpPr>
          <a:xfrm>
            <a:off x="5231392" y="3065172"/>
            <a:ext cx="1577556" cy="1891993"/>
            <a:chOff x="4649272" y="3065172"/>
            <a:chExt cx="1228189" cy="171723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9272" y="3065172"/>
              <a:ext cx="1228189" cy="1639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4765183" y="4136076"/>
              <a:ext cx="11122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F </a:t>
              </a:r>
              <a:r>
                <a:rPr lang="fr-FR" dirty="0" err="1" smtClean="0">
                  <a:solidFill>
                    <a:schemeClr val="bg1"/>
                  </a:solidFill>
                </a:rPr>
                <a:t>Joliot</a:t>
              </a:r>
              <a:endParaRPr lang="fr-FR" dirty="0" smtClean="0">
                <a:solidFill>
                  <a:schemeClr val="bg1"/>
                </a:solidFill>
              </a:endParaRPr>
            </a:p>
            <a:p>
              <a:r>
                <a:rPr lang="fr-FR" dirty="0" smtClean="0">
                  <a:solidFill>
                    <a:schemeClr val="bg1"/>
                  </a:solidFill>
                </a:rPr>
                <a:t>1946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7038254" y="3180679"/>
            <a:ext cx="1856131" cy="1618987"/>
            <a:chOff x="6536357" y="3180680"/>
            <a:chExt cx="1427207" cy="1297948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536357" y="3180680"/>
              <a:ext cx="1261402" cy="1297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6609871" y="4178991"/>
              <a:ext cx="1353693" cy="296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A Kastler 1954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1464098" y="5080653"/>
            <a:ext cx="1781614" cy="1777347"/>
            <a:chOff x="1746065" y="5048640"/>
            <a:chExt cx="1716908" cy="1536089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80065" y="5048640"/>
              <a:ext cx="1291928" cy="1536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1746065" y="6212834"/>
              <a:ext cx="1716908" cy="319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J Friedel 1970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5150806" y="5115933"/>
            <a:ext cx="1799254" cy="1742066"/>
            <a:chOff x="5361252" y="4861643"/>
            <a:chExt cx="1560368" cy="1601014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428951" y="4861643"/>
              <a:ext cx="1385585" cy="158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5361252" y="6123229"/>
              <a:ext cx="1560368" cy="339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E </a:t>
              </a:r>
              <a:r>
                <a:rPr lang="fr-FR" dirty="0" err="1" smtClean="0">
                  <a:solidFill>
                    <a:schemeClr val="bg1"/>
                  </a:solidFill>
                </a:rPr>
                <a:t>Brezin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  <a:r>
                <a:rPr lang="fr-FR" dirty="0" smtClean="0">
                  <a:solidFill>
                    <a:schemeClr val="bg1"/>
                  </a:solidFill>
                </a:rPr>
                <a:t>  2004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7049110" y="5098295"/>
            <a:ext cx="1918494" cy="1682263"/>
            <a:chOff x="7319011" y="4946561"/>
            <a:chExt cx="1548745" cy="1447883"/>
          </a:xfrm>
        </p:grpSpPr>
        <p:pic>
          <p:nvPicPr>
            <p:cNvPr id="1037" name="Picture 13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95691" y="4946561"/>
              <a:ext cx="1324324" cy="1424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>
              <a:off x="7319011" y="6076569"/>
              <a:ext cx="1548745" cy="31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Y </a:t>
              </a:r>
              <a:r>
                <a:rPr lang="fr-FR" dirty="0" err="1" smtClean="0">
                  <a:solidFill>
                    <a:schemeClr val="bg1"/>
                  </a:solidFill>
                </a:rPr>
                <a:t>Petroff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  <a:r>
                <a:rPr lang="fr-FR" dirty="0" smtClean="0">
                  <a:solidFill>
                    <a:schemeClr val="bg1"/>
                  </a:solidFill>
                </a:rPr>
                <a:t> 2009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7426" y="0"/>
            <a:ext cx="1145881" cy="130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7271" y="5104297"/>
            <a:ext cx="1608937" cy="175370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734161" y="814597"/>
            <a:ext cx="640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2742"/>
                </a:solidFill>
              </a:rPr>
              <a:t>Depuis 1873</a:t>
            </a:r>
            <a:r>
              <a:rPr lang="fr-FR" sz="2400" b="1" dirty="0" smtClean="0">
                <a:solidFill>
                  <a:srgbClr val="FF2742"/>
                </a:solidFill>
              </a:rPr>
              <a:t>, une lignée de présidents prestigieux</a:t>
            </a:r>
            <a:endParaRPr lang="fr-FR" sz="2400" b="1" dirty="0">
              <a:solidFill>
                <a:srgbClr val="FF274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386834" y="6299872"/>
            <a:ext cx="18363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FF00"/>
                </a:solidFill>
              </a:rPr>
              <a:t>P G De Gennes</a:t>
            </a:r>
          </a:p>
          <a:p>
            <a:r>
              <a:rPr lang="fr-FR" sz="1600" dirty="0" smtClean="0">
                <a:solidFill>
                  <a:srgbClr val="FFFF00"/>
                </a:solidFill>
              </a:rPr>
              <a:t>         1982</a:t>
            </a:r>
            <a:endParaRPr lang="fr-FR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5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043608" y="0"/>
            <a:ext cx="810039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015">
            <a:off x="6036188" y="2481874"/>
            <a:ext cx="1123025" cy="16775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1187624" y="404664"/>
            <a:ext cx="9144000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fr-FR" sz="2000" b="1" dirty="0" smtClean="0">
                <a:solidFill>
                  <a:srgbClr val="00B050"/>
                </a:solidFill>
                <a:latin typeface="Calibri"/>
                <a:sym typeface="Wingdings" panose="05000000000000000000" pitchFamily="2" charset="2"/>
              </a:rPr>
              <a:t>Evénements phares</a:t>
            </a:r>
            <a:endParaRPr lang="fr-FR" sz="2000" b="1" dirty="0">
              <a:solidFill>
                <a:srgbClr val="00B050"/>
              </a:solidFill>
              <a:latin typeface="Calibri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sz="135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2390" r="4734" b="1606"/>
          <a:stretch/>
        </p:blipFill>
        <p:spPr>
          <a:xfrm rot="21146515">
            <a:off x="8001766" y="4021239"/>
            <a:ext cx="1003808" cy="1401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5406">
            <a:off x="3691500" y="4045112"/>
            <a:ext cx="1023346" cy="1383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2"/>
          <a:stretch/>
        </p:blipFill>
        <p:spPr>
          <a:xfrm rot="626919">
            <a:off x="965746" y="1557738"/>
            <a:ext cx="1110292" cy="15809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917">
            <a:off x="7241655" y="4504938"/>
            <a:ext cx="1015513" cy="1436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1" b="9701"/>
          <a:stretch/>
        </p:blipFill>
        <p:spPr>
          <a:xfrm rot="548982">
            <a:off x="5780619" y="4341297"/>
            <a:ext cx="1578901" cy="836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796">
            <a:off x="8052469" y="2641941"/>
            <a:ext cx="979167" cy="1339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8745">
            <a:off x="3151931" y="3127778"/>
            <a:ext cx="995558" cy="1472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1647">
            <a:off x="4397875" y="2985839"/>
            <a:ext cx="1404448" cy="9985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8557">
            <a:off x="3390100" y="1560981"/>
            <a:ext cx="1129981" cy="1598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1228">
            <a:off x="7991458" y="5356526"/>
            <a:ext cx="975553" cy="13774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2695">
            <a:off x="1046833" y="5238750"/>
            <a:ext cx="990042" cy="13999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146">
            <a:off x="2982164" y="5256612"/>
            <a:ext cx="1047438" cy="1339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" y="107757"/>
            <a:ext cx="902677" cy="51020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933056"/>
            <a:ext cx="1097718" cy="1490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9" name="Picture 3" descr="C:\Users\Mayline Gautie\Desktop\SFP\DOCUMENTS SFP\EVENEMENTS\Nuit Ondes Gravitationnelles\afficheimage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21335517">
            <a:off x="2042108" y="3685339"/>
            <a:ext cx="1113184" cy="16664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C:\Users\Mayline Gautie\Desktop\SFP\DOCUMENTS SFP\EVENEMENTS\RPER\visuels\POUR IMPRESSION\RPER_afficheimag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1429129">
            <a:off x="864639" y="3382887"/>
            <a:ext cx="1080120" cy="1518502"/>
          </a:xfrm>
          <a:prstGeom prst="rect">
            <a:avLst/>
          </a:prstGeom>
          <a:noFill/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740">
            <a:off x="1983118" y="5253727"/>
            <a:ext cx="956093" cy="13587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1" name="Picture 5" descr="C:\Users\Mayline Gautie\Desktop\SFP\DOCUMENTS SFP\COMPOSANTES\Division\Accelerateurs\affiche_Roscoff_2017_HDv2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459314">
            <a:off x="5225675" y="5455571"/>
            <a:ext cx="1819635" cy="1286966"/>
          </a:xfrm>
          <a:prstGeom prst="rect">
            <a:avLst/>
          </a:prstGeom>
          <a:noFill/>
        </p:spPr>
      </p:pic>
      <p:pic>
        <p:nvPicPr>
          <p:cNvPr id="4104" name="Picture 8" descr="C:\Users\Mayline Gautie\Desktop\SFP\DOCUMENTS SFP\COMPOSANTES\Sections\Bretagne\Rennes14mars2017.pn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21250041">
            <a:off x="6938461" y="5348798"/>
            <a:ext cx="1034463" cy="1460419"/>
          </a:xfrm>
          <a:prstGeom prst="rect">
            <a:avLst/>
          </a:prstGeom>
          <a:noFill/>
        </p:spPr>
      </p:pic>
      <p:pic>
        <p:nvPicPr>
          <p:cNvPr id="30" name="Picture 3" descr="C:\Users\Mayline Gautie\Desktop\SFP\DOCUMENTS SFP\COMM\LOGO SFP\officiel 2015\LOGO_SFP_OFFICIEL\RVB_pourweb\logoSFP_texte_blanc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79512" y="188640"/>
            <a:ext cx="668740" cy="549464"/>
          </a:xfrm>
          <a:prstGeom prst="rect">
            <a:avLst/>
          </a:prstGeom>
          <a:noFill/>
        </p:spPr>
      </p:pic>
      <p:pic>
        <p:nvPicPr>
          <p:cNvPr id="4" name="Picture 2" descr="C:\Users\Mayline Gautie\Desktop\SFP\DOCUMENTS SFP\ACTIONS\SCIENCES ET MEDIA\SetM2016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123728" y="1628800"/>
            <a:ext cx="1158274" cy="16395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C:\Users\Mayline Gautie\Desktop\SFP\DOCUMENTS SFP\COMM\PIF\PIFDEFNOV2016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21332346">
            <a:off x="8053158" y="1090812"/>
            <a:ext cx="1035794" cy="14558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4" descr="C:\Users\Mayline Gautie\Desktop\SFP\DOCUMENTS SFP\COMPOSANTES\Sections\Paris Sud\Bosonhiverv2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21011064">
            <a:off x="6881606" y="3185914"/>
            <a:ext cx="1460752" cy="10329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" descr="C:\Users\Mayline Gautie\Desktop\SFP\DOCUMENTS SFP\COMPOSANTES\Sections\Paris Sud\5d29902c-b46c-4836-a6d0-36ee74b0eb9d.gif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rot="21228338">
            <a:off x="6018561" y="1394039"/>
            <a:ext cx="1069169" cy="1511192"/>
          </a:xfrm>
          <a:prstGeom prst="rect">
            <a:avLst/>
          </a:prstGeom>
          <a:noFill/>
        </p:spPr>
      </p:pic>
      <p:pic>
        <p:nvPicPr>
          <p:cNvPr id="4102" name="Picture 6" descr="C:\Users\Mayline Gautie\Desktop\SFP\DOCUMENTS SFP\COMPOSANTES\Sections\Bretagne\conffev2015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 rot="262912">
            <a:off x="4702223" y="1380890"/>
            <a:ext cx="1110210" cy="15663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03" name="Picture 7" descr="C:\Users\Mayline Gautie\Desktop\SFP\DOCUMENTS SFP\EVENEMENTS\CONGRES GENERAL\ORSAY 2017\graphisme\afficheavril2017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7164288" y="1628800"/>
            <a:ext cx="1039362" cy="1459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8" descr="C:\Users\Mayline Gautie\Desktop\SFP\DOCUMENTS SFP\EVENEMENTS\Marche pour les sciences\2017-03-26-affiche-finale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067944" y="5410410"/>
            <a:ext cx="1024262" cy="14475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927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2397" y="27295"/>
            <a:ext cx="7172108" cy="1391602"/>
          </a:xfrm>
          <a:prstGeom prst="rect">
            <a:avLst/>
          </a:prstGeom>
        </p:spPr>
      </p:pic>
      <p:pic>
        <p:nvPicPr>
          <p:cNvPr id="4" name="Picture 13" descr="La  Physique à Paris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56" y="429160"/>
            <a:ext cx="1441941" cy="90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7766" y="1331631"/>
            <a:ext cx="4556739" cy="264806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61116" y="1820762"/>
            <a:ext cx="3395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11 Divisions thématiques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9627" y="2932664"/>
            <a:ext cx="4853658" cy="251350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61116" y="3296600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7 Commissions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61116" y="5219700"/>
            <a:ext cx="2974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22 Sections locales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8956" y="3654843"/>
            <a:ext cx="4772049" cy="32031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7805" y="6243548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 err="1">
                <a:solidFill>
                  <a:srgbClr val="0000FF"/>
                </a:solidFill>
              </a:rPr>
              <a:t>www.sfpnet.fr</a:t>
            </a:r>
            <a:endParaRPr lang="fr-FR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80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093081" y="781870"/>
            <a:ext cx="6850267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fr-FR" sz="2000" b="1" dirty="0" smtClean="0">
              <a:solidFill>
                <a:srgbClr val="FF0000"/>
              </a:solidFill>
            </a:endParaRPr>
          </a:p>
          <a:p>
            <a:r>
              <a:rPr lang="fr-FR" sz="2400" b="1" dirty="0" smtClean="0">
                <a:solidFill>
                  <a:srgbClr val="CC66FF"/>
                </a:solidFill>
              </a:rPr>
              <a:t>Les accélérateurs </a:t>
            </a:r>
            <a:r>
              <a:rPr lang="fr-FR" sz="2400" i="1" dirty="0" smtClean="0">
                <a:solidFill>
                  <a:srgbClr val="CC66FF"/>
                </a:solidFill>
              </a:rPr>
              <a:t>: </a:t>
            </a:r>
          </a:p>
          <a:p>
            <a:r>
              <a:rPr lang="fr-FR" sz="2400" i="1" smtClean="0">
                <a:solidFill>
                  <a:srgbClr val="F4AADF"/>
                </a:solidFill>
              </a:rPr>
              <a:t>	</a:t>
            </a:r>
            <a:r>
              <a:rPr lang="fr-FR" sz="3200" b="1" smtClean="0">
                <a:solidFill>
                  <a:srgbClr val="FF0000"/>
                </a:solidFill>
              </a:rPr>
              <a:t>une </a:t>
            </a:r>
            <a:r>
              <a:rPr lang="fr-FR" sz="3200" b="1" dirty="0" smtClean="0">
                <a:solidFill>
                  <a:srgbClr val="FF0000"/>
                </a:solidFill>
              </a:rPr>
              <a:t>Science Physique,</a:t>
            </a:r>
          </a:p>
          <a:p>
            <a:pPr algn="r"/>
            <a:r>
              <a:rPr lang="fr-FR" sz="2400" b="1" i="1" dirty="0" smtClean="0">
                <a:solidFill>
                  <a:srgbClr val="B80000"/>
                </a:solidFill>
              </a:rPr>
              <a:t>de la recherche à l’entreprise</a:t>
            </a:r>
          </a:p>
        </p:txBody>
      </p:sp>
      <p:sp>
        <p:nvSpPr>
          <p:cNvPr id="9" name="Rectangle 8"/>
          <p:cNvSpPr/>
          <p:nvPr/>
        </p:nvSpPr>
        <p:spPr>
          <a:xfrm>
            <a:off x="6578256" y="295697"/>
            <a:ext cx="2362696" cy="646331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4 </a:t>
            </a:r>
            <a:r>
              <a:rPr lang="fr-FR" sz="3600" b="1" dirty="0">
                <a:solidFill>
                  <a:schemeClr val="bg1"/>
                </a:solidFill>
              </a:rPr>
              <a:t>messages</a:t>
            </a:r>
          </a:p>
        </p:txBody>
      </p:sp>
      <p:pic>
        <p:nvPicPr>
          <p:cNvPr id="15" name="Picture 13" descr="La  Physique à Paris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56" y="94726"/>
            <a:ext cx="1976289" cy="123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06639" y="2657545"/>
            <a:ext cx="8442672" cy="409342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</a:rPr>
              <a:t>Des progrès sur les techniques d’accélération,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	</a:t>
            </a:r>
            <a:r>
              <a:rPr lang="fr-FR" sz="2400" b="1" dirty="0" smtClean="0">
                <a:solidFill>
                  <a:srgbClr val="FF0000"/>
                </a:solidFill>
              </a:rPr>
              <a:t>		</a:t>
            </a:r>
            <a:r>
              <a:rPr lang="fr-FR" sz="2400" i="1" dirty="0" smtClean="0">
                <a:solidFill>
                  <a:srgbClr val="FF0000"/>
                </a:solidFill>
              </a:rPr>
              <a:t>cavités, deux faisceaux, laser-plasma (merci 			à Donna et Gérard), efficacité énergétique</a:t>
            </a:r>
          </a:p>
          <a:p>
            <a:pPr marL="457200" indent="-457200">
              <a:buFont typeface="Wingdings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</a:rPr>
              <a:t>Des progrès sur les aimants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			</a:t>
            </a:r>
            <a:r>
              <a:rPr lang="fr-FR" sz="2400" i="1" dirty="0" smtClean="0">
                <a:solidFill>
                  <a:srgbClr val="FF0000"/>
                </a:solidFill>
              </a:rPr>
              <a:t>aimants permanents, </a:t>
            </a:r>
          </a:p>
          <a:p>
            <a:r>
              <a:rPr lang="fr-FR" sz="2400" i="1" dirty="0">
                <a:solidFill>
                  <a:srgbClr val="FF0000"/>
                </a:solidFill>
              </a:rPr>
              <a:t>	</a:t>
            </a:r>
            <a:r>
              <a:rPr lang="fr-FR" sz="2400" i="1" dirty="0" smtClean="0">
                <a:solidFill>
                  <a:srgbClr val="FF0000"/>
                </a:solidFill>
              </a:rPr>
              <a:t>		aimants supra: </a:t>
            </a:r>
            <a:r>
              <a:rPr lang="fr-FR" sz="2400" i="1" dirty="0" err="1" smtClean="0">
                <a:solidFill>
                  <a:srgbClr val="FF0000"/>
                </a:solidFill>
              </a:rPr>
              <a:t>NbTi</a:t>
            </a:r>
            <a:r>
              <a:rPr lang="fr-FR" sz="2400" i="1" dirty="0" smtClean="0">
                <a:solidFill>
                  <a:srgbClr val="FF0000"/>
                </a:solidFill>
              </a:rPr>
              <a:t>, Nb3Sn, supra chauds</a:t>
            </a:r>
          </a:p>
          <a:p>
            <a:pPr marL="457200" indent="-457200">
              <a:buFont typeface="Wingdings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</a:rPr>
              <a:t>Les sources de lumière, </a:t>
            </a:r>
            <a:r>
              <a:rPr lang="fr-FR" sz="2400" i="1" dirty="0" smtClean="0">
                <a:solidFill>
                  <a:srgbClr val="B80000"/>
                </a:solidFill>
              </a:rPr>
              <a:t>troisième et quatrième 	</a:t>
            </a:r>
          </a:p>
          <a:p>
            <a:pPr lvl="5"/>
            <a:r>
              <a:rPr lang="fr-FR" sz="2400" i="1" dirty="0">
                <a:solidFill>
                  <a:srgbClr val="B80000"/>
                </a:solidFill>
              </a:rPr>
              <a:t>	</a:t>
            </a:r>
            <a:r>
              <a:rPr lang="fr-FR" sz="2400" i="1" dirty="0">
                <a:solidFill>
                  <a:srgbClr val="B80000"/>
                </a:solidFill>
              </a:rPr>
              <a:t>g</a:t>
            </a:r>
            <a:r>
              <a:rPr lang="fr-FR" sz="2400" i="1" dirty="0" smtClean="0">
                <a:solidFill>
                  <a:srgbClr val="B80000"/>
                </a:solidFill>
              </a:rPr>
              <a:t>énération</a:t>
            </a:r>
            <a:r>
              <a:rPr lang="fr-FR" sz="2400" i="1" dirty="0" smtClean="0">
                <a:solidFill>
                  <a:srgbClr val="B80000"/>
                </a:solidFill>
              </a:rPr>
              <a:t>, </a:t>
            </a:r>
            <a:r>
              <a:rPr lang="fr-FR" sz="2400" i="1" dirty="0" err="1" smtClean="0">
                <a:solidFill>
                  <a:srgbClr val="B80000"/>
                </a:solidFill>
              </a:rPr>
              <a:t>XFel</a:t>
            </a:r>
            <a:endParaRPr lang="fr-FR" sz="2400" i="1" dirty="0" smtClean="0">
              <a:solidFill>
                <a:srgbClr val="B80000"/>
              </a:solidFill>
            </a:endParaRPr>
          </a:p>
          <a:p>
            <a:endParaRPr lang="fr-FR" sz="24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charset="2"/>
              <a:buChar char="Ø"/>
            </a:pPr>
            <a:r>
              <a:rPr lang="fr-FR" sz="2400" b="1" dirty="0" smtClean="0">
                <a:solidFill>
                  <a:srgbClr val="FF0000"/>
                </a:solidFill>
              </a:rPr>
              <a:t>Le médical,  </a:t>
            </a:r>
            <a:r>
              <a:rPr lang="fr-FR" sz="2400" i="1" dirty="0" smtClean="0">
                <a:solidFill>
                  <a:srgbClr val="FF0000"/>
                </a:solidFill>
              </a:rPr>
              <a:t>proton, hadron </a:t>
            </a:r>
            <a:r>
              <a:rPr lang="fr-FR" sz="2400" i="1" dirty="0" smtClean="0">
                <a:solidFill>
                  <a:srgbClr val="FF0000"/>
                </a:solidFill>
              </a:rPr>
              <a:t>thérapie, radionucléides</a:t>
            </a:r>
            <a:endParaRPr lang="fr-FR" sz="2800" i="1" dirty="0">
              <a:solidFill>
                <a:srgbClr val="FF0000"/>
              </a:solidFill>
            </a:endParaRPr>
          </a:p>
          <a:p>
            <a:endParaRPr lang="fr-FR" sz="20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854" y="4992462"/>
            <a:ext cx="1242032" cy="175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5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518524"/>
            <a:ext cx="877645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400" b="1" dirty="0" smtClean="0">
                <a:solidFill>
                  <a:srgbClr val="00B0F0"/>
                </a:solidFill>
              </a:rPr>
              <a:t>Actions </a:t>
            </a:r>
            <a:r>
              <a:rPr lang="fr-FR" dirty="0"/>
              <a:t>de la SFP </a:t>
            </a:r>
            <a:endParaRPr lang="fr-FR" dirty="0" smtClean="0"/>
          </a:p>
          <a:p>
            <a:r>
              <a:rPr lang="fr-FR" dirty="0"/>
              <a:t>	</a:t>
            </a:r>
            <a:r>
              <a:rPr lang="fr-FR" sz="2000" dirty="0" smtClean="0"/>
              <a:t>impulsées </a:t>
            </a:r>
            <a:r>
              <a:rPr lang="fr-FR" sz="2000" dirty="0"/>
              <a:t>par </a:t>
            </a:r>
            <a:r>
              <a:rPr lang="fr-FR" sz="2000" b="1" dirty="0"/>
              <a:t>divisions</a:t>
            </a:r>
            <a:r>
              <a:rPr lang="fr-FR" sz="2000" dirty="0"/>
              <a:t> </a:t>
            </a:r>
            <a:r>
              <a:rPr lang="fr-FR" sz="2000" dirty="0" smtClean="0"/>
              <a:t>thématiques, </a:t>
            </a:r>
            <a:r>
              <a:rPr lang="fr-FR" sz="2000" b="1" dirty="0" smtClean="0"/>
              <a:t>commissions</a:t>
            </a:r>
            <a:r>
              <a:rPr lang="fr-FR" sz="2000" dirty="0" smtClean="0"/>
              <a:t>, </a:t>
            </a:r>
            <a:r>
              <a:rPr lang="fr-FR" sz="2000" b="1" dirty="0" smtClean="0"/>
              <a:t> </a:t>
            </a:r>
            <a:r>
              <a:rPr lang="fr-FR" sz="2000" b="1" dirty="0"/>
              <a:t>sections locales</a:t>
            </a:r>
            <a:r>
              <a:rPr lang="fr-FR" sz="2000" b="1" dirty="0" smtClean="0"/>
              <a:t>,</a:t>
            </a:r>
            <a:endParaRPr lang="fr-FR" sz="2400" b="1" i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b="1" i="1" dirty="0" smtClean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b="1" i="1" dirty="0" smtClean="0">
                <a:solidFill>
                  <a:srgbClr val="FF0000"/>
                </a:solidFill>
              </a:rPr>
              <a:t>Au sein des physiciens: ,…. </a:t>
            </a:r>
          </a:p>
          <a:p>
            <a:pPr lvl="1"/>
            <a:r>
              <a:rPr lang="fr-FR" sz="2400" b="1" i="1" dirty="0">
                <a:solidFill>
                  <a:srgbClr val="FF0000"/>
                </a:solidFill>
              </a:rPr>
              <a:t>	</a:t>
            </a:r>
            <a:r>
              <a:rPr lang="fr-FR" sz="2400" b="1" i="1" dirty="0" smtClean="0">
                <a:solidFill>
                  <a:srgbClr val="FF0000"/>
                </a:solidFill>
              </a:rPr>
              <a:t>…et aller </a:t>
            </a:r>
            <a:r>
              <a:rPr lang="fr-FR" sz="2400" b="1" i="1" dirty="0">
                <a:solidFill>
                  <a:srgbClr val="FF0000"/>
                </a:solidFill>
              </a:rPr>
              <a:t>vers les publics « nouveaux et moins </a:t>
            </a:r>
            <a:r>
              <a:rPr lang="fr-FR" sz="2400" b="1" dirty="0">
                <a:solidFill>
                  <a:srgbClr val="FF0000"/>
                </a:solidFill>
              </a:rPr>
              <a:t>captifs</a:t>
            </a:r>
            <a:r>
              <a:rPr lang="fr-FR" sz="2400" b="1" i="1" dirty="0">
                <a:solidFill>
                  <a:srgbClr val="FF0000"/>
                </a:solidFill>
              </a:rPr>
              <a:t> </a:t>
            </a:r>
            <a:r>
              <a:rPr lang="fr-FR" sz="2400" b="1" i="1" dirty="0" smtClean="0">
                <a:solidFill>
                  <a:srgbClr val="FF0000"/>
                </a:solidFill>
              </a:rPr>
              <a:t>»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2397" y="27295"/>
            <a:ext cx="7172108" cy="1391602"/>
          </a:xfrm>
          <a:prstGeom prst="rect">
            <a:avLst/>
          </a:prstGeom>
        </p:spPr>
      </p:pic>
      <p:pic>
        <p:nvPicPr>
          <p:cNvPr id="4" name="Picture 13" descr="La  Physique à Paris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34310"/>
            <a:ext cx="1573144" cy="9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1361" y="3603670"/>
            <a:ext cx="5950063" cy="120032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i="1" dirty="0" smtClean="0">
                <a:solidFill>
                  <a:srgbClr val="FF0000"/>
                </a:solidFill>
              </a:rPr>
              <a:t>Revue: Reflets </a:t>
            </a:r>
            <a:r>
              <a:rPr lang="fr-FR" sz="2400" b="1" i="1" dirty="0">
                <a:solidFill>
                  <a:srgbClr val="FF0000"/>
                </a:solidFill>
              </a:rPr>
              <a:t>de la Physique, </a:t>
            </a:r>
            <a:endParaRPr lang="fr-FR" sz="2400" b="1" i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400" i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i="1" dirty="0" smtClean="0">
                <a:solidFill>
                  <a:srgbClr val="FF0000"/>
                </a:solidFill>
              </a:rPr>
              <a:t>WEB,	</a:t>
            </a:r>
            <a:r>
              <a:rPr lang="fr-FR" i="1" dirty="0" smtClean="0"/>
              <a:t>Siège 33 </a:t>
            </a:r>
            <a:r>
              <a:rPr lang="fr-FR" i="1" dirty="0"/>
              <a:t>rue </a:t>
            </a:r>
            <a:r>
              <a:rPr lang="fr-FR" i="1" dirty="0" err="1"/>
              <a:t>Croulebarbe</a:t>
            </a:r>
            <a:r>
              <a:rPr lang="fr-FR" i="1" dirty="0"/>
              <a:t> Paris 13</a:t>
            </a:r>
            <a:r>
              <a:rPr lang="fr-FR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 rot="20843511">
            <a:off x="4198794" y="4960986"/>
            <a:ext cx="4872955" cy="1200329"/>
          </a:xfrm>
          <a:prstGeom prst="rect">
            <a:avLst/>
          </a:prstGeom>
          <a:solidFill>
            <a:srgbClr val="3333FF"/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Etienne </a:t>
            </a:r>
            <a:r>
              <a:rPr lang="fr-FR" dirty="0">
                <a:solidFill>
                  <a:schemeClr val="bg1">
                    <a:lumMod val="95000"/>
                  </a:schemeClr>
                </a:solidFill>
              </a:rPr>
              <a:t>Klein, Le Monde 25 septembre 2014</a:t>
            </a:r>
            <a:r>
              <a:rPr lang="fr-FR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 «</a:t>
            </a:r>
            <a:r>
              <a:rPr lang="fr-FR" b="1" dirty="0" smtClean="0">
                <a:solidFill>
                  <a:srgbClr val="FFFFFF"/>
                </a:solidFill>
              </a:rPr>
              <a:t>L’avenir </a:t>
            </a:r>
            <a:r>
              <a:rPr lang="fr-FR" b="1" dirty="0">
                <a:solidFill>
                  <a:srgbClr val="FFFFFF"/>
                </a:solidFill>
              </a:rPr>
              <a:t>appartient aux pédagogues. </a:t>
            </a:r>
            <a:endParaRPr lang="fr-FR" b="1" dirty="0" smtClean="0">
              <a:solidFill>
                <a:srgbClr val="FFFFFF"/>
              </a:solidFill>
            </a:endParaRPr>
          </a:p>
          <a:p>
            <a:r>
              <a:rPr lang="fr-FR" b="1" dirty="0" smtClean="0">
                <a:solidFill>
                  <a:srgbClr val="FFFFCC"/>
                </a:solidFill>
              </a:rPr>
              <a:t>S’ils </a:t>
            </a:r>
            <a:r>
              <a:rPr lang="fr-FR" b="1" dirty="0">
                <a:solidFill>
                  <a:srgbClr val="FFFFCC"/>
                </a:solidFill>
              </a:rPr>
              <a:t>renoncent, les publicitaires et les gourous seront les seuls à tenir le manche de nos esprits </a:t>
            </a:r>
            <a:r>
              <a:rPr lang="fr-FR" dirty="0">
                <a:solidFill>
                  <a:srgbClr val="FFFFCC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5515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70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1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2583</TotalTime>
  <Words>1018</Words>
  <Application>Microsoft Macintosh PowerPoint</Application>
  <PresentationFormat>Présentation à l'écran (4:3)</PresentationFormat>
  <Paragraphs>137</Paragraphs>
  <Slides>10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Michel SPIRO</cp:lastModifiedBy>
  <cp:revision>228</cp:revision>
  <dcterms:created xsi:type="dcterms:W3CDTF">2016-12-18T08:48:29Z</dcterms:created>
  <dcterms:modified xsi:type="dcterms:W3CDTF">2018-10-08T08:40:18Z</dcterms:modified>
</cp:coreProperties>
</file>