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3"/>
  </p:notesMasterIdLst>
  <p:handoutMasterIdLst>
    <p:handoutMasterId r:id="rId24"/>
  </p:handoutMasterIdLst>
  <p:sldIdLst>
    <p:sldId id="314" r:id="rId2"/>
    <p:sldId id="329" r:id="rId3"/>
    <p:sldId id="322" r:id="rId4"/>
    <p:sldId id="320" r:id="rId5"/>
    <p:sldId id="332" r:id="rId6"/>
    <p:sldId id="334" r:id="rId7"/>
    <p:sldId id="333" r:id="rId8"/>
    <p:sldId id="317" r:id="rId9"/>
    <p:sldId id="335" r:id="rId10"/>
    <p:sldId id="318" r:id="rId11"/>
    <p:sldId id="319" r:id="rId12"/>
    <p:sldId id="331" r:id="rId13"/>
    <p:sldId id="321" r:id="rId14"/>
    <p:sldId id="325" r:id="rId15"/>
    <p:sldId id="327" r:id="rId16"/>
    <p:sldId id="328" r:id="rId17"/>
    <p:sldId id="336" r:id="rId18"/>
    <p:sldId id="339" r:id="rId19"/>
    <p:sldId id="324" r:id="rId20"/>
    <p:sldId id="337" r:id="rId21"/>
    <p:sldId id="338" r:id="rId22"/>
  </p:sldIdLst>
  <p:sldSz cx="9144000" cy="6858000" type="screen4x3"/>
  <p:notesSz cx="6799263" cy="9929813"/>
  <p:defaultTextStyle>
    <a:defPPr>
      <a:defRPr lang="en-US"/>
    </a:defPPr>
    <a:lvl1pPr algn="l" rtl="0" eaLnBrk="0" fontAlgn="base" hangingPunct="0">
      <a:spcBef>
        <a:spcPct val="0"/>
      </a:spcBef>
      <a:spcAft>
        <a:spcPct val="0"/>
      </a:spcAft>
      <a:defRPr kern="1200">
        <a:solidFill>
          <a:schemeClr val="tx1"/>
        </a:solidFill>
        <a:latin typeface="Trebuchet MS" charset="0"/>
        <a:ea typeface="MS PGothic" charset="0"/>
        <a:cs typeface="MS PGothic" charset="0"/>
      </a:defRPr>
    </a:lvl1pPr>
    <a:lvl2pPr marL="342900" algn="l" rtl="0" eaLnBrk="0" fontAlgn="base" hangingPunct="0">
      <a:spcBef>
        <a:spcPct val="0"/>
      </a:spcBef>
      <a:spcAft>
        <a:spcPct val="0"/>
      </a:spcAft>
      <a:defRPr kern="1200">
        <a:solidFill>
          <a:schemeClr val="tx1"/>
        </a:solidFill>
        <a:latin typeface="Trebuchet MS" charset="0"/>
        <a:ea typeface="MS PGothic" charset="0"/>
        <a:cs typeface="MS PGothic" charset="0"/>
      </a:defRPr>
    </a:lvl2pPr>
    <a:lvl3pPr marL="685800" algn="l" rtl="0" eaLnBrk="0" fontAlgn="base" hangingPunct="0">
      <a:spcBef>
        <a:spcPct val="0"/>
      </a:spcBef>
      <a:spcAft>
        <a:spcPct val="0"/>
      </a:spcAft>
      <a:defRPr kern="1200">
        <a:solidFill>
          <a:schemeClr val="tx1"/>
        </a:solidFill>
        <a:latin typeface="Trebuchet MS" charset="0"/>
        <a:ea typeface="MS PGothic" charset="0"/>
        <a:cs typeface="MS PGothic" charset="0"/>
      </a:defRPr>
    </a:lvl3pPr>
    <a:lvl4pPr marL="1028700" algn="l" rtl="0" eaLnBrk="0" fontAlgn="base" hangingPunct="0">
      <a:spcBef>
        <a:spcPct val="0"/>
      </a:spcBef>
      <a:spcAft>
        <a:spcPct val="0"/>
      </a:spcAft>
      <a:defRPr kern="1200">
        <a:solidFill>
          <a:schemeClr val="tx1"/>
        </a:solidFill>
        <a:latin typeface="Trebuchet MS" charset="0"/>
        <a:ea typeface="MS PGothic" charset="0"/>
        <a:cs typeface="MS PGothic" charset="0"/>
      </a:defRPr>
    </a:lvl4pPr>
    <a:lvl5pPr marL="1371600" algn="l" rtl="0" eaLnBrk="0" fontAlgn="base" hangingPunct="0">
      <a:spcBef>
        <a:spcPct val="0"/>
      </a:spcBef>
      <a:spcAft>
        <a:spcPct val="0"/>
      </a:spcAft>
      <a:defRPr kern="1200">
        <a:solidFill>
          <a:schemeClr val="tx1"/>
        </a:solidFill>
        <a:latin typeface="Trebuchet MS" charset="0"/>
        <a:ea typeface="MS PGothic" charset="0"/>
        <a:cs typeface="MS PGothic" charset="0"/>
      </a:defRPr>
    </a:lvl5pPr>
    <a:lvl6pPr marL="1714500" algn="l" defTabSz="342900" rtl="0" eaLnBrk="1" latinLnBrk="0" hangingPunct="1">
      <a:defRPr kern="1200">
        <a:solidFill>
          <a:schemeClr val="tx1"/>
        </a:solidFill>
        <a:latin typeface="Trebuchet MS" charset="0"/>
        <a:ea typeface="MS PGothic" charset="0"/>
        <a:cs typeface="MS PGothic" charset="0"/>
      </a:defRPr>
    </a:lvl6pPr>
    <a:lvl7pPr marL="2057400" algn="l" defTabSz="342900" rtl="0" eaLnBrk="1" latinLnBrk="0" hangingPunct="1">
      <a:defRPr kern="1200">
        <a:solidFill>
          <a:schemeClr val="tx1"/>
        </a:solidFill>
        <a:latin typeface="Trebuchet MS" charset="0"/>
        <a:ea typeface="MS PGothic" charset="0"/>
        <a:cs typeface="MS PGothic" charset="0"/>
      </a:defRPr>
    </a:lvl7pPr>
    <a:lvl8pPr marL="2400300" algn="l" defTabSz="342900" rtl="0" eaLnBrk="1" latinLnBrk="0" hangingPunct="1">
      <a:defRPr kern="1200">
        <a:solidFill>
          <a:schemeClr val="tx1"/>
        </a:solidFill>
        <a:latin typeface="Trebuchet MS" charset="0"/>
        <a:ea typeface="MS PGothic" charset="0"/>
        <a:cs typeface="MS PGothic" charset="0"/>
      </a:defRPr>
    </a:lvl8pPr>
    <a:lvl9pPr marL="2743200" algn="l" defTabSz="342900" rtl="0" eaLnBrk="1" latinLnBrk="0" hangingPunct="1">
      <a:defRPr kern="1200">
        <a:solidFill>
          <a:schemeClr val="tx1"/>
        </a:solidFill>
        <a:latin typeface="Trebuchet MS" charset="0"/>
        <a:ea typeface="MS PGothic" charset="0"/>
        <a:cs typeface="MS PGothic"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8" userDrawn="1">
          <p15:clr>
            <a:srgbClr val="A4A3A4"/>
          </p15:clr>
        </p15:guide>
        <p15:guide id="2" pos="2142"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18CFE"/>
    <a:srgbClr val="FF8000"/>
    <a:srgbClr val="5443B7"/>
    <a:srgbClr val="FF8527"/>
    <a:srgbClr val="66FF66"/>
    <a:srgbClr val="09FF09"/>
    <a:srgbClr val="4014FF"/>
    <a:srgbClr val="C42F1A"/>
    <a:srgbClr val="E79285"/>
    <a:srgbClr val="FF6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Style à thème 1 - Accentuation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FABFCF23-3B69-468F-B69F-88F6DE6A72F2}" styleName="Style moyen 1 - Accentuation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00A15C55-8517-42AA-B614-E9B94910E393}" styleName="Style moyen 2 - Accentuation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Style moyen 2 - Accentuation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667" autoAdjust="0"/>
    <p:restoredTop sz="94065" autoAdjust="0"/>
  </p:normalViewPr>
  <p:slideViewPr>
    <p:cSldViewPr snapToGrid="0">
      <p:cViewPr varScale="1">
        <p:scale>
          <a:sx n="78" d="100"/>
          <a:sy n="78" d="100"/>
        </p:scale>
        <p:origin x="828" y="64"/>
      </p:cViewPr>
      <p:guideLst>
        <p:guide orient="horz" pos="2160"/>
        <p:guide pos="2880"/>
      </p:guideLst>
    </p:cSldViewPr>
  </p:slideViewPr>
  <p:outlineViewPr>
    <p:cViewPr>
      <p:scale>
        <a:sx n="33" d="100"/>
        <a:sy n="33" d="100"/>
      </p:scale>
      <p:origin x="0" y="-5616"/>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53" d="100"/>
          <a:sy n="53" d="100"/>
        </p:scale>
        <p:origin x="2648" y="40"/>
      </p:cViewPr>
      <p:guideLst>
        <p:guide orient="horz" pos="3128"/>
        <p:guide pos="214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6347" cy="496491"/>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cs typeface="+mn-cs"/>
              </a:defRPr>
            </a:lvl1pPr>
          </a:lstStyle>
          <a:p>
            <a:pPr>
              <a:defRPr/>
            </a:pPr>
            <a:endParaRPr lang="fr-FR"/>
          </a:p>
        </p:txBody>
      </p:sp>
      <p:sp>
        <p:nvSpPr>
          <p:cNvPr id="3" name="Espace réservé de la date 2"/>
          <p:cNvSpPr>
            <a:spLocks noGrp="1"/>
          </p:cNvSpPr>
          <p:nvPr>
            <p:ph type="dt" sz="quarter" idx="1"/>
          </p:nvPr>
        </p:nvSpPr>
        <p:spPr>
          <a:xfrm>
            <a:off x="3851342" y="0"/>
            <a:ext cx="2946347" cy="496491"/>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charset="0"/>
              </a:defRPr>
            </a:lvl1pPr>
          </a:lstStyle>
          <a:p>
            <a:pPr>
              <a:defRPr/>
            </a:pPr>
            <a:fld id="{E9F609FE-1019-48AF-ABC6-A20DF6B8D247}" type="datetime1">
              <a:rPr lang="en-US" smtClean="0"/>
              <a:t>6/21/2018</a:t>
            </a:fld>
            <a:endParaRPr lang="fr-FR"/>
          </a:p>
        </p:txBody>
      </p:sp>
      <p:sp>
        <p:nvSpPr>
          <p:cNvPr id="4" name="Espace réservé du pied de page 3"/>
          <p:cNvSpPr>
            <a:spLocks noGrp="1"/>
          </p:cNvSpPr>
          <p:nvPr>
            <p:ph type="ftr" sz="quarter" idx="2"/>
          </p:nvPr>
        </p:nvSpPr>
        <p:spPr>
          <a:xfrm>
            <a:off x="0" y="9431599"/>
            <a:ext cx="2946347" cy="496491"/>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cs typeface="+mn-cs"/>
              </a:defRPr>
            </a:lvl1pPr>
          </a:lstStyle>
          <a:p>
            <a:pPr>
              <a:defRPr/>
            </a:pPr>
            <a:endParaRPr lang="fr-FR"/>
          </a:p>
        </p:txBody>
      </p:sp>
      <p:sp>
        <p:nvSpPr>
          <p:cNvPr id="5" name="Espace réservé du numéro de diapositive 4"/>
          <p:cNvSpPr>
            <a:spLocks noGrp="1"/>
          </p:cNvSpPr>
          <p:nvPr>
            <p:ph type="sldNum" sz="quarter" idx="3"/>
          </p:nvPr>
        </p:nvSpPr>
        <p:spPr>
          <a:xfrm>
            <a:off x="3851342" y="9431599"/>
            <a:ext cx="2946347" cy="496491"/>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charset="0"/>
              </a:defRPr>
            </a:lvl1pPr>
          </a:lstStyle>
          <a:p>
            <a:pPr>
              <a:defRPr/>
            </a:pPr>
            <a:fld id="{6A02D660-8F7E-ED4B-8EF7-283B8E0E6CC5}" type="slidenum">
              <a:rPr lang="fr-FR"/>
              <a:pPr>
                <a:defRPr/>
              </a:pPr>
              <a:t>‹#›</a:t>
            </a:fld>
            <a:endParaRPr lang="fr-FR"/>
          </a:p>
        </p:txBody>
      </p:sp>
    </p:spTree>
    <p:extLst>
      <p:ext uri="{BB962C8B-B14F-4D97-AF65-F5344CB8AC3E}">
        <p14:creationId xmlns:p14="http://schemas.microsoft.com/office/powerpoint/2010/main" val="3413315368"/>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6347" cy="496491"/>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cs typeface="+mn-cs"/>
              </a:defRPr>
            </a:lvl1pPr>
          </a:lstStyle>
          <a:p>
            <a:pPr>
              <a:defRPr/>
            </a:pPr>
            <a:endParaRPr lang="fr-FR"/>
          </a:p>
        </p:txBody>
      </p:sp>
      <p:sp>
        <p:nvSpPr>
          <p:cNvPr id="3" name="Espace réservé de la date 2"/>
          <p:cNvSpPr>
            <a:spLocks noGrp="1"/>
          </p:cNvSpPr>
          <p:nvPr>
            <p:ph type="dt" idx="1"/>
          </p:nvPr>
        </p:nvSpPr>
        <p:spPr>
          <a:xfrm>
            <a:off x="3851342" y="0"/>
            <a:ext cx="2946347" cy="496491"/>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charset="0"/>
              </a:defRPr>
            </a:lvl1pPr>
          </a:lstStyle>
          <a:p>
            <a:pPr>
              <a:defRPr/>
            </a:pPr>
            <a:fld id="{AEA131A1-4AEA-4A15-A13F-BA1122F40B69}" type="datetime1">
              <a:rPr lang="en-US" smtClean="0"/>
              <a:t>6/21/2018</a:t>
            </a:fld>
            <a:endParaRPr lang="fr-FR"/>
          </a:p>
        </p:txBody>
      </p:sp>
      <p:sp>
        <p:nvSpPr>
          <p:cNvPr id="4" name="Espace réservé de l'image des diapositives 3"/>
          <p:cNvSpPr>
            <a:spLocks noGrp="1" noRot="1" noChangeAspect="1"/>
          </p:cNvSpPr>
          <p:nvPr>
            <p:ph type="sldImg" idx="2"/>
          </p:nvPr>
        </p:nvSpPr>
        <p:spPr>
          <a:xfrm>
            <a:off x="917575" y="744538"/>
            <a:ext cx="4964113" cy="3724275"/>
          </a:xfrm>
          <a:prstGeom prst="rect">
            <a:avLst/>
          </a:prstGeom>
          <a:noFill/>
          <a:ln w="12700">
            <a:solidFill>
              <a:prstClr val="black"/>
            </a:solidFill>
          </a:ln>
        </p:spPr>
        <p:txBody>
          <a:bodyPr vert="horz" lIns="91440" tIns="45720" rIns="91440" bIns="45720" rtlCol="0" anchor="ctr"/>
          <a:lstStyle/>
          <a:p>
            <a:pPr lvl="0"/>
            <a:endParaRPr lang="fr-FR" noProof="0"/>
          </a:p>
        </p:txBody>
      </p:sp>
      <p:sp>
        <p:nvSpPr>
          <p:cNvPr id="5" name="Espace réservé des commentaires 4"/>
          <p:cNvSpPr>
            <a:spLocks noGrp="1"/>
          </p:cNvSpPr>
          <p:nvPr>
            <p:ph type="body" sz="quarter" idx="3"/>
          </p:nvPr>
        </p:nvSpPr>
        <p:spPr>
          <a:xfrm>
            <a:off x="679927" y="4716661"/>
            <a:ext cx="5439410" cy="4468416"/>
          </a:xfrm>
          <a:prstGeom prst="rect">
            <a:avLst/>
          </a:prstGeom>
        </p:spPr>
        <p:txBody>
          <a:bodyPr vert="horz" wrap="square" lIns="91440" tIns="45720" rIns="91440" bIns="45720" numCol="1" anchor="t" anchorCtr="0" compatLnSpc="1">
            <a:prstTxWarp prst="textNoShape">
              <a:avLst/>
            </a:prstTxWarp>
          </a:bodyPr>
          <a:lstStyle/>
          <a:p>
            <a:pPr lvl="0"/>
            <a:r>
              <a:rPr lang="fr-FR" noProof="0"/>
              <a:t>Modifiez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9431599"/>
            <a:ext cx="2946347" cy="496491"/>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cs typeface="+mn-cs"/>
              </a:defRPr>
            </a:lvl1pPr>
          </a:lstStyle>
          <a:p>
            <a:pPr>
              <a:defRPr/>
            </a:pPr>
            <a:endParaRPr lang="fr-FR"/>
          </a:p>
        </p:txBody>
      </p:sp>
      <p:sp>
        <p:nvSpPr>
          <p:cNvPr id="7" name="Espace réservé du numéro de diapositive 6"/>
          <p:cNvSpPr>
            <a:spLocks noGrp="1"/>
          </p:cNvSpPr>
          <p:nvPr>
            <p:ph type="sldNum" sz="quarter" idx="5"/>
          </p:nvPr>
        </p:nvSpPr>
        <p:spPr>
          <a:xfrm>
            <a:off x="3851342" y="9431599"/>
            <a:ext cx="2946347" cy="496491"/>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charset="0"/>
              </a:defRPr>
            </a:lvl1pPr>
          </a:lstStyle>
          <a:p>
            <a:pPr>
              <a:defRPr/>
            </a:pPr>
            <a:fld id="{9FE81133-B64F-FC4F-88B6-9A3EFF71E1AD}" type="slidenum">
              <a:rPr lang="fr-FR"/>
              <a:pPr>
                <a:defRPr/>
              </a:pPr>
              <a:t>‹#›</a:t>
            </a:fld>
            <a:endParaRPr lang="fr-FR"/>
          </a:p>
        </p:txBody>
      </p:sp>
    </p:spTree>
    <p:extLst>
      <p:ext uri="{BB962C8B-B14F-4D97-AF65-F5344CB8AC3E}">
        <p14:creationId xmlns:p14="http://schemas.microsoft.com/office/powerpoint/2010/main" val="3540403096"/>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900" kern="1200">
        <a:solidFill>
          <a:schemeClr val="tx1"/>
        </a:solidFill>
        <a:latin typeface="+mn-lt"/>
        <a:ea typeface="MS PGothic" panose="020B0600070205080204" pitchFamily="34" charset="-128"/>
        <a:cs typeface="MS PGothic" charset="0"/>
      </a:defRPr>
    </a:lvl1pPr>
    <a:lvl2pPr marL="342900" algn="l" rtl="0" eaLnBrk="0" fontAlgn="base" hangingPunct="0">
      <a:spcBef>
        <a:spcPct val="30000"/>
      </a:spcBef>
      <a:spcAft>
        <a:spcPct val="0"/>
      </a:spcAft>
      <a:defRPr sz="900" kern="1200">
        <a:solidFill>
          <a:schemeClr val="tx1"/>
        </a:solidFill>
        <a:latin typeface="+mn-lt"/>
        <a:ea typeface="MS PGothic" panose="020B0600070205080204" pitchFamily="34" charset="-128"/>
        <a:cs typeface="MS PGothic" charset="0"/>
      </a:defRPr>
    </a:lvl2pPr>
    <a:lvl3pPr marL="685800" algn="l" rtl="0" eaLnBrk="0" fontAlgn="base" hangingPunct="0">
      <a:spcBef>
        <a:spcPct val="30000"/>
      </a:spcBef>
      <a:spcAft>
        <a:spcPct val="0"/>
      </a:spcAft>
      <a:defRPr sz="900" kern="1200">
        <a:solidFill>
          <a:schemeClr val="tx1"/>
        </a:solidFill>
        <a:latin typeface="+mn-lt"/>
        <a:ea typeface="MS PGothic" panose="020B0600070205080204" pitchFamily="34" charset="-128"/>
        <a:cs typeface="MS PGothic" charset="0"/>
      </a:defRPr>
    </a:lvl3pPr>
    <a:lvl4pPr marL="1028700" algn="l" rtl="0" eaLnBrk="0" fontAlgn="base" hangingPunct="0">
      <a:spcBef>
        <a:spcPct val="30000"/>
      </a:spcBef>
      <a:spcAft>
        <a:spcPct val="0"/>
      </a:spcAft>
      <a:defRPr sz="900" kern="1200">
        <a:solidFill>
          <a:schemeClr val="tx1"/>
        </a:solidFill>
        <a:latin typeface="+mn-lt"/>
        <a:ea typeface="MS PGothic" panose="020B0600070205080204" pitchFamily="34" charset="-128"/>
        <a:cs typeface="MS PGothic" charset="0"/>
      </a:defRPr>
    </a:lvl4pPr>
    <a:lvl5pPr marL="1371600" algn="l" rtl="0" eaLnBrk="0" fontAlgn="base" hangingPunct="0">
      <a:spcBef>
        <a:spcPct val="30000"/>
      </a:spcBef>
      <a:spcAft>
        <a:spcPct val="0"/>
      </a:spcAft>
      <a:defRPr sz="900" kern="1200">
        <a:solidFill>
          <a:schemeClr val="tx1"/>
        </a:solidFill>
        <a:latin typeface="+mn-lt"/>
        <a:ea typeface="MS PGothic" panose="020B0600070205080204" pitchFamily="34" charset="-128"/>
        <a:cs typeface="MS PGothic" charset="0"/>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33872713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pic>
        <p:nvPicPr>
          <p:cNvPr id="4" name="Image 17" descr="BandeauNLogosPartenairesThomXTransp.jpg"/>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138115" y="5854702"/>
            <a:ext cx="6010275" cy="563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ZoneTexte 4"/>
          <p:cNvSpPr txBox="1">
            <a:spLocks noChangeArrowheads="1"/>
          </p:cNvSpPr>
          <p:nvPr userDrawn="1"/>
        </p:nvSpPr>
        <p:spPr bwMode="auto">
          <a:xfrm>
            <a:off x="57150" y="6427788"/>
            <a:ext cx="5919788" cy="223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68580" tIns="34290" rIns="68580" bIns="34290">
            <a:spAutoFit/>
          </a:bodyPr>
          <a:lstStyle>
            <a:lvl1pPr>
              <a:defRPr>
                <a:solidFill>
                  <a:schemeClr val="tx1"/>
                </a:solidFill>
                <a:latin typeface="Trebuchet MS" charset="0"/>
                <a:ea typeface="MS PGothic" charset="0"/>
                <a:cs typeface="MS PGothic" charset="0"/>
              </a:defRPr>
            </a:lvl1pPr>
            <a:lvl2pPr marL="742950" indent="-285750">
              <a:defRPr>
                <a:solidFill>
                  <a:schemeClr val="tx1"/>
                </a:solidFill>
                <a:latin typeface="Trebuchet MS" charset="0"/>
                <a:ea typeface="MS PGothic" charset="0"/>
                <a:cs typeface="MS PGothic" charset="0"/>
              </a:defRPr>
            </a:lvl2pPr>
            <a:lvl3pPr marL="1143000" indent="-228600">
              <a:defRPr>
                <a:solidFill>
                  <a:schemeClr val="tx1"/>
                </a:solidFill>
                <a:latin typeface="Trebuchet MS" charset="0"/>
                <a:ea typeface="MS PGothic" charset="0"/>
                <a:cs typeface="MS PGothic" charset="0"/>
              </a:defRPr>
            </a:lvl3pPr>
            <a:lvl4pPr marL="1600200" indent="-228600">
              <a:defRPr>
                <a:solidFill>
                  <a:schemeClr val="tx1"/>
                </a:solidFill>
                <a:latin typeface="Trebuchet MS" charset="0"/>
                <a:ea typeface="MS PGothic" charset="0"/>
                <a:cs typeface="MS PGothic" charset="0"/>
              </a:defRPr>
            </a:lvl4pPr>
            <a:lvl5pPr marL="2057400" indent="-228600">
              <a:defRPr>
                <a:solidFill>
                  <a:schemeClr val="tx1"/>
                </a:solidFill>
                <a:latin typeface="Trebuchet MS"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Trebuchet MS"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Trebuchet MS"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Trebuchet MS"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Trebuchet MS" charset="0"/>
                <a:ea typeface="MS PGothic" charset="0"/>
                <a:cs typeface="MS PGothic" charset="0"/>
              </a:defRPr>
            </a:lvl9pPr>
          </a:lstStyle>
          <a:p>
            <a:pPr eaLnBrk="1" hangingPunct="1">
              <a:defRPr/>
            </a:pPr>
            <a:r>
              <a:rPr lang="fr-FR" sz="500">
                <a:latin typeface="Arial" charset="0"/>
              </a:rPr>
              <a:t>Programme Investissements d’avenir de l’Etat ANR-10-EQPX-51. Financé également par la Région Ile-de-France. </a:t>
            </a:r>
            <a:r>
              <a:rPr lang="fr-FR" sz="500" i="1">
                <a:latin typeface="Arial" charset="0"/>
              </a:rPr>
              <a:t> Program « Investing in the future » ANR-10-EQOX-51. Work also supported by grants from Région Ile-de-France.</a:t>
            </a:r>
            <a:endParaRPr lang="fr-FR" sz="500">
              <a:latin typeface="Arial" charset="0"/>
            </a:endParaRPr>
          </a:p>
        </p:txBody>
      </p:sp>
      <p:sp>
        <p:nvSpPr>
          <p:cNvPr id="6" name="Freeform 14"/>
          <p:cNvSpPr/>
          <p:nvPr/>
        </p:nvSpPr>
        <p:spPr>
          <a:xfrm>
            <a:off x="-5953" y="-7939"/>
            <a:ext cx="647701" cy="5697539"/>
          </a:xfrm>
          <a:custGeom>
            <a:avLst/>
            <a:gdLst>
              <a:gd name="connsiteX0" fmla="*/ 0 w 863600"/>
              <a:gd name="connsiteY0" fmla="*/ 8467 h 5698067"/>
              <a:gd name="connsiteX1" fmla="*/ 863600 w 863600"/>
              <a:gd name="connsiteY1" fmla="*/ 0 h 5698067"/>
              <a:gd name="connsiteX2" fmla="*/ 863600 w 863600"/>
              <a:gd name="connsiteY2" fmla="*/ 16934 h 5698067"/>
              <a:gd name="connsiteX3" fmla="*/ 0 w 863600"/>
              <a:gd name="connsiteY3" fmla="*/ 5698067 h 5698067"/>
              <a:gd name="connsiteX4" fmla="*/ 0 w 863600"/>
              <a:gd name="connsiteY4" fmla="*/ 8467 h 56980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3600" h="5698067">
                <a:moveTo>
                  <a:pt x="0" y="8467"/>
                </a:moveTo>
                <a:lnTo>
                  <a:pt x="863600" y="0"/>
                </a:lnTo>
                <a:lnTo>
                  <a:pt x="863600" y="16934"/>
                </a:lnTo>
                <a:lnTo>
                  <a:pt x="0" y="5698067"/>
                </a:lnTo>
                <a:lnTo>
                  <a:pt x="0" y="8467"/>
                </a:lnTo>
                <a:close/>
              </a:path>
            </a:pathLst>
          </a:custGeom>
          <a:solidFill>
            <a:srgbClr val="FF6F00">
              <a:alpha val="85000"/>
            </a:srgbClr>
          </a:solidFill>
          <a:ln>
            <a:noFill/>
          </a:ln>
          <a:effectLst/>
        </p:spPr>
        <p:style>
          <a:lnRef idx="1">
            <a:schemeClr val="accent1"/>
          </a:lnRef>
          <a:fillRef idx="3">
            <a:schemeClr val="accent1"/>
          </a:fillRef>
          <a:effectRef idx="2">
            <a:schemeClr val="accent1"/>
          </a:effectRef>
          <a:fontRef idx="minor">
            <a:schemeClr val="lt1"/>
          </a:fontRef>
        </p:style>
        <p:txBody>
          <a:bodyPr lIns="68580" tIns="34290" rIns="68580" bIns="34290" anchor="ctr"/>
          <a:lstStyle/>
          <a:p>
            <a:pPr algn="ctr" eaLnBrk="1" fontAlgn="auto" hangingPunct="1">
              <a:spcBef>
                <a:spcPts val="0"/>
              </a:spcBef>
              <a:spcAft>
                <a:spcPts val="0"/>
              </a:spcAft>
              <a:defRPr/>
            </a:pPr>
            <a:endParaRPr lang="en-US"/>
          </a:p>
        </p:txBody>
      </p:sp>
      <p:cxnSp>
        <p:nvCxnSpPr>
          <p:cNvPr id="7" name="Straight Connector 6"/>
          <p:cNvCxnSpPr/>
          <p:nvPr userDrawn="1"/>
        </p:nvCxnSpPr>
        <p:spPr>
          <a:xfrm flipV="1">
            <a:off x="5560219" y="3681413"/>
            <a:ext cx="3574256"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userDrawn="1"/>
        </p:nvCxnSpPr>
        <p:spPr>
          <a:xfrm>
            <a:off x="7019925" y="0"/>
            <a:ext cx="9144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9" name="Freeform 8"/>
          <p:cNvSpPr/>
          <p:nvPr userDrawn="1"/>
        </p:nvSpPr>
        <p:spPr>
          <a:xfrm>
            <a:off x="6891338" y="-7939"/>
            <a:ext cx="2255044" cy="6865939"/>
          </a:xfrm>
          <a:custGeom>
            <a:avLst/>
            <a:gdLst>
              <a:gd name="connsiteX0" fmla="*/ 2023534 w 3005667"/>
              <a:gd name="connsiteY0" fmla="*/ 8467 h 6866467"/>
              <a:gd name="connsiteX1" fmla="*/ 0 w 3005667"/>
              <a:gd name="connsiteY1" fmla="*/ 6866467 h 6866467"/>
              <a:gd name="connsiteX2" fmla="*/ 2997200 w 3005667"/>
              <a:gd name="connsiteY2" fmla="*/ 6858000 h 6866467"/>
              <a:gd name="connsiteX3" fmla="*/ 3005667 w 3005667"/>
              <a:gd name="connsiteY3" fmla="*/ 0 h 6866467"/>
              <a:gd name="connsiteX4" fmla="*/ 2023534 w 3005667"/>
              <a:gd name="connsiteY4" fmla="*/ 8467 h 68664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05667" h="6866467">
                <a:moveTo>
                  <a:pt x="2023534" y="8467"/>
                </a:moveTo>
                <a:lnTo>
                  <a:pt x="0" y="6866467"/>
                </a:lnTo>
                <a:lnTo>
                  <a:pt x="2997200" y="6858000"/>
                </a:lnTo>
                <a:cubicBezTo>
                  <a:pt x="3000022" y="4572000"/>
                  <a:pt x="3002845" y="2286000"/>
                  <a:pt x="3005667" y="0"/>
                </a:cubicBezTo>
                <a:lnTo>
                  <a:pt x="2023534" y="8467"/>
                </a:lnTo>
                <a:close/>
              </a:path>
            </a:pathLst>
          </a:custGeom>
          <a:solidFill>
            <a:srgbClr val="FF6F00">
              <a:alpha val="30000"/>
            </a:srgbClr>
          </a:solidFill>
          <a:ln>
            <a:noFill/>
          </a:ln>
          <a:effectLst/>
        </p:spPr>
        <p:style>
          <a:lnRef idx="1">
            <a:schemeClr val="accent1"/>
          </a:lnRef>
          <a:fillRef idx="3">
            <a:schemeClr val="accent1"/>
          </a:fillRef>
          <a:effectRef idx="2">
            <a:schemeClr val="accent1"/>
          </a:effectRef>
          <a:fontRef idx="minor">
            <a:schemeClr val="lt1"/>
          </a:fontRef>
        </p:style>
        <p:txBody>
          <a:bodyPr lIns="68580" tIns="34290" rIns="68580" bIns="34290" anchor="ctr"/>
          <a:lstStyle/>
          <a:p>
            <a:pPr algn="ctr" eaLnBrk="1" fontAlgn="auto" hangingPunct="1">
              <a:spcBef>
                <a:spcPts val="0"/>
              </a:spcBef>
              <a:spcAft>
                <a:spcPts val="0"/>
              </a:spcAft>
              <a:defRPr/>
            </a:pPr>
            <a:endParaRPr lang="en-US"/>
          </a:p>
        </p:txBody>
      </p:sp>
      <p:sp>
        <p:nvSpPr>
          <p:cNvPr id="10" name="Freeform 9"/>
          <p:cNvSpPr/>
          <p:nvPr userDrawn="1"/>
        </p:nvSpPr>
        <p:spPr>
          <a:xfrm>
            <a:off x="7203281" y="-7939"/>
            <a:ext cx="1943100" cy="6865939"/>
          </a:xfrm>
          <a:custGeom>
            <a:avLst/>
            <a:gdLst>
              <a:gd name="connsiteX0" fmla="*/ 0 w 2590800"/>
              <a:gd name="connsiteY0" fmla="*/ 0 h 6866467"/>
              <a:gd name="connsiteX1" fmla="*/ 1202267 w 2590800"/>
              <a:gd name="connsiteY1" fmla="*/ 6866467 h 6866467"/>
              <a:gd name="connsiteX2" fmla="*/ 2590800 w 2590800"/>
              <a:gd name="connsiteY2" fmla="*/ 6866467 h 6866467"/>
              <a:gd name="connsiteX3" fmla="*/ 2582333 w 2590800"/>
              <a:gd name="connsiteY3" fmla="*/ 0 h 6866467"/>
              <a:gd name="connsiteX4" fmla="*/ 0 w 2590800"/>
              <a:gd name="connsiteY4" fmla="*/ 0 h 68664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90800" h="6866467">
                <a:moveTo>
                  <a:pt x="0" y="0"/>
                </a:moveTo>
                <a:lnTo>
                  <a:pt x="1202267" y="6866467"/>
                </a:lnTo>
                <a:lnTo>
                  <a:pt x="2590800" y="6866467"/>
                </a:lnTo>
                <a:cubicBezTo>
                  <a:pt x="2587978" y="4577645"/>
                  <a:pt x="2585155" y="2288822"/>
                  <a:pt x="2582333" y="0"/>
                </a:cubicBezTo>
                <a:lnTo>
                  <a:pt x="0" y="0"/>
                </a:lnTo>
                <a:close/>
              </a:path>
            </a:pathLst>
          </a:custGeom>
          <a:solidFill>
            <a:schemeClr val="accent2">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lIns="68580" tIns="34290" rIns="68580" bIns="34290" anchor="ctr"/>
          <a:lstStyle/>
          <a:p>
            <a:pPr algn="ctr" eaLnBrk="1" fontAlgn="auto" hangingPunct="1">
              <a:spcBef>
                <a:spcPts val="0"/>
              </a:spcBef>
              <a:spcAft>
                <a:spcPts val="0"/>
              </a:spcAft>
              <a:defRPr/>
            </a:pPr>
            <a:endParaRPr lang="en-US"/>
          </a:p>
        </p:txBody>
      </p:sp>
      <p:sp>
        <p:nvSpPr>
          <p:cNvPr id="11" name="Freeform 10"/>
          <p:cNvSpPr/>
          <p:nvPr userDrawn="1"/>
        </p:nvSpPr>
        <p:spPr>
          <a:xfrm>
            <a:off x="6700838" y="3048000"/>
            <a:ext cx="2445544" cy="3810000"/>
          </a:xfrm>
          <a:custGeom>
            <a:avLst/>
            <a:gdLst>
              <a:gd name="connsiteX0" fmla="*/ 0 w 3259667"/>
              <a:gd name="connsiteY0" fmla="*/ 3810000 h 3810000"/>
              <a:gd name="connsiteX1" fmla="*/ 3251200 w 3259667"/>
              <a:gd name="connsiteY1" fmla="*/ 0 h 3810000"/>
              <a:gd name="connsiteX2" fmla="*/ 3259667 w 3259667"/>
              <a:gd name="connsiteY2" fmla="*/ 3810000 h 3810000"/>
              <a:gd name="connsiteX3" fmla="*/ 0 w 3259667"/>
              <a:gd name="connsiteY3" fmla="*/ 3810000 h 3810000"/>
            </a:gdLst>
            <a:ahLst/>
            <a:cxnLst>
              <a:cxn ang="0">
                <a:pos x="connsiteX0" y="connsiteY0"/>
              </a:cxn>
              <a:cxn ang="0">
                <a:pos x="connsiteX1" y="connsiteY1"/>
              </a:cxn>
              <a:cxn ang="0">
                <a:pos x="connsiteX2" y="connsiteY2"/>
              </a:cxn>
              <a:cxn ang="0">
                <a:pos x="connsiteX3" y="connsiteY3"/>
              </a:cxn>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rgbClr val="438CFF">
              <a:alpha val="71765"/>
            </a:srgbClr>
          </a:solidFill>
          <a:ln>
            <a:noFill/>
          </a:ln>
          <a:effectLst/>
        </p:spPr>
        <p:style>
          <a:lnRef idx="1">
            <a:schemeClr val="accent1"/>
          </a:lnRef>
          <a:fillRef idx="3">
            <a:schemeClr val="accent1"/>
          </a:fillRef>
          <a:effectRef idx="2">
            <a:schemeClr val="accent1"/>
          </a:effectRef>
          <a:fontRef idx="minor">
            <a:schemeClr val="lt1"/>
          </a:fontRef>
        </p:style>
        <p:txBody>
          <a:bodyPr lIns="68580" tIns="34290" rIns="68580" bIns="34290" anchor="ctr"/>
          <a:lstStyle/>
          <a:p>
            <a:pPr algn="ctr" eaLnBrk="1" fontAlgn="auto" hangingPunct="1">
              <a:spcBef>
                <a:spcPts val="0"/>
              </a:spcBef>
              <a:spcAft>
                <a:spcPts val="0"/>
              </a:spcAft>
              <a:defRPr/>
            </a:pPr>
            <a:endParaRPr lang="en-US"/>
          </a:p>
        </p:txBody>
      </p:sp>
      <p:sp>
        <p:nvSpPr>
          <p:cNvPr id="12" name="Freeform 11"/>
          <p:cNvSpPr/>
          <p:nvPr userDrawn="1"/>
        </p:nvSpPr>
        <p:spPr>
          <a:xfrm>
            <a:off x="7005638" y="-7939"/>
            <a:ext cx="2140744" cy="6865939"/>
          </a:xfrm>
          <a:custGeom>
            <a:avLst/>
            <a:gdLst>
              <a:gd name="connsiteX0" fmla="*/ 0 w 2853267"/>
              <a:gd name="connsiteY0" fmla="*/ 0 h 6866467"/>
              <a:gd name="connsiteX1" fmla="*/ 2472267 w 2853267"/>
              <a:gd name="connsiteY1" fmla="*/ 6866467 h 6866467"/>
              <a:gd name="connsiteX2" fmla="*/ 2853267 w 2853267"/>
              <a:gd name="connsiteY2" fmla="*/ 6858000 h 6866467"/>
              <a:gd name="connsiteX3" fmla="*/ 2853267 w 2853267"/>
              <a:gd name="connsiteY3" fmla="*/ 0 h 6866467"/>
              <a:gd name="connsiteX4" fmla="*/ 0 w 2853267"/>
              <a:gd name="connsiteY4" fmla="*/ 0 h 68664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3267" h="6866467">
                <a:moveTo>
                  <a:pt x="0" y="0"/>
                </a:moveTo>
                <a:lnTo>
                  <a:pt x="2472267" y="6866467"/>
                </a:lnTo>
                <a:lnTo>
                  <a:pt x="2853267" y="6858000"/>
                </a:lnTo>
                <a:lnTo>
                  <a:pt x="2853267" y="0"/>
                </a:lnTo>
                <a:lnTo>
                  <a:pt x="0" y="0"/>
                </a:lnTo>
                <a:close/>
              </a:path>
            </a:pathLst>
          </a:custGeom>
          <a:solidFill>
            <a:srgbClr val="FF6F00">
              <a:alpha val="70000"/>
            </a:srgbClr>
          </a:solidFill>
          <a:ln>
            <a:noFill/>
          </a:ln>
          <a:effectLst/>
        </p:spPr>
        <p:style>
          <a:lnRef idx="1">
            <a:schemeClr val="accent1"/>
          </a:lnRef>
          <a:fillRef idx="3">
            <a:schemeClr val="accent1"/>
          </a:fillRef>
          <a:effectRef idx="2">
            <a:schemeClr val="accent1"/>
          </a:effectRef>
          <a:fontRef idx="minor">
            <a:schemeClr val="lt1"/>
          </a:fontRef>
        </p:style>
        <p:txBody>
          <a:bodyPr lIns="68580" tIns="34290" rIns="68580" bIns="34290" anchor="ctr"/>
          <a:lstStyle/>
          <a:p>
            <a:pPr algn="ctr" eaLnBrk="1" fontAlgn="auto" hangingPunct="1">
              <a:spcBef>
                <a:spcPts val="0"/>
              </a:spcBef>
              <a:spcAft>
                <a:spcPts val="0"/>
              </a:spcAft>
              <a:defRPr/>
            </a:pPr>
            <a:endParaRPr lang="en-US"/>
          </a:p>
        </p:txBody>
      </p:sp>
      <p:sp>
        <p:nvSpPr>
          <p:cNvPr id="13" name="Freeform 12"/>
          <p:cNvSpPr/>
          <p:nvPr userDrawn="1"/>
        </p:nvSpPr>
        <p:spPr>
          <a:xfrm>
            <a:off x="8180787" y="-7939"/>
            <a:ext cx="965597" cy="6865939"/>
          </a:xfrm>
          <a:custGeom>
            <a:avLst/>
            <a:gdLst>
              <a:gd name="connsiteX0" fmla="*/ 1016000 w 1286933"/>
              <a:gd name="connsiteY0" fmla="*/ 0 h 6866467"/>
              <a:gd name="connsiteX1" fmla="*/ 0 w 1286933"/>
              <a:gd name="connsiteY1" fmla="*/ 6866467 h 6866467"/>
              <a:gd name="connsiteX2" fmla="*/ 1286933 w 1286933"/>
              <a:gd name="connsiteY2" fmla="*/ 6866467 h 6866467"/>
              <a:gd name="connsiteX3" fmla="*/ 1278466 w 1286933"/>
              <a:gd name="connsiteY3" fmla="*/ 0 h 6866467"/>
              <a:gd name="connsiteX4" fmla="*/ 1016000 w 1286933"/>
              <a:gd name="connsiteY4" fmla="*/ 0 h 68664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lIns="68580" tIns="34290" rIns="68580" bIns="34290" anchor="ctr"/>
          <a:lstStyle/>
          <a:p>
            <a:pPr algn="ctr" eaLnBrk="1" fontAlgn="auto" hangingPunct="1">
              <a:spcBef>
                <a:spcPts val="0"/>
              </a:spcBef>
              <a:spcAft>
                <a:spcPts val="0"/>
              </a:spcAft>
              <a:defRPr/>
            </a:pPr>
            <a:endParaRPr lang="en-US"/>
          </a:p>
        </p:txBody>
      </p:sp>
      <p:sp>
        <p:nvSpPr>
          <p:cNvPr id="14" name="Freeform 13"/>
          <p:cNvSpPr/>
          <p:nvPr userDrawn="1"/>
        </p:nvSpPr>
        <p:spPr>
          <a:xfrm>
            <a:off x="8205790" y="-7939"/>
            <a:ext cx="953691" cy="6865939"/>
          </a:xfrm>
          <a:custGeom>
            <a:avLst/>
            <a:gdLst>
              <a:gd name="connsiteX0" fmla="*/ 0 w 1244600"/>
              <a:gd name="connsiteY0" fmla="*/ 0 h 6874934"/>
              <a:gd name="connsiteX1" fmla="*/ 1117600 w 1244600"/>
              <a:gd name="connsiteY1" fmla="*/ 6866467 h 6874934"/>
              <a:gd name="connsiteX2" fmla="*/ 1244600 w 1244600"/>
              <a:gd name="connsiteY2" fmla="*/ 6874934 h 6874934"/>
              <a:gd name="connsiteX3" fmla="*/ 1236134 w 1244600"/>
              <a:gd name="connsiteY3" fmla="*/ 0 h 6874934"/>
              <a:gd name="connsiteX4" fmla="*/ 0 w 1244600"/>
              <a:gd name="connsiteY4" fmla="*/ 0 h 6874934"/>
              <a:gd name="connsiteX0" fmla="*/ 0 w 1253067"/>
              <a:gd name="connsiteY0" fmla="*/ 0 h 6874934"/>
              <a:gd name="connsiteX1" fmla="*/ 1117600 w 1253067"/>
              <a:gd name="connsiteY1" fmla="*/ 6866467 h 6874934"/>
              <a:gd name="connsiteX2" fmla="*/ 1244600 w 1253067"/>
              <a:gd name="connsiteY2" fmla="*/ 6874934 h 6874934"/>
              <a:gd name="connsiteX3" fmla="*/ 1253067 w 1253067"/>
              <a:gd name="connsiteY3" fmla="*/ 0 h 6874934"/>
              <a:gd name="connsiteX4" fmla="*/ 0 w 1253067"/>
              <a:gd name="connsiteY4" fmla="*/ 0 h 6874934"/>
              <a:gd name="connsiteX0" fmla="*/ 0 w 1270244"/>
              <a:gd name="connsiteY0" fmla="*/ 0 h 6866467"/>
              <a:gd name="connsiteX1" fmla="*/ 1117600 w 1270244"/>
              <a:gd name="connsiteY1" fmla="*/ 6866467 h 6866467"/>
              <a:gd name="connsiteX2" fmla="*/ 1270000 w 1270244"/>
              <a:gd name="connsiteY2" fmla="*/ 6866467 h 6866467"/>
              <a:gd name="connsiteX3" fmla="*/ 1253067 w 1270244"/>
              <a:gd name="connsiteY3" fmla="*/ 0 h 6866467"/>
              <a:gd name="connsiteX4" fmla="*/ 0 w 1270244"/>
              <a:gd name="connsiteY4" fmla="*/ 0 h 68664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rgbClr val="1F29FD">
              <a:alpha val="65000"/>
            </a:srgbClr>
          </a:solidFill>
          <a:ln>
            <a:noFill/>
          </a:ln>
          <a:effectLst/>
        </p:spPr>
        <p:style>
          <a:lnRef idx="1">
            <a:schemeClr val="accent1"/>
          </a:lnRef>
          <a:fillRef idx="3">
            <a:schemeClr val="accent1"/>
          </a:fillRef>
          <a:effectRef idx="2">
            <a:schemeClr val="accent1"/>
          </a:effectRef>
          <a:fontRef idx="minor">
            <a:schemeClr val="lt1"/>
          </a:fontRef>
        </p:style>
        <p:txBody>
          <a:bodyPr lIns="68580" tIns="34290" rIns="68580" bIns="34290" anchor="ctr"/>
          <a:lstStyle/>
          <a:p>
            <a:pPr algn="ctr" eaLnBrk="1" fontAlgn="auto" hangingPunct="1">
              <a:spcBef>
                <a:spcPts val="0"/>
              </a:spcBef>
              <a:spcAft>
                <a:spcPts val="0"/>
              </a:spcAft>
              <a:defRPr/>
            </a:pPr>
            <a:endParaRPr lang="en-US" dirty="0"/>
          </a:p>
        </p:txBody>
      </p:sp>
      <p:sp>
        <p:nvSpPr>
          <p:cNvPr id="15" name="Freeform 14"/>
          <p:cNvSpPr/>
          <p:nvPr userDrawn="1"/>
        </p:nvSpPr>
        <p:spPr>
          <a:xfrm>
            <a:off x="7796215" y="3589338"/>
            <a:ext cx="1365647" cy="3268663"/>
          </a:xfrm>
          <a:custGeom>
            <a:avLst/>
            <a:gdLst>
              <a:gd name="connsiteX0" fmla="*/ 0 w 1820333"/>
              <a:gd name="connsiteY0" fmla="*/ 3268133 h 3268133"/>
              <a:gd name="connsiteX1" fmla="*/ 1811866 w 1820333"/>
              <a:gd name="connsiteY1" fmla="*/ 0 h 3268133"/>
              <a:gd name="connsiteX2" fmla="*/ 1820333 w 1820333"/>
              <a:gd name="connsiteY2" fmla="*/ 3259666 h 3268133"/>
              <a:gd name="connsiteX3" fmla="*/ 0 w 1820333"/>
              <a:gd name="connsiteY3" fmla="*/ 3268133 h 3268133"/>
            </a:gdLst>
            <a:ahLst/>
            <a:cxnLst>
              <a:cxn ang="0">
                <a:pos x="connsiteX0" y="connsiteY0"/>
              </a:cxn>
              <a:cxn ang="0">
                <a:pos x="connsiteX1" y="connsiteY1"/>
              </a:cxn>
              <a:cxn ang="0">
                <a:pos x="connsiteX2" y="connsiteY2"/>
              </a:cxn>
              <a:cxn ang="0">
                <a:pos x="connsiteX3" y="connsiteY3"/>
              </a:cxn>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rgbClr val="FF6F00">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lIns="68580" tIns="34290" rIns="68580" bIns="34290" anchor="ctr"/>
          <a:lstStyle/>
          <a:p>
            <a:pPr algn="ctr" eaLnBrk="1" fontAlgn="auto" hangingPunct="1">
              <a:spcBef>
                <a:spcPts val="0"/>
              </a:spcBef>
              <a:spcAft>
                <a:spcPts val="0"/>
              </a:spcAft>
              <a:defRPr/>
            </a:pPr>
            <a:endParaRPr lang="en-US"/>
          </a:p>
        </p:txBody>
      </p:sp>
      <p:sp>
        <p:nvSpPr>
          <p:cNvPr id="16" name="AutoShape 2" descr="imap://vermes@imap.lal.in2p3.fr:143/fetch%3EUID%3E.INBOX.ThomX%20-%20Admin%3E468?part=1.1.2.2&amp;filename=logo_ThomX_versionHD.jpg"/>
          <p:cNvSpPr>
            <a:spLocks noChangeAspect="1" noChangeArrowheads="1"/>
          </p:cNvSpPr>
          <p:nvPr userDrawn="1"/>
        </p:nvSpPr>
        <p:spPr bwMode="auto">
          <a:xfrm>
            <a:off x="116681" y="-1333499"/>
            <a:ext cx="5157788" cy="2781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68580" tIns="34290" rIns="68580" bIns="34290"/>
          <a:lstStyle>
            <a:lvl1pPr>
              <a:defRPr>
                <a:solidFill>
                  <a:schemeClr val="tx1"/>
                </a:solidFill>
                <a:latin typeface="Trebuchet MS" pitchFamily="34" charset="0"/>
              </a:defRPr>
            </a:lvl1pPr>
            <a:lvl2pPr marL="742950" indent="-285750">
              <a:defRPr>
                <a:solidFill>
                  <a:schemeClr val="tx1"/>
                </a:solidFill>
                <a:latin typeface="Trebuchet MS" pitchFamily="34" charset="0"/>
              </a:defRPr>
            </a:lvl2pPr>
            <a:lvl3pPr marL="1143000" indent="-228600">
              <a:defRPr>
                <a:solidFill>
                  <a:schemeClr val="tx1"/>
                </a:solidFill>
                <a:latin typeface="Trebuchet MS" pitchFamily="34" charset="0"/>
              </a:defRPr>
            </a:lvl3pPr>
            <a:lvl4pPr marL="1600200" indent="-228600">
              <a:defRPr>
                <a:solidFill>
                  <a:schemeClr val="tx1"/>
                </a:solidFill>
                <a:latin typeface="Trebuchet MS" pitchFamily="34" charset="0"/>
              </a:defRPr>
            </a:lvl4pPr>
            <a:lvl5pPr marL="2057400" indent="-228600">
              <a:defRPr>
                <a:solidFill>
                  <a:schemeClr val="tx1"/>
                </a:solidFill>
                <a:latin typeface="Trebuchet MS" pitchFamily="34" charset="0"/>
              </a:defRPr>
            </a:lvl5pPr>
            <a:lvl6pPr marL="2514600" indent="-228600" fontAlgn="base">
              <a:spcBef>
                <a:spcPct val="0"/>
              </a:spcBef>
              <a:spcAft>
                <a:spcPct val="0"/>
              </a:spcAft>
              <a:defRPr>
                <a:solidFill>
                  <a:schemeClr val="tx1"/>
                </a:solidFill>
                <a:latin typeface="Trebuchet MS" pitchFamily="34" charset="0"/>
              </a:defRPr>
            </a:lvl6pPr>
            <a:lvl7pPr marL="2971800" indent="-228600" fontAlgn="base">
              <a:spcBef>
                <a:spcPct val="0"/>
              </a:spcBef>
              <a:spcAft>
                <a:spcPct val="0"/>
              </a:spcAft>
              <a:defRPr>
                <a:solidFill>
                  <a:schemeClr val="tx1"/>
                </a:solidFill>
                <a:latin typeface="Trebuchet MS" pitchFamily="34" charset="0"/>
              </a:defRPr>
            </a:lvl7pPr>
            <a:lvl8pPr marL="3429000" indent="-228600" fontAlgn="base">
              <a:spcBef>
                <a:spcPct val="0"/>
              </a:spcBef>
              <a:spcAft>
                <a:spcPct val="0"/>
              </a:spcAft>
              <a:defRPr>
                <a:solidFill>
                  <a:schemeClr val="tx1"/>
                </a:solidFill>
                <a:latin typeface="Trebuchet MS" pitchFamily="34" charset="0"/>
              </a:defRPr>
            </a:lvl8pPr>
            <a:lvl9pPr marL="3886200" indent="-228600" fontAlgn="base">
              <a:spcBef>
                <a:spcPct val="0"/>
              </a:spcBef>
              <a:spcAft>
                <a:spcPct val="0"/>
              </a:spcAft>
              <a:defRPr>
                <a:solidFill>
                  <a:schemeClr val="tx1"/>
                </a:solidFill>
                <a:latin typeface="Trebuchet MS" pitchFamily="34" charset="0"/>
              </a:defRPr>
            </a:lvl9pPr>
          </a:lstStyle>
          <a:p>
            <a:pPr eaLnBrk="1" hangingPunct="1">
              <a:defRPr/>
            </a:pPr>
            <a:endParaRPr lang="fr-FR" altLang="fr-FR">
              <a:ea typeface="+mn-ea"/>
              <a:cs typeface="Arial" charset="0"/>
            </a:endParaRPr>
          </a:p>
        </p:txBody>
      </p:sp>
      <p:sp>
        <p:nvSpPr>
          <p:cNvPr id="17" name="AutoShape 4" descr="imap://vermes@imap.lal.in2p3.fr:143/fetch%3EUID%3E.INBOX.ThomX%20-%20Admin%3E468?part=1.1.2.2&amp;filename=logo_ThomX_versionHD.jpg"/>
          <p:cNvSpPr>
            <a:spLocks noChangeAspect="1" noChangeArrowheads="1"/>
          </p:cNvSpPr>
          <p:nvPr userDrawn="1"/>
        </p:nvSpPr>
        <p:spPr bwMode="auto">
          <a:xfrm>
            <a:off x="230981" y="-1181099"/>
            <a:ext cx="5157788" cy="2781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68580" tIns="34290" rIns="68580" bIns="34290"/>
          <a:lstStyle>
            <a:lvl1pPr>
              <a:defRPr>
                <a:solidFill>
                  <a:schemeClr val="tx1"/>
                </a:solidFill>
                <a:latin typeface="Trebuchet MS" pitchFamily="34" charset="0"/>
              </a:defRPr>
            </a:lvl1pPr>
            <a:lvl2pPr marL="742950" indent="-285750">
              <a:defRPr>
                <a:solidFill>
                  <a:schemeClr val="tx1"/>
                </a:solidFill>
                <a:latin typeface="Trebuchet MS" pitchFamily="34" charset="0"/>
              </a:defRPr>
            </a:lvl2pPr>
            <a:lvl3pPr marL="1143000" indent="-228600">
              <a:defRPr>
                <a:solidFill>
                  <a:schemeClr val="tx1"/>
                </a:solidFill>
                <a:latin typeface="Trebuchet MS" pitchFamily="34" charset="0"/>
              </a:defRPr>
            </a:lvl3pPr>
            <a:lvl4pPr marL="1600200" indent="-228600">
              <a:defRPr>
                <a:solidFill>
                  <a:schemeClr val="tx1"/>
                </a:solidFill>
                <a:latin typeface="Trebuchet MS" pitchFamily="34" charset="0"/>
              </a:defRPr>
            </a:lvl4pPr>
            <a:lvl5pPr marL="2057400" indent="-228600">
              <a:defRPr>
                <a:solidFill>
                  <a:schemeClr val="tx1"/>
                </a:solidFill>
                <a:latin typeface="Trebuchet MS" pitchFamily="34" charset="0"/>
              </a:defRPr>
            </a:lvl5pPr>
            <a:lvl6pPr marL="2514600" indent="-228600" fontAlgn="base">
              <a:spcBef>
                <a:spcPct val="0"/>
              </a:spcBef>
              <a:spcAft>
                <a:spcPct val="0"/>
              </a:spcAft>
              <a:defRPr>
                <a:solidFill>
                  <a:schemeClr val="tx1"/>
                </a:solidFill>
                <a:latin typeface="Trebuchet MS" pitchFamily="34" charset="0"/>
              </a:defRPr>
            </a:lvl6pPr>
            <a:lvl7pPr marL="2971800" indent="-228600" fontAlgn="base">
              <a:spcBef>
                <a:spcPct val="0"/>
              </a:spcBef>
              <a:spcAft>
                <a:spcPct val="0"/>
              </a:spcAft>
              <a:defRPr>
                <a:solidFill>
                  <a:schemeClr val="tx1"/>
                </a:solidFill>
                <a:latin typeface="Trebuchet MS" pitchFamily="34" charset="0"/>
              </a:defRPr>
            </a:lvl7pPr>
            <a:lvl8pPr marL="3429000" indent="-228600" fontAlgn="base">
              <a:spcBef>
                <a:spcPct val="0"/>
              </a:spcBef>
              <a:spcAft>
                <a:spcPct val="0"/>
              </a:spcAft>
              <a:defRPr>
                <a:solidFill>
                  <a:schemeClr val="tx1"/>
                </a:solidFill>
                <a:latin typeface="Trebuchet MS" pitchFamily="34" charset="0"/>
              </a:defRPr>
            </a:lvl8pPr>
            <a:lvl9pPr marL="3886200" indent="-228600" fontAlgn="base">
              <a:spcBef>
                <a:spcPct val="0"/>
              </a:spcBef>
              <a:spcAft>
                <a:spcPct val="0"/>
              </a:spcAft>
              <a:defRPr>
                <a:solidFill>
                  <a:schemeClr val="tx1"/>
                </a:solidFill>
                <a:latin typeface="Trebuchet MS" pitchFamily="34" charset="0"/>
              </a:defRPr>
            </a:lvl9pPr>
          </a:lstStyle>
          <a:p>
            <a:pPr eaLnBrk="1" hangingPunct="1">
              <a:defRPr/>
            </a:pPr>
            <a:endParaRPr lang="fr-FR" altLang="fr-FR">
              <a:ea typeface="+mn-ea"/>
              <a:cs typeface="Arial" charset="0"/>
            </a:endParaRPr>
          </a:p>
        </p:txBody>
      </p:sp>
      <p:pic>
        <p:nvPicPr>
          <p:cNvPr id="18" name="Image 34"/>
          <p:cNvPicPr>
            <a:picLocks noChangeAspect="1"/>
          </p:cNvPicPr>
          <p:nvPr userDrawn="1"/>
        </p:nvPicPr>
        <p:blipFill>
          <a:blip r:embed="rId3">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6729412" y="3390901"/>
            <a:ext cx="2414588" cy="1298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ctrTitle"/>
          </p:nvPr>
        </p:nvSpPr>
        <p:spPr>
          <a:xfrm>
            <a:off x="641520" y="1537253"/>
            <a:ext cx="5997749" cy="2000272"/>
          </a:xfrm>
        </p:spPr>
        <p:txBody>
          <a:bodyPr anchor="b">
            <a:noAutofit/>
          </a:bodyPr>
          <a:lstStyle>
            <a:lvl1pPr algn="ctr">
              <a:defRPr sz="3600">
                <a:solidFill>
                  <a:srgbClr val="FF6F00"/>
                </a:solidFill>
              </a:defRPr>
            </a:lvl1pPr>
          </a:lstStyle>
          <a:p>
            <a:r>
              <a:rPr lang="fr-FR" dirty="0"/>
              <a:t>Modifiez le style du titre</a:t>
            </a:r>
            <a:endParaRPr lang="en-US" dirty="0"/>
          </a:p>
        </p:txBody>
      </p:sp>
      <p:sp>
        <p:nvSpPr>
          <p:cNvPr id="3" name="Subtitle 2"/>
          <p:cNvSpPr>
            <a:spLocks noGrp="1"/>
          </p:cNvSpPr>
          <p:nvPr>
            <p:ph type="subTitle" idx="1"/>
          </p:nvPr>
        </p:nvSpPr>
        <p:spPr>
          <a:xfrm>
            <a:off x="641520" y="4526425"/>
            <a:ext cx="5997749" cy="984805"/>
          </a:xfrm>
        </p:spPr>
        <p:txBody>
          <a:bodyPr>
            <a:normAutofit/>
          </a:bodyPr>
          <a:lstStyle>
            <a:lvl1pPr marL="0" indent="0" algn="r">
              <a:buNone/>
              <a:defRPr sz="1800">
                <a:solidFill>
                  <a:schemeClr val="tx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fr-FR" dirty="0"/>
              <a:t>Modifiez le style des sous-titres du masque</a:t>
            </a:r>
            <a:endParaRPr lang="en-US" dirty="0"/>
          </a:p>
        </p:txBody>
      </p:sp>
    </p:spTree>
    <p:extLst>
      <p:ext uri="{BB962C8B-B14F-4D97-AF65-F5344CB8AC3E}">
        <p14:creationId xmlns:p14="http://schemas.microsoft.com/office/powerpoint/2010/main" val="30025866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508135" y="609600"/>
            <a:ext cx="6449180" cy="3403600"/>
          </a:xfrm>
        </p:spPr>
        <p:txBody>
          <a:bodyPr anchor="ctr">
            <a:normAutofit/>
          </a:bodyPr>
          <a:lstStyle>
            <a:lvl1pPr algn="l">
              <a:defRPr sz="3300" b="0" cap="none"/>
            </a:lvl1pPr>
          </a:lstStyle>
          <a:p>
            <a:r>
              <a:rPr lang="fr-FR"/>
              <a:t>Modifiez le style du titre</a:t>
            </a:r>
            <a:endParaRPr lang="en-US" dirty="0"/>
          </a:p>
        </p:txBody>
      </p:sp>
      <p:sp>
        <p:nvSpPr>
          <p:cNvPr id="3" name="Text Placeholder 2"/>
          <p:cNvSpPr>
            <a:spLocks noGrp="1"/>
          </p:cNvSpPr>
          <p:nvPr>
            <p:ph type="body" idx="1"/>
          </p:nvPr>
        </p:nvSpPr>
        <p:spPr>
          <a:xfrm>
            <a:off x="508135" y="4470400"/>
            <a:ext cx="6449180" cy="1570963"/>
          </a:xfrm>
        </p:spPr>
        <p:txBody>
          <a:bodyPr anchor="ctr">
            <a:normAutofit/>
          </a:bodyPr>
          <a:lstStyle>
            <a:lvl1pPr marL="0" indent="0" algn="l">
              <a:buNone/>
              <a:defRPr sz="1400">
                <a:solidFill>
                  <a:schemeClr val="tx1"/>
                </a:solidFill>
              </a:defRPr>
            </a:lvl1pPr>
            <a:lvl2pPr marL="342900" indent="0">
              <a:buNone/>
              <a:defRPr sz="1400">
                <a:solidFill>
                  <a:schemeClr val="tx1">
                    <a:tint val="75000"/>
                  </a:schemeClr>
                </a:solidFill>
              </a:defRPr>
            </a:lvl2pPr>
            <a:lvl3pPr marL="685800" indent="0">
              <a:buNone/>
              <a:defRPr sz="1200">
                <a:solidFill>
                  <a:schemeClr val="tx1">
                    <a:tint val="75000"/>
                  </a:schemeClr>
                </a:solidFill>
              </a:defRPr>
            </a:lvl3pPr>
            <a:lvl4pPr marL="1028700" indent="0">
              <a:buNone/>
              <a:defRPr sz="1100">
                <a:solidFill>
                  <a:schemeClr val="tx1">
                    <a:tint val="75000"/>
                  </a:schemeClr>
                </a:solidFill>
              </a:defRPr>
            </a:lvl4pPr>
            <a:lvl5pPr marL="1371600" indent="0">
              <a:buNone/>
              <a:defRPr sz="1100">
                <a:solidFill>
                  <a:schemeClr val="tx1">
                    <a:tint val="75000"/>
                  </a:schemeClr>
                </a:solidFill>
              </a:defRPr>
            </a:lvl5pPr>
            <a:lvl6pPr marL="1714500" indent="0">
              <a:buNone/>
              <a:defRPr sz="1100">
                <a:solidFill>
                  <a:schemeClr val="tx1">
                    <a:tint val="75000"/>
                  </a:schemeClr>
                </a:solidFill>
              </a:defRPr>
            </a:lvl6pPr>
            <a:lvl7pPr marL="2057400" indent="0">
              <a:buNone/>
              <a:defRPr sz="1100">
                <a:solidFill>
                  <a:schemeClr val="tx1">
                    <a:tint val="75000"/>
                  </a:schemeClr>
                </a:solidFill>
              </a:defRPr>
            </a:lvl7pPr>
            <a:lvl8pPr marL="2400300" indent="0">
              <a:buNone/>
              <a:defRPr sz="1100">
                <a:solidFill>
                  <a:schemeClr val="tx1">
                    <a:tint val="75000"/>
                  </a:schemeClr>
                </a:solidFill>
              </a:defRPr>
            </a:lvl8pPr>
            <a:lvl9pPr marL="2743200" indent="0">
              <a:buNone/>
              <a:defRPr sz="1100">
                <a:solidFill>
                  <a:schemeClr val="tx1">
                    <a:tint val="75000"/>
                  </a:schemeClr>
                </a:solidFill>
              </a:defRPr>
            </a:lvl9pPr>
          </a:lstStyle>
          <a:p>
            <a:pPr lvl="0"/>
            <a:r>
              <a:rPr lang="fr-FR" dirty="0"/>
              <a:t>Modifiez les styles du texte du masque</a:t>
            </a:r>
          </a:p>
        </p:txBody>
      </p:sp>
      <p:sp>
        <p:nvSpPr>
          <p:cNvPr id="4" name="Slide Number Placeholder 5"/>
          <p:cNvSpPr>
            <a:spLocks noGrp="1"/>
          </p:cNvSpPr>
          <p:nvPr>
            <p:ph type="sldNum" sz="quarter" idx="10"/>
          </p:nvPr>
        </p:nvSpPr>
        <p:spPr/>
        <p:txBody>
          <a:bodyPr/>
          <a:lstStyle>
            <a:lvl1pPr>
              <a:defRPr/>
            </a:lvl1pPr>
          </a:lstStyle>
          <a:p>
            <a:pPr>
              <a:defRPr/>
            </a:pPr>
            <a:fld id="{D67DF7FC-24D5-F340-A677-A0F3FAEF8497}" type="slidenum">
              <a:rPr lang="en-US"/>
              <a:pPr>
                <a:defRPr/>
              </a:pPr>
              <a:t>‹#›</a:t>
            </a:fld>
            <a:endParaRPr lang="en-US"/>
          </a:p>
        </p:txBody>
      </p:sp>
    </p:spTree>
    <p:extLst>
      <p:ext uri="{BB962C8B-B14F-4D97-AF65-F5344CB8AC3E}">
        <p14:creationId xmlns:p14="http://schemas.microsoft.com/office/powerpoint/2010/main" val="40839827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98683" y="609600"/>
            <a:ext cx="6072182" cy="3022600"/>
          </a:xfrm>
        </p:spPr>
        <p:txBody>
          <a:bodyPr anchor="ctr">
            <a:normAutofit/>
          </a:bodyPr>
          <a:lstStyle>
            <a:lvl1pPr algn="l">
              <a:defRPr sz="3300" b="0" cap="none"/>
            </a:lvl1pPr>
          </a:lstStyle>
          <a:p>
            <a:r>
              <a:rPr lang="fr-FR"/>
              <a:t>Modifiez le style du titre</a:t>
            </a:r>
            <a:endParaRPr lang="en-US" dirty="0"/>
          </a:p>
        </p:txBody>
      </p:sp>
      <p:sp>
        <p:nvSpPr>
          <p:cNvPr id="3" name="Text Placeholder 2"/>
          <p:cNvSpPr>
            <a:spLocks noGrp="1"/>
          </p:cNvSpPr>
          <p:nvPr>
            <p:ph type="body" idx="1"/>
          </p:nvPr>
        </p:nvSpPr>
        <p:spPr>
          <a:xfrm>
            <a:off x="508135" y="4470400"/>
            <a:ext cx="6449180" cy="1570963"/>
          </a:xfrm>
        </p:spPr>
        <p:txBody>
          <a:bodyPr anchor="ctr">
            <a:normAutofit/>
          </a:bodyPr>
          <a:lstStyle>
            <a:lvl1pPr marL="0" indent="0" algn="l">
              <a:buNone/>
              <a:defRPr sz="1400">
                <a:solidFill>
                  <a:schemeClr val="tx1">
                    <a:lumMod val="75000"/>
                    <a:lumOff val="25000"/>
                  </a:schemeClr>
                </a:solidFill>
              </a:defRPr>
            </a:lvl1pPr>
            <a:lvl2pPr marL="342900" indent="0">
              <a:buNone/>
              <a:defRPr sz="1400">
                <a:solidFill>
                  <a:schemeClr val="tx1">
                    <a:tint val="75000"/>
                  </a:schemeClr>
                </a:solidFill>
              </a:defRPr>
            </a:lvl2pPr>
            <a:lvl3pPr marL="685800" indent="0">
              <a:buNone/>
              <a:defRPr sz="1200">
                <a:solidFill>
                  <a:schemeClr val="tx1">
                    <a:tint val="75000"/>
                  </a:schemeClr>
                </a:solidFill>
              </a:defRPr>
            </a:lvl3pPr>
            <a:lvl4pPr marL="1028700" indent="0">
              <a:buNone/>
              <a:defRPr sz="1100">
                <a:solidFill>
                  <a:schemeClr val="tx1">
                    <a:tint val="75000"/>
                  </a:schemeClr>
                </a:solidFill>
              </a:defRPr>
            </a:lvl4pPr>
            <a:lvl5pPr marL="1371600" indent="0">
              <a:buNone/>
              <a:defRPr sz="1100">
                <a:solidFill>
                  <a:schemeClr val="tx1">
                    <a:tint val="75000"/>
                  </a:schemeClr>
                </a:solidFill>
              </a:defRPr>
            </a:lvl5pPr>
            <a:lvl6pPr marL="1714500" indent="0">
              <a:buNone/>
              <a:defRPr sz="1100">
                <a:solidFill>
                  <a:schemeClr val="tx1">
                    <a:tint val="75000"/>
                  </a:schemeClr>
                </a:solidFill>
              </a:defRPr>
            </a:lvl6pPr>
            <a:lvl7pPr marL="2057400" indent="0">
              <a:buNone/>
              <a:defRPr sz="1100">
                <a:solidFill>
                  <a:schemeClr val="tx1">
                    <a:tint val="75000"/>
                  </a:schemeClr>
                </a:solidFill>
              </a:defRPr>
            </a:lvl7pPr>
            <a:lvl8pPr marL="2400300" indent="0">
              <a:buNone/>
              <a:defRPr sz="1100">
                <a:solidFill>
                  <a:schemeClr val="tx1">
                    <a:tint val="75000"/>
                  </a:schemeClr>
                </a:solidFill>
              </a:defRPr>
            </a:lvl8pPr>
            <a:lvl9pPr marL="2743200" indent="0">
              <a:buNone/>
              <a:defRPr sz="1100">
                <a:solidFill>
                  <a:schemeClr val="tx1">
                    <a:tint val="75000"/>
                  </a:schemeClr>
                </a:solidFill>
              </a:defRPr>
            </a:lvl9pPr>
          </a:lstStyle>
          <a:p>
            <a:pPr lvl="0"/>
            <a:r>
              <a:rPr lang="fr-FR" dirty="0"/>
              <a:t>Modifiez les styles du texte du masque</a:t>
            </a:r>
          </a:p>
        </p:txBody>
      </p:sp>
      <p:sp>
        <p:nvSpPr>
          <p:cNvPr id="23" name="Text Placeholder 9"/>
          <p:cNvSpPr>
            <a:spLocks noGrp="1"/>
          </p:cNvSpPr>
          <p:nvPr>
            <p:ph type="body" sz="quarter" idx="13"/>
          </p:nvPr>
        </p:nvSpPr>
        <p:spPr>
          <a:xfrm>
            <a:off x="1024873" y="3632200"/>
            <a:ext cx="5419805" cy="381000"/>
          </a:xfrm>
        </p:spPr>
        <p:txBody>
          <a:bodyPr anchor="ctr">
            <a:noAutofit/>
          </a:bodyPr>
          <a:lstStyle>
            <a:lvl1pPr marL="0" indent="0">
              <a:buFontTx/>
              <a:buNone/>
              <a:defRPr sz="1200">
                <a:solidFill>
                  <a:schemeClr val="tx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fr-FR" dirty="0"/>
              <a:t>Modifiez les styles du texte du masque</a:t>
            </a:r>
          </a:p>
        </p:txBody>
      </p:sp>
      <p:sp>
        <p:nvSpPr>
          <p:cNvPr id="5" name="Slide Number Placeholder 5"/>
          <p:cNvSpPr>
            <a:spLocks noGrp="1"/>
          </p:cNvSpPr>
          <p:nvPr>
            <p:ph type="sldNum" sz="quarter" idx="14"/>
          </p:nvPr>
        </p:nvSpPr>
        <p:spPr/>
        <p:txBody>
          <a:bodyPr/>
          <a:lstStyle>
            <a:lvl1pPr>
              <a:defRPr/>
            </a:lvl1pPr>
          </a:lstStyle>
          <a:p>
            <a:pPr>
              <a:defRPr/>
            </a:pPr>
            <a:fld id="{884093F0-01A8-044B-8865-F8F50171911A}" type="slidenum">
              <a:rPr lang="en-US"/>
              <a:pPr>
                <a:defRPr/>
              </a:pPr>
              <a:t>‹#›</a:t>
            </a:fld>
            <a:endParaRPr lang="en-US"/>
          </a:p>
        </p:txBody>
      </p:sp>
    </p:spTree>
    <p:extLst>
      <p:ext uri="{BB962C8B-B14F-4D97-AF65-F5344CB8AC3E}">
        <p14:creationId xmlns:p14="http://schemas.microsoft.com/office/powerpoint/2010/main" val="25514735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508135" y="1931990"/>
            <a:ext cx="6449180" cy="2595460"/>
          </a:xfrm>
        </p:spPr>
        <p:txBody>
          <a:bodyPr anchor="b">
            <a:normAutofit/>
          </a:bodyPr>
          <a:lstStyle>
            <a:lvl1pPr algn="l">
              <a:defRPr sz="3300" b="0" cap="none"/>
            </a:lvl1pPr>
          </a:lstStyle>
          <a:p>
            <a:r>
              <a:rPr lang="fr-FR"/>
              <a:t>Modifiez le style du titre</a:t>
            </a:r>
            <a:endParaRPr lang="en-US" dirty="0"/>
          </a:p>
        </p:txBody>
      </p:sp>
      <p:sp>
        <p:nvSpPr>
          <p:cNvPr id="3" name="Text Placeholder 2"/>
          <p:cNvSpPr>
            <a:spLocks noGrp="1"/>
          </p:cNvSpPr>
          <p:nvPr>
            <p:ph type="body" idx="1"/>
          </p:nvPr>
        </p:nvSpPr>
        <p:spPr>
          <a:xfrm>
            <a:off x="508135" y="4527448"/>
            <a:ext cx="6449180" cy="1513915"/>
          </a:xfrm>
        </p:spPr>
        <p:txBody>
          <a:bodyPr>
            <a:normAutofit/>
          </a:bodyPr>
          <a:lstStyle>
            <a:lvl1pPr marL="0" indent="0" algn="l">
              <a:buNone/>
              <a:defRPr sz="1400">
                <a:solidFill>
                  <a:schemeClr val="tx1"/>
                </a:solidFill>
              </a:defRPr>
            </a:lvl1pPr>
            <a:lvl2pPr marL="342900" indent="0">
              <a:buNone/>
              <a:defRPr sz="1400">
                <a:solidFill>
                  <a:schemeClr val="tx1">
                    <a:tint val="75000"/>
                  </a:schemeClr>
                </a:solidFill>
              </a:defRPr>
            </a:lvl2pPr>
            <a:lvl3pPr marL="685800" indent="0">
              <a:buNone/>
              <a:defRPr sz="1200">
                <a:solidFill>
                  <a:schemeClr val="tx1">
                    <a:tint val="75000"/>
                  </a:schemeClr>
                </a:solidFill>
              </a:defRPr>
            </a:lvl3pPr>
            <a:lvl4pPr marL="1028700" indent="0">
              <a:buNone/>
              <a:defRPr sz="1100">
                <a:solidFill>
                  <a:schemeClr val="tx1">
                    <a:tint val="75000"/>
                  </a:schemeClr>
                </a:solidFill>
              </a:defRPr>
            </a:lvl4pPr>
            <a:lvl5pPr marL="1371600" indent="0">
              <a:buNone/>
              <a:defRPr sz="1100">
                <a:solidFill>
                  <a:schemeClr val="tx1">
                    <a:tint val="75000"/>
                  </a:schemeClr>
                </a:solidFill>
              </a:defRPr>
            </a:lvl5pPr>
            <a:lvl6pPr marL="1714500" indent="0">
              <a:buNone/>
              <a:defRPr sz="1100">
                <a:solidFill>
                  <a:schemeClr val="tx1">
                    <a:tint val="75000"/>
                  </a:schemeClr>
                </a:solidFill>
              </a:defRPr>
            </a:lvl6pPr>
            <a:lvl7pPr marL="2057400" indent="0">
              <a:buNone/>
              <a:defRPr sz="1100">
                <a:solidFill>
                  <a:schemeClr val="tx1">
                    <a:tint val="75000"/>
                  </a:schemeClr>
                </a:solidFill>
              </a:defRPr>
            </a:lvl7pPr>
            <a:lvl8pPr marL="2400300" indent="0">
              <a:buNone/>
              <a:defRPr sz="1100">
                <a:solidFill>
                  <a:schemeClr val="tx1">
                    <a:tint val="75000"/>
                  </a:schemeClr>
                </a:solidFill>
              </a:defRPr>
            </a:lvl8pPr>
            <a:lvl9pPr marL="2743200" indent="0">
              <a:buNone/>
              <a:defRPr sz="1100">
                <a:solidFill>
                  <a:schemeClr val="tx1">
                    <a:tint val="75000"/>
                  </a:schemeClr>
                </a:solidFill>
              </a:defRPr>
            </a:lvl9pPr>
          </a:lstStyle>
          <a:p>
            <a:pPr lvl="0"/>
            <a:r>
              <a:rPr lang="fr-FR" dirty="0"/>
              <a:t>Modifiez les styles du texte du masque</a:t>
            </a:r>
          </a:p>
        </p:txBody>
      </p:sp>
      <p:sp>
        <p:nvSpPr>
          <p:cNvPr id="4" name="Slide Number Placeholder 5"/>
          <p:cNvSpPr>
            <a:spLocks noGrp="1"/>
          </p:cNvSpPr>
          <p:nvPr>
            <p:ph type="sldNum" sz="quarter" idx="10"/>
          </p:nvPr>
        </p:nvSpPr>
        <p:spPr/>
        <p:txBody>
          <a:bodyPr/>
          <a:lstStyle>
            <a:lvl1pPr>
              <a:defRPr/>
            </a:lvl1pPr>
          </a:lstStyle>
          <a:p>
            <a:pPr>
              <a:defRPr/>
            </a:pPr>
            <a:fld id="{51348610-278D-1A4E-B4B9-28382AF8C557}" type="slidenum">
              <a:rPr lang="en-US"/>
              <a:pPr>
                <a:defRPr/>
              </a:pPr>
              <a:t>‹#›</a:t>
            </a:fld>
            <a:endParaRPr lang="en-US"/>
          </a:p>
        </p:txBody>
      </p:sp>
    </p:spTree>
    <p:extLst>
      <p:ext uri="{BB962C8B-B14F-4D97-AF65-F5344CB8AC3E}">
        <p14:creationId xmlns:p14="http://schemas.microsoft.com/office/powerpoint/2010/main" val="28483512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2" name="Title 1"/>
          <p:cNvSpPr>
            <a:spLocks noGrp="1"/>
          </p:cNvSpPr>
          <p:nvPr>
            <p:ph type="title"/>
          </p:nvPr>
        </p:nvSpPr>
        <p:spPr>
          <a:xfrm>
            <a:off x="698683" y="609600"/>
            <a:ext cx="6072182" cy="3022600"/>
          </a:xfrm>
        </p:spPr>
        <p:txBody>
          <a:bodyPr anchor="ctr">
            <a:normAutofit/>
          </a:bodyPr>
          <a:lstStyle>
            <a:lvl1pPr algn="l">
              <a:defRPr sz="3300" b="0" cap="none"/>
            </a:lvl1pPr>
          </a:lstStyle>
          <a:p>
            <a:r>
              <a:rPr lang="fr-FR" dirty="0"/>
              <a:t>Modifiez le style du titre</a:t>
            </a:r>
            <a:endParaRPr lang="en-US" dirty="0"/>
          </a:p>
        </p:txBody>
      </p:sp>
      <p:sp>
        <p:nvSpPr>
          <p:cNvPr id="3" name="Text Placeholder 2"/>
          <p:cNvSpPr>
            <a:spLocks noGrp="1"/>
          </p:cNvSpPr>
          <p:nvPr>
            <p:ph type="body" idx="1"/>
          </p:nvPr>
        </p:nvSpPr>
        <p:spPr>
          <a:xfrm>
            <a:off x="508135" y="4527448"/>
            <a:ext cx="6449180" cy="1513915"/>
          </a:xfrm>
        </p:spPr>
        <p:txBody>
          <a:bodyPr>
            <a:normAutofit/>
          </a:bodyPr>
          <a:lstStyle>
            <a:lvl1pPr marL="0" indent="0" algn="l">
              <a:buNone/>
              <a:defRPr sz="1400">
                <a:solidFill>
                  <a:schemeClr val="tx1"/>
                </a:solidFill>
              </a:defRPr>
            </a:lvl1pPr>
            <a:lvl2pPr marL="342900" indent="0">
              <a:buNone/>
              <a:defRPr sz="1400">
                <a:solidFill>
                  <a:schemeClr val="tx1">
                    <a:tint val="75000"/>
                  </a:schemeClr>
                </a:solidFill>
              </a:defRPr>
            </a:lvl2pPr>
            <a:lvl3pPr marL="685800" indent="0">
              <a:buNone/>
              <a:defRPr sz="1200">
                <a:solidFill>
                  <a:schemeClr val="tx1">
                    <a:tint val="75000"/>
                  </a:schemeClr>
                </a:solidFill>
              </a:defRPr>
            </a:lvl3pPr>
            <a:lvl4pPr marL="1028700" indent="0">
              <a:buNone/>
              <a:defRPr sz="1100">
                <a:solidFill>
                  <a:schemeClr val="tx1">
                    <a:tint val="75000"/>
                  </a:schemeClr>
                </a:solidFill>
              </a:defRPr>
            </a:lvl4pPr>
            <a:lvl5pPr marL="1371600" indent="0">
              <a:buNone/>
              <a:defRPr sz="1100">
                <a:solidFill>
                  <a:schemeClr val="tx1">
                    <a:tint val="75000"/>
                  </a:schemeClr>
                </a:solidFill>
              </a:defRPr>
            </a:lvl5pPr>
            <a:lvl6pPr marL="1714500" indent="0">
              <a:buNone/>
              <a:defRPr sz="1100">
                <a:solidFill>
                  <a:schemeClr val="tx1">
                    <a:tint val="75000"/>
                  </a:schemeClr>
                </a:solidFill>
              </a:defRPr>
            </a:lvl6pPr>
            <a:lvl7pPr marL="2057400" indent="0">
              <a:buNone/>
              <a:defRPr sz="1100">
                <a:solidFill>
                  <a:schemeClr val="tx1">
                    <a:tint val="75000"/>
                  </a:schemeClr>
                </a:solidFill>
              </a:defRPr>
            </a:lvl7pPr>
            <a:lvl8pPr marL="2400300" indent="0">
              <a:buNone/>
              <a:defRPr sz="1100">
                <a:solidFill>
                  <a:schemeClr val="tx1">
                    <a:tint val="75000"/>
                  </a:schemeClr>
                </a:solidFill>
              </a:defRPr>
            </a:lvl8pPr>
            <a:lvl9pPr marL="2743200" indent="0">
              <a:buNone/>
              <a:defRPr sz="1100">
                <a:solidFill>
                  <a:schemeClr val="tx1">
                    <a:tint val="75000"/>
                  </a:schemeClr>
                </a:solidFill>
              </a:defRPr>
            </a:lvl9pPr>
          </a:lstStyle>
          <a:p>
            <a:pPr lvl="0"/>
            <a:r>
              <a:rPr lang="fr-FR" dirty="0"/>
              <a:t>Modifiez les styles du texte du masque</a:t>
            </a:r>
          </a:p>
        </p:txBody>
      </p:sp>
      <p:sp>
        <p:nvSpPr>
          <p:cNvPr id="23" name="Text Placeholder 9"/>
          <p:cNvSpPr>
            <a:spLocks noGrp="1"/>
          </p:cNvSpPr>
          <p:nvPr>
            <p:ph type="body" sz="quarter" idx="13"/>
          </p:nvPr>
        </p:nvSpPr>
        <p:spPr>
          <a:xfrm>
            <a:off x="508134" y="4013200"/>
            <a:ext cx="6449181" cy="514248"/>
          </a:xfrm>
        </p:spPr>
        <p:txBody>
          <a:bodyPr anchor="b">
            <a:noAutofit/>
          </a:bodyPr>
          <a:lstStyle>
            <a:lvl1pPr marL="0" indent="0">
              <a:buFontTx/>
              <a:buNone/>
              <a:defRPr sz="1800">
                <a:solidFill>
                  <a:schemeClr val="tx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fr-FR" dirty="0"/>
              <a:t>Modifiez les styles du texte du masque</a:t>
            </a:r>
          </a:p>
        </p:txBody>
      </p:sp>
      <p:sp>
        <p:nvSpPr>
          <p:cNvPr id="5" name="Slide Number Placeholder 5"/>
          <p:cNvSpPr>
            <a:spLocks noGrp="1"/>
          </p:cNvSpPr>
          <p:nvPr>
            <p:ph type="sldNum" sz="quarter" idx="14"/>
          </p:nvPr>
        </p:nvSpPr>
        <p:spPr/>
        <p:txBody>
          <a:bodyPr/>
          <a:lstStyle>
            <a:lvl1pPr>
              <a:defRPr/>
            </a:lvl1pPr>
          </a:lstStyle>
          <a:p>
            <a:pPr>
              <a:defRPr/>
            </a:pPr>
            <a:fld id="{9261441B-5EB8-FE40-9248-93D913AB96A1}" type="slidenum">
              <a:rPr lang="en-US"/>
              <a:pPr>
                <a:defRPr/>
              </a:pPr>
              <a:t>‹#›</a:t>
            </a:fld>
            <a:endParaRPr lang="en-US"/>
          </a:p>
        </p:txBody>
      </p:sp>
    </p:spTree>
    <p:extLst>
      <p:ext uri="{BB962C8B-B14F-4D97-AF65-F5344CB8AC3E}">
        <p14:creationId xmlns:p14="http://schemas.microsoft.com/office/powerpoint/2010/main" val="22122227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514484" y="609600"/>
            <a:ext cx="6442830" cy="3022600"/>
          </a:xfrm>
        </p:spPr>
        <p:txBody>
          <a:bodyPr anchor="ctr">
            <a:normAutofit/>
          </a:bodyPr>
          <a:lstStyle>
            <a:lvl1pPr algn="l">
              <a:defRPr sz="3300" b="0" cap="none">
                <a:solidFill>
                  <a:srgbClr val="FF6F00"/>
                </a:solidFill>
              </a:defRPr>
            </a:lvl1pPr>
          </a:lstStyle>
          <a:p>
            <a:r>
              <a:rPr lang="fr-FR" dirty="0"/>
              <a:t>Modifiez le style du titre</a:t>
            </a:r>
            <a:endParaRPr lang="en-US" dirty="0"/>
          </a:p>
        </p:txBody>
      </p:sp>
      <p:sp>
        <p:nvSpPr>
          <p:cNvPr id="3" name="Text Placeholder 2"/>
          <p:cNvSpPr>
            <a:spLocks noGrp="1"/>
          </p:cNvSpPr>
          <p:nvPr>
            <p:ph type="body" idx="1"/>
          </p:nvPr>
        </p:nvSpPr>
        <p:spPr>
          <a:xfrm>
            <a:off x="508135" y="4527448"/>
            <a:ext cx="6449180" cy="1513915"/>
          </a:xfrm>
        </p:spPr>
        <p:txBody>
          <a:bodyPr>
            <a:normAutofit/>
          </a:bodyPr>
          <a:lstStyle>
            <a:lvl1pPr marL="0" indent="0" algn="l">
              <a:buNone/>
              <a:defRPr sz="1400">
                <a:solidFill>
                  <a:schemeClr val="tx1"/>
                </a:solidFill>
              </a:defRPr>
            </a:lvl1pPr>
            <a:lvl2pPr marL="342900" indent="0">
              <a:buNone/>
              <a:defRPr sz="1400">
                <a:solidFill>
                  <a:schemeClr val="tx1">
                    <a:tint val="75000"/>
                  </a:schemeClr>
                </a:solidFill>
              </a:defRPr>
            </a:lvl2pPr>
            <a:lvl3pPr marL="685800" indent="0">
              <a:buNone/>
              <a:defRPr sz="1200">
                <a:solidFill>
                  <a:schemeClr val="tx1">
                    <a:tint val="75000"/>
                  </a:schemeClr>
                </a:solidFill>
              </a:defRPr>
            </a:lvl3pPr>
            <a:lvl4pPr marL="1028700" indent="0">
              <a:buNone/>
              <a:defRPr sz="1100">
                <a:solidFill>
                  <a:schemeClr val="tx1">
                    <a:tint val="75000"/>
                  </a:schemeClr>
                </a:solidFill>
              </a:defRPr>
            </a:lvl4pPr>
            <a:lvl5pPr marL="1371600" indent="0">
              <a:buNone/>
              <a:defRPr sz="1100">
                <a:solidFill>
                  <a:schemeClr val="tx1">
                    <a:tint val="75000"/>
                  </a:schemeClr>
                </a:solidFill>
              </a:defRPr>
            </a:lvl5pPr>
            <a:lvl6pPr marL="1714500" indent="0">
              <a:buNone/>
              <a:defRPr sz="1100">
                <a:solidFill>
                  <a:schemeClr val="tx1">
                    <a:tint val="75000"/>
                  </a:schemeClr>
                </a:solidFill>
              </a:defRPr>
            </a:lvl6pPr>
            <a:lvl7pPr marL="2057400" indent="0">
              <a:buNone/>
              <a:defRPr sz="1100">
                <a:solidFill>
                  <a:schemeClr val="tx1">
                    <a:tint val="75000"/>
                  </a:schemeClr>
                </a:solidFill>
              </a:defRPr>
            </a:lvl7pPr>
            <a:lvl8pPr marL="2400300" indent="0">
              <a:buNone/>
              <a:defRPr sz="1100">
                <a:solidFill>
                  <a:schemeClr val="tx1">
                    <a:tint val="75000"/>
                  </a:schemeClr>
                </a:solidFill>
              </a:defRPr>
            </a:lvl8pPr>
            <a:lvl9pPr marL="2743200" indent="0">
              <a:buNone/>
              <a:defRPr sz="1100">
                <a:solidFill>
                  <a:schemeClr val="tx1">
                    <a:tint val="75000"/>
                  </a:schemeClr>
                </a:solidFill>
              </a:defRPr>
            </a:lvl9pPr>
          </a:lstStyle>
          <a:p>
            <a:pPr lvl="0"/>
            <a:r>
              <a:rPr lang="fr-FR" dirty="0"/>
              <a:t>Modifiez les styles du texte du masque</a:t>
            </a:r>
          </a:p>
        </p:txBody>
      </p:sp>
      <p:sp>
        <p:nvSpPr>
          <p:cNvPr id="23" name="Text Placeholder 9"/>
          <p:cNvSpPr>
            <a:spLocks noGrp="1"/>
          </p:cNvSpPr>
          <p:nvPr>
            <p:ph type="body" sz="quarter" idx="13"/>
          </p:nvPr>
        </p:nvSpPr>
        <p:spPr>
          <a:xfrm>
            <a:off x="508134" y="4013200"/>
            <a:ext cx="6449181" cy="514248"/>
          </a:xfrm>
        </p:spPr>
        <p:txBody>
          <a:bodyPr anchor="b">
            <a:noAutofit/>
          </a:bodyPr>
          <a:lstStyle>
            <a:lvl1pPr marL="0" indent="0">
              <a:buFontTx/>
              <a:buNone/>
              <a:defRPr sz="1800">
                <a:solidFill>
                  <a:srgbClr val="FF6F00"/>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fr-FR" dirty="0"/>
              <a:t>Modifiez les styles du texte du masque</a:t>
            </a:r>
          </a:p>
        </p:txBody>
      </p:sp>
      <p:sp>
        <p:nvSpPr>
          <p:cNvPr id="5" name="Slide Number Placeholder 5"/>
          <p:cNvSpPr>
            <a:spLocks noGrp="1"/>
          </p:cNvSpPr>
          <p:nvPr>
            <p:ph type="sldNum" sz="quarter" idx="14"/>
          </p:nvPr>
        </p:nvSpPr>
        <p:spPr/>
        <p:txBody>
          <a:bodyPr/>
          <a:lstStyle>
            <a:lvl1pPr>
              <a:defRPr/>
            </a:lvl1pPr>
          </a:lstStyle>
          <a:p>
            <a:pPr>
              <a:defRPr/>
            </a:pPr>
            <a:fld id="{F37F5EB4-F968-8F49-983E-2C26310D2939}" type="slidenum">
              <a:rPr lang="en-US"/>
              <a:pPr>
                <a:defRPr/>
              </a:pPr>
              <a:t>‹#›</a:t>
            </a:fld>
            <a:endParaRPr lang="en-US"/>
          </a:p>
        </p:txBody>
      </p:sp>
    </p:spTree>
    <p:extLst>
      <p:ext uri="{BB962C8B-B14F-4D97-AF65-F5344CB8AC3E}">
        <p14:creationId xmlns:p14="http://schemas.microsoft.com/office/powerpoint/2010/main" val="25575973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Modifiez le style du titre</a:t>
            </a:r>
            <a:endParaRPr lang="en-US" dirty="0"/>
          </a:p>
        </p:txBody>
      </p:sp>
      <p:sp>
        <p:nvSpPr>
          <p:cNvPr id="3" name="Vertical Text Placeholder 2"/>
          <p:cNvSpPr>
            <a:spLocks noGrp="1"/>
          </p:cNvSpPr>
          <p:nvPr>
            <p:ph type="body" orient="vert" idx="1"/>
          </p:nvPr>
        </p:nvSpPr>
        <p:spPr/>
        <p:txBody>
          <a:bodyPr vert="eaVert"/>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4" name="Slide Number Placeholder 5"/>
          <p:cNvSpPr>
            <a:spLocks noGrp="1"/>
          </p:cNvSpPr>
          <p:nvPr>
            <p:ph type="sldNum" sz="quarter" idx="10"/>
          </p:nvPr>
        </p:nvSpPr>
        <p:spPr/>
        <p:txBody>
          <a:bodyPr/>
          <a:lstStyle>
            <a:lvl1pPr>
              <a:defRPr/>
            </a:lvl1pPr>
          </a:lstStyle>
          <a:p>
            <a:pPr>
              <a:defRPr/>
            </a:pPr>
            <a:fld id="{AEDF1BF8-E5D2-4245-8696-A6882D335E06}" type="slidenum">
              <a:rPr lang="en-US"/>
              <a:pPr>
                <a:defRPr/>
              </a:pPr>
              <a:t>‹#›</a:t>
            </a:fld>
            <a:endParaRPr lang="en-US"/>
          </a:p>
        </p:txBody>
      </p:sp>
    </p:spTree>
    <p:extLst>
      <p:ext uri="{BB962C8B-B14F-4D97-AF65-F5344CB8AC3E}">
        <p14:creationId xmlns:p14="http://schemas.microsoft.com/office/powerpoint/2010/main" val="32418186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2"/>
            <a:ext cx="978812" cy="5251451"/>
          </a:xfrm>
        </p:spPr>
        <p:txBody>
          <a:bodyPr vert="eaVert" anchor="ctr"/>
          <a:lstStyle/>
          <a:p>
            <a:r>
              <a:rPr lang="fr-FR" dirty="0"/>
              <a:t>Modifiez le style du titre</a:t>
            </a:r>
            <a:endParaRPr lang="en-US" dirty="0"/>
          </a:p>
        </p:txBody>
      </p:sp>
      <p:sp>
        <p:nvSpPr>
          <p:cNvPr id="3" name="Vertical Text Placeholder 2"/>
          <p:cNvSpPr>
            <a:spLocks noGrp="1"/>
          </p:cNvSpPr>
          <p:nvPr>
            <p:ph type="body" orient="vert" idx="1"/>
          </p:nvPr>
        </p:nvSpPr>
        <p:spPr>
          <a:xfrm>
            <a:off x="508134" y="609601"/>
            <a:ext cx="5296492" cy="5251451"/>
          </a:xfrm>
        </p:spPr>
        <p:txBody>
          <a:bodyPr vert="eaVert"/>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4" name="Slide Number Placeholder 5"/>
          <p:cNvSpPr>
            <a:spLocks noGrp="1"/>
          </p:cNvSpPr>
          <p:nvPr>
            <p:ph type="sldNum" sz="quarter" idx="10"/>
          </p:nvPr>
        </p:nvSpPr>
        <p:spPr/>
        <p:txBody>
          <a:bodyPr/>
          <a:lstStyle>
            <a:lvl1pPr>
              <a:defRPr/>
            </a:lvl1pPr>
          </a:lstStyle>
          <a:p>
            <a:pPr>
              <a:defRPr/>
            </a:pPr>
            <a:fld id="{B80A8FE6-C763-6744-8817-0DE4C9B7CEB1}" type="slidenum">
              <a:rPr lang="en-US"/>
              <a:pPr>
                <a:defRPr/>
              </a:pPr>
              <a:t>‹#›</a:t>
            </a:fld>
            <a:endParaRPr lang="en-US"/>
          </a:p>
        </p:txBody>
      </p:sp>
    </p:spTree>
    <p:extLst>
      <p:ext uri="{BB962C8B-B14F-4D97-AF65-F5344CB8AC3E}">
        <p14:creationId xmlns:p14="http://schemas.microsoft.com/office/powerpoint/2010/main" val="36400945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700">
                <a:solidFill>
                  <a:srgbClr val="FF6F00"/>
                </a:solidFill>
              </a:defRPr>
            </a:lvl1pPr>
          </a:lstStyle>
          <a:p>
            <a:r>
              <a:rPr lang="fr-FR" dirty="0"/>
              <a:t>Modifiez le style du titre</a:t>
            </a:r>
            <a:endParaRPr lang="en-US" dirty="0"/>
          </a:p>
        </p:txBody>
      </p:sp>
      <p:sp>
        <p:nvSpPr>
          <p:cNvPr id="3" name="Content Placeholder 2"/>
          <p:cNvSpPr>
            <a:spLocks noGrp="1"/>
          </p:cNvSpPr>
          <p:nvPr>
            <p:ph idx="1"/>
          </p:nvPr>
        </p:nvSpPr>
        <p:spPr/>
        <p:txBody>
          <a:bodyPr/>
          <a:lstStyle>
            <a:lvl1pPr>
              <a:buClr>
                <a:schemeClr val="accent1"/>
              </a:buClr>
              <a:defRPr>
                <a:solidFill>
                  <a:schemeClr val="tx1"/>
                </a:solidFill>
              </a:defRPr>
            </a:lvl1pPr>
            <a:lvl2pPr marL="557213" indent="-214313">
              <a:buFont typeface="Wingdings" panose="05000000000000000000" pitchFamily="2" charset="2"/>
              <a:buChar char="Ø"/>
              <a:defRPr>
                <a:solidFill>
                  <a:schemeClr val="tx1"/>
                </a:solidFill>
              </a:defRPr>
            </a:lvl2pPr>
            <a:lvl3pPr marL="857250" indent="-171450">
              <a:buFont typeface="Wingdings 3" panose="05040102010807070707" pitchFamily="18" charset="2"/>
              <a:buChar char=""/>
              <a:defRPr>
                <a:solidFill>
                  <a:schemeClr val="tx1"/>
                </a:solidFill>
              </a:defRPr>
            </a:lvl3pPr>
            <a:lvl4pPr>
              <a:defRPr>
                <a:solidFill>
                  <a:schemeClr val="tx1"/>
                </a:solidFill>
              </a:defRPr>
            </a:lvl4pPr>
            <a:lvl5pPr marL="1543050" indent="-171450">
              <a:buFont typeface="Trebuchet MS" panose="020B0603020202020204" pitchFamily="34" charset="0"/>
              <a:buChar char="—"/>
              <a:defRPr>
                <a:solidFill>
                  <a:schemeClr val="tx1"/>
                </a:solidFill>
              </a:defRPr>
            </a:lvl5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4" name="Slide Number Placeholder 5"/>
          <p:cNvSpPr>
            <a:spLocks noGrp="1"/>
          </p:cNvSpPr>
          <p:nvPr>
            <p:ph type="sldNum" sz="quarter" idx="10"/>
          </p:nvPr>
        </p:nvSpPr>
        <p:spPr/>
        <p:txBody>
          <a:bodyPr/>
          <a:lstStyle>
            <a:lvl1pPr>
              <a:defRPr/>
            </a:lvl1pPr>
          </a:lstStyle>
          <a:p>
            <a:pPr>
              <a:defRPr/>
            </a:pPr>
            <a:fld id="{A8583651-B2E1-A249-B4E5-448B504B5C0C}" type="slidenum">
              <a:rPr lang="en-US"/>
              <a:pPr>
                <a:defRPr/>
              </a:pPr>
              <a:t>‹#›</a:t>
            </a:fld>
            <a:endParaRPr lang="en-US"/>
          </a:p>
        </p:txBody>
      </p:sp>
    </p:spTree>
    <p:extLst>
      <p:ext uri="{BB962C8B-B14F-4D97-AF65-F5344CB8AC3E}">
        <p14:creationId xmlns:p14="http://schemas.microsoft.com/office/powerpoint/2010/main" val="16592591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re de section">
    <p:spTree>
      <p:nvGrpSpPr>
        <p:cNvPr id="1" name=""/>
        <p:cNvGrpSpPr/>
        <p:nvPr/>
      </p:nvGrpSpPr>
      <p:grpSpPr>
        <a:xfrm>
          <a:off x="0" y="0"/>
          <a:ext cx="0" cy="0"/>
          <a:chOff x="0" y="0"/>
          <a:chExt cx="0" cy="0"/>
        </a:xfrm>
      </p:grpSpPr>
      <p:sp>
        <p:nvSpPr>
          <p:cNvPr id="6" name="Title 1"/>
          <p:cNvSpPr>
            <a:spLocks noGrp="1"/>
          </p:cNvSpPr>
          <p:nvPr>
            <p:ph type="title"/>
          </p:nvPr>
        </p:nvSpPr>
        <p:spPr>
          <a:xfrm>
            <a:off x="508135" y="2700868"/>
            <a:ext cx="6449180" cy="1826581"/>
          </a:xfrm>
        </p:spPr>
        <p:txBody>
          <a:bodyPr anchor="b"/>
          <a:lstStyle>
            <a:lvl1pPr algn="l">
              <a:defRPr sz="3000" b="0" cap="none">
                <a:solidFill>
                  <a:srgbClr val="FF6F00"/>
                </a:solidFill>
              </a:defRPr>
            </a:lvl1pPr>
          </a:lstStyle>
          <a:p>
            <a:r>
              <a:rPr lang="fr-FR" dirty="0"/>
              <a:t>Modifiez le style du titre</a:t>
            </a:r>
            <a:endParaRPr lang="en-US" dirty="0"/>
          </a:p>
        </p:txBody>
      </p:sp>
      <p:sp>
        <p:nvSpPr>
          <p:cNvPr id="8" name="Text Placeholder 2"/>
          <p:cNvSpPr>
            <a:spLocks noGrp="1"/>
          </p:cNvSpPr>
          <p:nvPr>
            <p:ph type="body" idx="1"/>
          </p:nvPr>
        </p:nvSpPr>
        <p:spPr>
          <a:xfrm>
            <a:off x="508135" y="4527448"/>
            <a:ext cx="6449180" cy="860400"/>
          </a:xfrm>
        </p:spPr>
        <p:txBody>
          <a:bodyPr/>
          <a:lstStyle>
            <a:lvl1pPr marL="0" indent="0" algn="l">
              <a:buNone/>
              <a:defRPr sz="1500">
                <a:solidFill>
                  <a:schemeClr val="tx1"/>
                </a:solidFill>
              </a:defRPr>
            </a:lvl1pPr>
            <a:lvl2pPr marL="342900" indent="0">
              <a:buNone/>
              <a:defRPr sz="1400">
                <a:solidFill>
                  <a:schemeClr val="tx1">
                    <a:tint val="75000"/>
                  </a:schemeClr>
                </a:solidFill>
              </a:defRPr>
            </a:lvl2pPr>
            <a:lvl3pPr marL="685800" indent="0">
              <a:buNone/>
              <a:defRPr sz="1200">
                <a:solidFill>
                  <a:schemeClr val="tx1">
                    <a:tint val="75000"/>
                  </a:schemeClr>
                </a:solidFill>
              </a:defRPr>
            </a:lvl3pPr>
            <a:lvl4pPr marL="1028700" indent="0">
              <a:buNone/>
              <a:defRPr sz="1100">
                <a:solidFill>
                  <a:schemeClr val="tx1">
                    <a:tint val="75000"/>
                  </a:schemeClr>
                </a:solidFill>
              </a:defRPr>
            </a:lvl4pPr>
            <a:lvl5pPr marL="1371600" indent="0">
              <a:buNone/>
              <a:defRPr sz="1100">
                <a:solidFill>
                  <a:schemeClr val="tx1">
                    <a:tint val="75000"/>
                  </a:schemeClr>
                </a:solidFill>
              </a:defRPr>
            </a:lvl5pPr>
            <a:lvl6pPr marL="1714500" indent="0">
              <a:buNone/>
              <a:defRPr sz="1100">
                <a:solidFill>
                  <a:schemeClr val="tx1">
                    <a:tint val="75000"/>
                  </a:schemeClr>
                </a:solidFill>
              </a:defRPr>
            </a:lvl6pPr>
            <a:lvl7pPr marL="2057400" indent="0">
              <a:buNone/>
              <a:defRPr sz="1100">
                <a:solidFill>
                  <a:schemeClr val="tx1">
                    <a:tint val="75000"/>
                  </a:schemeClr>
                </a:solidFill>
              </a:defRPr>
            </a:lvl7pPr>
            <a:lvl8pPr marL="2400300" indent="0">
              <a:buNone/>
              <a:defRPr sz="1100">
                <a:solidFill>
                  <a:schemeClr val="tx1">
                    <a:tint val="75000"/>
                  </a:schemeClr>
                </a:solidFill>
              </a:defRPr>
            </a:lvl8pPr>
            <a:lvl9pPr marL="2743200" indent="0">
              <a:buNone/>
              <a:defRPr sz="1100">
                <a:solidFill>
                  <a:schemeClr val="tx1">
                    <a:tint val="75000"/>
                  </a:schemeClr>
                </a:solidFill>
              </a:defRPr>
            </a:lvl9pPr>
          </a:lstStyle>
          <a:p>
            <a:pPr lvl="0"/>
            <a:r>
              <a:rPr lang="fr-FR" dirty="0"/>
              <a:t>Modifiez les styles du texte du masque</a:t>
            </a:r>
          </a:p>
        </p:txBody>
      </p:sp>
      <p:sp>
        <p:nvSpPr>
          <p:cNvPr id="4" name="Slide Number Placeholder 5"/>
          <p:cNvSpPr>
            <a:spLocks noGrp="1"/>
          </p:cNvSpPr>
          <p:nvPr>
            <p:ph type="sldNum" sz="quarter" idx="10"/>
          </p:nvPr>
        </p:nvSpPr>
        <p:spPr/>
        <p:txBody>
          <a:bodyPr/>
          <a:lstStyle>
            <a:lvl1pPr>
              <a:defRPr/>
            </a:lvl1pPr>
          </a:lstStyle>
          <a:p>
            <a:pPr>
              <a:defRPr/>
            </a:pPr>
            <a:fld id="{CBC30487-764D-DA45-9979-B8C3ED1ED5B7}" type="slidenum">
              <a:rPr lang="en-US"/>
              <a:pPr>
                <a:defRPr/>
              </a:pPr>
              <a:t>‹#›</a:t>
            </a:fld>
            <a:endParaRPr lang="en-US"/>
          </a:p>
        </p:txBody>
      </p:sp>
    </p:spTree>
    <p:extLst>
      <p:ext uri="{BB962C8B-B14F-4D97-AF65-F5344CB8AC3E}">
        <p14:creationId xmlns:p14="http://schemas.microsoft.com/office/powerpoint/2010/main" val="22335048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a:t>Modifiez le style du titre</a:t>
            </a:r>
            <a:endParaRPr lang="en-US" dirty="0"/>
          </a:p>
        </p:txBody>
      </p:sp>
      <p:sp>
        <p:nvSpPr>
          <p:cNvPr id="3" name="Text Placeholder 2"/>
          <p:cNvSpPr>
            <a:spLocks noGrp="1"/>
          </p:cNvSpPr>
          <p:nvPr>
            <p:ph type="body" idx="1"/>
          </p:nvPr>
        </p:nvSpPr>
        <p:spPr>
          <a:xfrm>
            <a:off x="506944" y="1451291"/>
            <a:ext cx="3140035" cy="803395"/>
          </a:xfrm>
        </p:spPr>
        <p:txBody>
          <a:bodyPr anchor="b">
            <a:noAutofit/>
          </a:bodyPr>
          <a:lstStyle>
            <a:lvl1pPr marL="0" indent="0">
              <a:buNone/>
              <a:defRPr sz="1800" b="0">
                <a:solidFill>
                  <a:schemeClr val="tx1"/>
                </a:solidFill>
              </a:defRPr>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dirty="0"/>
              <a:t>Modifiez les styles du texte du masque</a:t>
            </a:r>
          </a:p>
        </p:txBody>
      </p:sp>
      <p:sp>
        <p:nvSpPr>
          <p:cNvPr id="4" name="Content Placeholder 3"/>
          <p:cNvSpPr>
            <a:spLocks noGrp="1"/>
          </p:cNvSpPr>
          <p:nvPr>
            <p:ph sz="half" idx="2"/>
          </p:nvPr>
        </p:nvSpPr>
        <p:spPr>
          <a:xfrm>
            <a:off x="506944" y="2306518"/>
            <a:ext cx="3140035" cy="3734846"/>
          </a:xfrm>
        </p:spPr>
        <p:txBody>
          <a:bodyPr>
            <a:normAutofit/>
          </a:body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5" name="Text Placeholder 4"/>
          <p:cNvSpPr>
            <a:spLocks noGrp="1"/>
          </p:cNvSpPr>
          <p:nvPr>
            <p:ph type="body" sz="quarter" idx="3"/>
          </p:nvPr>
        </p:nvSpPr>
        <p:spPr>
          <a:xfrm>
            <a:off x="3817284" y="1438335"/>
            <a:ext cx="3140031" cy="829310"/>
          </a:xfrm>
        </p:spPr>
        <p:txBody>
          <a:bodyPr anchor="b">
            <a:noAutofit/>
          </a:bodyPr>
          <a:lstStyle>
            <a:lvl1pPr marL="0" indent="0">
              <a:buNone/>
              <a:defRPr sz="1800" b="0"/>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Modifiez les styles du texte du masque</a:t>
            </a:r>
          </a:p>
        </p:txBody>
      </p:sp>
      <p:sp>
        <p:nvSpPr>
          <p:cNvPr id="6" name="Content Placeholder 5"/>
          <p:cNvSpPr>
            <a:spLocks noGrp="1"/>
          </p:cNvSpPr>
          <p:nvPr>
            <p:ph sz="quarter" idx="4"/>
          </p:nvPr>
        </p:nvSpPr>
        <p:spPr>
          <a:xfrm>
            <a:off x="3817283" y="2319477"/>
            <a:ext cx="3140030" cy="3721888"/>
          </a:xfrm>
        </p:spPr>
        <p:txBody>
          <a:bodyPr>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Slide Number Placeholder 5"/>
          <p:cNvSpPr>
            <a:spLocks noGrp="1"/>
          </p:cNvSpPr>
          <p:nvPr>
            <p:ph type="sldNum" sz="quarter" idx="10"/>
          </p:nvPr>
        </p:nvSpPr>
        <p:spPr/>
        <p:txBody>
          <a:bodyPr/>
          <a:lstStyle>
            <a:lvl1pPr>
              <a:defRPr/>
            </a:lvl1pPr>
          </a:lstStyle>
          <a:p>
            <a:pPr>
              <a:defRPr/>
            </a:pPr>
            <a:fld id="{C3AFFB6B-7BEF-A54F-AB9B-8CCDB2F09394}" type="slidenum">
              <a:rPr lang="en-US"/>
              <a:pPr>
                <a:defRPr/>
              </a:pPr>
              <a:t>‹#›</a:t>
            </a:fld>
            <a:endParaRPr lang="en-US"/>
          </a:p>
        </p:txBody>
      </p:sp>
    </p:spTree>
    <p:extLst>
      <p:ext uri="{BB962C8B-B14F-4D97-AF65-F5344CB8AC3E}">
        <p14:creationId xmlns:p14="http://schemas.microsoft.com/office/powerpoint/2010/main" val="42741924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Avancement">
    <p:spTree>
      <p:nvGrpSpPr>
        <p:cNvPr id="1" name=""/>
        <p:cNvGrpSpPr/>
        <p:nvPr/>
      </p:nvGrpSpPr>
      <p:grpSpPr>
        <a:xfrm>
          <a:off x="0" y="0"/>
          <a:ext cx="0" cy="0"/>
          <a:chOff x="0" y="0"/>
          <a:chExt cx="0" cy="0"/>
        </a:xfrm>
      </p:grpSpPr>
      <p:sp>
        <p:nvSpPr>
          <p:cNvPr id="5" name="Title 1"/>
          <p:cNvSpPr>
            <a:spLocks noGrp="1"/>
          </p:cNvSpPr>
          <p:nvPr>
            <p:ph type="title"/>
          </p:nvPr>
        </p:nvSpPr>
        <p:spPr>
          <a:xfrm>
            <a:off x="508134" y="609601"/>
            <a:ext cx="6449180" cy="699155"/>
          </a:xfrm>
        </p:spPr>
        <p:txBody>
          <a:bodyPr/>
          <a:lstStyle>
            <a:lvl1pPr>
              <a:defRPr>
                <a:solidFill>
                  <a:srgbClr val="FF6F00"/>
                </a:solidFill>
              </a:defRPr>
            </a:lvl1pPr>
          </a:lstStyle>
          <a:p>
            <a:r>
              <a:rPr lang="fr-FR" dirty="0"/>
              <a:t>Modifiez le style du titre</a:t>
            </a:r>
            <a:endParaRPr lang="en-US" dirty="0"/>
          </a:p>
        </p:txBody>
      </p:sp>
      <p:sp>
        <p:nvSpPr>
          <p:cNvPr id="6" name="Text Placeholder 2"/>
          <p:cNvSpPr>
            <a:spLocks noGrp="1"/>
          </p:cNvSpPr>
          <p:nvPr>
            <p:ph type="body" idx="1"/>
          </p:nvPr>
        </p:nvSpPr>
        <p:spPr>
          <a:xfrm>
            <a:off x="506944" y="1451291"/>
            <a:ext cx="3140035" cy="803395"/>
          </a:xfrm>
        </p:spPr>
        <p:txBody>
          <a:bodyPr anchor="b">
            <a:noAutofit/>
          </a:bodyPr>
          <a:lstStyle>
            <a:lvl1pPr marL="0" indent="0">
              <a:buNone/>
              <a:defRPr sz="1800" b="0"/>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dirty="0"/>
              <a:t>Modifiez les styles du texte du masque</a:t>
            </a:r>
          </a:p>
        </p:txBody>
      </p:sp>
      <p:sp>
        <p:nvSpPr>
          <p:cNvPr id="7" name="Content Placeholder 3"/>
          <p:cNvSpPr>
            <a:spLocks noGrp="1"/>
          </p:cNvSpPr>
          <p:nvPr>
            <p:ph sz="half" idx="2"/>
          </p:nvPr>
        </p:nvSpPr>
        <p:spPr>
          <a:xfrm>
            <a:off x="506944" y="2306518"/>
            <a:ext cx="3140035" cy="3734846"/>
          </a:xfrm>
        </p:spPr>
        <p:txBody>
          <a:bodyPr>
            <a:normAutofit/>
          </a:body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8" name="Text Placeholder 4"/>
          <p:cNvSpPr>
            <a:spLocks noGrp="1"/>
          </p:cNvSpPr>
          <p:nvPr>
            <p:ph type="body" sz="quarter" idx="3"/>
          </p:nvPr>
        </p:nvSpPr>
        <p:spPr>
          <a:xfrm>
            <a:off x="3817284" y="1438335"/>
            <a:ext cx="3140031" cy="829310"/>
          </a:xfrm>
        </p:spPr>
        <p:txBody>
          <a:bodyPr anchor="b">
            <a:noAutofit/>
          </a:bodyPr>
          <a:lstStyle>
            <a:lvl1pPr marL="0" indent="0">
              <a:buNone/>
              <a:defRPr sz="1800" b="0"/>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dirty="0"/>
              <a:t>Modifiez les styles du texte du masque</a:t>
            </a:r>
          </a:p>
        </p:txBody>
      </p:sp>
      <p:sp>
        <p:nvSpPr>
          <p:cNvPr id="10" name="Content Placeholder 5"/>
          <p:cNvSpPr>
            <a:spLocks noGrp="1"/>
          </p:cNvSpPr>
          <p:nvPr>
            <p:ph sz="quarter" idx="4"/>
          </p:nvPr>
        </p:nvSpPr>
        <p:spPr>
          <a:xfrm>
            <a:off x="3817283" y="2319477"/>
            <a:ext cx="3140030" cy="3721888"/>
          </a:xfrm>
        </p:spPr>
        <p:txBody>
          <a:bodyPr>
            <a:normAutofit/>
          </a:body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9" name="Slide Number Placeholder 5"/>
          <p:cNvSpPr>
            <a:spLocks noGrp="1"/>
          </p:cNvSpPr>
          <p:nvPr>
            <p:ph type="sldNum" sz="quarter" idx="10"/>
          </p:nvPr>
        </p:nvSpPr>
        <p:spPr/>
        <p:txBody>
          <a:bodyPr/>
          <a:lstStyle>
            <a:lvl1pPr>
              <a:defRPr/>
            </a:lvl1pPr>
          </a:lstStyle>
          <a:p>
            <a:pPr>
              <a:defRPr/>
            </a:pPr>
            <a:fld id="{008C40D1-C45E-2044-97F3-903978BB9A8E}" type="slidenum">
              <a:rPr lang="en-US"/>
              <a:pPr>
                <a:defRPr/>
              </a:pPr>
              <a:t>‹#›</a:t>
            </a:fld>
            <a:endParaRPr lang="en-US"/>
          </a:p>
        </p:txBody>
      </p:sp>
    </p:spTree>
    <p:extLst>
      <p:ext uri="{BB962C8B-B14F-4D97-AF65-F5344CB8AC3E}">
        <p14:creationId xmlns:p14="http://schemas.microsoft.com/office/powerpoint/2010/main" val="29390051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a:xfrm>
            <a:off x="508134" y="609601"/>
            <a:ext cx="6449180" cy="686196"/>
          </a:xfrm>
        </p:spPr>
        <p:txBody>
          <a:bodyPr/>
          <a:lstStyle/>
          <a:p>
            <a:r>
              <a:rPr lang="fr-FR" dirty="0"/>
              <a:t>Modifiez le style du titre</a:t>
            </a:r>
            <a:endParaRPr lang="en-US" dirty="0"/>
          </a:p>
        </p:txBody>
      </p:sp>
      <p:sp>
        <p:nvSpPr>
          <p:cNvPr id="3" name="Slide Number Placeholder 5"/>
          <p:cNvSpPr>
            <a:spLocks noGrp="1"/>
          </p:cNvSpPr>
          <p:nvPr>
            <p:ph type="sldNum" sz="quarter" idx="10"/>
          </p:nvPr>
        </p:nvSpPr>
        <p:spPr/>
        <p:txBody>
          <a:bodyPr/>
          <a:lstStyle>
            <a:lvl1pPr>
              <a:defRPr/>
            </a:lvl1pPr>
          </a:lstStyle>
          <a:p>
            <a:pPr>
              <a:defRPr/>
            </a:pPr>
            <a:fld id="{A0E56CC0-3A63-A44F-8979-316ECB8CE580}" type="slidenum">
              <a:rPr lang="en-US"/>
              <a:pPr>
                <a:defRPr/>
              </a:pPr>
              <a:t>‹#›</a:t>
            </a:fld>
            <a:endParaRPr lang="en-US"/>
          </a:p>
        </p:txBody>
      </p:sp>
    </p:spTree>
    <p:extLst>
      <p:ext uri="{BB962C8B-B14F-4D97-AF65-F5344CB8AC3E}">
        <p14:creationId xmlns:p14="http://schemas.microsoft.com/office/powerpoint/2010/main" val="24947704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54B2E9E6-391E-734F-945E-6645E9947326}" type="slidenum">
              <a:rPr lang="en-US"/>
              <a:pPr>
                <a:defRPr/>
              </a:pPr>
              <a:t>‹#›</a:t>
            </a:fld>
            <a:endParaRPr lang="en-US"/>
          </a:p>
        </p:txBody>
      </p:sp>
    </p:spTree>
    <p:extLst>
      <p:ext uri="{BB962C8B-B14F-4D97-AF65-F5344CB8AC3E}">
        <p14:creationId xmlns:p14="http://schemas.microsoft.com/office/powerpoint/2010/main" val="30012243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508135" y="1498605"/>
            <a:ext cx="2891649" cy="1278467"/>
          </a:xfrm>
        </p:spPr>
        <p:txBody>
          <a:bodyPr anchor="b">
            <a:normAutofit/>
          </a:bodyPr>
          <a:lstStyle>
            <a:lvl1pPr>
              <a:defRPr sz="1500"/>
            </a:lvl1pPr>
          </a:lstStyle>
          <a:p>
            <a:r>
              <a:rPr lang="fr-FR"/>
              <a:t>Modifiez le style du titre</a:t>
            </a:r>
            <a:endParaRPr lang="en-US" dirty="0"/>
          </a:p>
        </p:txBody>
      </p:sp>
      <p:sp>
        <p:nvSpPr>
          <p:cNvPr id="3" name="Content Placeholder 2"/>
          <p:cNvSpPr>
            <a:spLocks noGrp="1"/>
          </p:cNvSpPr>
          <p:nvPr>
            <p:ph idx="1"/>
          </p:nvPr>
        </p:nvSpPr>
        <p:spPr>
          <a:xfrm>
            <a:off x="3571276" y="514926"/>
            <a:ext cx="3386038" cy="5526437"/>
          </a:xfrm>
        </p:spPr>
        <p:txBody>
          <a:bodyPr>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508135" y="2777070"/>
            <a:ext cx="2891649" cy="2584450"/>
          </a:xfrm>
        </p:spPr>
        <p:txBody>
          <a:bodyPr>
            <a:normAutofit/>
          </a:bodyPr>
          <a:lstStyle>
            <a:lvl1pPr marL="0" indent="0">
              <a:buNone/>
              <a:defRPr sz="1100">
                <a:solidFill>
                  <a:schemeClr val="tx1"/>
                </a:solidFill>
              </a:defRPr>
            </a:lvl1pPr>
            <a:lvl2pPr marL="342797" indent="0">
              <a:buNone/>
              <a:defRPr sz="1100"/>
            </a:lvl2pPr>
            <a:lvl3pPr marL="685595" indent="0">
              <a:buNone/>
              <a:defRPr sz="900"/>
            </a:lvl3pPr>
            <a:lvl4pPr marL="1028392" indent="0">
              <a:buNone/>
              <a:defRPr sz="800"/>
            </a:lvl4pPr>
            <a:lvl5pPr marL="1371188" indent="0">
              <a:buNone/>
              <a:defRPr sz="800"/>
            </a:lvl5pPr>
            <a:lvl6pPr marL="1713986" indent="0">
              <a:buNone/>
              <a:defRPr sz="800"/>
            </a:lvl6pPr>
            <a:lvl7pPr marL="2056783" indent="0">
              <a:buNone/>
              <a:defRPr sz="800"/>
            </a:lvl7pPr>
            <a:lvl8pPr marL="2399580" indent="0">
              <a:buNone/>
              <a:defRPr sz="800"/>
            </a:lvl8pPr>
            <a:lvl9pPr marL="2742377" indent="0">
              <a:buNone/>
              <a:defRPr sz="800"/>
            </a:lvl9pPr>
          </a:lstStyle>
          <a:p>
            <a:pPr lvl="0"/>
            <a:r>
              <a:rPr lang="fr-FR" dirty="0"/>
              <a:t>Modifiez les styles du texte du masque</a:t>
            </a:r>
          </a:p>
        </p:txBody>
      </p:sp>
      <p:sp>
        <p:nvSpPr>
          <p:cNvPr id="5" name="Slide Number Placeholder 5"/>
          <p:cNvSpPr>
            <a:spLocks noGrp="1"/>
          </p:cNvSpPr>
          <p:nvPr>
            <p:ph type="sldNum" sz="quarter" idx="10"/>
          </p:nvPr>
        </p:nvSpPr>
        <p:spPr/>
        <p:txBody>
          <a:bodyPr/>
          <a:lstStyle>
            <a:lvl1pPr>
              <a:defRPr/>
            </a:lvl1pPr>
          </a:lstStyle>
          <a:p>
            <a:pPr>
              <a:defRPr/>
            </a:pPr>
            <a:fld id="{8DB79083-3ADE-7D4D-82A3-1A5C885D516F}" type="slidenum">
              <a:rPr lang="en-US"/>
              <a:pPr>
                <a:defRPr/>
              </a:pPr>
              <a:t>‹#›</a:t>
            </a:fld>
            <a:endParaRPr lang="en-US"/>
          </a:p>
        </p:txBody>
      </p:sp>
    </p:spTree>
    <p:extLst>
      <p:ext uri="{BB962C8B-B14F-4D97-AF65-F5344CB8AC3E}">
        <p14:creationId xmlns:p14="http://schemas.microsoft.com/office/powerpoint/2010/main" val="21035806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508133" y="4800600"/>
            <a:ext cx="6449180" cy="566738"/>
          </a:xfrm>
        </p:spPr>
        <p:txBody>
          <a:bodyPr anchor="b">
            <a:normAutofit/>
          </a:bodyPr>
          <a:lstStyle>
            <a:lvl1pPr algn="l">
              <a:defRPr sz="1800" b="0"/>
            </a:lvl1pPr>
          </a:lstStyle>
          <a:p>
            <a:r>
              <a:rPr lang="fr-FR"/>
              <a:t>Modifiez le style du titre</a:t>
            </a:r>
            <a:endParaRPr lang="en-US" dirty="0"/>
          </a:p>
        </p:txBody>
      </p:sp>
      <p:sp>
        <p:nvSpPr>
          <p:cNvPr id="3" name="Picture Placeholder 2"/>
          <p:cNvSpPr>
            <a:spLocks noGrp="1" noChangeAspect="1"/>
          </p:cNvSpPr>
          <p:nvPr>
            <p:ph type="pic" idx="1"/>
          </p:nvPr>
        </p:nvSpPr>
        <p:spPr>
          <a:xfrm>
            <a:off x="508134" y="609600"/>
            <a:ext cx="6449180" cy="3845719"/>
          </a:xfrm>
        </p:spPr>
        <p:txBody>
          <a:bodyPr rtlCol="0" anchor="ctr">
            <a:normAutofit/>
          </a:bodyPr>
          <a:lstStyle>
            <a:lvl1pPr marL="0" indent="0" algn="ctr">
              <a:buNone/>
              <a:defRPr sz="12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fr-FR" noProof="0"/>
              <a:t>Cliquez sur l'icône pour ajouter une image</a:t>
            </a:r>
            <a:endParaRPr lang="en-US" noProof="0"/>
          </a:p>
        </p:txBody>
      </p:sp>
      <p:sp>
        <p:nvSpPr>
          <p:cNvPr id="4" name="Text Placeholder 3"/>
          <p:cNvSpPr>
            <a:spLocks noGrp="1"/>
          </p:cNvSpPr>
          <p:nvPr>
            <p:ph type="body" sz="half" idx="2"/>
          </p:nvPr>
        </p:nvSpPr>
        <p:spPr>
          <a:xfrm>
            <a:off x="508133" y="5367339"/>
            <a:ext cx="6449180" cy="674024"/>
          </a:xfrm>
        </p:spPr>
        <p:txBody>
          <a:bodyPr>
            <a:normAutofit/>
          </a:bodyPr>
          <a:lstStyle>
            <a:lvl1pPr marL="0" indent="0">
              <a:buNone/>
              <a:defRPr sz="900">
                <a:solidFill>
                  <a:schemeClr val="tx1"/>
                </a:solidFill>
              </a:defRPr>
            </a:lvl1pPr>
            <a:lvl2pPr marL="342900" indent="0">
              <a:buNone/>
              <a:defRPr sz="900"/>
            </a:lvl2pPr>
            <a:lvl3pPr marL="685800" indent="0">
              <a:buNone/>
              <a:defRPr sz="800"/>
            </a:lvl3pPr>
            <a:lvl4pPr marL="1028700" indent="0">
              <a:buNone/>
              <a:defRPr sz="700"/>
            </a:lvl4pPr>
            <a:lvl5pPr marL="1371600" indent="0">
              <a:buNone/>
              <a:defRPr sz="700"/>
            </a:lvl5pPr>
            <a:lvl6pPr marL="1714500" indent="0">
              <a:buNone/>
              <a:defRPr sz="700"/>
            </a:lvl6pPr>
            <a:lvl7pPr marL="2057400" indent="0">
              <a:buNone/>
              <a:defRPr sz="700"/>
            </a:lvl7pPr>
            <a:lvl8pPr marL="2400300" indent="0">
              <a:buNone/>
              <a:defRPr sz="700"/>
            </a:lvl8pPr>
            <a:lvl9pPr marL="2743200" indent="0">
              <a:buNone/>
              <a:defRPr sz="700"/>
            </a:lvl9pPr>
          </a:lstStyle>
          <a:p>
            <a:pPr lvl="0"/>
            <a:r>
              <a:rPr lang="fr-FR" dirty="0"/>
              <a:t>Modifiez les styles du texte du masque</a:t>
            </a:r>
          </a:p>
        </p:txBody>
      </p:sp>
      <p:sp>
        <p:nvSpPr>
          <p:cNvPr id="5" name="Slide Number Placeholder 5"/>
          <p:cNvSpPr>
            <a:spLocks noGrp="1"/>
          </p:cNvSpPr>
          <p:nvPr>
            <p:ph type="sldNum" sz="quarter" idx="10"/>
          </p:nvPr>
        </p:nvSpPr>
        <p:spPr/>
        <p:txBody>
          <a:bodyPr/>
          <a:lstStyle>
            <a:lvl1pPr>
              <a:defRPr/>
            </a:lvl1pPr>
          </a:lstStyle>
          <a:p>
            <a:pPr>
              <a:defRPr/>
            </a:pPr>
            <a:fld id="{59049674-7D1A-304F-985D-1B0BC9412910}" type="slidenum">
              <a:rPr lang="en-US"/>
              <a:pPr>
                <a:defRPr/>
              </a:pPr>
              <a:t>‹#›</a:t>
            </a:fld>
            <a:endParaRPr lang="en-US"/>
          </a:p>
        </p:txBody>
      </p:sp>
    </p:spTree>
    <p:extLst>
      <p:ext uri="{BB962C8B-B14F-4D97-AF65-F5344CB8AC3E}">
        <p14:creationId xmlns:p14="http://schemas.microsoft.com/office/powerpoint/2010/main" val="4892374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7" name="Straight Connector 6"/>
          <p:cNvCxnSpPr/>
          <p:nvPr/>
        </p:nvCxnSpPr>
        <p:spPr>
          <a:xfrm flipV="1">
            <a:off x="5560219" y="3681413"/>
            <a:ext cx="3574256"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7019925" y="0"/>
            <a:ext cx="9144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9" name="Freeform 8"/>
          <p:cNvSpPr/>
          <p:nvPr/>
        </p:nvSpPr>
        <p:spPr>
          <a:xfrm>
            <a:off x="6891338" y="-7939"/>
            <a:ext cx="2255044" cy="6865939"/>
          </a:xfrm>
          <a:custGeom>
            <a:avLst/>
            <a:gdLst>
              <a:gd name="connsiteX0" fmla="*/ 2023534 w 3005667"/>
              <a:gd name="connsiteY0" fmla="*/ 8467 h 6866467"/>
              <a:gd name="connsiteX1" fmla="*/ 0 w 3005667"/>
              <a:gd name="connsiteY1" fmla="*/ 6866467 h 6866467"/>
              <a:gd name="connsiteX2" fmla="*/ 2997200 w 3005667"/>
              <a:gd name="connsiteY2" fmla="*/ 6858000 h 6866467"/>
              <a:gd name="connsiteX3" fmla="*/ 3005667 w 3005667"/>
              <a:gd name="connsiteY3" fmla="*/ 0 h 6866467"/>
              <a:gd name="connsiteX4" fmla="*/ 2023534 w 3005667"/>
              <a:gd name="connsiteY4" fmla="*/ 8467 h 68664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05667" h="6866467">
                <a:moveTo>
                  <a:pt x="2023534" y="8467"/>
                </a:moveTo>
                <a:lnTo>
                  <a:pt x="0" y="6866467"/>
                </a:lnTo>
                <a:lnTo>
                  <a:pt x="2997200" y="6858000"/>
                </a:lnTo>
                <a:cubicBezTo>
                  <a:pt x="3000022" y="4572000"/>
                  <a:pt x="3002845" y="2286000"/>
                  <a:pt x="3005667" y="0"/>
                </a:cubicBezTo>
                <a:lnTo>
                  <a:pt x="2023534" y="8467"/>
                </a:lnTo>
                <a:close/>
              </a:path>
            </a:pathLst>
          </a:custGeom>
          <a:solidFill>
            <a:srgbClr val="FF6F00">
              <a:alpha val="30000"/>
            </a:srgbClr>
          </a:solidFill>
          <a:ln>
            <a:noFill/>
          </a:ln>
          <a:effectLst/>
        </p:spPr>
        <p:style>
          <a:lnRef idx="1">
            <a:schemeClr val="accent1"/>
          </a:lnRef>
          <a:fillRef idx="3">
            <a:schemeClr val="accent1"/>
          </a:fillRef>
          <a:effectRef idx="2">
            <a:schemeClr val="accent1"/>
          </a:effectRef>
          <a:fontRef idx="minor">
            <a:schemeClr val="lt1"/>
          </a:fontRef>
        </p:style>
        <p:txBody>
          <a:bodyPr lIns="68580" tIns="34290" rIns="68580" bIns="34290" anchor="ctr"/>
          <a:lstStyle/>
          <a:p>
            <a:pPr algn="ctr" eaLnBrk="1" fontAlgn="auto" hangingPunct="1">
              <a:spcBef>
                <a:spcPts val="0"/>
              </a:spcBef>
              <a:spcAft>
                <a:spcPts val="0"/>
              </a:spcAft>
              <a:defRPr/>
            </a:pPr>
            <a:endParaRPr lang="en-US"/>
          </a:p>
        </p:txBody>
      </p:sp>
      <p:sp>
        <p:nvSpPr>
          <p:cNvPr id="10" name="Freeform 9"/>
          <p:cNvSpPr/>
          <p:nvPr/>
        </p:nvSpPr>
        <p:spPr>
          <a:xfrm>
            <a:off x="7203281" y="-7939"/>
            <a:ext cx="1943100" cy="6865939"/>
          </a:xfrm>
          <a:custGeom>
            <a:avLst/>
            <a:gdLst>
              <a:gd name="connsiteX0" fmla="*/ 0 w 2590800"/>
              <a:gd name="connsiteY0" fmla="*/ 0 h 6866467"/>
              <a:gd name="connsiteX1" fmla="*/ 1202267 w 2590800"/>
              <a:gd name="connsiteY1" fmla="*/ 6866467 h 6866467"/>
              <a:gd name="connsiteX2" fmla="*/ 2590800 w 2590800"/>
              <a:gd name="connsiteY2" fmla="*/ 6866467 h 6866467"/>
              <a:gd name="connsiteX3" fmla="*/ 2582333 w 2590800"/>
              <a:gd name="connsiteY3" fmla="*/ 0 h 6866467"/>
              <a:gd name="connsiteX4" fmla="*/ 0 w 2590800"/>
              <a:gd name="connsiteY4" fmla="*/ 0 h 68664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90800" h="6866467">
                <a:moveTo>
                  <a:pt x="0" y="0"/>
                </a:moveTo>
                <a:lnTo>
                  <a:pt x="1202267" y="6866467"/>
                </a:lnTo>
                <a:lnTo>
                  <a:pt x="2590800" y="6866467"/>
                </a:lnTo>
                <a:cubicBezTo>
                  <a:pt x="2587978" y="4577645"/>
                  <a:pt x="2585155" y="2288822"/>
                  <a:pt x="2582333" y="0"/>
                </a:cubicBezTo>
                <a:lnTo>
                  <a:pt x="0" y="0"/>
                </a:lnTo>
                <a:close/>
              </a:path>
            </a:pathLst>
          </a:custGeom>
          <a:solidFill>
            <a:schemeClr val="accent2">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lIns="68580" tIns="34290" rIns="68580" bIns="34290" anchor="ctr"/>
          <a:lstStyle/>
          <a:p>
            <a:pPr algn="ctr" eaLnBrk="1" fontAlgn="auto" hangingPunct="1">
              <a:spcBef>
                <a:spcPts val="0"/>
              </a:spcBef>
              <a:spcAft>
                <a:spcPts val="0"/>
              </a:spcAft>
              <a:defRPr/>
            </a:pPr>
            <a:endParaRPr lang="en-US"/>
          </a:p>
        </p:txBody>
      </p:sp>
      <p:sp>
        <p:nvSpPr>
          <p:cNvPr id="11" name="Freeform 10"/>
          <p:cNvSpPr/>
          <p:nvPr/>
        </p:nvSpPr>
        <p:spPr>
          <a:xfrm>
            <a:off x="6700838" y="3048000"/>
            <a:ext cx="2445544" cy="3810000"/>
          </a:xfrm>
          <a:custGeom>
            <a:avLst/>
            <a:gdLst>
              <a:gd name="connsiteX0" fmla="*/ 0 w 3259667"/>
              <a:gd name="connsiteY0" fmla="*/ 3810000 h 3810000"/>
              <a:gd name="connsiteX1" fmla="*/ 3251200 w 3259667"/>
              <a:gd name="connsiteY1" fmla="*/ 0 h 3810000"/>
              <a:gd name="connsiteX2" fmla="*/ 3259667 w 3259667"/>
              <a:gd name="connsiteY2" fmla="*/ 3810000 h 3810000"/>
              <a:gd name="connsiteX3" fmla="*/ 0 w 3259667"/>
              <a:gd name="connsiteY3" fmla="*/ 3810000 h 3810000"/>
            </a:gdLst>
            <a:ahLst/>
            <a:cxnLst>
              <a:cxn ang="0">
                <a:pos x="connsiteX0" y="connsiteY0"/>
              </a:cxn>
              <a:cxn ang="0">
                <a:pos x="connsiteX1" y="connsiteY1"/>
              </a:cxn>
              <a:cxn ang="0">
                <a:pos x="connsiteX2" y="connsiteY2"/>
              </a:cxn>
              <a:cxn ang="0">
                <a:pos x="connsiteX3" y="connsiteY3"/>
              </a:cxn>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rgbClr val="438CFF">
              <a:alpha val="71765"/>
            </a:srgbClr>
          </a:solidFill>
          <a:ln>
            <a:noFill/>
          </a:ln>
          <a:effectLst/>
        </p:spPr>
        <p:style>
          <a:lnRef idx="1">
            <a:schemeClr val="accent1"/>
          </a:lnRef>
          <a:fillRef idx="3">
            <a:schemeClr val="accent1"/>
          </a:fillRef>
          <a:effectRef idx="2">
            <a:schemeClr val="accent1"/>
          </a:effectRef>
          <a:fontRef idx="minor">
            <a:schemeClr val="lt1"/>
          </a:fontRef>
        </p:style>
        <p:txBody>
          <a:bodyPr lIns="68580" tIns="34290" rIns="68580" bIns="34290" anchor="ctr"/>
          <a:lstStyle/>
          <a:p>
            <a:pPr algn="ctr" eaLnBrk="1" fontAlgn="auto" hangingPunct="1">
              <a:spcBef>
                <a:spcPts val="0"/>
              </a:spcBef>
              <a:spcAft>
                <a:spcPts val="0"/>
              </a:spcAft>
              <a:defRPr/>
            </a:pPr>
            <a:endParaRPr lang="en-US"/>
          </a:p>
        </p:txBody>
      </p:sp>
      <p:sp>
        <p:nvSpPr>
          <p:cNvPr id="12" name="Freeform 11"/>
          <p:cNvSpPr/>
          <p:nvPr/>
        </p:nvSpPr>
        <p:spPr>
          <a:xfrm>
            <a:off x="7005638" y="-7939"/>
            <a:ext cx="2140744" cy="6865939"/>
          </a:xfrm>
          <a:custGeom>
            <a:avLst/>
            <a:gdLst>
              <a:gd name="connsiteX0" fmla="*/ 0 w 2853267"/>
              <a:gd name="connsiteY0" fmla="*/ 0 h 6866467"/>
              <a:gd name="connsiteX1" fmla="*/ 2472267 w 2853267"/>
              <a:gd name="connsiteY1" fmla="*/ 6866467 h 6866467"/>
              <a:gd name="connsiteX2" fmla="*/ 2853267 w 2853267"/>
              <a:gd name="connsiteY2" fmla="*/ 6858000 h 6866467"/>
              <a:gd name="connsiteX3" fmla="*/ 2853267 w 2853267"/>
              <a:gd name="connsiteY3" fmla="*/ 0 h 6866467"/>
              <a:gd name="connsiteX4" fmla="*/ 0 w 2853267"/>
              <a:gd name="connsiteY4" fmla="*/ 0 h 68664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3267" h="6866467">
                <a:moveTo>
                  <a:pt x="0" y="0"/>
                </a:moveTo>
                <a:lnTo>
                  <a:pt x="2472267" y="6866467"/>
                </a:lnTo>
                <a:lnTo>
                  <a:pt x="2853267" y="6858000"/>
                </a:lnTo>
                <a:lnTo>
                  <a:pt x="2853267" y="0"/>
                </a:lnTo>
                <a:lnTo>
                  <a:pt x="0" y="0"/>
                </a:lnTo>
                <a:close/>
              </a:path>
            </a:pathLst>
          </a:custGeom>
          <a:solidFill>
            <a:srgbClr val="FF6F00">
              <a:alpha val="70000"/>
            </a:srgbClr>
          </a:solidFill>
          <a:ln>
            <a:noFill/>
          </a:ln>
          <a:effectLst/>
        </p:spPr>
        <p:style>
          <a:lnRef idx="1">
            <a:schemeClr val="accent1"/>
          </a:lnRef>
          <a:fillRef idx="3">
            <a:schemeClr val="accent1"/>
          </a:fillRef>
          <a:effectRef idx="2">
            <a:schemeClr val="accent1"/>
          </a:effectRef>
          <a:fontRef idx="minor">
            <a:schemeClr val="lt1"/>
          </a:fontRef>
        </p:style>
        <p:txBody>
          <a:bodyPr lIns="68580" tIns="34290" rIns="68580" bIns="34290" anchor="ctr"/>
          <a:lstStyle/>
          <a:p>
            <a:pPr algn="ctr" eaLnBrk="1" fontAlgn="auto" hangingPunct="1">
              <a:spcBef>
                <a:spcPts val="0"/>
              </a:spcBef>
              <a:spcAft>
                <a:spcPts val="0"/>
              </a:spcAft>
              <a:defRPr/>
            </a:pPr>
            <a:endParaRPr lang="en-US"/>
          </a:p>
        </p:txBody>
      </p:sp>
      <p:sp>
        <p:nvSpPr>
          <p:cNvPr id="13" name="Freeform 12"/>
          <p:cNvSpPr/>
          <p:nvPr/>
        </p:nvSpPr>
        <p:spPr>
          <a:xfrm>
            <a:off x="8180787" y="-7939"/>
            <a:ext cx="965597" cy="6865939"/>
          </a:xfrm>
          <a:custGeom>
            <a:avLst/>
            <a:gdLst>
              <a:gd name="connsiteX0" fmla="*/ 1016000 w 1286933"/>
              <a:gd name="connsiteY0" fmla="*/ 0 h 6866467"/>
              <a:gd name="connsiteX1" fmla="*/ 0 w 1286933"/>
              <a:gd name="connsiteY1" fmla="*/ 6866467 h 6866467"/>
              <a:gd name="connsiteX2" fmla="*/ 1286933 w 1286933"/>
              <a:gd name="connsiteY2" fmla="*/ 6866467 h 6866467"/>
              <a:gd name="connsiteX3" fmla="*/ 1278466 w 1286933"/>
              <a:gd name="connsiteY3" fmla="*/ 0 h 6866467"/>
              <a:gd name="connsiteX4" fmla="*/ 1016000 w 1286933"/>
              <a:gd name="connsiteY4" fmla="*/ 0 h 68664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lIns="68580" tIns="34290" rIns="68580" bIns="34290" anchor="ctr"/>
          <a:lstStyle/>
          <a:p>
            <a:pPr algn="ctr" eaLnBrk="1" fontAlgn="auto" hangingPunct="1">
              <a:spcBef>
                <a:spcPts val="0"/>
              </a:spcBef>
              <a:spcAft>
                <a:spcPts val="0"/>
              </a:spcAft>
              <a:defRPr/>
            </a:pPr>
            <a:endParaRPr lang="en-US"/>
          </a:p>
        </p:txBody>
      </p:sp>
      <p:sp>
        <p:nvSpPr>
          <p:cNvPr id="14" name="Freeform 13"/>
          <p:cNvSpPr/>
          <p:nvPr/>
        </p:nvSpPr>
        <p:spPr>
          <a:xfrm>
            <a:off x="8205790" y="-7939"/>
            <a:ext cx="953691" cy="6865939"/>
          </a:xfrm>
          <a:custGeom>
            <a:avLst/>
            <a:gdLst>
              <a:gd name="connsiteX0" fmla="*/ 0 w 1244600"/>
              <a:gd name="connsiteY0" fmla="*/ 0 h 6874934"/>
              <a:gd name="connsiteX1" fmla="*/ 1117600 w 1244600"/>
              <a:gd name="connsiteY1" fmla="*/ 6866467 h 6874934"/>
              <a:gd name="connsiteX2" fmla="*/ 1244600 w 1244600"/>
              <a:gd name="connsiteY2" fmla="*/ 6874934 h 6874934"/>
              <a:gd name="connsiteX3" fmla="*/ 1236134 w 1244600"/>
              <a:gd name="connsiteY3" fmla="*/ 0 h 6874934"/>
              <a:gd name="connsiteX4" fmla="*/ 0 w 1244600"/>
              <a:gd name="connsiteY4" fmla="*/ 0 h 6874934"/>
              <a:gd name="connsiteX0" fmla="*/ 0 w 1253067"/>
              <a:gd name="connsiteY0" fmla="*/ 0 h 6874934"/>
              <a:gd name="connsiteX1" fmla="*/ 1117600 w 1253067"/>
              <a:gd name="connsiteY1" fmla="*/ 6866467 h 6874934"/>
              <a:gd name="connsiteX2" fmla="*/ 1244600 w 1253067"/>
              <a:gd name="connsiteY2" fmla="*/ 6874934 h 6874934"/>
              <a:gd name="connsiteX3" fmla="*/ 1253067 w 1253067"/>
              <a:gd name="connsiteY3" fmla="*/ 0 h 6874934"/>
              <a:gd name="connsiteX4" fmla="*/ 0 w 1253067"/>
              <a:gd name="connsiteY4" fmla="*/ 0 h 6874934"/>
              <a:gd name="connsiteX0" fmla="*/ 0 w 1270244"/>
              <a:gd name="connsiteY0" fmla="*/ 0 h 6866467"/>
              <a:gd name="connsiteX1" fmla="*/ 1117600 w 1270244"/>
              <a:gd name="connsiteY1" fmla="*/ 6866467 h 6866467"/>
              <a:gd name="connsiteX2" fmla="*/ 1270000 w 1270244"/>
              <a:gd name="connsiteY2" fmla="*/ 6866467 h 6866467"/>
              <a:gd name="connsiteX3" fmla="*/ 1253067 w 1270244"/>
              <a:gd name="connsiteY3" fmla="*/ 0 h 6866467"/>
              <a:gd name="connsiteX4" fmla="*/ 0 w 1270244"/>
              <a:gd name="connsiteY4" fmla="*/ 0 h 68664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rgbClr val="1F29FD">
              <a:alpha val="65000"/>
            </a:srgbClr>
          </a:solidFill>
          <a:ln>
            <a:noFill/>
          </a:ln>
          <a:effectLst/>
        </p:spPr>
        <p:style>
          <a:lnRef idx="1">
            <a:schemeClr val="accent1"/>
          </a:lnRef>
          <a:fillRef idx="3">
            <a:schemeClr val="accent1"/>
          </a:fillRef>
          <a:effectRef idx="2">
            <a:schemeClr val="accent1"/>
          </a:effectRef>
          <a:fontRef idx="minor">
            <a:schemeClr val="lt1"/>
          </a:fontRef>
        </p:style>
        <p:txBody>
          <a:bodyPr lIns="68580" tIns="34290" rIns="68580" bIns="34290" anchor="ctr"/>
          <a:lstStyle/>
          <a:p>
            <a:pPr algn="ctr" eaLnBrk="1" fontAlgn="auto" hangingPunct="1">
              <a:spcBef>
                <a:spcPts val="0"/>
              </a:spcBef>
              <a:spcAft>
                <a:spcPts val="0"/>
              </a:spcAft>
              <a:defRPr/>
            </a:pPr>
            <a:endParaRPr lang="en-US" dirty="0"/>
          </a:p>
        </p:txBody>
      </p:sp>
      <p:sp>
        <p:nvSpPr>
          <p:cNvPr id="15" name="Freeform 14"/>
          <p:cNvSpPr/>
          <p:nvPr/>
        </p:nvSpPr>
        <p:spPr>
          <a:xfrm>
            <a:off x="7796215" y="3598864"/>
            <a:ext cx="1365647" cy="3268663"/>
          </a:xfrm>
          <a:custGeom>
            <a:avLst/>
            <a:gdLst>
              <a:gd name="connsiteX0" fmla="*/ 0 w 1820333"/>
              <a:gd name="connsiteY0" fmla="*/ 3268133 h 3268133"/>
              <a:gd name="connsiteX1" fmla="*/ 1811866 w 1820333"/>
              <a:gd name="connsiteY1" fmla="*/ 0 h 3268133"/>
              <a:gd name="connsiteX2" fmla="*/ 1820333 w 1820333"/>
              <a:gd name="connsiteY2" fmla="*/ 3259666 h 3268133"/>
              <a:gd name="connsiteX3" fmla="*/ 0 w 1820333"/>
              <a:gd name="connsiteY3" fmla="*/ 3268133 h 3268133"/>
            </a:gdLst>
            <a:ahLst/>
            <a:cxnLst>
              <a:cxn ang="0">
                <a:pos x="connsiteX0" y="connsiteY0"/>
              </a:cxn>
              <a:cxn ang="0">
                <a:pos x="connsiteX1" y="connsiteY1"/>
              </a:cxn>
              <a:cxn ang="0">
                <a:pos x="connsiteX2" y="connsiteY2"/>
              </a:cxn>
              <a:cxn ang="0">
                <a:pos x="connsiteX3" y="connsiteY3"/>
              </a:cxn>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rgbClr val="FF6F00">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lIns="68580" tIns="34290" rIns="68580" bIns="34290" anchor="ctr"/>
          <a:lstStyle/>
          <a:p>
            <a:pPr algn="ctr" eaLnBrk="1" fontAlgn="auto" hangingPunct="1">
              <a:spcBef>
                <a:spcPts val="0"/>
              </a:spcBef>
              <a:spcAft>
                <a:spcPts val="0"/>
              </a:spcAft>
              <a:defRPr/>
            </a:pPr>
            <a:endParaRPr lang="en-US"/>
          </a:p>
        </p:txBody>
      </p:sp>
      <p:sp>
        <p:nvSpPr>
          <p:cNvPr id="16" name="Freeform 15"/>
          <p:cNvSpPr/>
          <p:nvPr/>
        </p:nvSpPr>
        <p:spPr>
          <a:xfrm>
            <a:off x="-5953" y="4025900"/>
            <a:ext cx="342901" cy="2854325"/>
          </a:xfrm>
          <a:custGeom>
            <a:avLst/>
            <a:gdLst>
              <a:gd name="connsiteX0" fmla="*/ 0 w 457200"/>
              <a:gd name="connsiteY0" fmla="*/ 0 h 2853267"/>
              <a:gd name="connsiteX1" fmla="*/ 457200 w 457200"/>
              <a:gd name="connsiteY1" fmla="*/ 2853267 h 2853267"/>
              <a:gd name="connsiteX2" fmla="*/ 0 w 457200"/>
              <a:gd name="connsiteY2" fmla="*/ 2844800 h 2853267"/>
              <a:gd name="connsiteX3" fmla="*/ 0 w 457200"/>
              <a:gd name="connsiteY3" fmla="*/ 0 h 2853267"/>
            </a:gdLst>
            <a:ahLst/>
            <a:cxnLst>
              <a:cxn ang="0">
                <a:pos x="connsiteX0" y="connsiteY0"/>
              </a:cxn>
              <a:cxn ang="0">
                <a:pos x="connsiteX1" y="connsiteY1"/>
              </a:cxn>
              <a:cxn ang="0">
                <a:pos x="connsiteX2" y="connsiteY2"/>
              </a:cxn>
              <a:cxn ang="0">
                <a:pos x="connsiteX3" y="connsiteY3"/>
              </a:cxn>
            </a:cxnLst>
            <a:rect l="l" t="t" r="r" b="b"/>
            <a:pathLst>
              <a:path w="457200" h="2853267">
                <a:moveTo>
                  <a:pt x="0" y="0"/>
                </a:moveTo>
                <a:lnTo>
                  <a:pt x="457200" y="2853267"/>
                </a:lnTo>
                <a:lnTo>
                  <a:pt x="0" y="2844800"/>
                </a:lnTo>
                <a:cubicBezTo>
                  <a:pt x="2822" y="1905000"/>
                  <a:pt x="5645" y="965200"/>
                  <a:pt x="0" y="0"/>
                </a:cubicBezTo>
                <a:close/>
              </a:path>
            </a:pathLst>
          </a:custGeom>
          <a:solidFill>
            <a:srgbClr val="FF6F00">
              <a:alpha val="84706"/>
            </a:srgbClr>
          </a:solidFill>
          <a:ln>
            <a:noFill/>
          </a:ln>
          <a:effectLst/>
        </p:spPr>
        <p:style>
          <a:lnRef idx="1">
            <a:schemeClr val="accent1"/>
          </a:lnRef>
          <a:fillRef idx="3">
            <a:schemeClr val="accent1"/>
          </a:fillRef>
          <a:effectRef idx="2">
            <a:schemeClr val="accent1"/>
          </a:effectRef>
          <a:fontRef idx="minor">
            <a:schemeClr val="lt1"/>
          </a:fontRef>
        </p:style>
        <p:txBody>
          <a:bodyPr lIns="68580" tIns="34290" rIns="68580" bIns="34290" anchor="ctr"/>
          <a:lstStyle/>
          <a:p>
            <a:pPr algn="ctr" eaLnBrk="1" fontAlgn="auto" hangingPunct="1">
              <a:spcBef>
                <a:spcPts val="0"/>
              </a:spcBef>
              <a:spcAft>
                <a:spcPts val="0"/>
              </a:spcAft>
              <a:defRPr/>
            </a:pPr>
            <a:endParaRPr lang="en-US"/>
          </a:p>
        </p:txBody>
      </p:sp>
      <p:sp>
        <p:nvSpPr>
          <p:cNvPr id="1036" name="Title Placeholder 1"/>
          <p:cNvSpPr>
            <a:spLocks noGrp="1"/>
          </p:cNvSpPr>
          <p:nvPr>
            <p:ph type="title"/>
          </p:nvPr>
        </p:nvSpPr>
        <p:spPr bwMode="auto">
          <a:xfrm>
            <a:off x="508399" y="609602"/>
            <a:ext cx="6448425" cy="698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68580" tIns="34290" rIns="68580" bIns="34290" numCol="1" anchor="t" anchorCtr="0" compatLnSpc="1">
            <a:prstTxWarp prst="textNoShape">
              <a:avLst/>
            </a:prstTxWarp>
          </a:bodyPr>
          <a:lstStyle/>
          <a:p>
            <a:pPr lvl="0"/>
            <a:r>
              <a:rPr lang="fr-FR"/>
              <a:t>Modifiez le style du titre</a:t>
            </a:r>
            <a:endParaRPr lang="en-US"/>
          </a:p>
        </p:txBody>
      </p:sp>
      <p:sp>
        <p:nvSpPr>
          <p:cNvPr id="1037" name="Text Placeholder 2"/>
          <p:cNvSpPr>
            <a:spLocks noGrp="1"/>
          </p:cNvSpPr>
          <p:nvPr>
            <p:ph type="body" idx="1"/>
          </p:nvPr>
        </p:nvSpPr>
        <p:spPr bwMode="auto">
          <a:xfrm>
            <a:off x="557212" y="1392238"/>
            <a:ext cx="6448425" cy="4578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68580" tIns="34290" rIns="68580" bIns="34290" numCol="1" anchor="t" anchorCtr="0" compatLnSpc="1">
            <a:prstTxWarp prst="textNoShape">
              <a:avLst/>
            </a:prstTxWarp>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6" name="Slide Number Placeholder 5"/>
          <p:cNvSpPr>
            <a:spLocks noGrp="1"/>
          </p:cNvSpPr>
          <p:nvPr>
            <p:ph type="sldNum" sz="quarter" idx="4"/>
          </p:nvPr>
        </p:nvSpPr>
        <p:spPr>
          <a:xfrm>
            <a:off x="6409614" y="6485695"/>
            <a:ext cx="420290" cy="307975"/>
          </a:xfrm>
          <a:prstGeom prst="rect">
            <a:avLst/>
          </a:prstGeom>
        </p:spPr>
        <p:txBody>
          <a:bodyPr vert="horz" wrap="square" lIns="68580" tIns="34290" rIns="68580" bIns="34290" numCol="1" anchor="ctr" anchorCtr="0" compatLnSpc="1">
            <a:prstTxWarp prst="textNoShape">
              <a:avLst/>
            </a:prstTxWarp>
          </a:bodyPr>
          <a:lstStyle>
            <a:lvl1pPr algn="r" eaLnBrk="1" hangingPunct="1">
              <a:defRPr sz="1000" i="1">
                <a:solidFill>
                  <a:srgbClr val="FF6F00"/>
                </a:solidFill>
              </a:defRPr>
            </a:lvl1pPr>
          </a:lstStyle>
          <a:p>
            <a:pPr>
              <a:defRPr/>
            </a:pPr>
            <a:fld id="{BCD2A99E-916C-264C-8B70-86DA073A437F}" type="slidenum">
              <a:rPr lang="en-US" smtClean="0"/>
              <a:pPr>
                <a:defRPr/>
              </a:pPr>
              <a:t>‹#›</a:t>
            </a:fld>
            <a:endParaRPr lang="en-US"/>
          </a:p>
        </p:txBody>
      </p:sp>
      <p:sp>
        <p:nvSpPr>
          <p:cNvPr id="1039" name="ZoneTexte 20"/>
          <p:cNvSpPr txBox="1">
            <a:spLocks noChangeArrowheads="1"/>
          </p:cNvSpPr>
          <p:nvPr userDrawn="1"/>
        </p:nvSpPr>
        <p:spPr bwMode="auto">
          <a:xfrm>
            <a:off x="663798" y="6528113"/>
            <a:ext cx="1627537" cy="223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68580" tIns="34290" rIns="68580" bIns="34290" anchor="ctr">
            <a:spAutoFit/>
          </a:bodyPr>
          <a:lstStyle>
            <a:lvl1pPr>
              <a:defRPr>
                <a:solidFill>
                  <a:schemeClr val="tx1"/>
                </a:solidFill>
                <a:latin typeface="Trebuchet MS" charset="0"/>
                <a:ea typeface="MS PGothic" charset="0"/>
                <a:cs typeface="MS PGothic" charset="0"/>
              </a:defRPr>
            </a:lvl1pPr>
            <a:lvl2pPr marL="742950" indent="-285750">
              <a:defRPr>
                <a:solidFill>
                  <a:schemeClr val="tx1"/>
                </a:solidFill>
                <a:latin typeface="Trebuchet MS" charset="0"/>
                <a:ea typeface="MS PGothic" charset="0"/>
                <a:cs typeface="MS PGothic" charset="0"/>
              </a:defRPr>
            </a:lvl2pPr>
            <a:lvl3pPr marL="1143000" indent="-228600">
              <a:defRPr>
                <a:solidFill>
                  <a:schemeClr val="tx1"/>
                </a:solidFill>
                <a:latin typeface="Trebuchet MS" charset="0"/>
                <a:ea typeface="MS PGothic" charset="0"/>
                <a:cs typeface="MS PGothic" charset="0"/>
              </a:defRPr>
            </a:lvl3pPr>
            <a:lvl4pPr marL="1600200" indent="-228600">
              <a:defRPr>
                <a:solidFill>
                  <a:schemeClr val="tx1"/>
                </a:solidFill>
                <a:latin typeface="Trebuchet MS" charset="0"/>
                <a:ea typeface="MS PGothic" charset="0"/>
                <a:cs typeface="MS PGothic" charset="0"/>
              </a:defRPr>
            </a:lvl4pPr>
            <a:lvl5pPr marL="2057400" indent="-228600">
              <a:defRPr>
                <a:solidFill>
                  <a:schemeClr val="tx1"/>
                </a:solidFill>
                <a:latin typeface="Trebuchet MS"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Trebuchet MS"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Trebuchet MS"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Trebuchet MS"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Trebuchet MS" charset="0"/>
                <a:ea typeface="MS PGothic" charset="0"/>
                <a:cs typeface="MS PGothic" charset="0"/>
              </a:defRPr>
            </a:lvl9pPr>
          </a:lstStyle>
          <a:p>
            <a:pPr eaLnBrk="1" hangingPunct="1">
              <a:defRPr/>
            </a:pPr>
            <a:r>
              <a:rPr lang="en-US" sz="1000" i="1" noProof="0" dirty="0">
                <a:solidFill>
                  <a:srgbClr val="FF6F00"/>
                </a:solidFill>
              </a:rPr>
              <a:t>Linac beam dynamics</a:t>
            </a:r>
          </a:p>
        </p:txBody>
      </p:sp>
      <p:sp>
        <p:nvSpPr>
          <p:cNvPr id="1040" name="ZoneTexte 21"/>
          <p:cNvSpPr txBox="1">
            <a:spLocks noChangeArrowheads="1"/>
          </p:cNvSpPr>
          <p:nvPr userDrawn="1"/>
        </p:nvSpPr>
        <p:spPr bwMode="auto">
          <a:xfrm>
            <a:off x="2644630" y="6528113"/>
            <a:ext cx="3245066" cy="223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68580" tIns="34290" rIns="68580" bIns="34290" anchor="ctr">
            <a:spAutoFit/>
          </a:bodyPr>
          <a:lstStyle>
            <a:lvl1pPr>
              <a:defRPr>
                <a:solidFill>
                  <a:schemeClr val="tx1"/>
                </a:solidFill>
                <a:latin typeface="Trebuchet MS" charset="0"/>
                <a:ea typeface="MS PGothic" charset="0"/>
                <a:cs typeface="MS PGothic" charset="0"/>
              </a:defRPr>
            </a:lvl1pPr>
            <a:lvl2pPr marL="742950" indent="-285750">
              <a:defRPr>
                <a:solidFill>
                  <a:schemeClr val="tx1"/>
                </a:solidFill>
                <a:latin typeface="Trebuchet MS" charset="0"/>
                <a:ea typeface="MS PGothic" charset="0"/>
                <a:cs typeface="MS PGothic" charset="0"/>
              </a:defRPr>
            </a:lvl2pPr>
            <a:lvl3pPr marL="1143000" indent="-228600">
              <a:defRPr>
                <a:solidFill>
                  <a:schemeClr val="tx1"/>
                </a:solidFill>
                <a:latin typeface="Trebuchet MS" charset="0"/>
                <a:ea typeface="MS PGothic" charset="0"/>
                <a:cs typeface="MS PGothic" charset="0"/>
              </a:defRPr>
            </a:lvl3pPr>
            <a:lvl4pPr marL="1600200" indent="-228600">
              <a:defRPr>
                <a:solidFill>
                  <a:schemeClr val="tx1"/>
                </a:solidFill>
                <a:latin typeface="Trebuchet MS" charset="0"/>
                <a:ea typeface="MS PGothic" charset="0"/>
                <a:cs typeface="MS PGothic" charset="0"/>
              </a:defRPr>
            </a:lvl4pPr>
            <a:lvl5pPr marL="2057400" indent="-228600">
              <a:defRPr>
                <a:solidFill>
                  <a:schemeClr val="tx1"/>
                </a:solidFill>
                <a:latin typeface="Trebuchet MS"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Trebuchet MS"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Trebuchet MS"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Trebuchet MS"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Trebuchet MS" charset="0"/>
                <a:ea typeface="MS PGothic" charset="0"/>
                <a:cs typeface="MS PGothic" charset="0"/>
              </a:defRPr>
            </a:lvl9pPr>
          </a:lstStyle>
          <a:p>
            <a:pPr algn="ctr" eaLnBrk="1" hangingPunct="1">
              <a:defRPr/>
            </a:pPr>
            <a:r>
              <a:rPr lang="fr-FR" sz="1000" i="1" dirty="0"/>
              <a:t>Harsh Purwar (LAL) – THOMX MAC, JUNE 2018</a:t>
            </a:r>
          </a:p>
        </p:txBody>
      </p:sp>
      <p:pic>
        <p:nvPicPr>
          <p:cNvPr id="1041" name="Image 17"/>
          <p:cNvPicPr>
            <a:picLocks noChangeAspect="1"/>
          </p:cNvPicPr>
          <p:nvPr userDrawn="1"/>
        </p:nvPicPr>
        <p:blipFill>
          <a:blip r:embed="rId18">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468793" y="5902325"/>
            <a:ext cx="1670447" cy="8969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75" r:id="rId1"/>
    <p:sldLayoutId id="2147483860" r:id="rId2"/>
    <p:sldLayoutId id="2147483861" r:id="rId3"/>
    <p:sldLayoutId id="2147483862" r:id="rId4"/>
    <p:sldLayoutId id="2147483863" r:id="rId5"/>
    <p:sldLayoutId id="2147483864" r:id="rId6"/>
    <p:sldLayoutId id="2147483865" r:id="rId7"/>
    <p:sldLayoutId id="2147483866" r:id="rId8"/>
    <p:sldLayoutId id="2147483867" r:id="rId9"/>
    <p:sldLayoutId id="2147483868" r:id="rId10"/>
    <p:sldLayoutId id="2147483869" r:id="rId11"/>
    <p:sldLayoutId id="2147483870" r:id="rId12"/>
    <p:sldLayoutId id="2147483871" r:id="rId13"/>
    <p:sldLayoutId id="2147483872" r:id="rId14"/>
    <p:sldLayoutId id="2147483873" r:id="rId15"/>
    <p:sldLayoutId id="2147483874" r:id="rId16"/>
  </p:sldLayoutIdLst>
  <p:hf hdr="0" ftr="0" dt="0"/>
  <p:txStyles>
    <p:titleStyle>
      <a:lvl1pPr algn="l" defTabSz="342900" rtl="0" eaLnBrk="0" fontAlgn="base" hangingPunct="0">
        <a:spcBef>
          <a:spcPct val="0"/>
        </a:spcBef>
        <a:spcAft>
          <a:spcPct val="0"/>
        </a:spcAft>
        <a:defRPr sz="2700" kern="1200">
          <a:solidFill>
            <a:srgbClr val="FF6F00"/>
          </a:solidFill>
          <a:latin typeface="+mj-lt"/>
          <a:ea typeface="MS PGothic" panose="020B0600070205080204" pitchFamily="34" charset="-128"/>
          <a:cs typeface="MS PGothic" charset="0"/>
        </a:defRPr>
      </a:lvl1pPr>
      <a:lvl2pPr algn="l" defTabSz="342900" rtl="0" eaLnBrk="0" fontAlgn="base" hangingPunct="0">
        <a:spcBef>
          <a:spcPct val="0"/>
        </a:spcBef>
        <a:spcAft>
          <a:spcPct val="0"/>
        </a:spcAft>
        <a:defRPr sz="2700">
          <a:solidFill>
            <a:srgbClr val="FF6F00"/>
          </a:solidFill>
          <a:latin typeface="Trebuchet MS" pitchFamily="34" charset="0"/>
          <a:ea typeface="MS PGothic" panose="020B0600070205080204" pitchFamily="34" charset="-128"/>
          <a:cs typeface="MS PGothic" charset="0"/>
        </a:defRPr>
      </a:lvl2pPr>
      <a:lvl3pPr algn="l" defTabSz="342900" rtl="0" eaLnBrk="0" fontAlgn="base" hangingPunct="0">
        <a:spcBef>
          <a:spcPct val="0"/>
        </a:spcBef>
        <a:spcAft>
          <a:spcPct val="0"/>
        </a:spcAft>
        <a:defRPr sz="2700">
          <a:solidFill>
            <a:srgbClr val="FF6F00"/>
          </a:solidFill>
          <a:latin typeface="Trebuchet MS" pitchFamily="34" charset="0"/>
          <a:ea typeface="MS PGothic" panose="020B0600070205080204" pitchFamily="34" charset="-128"/>
          <a:cs typeface="MS PGothic" charset="0"/>
        </a:defRPr>
      </a:lvl3pPr>
      <a:lvl4pPr algn="l" defTabSz="342900" rtl="0" eaLnBrk="0" fontAlgn="base" hangingPunct="0">
        <a:spcBef>
          <a:spcPct val="0"/>
        </a:spcBef>
        <a:spcAft>
          <a:spcPct val="0"/>
        </a:spcAft>
        <a:defRPr sz="2700">
          <a:solidFill>
            <a:srgbClr val="FF6F00"/>
          </a:solidFill>
          <a:latin typeface="Trebuchet MS" pitchFamily="34" charset="0"/>
          <a:ea typeface="MS PGothic" panose="020B0600070205080204" pitchFamily="34" charset="-128"/>
          <a:cs typeface="MS PGothic" charset="0"/>
        </a:defRPr>
      </a:lvl4pPr>
      <a:lvl5pPr algn="l" defTabSz="342900" rtl="0" eaLnBrk="0" fontAlgn="base" hangingPunct="0">
        <a:spcBef>
          <a:spcPct val="0"/>
        </a:spcBef>
        <a:spcAft>
          <a:spcPct val="0"/>
        </a:spcAft>
        <a:defRPr sz="2700">
          <a:solidFill>
            <a:srgbClr val="FF6F00"/>
          </a:solidFill>
          <a:latin typeface="Trebuchet MS" pitchFamily="34" charset="0"/>
          <a:ea typeface="MS PGothic" panose="020B0600070205080204" pitchFamily="34" charset="-128"/>
          <a:cs typeface="MS PGothic"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0" fontAlgn="base" hangingPunct="0">
        <a:spcBef>
          <a:spcPts val="750"/>
        </a:spcBef>
        <a:spcAft>
          <a:spcPct val="0"/>
        </a:spcAft>
        <a:buClr>
          <a:srgbClr val="FF6F00"/>
        </a:buClr>
        <a:buSzPct val="80000"/>
        <a:buFont typeface="Wingdings 3" charset="0"/>
        <a:buChar char=""/>
        <a:defRPr kern="1200">
          <a:solidFill>
            <a:schemeClr val="tx1"/>
          </a:solidFill>
          <a:latin typeface="+mn-lt"/>
          <a:ea typeface="MS PGothic" panose="020B0600070205080204" pitchFamily="34" charset="-128"/>
          <a:cs typeface="MS PGothic" charset="0"/>
        </a:defRPr>
      </a:lvl1pPr>
      <a:lvl2pPr marL="557213" indent="-214313" algn="l" defTabSz="342900" rtl="0" eaLnBrk="0" fontAlgn="base" hangingPunct="0">
        <a:spcBef>
          <a:spcPts val="750"/>
        </a:spcBef>
        <a:spcAft>
          <a:spcPct val="0"/>
        </a:spcAft>
        <a:buClr>
          <a:srgbClr val="FF6F00"/>
        </a:buClr>
        <a:buSzPct val="80000"/>
        <a:buFont typeface="Wingdings" charset="0"/>
        <a:buChar char="Ø"/>
        <a:defRPr sz="1200" kern="1200">
          <a:solidFill>
            <a:schemeClr val="tx1"/>
          </a:solidFill>
          <a:latin typeface="+mn-lt"/>
          <a:ea typeface="MS PGothic" panose="020B0600070205080204" pitchFamily="34" charset="-128"/>
          <a:cs typeface="MS PGothic" charset="0"/>
        </a:defRPr>
      </a:lvl2pPr>
      <a:lvl3pPr marL="857250" indent="-171450" algn="l" defTabSz="342900" rtl="0" eaLnBrk="0" fontAlgn="base" hangingPunct="0">
        <a:spcBef>
          <a:spcPts val="750"/>
        </a:spcBef>
        <a:spcAft>
          <a:spcPct val="0"/>
        </a:spcAft>
        <a:buClr>
          <a:srgbClr val="FF6F00"/>
        </a:buClr>
        <a:buSzPct val="80000"/>
        <a:buFont typeface="Wingdings 3" charset="0"/>
        <a:buChar char=""/>
        <a:defRPr sz="1100" kern="1200">
          <a:solidFill>
            <a:schemeClr val="tx1"/>
          </a:solidFill>
          <a:latin typeface="+mn-lt"/>
          <a:ea typeface="MS PGothic" panose="020B0600070205080204" pitchFamily="34" charset="-128"/>
          <a:cs typeface="MS PGothic" charset="0"/>
        </a:defRPr>
      </a:lvl3pPr>
      <a:lvl4pPr marL="1200150" indent="-171450" algn="l" defTabSz="342900" rtl="0" eaLnBrk="0" fontAlgn="base" hangingPunct="0">
        <a:spcBef>
          <a:spcPts val="750"/>
        </a:spcBef>
        <a:spcAft>
          <a:spcPct val="0"/>
        </a:spcAft>
        <a:buClr>
          <a:srgbClr val="FF6F00"/>
        </a:buClr>
        <a:buSzPct val="80000"/>
        <a:buFont typeface="Wingdings" charset="0"/>
        <a:buChar char="Ø"/>
        <a:defRPr sz="900" kern="1200">
          <a:solidFill>
            <a:schemeClr val="tx1"/>
          </a:solidFill>
          <a:latin typeface="+mn-lt"/>
          <a:ea typeface="MS PGothic" panose="020B0600070205080204" pitchFamily="34" charset="-128"/>
          <a:cs typeface="MS PGothic" charset="0"/>
        </a:defRPr>
      </a:lvl4pPr>
      <a:lvl5pPr marL="1543050" indent="-171450" algn="l" defTabSz="342900" rtl="0" eaLnBrk="0" fontAlgn="base" hangingPunct="0">
        <a:spcBef>
          <a:spcPts val="750"/>
        </a:spcBef>
        <a:spcAft>
          <a:spcPct val="0"/>
        </a:spcAft>
        <a:buClr>
          <a:srgbClr val="FF6F00"/>
        </a:buClr>
        <a:buSzPct val="80000"/>
        <a:buFont typeface="Trebuchet MS" charset="0"/>
        <a:buChar char="—"/>
        <a:defRPr sz="900" kern="1200">
          <a:solidFill>
            <a:schemeClr val="tx1"/>
          </a:solidFill>
          <a:latin typeface="+mn-lt"/>
          <a:ea typeface="MS PGothic" panose="020B0600070205080204" pitchFamily="34" charset="-128"/>
          <a:cs typeface="MS PGothic" charset="0"/>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9pPr>
    </p:bodyStyle>
    <p:otherStyle>
      <a:defPPr>
        <a:defRPr lang="en-US"/>
      </a:defPPr>
      <a:lvl1pPr marL="0" algn="l" defTabSz="342900" rtl="0" eaLnBrk="1" latinLnBrk="0" hangingPunct="1">
        <a:defRPr sz="1400" kern="1200">
          <a:solidFill>
            <a:schemeClr val="tx1"/>
          </a:solidFill>
          <a:latin typeface="+mn-lt"/>
          <a:ea typeface="+mn-ea"/>
          <a:cs typeface="+mn-cs"/>
        </a:defRPr>
      </a:lvl1pPr>
      <a:lvl2pPr marL="342900" algn="l" defTabSz="342900" rtl="0" eaLnBrk="1" latinLnBrk="0" hangingPunct="1">
        <a:defRPr sz="1400" kern="1200">
          <a:solidFill>
            <a:schemeClr val="tx1"/>
          </a:solidFill>
          <a:latin typeface="+mn-lt"/>
          <a:ea typeface="+mn-ea"/>
          <a:cs typeface="+mn-cs"/>
        </a:defRPr>
      </a:lvl2pPr>
      <a:lvl3pPr marL="685800" algn="l" defTabSz="342900" rtl="0" eaLnBrk="1" latinLnBrk="0" hangingPunct="1">
        <a:defRPr sz="1400" kern="1200">
          <a:solidFill>
            <a:schemeClr val="tx1"/>
          </a:solidFill>
          <a:latin typeface="+mn-lt"/>
          <a:ea typeface="+mn-ea"/>
          <a:cs typeface="+mn-cs"/>
        </a:defRPr>
      </a:lvl3pPr>
      <a:lvl4pPr marL="1028700" algn="l" defTabSz="342900" rtl="0" eaLnBrk="1" latinLnBrk="0" hangingPunct="1">
        <a:defRPr sz="1400" kern="1200">
          <a:solidFill>
            <a:schemeClr val="tx1"/>
          </a:solidFill>
          <a:latin typeface="+mn-lt"/>
          <a:ea typeface="+mn-ea"/>
          <a:cs typeface="+mn-cs"/>
        </a:defRPr>
      </a:lvl4pPr>
      <a:lvl5pPr marL="1371600" algn="l" defTabSz="342900" rtl="0" eaLnBrk="1" latinLnBrk="0" hangingPunct="1">
        <a:defRPr sz="1400" kern="1200">
          <a:solidFill>
            <a:schemeClr val="tx1"/>
          </a:solidFill>
          <a:latin typeface="+mn-lt"/>
          <a:ea typeface="+mn-ea"/>
          <a:cs typeface="+mn-cs"/>
        </a:defRPr>
      </a:lvl5pPr>
      <a:lvl6pPr marL="1714500" algn="l" defTabSz="342900" rtl="0" eaLnBrk="1" latinLnBrk="0" hangingPunct="1">
        <a:defRPr sz="1400" kern="1200">
          <a:solidFill>
            <a:schemeClr val="tx1"/>
          </a:solidFill>
          <a:latin typeface="+mn-lt"/>
          <a:ea typeface="+mn-ea"/>
          <a:cs typeface="+mn-cs"/>
        </a:defRPr>
      </a:lvl6pPr>
      <a:lvl7pPr marL="2057400" algn="l" defTabSz="342900" rtl="0" eaLnBrk="1" latinLnBrk="0" hangingPunct="1">
        <a:defRPr sz="1400" kern="1200">
          <a:solidFill>
            <a:schemeClr val="tx1"/>
          </a:solidFill>
          <a:latin typeface="+mn-lt"/>
          <a:ea typeface="+mn-ea"/>
          <a:cs typeface="+mn-cs"/>
        </a:defRPr>
      </a:lvl7pPr>
      <a:lvl8pPr marL="2400300" algn="l" defTabSz="342900" rtl="0" eaLnBrk="1" latinLnBrk="0" hangingPunct="1">
        <a:defRPr sz="1400" kern="1200">
          <a:solidFill>
            <a:schemeClr val="tx1"/>
          </a:solidFill>
          <a:latin typeface="+mn-lt"/>
          <a:ea typeface="+mn-ea"/>
          <a:cs typeface="+mn-cs"/>
        </a:defRPr>
      </a:lvl8pPr>
      <a:lvl9pPr marL="2743200" algn="l" defTabSz="342900"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1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8.png"/><Relationship Id="rId5" Type="http://schemas.microsoft.com/office/2007/relationships/hdphoto" Target="../media/hdphoto1.wdp"/><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5.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6.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nchor="b"/>
          <a:lstStyle/>
          <a:p>
            <a:r>
              <a:rPr lang="en-US" dirty="0"/>
              <a:t>THOMX linac and transfer line beam dynamics</a:t>
            </a:r>
          </a:p>
        </p:txBody>
      </p:sp>
      <p:sp>
        <p:nvSpPr>
          <p:cNvPr id="3" name="Sous-titre 2"/>
          <p:cNvSpPr>
            <a:spLocks noGrp="1"/>
          </p:cNvSpPr>
          <p:nvPr>
            <p:ph type="subTitle" idx="1"/>
          </p:nvPr>
        </p:nvSpPr>
        <p:spPr/>
        <p:txBody>
          <a:bodyPr/>
          <a:lstStyle/>
          <a:p>
            <a:r>
              <a:rPr lang="en-US" sz="2000" b="1" dirty="0"/>
              <a:t>Harsh PURWAR</a:t>
            </a:r>
            <a:br>
              <a:rPr lang="en-US" b="1" dirty="0"/>
            </a:br>
            <a:r>
              <a:rPr lang="en-US" sz="1600" dirty="0"/>
              <a:t>Post-doctoral researcher, LAL</a:t>
            </a:r>
            <a:br>
              <a:rPr lang="en-US" dirty="0"/>
            </a:br>
            <a:r>
              <a:rPr lang="en-US" sz="1600" i="1" dirty="0"/>
              <a:t>On behalf of the Beam Dynamics group</a:t>
            </a:r>
            <a:endParaRPr lang="en-US" i="1" dirty="0"/>
          </a:p>
        </p:txBody>
      </p:sp>
    </p:spTree>
    <p:extLst>
      <p:ext uri="{BB962C8B-B14F-4D97-AF65-F5344CB8AC3E}">
        <p14:creationId xmlns:p14="http://schemas.microsoft.com/office/powerpoint/2010/main" val="10270613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a:t>Different working points (charge)</a:t>
            </a:r>
          </a:p>
        </p:txBody>
      </p:sp>
      <p:sp>
        <p:nvSpPr>
          <p:cNvPr id="3" name="Espace réservé du contenu 2"/>
          <p:cNvSpPr>
            <a:spLocks noGrp="1"/>
          </p:cNvSpPr>
          <p:nvPr>
            <p:ph idx="1"/>
          </p:nvPr>
        </p:nvSpPr>
        <p:spPr>
          <a:xfrm>
            <a:off x="676560" y="4108157"/>
            <a:ext cx="7013173" cy="1632557"/>
          </a:xfrm>
        </p:spPr>
        <p:txBody>
          <a:bodyPr/>
          <a:lstStyle/>
          <a:p>
            <a:r>
              <a:rPr lang="en-US" sz="1600" dirty="0"/>
              <a:t>Commissioning start with copper cathode </a:t>
            </a:r>
            <a:r>
              <a:rPr lang="en-US" sz="1600" dirty="0">
                <a:sym typeface="Wingdings"/>
              </a:rPr>
              <a:t> charge limited to ~100 </a:t>
            </a:r>
            <a:r>
              <a:rPr lang="en-US" sz="1600" dirty="0" err="1">
                <a:sym typeface="Wingdings"/>
              </a:rPr>
              <a:t>pC</a:t>
            </a:r>
            <a:r>
              <a:rPr lang="en-US" sz="1600" dirty="0">
                <a:sym typeface="Wingdings"/>
              </a:rPr>
              <a:t>. </a:t>
            </a:r>
          </a:p>
          <a:p>
            <a:r>
              <a:rPr lang="en-US" sz="1600" dirty="0">
                <a:sym typeface="Wingdings"/>
              </a:rPr>
              <a:t>Different charge should be possible to meet the requirement with different X-ray users.</a:t>
            </a:r>
          </a:p>
          <a:p>
            <a:r>
              <a:rPr lang="en-US" sz="1600" dirty="0"/>
              <a:t>Laser spot size should be adjusted for different charge to optimize emittance.</a:t>
            </a:r>
          </a:p>
        </p:txBody>
      </p:sp>
      <p:sp>
        <p:nvSpPr>
          <p:cNvPr id="4" name="Espace réservé du numéro de diapositive 3"/>
          <p:cNvSpPr>
            <a:spLocks noGrp="1"/>
          </p:cNvSpPr>
          <p:nvPr>
            <p:ph type="sldNum" sz="quarter" idx="10"/>
          </p:nvPr>
        </p:nvSpPr>
        <p:spPr/>
        <p:txBody>
          <a:bodyPr/>
          <a:lstStyle/>
          <a:p>
            <a:pPr>
              <a:defRPr/>
            </a:pPr>
            <a:fld id="{A8583651-B2E1-A249-B4E5-448B504B5C0C}" type="slidenum">
              <a:rPr lang="en-US" smtClean="0"/>
              <a:pPr>
                <a:defRPr/>
              </a:pPr>
              <a:t>10</a:t>
            </a:fld>
            <a:endParaRPr lang="en-US"/>
          </a:p>
        </p:txBody>
      </p:sp>
      <mc:AlternateContent xmlns:mc="http://schemas.openxmlformats.org/markup-compatibility/2006">
        <mc:Choice xmlns:a14="http://schemas.microsoft.com/office/drawing/2010/main" Requires="a14">
          <p:graphicFrame>
            <p:nvGraphicFramePr>
              <p:cNvPr id="5" name="Table 4">
                <a:extLst>
                  <a:ext uri="{FF2B5EF4-FFF2-40B4-BE49-F238E27FC236}">
                    <a16:creationId xmlns:a16="http://schemas.microsoft.com/office/drawing/2014/main" id="{D8415766-2D2C-4FF0-A1F5-9891C03C9A4F}"/>
                  </a:ext>
                </a:extLst>
              </p:cNvPr>
              <p:cNvGraphicFramePr>
                <a:graphicFrameLocks noGrp="1"/>
              </p:cNvGraphicFramePr>
              <p:nvPr>
                <p:extLst>
                  <p:ext uri="{D42A27DB-BD31-4B8C-83A1-F6EECF244321}">
                    <p14:modId xmlns:p14="http://schemas.microsoft.com/office/powerpoint/2010/main" val="1766221900"/>
                  </p:ext>
                </p:extLst>
              </p:nvPr>
            </p:nvGraphicFramePr>
            <p:xfrm>
              <a:off x="676560" y="1531313"/>
              <a:ext cx="6998081" cy="2154327"/>
            </p:xfrm>
            <a:graphic>
              <a:graphicData uri="http://schemas.openxmlformats.org/drawingml/2006/table">
                <a:tbl>
                  <a:tblPr firstRow="1" bandRow="1">
                    <a:tableStyleId>{5C22544A-7EE6-4342-B048-85BDC9FD1C3A}</a:tableStyleId>
                  </a:tblPr>
                  <a:tblGrid>
                    <a:gridCol w="4996879">
                      <a:extLst>
                        <a:ext uri="{9D8B030D-6E8A-4147-A177-3AD203B41FA5}">
                          <a16:colId xmlns:a16="http://schemas.microsoft.com/office/drawing/2014/main" val="4017178568"/>
                        </a:ext>
                      </a:extLst>
                    </a:gridCol>
                    <a:gridCol w="835342">
                      <a:extLst>
                        <a:ext uri="{9D8B030D-6E8A-4147-A177-3AD203B41FA5}">
                          <a16:colId xmlns:a16="http://schemas.microsoft.com/office/drawing/2014/main" val="1375248766"/>
                        </a:ext>
                      </a:extLst>
                    </a:gridCol>
                    <a:gridCol w="582930">
                      <a:extLst>
                        <a:ext uri="{9D8B030D-6E8A-4147-A177-3AD203B41FA5}">
                          <a16:colId xmlns:a16="http://schemas.microsoft.com/office/drawing/2014/main" val="671144081"/>
                        </a:ext>
                      </a:extLst>
                    </a:gridCol>
                    <a:gridCol w="582930">
                      <a:extLst>
                        <a:ext uri="{9D8B030D-6E8A-4147-A177-3AD203B41FA5}">
                          <a16:colId xmlns:a16="http://schemas.microsoft.com/office/drawing/2014/main" val="563799539"/>
                        </a:ext>
                      </a:extLst>
                    </a:gridCol>
                  </a:tblGrid>
                  <a:tr h="307761">
                    <a:tc>
                      <a:txBody>
                        <a:bodyPr/>
                        <a:lstStyle/>
                        <a:p>
                          <a:r>
                            <a:rPr lang="en-GB" dirty="0"/>
                            <a:t>Initial charge (</a:t>
                          </a:r>
                          <a:r>
                            <a:rPr lang="en-GB" dirty="0" err="1"/>
                            <a:t>nC</a:t>
                          </a:r>
                          <a:r>
                            <a:rPr lang="en-GB" dirty="0"/>
                            <a:t>)</a:t>
                          </a:r>
                        </a:p>
                      </a:txBody>
                      <a:tcPr anchor="ctr"/>
                    </a:tc>
                    <a:tc>
                      <a:txBody>
                        <a:bodyPr/>
                        <a:lstStyle/>
                        <a:p>
                          <a:pPr algn="ctr"/>
                          <a:r>
                            <a:rPr lang="en-GB" dirty="0"/>
                            <a:t>1.0</a:t>
                          </a:r>
                        </a:p>
                      </a:txBody>
                      <a:tcPr anchor="ctr"/>
                    </a:tc>
                    <a:tc>
                      <a:txBody>
                        <a:bodyPr/>
                        <a:lstStyle/>
                        <a:p>
                          <a:pPr algn="ctr"/>
                          <a:r>
                            <a:rPr lang="en-GB" dirty="0"/>
                            <a:t>0.5</a:t>
                          </a:r>
                        </a:p>
                      </a:txBody>
                      <a:tcPr anchor="ctr"/>
                    </a:tc>
                    <a:tc>
                      <a:txBody>
                        <a:bodyPr/>
                        <a:lstStyle/>
                        <a:p>
                          <a:pPr algn="ctr"/>
                          <a:r>
                            <a:rPr lang="en-GB" dirty="0"/>
                            <a:t>0.1</a:t>
                          </a:r>
                        </a:p>
                      </a:txBody>
                      <a:tcPr anchor="ctr"/>
                    </a:tc>
                    <a:extLst>
                      <a:ext uri="{0D108BD9-81ED-4DB2-BD59-A6C34878D82A}">
                        <a16:rowId xmlns:a16="http://schemas.microsoft.com/office/drawing/2014/main" val="2899025766"/>
                      </a:ext>
                    </a:extLst>
                  </a:tr>
                  <a:tr h="307761">
                    <a:tc>
                      <a:txBody>
                        <a:bodyPr/>
                        <a:lstStyle/>
                        <a:p>
                          <a:r>
                            <a:rPr lang="en-GB" b="1" dirty="0">
                              <a:solidFill>
                                <a:schemeClr val="bg1"/>
                              </a:solidFill>
                            </a:rPr>
                            <a:t>Laser spot size (rms) (mm)</a:t>
                          </a:r>
                        </a:p>
                      </a:txBody>
                      <a:tcPr anchor="ctr">
                        <a:solidFill>
                          <a:srgbClr val="FF8000"/>
                        </a:solidFill>
                      </a:tcPr>
                    </a:tc>
                    <a:tc>
                      <a:txBody>
                        <a:bodyPr/>
                        <a:lstStyle/>
                        <a:p>
                          <a:pPr algn="ctr"/>
                          <a:r>
                            <a:rPr lang="en-GB" b="1" dirty="0">
                              <a:solidFill>
                                <a:schemeClr val="bg1"/>
                              </a:solidFill>
                            </a:rPr>
                            <a:t>0.5</a:t>
                          </a:r>
                        </a:p>
                      </a:txBody>
                      <a:tcPr anchor="ctr">
                        <a:solidFill>
                          <a:srgbClr val="FF8000"/>
                        </a:solidFill>
                      </a:tcPr>
                    </a:tc>
                    <a:tc>
                      <a:txBody>
                        <a:bodyPr/>
                        <a:lstStyle/>
                        <a:p>
                          <a:pPr algn="ctr"/>
                          <a:r>
                            <a:rPr lang="en-GB" b="1" dirty="0">
                              <a:solidFill>
                                <a:schemeClr val="bg1"/>
                              </a:solidFill>
                            </a:rPr>
                            <a:t>0.4</a:t>
                          </a:r>
                        </a:p>
                      </a:txBody>
                      <a:tcPr anchor="ctr">
                        <a:solidFill>
                          <a:srgbClr val="FF8000"/>
                        </a:solidFill>
                      </a:tcPr>
                    </a:tc>
                    <a:tc>
                      <a:txBody>
                        <a:bodyPr/>
                        <a:lstStyle/>
                        <a:p>
                          <a:pPr algn="ctr"/>
                          <a:r>
                            <a:rPr lang="en-GB" b="1" dirty="0">
                              <a:solidFill>
                                <a:schemeClr val="bg1"/>
                              </a:solidFill>
                            </a:rPr>
                            <a:t>0.3</a:t>
                          </a:r>
                        </a:p>
                      </a:txBody>
                      <a:tcPr anchor="ctr">
                        <a:solidFill>
                          <a:srgbClr val="FF8000"/>
                        </a:solidFill>
                      </a:tcPr>
                    </a:tc>
                    <a:extLst>
                      <a:ext uri="{0D108BD9-81ED-4DB2-BD59-A6C34878D82A}">
                        <a16:rowId xmlns:a16="http://schemas.microsoft.com/office/drawing/2014/main" val="3521037928"/>
                      </a:ext>
                    </a:extLst>
                  </a:tr>
                  <a:tr h="307761">
                    <a:tc>
                      <a:txBody>
                        <a:bodyPr/>
                        <a:lstStyle/>
                        <a:p>
                          <a:r>
                            <a:rPr lang="en-GB" dirty="0">
                              <a:solidFill>
                                <a:srgbClr val="418CFE"/>
                              </a:solidFill>
                            </a:rPr>
                            <a:t>Charge at ring entrance (</a:t>
                          </a:r>
                          <a:r>
                            <a:rPr lang="en-GB" dirty="0" err="1">
                              <a:solidFill>
                                <a:srgbClr val="418CFE"/>
                              </a:solidFill>
                            </a:rPr>
                            <a:t>nC</a:t>
                          </a:r>
                          <a:r>
                            <a:rPr lang="en-GB" dirty="0">
                              <a:solidFill>
                                <a:srgbClr val="418CFE"/>
                              </a:solidFill>
                            </a:rPr>
                            <a:t>)</a:t>
                          </a:r>
                        </a:p>
                      </a:txBody>
                      <a:tcPr anchor="ctr"/>
                    </a:tc>
                    <a:tc>
                      <a:txBody>
                        <a:bodyPr/>
                        <a:lstStyle/>
                        <a:p>
                          <a:pPr algn="ctr"/>
                          <a:r>
                            <a:rPr lang="en-GB" dirty="0">
                              <a:solidFill>
                                <a:srgbClr val="418CFE"/>
                              </a:solidFill>
                            </a:rPr>
                            <a:t>1.0</a:t>
                          </a:r>
                        </a:p>
                      </a:txBody>
                      <a:tcPr anchor="ctr"/>
                    </a:tc>
                    <a:tc>
                      <a:txBody>
                        <a:bodyPr/>
                        <a:lstStyle/>
                        <a:p>
                          <a:pPr algn="ctr"/>
                          <a:r>
                            <a:rPr lang="en-GB" dirty="0">
                              <a:solidFill>
                                <a:srgbClr val="418CFE"/>
                              </a:solidFill>
                            </a:rPr>
                            <a:t>0.5</a:t>
                          </a:r>
                        </a:p>
                      </a:txBody>
                      <a:tcPr anchor="ctr"/>
                    </a:tc>
                    <a:tc>
                      <a:txBody>
                        <a:bodyPr/>
                        <a:lstStyle/>
                        <a:p>
                          <a:pPr algn="ctr"/>
                          <a:r>
                            <a:rPr lang="en-GB" dirty="0">
                              <a:solidFill>
                                <a:srgbClr val="418CFE"/>
                              </a:solidFill>
                            </a:rPr>
                            <a:t>0.1</a:t>
                          </a:r>
                        </a:p>
                      </a:txBody>
                      <a:tcPr anchor="ctr"/>
                    </a:tc>
                    <a:extLst>
                      <a:ext uri="{0D108BD9-81ED-4DB2-BD59-A6C34878D82A}">
                        <a16:rowId xmlns:a16="http://schemas.microsoft.com/office/drawing/2014/main" val="2131836192"/>
                      </a:ext>
                    </a:extLst>
                  </a:tr>
                  <a:tr h="307761">
                    <a:tc>
                      <a:txBody>
                        <a:bodyPr/>
                        <a:lstStyle/>
                        <a:p>
                          <a:r>
                            <a:rPr lang="en-GB" dirty="0">
                              <a:solidFill>
                                <a:schemeClr val="tx1"/>
                              </a:solidFill>
                            </a:rPr>
                            <a:t>Energy spread at linac output (%)</a:t>
                          </a:r>
                        </a:p>
                      </a:txBody>
                      <a:tcPr anchor="ctr"/>
                    </a:tc>
                    <a:tc>
                      <a:txBody>
                        <a:bodyPr/>
                        <a:lstStyle/>
                        <a:p>
                          <a:pPr algn="ctr"/>
                          <a:r>
                            <a:rPr lang="en-GB" dirty="0">
                              <a:solidFill>
                                <a:schemeClr val="tx1"/>
                              </a:solidFill>
                            </a:rPr>
                            <a:t>0.25</a:t>
                          </a:r>
                        </a:p>
                      </a:txBody>
                      <a:tcPr anchor="ctr"/>
                    </a:tc>
                    <a:tc>
                      <a:txBody>
                        <a:bodyPr/>
                        <a:lstStyle/>
                        <a:p>
                          <a:pPr algn="ctr"/>
                          <a:r>
                            <a:rPr lang="en-GB" dirty="0">
                              <a:solidFill>
                                <a:schemeClr val="tx1"/>
                              </a:solidFill>
                            </a:rPr>
                            <a:t>0.25</a:t>
                          </a:r>
                        </a:p>
                      </a:txBody>
                      <a:tcPr anchor="ctr"/>
                    </a:tc>
                    <a:tc>
                      <a:txBody>
                        <a:bodyPr/>
                        <a:lstStyle/>
                        <a:p>
                          <a:pPr algn="ctr"/>
                          <a:r>
                            <a:rPr lang="en-GB" dirty="0">
                              <a:solidFill>
                                <a:schemeClr val="tx1"/>
                              </a:solidFill>
                            </a:rPr>
                            <a:t>0.25</a:t>
                          </a:r>
                        </a:p>
                      </a:txBody>
                      <a:tcPr anchor="ctr"/>
                    </a:tc>
                    <a:extLst>
                      <a:ext uri="{0D108BD9-81ED-4DB2-BD59-A6C34878D82A}">
                        <a16:rowId xmlns:a16="http://schemas.microsoft.com/office/drawing/2014/main" val="3048331744"/>
                      </a:ext>
                    </a:extLst>
                  </a:tr>
                  <a:tr h="307761">
                    <a:tc>
                      <a:txBody>
                        <a:bodyPr/>
                        <a:lstStyle/>
                        <a:p>
                          <a:r>
                            <a:rPr lang="en-GB" dirty="0">
                              <a:solidFill>
                                <a:schemeClr val="tx1"/>
                              </a:solidFill>
                            </a:rPr>
                            <a:t>Bunch duration at linac output (</a:t>
                          </a:r>
                          <a:r>
                            <a:rPr lang="en-GB" dirty="0" err="1">
                              <a:solidFill>
                                <a:schemeClr val="tx1"/>
                              </a:solidFill>
                            </a:rPr>
                            <a:t>ps</a:t>
                          </a:r>
                          <a:r>
                            <a:rPr lang="en-GB" dirty="0">
                              <a:solidFill>
                                <a:schemeClr val="tx1"/>
                              </a:solidFill>
                            </a:rPr>
                            <a:t>)</a:t>
                          </a:r>
                        </a:p>
                      </a:txBody>
                      <a:tcPr anchor="ctr"/>
                    </a:tc>
                    <a:tc>
                      <a:txBody>
                        <a:bodyPr/>
                        <a:lstStyle/>
                        <a:p>
                          <a:pPr algn="ctr"/>
                          <a:r>
                            <a:rPr lang="en-GB" dirty="0">
                              <a:solidFill>
                                <a:schemeClr val="tx1"/>
                              </a:solidFill>
                            </a:rPr>
                            <a:t>3.7</a:t>
                          </a:r>
                        </a:p>
                      </a:txBody>
                      <a:tcPr anchor="ctr"/>
                    </a:tc>
                    <a:tc>
                      <a:txBody>
                        <a:bodyPr/>
                        <a:lstStyle/>
                        <a:p>
                          <a:pPr algn="ctr"/>
                          <a:r>
                            <a:rPr lang="en-GB" dirty="0">
                              <a:solidFill>
                                <a:schemeClr val="tx1"/>
                              </a:solidFill>
                            </a:rPr>
                            <a:t>3</a:t>
                          </a:r>
                        </a:p>
                      </a:txBody>
                      <a:tcPr anchor="ctr"/>
                    </a:tc>
                    <a:tc>
                      <a:txBody>
                        <a:bodyPr/>
                        <a:lstStyle/>
                        <a:p>
                          <a:pPr algn="ctr"/>
                          <a:r>
                            <a:rPr lang="en-GB" dirty="0">
                              <a:solidFill>
                                <a:schemeClr val="tx1"/>
                              </a:solidFill>
                            </a:rPr>
                            <a:t>2</a:t>
                          </a:r>
                        </a:p>
                      </a:txBody>
                      <a:tcPr anchor="ctr"/>
                    </a:tc>
                    <a:extLst>
                      <a:ext uri="{0D108BD9-81ED-4DB2-BD59-A6C34878D82A}">
                        <a16:rowId xmlns:a16="http://schemas.microsoft.com/office/drawing/2014/main" val="3569429175"/>
                      </a:ext>
                    </a:extLst>
                  </a:tr>
                  <a:tr h="307761">
                    <a:tc>
                      <a:txBody>
                        <a:bodyPr/>
                        <a:lstStyle/>
                        <a:p>
                          <a:r>
                            <a:rPr lang="en-GB" dirty="0">
                              <a:solidFill>
                                <a:schemeClr val="tx1"/>
                              </a:solidFill>
                            </a:rPr>
                            <a:t>Norm. trans.</a:t>
                          </a:r>
                          <a:r>
                            <a:rPr lang="en-GB" baseline="0" dirty="0">
                              <a:solidFill>
                                <a:schemeClr val="tx1"/>
                              </a:solidFill>
                            </a:rPr>
                            <a:t> </a:t>
                          </a:r>
                          <a:r>
                            <a:rPr lang="en-GB" baseline="0" dirty="0" err="1">
                              <a:solidFill>
                                <a:schemeClr val="tx1"/>
                              </a:solidFill>
                            </a:rPr>
                            <a:t>e</a:t>
                          </a:r>
                          <a:r>
                            <a:rPr lang="en-GB" dirty="0" err="1">
                              <a:solidFill>
                                <a:schemeClr val="tx1"/>
                              </a:solidFill>
                            </a:rPr>
                            <a:t>mitt</a:t>
                          </a:r>
                          <a:r>
                            <a:rPr lang="en-GB" dirty="0">
                              <a:solidFill>
                                <a:schemeClr val="tx1"/>
                              </a:solidFill>
                            </a:rPr>
                            <a:t>. at</a:t>
                          </a:r>
                          <a:r>
                            <a:rPr lang="en-GB" baseline="0" dirty="0">
                              <a:solidFill>
                                <a:schemeClr val="tx1"/>
                              </a:solidFill>
                            </a:rPr>
                            <a:t> linac output </a:t>
                          </a:r>
                          <a:r>
                            <a:rPr lang="en-GB" dirty="0">
                              <a:solidFill>
                                <a:schemeClr val="tx1"/>
                              </a:solidFill>
                            </a:rPr>
                            <a:t>(</a:t>
                          </a:r>
                          <a14:m>
                            <m:oMath xmlns:m="http://schemas.openxmlformats.org/officeDocument/2006/math">
                              <m:r>
                                <a:rPr lang="en-US" b="1" i="1" smtClean="0">
                                  <a:solidFill>
                                    <a:schemeClr val="tx1"/>
                                  </a:solidFill>
                                  <a:latin typeface="Cambria Math" panose="02040503050406030204" pitchFamily="18" charset="0"/>
                                </a:rPr>
                                <m:t>𝝅</m:t>
                              </m:r>
                            </m:oMath>
                          </a14:m>
                          <a:r>
                            <a:rPr lang="en-GB" dirty="0">
                              <a:solidFill>
                                <a:schemeClr val="tx1"/>
                              </a:solidFill>
                            </a:rPr>
                            <a:t> </a:t>
                          </a:r>
                          <a:r>
                            <a:rPr lang="en-GB" dirty="0" err="1">
                              <a:solidFill>
                                <a:schemeClr val="tx1"/>
                              </a:solidFill>
                            </a:rPr>
                            <a:t>mrad</a:t>
                          </a:r>
                          <a:r>
                            <a:rPr lang="en-GB" dirty="0">
                              <a:solidFill>
                                <a:schemeClr val="tx1"/>
                              </a:solidFill>
                            </a:rPr>
                            <a:t>. mm.)</a:t>
                          </a:r>
                        </a:p>
                      </a:txBody>
                      <a:tcPr anchor="ctr"/>
                    </a:tc>
                    <a:tc>
                      <a:txBody>
                        <a:bodyPr/>
                        <a:lstStyle/>
                        <a:p>
                          <a:pPr algn="ctr"/>
                          <a:r>
                            <a:rPr lang="en-GB" dirty="0">
                              <a:solidFill>
                                <a:schemeClr val="tx1"/>
                              </a:solidFill>
                            </a:rPr>
                            <a:t>5.2</a:t>
                          </a:r>
                        </a:p>
                      </a:txBody>
                      <a:tcPr anchor="ctr"/>
                    </a:tc>
                    <a:tc>
                      <a:txBody>
                        <a:bodyPr/>
                        <a:lstStyle/>
                        <a:p>
                          <a:pPr algn="ctr"/>
                          <a:r>
                            <a:rPr lang="en-GB" dirty="0">
                              <a:solidFill>
                                <a:schemeClr val="tx1"/>
                              </a:solidFill>
                            </a:rPr>
                            <a:t>3</a:t>
                          </a:r>
                        </a:p>
                      </a:txBody>
                      <a:tcPr anchor="ctr"/>
                    </a:tc>
                    <a:tc>
                      <a:txBody>
                        <a:bodyPr/>
                        <a:lstStyle/>
                        <a:p>
                          <a:pPr algn="ctr"/>
                          <a:r>
                            <a:rPr lang="en-GB" dirty="0">
                              <a:solidFill>
                                <a:schemeClr val="tx1"/>
                              </a:solidFill>
                            </a:rPr>
                            <a:t>1.5</a:t>
                          </a:r>
                        </a:p>
                      </a:txBody>
                      <a:tcPr anchor="ctr"/>
                    </a:tc>
                    <a:extLst>
                      <a:ext uri="{0D108BD9-81ED-4DB2-BD59-A6C34878D82A}">
                        <a16:rowId xmlns:a16="http://schemas.microsoft.com/office/drawing/2014/main" val="1695683626"/>
                      </a:ext>
                    </a:extLst>
                  </a:tr>
                  <a:tr h="307761">
                    <a:tc>
                      <a:txBody>
                        <a:bodyPr/>
                        <a:lstStyle/>
                        <a:p>
                          <a:r>
                            <a:rPr lang="en-GB" dirty="0">
                              <a:solidFill>
                                <a:srgbClr val="418CFE"/>
                              </a:solidFill>
                            </a:rPr>
                            <a:t>Norm. trans. </a:t>
                          </a:r>
                          <a:r>
                            <a:rPr lang="en-GB" dirty="0" err="1">
                              <a:solidFill>
                                <a:srgbClr val="418CFE"/>
                              </a:solidFill>
                            </a:rPr>
                            <a:t>emitt</a:t>
                          </a:r>
                          <a:r>
                            <a:rPr lang="en-GB" dirty="0">
                              <a:solidFill>
                                <a:srgbClr val="418CFE"/>
                              </a:solidFill>
                            </a:rPr>
                            <a:t>. at ring entrance (</a:t>
                          </a:r>
                          <a14:m>
                            <m:oMath xmlns:m="http://schemas.openxmlformats.org/officeDocument/2006/math">
                              <m:r>
                                <a:rPr lang="en-US" b="1" i="1" smtClean="0">
                                  <a:solidFill>
                                    <a:srgbClr val="418CFE"/>
                                  </a:solidFill>
                                  <a:latin typeface="Cambria Math" panose="02040503050406030204" pitchFamily="18" charset="0"/>
                                </a:rPr>
                                <m:t>𝝅</m:t>
                              </m:r>
                            </m:oMath>
                          </a14:m>
                          <a:r>
                            <a:rPr lang="en-GB" dirty="0">
                              <a:solidFill>
                                <a:srgbClr val="418CFE"/>
                              </a:solidFill>
                            </a:rPr>
                            <a:t> mm. </a:t>
                          </a:r>
                          <a:r>
                            <a:rPr lang="en-GB" dirty="0" err="1">
                              <a:solidFill>
                                <a:srgbClr val="418CFE"/>
                              </a:solidFill>
                            </a:rPr>
                            <a:t>mrad</a:t>
                          </a:r>
                          <a:r>
                            <a:rPr lang="en-GB" dirty="0">
                              <a:solidFill>
                                <a:srgbClr val="418CFE"/>
                              </a:solidFill>
                            </a:rPr>
                            <a:t>.) (H/V)</a:t>
                          </a:r>
                        </a:p>
                      </a:txBody>
                      <a:tcPr anchor="ctr"/>
                    </a:tc>
                    <a:tc>
                      <a:txBody>
                        <a:bodyPr/>
                        <a:lstStyle/>
                        <a:p>
                          <a:pPr algn="ctr"/>
                          <a:r>
                            <a:rPr lang="en-GB" dirty="0">
                              <a:solidFill>
                                <a:srgbClr val="418CFE"/>
                              </a:solidFill>
                            </a:rPr>
                            <a:t>8.3/7</a:t>
                          </a:r>
                        </a:p>
                      </a:txBody>
                      <a:tcPr anchor="ctr"/>
                    </a:tc>
                    <a:tc>
                      <a:txBody>
                        <a:bodyPr/>
                        <a:lstStyle/>
                        <a:p>
                          <a:pPr algn="ctr"/>
                          <a:r>
                            <a:rPr lang="en-GB" dirty="0">
                              <a:solidFill>
                                <a:srgbClr val="418CFE"/>
                              </a:solidFill>
                            </a:rPr>
                            <a:t>4/4</a:t>
                          </a:r>
                        </a:p>
                      </a:txBody>
                      <a:tcPr anchor="ctr"/>
                    </a:tc>
                    <a:tc>
                      <a:txBody>
                        <a:bodyPr/>
                        <a:lstStyle/>
                        <a:p>
                          <a:pPr algn="ctr"/>
                          <a:r>
                            <a:rPr lang="en-GB" dirty="0">
                              <a:solidFill>
                                <a:srgbClr val="418CFE"/>
                              </a:solidFill>
                            </a:rPr>
                            <a:t>2/2</a:t>
                          </a:r>
                        </a:p>
                      </a:txBody>
                      <a:tcPr anchor="ctr"/>
                    </a:tc>
                    <a:extLst>
                      <a:ext uri="{0D108BD9-81ED-4DB2-BD59-A6C34878D82A}">
                        <a16:rowId xmlns:a16="http://schemas.microsoft.com/office/drawing/2014/main" val="2873832024"/>
                      </a:ext>
                    </a:extLst>
                  </a:tr>
                </a:tbl>
              </a:graphicData>
            </a:graphic>
          </p:graphicFrame>
        </mc:Choice>
        <mc:Fallback>
          <p:graphicFrame>
            <p:nvGraphicFramePr>
              <p:cNvPr id="5" name="Table 4">
                <a:extLst>
                  <a:ext uri="{FF2B5EF4-FFF2-40B4-BE49-F238E27FC236}">
                    <a16:creationId xmlns:a16="http://schemas.microsoft.com/office/drawing/2014/main" id="{D8415766-2D2C-4FF0-A1F5-9891C03C9A4F}"/>
                  </a:ext>
                </a:extLst>
              </p:cNvPr>
              <p:cNvGraphicFramePr>
                <a:graphicFrameLocks noGrp="1"/>
              </p:cNvGraphicFramePr>
              <p:nvPr>
                <p:extLst>
                  <p:ext uri="{D42A27DB-BD31-4B8C-83A1-F6EECF244321}">
                    <p14:modId xmlns:p14="http://schemas.microsoft.com/office/powerpoint/2010/main" val="1766221900"/>
                  </p:ext>
                </p:extLst>
              </p:nvPr>
            </p:nvGraphicFramePr>
            <p:xfrm>
              <a:off x="676560" y="1531313"/>
              <a:ext cx="6998081" cy="2154327"/>
            </p:xfrm>
            <a:graphic>
              <a:graphicData uri="http://schemas.openxmlformats.org/drawingml/2006/table">
                <a:tbl>
                  <a:tblPr firstRow="1" bandRow="1">
                    <a:tableStyleId>{5C22544A-7EE6-4342-B048-85BDC9FD1C3A}</a:tableStyleId>
                  </a:tblPr>
                  <a:tblGrid>
                    <a:gridCol w="4996879">
                      <a:extLst>
                        <a:ext uri="{9D8B030D-6E8A-4147-A177-3AD203B41FA5}">
                          <a16:colId xmlns:a16="http://schemas.microsoft.com/office/drawing/2014/main" val="4017178568"/>
                        </a:ext>
                      </a:extLst>
                    </a:gridCol>
                    <a:gridCol w="835342">
                      <a:extLst>
                        <a:ext uri="{9D8B030D-6E8A-4147-A177-3AD203B41FA5}">
                          <a16:colId xmlns:a16="http://schemas.microsoft.com/office/drawing/2014/main" val="1375248766"/>
                        </a:ext>
                      </a:extLst>
                    </a:gridCol>
                    <a:gridCol w="582930">
                      <a:extLst>
                        <a:ext uri="{9D8B030D-6E8A-4147-A177-3AD203B41FA5}">
                          <a16:colId xmlns:a16="http://schemas.microsoft.com/office/drawing/2014/main" val="671144081"/>
                        </a:ext>
                      </a:extLst>
                    </a:gridCol>
                    <a:gridCol w="582930">
                      <a:extLst>
                        <a:ext uri="{9D8B030D-6E8A-4147-A177-3AD203B41FA5}">
                          <a16:colId xmlns:a16="http://schemas.microsoft.com/office/drawing/2014/main" val="563799539"/>
                        </a:ext>
                      </a:extLst>
                    </a:gridCol>
                  </a:tblGrid>
                  <a:tr h="307761">
                    <a:tc>
                      <a:txBody>
                        <a:bodyPr/>
                        <a:lstStyle/>
                        <a:p>
                          <a:r>
                            <a:rPr lang="en-GB" dirty="0"/>
                            <a:t>Initial charge (</a:t>
                          </a:r>
                          <a:r>
                            <a:rPr lang="en-GB" dirty="0" err="1"/>
                            <a:t>nC</a:t>
                          </a:r>
                          <a:r>
                            <a:rPr lang="en-GB" dirty="0"/>
                            <a:t>)</a:t>
                          </a:r>
                        </a:p>
                      </a:txBody>
                      <a:tcPr anchor="ctr"/>
                    </a:tc>
                    <a:tc>
                      <a:txBody>
                        <a:bodyPr/>
                        <a:lstStyle/>
                        <a:p>
                          <a:pPr algn="ctr"/>
                          <a:r>
                            <a:rPr lang="en-GB" dirty="0"/>
                            <a:t>1.0</a:t>
                          </a:r>
                        </a:p>
                      </a:txBody>
                      <a:tcPr anchor="ctr"/>
                    </a:tc>
                    <a:tc>
                      <a:txBody>
                        <a:bodyPr/>
                        <a:lstStyle/>
                        <a:p>
                          <a:pPr algn="ctr"/>
                          <a:r>
                            <a:rPr lang="en-GB" dirty="0"/>
                            <a:t>0.5</a:t>
                          </a:r>
                        </a:p>
                      </a:txBody>
                      <a:tcPr anchor="ctr"/>
                    </a:tc>
                    <a:tc>
                      <a:txBody>
                        <a:bodyPr/>
                        <a:lstStyle/>
                        <a:p>
                          <a:pPr algn="ctr"/>
                          <a:r>
                            <a:rPr lang="en-GB" dirty="0"/>
                            <a:t>0.1</a:t>
                          </a:r>
                        </a:p>
                      </a:txBody>
                      <a:tcPr anchor="ctr"/>
                    </a:tc>
                    <a:extLst>
                      <a:ext uri="{0D108BD9-81ED-4DB2-BD59-A6C34878D82A}">
                        <a16:rowId xmlns:a16="http://schemas.microsoft.com/office/drawing/2014/main" val="2899025766"/>
                      </a:ext>
                    </a:extLst>
                  </a:tr>
                  <a:tr h="307761">
                    <a:tc>
                      <a:txBody>
                        <a:bodyPr/>
                        <a:lstStyle/>
                        <a:p>
                          <a:r>
                            <a:rPr lang="en-GB" b="1" dirty="0">
                              <a:solidFill>
                                <a:schemeClr val="bg1"/>
                              </a:solidFill>
                            </a:rPr>
                            <a:t>Laser spot size (rms) (mm)</a:t>
                          </a:r>
                        </a:p>
                      </a:txBody>
                      <a:tcPr anchor="ctr">
                        <a:solidFill>
                          <a:srgbClr val="FF8000"/>
                        </a:solidFill>
                      </a:tcPr>
                    </a:tc>
                    <a:tc>
                      <a:txBody>
                        <a:bodyPr/>
                        <a:lstStyle/>
                        <a:p>
                          <a:pPr algn="ctr"/>
                          <a:r>
                            <a:rPr lang="en-GB" b="1" dirty="0">
                              <a:solidFill>
                                <a:schemeClr val="bg1"/>
                              </a:solidFill>
                            </a:rPr>
                            <a:t>0.5</a:t>
                          </a:r>
                        </a:p>
                      </a:txBody>
                      <a:tcPr anchor="ctr">
                        <a:solidFill>
                          <a:srgbClr val="FF8000"/>
                        </a:solidFill>
                      </a:tcPr>
                    </a:tc>
                    <a:tc>
                      <a:txBody>
                        <a:bodyPr/>
                        <a:lstStyle/>
                        <a:p>
                          <a:pPr algn="ctr"/>
                          <a:r>
                            <a:rPr lang="en-GB" b="1" dirty="0">
                              <a:solidFill>
                                <a:schemeClr val="bg1"/>
                              </a:solidFill>
                            </a:rPr>
                            <a:t>0.4</a:t>
                          </a:r>
                        </a:p>
                      </a:txBody>
                      <a:tcPr anchor="ctr">
                        <a:solidFill>
                          <a:srgbClr val="FF8000"/>
                        </a:solidFill>
                      </a:tcPr>
                    </a:tc>
                    <a:tc>
                      <a:txBody>
                        <a:bodyPr/>
                        <a:lstStyle/>
                        <a:p>
                          <a:pPr algn="ctr"/>
                          <a:r>
                            <a:rPr lang="en-GB" b="1" dirty="0">
                              <a:solidFill>
                                <a:schemeClr val="bg1"/>
                              </a:solidFill>
                            </a:rPr>
                            <a:t>0.3</a:t>
                          </a:r>
                        </a:p>
                      </a:txBody>
                      <a:tcPr anchor="ctr">
                        <a:solidFill>
                          <a:srgbClr val="FF8000"/>
                        </a:solidFill>
                      </a:tcPr>
                    </a:tc>
                    <a:extLst>
                      <a:ext uri="{0D108BD9-81ED-4DB2-BD59-A6C34878D82A}">
                        <a16:rowId xmlns:a16="http://schemas.microsoft.com/office/drawing/2014/main" val="3521037928"/>
                      </a:ext>
                    </a:extLst>
                  </a:tr>
                  <a:tr h="307761">
                    <a:tc>
                      <a:txBody>
                        <a:bodyPr/>
                        <a:lstStyle/>
                        <a:p>
                          <a:r>
                            <a:rPr lang="en-GB" dirty="0">
                              <a:solidFill>
                                <a:srgbClr val="418CFE"/>
                              </a:solidFill>
                            </a:rPr>
                            <a:t>Charge at ring entrance (</a:t>
                          </a:r>
                          <a:r>
                            <a:rPr lang="en-GB" dirty="0" err="1">
                              <a:solidFill>
                                <a:srgbClr val="418CFE"/>
                              </a:solidFill>
                            </a:rPr>
                            <a:t>nC</a:t>
                          </a:r>
                          <a:r>
                            <a:rPr lang="en-GB" dirty="0">
                              <a:solidFill>
                                <a:srgbClr val="418CFE"/>
                              </a:solidFill>
                            </a:rPr>
                            <a:t>)</a:t>
                          </a:r>
                        </a:p>
                      </a:txBody>
                      <a:tcPr anchor="ctr"/>
                    </a:tc>
                    <a:tc>
                      <a:txBody>
                        <a:bodyPr/>
                        <a:lstStyle/>
                        <a:p>
                          <a:pPr algn="ctr"/>
                          <a:r>
                            <a:rPr lang="en-GB" dirty="0">
                              <a:solidFill>
                                <a:srgbClr val="418CFE"/>
                              </a:solidFill>
                            </a:rPr>
                            <a:t>1.0</a:t>
                          </a:r>
                        </a:p>
                      </a:txBody>
                      <a:tcPr anchor="ctr"/>
                    </a:tc>
                    <a:tc>
                      <a:txBody>
                        <a:bodyPr/>
                        <a:lstStyle/>
                        <a:p>
                          <a:pPr algn="ctr"/>
                          <a:r>
                            <a:rPr lang="en-GB" dirty="0">
                              <a:solidFill>
                                <a:srgbClr val="418CFE"/>
                              </a:solidFill>
                            </a:rPr>
                            <a:t>0.5</a:t>
                          </a:r>
                        </a:p>
                      </a:txBody>
                      <a:tcPr anchor="ctr"/>
                    </a:tc>
                    <a:tc>
                      <a:txBody>
                        <a:bodyPr/>
                        <a:lstStyle/>
                        <a:p>
                          <a:pPr algn="ctr"/>
                          <a:r>
                            <a:rPr lang="en-GB" dirty="0">
                              <a:solidFill>
                                <a:srgbClr val="418CFE"/>
                              </a:solidFill>
                            </a:rPr>
                            <a:t>0.1</a:t>
                          </a:r>
                        </a:p>
                      </a:txBody>
                      <a:tcPr anchor="ctr"/>
                    </a:tc>
                    <a:extLst>
                      <a:ext uri="{0D108BD9-81ED-4DB2-BD59-A6C34878D82A}">
                        <a16:rowId xmlns:a16="http://schemas.microsoft.com/office/drawing/2014/main" val="2131836192"/>
                      </a:ext>
                    </a:extLst>
                  </a:tr>
                  <a:tr h="307761">
                    <a:tc>
                      <a:txBody>
                        <a:bodyPr/>
                        <a:lstStyle/>
                        <a:p>
                          <a:r>
                            <a:rPr lang="en-GB" dirty="0">
                              <a:solidFill>
                                <a:schemeClr val="tx1"/>
                              </a:solidFill>
                            </a:rPr>
                            <a:t>Energy spread at linac output (%)</a:t>
                          </a:r>
                        </a:p>
                      </a:txBody>
                      <a:tcPr anchor="ctr"/>
                    </a:tc>
                    <a:tc>
                      <a:txBody>
                        <a:bodyPr/>
                        <a:lstStyle/>
                        <a:p>
                          <a:pPr algn="ctr"/>
                          <a:r>
                            <a:rPr lang="en-GB" dirty="0">
                              <a:solidFill>
                                <a:schemeClr val="tx1"/>
                              </a:solidFill>
                            </a:rPr>
                            <a:t>0.25</a:t>
                          </a:r>
                        </a:p>
                      </a:txBody>
                      <a:tcPr anchor="ctr"/>
                    </a:tc>
                    <a:tc>
                      <a:txBody>
                        <a:bodyPr/>
                        <a:lstStyle/>
                        <a:p>
                          <a:pPr algn="ctr"/>
                          <a:r>
                            <a:rPr lang="en-GB" dirty="0">
                              <a:solidFill>
                                <a:schemeClr val="tx1"/>
                              </a:solidFill>
                            </a:rPr>
                            <a:t>0.25</a:t>
                          </a:r>
                        </a:p>
                      </a:txBody>
                      <a:tcPr anchor="ctr"/>
                    </a:tc>
                    <a:tc>
                      <a:txBody>
                        <a:bodyPr/>
                        <a:lstStyle/>
                        <a:p>
                          <a:pPr algn="ctr"/>
                          <a:r>
                            <a:rPr lang="en-GB" dirty="0">
                              <a:solidFill>
                                <a:schemeClr val="tx1"/>
                              </a:solidFill>
                            </a:rPr>
                            <a:t>0.25</a:t>
                          </a:r>
                        </a:p>
                      </a:txBody>
                      <a:tcPr anchor="ctr"/>
                    </a:tc>
                    <a:extLst>
                      <a:ext uri="{0D108BD9-81ED-4DB2-BD59-A6C34878D82A}">
                        <a16:rowId xmlns:a16="http://schemas.microsoft.com/office/drawing/2014/main" val="3048331744"/>
                      </a:ext>
                    </a:extLst>
                  </a:tr>
                  <a:tr h="307761">
                    <a:tc>
                      <a:txBody>
                        <a:bodyPr/>
                        <a:lstStyle/>
                        <a:p>
                          <a:r>
                            <a:rPr lang="en-GB" dirty="0">
                              <a:solidFill>
                                <a:schemeClr val="tx1"/>
                              </a:solidFill>
                            </a:rPr>
                            <a:t>Bunch duration at linac output (</a:t>
                          </a:r>
                          <a:r>
                            <a:rPr lang="en-GB" dirty="0" err="1">
                              <a:solidFill>
                                <a:schemeClr val="tx1"/>
                              </a:solidFill>
                            </a:rPr>
                            <a:t>ps</a:t>
                          </a:r>
                          <a:r>
                            <a:rPr lang="en-GB" dirty="0">
                              <a:solidFill>
                                <a:schemeClr val="tx1"/>
                              </a:solidFill>
                            </a:rPr>
                            <a:t>)</a:t>
                          </a:r>
                        </a:p>
                      </a:txBody>
                      <a:tcPr anchor="ctr"/>
                    </a:tc>
                    <a:tc>
                      <a:txBody>
                        <a:bodyPr/>
                        <a:lstStyle/>
                        <a:p>
                          <a:pPr algn="ctr"/>
                          <a:r>
                            <a:rPr lang="en-GB" dirty="0">
                              <a:solidFill>
                                <a:schemeClr val="tx1"/>
                              </a:solidFill>
                            </a:rPr>
                            <a:t>3.7</a:t>
                          </a:r>
                        </a:p>
                      </a:txBody>
                      <a:tcPr anchor="ctr"/>
                    </a:tc>
                    <a:tc>
                      <a:txBody>
                        <a:bodyPr/>
                        <a:lstStyle/>
                        <a:p>
                          <a:pPr algn="ctr"/>
                          <a:r>
                            <a:rPr lang="en-GB" dirty="0">
                              <a:solidFill>
                                <a:schemeClr val="tx1"/>
                              </a:solidFill>
                            </a:rPr>
                            <a:t>3</a:t>
                          </a:r>
                        </a:p>
                      </a:txBody>
                      <a:tcPr anchor="ctr"/>
                    </a:tc>
                    <a:tc>
                      <a:txBody>
                        <a:bodyPr/>
                        <a:lstStyle/>
                        <a:p>
                          <a:pPr algn="ctr"/>
                          <a:r>
                            <a:rPr lang="en-GB" dirty="0">
                              <a:solidFill>
                                <a:schemeClr val="tx1"/>
                              </a:solidFill>
                            </a:rPr>
                            <a:t>2</a:t>
                          </a:r>
                        </a:p>
                      </a:txBody>
                      <a:tcPr anchor="ctr"/>
                    </a:tc>
                    <a:extLst>
                      <a:ext uri="{0D108BD9-81ED-4DB2-BD59-A6C34878D82A}">
                        <a16:rowId xmlns:a16="http://schemas.microsoft.com/office/drawing/2014/main" val="3569429175"/>
                      </a:ext>
                    </a:extLst>
                  </a:tr>
                  <a:tr h="307761">
                    <a:tc>
                      <a:txBody>
                        <a:bodyPr/>
                        <a:lstStyle/>
                        <a:p>
                          <a:endParaRPr lang="en-US"/>
                        </a:p>
                      </a:txBody>
                      <a:tcPr anchor="ctr">
                        <a:blipFill>
                          <a:blip r:embed="rId2"/>
                          <a:stretch>
                            <a:fillRect l="-122" t="-510000" r="-40732" b="-120000"/>
                          </a:stretch>
                        </a:blipFill>
                      </a:tcPr>
                    </a:tc>
                    <a:tc>
                      <a:txBody>
                        <a:bodyPr/>
                        <a:lstStyle/>
                        <a:p>
                          <a:pPr algn="ctr"/>
                          <a:r>
                            <a:rPr lang="en-GB" dirty="0">
                              <a:solidFill>
                                <a:schemeClr val="tx1"/>
                              </a:solidFill>
                            </a:rPr>
                            <a:t>5.2</a:t>
                          </a:r>
                        </a:p>
                      </a:txBody>
                      <a:tcPr anchor="ctr"/>
                    </a:tc>
                    <a:tc>
                      <a:txBody>
                        <a:bodyPr/>
                        <a:lstStyle/>
                        <a:p>
                          <a:pPr algn="ctr"/>
                          <a:r>
                            <a:rPr lang="en-GB" dirty="0">
                              <a:solidFill>
                                <a:schemeClr val="tx1"/>
                              </a:solidFill>
                            </a:rPr>
                            <a:t>3</a:t>
                          </a:r>
                        </a:p>
                      </a:txBody>
                      <a:tcPr anchor="ctr"/>
                    </a:tc>
                    <a:tc>
                      <a:txBody>
                        <a:bodyPr/>
                        <a:lstStyle/>
                        <a:p>
                          <a:pPr algn="ctr"/>
                          <a:r>
                            <a:rPr lang="en-GB" dirty="0">
                              <a:solidFill>
                                <a:schemeClr val="tx1"/>
                              </a:solidFill>
                            </a:rPr>
                            <a:t>1.5</a:t>
                          </a:r>
                        </a:p>
                      </a:txBody>
                      <a:tcPr anchor="ctr"/>
                    </a:tc>
                    <a:extLst>
                      <a:ext uri="{0D108BD9-81ED-4DB2-BD59-A6C34878D82A}">
                        <a16:rowId xmlns:a16="http://schemas.microsoft.com/office/drawing/2014/main" val="1695683626"/>
                      </a:ext>
                    </a:extLst>
                  </a:tr>
                  <a:tr h="307761">
                    <a:tc>
                      <a:txBody>
                        <a:bodyPr/>
                        <a:lstStyle/>
                        <a:p>
                          <a:endParaRPr lang="en-US"/>
                        </a:p>
                      </a:txBody>
                      <a:tcPr anchor="ctr">
                        <a:blipFill>
                          <a:blip r:embed="rId2"/>
                          <a:stretch>
                            <a:fillRect l="-122" t="-598039" r="-40732" b="-17647"/>
                          </a:stretch>
                        </a:blipFill>
                      </a:tcPr>
                    </a:tc>
                    <a:tc>
                      <a:txBody>
                        <a:bodyPr/>
                        <a:lstStyle/>
                        <a:p>
                          <a:pPr algn="ctr"/>
                          <a:r>
                            <a:rPr lang="en-GB" dirty="0">
                              <a:solidFill>
                                <a:srgbClr val="418CFE"/>
                              </a:solidFill>
                            </a:rPr>
                            <a:t>8.3/7</a:t>
                          </a:r>
                        </a:p>
                      </a:txBody>
                      <a:tcPr anchor="ctr"/>
                    </a:tc>
                    <a:tc>
                      <a:txBody>
                        <a:bodyPr/>
                        <a:lstStyle/>
                        <a:p>
                          <a:pPr algn="ctr"/>
                          <a:r>
                            <a:rPr lang="en-GB" dirty="0">
                              <a:solidFill>
                                <a:srgbClr val="418CFE"/>
                              </a:solidFill>
                            </a:rPr>
                            <a:t>4/4</a:t>
                          </a:r>
                        </a:p>
                      </a:txBody>
                      <a:tcPr anchor="ctr"/>
                    </a:tc>
                    <a:tc>
                      <a:txBody>
                        <a:bodyPr/>
                        <a:lstStyle/>
                        <a:p>
                          <a:pPr algn="ctr"/>
                          <a:r>
                            <a:rPr lang="en-GB" dirty="0">
                              <a:solidFill>
                                <a:srgbClr val="418CFE"/>
                              </a:solidFill>
                            </a:rPr>
                            <a:t>2/2</a:t>
                          </a:r>
                        </a:p>
                      </a:txBody>
                      <a:tcPr anchor="ctr"/>
                    </a:tc>
                    <a:extLst>
                      <a:ext uri="{0D108BD9-81ED-4DB2-BD59-A6C34878D82A}">
                        <a16:rowId xmlns:a16="http://schemas.microsoft.com/office/drawing/2014/main" val="2873832024"/>
                      </a:ext>
                    </a:extLst>
                  </a:tr>
                </a:tbl>
              </a:graphicData>
            </a:graphic>
          </p:graphicFrame>
        </mc:Fallback>
      </mc:AlternateContent>
    </p:spTree>
    <p:extLst>
      <p:ext uri="{BB962C8B-B14F-4D97-AF65-F5344CB8AC3E}">
        <p14:creationId xmlns:p14="http://schemas.microsoft.com/office/powerpoint/2010/main" val="19917097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en-US" dirty="0"/>
              <a:t>Different working points at ring entrance (laser duration, charge)</a:t>
            </a:r>
          </a:p>
        </p:txBody>
      </p:sp>
      <p:sp>
        <p:nvSpPr>
          <p:cNvPr id="4" name="Espace réservé du numéro de diapositive 3"/>
          <p:cNvSpPr>
            <a:spLocks noGrp="1"/>
          </p:cNvSpPr>
          <p:nvPr>
            <p:ph type="sldNum" sz="quarter" idx="10"/>
          </p:nvPr>
        </p:nvSpPr>
        <p:spPr/>
        <p:txBody>
          <a:bodyPr/>
          <a:lstStyle/>
          <a:p>
            <a:pPr>
              <a:defRPr/>
            </a:pPr>
            <a:fld id="{A8583651-B2E1-A249-B4E5-448B504B5C0C}" type="slidenum">
              <a:rPr lang="en-US" smtClean="0"/>
              <a:pPr>
                <a:defRPr/>
              </a:pPr>
              <a:t>11</a:t>
            </a:fld>
            <a:endParaRPr lang="en-US"/>
          </a:p>
        </p:txBody>
      </p:sp>
      <mc:AlternateContent xmlns:mc="http://schemas.openxmlformats.org/markup-compatibility/2006">
        <mc:Choice xmlns:a14="http://schemas.microsoft.com/office/drawing/2010/main" Requires="a14">
          <p:graphicFrame>
            <p:nvGraphicFramePr>
              <p:cNvPr id="8" name="Tableau 1">
                <a:extLst>
                  <a:ext uri="{FF2B5EF4-FFF2-40B4-BE49-F238E27FC236}">
                    <a16:creationId xmlns:a16="http://schemas.microsoft.com/office/drawing/2014/main" id="{9E2C8E0C-7A3C-4661-9D59-ABBADBF19E23}"/>
                  </a:ext>
                </a:extLst>
              </p:cNvPr>
              <p:cNvGraphicFramePr>
                <a:graphicFrameLocks noGrp="1"/>
              </p:cNvGraphicFramePr>
              <p:nvPr>
                <p:extLst>
                  <p:ext uri="{D42A27DB-BD31-4B8C-83A1-F6EECF244321}">
                    <p14:modId xmlns:p14="http://schemas.microsoft.com/office/powerpoint/2010/main" val="2091710061"/>
                  </p:ext>
                </p:extLst>
              </p:nvPr>
            </p:nvGraphicFramePr>
            <p:xfrm>
              <a:off x="598343" y="1613393"/>
              <a:ext cx="6439152" cy="4501656"/>
            </p:xfrm>
            <a:graphic>
              <a:graphicData uri="http://schemas.openxmlformats.org/drawingml/2006/table">
                <a:tbl>
                  <a:tblPr firstRow="1" bandRow="1">
                    <a:tableStyleId>{5C22544A-7EE6-4342-B048-85BDC9FD1C3A}</a:tableStyleId>
                  </a:tblPr>
                  <a:tblGrid>
                    <a:gridCol w="937704">
                      <a:extLst>
                        <a:ext uri="{9D8B030D-6E8A-4147-A177-3AD203B41FA5}">
                          <a16:colId xmlns:a16="http://schemas.microsoft.com/office/drawing/2014/main" val="20000"/>
                        </a:ext>
                      </a:extLst>
                    </a:gridCol>
                    <a:gridCol w="1833816">
                      <a:extLst>
                        <a:ext uri="{9D8B030D-6E8A-4147-A177-3AD203B41FA5}">
                          <a16:colId xmlns:a16="http://schemas.microsoft.com/office/drawing/2014/main" val="4155650473"/>
                        </a:ext>
                      </a:extLst>
                    </a:gridCol>
                    <a:gridCol w="1833816">
                      <a:extLst>
                        <a:ext uri="{9D8B030D-6E8A-4147-A177-3AD203B41FA5}">
                          <a16:colId xmlns:a16="http://schemas.microsoft.com/office/drawing/2014/main" val="2939843892"/>
                        </a:ext>
                      </a:extLst>
                    </a:gridCol>
                    <a:gridCol w="1833816">
                      <a:extLst>
                        <a:ext uri="{9D8B030D-6E8A-4147-A177-3AD203B41FA5}">
                          <a16:colId xmlns:a16="http://schemas.microsoft.com/office/drawing/2014/main" val="20001"/>
                        </a:ext>
                      </a:extLst>
                    </a:gridCol>
                  </a:tblGrid>
                  <a:tr h="576891">
                    <a:tc>
                      <a:txBody>
                        <a:bodyPr/>
                        <a:lstStyle/>
                        <a:p>
                          <a:pPr algn="ctr"/>
                          <a:r>
                            <a:rPr lang="en-US" dirty="0"/>
                            <a:t>Laser </a:t>
                          </a:r>
                          <a:br>
                            <a:rPr lang="en-US" dirty="0"/>
                          </a:br>
                          <a:r>
                            <a:rPr lang="en-US" dirty="0"/>
                            <a:t>duration</a:t>
                          </a:r>
                        </a:p>
                      </a:txBody>
                      <a:tcPr anchor="ctr"/>
                    </a:tc>
                    <a:tc>
                      <a:txBody>
                        <a:bodyPr/>
                        <a:lstStyle/>
                        <a:p>
                          <a:pPr algn="ctr"/>
                          <a:r>
                            <a:rPr lang="fr-FR" dirty="0"/>
                            <a:t>Q = 1 </a:t>
                          </a:r>
                          <a:r>
                            <a:rPr lang="fr-FR" dirty="0" err="1"/>
                            <a:t>nC</a:t>
                          </a:r>
                          <a:endParaRPr lang="en-US" dirty="0"/>
                        </a:p>
                      </a:txBody>
                      <a:tcPr anchor="ctr"/>
                    </a:tc>
                    <a:tc>
                      <a:txBody>
                        <a:bodyPr/>
                        <a:lstStyle/>
                        <a:p>
                          <a:pPr algn="ctr"/>
                          <a:r>
                            <a:rPr lang="fr-FR" dirty="0"/>
                            <a:t>Q = 500</a:t>
                          </a:r>
                          <a:r>
                            <a:rPr lang="fr-FR" baseline="0" dirty="0"/>
                            <a:t> </a:t>
                          </a:r>
                          <a:r>
                            <a:rPr lang="fr-FR" baseline="0" dirty="0" err="1"/>
                            <a:t>pC</a:t>
                          </a:r>
                          <a:endParaRPr lang="en-US" dirty="0"/>
                        </a:p>
                      </a:txBody>
                      <a:tcPr anchor="ctr"/>
                    </a:tc>
                    <a:tc>
                      <a:txBody>
                        <a:bodyPr/>
                        <a:lstStyle/>
                        <a:p>
                          <a:pPr algn="ctr"/>
                          <a:r>
                            <a:rPr lang="fr-FR" dirty="0"/>
                            <a:t>Q = 100 </a:t>
                          </a:r>
                          <a:r>
                            <a:rPr lang="fr-FR" dirty="0" err="1"/>
                            <a:t>pC</a:t>
                          </a:r>
                          <a:endParaRPr lang="en-US" dirty="0"/>
                        </a:p>
                      </a:txBody>
                      <a:tcPr anchor="ctr"/>
                    </a:tc>
                    <a:extLst>
                      <a:ext uri="{0D108BD9-81ED-4DB2-BD59-A6C34878D82A}">
                        <a16:rowId xmlns:a16="http://schemas.microsoft.com/office/drawing/2014/main" val="10000"/>
                      </a:ext>
                    </a:extLst>
                  </a:tr>
                  <a:tr h="1308255">
                    <a:tc>
                      <a:txBody>
                        <a:bodyPr/>
                        <a:lstStyle/>
                        <a:p>
                          <a:pPr algn="ctr"/>
                          <a:r>
                            <a:rPr lang="fr-FR" dirty="0"/>
                            <a:t>2 </a:t>
                          </a:r>
                          <a:r>
                            <a:rPr lang="fr-FR" dirty="0" err="1"/>
                            <a:t>ps</a:t>
                          </a:r>
                          <a:endParaRPr lang="en-US" dirty="0"/>
                        </a:p>
                      </a:txBody>
                      <a:tcPr anchor="ctr"/>
                    </a:tc>
                    <a:tc>
                      <a:txBody>
                        <a:bodyPr/>
                        <a:lstStyle/>
                        <a:p>
                          <a:pPr algn="ctr"/>
                          <a14:m>
                            <m:oMathPara xmlns:m="http://schemas.openxmlformats.org/officeDocument/2006/math">
                              <m:oMathParaPr>
                                <m:jc m:val="centerGroup"/>
                              </m:oMathParaPr>
                              <m:oMath xmlns:m="http://schemas.openxmlformats.org/officeDocument/2006/math">
                                <m:sSub>
                                  <m:sSubPr>
                                    <m:ctrlPr>
                                      <a:rPr lang="fr-FR" b="0" i="1" smtClean="0">
                                        <a:latin typeface="Cambria Math" panose="02040503050406030204" pitchFamily="18" charset="0"/>
                                      </a:rPr>
                                    </m:ctrlPr>
                                  </m:sSubPr>
                                  <m:e>
                                    <m:r>
                                      <a:rPr lang="fr-FR" b="0" i="1" smtClean="0">
                                        <a:latin typeface="Cambria Math" panose="02040503050406030204" pitchFamily="18" charset="0"/>
                                      </a:rPr>
                                      <m:t>𝜖</m:t>
                                    </m:r>
                                  </m:e>
                                  <m:sub>
                                    <m:r>
                                      <a:rPr lang="fr-FR" b="0" i="1" smtClean="0">
                                        <a:latin typeface="Cambria Math" panose="02040503050406030204" pitchFamily="18" charset="0"/>
                                      </a:rPr>
                                      <m:t>𝑥</m:t>
                                    </m:r>
                                  </m:sub>
                                </m:sSub>
                                <m:r>
                                  <a:rPr lang="fr-FR" b="0" i="1" smtClean="0">
                                    <a:latin typeface="Cambria Math" panose="02040503050406030204" pitchFamily="18" charset="0"/>
                                  </a:rPr>
                                  <m:t>=</m:t>
                                </m:r>
                                <m:r>
                                  <a:rPr lang="en-US" b="0" i="1" smtClean="0">
                                    <a:latin typeface="Cambria Math" panose="02040503050406030204" pitchFamily="18" charset="0"/>
                                  </a:rPr>
                                  <m:t>8.3</m:t>
                                </m:r>
                                <m:r>
                                  <a:rPr lang="fr-FR" b="0" i="1" smtClean="0">
                                    <a:latin typeface="Cambria Math" panose="02040503050406030204" pitchFamily="18" charset="0"/>
                                  </a:rPr>
                                  <m:t> </m:t>
                                </m:r>
                                <m:r>
                                  <a:rPr lang="fr-FR" b="0" i="1" smtClean="0">
                                    <a:latin typeface="Cambria Math" panose="02040503050406030204" pitchFamily="18" charset="0"/>
                                  </a:rPr>
                                  <m:t>𝜋</m:t>
                                </m:r>
                                <m:r>
                                  <a:rPr lang="fr-FR" b="0" i="0" smtClean="0">
                                    <a:latin typeface="Cambria Math" panose="02040503050406030204" pitchFamily="18" charset="0"/>
                                  </a:rPr>
                                  <m:t> </m:t>
                                </m:r>
                                <m:r>
                                  <m:rPr>
                                    <m:sty m:val="p"/>
                                  </m:rPr>
                                  <a:rPr lang="fr-FR" b="0" i="0" smtClean="0">
                                    <a:latin typeface="Cambria Math" panose="02040503050406030204" pitchFamily="18" charset="0"/>
                                  </a:rPr>
                                  <m:t>mm</m:t>
                                </m:r>
                                <m:r>
                                  <a:rPr lang="fr-FR" b="0" i="0" smtClean="0">
                                    <a:latin typeface="Cambria Math" panose="02040503050406030204" pitchFamily="18" charset="0"/>
                                  </a:rPr>
                                  <m:t>.</m:t>
                                </m:r>
                                <m:r>
                                  <m:rPr>
                                    <m:sty m:val="p"/>
                                  </m:rPr>
                                  <a:rPr lang="fr-FR" b="0" i="0" smtClean="0">
                                    <a:latin typeface="Cambria Math" panose="02040503050406030204" pitchFamily="18" charset="0"/>
                                  </a:rPr>
                                  <m:t>mrad</m:t>
                                </m:r>
                              </m:oMath>
                            </m:oMathPara>
                          </a14:m>
                          <a:endParaRPr lang="en-US" dirty="0"/>
                        </a:p>
                        <a:p>
                          <a:pPr marL="0" marR="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fr-FR" b="0" i="1" smtClean="0">
                                        <a:latin typeface="Cambria Math" panose="02040503050406030204" pitchFamily="18" charset="0"/>
                                      </a:rPr>
                                    </m:ctrlPr>
                                  </m:sSubPr>
                                  <m:e>
                                    <m:r>
                                      <a:rPr lang="fr-FR" b="0" i="1" smtClean="0">
                                        <a:latin typeface="Cambria Math" panose="02040503050406030204" pitchFamily="18" charset="0"/>
                                      </a:rPr>
                                      <m:t>𝜖</m:t>
                                    </m:r>
                                  </m:e>
                                  <m:sub>
                                    <m:r>
                                      <a:rPr lang="fr-FR" b="0" i="1" smtClean="0">
                                        <a:latin typeface="Cambria Math" panose="02040503050406030204" pitchFamily="18" charset="0"/>
                                      </a:rPr>
                                      <m:t>𝑦</m:t>
                                    </m:r>
                                  </m:sub>
                                </m:sSub>
                                <m:r>
                                  <a:rPr lang="fr-FR" b="0" i="1" smtClean="0">
                                    <a:latin typeface="Cambria Math" panose="02040503050406030204" pitchFamily="18" charset="0"/>
                                  </a:rPr>
                                  <m:t>=7 </m:t>
                                </m:r>
                                <m:r>
                                  <a:rPr lang="fr-FR" b="0" i="1" smtClean="0">
                                    <a:latin typeface="Cambria Math" panose="02040503050406030204" pitchFamily="18" charset="0"/>
                                  </a:rPr>
                                  <m:t>𝜋</m:t>
                                </m:r>
                                <m:r>
                                  <a:rPr lang="fr-FR" b="0" i="0" smtClean="0">
                                    <a:latin typeface="Cambria Math" panose="02040503050406030204" pitchFamily="18" charset="0"/>
                                  </a:rPr>
                                  <m:t> </m:t>
                                </m:r>
                                <m:r>
                                  <m:rPr>
                                    <m:sty m:val="p"/>
                                  </m:rPr>
                                  <a:rPr lang="fr-FR" b="0" i="0" smtClean="0">
                                    <a:latin typeface="Cambria Math" panose="02040503050406030204" pitchFamily="18" charset="0"/>
                                  </a:rPr>
                                  <m:t>mm</m:t>
                                </m:r>
                                <m:r>
                                  <a:rPr lang="fr-FR" b="0" i="0" smtClean="0">
                                    <a:latin typeface="Cambria Math" panose="02040503050406030204" pitchFamily="18" charset="0"/>
                                  </a:rPr>
                                  <m:t>.</m:t>
                                </m:r>
                                <m:r>
                                  <m:rPr>
                                    <m:sty m:val="p"/>
                                  </m:rPr>
                                  <a:rPr lang="fr-FR" b="0" i="0" smtClean="0">
                                    <a:latin typeface="Cambria Math" panose="02040503050406030204" pitchFamily="18" charset="0"/>
                                  </a:rPr>
                                  <m:t>mrad</m:t>
                                </m:r>
                              </m:oMath>
                            </m:oMathPara>
                          </a14:m>
                          <a:endParaRPr lang="en-US" dirty="0"/>
                        </a:p>
                        <a:p>
                          <a:pPr algn="ctr"/>
                          <a14:m>
                            <m:oMathPara xmlns:m="http://schemas.openxmlformats.org/officeDocument/2006/math">
                              <m:oMathParaPr>
                                <m:jc m:val="centerGroup"/>
                              </m:oMathParaPr>
                              <m:oMath xmlns:m="http://schemas.openxmlformats.org/officeDocument/2006/math">
                                <m:sSub>
                                  <m:sSubPr>
                                    <m:ctrlPr>
                                      <a:rPr lang="fr-FR" b="0" i="1" smtClean="0">
                                        <a:latin typeface="Cambria Math" panose="02040503050406030204" pitchFamily="18" charset="0"/>
                                      </a:rPr>
                                    </m:ctrlPr>
                                  </m:sSubPr>
                                  <m:e>
                                    <m:r>
                                      <a:rPr lang="fr-FR" b="0" i="1" smtClean="0">
                                        <a:latin typeface="Cambria Math" panose="02040503050406030204" pitchFamily="18" charset="0"/>
                                      </a:rPr>
                                      <m:t>𝜎</m:t>
                                    </m:r>
                                  </m:e>
                                  <m:sub>
                                    <m:r>
                                      <a:rPr lang="en-US" b="0" i="1" smtClean="0">
                                        <a:latin typeface="Cambria Math" panose="02040503050406030204" pitchFamily="18" charset="0"/>
                                      </a:rPr>
                                      <m:t>𝑡</m:t>
                                    </m:r>
                                  </m:sub>
                                </m:sSub>
                                <m:r>
                                  <a:rPr lang="fr-FR" b="0" i="1" smtClean="0">
                                    <a:latin typeface="Cambria Math" panose="02040503050406030204" pitchFamily="18" charset="0"/>
                                  </a:rPr>
                                  <m:t>=6 </m:t>
                                </m:r>
                                <m:r>
                                  <a:rPr lang="fr-FR" b="0" i="1" smtClean="0">
                                    <a:latin typeface="Cambria Math" panose="02040503050406030204" pitchFamily="18" charset="0"/>
                                  </a:rPr>
                                  <m:t>𝑝𝑠</m:t>
                                </m:r>
                              </m:oMath>
                            </m:oMathPara>
                          </a14:m>
                          <a:endParaRPr lang="en-US" dirty="0"/>
                        </a:p>
                        <a:p>
                          <a:pPr algn="ctr"/>
                          <a14:m>
                            <m:oMathPara xmlns:m="http://schemas.openxmlformats.org/officeDocument/2006/math">
                              <m:oMathParaPr>
                                <m:jc m:val="centerGroup"/>
                              </m:oMathParaPr>
                              <m:oMath xmlns:m="http://schemas.openxmlformats.org/officeDocument/2006/math">
                                <m:sSub>
                                  <m:sSubPr>
                                    <m:ctrlPr>
                                      <a:rPr lang="fr-FR" b="0" i="1" smtClean="0">
                                        <a:latin typeface="Cambria Math" panose="02040503050406030204" pitchFamily="18" charset="0"/>
                                      </a:rPr>
                                    </m:ctrlPr>
                                  </m:sSubPr>
                                  <m:e>
                                    <m:r>
                                      <a:rPr lang="fr-FR" b="0" i="1" smtClean="0">
                                        <a:latin typeface="Cambria Math" panose="02040503050406030204" pitchFamily="18" charset="0"/>
                                      </a:rPr>
                                      <m:t>𝜎</m:t>
                                    </m:r>
                                  </m:e>
                                  <m:sub>
                                    <m:r>
                                      <a:rPr lang="fr-FR" b="0" i="1" smtClean="0">
                                        <a:latin typeface="Cambria Math" panose="02040503050406030204" pitchFamily="18" charset="0"/>
                                      </a:rPr>
                                      <m:t>𝑒</m:t>
                                    </m:r>
                                  </m:sub>
                                </m:sSub>
                                <m:r>
                                  <a:rPr lang="fr-FR" b="0" i="1" smtClean="0">
                                    <a:latin typeface="Cambria Math" panose="02040503050406030204" pitchFamily="18" charset="0"/>
                                  </a:rPr>
                                  <m:t>=0</m:t>
                                </m:r>
                                <m:r>
                                  <a:rPr lang="en-US" b="0" i="1" smtClean="0">
                                    <a:latin typeface="Cambria Math" panose="02040503050406030204" pitchFamily="18" charset="0"/>
                                  </a:rPr>
                                  <m:t>.</m:t>
                                </m:r>
                                <m:r>
                                  <a:rPr lang="fr-FR" b="0" i="1" smtClean="0">
                                    <a:latin typeface="Cambria Math" panose="02040503050406030204" pitchFamily="18" charset="0"/>
                                  </a:rPr>
                                  <m:t>19 %</m:t>
                                </m:r>
                              </m:oMath>
                            </m:oMathPara>
                          </a14:m>
                          <a:endParaRPr lang="fr-FR" dirty="0"/>
                        </a:p>
                        <a:p>
                          <a:pPr algn="ctr"/>
                          <a14:m>
                            <m:oMathPara xmlns:m="http://schemas.openxmlformats.org/officeDocument/2006/math">
                              <m:oMathParaPr>
                                <m:jc m:val="centerGroup"/>
                              </m:oMathParaPr>
                              <m:oMath xmlns:m="http://schemas.openxmlformats.org/officeDocument/2006/math">
                                <m:r>
                                  <a:rPr lang="fr-FR" b="0" i="1" smtClean="0">
                                    <a:latin typeface="Cambria Math" panose="02040503050406030204" pitchFamily="18" charset="0"/>
                                  </a:rPr>
                                  <m:t>𝑄</m:t>
                                </m:r>
                                <m:r>
                                  <a:rPr lang="fr-FR" b="0" i="1" smtClean="0">
                                    <a:latin typeface="Cambria Math" panose="02040503050406030204" pitchFamily="18" charset="0"/>
                                  </a:rPr>
                                  <m:t>=999 </m:t>
                                </m:r>
                                <m:r>
                                  <a:rPr lang="fr-FR" b="0" i="1" smtClean="0">
                                    <a:latin typeface="Cambria Math" panose="02040503050406030204" pitchFamily="18" charset="0"/>
                                  </a:rPr>
                                  <m:t>𝑝𝐶</m:t>
                                </m:r>
                              </m:oMath>
                            </m:oMathPara>
                          </a14:m>
                          <a:endParaRPr lang="en-US" dirty="0"/>
                        </a:p>
                      </a:txBody>
                      <a:tcPr anchor="ctr"/>
                    </a:tc>
                    <a:tc>
                      <a:txBody>
                        <a:bodyPr/>
                        <a:lstStyle/>
                        <a:p>
                          <a:pPr algn="ctr"/>
                          <a14:m>
                            <m:oMathPara xmlns:m="http://schemas.openxmlformats.org/officeDocument/2006/math">
                              <m:oMathParaPr>
                                <m:jc m:val="centerGroup"/>
                              </m:oMathParaPr>
                              <m:oMath xmlns:m="http://schemas.openxmlformats.org/officeDocument/2006/math">
                                <m:sSub>
                                  <m:sSubPr>
                                    <m:ctrlPr>
                                      <a:rPr lang="fr-FR" b="0" i="1" smtClean="0">
                                        <a:latin typeface="Cambria Math" panose="02040503050406030204" pitchFamily="18" charset="0"/>
                                      </a:rPr>
                                    </m:ctrlPr>
                                  </m:sSubPr>
                                  <m:e>
                                    <m:r>
                                      <a:rPr lang="fr-FR" b="0" i="1" smtClean="0">
                                        <a:latin typeface="Cambria Math" panose="02040503050406030204" pitchFamily="18" charset="0"/>
                                      </a:rPr>
                                      <m:t>𝜖</m:t>
                                    </m:r>
                                  </m:e>
                                  <m:sub>
                                    <m:r>
                                      <a:rPr lang="fr-FR" b="0" i="1" smtClean="0">
                                        <a:latin typeface="Cambria Math" panose="02040503050406030204" pitchFamily="18" charset="0"/>
                                      </a:rPr>
                                      <m:t>𝑥</m:t>
                                    </m:r>
                                  </m:sub>
                                </m:sSub>
                                <m:r>
                                  <a:rPr lang="fr-FR" b="0" i="1" smtClean="0">
                                    <a:latin typeface="Cambria Math" panose="02040503050406030204" pitchFamily="18" charset="0"/>
                                  </a:rPr>
                                  <m:t>=4 </m:t>
                                </m:r>
                                <m:r>
                                  <a:rPr lang="fr-FR" b="0" i="1" smtClean="0">
                                    <a:latin typeface="Cambria Math" panose="02040503050406030204" pitchFamily="18" charset="0"/>
                                  </a:rPr>
                                  <m:t>𝜋</m:t>
                                </m:r>
                                <m:r>
                                  <a:rPr lang="fr-FR" b="0" i="0" smtClean="0">
                                    <a:latin typeface="Cambria Math" panose="02040503050406030204" pitchFamily="18" charset="0"/>
                                  </a:rPr>
                                  <m:t> </m:t>
                                </m:r>
                                <m:r>
                                  <m:rPr>
                                    <m:sty m:val="p"/>
                                  </m:rPr>
                                  <a:rPr lang="fr-FR" b="0" i="0" smtClean="0">
                                    <a:latin typeface="Cambria Math" panose="02040503050406030204" pitchFamily="18" charset="0"/>
                                  </a:rPr>
                                  <m:t>mm</m:t>
                                </m:r>
                                <m:r>
                                  <a:rPr lang="fr-FR" b="0" i="0" smtClean="0">
                                    <a:latin typeface="Cambria Math" panose="02040503050406030204" pitchFamily="18" charset="0"/>
                                  </a:rPr>
                                  <m:t>.</m:t>
                                </m:r>
                                <m:r>
                                  <m:rPr>
                                    <m:sty m:val="p"/>
                                  </m:rPr>
                                  <a:rPr lang="fr-FR" b="0" i="0" smtClean="0">
                                    <a:latin typeface="Cambria Math" panose="02040503050406030204" pitchFamily="18" charset="0"/>
                                  </a:rPr>
                                  <m:t>mrad</m:t>
                                </m:r>
                              </m:oMath>
                            </m:oMathPara>
                          </a14:m>
                          <a:endParaRPr lang="en-US" dirty="0"/>
                        </a:p>
                        <a:p>
                          <a:pPr marL="0" marR="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fr-FR" b="0" i="1" smtClean="0">
                                        <a:latin typeface="Cambria Math" panose="02040503050406030204" pitchFamily="18" charset="0"/>
                                      </a:rPr>
                                    </m:ctrlPr>
                                  </m:sSubPr>
                                  <m:e>
                                    <m:r>
                                      <a:rPr lang="fr-FR" b="0" i="1" smtClean="0">
                                        <a:latin typeface="Cambria Math" panose="02040503050406030204" pitchFamily="18" charset="0"/>
                                      </a:rPr>
                                      <m:t>𝜖</m:t>
                                    </m:r>
                                  </m:e>
                                  <m:sub>
                                    <m:r>
                                      <a:rPr lang="fr-FR" b="0" i="1" smtClean="0">
                                        <a:latin typeface="Cambria Math" panose="02040503050406030204" pitchFamily="18" charset="0"/>
                                      </a:rPr>
                                      <m:t>𝑦</m:t>
                                    </m:r>
                                  </m:sub>
                                </m:sSub>
                                <m:r>
                                  <a:rPr lang="fr-FR" b="0" i="1" smtClean="0">
                                    <a:latin typeface="Cambria Math" panose="02040503050406030204" pitchFamily="18" charset="0"/>
                                  </a:rPr>
                                  <m:t>=4 </m:t>
                                </m:r>
                                <m:r>
                                  <a:rPr lang="fr-FR" b="0" i="1" smtClean="0">
                                    <a:latin typeface="Cambria Math" panose="02040503050406030204" pitchFamily="18" charset="0"/>
                                  </a:rPr>
                                  <m:t>𝜋</m:t>
                                </m:r>
                                <m:r>
                                  <a:rPr lang="fr-FR" b="0" i="0" smtClean="0">
                                    <a:latin typeface="Cambria Math" panose="02040503050406030204" pitchFamily="18" charset="0"/>
                                  </a:rPr>
                                  <m:t> </m:t>
                                </m:r>
                                <m:r>
                                  <m:rPr>
                                    <m:sty m:val="p"/>
                                  </m:rPr>
                                  <a:rPr lang="fr-FR" b="0" i="0" smtClean="0">
                                    <a:latin typeface="Cambria Math" panose="02040503050406030204" pitchFamily="18" charset="0"/>
                                  </a:rPr>
                                  <m:t>mm</m:t>
                                </m:r>
                                <m:r>
                                  <a:rPr lang="fr-FR" b="0" i="0" smtClean="0">
                                    <a:latin typeface="Cambria Math" panose="02040503050406030204" pitchFamily="18" charset="0"/>
                                  </a:rPr>
                                  <m:t>.</m:t>
                                </m:r>
                                <m:r>
                                  <m:rPr>
                                    <m:sty m:val="p"/>
                                  </m:rPr>
                                  <a:rPr lang="fr-FR" b="0" i="0" smtClean="0">
                                    <a:latin typeface="Cambria Math" panose="02040503050406030204" pitchFamily="18" charset="0"/>
                                  </a:rPr>
                                  <m:t>mrad</m:t>
                                </m:r>
                              </m:oMath>
                            </m:oMathPara>
                          </a14:m>
                          <a:endParaRPr lang="en-US" dirty="0"/>
                        </a:p>
                        <a:p>
                          <a:pPr algn="ctr"/>
                          <a14:m>
                            <m:oMathPara xmlns:m="http://schemas.openxmlformats.org/officeDocument/2006/math">
                              <m:oMathParaPr>
                                <m:jc m:val="centerGroup"/>
                              </m:oMathParaPr>
                              <m:oMath xmlns:m="http://schemas.openxmlformats.org/officeDocument/2006/math">
                                <m:sSub>
                                  <m:sSubPr>
                                    <m:ctrlPr>
                                      <a:rPr lang="fr-FR" b="0" i="1" smtClean="0">
                                        <a:latin typeface="Cambria Math" panose="02040503050406030204" pitchFamily="18" charset="0"/>
                                      </a:rPr>
                                    </m:ctrlPr>
                                  </m:sSubPr>
                                  <m:e>
                                    <m:r>
                                      <a:rPr lang="fr-FR" b="0" i="1" smtClean="0">
                                        <a:latin typeface="Cambria Math" panose="02040503050406030204" pitchFamily="18" charset="0"/>
                                      </a:rPr>
                                      <m:t>𝜎</m:t>
                                    </m:r>
                                  </m:e>
                                  <m:sub>
                                    <m:r>
                                      <a:rPr lang="en-US" b="0" i="1" smtClean="0">
                                        <a:latin typeface="Cambria Math" panose="02040503050406030204" pitchFamily="18" charset="0"/>
                                      </a:rPr>
                                      <m:t>𝑡</m:t>
                                    </m:r>
                                  </m:sub>
                                </m:sSub>
                                <m:r>
                                  <a:rPr lang="fr-FR" b="0" i="1" smtClean="0">
                                    <a:latin typeface="Cambria Math" panose="02040503050406030204" pitchFamily="18" charset="0"/>
                                  </a:rPr>
                                  <m:t>=7 </m:t>
                                </m:r>
                                <m:r>
                                  <a:rPr lang="fr-FR" b="0" i="1" smtClean="0">
                                    <a:latin typeface="Cambria Math" panose="02040503050406030204" pitchFamily="18" charset="0"/>
                                  </a:rPr>
                                  <m:t>𝑝𝑠</m:t>
                                </m:r>
                              </m:oMath>
                            </m:oMathPara>
                          </a14:m>
                          <a:endParaRPr lang="en-US" dirty="0"/>
                        </a:p>
                        <a:p>
                          <a:pPr algn="ctr"/>
                          <a14:m>
                            <m:oMathPara xmlns:m="http://schemas.openxmlformats.org/officeDocument/2006/math">
                              <m:oMathParaPr>
                                <m:jc m:val="centerGroup"/>
                              </m:oMathParaPr>
                              <m:oMath xmlns:m="http://schemas.openxmlformats.org/officeDocument/2006/math">
                                <m:sSub>
                                  <m:sSubPr>
                                    <m:ctrlPr>
                                      <a:rPr lang="fr-FR" b="0" i="1" smtClean="0">
                                        <a:latin typeface="Cambria Math" panose="02040503050406030204" pitchFamily="18" charset="0"/>
                                      </a:rPr>
                                    </m:ctrlPr>
                                  </m:sSubPr>
                                  <m:e>
                                    <m:r>
                                      <a:rPr lang="fr-FR" b="0" i="1" smtClean="0">
                                        <a:latin typeface="Cambria Math" panose="02040503050406030204" pitchFamily="18" charset="0"/>
                                      </a:rPr>
                                      <m:t>𝜎</m:t>
                                    </m:r>
                                  </m:e>
                                  <m:sub>
                                    <m:r>
                                      <a:rPr lang="fr-FR" b="0" i="1" smtClean="0">
                                        <a:latin typeface="Cambria Math" panose="02040503050406030204" pitchFamily="18" charset="0"/>
                                      </a:rPr>
                                      <m:t>𝑒</m:t>
                                    </m:r>
                                  </m:sub>
                                </m:sSub>
                                <m:r>
                                  <a:rPr lang="fr-FR" b="0" i="1" smtClean="0">
                                    <a:latin typeface="Cambria Math" panose="02040503050406030204" pitchFamily="18" charset="0"/>
                                  </a:rPr>
                                  <m:t>=0</m:t>
                                </m:r>
                                <m:r>
                                  <a:rPr lang="en-US" b="0" i="1" smtClean="0">
                                    <a:latin typeface="Cambria Math" panose="02040503050406030204" pitchFamily="18" charset="0"/>
                                  </a:rPr>
                                  <m:t>.</m:t>
                                </m:r>
                                <m:r>
                                  <a:rPr lang="fr-FR" b="0" i="1" smtClean="0">
                                    <a:latin typeface="Cambria Math" panose="02040503050406030204" pitchFamily="18" charset="0"/>
                                  </a:rPr>
                                  <m:t>19 %</m:t>
                                </m:r>
                              </m:oMath>
                            </m:oMathPara>
                          </a14:m>
                          <a:endParaRPr lang="fr-FR" dirty="0"/>
                        </a:p>
                        <a:p>
                          <a:pPr algn="ctr"/>
                          <a14:m>
                            <m:oMathPara xmlns:m="http://schemas.openxmlformats.org/officeDocument/2006/math">
                              <m:oMathParaPr>
                                <m:jc m:val="centerGroup"/>
                              </m:oMathParaPr>
                              <m:oMath xmlns:m="http://schemas.openxmlformats.org/officeDocument/2006/math">
                                <m:r>
                                  <a:rPr lang="fr-FR" b="0" i="1" smtClean="0">
                                    <a:latin typeface="Cambria Math" panose="02040503050406030204" pitchFamily="18" charset="0"/>
                                  </a:rPr>
                                  <m:t>𝑄</m:t>
                                </m:r>
                                <m:r>
                                  <a:rPr lang="fr-FR" b="0" i="1" smtClean="0">
                                    <a:latin typeface="Cambria Math" panose="02040503050406030204" pitchFamily="18" charset="0"/>
                                  </a:rPr>
                                  <m:t>=500 </m:t>
                                </m:r>
                                <m:r>
                                  <a:rPr lang="fr-FR" b="0" i="1" smtClean="0">
                                    <a:latin typeface="Cambria Math" panose="02040503050406030204" pitchFamily="18" charset="0"/>
                                  </a:rPr>
                                  <m:t>𝑝𝐶</m:t>
                                </m:r>
                              </m:oMath>
                            </m:oMathPara>
                          </a14:m>
                          <a:endParaRPr lang="en-US" dirty="0"/>
                        </a:p>
                      </a:txBody>
                      <a:tcPr anchor="ctr"/>
                    </a:tc>
                    <a:tc>
                      <a:txBody>
                        <a:bodyPr/>
                        <a:lstStyle/>
                        <a:p>
                          <a:pPr algn="ctr"/>
                          <a14:m>
                            <m:oMathPara xmlns:m="http://schemas.openxmlformats.org/officeDocument/2006/math">
                              <m:oMathParaPr>
                                <m:jc m:val="centerGroup"/>
                              </m:oMathParaPr>
                              <m:oMath xmlns:m="http://schemas.openxmlformats.org/officeDocument/2006/math">
                                <m:sSub>
                                  <m:sSubPr>
                                    <m:ctrlPr>
                                      <a:rPr lang="fr-FR" b="0" i="1" smtClean="0">
                                        <a:latin typeface="Cambria Math" panose="02040503050406030204" pitchFamily="18" charset="0"/>
                                      </a:rPr>
                                    </m:ctrlPr>
                                  </m:sSubPr>
                                  <m:e>
                                    <m:r>
                                      <a:rPr lang="fr-FR" b="0" i="1" smtClean="0">
                                        <a:latin typeface="Cambria Math" panose="02040503050406030204" pitchFamily="18" charset="0"/>
                                      </a:rPr>
                                      <m:t>𝜖</m:t>
                                    </m:r>
                                  </m:e>
                                  <m:sub>
                                    <m:r>
                                      <a:rPr lang="fr-FR" b="0" i="1" smtClean="0">
                                        <a:latin typeface="Cambria Math" panose="02040503050406030204" pitchFamily="18" charset="0"/>
                                      </a:rPr>
                                      <m:t>𝑥</m:t>
                                    </m:r>
                                  </m:sub>
                                </m:sSub>
                                <m:r>
                                  <a:rPr lang="fr-FR" b="0" i="1" smtClean="0">
                                    <a:latin typeface="Cambria Math" panose="02040503050406030204" pitchFamily="18" charset="0"/>
                                  </a:rPr>
                                  <m:t>=</m:t>
                                </m:r>
                                <m:r>
                                  <a:rPr lang="en-US" b="0" i="1" smtClean="0">
                                    <a:latin typeface="Cambria Math" panose="02040503050406030204" pitchFamily="18" charset="0"/>
                                  </a:rPr>
                                  <m:t>2</m:t>
                                </m:r>
                                <m:r>
                                  <a:rPr lang="fr-FR" b="0" i="1" smtClean="0">
                                    <a:latin typeface="Cambria Math" panose="02040503050406030204" pitchFamily="18" charset="0"/>
                                  </a:rPr>
                                  <m:t> </m:t>
                                </m:r>
                                <m:r>
                                  <a:rPr lang="fr-FR" b="0" i="1" smtClean="0">
                                    <a:latin typeface="Cambria Math" panose="02040503050406030204" pitchFamily="18" charset="0"/>
                                  </a:rPr>
                                  <m:t>𝜋</m:t>
                                </m:r>
                                <m:r>
                                  <a:rPr lang="fr-FR" b="0" i="0" smtClean="0">
                                    <a:latin typeface="Cambria Math" panose="02040503050406030204" pitchFamily="18" charset="0"/>
                                  </a:rPr>
                                  <m:t> </m:t>
                                </m:r>
                                <m:r>
                                  <m:rPr>
                                    <m:sty m:val="p"/>
                                  </m:rPr>
                                  <a:rPr lang="fr-FR" b="0" i="0" smtClean="0">
                                    <a:latin typeface="Cambria Math" panose="02040503050406030204" pitchFamily="18" charset="0"/>
                                  </a:rPr>
                                  <m:t>mm</m:t>
                                </m:r>
                                <m:r>
                                  <a:rPr lang="fr-FR" b="0" i="0" smtClean="0">
                                    <a:latin typeface="Cambria Math" panose="02040503050406030204" pitchFamily="18" charset="0"/>
                                  </a:rPr>
                                  <m:t>.</m:t>
                                </m:r>
                                <m:r>
                                  <m:rPr>
                                    <m:sty m:val="p"/>
                                  </m:rPr>
                                  <a:rPr lang="fr-FR" b="0" i="0" smtClean="0">
                                    <a:latin typeface="Cambria Math" panose="02040503050406030204" pitchFamily="18" charset="0"/>
                                  </a:rPr>
                                  <m:t>mrad</m:t>
                                </m:r>
                              </m:oMath>
                            </m:oMathPara>
                          </a14:m>
                          <a:endParaRPr lang="en-US" dirty="0"/>
                        </a:p>
                        <a:p>
                          <a:pPr marL="0" marR="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fr-FR" b="0" i="1" smtClean="0">
                                        <a:latin typeface="Cambria Math" panose="02040503050406030204" pitchFamily="18" charset="0"/>
                                      </a:rPr>
                                    </m:ctrlPr>
                                  </m:sSubPr>
                                  <m:e>
                                    <m:r>
                                      <a:rPr lang="fr-FR" b="0" i="1" smtClean="0">
                                        <a:latin typeface="Cambria Math" panose="02040503050406030204" pitchFamily="18" charset="0"/>
                                      </a:rPr>
                                      <m:t>𝜖</m:t>
                                    </m:r>
                                  </m:e>
                                  <m:sub>
                                    <m:r>
                                      <a:rPr lang="fr-FR" b="0" i="1" smtClean="0">
                                        <a:latin typeface="Cambria Math" panose="02040503050406030204" pitchFamily="18" charset="0"/>
                                      </a:rPr>
                                      <m:t>𝑦</m:t>
                                    </m:r>
                                  </m:sub>
                                </m:sSub>
                                <m:r>
                                  <a:rPr lang="fr-FR" b="0" i="1" smtClean="0">
                                    <a:latin typeface="Cambria Math" panose="02040503050406030204" pitchFamily="18" charset="0"/>
                                  </a:rPr>
                                  <m:t>=</m:t>
                                </m:r>
                                <m:r>
                                  <a:rPr lang="en-US" b="0" i="1" smtClean="0">
                                    <a:latin typeface="Cambria Math" panose="02040503050406030204" pitchFamily="18" charset="0"/>
                                  </a:rPr>
                                  <m:t>2</m:t>
                                </m:r>
                                <m:r>
                                  <a:rPr lang="fr-FR" b="0" i="1" smtClean="0">
                                    <a:latin typeface="Cambria Math" panose="02040503050406030204" pitchFamily="18" charset="0"/>
                                  </a:rPr>
                                  <m:t> </m:t>
                                </m:r>
                                <m:r>
                                  <a:rPr lang="fr-FR" b="0" i="1" smtClean="0">
                                    <a:latin typeface="Cambria Math" panose="02040503050406030204" pitchFamily="18" charset="0"/>
                                  </a:rPr>
                                  <m:t>𝜋</m:t>
                                </m:r>
                                <m:r>
                                  <a:rPr lang="fr-FR" b="0" i="0" smtClean="0">
                                    <a:latin typeface="Cambria Math" panose="02040503050406030204" pitchFamily="18" charset="0"/>
                                  </a:rPr>
                                  <m:t> </m:t>
                                </m:r>
                                <m:r>
                                  <m:rPr>
                                    <m:sty m:val="p"/>
                                  </m:rPr>
                                  <a:rPr lang="fr-FR" b="0" i="0" smtClean="0">
                                    <a:latin typeface="Cambria Math" panose="02040503050406030204" pitchFamily="18" charset="0"/>
                                  </a:rPr>
                                  <m:t>mm</m:t>
                                </m:r>
                                <m:r>
                                  <a:rPr lang="fr-FR" b="0" i="0" smtClean="0">
                                    <a:latin typeface="Cambria Math" panose="02040503050406030204" pitchFamily="18" charset="0"/>
                                  </a:rPr>
                                  <m:t>.</m:t>
                                </m:r>
                                <m:r>
                                  <m:rPr>
                                    <m:sty m:val="p"/>
                                  </m:rPr>
                                  <a:rPr lang="fr-FR" b="0" i="0" smtClean="0">
                                    <a:latin typeface="Cambria Math" panose="02040503050406030204" pitchFamily="18" charset="0"/>
                                  </a:rPr>
                                  <m:t>mrad</m:t>
                                </m:r>
                              </m:oMath>
                            </m:oMathPara>
                          </a14:m>
                          <a:endParaRPr lang="en-US" dirty="0"/>
                        </a:p>
                        <a:p>
                          <a:pPr algn="ctr"/>
                          <a14:m>
                            <m:oMathPara xmlns:m="http://schemas.openxmlformats.org/officeDocument/2006/math">
                              <m:oMathParaPr>
                                <m:jc m:val="centerGroup"/>
                              </m:oMathParaPr>
                              <m:oMath xmlns:m="http://schemas.openxmlformats.org/officeDocument/2006/math">
                                <m:sSub>
                                  <m:sSubPr>
                                    <m:ctrlPr>
                                      <a:rPr lang="fr-FR" b="0" i="1" smtClean="0">
                                        <a:latin typeface="Cambria Math" panose="02040503050406030204" pitchFamily="18" charset="0"/>
                                      </a:rPr>
                                    </m:ctrlPr>
                                  </m:sSubPr>
                                  <m:e>
                                    <m:r>
                                      <a:rPr lang="fr-FR" b="0" i="1" smtClean="0">
                                        <a:latin typeface="Cambria Math" panose="02040503050406030204" pitchFamily="18" charset="0"/>
                                      </a:rPr>
                                      <m:t>𝜎</m:t>
                                    </m:r>
                                  </m:e>
                                  <m:sub>
                                    <m:r>
                                      <a:rPr lang="en-US" b="0" i="1" smtClean="0">
                                        <a:latin typeface="Cambria Math" panose="02040503050406030204" pitchFamily="18" charset="0"/>
                                      </a:rPr>
                                      <m:t>𝑡</m:t>
                                    </m:r>
                                  </m:sub>
                                </m:sSub>
                                <m:r>
                                  <a:rPr lang="fr-FR" b="0" i="1" smtClean="0">
                                    <a:latin typeface="Cambria Math" panose="02040503050406030204" pitchFamily="18" charset="0"/>
                                  </a:rPr>
                                  <m:t>=7 </m:t>
                                </m:r>
                                <m:r>
                                  <a:rPr lang="fr-FR" b="0" i="1" smtClean="0">
                                    <a:latin typeface="Cambria Math" panose="02040503050406030204" pitchFamily="18" charset="0"/>
                                  </a:rPr>
                                  <m:t>𝑝𝑠</m:t>
                                </m:r>
                              </m:oMath>
                            </m:oMathPara>
                          </a14:m>
                          <a:endParaRPr lang="en-US" dirty="0"/>
                        </a:p>
                        <a:p>
                          <a:pPr algn="ctr"/>
                          <a14:m>
                            <m:oMathPara xmlns:m="http://schemas.openxmlformats.org/officeDocument/2006/math">
                              <m:oMathParaPr>
                                <m:jc m:val="centerGroup"/>
                              </m:oMathParaPr>
                              <m:oMath xmlns:m="http://schemas.openxmlformats.org/officeDocument/2006/math">
                                <m:sSub>
                                  <m:sSubPr>
                                    <m:ctrlPr>
                                      <a:rPr lang="fr-FR" b="0" i="1" smtClean="0">
                                        <a:latin typeface="Cambria Math" panose="02040503050406030204" pitchFamily="18" charset="0"/>
                                      </a:rPr>
                                    </m:ctrlPr>
                                  </m:sSubPr>
                                  <m:e>
                                    <m:r>
                                      <a:rPr lang="fr-FR" b="0" i="1" smtClean="0">
                                        <a:latin typeface="Cambria Math" panose="02040503050406030204" pitchFamily="18" charset="0"/>
                                      </a:rPr>
                                      <m:t>𝜎</m:t>
                                    </m:r>
                                  </m:e>
                                  <m:sub>
                                    <m:r>
                                      <a:rPr lang="fr-FR" b="0" i="1" smtClean="0">
                                        <a:latin typeface="Cambria Math" panose="02040503050406030204" pitchFamily="18" charset="0"/>
                                      </a:rPr>
                                      <m:t>𝑒</m:t>
                                    </m:r>
                                  </m:sub>
                                </m:sSub>
                                <m:r>
                                  <a:rPr lang="fr-FR" b="0" i="1" smtClean="0">
                                    <a:latin typeface="Cambria Math" panose="02040503050406030204" pitchFamily="18" charset="0"/>
                                  </a:rPr>
                                  <m:t>=0</m:t>
                                </m:r>
                                <m:r>
                                  <a:rPr lang="en-US" b="0" i="1" smtClean="0">
                                    <a:latin typeface="Cambria Math" panose="02040503050406030204" pitchFamily="18" charset="0"/>
                                  </a:rPr>
                                  <m:t>.</m:t>
                                </m:r>
                                <m:r>
                                  <a:rPr lang="fr-FR" b="0" i="1" smtClean="0">
                                    <a:latin typeface="Cambria Math" panose="02040503050406030204" pitchFamily="18" charset="0"/>
                                  </a:rPr>
                                  <m:t>23 %</m:t>
                                </m:r>
                              </m:oMath>
                            </m:oMathPara>
                          </a14:m>
                          <a:endParaRPr lang="fr-FR" dirty="0"/>
                        </a:p>
                        <a:p>
                          <a:pPr algn="ctr"/>
                          <a14:m>
                            <m:oMathPara xmlns:m="http://schemas.openxmlformats.org/officeDocument/2006/math">
                              <m:oMathParaPr>
                                <m:jc m:val="centerGroup"/>
                              </m:oMathParaPr>
                              <m:oMath xmlns:m="http://schemas.openxmlformats.org/officeDocument/2006/math">
                                <m:r>
                                  <a:rPr lang="fr-FR" b="0" i="1" smtClean="0">
                                    <a:latin typeface="Cambria Math" panose="02040503050406030204" pitchFamily="18" charset="0"/>
                                  </a:rPr>
                                  <m:t>𝑄</m:t>
                                </m:r>
                                <m:r>
                                  <a:rPr lang="fr-FR" b="0" i="1" smtClean="0">
                                    <a:latin typeface="Cambria Math" panose="02040503050406030204" pitchFamily="18" charset="0"/>
                                  </a:rPr>
                                  <m:t>=100 </m:t>
                                </m:r>
                                <m:r>
                                  <a:rPr lang="fr-FR" b="0" i="1" smtClean="0">
                                    <a:latin typeface="Cambria Math" panose="02040503050406030204" pitchFamily="18" charset="0"/>
                                  </a:rPr>
                                  <m:t>𝑝𝐶</m:t>
                                </m:r>
                              </m:oMath>
                            </m:oMathPara>
                          </a14:m>
                          <a:endParaRPr lang="en-US" dirty="0"/>
                        </a:p>
                      </a:txBody>
                      <a:tcPr anchor="ctr"/>
                    </a:tc>
                    <a:extLst>
                      <a:ext uri="{0D108BD9-81ED-4DB2-BD59-A6C34878D82A}">
                        <a16:rowId xmlns:a16="http://schemas.microsoft.com/office/drawing/2014/main" val="10001"/>
                      </a:ext>
                    </a:extLst>
                  </a:tr>
                  <a:tr h="1308255">
                    <a:tc>
                      <a:txBody>
                        <a:bodyPr/>
                        <a:lstStyle/>
                        <a:p>
                          <a:pPr algn="ctr"/>
                          <a:r>
                            <a:rPr lang="fr-FR" dirty="0"/>
                            <a:t>4 </a:t>
                          </a:r>
                          <a:r>
                            <a:rPr lang="fr-FR" dirty="0" err="1"/>
                            <a:t>ps</a:t>
                          </a:r>
                          <a:endParaRPr lang="en-US" dirty="0"/>
                        </a:p>
                      </a:txBody>
                      <a:tcPr anchor="ctr"/>
                    </a:tc>
                    <a:tc>
                      <a:txBody>
                        <a:bodyPr/>
                        <a:lstStyle/>
                        <a:p>
                          <a:pPr algn="ctr"/>
                          <a14:m>
                            <m:oMathPara xmlns:m="http://schemas.openxmlformats.org/officeDocument/2006/math">
                              <m:oMathParaPr>
                                <m:jc m:val="centerGroup"/>
                              </m:oMathParaPr>
                              <m:oMath xmlns:m="http://schemas.openxmlformats.org/officeDocument/2006/math">
                                <m:sSub>
                                  <m:sSubPr>
                                    <m:ctrlPr>
                                      <a:rPr lang="fr-FR" b="0" i="1" smtClean="0">
                                        <a:latin typeface="Cambria Math" panose="02040503050406030204" pitchFamily="18" charset="0"/>
                                      </a:rPr>
                                    </m:ctrlPr>
                                  </m:sSubPr>
                                  <m:e>
                                    <m:r>
                                      <a:rPr lang="fr-FR" b="0" i="1" smtClean="0">
                                        <a:latin typeface="Cambria Math" panose="02040503050406030204" pitchFamily="18" charset="0"/>
                                      </a:rPr>
                                      <m:t>𝜖</m:t>
                                    </m:r>
                                  </m:e>
                                  <m:sub>
                                    <m:r>
                                      <a:rPr lang="fr-FR" b="0" i="1" smtClean="0">
                                        <a:latin typeface="Cambria Math" panose="02040503050406030204" pitchFamily="18" charset="0"/>
                                      </a:rPr>
                                      <m:t>𝑥</m:t>
                                    </m:r>
                                  </m:sub>
                                </m:sSub>
                                <m:r>
                                  <a:rPr lang="fr-FR" b="0" i="1" smtClean="0">
                                    <a:latin typeface="Cambria Math" panose="02040503050406030204" pitchFamily="18" charset="0"/>
                                  </a:rPr>
                                  <m:t>=7</m:t>
                                </m:r>
                                <m:r>
                                  <a:rPr lang="en-US" b="0" i="1" smtClean="0">
                                    <a:latin typeface="Cambria Math" panose="02040503050406030204" pitchFamily="18" charset="0"/>
                                  </a:rPr>
                                  <m:t>.</m:t>
                                </m:r>
                                <m:r>
                                  <a:rPr lang="fr-FR" b="0" i="1" smtClean="0">
                                    <a:latin typeface="Cambria Math" panose="02040503050406030204" pitchFamily="18" charset="0"/>
                                  </a:rPr>
                                  <m:t>5 </m:t>
                                </m:r>
                                <m:r>
                                  <a:rPr lang="fr-FR" b="0" i="1" smtClean="0">
                                    <a:latin typeface="Cambria Math" panose="02040503050406030204" pitchFamily="18" charset="0"/>
                                  </a:rPr>
                                  <m:t>𝜋</m:t>
                                </m:r>
                                <m:r>
                                  <a:rPr lang="fr-FR" b="0" i="0" smtClean="0">
                                    <a:latin typeface="Cambria Math" panose="02040503050406030204" pitchFamily="18" charset="0"/>
                                  </a:rPr>
                                  <m:t> </m:t>
                                </m:r>
                                <m:r>
                                  <m:rPr>
                                    <m:sty m:val="p"/>
                                  </m:rPr>
                                  <a:rPr lang="fr-FR" b="0" i="0" smtClean="0">
                                    <a:latin typeface="Cambria Math" panose="02040503050406030204" pitchFamily="18" charset="0"/>
                                  </a:rPr>
                                  <m:t>mm</m:t>
                                </m:r>
                                <m:r>
                                  <a:rPr lang="fr-FR" b="0" i="0" smtClean="0">
                                    <a:latin typeface="Cambria Math" panose="02040503050406030204" pitchFamily="18" charset="0"/>
                                  </a:rPr>
                                  <m:t>.</m:t>
                                </m:r>
                                <m:r>
                                  <m:rPr>
                                    <m:sty m:val="p"/>
                                  </m:rPr>
                                  <a:rPr lang="fr-FR" b="0" i="0" smtClean="0">
                                    <a:latin typeface="Cambria Math" panose="02040503050406030204" pitchFamily="18" charset="0"/>
                                  </a:rPr>
                                  <m:t>mrad</m:t>
                                </m:r>
                              </m:oMath>
                            </m:oMathPara>
                          </a14:m>
                          <a:endParaRPr lang="en-US" dirty="0"/>
                        </a:p>
                        <a:p>
                          <a:pPr marL="0" marR="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fr-FR" b="0" i="1" smtClean="0">
                                        <a:latin typeface="Cambria Math" panose="02040503050406030204" pitchFamily="18" charset="0"/>
                                      </a:rPr>
                                    </m:ctrlPr>
                                  </m:sSubPr>
                                  <m:e>
                                    <m:r>
                                      <a:rPr lang="fr-FR" b="0" i="1" smtClean="0">
                                        <a:latin typeface="Cambria Math" panose="02040503050406030204" pitchFamily="18" charset="0"/>
                                      </a:rPr>
                                      <m:t>𝜖</m:t>
                                    </m:r>
                                  </m:e>
                                  <m:sub>
                                    <m:r>
                                      <a:rPr lang="fr-FR" b="0" i="1" smtClean="0">
                                        <a:latin typeface="Cambria Math" panose="02040503050406030204" pitchFamily="18" charset="0"/>
                                      </a:rPr>
                                      <m:t>𝑦</m:t>
                                    </m:r>
                                  </m:sub>
                                </m:sSub>
                                <m:r>
                                  <a:rPr lang="fr-FR" b="0" i="1" smtClean="0">
                                    <a:latin typeface="Cambria Math" panose="02040503050406030204" pitchFamily="18" charset="0"/>
                                  </a:rPr>
                                  <m:t>=7</m:t>
                                </m:r>
                                <m:r>
                                  <a:rPr lang="en-US" b="0" i="1" smtClean="0">
                                    <a:latin typeface="Cambria Math" panose="02040503050406030204" pitchFamily="18" charset="0"/>
                                  </a:rPr>
                                  <m:t>.0</m:t>
                                </m:r>
                                <m:r>
                                  <a:rPr lang="fr-FR" b="0" i="1" smtClean="0">
                                    <a:latin typeface="Cambria Math" panose="02040503050406030204" pitchFamily="18" charset="0"/>
                                  </a:rPr>
                                  <m:t> </m:t>
                                </m:r>
                                <m:r>
                                  <a:rPr lang="fr-FR" b="0" i="1" smtClean="0">
                                    <a:latin typeface="Cambria Math" panose="02040503050406030204" pitchFamily="18" charset="0"/>
                                  </a:rPr>
                                  <m:t>𝜋</m:t>
                                </m:r>
                                <m:r>
                                  <a:rPr lang="fr-FR" b="0" i="0" smtClean="0">
                                    <a:latin typeface="Cambria Math" panose="02040503050406030204" pitchFamily="18" charset="0"/>
                                  </a:rPr>
                                  <m:t> </m:t>
                                </m:r>
                                <m:r>
                                  <m:rPr>
                                    <m:sty m:val="p"/>
                                  </m:rPr>
                                  <a:rPr lang="fr-FR" b="0" i="0" smtClean="0">
                                    <a:latin typeface="Cambria Math" panose="02040503050406030204" pitchFamily="18" charset="0"/>
                                  </a:rPr>
                                  <m:t>mm</m:t>
                                </m:r>
                                <m:r>
                                  <a:rPr lang="fr-FR" b="0" i="0" smtClean="0">
                                    <a:latin typeface="Cambria Math" panose="02040503050406030204" pitchFamily="18" charset="0"/>
                                  </a:rPr>
                                  <m:t>.</m:t>
                                </m:r>
                                <m:r>
                                  <m:rPr>
                                    <m:sty m:val="p"/>
                                  </m:rPr>
                                  <a:rPr lang="fr-FR" b="0" i="0" smtClean="0">
                                    <a:latin typeface="Cambria Math" panose="02040503050406030204" pitchFamily="18" charset="0"/>
                                  </a:rPr>
                                  <m:t>mrad</m:t>
                                </m:r>
                              </m:oMath>
                            </m:oMathPara>
                          </a14:m>
                          <a:endParaRPr lang="en-US" dirty="0"/>
                        </a:p>
                        <a:p>
                          <a:pPr algn="ctr"/>
                          <a14:m>
                            <m:oMathPara xmlns:m="http://schemas.openxmlformats.org/officeDocument/2006/math">
                              <m:oMathParaPr>
                                <m:jc m:val="centerGroup"/>
                              </m:oMathParaPr>
                              <m:oMath xmlns:m="http://schemas.openxmlformats.org/officeDocument/2006/math">
                                <m:sSub>
                                  <m:sSubPr>
                                    <m:ctrlPr>
                                      <a:rPr lang="fr-FR" b="0" i="1" smtClean="0">
                                        <a:latin typeface="Cambria Math" panose="02040503050406030204" pitchFamily="18" charset="0"/>
                                      </a:rPr>
                                    </m:ctrlPr>
                                  </m:sSubPr>
                                  <m:e>
                                    <m:r>
                                      <a:rPr lang="fr-FR" b="0" i="1" smtClean="0">
                                        <a:latin typeface="Cambria Math" panose="02040503050406030204" pitchFamily="18" charset="0"/>
                                      </a:rPr>
                                      <m:t>𝜎</m:t>
                                    </m:r>
                                  </m:e>
                                  <m:sub>
                                    <m:r>
                                      <a:rPr lang="en-US" b="0" i="1" smtClean="0">
                                        <a:latin typeface="Cambria Math" panose="02040503050406030204" pitchFamily="18" charset="0"/>
                                      </a:rPr>
                                      <m:t>𝑡</m:t>
                                    </m:r>
                                  </m:sub>
                                </m:sSub>
                                <m:r>
                                  <a:rPr lang="fr-FR" b="0" i="1" smtClean="0">
                                    <a:latin typeface="Cambria Math" panose="02040503050406030204" pitchFamily="18" charset="0"/>
                                  </a:rPr>
                                  <m:t>=12 </m:t>
                                </m:r>
                                <m:r>
                                  <a:rPr lang="fr-FR" b="0" i="1" smtClean="0">
                                    <a:latin typeface="Cambria Math" panose="02040503050406030204" pitchFamily="18" charset="0"/>
                                  </a:rPr>
                                  <m:t>𝑝𝑠</m:t>
                                </m:r>
                              </m:oMath>
                            </m:oMathPara>
                          </a14:m>
                          <a:endParaRPr lang="en-US" dirty="0"/>
                        </a:p>
                        <a:p>
                          <a:pPr algn="ctr"/>
                          <a14:m>
                            <m:oMathPara xmlns:m="http://schemas.openxmlformats.org/officeDocument/2006/math">
                              <m:oMathParaPr>
                                <m:jc m:val="centerGroup"/>
                              </m:oMathParaPr>
                              <m:oMath xmlns:m="http://schemas.openxmlformats.org/officeDocument/2006/math">
                                <m:sSub>
                                  <m:sSubPr>
                                    <m:ctrlPr>
                                      <a:rPr lang="fr-FR" b="0" i="1" smtClean="0">
                                        <a:latin typeface="Cambria Math" panose="02040503050406030204" pitchFamily="18" charset="0"/>
                                      </a:rPr>
                                    </m:ctrlPr>
                                  </m:sSubPr>
                                  <m:e>
                                    <m:r>
                                      <a:rPr lang="fr-FR" b="0" i="1" smtClean="0">
                                        <a:latin typeface="Cambria Math" panose="02040503050406030204" pitchFamily="18" charset="0"/>
                                      </a:rPr>
                                      <m:t>𝜎</m:t>
                                    </m:r>
                                  </m:e>
                                  <m:sub>
                                    <m:r>
                                      <a:rPr lang="fr-FR" b="0" i="1" smtClean="0">
                                        <a:latin typeface="Cambria Math" panose="02040503050406030204" pitchFamily="18" charset="0"/>
                                      </a:rPr>
                                      <m:t>𝑒</m:t>
                                    </m:r>
                                  </m:sub>
                                </m:sSub>
                                <m:r>
                                  <a:rPr lang="fr-FR" b="0" i="1" smtClean="0">
                                    <a:latin typeface="Cambria Math" panose="02040503050406030204" pitchFamily="18" charset="0"/>
                                  </a:rPr>
                                  <m:t>=0</m:t>
                                </m:r>
                                <m:r>
                                  <a:rPr lang="en-US" b="0" i="1" smtClean="0">
                                    <a:latin typeface="Cambria Math" panose="02040503050406030204" pitchFamily="18" charset="0"/>
                                  </a:rPr>
                                  <m:t>.</m:t>
                                </m:r>
                                <m:r>
                                  <a:rPr lang="fr-FR" b="0" i="1" smtClean="0">
                                    <a:latin typeface="Cambria Math" panose="02040503050406030204" pitchFamily="18" charset="0"/>
                                  </a:rPr>
                                  <m:t>39 %</m:t>
                                </m:r>
                              </m:oMath>
                            </m:oMathPara>
                          </a14:m>
                          <a:endParaRPr lang="fr-FR" dirty="0"/>
                        </a:p>
                        <a:p>
                          <a:pPr algn="ctr"/>
                          <a14:m>
                            <m:oMathPara xmlns:m="http://schemas.openxmlformats.org/officeDocument/2006/math">
                              <m:oMathParaPr>
                                <m:jc m:val="centerGroup"/>
                              </m:oMathParaPr>
                              <m:oMath xmlns:m="http://schemas.openxmlformats.org/officeDocument/2006/math">
                                <m:r>
                                  <a:rPr lang="fr-FR" b="0" i="1" smtClean="0">
                                    <a:latin typeface="Cambria Math" panose="02040503050406030204" pitchFamily="18" charset="0"/>
                                  </a:rPr>
                                  <m:t>𝑄</m:t>
                                </m:r>
                                <m:r>
                                  <a:rPr lang="fr-FR" b="0" i="1" smtClean="0">
                                    <a:latin typeface="Cambria Math" panose="02040503050406030204" pitchFamily="18" charset="0"/>
                                  </a:rPr>
                                  <m:t>=996 </m:t>
                                </m:r>
                                <m:r>
                                  <a:rPr lang="fr-FR" b="0" i="1" smtClean="0">
                                    <a:latin typeface="Cambria Math" panose="02040503050406030204" pitchFamily="18" charset="0"/>
                                  </a:rPr>
                                  <m:t>𝑝𝐶</m:t>
                                </m:r>
                              </m:oMath>
                            </m:oMathPara>
                          </a14:m>
                          <a:endParaRPr lang="en-US" dirty="0"/>
                        </a:p>
                      </a:txBody>
                      <a:tcPr anchor="ctr"/>
                    </a:tc>
                    <a:tc>
                      <a:txBody>
                        <a:bodyPr/>
                        <a:lstStyle/>
                        <a:p>
                          <a:pPr algn="ctr"/>
                          <a14:m>
                            <m:oMathPara xmlns:m="http://schemas.openxmlformats.org/officeDocument/2006/math">
                              <m:oMathParaPr>
                                <m:jc m:val="centerGroup"/>
                              </m:oMathParaPr>
                              <m:oMath xmlns:m="http://schemas.openxmlformats.org/officeDocument/2006/math">
                                <m:sSub>
                                  <m:sSubPr>
                                    <m:ctrlPr>
                                      <a:rPr lang="fr-FR" b="0" i="1" smtClean="0">
                                        <a:latin typeface="Cambria Math" panose="02040503050406030204" pitchFamily="18" charset="0"/>
                                      </a:rPr>
                                    </m:ctrlPr>
                                  </m:sSubPr>
                                  <m:e>
                                    <m:r>
                                      <a:rPr lang="fr-FR" b="0" i="1" smtClean="0">
                                        <a:latin typeface="Cambria Math" panose="02040503050406030204" pitchFamily="18" charset="0"/>
                                      </a:rPr>
                                      <m:t>𝜖</m:t>
                                    </m:r>
                                  </m:e>
                                  <m:sub>
                                    <m:r>
                                      <a:rPr lang="fr-FR" b="0" i="1" smtClean="0">
                                        <a:latin typeface="Cambria Math" panose="02040503050406030204" pitchFamily="18" charset="0"/>
                                      </a:rPr>
                                      <m:t>𝑥</m:t>
                                    </m:r>
                                  </m:sub>
                                </m:sSub>
                                <m:r>
                                  <a:rPr lang="fr-FR" b="0" i="1" smtClean="0">
                                    <a:latin typeface="Cambria Math" panose="02040503050406030204" pitchFamily="18" charset="0"/>
                                  </a:rPr>
                                  <m:t>=5</m:t>
                                </m:r>
                                <m:r>
                                  <a:rPr lang="en-US" b="0" i="1" smtClean="0">
                                    <a:latin typeface="Cambria Math" panose="02040503050406030204" pitchFamily="18" charset="0"/>
                                  </a:rPr>
                                  <m:t>.</m:t>
                                </m:r>
                                <m:r>
                                  <a:rPr lang="fr-FR" b="0" i="1" smtClean="0">
                                    <a:latin typeface="Cambria Math" panose="02040503050406030204" pitchFamily="18" charset="0"/>
                                  </a:rPr>
                                  <m:t>5 </m:t>
                                </m:r>
                                <m:r>
                                  <a:rPr lang="fr-FR" b="0" i="1" smtClean="0">
                                    <a:latin typeface="Cambria Math" panose="02040503050406030204" pitchFamily="18" charset="0"/>
                                  </a:rPr>
                                  <m:t>𝜋</m:t>
                                </m:r>
                                <m:r>
                                  <a:rPr lang="fr-FR" b="0" i="0" smtClean="0">
                                    <a:latin typeface="Cambria Math" panose="02040503050406030204" pitchFamily="18" charset="0"/>
                                  </a:rPr>
                                  <m:t> </m:t>
                                </m:r>
                                <m:r>
                                  <m:rPr>
                                    <m:sty m:val="p"/>
                                  </m:rPr>
                                  <a:rPr lang="fr-FR" b="0" i="0" smtClean="0">
                                    <a:latin typeface="Cambria Math" panose="02040503050406030204" pitchFamily="18" charset="0"/>
                                  </a:rPr>
                                  <m:t>mm</m:t>
                                </m:r>
                                <m:r>
                                  <a:rPr lang="fr-FR" b="0" i="0" smtClean="0">
                                    <a:latin typeface="Cambria Math" panose="02040503050406030204" pitchFamily="18" charset="0"/>
                                  </a:rPr>
                                  <m:t>.</m:t>
                                </m:r>
                                <m:r>
                                  <m:rPr>
                                    <m:sty m:val="p"/>
                                  </m:rPr>
                                  <a:rPr lang="fr-FR" b="0" i="0" smtClean="0">
                                    <a:latin typeface="Cambria Math" panose="02040503050406030204" pitchFamily="18" charset="0"/>
                                  </a:rPr>
                                  <m:t>mrad</m:t>
                                </m:r>
                              </m:oMath>
                            </m:oMathPara>
                          </a14:m>
                          <a:endParaRPr lang="en-US" dirty="0"/>
                        </a:p>
                        <a:p>
                          <a:pPr marL="0" marR="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fr-FR" b="0" i="1" smtClean="0">
                                        <a:latin typeface="Cambria Math" panose="02040503050406030204" pitchFamily="18" charset="0"/>
                                      </a:rPr>
                                    </m:ctrlPr>
                                  </m:sSubPr>
                                  <m:e>
                                    <m:r>
                                      <a:rPr lang="fr-FR" b="0" i="1" smtClean="0">
                                        <a:latin typeface="Cambria Math" panose="02040503050406030204" pitchFamily="18" charset="0"/>
                                      </a:rPr>
                                      <m:t>𝜖</m:t>
                                    </m:r>
                                  </m:e>
                                  <m:sub>
                                    <m:r>
                                      <a:rPr lang="fr-FR" b="0" i="1" smtClean="0">
                                        <a:latin typeface="Cambria Math" panose="02040503050406030204" pitchFamily="18" charset="0"/>
                                      </a:rPr>
                                      <m:t>𝑦</m:t>
                                    </m:r>
                                  </m:sub>
                                </m:sSub>
                                <m:r>
                                  <a:rPr lang="fr-FR" b="0" i="1" smtClean="0">
                                    <a:latin typeface="Cambria Math" panose="02040503050406030204" pitchFamily="18" charset="0"/>
                                  </a:rPr>
                                  <m:t>=5</m:t>
                                </m:r>
                                <m:r>
                                  <a:rPr lang="en-US" b="0" i="1" smtClean="0">
                                    <a:latin typeface="Cambria Math" panose="02040503050406030204" pitchFamily="18" charset="0"/>
                                  </a:rPr>
                                  <m:t>.</m:t>
                                </m:r>
                                <m:r>
                                  <a:rPr lang="fr-FR" b="0" i="1" smtClean="0">
                                    <a:latin typeface="Cambria Math" panose="02040503050406030204" pitchFamily="18" charset="0"/>
                                  </a:rPr>
                                  <m:t>5 </m:t>
                                </m:r>
                                <m:r>
                                  <a:rPr lang="fr-FR" b="0" i="1" smtClean="0">
                                    <a:latin typeface="Cambria Math" panose="02040503050406030204" pitchFamily="18" charset="0"/>
                                  </a:rPr>
                                  <m:t>𝜋</m:t>
                                </m:r>
                                <m:r>
                                  <a:rPr lang="fr-FR" b="0" i="0" smtClean="0">
                                    <a:latin typeface="Cambria Math" panose="02040503050406030204" pitchFamily="18" charset="0"/>
                                  </a:rPr>
                                  <m:t> </m:t>
                                </m:r>
                                <m:r>
                                  <m:rPr>
                                    <m:sty m:val="p"/>
                                  </m:rPr>
                                  <a:rPr lang="fr-FR" b="0" i="0" smtClean="0">
                                    <a:latin typeface="Cambria Math" panose="02040503050406030204" pitchFamily="18" charset="0"/>
                                  </a:rPr>
                                  <m:t>mm</m:t>
                                </m:r>
                                <m:r>
                                  <a:rPr lang="fr-FR" b="0" i="0" smtClean="0">
                                    <a:latin typeface="Cambria Math" panose="02040503050406030204" pitchFamily="18" charset="0"/>
                                  </a:rPr>
                                  <m:t>.</m:t>
                                </m:r>
                                <m:r>
                                  <m:rPr>
                                    <m:sty m:val="p"/>
                                  </m:rPr>
                                  <a:rPr lang="fr-FR" b="0" i="0" smtClean="0">
                                    <a:latin typeface="Cambria Math" panose="02040503050406030204" pitchFamily="18" charset="0"/>
                                  </a:rPr>
                                  <m:t>mrad</m:t>
                                </m:r>
                              </m:oMath>
                            </m:oMathPara>
                          </a14:m>
                          <a:endParaRPr lang="en-US" dirty="0"/>
                        </a:p>
                        <a:p>
                          <a:pPr algn="ctr"/>
                          <a14:m>
                            <m:oMathPara xmlns:m="http://schemas.openxmlformats.org/officeDocument/2006/math">
                              <m:oMathParaPr>
                                <m:jc m:val="centerGroup"/>
                              </m:oMathParaPr>
                              <m:oMath xmlns:m="http://schemas.openxmlformats.org/officeDocument/2006/math">
                                <m:sSub>
                                  <m:sSubPr>
                                    <m:ctrlPr>
                                      <a:rPr lang="fr-FR" b="0" i="1" smtClean="0">
                                        <a:latin typeface="Cambria Math" panose="02040503050406030204" pitchFamily="18" charset="0"/>
                                      </a:rPr>
                                    </m:ctrlPr>
                                  </m:sSubPr>
                                  <m:e>
                                    <m:r>
                                      <a:rPr lang="fr-FR" b="0" i="1" smtClean="0">
                                        <a:latin typeface="Cambria Math" panose="02040503050406030204" pitchFamily="18" charset="0"/>
                                      </a:rPr>
                                      <m:t>𝜎</m:t>
                                    </m:r>
                                  </m:e>
                                  <m:sub>
                                    <m:r>
                                      <a:rPr lang="en-US" b="0" i="1" smtClean="0">
                                        <a:latin typeface="Cambria Math" panose="02040503050406030204" pitchFamily="18" charset="0"/>
                                      </a:rPr>
                                      <m:t>𝑡</m:t>
                                    </m:r>
                                  </m:sub>
                                </m:sSub>
                                <m:r>
                                  <a:rPr lang="fr-FR" b="0" i="1" smtClean="0">
                                    <a:latin typeface="Cambria Math" panose="02040503050406030204" pitchFamily="18" charset="0"/>
                                  </a:rPr>
                                  <m:t>=12 </m:t>
                                </m:r>
                                <m:r>
                                  <a:rPr lang="fr-FR" b="0" i="1" smtClean="0">
                                    <a:latin typeface="Cambria Math" panose="02040503050406030204" pitchFamily="18" charset="0"/>
                                  </a:rPr>
                                  <m:t>𝑝𝑠</m:t>
                                </m:r>
                              </m:oMath>
                            </m:oMathPara>
                          </a14:m>
                          <a:endParaRPr lang="en-US" dirty="0"/>
                        </a:p>
                        <a:p>
                          <a:pPr algn="ctr"/>
                          <a14:m>
                            <m:oMathPara xmlns:m="http://schemas.openxmlformats.org/officeDocument/2006/math">
                              <m:oMathParaPr>
                                <m:jc m:val="centerGroup"/>
                              </m:oMathParaPr>
                              <m:oMath xmlns:m="http://schemas.openxmlformats.org/officeDocument/2006/math">
                                <m:sSub>
                                  <m:sSubPr>
                                    <m:ctrlPr>
                                      <a:rPr lang="fr-FR" b="0" i="1" smtClean="0">
                                        <a:latin typeface="Cambria Math" panose="02040503050406030204" pitchFamily="18" charset="0"/>
                                      </a:rPr>
                                    </m:ctrlPr>
                                  </m:sSubPr>
                                  <m:e>
                                    <m:r>
                                      <a:rPr lang="fr-FR" b="0" i="1" smtClean="0">
                                        <a:latin typeface="Cambria Math" panose="02040503050406030204" pitchFamily="18" charset="0"/>
                                      </a:rPr>
                                      <m:t>𝜎</m:t>
                                    </m:r>
                                  </m:e>
                                  <m:sub>
                                    <m:r>
                                      <a:rPr lang="fr-FR" b="0" i="1" smtClean="0">
                                        <a:latin typeface="Cambria Math" panose="02040503050406030204" pitchFamily="18" charset="0"/>
                                      </a:rPr>
                                      <m:t>𝑒</m:t>
                                    </m:r>
                                  </m:sub>
                                </m:sSub>
                                <m:r>
                                  <a:rPr lang="fr-FR" b="0" i="1" smtClean="0">
                                    <a:latin typeface="Cambria Math" panose="02040503050406030204" pitchFamily="18" charset="0"/>
                                  </a:rPr>
                                  <m:t>=0</m:t>
                                </m:r>
                                <m:r>
                                  <a:rPr lang="en-US" b="0" i="1" smtClean="0">
                                    <a:latin typeface="Cambria Math" panose="02040503050406030204" pitchFamily="18" charset="0"/>
                                  </a:rPr>
                                  <m:t>.</m:t>
                                </m:r>
                                <m:r>
                                  <a:rPr lang="fr-FR" b="0" i="1" smtClean="0">
                                    <a:latin typeface="Cambria Math" panose="02040503050406030204" pitchFamily="18" charset="0"/>
                                  </a:rPr>
                                  <m:t>42 %</m:t>
                                </m:r>
                              </m:oMath>
                            </m:oMathPara>
                          </a14:m>
                          <a:endParaRPr lang="fr-FR" dirty="0"/>
                        </a:p>
                        <a:p>
                          <a:pPr algn="ctr"/>
                          <a14:m>
                            <m:oMathPara xmlns:m="http://schemas.openxmlformats.org/officeDocument/2006/math">
                              <m:oMathParaPr>
                                <m:jc m:val="centerGroup"/>
                              </m:oMathParaPr>
                              <m:oMath xmlns:m="http://schemas.openxmlformats.org/officeDocument/2006/math">
                                <m:r>
                                  <a:rPr lang="fr-FR" b="0" i="1" smtClean="0">
                                    <a:latin typeface="Cambria Math" panose="02040503050406030204" pitchFamily="18" charset="0"/>
                                  </a:rPr>
                                  <m:t>𝑄</m:t>
                                </m:r>
                                <m:r>
                                  <a:rPr lang="fr-FR" b="0" i="1" smtClean="0">
                                    <a:latin typeface="Cambria Math" panose="02040503050406030204" pitchFamily="18" charset="0"/>
                                  </a:rPr>
                                  <m:t>=498 </m:t>
                                </m:r>
                                <m:r>
                                  <a:rPr lang="fr-FR" b="0" i="1" smtClean="0">
                                    <a:latin typeface="Cambria Math" panose="02040503050406030204" pitchFamily="18" charset="0"/>
                                  </a:rPr>
                                  <m:t>𝑝𝐶</m:t>
                                </m:r>
                              </m:oMath>
                            </m:oMathPara>
                          </a14:m>
                          <a:endParaRPr lang="en-US" dirty="0"/>
                        </a:p>
                      </a:txBody>
                      <a:tcPr anchor="ctr"/>
                    </a:tc>
                    <a:tc>
                      <a:txBody>
                        <a:bodyPr/>
                        <a:lstStyle/>
                        <a:p>
                          <a:pPr algn="ctr"/>
                          <a14:m>
                            <m:oMathPara xmlns:m="http://schemas.openxmlformats.org/officeDocument/2006/math">
                              <m:oMathParaPr>
                                <m:jc m:val="centerGroup"/>
                              </m:oMathParaPr>
                              <m:oMath xmlns:m="http://schemas.openxmlformats.org/officeDocument/2006/math">
                                <m:sSub>
                                  <m:sSubPr>
                                    <m:ctrlPr>
                                      <a:rPr lang="fr-FR" b="0" i="1" smtClean="0">
                                        <a:latin typeface="Cambria Math" panose="02040503050406030204" pitchFamily="18" charset="0"/>
                                      </a:rPr>
                                    </m:ctrlPr>
                                  </m:sSubPr>
                                  <m:e>
                                    <m:r>
                                      <a:rPr lang="fr-FR" b="0" i="1" smtClean="0">
                                        <a:latin typeface="Cambria Math" panose="02040503050406030204" pitchFamily="18" charset="0"/>
                                      </a:rPr>
                                      <m:t>𝜖</m:t>
                                    </m:r>
                                  </m:e>
                                  <m:sub>
                                    <m:r>
                                      <a:rPr lang="fr-FR" b="0" i="1" smtClean="0">
                                        <a:latin typeface="Cambria Math" panose="02040503050406030204" pitchFamily="18" charset="0"/>
                                      </a:rPr>
                                      <m:t>𝑥</m:t>
                                    </m:r>
                                  </m:sub>
                                </m:sSub>
                                <m:r>
                                  <a:rPr lang="fr-FR" b="0" i="1" smtClean="0">
                                    <a:latin typeface="Cambria Math" panose="02040503050406030204" pitchFamily="18" charset="0"/>
                                  </a:rPr>
                                  <m:t>=</m:t>
                                </m:r>
                                <m:r>
                                  <a:rPr lang="en-US" b="0" i="1" smtClean="0">
                                    <a:latin typeface="Cambria Math" panose="02040503050406030204" pitchFamily="18" charset="0"/>
                                  </a:rPr>
                                  <m:t>2</m:t>
                                </m:r>
                                <m:r>
                                  <a:rPr lang="fr-FR" b="0" i="1" smtClean="0">
                                    <a:latin typeface="Cambria Math" panose="02040503050406030204" pitchFamily="18" charset="0"/>
                                  </a:rPr>
                                  <m:t> </m:t>
                                </m:r>
                                <m:r>
                                  <a:rPr lang="fr-FR" b="0" i="1" smtClean="0">
                                    <a:latin typeface="Cambria Math" panose="02040503050406030204" pitchFamily="18" charset="0"/>
                                  </a:rPr>
                                  <m:t>𝜋</m:t>
                                </m:r>
                                <m:r>
                                  <a:rPr lang="fr-FR" b="0" i="0" smtClean="0">
                                    <a:latin typeface="Cambria Math" panose="02040503050406030204" pitchFamily="18" charset="0"/>
                                  </a:rPr>
                                  <m:t> </m:t>
                                </m:r>
                                <m:r>
                                  <m:rPr>
                                    <m:sty m:val="p"/>
                                  </m:rPr>
                                  <a:rPr lang="fr-FR" b="0" i="0" smtClean="0">
                                    <a:latin typeface="Cambria Math" panose="02040503050406030204" pitchFamily="18" charset="0"/>
                                  </a:rPr>
                                  <m:t>mm</m:t>
                                </m:r>
                                <m:r>
                                  <a:rPr lang="fr-FR" b="0" i="0" smtClean="0">
                                    <a:latin typeface="Cambria Math" panose="02040503050406030204" pitchFamily="18" charset="0"/>
                                  </a:rPr>
                                  <m:t>.</m:t>
                                </m:r>
                                <m:r>
                                  <m:rPr>
                                    <m:sty m:val="p"/>
                                  </m:rPr>
                                  <a:rPr lang="fr-FR" b="0" i="0" smtClean="0">
                                    <a:latin typeface="Cambria Math" panose="02040503050406030204" pitchFamily="18" charset="0"/>
                                  </a:rPr>
                                  <m:t>mrad</m:t>
                                </m:r>
                              </m:oMath>
                            </m:oMathPara>
                          </a14:m>
                          <a:endParaRPr lang="en-US" dirty="0"/>
                        </a:p>
                        <a:p>
                          <a:pPr marL="0" marR="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fr-FR" b="0" i="1" smtClean="0">
                                        <a:latin typeface="Cambria Math" panose="02040503050406030204" pitchFamily="18" charset="0"/>
                                      </a:rPr>
                                    </m:ctrlPr>
                                  </m:sSubPr>
                                  <m:e>
                                    <m:r>
                                      <a:rPr lang="fr-FR" b="0" i="1" smtClean="0">
                                        <a:latin typeface="Cambria Math" panose="02040503050406030204" pitchFamily="18" charset="0"/>
                                      </a:rPr>
                                      <m:t>𝜖</m:t>
                                    </m:r>
                                  </m:e>
                                  <m:sub>
                                    <m:r>
                                      <a:rPr lang="fr-FR" b="0" i="1" smtClean="0">
                                        <a:latin typeface="Cambria Math" panose="02040503050406030204" pitchFamily="18" charset="0"/>
                                      </a:rPr>
                                      <m:t>𝑦</m:t>
                                    </m:r>
                                  </m:sub>
                                </m:sSub>
                                <m:r>
                                  <a:rPr lang="fr-FR" b="0" i="1" smtClean="0">
                                    <a:latin typeface="Cambria Math" panose="02040503050406030204" pitchFamily="18" charset="0"/>
                                  </a:rPr>
                                  <m:t>=1</m:t>
                                </m:r>
                                <m:r>
                                  <a:rPr lang="en-US" b="0" i="1" smtClean="0">
                                    <a:latin typeface="Cambria Math" panose="02040503050406030204" pitchFamily="18" charset="0"/>
                                  </a:rPr>
                                  <m:t>.</m:t>
                                </m:r>
                                <m:r>
                                  <a:rPr lang="fr-FR" b="0" i="1" smtClean="0">
                                    <a:latin typeface="Cambria Math" panose="02040503050406030204" pitchFamily="18" charset="0"/>
                                  </a:rPr>
                                  <m:t>5 </m:t>
                                </m:r>
                                <m:r>
                                  <a:rPr lang="fr-FR" b="0" i="1" smtClean="0">
                                    <a:latin typeface="Cambria Math" panose="02040503050406030204" pitchFamily="18" charset="0"/>
                                  </a:rPr>
                                  <m:t>𝜋</m:t>
                                </m:r>
                                <m:r>
                                  <a:rPr lang="fr-FR" b="0" i="0" smtClean="0">
                                    <a:latin typeface="Cambria Math" panose="02040503050406030204" pitchFamily="18" charset="0"/>
                                  </a:rPr>
                                  <m:t> </m:t>
                                </m:r>
                                <m:r>
                                  <m:rPr>
                                    <m:sty m:val="p"/>
                                  </m:rPr>
                                  <a:rPr lang="fr-FR" b="0" i="0" smtClean="0">
                                    <a:latin typeface="Cambria Math" panose="02040503050406030204" pitchFamily="18" charset="0"/>
                                  </a:rPr>
                                  <m:t>mm</m:t>
                                </m:r>
                                <m:r>
                                  <a:rPr lang="fr-FR" b="0" i="0" smtClean="0">
                                    <a:latin typeface="Cambria Math" panose="02040503050406030204" pitchFamily="18" charset="0"/>
                                  </a:rPr>
                                  <m:t>.</m:t>
                                </m:r>
                                <m:r>
                                  <m:rPr>
                                    <m:sty m:val="p"/>
                                  </m:rPr>
                                  <a:rPr lang="fr-FR" b="0" i="0" smtClean="0">
                                    <a:latin typeface="Cambria Math" panose="02040503050406030204" pitchFamily="18" charset="0"/>
                                  </a:rPr>
                                  <m:t>mrad</m:t>
                                </m:r>
                              </m:oMath>
                            </m:oMathPara>
                          </a14:m>
                          <a:endParaRPr lang="en-US" dirty="0"/>
                        </a:p>
                        <a:p>
                          <a:pPr algn="ctr"/>
                          <a14:m>
                            <m:oMathPara xmlns:m="http://schemas.openxmlformats.org/officeDocument/2006/math">
                              <m:oMathParaPr>
                                <m:jc m:val="centerGroup"/>
                              </m:oMathParaPr>
                              <m:oMath xmlns:m="http://schemas.openxmlformats.org/officeDocument/2006/math">
                                <m:sSub>
                                  <m:sSubPr>
                                    <m:ctrlPr>
                                      <a:rPr lang="fr-FR" b="0" i="1" smtClean="0">
                                        <a:latin typeface="Cambria Math" panose="02040503050406030204" pitchFamily="18" charset="0"/>
                                      </a:rPr>
                                    </m:ctrlPr>
                                  </m:sSubPr>
                                  <m:e>
                                    <m:r>
                                      <a:rPr lang="fr-FR" b="0" i="1" smtClean="0">
                                        <a:latin typeface="Cambria Math" panose="02040503050406030204" pitchFamily="18" charset="0"/>
                                      </a:rPr>
                                      <m:t>𝜎</m:t>
                                    </m:r>
                                  </m:e>
                                  <m:sub>
                                    <m:r>
                                      <a:rPr lang="en-US" b="0" i="1" smtClean="0">
                                        <a:latin typeface="Cambria Math" panose="02040503050406030204" pitchFamily="18" charset="0"/>
                                      </a:rPr>
                                      <m:t>𝑡</m:t>
                                    </m:r>
                                  </m:sub>
                                </m:sSub>
                                <m:r>
                                  <a:rPr lang="fr-FR" b="0" i="1" smtClean="0">
                                    <a:latin typeface="Cambria Math" panose="02040503050406030204" pitchFamily="18" charset="0"/>
                                  </a:rPr>
                                  <m:t>=13 </m:t>
                                </m:r>
                                <m:r>
                                  <a:rPr lang="fr-FR" b="0" i="1" smtClean="0">
                                    <a:latin typeface="Cambria Math" panose="02040503050406030204" pitchFamily="18" charset="0"/>
                                  </a:rPr>
                                  <m:t>𝑝𝑠</m:t>
                                </m:r>
                              </m:oMath>
                            </m:oMathPara>
                          </a14:m>
                          <a:endParaRPr lang="en-US" dirty="0"/>
                        </a:p>
                        <a:p>
                          <a:pPr algn="ctr"/>
                          <a14:m>
                            <m:oMathPara xmlns:m="http://schemas.openxmlformats.org/officeDocument/2006/math">
                              <m:oMathParaPr>
                                <m:jc m:val="centerGroup"/>
                              </m:oMathParaPr>
                              <m:oMath xmlns:m="http://schemas.openxmlformats.org/officeDocument/2006/math">
                                <m:sSub>
                                  <m:sSubPr>
                                    <m:ctrlPr>
                                      <a:rPr lang="fr-FR" b="0" i="1" smtClean="0">
                                        <a:latin typeface="Cambria Math" panose="02040503050406030204" pitchFamily="18" charset="0"/>
                                      </a:rPr>
                                    </m:ctrlPr>
                                  </m:sSubPr>
                                  <m:e>
                                    <m:r>
                                      <a:rPr lang="fr-FR" b="0" i="1" smtClean="0">
                                        <a:latin typeface="Cambria Math" panose="02040503050406030204" pitchFamily="18" charset="0"/>
                                      </a:rPr>
                                      <m:t>𝜎</m:t>
                                    </m:r>
                                  </m:e>
                                  <m:sub>
                                    <m:r>
                                      <a:rPr lang="fr-FR" b="0" i="1" smtClean="0">
                                        <a:latin typeface="Cambria Math" panose="02040503050406030204" pitchFamily="18" charset="0"/>
                                      </a:rPr>
                                      <m:t>𝑒</m:t>
                                    </m:r>
                                  </m:sub>
                                </m:sSub>
                                <m:r>
                                  <a:rPr lang="fr-FR" b="0" i="1" smtClean="0">
                                    <a:latin typeface="Cambria Math" panose="02040503050406030204" pitchFamily="18" charset="0"/>
                                  </a:rPr>
                                  <m:t>=0</m:t>
                                </m:r>
                                <m:r>
                                  <a:rPr lang="en-US" b="0" i="1" smtClean="0">
                                    <a:latin typeface="Cambria Math" panose="02040503050406030204" pitchFamily="18" charset="0"/>
                                  </a:rPr>
                                  <m:t>.</m:t>
                                </m:r>
                                <m:r>
                                  <a:rPr lang="fr-FR" b="0" i="1" smtClean="0">
                                    <a:latin typeface="Cambria Math" panose="02040503050406030204" pitchFamily="18" charset="0"/>
                                  </a:rPr>
                                  <m:t>46 %</m:t>
                                </m:r>
                              </m:oMath>
                            </m:oMathPara>
                          </a14:m>
                          <a:endParaRPr lang="fr-FR" dirty="0"/>
                        </a:p>
                        <a:p>
                          <a:pPr algn="ctr"/>
                          <a14:m>
                            <m:oMathPara xmlns:m="http://schemas.openxmlformats.org/officeDocument/2006/math">
                              <m:oMathParaPr>
                                <m:jc m:val="centerGroup"/>
                              </m:oMathParaPr>
                              <m:oMath xmlns:m="http://schemas.openxmlformats.org/officeDocument/2006/math">
                                <m:r>
                                  <a:rPr lang="fr-FR" b="0" i="1" smtClean="0">
                                    <a:latin typeface="Cambria Math" panose="02040503050406030204" pitchFamily="18" charset="0"/>
                                  </a:rPr>
                                  <m:t>𝑄</m:t>
                                </m:r>
                                <m:r>
                                  <a:rPr lang="fr-FR" b="0" i="1" smtClean="0">
                                    <a:latin typeface="Cambria Math" panose="02040503050406030204" pitchFamily="18" charset="0"/>
                                  </a:rPr>
                                  <m:t>=100 </m:t>
                                </m:r>
                                <m:r>
                                  <a:rPr lang="fr-FR" b="0" i="1" smtClean="0">
                                    <a:latin typeface="Cambria Math" panose="02040503050406030204" pitchFamily="18" charset="0"/>
                                  </a:rPr>
                                  <m:t>𝑝𝐶</m:t>
                                </m:r>
                              </m:oMath>
                            </m:oMathPara>
                          </a14:m>
                          <a:endParaRPr lang="en-US" dirty="0"/>
                        </a:p>
                      </a:txBody>
                      <a:tcPr anchor="ctr"/>
                    </a:tc>
                    <a:extLst>
                      <a:ext uri="{0D108BD9-81ED-4DB2-BD59-A6C34878D82A}">
                        <a16:rowId xmlns:a16="http://schemas.microsoft.com/office/drawing/2014/main" val="10002"/>
                      </a:ext>
                    </a:extLst>
                  </a:tr>
                  <a:tr h="1308255">
                    <a:tc>
                      <a:txBody>
                        <a:bodyPr/>
                        <a:lstStyle/>
                        <a:p>
                          <a:pPr algn="ctr"/>
                          <a:r>
                            <a:rPr lang="fr-FR" dirty="0"/>
                            <a:t>6 </a:t>
                          </a:r>
                          <a:r>
                            <a:rPr lang="fr-FR" dirty="0" err="1"/>
                            <a:t>ps</a:t>
                          </a:r>
                          <a:endParaRPr lang="en-US" dirty="0"/>
                        </a:p>
                      </a:txBody>
                      <a:tcPr anchor="ctr"/>
                    </a:tc>
                    <a:tc>
                      <a:txBody>
                        <a:bodyPr/>
                        <a:lstStyle/>
                        <a:p>
                          <a:pPr algn="ctr"/>
                          <a14:m>
                            <m:oMathPara xmlns:m="http://schemas.openxmlformats.org/officeDocument/2006/math">
                              <m:oMathParaPr>
                                <m:jc m:val="centerGroup"/>
                              </m:oMathParaPr>
                              <m:oMath xmlns:m="http://schemas.openxmlformats.org/officeDocument/2006/math">
                                <m:sSub>
                                  <m:sSubPr>
                                    <m:ctrlPr>
                                      <a:rPr lang="fr-FR" b="0" i="1" smtClean="0">
                                        <a:latin typeface="Cambria Math" panose="02040503050406030204" pitchFamily="18" charset="0"/>
                                      </a:rPr>
                                    </m:ctrlPr>
                                  </m:sSubPr>
                                  <m:e>
                                    <m:r>
                                      <a:rPr lang="fr-FR" b="0" i="1" smtClean="0">
                                        <a:latin typeface="Cambria Math" panose="02040503050406030204" pitchFamily="18" charset="0"/>
                                      </a:rPr>
                                      <m:t>𝜖</m:t>
                                    </m:r>
                                  </m:e>
                                  <m:sub>
                                    <m:r>
                                      <a:rPr lang="fr-FR" b="0" i="1" smtClean="0">
                                        <a:latin typeface="Cambria Math" panose="02040503050406030204" pitchFamily="18" charset="0"/>
                                      </a:rPr>
                                      <m:t>𝑥</m:t>
                                    </m:r>
                                  </m:sub>
                                </m:sSub>
                                <m:r>
                                  <a:rPr lang="fr-FR" b="0" i="1" smtClean="0">
                                    <a:latin typeface="Cambria Math" panose="02040503050406030204" pitchFamily="18" charset="0"/>
                                  </a:rPr>
                                  <m:t>=7 </m:t>
                                </m:r>
                                <m:r>
                                  <a:rPr lang="fr-FR" b="0" i="1" smtClean="0">
                                    <a:latin typeface="Cambria Math" panose="02040503050406030204" pitchFamily="18" charset="0"/>
                                  </a:rPr>
                                  <m:t>𝜋</m:t>
                                </m:r>
                                <m:r>
                                  <a:rPr lang="fr-FR" b="0" i="0" smtClean="0">
                                    <a:latin typeface="Cambria Math" panose="02040503050406030204" pitchFamily="18" charset="0"/>
                                  </a:rPr>
                                  <m:t> </m:t>
                                </m:r>
                                <m:r>
                                  <m:rPr>
                                    <m:sty m:val="p"/>
                                  </m:rPr>
                                  <a:rPr lang="fr-FR" b="0" i="0" smtClean="0">
                                    <a:latin typeface="Cambria Math" panose="02040503050406030204" pitchFamily="18" charset="0"/>
                                  </a:rPr>
                                  <m:t>mm</m:t>
                                </m:r>
                                <m:r>
                                  <a:rPr lang="fr-FR" b="0" i="0" smtClean="0">
                                    <a:latin typeface="Cambria Math" panose="02040503050406030204" pitchFamily="18" charset="0"/>
                                  </a:rPr>
                                  <m:t>.</m:t>
                                </m:r>
                                <m:r>
                                  <m:rPr>
                                    <m:sty m:val="p"/>
                                  </m:rPr>
                                  <a:rPr lang="fr-FR" b="0" i="0" smtClean="0">
                                    <a:latin typeface="Cambria Math" panose="02040503050406030204" pitchFamily="18" charset="0"/>
                                  </a:rPr>
                                  <m:t>mrad</m:t>
                                </m:r>
                              </m:oMath>
                            </m:oMathPara>
                          </a14:m>
                          <a:endParaRPr lang="en-US" dirty="0"/>
                        </a:p>
                        <a:p>
                          <a:pPr marL="0" marR="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fr-FR" b="0" i="1" smtClean="0">
                                        <a:latin typeface="Cambria Math" panose="02040503050406030204" pitchFamily="18" charset="0"/>
                                      </a:rPr>
                                    </m:ctrlPr>
                                  </m:sSubPr>
                                  <m:e>
                                    <m:r>
                                      <a:rPr lang="fr-FR" b="0" i="1" smtClean="0">
                                        <a:latin typeface="Cambria Math" panose="02040503050406030204" pitchFamily="18" charset="0"/>
                                      </a:rPr>
                                      <m:t>𝜖</m:t>
                                    </m:r>
                                  </m:e>
                                  <m:sub>
                                    <m:r>
                                      <a:rPr lang="fr-FR" b="0" i="1" smtClean="0">
                                        <a:latin typeface="Cambria Math" panose="02040503050406030204" pitchFamily="18" charset="0"/>
                                      </a:rPr>
                                      <m:t>𝑦</m:t>
                                    </m:r>
                                  </m:sub>
                                </m:sSub>
                                <m:r>
                                  <a:rPr lang="fr-FR" b="0" i="1" smtClean="0">
                                    <a:latin typeface="Cambria Math" panose="02040503050406030204" pitchFamily="18" charset="0"/>
                                  </a:rPr>
                                  <m:t>=8 </m:t>
                                </m:r>
                                <m:r>
                                  <a:rPr lang="fr-FR" b="0" i="1" smtClean="0">
                                    <a:latin typeface="Cambria Math" panose="02040503050406030204" pitchFamily="18" charset="0"/>
                                  </a:rPr>
                                  <m:t>𝜋</m:t>
                                </m:r>
                                <m:r>
                                  <a:rPr lang="fr-FR" b="0" i="0" smtClean="0">
                                    <a:latin typeface="Cambria Math" panose="02040503050406030204" pitchFamily="18" charset="0"/>
                                  </a:rPr>
                                  <m:t> </m:t>
                                </m:r>
                                <m:r>
                                  <m:rPr>
                                    <m:sty m:val="p"/>
                                  </m:rPr>
                                  <a:rPr lang="fr-FR" b="0" i="0" smtClean="0">
                                    <a:latin typeface="Cambria Math" panose="02040503050406030204" pitchFamily="18" charset="0"/>
                                  </a:rPr>
                                  <m:t>mm</m:t>
                                </m:r>
                                <m:r>
                                  <a:rPr lang="fr-FR" b="0" i="0" smtClean="0">
                                    <a:latin typeface="Cambria Math" panose="02040503050406030204" pitchFamily="18" charset="0"/>
                                  </a:rPr>
                                  <m:t>.</m:t>
                                </m:r>
                                <m:r>
                                  <m:rPr>
                                    <m:sty m:val="p"/>
                                  </m:rPr>
                                  <a:rPr lang="fr-FR" b="0" i="0" smtClean="0">
                                    <a:latin typeface="Cambria Math" panose="02040503050406030204" pitchFamily="18" charset="0"/>
                                  </a:rPr>
                                  <m:t>mrad</m:t>
                                </m:r>
                              </m:oMath>
                            </m:oMathPara>
                          </a14:m>
                          <a:endParaRPr lang="en-US" dirty="0"/>
                        </a:p>
                        <a:p>
                          <a:pPr algn="ctr"/>
                          <a14:m>
                            <m:oMathPara xmlns:m="http://schemas.openxmlformats.org/officeDocument/2006/math">
                              <m:oMathParaPr>
                                <m:jc m:val="centerGroup"/>
                              </m:oMathParaPr>
                              <m:oMath xmlns:m="http://schemas.openxmlformats.org/officeDocument/2006/math">
                                <m:sSub>
                                  <m:sSubPr>
                                    <m:ctrlPr>
                                      <a:rPr lang="fr-FR" b="0" i="1" smtClean="0">
                                        <a:latin typeface="Cambria Math" panose="02040503050406030204" pitchFamily="18" charset="0"/>
                                      </a:rPr>
                                    </m:ctrlPr>
                                  </m:sSubPr>
                                  <m:e>
                                    <m:r>
                                      <a:rPr lang="fr-FR" b="0" i="1" smtClean="0">
                                        <a:latin typeface="Cambria Math" panose="02040503050406030204" pitchFamily="18" charset="0"/>
                                      </a:rPr>
                                      <m:t>𝜎</m:t>
                                    </m:r>
                                  </m:e>
                                  <m:sub>
                                    <m:r>
                                      <a:rPr lang="en-US" b="0" i="1" smtClean="0">
                                        <a:latin typeface="Cambria Math" panose="02040503050406030204" pitchFamily="18" charset="0"/>
                                      </a:rPr>
                                      <m:t>𝑡</m:t>
                                    </m:r>
                                  </m:sub>
                                </m:sSub>
                                <m:r>
                                  <a:rPr lang="fr-FR" b="0" i="1" smtClean="0">
                                    <a:latin typeface="Cambria Math" panose="02040503050406030204" pitchFamily="18" charset="0"/>
                                  </a:rPr>
                                  <m:t>=17 </m:t>
                                </m:r>
                                <m:r>
                                  <a:rPr lang="fr-FR" b="0" i="1" smtClean="0">
                                    <a:latin typeface="Cambria Math" panose="02040503050406030204" pitchFamily="18" charset="0"/>
                                  </a:rPr>
                                  <m:t>𝑝𝑠</m:t>
                                </m:r>
                              </m:oMath>
                            </m:oMathPara>
                          </a14:m>
                          <a:endParaRPr lang="en-US" dirty="0"/>
                        </a:p>
                        <a:p>
                          <a:pPr algn="ctr"/>
                          <a14:m>
                            <m:oMathPara xmlns:m="http://schemas.openxmlformats.org/officeDocument/2006/math">
                              <m:oMathParaPr>
                                <m:jc m:val="centerGroup"/>
                              </m:oMathParaPr>
                              <m:oMath xmlns:m="http://schemas.openxmlformats.org/officeDocument/2006/math">
                                <m:sSub>
                                  <m:sSubPr>
                                    <m:ctrlPr>
                                      <a:rPr lang="fr-FR" b="0" i="1" smtClean="0">
                                        <a:latin typeface="Cambria Math" panose="02040503050406030204" pitchFamily="18" charset="0"/>
                                      </a:rPr>
                                    </m:ctrlPr>
                                  </m:sSubPr>
                                  <m:e>
                                    <m:r>
                                      <a:rPr lang="fr-FR" b="0" i="1" smtClean="0">
                                        <a:latin typeface="Cambria Math" panose="02040503050406030204" pitchFamily="18" charset="0"/>
                                      </a:rPr>
                                      <m:t>𝜎</m:t>
                                    </m:r>
                                  </m:e>
                                  <m:sub>
                                    <m:r>
                                      <a:rPr lang="fr-FR" b="0" i="1" smtClean="0">
                                        <a:latin typeface="Cambria Math" panose="02040503050406030204" pitchFamily="18" charset="0"/>
                                      </a:rPr>
                                      <m:t>𝑒</m:t>
                                    </m:r>
                                  </m:sub>
                                </m:sSub>
                                <m:r>
                                  <a:rPr lang="fr-FR" b="0" i="1" smtClean="0">
                                    <a:latin typeface="Cambria Math" panose="02040503050406030204" pitchFamily="18" charset="0"/>
                                  </a:rPr>
                                  <m:t>=0</m:t>
                                </m:r>
                                <m:r>
                                  <a:rPr lang="en-US" b="0" i="1" smtClean="0">
                                    <a:latin typeface="Cambria Math" panose="02040503050406030204" pitchFamily="18" charset="0"/>
                                  </a:rPr>
                                  <m:t>.</m:t>
                                </m:r>
                                <m:r>
                                  <a:rPr lang="fr-FR" b="0" i="1" smtClean="0">
                                    <a:latin typeface="Cambria Math" panose="02040503050406030204" pitchFamily="18" charset="0"/>
                                  </a:rPr>
                                  <m:t>57 %</m:t>
                                </m:r>
                              </m:oMath>
                            </m:oMathPara>
                          </a14:m>
                          <a:endParaRPr lang="fr-FR" dirty="0"/>
                        </a:p>
                        <a:p>
                          <a:pPr algn="ctr"/>
                          <a14:m>
                            <m:oMathPara xmlns:m="http://schemas.openxmlformats.org/officeDocument/2006/math">
                              <m:oMathParaPr>
                                <m:jc m:val="centerGroup"/>
                              </m:oMathParaPr>
                              <m:oMath xmlns:m="http://schemas.openxmlformats.org/officeDocument/2006/math">
                                <m:r>
                                  <a:rPr lang="fr-FR" b="0" i="1" smtClean="0">
                                    <a:latin typeface="Cambria Math" panose="02040503050406030204" pitchFamily="18" charset="0"/>
                                  </a:rPr>
                                  <m:t>𝑄</m:t>
                                </m:r>
                                <m:r>
                                  <a:rPr lang="fr-FR" b="0" i="1" smtClean="0">
                                    <a:latin typeface="Cambria Math" panose="02040503050406030204" pitchFamily="18" charset="0"/>
                                  </a:rPr>
                                  <m:t>=975 </m:t>
                                </m:r>
                                <m:r>
                                  <a:rPr lang="fr-FR" b="0" i="1" smtClean="0">
                                    <a:latin typeface="Cambria Math" panose="02040503050406030204" pitchFamily="18" charset="0"/>
                                  </a:rPr>
                                  <m:t>𝑝𝐶</m:t>
                                </m:r>
                              </m:oMath>
                            </m:oMathPara>
                          </a14:m>
                          <a:endParaRPr lang="en-US" dirty="0"/>
                        </a:p>
                      </a:txBody>
                      <a:tcPr anchor="ctr"/>
                    </a:tc>
                    <a:tc>
                      <a:txBody>
                        <a:bodyPr/>
                        <a:lstStyle/>
                        <a:p>
                          <a:pPr algn="ctr"/>
                          <a14:m>
                            <m:oMathPara xmlns:m="http://schemas.openxmlformats.org/officeDocument/2006/math">
                              <m:oMathParaPr>
                                <m:jc m:val="centerGroup"/>
                              </m:oMathParaPr>
                              <m:oMath xmlns:m="http://schemas.openxmlformats.org/officeDocument/2006/math">
                                <m:sSub>
                                  <m:sSubPr>
                                    <m:ctrlPr>
                                      <a:rPr lang="fr-FR" b="0" i="1" smtClean="0">
                                        <a:latin typeface="Cambria Math" panose="02040503050406030204" pitchFamily="18" charset="0"/>
                                      </a:rPr>
                                    </m:ctrlPr>
                                  </m:sSubPr>
                                  <m:e>
                                    <m:r>
                                      <a:rPr lang="fr-FR" b="0" i="1" smtClean="0">
                                        <a:latin typeface="Cambria Math" panose="02040503050406030204" pitchFamily="18" charset="0"/>
                                      </a:rPr>
                                      <m:t>𝜖</m:t>
                                    </m:r>
                                  </m:e>
                                  <m:sub>
                                    <m:r>
                                      <a:rPr lang="fr-FR" b="0" i="1" smtClean="0">
                                        <a:latin typeface="Cambria Math" panose="02040503050406030204" pitchFamily="18" charset="0"/>
                                      </a:rPr>
                                      <m:t>𝑥</m:t>
                                    </m:r>
                                  </m:sub>
                                </m:sSub>
                                <m:r>
                                  <a:rPr lang="fr-FR" b="0" i="1" smtClean="0">
                                    <a:latin typeface="Cambria Math" panose="02040503050406030204" pitchFamily="18" charset="0"/>
                                  </a:rPr>
                                  <m:t>=5 </m:t>
                                </m:r>
                                <m:r>
                                  <a:rPr lang="fr-FR" b="0" i="1" smtClean="0">
                                    <a:latin typeface="Cambria Math" panose="02040503050406030204" pitchFamily="18" charset="0"/>
                                  </a:rPr>
                                  <m:t>𝜋</m:t>
                                </m:r>
                                <m:r>
                                  <a:rPr lang="fr-FR" b="0" i="0" smtClean="0">
                                    <a:latin typeface="Cambria Math" panose="02040503050406030204" pitchFamily="18" charset="0"/>
                                  </a:rPr>
                                  <m:t> </m:t>
                                </m:r>
                                <m:r>
                                  <m:rPr>
                                    <m:sty m:val="p"/>
                                  </m:rPr>
                                  <a:rPr lang="fr-FR" b="0" i="0" smtClean="0">
                                    <a:latin typeface="Cambria Math" panose="02040503050406030204" pitchFamily="18" charset="0"/>
                                  </a:rPr>
                                  <m:t>mm</m:t>
                                </m:r>
                                <m:r>
                                  <a:rPr lang="fr-FR" b="0" i="0" smtClean="0">
                                    <a:latin typeface="Cambria Math" panose="02040503050406030204" pitchFamily="18" charset="0"/>
                                  </a:rPr>
                                  <m:t>.</m:t>
                                </m:r>
                                <m:r>
                                  <m:rPr>
                                    <m:sty m:val="p"/>
                                  </m:rPr>
                                  <a:rPr lang="fr-FR" b="0" i="0" smtClean="0">
                                    <a:latin typeface="Cambria Math" panose="02040503050406030204" pitchFamily="18" charset="0"/>
                                  </a:rPr>
                                  <m:t>mrad</m:t>
                                </m:r>
                              </m:oMath>
                            </m:oMathPara>
                          </a14:m>
                          <a:endParaRPr lang="en-US" dirty="0"/>
                        </a:p>
                        <a:p>
                          <a:pPr marL="0" marR="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fr-FR" b="0" i="1" smtClean="0">
                                        <a:latin typeface="Cambria Math" panose="02040503050406030204" pitchFamily="18" charset="0"/>
                                      </a:rPr>
                                    </m:ctrlPr>
                                  </m:sSubPr>
                                  <m:e>
                                    <m:r>
                                      <a:rPr lang="fr-FR" b="0" i="1" smtClean="0">
                                        <a:latin typeface="Cambria Math" panose="02040503050406030204" pitchFamily="18" charset="0"/>
                                      </a:rPr>
                                      <m:t>𝜖</m:t>
                                    </m:r>
                                  </m:e>
                                  <m:sub>
                                    <m:r>
                                      <a:rPr lang="fr-FR" b="0" i="1" smtClean="0">
                                        <a:latin typeface="Cambria Math" panose="02040503050406030204" pitchFamily="18" charset="0"/>
                                      </a:rPr>
                                      <m:t>𝑦</m:t>
                                    </m:r>
                                  </m:sub>
                                </m:sSub>
                                <m:r>
                                  <a:rPr lang="fr-FR" b="0" i="1" smtClean="0">
                                    <a:latin typeface="Cambria Math" panose="02040503050406030204" pitchFamily="18" charset="0"/>
                                  </a:rPr>
                                  <m:t>=6 </m:t>
                                </m:r>
                                <m:r>
                                  <a:rPr lang="fr-FR" b="0" i="1" smtClean="0">
                                    <a:latin typeface="Cambria Math" panose="02040503050406030204" pitchFamily="18" charset="0"/>
                                  </a:rPr>
                                  <m:t>𝜋</m:t>
                                </m:r>
                                <m:r>
                                  <a:rPr lang="fr-FR" b="0" i="0" smtClean="0">
                                    <a:latin typeface="Cambria Math" panose="02040503050406030204" pitchFamily="18" charset="0"/>
                                  </a:rPr>
                                  <m:t> </m:t>
                                </m:r>
                                <m:r>
                                  <m:rPr>
                                    <m:sty m:val="p"/>
                                  </m:rPr>
                                  <a:rPr lang="fr-FR" b="0" i="0" smtClean="0">
                                    <a:latin typeface="Cambria Math" panose="02040503050406030204" pitchFamily="18" charset="0"/>
                                  </a:rPr>
                                  <m:t>mm</m:t>
                                </m:r>
                                <m:r>
                                  <a:rPr lang="fr-FR" b="0" i="0" smtClean="0">
                                    <a:latin typeface="Cambria Math" panose="02040503050406030204" pitchFamily="18" charset="0"/>
                                  </a:rPr>
                                  <m:t>.</m:t>
                                </m:r>
                                <m:r>
                                  <m:rPr>
                                    <m:sty m:val="p"/>
                                  </m:rPr>
                                  <a:rPr lang="fr-FR" b="0" i="0" smtClean="0">
                                    <a:latin typeface="Cambria Math" panose="02040503050406030204" pitchFamily="18" charset="0"/>
                                  </a:rPr>
                                  <m:t>mrad</m:t>
                                </m:r>
                              </m:oMath>
                            </m:oMathPara>
                          </a14:m>
                          <a:endParaRPr lang="en-US" dirty="0"/>
                        </a:p>
                        <a:p>
                          <a:pPr algn="ctr"/>
                          <a14:m>
                            <m:oMathPara xmlns:m="http://schemas.openxmlformats.org/officeDocument/2006/math">
                              <m:oMathParaPr>
                                <m:jc m:val="centerGroup"/>
                              </m:oMathParaPr>
                              <m:oMath xmlns:m="http://schemas.openxmlformats.org/officeDocument/2006/math">
                                <m:sSub>
                                  <m:sSubPr>
                                    <m:ctrlPr>
                                      <a:rPr lang="fr-FR" b="0" i="1" smtClean="0">
                                        <a:latin typeface="Cambria Math" panose="02040503050406030204" pitchFamily="18" charset="0"/>
                                      </a:rPr>
                                    </m:ctrlPr>
                                  </m:sSubPr>
                                  <m:e>
                                    <m:r>
                                      <a:rPr lang="fr-FR" b="0" i="1" smtClean="0">
                                        <a:latin typeface="Cambria Math" panose="02040503050406030204" pitchFamily="18" charset="0"/>
                                      </a:rPr>
                                      <m:t>𝜎</m:t>
                                    </m:r>
                                  </m:e>
                                  <m:sub>
                                    <m:r>
                                      <a:rPr lang="en-US" b="0" i="1" smtClean="0">
                                        <a:latin typeface="Cambria Math" panose="02040503050406030204" pitchFamily="18" charset="0"/>
                                      </a:rPr>
                                      <m:t>𝑡</m:t>
                                    </m:r>
                                  </m:sub>
                                </m:sSub>
                                <m:r>
                                  <a:rPr lang="fr-FR" b="0" i="1" smtClean="0">
                                    <a:latin typeface="Cambria Math" panose="02040503050406030204" pitchFamily="18" charset="0"/>
                                  </a:rPr>
                                  <m:t>=17 </m:t>
                                </m:r>
                                <m:r>
                                  <a:rPr lang="fr-FR" b="0" i="1" smtClean="0">
                                    <a:latin typeface="Cambria Math" panose="02040503050406030204" pitchFamily="18" charset="0"/>
                                  </a:rPr>
                                  <m:t>𝑝𝑠</m:t>
                                </m:r>
                              </m:oMath>
                            </m:oMathPara>
                          </a14:m>
                          <a:endParaRPr lang="en-US" dirty="0"/>
                        </a:p>
                        <a:p>
                          <a:pPr algn="ctr"/>
                          <a14:m>
                            <m:oMathPara xmlns:m="http://schemas.openxmlformats.org/officeDocument/2006/math">
                              <m:oMathParaPr>
                                <m:jc m:val="centerGroup"/>
                              </m:oMathParaPr>
                              <m:oMath xmlns:m="http://schemas.openxmlformats.org/officeDocument/2006/math">
                                <m:sSub>
                                  <m:sSubPr>
                                    <m:ctrlPr>
                                      <a:rPr lang="fr-FR" b="0" i="1" smtClean="0">
                                        <a:latin typeface="Cambria Math" panose="02040503050406030204" pitchFamily="18" charset="0"/>
                                      </a:rPr>
                                    </m:ctrlPr>
                                  </m:sSubPr>
                                  <m:e>
                                    <m:r>
                                      <a:rPr lang="fr-FR" b="0" i="1" smtClean="0">
                                        <a:latin typeface="Cambria Math" panose="02040503050406030204" pitchFamily="18" charset="0"/>
                                      </a:rPr>
                                      <m:t>𝜎</m:t>
                                    </m:r>
                                  </m:e>
                                  <m:sub>
                                    <m:r>
                                      <a:rPr lang="fr-FR" b="0" i="1" smtClean="0">
                                        <a:latin typeface="Cambria Math" panose="02040503050406030204" pitchFamily="18" charset="0"/>
                                      </a:rPr>
                                      <m:t>𝑒</m:t>
                                    </m:r>
                                  </m:sub>
                                </m:sSub>
                                <m:r>
                                  <a:rPr lang="fr-FR" b="0" i="1" smtClean="0">
                                    <a:latin typeface="Cambria Math" panose="02040503050406030204" pitchFamily="18" charset="0"/>
                                  </a:rPr>
                                  <m:t>=0</m:t>
                                </m:r>
                                <m:r>
                                  <a:rPr lang="en-US" b="0" i="1" smtClean="0">
                                    <a:latin typeface="Cambria Math" panose="02040503050406030204" pitchFamily="18" charset="0"/>
                                  </a:rPr>
                                  <m:t>.</m:t>
                                </m:r>
                                <m:r>
                                  <a:rPr lang="fr-FR" b="0" i="1" smtClean="0">
                                    <a:latin typeface="Cambria Math" panose="02040503050406030204" pitchFamily="18" charset="0"/>
                                  </a:rPr>
                                  <m:t>6 %</m:t>
                                </m:r>
                              </m:oMath>
                            </m:oMathPara>
                          </a14:m>
                          <a:endParaRPr lang="fr-FR" dirty="0"/>
                        </a:p>
                        <a:p>
                          <a:pPr algn="ctr"/>
                          <a14:m>
                            <m:oMathPara xmlns:m="http://schemas.openxmlformats.org/officeDocument/2006/math">
                              <m:oMathParaPr>
                                <m:jc m:val="centerGroup"/>
                              </m:oMathParaPr>
                              <m:oMath xmlns:m="http://schemas.openxmlformats.org/officeDocument/2006/math">
                                <m:r>
                                  <a:rPr lang="fr-FR" b="0" i="1" smtClean="0">
                                    <a:latin typeface="Cambria Math" panose="02040503050406030204" pitchFamily="18" charset="0"/>
                                  </a:rPr>
                                  <m:t>𝑄</m:t>
                                </m:r>
                                <m:r>
                                  <a:rPr lang="fr-FR" b="0" i="1" smtClean="0">
                                    <a:latin typeface="Cambria Math" panose="02040503050406030204" pitchFamily="18" charset="0"/>
                                  </a:rPr>
                                  <m:t>=488 </m:t>
                                </m:r>
                                <m:r>
                                  <a:rPr lang="fr-FR" b="0" i="1" smtClean="0">
                                    <a:latin typeface="Cambria Math" panose="02040503050406030204" pitchFamily="18" charset="0"/>
                                  </a:rPr>
                                  <m:t>𝑝𝐶</m:t>
                                </m:r>
                              </m:oMath>
                            </m:oMathPara>
                          </a14:m>
                          <a:endParaRPr lang="en-US" dirty="0"/>
                        </a:p>
                      </a:txBody>
                      <a:tcPr anchor="ctr"/>
                    </a:tc>
                    <a:tc>
                      <a:txBody>
                        <a:bodyPr/>
                        <a:lstStyle/>
                        <a:p>
                          <a:pPr algn="ctr"/>
                          <a:endParaRPr lang="en-US" b="0" dirty="0"/>
                        </a:p>
                      </a:txBody>
                      <a:tcPr anchor="ctr"/>
                    </a:tc>
                    <a:extLst>
                      <a:ext uri="{0D108BD9-81ED-4DB2-BD59-A6C34878D82A}">
                        <a16:rowId xmlns:a16="http://schemas.microsoft.com/office/drawing/2014/main" val="10003"/>
                      </a:ext>
                    </a:extLst>
                  </a:tr>
                </a:tbl>
              </a:graphicData>
            </a:graphic>
          </p:graphicFrame>
        </mc:Choice>
        <mc:Fallback>
          <p:graphicFrame>
            <p:nvGraphicFramePr>
              <p:cNvPr id="8" name="Tableau 1">
                <a:extLst>
                  <a:ext uri="{FF2B5EF4-FFF2-40B4-BE49-F238E27FC236}">
                    <a16:creationId xmlns:a16="http://schemas.microsoft.com/office/drawing/2014/main" id="{9E2C8E0C-7A3C-4661-9D59-ABBADBF19E23}"/>
                  </a:ext>
                </a:extLst>
              </p:cNvPr>
              <p:cNvGraphicFramePr>
                <a:graphicFrameLocks noGrp="1"/>
              </p:cNvGraphicFramePr>
              <p:nvPr>
                <p:extLst>
                  <p:ext uri="{D42A27DB-BD31-4B8C-83A1-F6EECF244321}">
                    <p14:modId xmlns:p14="http://schemas.microsoft.com/office/powerpoint/2010/main" val="2091710061"/>
                  </p:ext>
                </p:extLst>
              </p:nvPr>
            </p:nvGraphicFramePr>
            <p:xfrm>
              <a:off x="598343" y="1613393"/>
              <a:ext cx="6439152" cy="4501656"/>
            </p:xfrm>
            <a:graphic>
              <a:graphicData uri="http://schemas.openxmlformats.org/drawingml/2006/table">
                <a:tbl>
                  <a:tblPr firstRow="1" bandRow="1">
                    <a:tableStyleId>{5C22544A-7EE6-4342-B048-85BDC9FD1C3A}</a:tableStyleId>
                  </a:tblPr>
                  <a:tblGrid>
                    <a:gridCol w="937704">
                      <a:extLst>
                        <a:ext uri="{9D8B030D-6E8A-4147-A177-3AD203B41FA5}">
                          <a16:colId xmlns:a16="http://schemas.microsoft.com/office/drawing/2014/main" val="20000"/>
                        </a:ext>
                      </a:extLst>
                    </a:gridCol>
                    <a:gridCol w="1833816">
                      <a:extLst>
                        <a:ext uri="{9D8B030D-6E8A-4147-A177-3AD203B41FA5}">
                          <a16:colId xmlns:a16="http://schemas.microsoft.com/office/drawing/2014/main" val="4155650473"/>
                        </a:ext>
                      </a:extLst>
                    </a:gridCol>
                    <a:gridCol w="1833816">
                      <a:extLst>
                        <a:ext uri="{9D8B030D-6E8A-4147-A177-3AD203B41FA5}">
                          <a16:colId xmlns:a16="http://schemas.microsoft.com/office/drawing/2014/main" val="2939843892"/>
                        </a:ext>
                      </a:extLst>
                    </a:gridCol>
                    <a:gridCol w="1833816">
                      <a:extLst>
                        <a:ext uri="{9D8B030D-6E8A-4147-A177-3AD203B41FA5}">
                          <a16:colId xmlns:a16="http://schemas.microsoft.com/office/drawing/2014/main" val="20001"/>
                        </a:ext>
                      </a:extLst>
                    </a:gridCol>
                  </a:tblGrid>
                  <a:tr h="576891">
                    <a:tc>
                      <a:txBody>
                        <a:bodyPr/>
                        <a:lstStyle/>
                        <a:p>
                          <a:pPr algn="ctr"/>
                          <a:r>
                            <a:rPr lang="en-US" dirty="0"/>
                            <a:t>Laser </a:t>
                          </a:r>
                          <a:br>
                            <a:rPr lang="en-US" dirty="0"/>
                          </a:br>
                          <a:r>
                            <a:rPr lang="en-US" dirty="0"/>
                            <a:t>duration</a:t>
                          </a:r>
                        </a:p>
                      </a:txBody>
                      <a:tcPr anchor="ctr"/>
                    </a:tc>
                    <a:tc>
                      <a:txBody>
                        <a:bodyPr/>
                        <a:lstStyle/>
                        <a:p>
                          <a:pPr algn="ctr"/>
                          <a:r>
                            <a:rPr lang="fr-FR" dirty="0"/>
                            <a:t>Q = 1 </a:t>
                          </a:r>
                          <a:r>
                            <a:rPr lang="fr-FR" dirty="0" err="1"/>
                            <a:t>nC</a:t>
                          </a:r>
                          <a:endParaRPr lang="en-US" dirty="0"/>
                        </a:p>
                      </a:txBody>
                      <a:tcPr anchor="ctr"/>
                    </a:tc>
                    <a:tc>
                      <a:txBody>
                        <a:bodyPr/>
                        <a:lstStyle/>
                        <a:p>
                          <a:pPr algn="ctr"/>
                          <a:r>
                            <a:rPr lang="fr-FR" dirty="0"/>
                            <a:t>Q = 500</a:t>
                          </a:r>
                          <a:r>
                            <a:rPr lang="fr-FR" baseline="0" dirty="0"/>
                            <a:t> </a:t>
                          </a:r>
                          <a:r>
                            <a:rPr lang="fr-FR" baseline="0" dirty="0" err="1"/>
                            <a:t>pC</a:t>
                          </a:r>
                          <a:endParaRPr lang="en-US" dirty="0"/>
                        </a:p>
                      </a:txBody>
                      <a:tcPr anchor="ctr"/>
                    </a:tc>
                    <a:tc>
                      <a:txBody>
                        <a:bodyPr/>
                        <a:lstStyle/>
                        <a:p>
                          <a:pPr algn="ctr"/>
                          <a:r>
                            <a:rPr lang="fr-FR" dirty="0"/>
                            <a:t>Q = 100 </a:t>
                          </a:r>
                          <a:r>
                            <a:rPr lang="fr-FR" dirty="0" err="1"/>
                            <a:t>pC</a:t>
                          </a:r>
                          <a:endParaRPr lang="en-US" dirty="0"/>
                        </a:p>
                      </a:txBody>
                      <a:tcPr anchor="ctr"/>
                    </a:tc>
                    <a:extLst>
                      <a:ext uri="{0D108BD9-81ED-4DB2-BD59-A6C34878D82A}">
                        <a16:rowId xmlns:a16="http://schemas.microsoft.com/office/drawing/2014/main" val="10000"/>
                      </a:ext>
                    </a:extLst>
                  </a:tr>
                  <a:tr h="1308255">
                    <a:tc>
                      <a:txBody>
                        <a:bodyPr/>
                        <a:lstStyle/>
                        <a:p>
                          <a:pPr algn="ctr"/>
                          <a:r>
                            <a:rPr lang="fr-FR" dirty="0"/>
                            <a:t>2 </a:t>
                          </a:r>
                          <a:r>
                            <a:rPr lang="fr-FR" dirty="0" err="1"/>
                            <a:t>ps</a:t>
                          </a:r>
                          <a:endParaRPr lang="en-US" dirty="0"/>
                        </a:p>
                      </a:txBody>
                      <a:tcPr anchor="ctr"/>
                    </a:tc>
                    <a:tc>
                      <a:txBody>
                        <a:bodyPr/>
                        <a:lstStyle/>
                        <a:p>
                          <a:endParaRPr lang="en-US"/>
                        </a:p>
                      </a:txBody>
                      <a:tcPr anchor="ctr">
                        <a:blipFill>
                          <a:blip r:embed="rId2"/>
                          <a:stretch>
                            <a:fillRect l="-51495" t="-44651" r="-201329" b="-200930"/>
                          </a:stretch>
                        </a:blipFill>
                      </a:tcPr>
                    </a:tc>
                    <a:tc>
                      <a:txBody>
                        <a:bodyPr/>
                        <a:lstStyle/>
                        <a:p>
                          <a:endParaRPr lang="en-US"/>
                        </a:p>
                      </a:txBody>
                      <a:tcPr anchor="ctr">
                        <a:blipFill>
                          <a:blip r:embed="rId2"/>
                          <a:stretch>
                            <a:fillRect l="-151495" t="-44651" r="-101329" b="-200930"/>
                          </a:stretch>
                        </a:blipFill>
                      </a:tcPr>
                    </a:tc>
                    <a:tc>
                      <a:txBody>
                        <a:bodyPr/>
                        <a:lstStyle/>
                        <a:p>
                          <a:endParaRPr lang="en-US"/>
                        </a:p>
                      </a:txBody>
                      <a:tcPr anchor="ctr">
                        <a:blipFill>
                          <a:blip r:embed="rId2"/>
                          <a:stretch>
                            <a:fillRect l="-251495" t="-44651" r="-1329" b="-200930"/>
                          </a:stretch>
                        </a:blipFill>
                      </a:tcPr>
                    </a:tc>
                    <a:extLst>
                      <a:ext uri="{0D108BD9-81ED-4DB2-BD59-A6C34878D82A}">
                        <a16:rowId xmlns:a16="http://schemas.microsoft.com/office/drawing/2014/main" val="10001"/>
                      </a:ext>
                    </a:extLst>
                  </a:tr>
                  <a:tr h="1308255">
                    <a:tc>
                      <a:txBody>
                        <a:bodyPr/>
                        <a:lstStyle/>
                        <a:p>
                          <a:pPr algn="ctr"/>
                          <a:r>
                            <a:rPr lang="fr-FR" dirty="0"/>
                            <a:t>4 </a:t>
                          </a:r>
                          <a:r>
                            <a:rPr lang="fr-FR" dirty="0" err="1"/>
                            <a:t>ps</a:t>
                          </a:r>
                          <a:endParaRPr lang="en-US" dirty="0"/>
                        </a:p>
                      </a:txBody>
                      <a:tcPr anchor="ctr"/>
                    </a:tc>
                    <a:tc>
                      <a:txBody>
                        <a:bodyPr/>
                        <a:lstStyle/>
                        <a:p>
                          <a:endParaRPr lang="en-US"/>
                        </a:p>
                      </a:txBody>
                      <a:tcPr anchor="ctr">
                        <a:blipFill>
                          <a:blip r:embed="rId2"/>
                          <a:stretch>
                            <a:fillRect l="-51495" t="-144651" r="-201329" b="-100930"/>
                          </a:stretch>
                        </a:blipFill>
                      </a:tcPr>
                    </a:tc>
                    <a:tc>
                      <a:txBody>
                        <a:bodyPr/>
                        <a:lstStyle/>
                        <a:p>
                          <a:endParaRPr lang="en-US"/>
                        </a:p>
                      </a:txBody>
                      <a:tcPr anchor="ctr">
                        <a:blipFill>
                          <a:blip r:embed="rId2"/>
                          <a:stretch>
                            <a:fillRect l="-151495" t="-144651" r="-101329" b="-100930"/>
                          </a:stretch>
                        </a:blipFill>
                      </a:tcPr>
                    </a:tc>
                    <a:tc>
                      <a:txBody>
                        <a:bodyPr/>
                        <a:lstStyle/>
                        <a:p>
                          <a:endParaRPr lang="en-US"/>
                        </a:p>
                      </a:txBody>
                      <a:tcPr anchor="ctr">
                        <a:blipFill>
                          <a:blip r:embed="rId2"/>
                          <a:stretch>
                            <a:fillRect l="-251495" t="-144651" r="-1329" b="-100930"/>
                          </a:stretch>
                        </a:blipFill>
                      </a:tcPr>
                    </a:tc>
                    <a:extLst>
                      <a:ext uri="{0D108BD9-81ED-4DB2-BD59-A6C34878D82A}">
                        <a16:rowId xmlns:a16="http://schemas.microsoft.com/office/drawing/2014/main" val="10002"/>
                      </a:ext>
                    </a:extLst>
                  </a:tr>
                  <a:tr h="1308255">
                    <a:tc>
                      <a:txBody>
                        <a:bodyPr/>
                        <a:lstStyle/>
                        <a:p>
                          <a:pPr algn="ctr"/>
                          <a:r>
                            <a:rPr lang="fr-FR" dirty="0"/>
                            <a:t>6 </a:t>
                          </a:r>
                          <a:r>
                            <a:rPr lang="fr-FR" dirty="0" err="1"/>
                            <a:t>ps</a:t>
                          </a:r>
                          <a:endParaRPr lang="en-US" dirty="0"/>
                        </a:p>
                      </a:txBody>
                      <a:tcPr anchor="ctr"/>
                    </a:tc>
                    <a:tc>
                      <a:txBody>
                        <a:bodyPr/>
                        <a:lstStyle/>
                        <a:p>
                          <a:endParaRPr lang="en-US"/>
                        </a:p>
                      </a:txBody>
                      <a:tcPr anchor="ctr">
                        <a:blipFill>
                          <a:blip r:embed="rId2"/>
                          <a:stretch>
                            <a:fillRect l="-51495" t="-244651" r="-201329" b="-930"/>
                          </a:stretch>
                        </a:blipFill>
                      </a:tcPr>
                    </a:tc>
                    <a:tc>
                      <a:txBody>
                        <a:bodyPr/>
                        <a:lstStyle/>
                        <a:p>
                          <a:endParaRPr lang="en-US"/>
                        </a:p>
                      </a:txBody>
                      <a:tcPr anchor="ctr">
                        <a:blipFill>
                          <a:blip r:embed="rId2"/>
                          <a:stretch>
                            <a:fillRect l="-151495" t="-244651" r="-101329" b="-930"/>
                          </a:stretch>
                        </a:blipFill>
                      </a:tcPr>
                    </a:tc>
                    <a:tc>
                      <a:txBody>
                        <a:bodyPr/>
                        <a:lstStyle/>
                        <a:p>
                          <a:pPr algn="ctr"/>
                          <a:endParaRPr lang="en-US" b="0" dirty="0"/>
                        </a:p>
                      </a:txBody>
                      <a:tcPr anchor="ctr"/>
                    </a:tc>
                    <a:extLst>
                      <a:ext uri="{0D108BD9-81ED-4DB2-BD59-A6C34878D82A}">
                        <a16:rowId xmlns:a16="http://schemas.microsoft.com/office/drawing/2014/main" val="10003"/>
                      </a:ext>
                    </a:extLst>
                  </a:tr>
                </a:tbl>
              </a:graphicData>
            </a:graphic>
          </p:graphicFrame>
        </mc:Fallback>
      </mc:AlternateContent>
      <p:sp>
        <p:nvSpPr>
          <p:cNvPr id="6" name="Rectangle 5">
            <a:extLst>
              <a:ext uri="{FF2B5EF4-FFF2-40B4-BE49-F238E27FC236}">
                <a16:creationId xmlns:a16="http://schemas.microsoft.com/office/drawing/2014/main" id="{A34BFE6D-19F1-480F-971C-C65734E7F4E1}"/>
              </a:ext>
            </a:extLst>
          </p:cNvPr>
          <p:cNvSpPr/>
          <p:nvPr/>
        </p:nvSpPr>
        <p:spPr>
          <a:xfrm>
            <a:off x="598344" y="3498872"/>
            <a:ext cx="6433120" cy="1285399"/>
          </a:xfrm>
          <a:prstGeom prst="rect">
            <a:avLst/>
          </a:prstGeom>
          <a:noFill/>
          <a:ln w="38100">
            <a:solidFill>
              <a:srgbClr val="5443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5299572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6A64E77-199A-4986-92F5-EC2E420D1E6B}"/>
              </a:ext>
            </a:extLst>
          </p:cNvPr>
          <p:cNvSpPr>
            <a:spLocks noGrp="1"/>
          </p:cNvSpPr>
          <p:nvPr>
            <p:ph type="title"/>
          </p:nvPr>
        </p:nvSpPr>
        <p:spPr/>
        <p:txBody>
          <a:bodyPr/>
          <a:lstStyle/>
          <a:p>
            <a:r>
              <a:rPr lang="en-US" dirty="0"/>
              <a:t>Experiment on CLEAR at CERN</a:t>
            </a:r>
          </a:p>
        </p:txBody>
      </p:sp>
      <p:sp>
        <p:nvSpPr>
          <p:cNvPr id="6" name="Text Placeholder 5">
            <a:extLst>
              <a:ext uri="{FF2B5EF4-FFF2-40B4-BE49-F238E27FC236}">
                <a16:creationId xmlns:a16="http://schemas.microsoft.com/office/drawing/2014/main" id="{F7D87E3B-0D87-417E-94AD-F257A5046660}"/>
              </a:ext>
            </a:extLst>
          </p:cNvPr>
          <p:cNvSpPr>
            <a:spLocks noGrp="1"/>
          </p:cNvSpPr>
          <p:nvPr>
            <p:ph type="body" idx="1"/>
          </p:nvPr>
        </p:nvSpPr>
        <p:spPr/>
        <p:txBody>
          <a:bodyPr/>
          <a:lstStyle/>
          <a:p>
            <a:r>
              <a:rPr lang="en-US" dirty="0"/>
              <a:t>Beam optimization and characterization</a:t>
            </a:r>
          </a:p>
        </p:txBody>
      </p:sp>
      <p:sp>
        <p:nvSpPr>
          <p:cNvPr id="4" name="Slide Number Placeholder 3">
            <a:extLst>
              <a:ext uri="{FF2B5EF4-FFF2-40B4-BE49-F238E27FC236}">
                <a16:creationId xmlns:a16="http://schemas.microsoft.com/office/drawing/2014/main" id="{E254178A-8ED4-4217-A0EF-C6094B08F64C}"/>
              </a:ext>
            </a:extLst>
          </p:cNvPr>
          <p:cNvSpPr>
            <a:spLocks noGrp="1"/>
          </p:cNvSpPr>
          <p:nvPr>
            <p:ph type="sldNum" sz="quarter" idx="10"/>
          </p:nvPr>
        </p:nvSpPr>
        <p:spPr/>
        <p:txBody>
          <a:bodyPr/>
          <a:lstStyle/>
          <a:p>
            <a:pPr>
              <a:defRPr/>
            </a:pPr>
            <a:fld id="{A8583651-B2E1-A249-B4E5-448B504B5C0C}" type="slidenum">
              <a:rPr lang="en-US" smtClean="0"/>
              <a:pPr>
                <a:defRPr/>
              </a:pPr>
              <a:t>12</a:t>
            </a:fld>
            <a:endParaRPr lang="en-US"/>
          </a:p>
        </p:txBody>
      </p:sp>
      <p:pic>
        <p:nvPicPr>
          <p:cNvPr id="1026" name="Picture 2" descr="https://clear.web.cern.ch/sites/clear.web.cern.ch/files/documents/CALIFESlayout.png">
            <a:extLst>
              <a:ext uri="{FF2B5EF4-FFF2-40B4-BE49-F238E27FC236}">
                <a16:creationId xmlns:a16="http://schemas.microsoft.com/office/drawing/2014/main" id="{DAE1AA8D-C5AF-428C-BCD7-5D060387992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307" r="797"/>
          <a:stretch/>
        </p:blipFill>
        <p:spPr bwMode="auto">
          <a:xfrm>
            <a:off x="76200" y="645081"/>
            <a:ext cx="8991600" cy="27839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33629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a:t>Preliminary experiment on CLEAR</a:t>
            </a:r>
          </a:p>
        </p:txBody>
      </p:sp>
      <p:sp>
        <p:nvSpPr>
          <p:cNvPr id="3" name="Espace réservé du contenu 2"/>
          <p:cNvSpPr>
            <a:spLocks noGrp="1"/>
          </p:cNvSpPr>
          <p:nvPr>
            <p:ph idx="1"/>
          </p:nvPr>
        </p:nvSpPr>
        <p:spPr/>
        <p:txBody>
          <a:bodyPr/>
          <a:lstStyle/>
          <a:p>
            <a:r>
              <a:rPr lang="en-US" dirty="0"/>
              <a:t>Same gun as </a:t>
            </a:r>
            <a:r>
              <a:rPr lang="en-US" dirty="0" err="1"/>
              <a:t>ThomX</a:t>
            </a:r>
            <a:r>
              <a:rPr lang="en-US" dirty="0"/>
              <a:t>, configuration with joined solenoids.</a:t>
            </a:r>
          </a:p>
        </p:txBody>
      </p:sp>
      <p:sp>
        <p:nvSpPr>
          <p:cNvPr id="4" name="Espace réservé du numéro de diapositive 3"/>
          <p:cNvSpPr>
            <a:spLocks noGrp="1"/>
          </p:cNvSpPr>
          <p:nvPr>
            <p:ph type="sldNum" sz="quarter" idx="10"/>
          </p:nvPr>
        </p:nvSpPr>
        <p:spPr/>
        <p:txBody>
          <a:bodyPr/>
          <a:lstStyle/>
          <a:p>
            <a:pPr>
              <a:defRPr/>
            </a:pPr>
            <a:fld id="{A8583651-B2E1-A249-B4E5-448B504B5C0C}" type="slidenum">
              <a:rPr lang="en-US" smtClean="0"/>
              <a:pPr>
                <a:defRPr/>
              </a:pPr>
              <a:t>13</a:t>
            </a:fld>
            <a:endParaRPr lang="en-US"/>
          </a:p>
        </p:txBody>
      </p:sp>
      <p:grpSp>
        <p:nvGrpSpPr>
          <p:cNvPr id="8" name="Group 7">
            <a:extLst>
              <a:ext uri="{FF2B5EF4-FFF2-40B4-BE49-F238E27FC236}">
                <a16:creationId xmlns:a16="http://schemas.microsoft.com/office/drawing/2014/main" id="{69CC951A-3A8D-4F85-92EF-086ECF8D53B7}"/>
              </a:ext>
            </a:extLst>
          </p:cNvPr>
          <p:cNvGrpSpPr/>
          <p:nvPr/>
        </p:nvGrpSpPr>
        <p:grpSpPr>
          <a:xfrm>
            <a:off x="356461" y="2010209"/>
            <a:ext cx="8431078" cy="3848151"/>
            <a:chOff x="356461" y="2010209"/>
            <a:chExt cx="8431078" cy="3848151"/>
          </a:xfrm>
        </p:grpSpPr>
        <p:pic>
          <p:nvPicPr>
            <p:cNvPr id="6" name="Picture 5" descr="A screenshot of a cell phone&#10;&#10;Description generated with very high confidence">
              <a:extLst>
                <a:ext uri="{FF2B5EF4-FFF2-40B4-BE49-F238E27FC236}">
                  <a16:creationId xmlns:a16="http://schemas.microsoft.com/office/drawing/2014/main" id="{3AFC58D5-E34F-4FB5-8A89-5AA7735CF56A}"/>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50000"/>
                      </a14:imgEffect>
                      <a14:imgEffect>
                        <a14:brightnessContrast contrast="20000"/>
                      </a14:imgEffect>
                    </a14:imgLayer>
                  </a14:imgProps>
                </a:ext>
              </a:extLst>
            </a:blip>
            <a:srcRect l="3643" t="17756" r="4152" b="4550"/>
            <a:stretch/>
          </p:blipFill>
          <p:spPr>
            <a:xfrm>
              <a:off x="356461" y="2010209"/>
              <a:ext cx="8431078" cy="3848151"/>
            </a:xfrm>
            <a:prstGeom prst="rect">
              <a:avLst/>
            </a:prstGeom>
          </p:spPr>
        </p:pic>
        <p:sp>
          <p:nvSpPr>
            <p:cNvPr id="7" name="TextBox 6">
              <a:extLst>
                <a:ext uri="{FF2B5EF4-FFF2-40B4-BE49-F238E27FC236}">
                  <a16:creationId xmlns:a16="http://schemas.microsoft.com/office/drawing/2014/main" id="{55230E17-A27D-4B2E-91CA-8F9CACFFEB85}"/>
                </a:ext>
              </a:extLst>
            </p:cNvPr>
            <p:cNvSpPr txBox="1"/>
            <p:nvPr/>
          </p:nvSpPr>
          <p:spPr>
            <a:xfrm>
              <a:off x="6409614" y="3239092"/>
              <a:ext cx="1372319" cy="307777"/>
            </a:xfrm>
            <a:prstGeom prst="rect">
              <a:avLst/>
            </a:prstGeom>
            <a:solidFill>
              <a:schemeClr val="bg1"/>
            </a:solidFill>
          </p:spPr>
          <p:txBody>
            <a:bodyPr wrap="square" rtlCol="0" anchor="ctr">
              <a:spAutoFit/>
            </a:bodyPr>
            <a:lstStyle/>
            <a:p>
              <a:pPr algn="r"/>
              <a:r>
                <a:rPr lang="en-US" sz="1400" dirty="0">
                  <a:latin typeface="Times" panose="02020603050405020304" pitchFamily="18" charset="0"/>
                  <a:cs typeface="Times" panose="02020603050405020304" pitchFamily="18" charset="0"/>
                </a:rPr>
                <a:t>4-12, ~gaussian</a:t>
              </a:r>
            </a:p>
          </p:txBody>
        </p:sp>
      </p:grpSp>
    </p:spTree>
    <p:extLst>
      <p:ext uri="{BB962C8B-B14F-4D97-AF65-F5344CB8AC3E}">
        <p14:creationId xmlns:p14="http://schemas.microsoft.com/office/powerpoint/2010/main" val="15704927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en-US" dirty="0"/>
              <a:t>RF model and beam pipe apertures – CLEAR </a:t>
            </a:r>
          </a:p>
        </p:txBody>
      </p:sp>
      <p:sp>
        <p:nvSpPr>
          <p:cNvPr id="3" name="Espace réservé du contenu 2"/>
          <p:cNvSpPr>
            <a:spLocks noGrp="1"/>
          </p:cNvSpPr>
          <p:nvPr>
            <p:ph idx="1"/>
          </p:nvPr>
        </p:nvSpPr>
        <p:spPr>
          <a:xfrm>
            <a:off x="557213" y="1392238"/>
            <a:ext cx="7096316" cy="1777240"/>
          </a:xfrm>
        </p:spPr>
        <p:txBody>
          <a:bodyPr/>
          <a:lstStyle/>
          <a:p>
            <a:r>
              <a:rPr lang="en-US" dirty="0">
                <a:latin typeface="Times"/>
                <a:cs typeface="Times"/>
              </a:rPr>
              <a:t>Measurement tool is what we call “charge phase scan”</a:t>
            </a:r>
          </a:p>
          <a:p>
            <a:r>
              <a:rPr lang="en-US" dirty="0">
                <a:latin typeface="Times"/>
                <a:cs typeface="Times"/>
              </a:rPr>
              <a:t>Such a measurement relates the beam dynamics inside the RF gun with the photoemission process. </a:t>
            </a:r>
          </a:p>
          <a:p>
            <a:r>
              <a:rPr lang="en-US" dirty="0">
                <a:latin typeface="Times"/>
                <a:cs typeface="Times"/>
              </a:rPr>
              <a:t>The absence of solenoid magnetic fields allows us to differentiate the beam dynamics due to magnetism and electric field of the gun.</a:t>
            </a:r>
          </a:p>
          <a:p>
            <a:endParaRPr lang="en-US" dirty="0">
              <a:latin typeface="Times"/>
              <a:cs typeface="Times"/>
            </a:endParaRPr>
          </a:p>
        </p:txBody>
      </p:sp>
      <p:sp>
        <p:nvSpPr>
          <p:cNvPr id="4" name="Espace réservé du numéro de diapositive 3"/>
          <p:cNvSpPr>
            <a:spLocks noGrp="1"/>
          </p:cNvSpPr>
          <p:nvPr>
            <p:ph type="sldNum" sz="quarter" idx="10"/>
          </p:nvPr>
        </p:nvSpPr>
        <p:spPr/>
        <p:txBody>
          <a:bodyPr/>
          <a:lstStyle/>
          <a:p>
            <a:pPr>
              <a:defRPr/>
            </a:pPr>
            <a:fld id="{A8583651-B2E1-A249-B4E5-448B504B5C0C}" type="slidenum">
              <a:rPr lang="en-US" smtClean="0"/>
              <a:pPr>
                <a:defRPr/>
              </a:pPr>
              <a:t>14</a:t>
            </a:fld>
            <a:endParaRPr lang="en-US"/>
          </a:p>
        </p:txBody>
      </p:sp>
      <p:sp>
        <p:nvSpPr>
          <p:cNvPr id="8" name="Espace réservé du contenu 2"/>
          <p:cNvSpPr txBox="1">
            <a:spLocks/>
          </p:cNvSpPr>
          <p:nvPr/>
        </p:nvSpPr>
        <p:spPr bwMode="auto">
          <a:xfrm>
            <a:off x="5821956" y="3688523"/>
            <a:ext cx="2599668" cy="134187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68580" tIns="34290" rIns="68580" bIns="34290" numCol="1" anchor="t" anchorCtr="0" compatLnSpc="1">
            <a:prstTxWarp prst="textNoShape">
              <a:avLst/>
            </a:prstTxWarp>
          </a:bodyPr>
          <a:lstStyle>
            <a:lvl1pPr marL="257175" indent="-257175" algn="l" defTabSz="342900" rtl="0" eaLnBrk="0" fontAlgn="base" hangingPunct="0">
              <a:spcBef>
                <a:spcPts val="750"/>
              </a:spcBef>
              <a:spcAft>
                <a:spcPct val="0"/>
              </a:spcAft>
              <a:buClr>
                <a:schemeClr val="accent1"/>
              </a:buClr>
              <a:buSzPct val="80000"/>
              <a:buFont typeface="Wingdings 3" charset="0"/>
              <a:buChar char=""/>
              <a:defRPr kern="1200">
                <a:solidFill>
                  <a:schemeClr val="tx1"/>
                </a:solidFill>
                <a:latin typeface="+mn-lt"/>
                <a:ea typeface="MS PGothic" panose="020B0600070205080204" pitchFamily="34" charset="-128"/>
                <a:cs typeface="MS PGothic" charset="0"/>
              </a:defRPr>
            </a:lvl1pPr>
            <a:lvl2pPr marL="557213" indent="-214313" algn="l" defTabSz="342900" rtl="0" eaLnBrk="0" fontAlgn="base" hangingPunct="0">
              <a:spcBef>
                <a:spcPts val="750"/>
              </a:spcBef>
              <a:spcAft>
                <a:spcPct val="0"/>
              </a:spcAft>
              <a:buClr>
                <a:srgbClr val="FF6F00"/>
              </a:buClr>
              <a:buSzPct val="80000"/>
              <a:buFont typeface="Wingdings" panose="05000000000000000000" pitchFamily="2" charset="2"/>
              <a:buChar char="Ø"/>
              <a:defRPr sz="1200" kern="1200">
                <a:solidFill>
                  <a:schemeClr val="tx1"/>
                </a:solidFill>
                <a:latin typeface="+mn-lt"/>
                <a:ea typeface="MS PGothic" panose="020B0600070205080204" pitchFamily="34" charset="-128"/>
                <a:cs typeface="MS PGothic" charset="0"/>
              </a:defRPr>
            </a:lvl2pPr>
            <a:lvl3pPr marL="857250" indent="-171450" algn="l" defTabSz="342900" rtl="0" eaLnBrk="0" fontAlgn="base" hangingPunct="0">
              <a:spcBef>
                <a:spcPts val="750"/>
              </a:spcBef>
              <a:spcAft>
                <a:spcPct val="0"/>
              </a:spcAft>
              <a:buClr>
                <a:srgbClr val="FF6F00"/>
              </a:buClr>
              <a:buSzPct val="80000"/>
              <a:buFont typeface="Wingdings 3" panose="05040102010807070707" pitchFamily="18" charset="2"/>
              <a:buChar char=""/>
              <a:defRPr sz="1100" kern="1200">
                <a:solidFill>
                  <a:schemeClr val="tx1"/>
                </a:solidFill>
                <a:latin typeface="+mn-lt"/>
                <a:ea typeface="MS PGothic" panose="020B0600070205080204" pitchFamily="34" charset="-128"/>
                <a:cs typeface="MS PGothic" charset="0"/>
              </a:defRPr>
            </a:lvl3pPr>
            <a:lvl4pPr marL="1200150" indent="-171450" algn="l" defTabSz="342900" rtl="0" eaLnBrk="0" fontAlgn="base" hangingPunct="0">
              <a:spcBef>
                <a:spcPts val="750"/>
              </a:spcBef>
              <a:spcAft>
                <a:spcPct val="0"/>
              </a:spcAft>
              <a:buClr>
                <a:srgbClr val="FF6F00"/>
              </a:buClr>
              <a:buSzPct val="80000"/>
              <a:buFont typeface="Wingdings" charset="0"/>
              <a:buChar char="Ø"/>
              <a:defRPr sz="900" kern="1200">
                <a:solidFill>
                  <a:schemeClr val="tx1"/>
                </a:solidFill>
                <a:latin typeface="+mn-lt"/>
                <a:ea typeface="MS PGothic" panose="020B0600070205080204" pitchFamily="34" charset="-128"/>
                <a:cs typeface="MS PGothic" charset="0"/>
              </a:defRPr>
            </a:lvl4pPr>
            <a:lvl5pPr marL="1543050" indent="-171450" algn="l" defTabSz="342900" rtl="0" eaLnBrk="0" fontAlgn="base" hangingPunct="0">
              <a:spcBef>
                <a:spcPts val="750"/>
              </a:spcBef>
              <a:spcAft>
                <a:spcPct val="0"/>
              </a:spcAft>
              <a:buClr>
                <a:srgbClr val="FF6F00"/>
              </a:buClr>
              <a:buSzPct val="80000"/>
              <a:buFont typeface="Trebuchet MS" panose="020B0603020202020204" pitchFamily="34" charset="0"/>
              <a:buChar char="—"/>
              <a:defRPr sz="900" kern="1200">
                <a:solidFill>
                  <a:schemeClr val="tx1"/>
                </a:solidFill>
                <a:latin typeface="+mn-lt"/>
                <a:ea typeface="MS PGothic" panose="020B0600070205080204" pitchFamily="34" charset="-128"/>
                <a:cs typeface="MS PGothic" charset="0"/>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9pPr>
          </a:lstStyle>
          <a:p>
            <a:r>
              <a:rPr lang="en-US" sz="1600" dirty="0">
                <a:latin typeface="Times"/>
                <a:cs typeface="Times"/>
              </a:rPr>
              <a:t>Shape of Schottky dominated effects</a:t>
            </a:r>
          </a:p>
          <a:p>
            <a:r>
              <a:rPr lang="en-US" sz="1600" dirty="0">
                <a:latin typeface="Times"/>
                <a:cs typeface="Times"/>
              </a:rPr>
              <a:t>Significant losses due to RF dynamics</a:t>
            </a:r>
          </a:p>
        </p:txBody>
      </p:sp>
      <p:pic>
        <p:nvPicPr>
          <p:cNvPr id="6" name="Picture 5">
            <a:extLst>
              <a:ext uri="{FF2B5EF4-FFF2-40B4-BE49-F238E27FC236}">
                <a16:creationId xmlns:a16="http://schemas.microsoft.com/office/drawing/2014/main" id="{738104DB-CA0F-4F33-A23B-6F2809736781}"/>
              </a:ext>
            </a:extLst>
          </p:cNvPr>
          <p:cNvPicPr>
            <a:picLocks noChangeAspect="1"/>
          </p:cNvPicPr>
          <p:nvPr/>
        </p:nvPicPr>
        <p:blipFill>
          <a:blip r:embed="rId2"/>
          <a:stretch>
            <a:fillRect/>
          </a:stretch>
        </p:blipFill>
        <p:spPr>
          <a:xfrm>
            <a:off x="165277" y="3429001"/>
            <a:ext cx="5656679" cy="2939892"/>
          </a:xfrm>
          <a:prstGeom prst="rect">
            <a:avLst/>
          </a:prstGeom>
        </p:spPr>
      </p:pic>
    </p:spTree>
    <p:extLst>
      <p:ext uri="{BB962C8B-B14F-4D97-AF65-F5344CB8AC3E}">
        <p14:creationId xmlns:p14="http://schemas.microsoft.com/office/powerpoint/2010/main" val="14159714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a:t>Estimation of the RF gradient – CLEAR </a:t>
            </a:r>
          </a:p>
        </p:txBody>
      </p:sp>
      <p:sp>
        <p:nvSpPr>
          <p:cNvPr id="3" name="Espace réservé du contenu 2"/>
          <p:cNvSpPr>
            <a:spLocks noGrp="1"/>
          </p:cNvSpPr>
          <p:nvPr>
            <p:ph idx="1"/>
          </p:nvPr>
        </p:nvSpPr>
        <p:spPr>
          <a:xfrm>
            <a:off x="557212" y="1392238"/>
            <a:ext cx="6448425" cy="1600545"/>
          </a:xfrm>
        </p:spPr>
        <p:txBody>
          <a:bodyPr/>
          <a:lstStyle/>
          <a:p>
            <a:r>
              <a:rPr lang="en-US" dirty="0">
                <a:latin typeface="Times"/>
                <a:cs typeface="Times"/>
              </a:rPr>
              <a:t>A simple measurement of energy of the beam near the photoinjector.</a:t>
            </a:r>
          </a:p>
          <a:p>
            <a:r>
              <a:rPr lang="en-US" dirty="0">
                <a:latin typeface="Times"/>
                <a:cs typeface="Times"/>
              </a:rPr>
              <a:t>Steerers can be used as small dipoles. </a:t>
            </a:r>
          </a:p>
          <a:p>
            <a:r>
              <a:rPr lang="en-US" dirty="0">
                <a:latin typeface="Times"/>
                <a:cs typeface="Times"/>
              </a:rPr>
              <a:t>The energy can be extracted for the transverse position measurement with a screen or a BPM.</a:t>
            </a:r>
          </a:p>
        </p:txBody>
      </p:sp>
      <p:sp>
        <p:nvSpPr>
          <p:cNvPr id="4" name="Espace réservé du numéro de diapositive 3"/>
          <p:cNvSpPr>
            <a:spLocks noGrp="1"/>
          </p:cNvSpPr>
          <p:nvPr>
            <p:ph type="sldNum" sz="quarter" idx="10"/>
          </p:nvPr>
        </p:nvSpPr>
        <p:spPr/>
        <p:txBody>
          <a:bodyPr/>
          <a:lstStyle/>
          <a:p>
            <a:pPr>
              <a:defRPr/>
            </a:pPr>
            <a:fld id="{A8583651-B2E1-A249-B4E5-448B504B5C0C}" type="slidenum">
              <a:rPr lang="en-US" smtClean="0"/>
              <a:pPr>
                <a:defRPr/>
              </a:pPr>
              <a:t>15</a:t>
            </a:fld>
            <a:endParaRPr lang="en-US"/>
          </a:p>
        </p:txBody>
      </p:sp>
      <p:pic>
        <p:nvPicPr>
          <p:cNvPr id="5" name="Image 4"/>
          <p:cNvPicPr>
            <a:picLocks noChangeAspect="1"/>
          </p:cNvPicPr>
          <p:nvPr/>
        </p:nvPicPr>
        <p:blipFill>
          <a:blip r:embed="rId2"/>
          <a:stretch>
            <a:fillRect/>
          </a:stretch>
        </p:blipFill>
        <p:spPr>
          <a:xfrm>
            <a:off x="6193771" y="1251990"/>
            <a:ext cx="1796085" cy="2470756"/>
          </a:xfrm>
          <a:prstGeom prst="rect">
            <a:avLst/>
          </a:prstGeom>
        </p:spPr>
      </p:pic>
      <p:sp>
        <p:nvSpPr>
          <p:cNvPr id="7" name="Espace réservé du contenu 2"/>
          <p:cNvSpPr txBox="1">
            <a:spLocks/>
          </p:cNvSpPr>
          <p:nvPr/>
        </p:nvSpPr>
        <p:spPr bwMode="auto">
          <a:xfrm>
            <a:off x="5832538" y="4370631"/>
            <a:ext cx="1994732" cy="14150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68580" tIns="34290" rIns="68580" bIns="34290" numCol="1" anchor="t" anchorCtr="0" compatLnSpc="1">
            <a:prstTxWarp prst="textNoShape">
              <a:avLst/>
            </a:prstTxWarp>
          </a:bodyPr>
          <a:lstStyle>
            <a:lvl1pPr marL="257175" indent="-257175" algn="l" defTabSz="342900" rtl="0" eaLnBrk="0" fontAlgn="base" hangingPunct="0">
              <a:spcBef>
                <a:spcPts val="750"/>
              </a:spcBef>
              <a:spcAft>
                <a:spcPct val="0"/>
              </a:spcAft>
              <a:buClr>
                <a:schemeClr val="accent1"/>
              </a:buClr>
              <a:buSzPct val="80000"/>
              <a:buFont typeface="Wingdings 3" charset="0"/>
              <a:buChar char=""/>
              <a:defRPr kern="1200">
                <a:solidFill>
                  <a:schemeClr val="tx1"/>
                </a:solidFill>
                <a:latin typeface="+mn-lt"/>
                <a:ea typeface="MS PGothic" panose="020B0600070205080204" pitchFamily="34" charset="-128"/>
                <a:cs typeface="MS PGothic" charset="0"/>
              </a:defRPr>
            </a:lvl1pPr>
            <a:lvl2pPr marL="557213" indent="-214313" algn="l" defTabSz="342900" rtl="0" eaLnBrk="0" fontAlgn="base" hangingPunct="0">
              <a:spcBef>
                <a:spcPts val="750"/>
              </a:spcBef>
              <a:spcAft>
                <a:spcPct val="0"/>
              </a:spcAft>
              <a:buClr>
                <a:srgbClr val="FF6F00"/>
              </a:buClr>
              <a:buSzPct val="80000"/>
              <a:buFont typeface="Wingdings" panose="05000000000000000000" pitchFamily="2" charset="2"/>
              <a:buChar char="Ø"/>
              <a:defRPr sz="1200" kern="1200">
                <a:solidFill>
                  <a:schemeClr val="tx1"/>
                </a:solidFill>
                <a:latin typeface="+mn-lt"/>
                <a:ea typeface="MS PGothic" panose="020B0600070205080204" pitchFamily="34" charset="-128"/>
                <a:cs typeface="MS PGothic" charset="0"/>
              </a:defRPr>
            </a:lvl2pPr>
            <a:lvl3pPr marL="857250" indent="-171450" algn="l" defTabSz="342900" rtl="0" eaLnBrk="0" fontAlgn="base" hangingPunct="0">
              <a:spcBef>
                <a:spcPts val="750"/>
              </a:spcBef>
              <a:spcAft>
                <a:spcPct val="0"/>
              </a:spcAft>
              <a:buClr>
                <a:srgbClr val="FF6F00"/>
              </a:buClr>
              <a:buSzPct val="80000"/>
              <a:buFont typeface="Wingdings 3" panose="05040102010807070707" pitchFamily="18" charset="2"/>
              <a:buChar char=""/>
              <a:defRPr sz="1100" kern="1200">
                <a:solidFill>
                  <a:schemeClr val="tx1"/>
                </a:solidFill>
                <a:latin typeface="+mn-lt"/>
                <a:ea typeface="MS PGothic" panose="020B0600070205080204" pitchFamily="34" charset="-128"/>
                <a:cs typeface="MS PGothic" charset="0"/>
              </a:defRPr>
            </a:lvl3pPr>
            <a:lvl4pPr marL="1200150" indent="-171450" algn="l" defTabSz="342900" rtl="0" eaLnBrk="0" fontAlgn="base" hangingPunct="0">
              <a:spcBef>
                <a:spcPts val="750"/>
              </a:spcBef>
              <a:spcAft>
                <a:spcPct val="0"/>
              </a:spcAft>
              <a:buClr>
                <a:srgbClr val="FF6F00"/>
              </a:buClr>
              <a:buSzPct val="80000"/>
              <a:buFont typeface="Wingdings" charset="0"/>
              <a:buChar char="Ø"/>
              <a:defRPr sz="900" kern="1200">
                <a:solidFill>
                  <a:schemeClr val="tx1"/>
                </a:solidFill>
                <a:latin typeface="+mn-lt"/>
                <a:ea typeface="MS PGothic" panose="020B0600070205080204" pitchFamily="34" charset="-128"/>
                <a:cs typeface="MS PGothic" charset="0"/>
              </a:defRPr>
            </a:lvl4pPr>
            <a:lvl5pPr marL="1543050" indent="-171450" algn="l" defTabSz="342900" rtl="0" eaLnBrk="0" fontAlgn="base" hangingPunct="0">
              <a:spcBef>
                <a:spcPts val="750"/>
              </a:spcBef>
              <a:spcAft>
                <a:spcPct val="0"/>
              </a:spcAft>
              <a:buClr>
                <a:srgbClr val="FF6F00"/>
              </a:buClr>
              <a:buSzPct val="80000"/>
              <a:buFont typeface="Trebuchet MS" panose="020B0603020202020204" pitchFamily="34" charset="0"/>
              <a:buChar char="—"/>
              <a:defRPr sz="900" kern="1200">
                <a:solidFill>
                  <a:schemeClr val="tx1"/>
                </a:solidFill>
                <a:latin typeface="+mn-lt"/>
                <a:ea typeface="MS PGothic" panose="020B0600070205080204" pitchFamily="34" charset="-128"/>
                <a:cs typeface="MS PGothic" charset="0"/>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9pPr>
          </a:lstStyle>
          <a:p>
            <a:r>
              <a:rPr lang="en-US" sz="1600" dirty="0">
                <a:latin typeface="Times"/>
                <a:cs typeface="Times"/>
              </a:rPr>
              <a:t>Good agreement between Astra simulations and measurements for </a:t>
            </a:r>
            <a:r>
              <a:rPr lang="en-US" sz="1600" b="1" dirty="0">
                <a:latin typeface="Times"/>
                <a:cs typeface="Times"/>
              </a:rPr>
              <a:t>74 MV/m.</a:t>
            </a:r>
          </a:p>
        </p:txBody>
      </p:sp>
      <p:pic>
        <p:nvPicPr>
          <p:cNvPr id="9" name="Picture 8">
            <a:extLst>
              <a:ext uri="{FF2B5EF4-FFF2-40B4-BE49-F238E27FC236}">
                <a16:creationId xmlns:a16="http://schemas.microsoft.com/office/drawing/2014/main" id="{881CCC2C-58B9-4153-9348-90E425FDAFA2}"/>
              </a:ext>
            </a:extLst>
          </p:cNvPr>
          <p:cNvPicPr>
            <a:picLocks noChangeAspect="1"/>
          </p:cNvPicPr>
          <p:nvPr/>
        </p:nvPicPr>
        <p:blipFill>
          <a:blip r:embed="rId3"/>
          <a:stretch>
            <a:fillRect/>
          </a:stretch>
        </p:blipFill>
        <p:spPr>
          <a:xfrm>
            <a:off x="281580" y="3320324"/>
            <a:ext cx="5477801" cy="2928073"/>
          </a:xfrm>
          <a:prstGeom prst="rect">
            <a:avLst/>
          </a:prstGeom>
        </p:spPr>
      </p:pic>
    </p:spTree>
    <p:extLst>
      <p:ext uri="{BB962C8B-B14F-4D97-AF65-F5344CB8AC3E}">
        <p14:creationId xmlns:p14="http://schemas.microsoft.com/office/powerpoint/2010/main" val="41907976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a:t>Test of the solenoid model – CLEAR</a:t>
            </a:r>
          </a:p>
        </p:txBody>
      </p:sp>
      <p:sp>
        <p:nvSpPr>
          <p:cNvPr id="4" name="Espace réservé du numéro de diapositive 3"/>
          <p:cNvSpPr>
            <a:spLocks noGrp="1"/>
          </p:cNvSpPr>
          <p:nvPr>
            <p:ph type="sldNum" sz="quarter" idx="10"/>
          </p:nvPr>
        </p:nvSpPr>
        <p:spPr/>
        <p:txBody>
          <a:bodyPr/>
          <a:lstStyle/>
          <a:p>
            <a:pPr>
              <a:defRPr/>
            </a:pPr>
            <a:fld id="{A8583651-B2E1-A249-B4E5-448B504B5C0C}" type="slidenum">
              <a:rPr lang="en-US" smtClean="0"/>
              <a:pPr>
                <a:defRPr/>
              </a:pPr>
              <a:t>16</a:t>
            </a:fld>
            <a:endParaRPr lang="en-US"/>
          </a:p>
        </p:txBody>
      </p:sp>
      <p:sp>
        <p:nvSpPr>
          <p:cNvPr id="5" name="Espace réservé du contenu 4"/>
          <p:cNvSpPr>
            <a:spLocks noGrp="1"/>
          </p:cNvSpPr>
          <p:nvPr>
            <p:ph idx="1"/>
          </p:nvPr>
        </p:nvSpPr>
        <p:spPr>
          <a:xfrm>
            <a:off x="557212" y="5239183"/>
            <a:ext cx="6733495" cy="1100002"/>
          </a:xfrm>
        </p:spPr>
        <p:txBody>
          <a:bodyPr/>
          <a:lstStyle/>
          <a:p>
            <a:r>
              <a:rPr lang="en-US" sz="1600" dirty="0"/>
              <a:t>With the joined solenoids the focusing point can not be at the section entrance for </a:t>
            </a:r>
            <a:r>
              <a:rPr lang="en-US" sz="1600" dirty="0" err="1"/>
              <a:t>ThomX</a:t>
            </a:r>
            <a:r>
              <a:rPr lang="en-US" sz="1600" dirty="0"/>
              <a:t>.</a:t>
            </a:r>
          </a:p>
          <a:p>
            <a:r>
              <a:rPr lang="en-US" sz="1600" dirty="0"/>
              <a:t>We expect to achieve this with the new solenoids configuration.</a:t>
            </a:r>
          </a:p>
        </p:txBody>
      </p:sp>
      <p:pic>
        <p:nvPicPr>
          <p:cNvPr id="8" name="Picture 7">
            <a:extLst>
              <a:ext uri="{FF2B5EF4-FFF2-40B4-BE49-F238E27FC236}">
                <a16:creationId xmlns:a16="http://schemas.microsoft.com/office/drawing/2014/main" id="{AD9D7EF1-E67A-4060-BDAA-CA7574B8B3F6}"/>
              </a:ext>
            </a:extLst>
          </p:cNvPr>
          <p:cNvPicPr>
            <a:picLocks noChangeAspect="1"/>
          </p:cNvPicPr>
          <p:nvPr/>
        </p:nvPicPr>
        <p:blipFill>
          <a:blip r:embed="rId2"/>
          <a:stretch>
            <a:fillRect/>
          </a:stretch>
        </p:blipFill>
        <p:spPr>
          <a:xfrm>
            <a:off x="154732" y="1526046"/>
            <a:ext cx="4319999" cy="3229372"/>
          </a:xfrm>
          <a:prstGeom prst="rect">
            <a:avLst/>
          </a:prstGeom>
        </p:spPr>
      </p:pic>
      <p:pic>
        <p:nvPicPr>
          <p:cNvPr id="11" name="Picture 10">
            <a:extLst>
              <a:ext uri="{FF2B5EF4-FFF2-40B4-BE49-F238E27FC236}">
                <a16:creationId xmlns:a16="http://schemas.microsoft.com/office/drawing/2014/main" id="{C643C7BC-E789-4709-B06A-CC6199BD8CE8}"/>
              </a:ext>
            </a:extLst>
          </p:cNvPr>
          <p:cNvPicPr>
            <a:picLocks noChangeAspect="1"/>
          </p:cNvPicPr>
          <p:nvPr/>
        </p:nvPicPr>
        <p:blipFill>
          <a:blip r:embed="rId3"/>
          <a:stretch>
            <a:fillRect/>
          </a:stretch>
        </p:blipFill>
        <p:spPr>
          <a:xfrm>
            <a:off x="4669269" y="1498043"/>
            <a:ext cx="4319999" cy="3285378"/>
          </a:xfrm>
          <a:prstGeom prst="rect">
            <a:avLst/>
          </a:prstGeom>
        </p:spPr>
      </p:pic>
    </p:spTree>
    <p:extLst>
      <p:ext uri="{BB962C8B-B14F-4D97-AF65-F5344CB8AC3E}">
        <p14:creationId xmlns:p14="http://schemas.microsoft.com/office/powerpoint/2010/main" val="20540567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AD4598-D44D-4C80-9454-7CF5B3DC5C02}"/>
              </a:ext>
            </a:extLst>
          </p:cNvPr>
          <p:cNvSpPr>
            <a:spLocks noGrp="1"/>
          </p:cNvSpPr>
          <p:nvPr>
            <p:ph type="title"/>
          </p:nvPr>
        </p:nvSpPr>
        <p:spPr/>
        <p:txBody>
          <a:bodyPr/>
          <a:lstStyle/>
          <a:p>
            <a:r>
              <a:rPr lang="en-US" dirty="0"/>
              <a:t>Conclusions</a:t>
            </a:r>
          </a:p>
        </p:txBody>
      </p:sp>
      <p:sp>
        <p:nvSpPr>
          <p:cNvPr id="3" name="Content Placeholder 2">
            <a:extLst>
              <a:ext uri="{FF2B5EF4-FFF2-40B4-BE49-F238E27FC236}">
                <a16:creationId xmlns:a16="http://schemas.microsoft.com/office/drawing/2014/main" id="{454BC16B-97D5-4933-91DE-CF1E2774FD19}"/>
              </a:ext>
            </a:extLst>
          </p:cNvPr>
          <p:cNvSpPr>
            <a:spLocks noGrp="1"/>
          </p:cNvSpPr>
          <p:nvPr>
            <p:ph idx="1"/>
          </p:nvPr>
        </p:nvSpPr>
        <p:spPr/>
        <p:txBody>
          <a:bodyPr/>
          <a:lstStyle/>
          <a:p>
            <a:r>
              <a:rPr lang="en-US" dirty="0"/>
              <a:t>A </a:t>
            </a:r>
            <a:r>
              <a:rPr lang="en-US" b="1" dirty="0"/>
              <a:t>new solenoids configuration </a:t>
            </a:r>
            <a:r>
              <a:rPr lang="en-US" dirty="0"/>
              <a:t>had been studied, modelled and implemented with improved focusing at ACS and lower emittances at the linac exit.</a:t>
            </a:r>
          </a:p>
          <a:p>
            <a:r>
              <a:rPr lang="en-US" b="1" dirty="0"/>
              <a:t>CODAL had been benchmarked for space charge </a:t>
            </a:r>
            <a:r>
              <a:rPr lang="en-US" dirty="0"/>
              <a:t>calculations with ASTRA and it works well.</a:t>
            </a:r>
          </a:p>
          <a:p>
            <a:r>
              <a:rPr lang="en-US" dirty="0"/>
              <a:t>Misalignment/jitter studies for </a:t>
            </a:r>
            <a:r>
              <a:rPr lang="en-US" dirty="0" err="1"/>
              <a:t>ThomX</a:t>
            </a:r>
            <a:r>
              <a:rPr lang="en-US" dirty="0"/>
              <a:t> conclude that </a:t>
            </a:r>
            <a:r>
              <a:rPr lang="en-US" b="1" dirty="0"/>
              <a:t>laser offsets and solenoid tilt</a:t>
            </a:r>
            <a:r>
              <a:rPr lang="en-US" dirty="0"/>
              <a:t> </a:t>
            </a:r>
            <a:r>
              <a:rPr lang="en-US" b="1" dirty="0"/>
              <a:t>are more sensitive parameters for emittance</a:t>
            </a:r>
            <a:r>
              <a:rPr lang="en-US" dirty="0"/>
              <a:t> whereas </a:t>
            </a:r>
            <a:r>
              <a:rPr lang="en-US" b="1" dirty="0"/>
              <a:t>energy spread is most affected by the phase jitter</a:t>
            </a:r>
            <a:r>
              <a:rPr lang="en-US" dirty="0"/>
              <a:t> in the ACS.</a:t>
            </a:r>
          </a:p>
          <a:p>
            <a:r>
              <a:rPr lang="en-US" b="1" dirty="0"/>
              <a:t>Different working points</a:t>
            </a:r>
            <a:r>
              <a:rPr lang="en-US" dirty="0"/>
              <a:t> for </a:t>
            </a:r>
            <a:r>
              <a:rPr lang="en-US" dirty="0" err="1"/>
              <a:t>ThomX</a:t>
            </a:r>
            <a:r>
              <a:rPr lang="en-US" dirty="0"/>
              <a:t> had been established.</a:t>
            </a:r>
          </a:p>
          <a:p>
            <a:r>
              <a:rPr lang="en-US" b="1" dirty="0" err="1"/>
              <a:t>ThomX</a:t>
            </a:r>
            <a:r>
              <a:rPr lang="en-US" b="1" dirty="0"/>
              <a:t> commissioning procedure had been validated </a:t>
            </a:r>
            <a:r>
              <a:rPr lang="en-US" dirty="0"/>
              <a:t>at CLEAR and PHIL. Several </a:t>
            </a:r>
            <a:r>
              <a:rPr lang="en-US" b="1" dirty="0"/>
              <a:t>scripts &amp; utilities have been developed</a:t>
            </a:r>
            <a:r>
              <a:rPr lang="en-US" dirty="0"/>
              <a:t> from scratch for data acquisition &amp; analysis.</a:t>
            </a:r>
          </a:p>
        </p:txBody>
      </p:sp>
      <p:sp>
        <p:nvSpPr>
          <p:cNvPr id="4" name="Slide Number Placeholder 3">
            <a:extLst>
              <a:ext uri="{FF2B5EF4-FFF2-40B4-BE49-F238E27FC236}">
                <a16:creationId xmlns:a16="http://schemas.microsoft.com/office/drawing/2014/main" id="{F122FA40-B833-47E0-B617-E5EAB63C943B}"/>
              </a:ext>
            </a:extLst>
          </p:cNvPr>
          <p:cNvSpPr>
            <a:spLocks noGrp="1"/>
          </p:cNvSpPr>
          <p:nvPr>
            <p:ph type="sldNum" sz="quarter" idx="10"/>
          </p:nvPr>
        </p:nvSpPr>
        <p:spPr/>
        <p:txBody>
          <a:bodyPr/>
          <a:lstStyle/>
          <a:p>
            <a:pPr>
              <a:defRPr/>
            </a:pPr>
            <a:fld id="{A8583651-B2E1-A249-B4E5-448B504B5C0C}" type="slidenum">
              <a:rPr lang="en-US" smtClean="0"/>
              <a:pPr>
                <a:defRPr/>
              </a:pPr>
              <a:t>17</a:t>
            </a:fld>
            <a:endParaRPr lang="en-US"/>
          </a:p>
        </p:txBody>
      </p:sp>
    </p:spTree>
    <p:extLst>
      <p:ext uri="{BB962C8B-B14F-4D97-AF65-F5344CB8AC3E}">
        <p14:creationId xmlns:p14="http://schemas.microsoft.com/office/powerpoint/2010/main" val="32124520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B0AA23B-EDA2-430C-906C-51B46712D5A0}"/>
              </a:ext>
            </a:extLst>
          </p:cNvPr>
          <p:cNvSpPr>
            <a:spLocks noGrp="1"/>
          </p:cNvSpPr>
          <p:nvPr>
            <p:ph type="sldNum" sz="quarter" idx="10"/>
          </p:nvPr>
        </p:nvSpPr>
        <p:spPr/>
        <p:txBody>
          <a:bodyPr/>
          <a:lstStyle/>
          <a:p>
            <a:pPr>
              <a:defRPr/>
            </a:pPr>
            <a:fld id="{A8583651-B2E1-A249-B4E5-448B504B5C0C}" type="slidenum">
              <a:rPr lang="en-US" smtClean="0"/>
              <a:pPr>
                <a:defRPr/>
              </a:pPr>
              <a:t>18</a:t>
            </a:fld>
            <a:endParaRPr lang="en-US"/>
          </a:p>
        </p:txBody>
      </p:sp>
      <p:pic>
        <p:nvPicPr>
          <p:cNvPr id="6" name="Picture 5" descr="A close up of a map&#10;&#10;Description generated with high confidence">
            <a:extLst>
              <a:ext uri="{FF2B5EF4-FFF2-40B4-BE49-F238E27FC236}">
                <a16:creationId xmlns:a16="http://schemas.microsoft.com/office/drawing/2014/main" id="{D3F41A1C-2A10-4B43-BE94-5D6ACB8DDC5B}"/>
              </a:ext>
            </a:extLst>
          </p:cNvPr>
          <p:cNvPicPr>
            <a:picLocks noChangeAspect="1"/>
          </p:cNvPicPr>
          <p:nvPr/>
        </p:nvPicPr>
        <p:blipFill>
          <a:blip r:embed="rId2"/>
          <a:stretch>
            <a:fillRect/>
          </a:stretch>
        </p:blipFill>
        <p:spPr>
          <a:xfrm>
            <a:off x="4261483" y="987880"/>
            <a:ext cx="3240000" cy="2448312"/>
          </a:xfrm>
          <a:prstGeom prst="rect">
            <a:avLst/>
          </a:prstGeom>
        </p:spPr>
      </p:pic>
      <p:pic>
        <p:nvPicPr>
          <p:cNvPr id="8" name="Picture 7" descr="A close up of a mans face&#10;&#10;Description generated with high confidence">
            <a:extLst>
              <a:ext uri="{FF2B5EF4-FFF2-40B4-BE49-F238E27FC236}">
                <a16:creationId xmlns:a16="http://schemas.microsoft.com/office/drawing/2014/main" id="{B1FD9771-0DB6-425C-8898-EA8D8E3A5E3D}"/>
              </a:ext>
            </a:extLst>
          </p:cNvPr>
          <p:cNvPicPr>
            <a:picLocks noChangeAspect="1"/>
          </p:cNvPicPr>
          <p:nvPr/>
        </p:nvPicPr>
        <p:blipFill>
          <a:blip r:embed="rId3"/>
          <a:stretch>
            <a:fillRect/>
          </a:stretch>
        </p:blipFill>
        <p:spPr>
          <a:xfrm>
            <a:off x="424543" y="987880"/>
            <a:ext cx="3240000" cy="2425775"/>
          </a:xfrm>
          <a:prstGeom prst="rect">
            <a:avLst/>
          </a:prstGeom>
        </p:spPr>
      </p:pic>
      <p:pic>
        <p:nvPicPr>
          <p:cNvPr id="14" name="Picture 13" descr="A close up of text on a white background&#10;&#10;Description generated with high confidence">
            <a:extLst>
              <a:ext uri="{FF2B5EF4-FFF2-40B4-BE49-F238E27FC236}">
                <a16:creationId xmlns:a16="http://schemas.microsoft.com/office/drawing/2014/main" id="{381E6DFF-5178-4DC7-A956-5FDE9F18F72C}"/>
              </a:ext>
            </a:extLst>
          </p:cNvPr>
          <p:cNvPicPr>
            <a:picLocks noChangeAspect="1"/>
          </p:cNvPicPr>
          <p:nvPr/>
        </p:nvPicPr>
        <p:blipFill>
          <a:blip r:embed="rId4"/>
          <a:stretch>
            <a:fillRect/>
          </a:stretch>
        </p:blipFill>
        <p:spPr>
          <a:xfrm>
            <a:off x="2253087" y="3804558"/>
            <a:ext cx="3240000" cy="2391027"/>
          </a:xfrm>
          <a:prstGeom prst="rect">
            <a:avLst/>
          </a:prstGeom>
        </p:spPr>
      </p:pic>
    </p:spTree>
    <p:extLst>
      <p:ext uri="{BB962C8B-B14F-4D97-AF65-F5344CB8AC3E}">
        <p14:creationId xmlns:p14="http://schemas.microsoft.com/office/powerpoint/2010/main" val="30515596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a:t>Laser alignment – CLEAR </a:t>
            </a:r>
          </a:p>
        </p:txBody>
      </p:sp>
      <p:sp>
        <p:nvSpPr>
          <p:cNvPr id="3" name="Espace réservé du contenu 2"/>
          <p:cNvSpPr>
            <a:spLocks noGrp="1"/>
          </p:cNvSpPr>
          <p:nvPr>
            <p:ph idx="1"/>
          </p:nvPr>
        </p:nvSpPr>
        <p:spPr>
          <a:xfrm>
            <a:off x="557212" y="1226586"/>
            <a:ext cx="4581716" cy="5091918"/>
          </a:xfrm>
        </p:spPr>
        <p:txBody>
          <a:bodyPr/>
          <a:lstStyle/>
          <a:p>
            <a:r>
              <a:rPr lang="en-US" dirty="0">
                <a:latin typeface="Times"/>
                <a:cs typeface="Times"/>
              </a:rPr>
              <a:t>First step was to check the alignment of the laser on the cathode, and the solenoid relative to the electromagnetic axis of the RF gun.</a:t>
            </a:r>
          </a:p>
          <a:p>
            <a:r>
              <a:rPr lang="en-US" dirty="0">
                <a:latin typeface="Times"/>
                <a:cs typeface="Times"/>
              </a:rPr>
              <a:t>If all is well alignment, no displacement of the beam occurs either with the phase (relative RF/laser) or the solenoid field amplitude.</a:t>
            </a:r>
          </a:p>
          <a:p>
            <a:r>
              <a:rPr lang="en-US" dirty="0">
                <a:latin typeface="Times"/>
                <a:cs typeface="Times"/>
              </a:rPr>
              <a:t>To align, we suppose that almost all the current is emitted on the electromagnetic axis. We move the remote control of the mirror keeping the electron beam at the center of the first screen, while decreasing the solenoid current.</a:t>
            </a:r>
          </a:p>
          <a:p>
            <a:r>
              <a:rPr lang="en-US" dirty="0">
                <a:latin typeface="Times"/>
                <a:cs typeface="Times"/>
              </a:rPr>
              <a:t>We check that after correction, the solenoids were well aligned because there were no coupling relation the first time, second time a coupling remained.</a:t>
            </a:r>
          </a:p>
        </p:txBody>
      </p:sp>
      <p:sp>
        <p:nvSpPr>
          <p:cNvPr id="4" name="Espace réservé du numéro de diapositive 3"/>
          <p:cNvSpPr>
            <a:spLocks noGrp="1"/>
          </p:cNvSpPr>
          <p:nvPr>
            <p:ph type="sldNum" sz="quarter" idx="10"/>
          </p:nvPr>
        </p:nvSpPr>
        <p:spPr/>
        <p:txBody>
          <a:bodyPr/>
          <a:lstStyle/>
          <a:p>
            <a:pPr>
              <a:defRPr/>
            </a:pPr>
            <a:fld id="{A8583651-B2E1-A249-B4E5-448B504B5C0C}" type="slidenum">
              <a:rPr lang="en-US" smtClean="0"/>
              <a:pPr>
                <a:defRPr/>
              </a:pPr>
              <a:t>19</a:t>
            </a:fld>
            <a:endParaRPr lang="en-US"/>
          </a:p>
        </p:txBody>
      </p:sp>
      <p:pic>
        <p:nvPicPr>
          <p:cNvPr id="7" name="Picture 6" descr="A screen shot of a computer&#10;&#10;Description generated with very high confidence">
            <a:extLst>
              <a:ext uri="{FF2B5EF4-FFF2-40B4-BE49-F238E27FC236}">
                <a16:creationId xmlns:a16="http://schemas.microsoft.com/office/drawing/2014/main" id="{EBE71ED7-3013-429A-BF8E-CFCD205B79DA}"/>
              </a:ext>
            </a:extLst>
          </p:cNvPr>
          <p:cNvPicPr>
            <a:picLocks noChangeAspect="1"/>
          </p:cNvPicPr>
          <p:nvPr/>
        </p:nvPicPr>
        <p:blipFill>
          <a:blip r:embed="rId2"/>
          <a:stretch>
            <a:fillRect/>
          </a:stretch>
        </p:blipFill>
        <p:spPr>
          <a:xfrm>
            <a:off x="4782580" y="2014779"/>
            <a:ext cx="3743048" cy="2704455"/>
          </a:xfrm>
          <a:prstGeom prst="rect">
            <a:avLst/>
          </a:prstGeom>
        </p:spPr>
      </p:pic>
    </p:spTree>
    <p:extLst>
      <p:ext uri="{BB962C8B-B14F-4D97-AF65-F5344CB8AC3E}">
        <p14:creationId xmlns:p14="http://schemas.microsoft.com/office/powerpoint/2010/main" val="8521961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en-US" dirty="0"/>
              <a:t>Emittance optimization by changing solenoid position</a:t>
            </a:r>
          </a:p>
        </p:txBody>
      </p:sp>
      <p:pic>
        <p:nvPicPr>
          <p:cNvPr id="5" name="Image 4"/>
          <p:cNvPicPr>
            <a:picLocks noChangeAspect="1"/>
          </p:cNvPicPr>
          <p:nvPr/>
        </p:nvPicPr>
        <p:blipFill>
          <a:blip r:embed="rId2"/>
          <a:stretch>
            <a:fillRect/>
          </a:stretch>
        </p:blipFill>
        <p:spPr>
          <a:xfrm>
            <a:off x="0" y="1432154"/>
            <a:ext cx="5410072" cy="4057554"/>
          </a:xfrm>
          <a:prstGeom prst="rect">
            <a:avLst/>
          </a:prstGeom>
        </p:spPr>
      </p:pic>
      <p:sp>
        <p:nvSpPr>
          <p:cNvPr id="18" name="Flèche vers la droite 17"/>
          <p:cNvSpPr/>
          <p:nvPr/>
        </p:nvSpPr>
        <p:spPr>
          <a:xfrm rot="16894694">
            <a:off x="1052163" y="4951930"/>
            <a:ext cx="1258169" cy="222056"/>
          </a:xfrm>
          <a:prstGeom prst="rightArrow">
            <a:avLst>
              <a:gd name="adj1" fmla="val 18520"/>
              <a:gd name="adj2" fmla="val 83172"/>
            </a:avLst>
          </a:prstGeom>
          <a:solidFill>
            <a:schemeClr val="tx1"/>
          </a:solidFill>
          <a:ln>
            <a:noFill/>
          </a:ln>
          <a:effectLst>
            <a:outerShdw blurRad="63500" sx="102000" sy="102000" algn="ctr"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
        <p:nvSpPr>
          <p:cNvPr id="19" name="Espace réservé du numéro de diapositive 3"/>
          <p:cNvSpPr txBox="1">
            <a:spLocks/>
          </p:cNvSpPr>
          <p:nvPr/>
        </p:nvSpPr>
        <p:spPr>
          <a:xfrm>
            <a:off x="6396887" y="4118746"/>
            <a:ext cx="1430689" cy="639723"/>
          </a:xfrm>
          <a:prstGeom prst="rect">
            <a:avLst/>
          </a:prstGeom>
        </p:spPr>
        <p:txBody>
          <a:bodyPr vert="horz" wrap="square" lIns="68580" tIns="34290" rIns="68580" bIns="34290" numCol="1" anchor="ctr" anchorCtr="0" compatLnSpc="1">
            <a:prstTxWarp prst="textNoShape">
              <a:avLst/>
            </a:prstTxWarp>
          </a:bodyPr>
          <a:lstStyle>
            <a:defPPr>
              <a:defRPr lang="en-US"/>
            </a:defPPr>
            <a:lvl1pPr algn="r" rtl="0" eaLnBrk="1" fontAlgn="base" hangingPunct="1">
              <a:spcBef>
                <a:spcPct val="0"/>
              </a:spcBef>
              <a:spcAft>
                <a:spcPct val="0"/>
              </a:spcAft>
              <a:defRPr sz="700" i="1" kern="1200">
                <a:solidFill>
                  <a:srgbClr val="FF6F00"/>
                </a:solidFill>
                <a:latin typeface="Trebuchet MS" charset="0"/>
                <a:ea typeface="MS PGothic" charset="0"/>
                <a:cs typeface="MS PGothic" charset="0"/>
              </a:defRPr>
            </a:lvl1pPr>
            <a:lvl2pPr marL="342900" algn="l" rtl="0" eaLnBrk="0" fontAlgn="base" hangingPunct="0">
              <a:spcBef>
                <a:spcPct val="0"/>
              </a:spcBef>
              <a:spcAft>
                <a:spcPct val="0"/>
              </a:spcAft>
              <a:defRPr kern="1200">
                <a:solidFill>
                  <a:schemeClr val="tx1"/>
                </a:solidFill>
                <a:latin typeface="Trebuchet MS" charset="0"/>
                <a:ea typeface="MS PGothic" charset="0"/>
                <a:cs typeface="MS PGothic" charset="0"/>
              </a:defRPr>
            </a:lvl2pPr>
            <a:lvl3pPr marL="685800" algn="l" rtl="0" eaLnBrk="0" fontAlgn="base" hangingPunct="0">
              <a:spcBef>
                <a:spcPct val="0"/>
              </a:spcBef>
              <a:spcAft>
                <a:spcPct val="0"/>
              </a:spcAft>
              <a:defRPr kern="1200">
                <a:solidFill>
                  <a:schemeClr val="tx1"/>
                </a:solidFill>
                <a:latin typeface="Trebuchet MS" charset="0"/>
                <a:ea typeface="MS PGothic" charset="0"/>
                <a:cs typeface="MS PGothic" charset="0"/>
              </a:defRPr>
            </a:lvl3pPr>
            <a:lvl4pPr marL="1028700" algn="l" rtl="0" eaLnBrk="0" fontAlgn="base" hangingPunct="0">
              <a:spcBef>
                <a:spcPct val="0"/>
              </a:spcBef>
              <a:spcAft>
                <a:spcPct val="0"/>
              </a:spcAft>
              <a:defRPr kern="1200">
                <a:solidFill>
                  <a:schemeClr val="tx1"/>
                </a:solidFill>
                <a:latin typeface="Trebuchet MS" charset="0"/>
                <a:ea typeface="MS PGothic" charset="0"/>
                <a:cs typeface="MS PGothic" charset="0"/>
              </a:defRPr>
            </a:lvl4pPr>
            <a:lvl5pPr marL="1371600" algn="l" rtl="0" eaLnBrk="0" fontAlgn="base" hangingPunct="0">
              <a:spcBef>
                <a:spcPct val="0"/>
              </a:spcBef>
              <a:spcAft>
                <a:spcPct val="0"/>
              </a:spcAft>
              <a:defRPr kern="1200">
                <a:solidFill>
                  <a:schemeClr val="tx1"/>
                </a:solidFill>
                <a:latin typeface="Trebuchet MS" charset="0"/>
                <a:ea typeface="MS PGothic" charset="0"/>
                <a:cs typeface="MS PGothic" charset="0"/>
              </a:defRPr>
            </a:lvl5pPr>
            <a:lvl6pPr marL="1714500" algn="l" defTabSz="342900" rtl="0" eaLnBrk="1" latinLnBrk="0" hangingPunct="1">
              <a:defRPr kern="1200">
                <a:solidFill>
                  <a:schemeClr val="tx1"/>
                </a:solidFill>
                <a:latin typeface="Trebuchet MS" charset="0"/>
                <a:ea typeface="MS PGothic" charset="0"/>
                <a:cs typeface="MS PGothic" charset="0"/>
              </a:defRPr>
            </a:lvl6pPr>
            <a:lvl7pPr marL="2057400" algn="l" defTabSz="342900" rtl="0" eaLnBrk="1" latinLnBrk="0" hangingPunct="1">
              <a:defRPr kern="1200">
                <a:solidFill>
                  <a:schemeClr val="tx1"/>
                </a:solidFill>
                <a:latin typeface="Trebuchet MS" charset="0"/>
                <a:ea typeface="MS PGothic" charset="0"/>
                <a:cs typeface="MS PGothic" charset="0"/>
              </a:defRPr>
            </a:lvl7pPr>
            <a:lvl8pPr marL="2400300" algn="l" defTabSz="342900" rtl="0" eaLnBrk="1" latinLnBrk="0" hangingPunct="1">
              <a:defRPr kern="1200">
                <a:solidFill>
                  <a:schemeClr val="tx1"/>
                </a:solidFill>
                <a:latin typeface="Trebuchet MS" charset="0"/>
                <a:ea typeface="MS PGothic" charset="0"/>
                <a:cs typeface="MS PGothic" charset="0"/>
              </a:defRPr>
            </a:lvl8pPr>
            <a:lvl9pPr marL="2743200" algn="l" defTabSz="342900" rtl="0" eaLnBrk="1" latinLnBrk="0" hangingPunct="1">
              <a:defRPr kern="1200">
                <a:solidFill>
                  <a:schemeClr val="tx1"/>
                </a:solidFill>
                <a:latin typeface="Trebuchet MS" charset="0"/>
                <a:ea typeface="MS PGothic" charset="0"/>
                <a:cs typeface="MS PGothic" charset="0"/>
              </a:defRPr>
            </a:lvl9pPr>
          </a:lstStyle>
          <a:p>
            <a:pPr>
              <a:defRPr/>
            </a:pPr>
            <a:r>
              <a:rPr lang="en-US" sz="1600" dirty="0">
                <a:solidFill>
                  <a:schemeClr val="tx1"/>
                </a:solidFill>
              </a:rPr>
              <a:t>Lower beta function &amp; emittance</a:t>
            </a:r>
          </a:p>
        </p:txBody>
      </p:sp>
      <p:grpSp>
        <p:nvGrpSpPr>
          <p:cNvPr id="35" name="Group 34">
            <a:extLst>
              <a:ext uri="{FF2B5EF4-FFF2-40B4-BE49-F238E27FC236}">
                <a16:creationId xmlns:a16="http://schemas.microsoft.com/office/drawing/2014/main" id="{26011CA7-016C-4F4F-A0AD-05B5F8FCD191}"/>
              </a:ext>
            </a:extLst>
          </p:cNvPr>
          <p:cNvGrpSpPr/>
          <p:nvPr/>
        </p:nvGrpSpPr>
        <p:grpSpPr>
          <a:xfrm>
            <a:off x="5020103" y="1367686"/>
            <a:ext cx="1545289" cy="1728655"/>
            <a:chOff x="5020103" y="1367686"/>
            <a:chExt cx="1545289" cy="1728655"/>
          </a:xfrm>
        </p:grpSpPr>
        <p:grpSp>
          <p:nvGrpSpPr>
            <p:cNvPr id="30" name="Group 29">
              <a:extLst>
                <a:ext uri="{FF2B5EF4-FFF2-40B4-BE49-F238E27FC236}">
                  <a16:creationId xmlns:a16="http://schemas.microsoft.com/office/drawing/2014/main" id="{67354D56-E0E5-4A24-ACEE-9F4438A895B1}"/>
                </a:ext>
              </a:extLst>
            </p:cNvPr>
            <p:cNvGrpSpPr/>
            <p:nvPr/>
          </p:nvGrpSpPr>
          <p:grpSpPr>
            <a:xfrm>
              <a:off x="5020103" y="1367686"/>
              <a:ext cx="1545289" cy="1728655"/>
              <a:chOff x="5349287" y="1367686"/>
              <a:chExt cx="1545289" cy="1728655"/>
            </a:xfrm>
          </p:grpSpPr>
          <p:sp>
            <p:nvSpPr>
              <p:cNvPr id="6" name="TextBox 5">
                <a:extLst>
                  <a:ext uri="{FF2B5EF4-FFF2-40B4-BE49-F238E27FC236}">
                    <a16:creationId xmlns:a16="http://schemas.microsoft.com/office/drawing/2014/main" id="{F8CAB329-4364-4C2B-83CA-464D2A532D3B}"/>
                  </a:ext>
                </a:extLst>
              </p:cNvPr>
              <p:cNvSpPr txBox="1"/>
              <p:nvPr/>
            </p:nvSpPr>
            <p:spPr>
              <a:xfrm>
                <a:off x="5661393" y="2819342"/>
                <a:ext cx="1015471" cy="276999"/>
              </a:xfrm>
              <a:prstGeom prst="rect">
                <a:avLst/>
              </a:prstGeom>
              <a:noFill/>
            </p:spPr>
            <p:txBody>
              <a:bodyPr wrap="none" rtlCol="0">
                <a:spAutoFit/>
              </a:bodyPr>
              <a:lstStyle/>
              <a:p>
                <a:pPr algn="ctr"/>
                <a:r>
                  <a:rPr lang="en-GB" sz="1200" b="1" dirty="0" err="1"/>
                  <a:t>ThomX</a:t>
                </a:r>
                <a:r>
                  <a:rPr lang="en-GB" sz="1200" b="1" dirty="0"/>
                  <a:t> TDR</a:t>
                </a:r>
              </a:p>
            </p:txBody>
          </p:sp>
          <p:grpSp>
            <p:nvGrpSpPr>
              <p:cNvPr id="29" name="Group 28">
                <a:extLst>
                  <a:ext uri="{FF2B5EF4-FFF2-40B4-BE49-F238E27FC236}">
                    <a16:creationId xmlns:a16="http://schemas.microsoft.com/office/drawing/2014/main" id="{BFC03C27-747A-42FD-81BB-49B33870FE91}"/>
                  </a:ext>
                </a:extLst>
              </p:cNvPr>
              <p:cNvGrpSpPr/>
              <p:nvPr/>
            </p:nvGrpSpPr>
            <p:grpSpPr>
              <a:xfrm>
                <a:off x="5349287" y="1367686"/>
                <a:ext cx="1545289" cy="1447948"/>
                <a:chOff x="5349287" y="1367686"/>
                <a:chExt cx="1545289" cy="1447948"/>
              </a:xfrm>
            </p:grpSpPr>
            <p:cxnSp>
              <p:nvCxnSpPr>
                <p:cNvPr id="16" name="Straight Connector 15">
                  <a:extLst>
                    <a:ext uri="{FF2B5EF4-FFF2-40B4-BE49-F238E27FC236}">
                      <a16:creationId xmlns:a16="http://schemas.microsoft.com/office/drawing/2014/main" id="{752136AA-7B89-4681-B258-45225757CEA0}"/>
                    </a:ext>
                  </a:extLst>
                </p:cNvPr>
                <p:cNvCxnSpPr>
                  <a:cxnSpLocks/>
                </p:cNvCxnSpPr>
                <p:nvPr/>
              </p:nvCxnSpPr>
              <p:spPr>
                <a:xfrm flipH="1">
                  <a:off x="5452238" y="2154620"/>
                  <a:ext cx="1442338" cy="0"/>
                </a:xfrm>
                <a:prstGeom prst="line">
                  <a:avLst/>
                </a:prstGeom>
                <a:ln w="19050">
                  <a:prstDash val="dash"/>
                </a:ln>
              </p:spPr>
              <p:style>
                <a:lnRef idx="1">
                  <a:schemeClr val="dk1"/>
                </a:lnRef>
                <a:fillRef idx="0">
                  <a:schemeClr val="dk1"/>
                </a:fillRef>
                <a:effectRef idx="0">
                  <a:schemeClr val="dk1"/>
                </a:effectRef>
                <a:fontRef idx="minor">
                  <a:schemeClr val="tx1"/>
                </a:fontRef>
              </p:style>
            </p:cxnSp>
            <p:sp>
              <p:nvSpPr>
                <p:cNvPr id="9" name="Rectangle 8"/>
                <p:cNvSpPr/>
                <p:nvPr/>
              </p:nvSpPr>
              <p:spPr>
                <a:xfrm>
                  <a:off x="5627426" y="1371843"/>
                  <a:ext cx="135000" cy="1443791"/>
                </a:xfrm>
                <a:prstGeom prst="rect">
                  <a:avLst/>
                </a:prstGeom>
                <a:solidFill>
                  <a:srgbClr val="3366FF"/>
                </a:solidFill>
              </p:spPr>
              <p:style>
                <a:lnRef idx="1">
                  <a:schemeClr val="accent1"/>
                </a:lnRef>
                <a:fillRef idx="3">
                  <a:schemeClr val="accent1"/>
                </a:fillRef>
                <a:effectRef idx="2">
                  <a:schemeClr val="accent1"/>
                </a:effectRef>
                <a:fontRef idx="minor">
                  <a:schemeClr val="lt1"/>
                </a:fontRef>
              </p:style>
              <p:txBody>
                <a:bodyPr lIns="68580" tIns="34290" rIns="68580" bIns="34290" rtlCol="0" anchor="ctr"/>
                <a:lstStyle/>
                <a:p>
                  <a:pPr algn="ctr"/>
                  <a:endParaRPr lang="fr-FR"/>
                </a:p>
              </p:txBody>
            </p:sp>
            <p:sp>
              <p:nvSpPr>
                <p:cNvPr id="10" name="Rectangle 9"/>
                <p:cNvSpPr/>
                <p:nvPr/>
              </p:nvSpPr>
              <p:spPr>
                <a:xfrm>
                  <a:off x="5789253" y="1367686"/>
                  <a:ext cx="135000" cy="1447948"/>
                </a:xfrm>
                <a:prstGeom prst="rect">
                  <a:avLst/>
                </a:prstGeom>
                <a:solidFill>
                  <a:srgbClr val="3366FF"/>
                </a:solidFill>
              </p:spPr>
              <p:style>
                <a:lnRef idx="1">
                  <a:schemeClr val="accent1"/>
                </a:lnRef>
                <a:fillRef idx="3">
                  <a:schemeClr val="accent1"/>
                </a:fillRef>
                <a:effectRef idx="2">
                  <a:schemeClr val="accent1"/>
                </a:effectRef>
                <a:fontRef idx="minor">
                  <a:schemeClr val="lt1"/>
                </a:fontRef>
              </p:style>
              <p:txBody>
                <a:bodyPr lIns="68580" tIns="34290" rIns="68580" bIns="34290" rtlCol="0" anchor="ctr"/>
                <a:lstStyle/>
                <a:p>
                  <a:pPr algn="ctr"/>
                  <a:endParaRPr lang="fr-FR"/>
                </a:p>
              </p:txBody>
            </p:sp>
            <p:sp>
              <p:nvSpPr>
                <p:cNvPr id="11" name="Rectangle 10"/>
                <p:cNvSpPr/>
                <p:nvPr/>
              </p:nvSpPr>
              <p:spPr>
                <a:xfrm>
                  <a:off x="5777665" y="1858904"/>
                  <a:ext cx="404515" cy="591432"/>
                </a:xfrm>
                <a:prstGeom prst="rect">
                  <a:avLst/>
                </a:prstGeom>
              </p:spPr>
              <p:style>
                <a:lnRef idx="1">
                  <a:schemeClr val="accent1"/>
                </a:lnRef>
                <a:fillRef idx="3">
                  <a:schemeClr val="accent1"/>
                </a:fillRef>
                <a:effectRef idx="2">
                  <a:schemeClr val="accent1"/>
                </a:effectRef>
                <a:fontRef idx="minor">
                  <a:schemeClr val="lt1"/>
                </a:fontRef>
              </p:style>
              <p:txBody>
                <a:bodyPr lIns="68580" tIns="34290" rIns="68580" bIns="34290" rtlCol="0" anchor="ctr"/>
                <a:lstStyle/>
                <a:p>
                  <a:pPr algn="ctr"/>
                  <a:endParaRPr lang="fr-FR"/>
                </a:p>
              </p:txBody>
            </p:sp>
            <p:sp>
              <p:nvSpPr>
                <p:cNvPr id="8" name="TextBox 7">
                  <a:extLst>
                    <a:ext uri="{FF2B5EF4-FFF2-40B4-BE49-F238E27FC236}">
                      <a16:creationId xmlns:a16="http://schemas.microsoft.com/office/drawing/2014/main" id="{A1F015DA-6CEF-4C37-AFE8-A96478A27275}"/>
                    </a:ext>
                  </a:extLst>
                </p:cNvPr>
                <p:cNvSpPr txBox="1"/>
                <p:nvPr/>
              </p:nvSpPr>
              <p:spPr>
                <a:xfrm>
                  <a:off x="5349287" y="1373381"/>
                  <a:ext cx="351378" cy="261610"/>
                </a:xfrm>
                <a:prstGeom prst="rect">
                  <a:avLst/>
                </a:prstGeom>
                <a:noFill/>
              </p:spPr>
              <p:txBody>
                <a:bodyPr wrap="none" rtlCol="0">
                  <a:spAutoFit/>
                </a:bodyPr>
                <a:lstStyle/>
                <a:p>
                  <a:pPr algn="ctr"/>
                  <a:r>
                    <a:rPr lang="en-GB" sz="1100" b="1" dirty="0">
                      <a:solidFill>
                        <a:srgbClr val="FF6F00"/>
                      </a:solidFill>
                    </a:rPr>
                    <a:t>B1</a:t>
                  </a:r>
                </a:p>
              </p:txBody>
            </p:sp>
            <p:sp>
              <p:nvSpPr>
                <p:cNvPr id="17" name="TextBox 16">
                  <a:extLst>
                    <a:ext uri="{FF2B5EF4-FFF2-40B4-BE49-F238E27FC236}">
                      <a16:creationId xmlns:a16="http://schemas.microsoft.com/office/drawing/2014/main" id="{DFCE27D0-487E-41AA-8062-C7235B3E1A88}"/>
                    </a:ext>
                  </a:extLst>
                </p:cNvPr>
                <p:cNvSpPr txBox="1"/>
                <p:nvPr/>
              </p:nvSpPr>
              <p:spPr>
                <a:xfrm>
                  <a:off x="5856753" y="1373832"/>
                  <a:ext cx="351378" cy="261610"/>
                </a:xfrm>
                <a:prstGeom prst="rect">
                  <a:avLst/>
                </a:prstGeom>
                <a:noFill/>
              </p:spPr>
              <p:txBody>
                <a:bodyPr wrap="none" rtlCol="0">
                  <a:spAutoFit/>
                </a:bodyPr>
                <a:lstStyle/>
                <a:p>
                  <a:pPr algn="ctr"/>
                  <a:r>
                    <a:rPr lang="en-GB" sz="1100" b="1" dirty="0">
                      <a:solidFill>
                        <a:srgbClr val="FF6F00"/>
                      </a:solidFill>
                    </a:rPr>
                    <a:t>B3</a:t>
                  </a:r>
                </a:p>
              </p:txBody>
            </p:sp>
          </p:grpSp>
        </p:grpSp>
        <p:sp>
          <p:nvSpPr>
            <p:cNvPr id="34" name="TextBox 33">
              <a:extLst>
                <a:ext uri="{FF2B5EF4-FFF2-40B4-BE49-F238E27FC236}">
                  <a16:creationId xmlns:a16="http://schemas.microsoft.com/office/drawing/2014/main" id="{36BDDB18-2B27-4F99-94C1-3D015D1B225E}"/>
                </a:ext>
              </a:extLst>
            </p:cNvPr>
            <p:cNvSpPr txBox="1"/>
            <p:nvPr/>
          </p:nvSpPr>
          <p:spPr>
            <a:xfrm>
              <a:off x="5455922" y="1870654"/>
              <a:ext cx="375744" cy="550151"/>
            </a:xfrm>
            <a:prstGeom prst="rect">
              <a:avLst/>
            </a:prstGeom>
            <a:noFill/>
          </p:spPr>
          <p:txBody>
            <a:bodyPr vert="wordArtVert" wrap="none" rtlCol="0" anchor="ctr">
              <a:spAutoFit/>
            </a:bodyPr>
            <a:lstStyle/>
            <a:p>
              <a:pPr algn="ctr"/>
              <a:r>
                <a:rPr lang="en-GB" sz="1100" b="1" spc="-300" dirty="0"/>
                <a:t>GUN</a:t>
              </a:r>
            </a:p>
          </p:txBody>
        </p:sp>
      </p:grpSp>
      <p:grpSp>
        <p:nvGrpSpPr>
          <p:cNvPr id="43" name="Group 42">
            <a:extLst>
              <a:ext uri="{FF2B5EF4-FFF2-40B4-BE49-F238E27FC236}">
                <a16:creationId xmlns:a16="http://schemas.microsoft.com/office/drawing/2014/main" id="{F4603B7E-5408-4C25-8C09-CB93DCFCE1E5}"/>
              </a:ext>
            </a:extLst>
          </p:cNvPr>
          <p:cNvGrpSpPr/>
          <p:nvPr/>
        </p:nvGrpSpPr>
        <p:grpSpPr>
          <a:xfrm>
            <a:off x="5012492" y="3517331"/>
            <a:ext cx="1548622" cy="1873680"/>
            <a:chOff x="5012492" y="3517331"/>
            <a:chExt cx="1548622" cy="1873680"/>
          </a:xfrm>
        </p:grpSpPr>
        <p:grpSp>
          <p:nvGrpSpPr>
            <p:cNvPr id="37" name="Group 36">
              <a:extLst>
                <a:ext uri="{FF2B5EF4-FFF2-40B4-BE49-F238E27FC236}">
                  <a16:creationId xmlns:a16="http://schemas.microsoft.com/office/drawing/2014/main" id="{DD11133B-CF8F-4664-AD47-7AA5F3C4C7B4}"/>
                </a:ext>
              </a:extLst>
            </p:cNvPr>
            <p:cNvGrpSpPr/>
            <p:nvPr/>
          </p:nvGrpSpPr>
          <p:grpSpPr>
            <a:xfrm>
              <a:off x="5012492" y="3647135"/>
              <a:ext cx="1548622" cy="1743876"/>
              <a:chOff x="5012492" y="3647135"/>
              <a:chExt cx="1548622" cy="1743876"/>
            </a:xfrm>
          </p:grpSpPr>
          <p:grpSp>
            <p:nvGrpSpPr>
              <p:cNvPr id="33" name="Group 32">
                <a:extLst>
                  <a:ext uri="{FF2B5EF4-FFF2-40B4-BE49-F238E27FC236}">
                    <a16:creationId xmlns:a16="http://schemas.microsoft.com/office/drawing/2014/main" id="{8F43F05F-C2AD-4482-B749-EFAFE71687C2}"/>
                  </a:ext>
                </a:extLst>
              </p:cNvPr>
              <p:cNvGrpSpPr/>
              <p:nvPr/>
            </p:nvGrpSpPr>
            <p:grpSpPr>
              <a:xfrm>
                <a:off x="5012492" y="3647135"/>
                <a:ext cx="1548622" cy="1743876"/>
                <a:chOff x="5341676" y="3647135"/>
                <a:chExt cx="1548622" cy="1743876"/>
              </a:xfrm>
            </p:grpSpPr>
            <p:grpSp>
              <p:nvGrpSpPr>
                <p:cNvPr id="32" name="Group 31">
                  <a:extLst>
                    <a:ext uri="{FF2B5EF4-FFF2-40B4-BE49-F238E27FC236}">
                      <a16:creationId xmlns:a16="http://schemas.microsoft.com/office/drawing/2014/main" id="{F1AAC21A-7C26-4B80-97F3-767E0AE8F02B}"/>
                    </a:ext>
                  </a:extLst>
                </p:cNvPr>
                <p:cNvGrpSpPr/>
                <p:nvPr/>
              </p:nvGrpSpPr>
              <p:grpSpPr>
                <a:xfrm>
                  <a:off x="5341676" y="3647135"/>
                  <a:ext cx="1548622" cy="1452487"/>
                  <a:chOff x="5341676" y="3647135"/>
                  <a:chExt cx="1548622" cy="1452487"/>
                </a:xfrm>
              </p:grpSpPr>
              <p:cxnSp>
                <p:nvCxnSpPr>
                  <p:cNvPr id="27" name="Straight Connector 26">
                    <a:extLst>
                      <a:ext uri="{FF2B5EF4-FFF2-40B4-BE49-F238E27FC236}">
                        <a16:creationId xmlns:a16="http://schemas.microsoft.com/office/drawing/2014/main" id="{F5924AE4-F59E-49FE-A3FD-42DA0B837885}"/>
                      </a:ext>
                    </a:extLst>
                  </p:cNvPr>
                  <p:cNvCxnSpPr>
                    <a:cxnSpLocks/>
                  </p:cNvCxnSpPr>
                  <p:nvPr/>
                </p:nvCxnSpPr>
                <p:spPr>
                  <a:xfrm flipH="1">
                    <a:off x="5447960" y="4454171"/>
                    <a:ext cx="1442338" cy="0"/>
                  </a:xfrm>
                  <a:prstGeom prst="line">
                    <a:avLst/>
                  </a:prstGeom>
                  <a:ln w="19050">
                    <a:prstDash val="dash"/>
                  </a:ln>
                </p:spPr>
                <p:style>
                  <a:lnRef idx="1">
                    <a:schemeClr val="dk1"/>
                  </a:lnRef>
                  <a:fillRef idx="0">
                    <a:schemeClr val="dk1"/>
                  </a:fillRef>
                  <a:effectRef idx="0">
                    <a:schemeClr val="dk1"/>
                  </a:effectRef>
                  <a:fontRef idx="minor">
                    <a:schemeClr val="tx1"/>
                  </a:fontRef>
                </p:style>
              </p:cxnSp>
              <p:sp>
                <p:nvSpPr>
                  <p:cNvPr id="12" name="Rectangle 11"/>
                  <p:cNvSpPr/>
                  <p:nvPr/>
                </p:nvSpPr>
                <p:spPr>
                  <a:xfrm>
                    <a:off x="5625554" y="3655831"/>
                    <a:ext cx="135000" cy="1443791"/>
                  </a:xfrm>
                  <a:prstGeom prst="rect">
                    <a:avLst/>
                  </a:prstGeom>
                  <a:solidFill>
                    <a:srgbClr val="3366FF"/>
                  </a:solidFill>
                </p:spPr>
                <p:style>
                  <a:lnRef idx="1">
                    <a:schemeClr val="accent1"/>
                  </a:lnRef>
                  <a:fillRef idx="3">
                    <a:schemeClr val="accent1"/>
                  </a:fillRef>
                  <a:effectRef idx="2">
                    <a:schemeClr val="accent1"/>
                  </a:effectRef>
                  <a:fontRef idx="minor">
                    <a:schemeClr val="lt1"/>
                  </a:fontRef>
                </p:style>
                <p:txBody>
                  <a:bodyPr lIns="68580" tIns="34290" rIns="68580" bIns="34290" rtlCol="0" anchor="ctr"/>
                  <a:lstStyle/>
                  <a:p>
                    <a:pPr algn="ctr"/>
                    <a:endParaRPr lang="fr-FR"/>
                  </a:p>
                </p:txBody>
              </p:sp>
              <p:sp>
                <p:nvSpPr>
                  <p:cNvPr id="13" name="Rectangle 12"/>
                  <p:cNvSpPr/>
                  <p:nvPr/>
                </p:nvSpPr>
                <p:spPr>
                  <a:xfrm>
                    <a:off x="6389163" y="3647519"/>
                    <a:ext cx="134999" cy="1443791"/>
                  </a:xfrm>
                  <a:prstGeom prst="rect">
                    <a:avLst/>
                  </a:prstGeom>
                  <a:solidFill>
                    <a:srgbClr val="3366FF"/>
                  </a:solidFill>
                </p:spPr>
                <p:style>
                  <a:lnRef idx="1">
                    <a:schemeClr val="accent1"/>
                  </a:lnRef>
                  <a:fillRef idx="3">
                    <a:schemeClr val="accent1"/>
                  </a:fillRef>
                  <a:effectRef idx="2">
                    <a:schemeClr val="accent1"/>
                  </a:effectRef>
                  <a:fontRef idx="minor">
                    <a:schemeClr val="lt1"/>
                  </a:fontRef>
                </p:style>
                <p:txBody>
                  <a:bodyPr lIns="68580" tIns="34290" rIns="68580" bIns="34290" rtlCol="0" anchor="ctr"/>
                  <a:lstStyle/>
                  <a:p>
                    <a:pPr algn="ctr"/>
                    <a:endParaRPr lang="fr-FR"/>
                  </a:p>
                </p:txBody>
              </p:sp>
              <p:sp>
                <p:nvSpPr>
                  <p:cNvPr id="14" name="Rectangle 13"/>
                  <p:cNvSpPr/>
                  <p:nvPr/>
                </p:nvSpPr>
                <p:spPr>
                  <a:xfrm>
                    <a:off x="5775793" y="4142892"/>
                    <a:ext cx="404515" cy="591432"/>
                  </a:xfrm>
                  <a:prstGeom prst="rect">
                    <a:avLst/>
                  </a:prstGeom>
                </p:spPr>
                <p:style>
                  <a:lnRef idx="1">
                    <a:schemeClr val="accent1"/>
                  </a:lnRef>
                  <a:fillRef idx="3">
                    <a:schemeClr val="accent1"/>
                  </a:fillRef>
                  <a:effectRef idx="2">
                    <a:schemeClr val="accent1"/>
                  </a:effectRef>
                  <a:fontRef idx="minor">
                    <a:schemeClr val="lt1"/>
                  </a:fontRef>
                </p:style>
                <p:txBody>
                  <a:bodyPr lIns="68580" tIns="34290" rIns="68580" bIns="34290" rtlCol="0" anchor="ctr"/>
                  <a:lstStyle/>
                  <a:p>
                    <a:pPr algn="ctr"/>
                    <a:endParaRPr lang="fr-FR"/>
                  </a:p>
                </p:txBody>
              </p:sp>
              <p:sp>
                <p:nvSpPr>
                  <p:cNvPr id="20" name="TextBox 19">
                    <a:extLst>
                      <a:ext uri="{FF2B5EF4-FFF2-40B4-BE49-F238E27FC236}">
                        <a16:creationId xmlns:a16="http://schemas.microsoft.com/office/drawing/2014/main" id="{398DD190-0BCD-4CDA-9CAF-F66C9184EACB}"/>
                      </a:ext>
                    </a:extLst>
                  </p:cNvPr>
                  <p:cNvSpPr txBox="1"/>
                  <p:nvPr/>
                </p:nvSpPr>
                <p:spPr>
                  <a:xfrm>
                    <a:off x="5341676" y="3650950"/>
                    <a:ext cx="351378" cy="261610"/>
                  </a:xfrm>
                  <a:prstGeom prst="rect">
                    <a:avLst/>
                  </a:prstGeom>
                  <a:noFill/>
                </p:spPr>
                <p:txBody>
                  <a:bodyPr wrap="none" rtlCol="0">
                    <a:spAutoFit/>
                  </a:bodyPr>
                  <a:lstStyle/>
                  <a:p>
                    <a:pPr algn="ctr"/>
                    <a:r>
                      <a:rPr lang="en-GB" sz="1100" b="1" dirty="0">
                        <a:solidFill>
                          <a:srgbClr val="FF6F00"/>
                        </a:solidFill>
                      </a:rPr>
                      <a:t>B1</a:t>
                    </a:r>
                  </a:p>
                </p:txBody>
              </p:sp>
              <p:sp>
                <p:nvSpPr>
                  <p:cNvPr id="21" name="TextBox 20">
                    <a:extLst>
                      <a:ext uri="{FF2B5EF4-FFF2-40B4-BE49-F238E27FC236}">
                        <a16:creationId xmlns:a16="http://schemas.microsoft.com/office/drawing/2014/main" id="{F489BDA4-DB4D-4E00-8B4F-2C8F51E6000A}"/>
                      </a:ext>
                    </a:extLst>
                  </p:cNvPr>
                  <p:cNvSpPr txBox="1"/>
                  <p:nvPr/>
                </p:nvSpPr>
                <p:spPr>
                  <a:xfrm>
                    <a:off x="6458725" y="3647135"/>
                    <a:ext cx="351378" cy="261610"/>
                  </a:xfrm>
                  <a:prstGeom prst="rect">
                    <a:avLst/>
                  </a:prstGeom>
                  <a:noFill/>
                </p:spPr>
                <p:txBody>
                  <a:bodyPr wrap="none" rtlCol="0">
                    <a:spAutoFit/>
                  </a:bodyPr>
                  <a:lstStyle/>
                  <a:p>
                    <a:pPr algn="ctr"/>
                    <a:r>
                      <a:rPr lang="en-GB" sz="1100" b="1" dirty="0">
                        <a:solidFill>
                          <a:srgbClr val="FF6F00"/>
                        </a:solidFill>
                      </a:rPr>
                      <a:t>B3</a:t>
                    </a:r>
                  </a:p>
                </p:txBody>
              </p:sp>
            </p:grpSp>
            <p:sp>
              <p:nvSpPr>
                <p:cNvPr id="31" name="TextBox 30">
                  <a:extLst>
                    <a:ext uri="{FF2B5EF4-FFF2-40B4-BE49-F238E27FC236}">
                      <a16:creationId xmlns:a16="http://schemas.microsoft.com/office/drawing/2014/main" id="{27742B48-AF22-44F5-A9AC-57F80259EA99}"/>
                    </a:ext>
                  </a:extLst>
                </p:cNvPr>
                <p:cNvSpPr txBox="1"/>
                <p:nvPr/>
              </p:nvSpPr>
              <p:spPr>
                <a:xfrm>
                  <a:off x="5597031" y="5114012"/>
                  <a:ext cx="1037913" cy="276999"/>
                </a:xfrm>
                <a:prstGeom prst="rect">
                  <a:avLst/>
                </a:prstGeom>
                <a:noFill/>
              </p:spPr>
              <p:txBody>
                <a:bodyPr wrap="none" rtlCol="0">
                  <a:spAutoFit/>
                </a:bodyPr>
                <a:lstStyle/>
                <a:p>
                  <a:pPr algn="ctr"/>
                  <a:r>
                    <a:rPr lang="en-GB" sz="1200" b="1" dirty="0"/>
                    <a:t>New </a:t>
                  </a:r>
                  <a:r>
                    <a:rPr lang="en-GB" sz="1200" b="1" dirty="0" err="1"/>
                    <a:t>ThomX</a:t>
                  </a:r>
                  <a:endParaRPr lang="en-GB" sz="1200" b="1" dirty="0"/>
                </a:p>
              </p:txBody>
            </p:sp>
          </p:grpSp>
          <p:sp>
            <p:nvSpPr>
              <p:cNvPr id="36" name="TextBox 35">
                <a:extLst>
                  <a:ext uri="{FF2B5EF4-FFF2-40B4-BE49-F238E27FC236}">
                    <a16:creationId xmlns:a16="http://schemas.microsoft.com/office/drawing/2014/main" id="{FEE4D7A6-6E21-4D6D-8353-53A7923E551E}"/>
                  </a:ext>
                </a:extLst>
              </p:cNvPr>
              <p:cNvSpPr txBox="1"/>
              <p:nvPr/>
            </p:nvSpPr>
            <p:spPr>
              <a:xfrm>
                <a:off x="5451158" y="4149315"/>
                <a:ext cx="375744" cy="550151"/>
              </a:xfrm>
              <a:prstGeom prst="rect">
                <a:avLst/>
              </a:prstGeom>
              <a:noFill/>
            </p:spPr>
            <p:txBody>
              <a:bodyPr vert="wordArtVert" wrap="none" rtlCol="0" anchor="ctr">
                <a:spAutoFit/>
              </a:bodyPr>
              <a:lstStyle/>
              <a:p>
                <a:pPr algn="ctr"/>
                <a:r>
                  <a:rPr lang="en-GB" sz="1100" b="1" spc="-300" dirty="0"/>
                  <a:t>GUN</a:t>
                </a:r>
              </a:p>
            </p:txBody>
          </p:sp>
        </p:grpSp>
        <p:cxnSp>
          <p:nvCxnSpPr>
            <p:cNvPr id="39" name="Straight Arrow Connector 38">
              <a:extLst>
                <a:ext uri="{FF2B5EF4-FFF2-40B4-BE49-F238E27FC236}">
                  <a16:creationId xmlns:a16="http://schemas.microsoft.com/office/drawing/2014/main" id="{BBE27240-2079-49AE-B0C7-71AB62813486}"/>
                </a:ext>
              </a:extLst>
            </p:cNvPr>
            <p:cNvCxnSpPr>
              <a:cxnSpLocks/>
            </p:cNvCxnSpPr>
            <p:nvPr/>
          </p:nvCxnSpPr>
          <p:spPr>
            <a:xfrm>
              <a:off x="5431370" y="3791427"/>
              <a:ext cx="696109" cy="0"/>
            </a:xfrm>
            <a:prstGeom prst="straightConnector1">
              <a:avLst/>
            </a:prstGeom>
            <a:ln w="19050" cap="flat" cmpd="sng" algn="ctr">
              <a:solidFill>
                <a:schemeClr val="dk1"/>
              </a:solidFill>
              <a:prstDash val="dash"/>
              <a:round/>
              <a:headEnd type="arrow" w="med" len="med"/>
              <a:tailEnd type="arrow" w="med" len="med"/>
            </a:ln>
          </p:spPr>
          <p:style>
            <a:lnRef idx="0">
              <a:scrgbClr r="0" g="0" b="0"/>
            </a:lnRef>
            <a:fillRef idx="0">
              <a:scrgbClr r="0" g="0" b="0"/>
            </a:fillRef>
            <a:effectRef idx="0">
              <a:scrgbClr r="0" g="0" b="0"/>
            </a:effectRef>
            <a:fontRef idx="minor">
              <a:schemeClr val="tx1"/>
            </a:fontRef>
          </p:style>
        </p:cxnSp>
        <p:sp>
          <p:nvSpPr>
            <p:cNvPr id="42" name="TextBox 41">
              <a:extLst>
                <a:ext uri="{FF2B5EF4-FFF2-40B4-BE49-F238E27FC236}">
                  <a16:creationId xmlns:a16="http://schemas.microsoft.com/office/drawing/2014/main" id="{63CFAB29-899A-49D4-92CD-90075D11F8A7}"/>
                </a:ext>
              </a:extLst>
            </p:cNvPr>
            <p:cNvSpPr txBox="1"/>
            <p:nvPr/>
          </p:nvSpPr>
          <p:spPr>
            <a:xfrm>
              <a:off x="5443703" y="3517331"/>
              <a:ext cx="622286" cy="276999"/>
            </a:xfrm>
            <a:prstGeom prst="rect">
              <a:avLst/>
            </a:prstGeom>
            <a:noFill/>
          </p:spPr>
          <p:txBody>
            <a:bodyPr wrap="none" rtlCol="0">
              <a:spAutoFit/>
            </a:bodyPr>
            <a:lstStyle/>
            <a:p>
              <a:pPr algn="ctr"/>
              <a:r>
                <a:rPr lang="en-GB" sz="1200" b="1" dirty="0"/>
                <a:t>23 cm</a:t>
              </a:r>
            </a:p>
          </p:txBody>
        </p:sp>
      </p:grpSp>
      <p:sp>
        <p:nvSpPr>
          <p:cNvPr id="7" name="TextBox 6">
            <a:extLst>
              <a:ext uri="{FF2B5EF4-FFF2-40B4-BE49-F238E27FC236}">
                <a16:creationId xmlns:a16="http://schemas.microsoft.com/office/drawing/2014/main" id="{98F69E39-541E-4070-92C2-CAB61DF203F4}"/>
              </a:ext>
            </a:extLst>
          </p:cNvPr>
          <p:cNvSpPr txBox="1"/>
          <p:nvPr/>
        </p:nvSpPr>
        <p:spPr>
          <a:xfrm>
            <a:off x="528638" y="5752194"/>
            <a:ext cx="4590138" cy="646331"/>
          </a:xfrm>
          <a:prstGeom prst="rect">
            <a:avLst/>
          </a:prstGeom>
          <a:noFill/>
        </p:spPr>
        <p:txBody>
          <a:bodyPr wrap="square" rtlCol="0">
            <a:spAutoFit/>
          </a:bodyPr>
          <a:lstStyle/>
          <a:p>
            <a:r>
              <a:rPr lang="en-US" dirty="0">
                <a:solidFill>
                  <a:srgbClr val="000000"/>
                </a:solidFill>
              </a:rPr>
              <a:t>Focusing at the entrance of the section according to invariant envelope condition.</a:t>
            </a:r>
          </a:p>
        </p:txBody>
      </p:sp>
      <p:sp>
        <p:nvSpPr>
          <p:cNvPr id="15" name="Slide Number Placeholder 14">
            <a:extLst>
              <a:ext uri="{FF2B5EF4-FFF2-40B4-BE49-F238E27FC236}">
                <a16:creationId xmlns:a16="http://schemas.microsoft.com/office/drawing/2014/main" id="{68D61CB5-1D20-43CF-8D7F-E7FB49074B24}"/>
              </a:ext>
            </a:extLst>
          </p:cNvPr>
          <p:cNvSpPr>
            <a:spLocks noGrp="1"/>
          </p:cNvSpPr>
          <p:nvPr>
            <p:ph type="sldNum" sz="quarter" idx="10"/>
          </p:nvPr>
        </p:nvSpPr>
        <p:spPr/>
        <p:txBody>
          <a:bodyPr/>
          <a:lstStyle/>
          <a:p>
            <a:pPr>
              <a:defRPr/>
            </a:pPr>
            <a:fld id="{A0E56CC0-3A63-A44F-8979-316ECB8CE580}" type="slidenum">
              <a:rPr lang="en-US" smtClean="0"/>
              <a:pPr>
                <a:defRPr/>
              </a:pPr>
              <a:t>2</a:t>
            </a:fld>
            <a:endParaRPr lang="en-US"/>
          </a:p>
        </p:txBody>
      </p:sp>
    </p:spTree>
    <p:extLst>
      <p:ext uri="{BB962C8B-B14F-4D97-AF65-F5344CB8AC3E}">
        <p14:creationId xmlns:p14="http://schemas.microsoft.com/office/powerpoint/2010/main" val="40327098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6D32AAE-DF1D-43AB-99F6-4250125C6231}"/>
              </a:ext>
            </a:extLst>
          </p:cNvPr>
          <p:cNvSpPr>
            <a:spLocks noGrp="1"/>
          </p:cNvSpPr>
          <p:nvPr>
            <p:ph type="sldNum" sz="quarter" idx="10"/>
          </p:nvPr>
        </p:nvSpPr>
        <p:spPr/>
        <p:txBody>
          <a:bodyPr/>
          <a:lstStyle/>
          <a:p>
            <a:pPr>
              <a:defRPr/>
            </a:pPr>
            <a:fld id="{A8583651-B2E1-A249-B4E5-448B504B5C0C}" type="slidenum">
              <a:rPr lang="en-US" smtClean="0"/>
              <a:pPr>
                <a:defRPr/>
              </a:pPr>
              <a:t>20</a:t>
            </a:fld>
            <a:endParaRPr lang="en-US"/>
          </a:p>
        </p:txBody>
      </p:sp>
      <p:pic>
        <p:nvPicPr>
          <p:cNvPr id="6" name="Picture 5" descr="A picture containing sky, map, light&#10;&#10;Description generated with high confidence">
            <a:extLst>
              <a:ext uri="{FF2B5EF4-FFF2-40B4-BE49-F238E27FC236}">
                <a16:creationId xmlns:a16="http://schemas.microsoft.com/office/drawing/2014/main" id="{2AED3E3E-F64B-4283-ABB1-65E238E46E5D}"/>
              </a:ext>
            </a:extLst>
          </p:cNvPr>
          <p:cNvPicPr>
            <a:picLocks noChangeAspect="1"/>
          </p:cNvPicPr>
          <p:nvPr/>
        </p:nvPicPr>
        <p:blipFill>
          <a:blip r:embed="rId2"/>
          <a:stretch>
            <a:fillRect/>
          </a:stretch>
        </p:blipFill>
        <p:spPr>
          <a:xfrm>
            <a:off x="0" y="571500"/>
            <a:ext cx="9144000" cy="4922265"/>
          </a:xfrm>
          <a:prstGeom prst="rect">
            <a:avLst/>
          </a:prstGeom>
        </p:spPr>
      </p:pic>
    </p:spTree>
    <p:extLst>
      <p:ext uri="{BB962C8B-B14F-4D97-AF65-F5344CB8AC3E}">
        <p14:creationId xmlns:p14="http://schemas.microsoft.com/office/powerpoint/2010/main" val="35072100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1912D94-1CAF-4485-8B33-A0C5ED931DBF}"/>
              </a:ext>
            </a:extLst>
          </p:cNvPr>
          <p:cNvSpPr>
            <a:spLocks noGrp="1"/>
          </p:cNvSpPr>
          <p:nvPr>
            <p:ph type="sldNum" sz="quarter" idx="10"/>
          </p:nvPr>
        </p:nvSpPr>
        <p:spPr/>
        <p:txBody>
          <a:bodyPr/>
          <a:lstStyle/>
          <a:p>
            <a:pPr>
              <a:defRPr/>
            </a:pPr>
            <a:fld id="{54B2E9E6-391E-734F-945E-6645E9947326}" type="slidenum">
              <a:rPr lang="en-US" smtClean="0"/>
              <a:pPr>
                <a:defRPr/>
              </a:pPr>
              <a:t>21</a:t>
            </a:fld>
            <a:endParaRPr lang="en-US"/>
          </a:p>
        </p:txBody>
      </p:sp>
      <p:pic>
        <p:nvPicPr>
          <p:cNvPr id="3" name="Picture 2">
            <a:extLst>
              <a:ext uri="{FF2B5EF4-FFF2-40B4-BE49-F238E27FC236}">
                <a16:creationId xmlns:a16="http://schemas.microsoft.com/office/drawing/2014/main" id="{DEF781B7-85F4-4884-870C-4815896AA5E4}"/>
              </a:ext>
            </a:extLst>
          </p:cNvPr>
          <p:cNvPicPr>
            <a:picLocks noChangeAspect="1"/>
          </p:cNvPicPr>
          <p:nvPr/>
        </p:nvPicPr>
        <p:blipFill>
          <a:blip r:embed="rId2"/>
          <a:stretch>
            <a:fillRect/>
          </a:stretch>
        </p:blipFill>
        <p:spPr>
          <a:xfrm>
            <a:off x="1054811" y="808265"/>
            <a:ext cx="7034378" cy="5241470"/>
          </a:xfrm>
          <a:prstGeom prst="rect">
            <a:avLst/>
          </a:prstGeom>
        </p:spPr>
      </p:pic>
    </p:spTree>
    <p:extLst>
      <p:ext uri="{BB962C8B-B14F-4D97-AF65-F5344CB8AC3E}">
        <p14:creationId xmlns:p14="http://schemas.microsoft.com/office/powerpoint/2010/main" val="8276647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en-US" dirty="0"/>
              <a:t>Magnetic calculation, new girder, motorized alignment of the solenoid </a:t>
            </a:r>
          </a:p>
        </p:txBody>
      </p:sp>
      <p:pic>
        <p:nvPicPr>
          <p:cNvPr id="7" name="Espace réservé du contenu 6" descr="poutre-canon.jpeg"/>
          <p:cNvPicPr>
            <a:picLocks noGrp="1" noChangeAspect="1"/>
          </p:cNvPicPr>
          <p:nvPr>
            <p:ph idx="1"/>
          </p:nvPr>
        </p:nvPicPr>
        <p:blipFill>
          <a:blip r:embed="rId2" cstate="email">
            <a:extLst>
              <a:ext uri="{28A0092B-C50C-407E-A947-70E740481C1C}">
                <a14:useLocalDpi xmlns:a14="http://schemas.microsoft.com/office/drawing/2010/main" val="0"/>
              </a:ext>
            </a:extLst>
          </a:blip>
          <a:srcRect l="10563" r="10563"/>
          <a:stretch>
            <a:fillRect/>
          </a:stretch>
        </p:blipFill>
        <p:spPr>
          <a:xfrm>
            <a:off x="4876044" y="1372167"/>
            <a:ext cx="3433651" cy="2437875"/>
          </a:xfrm>
        </p:spPr>
      </p:pic>
      <p:sp>
        <p:nvSpPr>
          <p:cNvPr id="4" name="Espace réservé du numéro de diapositive 3"/>
          <p:cNvSpPr>
            <a:spLocks noGrp="1"/>
          </p:cNvSpPr>
          <p:nvPr>
            <p:ph type="sldNum" sz="quarter" idx="10"/>
          </p:nvPr>
        </p:nvSpPr>
        <p:spPr/>
        <p:txBody>
          <a:bodyPr/>
          <a:lstStyle/>
          <a:p>
            <a:pPr>
              <a:defRPr/>
            </a:pPr>
            <a:fld id="{A8583651-B2E1-A249-B4E5-448B504B5C0C}" type="slidenum">
              <a:rPr lang="en-US" smtClean="0"/>
              <a:pPr>
                <a:defRPr/>
              </a:pPr>
              <a:t>3</a:t>
            </a:fld>
            <a:endParaRPr lang="en-US"/>
          </a:p>
        </p:txBody>
      </p:sp>
      <p:pic>
        <p:nvPicPr>
          <p:cNvPr id="5" name="Image 4"/>
          <p:cNvPicPr>
            <a:picLocks noChangeAspect="1"/>
          </p:cNvPicPr>
          <p:nvPr/>
        </p:nvPicPr>
        <p:blipFill>
          <a:blip r:embed="rId3"/>
          <a:stretch>
            <a:fillRect/>
          </a:stretch>
        </p:blipFill>
        <p:spPr>
          <a:xfrm>
            <a:off x="1513603" y="1662002"/>
            <a:ext cx="2319620" cy="1225420"/>
          </a:xfrm>
          <a:prstGeom prst="rect">
            <a:avLst/>
          </a:prstGeom>
        </p:spPr>
      </p:pic>
      <p:pic>
        <p:nvPicPr>
          <p:cNvPr id="8" name="Image 7" descr="Solenoide motorise 3.jpg"/>
          <p:cNvPicPr>
            <a:picLocks noChangeAspect="1"/>
          </p:cNvPicPr>
          <p:nvPr/>
        </p:nvPicPr>
        <p:blipFill>
          <a:blip r:embed="rId4" cstate="email">
            <a:extLst>
              <a:ext uri="{BEBA8EAE-BF5A-486C-A8C5-ECC9F3942E4B}">
                <a14:imgProps xmlns:a14="http://schemas.microsoft.com/office/drawing/2010/main">
                  <a14:imgLayer r:embed="rId5">
                    <a14:imgEffect>
                      <a14:backgroundRemoval t="1064" b="99291" l="7955" r="91667">
                        <a14:foregroundMark x1="29167" y1="17021" x2="35985" y2="10638"/>
                        <a14:foregroundMark x1="25379" y1="19858" x2="18182" y2="42199"/>
                        <a14:foregroundMark x1="7955" y1="64539" x2="9091" y2="71631"/>
                        <a14:foregroundMark x1="33331" y1="72543" x2="39535" y2="68250"/>
                        <a14:foregroundMark x1="31061" y1="74113" x2="32000" y2="73463"/>
                        <a14:foregroundMark x1="22727" y1="65248" x2="34057" y2="65872"/>
                        <a14:foregroundMark x1="41667" y1="7447" x2="46591" y2="6028"/>
                        <a14:foregroundMark x1="84848" y1="60993" x2="85606" y2="68085"/>
                        <a14:foregroundMark x1="62539" y1="73343" x2="63636" y2="74113"/>
                        <a14:foregroundMark x1="39787" y1="77289" x2="40152" y2="77305"/>
                        <a14:foregroundMark x1="36078" y1="77127" x2="36939" y2="77165"/>
                        <a14:foregroundMark x1="30879" y1="76901" x2="35520" y2="77103"/>
                        <a14:foregroundMark x1="42803" y1="71326" x2="42803" y2="72695"/>
                        <a14:foregroundMark x1="42803" y1="67730" x2="42803" y2="68541"/>
                        <a14:foregroundMark x1="57748" y1="78952" x2="57853" y2="79016"/>
                        <a14:foregroundMark x1="55089" y1="77342" x2="56518" y2="78208"/>
                        <a14:foregroundMark x1="51515" y1="75177" x2="52199" y2="75591"/>
                        <a14:foregroundMark x1="56818" y1="85106" x2="61364" y2="90071"/>
                        <a14:foregroundMark x1="46591" y1="91135" x2="44318" y2="96809"/>
                        <a14:foregroundMark x1="75379" y1="71986" x2="82576" y2="73404"/>
                        <a14:foregroundMark x1="19697" y1="78014" x2="27652" y2="84752"/>
                        <a14:foregroundMark x1="46212" y1="7447" x2="59848" y2="4965"/>
                        <a14:foregroundMark x1="78409" y1="5319" x2="76894" y2="1064"/>
                        <a14:foregroundMark x1="88258" y1="46454" x2="90909" y2="52128"/>
                        <a14:foregroundMark x1="30959" y1="98599" x2="31061" y2="99645"/>
                        <a14:foregroundMark x1="30682" y1="95745" x2="30735" y2="96288"/>
                        <a14:foregroundMark x1="89773" y1="67021" x2="91667" y2="73050"/>
                        <a14:foregroundMark x1="54545" y1="76596" x2="53409" y2="76596"/>
                        <a14:foregroundMark x1="55682" y1="75887" x2="53788" y2="75887"/>
                        <a14:foregroundMark x1="54924" y1="76596" x2="53409" y2="76596"/>
                        <a14:foregroundMark x1="55303" y1="73050" x2="57955" y2="71986"/>
                        <a14:foregroundMark x1="53030" y1="76596" x2="55303" y2="75887"/>
                        <a14:foregroundMark x1="60606" y1="71631" x2="59091" y2="71986"/>
                        <a14:foregroundMark x1="65909" y1="68085" x2="63636" y2="69504"/>
                        <a14:foregroundMark x1="67045" y1="69504" x2="65530" y2="70922"/>
                        <a14:foregroundMark x1="65152" y1="71986" x2="67803" y2="70922"/>
                        <a14:foregroundMark x1="65152" y1="71631" x2="65152" y2="71631"/>
                        <a14:foregroundMark x1="65152" y1="71631" x2="65152" y2="71631"/>
                        <a14:foregroundMark x1="65152" y1="71277" x2="65152" y2="71277"/>
                        <a14:foregroundMark x1="41667" y1="68440" x2="43561" y2="68085"/>
                        <a14:foregroundMark x1="34091" y1="80142" x2="34091" y2="76596"/>
                        <a14:foregroundMark x1="38258" y1="78723" x2="40909" y2="78369"/>
                        <a14:foregroundMark x1="42045" y1="74823" x2="42045" y2="75887"/>
                        <a14:foregroundMark x1="27652" y1="68794" x2="29924" y2="70922"/>
                        <a14:foregroundMark x1="26515" y1="70567" x2="30303" y2="72340"/>
                        <a14:foregroundMark x1="28788" y1="69149" x2="30682" y2="71277"/>
                        <a14:foregroundMark x1="28788" y1="79433" x2="29545" y2="80142"/>
                        <a14:foregroundMark x1="23106" y1="75532" x2="23864" y2="76596"/>
                        <a14:foregroundMark x1="25379" y1="82270" x2="26515" y2="84752"/>
                        <a14:foregroundMark x1="34848" y1="91844" x2="35985" y2="92199"/>
                        <a14:foregroundMark x1="32576" y1="90071" x2="32955" y2="91844"/>
                        <a14:backgroundMark x1="37500" y1="77305" x2="37500" y2="77305"/>
                        <a14:backgroundMark x1="36364" y1="77660" x2="36364" y2="77660"/>
                        <a14:backgroundMark x1="27273" y1="76596" x2="27273" y2="76596"/>
                        <a14:backgroundMark x1="28409" y1="75887" x2="28409" y2="75887"/>
                        <a14:backgroundMark x1="28409" y1="77305" x2="28409" y2="77305"/>
                        <a14:backgroundMark x1="29545" y1="76596" x2="29167" y2="78014"/>
                        <a14:backgroundMark x1="37550" y1="76194" x2="36742" y2="76950"/>
                        <a14:backgroundMark x1="39394" y1="76596" x2="39514" y2="76708"/>
                        <a14:backgroundMark x1="35227" y1="77660" x2="35985" y2="77305"/>
                        <a14:backgroundMark x1="42275" y1="70213" x2="43561" y2="70213"/>
                        <a14:backgroundMark x1="62121" y1="72695" x2="62121" y2="72695"/>
                        <a14:backgroundMark x1="62121" y1="73050" x2="62879" y2="72695"/>
                        <a14:backgroundMark x1="61251" y1="72432" x2="61742" y2="72340"/>
                        <a14:backgroundMark x1="64773" y1="71277" x2="64773" y2="71631"/>
                        <a14:backgroundMark x1="64773" y1="70549" x2="64773" y2="71277"/>
                        <a14:backgroundMark x1="56967" y1="73813" x2="57197" y2="73759"/>
                        <a14:backgroundMark x1="61539" y1="72790" x2="62500" y2="72340"/>
                        <a14:backgroundMark x1="34470" y1="87943" x2="34470" y2="89716"/>
                      </a14:backgroundRemoval>
                    </a14:imgEffect>
                  </a14:imgLayer>
                </a14:imgProps>
              </a:ext>
              <a:ext uri="{28A0092B-C50C-407E-A947-70E740481C1C}">
                <a14:useLocalDpi xmlns:a14="http://schemas.microsoft.com/office/drawing/2010/main" val="0"/>
              </a:ext>
            </a:extLst>
          </a:blip>
          <a:stretch>
            <a:fillRect/>
          </a:stretch>
        </p:blipFill>
        <p:spPr>
          <a:xfrm>
            <a:off x="5361758" y="3906504"/>
            <a:ext cx="2516001" cy="2684798"/>
          </a:xfrm>
          <a:prstGeom prst="rect">
            <a:avLst/>
          </a:prstGeom>
        </p:spPr>
      </p:pic>
      <p:pic>
        <p:nvPicPr>
          <p:cNvPr id="11" name="Picture 10">
            <a:extLst>
              <a:ext uri="{FF2B5EF4-FFF2-40B4-BE49-F238E27FC236}">
                <a16:creationId xmlns:a16="http://schemas.microsoft.com/office/drawing/2014/main" id="{B893DF98-8EEC-4621-9B14-48F03CD817F1}"/>
              </a:ext>
            </a:extLst>
          </p:cNvPr>
          <p:cNvPicPr>
            <a:picLocks noChangeAspect="1"/>
          </p:cNvPicPr>
          <p:nvPr/>
        </p:nvPicPr>
        <p:blipFill>
          <a:blip r:embed="rId6"/>
          <a:stretch>
            <a:fillRect/>
          </a:stretch>
        </p:blipFill>
        <p:spPr>
          <a:xfrm>
            <a:off x="276225" y="3048000"/>
            <a:ext cx="4381226" cy="3281213"/>
          </a:xfrm>
          <a:prstGeom prst="rect">
            <a:avLst/>
          </a:prstGeom>
        </p:spPr>
      </p:pic>
    </p:spTree>
    <p:extLst>
      <p:ext uri="{BB962C8B-B14F-4D97-AF65-F5344CB8AC3E}">
        <p14:creationId xmlns:p14="http://schemas.microsoft.com/office/powerpoint/2010/main" val="32977028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08399" y="609602"/>
            <a:ext cx="7481056" cy="698500"/>
          </a:xfrm>
        </p:spPr>
        <p:txBody>
          <a:bodyPr>
            <a:normAutofit fontScale="90000"/>
          </a:bodyPr>
          <a:lstStyle/>
          <a:p>
            <a:r>
              <a:rPr lang="en-US" dirty="0"/>
              <a:t>Space charge Astra/CODAL (in house code) for tracking in TL and ring</a:t>
            </a:r>
          </a:p>
        </p:txBody>
      </p:sp>
      <p:sp>
        <p:nvSpPr>
          <p:cNvPr id="4" name="Espace réservé du numéro de diapositive 3"/>
          <p:cNvSpPr>
            <a:spLocks noGrp="1"/>
          </p:cNvSpPr>
          <p:nvPr>
            <p:ph type="sldNum" sz="quarter" idx="10"/>
          </p:nvPr>
        </p:nvSpPr>
        <p:spPr/>
        <p:txBody>
          <a:bodyPr/>
          <a:lstStyle/>
          <a:p>
            <a:pPr>
              <a:defRPr/>
            </a:pPr>
            <a:fld id="{A8583651-B2E1-A249-B4E5-448B504B5C0C}" type="slidenum">
              <a:rPr lang="en-US" smtClean="0"/>
              <a:pPr>
                <a:defRPr/>
              </a:pPr>
              <a:t>4</a:t>
            </a:fld>
            <a:endParaRPr lang="en-US"/>
          </a:p>
        </p:txBody>
      </p:sp>
      <p:pic>
        <p:nvPicPr>
          <p:cNvPr id="5" name="Picture 4" descr="A screenshot of a cell phone&#10;&#10;Description generated with high confidence">
            <a:extLst>
              <a:ext uri="{FF2B5EF4-FFF2-40B4-BE49-F238E27FC236}">
                <a16:creationId xmlns:a16="http://schemas.microsoft.com/office/drawing/2014/main" id="{21EA486C-0BE2-4C38-AB3E-38A7C65DED27}"/>
              </a:ext>
            </a:extLst>
          </p:cNvPr>
          <p:cNvPicPr>
            <a:picLocks noChangeAspect="1"/>
          </p:cNvPicPr>
          <p:nvPr/>
        </p:nvPicPr>
        <p:blipFill>
          <a:blip r:embed="rId2"/>
          <a:stretch>
            <a:fillRect/>
          </a:stretch>
        </p:blipFill>
        <p:spPr>
          <a:xfrm>
            <a:off x="114300" y="1838668"/>
            <a:ext cx="7381875" cy="3946170"/>
          </a:xfrm>
          <a:prstGeom prst="rect">
            <a:avLst/>
          </a:prstGeom>
        </p:spPr>
      </p:pic>
    </p:spTree>
    <p:extLst>
      <p:ext uri="{BB962C8B-B14F-4D97-AF65-F5344CB8AC3E}">
        <p14:creationId xmlns:p14="http://schemas.microsoft.com/office/powerpoint/2010/main" val="20082787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F6BA7AB-E4AA-458E-8AC4-AFF46C64ACFB}"/>
              </a:ext>
            </a:extLst>
          </p:cNvPr>
          <p:cNvSpPr>
            <a:spLocks noGrp="1"/>
          </p:cNvSpPr>
          <p:nvPr>
            <p:ph type="title"/>
          </p:nvPr>
        </p:nvSpPr>
        <p:spPr/>
        <p:txBody>
          <a:bodyPr/>
          <a:lstStyle/>
          <a:p>
            <a:r>
              <a:rPr lang="en-US" dirty="0"/>
              <a:t>Linac sensitivity towards misalignment errors and jitters</a:t>
            </a:r>
          </a:p>
        </p:txBody>
      </p:sp>
      <p:sp>
        <p:nvSpPr>
          <p:cNvPr id="6" name="Text Placeholder 5">
            <a:extLst>
              <a:ext uri="{FF2B5EF4-FFF2-40B4-BE49-F238E27FC236}">
                <a16:creationId xmlns:a16="http://schemas.microsoft.com/office/drawing/2014/main" id="{52D340DD-BA40-40C6-ABB6-D4BECA2952F2}"/>
              </a:ext>
            </a:extLst>
          </p:cNvPr>
          <p:cNvSpPr>
            <a:spLocks noGrp="1"/>
          </p:cNvSpPr>
          <p:nvPr>
            <p:ph type="body" idx="1"/>
          </p:nvPr>
        </p:nvSpPr>
        <p:spPr/>
        <p:txBody>
          <a:bodyPr/>
          <a:lstStyle/>
          <a:p>
            <a:r>
              <a:rPr lang="en-US" dirty="0"/>
              <a:t>Study conducted with ASTRA for 1000 machine configurations each with 10k macro-particles.</a:t>
            </a:r>
          </a:p>
        </p:txBody>
      </p:sp>
      <p:sp>
        <p:nvSpPr>
          <p:cNvPr id="4" name="Slide Number Placeholder 3">
            <a:extLst>
              <a:ext uri="{FF2B5EF4-FFF2-40B4-BE49-F238E27FC236}">
                <a16:creationId xmlns:a16="http://schemas.microsoft.com/office/drawing/2014/main" id="{136476B6-E1FE-4C01-98F9-7FBD4BD033F4}"/>
              </a:ext>
            </a:extLst>
          </p:cNvPr>
          <p:cNvSpPr>
            <a:spLocks noGrp="1"/>
          </p:cNvSpPr>
          <p:nvPr>
            <p:ph type="sldNum" sz="quarter" idx="10"/>
          </p:nvPr>
        </p:nvSpPr>
        <p:spPr/>
        <p:txBody>
          <a:bodyPr/>
          <a:lstStyle/>
          <a:p>
            <a:pPr>
              <a:defRPr/>
            </a:pPr>
            <a:fld id="{A8583651-B2E1-A249-B4E5-448B504B5C0C}" type="slidenum">
              <a:rPr lang="en-US" smtClean="0"/>
              <a:pPr>
                <a:defRPr/>
              </a:pPr>
              <a:t>5</a:t>
            </a:fld>
            <a:endParaRPr lang="en-US"/>
          </a:p>
        </p:txBody>
      </p:sp>
    </p:spTree>
    <p:extLst>
      <p:ext uri="{BB962C8B-B14F-4D97-AF65-F5344CB8AC3E}">
        <p14:creationId xmlns:p14="http://schemas.microsoft.com/office/powerpoint/2010/main" val="25304336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FE5FAB5-CD36-4123-859D-665A2F3394FD}"/>
              </a:ext>
            </a:extLst>
          </p:cNvPr>
          <p:cNvSpPr>
            <a:spLocks noGrp="1"/>
          </p:cNvSpPr>
          <p:nvPr>
            <p:ph type="title"/>
          </p:nvPr>
        </p:nvSpPr>
        <p:spPr/>
        <p:txBody>
          <a:bodyPr/>
          <a:lstStyle/>
          <a:p>
            <a:r>
              <a:rPr lang="en-US" dirty="0"/>
              <a:t>LASER instabilities and jitters</a:t>
            </a:r>
          </a:p>
        </p:txBody>
      </p:sp>
      <mc:AlternateContent xmlns:mc="http://schemas.openxmlformats.org/markup-compatibility/2006" xmlns:a14="http://schemas.microsoft.com/office/drawing/2010/main">
        <mc:Choice Requires="a14">
          <p:graphicFrame>
            <p:nvGraphicFramePr>
              <p:cNvPr id="2" name="Content Placeholder 1">
                <a:extLst>
                  <a:ext uri="{FF2B5EF4-FFF2-40B4-BE49-F238E27FC236}">
                    <a16:creationId xmlns:a16="http://schemas.microsoft.com/office/drawing/2014/main" id="{A11544CB-B628-42DA-AF9C-F9390E935CEA}"/>
                  </a:ext>
                </a:extLst>
              </p:cNvPr>
              <p:cNvGraphicFramePr>
                <a:graphicFrameLocks noGrp="1"/>
              </p:cNvGraphicFramePr>
              <p:nvPr>
                <p:ph sz="half" idx="2"/>
                <p:extLst>
                  <p:ext uri="{D42A27DB-BD31-4B8C-83A1-F6EECF244321}">
                    <p14:modId xmlns:p14="http://schemas.microsoft.com/office/powerpoint/2010/main" val="3196948778"/>
                  </p:ext>
                </p:extLst>
              </p:nvPr>
            </p:nvGraphicFramePr>
            <p:xfrm>
              <a:off x="508134" y="3252215"/>
              <a:ext cx="2900998" cy="2667000"/>
            </p:xfrm>
            <a:graphic>
              <a:graphicData uri="http://schemas.openxmlformats.org/drawingml/2006/table">
                <a:tbl>
                  <a:tblPr firstRow="1" bandRow="1">
                    <a:tableStyleId>{5C22544A-7EE6-4342-B048-85BDC9FD1C3A}</a:tableStyleId>
                  </a:tblPr>
                  <a:tblGrid>
                    <a:gridCol w="1860868">
                      <a:extLst>
                        <a:ext uri="{9D8B030D-6E8A-4147-A177-3AD203B41FA5}">
                          <a16:colId xmlns:a16="http://schemas.microsoft.com/office/drawing/2014/main" val="3187367783"/>
                        </a:ext>
                      </a:extLst>
                    </a:gridCol>
                    <a:gridCol w="1040130">
                      <a:extLst>
                        <a:ext uri="{9D8B030D-6E8A-4147-A177-3AD203B41FA5}">
                          <a16:colId xmlns:a16="http://schemas.microsoft.com/office/drawing/2014/main" val="2384334737"/>
                        </a:ext>
                      </a:extLst>
                    </a:gridCol>
                  </a:tblGrid>
                  <a:tr h="370840">
                    <a:tc>
                      <a:txBody>
                        <a:bodyPr/>
                        <a:lstStyle/>
                        <a:p>
                          <a:pPr algn="ctr"/>
                          <a:r>
                            <a:rPr lang="en-GB" dirty="0"/>
                            <a:t>Parameters</a:t>
                          </a:r>
                        </a:p>
                      </a:txBody>
                      <a:tcPr anchor="ctr"/>
                    </a:tc>
                    <a:tc>
                      <a:txBody>
                        <a:bodyPr/>
                        <a:lstStyle/>
                        <a:p>
                          <a:pPr algn="ctr"/>
                          <a:r>
                            <a:rPr lang="en-GB" dirty="0"/>
                            <a:t>Errors (</a:t>
                          </a:r>
                          <a14:m>
                            <m:oMath xmlns:m="http://schemas.openxmlformats.org/officeDocument/2006/math">
                              <m:r>
                                <a:rPr lang="en-US" b="1" i="1" smtClean="0">
                                  <a:latin typeface="Cambria Math" panose="02040503050406030204" pitchFamily="18" charset="0"/>
                                </a:rPr>
                                <m:t>𝝈</m:t>
                              </m:r>
                            </m:oMath>
                          </a14:m>
                          <a:r>
                            <a:rPr lang="en-GB" dirty="0"/>
                            <a:t>)</a:t>
                          </a:r>
                        </a:p>
                      </a:txBody>
                      <a:tcPr anchor="ctr"/>
                    </a:tc>
                    <a:extLst>
                      <a:ext uri="{0D108BD9-81ED-4DB2-BD59-A6C34878D82A}">
                        <a16:rowId xmlns:a16="http://schemas.microsoft.com/office/drawing/2014/main" val="2848633767"/>
                      </a:ext>
                    </a:extLst>
                  </a:tr>
                  <a:tr h="370840">
                    <a:tc>
                      <a:txBody>
                        <a:bodyPr/>
                        <a:lstStyle/>
                        <a:p>
                          <a:pPr algn="ctr"/>
                          <a:r>
                            <a:rPr lang="en-GB" dirty="0"/>
                            <a:t>X/Y offset </a:t>
                          </a:r>
                          <a:br>
                            <a:rPr lang="en-GB" dirty="0"/>
                          </a:br>
                          <a:r>
                            <a:rPr lang="en-GB" dirty="0"/>
                            <a:t>(pointing instability)</a:t>
                          </a:r>
                        </a:p>
                      </a:txBody>
                      <a:tcPr anchor="ctr"/>
                    </a:tc>
                    <a:tc>
                      <a:txBody>
                        <a:bodyPr/>
                        <a:lstStyle/>
                        <a:p>
                          <a:pPr algn="ctr"/>
                          <a:r>
                            <a:rPr lang="en-GB" dirty="0"/>
                            <a:t>0.24 mm</a:t>
                          </a:r>
                        </a:p>
                      </a:txBody>
                      <a:tcPr anchor="ctr"/>
                    </a:tc>
                    <a:extLst>
                      <a:ext uri="{0D108BD9-81ED-4DB2-BD59-A6C34878D82A}">
                        <a16:rowId xmlns:a16="http://schemas.microsoft.com/office/drawing/2014/main" val="1512094952"/>
                      </a:ext>
                    </a:extLst>
                  </a:tr>
                  <a:tr h="370840">
                    <a:tc>
                      <a:txBody>
                        <a:bodyPr/>
                        <a:lstStyle/>
                        <a:p>
                          <a:pPr algn="ctr"/>
                          <a:r>
                            <a:rPr lang="en-GB" dirty="0"/>
                            <a:t>Pulse duration </a:t>
                          </a:r>
                        </a:p>
                        <a:p>
                          <a:pPr algn="ctr"/>
                          <a:r>
                            <a:rPr lang="en-GB" dirty="0"/>
                            <a:t>fluctuations</a:t>
                          </a:r>
                        </a:p>
                      </a:txBody>
                      <a:tcPr anchor="ctr"/>
                    </a:tc>
                    <a:tc>
                      <a:txBody>
                        <a:bodyPr/>
                        <a:lstStyle/>
                        <a:p>
                          <a:pPr algn="ctr"/>
                          <a:r>
                            <a:rPr lang="en-GB" dirty="0"/>
                            <a:t>100 fs</a:t>
                          </a:r>
                        </a:p>
                      </a:txBody>
                      <a:tcPr anchor="ctr"/>
                    </a:tc>
                    <a:extLst>
                      <a:ext uri="{0D108BD9-81ED-4DB2-BD59-A6C34878D82A}">
                        <a16:rowId xmlns:a16="http://schemas.microsoft.com/office/drawing/2014/main" val="3699310539"/>
                      </a:ext>
                    </a:extLst>
                  </a:tr>
                  <a:tr h="370840">
                    <a:tc>
                      <a:txBody>
                        <a:bodyPr/>
                        <a:lstStyle/>
                        <a:p>
                          <a:pPr algn="ctr"/>
                          <a:r>
                            <a:rPr lang="en-GB" dirty="0"/>
                            <a:t>Arrival jitter</a:t>
                          </a:r>
                        </a:p>
                      </a:txBody>
                      <a:tcPr anchor="ctr"/>
                    </a:tc>
                    <a:tc>
                      <a:txBody>
                        <a:bodyPr/>
                        <a:lstStyle/>
                        <a:p>
                          <a:pPr algn="ctr"/>
                          <a:r>
                            <a:rPr lang="en-GB" dirty="0"/>
                            <a:t>1.0 </a:t>
                          </a:r>
                          <a:r>
                            <a:rPr lang="en-GB" dirty="0" err="1"/>
                            <a:t>ps</a:t>
                          </a:r>
                          <a:endParaRPr lang="en-GB" dirty="0"/>
                        </a:p>
                      </a:txBody>
                      <a:tcPr anchor="ctr"/>
                    </a:tc>
                    <a:extLst>
                      <a:ext uri="{0D108BD9-81ED-4DB2-BD59-A6C34878D82A}">
                        <a16:rowId xmlns:a16="http://schemas.microsoft.com/office/drawing/2014/main" val="2693747612"/>
                      </a:ext>
                    </a:extLst>
                  </a:tr>
                  <a:tr h="370840">
                    <a:tc>
                      <a:txBody>
                        <a:bodyPr/>
                        <a:lstStyle/>
                        <a:p>
                          <a:pPr algn="ctr"/>
                          <a:r>
                            <a:rPr lang="en-GB" dirty="0"/>
                            <a:t>Spot size</a:t>
                          </a:r>
                        </a:p>
                      </a:txBody>
                      <a:tcPr anchor="ctr"/>
                    </a:tc>
                    <a:tc>
                      <a:txBody>
                        <a:bodyPr/>
                        <a:lstStyle/>
                        <a:p>
                          <a:pPr algn="ctr"/>
                          <a:r>
                            <a:rPr lang="en-GB" dirty="0"/>
                            <a:t>0.01 mm</a:t>
                          </a:r>
                        </a:p>
                      </a:txBody>
                      <a:tcPr anchor="ctr"/>
                    </a:tc>
                    <a:extLst>
                      <a:ext uri="{0D108BD9-81ED-4DB2-BD59-A6C34878D82A}">
                        <a16:rowId xmlns:a16="http://schemas.microsoft.com/office/drawing/2014/main" val="1480061373"/>
                      </a:ext>
                    </a:extLst>
                  </a:tr>
                  <a:tr h="370840">
                    <a:tc>
                      <a:txBody>
                        <a:bodyPr/>
                        <a:lstStyle/>
                        <a:p>
                          <a:pPr algn="ctr"/>
                          <a:r>
                            <a:rPr lang="en-GB" dirty="0"/>
                            <a:t>Intensity/Charge</a:t>
                          </a:r>
                          <a:br>
                            <a:rPr lang="en-GB" dirty="0"/>
                          </a:br>
                          <a:r>
                            <a:rPr lang="en-GB" dirty="0"/>
                            <a:t>fluctuations</a:t>
                          </a:r>
                        </a:p>
                      </a:txBody>
                      <a:tcPr anchor="ctr"/>
                    </a:tc>
                    <a:tc>
                      <a:txBody>
                        <a:bodyPr/>
                        <a:lstStyle/>
                        <a:p>
                          <a:pPr algn="ctr"/>
                          <a:r>
                            <a:rPr lang="en-GB" dirty="0"/>
                            <a:t>50 </a:t>
                          </a:r>
                          <a:r>
                            <a:rPr lang="en-GB" dirty="0" err="1"/>
                            <a:t>pC</a:t>
                          </a:r>
                          <a:endParaRPr lang="en-GB" dirty="0"/>
                        </a:p>
                      </a:txBody>
                      <a:tcPr anchor="ctr"/>
                    </a:tc>
                    <a:extLst>
                      <a:ext uri="{0D108BD9-81ED-4DB2-BD59-A6C34878D82A}">
                        <a16:rowId xmlns:a16="http://schemas.microsoft.com/office/drawing/2014/main" val="1217645047"/>
                      </a:ext>
                    </a:extLst>
                  </a:tr>
                </a:tbl>
              </a:graphicData>
            </a:graphic>
          </p:graphicFrame>
        </mc:Choice>
        <mc:Fallback xmlns="">
          <p:graphicFrame>
            <p:nvGraphicFramePr>
              <p:cNvPr id="2" name="Content Placeholder 1">
                <a:extLst>
                  <a:ext uri="{FF2B5EF4-FFF2-40B4-BE49-F238E27FC236}">
                    <a16:creationId xmlns:a16="http://schemas.microsoft.com/office/drawing/2014/main" id="{A11544CB-B628-42DA-AF9C-F9390E935CEA}"/>
                  </a:ext>
                </a:extLst>
              </p:cNvPr>
              <p:cNvGraphicFramePr>
                <a:graphicFrameLocks noGrp="1"/>
              </p:cNvGraphicFramePr>
              <p:nvPr>
                <p:ph sz="half" idx="2"/>
                <p:extLst>
                  <p:ext uri="{D42A27DB-BD31-4B8C-83A1-F6EECF244321}">
                    <p14:modId xmlns:p14="http://schemas.microsoft.com/office/powerpoint/2010/main" val="3196948778"/>
                  </p:ext>
                </p:extLst>
              </p:nvPr>
            </p:nvGraphicFramePr>
            <p:xfrm>
              <a:off x="508134" y="3252215"/>
              <a:ext cx="2900998" cy="2667000"/>
            </p:xfrm>
            <a:graphic>
              <a:graphicData uri="http://schemas.openxmlformats.org/drawingml/2006/table">
                <a:tbl>
                  <a:tblPr firstRow="1" bandRow="1">
                    <a:tableStyleId>{5C22544A-7EE6-4342-B048-85BDC9FD1C3A}</a:tableStyleId>
                  </a:tblPr>
                  <a:tblGrid>
                    <a:gridCol w="1860868">
                      <a:extLst>
                        <a:ext uri="{9D8B030D-6E8A-4147-A177-3AD203B41FA5}">
                          <a16:colId xmlns:a16="http://schemas.microsoft.com/office/drawing/2014/main" val="3187367783"/>
                        </a:ext>
                      </a:extLst>
                    </a:gridCol>
                    <a:gridCol w="1040130">
                      <a:extLst>
                        <a:ext uri="{9D8B030D-6E8A-4147-A177-3AD203B41FA5}">
                          <a16:colId xmlns:a16="http://schemas.microsoft.com/office/drawing/2014/main" val="2384334737"/>
                        </a:ext>
                      </a:extLst>
                    </a:gridCol>
                  </a:tblGrid>
                  <a:tr h="370840">
                    <a:tc>
                      <a:txBody>
                        <a:bodyPr/>
                        <a:lstStyle/>
                        <a:p>
                          <a:pPr algn="ctr"/>
                          <a:r>
                            <a:rPr lang="en-GB" dirty="0"/>
                            <a:t>Parameters</a:t>
                          </a:r>
                        </a:p>
                      </a:txBody>
                      <a:tcPr anchor="ctr"/>
                    </a:tc>
                    <a:tc>
                      <a:txBody>
                        <a:bodyPr/>
                        <a:lstStyle/>
                        <a:p>
                          <a:endParaRPr lang="en-US"/>
                        </a:p>
                      </a:txBody>
                      <a:tcPr anchor="ctr">
                        <a:blipFill>
                          <a:blip r:embed="rId2"/>
                          <a:stretch>
                            <a:fillRect l="-179532" t="-1639" r="-2339" b="-632787"/>
                          </a:stretch>
                        </a:blipFill>
                      </a:tcPr>
                    </a:tc>
                    <a:extLst>
                      <a:ext uri="{0D108BD9-81ED-4DB2-BD59-A6C34878D82A}">
                        <a16:rowId xmlns:a16="http://schemas.microsoft.com/office/drawing/2014/main" val="2848633767"/>
                      </a:ext>
                    </a:extLst>
                  </a:tr>
                  <a:tr h="518160">
                    <a:tc>
                      <a:txBody>
                        <a:bodyPr/>
                        <a:lstStyle/>
                        <a:p>
                          <a:pPr algn="ctr"/>
                          <a:r>
                            <a:rPr lang="en-GB" dirty="0"/>
                            <a:t>X/Y offset </a:t>
                          </a:r>
                          <a:br>
                            <a:rPr lang="en-GB" dirty="0"/>
                          </a:br>
                          <a:r>
                            <a:rPr lang="en-GB" dirty="0"/>
                            <a:t>(pointing instability)</a:t>
                          </a:r>
                        </a:p>
                      </a:txBody>
                      <a:tcPr anchor="ctr"/>
                    </a:tc>
                    <a:tc>
                      <a:txBody>
                        <a:bodyPr/>
                        <a:lstStyle/>
                        <a:p>
                          <a:pPr algn="ctr"/>
                          <a:r>
                            <a:rPr lang="en-GB" dirty="0"/>
                            <a:t>0.24 mm</a:t>
                          </a:r>
                        </a:p>
                      </a:txBody>
                      <a:tcPr anchor="ctr"/>
                    </a:tc>
                    <a:extLst>
                      <a:ext uri="{0D108BD9-81ED-4DB2-BD59-A6C34878D82A}">
                        <a16:rowId xmlns:a16="http://schemas.microsoft.com/office/drawing/2014/main" val="1512094952"/>
                      </a:ext>
                    </a:extLst>
                  </a:tr>
                  <a:tr h="518160">
                    <a:tc>
                      <a:txBody>
                        <a:bodyPr/>
                        <a:lstStyle/>
                        <a:p>
                          <a:pPr algn="ctr"/>
                          <a:r>
                            <a:rPr lang="en-GB" dirty="0"/>
                            <a:t>Pulse duration </a:t>
                          </a:r>
                        </a:p>
                        <a:p>
                          <a:pPr algn="ctr"/>
                          <a:r>
                            <a:rPr lang="en-GB" dirty="0"/>
                            <a:t>fluctuations</a:t>
                          </a:r>
                        </a:p>
                      </a:txBody>
                      <a:tcPr anchor="ctr"/>
                    </a:tc>
                    <a:tc>
                      <a:txBody>
                        <a:bodyPr/>
                        <a:lstStyle/>
                        <a:p>
                          <a:pPr algn="ctr"/>
                          <a:r>
                            <a:rPr lang="en-GB" dirty="0"/>
                            <a:t>100 fs</a:t>
                          </a:r>
                        </a:p>
                      </a:txBody>
                      <a:tcPr anchor="ctr"/>
                    </a:tc>
                    <a:extLst>
                      <a:ext uri="{0D108BD9-81ED-4DB2-BD59-A6C34878D82A}">
                        <a16:rowId xmlns:a16="http://schemas.microsoft.com/office/drawing/2014/main" val="3699310539"/>
                      </a:ext>
                    </a:extLst>
                  </a:tr>
                  <a:tr h="370840">
                    <a:tc>
                      <a:txBody>
                        <a:bodyPr/>
                        <a:lstStyle/>
                        <a:p>
                          <a:pPr algn="ctr"/>
                          <a:r>
                            <a:rPr lang="en-GB" dirty="0"/>
                            <a:t>Arrival jitter</a:t>
                          </a:r>
                        </a:p>
                      </a:txBody>
                      <a:tcPr anchor="ctr"/>
                    </a:tc>
                    <a:tc>
                      <a:txBody>
                        <a:bodyPr/>
                        <a:lstStyle/>
                        <a:p>
                          <a:pPr algn="ctr"/>
                          <a:r>
                            <a:rPr lang="en-GB" dirty="0"/>
                            <a:t>1.0 </a:t>
                          </a:r>
                          <a:r>
                            <a:rPr lang="en-GB" dirty="0" err="1"/>
                            <a:t>ps</a:t>
                          </a:r>
                          <a:endParaRPr lang="en-GB" dirty="0"/>
                        </a:p>
                      </a:txBody>
                      <a:tcPr anchor="ctr"/>
                    </a:tc>
                    <a:extLst>
                      <a:ext uri="{0D108BD9-81ED-4DB2-BD59-A6C34878D82A}">
                        <a16:rowId xmlns:a16="http://schemas.microsoft.com/office/drawing/2014/main" val="2693747612"/>
                      </a:ext>
                    </a:extLst>
                  </a:tr>
                  <a:tr h="370840">
                    <a:tc>
                      <a:txBody>
                        <a:bodyPr/>
                        <a:lstStyle/>
                        <a:p>
                          <a:pPr algn="ctr"/>
                          <a:r>
                            <a:rPr lang="en-GB" dirty="0"/>
                            <a:t>Spot size</a:t>
                          </a:r>
                        </a:p>
                      </a:txBody>
                      <a:tcPr anchor="ctr"/>
                    </a:tc>
                    <a:tc>
                      <a:txBody>
                        <a:bodyPr/>
                        <a:lstStyle/>
                        <a:p>
                          <a:pPr algn="ctr"/>
                          <a:r>
                            <a:rPr lang="en-GB" dirty="0"/>
                            <a:t>0.01 mm</a:t>
                          </a:r>
                        </a:p>
                      </a:txBody>
                      <a:tcPr anchor="ctr"/>
                    </a:tc>
                    <a:extLst>
                      <a:ext uri="{0D108BD9-81ED-4DB2-BD59-A6C34878D82A}">
                        <a16:rowId xmlns:a16="http://schemas.microsoft.com/office/drawing/2014/main" val="1480061373"/>
                      </a:ext>
                    </a:extLst>
                  </a:tr>
                  <a:tr h="518160">
                    <a:tc>
                      <a:txBody>
                        <a:bodyPr/>
                        <a:lstStyle/>
                        <a:p>
                          <a:pPr algn="ctr"/>
                          <a:r>
                            <a:rPr lang="en-GB" dirty="0"/>
                            <a:t>Intensity/Charge</a:t>
                          </a:r>
                          <a:br>
                            <a:rPr lang="en-GB" dirty="0"/>
                          </a:br>
                          <a:r>
                            <a:rPr lang="en-GB" dirty="0"/>
                            <a:t>fluctuations</a:t>
                          </a:r>
                        </a:p>
                      </a:txBody>
                      <a:tcPr anchor="ctr"/>
                    </a:tc>
                    <a:tc>
                      <a:txBody>
                        <a:bodyPr/>
                        <a:lstStyle/>
                        <a:p>
                          <a:pPr algn="ctr"/>
                          <a:r>
                            <a:rPr lang="en-GB" dirty="0"/>
                            <a:t>50 </a:t>
                          </a:r>
                          <a:r>
                            <a:rPr lang="en-GB" dirty="0" err="1"/>
                            <a:t>pC</a:t>
                          </a:r>
                          <a:endParaRPr lang="en-GB" dirty="0"/>
                        </a:p>
                      </a:txBody>
                      <a:tcPr anchor="ctr"/>
                    </a:tc>
                    <a:extLst>
                      <a:ext uri="{0D108BD9-81ED-4DB2-BD59-A6C34878D82A}">
                        <a16:rowId xmlns:a16="http://schemas.microsoft.com/office/drawing/2014/main" val="1217645047"/>
                      </a:ext>
                    </a:extLst>
                  </a:tr>
                </a:tbl>
              </a:graphicData>
            </a:graphic>
          </p:graphicFrame>
        </mc:Fallback>
      </mc:AlternateContent>
      <p:pic>
        <p:nvPicPr>
          <p:cNvPr id="10" name="Content Placeholder 9" descr="A close up of a map&#10;&#10;Description generated with high confidence">
            <a:extLst>
              <a:ext uri="{FF2B5EF4-FFF2-40B4-BE49-F238E27FC236}">
                <a16:creationId xmlns:a16="http://schemas.microsoft.com/office/drawing/2014/main" id="{36E4E839-9E7C-4674-AC51-DBD6CDE6C18D}"/>
              </a:ext>
            </a:extLst>
          </p:cNvPr>
          <p:cNvPicPr>
            <a:picLocks noGrp="1" noChangeAspect="1"/>
          </p:cNvPicPr>
          <p:nvPr>
            <p:ph sz="quarter" idx="4"/>
          </p:nvPr>
        </p:nvPicPr>
        <p:blipFill>
          <a:blip r:embed="rId3"/>
          <a:stretch>
            <a:fillRect/>
          </a:stretch>
        </p:blipFill>
        <p:spPr>
          <a:xfrm>
            <a:off x="3727165" y="1308756"/>
            <a:ext cx="3420000" cy="2509595"/>
          </a:xfrm>
        </p:spPr>
      </p:pic>
      <p:sp>
        <p:nvSpPr>
          <p:cNvPr id="4" name="Slide Number Placeholder 3">
            <a:extLst>
              <a:ext uri="{FF2B5EF4-FFF2-40B4-BE49-F238E27FC236}">
                <a16:creationId xmlns:a16="http://schemas.microsoft.com/office/drawing/2014/main" id="{D4D60400-0618-4305-A465-810E0EBFA262}"/>
              </a:ext>
            </a:extLst>
          </p:cNvPr>
          <p:cNvSpPr>
            <a:spLocks noGrp="1"/>
          </p:cNvSpPr>
          <p:nvPr>
            <p:ph type="sldNum" sz="quarter" idx="10"/>
          </p:nvPr>
        </p:nvSpPr>
        <p:spPr/>
        <p:txBody>
          <a:bodyPr/>
          <a:lstStyle/>
          <a:p>
            <a:pPr>
              <a:defRPr/>
            </a:pPr>
            <a:fld id="{CBC30487-764D-DA45-9979-B8C3ED1ED5B7}" type="slidenum">
              <a:rPr lang="en-US" smtClean="0"/>
              <a:pPr>
                <a:defRPr/>
              </a:pPr>
              <a:t>6</a:t>
            </a:fld>
            <a:endParaRPr lang="en-US"/>
          </a:p>
        </p:txBody>
      </p:sp>
      <p:pic>
        <p:nvPicPr>
          <p:cNvPr id="12" name="Picture 11" descr="A close up of a map&#10;&#10;Description generated with high confidence">
            <a:extLst>
              <a:ext uri="{FF2B5EF4-FFF2-40B4-BE49-F238E27FC236}">
                <a16:creationId xmlns:a16="http://schemas.microsoft.com/office/drawing/2014/main" id="{19AC6769-9D37-45B2-828B-3368072FAA86}"/>
              </a:ext>
            </a:extLst>
          </p:cNvPr>
          <p:cNvPicPr>
            <a:picLocks noChangeAspect="1"/>
          </p:cNvPicPr>
          <p:nvPr/>
        </p:nvPicPr>
        <p:blipFill>
          <a:blip r:embed="rId4"/>
          <a:stretch>
            <a:fillRect/>
          </a:stretch>
        </p:blipFill>
        <p:spPr>
          <a:xfrm>
            <a:off x="3727165" y="3950363"/>
            <a:ext cx="3420000" cy="2516879"/>
          </a:xfrm>
          <a:prstGeom prst="rect">
            <a:avLst/>
          </a:prstGeom>
        </p:spPr>
      </p:pic>
      <p:sp>
        <p:nvSpPr>
          <p:cNvPr id="13" name="TextBox 12">
            <a:extLst>
              <a:ext uri="{FF2B5EF4-FFF2-40B4-BE49-F238E27FC236}">
                <a16:creationId xmlns:a16="http://schemas.microsoft.com/office/drawing/2014/main" id="{F62FDCFC-9425-4AE9-873D-326389CC927E}"/>
              </a:ext>
            </a:extLst>
          </p:cNvPr>
          <p:cNvSpPr txBox="1"/>
          <p:nvPr/>
        </p:nvSpPr>
        <p:spPr>
          <a:xfrm>
            <a:off x="329185" y="1618991"/>
            <a:ext cx="3355848" cy="1077218"/>
          </a:xfrm>
          <a:prstGeom prst="rect">
            <a:avLst/>
          </a:prstGeom>
          <a:noFill/>
        </p:spPr>
        <p:txBody>
          <a:bodyPr wrap="square" rtlCol="0">
            <a:spAutoFit/>
          </a:bodyPr>
          <a:lstStyle/>
          <a:p>
            <a:pPr algn="ctr"/>
            <a:r>
              <a:rPr lang="en-US" sz="1600" dirty="0"/>
              <a:t>Number of random machines considered: </a:t>
            </a:r>
            <a:r>
              <a:rPr lang="en-US" sz="1600" b="1" dirty="0"/>
              <a:t>1000</a:t>
            </a:r>
          </a:p>
          <a:p>
            <a:pPr algn="ctr"/>
            <a:r>
              <a:rPr lang="en-US" sz="1600" dirty="0"/>
              <a:t>Number of macro-particles: </a:t>
            </a:r>
            <a:r>
              <a:rPr lang="en-US" sz="1600" b="1" dirty="0"/>
              <a:t>10,000</a:t>
            </a:r>
          </a:p>
        </p:txBody>
      </p:sp>
    </p:spTree>
    <p:extLst>
      <p:ext uri="{BB962C8B-B14F-4D97-AF65-F5344CB8AC3E}">
        <p14:creationId xmlns:p14="http://schemas.microsoft.com/office/powerpoint/2010/main" val="5693582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C8EB358A-B94F-4572-9A50-CAE9922D71F4}"/>
              </a:ext>
            </a:extLst>
          </p:cNvPr>
          <p:cNvSpPr>
            <a:spLocks noGrp="1"/>
          </p:cNvSpPr>
          <p:nvPr>
            <p:ph type="title"/>
          </p:nvPr>
        </p:nvSpPr>
        <p:spPr/>
        <p:txBody>
          <a:bodyPr/>
          <a:lstStyle/>
          <a:p>
            <a:r>
              <a:rPr lang="en-US" dirty="0"/>
              <a:t>Solenoid misalignments</a:t>
            </a:r>
          </a:p>
        </p:txBody>
      </p:sp>
      <p:sp>
        <p:nvSpPr>
          <p:cNvPr id="4" name="Slide Number Placeholder 3">
            <a:extLst>
              <a:ext uri="{FF2B5EF4-FFF2-40B4-BE49-F238E27FC236}">
                <a16:creationId xmlns:a16="http://schemas.microsoft.com/office/drawing/2014/main" id="{F7BE25FF-E528-4893-8F88-B0195EC5CD1B}"/>
              </a:ext>
            </a:extLst>
          </p:cNvPr>
          <p:cNvSpPr>
            <a:spLocks noGrp="1"/>
          </p:cNvSpPr>
          <p:nvPr>
            <p:ph type="sldNum" sz="quarter" idx="10"/>
          </p:nvPr>
        </p:nvSpPr>
        <p:spPr/>
        <p:txBody>
          <a:bodyPr/>
          <a:lstStyle/>
          <a:p>
            <a:pPr>
              <a:defRPr/>
            </a:pPr>
            <a:fld id="{CBC30487-764D-DA45-9979-B8C3ED1ED5B7}" type="slidenum">
              <a:rPr lang="en-US" smtClean="0"/>
              <a:pPr>
                <a:defRPr/>
              </a:pPr>
              <a:t>7</a:t>
            </a:fld>
            <a:endParaRPr lang="en-US"/>
          </a:p>
        </p:txBody>
      </p:sp>
      <mc:AlternateContent xmlns:mc="http://schemas.openxmlformats.org/markup-compatibility/2006" xmlns:a14="http://schemas.microsoft.com/office/drawing/2010/main">
        <mc:Choice Requires="a14">
          <p:graphicFrame>
            <p:nvGraphicFramePr>
              <p:cNvPr id="2" name="Content Placeholder 1">
                <a:extLst>
                  <a:ext uri="{FF2B5EF4-FFF2-40B4-BE49-F238E27FC236}">
                    <a16:creationId xmlns:a16="http://schemas.microsoft.com/office/drawing/2014/main" id="{9DCD22D3-1457-4580-B455-4615E8F6F851}"/>
                  </a:ext>
                </a:extLst>
              </p:cNvPr>
              <p:cNvGraphicFramePr>
                <a:graphicFrameLocks noGrp="1"/>
              </p:cNvGraphicFramePr>
              <p:nvPr>
                <p:ph sz="half" idx="4294967295"/>
                <p:extLst>
                  <p:ext uri="{D42A27DB-BD31-4B8C-83A1-F6EECF244321}">
                    <p14:modId xmlns:p14="http://schemas.microsoft.com/office/powerpoint/2010/main" val="1508227836"/>
                  </p:ext>
                </p:extLst>
              </p:nvPr>
            </p:nvGraphicFramePr>
            <p:xfrm>
              <a:off x="508134" y="2613660"/>
              <a:ext cx="2305685" cy="1630680"/>
            </p:xfrm>
            <a:graphic>
              <a:graphicData uri="http://schemas.openxmlformats.org/drawingml/2006/table">
                <a:tbl>
                  <a:tblPr firstRow="1" bandRow="1">
                    <a:tableStyleId>{5C22544A-7EE6-4342-B048-85BDC9FD1C3A}</a:tableStyleId>
                  </a:tblPr>
                  <a:tblGrid>
                    <a:gridCol w="1265555">
                      <a:extLst>
                        <a:ext uri="{9D8B030D-6E8A-4147-A177-3AD203B41FA5}">
                          <a16:colId xmlns:a16="http://schemas.microsoft.com/office/drawing/2014/main" val="860946592"/>
                        </a:ext>
                      </a:extLst>
                    </a:gridCol>
                    <a:gridCol w="1040130">
                      <a:extLst>
                        <a:ext uri="{9D8B030D-6E8A-4147-A177-3AD203B41FA5}">
                          <a16:colId xmlns:a16="http://schemas.microsoft.com/office/drawing/2014/main" val="2496984013"/>
                        </a:ext>
                      </a:extLst>
                    </a:gridCol>
                  </a:tblGrid>
                  <a:tr h="370840">
                    <a:tc>
                      <a:txBody>
                        <a:bodyPr/>
                        <a:lstStyle/>
                        <a:p>
                          <a:pPr algn="ctr"/>
                          <a:r>
                            <a:rPr lang="en-GB" dirty="0"/>
                            <a:t>Parameters</a:t>
                          </a:r>
                        </a:p>
                      </a:txBody>
                      <a:tcPr anchor="ctr"/>
                    </a:tc>
                    <a:tc>
                      <a:txBody>
                        <a:bodyPr/>
                        <a:lstStyle/>
                        <a:p>
                          <a:pPr algn="ctr"/>
                          <a:r>
                            <a:rPr lang="en-GB" dirty="0"/>
                            <a:t>Errors (</a:t>
                          </a:r>
                          <a14:m>
                            <m:oMath xmlns:m="http://schemas.openxmlformats.org/officeDocument/2006/math">
                              <m:r>
                                <a:rPr lang="en-US" b="1" i="1" smtClean="0">
                                  <a:latin typeface="Cambria Math" panose="02040503050406030204" pitchFamily="18" charset="0"/>
                                </a:rPr>
                                <m:t>𝝈</m:t>
                              </m:r>
                            </m:oMath>
                          </a14:m>
                          <a:r>
                            <a:rPr lang="en-GB" dirty="0"/>
                            <a:t>)</a:t>
                          </a:r>
                        </a:p>
                      </a:txBody>
                      <a:tcPr anchor="ctr"/>
                    </a:tc>
                    <a:extLst>
                      <a:ext uri="{0D108BD9-81ED-4DB2-BD59-A6C34878D82A}">
                        <a16:rowId xmlns:a16="http://schemas.microsoft.com/office/drawing/2014/main" val="3127976199"/>
                      </a:ext>
                    </a:extLst>
                  </a:tr>
                  <a:tr h="370840">
                    <a:tc>
                      <a:txBody>
                        <a:bodyPr/>
                        <a:lstStyle/>
                        <a:p>
                          <a:pPr algn="ctr"/>
                          <a:r>
                            <a:rPr lang="en-GB" dirty="0"/>
                            <a:t>X/Y offset</a:t>
                          </a:r>
                        </a:p>
                      </a:txBody>
                      <a:tcPr anchor="ctr"/>
                    </a:tc>
                    <a:tc>
                      <a:txBody>
                        <a:bodyPr/>
                        <a:lstStyle/>
                        <a:p>
                          <a:pPr algn="ctr"/>
                          <a:r>
                            <a:rPr lang="en-GB" dirty="0"/>
                            <a:t>100 </a:t>
                          </a:r>
                          <a14:m>
                            <m:oMath xmlns:m="http://schemas.openxmlformats.org/officeDocument/2006/math">
                              <m:r>
                                <a:rPr lang="en-US" b="0" i="1" smtClean="0">
                                  <a:latin typeface="Cambria Math" panose="02040503050406030204" pitchFamily="18" charset="0"/>
                                </a:rPr>
                                <m:t>𝜇</m:t>
                              </m:r>
                            </m:oMath>
                          </a14:m>
                          <a:r>
                            <a:rPr lang="en-GB" dirty="0"/>
                            <a:t>m</a:t>
                          </a:r>
                        </a:p>
                      </a:txBody>
                      <a:tcPr anchor="ctr"/>
                    </a:tc>
                    <a:extLst>
                      <a:ext uri="{0D108BD9-81ED-4DB2-BD59-A6C34878D82A}">
                        <a16:rowId xmlns:a16="http://schemas.microsoft.com/office/drawing/2014/main" val="549114889"/>
                      </a:ext>
                    </a:extLst>
                  </a:tr>
                  <a:tr h="370840">
                    <a:tc>
                      <a:txBody>
                        <a:bodyPr/>
                        <a:lstStyle/>
                        <a:p>
                          <a:pPr algn="ctr"/>
                          <a:r>
                            <a:rPr lang="en-GB" dirty="0"/>
                            <a:t>X/Y tilts</a:t>
                          </a:r>
                        </a:p>
                      </a:txBody>
                      <a:tcPr anchor="ctr"/>
                    </a:tc>
                    <a:tc>
                      <a:txBody>
                        <a:bodyPr/>
                        <a:lstStyle/>
                        <a:p>
                          <a:pPr algn="ctr"/>
                          <a:r>
                            <a:rPr lang="en-GB" dirty="0"/>
                            <a:t>0.4 </a:t>
                          </a:r>
                          <a:r>
                            <a:rPr lang="en-GB" dirty="0" err="1"/>
                            <a:t>mrad</a:t>
                          </a:r>
                          <a:endParaRPr lang="en-GB" dirty="0"/>
                        </a:p>
                      </a:txBody>
                      <a:tcPr anchor="ctr"/>
                    </a:tc>
                    <a:extLst>
                      <a:ext uri="{0D108BD9-81ED-4DB2-BD59-A6C34878D82A}">
                        <a16:rowId xmlns:a16="http://schemas.microsoft.com/office/drawing/2014/main" val="3894885465"/>
                      </a:ext>
                    </a:extLst>
                  </a:tr>
                  <a:tr h="370840">
                    <a:tc>
                      <a:txBody>
                        <a:bodyPr/>
                        <a:lstStyle/>
                        <a:p>
                          <a:pPr algn="ctr"/>
                          <a:r>
                            <a:rPr lang="en-GB" dirty="0"/>
                            <a:t>Fluctuations </a:t>
                          </a:r>
                          <a:br>
                            <a:rPr lang="en-GB" dirty="0"/>
                          </a:br>
                          <a:r>
                            <a:rPr lang="en-GB" dirty="0"/>
                            <a:t>in peak MF</a:t>
                          </a:r>
                        </a:p>
                      </a:txBody>
                      <a:tcPr anchor="ctr"/>
                    </a:tc>
                    <a:tc>
                      <a:txBody>
                        <a:bodyPr/>
                        <a:lstStyle/>
                        <a:p>
                          <a:pPr algn="ctr"/>
                          <a:r>
                            <a:rPr lang="en-GB" dirty="0"/>
                            <a:t>0.01%</a:t>
                          </a:r>
                        </a:p>
                      </a:txBody>
                      <a:tcPr anchor="ctr"/>
                    </a:tc>
                    <a:extLst>
                      <a:ext uri="{0D108BD9-81ED-4DB2-BD59-A6C34878D82A}">
                        <a16:rowId xmlns:a16="http://schemas.microsoft.com/office/drawing/2014/main" val="3417070637"/>
                      </a:ext>
                    </a:extLst>
                  </a:tr>
                </a:tbl>
              </a:graphicData>
            </a:graphic>
          </p:graphicFrame>
        </mc:Choice>
        <mc:Fallback xmlns="">
          <p:graphicFrame>
            <p:nvGraphicFramePr>
              <p:cNvPr id="2" name="Content Placeholder 1">
                <a:extLst>
                  <a:ext uri="{FF2B5EF4-FFF2-40B4-BE49-F238E27FC236}">
                    <a16:creationId xmlns:a16="http://schemas.microsoft.com/office/drawing/2014/main" id="{9DCD22D3-1457-4580-B455-4615E8F6F851}"/>
                  </a:ext>
                </a:extLst>
              </p:cNvPr>
              <p:cNvGraphicFramePr>
                <a:graphicFrameLocks noGrp="1"/>
              </p:cNvGraphicFramePr>
              <p:nvPr>
                <p:ph sz="half" idx="4294967295"/>
                <p:extLst>
                  <p:ext uri="{D42A27DB-BD31-4B8C-83A1-F6EECF244321}">
                    <p14:modId xmlns:p14="http://schemas.microsoft.com/office/powerpoint/2010/main" val="1508227836"/>
                  </p:ext>
                </p:extLst>
              </p:nvPr>
            </p:nvGraphicFramePr>
            <p:xfrm>
              <a:off x="508134" y="2613660"/>
              <a:ext cx="2305685" cy="1630680"/>
            </p:xfrm>
            <a:graphic>
              <a:graphicData uri="http://schemas.openxmlformats.org/drawingml/2006/table">
                <a:tbl>
                  <a:tblPr firstRow="1" bandRow="1">
                    <a:tableStyleId>{5C22544A-7EE6-4342-B048-85BDC9FD1C3A}</a:tableStyleId>
                  </a:tblPr>
                  <a:tblGrid>
                    <a:gridCol w="1265555">
                      <a:extLst>
                        <a:ext uri="{9D8B030D-6E8A-4147-A177-3AD203B41FA5}">
                          <a16:colId xmlns:a16="http://schemas.microsoft.com/office/drawing/2014/main" val="860946592"/>
                        </a:ext>
                      </a:extLst>
                    </a:gridCol>
                    <a:gridCol w="1040130">
                      <a:extLst>
                        <a:ext uri="{9D8B030D-6E8A-4147-A177-3AD203B41FA5}">
                          <a16:colId xmlns:a16="http://schemas.microsoft.com/office/drawing/2014/main" val="2496984013"/>
                        </a:ext>
                      </a:extLst>
                    </a:gridCol>
                  </a:tblGrid>
                  <a:tr h="370840">
                    <a:tc>
                      <a:txBody>
                        <a:bodyPr/>
                        <a:lstStyle/>
                        <a:p>
                          <a:pPr algn="ctr"/>
                          <a:r>
                            <a:rPr lang="en-GB" dirty="0"/>
                            <a:t>Parameters</a:t>
                          </a:r>
                        </a:p>
                      </a:txBody>
                      <a:tcPr anchor="ctr"/>
                    </a:tc>
                    <a:tc>
                      <a:txBody>
                        <a:bodyPr/>
                        <a:lstStyle/>
                        <a:p>
                          <a:endParaRPr lang="en-US"/>
                        </a:p>
                      </a:txBody>
                      <a:tcPr anchor="ctr">
                        <a:blipFill>
                          <a:blip r:embed="rId2"/>
                          <a:stretch>
                            <a:fillRect l="-122222" t="-1639" r="-2339" b="-355738"/>
                          </a:stretch>
                        </a:blipFill>
                      </a:tcPr>
                    </a:tc>
                    <a:extLst>
                      <a:ext uri="{0D108BD9-81ED-4DB2-BD59-A6C34878D82A}">
                        <a16:rowId xmlns:a16="http://schemas.microsoft.com/office/drawing/2014/main" val="3127976199"/>
                      </a:ext>
                    </a:extLst>
                  </a:tr>
                  <a:tr h="370840">
                    <a:tc>
                      <a:txBody>
                        <a:bodyPr/>
                        <a:lstStyle/>
                        <a:p>
                          <a:pPr algn="ctr"/>
                          <a:r>
                            <a:rPr lang="en-GB" dirty="0"/>
                            <a:t>X/Y offset</a:t>
                          </a:r>
                        </a:p>
                      </a:txBody>
                      <a:tcPr anchor="ctr"/>
                    </a:tc>
                    <a:tc>
                      <a:txBody>
                        <a:bodyPr/>
                        <a:lstStyle/>
                        <a:p>
                          <a:endParaRPr lang="en-US"/>
                        </a:p>
                      </a:txBody>
                      <a:tcPr anchor="ctr">
                        <a:blipFill>
                          <a:blip r:embed="rId2"/>
                          <a:stretch>
                            <a:fillRect l="-122222" t="-101639" r="-2339" b="-255738"/>
                          </a:stretch>
                        </a:blipFill>
                      </a:tcPr>
                    </a:tc>
                    <a:extLst>
                      <a:ext uri="{0D108BD9-81ED-4DB2-BD59-A6C34878D82A}">
                        <a16:rowId xmlns:a16="http://schemas.microsoft.com/office/drawing/2014/main" val="549114889"/>
                      </a:ext>
                    </a:extLst>
                  </a:tr>
                  <a:tr h="370840">
                    <a:tc>
                      <a:txBody>
                        <a:bodyPr/>
                        <a:lstStyle/>
                        <a:p>
                          <a:pPr algn="ctr"/>
                          <a:r>
                            <a:rPr lang="en-GB" dirty="0"/>
                            <a:t>X/Y tilts</a:t>
                          </a:r>
                        </a:p>
                      </a:txBody>
                      <a:tcPr anchor="ctr"/>
                    </a:tc>
                    <a:tc>
                      <a:txBody>
                        <a:bodyPr/>
                        <a:lstStyle/>
                        <a:p>
                          <a:pPr algn="ctr"/>
                          <a:r>
                            <a:rPr lang="en-GB" dirty="0"/>
                            <a:t>0.4 </a:t>
                          </a:r>
                          <a:r>
                            <a:rPr lang="en-GB" dirty="0" err="1"/>
                            <a:t>mrad</a:t>
                          </a:r>
                          <a:endParaRPr lang="en-GB" dirty="0"/>
                        </a:p>
                      </a:txBody>
                      <a:tcPr anchor="ctr"/>
                    </a:tc>
                    <a:extLst>
                      <a:ext uri="{0D108BD9-81ED-4DB2-BD59-A6C34878D82A}">
                        <a16:rowId xmlns:a16="http://schemas.microsoft.com/office/drawing/2014/main" val="3894885465"/>
                      </a:ext>
                    </a:extLst>
                  </a:tr>
                  <a:tr h="518160">
                    <a:tc>
                      <a:txBody>
                        <a:bodyPr/>
                        <a:lstStyle/>
                        <a:p>
                          <a:pPr algn="ctr"/>
                          <a:r>
                            <a:rPr lang="en-GB" dirty="0"/>
                            <a:t>Fluctuations </a:t>
                          </a:r>
                          <a:br>
                            <a:rPr lang="en-GB" dirty="0"/>
                          </a:br>
                          <a:r>
                            <a:rPr lang="en-GB" dirty="0"/>
                            <a:t>in peak MF</a:t>
                          </a:r>
                        </a:p>
                      </a:txBody>
                      <a:tcPr anchor="ctr"/>
                    </a:tc>
                    <a:tc>
                      <a:txBody>
                        <a:bodyPr/>
                        <a:lstStyle/>
                        <a:p>
                          <a:pPr algn="ctr"/>
                          <a:r>
                            <a:rPr lang="en-GB" dirty="0"/>
                            <a:t>0.01%</a:t>
                          </a:r>
                        </a:p>
                      </a:txBody>
                      <a:tcPr anchor="ctr"/>
                    </a:tc>
                    <a:extLst>
                      <a:ext uri="{0D108BD9-81ED-4DB2-BD59-A6C34878D82A}">
                        <a16:rowId xmlns:a16="http://schemas.microsoft.com/office/drawing/2014/main" val="3417070637"/>
                      </a:ext>
                    </a:extLst>
                  </a:tr>
                </a:tbl>
              </a:graphicData>
            </a:graphic>
          </p:graphicFrame>
        </mc:Fallback>
      </mc:AlternateContent>
      <p:pic>
        <p:nvPicPr>
          <p:cNvPr id="5" name="Picture 4" descr="A close up of a map&#10;&#10;Description generated with very high confidence">
            <a:extLst>
              <a:ext uri="{FF2B5EF4-FFF2-40B4-BE49-F238E27FC236}">
                <a16:creationId xmlns:a16="http://schemas.microsoft.com/office/drawing/2014/main" id="{0310B59F-FB3F-4D3F-9FDD-4935D60C2B01}"/>
              </a:ext>
            </a:extLst>
          </p:cNvPr>
          <p:cNvPicPr>
            <a:picLocks noChangeAspect="1"/>
          </p:cNvPicPr>
          <p:nvPr/>
        </p:nvPicPr>
        <p:blipFill>
          <a:blip r:embed="rId3"/>
          <a:stretch>
            <a:fillRect/>
          </a:stretch>
        </p:blipFill>
        <p:spPr>
          <a:xfrm>
            <a:off x="3732724" y="3911718"/>
            <a:ext cx="3420000" cy="2608111"/>
          </a:xfrm>
          <a:prstGeom prst="rect">
            <a:avLst/>
          </a:prstGeom>
        </p:spPr>
      </p:pic>
      <p:pic>
        <p:nvPicPr>
          <p:cNvPr id="7" name="Picture 6" descr="A close up of a map&#10;&#10;Description generated with high confidence">
            <a:extLst>
              <a:ext uri="{FF2B5EF4-FFF2-40B4-BE49-F238E27FC236}">
                <a16:creationId xmlns:a16="http://schemas.microsoft.com/office/drawing/2014/main" id="{D4AEF18D-AB3E-425B-9243-145F6457CEE1}"/>
              </a:ext>
            </a:extLst>
          </p:cNvPr>
          <p:cNvPicPr>
            <a:picLocks noChangeAspect="1"/>
          </p:cNvPicPr>
          <p:nvPr/>
        </p:nvPicPr>
        <p:blipFill>
          <a:blip r:embed="rId4"/>
          <a:stretch>
            <a:fillRect/>
          </a:stretch>
        </p:blipFill>
        <p:spPr>
          <a:xfrm>
            <a:off x="3199759" y="1295797"/>
            <a:ext cx="3420000" cy="2509595"/>
          </a:xfrm>
          <a:prstGeom prst="rect">
            <a:avLst/>
          </a:prstGeom>
        </p:spPr>
      </p:pic>
    </p:spTree>
    <p:extLst>
      <p:ext uri="{BB962C8B-B14F-4D97-AF65-F5344CB8AC3E}">
        <p14:creationId xmlns:p14="http://schemas.microsoft.com/office/powerpoint/2010/main" val="11334484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384558"/>
            <a:ext cx="5037771" cy="923544"/>
          </a:xfrm>
        </p:spPr>
        <p:txBody>
          <a:bodyPr>
            <a:normAutofit/>
          </a:bodyPr>
          <a:lstStyle/>
          <a:p>
            <a:pPr algn="ctr"/>
            <a:r>
              <a:rPr lang="en-US" dirty="0"/>
              <a:t>Resulting emittance &amp; errors for the linac</a:t>
            </a:r>
          </a:p>
        </p:txBody>
      </p:sp>
      <p:sp>
        <p:nvSpPr>
          <p:cNvPr id="4" name="Espace réservé du numéro de diapositive 3"/>
          <p:cNvSpPr>
            <a:spLocks noGrp="1"/>
          </p:cNvSpPr>
          <p:nvPr>
            <p:ph type="sldNum" sz="quarter" idx="10"/>
          </p:nvPr>
        </p:nvSpPr>
        <p:spPr/>
        <p:txBody>
          <a:bodyPr/>
          <a:lstStyle/>
          <a:p>
            <a:pPr>
              <a:defRPr/>
            </a:pPr>
            <a:fld id="{A8583651-B2E1-A249-B4E5-448B504B5C0C}" type="slidenum">
              <a:rPr lang="en-US" smtClean="0"/>
              <a:pPr>
                <a:defRPr/>
              </a:pPr>
              <a:t>8</a:t>
            </a:fld>
            <a:endParaRPr lang="en-US"/>
          </a:p>
        </p:txBody>
      </p:sp>
      <mc:AlternateContent xmlns:mc="http://schemas.openxmlformats.org/markup-compatibility/2006" xmlns:a14="http://schemas.microsoft.com/office/drawing/2010/main">
        <mc:Choice Requires="a14">
          <p:graphicFrame>
            <p:nvGraphicFramePr>
              <p:cNvPr id="3" name="Table 2">
                <a:extLst>
                  <a:ext uri="{FF2B5EF4-FFF2-40B4-BE49-F238E27FC236}">
                    <a16:creationId xmlns:a16="http://schemas.microsoft.com/office/drawing/2014/main" id="{696B8F7B-61AC-48B9-BACD-8E835F081F02}"/>
                  </a:ext>
                </a:extLst>
              </p:cNvPr>
              <p:cNvGraphicFramePr>
                <a:graphicFrameLocks noGrp="1"/>
              </p:cNvGraphicFramePr>
              <p:nvPr>
                <p:extLst>
                  <p:ext uri="{D42A27DB-BD31-4B8C-83A1-F6EECF244321}">
                    <p14:modId xmlns:p14="http://schemas.microsoft.com/office/powerpoint/2010/main" val="268899827"/>
                  </p:ext>
                </p:extLst>
              </p:nvPr>
            </p:nvGraphicFramePr>
            <p:xfrm>
              <a:off x="5037772" y="242882"/>
              <a:ext cx="4106227" cy="5633720"/>
            </p:xfrm>
            <a:graphic>
              <a:graphicData uri="http://schemas.openxmlformats.org/drawingml/2006/table">
                <a:tbl>
                  <a:tblPr firstRow="1" firstCol="1" bandRow="1">
                    <a:tableStyleId>{5C22544A-7EE6-4342-B048-85BDC9FD1C3A}</a:tableStyleId>
                  </a:tblPr>
                  <a:tblGrid>
                    <a:gridCol w="941705">
                      <a:extLst>
                        <a:ext uri="{9D8B030D-6E8A-4147-A177-3AD203B41FA5}">
                          <a16:colId xmlns:a16="http://schemas.microsoft.com/office/drawing/2014/main" val="411796477"/>
                        </a:ext>
                      </a:extLst>
                    </a:gridCol>
                    <a:gridCol w="2118042">
                      <a:extLst>
                        <a:ext uri="{9D8B030D-6E8A-4147-A177-3AD203B41FA5}">
                          <a16:colId xmlns:a16="http://schemas.microsoft.com/office/drawing/2014/main" val="2039149037"/>
                        </a:ext>
                      </a:extLst>
                    </a:gridCol>
                    <a:gridCol w="1046480">
                      <a:extLst>
                        <a:ext uri="{9D8B030D-6E8A-4147-A177-3AD203B41FA5}">
                          <a16:colId xmlns:a16="http://schemas.microsoft.com/office/drawing/2014/main" val="4147722169"/>
                        </a:ext>
                      </a:extLst>
                    </a:gridCol>
                  </a:tblGrid>
                  <a:tr h="370840">
                    <a:tc>
                      <a:txBody>
                        <a:bodyPr/>
                        <a:lstStyle/>
                        <a:p>
                          <a:pPr algn="ctr"/>
                          <a:endParaRPr lang="en-GB" dirty="0"/>
                        </a:p>
                      </a:txBody>
                      <a:tcPr anchor="ctr"/>
                    </a:tc>
                    <a:tc>
                      <a:txBody>
                        <a:bodyPr/>
                        <a:lstStyle/>
                        <a:p>
                          <a:pPr algn="ctr"/>
                          <a:r>
                            <a:rPr lang="en-GB" dirty="0"/>
                            <a:t>Parameters</a:t>
                          </a:r>
                        </a:p>
                      </a:txBody>
                      <a:tcPr anchor="ctr"/>
                    </a:tc>
                    <a:tc>
                      <a:txBody>
                        <a:bodyPr/>
                        <a:lstStyle/>
                        <a:p>
                          <a:pPr algn="ctr"/>
                          <a:r>
                            <a:rPr lang="en-GB" dirty="0"/>
                            <a:t>Errors (</a:t>
                          </a:r>
                          <a14:m>
                            <m:oMath xmlns:m="http://schemas.openxmlformats.org/officeDocument/2006/math">
                              <m:r>
                                <a:rPr lang="en-US" b="1" i="1" smtClean="0">
                                  <a:latin typeface="Cambria Math" panose="02040503050406030204" pitchFamily="18" charset="0"/>
                                </a:rPr>
                                <m:t>𝝈</m:t>
                              </m:r>
                            </m:oMath>
                          </a14:m>
                          <a:r>
                            <a:rPr lang="en-GB" dirty="0"/>
                            <a:t>)</a:t>
                          </a:r>
                        </a:p>
                      </a:txBody>
                      <a:tcPr anchor="ctr"/>
                    </a:tc>
                    <a:extLst>
                      <a:ext uri="{0D108BD9-81ED-4DB2-BD59-A6C34878D82A}">
                        <a16:rowId xmlns:a16="http://schemas.microsoft.com/office/drawing/2014/main" val="2161616683"/>
                      </a:ext>
                    </a:extLst>
                  </a:tr>
                  <a:tr h="370840">
                    <a:tc rowSpan="5">
                      <a:txBody>
                        <a:bodyPr/>
                        <a:lstStyle/>
                        <a:p>
                          <a:pPr algn="ctr"/>
                          <a:r>
                            <a:rPr lang="en-GB" dirty="0"/>
                            <a:t>Laser</a:t>
                          </a:r>
                        </a:p>
                      </a:txBody>
                      <a:tcPr anchor="ctr"/>
                    </a:tc>
                    <a:tc>
                      <a:txBody>
                        <a:bodyPr/>
                        <a:lstStyle/>
                        <a:p>
                          <a:pPr algn="ctr"/>
                          <a:r>
                            <a:rPr lang="en-GB" dirty="0"/>
                            <a:t>X/Y offset </a:t>
                          </a:r>
                          <a:br>
                            <a:rPr lang="en-GB" dirty="0"/>
                          </a:br>
                          <a:r>
                            <a:rPr lang="en-GB" dirty="0"/>
                            <a:t>(pointing instability)</a:t>
                          </a:r>
                        </a:p>
                      </a:txBody>
                      <a:tcPr anchor="ctr"/>
                    </a:tc>
                    <a:tc>
                      <a:txBody>
                        <a:bodyPr/>
                        <a:lstStyle/>
                        <a:p>
                          <a:pPr algn="ctr"/>
                          <a:r>
                            <a:rPr lang="en-GB" dirty="0"/>
                            <a:t>0.24 mm</a:t>
                          </a:r>
                        </a:p>
                      </a:txBody>
                      <a:tcPr anchor="ctr"/>
                    </a:tc>
                    <a:extLst>
                      <a:ext uri="{0D108BD9-81ED-4DB2-BD59-A6C34878D82A}">
                        <a16:rowId xmlns:a16="http://schemas.microsoft.com/office/drawing/2014/main" val="2126829652"/>
                      </a:ext>
                    </a:extLst>
                  </a:tr>
                  <a:tr h="370840">
                    <a:tc vMerge="1">
                      <a:txBody>
                        <a:bodyPr/>
                        <a:lstStyle/>
                        <a:p>
                          <a:pPr algn="ctr"/>
                          <a:endParaRPr lang="en-GB" dirty="0"/>
                        </a:p>
                      </a:txBody>
                      <a:tcPr/>
                    </a:tc>
                    <a:tc>
                      <a:txBody>
                        <a:bodyPr/>
                        <a:lstStyle/>
                        <a:p>
                          <a:pPr algn="ctr"/>
                          <a:r>
                            <a:rPr lang="en-GB" dirty="0"/>
                            <a:t>Pulse duration </a:t>
                          </a:r>
                          <a:br>
                            <a:rPr lang="en-GB" dirty="0"/>
                          </a:br>
                          <a:r>
                            <a:rPr lang="en-GB" dirty="0"/>
                            <a:t>fluctuations</a:t>
                          </a:r>
                        </a:p>
                      </a:txBody>
                      <a:tcPr anchor="ctr"/>
                    </a:tc>
                    <a:tc>
                      <a:txBody>
                        <a:bodyPr/>
                        <a:lstStyle/>
                        <a:p>
                          <a:pPr algn="ctr"/>
                          <a:r>
                            <a:rPr lang="en-GB" dirty="0"/>
                            <a:t>100 fs</a:t>
                          </a:r>
                        </a:p>
                      </a:txBody>
                      <a:tcPr anchor="ctr"/>
                    </a:tc>
                    <a:extLst>
                      <a:ext uri="{0D108BD9-81ED-4DB2-BD59-A6C34878D82A}">
                        <a16:rowId xmlns:a16="http://schemas.microsoft.com/office/drawing/2014/main" val="2585106030"/>
                      </a:ext>
                    </a:extLst>
                  </a:tr>
                  <a:tr h="370840">
                    <a:tc vMerge="1">
                      <a:txBody>
                        <a:bodyPr/>
                        <a:lstStyle/>
                        <a:p>
                          <a:pPr algn="ctr"/>
                          <a:endParaRPr lang="en-GB" dirty="0"/>
                        </a:p>
                      </a:txBody>
                      <a:tcPr/>
                    </a:tc>
                    <a:tc>
                      <a:txBody>
                        <a:bodyPr/>
                        <a:lstStyle/>
                        <a:p>
                          <a:pPr algn="ctr"/>
                          <a:r>
                            <a:rPr lang="en-GB" dirty="0"/>
                            <a:t>Arrival jitter</a:t>
                          </a:r>
                        </a:p>
                      </a:txBody>
                      <a:tcPr anchor="ctr"/>
                    </a:tc>
                    <a:tc>
                      <a:txBody>
                        <a:bodyPr/>
                        <a:lstStyle/>
                        <a:p>
                          <a:pPr algn="ctr"/>
                          <a:r>
                            <a:rPr lang="en-GB" dirty="0"/>
                            <a:t>1.0 </a:t>
                          </a:r>
                          <a:r>
                            <a:rPr lang="en-GB" dirty="0" err="1"/>
                            <a:t>ps</a:t>
                          </a:r>
                          <a:endParaRPr lang="en-GB" dirty="0"/>
                        </a:p>
                      </a:txBody>
                      <a:tcPr anchor="ctr"/>
                    </a:tc>
                    <a:extLst>
                      <a:ext uri="{0D108BD9-81ED-4DB2-BD59-A6C34878D82A}">
                        <a16:rowId xmlns:a16="http://schemas.microsoft.com/office/drawing/2014/main" val="2559328799"/>
                      </a:ext>
                    </a:extLst>
                  </a:tr>
                  <a:tr h="370840">
                    <a:tc vMerge="1">
                      <a:txBody>
                        <a:bodyPr/>
                        <a:lstStyle/>
                        <a:p>
                          <a:pPr algn="ctr"/>
                          <a:endParaRPr lang="en-GB" dirty="0"/>
                        </a:p>
                      </a:txBody>
                      <a:tcPr/>
                    </a:tc>
                    <a:tc>
                      <a:txBody>
                        <a:bodyPr/>
                        <a:lstStyle/>
                        <a:p>
                          <a:pPr algn="ctr"/>
                          <a:r>
                            <a:rPr lang="en-GB" dirty="0"/>
                            <a:t>Spot size</a:t>
                          </a:r>
                        </a:p>
                      </a:txBody>
                      <a:tcPr anchor="ctr"/>
                    </a:tc>
                    <a:tc>
                      <a:txBody>
                        <a:bodyPr/>
                        <a:lstStyle/>
                        <a:p>
                          <a:pPr algn="ctr"/>
                          <a:r>
                            <a:rPr lang="en-GB" dirty="0"/>
                            <a:t>0.01 mm</a:t>
                          </a:r>
                        </a:p>
                      </a:txBody>
                      <a:tcPr anchor="ctr"/>
                    </a:tc>
                    <a:extLst>
                      <a:ext uri="{0D108BD9-81ED-4DB2-BD59-A6C34878D82A}">
                        <a16:rowId xmlns:a16="http://schemas.microsoft.com/office/drawing/2014/main" val="1729823887"/>
                      </a:ext>
                    </a:extLst>
                  </a:tr>
                  <a:tr h="370840">
                    <a:tc vMerge="1">
                      <a:txBody>
                        <a:bodyPr/>
                        <a:lstStyle/>
                        <a:p>
                          <a:pPr algn="ctr"/>
                          <a:endParaRPr lang="en-GB" dirty="0"/>
                        </a:p>
                      </a:txBody>
                      <a:tcPr/>
                    </a:tc>
                    <a:tc>
                      <a:txBody>
                        <a:bodyPr/>
                        <a:lstStyle/>
                        <a:p>
                          <a:pPr algn="ctr"/>
                          <a:r>
                            <a:rPr lang="en-GB" dirty="0"/>
                            <a:t>Intensity/Charge </a:t>
                          </a:r>
                        </a:p>
                        <a:p>
                          <a:pPr algn="ctr"/>
                          <a:r>
                            <a:rPr lang="en-GB" dirty="0"/>
                            <a:t>fluctuations</a:t>
                          </a:r>
                        </a:p>
                      </a:txBody>
                      <a:tcPr anchor="ctr"/>
                    </a:tc>
                    <a:tc>
                      <a:txBody>
                        <a:bodyPr/>
                        <a:lstStyle/>
                        <a:p>
                          <a:pPr algn="ctr"/>
                          <a:r>
                            <a:rPr lang="en-GB" dirty="0"/>
                            <a:t>50 </a:t>
                          </a:r>
                          <a:r>
                            <a:rPr lang="en-GB" dirty="0" err="1"/>
                            <a:t>pC</a:t>
                          </a:r>
                          <a:endParaRPr lang="en-GB" dirty="0"/>
                        </a:p>
                      </a:txBody>
                      <a:tcPr anchor="ctr"/>
                    </a:tc>
                    <a:extLst>
                      <a:ext uri="{0D108BD9-81ED-4DB2-BD59-A6C34878D82A}">
                        <a16:rowId xmlns:a16="http://schemas.microsoft.com/office/drawing/2014/main" val="560033163"/>
                      </a:ext>
                    </a:extLst>
                  </a:tr>
                  <a:tr h="370840">
                    <a:tc>
                      <a:txBody>
                        <a:bodyPr/>
                        <a:lstStyle/>
                        <a:p>
                          <a:pPr algn="ctr"/>
                          <a:r>
                            <a:rPr lang="en-GB" dirty="0"/>
                            <a:t>RF gun</a:t>
                          </a:r>
                        </a:p>
                      </a:txBody>
                      <a:tcPr anchor="ctr"/>
                    </a:tc>
                    <a:tc>
                      <a:txBody>
                        <a:bodyPr/>
                        <a:lstStyle/>
                        <a:p>
                          <a:pPr algn="ctr"/>
                          <a:r>
                            <a:rPr lang="en-GB" dirty="0"/>
                            <a:t>Fluctuations in peak EF</a:t>
                          </a:r>
                        </a:p>
                      </a:txBody>
                      <a:tcPr anchor="ctr"/>
                    </a:tc>
                    <a:tc>
                      <a:txBody>
                        <a:bodyPr/>
                        <a:lstStyle/>
                        <a:p>
                          <a:pPr algn="ctr"/>
                          <a:r>
                            <a:rPr lang="en-GB" dirty="0"/>
                            <a:t>0.1%</a:t>
                          </a:r>
                        </a:p>
                      </a:txBody>
                      <a:tcPr anchor="ctr"/>
                    </a:tc>
                    <a:extLst>
                      <a:ext uri="{0D108BD9-81ED-4DB2-BD59-A6C34878D82A}">
                        <a16:rowId xmlns:a16="http://schemas.microsoft.com/office/drawing/2014/main" val="3462990660"/>
                      </a:ext>
                    </a:extLst>
                  </a:tr>
                  <a:tr h="370840">
                    <a:tc rowSpan="3">
                      <a:txBody>
                        <a:bodyPr/>
                        <a:lstStyle/>
                        <a:p>
                          <a:pPr algn="ctr"/>
                          <a:r>
                            <a:rPr lang="en-GB" dirty="0"/>
                            <a:t>Solenoid</a:t>
                          </a:r>
                        </a:p>
                      </a:txBody>
                      <a:tcPr anchor="ctr"/>
                    </a:tc>
                    <a:tc>
                      <a:txBody>
                        <a:bodyPr/>
                        <a:lstStyle/>
                        <a:p>
                          <a:pPr algn="ctr"/>
                          <a:r>
                            <a:rPr lang="en-GB" dirty="0"/>
                            <a:t>X/Y offset</a:t>
                          </a:r>
                        </a:p>
                      </a:txBody>
                      <a:tcPr anchor="ctr"/>
                    </a:tc>
                    <a:tc>
                      <a:txBody>
                        <a:bodyPr/>
                        <a:lstStyle/>
                        <a:p>
                          <a:pPr algn="ctr"/>
                          <a:r>
                            <a:rPr lang="en-GB" dirty="0"/>
                            <a:t>100 </a:t>
                          </a:r>
                          <a14:m>
                            <m:oMath xmlns:m="http://schemas.openxmlformats.org/officeDocument/2006/math">
                              <m:r>
                                <a:rPr lang="en-US" b="0" i="1" smtClean="0">
                                  <a:latin typeface="Cambria Math" panose="02040503050406030204" pitchFamily="18" charset="0"/>
                                </a:rPr>
                                <m:t>𝜇</m:t>
                              </m:r>
                            </m:oMath>
                          </a14:m>
                          <a:r>
                            <a:rPr lang="en-GB" dirty="0"/>
                            <a:t>m</a:t>
                          </a:r>
                        </a:p>
                      </a:txBody>
                      <a:tcPr anchor="ctr"/>
                    </a:tc>
                    <a:extLst>
                      <a:ext uri="{0D108BD9-81ED-4DB2-BD59-A6C34878D82A}">
                        <a16:rowId xmlns:a16="http://schemas.microsoft.com/office/drawing/2014/main" val="224713314"/>
                      </a:ext>
                    </a:extLst>
                  </a:tr>
                  <a:tr h="370840">
                    <a:tc vMerge="1">
                      <a:txBody>
                        <a:bodyPr/>
                        <a:lstStyle/>
                        <a:p>
                          <a:pPr algn="ctr"/>
                          <a:endParaRPr lang="en-GB" dirty="0"/>
                        </a:p>
                      </a:txBody>
                      <a:tcPr anchor="ctr"/>
                    </a:tc>
                    <a:tc>
                      <a:txBody>
                        <a:bodyPr/>
                        <a:lstStyle/>
                        <a:p>
                          <a:pPr algn="ctr"/>
                          <a:r>
                            <a:rPr lang="en-GB" dirty="0"/>
                            <a:t>X/Y tilts</a:t>
                          </a:r>
                        </a:p>
                      </a:txBody>
                      <a:tcPr anchor="ctr"/>
                    </a:tc>
                    <a:tc>
                      <a:txBody>
                        <a:bodyPr/>
                        <a:lstStyle/>
                        <a:p>
                          <a:pPr algn="ctr"/>
                          <a:r>
                            <a:rPr lang="en-GB" dirty="0"/>
                            <a:t>0.4 </a:t>
                          </a:r>
                          <a:r>
                            <a:rPr lang="en-GB" dirty="0" err="1"/>
                            <a:t>mrad</a:t>
                          </a:r>
                          <a:endParaRPr lang="en-GB" dirty="0"/>
                        </a:p>
                      </a:txBody>
                      <a:tcPr anchor="ctr"/>
                    </a:tc>
                    <a:extLst>
                      <a:ext uri="{0D108BD9-81ED-4DB2-BD59-A6C34878D82A}">
                        <a16:rowId xmlns:a16="http://schemas.microsoft.com/office/drawing/2014/main" val="270568191"/>
                      </a:ext>
                    </a:extLst>
                  </a:tr>
                  <a:tr h="370840">
                    <a:tc vMerge="1">
                      <a:txBody>
                        <a:bodyPr/>
                        <a:lstStyle/>
                        <a:p>
                          <a:pPr algn="ctr"/>
                          <a:endParaRPr lang="en-GB" dirty="0"/>
                        </a:p>
                      </a:txBody>
                      <a:tcPr anchor="ctr"/>
                    </a:tc>
                    <a:tc>
                      <a:txBody>
                        <a:bodyPr/>
                        <a:lstStyle/>
                        <a:p>
                          <a:pPr algn="ctr"/>
                          <a:r>
                            <a:rPr lang="en-GB" dirty="0"/>
                            <a:t>Fluctuations in peak MF</a:t>
                          </a:r>
                        </a:p>
                      </a:txBody>
                      <a:tcPr anchor="ctr"/>
                    </a:tc>
                    <a:tc>
                      <a:txBody>
                        <a:bodyPr/>
                        <a:lstStyle/>
                        <a:p>
                          <a:pPr algn="ctr"/>
                          <a:r>
                            <a:rPr lang="en-GB" dirty="0"/>
                            <a:t>0.01%</a:t>
                          </a:r>
                        </a:p>
                      </a:txBody>
                      <a:tcPr anchor="ctr"/>
                    </a:tc>
                    <a:extLst>
                      <a:ext uri="{0D108BD9-81ED-4DB2-BD59-A6C34878D82A}">
                        <a16:rowId xmlns:a16="http://schemas.microsoft.com/office/drawing/2014/main" val="1929076349"/>
                      </a:ext>
                    </a:extLst>
                  </a:tr>
                  <a:tr h="370840">
                    <a:tc rowSpan="4">
                      <a:txBody>
                        <a:bodyPr/>
                        <a:lstStyle/>
                        <a:p>
                          <a:pPr algn="ctr"/>
                          <a:r>
                            <a:rPr lang="en-GB" dirty="0"/>
                            <a:t>ACS</a:t>
                          </a:r>
                        </a:p>
                      </a:txBody>
                      <a:tcPr anchor="ctr"/>
                    </a:tc>
                    <a:tc>
                      <a:txBody>
                        <a:bodyPr/>
                        <a:lstStyle/>
                        <a:p>
                          <a:pPr algn="ctr"/>
                          <a:r>
                            <a:rPr lang="en-GB" dirty="0"/>
                            <a:t>X/Y offset</a:t>
                          </a:r>
                        </a:p>
                      </a:txBody>
                      <a:tcPr anchor="ctr"/>
                    </a:tc>
                    <a:tc>
                      <a:txBody>
                        <a:bodyPr/>
                        <a:lstStyle/>
                        <a:p>
                          <a:pPr algn="ctr"/>
                          <a:r>
                            <a:rPr lang="en-GB" dirty="0"/>
                            <a:t>100 </a:t>
                          </a:r>
                          <a14:m>
                            <m:oMath xmlns:m="http://schemas.openxmlformats.org/officeDocument/2006/math">
                              <m:r>
                                <a:rPr lang="en-US" b="0" i="1" smtClean="0">
                                  <a:latin typeface="Cambria Math" panose="02040503050406030204" pitchFamily="18" charset="0"/>
                                </a:rPr>
                                <m:t>𝜇</m:t>
                              </m:r>
                            </m:oMath>
                          </a14:m>
                          <a:r>
                            <a:rPr lang="en-GB" dirty="0"/>
                            <a:t>m</a:t>
                          </a:r>
                        </a:p>
                      </a:txBody>
                      <a:tcPr anchor="ctr"/>
                    </a:tc>
                    <a:extLst>
                      <a:ext uri="{0D108BD9-81ED-4DB2-BD59-A6C34878D82A}">
                        <a16:rowId xmlns:a16="http://schemas.microsoft.com/office/drawing/2014/main" val="2239684700"/>
                      </a:ext>
                    </a:extLst>
                  </a:tr>
                  <a:tr h="370840">
                    <a:tc vMerge="1">
                      <a:txBody>
                        <a:bodyPr/>
                        <a:lstStyle/>
                        <a:p>
                          <a:pPr algn="ctr"/>
                          <a:endParaRPr lang="en-GB" dirty="0"/>
                        </a:p>
                      </a:txBody>
                      <a:tcPr anchor="ctr"/>
                    </a:tc>
                    <a:tc>
                      <a:txBody>
                        <a:bodyPr/>
                        <a:lstStyle/>
                        <a:p>
                          <a:pPr algn="ctr"/>
                          <a:r>
                            <a:rPr lang="en-GB" dirty="0"/>
                            <a:t>X/Y tilt</a:t>
                          </a:r>
                        </a:p>
                      </a:txBody>
                      <a:tcPr anchor="ctr"/>
                    </a:tc>
                    <a:tc>
                      <a:txBody>
                        <a:bodyPr/>
                        <a:lstStyle/>
                        <a:p>
                          <a:pPr algn="ctr"/>
                          <a:r>
                            <a:rPr lang="en-GB" dirty="0"/>
                            <a:t>0.04 </a:t>
                          </a:r>
                          <a:r>
                            <a:rPr lang="en-GB" dirty="0" err="1"/>
                            <a:t>mrad</a:t>
                          </a:r>
                          <a:endParaRPr lang="en-GB" dirty="0"/>
                        </a:p>
                      </a:txBody>
                      <a:tcPr anchor="ctr"/>
                    </a:tc>
                    <a:extLst>
                      <a:ext uri="{0D108BD9-81ED-4DB2-BD59-A6C34878D82A}">
                        <a16:rowId xmlns:a16="http://schemas.microsoft.com/office/drawing/2014/main" val="2984553064"/>
                      </a:ext>
                    </a:extLst>
                  </a:tr>
                  <a:tr h="370840">
                    <a:tc vMerge="1">
                      <a:txBody>
                        <a:bodyPr/>
                        <a:lstStyle/>
                        <a:p>
                          <a:pPr algn="ctr"/>
                          <a:endParaRPr lang="en-GB" dirty="0"/>
                        </a:p>
                      </a:txBody>
                      <a:tcPr anchor="ctr"/>
                    </a:tc>
                    <a:tc>
                      <a:txBody>
                        <a:bodyPr/>
                        <a:lstStyle/>
                        <a:p>
                          <a:pPr algn="ctr"/>
                          <a:r>
                            <a:rPr lang="en-GB" dirty="0"/>
                            <a:t>Phase jitter</a:t>
                          </a:r>
                        </a:p>
                      </a:txBody>
                      <a:tcPr anchor="ctr"/>
                    </a:tc>
                    <a:tc>
                      <a:txBody>
                        <a:bodyPr/>
                        <a:lstStyle/>
                        <a:p>
                          <a:pPr algn="ctr"/>
                          <a:r>
                            <a:rPr lang="en-GB" dirty="0"/>
                            <a:t>1 deg.</a:t>
                          </a:r>
                        </a:p>
                      </a:txBody>
                      <a:tcPr anchor="ctr"/>
                    </a:tc>
                    <a:extLst>
                      <a:ext uri="{0D108BD9-81ED-4DB2-BD59-A6C34878D82A}">
                        <a16:rowId xmlns:a16="http://schemas.microsoft.com/office/drawing/2014/main" val="3641088530"/>
                      </a:ext>
                    </a:extLst>
                  </a:tr>
                  <a:tr h="370840">
                    <a:tc vMerge="1">
                      <a:txBody>
                        <a:bodyPr/>
                        <a:lstStyle/>
                        <a:p>
                          <a:pPr algn="ctr"/>
                          <a:endParaRPr lang="en-GB" dirty="0"/>
                        </a:p>
                      </a:txBody>
                      <a:tcPr anchor="ctr"/>
                    </a:tc>
                    <a:tc>
                      <a:txBody>
                        <a:bodyPr/>
                        <a:lstStyle/>
                        <a:p>
                          <a:pPr algn="ctr"/>
                          <a:r>
                            <a:rPr lang="en-GB" dirty="0"/>
                            <a:t>Fluctuations in peak EF</a:t>
                          </a:r>
                        </a:p>
                      </a:txBody>
                      <a:tcPr anchor="ctr"/>
                    </a:tc>
                    <a:tc>
                      <a:txBody>
                        <a:bodyPr/>
                        <a:lstStyle/>
                        <a:p>
                          <a:pPr algn="ctr"/>
                          <a:r>
                            <a:rPr lang="en-GB" dirty="0"/>
                            <a:t>0.1%</a:t>
                          </a:r>
                        </a:p>
                      </a:txBody>
                      <a:tcPr anchor="ctr"/>
                    </a:tc>
                    <a:extLst>
                      <a:ext uri="{0D108BD9-81ED-4DB2-BD59-A6C34878D82A}">
                        <a16:rowId xmlns:a16="http://schemas.microsoft.com/office/drawing/2014/main" val="1220402702"/>
                      </a:ext>
                    </a:extLst>
                  </a:tr>
                </a:tbl>
              </a:graphicData>
            </a:graphic>
          </p:graphicFrame>
        </mc:Choice>
        <mc:Fallback xmlns="">
          <p:graphicFrame>
            <p:nvGraphicFramePr>
              <p:cNvPr id="3" name="Table 2">
                <a:extLst>
                  <a:ext uri="{FF2B5EF4-FFF2-40B4-BE49-F238E27FC236}">
                    <a16:creationId xmlns:a16="http://schemas.microsoft.com/office/drawing/2014/main" id="{696B8F7B-61AC-48B9-BACD-8E835F081F02}"/>
                  </a:ext>
                </a:extLst>
              </p:cNvPr>
              <p:cNvGraphicFramePr>
                <a:graphicFrameLocks noGrp="1"/>
              </p:cNvGraphicFramePr>
              <p:nvPr>
                <p:extLst>
                  <p:ext uri="{D42A27DB-BD31-4B8C-83A1-F6EECF244321}">
                    <p14:modId xmlns:p14="http://schemas.microsoft.com/office/powerpoint/2010/main" val="268899827"/>
                  </p:ext>
                </p:extLst>
              </p:nvPr>
            </p:nvGraphicFramePr>
            <p:xfrm>
              <a:off x="5037772" y="242882"/>
              <a:ext cx="4106227" cy="5633720"/>
            </p:xfrm>
            <a:graphic>
              <a:graphicData uri="http://schemas.openxmlformats.org/drawingml/2006/table">
                <a:tbl>
                  <a:tblPr firstRow="1" firstCol="1" bandRow="1">
                    <a:tableStyleId>{5C22544A-7EE6-4342-B048-85BDC9FD1C3A}</a:tableStyleId>
                  </a:tblPr>
                  <a:tblGrid>
                    <a:gridCol w="941705">
                      <a:extLst>
                        <a:ext uri="{9D8B030D-6E8A-4147-A177-3AD203B41FA5}">
                          <a16:colId xmlns:a16="http://schemas.microsoft.com/office/drawing/2014/main" val="411796477"/>
                        </a:ext>
                      </a:extLst>
                    </a:gridCol>
                    <a:gridCol w="2118042">
                      <a:extLst>
                        <a:ext uri="{9D8B030D-6E8A-4147-A177-3AD203B41FA5}">
                          <a16:colId xmlns:a16="http://schemas.microsoft.com/office/drawing/2014/main" val="2039149037"/>
                        </a:ext>
                      </a:extLst>
                    </a:gridCol>
                    <a:gridCol w="1046480">
                      <a:extLst>
                        <a:ext uri="{9D8B030D-6E8A-4147-A177-3AD203B41FA5}">
                          <a16:colId xmlns:a16="http://schemas.microsoft.com/office/drawing/2014/main" val="4147722169"/>
                        </a:ext>
                      </a:extLst>
                    </a:gridCol>
                  </a:tblGrid>
                  <a:tr h="370840">
                    <a:tc>
                      <a:txBody>
                        <a:bodyPr/>
                        <a:lstStyle/>
                        <a:p>
                          <a:pPr algn="ctr"/>
                          <a:endParaRPr lang="en-GB" dirty="0"/>
                        </a:p>
                      </a:txBody>
                      <a:tcPr anchor="ctr"/>
                    </a:tc>
                    <a:tc>
                      <a:txBody>
                        <a:bodyPr/>
                        <a:lstStyle/>
                        <a:p>
                          <a:pPr algn="ctr"/>
                          <a:r>
                            <a:rPr lang="en-GB" dirty="0"/>
                            <a:t>Parameters</a:t>
                          </a:r>
                        </a:p>
                      </a:txBody>
                      <a:tcPr anchor="ctr"/>
                    </a:tc>
                    <a:tc>
                      <a:txBody>
                        <a:bodyPr/>
                        <a:lstStyle/>
                        <a:p>
                          <a:endParaRPr lang="en-US"/>
                        </a:p>
                      </a:txBody>
                      <a:tcPr anchor="ctr">
                        <a:blipFill>
                          <a:blip r:embed="rId2"/>
                          <a:stretch>
                            <a:fillRect l="-292442" t="-1639" r="-2907" b="-1422951"/>
                          </a:stretch>
                        </a:blipFill>
                      </a:tcPr>
                    </a:tc>
                    <a:extLst>
                      <a:ext uri="{0D108BD9-81ED-4DB2-BD59-A6C34878D82A}">
                        <a16:rowId xmlns:a16="http://schemas.microsoft.com/office/drawing/2014/main" val="2161616683"/>
                      </a:ext>
                    </a:extLst>
                  </a:tr>
                  <a:tr h="518160">
                    <a:tc rowSpan="5">
                      <a:txBody>
                        <a:bodyPr/>
                        <a:lstStyle/>
                        <a:p>
                          <a:pPr algn="ctr"/>
                          <a:r>
                            <a:rPr lang="en-GB" dirty="0"/>
                            <a:t>Laser</a:t>
                          </a:r>
                        </a:p>
                      </a:txBody>
                      <a:tcPr anchor="ctr"/>
                    </a:tc>
                    <a:tc>
                      <a:txBody>
                        <a:bodyPr/>
                        <a:lstStyle/>
                        <a:p>
                          <a:pPr algn="ctr"/>
                          <a:r>
                            <a:rPr lang="en-GB" dirty="0"/>
                            <a:t>X/Y offset </a:t>
                          </a:r>
                          <a:br>
                            <a:rPr lang="en-GB" dirty="0"/>
                          </a:br>
                          <a:r>
                            <a:rPr lang="en-GB" dirty="0"/>
                            <a:t>(pointing instability)</a:t>
                          </a:r>
                        </a:p>
                      </a:txBody>
                      <a:tcPr anchor="ctr"/>
                    </a:tc>
                    <a:tc>
                      <a:txBody>
                        <a:bodyPr/>
                        <a:lstStyle/>
                        <a:p>
                          <a:pPr algn="ctr"/>
                          <a:r>
                            <a:rPr lang="en-GB" dirty="0"/>
                            <a:t>0.24 mm</a:t>
                          </a:r>
                        </a:p>
                      </a:txBody>
                      <a:tcPr anchor="ctr"/>
                    </a:tc>
                    <a:extLst>
                      <a:ext uri="{0D108BD9-81ED-4DB2-BD59-A6C34878D82A}">
                        <a16:rowId xmlns:a16="http://schemas.microsoft.com/office/drawing/2014/main" val="2126829652"/>
                      </a:ext>
                    </a:extLst>
                  </a:tr>
                  <a:tr h="518160">
                    <a:tc vMerge="1">
                      <a:txBody>
                        <a:bodyPr/>
                        <a:lstStyle/>
                        <a:p>
                          <a:pPr algn="ctr"/>
                          <a:endParaRPr lang="en-GB" dirty="0"/>
                        </a:p>
                      </a:txBody>
                      <a:tcPr/>
                    </a:tc>
                    <a:tc>
                      <a:txBody>
                        <a:bodyPr/>
                        <a:lstStyle/>
                        <a:p>
                          <a:pPr algn="ctr"/>
                          <a:r>
                            <a:rPr lang="en-GB" dirty="0"/>
                            <a:t>Pulse duration </a:t>
                          </a:r>
                          <a:br>
                            <a:rPr lang="en-GB" dirty="0"/>
                          </a:br>
                          <a:r>
                            <a:rPr lang="en-GB" dirty="0"/>
                            <a:t>fluctuations</a:t>
                          </a:r>
                        </a:p>
                      </a:txBody>
                      <a:tcPr anchor="ctr"/>
                    </a:tc>
                    <a:tc>
                      <a:txBody>
                        <a:bodyPr/>
                        <a:lstStyle/>
                        <a:p>
                          <a:pPr algn="ctr"/>
                          <a:r>
                            <a:rPr lang="en-GB" dirty="0"/>
                            <a:t>100 fs</a:t>
                          </a:r>
                        </a:p>
                      </a:txBody>
                      <a:tcPr anchor="ctr"/>
                    </a:tc>
                    <a:extLst>
                      <a:ext uri="{0D108BD9-81ED-4DB2-BD59-A6C34878D82A}">
                        <a16:rowId xmlns:a16="http://schemas.microsoft.com/office/drawing/2014/main" val="2585106030"/>
                      </a:ext>
                    </a:extLst>
                  </a:tr>
                  <a:tr h="370840">
                    <a:tc vMerge="1">
                      <a:txBody>
                        <a:bodyPr/>
                        <a:lstStyle/>
                        <a:p>
                          <a:pPr algn="ctr"/>
                          <a:endParaRPr lang="en-GB" dirty="0"/>
                        </a:p>
                      </a:txBody>
                      <a:tcPr/>
                    </a:tc>
                    <a:tc>
                      <a:txBody>
                        <a:bodyPr/>
                        <a:lstStyle/>
                        <a:p>
                          <a:pPr algn="ctr"/>
                          <a:r>
                            <a:rPr lang="en-GB" dirty="0"/>
                            <a:t>Arrival jitter</a:t>
                          </a:r>
                        </a:p>
                      </a:txBody>
                      <a:tcPr anchor="ctr"/>
                    </a:tc>
                    <a:tc>
                      <a:txBody>
                        <a:bodyPr/>
                        <a:lstStyle/>
                        <a:p>
                          <a:pPr algn="ctr"/>
                          <a:r>
                            <a:rPr lang="en-GB" dirty="0"/>
                            <a:t>1.0 </a:t>
                          </a:r>
                          <a:r>
                            <a:rPr lang="en-GB" dirty="0" err="1"/>
                            <a:t>ps</a:t>
                          </a:r>
                          <a:endParaRPr lang="en-GB" dirty="0"/>
                        </a:p>
                      </a:txBody>
                      <a:tcPr anchor="ctr"/>
                    </a:tc>
                    <a:extLst>
                      <a:ext uri="{0D108BD9-81ED-4DB2-BD59-A6C34878D82A}">
                        <a16:rowId xmlns:a16="http://schemas.microsoft.com/office/drawing/2014/main" val="2559328799"/>
                      </a:ext>
                    </a:extLst>
                  </a:tr>
                  <a:tr h="370840">
                    <a:tc vMerge="1">
                      <a:txBody>
                        <a:bodyPr/>
                        <a:lstStyle/>
                        <a:p>
                          <a:pPr algn="ctr"/>
                          <a:endParaRPr lang="en-GB" dirty="0"/>
                        </a:p>
                      </a:txBody>
                      <a:tcPr/>
                    </a:tc>
                    <a:tc>
                      <a:txBody>
                        <a:bodyPr/>
                        <a:lstStyle/>
                        <a:p>
                          <a:pPr algn="ctr"/>
                          <a:r>
                            <a:rPr lang="en-GB" dirty="0"/>
                            <a:t>Spot size</a:t>
                          </a:r>
                        </a:p>
                      </a:txBody>
                      <a:tcPr anchor="ctr"/>
                    </a:tc>
                    <a:tc>
                      <a:txBody>
                        <a:bodyPr/>
                        <a:lstStyle/>
                        <a:p>
                          <a:pPr algn="ctr"/>
                          <a:r>
                            <a:rPr lang="en-GB" dirty="0"/>
                            <a:t>0.01 mm</a:t>
                          </a:r>
                        </a:p>
                      </a:txBody>
                      <a:tcPr anchor="ctr"/>
                    </a:tc>
                    <a:extLst>
                      <a:ext uri="{0D108BD9-81ED-4DB2-BD59-A6C34878D82A}">
                        <a16:rowId xmlns:a16="http://schemas.microsoft.com/office/drawing/2014/main" val="1729823887"/>
                      </a:ext>
                    </a:extLst>
                  </a:tr>
                  <a:tr h="518160">
                    <a:tc vMerge="1">
                      <a:txBody>
                        <a:bodyPr/>
                        <a:lstStyle/>
                        <a:p>
                          <a:pPr algn="ctr"/>
                          <a:endParaRPr lang="en-GB" dirty="0"/>
                        </a:p>
                      </a:txBody>
                      <a:tcPr/>
                    </a:tc>
                    <a:tc>
                      <a:txBody>
                        <a:bodyPr/>
                        <a:lstStyle/>
                        <a:p>
                          <a:pPr algn="ctr"/>
                          <a:r>
                            <a:rPr lang="en-GB" dirty="0"/>
                            <a:t>Intensity/Charge </a:t>
                          </a:r>
                        </a:p>
                        <a:p>
                          <a:pPr algn="ctr"/>
                          <a:r>
                            <a:rPr lang="en-GB" dirty="0"/>
                            <a:t>fluctuations</a:t>
                          </a:r>
                        </a:p>
                      </a:txBody>
                      <a:tcPr anchor="ctr"/>
                    </a:tc>
                    <a:tc>
                      <a:txBody>
                        <a:bodyPr/>
                        <a:lstStyle/>
                        <a:p>
                          <a:pPr algn="ctr"/>
                          <a:r>
                            <a:rPr lang="en-GB" dirty="0"/>
                            <a:t>50 </a:t>
                          </a:r>
                          <a:r>
                            <a:rPr lang="en-GB" dirty="0" err="1"/>
                            <a:t>pC</a:t>
                          </a:r>
                          <a:endParaRPr lang="en-GB" dirty="0"/>
                        </a:p>
                      </a:txBody>
                      <a:tcPr anchor="ctr"/>
                    </a:tc>
                    <a:extLst>
                      <a:ext uri="{0D108BD9-81ED-4DB2-BD59-A6C34878D82A}">
                        <a16:rowId xmlns:a16="http://schemas.microsoft.com/office/drawing/2014/main" val="560033163"/>
                      </a:ext>
                    </a:extLst>
                  </a:tr>
                  <a:tr h="370840">
                    <a:tc>
                      <a:txBody>
                        <a:bodyPr/>
                        <a:lstStyle/>
                        <a:p>
                          <a:pPr algn="ctr"/>
                          <a:r>
                            <a:rPr lang="en-GB" dirty="0"/>
                            <a:t>RF gun</a:t>
                          </a:r>
                        </a:p>
                      </a:txBody>
                      <a:tcPr anchor="ctr"/>
                    </a:tc>
                    <a:tc>
                      <a:txBody>
                        <a:bodyPr/>
                        <a:lstStyle/>
                        <a:p>
                          <a:pPr algn="ctr"/>
                          <a:r>
                            <a:rPr lang="en-GB" dirty="0"/>
                            <a:t>Fluctuations in peak EF</a:t>
                          </a:r>
                        </a:p>
                      </a:txBody>
                      <a:tcPr anchor="ctr"/>
                    </a:tc>
                    <a:tc>
                      <a:txBody>
                        <a:bodyPr/>
                        <a:lstStyle/>
                        <a:p>
                          <a:pPr algn="ctr"/>
                          <a:r>
                            <a:rPr lang="en-GB" dirty="0"/>
                            <a:t>0.1%</a:t>
                          </a:r>
                        </a:p>
                      </a:txBody>
                      <a:tcPr anchor="ctr"/>
                    </a:tc>
                    <a:extLst>
                      <a:ext uri="{0D108BD9-81ED-4DB2-BD59-A6C34878D82A}">
                        <a16:rowId xmlns:a16="http://schemas.microsoft.com/office/drawing/2014/main" val="3462990660"/>
                      </a:ext>
                    </a:extLst>
                  </a:tr>
                  <a:tr h="370840">
                    <a:tc rowSpan="3">
                      <a:txBody>
                        <a:bodyPr/>
                        <a:lstStyle/>
                        <a:p>
                          <a:pPr algn="ctr"/>
                          <a:r>
                            <a:rPr lang="en-GB" dirty="0"/>
                            <a:t>Solenoid</a:t>
                          </a:r>
                        </a:p>
                      </a:txBody>
                      <a:tcPr anchor="ctr"/>
                    </a:tc>
                    <a:tc>
                      <a:txBody>
                        <a:bodyPr/>
                        <a:lstStyle/>
                        <a:p>
                          <a:pPr algn="ctr"/>
                          <a:r>
                            <a:rPr lang="en-GB" dirty="0"/>
                            <a:t>X/Y offset</a:t>
                          </a:r>
                        </a:p>
                      </a:txBody>
                      <a:tcPr anchor="ctr"/>
                    </a:tc>
                    <a:tc>
                      <a:txBody>
                        <a:bodyPr/>
                        <a:lstStyle/>
                        <a:p>
                          <a:endParaRPr lang="en-US"/>
                        </a:p>
                      </a:txBody>
                      <a:tcPr anchor="ctr">
                        <a:blipFill>
                          <a:blip r:embed="rId2"/>
                          <a:stretch>
                            <a:fillRect l="-292442" t="-819672" r="-2907" b="-604918"/>
                          </a:stretch>
                        </a:blipFill>
                      </a:tcPr>
                    </a:tc>
                    <a:extLst>
                      <a:ext uri="{0D108BD9-81ED-4DB2-BD59-A6C34878D82A}">
                        <a16:rowId xmlns:a16="http://schemas.microsoft.com/office/drawing/2014/main" val="224713314"/>
                      </a:ext>
                    </a:extLst>
                  </a:tr>
                  <a:tr h="370840">
                    <a:tc vMerge="1">
                      <a:txBody>
                        <a:bodyPr/>
                        <a:lstStyle/>
                        <a:p>
                          <a:pPr algn="ctr"/>
                          <a:endParaRPr lang="en-GB" dirty="0"/>
                        </a:p>
                      </a:txBody>
                      <a:tcPr anchor="ctr"/>
                    </a:tc>
                    <a:tc>
                      <a:txBody>
                        <a:bodyPr/>
                        <a:lstStyle/>
                        <a:p>
                          <a:pPr algn="ctr"/>
                          <a:r>
                            <a:rPr lang="en-GB" dirty="0"/>
                            <a:t>X/Y tilts</a:t>
                          </a:r>
                        </a:p>
                      </a:txBody>
                      <a:tcPr anchor="ctr"/>
                    </a:tc>
                    <a:tc>
                      <a:txBody>
                        <a:bodyPr/>
                        <a:lstStyle/>
                        <a:p>
                          <a:pPr algn="ctr"/>
                          <a:r>
                            <a:rPr lang="en-GB" dirty="0"/>
                            <a:t>0.4 </a:t>
                          </a:r>
                          <a:r>
                            <a:rPr lang="en-GB" dirty="0" err="1"/>
                            <a:t>mrad</a:t>
                          </a:r>
                          <a:endParaRPr lang="en-GB" dirty="0"/>
                        </a:p>
                      </a:txBody>
                      <a:tcPr anchor="ctr"/>
                    </a:tc>
                    <a:extLst>
                      <a:ext uri="{0D108BD9-81ED-4DB2-BD59-A6C34878D82A}">
                        <a16:rowId xmlns:a16="http://schemas.microsoft.com/office/drawing/2014/main" val="270568191"/>
                      </a:ext>
                    </a:extLst>
                  </a:tr>
                  <a:tr h="370840">
                    <a:tc vMerge="1">
                      <a:txBody>
                        <a:bodyPr/>
                        <a:lstStyle/>
                        <a:p>
                          <a:pPr algn="ctr"/>
                          <a:endParaRPr lang="en-GB" dirty="0"/>
                        </a:p>
                      </a:txBody>
                      <a:tcPr anchor="ctr"/>
                    </a:tc>
                    <a:tc>
                      <a:txBody>
                        <a:bodyPr/>
                        <a:lstStyle/>
                        <a:p>
                          <a:pPr algn="ctr"/>
                          <a:r>
                            <a:rPr lang="en-GB" dirty="0"/>
                            <a:t>Fluctuations in peak MF</a:t>
                          </a:r>
                        </a:p>
                      </a:txBody>
                      <a:tcPr anchor="ctr"/>
                    </a:tc>
                    <a:tc>
                      <a:txBody>
                        <a:bodyPr/>
                        <a:lstStyle/>
                        <a:p>
                          <a:pPr algn="ctr"/>
                          <a:r>
                            <a:rPr lang="en-GB" dirty="0"/>
                            <a:t>0.01%</a:t>
                          </a:r>
                        </a:p>
                      </a:txBody>
                      <a:tcPr anchor="ctr"/>
                    </a:tc>
                    <a:extLst>
                      <a:ext uri="{0D108BD9-81ED-4DB2-BD59-A6C34878D82A}">
                        <a16:rowId xmlns:a16="http://schemas.microsoft.com/office/drawing/2014/main" val="1929076349"/>
                      </a:ext>
                    </a:extLst>
                  </a:tr>
                  <a:tr h="370840">
                    <a:tc rowSpan="4">
                      <a:txBody>
                        <a:bodyPr/>
                        <a:lstStyle/>
                        <a:p>
                          <a:pPr algn="ctr"/>
                          <a:r>
                            <a:rPr lang="en-GB" dirty="0"/>
                            <a:t>ACS</a:t>
                          </a:r>
                        </a:p>
                      </a:txBody>
                      <a:tcPr anchor="ctr"/>
                    </a:tc>
                    <a:tc>
                      <a:txBody>
                        <a:bodyPr/>
                        <a:lstStyle/>
                        <a:p>
                          <a:pPr algn="ctr"/>
                          <a:r>
                            <a:rPr lang="en-GB" dirty="0"/>
                            <a:t>X/Y offset</a:t>
                          </a:r>
                        </a:p>
                      </a:txBody>
                      <a:tcPr anchor="ctr"/>
                    </a:tc>
                    <a:tc>
                      <a:txBody>
                        <a:bodyPr/>
                        <a:lstStyle/>
                        <a:p>
                          <a:endParaRPr lang="en-US"/>
                        </a:p>
                      </a:txBody>
                      <a:tcPr anchor="ctr">
                        <a:blipFill>
                          <a:blip r:embed="rId2"/>
                          <a:stretch>
                            <a:fillRect l="-292442" t="-1119672" r="-2907" b="-304918"/>
                          </a:stretch>
                        </a:blipFill>
                      </a:tcPr>
                    </a:tc>
                    <a:extLst>
                      <a:ext uri="{0D108BD9-81ED-4DB2-BD59-A6C34878D82A}">
                        <a16:rowId xmlns:a16="http://schemas.microsoft.com/office/drawing/2014/main" val="2239684700"/>
                      </a:ext>
                    </a:extLst>
                  </a:tr>
                  <a:tr h="370840">
                    <a:tc vMerge="1">
                      <a:txBody>
                        <a:bodyPr/>
                        <a:lstStyle/>
                        <a:p>
                          <a:pPr algn="ctr"/>
                          <a:endParaRPr lang="en-GB" dirty="0"/>
                        </a:p>
                      </a:txBody>
                      <a:tcPr anchor="ctr"/>
                    </a:tc>
                    <a:tc>
                      <a:txBody>
                        <a:bodyPr/>
                        <a:lstStyle/>
                        <a:p>
                          <a:pPr algn="ctr"/>
                          <a:r>
                            <a:rPr lang="en-GB" dirty="0"/>
                            <a:t>X/Y tilt</a:t>
                          </a:r>
                        </a:p>
                      </a:txBody>
                      <a:tcPr anchor="ctr"/>
                    </a:tc>
                    <a:tc>
                      <a:txBody>
                        <a:bodyPr/>
                        <a:lstStyle/>
                        <a:p>
                          <a:pPr algn="ctr"/>
                          <a:r>
                            <a:rPr lang="en-GB" dirty="0"/>
                            <a:t>0.04 </a:t>
                          </a:r>
                          <a:r>
                            <a:rPr lang="en-GB" dirty="0" err="1"/>
                            <a:t>mrad</a:t>
                          </a:r>
                          <a:endParaRPr lang="en-GB" dirty="0"/>
                        </a:p>
                      </a:txBody>
                      <a:tcPr anchor="ctr"/>
                    </a:tc>
                    <a:extLst>
                      <a:ext uri="{0D108BD9-81ED-4DB2-BD59-A6C34878D82A}">
                        <a16:rowId xmlns:a16="http://schemas.microsoft.com/office/drawing/2014/main" val="2984553064"/>
                      </a:ext>
                    </a:extLst>
                  </a:tr>
                  <a:tr h="370840">
                    <a:tc vMerge="1">
                      <a:txBody>
                        <a:bodyPr/>
                        <a:lstStyle/>
                        <a:p>
                          <a:pPr algn="ctr"/>
                          <a:endParaRPr lang="en-GB" dirty="0"/>
                        </a:p>
                      </a:txBody>
                      <a:tcPr anchor="ctr"/>
                    </a:tc>
                    <a:tc>
                      <a:txBody>
                        <a:bodyPr/>
                        <a:lstStyle/>
                        <a:p>
                          <a:pPr algn="ctr"/>
                          <a:r>
                            <a:rPr lang="en-GB" dirty="0"/>
                            <a:t>Phase jitter</a:t>
                          </a:r>
                        </a:p>
                      </a:txBody>
                      <a:tcPr anchor="ctr"/>
                    </a:tc>
                    <a:tc>
                      <a:txBody>
                        <a:bodyPr/>
                        <a:lstStyle/>
                        <a:p>
                          <a:pPr algn="ctr"/>
                          <a:r>
                            <a:rPr lang="en-GB" dirty="0"/>
                            <a:t>1 deg.</a:t>
                          </a:r>
                        </a:p>
                      </a:txBody>
                      <a:tcPr anchor="ctr"/>
                    </a:tc>
                    <a:extLst>
                      <a:ext uri="{0D108BD9-81ED-4DB2-BD59-A6C34878D82A}">
                        <a16:rowId xmlns:a16="http://schemas.microsoft.com/office/drawing/2014/main" val="3641088530"/>
                      </a:ext>
                    </a:extLst>
                  </a:tr>
                  <a:tr h="370840">
                    <a:tc vMerge="1">
                      <a:txBody>
                        <a:bodyPr/>
                        <a:lstStyle/>
                        <a:p>
                          <a:pPr algn="ctr"/>
                          <a:endParaRPr lang="en-GB" dirty="0"/>
                        </a:p>
                      </a:txBody>
                      <a:tcPr anchor="ctr"/>
                    </a:tc>
                    <a:tc>
                      <a:txBody>
                        <a:bodyPr/>
                        <a:lstStyle/>
                        <a:p>
                          <a:pPr algn="ctr"/>
                          <a:r>
                            <a:rPr lang="en-GB" dirty="0"/>
                            <a:t>Fluctuations in peak EF</a:t>
                          </a:r>
                        </a:p>
                      </a:txBody>
                      <a:tcPr anchor="ctr"/>
                    </a:tc>
                    <a:tc>
                      <a:txBody>
                        <a:bodyPr/>
                        <a:lstStyle/>
                        <a:p>
                          <a:pPr algn="ctr"/>
                          <a:r>
                            <a:rPr lang="en-GB" dirty="0"/>
                            <a:t>0.1%</a:t>
                          </a:r>
                        </a:p>
                      </a:txBody>
                      <a:tcPr anchor="ctr"/>
                    </a:tc>
                    <a:extLst>
                      <a:ext uri="{0D108BD9-81ED-4DB2-BD59-A6C34878D82A}">
                        <a16:rowId xmlns:a16="http://schemas.microsoft.com/office/drawing/2014/main" val="1220402702"/>
                      </a:ext>
                    </a:extLst>
                  </a:tr>
                </a:tbl>
              </a:graphicData>
            </a:graphic>
          </p:graphicFrame>
        </mc:Fallback>
      </mc:AlternateContent>
      <p:pic>
        <p:nvPicPr>
          <p:cNvPr id="7" name="Picture 6">
            <a:extLst>
              <a:ext uri="{FF2B5EF4-FFF2-40B4-BE49-F238E27FC236}">
                <a16:creationId xmlns:a16="http://schemas.microsoft.com/office/drawing/2014/main" id="{AF04970D-D349-4971-A4E8-143976468060}"/>
              </a:ext>
            </a:extLst>
          </p:cNvPr>
          <p:cNvPicPr>
            <a:picLocks noChangeAspect="1"/>
          </p:cNvPicPr>
          <p:nvPr/>
        </p:nvPicPr>
        <p:blipFill>
          <a:blip r:embed="rId3"/>
          <a:stretch>
            <a:fillRect/>
          </a:stretch>
        </p:blipFill>
        <p:spPr>
          <a:xfrm>
            <a:off x="177772" y="1461096"/>
            <a:ext cx="3240000" cy="2448311"/>
          </a:xfrm>
          <a:prstGeom prst="rect">
            <a:avLst/>
          </a:prstGeom>
        </p:spPr>
      </p:pic>
      <p:pic>
        <p:nvPicPr>
          <p:cNvPr id="8" name="Picture 7" descr="A close up of a map&#10;&#10;Description generated with very high confidence">
            <a:extLst>
              <a:ext uri="{FF2B5EF4-FFF2-40B4-BE49-F238E27FC236}">
                <a16:creationId xmlns:a16="http://schemas.microsoft.com/office/drawing/2014/main" id="{A89B55BA-0D33-4036-8371-4ABE5610C974}"/>
              </a:ext>
            </a:extLst>
          </p:cNvPr>
          <p:cNvPicPr>
            <a:picLocks noChangeAspect="1"/>
          </p:cNvPicPr>
          <p:nvPr/>
        </p:nvPicPr>
        <p:blipFill>
          <a:blip r:embed="rId4"/>
          <a:stretch>
            <a:fillRect/>
          </a:stretch>
        </p:blipFill>
        <p:spPr>
          <a:xfrm>
            <a:off x="1654571" y="4074249"/>
            <a:ext cx="3240000" cy="2420216"/>
          </a:xfrm>
          <a:prstGeom prst="rect">
            <a:avLst/>
          </a:prstGeom>
        </p:spPr>
      </p:pic>
      <p:sp>
        <p:nvSpPr>
          <p:cNvPr id="9" name="TextBox 8">
            <a:extLst>
              <a:ext uri="{FF2B5EF4-FFF2-40B4-BE49-F238E27FC236}">
                <a16:creationId xmlns:a16="http://schemas.microsoft.com/office/drawing/2014/main" id="{AD37BFCC-A855-4D5E-B33F-347E2057101E}"/>
              </a:ext>
            </a:extLst>
          </p:cNvPr>
          <p:cNvSpPr txBox="1"/>
          <p:nvPr/>
        </p:nvSpPr>
        <p:spPr>
          <a:xfrm>
            <a:off x="3520886" y="1538531"/>
            <a:ext cx="1413771" cy="1600438"/>
          </a:xfrm>
          <a:prstGeom prst="rect">
            <a:avLst/>
          </a:prstGeom>
          <a:noFill/>
        </p:spPr>
        <p:txBody>
          <a:bodyPr wrap="square" rtlCol="0" anchor="ctr">
            <a:spAutoFit/>
          </a:bodyPr>
          <a:lstStyle/>
          <a:p>
            <a:r>
              <a:rPr lang="en-US" sz="1400" b="1" dirty="0"/>
              <a:t>Dominated by: </a:t>
            </a:r>
          </a:p>
          <a:p>
            <a:endParaRPr lang="en-US" sz="1400" b="1" dirty="0"/>
          </a:p>
          <a:p>
            <a:pPr marL="266700" indent="-266700">
              <a:buFont typeface="+mj-lt"/>
              <a:buAutoNum type="romanLcPeriod"/>
            </a:pPr>
            <a:r>
              <a:rPr lang="en-US" sz="1400" b="1" dirty="0"/>
              <a:t>laser X/Y offsets</a:t>
            </a:r>
          </a:p>
          <a:p>
            <a:pPr marL="266700" indent="-266700">
              <a:buFont typeface="+mj-lt"/>
              <a:buAutoNum type="romanLcPeriod"/>
            </a:pPr>
            <a:endParaRPr lang="en-US" sz="1400" b="1" dirty="0"/>
          </a:p>
          <a:p>
            <a:pPr marL="266700" indent="-266700">
              <a:buFont typeface="+mj-lt"/>
              <a:buAutoNum type="romanLcPeriod"/>
            </a:pPr>
            <a:r>
              <a:rPr lang="en-US" sz="1400" b="1" dirty="0"/>
              <a:t>solenoid tilts</a:t>
            </a:r>
          </a:p>
        </p:txBody>
      </p:sp>
      <p:sp>
        <p:nvSpPr>
          <p:cNvPr id="10" name="TextBox 9">
            <a:extLst>
              <a:ext uri="{FF2B5EF4-FFF2-40B4-BE49-F238E27FC236}">
                <a16:creationId xmlns:a16="http://schemas.microsoft.com/office/drawing/2014/main" id="{D8021C1F-1E52-48A6-B1F9-A737908C2FA4}"/>
              </a:ext>
            </a:extLst>
          </p:cNvPr>
          <p:cNvSpPr txBox="1"/>
          <p:nvPr/>
        </p:nvSpPr>
        <p:spPr>
          <a:xfrm>
            <a:off x="179855" y="4922495"/>
            <a:ext cx="1474716" cy="954107"/>
          </a:xfrm>
          <a:prstGeom prst="rect">
            <a:avLst/>
          </a:prstGeom>
          <a:noFill/>
        </p:spPr>
        <p:txBody>
          <a:bodyPr wrap="square" rtlCol="0">
            <a:spAutoFit/>
          </a:bodyPr>
          <a:lstStyle/>
          <a:p>
            <a:r>
              <a:rPr lang="en-US" sz="1400" b="1" dirty="0"/>
              <a:t>Dominated by:</a:t>
            </a:r>
          </a:p>
          <a:p>
            <a:endParaRPr lang="en-US" sz="1400" b="1" dirty="0"/>
          </a:p>
          <a:p>
            <a:pPr marL="266700" indent="-266700">
              <a:buFont typeface="+mj-lt"/>
              <a:buAutoNum type="romanLcPeriod"/>
            </a:pPr>
            <a:r>
              <a:rPr lang="en-US" sz="1400" b="1" dirty="0"/>
              <a:t>ACS phase jitter</a:t>
            </a:r>
          </a:p>
        </p:txBody>
      </p:sp>
    </p:spTree>
    <p:extLst>
      <p:ext uri="{BB962C8B-B14F-4D97-AF65-F5344CB8AC3E}">
        <p14:creationId xmlns:p14="http://schemas.microsoft.com/office/powerpoint/2010/main" val="34226571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F6BA7AB-E4AA-458E-8AC4-AFF46C64ACFB}"/>
              </a:ext>
            </a:extLst>
          </p:cNvPr>
          <p:cNvSpPr>
            <a:spLocks noGrp="1"/>
          </p:cNvSpPr>
          <p:nvPr>
            <p:ph type="title"/>
          </p:nvPr>
        </p:nvSpPr>
        <p:spPr/>
        <p:txBody>
          <a:bodyPr/>
          <a:lstStyle/>
          <a:p>
            <a:r>
              <a:rPr lang="en-US" dirty="0"/>
              <a:t>Different working points for </a:t>
            </a:r>
            <a:r>
              <a:rPr lang="en-US" dirty="0" err="1"/>
              <a:t>ThomX</a:t>
            </a:r>
            <a:endParaRPr lang="en-US" dirty="0"/>
          </a:p>
        </p:txBody>
      </p:sp>
      <p:sp>
        <p:nvSpPr>
          <p:cNvPr id="6" name="Text Placeholder 5">
            <a:extLst>
              <a:ext uri="{FF2B5EF4-FFF2-40B4-BE49-F238E27FC236}">
                <a16:creationId xmlns:a16="http://schemas.microsoft.com/office/drawing/2014/main" id="{52D340DD-BA40-40C6-ABB6-D4BECA2952F2}"/>
              </a:ext>
            </a:extLst>
          </p:cNvPr>
          <p:cNvSpPr>
            <a:spLocks noGrp="1"/>
          </p:cNvSpPr>
          <p:nvPr>
            <p:ph type="body" idx="1"/>
          </p:nvPr>
        </p:nvSpPr>
        <p:spPr/>
        <p:txBody>
          <a:bodyPr/>
          <a:lstStyle/>
          <a:p>
            <a:r>
              <a:rPr lang="en-US" dirty="0"/>
              <a:t>To meet the requirements of various X-ray users</a:t>
            </a:r>
          </a:p>
        </p:txBody>
      </p:sp>
      <p:sp>
        <p:nvSpPr>
          <p:cNvPr id="4" name="Slide Number Placeholder 3">
            <a:extLst>
              <a:ext uri="{FF2B5EF4-FFF2-40B4-BE49-F238E27FC236}">
                <a16:creationId xmlns:a16="http://schemas.microsoft.com/office/drawing/2014/main" id="{136476B6-E1FE-4C01-98F9-7FBD4BD033F4}"/>
              </a:ext>
            </a:extLst>
          </p:cNvPr>
          <p:cNvSpPr>
            <a:spLocks noGrp="1"/>
          </p:cNvSpPr>
          <p:nvPr>
            <p:ph type="sldNum" sz="quarter" idx="10"/>
          </p:nvPr>
        </p:nvSpPr>
        <p:spPr/>
        <p:txBody>
          <a:bodyPr/>
          <a:lstStyle/>
          <a:p>
            <a:pPr>
              <a:defRPr/>
            </a:pPr>
            <a:fld id="{A8583651-B2E1-A249-B4E5-448B504B5C0C}" type="slidenum">
              <a:rPr lang="en-US" smtClean="0"/>
              <a:pPr>
                <a:defRPr/>
              </a:pPr>
              <a:t>9</a:t>
            </a:fld>
            <a:endParaRPr lang="en-US"/>
          </a:p>
        </p:txBody>
      </p:sp>
    </p:spTree>
    <p:extLst>
      <p:ext uri="{BB962C8B-B14F-4D97-AF65-F5344CB8AC3E}">
        <p14:creationId xmlns:p14="http://schemas.microsoft.com/office/powerpoint/2010/main" val="399171864"/>
      </p:ext>
    </p:extLst>
  </p:cSld>
  <p:clrMapOvr>
    <a:masterClrMapping/>
  </p:clrMapOvr>
</p:sld>
</file>

<file path=ppt/theme/theme1.xml><?xml version="1.0" encoding="utf-8"?>
<a:theme xmlns:a="http://schemas.openxmlformats.org/drawingml/2006/main" name="ThomX-3">
  <a:themeElements>
    <a:clrScheme name="Personnalisée 3">
      <a:dk1>
        <a:sysClr val="windowText" lastClr="000000"/>
      </a:dk1>
      <a:lt1>
        <a:sysClr val="window" lastClr="FFFFFF"/>
      </a:lt1>
      <a:dk2>
        <a:srgbClr val="2C3C43"/>
      </a:dk2>
      <a:lt2>
        <a:srgbClr val="EBEBEB"/>
      </a:lt2>
      <a:accent1>
        <a:srgbClr val="FF8000"/>
      </a:accent1>
      <a:accent2>
        <a:srgbClr val="996633"/>
      </a:accent2>
      <a:accent3>
        <a:srgbClr val="E6B91E"/>
      </a:accent3>
      <a:accent4>
        <a:srgbClr val="E76618"/>
      </a:accent4>
      <a:accent5>
        <a:srgbClr val="C42F1A"/>
      </a:accent5>
      <a:accent6>
        <a:srgbClr val="918655"/>
      </a:accent6>
      <a:hlink>
        <a:srgbClr val="996633"/>
      </a:hlink>
      <a:folHlink>
        <a:srgbClr val="B9D18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SalesStrategy_FacetGreenTheme_16x9_TP103418064" id="{4089F4F0-B72F-46AE-8EAE-5C15EE2FFB85}" vid="{57759912-BBD4-45F2-87A9-58135155D958}"/>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Trek</Template>
  <TotalTime>14793</TotalTime>
  <Words>1125</Words>
  <Application>Microsoft Office PowerPoint</Application>
  <PresentationFormat>On-screen Show (4:3)</PresentationFormat>
  <Paragraphs>217</Paragraphs>
  <Slides>21</Slides>
  <Notes>1</Notes>
  <HiddenSlides>4</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21</vt:i4>
      </vt:variant>
    </vt:vector>
  </HeadingPairs>
  <TitlesOfParts>
    <vt:vector size="30" baseType="lpstr">
      <vt:lpstr>MS PGothic</vt:lpstr>
      <vt:lpstr>Arial</vt:lpstr>
      <vt:lpstr>Calibri</vt:lpstr>
      <vt:lpstr>Cambria Math</vt:lpstr>
      <vt:lpstr>Times</vt:lpstr>
      <vt:lpstr>Trebuchet MS</vt:lpstr>
      <vt:lpstr>Wingdings</vt:lpstr>
      <vt:lpstr>Wingdings 3</vt:lpstr>
      <vt:lpstr>ThomX-3</vt:lpstr>
      <vt:lpstr>THOMX linac and transfer line beam dynamics</vt:lpstr>
      <vt:lpstr>Emittance optimization by changing solenoid position</vt:lpstr>
      <vt:lpstr>Magnetic calculation, new girder, motorized alignment of the solenoid </vt:lpstr>
      <vt:lpstr>Space charge Astra/CODAL (in house code) for tracking in TL and ring</vt:lpstr>
      <vt:lpstr>Linac sensitivity towards misalignment errors and jitters</vt:lpstr>
      <vt:lpstr>LASER instabilities and jitters</vt:lpstr>
      <vt:lpstr>Solenoid misalignments</vt:lpstr>
      <vt:lpstr>Resulting emittance &amp; errors for the linac</vt:lpstr>
      <vt:lpstr>Different working points for ThomX</vt:lpstr>
      <vt:lpstr>Different working points (charge)</vt:lpstr>
      <vt:lpstr>Different working points at ring entrance (laser duration, charge)</vt:lpstr>
      <vt:lpstr>Experiment on CLEAR at CERN</vt:lpstr>
      <vt:lpstr>Preliminary experiment on CLEAR</vt:lpstr>
      <vt:lpstr>RF model and beam pipe apertures – CLEAR </vt:lpstr>
      <vt:lpstr>Estimation of the RF gradient – CLEAR </vt:lpstr>
      <vt:lpstr>Test of the solenoid model – CLEAR</vt:lpstr>
      <vt:lpstr>Conclusions</vt:lpstr>
      <vt:lpstr>PowerPoint Presentation</vt:lpstr>
      <vt:lpstr>Laser alignment – CLEAR </vt:lpstr>
      <vt:lpstr>PowerPoint Presentation</vt:lpstr>
      <vt:lpstr>PowerPoint Presentation</vt:lpstr>
    </vt:vector>
  </TitlesOfParts>
  <Company>LAL - CNRS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Titre présentation</dc:title>
  <dc:creator>agnes vermes</dc:creator>
  <cp:lastModifiedBy>Harsh Purwar</cp:lastModifiedBy>
  <cp:revision>316</cp:revision>
  <cp:lastPrinted>2018-06-21T07:32:14Z</cp:lastPrinted>
  <dcterms:created xsi:type="dcterms:W3CDTF">2014-12-08T15:13:57Z</dcterms:created>
  <dcterms:modified xsi:type="dcterms:W3CDTF">2018-06-21T07:35:10Z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TC034180659991</vt:lpwstr>
  </property>
</Properties>
</file>