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57" r:id="rId4"/>
    <p:sldId id="263" r:id="rId5"/>
    <p:sldId id="264" r:id="rId6"/>
    <p:sldId id="269" r:id="rId7"/>
    <p:sldId id="260" r:id="rId8"/>
    <p:sldId id="270" r:id="rId9"/>
    <p:sldId id="268" r:id="rId10"/>
    <p:sldId id="265" r:id="rId11"/>
    <p:sldId id="266" r:id="rId12"/>
    <p:sldId id="267" r:id="rId13"/>
    <p:sldId id="271" r:id="rId14"/>
    <p:sldId id="259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CFF"/>
    <a:srgbClr val="1F29FD"/>
    <a:srgbClr val="F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/>
    <p:restoredTop sz="94584"/>
  </p:normalViewPr>
  <p:slideViewPr>
    <p:cSldViewPr snapToGrid="0">
      <p:cViewPr>
        <p:scale>
          <a:sx n="124" d="100"/>
          <a:sy n="124" d="100"/>
        </p:scale>
        <p:origin x="57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5536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419BA9C-76A8-BC4A-807C-85EA3D1EDF58}" type="datetimeFigureOut">
              <a:rPr lang="fr-FR" altLang="fr-FR"/>
              <a:pPr/>
              <a:t>19/06/2018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E630B2A-040C-F34E-928D-BC6A9AF07DD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787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69874DDF-26AE-E14A-9151-EF13FEB70373}" type="datetimeFigureOut">
              <a:rPr lang="fr-FR" altLang="fr-FR"/>
              <a:pPr/>
              <a:t>19/06/2018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2CA44C4-9C32-6141-945D-E7D019AF86A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1468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44C4-9C32-6141-945D-E7D019AF86AD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977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44C4-9C32-6141-945D-E7D019AF86AD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990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BandeauNLogosPartenairesThomXTrans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854700"/>
            <a:ext cx="8013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76200" y="6427788"/>
            <a:ext cx="7893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/>
            <a:r>
              <a:rPr lang="fr-FR" altLang="fr-FR" sz="600">
                <a:latin typeface="Arial" charset="0"/>
              </a:rPr>
              <a:t>Programme Investissements d’avenir de l’Etat ANR-10-EQPX-51. Financé également par la Région Ile-de-France. </a:t>
            </a:r>
            <a:r>
              <a:rPr lang="fr-FR" altLang="fr-FR" sz="600" i="1">
                <a:latin typeface="Arial" charset="0"/>
              </a:rPr>
              <a:t> Program « Investing in the future » ANR-10-EQOX-51. Work also supported by grants from Région Ile-de-France.</a:t>
            </a:r>
            <a:endParaRPr lang="fr-FR" altLang="fr-FR" sz="600">
              <a:latin typeface="Arial" charset="0"/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-7938" y="-7938"/>
            <a:ext cx="863601" cy="5697538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FF6F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0394950" y="3589338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utoShape 2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155575" y="-13335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>
              <a:ea typeface="+mn-ea"/>
              <a:cs typeface="Arial" charset="0"/>
            </a:endParaRPr>
          </a:p>
        </p:txBody>
      </p:sp>
      <p:sp>
        <p:nvSpPr>
          <p:cNvPr id="17" name="AutoShape 4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307975" y="-11811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>
              <a:ea typeface="+mn-ea"/>
              <a:cs typeface="Arial" charset="0"/>
            </a:endParaRPr>
          </a:p>
        </p:txBody>
      </p:sp>
      <p:pic>
        <p:nvPicPr>
          <p:cNvPr id="18" name="Image 3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390900"/>
            <a:ext cx="32194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58" y="1537252"/>
            <a:ext cx="7996998" cy="2000272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358" y="4526424"/>
            <a:ext cx="7996998" cy="9848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4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56092A-29DD-9048-9EC3-7055B6FAA1A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6191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167F5F2-107C-0C4E-B7D2-BA88C5C7A038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8532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12482B-950F-7341-AF8C-24D63F6343B3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5496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9A8FF3E-439E-1B4D-9326-D01EBDEE51D2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0015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FF6F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D4A0592-2D19-434E-BD36-C3A68F756409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99263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D0A677-332B-9E46-8C8E-39E6B6C894DB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1401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DE6E96-B43C-E94E-88EA-8E06E031AF6B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5637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Trebuchet MS" panose="020B0603020202020204" pitchFamily="34" charset="0"/>
              <a:buChar char="—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DA8118-CBED-2D45-8C19-B538D2ABA86B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979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FB8752-7EEB-8340-849E-9648E2C932F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3078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9C6529-3F4D-084E-82CF-7A2240C3A85A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3249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99154"/>
          </a:xfrm>
        </p:spPr>
        <p:txBody>
          <a:bodyPr/>
          <a:lstStyle>
            <a:lvl1pPr>
              <a:defRPr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7B0C30-2CAF-1A41-830C-4008DD94E6AD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6401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8619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4C5D1B-3F60-1B43-BFE4-6E64F1E7FC2D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3830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074834-DA82-194F-B28C-EEF83EDBBAE6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8631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3C5461-650E-0442-AD73-9A04EE0777C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4155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73FB2E-869C-5040-968A-87A3D52761F6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3261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394950" y="3598863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7938" y="4025900"/>
            <a:ext cx="457201" cy="2854325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F6F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7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392238"/>
            <a:ext cx="85979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2638" y="6494463"/>
            <a:ext cx="560387" cy="3079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i="1">
                <a:solidFill>
                  <a:srgbClr val="FF6F00"/>
                </a:solidFill>
              </a:defRPr>
            </a:lvl1pPr>
          </a:lstStyle>
          <a:p>
            <a:fld id="{27FCEAB0-8D96-3B4C-A887-8186D6C63E16}" type="slidenum">
              <a:rPr lang="en-US" altLang="fr-FR"/>
              <a:pPr/>
              <a:t>‹#›</a:t>
            </a:fld>
            <a:endParaRPr lang="en-US" altLang="fr-FR"/>
          </a:p>
        </p:txBody>
      </p:sp>
      <p:sp>
        <p:nvSpPr>
          <p:cNvPr id="1039" name="ZoneTexte 20"/>
          <p:cNvSpPr txBox="1">
            <a:spLocks noChangeArrowheads="1"/>
          </p:cNvSpPr>
          <p:nvPr userDrawn="1"/>
        </p:nvSpPr>
        <p:spPr bwMode="auto">
          <a:xfrm>
            <a:off x="661988" y="6518275"/>
            <a:ext cx="2651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/>
            <a:r>
              <a:rPr lang="fr-FR" altLang="fr-FR" sz="1000"/>
              <a:t>ThomX MAC Meeting </a:t>
            </a:r>
            <a:endParaRPr lang="fr-FR" altLang="fr-FR" sz="1000" i="1">
              <a:solidFill>
                <a:srgbClr val="FF6F00"/>
              </a:solidFill>
            </a:endParaRPr>
          </a:p>
        </p:txBody>
      </p:sp>
      <p:sp>
        <p:nvSpPr>
          <p:cNvPr id="1040" name="ZoneTexte 21"/>
          <p:cNvSpPr txBox="1">
            <a:spLocks noChangeArrowheads="1"/>
          </p:cNvSpPr>
          <p:nvPr userDrawn="1"/>
        </p:nvSpPr>
        <p:spPr bwMode="auto">
          <a:xfrm>
            <a:off x="4276725" y="6511925"/>
            <a:ext cx="34829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 algn="r" eaLnBrk="1" hangingPunct="1"/>
            <a:r>
              <a:rPr lang="fr-FR" altLang="fr-FR" sz="900" i="1"/>
              <a:t>Hayg GULER (LAL) – </a:t>
            </a:r>
            <a:r>
              <a:rPr lang="fr-FR" altLang="fr-FR" sz="900" i="1" err="1"/>
              <a:t>June</a:t>
            </a:r>
            <a:r>
              <a:rPr lang="fr-FR" altLang="fr-FR" sz="900" i="1"/>
              <a:t> 21-22 2018</a:t>
            </a:r>
          </a:p>
        </p:txBody>
      </p:sp>
      <p:pic>
        <p:nvPicPr>
          <p:cNvPr id="1041" name="Image 17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5902325"/>
            <a:ext cx="22272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6F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charset="2"/>
        <a:buChar char="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charset="2"/>
        <a:buChar char="Ø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charset="2"/>
        <a:buChar char="Ø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Trebuchet MS" charset="0"/>
        <a:buChar char="—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ctrTitle"/>
          </p:nvPr>
        </p:nvSpPr>
        <p:spPr>
          <a:xfrm>
            <a:off x="855663" y="1536700"/>
            <a:ext cx="7996237" cy="2000250"/>
          </a:xfrm>
        </p:spPr>
        <p:txBody>
          <a:bodyPr/>
          <a:lstStyle/>
          <a:p>
            <a:pPr eaLnBrk="1" hangingPunct="1"/>
            <a:r>
              <a:rPr lang="en-US" altLang="fr-FR" dirty="0">
                <a:ea typeface="MS PGothic" charset="-128"/>
              </a:rPr>
              <a:t>High Level applications development status 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2913321" y="4925291"/>
            <a:ext cx="6945414" cy="566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dirty="0">
                <a:ea typeface="MS PGothic" charset="0"/>
              </a:rPr>
              <a:t>H. Guler for the ThomX commissioning group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400221" y="0"/>
            <a:ext cx="9552982" cy="698500"/>
          </a:xfrm>
        </p:spPr>
        <p:txBody>
          <a:bodyPr>
            <a:normAutofit fontScale="90000"/>
          </a:bodyPr>
          <a:lstStyle/>
          <a:p>
            <a:r>
              <a:rPr lang="fr-FR" altLang="fr-FR" dirty="0" err="1">
                <a:ea typeface="MS PGothic" charset="-128"/>
              </a:rPr>
              <a:t>Example</a:t>
            </a:r>
            <a:r>
              <a:rPr lang="fr-FR" altLang="fr-FR" dirty="0">
                <a:ea typeface="MS PGothic" charset="-128"/>
              </a:rPr>
              <a:t> of Scan interfaces to </a:t>
            </a:r>
            <a:r>
              <a:rPr lang="fr-FR" altLang="fr-FR" dirty="0" err="1">
                <a:ea typeface="MS PGothic" charset="-128"/>
              </a:rPr>
              <a:t>be</a:t>
            </a:r>
            <a:r>
              <a:rPr lang="fr-FR" altLang="fr-FR" dirty="0">
                <a:ea typeface="MS PGothic" charset="-128"/>
              </a:rPr>
              <a:t> </a:t>
            </a:r>
            <a:r>
              <a:rPr lang="fr-FR" altLang="fr-FR" dirty="0" err="1">
                <a:ea typeface="MS PGothic" charset="-128"/>
              </a:rPr>
              <a:t>included</a:t>
            </a:r>
            <a:r>
              <a:rPr lang="fr-FR" altLang="fr-FR" dirty="0">
                <a:ea typeface="MS PGothic" charset="-128"/>
              </a:rPr>
              <a:t> in MML </a:t>
            </a:r>
            <a:br>
              <a:rPr lang="fr-FR" altLang="fr-FR" dirty="0">
                <a:ea typeface="MS PGothic" charset="-128"/>
              </a:rPr>
            </a:br>
            <a:r>
              <a:rPr lang="fr-FR" altLang="fr-FR" dirty="0">
                <a:ea typeface="MS PGothic" charset="-128"/>
              </a:rPr>
              <a:t>  Charge phase scan (</a:t>
            </a:r>
            <a:r>
              <a:rPr lang="fr-FR" altLang="fr-FR" dirty="0" err="1">
                <a:ea typeface="MS PGothic" charset="-128"/>
              </a:rPr>
              <a:t>from</a:t>
            </a:r>
            <a:r>
              <a:rPr lang="fr-FR" altLang="fr-FR" dirty="0">
                <a:ea typeface="MS PGothic" charset="-128"/>
              </a:rPr>
              <a:t> CLEAR)</a:t>
            </a:r>
          </a:p>
        </p:txBody>
      </p:sp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>
          <a:xfrm>
            <a:off x="742950" y="1392238"/>
            <a:ext cx="7826515" cy="4578350"/>
          </a:xfrm>
        </p:spPr>
        <p:txBody>
          <a:bodyPr/>
          <a:lstStyle/>
          <a:p>
            <a:r>
              <a:rPr lang="fr-FR" altLang="fr-FR" dirty="0">
                <a:ea typeface="MS PGothic" charset="-128"/>
              </a:rPr>
              <a:t>Script to </a:t>
            </a:r>
            <a:r>
              <a:rPr lang="fr-FR" altLang="fr-FR" dirty="0" err="1">
                <a:ea typeface="MS PGothic" charset="-128"/>
              </a:rPr>
              <a:t>adapt</a:t>
            </a:r>
            <a:r>
              <a:rPr lang="fr-FR" altLang="fr-FR" dirty="0">
                <a:ea typeface="MS PGothic" charset="-128"/>
              </a:rPr>
              <a:t> for ThomX (</a:t>
            </a:r>
            <a:r>
              <a:rPr lang="fr-FR" altLang="fr-FR" dirty="0" err="1">
                <a:ea typeface="MS PGothic" charset="-128"/>
              </a:rPr>
              <a:t>could</a:t>
            </a:r>
            <a:r>
              <a:rPr lang="fr-FR" altLang="fr-FR" dirty="0">
                <a:ea typeface="MS PGothic" charset="-128"/>
              </a:rPr>
              <a:t> </a:t>
            </a:r>
            <a:r>
              <a:rPr lang="fr-FR" altLang="fr-FR" dirty="0" err="1">
                <a:ea typeface="MS PGothic" charset="-128"/>
              </a:rPr>
              <a:t>be</a:t>
            </a:r>
            <a:r>
              <a:rPr lang="fr-FR" altLang="fr-FR" dirty="0">
                <a:ea typeface="MS PGothic" charset="-128"/>
              </a:rPr>
              <a:t> </a:t>
            </a:r>
            <a:r>
              <a:rPr lang="fr-FR" altLang="fr-FR" dirty="0" err="1">
                <a:ea typeface="MS PGothic" charset="-128"/>
              </a:rPr>
              <a:t>done</a:t>
            </a:r>
            <a:r>
              <a:rPr lang="fr-FR" altLang="fr-FR" dirty="0">
                <a:ea typeface="MS PGothic" charset="-128"/>
              </a:rPr>
              <a:t> in MML or Taurus )</a:t>
            </a:r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charset="2"/>
              <a:buChar char=""/>
              <a:defRPr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charset="2"/>
              <a:buChar char="Ø"/>
              <a:defRPr sz="16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charset="2"/>
              <a:buChar char=""/>
              <a:defRPr sz="1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charset="2"/>
              <a:buChar char="Ø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08886C-1807-3043-9B31-69A924507951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fr-FR">
              <a:solidFill>
                <a:srgbClr val="FF6F00"/>
              </a:solidFill>
            </a:endParaRPr>
          </a:p>
        </p:txBody>
      </p:sp>
      <p:pic>
        <p:nvPicPr>
          <p:cNvPr id="3277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077199"/>
            <a:ext cx="503872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7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>
          <a:xfrm>
            <a:off x="919079" y="431801"/>
            <a:ext cx="8597900" cy="698500"/>
          </a:xfrm>
        </p:spPr>
        <p:txBody>
          <a:bodyPr>
            <a:normAutofit/>
          </a:bodyPr>
          <a:lstStyle/>
          <a:p>
            <a:r>
              <a:rPr lang="fr-FR" altLang="fr-FR" dirty="0" err="1">
                <a:ea typeface="MS PGothic" charset="-128"/>
              </a:rPr>
              <a:t>Example</a:t>
            </a:r>
            <a:r>
              <a:rPr lang="fr-FR" altLang="fr-FR" dirty="0">
                <a:ea typeface="MS PGothic" charset="-128"/>
              </a:rPr>
              <a:t> scan for </a:t>
            </a:r>
            <a:r>
              <a:rPr lang="fr-FR" altLang="fr-FR" dirty="0" err="1">
                <a:ea typeface="MS PGothic" charset="-128"/>
              </a:rPr>
              <a:t>energie</a:t>
            </a:r>
            <a:r>
              <a:rPr lang="fr-FR" altLang="fr-FR" dirty="0">
                <a:ea typeface="MS PGothic" charset="-128"/>
              </a:rPr>
              <a:t> </a:t>
            </a:r>
            <a:r>
              <a:rPr lang="fr-FR" altLang="fr-FR" dirty="0" err="1">
                <a:ea typeface="MS PGothic" charset="-128"/>
              </a:rPr>
              <a:t>steerer</a:t>
            </a:r>
            <a:endParaRPr lang="fr-FR" altLang="fr-FR" dirty="0">
              <a:ea typeface="MS PGothic" charset="-128"/>
            </a:endParaRPr>
          </a:p>
        </p:txBody>
      </p:sp>
      <p:pic>
        <p:nvPicPr>
          <p:cNvPr id="33794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02" b="-16702"/>
          <a:stretch>
            <a:fillRect/>
          </a:stretch>
        </p:blipFill>
        <p:spPr/>
      </p:pic>
      <p:sp>
        <p:nvSpPr>
          <p:cNvPr id="33795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charset="2"/>
              <a:buChar char=""/>
              <a:defRPr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charset="2"/>
              <a:buChar char="Ø"/>
              <a:defRPr sz="16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charset="2"/>
              <a:buChar char=""/>
              <a:defRPr sz="1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charset="2"/>
              <a:buChar char="Ø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63523A-B056-7943-BF2A-77E6EB267CD6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fr-FR">
              <a:solidFill>
                <a:srgbClr val="FF6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7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>
          <a:xfrm>
            <a:off x="1201845" y="270553"/>
            <a:ext cx="8597900" cy="698500"/>
          </a:xfrm>
        </p:spPr>
        <p:txBody>
          <a:bodyPr/>
          <a:lstStyle/>
          <a:p>
            <a:r>
              <a:rPr lang="fr-FR" altLang="fr-FR" dirty="0" err="1">
                <a:ea typeface="MS PGothic" charset="-128"/>
              </a:rPr>
              <a:t>Example</a:t>
            </a:r>
            <a:r>
              <a:rPr lang="fr-FR" altLang="fr-FR" dirty="0">
                <a:ea typeface="MS PGothic" charset="-128"/>
              </a:rPr>
              <a:t> of </a:t>
            </a:r>
            <a:r>
              <a:rPr lang="fr-FR" altLang="fr-FR" dirty="0" err="1">
                <a:ea typeface="MS PGothic" charset="-128"/>
              </a:rPr>
              <a:t>solenoide</a:t>
            </a:r>
            <a:r>
              <a:rPr lang="fr-FR" altLang="fr-FR" dirty="0">
                <a:ea typeface="MS PGothic" charset="-128"/>
              </a:rPr>
              <a:t> scan  </a:t>
            </a:r>
          </a:p>
        </p:txBody>
      </p:sp>
      <p:pic>
        <p:nvPicPr>
          <p:cNvPr id="34818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86" r="-13786"/>
          <a:stretch>
            <a:fillRect/>
          </a:stretch>
        </p:blipFill>
        <p:spPr/>
      </p:pic>
      <p:sp>
        <p:nvSpPr>
          <p:cNvPr id="34819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charset="2"/>
              <a:buChar char=""/>
              <a:defRPr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charset="2"/>
              <a:buChar char="Ø"/>
              <a:defRPr sz="16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charset="2"/>
              <a:buChar char=""/>
              <a:defRPr sz="1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charset="2"/>
              <a:buChar char="Ø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45772E-1E8C-7844-86F1-090E5DE1C76B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fr-FR">
              <a:solidFill>
                <a:srgbClr val="FF6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9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80FC-96F5-C246-8C41-B237C60F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</a:t>
            </a:r>
            <a:r>
              <a:rPr lang="fr-FR" dirty="0" err="1"/>
              <a:t>with</a:t>
            </a:r>
            <a:r>
              <a:rPr lang="fr-FR" dirty="0"/>
              <a:t> RF-</a:t>
            </a:r>
            <a:r>
              <a:rPr lang="fr-FR" dirty="0" err="1"/>
              <a:t>Signals</a:t>
            </a:r>
            <a:r>
              <a:rPr lang="fr-F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1F8B-D3CA-5041-81E3-2C8D65BE7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264" y="3133618"/>
            <a:ext cx="4058291" cy="1730642"/>
          </a:xfrm>
        </p:spPr>
        <p:txBody>
          <a:bodyPr/>
          <a:lstStyle/>
          <a:p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useful</a:t>
            </a:r>
            <a:r>
              <a:rPr lang="fr-FR" dirty="0"/>
              <a:t> to </a:t>
            </a:r>
            <a:r>
              <a:rPr lang="fr-FR" dirty="0" err="1"/>
              <a:t>understand</a:t>
            </a:r>
            <a:r>
              <a:rPr lang="fr-FR" dirty="0"/>
              <a:t> the Timing </a:t>
            </a:r>
            <a:r>
              <a:rPr lang="fr-FR" dirty="0" err="1"/>
              <a:t>status</a:t>
            </a:r>
            <a:endParaRPr lang="fr-FR" dirty="0"/>
          </a:p>
          <a:p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the </a:t>
            </a:r>
            <a:r>
              <a:rPr lang="fr-FR" dirty="0" err="1"/>
              <a:t>possibility</a:t>
            </a:r>
            <a:r>
              <a:rPr lang="fr-FR" dirty="0"/>
              <a:t> to </a:t>
            </a:r>
            <a:r>
              <a:rPr lang="fr-FR" dirty="0" err="1"/>
              <a:t>access</a:t>
            </a:r>
            <a:r>
              <a:rPr lang="fr-FR" dirty="0"/>
              <a:t> the </a:t>
            </a:r>
            <a:r>
              <a:rPr lang="fr-FR" dirty="0" err="1"/>
              <a:t>analog</a:t>
            </a:r>
            <a:r>
              <a:rPr lang="fr-FR" dirty="0"/>
              <a:t>  </a:t>
            </a:r>
            <a:r>
              <a:rPr lang="fr-FR" dirty="0" err="1"/>
              <a:t>signals</a:t>
            </a:r>
            <a:r>
              <a:rPr lang="fr-FR" dirty="0"/>
              <a:t> (scope)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7095A-2F76-514B-8CFB-3387CE690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13</a:t>
            </a:fld>
            <a:endParaRPr lang="en-US" altLang="fr-FR"/>
          </a:p>
        </p:txBody>
      </p:sp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AD530671-FA5A-A841-904A-C8BF383A0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3" t="-2545" r="-3038" b="2545"/>
          <a:stretch>
            <a:fillRect/>
          </a:stretch>
        </p:blipFill>
        <p:spPr bwMode="auto">
          <a:xfrm>
            <a:off x="-1024186" y="1654176"/>
            <a:ext cx="868045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682401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863" y="159327"/>
            <a:ext cx="8597900" cy="698500"/>
          </a:xfrm>
        </p:spPr>
        <p:txBody>
          <a:bodyPr/>
          <a:lstStyle/>
          <a:p>
            <a:r>
              <a:rPr lang="fr-FR" dirty="0"/>
              <a:t>Interfaces roadmap (&lt; 6 </a:t>
            </a:r>
            <a:r>
              <a:rPr lang="fr-FR" dirty="0" err="1"/>
              <a:t>months</a:t>
            </a:r>
            <a:r>
              <a:rPr lang="fr-FR" dirty="0"/>
              <a:t>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3646" y="1392237"/>
            <a:ext cx="7727203" cy="5102225"/>
          </a:xfrm>
        </p:spPr>
        <p:txBody>
          <a:bodyPr/>
          <a:lstStyle/>
          <a:p>
            <a:r>
              <a:rPr lang="en-US" dirty="0"/>
              <a:t>Upgrade MML test-version to add operating points : </a:t>
            </a:r>
          </a:p>
          <a:p>
            <a:pPr lvl="1"/>
            <a:r>
              <a:rPr lang="en-US" dirty="0"/>
              <a:t>Linac-TL-EL, Linac-TL-Ring-EL, and Linac</a:t>
            </a:r>
          </a:p>
          <a:p>
            <a:pPr lvl="1"/>
            <a:r>
              <a:rPr lang="en-US" dirty="0"/>
              <a:t>Already existing Lattices (MadX and Beta)</a:t>
            </a:r>
          </a:p>
          <a:p>
            <a:r>
              <a:rPr lang="en-US" dirty="0"/>
              <a:t>Trends : </a:t>
            </a:r>
          </a:p>
          <a:p>
            <a:pPr lvl="1"/>
            <a:r>
              <a:rPr lang="en-US" dirty="0"/>
              <a:t>For vacuum </a:t>
            </a:r>
          </a:p>
          <a:p>
            <a:pPr lvl="1"/>
            <a:r>
              <a:rPr lang="en-US" dirty="0"/>
              <a:t>For beam charge, position …  </a:t>
            </a:r>
          </a:p>
          <a:p>
            <a:r>
              <a:rPr lang="en-US" dirty="0"/>
              <a:t>Diagnostics </a:t>
            </a:r>
          </a:p>
          <a:p>
            <a:pPr lvl="1"/>
            <a:r>
              <a:rPr lang="en-US" dirty="0"/>
              <a:t>General interface : </a:t>
            </a:r>
          </a:p>
          <a:p>
            <a:pPr lvl="2"/>
            <a:r>
              <a:rPr lang="en-US" dirty="0" err="1"/>
              <a:t>Diag</a:t>
            </a:r>
            <a:r>
              <a:rPr lang="en-US" dirty="0"/>
              <a:t> stations (</a:t>
            </a:r>
            <a:r>
              <a:rPr lang="en-US" dirty="0" err="1"/>
              <a:t>Yag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ICTs</a:t>
            </a:r>
          </a:p>
          <a:p>
            <a:pPr lvl="2"/>
            <a:r>
              <a:rPr lang="en-US" dirty="0"/>
              <a:t>BPMs</a:t>
            </a:r>
          </a:p>
          <a:p>
            <a:pPr lvl="1"/>
            <a:r>
              <a:rPr lang="en-US" dirty="0"/>
              <a:t>Automatic measurements </a:t>
            </a:r>
          </a:p>
          <a:p>
            <a:pPr lvl="2"/>
            <a:r>
              <a:rPr lang="en-US" dirty="0" err="1"/>
              <a:t>Charge:Phase</a:t>
            </a:r>
            <a:r>
              <a:rPr lang="en-US" dirty="0"/>
              <a:t>, Energy steerer, Solenoid scan, energy dispersion  </a:t>
            </a:r>
          </a:p>
          <a:p>
            <a:pPr lvl="2"/>
            <a:r>
              <a:rPr lang="en-US" dirty="0"/>
              <a:t>Alignment, orbit correction 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14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0332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D5682-57C0-244F-860B-519204F4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82551"/>
            <a:ext cx="8597900" cy="698500"/>
          </a:xfrm>
        </p:spPr>
        <p:txBody>
          <a:bodyPr/>
          <a:lstStyle/>
          <a:p>
            <a:r>
              <a:rPr lang="en-US" dirty="0"/>
              <a:t>Some rules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DE61-BF02-F04D-8B48-1E4019C0E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781050"/>
            <a:ext cx="8597900" cy="5652117"/>
          </a:xfrm>
        </p:spPr>
        <p:txBody>
          <a:bodyPr/>
          <a:lstStyle/>
          <a:p>
            <a:r>
              <a:rPr lang="en-US" dirty="0"/>
              <a:t>Interfaces to be implemented into MML (MATLAB) and / or directly using Taurus (Python)</a:t>
            </a:r>
          </a:p>
          <a:p>
            <a:r>
              <a:rPr lang="en-US" dirty="0"/>
              <a:t>High level interfaces design should be done by machine experts and could evolve </a:t>
            </a:r>
          </a:p>
          <a:p>
            <a:pPr lvl="1"/>
            <a:r>
              <a:rPr lang="en-US" dirty="0"/>
              <a:t>Periods of training and development is necessary</a:t>
            </a:r>
          </a:p>
          <a:p>
            <a:pPr lvl="1"/>
            <a:r>
              <a:rPr lang="en-US" dirty="0"/>
              <a:t>Easy installation, versioning, and user manuals are needed   </a:t>
            </a:r>
          </a:p>
          <a:p>
            <a:r>
              <a:rPr lang="en-US" dirty="0"/>
              <a:t>General single common scripts for raw signal analysis : </a:t>
            </a:r>
          </a:p>
          <a:p>
            <a:pPr lvl="1"/>
            <a:r>
              <a:rPr lang="en-US" dirty="0"/>
              <a:t>Beam charge extraction (from </a:t>
            </a:r>
            <a:r>
              <a:rPr lang="en-US" dirty="0" err="1"/>
              <a:t>Wavecatcher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YAG : Spot analysis tool (extract size, position, </a:t>
            </a:r>
            <a:r>
              <a:rPr lang="is-IS" dirty="0"/>
              <a:t>… 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BPMs </a:t>
            </a:r>
            <a:r>
              <a:rPr lang="is-IS" dirty="0"/>
              <a:t>… </a:t>
            </a:r>
            <a:endParaRPr lang="en-US" dirty="0"/>
          </a:p>
          <a:p>
            <a:r>
              <a:rPr lang="en-US" dirty="0"/>
              <a:t>High level variables (Calibrations, Twiss parameters, …) coming from calculation should be included in Tango </a:t>
            </a:r>
          </a:p>
          <a:p>
            <a:pPr lvl="1"/>
            <a:r>
              <a:rPr lang="en-US" dirty="0"/>
              <a:t>No differences for same variable should appear in different IHM </a:t>
            </a:r>
          </a:p>
          <a:p>
            <a:r>
              <a:rPr lang="en-US" dirty="0"/>
              <a:t>Single programing language is not mandatory (MATLAB, Python)</a:t>
            </a:r>
          </a:p>
          <a:p>
            <a:pPr lvl="1"/>
            <a:r>
              <a:rPr lang="en-US" dirty="0"/>
              <a:t>TANGO binding should prevent any incompatibility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929F3-302B-D040-8ECB-176A236FAC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1950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863" y="166254"/>
            <a:ext cx="8597900" cy="6985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 level applications are done with MML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MML : communication with </a:t>
            </a:r>
            <a:r>
              <a:rPr lang="en-US" b="1" dirty="0"/>
              <a:t>TANGO </a:t>
            </a:r>
            <a:r>
              <a:rPr lang="en-US" dirty="0"/>
              <a:t>and a </a:t>
            </a:r>
            <a:r>
              <a:rPr lang="en-US" b="1" dirty="0"/>
              <a:t>Simulation tool</a:t>
            </a:r>
            <a:r>
              <a:rPr lang="en-US" dirty="0"/>
              <a:t> (Accelerator Toolbox)</a:t>
            </a:r>
          </a:p>
          <a:p>
            <a:pPr lvl="1"/>
            <a:r>
              <a:rPr lang="en-US" dirty="0"/>
              <a:t>Binding MATLAB / TANGO done </a:t>
            </a:r>
          </a:p>
          <a:p>
            <a:pPr lvl="1"/>
            <a:r>
              <a:rPr lang="en-US" dirty="0"/>
              <a:t>Tested on multi-platform (Windows, MacOS, and Linux)</a:t>
            </a:r>
          </a:p>
          <a:p>
            <a:r>
              <a:rPr lang="en-US" dirty="0"/>
              <a:t>MML : </a:t>
            </a:r>
            <a:r>
              <a:rPr lang="en-US" b="1" dirty="0"/>
              <a:t>At platform </a:t>
            </a:r>
            <a:r>
              <a:rPr lang="en-US" dirty="0"/>
              <a:t>used to develop and test high level interfaces </a:t>
            </a:r>
          </a:p>
          <a:p>
            <a:r>
              <a:rPr lang="en-US" dirty="0"/>
              <a:t>MML : simulation tool used for the Transfer lines and the Ring</a:t>
            </a:r>
          </a:p>
          <a:p>
            <a:pPr lvl="1"/>
            <a:r>
              <a:rPr lang="en-US" dirty="0"/>
              <a:t>And Linac beam dynamics analysis</a:t>
            </a:r>
          </a:p>
          <a:p>
            <a:r>
              <a:rPr lang="en-US" dirty="0"/>
              <a:t>Next need : </a:t>
            </a:r>
          </a:p>
          <a:p>
            <a:pPr lvl="1"/>
            <a:r>
              <a:rPr lang="en-US" dirty="0"/>
              <a:t>Connect MML to simulation TANGO variables</a:t>
            </a:r>
          </a:p>
          <a:p>
            <a:pPr lvl="2"/>
            <a:r>
              <a:rPr lang="en-US" dirty="0"/>
              <a:t>Simulation TANGO variable will be very useful also during commissioning to test newly developed tools before using them on </a:t>
            </a:r>
          </a:p>
          <a:p>
            <a:pPr lvl="1"/>
            <a:r>
              <a:rPr lang="en-US" dirty="0"/>
              <a:t>Connect MML to final TANGO variables </a:t>
            </a: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0634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663" y="1227364"/>
            <a:ext cx="10832193" cy="45783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rebuchet MS" charset="0"/>
              </a:rPr>
              <a:t>Control applications for commissioning and operation are under development  using the Matlab Middle Layer (MML).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MML status: </a:t>
            </a:r>
          </a:p>
          <a:p>
            <a:r>
              <a:rPr lang="en-US" dirty="0"/>
              <a:t>Installation of the MML and AT software together with other applications. New version of AT (v 2.0) is tested. Next step: test a new </a:t>
            </a:r>
            <a:r>
              <a:rPr lang="en-US" dirty="0" err="1"/>
              <a:t>realease</a:t>
            </a:r>
            <a:r>
              <a:rPr lang="en-US" dirty="0"/>
              <a:t> of MML (from G. </a:t>
            </a:r>
            <a:r>
              <a:rPr lang="en-US" dirty="0" err="1"/>
              <a:t>Portmann</a:t>
            </a:r>
            <a:r>
              <a:rPr lang="en-US" dirty="0"/>
              <a:t> /May 2018).</a:t>
            </a:r>
          </a:p>
          <a:p>
            <a:endParaRPr lang="en-US" dirty="0"/>
          </a:p>
          <a:p>
            <a:r>
              <a:rPr lang="en-US" dirty="0"/>
              <a:t>Test version of the master files (</a:t>
            </a:r>
            <a:r>
              <a:rPr lang="en-US" dirty="0" err="1"/>
              <a:t>thomxinit</a:t>
            </a:r>
            <a:r>
              <a:rPr lang="en-US" dirty="0"/>
              <a:t>, </a:t>
            </a:r>
            <a:r>
              <a:rPr lang="en-US" dirty="0" err="1"/>
              <a:t>TLinit</a:t>
            </a:r>
            <a:r>
              <a:rPr lang="en-US" dirty="0"/>
              <a:t>, </a:t>
            </a:r>
            <a:r>
              <a:rPr lang="en-US" dirty="0" err="1"/>
              <a:t>setoperationalmode</a:t>
            </a:r>
            <a:r>
              <a:rPr lang="en-US" dirty="0"/>
              <a:t>, </a:t>
            </a:r>
            <a:r>
              <a:rPr lang="en-US" dirty="0" err="1"/>
              <a:t>updateatindex</a:t>
            </a:r>
            <a:r>
              <a:rPr lang="en-US" dirty="0"/>
              <a:t>, </a:t>
            </a:r>
            <a:r>
              <a:rPr lang="en-US" dirty="0" err="1"/>
              <a:t>magnetcoefficient</a:t>
            </a:r>
            <a:r>
              <a:rPr lang="en-US" dirty="0"/>
              <a:t>...) for the machine (TL and SR) is ready. Next step: put appropriate tango names/variables (collection is ongoing) + </a:t>
            </a:r>
            <a:r>
              <a:rPr lang="en-US" b="1" u="sng" dirty="0"/>
              <a:t>many many tests with Tango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Eventually switch from « personal PC/working locally » style to the dedicated ThomX/MML server (as it will be during the operation, more easy to maintain and track changes/modifications).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4</a:t>
            </a:fld>
            <a:endParaRPr lang="en-US" alt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59935" y="301171"/>
            <a:ext cx="8597900" cy="698500"/>
          </a:xfrm>
        </p:spPr>
        <p:txBody>
          <a:bodyPr>
            <a:normAutofit/>
          </a:bodyPr>
          <a:lstStyle/>
          <a:p>
            <a:r>
              <a:rPr lang="en-US" dirty="0"/>
              <a:t>MML/AT current status </a:t>
            </a:r>
          </a:p>
        </p:txBody>
      </p:sp>
    </p:spTree>
    <p:extLst>
      <p:ext uri="{BB962C8B-B14F-4D97-AF65-F5344CB8AC3E}">
        <p14:creationId xmlns:p14="http://schemas.microsoft.com/office/powerpoint/2010/main" val="126988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128" y="2836097"/>
            <a:ext cx="5334906" cy="919456"/>
          </a:xfrm>
        </p:spPr>
        <p:txBody>
          <a:bodyPr/>
          <a:lstStyle/>
          <a:p>
            <a:r>
              <a:rPr lang="en-US" dirty="0"/>
              <a:t>Save/Restore the machine configuration</a:t>
            </a:r>
          </a:p>
          <a:p>
            <a:r>
              <a:rPr lang="en-US" dirty="0">
                <a:latin typeface="Trebuchet MS" charset="0"/>
              </a:rPr>
              <a:t>BPM GUI/test programs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5</a:t>
            </a:fld>
            <a:endParaRPr lang="en-US" alt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87363" y="237671"/>
            <a:ext cx="8597900" cy="698500"/>
          </a:xfrm>
        </p:spPr>
        <p:txBody>
          <a:bodyPr/>
          <a:lstStyle/>
          <a:p>
            <a:r>
              <a:rPr lang="en-US" dirty="0"/>
              <a:t>High level applications with MML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499" y="2389193"/>
            <a:ext cx="810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The work now is focused on the </a:t>
            </a:r>
            <a:r>
              <a:rPr lang="en-US" b="1" i="1" u="sng" dirty="0"/>
              <a:t>applications for the Day-ONE</a:t>
            </a:r>
            <a:r>
              <a:rPr lang="en-US" i="1" dirty="0"/>
              <a:t>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9504" y="3989392"/>
            <a:ext cx="3915379" cy="271228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ebuchet MS" charset="0"/>
              </a:rPr>
              <a:t>Done (version 0):</a:t>
            </a:r>
          </a:p>
          <a:p>
            <a:r>
              <a:rPr lang="en-US" sz="1600" dirty="0">
                <a:latin typeface="Trebuchet MS" charset="0"/>
              </a:rPr>
              <a:t>Orbit correction (global)</a:t>
            </a:r>
          </a:p>
          <a:p>
            <a:r>
              <a:rPr lang="en-US" sz="1600" dirty="0">
                <a:latin typeface="Trebuchet MS" charset="0"/>
              </a:rPr>
              <a:t>Beta function measurement</a:t>
            </a:r>
          </a:p>
          <a:p>
            <a:r>
              <a:rPr lang="en-US" sz="1600" dirty="0">
                <a:latin typeface="Trebuchet MS" charset="0"/>
              </a:rPr>
              <a:t>Lattice symmetry restoration (LOCO)</a:t>
            </a:r>
          </a:p>
          <a:p>
            <a:r>
              <a:rPr lang="en-US" sz="1600" dirty="0"/>
              <a:t>Display (</a:t>
            </a:r>
            <a:r>
              <a:rPr lang="en-US" sz="1600" dirty="0" err="1"/>
              <a:t>plotfamily</a:t>
            </a:r>
            <a:r>
              <a:rPr lang="en-US" sz="1600" dirty="0"/>
              <a:t>) </a:t>
            </a:r>
          </a:p>
          <a:p>
            <a:r>
              <a:rPr lang="en-US" sz="1600" dirty="0">
                <a:latin typeface="Trebuchet MS" charset="0"/>
              </a:rPr>
              <a:t>Injection matching</a:t>
            </a:r>
          </a:p>
          <a:p>
            <a:r>
              <a:rPr lang="en-US" sz="1600" dirty="0">
                <a:latin typeface="Trebuchet MS" charset="0"/>
              </a:rPr>
              <a:t>Emittance measurement</a:t>
            </a:r>
          </a:p>
          <a:p>
            <a:pPr marL="0" indent="0">
              <a:buNone/>
            </a:pPr>
            <a:endParaRPr lang="en-US" sz="1600" dirty="0">
              <a:latin typeface="Trebuchet MS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356386" y="2852423"/>
            <a:ext cx="5334906" cy="119340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Orbit/signal-sum measurements </a:t>
            </a:r>
          </a:p>
          <a:p>
            <a:r>
              <a:rPr lang="en-US" dirty="0">
                <a:latin typeface="Trebuchet MS" charset="0"/>
              </a:rPr>
              <a:t>First turns applications (</a:t>
            </a:r>
            <a:r>
              <a:rPr lang="en-US" dirty="0"/>
              <a:t>orbit correction, tune/chromaticity  measurements)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28844" y="4134707"/>
            <a:ext cx="3134115" cy="227876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ebuchet MS" charset="0"/>
              </a:rPr>
              <a:t>Ongoing:</a:t>
            </a:r>
          </a:p>
          <a:p>
            <a:r>
              <a:rPr lang="en-US" sz="1600" dirty="0">
                <a:latin typeface="Trebuchet MS" charset="0"/>
              </a:rPr>
              <a:t>Orbit correction (local)</a:t>
            </a:r>
          </a:p>
          <a:p>
            <a:r>
              <a:rPr lang="en-US" sz="1600" dirty="0">
                <a:latin typeface="Trebuchet MS" charset="0"/>
              </a:rPr>
              <a:t>Dispersion measurement</a:t>
            </a:r>
          </a:p>
          <a:p>
            <a:r>
              <a:rPr lang="en-US" sz="1600" dirty="0">
                <a:latin typeface="Trebuchet MS" charset="0"/>
              </a:rPr>
              <a:t>RM measurements (orbit, tune, chromaticity)</a:t>
            </a:r>
          </a:p>
          <a:p>
            <a:r>
              <a:rPr lang="en-US" sz="1600" dirty="0"/>
              <a:t>Quadrupole centering (BBA)</a:t>
            </a:r>
          </a:p>
          <a:p>
            <a:r>
              <a:rPr lang="en-US" sz="1600" dirty="0"/>
              <a:t>…</a:t>
            </a:r>
          </a:p>
          <a:p>
            <a:pPr>
              <a:buFont typeface="Wingdings 3" charset="0"/>
              <a:buChar char=""/>
            </a:pPr>
            <a:endParaRPr lang="en-US" sz="1600" dirty="0">
              <a:latin typeface="Trebuchet MS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628908" y="4142950"/>
            <a:ext cx="3608280" cy="237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ebuchet MS" charset="0"/>
              </a:rPr>
              <a:t>To be addressed:</a:t>
            </a:r>
          </a:p>
          <a:p>
            <a:r>
              <a:rPr lang="en-US" sz="1600" dirty="0">
                <a:latin typeface="Trebuchet MS" charset="0"/>
              </a:rPr>
              <a:t>Tune display and control</a:t>
            </a:r>
          </a:p>
          <a:p>
            <a:r>
              <a:rPr lang="en-US" sz="1600" dirty="0">
                <a:latin typeface="Trebuchet MS" charset="0"/>
              </a:rPr>
              <a:t>Beam diagnostics (beam size, bunch length...)</a:t>
            </a:r>
          </a:p>
          <a:p>
            <a:pPr>
              <a:buFont typeface="Wingdings 3" charset="0"/>
              <a:buChar char=""/>
            </a:pPr>
            <a:r>
              <a:rPr lang="en-US" sz="1600" dirty="0"/>
              <a:t>Analysis of nonlinearities</a:t>
            </a:r>
          </a:p>
          <a:p>
            <a:pPr>
              <a:buFont typeface="Wingdings 3" charset="0"/>
              <a:buChar char=""/>
            </a:pPr>
            <a:r>
              <a:rPr lang="en-US" sz="1600" dirty="0"/>
              <a:t>Analysis of the collective effects</a:t>
            </a:r>
          </a:p>
          <a:p>
            <a:pPr>
              <a:buFont typeface="Wingdings 3" charset="0"/>
              <a:buChar char=""/>
            </a:pPr>
            <a:r>
              <a:rPr lang="en-US" sz="1600" dirty="0"/>
              <a:t>…	</a:t>
            </a:r>
            <a:endParaRPr lang="en-US" sz="1600" dirty="0">
              <a:latin typeface="Trebuchet MS" charset="0"/>
            </a:endParaRPr>
          </a:p>
          <a:p>
            <a:endParaRPr lang="en-US" sz="1600" dirty="0">
              <a:latin typeface="Trebuchet M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746" y="952499"/>
            <a:ext cx="11567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already a lot of functions for accelerator control and measurements but mainly for the damped SR.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In the ThomX SR the e- beam is stored only for 20 </a:t>
            </a:r>
            <a:r>
              <a:rPr lang="en-US" dirty="0" err="1"/>
              <a:t>ms</a:t>
            </a:r>
            <a:r>
              <a:rPr lang="en-US" dirty="0"/>
              <a:t> =&gt; can be a difficulty for some type of measurements =&gt; specificities to be addressed in the case of the ThomX SR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350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AD429F-C3E7-6549-9552-6193EE3C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05" y="2541140"/>
            <a:ext cx="8598907" cy="2791147"/>
          </a:xfrm>
        </p:spPr>
        <p:txBody>
          <a:bodyPr/>
          <a:lstStyle/>
          <a:p>
            <a:r>
              <a:rPr lang="fr-FR" dirty="0" err="1"/>
              <a:t>Need</a:t>
            </a:r>
            <a:r>
              <a:rPr lang="fr-FR" dirty="0"/>
              <a:t> for trend plots : </a:t>
            </a:r>
            <a:br>
              <a:rPr lang="fr-FR" dirty="0"/>
            </a:br>
            <a:r>
              <a:rPr lang="fr-FR" dirty="0" err="1"/>
              <a:t>easy</a:t>
            </a:r>
            <a:r>
              <a:rPr lang="fr-FR" dirty="0"/>
              <a:t> to </a:t>
            </a:r>
            <a:r>
              <a:rPr lang="fr-FR" dirty="0" err="1"/>
              <a:t>compute</a:t>
            </a:r>
            <a:r>
              <a:rPr lang="fr-FR" dirty="0"/>
              <a:t> and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useful</a:t>
            </a:r>
            <a:r>
              <a:rPr lang="fr-FR" dirty="0"/>
              <a:t>  </a:t>
            </a:r>
            <a:br>
              <a:rPr lang="fr-FR" dirty="0"/>
            </a:b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ADECA-D1C7-5444-AA4F-9D57C6F5F1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9196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602" y="73278"/>
            <a:ext cx="10157777" cy="698500"/>
          </a:xfrm>
        </p:spPr>
        <p:txBody>
          <a:bodyPr>
            <a:normAutofit fontScale="90000"/>
          </a:bodyPr>
          <a:lstStyle/>
          <a:p>
            <a:r>
              <a:rPr lang="en-GB" dirty="0"/>
              <a:t>Interfaces needed for beam tuning for single pass (</a:t>
            </a:r>
            <a:r>
              <a:rPr lang="en-GB" dirty="0" err="1"/>
              <a:t>Linac</a:t>
            </a:r>
            <a:r>
              <a:rPr lang="en-GB" dirty="0"/>
              <a:t>-TL-EL)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54" y="1063625"/>
            <a:ext cx="5286926" cy="4578350"/>
          </a:xfrm>
        </p:spPr>
        <p:txBody>
          <a:bodyPr/>
          <a:lstStyle/>
          <a:p>
            <a:r>
              <a:rPr lang="en-US" dirty="0"/>
              <a:t>During the Linac + TL + EL commissioning </a:t>
            </a:r>
          </a:p>
          <a:p>
            <a:pPr lvl="1"/>
            <a:r>
              <a:rPr lang="en-US" dirty="0"/>
              <a:t>To help the </a:t>
            </a:r>
            <a:r>
              <a:rPr lang="en-US" b="1" dirty="0"/>
              <a:t>beam tuning</a:t>
            </a:r>
          </a:p>
          <a:p>
            <a:pPr lvl="2"/>
            <a:r>
              <a:rPr lang="en-US" dirty="0"/>
              <a:t>Useful for beam alignment </a:t>
            </a:r>
          </a:p>
          <a:p>
            <a:pPr lvl="2"/>
            <a:r>
              <a:rPr lang="en-US" dirty="0"/>
              <a:t>Follow trends for ICT, BPMs </a:t>
            </a:r>
          </a:p>
          <a:p>
            <a:pPr lvl="3"/>
            <a:r>
              <a:rPr lang="en-US" dirty="0"/>
              <a:t>For example Trend of the beam charge / position </a:t>
            </a:r>
          </a:p>
          <a:p>
            <a:pPr lvl="3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7</a:t>
            </a:fld>
            <a:endParaRPr lang="en-US" altLang="fr-FR"/>
          </a:p>
        </p:txBody>
      </p:sp>
      <p:pic>
        <p:nvPicPr>
          <p:cNvPr id="5" name="Image 4" descr="WaveCatcherGU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2" y="3249558"/>
            <a:ext cx="7631973" cy="254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7659688" y="879594"/>
            <a:ext cx="4229100" cy="178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Example of interface @CLEAR </a:t>
            </a:r>
          </a:p>
          <a:p>
            <a:pPr lvl="1"/>
            <a:r>
              <a:rPr lang="en-US" sz="1100" dirty="0"/>
              <a:t>Choose screen </a:t>
            </a:r>
          </a:p>
          <a:p>
            <a:pPr lvl="1"/>
            <a:r>
              <a:rPr lang="en-US" sz="1100" dirty="0"/>
              <a:t>Measure beam spot size, position </a:t>
            </a:r>
          </a:p>
          <a:p>
            <a:pPr lvl="2"/>
            <a:r>
              <a:rPr lang="en-US" sz="900" dirty="0"/>
              <a:t>Plots trends </a:t>
            </a:r>
          </a:p>
          <a:p>
            <a:pPr lvl="1"/>
            <a:r>
              <a:rPr lang="en-US" sz="1100" dirty="0"/>
              <a:t>Get beam charge / position  at different locations</a:t>
            </a:r>
          </a:p>
          <a:p>
            <a:pPr lvl="2"/>
            <a:r>
              <a:rPr lang="en-US" sz="900" dirty="0"/>
              <a:t>Plot trends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0566" y="2957711"/>
            <a:ext cx="2569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Example of </a:t>
            </a:r>
            <a:r>
              <a:rPr lang="en-US" sz="1200"/>
              <a:t>interface used at PHIL </a:t>
            </a:r>
            <a:endParaRPr lang="en-US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38" y="2697698"/>
            <a:ext cx="3000834" cy="36050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CADAAC-6D21-F445-80A0-D65E5FF342FA}"/>
              </a:ext>
            </a:extLst>
          </p:cNvPr>
          <p:cNvSpPr/>
          <p:nvPr/>
        </p:nvSpPr>
        <p:spPr>
          <a:xfrm>
            <a:off x="3234691" y="6197040"/>
            <a:ext cx="71103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 for a synoptic with screen diagnostics locations  </a:t>
            </a:r>
          </a:p>
        </p:txBody>
      </p:sp>
    </p:spTree>
    <p:extLst>
      <p:ext uri="{BB962C8B-B14F-4D97-AF65-F5344CB8AC3E}">
        <p14:creationId xmlns:p14="http://schemas.microsoft.com/office/powerpoint/2010/main" val="32674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C9F4-D75F-4241-B0FF-5E10967D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Trend plots for vacuum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F1BF4-5928-1D4E-BF88-6C8DA6E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148" y="2267039"/>
            <a:ext cx="3597596" cy="3268485"/>
          </a:xfrm>
        </p:spPr>
        <p:txBody>
          <a:bodyPr/>
          <a:lstStyle/>
          <a:p>
            <a:r>
              <a:rPr lang="fr-FR" dirty="0" err="1"/>
              <a:t>During</a:t>
            </a:r>
            <a:r>
              <a:rPr lang="fr-FR" dirty="0"/>
              <a:t> RF </a:t>
            </a:r>
            <a:r>
              <a:rPr lang="fr-FR" dirty="0" err="1"/>
              <a:t>conditioning</a:t>
            </a:r>
            <a:r>
              <a:rPr lang="fr-FR" dirty="0"/>
              <a:t> for RF-Gun or </a:t>
            </a:r>
            <a:r>
              <a:rPr lang="fr-FR" dirty="0" err="1"/>
              <a:t>Linac</a:t>
            </a:r>
            <a:r>
              <a:rPr lang="fr-FR" dirty="0"/>
              <a:t> Section. </a:t>
            </a:r>
          </a:p>
          <a:p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useful</a:t>
            </a:r>
            <a:r>
              <a:rPr lang="fr-FR" dirty="0"/>
              <a:t> for </a:t>
            </a:r>
            <a:r>
              <a:rPr lang="fr-FR" dirty="0" err="1"/>
              <a:t>conditioning</a:t>
            </a:r>
            <a:r>
              <a:rPr lang="fr-FR" dirty="0"/>
              <a:t> </a:t>
            </a:r>
          </a:p>
          <a:p>
            <a:pPr lvl="1"/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DE5B6-FD9B-B343-B0F9-D60B02CCE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8</a:t>
            </a:fld>
            <a:endParaRPr lang="en-US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C48BE8-462E-484D-A97C-C6492D394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5" y="1633307"/>
            <a:ext cx="7418833" cy="377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5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10397" y="2543596"/>
            <a:ext cx="8598907" cy="686196"/>
          </a:xfrm>
        </p:spPr>
        <p:txBody>
          <a:bodyPr/>
          <a:lstStyle/>
          <a:p>
            <a:r>
              <a:rPr lang="fr-FR" dirty="0"/>
              <a:t>Scan </a:t>
            </a:r>
            <a:r>
              <a:rPr lang="fr-FR" dirty="0" err="1"/>
              <a:t>measurements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adapted</a:t>
            </a:r>
            <a:r>
              <a:rPr lang="fr-FR" dirty="0"/>
              <a:t> for ThomX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92581259"/>
      </p:ext>
    </p:extLst>
  </p:cSld>
  <p:clrMapOvr>
    <a:masterClrMapping/>
  </p:clrMapOvr>
</p:sld>
</file>

<file path=ppt/theme/theme1.xml><?xml version="1.0" encoding="utf-8"?>
<a:theme xmlns:a="http://schemas.openxmlformats.org/drawingml/2006/main" name="ThomX-3">
  <a:themeElements>
    <a:clrScheme name="Personnalisée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8000"/>
      </a:accent1>
      <a:accent2>
        <a:srgbClr val="99663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6633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4089F4F0-B72F-46AE-8EAE-5C15EE2FFB85}" vid="{57759912-BBD4-45F2-87A9-58135155D9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10373</TotalTime>
  <Words>779</Words>
  <Application>Microsoft Macintosh PowerPoint</Application>
  <PresentationFormat>Widescreen</PresentationFormat>
  <Paragraphs>120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Trebuchet MS</vt:lpstr>
      <vt:lpstr>Wingdings</vt:lpstr>
      <vt:lpstr>Wingdings 3</vt:lpstr>
      <vt:lpstr>ThomX-3</vt:lpstr>
      <vt:lpstr>High Level applications development status </vt:lpstr>
      <vt:lpstr>Some rules </vt:lpstr>
      <vt:lpstr>High level applications are done with MML </vt:lpstr>
      <vt:lpstr>MML/AT current status </vt:lpstr>
      <vt:lpstr>High level applications with MML </vt:lpstr>
      <vt:lpstr>Need for trend plots :  easy to compute and very useful   </vt:lpstr>
      <vt:lpstr>Interfaces needed for beam tuning for single pass (Linac-TL-EL)</vt:lpstr>
      <vt:lpstr>Trend plots for vacuum </vt:lpstr>
      <vt:lpstr>Scan measurements :  To be adapted for ThomX</vt:lpstr>
      <vt:lpstr>Example of Scan interfaces to be included in MML    Charge phase scan (from CLEAR)</vt:lpstr>
      <vt:lpstr>Example scan for energie steerer</vt:lpstr>
      <vt:lpstr>Example of solenoide scan  </vt:lpstr>
      <vt:lpstr>Interface with RF-Signals </vt:lpstr>
      <vt:lpstr>Interfaces roadmap (&lt; 6 months) </vt:lpstr>
    </vt:vector>
  </TitlesOfParts>
  <Company>LAL - CNRS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agnes vermes</dc:creator>
  <cp:lastModifiedBy>Hayg Guler</cp:lastModifiedBy>
  <cp:revision>101</cp:revision>
  <cp:lastPrinted>2018-06-19T20:42:23Z</cp:lastPrinted>
  <dcterms:created xsi:type="dcterms:W3CDTF">2014-12-08T15:13:57Z</dcterms:created>
  <dcterms:modified xsi:type="dcterms:W3CDTF">2018-06-21T08:41:50Z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