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24" r:id="rId6"/>
  </p:sldMasterIdLst>
  <p:notesMasterIdLst>
    <p:notesMasterId r:id="rId32"/>
  </p:notesMasterIdLst>
  <p:sldIdLst>
    <p:sldId id="914" r:id="rId7"/>
    <p:sldId id="937" r:id="rId8"/>
    <p:sldId id="909" r:id="rId9"/>
    <p:sldId id="915" r:id="rId10"/>
    <p:sldId id="912" r:id="rId11"/>
    <p:sldId id="951" r:id="rId12"/>
    <p:sldId id="922" r:id="rId13"/>
    <p:sldId id="866" r:id="rId14"/>
    <p:sldId id="918" r:id="rId15"/>
    <p:sldId id="931" r:id="rId16"/>
    <p:sldId id="925" r:id="rId17"/>
    <p:sldId id="877" r:id="rId18"/>
    <p:sldId id="938" r:id="rId19"/>
    <p:sldId id="939" r:id="rId20"/>
    <p:sldId id="940" r:id="rId21"/>
    <p:sldId id="941" r:id="rId22"/>
    <p:sldId id="942" r:id="rId23"/>
    <p:sldId id="943" r:id="rId24"/>
    <p:sldId id="944" r:id="rId25"/>
    <p:sldId id="949" r:id="rId26"/>
    <p:sldId id="945" r:id="rId27"/>
    <p:sldId id="948" r:id="rId28"/>
    <p:sldId id="950" r:id="rId29"/>
    <p:sldId id="923" r:id="rId30"/>
    <p:sldId id="919" r:id="rId31"/>
  </p:sldIdLst>
  <p:sldSz cx="10790238" cy="756126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2000" b="1" kern="1200">
        <a:solidFill>
          <a:srgbClr val="4F3EF2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2000" b="1" kern="1200">
        <a:solidFill>
          <a:srgbClr val="4F3EF2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2000" b="1" kern="1200">
        <a:solidFill>
          <a:srgbClr val="4F3EF2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2000" b="1" kern="1200">
        <a:solidFill>
          <a:srgbClr val="4F3EF2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2000" b="1" kern="1200">
        <a:solidFill>
          <a:srgbClr val="4F3EF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rgbClr val="4F3EF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rgbClr val="4F3EF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rgbClr val="4F3EF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rgbClr val="4F3EF2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9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00000"/>
    <a:srgbClr val="141DD0"/>
    <a:srgbClr val="FFFFCC"/>
    <a:srgbClr val="FF6600"/>
    <a:srgbClr val="FF0000"/>
    <a:srgbClr val="000000"/>
    <a:srgbClr val="005800"/>
    <a:srgbClr val="3399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9795" autoAdjust="0"/>
  </p:normalViewPr>
  <p:slideViewPr>
    <p:cSldViewPr>
      <p:cViewPr varScale="1">
        <p:scale>
          <a:sx n="77" d="100"/>
          <a:sy n="77" d="100"/>
        </p:scale>
        <p:origin x="1210" y="24"/>
      </p:cViewPr>
      <p:guideLst>
        <p:guide orient="horz" pos="2382"/>
        <p:guide pos="339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75" d="100"/>
          <a:sy n="75" d="100"/>
        </p:scale>
        <p:origin x="-1094" y="-58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7.wmf"/><Relationship Id="rId1" Type="http://schemas.openxmlformats.org/officeDocument/2006/relationships/image" Target="../media/image1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image" Target="../media/image9.wmf"/><Relationship Id="rId7" Type="http://schemas.openxmlformats.org/officeDocument/2006/relationships/image" Target="../media/image17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Relationship Id="rId6" Type="http://schemas.openxmlformats.org/officeDocument/2006/relationships/image" Target="../media/image54.wmf"/><Relationship Id="rId5" Type="http://schemas.openxmlformats.org/officeDocument/2006/relationships/image" Target="../media/image53.wmf"/><Relationship Id="rId10" Type="http://schemas.openxmlformats.org/officeDocument/2006/relationships/image" Target="../media/image15.wmf"/><Relationship Id="rId4" Type="http://schemas.openxmlformats.org/officeDocument/2006/relationships/image" Target="../media/image10.wmf"/><Relationship Id="rId9" Type="http://schemas.openxmlformats.org/officeDocument/2006/relationships/image" Target="../media/image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2663" y="685800"/>
            <a:ext cx="489267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Щелчок правит 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fld id="{30806D57-975F-459F-8F4C-9ACBB45FC2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0975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06D57-975F-459F-8F4C-9ACBB45FC2E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403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06D57-975F-459F-8F4C-9ACBB45FC2E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34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06D57-975F-459F-8F4C-9ACBB45FC2E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87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5650" y="739775"/>
            <a:ext cx="52863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>
                <a:solidFill>
                  <a:prstClr val="black"/>
                </a:solidFill>
              </a:rPr>
              <a:pPr/>
              <a:t>18</a:t>
            </a:fld>
            <a:endParaRPr lang="fr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641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5650" y="739775"/>
            <a:ext cx="52863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>
                <a:solidFill>
                  <a:prstClr val="black"/>
                </a:solidFill>
              </a:rPr>
              <a:pPr/>
              <a:t>19</a:t>
            </a:fld>
            <a:endParaRPr lang="fr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242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D01B224-05C0-4EF2-9AA5-E04E3141568C}" type="slidenum">
              <a:rPr lang="ru-RU" altLang="ru-RU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24</a:t>
            </a:fld>
            <a:endParaRPr lang="ru-RU" altLang="ru-RU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5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9625" y="2349500"/>
            <a:ext cx="9170988" cy="16208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250" y="4284663"/>
            <a:ext cx="7551738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36C2D0-C955-493C-BC12-D4C406EF40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22299"/>
      </p:ext>
    </p:extLst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457008-D51F-4529-8DCF-09A8337F3F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418568"/>
      </p:ext>
    </p:extLst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88263" y="671513"/>
            <a:ext cx="2292350" cy="60499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09625" y="671513"/>
            <a:ext cx="6726238" cy="60499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FA8A99-F861-4698-A4F2-A51DE30535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66672"/>
      </p:ext>
    </p:extLst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9268" y="2348893"/>
            <a:ext cx="9171702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8536" y="4284716"/>
            <a:ext cx="7553167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2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6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0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8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2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62D-8679-4CDD-AA25-1419BBAB4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409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62D-8679-4CDD-AA25-1419BBAB4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680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2355" y="4858812"/>
            <a:ext cx="9171702" cy="1501751"/>
          </a:xfrm>
        </p:spPr>
        <p:txBody>
          <a:bodyPr anchor="t"/>
          <a:lstStyle>
            <a:lvl1pPr algn="l">
              <a:defRPr sz="441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52355" y="3204786"/>
            <a:ext cx="9171702" cy="1654026"/>
          </a:xfrm>
        </p:spPr>
        <p:txBody>
          <a:bodyPr anchor="b"/>
          <a:lstStyle>
            <a:lvl1pPr marL="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1pPr>
            <a:lvl2pPr marL="504063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2pPr>
            <a:lvl3pPr marL="100812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2189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4pPr>
            <a:lvl5pPr marL="2016252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5pPr>
            <a:lvl6pPr marL="2520315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6pPr>
            <a:lvl7pPr marL="3024378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7pPr>
            <a:lvl8pPr marL="352844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8pPr>
            <a:lvl9pPr marL="4032504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62D-8679-4CDD-AA25-1419BBAB4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462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9512" y="1764295"/>
            <a:ext cx="4765688" cy="4990084"/>
          </a:xfrm>
        </p:spPr>
        <p:txBody>
          <a:bodyPr/>
          <a:lstStyle>
            <a:lvl1pPr>
              <a:defRPr sz="3087"/>
            </a:lvl1pPr>
            <a:lvl2pPr>
              <a:defRPr sz="2646"/>
            </a:lvl2pPr>
            <a:lvl3pPr>
              <a:defRPr sz="2205"/>
            </a:lvl3pPr>
            <a:lvl4pPr>
              <a:defRPr sz="1985"/>
            </a:lvl4pPr>
            <a:lvl5pPr>
              <a:defRPr sz="1985"/>
            </a:lvl5pPr>
            <a:lvl6pPr>
              <a:defRPr sz="1985"/>
            </a:lvl6pPr>
            <a:lvl7pPr>
              <a:defRPr sz="1985"/>
            </a:lvl7pPr>
            <a:lvl8pPr>
              <a:defRPr sz="1985"/>
            </a:lvl8pPr>
            <a:lvl9pPr>
              <a:defRPr sz="198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85038" y="1764295"/>
            <a:ext cx="4765688" cy="4990084"/>
          </a:xfrm>
        </p:spPr>
        <p:txBody>
          <a:bodyPr/>
          <a:lstStyle>
            <a:lvl1pPr>
              <a:defRPr sz="3087"/>
            </a:lvl1pPr>
            <a:lvl2pPr>
              <a:defRPr sz="2646"/>
            </a:lvl2pPr>
            <a:lvl3pPr>
              <a:defRPr sz="2205"/>
            </a:lvl3pPr>
            <a:lvl4pPr>
              <a:defRPr sz="1985"/>
            </a:lvl4pPr>
            <a:lvl5pPr>
              <a:defRPr sz="1985"/>
            </a:lvl5pPr>
            <a:lvl6pPr>
              <a:defRPr sz="1985"/>
            </a:lvl6pPr>
            <a:lvl7pPr>
              <a:defRPr sz="1985"/>
            </a:lvl7pPr>
            <a:lvl8pPr>
              <a:defRPr sz="1985"/>
            </a:lvl8pPr>
            <a:lvl9pPr>
              <a:defRPr sz="198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62D-8679-4CDD-AA25-1419BBAB4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7180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12" y="1692533"/>
            <a:ext cx="4767562" cy="705367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063" indent="0">
              <a:buNone/>
              <a:defRPr sz="2205" b="1"/>
            </a:lvl2pPr>
            <a:lvl3pPr marL="1008126" indent="0">
              <a:buNone/>
              <a:defRPr sz="1985" b="1"/>
            </a:lvl3pPr>
            <a:lvl4pPr marL="1512189" indent="0">
              <a:buNone/>
              <a:defRPr sz="1764" b="1"/>
            </a:lvl4pPr>
            <a:lvl5pPr marL="2016252" indent="0">
              <a:buNone/>
              <a:defRPr sz="1764" b="1"/>
            </a:lvl5pPr>
            <a:lvl6pPr marL="2520315" indent="0">
              <a:buNone/>
              <a:defRPr sz="1764" b="1"/>
            </a:lvl6pPr>
            <a:lvl7pPr marL="3024378" indent="0">
              <a:buNone/>
              <a:defRPr sz="1764" b="1"/>
            </a:lvl7pPr>
            <a:lvl8pPr marL="3528441" indent="0">
              <a:buNone/>
              <a:defRPr sz="1764" b="1"/>
            </a:lvl8pPr>
            <a:lvl9pPr marL="4032504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9512" y="2397901"/>
            <a:ext cx="4767562" cy="4356478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5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81292" y="1692533"/>
            <a:ext cx="4769435" cy="705367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063" indent="0">
              <a:buNone/>
              <a:defRPr sz="2205" b="1"/>
            </a:lvl2pPr>
            <a:lvl3pPr marL="1008126" indent="0">
              <a:buNone/>
              <a:defRPr sz="1985" b="1"/>
            </a:lvl3pPr>
            <a:lvl4pPr marL="1512189" indent="0">
              <a:buNone/>
              <a:defRPr sz="1764" b="1"/>
            </a:lvl4pPr>
            <a:lvl5pPr marL="2016252" indent="0">
              <a:buNone/>
              <a:defRPr sz="1764" b="1"/>
            </a:lvl5pPr>
            <a:lvl6pPr marL="2520315" indent="0">
              <a:buNone/>
              <a:defRPr sz="1764" b="1"/>
            </a:lvl6pPr>
            <a:lvl7pPr marL="3024378" indent="0">
              <a:buNone/>
              <a:defRPr sz="1764" b="1"/>
            </a:lvl7pPr>
            <a:lvl8pPr marL="3528441" indent="0">
              <a:buNone/>
              <a:defRPr sz="1764" b="1"/>
            </a:lvl8pPr>
            <a:lvl9pPr marL="4032504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81292" y="2397901"/>
            <a:ext cx="4769435" cy="4356478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5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62D-8679-4CDD-AA25-1419BBAB4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674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62D-8679-4CDD-AA25-1419BBAB4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849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62D-8679-4CDD-AA25-1419BBAB4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767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12" y="301050"/>
            <a:ext cx="3549914" cy="128121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8683" y="301051"/>
            <a:ext cx="6032043" cy="6453328"/>
          </a:xfrm>
        </p:spPr>
        <p:txBody>
          <a:bodyPr/>
          <a:lstStyle>
            <a:lvl1pPr>
              <a:defRPr sz="3528"/>
            </a:lvl1pPr>
            <a:lvl2pPr>
              <a:defRPr sz="3087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12" y="1582265"/>
            <a:ext cx="3549914" cy="5172114"/>
          </a:xfrm>
        </p:spPr>
        <p:txBody>
          <a:bodyPr/>
          <a:lstStyle>
            <a:lvl1pPr marL="0" indent="0">
              <a:buNone/>
              <a:defRPr sz="1544"/>
            </a:lvl1pPr>
            <a:lvl2pPr marL="504063" indent="0">
              <a:buNone/>
              <a:defRPr sz="1323"/>
            </a:lvl2pPr>
            <a:lvl3pPr marL="1008126" indent="0">
              <a:buNone/>
              <a:defRPr sz="1103"/>
            </a:lvl3pPr>
            <a:lvl4pPr marL="1512189" indent="0">
              <a:buNone/>
              <a:defRPr sz="992"/>
            </a:lvl4pPr>
            <a:lvl5pPr marL="2016252" indent="0">
              <a:buNone/>
              <a:defRPr sz="992"/>
            </a:lvl5pPr>
            <a:lvl6pPr marL="2520315" indent="0">
              <a:buNone/>
              <a:defRPr sz="992"/>
            </a:lvl6pPr>
            <a:lvl7pPr marL="3024378" indent="0">
              <a:buNone/>
              <a:defRPr sz="992"/>
            </a:lvl7pPr>
            <a:lvl8pPr marL="3528441" indent="0">
              <a:buNone/>
              <a:defRPr sz="992"/>
            </a:lvl8pPr>
            <a:lvl9pPr marL="4032504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62D-8679-4CDD-AA25-1419BBAB4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98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FA8BDF-0075-4F4C-9B8A-F4596E6228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25416"/>
      </p:ext>
    </p:extLst>
  </p:cSld>
  <p:clrMapOvr>
    <a:masterClrMapping/>
  </p:clrMapOvr>
  <p:transition advClick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4962" y="5292884"/>
            <a:ext cx="6474143" cy="62485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114962" y="675613"/>
            <a:ext cx="6474143" cy="4536758"/>
          </a:xfrm>
        </p:spPr>
        <p:txBody>
          <a:bodyPr/>
          <a:lstStyle>
            <a:lvl1pPr marL="0" indent="0">
              <a:buNone/>
              <a:defRPr sz="3528"/>
            </a:lvl1pPr>
            <a:lvl2pPr marL="504063" indent="0">
              <a:buNone/>
              <a:defRPr sz="3087"/>
            </a:lvl2pPr>
            <a:lvl3pPr marL="1008126" indent="0">
              <a:buNone/>
              <a:defRPr sz="2646"/>
            </a:lvl3pPr>
            <a:lvl4pPr marL="1512189" indent="0">
              <a:buNone/>
              <a:defRPr sz="2205"/>
            </a:lvl4pPr>
            <a:lvl5pPr marL="2016252" indent="0">
              <a:buNone/>
              <a:defRPr sz="2205"/>
            </a:lvl5pPr>
            <a:lvl6pPr marL="2520315" indent="0">
              <a:buNone/>
              <a:defRPr sz="2205"/>
            </a:lvl6pPr>
            <a:lvl7pPr marL="3024378" indent="0">
              <a:buNone/>
              <a:defRPr sz="2205"/>
            </a:lvl7pPr>
            <a:lvl8pPr marL="3528441" indent="0">
              <a:buNone/>
              <a:defRPr sz="2205"/>
            </a:lvl8pPr>
            <a:lvl9pPr marL="4032504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14962" y="5917739"/>
            <a:ext cx="6474143" cy="887398"/>
          </a:xfrm>
        </p:spPr>
        <p:txBody>
          <a:bodyPr/>
          <a:lstStyle>
            <a:lvl1pPr marL="0" indent="0">
              <a:buNone/>
              <a:defRPr sz="1544"/>
            </a:lvl1pPr>
            <a:lvl2pPr marL="504063" indent="0">
              <a:buNone/>
              <a:defRPr sz="1323"/>
            </a:lvl2pPr>
            <a:lvl3pPr marL="1008126" indent="0">
              <a:buNone/>
              <a:defRPr sz="1103"/>
            </a:lvl3pPr>
            <a:lvl4pPr marL="1512189" indent="0">
              <a:buNone/>
              <a:defRPr sz="992"/>
            </a:lvl4pPr>
            <a:lvl5pPr marL="2016252" indent="0">
              <a:buNone/>
              <a:defRPr sz="992"/>
            </a:lvl5pPr>
            <a:lvl6pPr marL="2520315" indent="0">
              <a:buNone/>
              <a:defRPr sz="992"/>
            </a:lvl6pPr>
            <a:lvl7pPr marL="3024378" indent="0">
              <a:buNone/>
              <a:defRPr sz="992"/>
            </a:lvl7pPr>
            <a:lvl8pPr marL="3528441" indent="0">
              <a:buNone/>
              <a:defRPr sz="992"/>
            </a:lvl8pPr>
            <a:lvl9pPr marL="4032504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62D-8679-4CDD-AA25-1419BBAB4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253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62D-8679-4CDD-AA25-1419BBAB4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357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822922" y="302802"/>
            <a:ext cx="2427804" cy="64515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9512" y="302802"/>
            <a:ext cx="7103573" cy="6451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62D-8679-4CDD-AA25-1419BBAB4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585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9268" y="2348893"/>
            <a:ext cx="9171702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8536" y="4284716"/>
            <a:ext cx="7553167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2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6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0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8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2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62D-8679-4CDD-AA25-1419BBAB4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979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62D-8679-4CDD-AA25-1419BBAB4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2868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2355" y="4858812"/>
            <a:ext cx="9171702" cy="1501751"/>
          </a:xfrm>
        </p:spPr>
        <p:txBody>
          <a:bodyPr anchor="t"/>
          <a:lstStyle>
            <a:lvl1pPr algn="l">
              <a:defRPr sz="441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52355" y="3204786"/>
            <a:ext cx="9171702" cy="1654026"/>
          </a:xfrm>
        </p:spPr>
        <p:txBody>
          <a:bodyPr anchor="b"/>
          <a:lstStyle>
            <a:lvl1pPr marL="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1pPr>
            <a:lvl2pPr marL="504063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2pPr>
            <a:lvl3pPr marL="100812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2189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4pPr>
            <a:lvl5pPr marL="2016252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5pPr>
            <a:lvl6pPr marL="2520315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6pPr>
            <a:lvl7pPr marL="3024378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7pPr>
            <a:lvl8pPr marL="352844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8pPr>
            <a:lvl9pPr marL="4032504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62D-8679-4CDD-AA25-1419BBAB4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2515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9512" y="1764295"/>
            <a:ext cx="4765688" cy="4990084"/>
          </a:xfrm>
        </p:spPr>
        <p:txBody>
          <a:bodyPr/>
          <a:lstStyle>
            <a:lvl1pPr>
              <a:defRPr sz="3087"/>
            </a:lvl1pPr>
            <a:lvl2pPr>
              <a:defRPr sz="2646"/>
            </a:lvl2pPr>
            <a:lvl3pPr>
              <a:defRPr sz="2205"/>
            </a:lvl3pPr>
            <a:lvl4pPr>
              <a:defRPr sz="1985"/>
            </a:lvl4pPr>
            <a:lvl5pPr>
              <a:defRPr sz="1985"/>
            </a:lvl5pPr>
            <a:lvl6pPr>
              <a:defRPr sz="1985"/>
            </a:lvl6pPr>
            <a:lvl7pPr>
              <a:defRPr sz="1985"/>
            </a:lvl7pPr>
            <a:lvl8pPr>
              <a:defRPr sz="1985"/>
            </a:lvl8pPr>
            <a:lvl9pPr>
              <a:defRPr sz="198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85038" y="1764295"/>
            <a:ext cx="4765688" cy="4990084"/>
          </a:xfrm>
        </p:spPr>
        <p:txBody>
          <a:bodyPr/>
          <a:lstStyle>
            <a:lvl1pPr>
              <a:defRPr sz="3087"/>
            </a:lvl1pPr>
            <a:lvl2pPr>
              <a:defRPr sz="2646"/>
            </a:lvl2pPr>
            <a:lvl3pPr>
              <a:defRPr sz="2205"/>
            </a:lvl3pPr>
            <a:lvl4pPr>
              <a:defRPr sz="1985"/>
            </a:lvl4pPr>
            <a:lvl5pPr>
              <a:defRPr sz="1985"/>
            </a:lvl5pPr>
            <a:lvl6pPr>
              <a:defRPr sz="1985"/>
            </a:lvl6pPr>
            <a:lvl7pPr>
              <a:defRPr sz="1985"/>
            </a:lvl7pPr>
            <a:lvl8pPr>
              <a:defRPr sz="1985"/>
            </a:lvl8pPr>
            <a:lvl9pPr>
              <a:defRPr sz="198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62D-8679-4CDD-AA25-1419BBAB4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3687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12" y="1692533"/>
            <a:ext cx="4767562" cy="705367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063" indent="0">
              <a:buNone/>
              <a:defRPr sz="2205" b="1"/>
            </a:lvl2pPr>
            <a:lvl3pPr marL="1008126" indent="0">
              <a:buNone/>
              <a:defRPr sz="1985" b="1"/>
            </a:lvl3pPr>
            <a:lvl4pPr marL="1512189" indent="0">
              <a:buNone/>
              <a:defRPr sz="1764" b="1"/>
            </a:lvl4pPr>
            <a:lvl5pPr marL="2016252" indent="0">
              <a:buNone/>
              <a:defRPr sz="1764" b="1"/>
            </a:lvl5pPr>
            <a:lvl6pPr marL="2520315" indent="0">
              <a:buNone/>
              <a:defRPr sz="1764" b="1"/>
            </a:lvl6pPr>
            <a:lvl7pPr marL="3024378" indent="0">
              <a:buNone/>
              <a:defRPr sz="1764" b="1"/>
            </a:lvl7pPr>
            <a:lvl8pPr marL="3528441" indent="0">
              <a:buNone/>
              <a:defRPr sz="1764" b="1"/>
            </a:lvl8pPr>
            <a:lvl9pPr marL="4032504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9512" y="2397901"/>
            <a:ext cx="4767562" cy="4356478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5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81292" y="1692533"/>
            <a:ext cx="4769435" cy="705367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063" indent="0">
              <a:buNone/>
              <a:defRPr sz="2205" b="1"/>
            </a:lvl2pPr>
            <a:lvl3pPr marL="1008126" indent="0">
              <a:buNone/>
              <a:defRPr sz="1985" b="1"/>
            </a:lvl3pPr>
            <a:lvl4pPr marL="1512189" indent="0">
              <a:buNone/>
              <a:defRPr sz="1764" b="1"/>
            </a:lvl4pPr>
            <a:lvl5pPr marL="2016252" indent="0">
              <a:buNone/>
              <a:defRPr sz="1764" b="1"/>
            </a:lvl5pPr>
            <a:lvl6pPr marL="2520315" indent="0">
              <a:buNone/>
              <a:defRPr sz="1764" b="1"/>
            </a:lvl6pPr>
            <a:lvl7pPr marL="3024378" indent="0">
              <a:buNone/>
              <a:defRPr sz="1764" b="1"/>
            </a:lvl7pPr>
            <a:lvl8pPr marL="3528441" indent="0">
              <a:buNone/>
              <a:defRPr sz="1764" b="1"/>
            </a:lvl8pPr>
            <a:lvl9pPr marL="4032504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81292" y="2397901"/>
            <a:ext cx="4769435" cy="4356478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5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62D-8679-4CDD-AA25-1419BBAB4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7559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62D-8679-4CDD-AA25-1419BBAB4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3852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62D-8679-4CDD-AA25-1419BBAB4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696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2488" y="4859338"/>
            <a:ext cx="9170987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52488" y="3205163"/>
            <a:ext cx="9170987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3D08A5-A60C-4BA2-BEB4-549369DB97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49436"/>
      </p:ext>
    </p:extLst>
  </p:cSld>
  <p:clrMapOvr>
    <a:masterClrMapping/>
  </p:clrMapOvr>
  <p:transition advClick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12" y="301050"/>
            <a:ext cx="3549914" cy="128121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8683" y="301051"/>
            <a:ext cx="6032043" cy="6453328"/>
          </a:xfrm>
        </p:spPr>
        <p:txBody>
          <a:bodyPr/>
          <a:lstStyle>
            <a:lvl1pPr>
              <a:defRPr sz="3528"/>
            </a:lvl1pPr>
            <a:lvl2pPr>
              <a:defRPr sz="3087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12" y="1582265"/>
            <a:ext cx="3549914" cy="5172114"/>
          </a:xfrm>
        </p:spPr>
        <p:txBody>
          <a:bodyPr/>
          <a:lstStyle>
            <a:lvl1pPr marL="0" indent="0">
              <a:buNone/>
              <a:defRPr sz="1544"/>
            </a:lvl1pPr>
            <a:lvl2pPr marL="504063" indent="0">
              <a:buNone/>
              <a:defRPr sz="1323"/>
            </a:lvl2pPr>
            <a:lvl3pPr marL="1008126" indent="0">
              <a:buNone/>
              <a:defRPr sz="1103"/>
            </a:lvl3pPr>
            <a:lvl4pPr marL="1512189" indent="0">
              <a:buNone/>
              <a:defRPr sz="992"/>
            </a:lvl4pPr>
            <a:lvl5pPr marL="2016252" indent="0">
              <a:buNone/>
              <a:defRPr sz="992"/>
            </a:lvl5pPr>
            <a:lvl6pPr marL="2520315" indent="0">
              <a:buNone/>
              <a:defRPr sz="992"/>
            </a:lvl6pPr>
            <a:lvl7pPr marL="3024378" indent="0">
              <a:buNone/>
              <a:defRPr sz="992"/>
            </a:lvl7pPr>
            <a:lvl8pPr marL="3528441" indent="0">
              <a:buNone/>
              <a:defRPr sz="992"/>
            </a:lvl8pPr>
            <a:lvl9pPr marL="4032504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62D-8679-4CDD-AA25-1419BBAB4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412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4962" y="5292884"/>
            <a:ext cx="6474143" cy="62485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114962" y="675613"/>
            <a:ext cx="6474143" cy="4536758"/>
          </a:xfrm>
        </p:spPr>
        <p:txBody>
          <a:bodyPr/>
          <a:lstStyle>
            <a:lvl1pPr marL="0" indent="0">
              <a:buNone/>
              <a:defRPr sz="3528"/>
            </a:lvl1pPr>
            <a:lvl2pPr marL="504063" indent="0">
              <a:buNone/>
              <a:defRPr sz="3087"/>
            </a:lvl2pPr>
            <a:lvl3pPr marL="1008126" indent="0">
              <a:buNone/>
              <a:defRPr sz="2646"/>
            </a:lvl3pPr>
            <a:lvl4pPr marL="1512189" indent="0">
              <a:buNone/>
              <a:defRPr sz="2205"/>
            </a:lvl4pPr>
            <a:lvl5pPr marL="2016252" indent="0">
              <a:buNone/>
              <a:defRPr sz="2205"/>
            </a:lvl5pPr>
            <a:lvl6pPr marL="2520315" indent="0">
              <a:buNone/>
              <a:defRPr sz="2205"/>
            </a:lvl6pPr>
            <a:lvl7pPr marL="3024378" indent="0">
              <a:buNone/>
              <a:defRPr sz="2205"/>
            </a:lvl7pPr>
            <a:lvl8pPr marL="3528441" indent="0">
              <a:buNone/>
              <a:defRPr sz="2205"/>
            </a:lvl8pPr>
            <a:lvl9pPr marL="4032504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14962" y="5917739"/>
            <a:ext cx="6474143" cy="887398"/>
          </a:xfrm>
        </p:spPr>
        <p:txBody>
          <a:bodyPr/>
          <a:lstStyle>
            <a:lvl1pPr marL="0" indent="0">
              <a:buNone/>
              <a:defRPr sz="1544"/>
            </a:lvl1pPr>
            <a:lvl2pPr marL="504063" indent="0">
              <a:buNone/>
              <a:defRPr sz="1323"/>
            </a:lvl2pPr>
            <a:lvl3pPr marL="1008126" indent="0">
              <a:buNone/>
              <a:defRPr sz="1103"/>
            </a:lvl3pPr>
            <a:lvl4pPr marL="1512189" indent="0">
              <a:buNone/>
              <a:defRPr sz="992"/>
            </a:lvl4pPr>
            <a:lvl5pPr marL="2016252" indent="0">
              <a:buNone/>
              <a:defRPr sz="992"/>
            </a:lvl5pPr>
            <a:lvl6pPr marL="2520315" indent="0">
              <a:buNone/>
              <a:defRPr sz="992"/>
            </a:lvl6pPr>
            <a:lvl7pPr marL="3024378" indent="0">
              <a:buNone/>
              <a:defRPr sz="992"/>
            </a:lvl7pPr>
            <a:lvl8pPr marL="3528441" indent="0">
              <a:buNone/>
              <a:defRPr sz="992"/>
            </a:lvl8pPr>
            <a:lvl9pPr marL="4032504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62D-8679-4CDD-AA25-1419BBAB4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4202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62D-8679-4CDD-AA25-1419BBAB4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5793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822922" y="302802"/>
            <a:ext cx="2427804" cy="64515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9512" y="302802"/>
            <a:ext cx="7103573" cy="6451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62D-8679-4CDD-AA25-1419BBAB4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6156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9268" y="2348893"/>
            <a:ext cx="9171702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8536" y="4284716"/>
            <a:ext cx="7553167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2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6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0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8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2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62D-8679-4CDD-AA25-1419BBAB4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4034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62D-8679-4CDD-AA25-1419BBAB4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7906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2355" y="4858812"/>
            <a:ext cx="9171702" cy="1501751"/>
          </a:xfrm>
        </p:spPr>
        <p:txBody>
          <a:bodyPr anchor="t"/>
          <a:lstStyle>
            <a:lvl1pPr algn="l">
              <a:defRPr sz="441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52355" y="3204786"/>
            <a:ext cx="9171702" cy="1654026"/>
          </a:xfrm>
        </p:spPr>
        <p:txBody>
          <a:bodyPr anchor="b"/>
          <a:lstStyle>
            <a:lvl1pPr marL="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1pPr>
            <a:lvl2pPr marL="504063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2pPr>
            <a:lvl3pPr marL="100812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2189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4pPr>
            <a:lvl5pPr marL="2016252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5pPr>
            <a:lvl6pPr marL="2520315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6pPr>
            <a:lvl7pPr marL="3024378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7pPr>
            <a:lvl8pPr marL="352844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8pPr>
            <a:lvl9pPr marL="4032504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62D-8679-4CDD-AA25-1419BBAB4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0376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9512" y="1764295"/>
            <a:ext cx="4765688" cy="4990084"/>
          </a:xfrm>
        </p:spPr>
        <p:txBody>
          <a:bodyPr/>
          <a:lstStyle>
            <a:lvl1pPr>
              <a:defRPr sz="3087"/>
            </a:lvl1pPr>
            <a:lvl2pPr>
              <a:defRPr sz="2646"/>
            </a:lvl2pPr>
            <a:lvl3pPr>
              <a:defRPr sz="2205"/>
            </a:lvl3pPr>
            <a:lvl4pPr>
              <a:defRPr sz="1985"/>
            </a:lvl4pPr>
            <a:lvl5pPr>
              <a:defRPr sz="1985"/>
            </a:lvl5pPr>
            <a:lvl6pPr>
              <a:defRPr sz="1985"/>
            </a:lvl6pPr>
            <a:lvl7pPr>
              <a:defRPr sz="1985"/>
            </a:lvl7pPr>
            <a:lvl8pPr>
              <a:defRPr sz="1985"/>
            </a:lvl8pPr>
            <a:lvl9pPr>
              <a:defRPr sz="198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85038" y="1764295"/>
            <a:ext cx="4765688" cy="4990084"/>
          </a:xfrm>
        </p:spPr>
        <p:txBody>
          <a:bodyPr/>
          <a:lstStyle>
            <a:lvl1pPr>
              <a:defRPr sz="3087"/>
            </a:lvl1pPr>
            <a:lvl2pPr>
              <a:defRPr sz="2646"/>
            </a:lvl2pPr>
            <a:lvl3pPr>
              <a:defRPr sz="2205"/>
            </a:lvl3pPr>
            <a:lvl4pPr>
              <a:defRPr sz="1985"/>
            </a:lvl4pPr>
            <a:lvl5pPr>
              <a:defRPr sz="1985"/>
            </a:lvl5pPr>
            <a:lvl6pPr>
              <a:defRPr sz="1985"/>
            </a:lvl6pPr>
            <a:lvl7pPr>
              <a:defRPr sz="1985"/>
            </a:lvl7pPr>
            <a:lvl8pPr>
              <a:defRPr sz="1985"/>
            </a:lvl8pPr>
            <a:lvl9pPr>
              <a:defRPr sz="198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62D-8679-4CDD-AA25-1419BBAB4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6942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12" y="1692533"/>
            <a:ext cx="4767562" cy="705367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063" indent="0">
              <a:buNone/>
              <a:defRPr sz="2205" b="1"/>
            </a:lvl2pPr>
            <a:lvl3pPr marL="1008126" indent="0">
              <a:buNone/>
              <a:defRPr sz="1985" b="1"/>
            </a:lvl3pPr>
            <a:lvl4pPr marL="1512189" indent="0">
              <a:buNone/>
              <a:defRPr sz="1764" b="1"/>
            </a:lvl4pPr>
            <a:lvl5pPr marL="2016252" indent="0">
              <a:buNone/>
              <a:defRPr sz="1764" b="1"/>
            </a:lvl5pPr>
            <a:lvl6pPr marL="2520315" indent="0">
              <a:buNone/>
              <a:defRPr sz="1764" b="1"/>
            </a:lvl6pPr>
            <a:lvl7pPr marL="3024378" indent="0">
              <a:buNone/>
              <a:defRPr sz="1764" b="1"/>
            </a:lvl7pPr>
            <a:lvl8pPr marL="3528441" indent="0">
              <a:buNone/>
              <a:defRPr sz="1764" b="1"/>
            </a:lvl8pPr>
            <a:lvl9pPr marL="4032504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9512" y="2397901"/>
            <a:ext cx="4767562" cy="4356478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5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81292" y="1692533"/>
            <a:ext cx="4769435" cy="705367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063" indent="0">
              <a:buNone/>
              <a:defRPr sz="2205" b="1"/>
            </a:lvl2pPr>
            <a:lvl3pPr marL="1008126" indent="0">
              <a:buNone/>
              <a:defRPr sz="1985" b="1"/>
            </a:lvl3pPr>
            <a:lvl4pPr marL="1512189" indent="0">
              <a:buNone/>
              <a:defRPr sz="1764" b="1"/>
            </a:lvl4pPr>
            <a:lvl5pPr marL="2016252" indent="0">
              <a:buNone/>
              <a:defRPr sz="1764" b="1"/>
            </a:lvl5pPr>
            <a:lvl6pPr marL="2520315" indent="0">
              <a:buNone/>
              <a:defRPr sz="1764" b="1"/>
            </a:lvl6pPr>
            <a:lvl7pPr marL="3024378" indent="0">
              <a:buNone/>
              <a:defRPr sz="1764" b="1"/>
            </a:lvl7pPr>
            <a:lvl8pPr marL="3528441" indent="0">
              <a:buNone/>
              <a:defRPr sz="1764" b="1"/>
            </a:lvl8pPr>
            <a:lvl9pPr marL="4032504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81292" y="2397901"/>
            <a:ext cx="4769435" cy="4356478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5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62D-8679-4CDD-AA25-1419BBAB4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0372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62D-8679-4CDD-AA25-1419BBAB4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466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09625" y="2184400"/>
            <a:ext cx="4508500" cy="4537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70525" y="2184400"/>
            <a:ext cx="4510088" cy="4537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13C17A-658E-49BF-A91A-297FB8A83F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873058"/>
      </p:ext>
    </p:extLst>
  </p:cSld>
  <p:clrMapOvr>
    <a:masterClrMapping/>
  </p:clrMapOvr>
  <p:transition advClick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62D-8679-4CDD-AA25-1419BBAB4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095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12" y="301050"/>
            <a:ext cx="3549914" cy="128121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8683" y="301051"/>
            <a:ext cx="6032043" cy="6453328"/>
          </a:xfrm>
        </p:spPr>
        <p:txBody>
          <a:bodyPr/>
          <a:lstStyle>
            <a:lvl1pPr>
              <a:defRPr sz="3528"/>
            </a:lvl1pPr>
            <a:lvl2pPr>
              <a:defRPr sz="3087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12" y="1582265"/>
            <a:ext cx="3549914" cy="5172114"/>
          </a:xfrm>
        </p:spPr>
        <p:txBody>
          <a:bodyPr/>
          <a:lstStyle>
            <a:lvl1pPr marL="0" indent="0">
              <a:buNone/>
              <a:defRPr sz="1544"/>
            </a:lvl1pPr>
            <a:lvl2pPr marL="504063" indent="0">
              <a:buNone/>
              <a:defRPr sz="1323"/>
            </a:lvl2pPr>
            <a:lvl3pPr marL="1008126" indent="0">
              <a:buNone/>
              <a:defRPr sz="1103"/>
            </a:lvl3pPr>
            <a:lvl4pPr marL="1512189" indent="0">
              <a:buNone/>
              <a:defRPr sz="992"/>
            </a:lvl4pPr>
            <a:lvl5pPr marL="2016252" indent="0">
              <a:buNone/>
              <a:defRPr sz="992"/>
            </a:lvl5pPr>
            <a:lvl6pPr marL="2520315" indent="0">
              <a:buNone/>
              <a:defRPr sz="992"/>
            </a:lvl6pPr>
            <a:lvl7pPr marL="3024378" indent="0">
              <a:buNone/>
              <a:defRPr sz="992"/>
            </a:lvl7pPr>
            <a:lvl8pPr marL="3528441" indent="0">
              <a:buNone/>
              <a:defRPr sz="992"/>
            </a:lvl8pPr>
            <a:lvl9pPr marL="4032504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62D-8679-4CDD-AA25-1419BBAB4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3084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4962" y="5292884"/>
            <a:ext cx="6474143" cy="62485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114962" y="675613"/>
            <a:ext cx="6474143" cy="4536758"/>
          </a:xfrm>
        </p:spPr>
        <p:txBody>
          <a:bodyPr/>
          <a:lstStyle>
            <a:lvl1pPr marL="0" indent="0">
              <a:buNone/>
              <a:defRPr sz="3528"/>
            </a:lvl1pPr>
            <a:lvl2pPr marL="504063" indent="0">
              <a:buNone/>
              <a:defRPr sz="3087"/>
            </a:lvl2pPr>
            <a:lvl3pPr marL="1008126" indent="0">
              <a:buNone/>
              <a:defRPr sz="2646"/>
            </a:lvl3pPr>
            <a:lvl4pPr marL="1512189" indent="0">
              <a:buNone/>
              <a:defRPr sz="2205"/>
            </a:lvl4pPr>
            <a:lvl5pPr marL="2016252" indent="0">
              <a:buNone/>
              <a:defRPr sz="2205"/>
            </a:lvl5pPr>
            <a:lvl6pPr marL="2520315" indent="0">
              <a:buNone/>
              <a:defRPr sz="2205"/>
            </a:lvl6pPr>
            <a:lvl7pPr marL="3024378" indent="0">
              <a:buNone/>
              <a:defRPr sz="2205"/>
            </a:lvl7pPr>
            <a:lvl8pPr marL="3528441" indent="0">
              <a:buNone/>
              <a:defRPr sz="2205"/>
            </a:lvl8pPr>
            <a:lvl9pPr marL="4032504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14962" y="5917739"/>
            <a:ext cx="6474143" cy="887398"/>
          </a:xfrm>
        </p:spPr>
        <p:txBody>
          <a:bodyPr/>
          <a:lstStyle>
            <a:lvl1pPr marL="0" indent="0">
              <a:buNone/>
              <a:defRPr sz="1544"/>
            </a:lvl1pPr>
            <a:lvl2pPr marL="504063" indent="0">
              <a:buNone/>
              <a:defRPr sz="1323"/>
            </a:lvl2pPr>
            <a:lvl3pPr marL="1008126" indent="0">
              <a:buNone/>
              <a:defRPr sz="1103"/>
            </a:lvl3pPr>
            <a:lvl4pPr marL="1512189" indent="0">
              <a:buNone/>
              <a:defRPr sz="992"/>
            </a:lvl4pPr>
            <a:lvl5pPr marL="2016252" indent="0">
              <a:buNone/>
              <a:defRPr sz="992"/>
            </a:lvl5pPr>
            <a:lvl6pPr marL="2520315" indent="0">
              <a:buNone/>
              <a:defRPr sz="992"/>
            </a:lvl6pPr>
            <a:lvl7pPr marL="3024378" indent="0">
              <a:buNone/>
              <a:defRPr sz="992"/>
            </a:lvl7pPr>
            <a:lvl8pPr marL="3528441" indent="0">
              <a:buNone/>
              <a:defRPr sz="992"/>
            </a:lvl8pPr>
            <a:lvl9pPr marL="4032504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62D-8679-4CDD-AA25-1419BBAB4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1974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62D-8679-4CDD-AA25-1419BBAB4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4249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822922" y="302802"/>
            <a:ext cx="2427804" cy="64515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9512" y="302802"/>
            <a:ext cx="7103573" cy="6451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62D-8679-4CDD-AA25-1419BBAB4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1342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8275" y="2405385"/>
            <a:ext cx="2973688" cy="275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59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5736" y="2980497"/>
            <a:ext cx="1383537" cy="161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30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8275" y="2391423"/>
            <a:ext cx="2973688" cy="277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32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785" y="3173426"/>
            <a:ext cx="1441938" cy="169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486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 dirty="0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4531901" y="7195326"/>
            <a:ext cx="2029252" cy="365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7"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5344" y="7188681"/>
            <a:ext cx="3416909" cy="365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7" baseline="0"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1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198541" y="7188681"/>
            <a:ext cx="591697" cy="365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7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424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303213"/>
            <a:ext cx="9710738" cy="126047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750" y="1692275"/>
            <a:ext cx="476726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9750" y="2397125"/>
            <a:ext cx="4767263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81638" y="1692275"/>
            <a:ext cx="4768850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81638" y="2397125"/>
            <a:ext cx="4768850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</a:t>
            </a: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A92D2-0089-41F0-94CA-B52AFDA674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983362"/>
      </p:ext>
    </p:extLst>
  </p:cSld>
  <p:clrMapOvr>
    <a:masterClrMapping/>
  </p:clrMapOvr>
  <p:transition advClick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9539" y="2773808"/>
            <a:ext cx="9754149" cy="2013650"/>
          </a:xfrm>
        </p:spPr>
        <p:txBody>
          <a:bodyPr tIns="0" bIns="0" anchor="t"/>
          <a:lstStyle>
            <a:lvl1pPr algn="l">
              <a:buNone/>
              <a:defRPr kumimoji="0" lang="en-US" sz="4071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9538" y="1466242"/>
            <a:ext cx="7822923" cy="1176073"/>
          </a:xfrm>
        </p:spPr>
        <p:txBody>
          <a:bodyPr lIns="45720" tIns="0" rIns="45720" bIns="0" anchor="b"/>
          <a:lstStyle>
            <a:lvl1pPr marL="0" indent="0" algn="l">
              <a:buNone/>
              <a:defRPr sz="1770">
                <a:solidFill>
                  <a:schemeClr val="tx1"/>
                </a:solidFill>
                <a:effectLst/>
              </a:defRPr>
            </a:lvl1pPr>
            <a:lvl2pPr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239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239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4531901" y="7195326"/>
            <a:ext cx="2029252" cy="365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7"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5344" y="7188681"/>
            <a:ext cx="3416909" cy="365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7" baseline="0"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1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198541" y="7188681"/>
            <a:ext cx="591697" cy="365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7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20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12" y="302801"/>
            <a:ext cx="8812028" cy="1260211"/>
          </a:xfrm>
        </p:spPr>
        <p:txBody>
          <a:bodyPr/>
          <a:lstStyle/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39512" y="1764296"/>
            <a:ext cx="4316095" cy="4990084"/>
          </a:xfrm>
        </p:spPr>
        <p:txBody>
          <a:bodyPr/>
          <a:lstStyle>
            <a:lvl1pPr>
              <a:defRPr sz="2301"/>
            </a:lvl1pPr>
            <a:lvl2pPr>
              <a:defRPr sz="1947"/>
            </a:lvl2pPr>
            <a:lvl3pPr>
              <a:defRPr sz="1770"/>
            </a:lvl3pPr>
            <a:lvl4pPr>
              <a:defRPr sz="1593"/>
            </a:lvl4pPr>
            <a:lvl5pPr>
              <a:defRPr sz="1593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35445" y="1764296"/>
            <a:ext cx="4316095" cy="4990084"/>
          </a:xfrm>
        </p:spPr>
        <p:txBody>
          <a:bodyPr/>
          <a:lstStyle>
            <a:lvl1pPr>
              <a:defRPr sz="2301"/>
            </a:lvl1pPr>
            <a:lvl2pPr>
              <a:defRPr sz="1947"/>
            </a:lvl2pPr>
            <a:lvl3pPr>
              <a:defRPr sz="1770"/>
            </a:lvl3pPr>
            <a:lvl4pPr>
              <a:defRPr sz="1593"/>
            </a:lvl4pPr>
            <a:lvl5pPr>
              <a:defRPr sz="1593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4541284" y="7195326"/>
            <a:ext cx="2019869" cy="365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7"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5344" y="7188681"/>
            <a:ext cx="3416909" cy="365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7" baseline="0"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1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198541" y="7188681"/>
            <a:ext cx="591697" cy="365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7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608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12" y="301052"/>
            <a:ext cx="9711214" cy="985651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9512" y="5625155"/>
            <a:ext cx="4767562" cy="924154"/>
          </a:xfrm>
        </p:spPr>
        <p:txBody>
          <a:bodyPr anchor="t"/>
          <a:lstStyle>
            <a:lvl1pPr marL="0" indent="0">
              <a:buNone/>
              <a:defRPr sz="2124" b="1">
                <a:solidFill>
                  <a:schemeClr val="tx1"/>
                </a:solidFill>
              </a:defRPr>
            </a:lvl1pPr>
            <a:lvl2pPr>
              <a:buNone/>
              <a:defRPr sz="1770" b="1"/>
            </a:lvl2pPr>
            <a:lvl3pPr>
              <a:buNone/>
              <a:defRPr sz="1593" b="1"/>
            </a:lvl3pPr>
            <a:lvl4pPr>
              <a:buNone/>
              <a:defRPr sz="1416" b="1"/>
            </a:lvl4pPr>
            <a:lvl5pPr>
              <a:buNone/>
              <a:defRPr sz="1416" b="1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5481293" y="5625155"/>
            <a:ext cx="4769435" cy="924154"/>
          </a:xfrm>
        </p:spPr>
        <p:txBody>
          <a:bodyPr anchor="t"/>
          <a:lstStyle>
            <a:lvl1pPr marL="0" indent="0">
              <a:buNone/>
              <a:defRPr sz="2124" b="1">
                <a:solidFill>
                  <a:schemeClr val="tx1"/>
                </a:solidFill>
              </a:defRPr>
            </a:lvl1pPr>
            <a:lvl2pPr>
              <a:buNone/>
              <a:defRPr sz="1770" b="1"/>
            </a:lvl2pPr>
            <a:lvl3pPr>
              <a:buNone/>
              <a:defRPr sz="1593" b="1"/>
            </a:lvl3pPr>
            <a:lvl4pPr>
              <a:buNone/>
              <a:defRPr sz="1416" b="1"/>
            </a:lvl4pPr>
            <a:lvl5pPr>
              <a:buNone/>
              <a:defRPr sz="1416" b="1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539512" y="1399990"/>
            <a:ext cx="4767562" cy="4064708"/>
          </a:xfrm>
        </p:spPr>
        <p:txBody>
          <a:bodyPr/>
          <a:lstStyle>
            <a:lvl1pPr>
              <a:defRPr sz="2124"/>
            </a:lvl1pPr>
            <a:lvl2pPr>
              <a:defRPr sz="1770"/>
            </a:lvl2pPr>
            <a:lvl3pPr>
              <a:defRPr sz="1593"/>
            </a:lvl3pPr>
            <a:lvl4pPr>
              <a:defRPr sz="1416"/>
            </a:lvl4pPr>
            <a:lvl5pPr>
              <a:defRPr sz="1416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481293" y="1399990"/>
            <a:ext cx="4769435" cy="4064708"/>
          </a:xfrm>
        </p:spPr>
        <p:txBody>
          <a:bodyPr/>
          <a:lstStyle>
            <a:lvl1pPr>
              <a:defRPr sz="2124"/>
            </a:lvl1pPr>
            <a:lvl2pPr>
              <a:defRPr sz="1770"/>
            </a:lvl2pPr>
            <a:lvl3pPr>
              <a:defRPr sz="1593"/>
            </a:lvl3pPr>
            <a:lvl4pPr>
              <a:defRPr sz="1416"/>
            </a:lvl4pPr>
            <a:lvl5pPr>
              <a:defRPr sz="1416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>
            <a:off x="4531901" y="7195326"/>
            <a:ext cx="2029252" cy="365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7"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655344" y="7188681"/>
            <a:ext cx="3416909" cy="365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7" baseline="0"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1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98541" y="7188681"/>
            <a:ext cx="591697" cy="365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7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203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12" y="302450"/>
            <a:ext cx="8815624" cy="1260211"/>
          </a:xfrm>
        </p:spPr>
        <p:txBody>
          <a:bodyPr anchor="ctr"/>
          <a:lstStyle>
            <a:lvl1pPr algn="l">
              <a:defRPr sz="4071"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2"/>
          </p:nvPr>
        </p:nvSpPr>
        <p:spPr>
          <a:xfrm>
            <a:off x="4541284" y="7195325"/>
            <a:ext cx="2019869" cy="3725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7"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5344" y="7188680"/>
            <a:ext cx="3416909" cy="3725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7" baseline="0"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1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198541" y="7188680"/>
            <a:ext cx="591697" cy="3725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7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899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4541282" y="7195326"/>
            <a:ext cx="2019870" cy="37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7"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5344" y="7188681"/>
            <a:ext cx="3416909" cy="37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7" baseline="0"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1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198541" y="7188681"/>
            <a:ext cx="591697" cy="37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7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703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12" y="1307100"/>
            <a:ext cx="3776583" cy="805134"/>
          </a:xfrm>
        </p:spPr>
        <p:txBody>
          <a:bodyPr tIns="0" bIns="0" anchor="t"/>
          <a:lstStyle>
            <a:lvl1pPr algn="l">
              <a:buNone/>
              <a:defRPr sz="1593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9512" y="236413"/>
            <a:ext cx="3237071" cy="1008168"/>
          </a:xfrm>
        </p:spPr>
        <p:txBody>
          <a:bodyPr lIns="45720" tIns="0" rIns="45720" bIns="0" anchor="b"/>
          <a:lstStyle>
            <a:lvl1pPr marL="0" indent="0" algn="l">
              <a:buNone/>
              <a:defRPr sz="1239"/>
            </a:lvl1pPr>
            <a:lvl2pPr>
              <a:buNone/>
              <a:defRPr sz="1062"/>
            </a:lvl2pPr>
            <a:lvl3pPr>
              <a:buNone/>
              <a:defRPr sz="885"/>
            </a:lvl3pPr>
            <a:lvl4pPr>
              <a:buNone/>
              <a:defRPr sz="797"/>
            </a:lvl4pPr>
            <a:lvl5pPr>
              <a:buNone/>
              <a:defRPr sz="797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539512" y="2184365"/>
            <a:ext cx="8362434" cy="4200702"/>
          </a:xfrm>
        </p:spPr>
        <p:txBody>
          <a:bodyPr/>
          <a:lstStyle>
            <a:lvl1pPr>
              <a:defRPr sz="2478"/>
            </a:lvl1pPr>
            <a:lvl2pPr>
              <a:defRPr sz="2124"/>
            </a:lvl2pPr>
            <a:lvl3pPr>
              <a:defRPr sz="1947"/>
            </a:lvl3pPr>
            <a:lvl4pPr>
              <a:defRPr sz="1770"/>
            </a:lvl4pPr>
            <a:lvl5pPr>
              <a:defRPr sz="177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4541284" y="7195325"/>
            <a:ext cx="2019869" cy="3725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7"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5344" y="7188680"/>
            <a:ext cx="3416909" cy="3725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7" baseline="0"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1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198541" y="7188680"/>
            <a:ext cx="591697" cy="3725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7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544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57137" y="1880623"/>
            <a:ext cx="3603670" cy="1382381"/>
          </a:xfrm>
        </p:spPr>
        <p:txBody>
          <a:bodyPr anchor="b"/>
          <a:lstStyle>
            <a:lvl1pPr algn="l">
              <a:buNone/>
              <a:defRPr sz="1947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59401" y="884459"/>
            <a:ext cx="5616392" cy="524758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2832"/>
            </a:lvl1pPr>
          </a:lstStyle>
          <a:p>
            <a:r>
              <a:rPr kumimoji="0" lang="fr-CH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557140" y="3306278"/>
            <a:ext cx="3603668" cy="2936612"/>
          </a:xfrm>
        </p:spPr>
        <p:txBody>
          <a:bodyPr lIns="45720" rIns="45720"/>
          <a:lstStyle>
            <a:lvl1pPr marL="0" indent="0">
              <a:buFontTx/>
              <a:buNone/>
              <a:defRPr sz="1062"/>
            </a:lvl1pPr>
            <a:lvl2pPr>
              <a:buFontTx/>
              <a:buNone/>
              <a:defRPr sz="1062"/>
            </a:lvl2pPr>
            <a:lvl3pPr>
              <a:buFontTx/>
              <a:buNone/>
              <a:defRPr sz="885"/>
            </a:lvl3pPr>
            <a:lvl4pPr>
              <a:buFontTx/>
              <a:buNone/>
              <a:defRPr sz="797"/>
            </a:lvl4pPr>
            <a:lvl5pPr>
              <a:buFontTx/>
              <a:buNone/>
              <a:defRPr sz="797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4531901" y="7195325"/>
            <a:ext cx="2029252" cy="374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7"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5344" y="7188680"/>
            <a:ext cx="3416909" cy="374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7" baseline="0"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1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198541" y="7188680"/>
            <a:ext cx="591697" cy="374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7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241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4541282" y="7204091"/>
            <a:ext cx="2019870" cy="357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7"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5344" y="7197446"/>
            <a:ext cx="3416909" cy="357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7" baseline="0"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1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198541" y="7197446"/>
            <a:ext cx="591697" cy="357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7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260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822922" y="302803"/>
            <a:ext cx="2427804" cy="6451578"/>
          </a:xfrm>
        </p:spPr>
        <p:txBody>
          <a:bodyPr vert="eaVert"/>
          <a:lstStyle/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39512" y="302803"/>
            <a:ext cx="7103573" cy="6451578"/>
          </a:xfrm>
        </p:spPr>
        <p:txBody>
          <a:bodyPr vert="eaVert"/>
          <a:lstStyle/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4531901" y="7195325"/>
            <a:ext cx="2029252" cy="3725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7"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5344" y="7188680"/>
            <a:ext cx="3416909" cy="3725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7" baseline="0"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1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198541" y="7188680"/>
            <a:ext cx="591697" cy="3725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7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334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5736" y="2980497"/>
            <a:ext cx="1383537" cy="161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25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</a:t>
            </a: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1ABC74-429D-4D84-B6D9-3620BE60D1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056416"/>
      </p:ext>
    </p:extLst>
  </p:cSld>
  <p:clrMapOvr>
    <a:masterClrMapping/>
  </p:clrMapOvr>
  <p:transition advClick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8275" y="2405385"/>
            <a:ext cx="2973688" cy="275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488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5736" y="2980497"/>
            <a:ext cx="1383537" cy="161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450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8275" y="2391423"/>
            <a:ext cx="2973688" cy="277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285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785" y="3173426"/>
            <a:ext cx="1441938" cy="169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219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 dirty="0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4531901" y="7195326"/>
            <a:ext cx="2029252" cy="365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7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May 2016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5344" y="7188681"/>
            <a:ext cx="3416909" cy="365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7" baseline="0"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8th HL-LHC Collaboration Meeting, 15-18 October 2018 CERN, Geneva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198541" y="7188681"/>
            <a:ext cx="591697" cy="365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7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459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9539" y="2773808"/>
            <a:ext cx="9754149" cy="2013650"/>
          </a:xfrm>
        </p:spPr>
        <p:txBody>
          <a:bodyPr tIns="0" bIns="0" anchor="t"/>
          <a:lstStyle>
            <a:lvl1pPr algn="l">
              <a:buNone/>
              <a:defRPr kumimoji="0" lang="en-US" sz="4071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9538" y="1466242"/>
            <a:ext cx="7822923" cy="1176073"/>
          </a:xfrm>
        </p:spPr>
        <p:txBody>
          <a:bodyPr lIns="45720" tIns="0" rIns="45720" bIns="0" anchor="b"/>
          <a:lstStyle>
            <a:lvl1pPr marL="0" indent="0" algn="l">
              <a:buNone/>
              <a:defRPr sz="1770">
                <a:solidFill>
                  <a:schemeClr val="tx1"/>
                </a:solidFill>
                <a:effectLst/>
              </a:defRPr>
            </a:lvl1pPr>
            <a:lvl2pPr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239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239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4531901" y="7195326"/>
            <a:ext cx="2029252" cy="365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7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May 2016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5344" y="7188681"/>
            <a:ext cx="3416909" cy="365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7" baseline="0"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8th HL-LHC Collaboration Meeting, 15-18 October 2018 CERN, Geneva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198541" y="7188681"/>
            <a:ext cx="591697" cy="365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7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970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12" y="302801"/>
            <a:ext cx="8812028" cy="1260211"/>
          </a:xfrm>
        </p:spPr>
        <p:txBody>
          <a:bodyPr/>
          <a:lstStyle/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39512" y="1764296"/>
            <a:ext cx="4316095" cy="4990084"/>
          </a:xfrm>
        </p:spPr>
        <p:txBody>
          <a:bodyPr/>
          <a:lstStyle>
            <a:lvl1pPr>
              <a:defRPr sz="2301"/>
            </a:lvl1pPr>
            <a:lvl2pPr>
              <a:defRPr sz="1947"/>
            </a:lvl2pPr>
            <a:lvl3pPr>
              <a:defRPr sz="1770"/>
            </a:lvl3pPr>
            <a:lvl4pPr>
              <a:defRPr sz="1593"/>
            </a:lvl4pPr>
            <a:lvl5pPr>
              <a:defRPr sz="1593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35445" y="1764296"/>
            <a:ext cx="4316095" cy="4990084"/>
          </a:xfrm>
        </p:spPr>
        <p:txBody>
          <a:bodyPr/>
          <a:lstStyle>
            <a:lvl1pPr>
              <a:defRPr sz="2301"/>
            </a:lvl1pPr>
            <a:lvl2pPr>
              <a:defRPr sz="1947"/>
            </a:lvl2pPr>
            <a:lvl3pPr>
              <a:defRPr sz="1770"/>
            </a:lvl3pPr>
            <a:lvl4pPr>
              <a:defRPr sz="1593"/>
            </a:lvl4pPr>
            <a:lvl5pPr>
              <a:defRPr sz="1593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4541284" y="7195326"/>
            <a:ext cx="2019869" cy="365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7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May 2016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5344" y="7188681"/>
            <a:ext cx="3416909" cy="365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7" baseline="0"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8th HL-LHC Collaboration Meeting, 15-18 October 2018 CERN, Geneva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198541" y="7188681"/>
            <a:ext cx="591697" cy="365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7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072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12" y="301052"/>
            <a:ext cx="9711214" cy="985651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9512" y="5625155"/>
            <a:ext cx="4767562" cy="924154"/>
          </a:xfrm>
        </p:spPr>
        <p:txBody>
          <a:bodyPr anchor="t"/>
          <a:lstStyle>
            <a:lvl1pPr marL="0" indent="0">
              <a:buNone/>
              <a:defRPr sz="2124" b="1">
                <a:solidFill>
                  <a:schemeClr val="tx1"/>
                </a:solidFill>
              </a:defRPr>
            </a:lvl1pPr>
            <a:lvl2pPr>
              <a:buNone/>
              <a:defRPr sz="1770" b="1"/>
            </a:lvl2pPr>
            <a:lvl3pPr>
              <a:buNone/>
              <a:defRPr sz="1593" b="1"/>
            </a:lvl3pPr>
            <a:lvl4pPr>
              <a:buNone/>
              <a:defRPr sz="1416" b="1"/>
            </a:lvl4pPr>
            <a:lvl5pPr>
              <a:buNone/>
              <a:defRPr sz="1416" b="1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5481293" y="5625155"/>
            <a:ext cx="4769435" cy="924154"/>
          </a:xfrm>
        </p:spPr>
        <p:txBody>
          <a:bodyPr anchor="t"/>
          <a:lstStyle>
            <a:lvl1pPr marL="0" indent="0">
              <a:buNone/>
              <a:defRPr sz="2124" b="1">
                <a:solidFill>
                  <a:schemeClr val="tx1"/>
                </a:solidFill>
              </a:defRPr>
            </a:lvl1pPr>
            <a:lvl2pPr>
              <a:buNone/>
              <a:defRPr sz="1770" b="1"/>
            </a:lvl2pPr>
            <a:lvl3pPr>
              <a:buNone/>
              <a:defRPr sz="1593" b="1"/>
            </a:lvl3pPr>
            <a:lvl4pPr>
              <a:buNone/>
              <a:defRPr sz="1416" b="1"/>
            </a:lvl4pPr>
            <a:lvl5pPr>
              <a:buNone/>
              <a:defRPr sz="1416" b="1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539512" y="1399990"/>
            <a:ext cx="4767562" cy="4064708"/>
          </a:xfrm>
        </p:spPr>
        <p:txBody>
          <a:bodyPr/>
          <a:lstStyle>
            <a:lvl1pPr>
              <a:defRPr sz="2124"/>
            </a:lvl1pPr>
            <a:lvl2pPr>
              <a:defRPr sz="1770"/>
            </a:lvl2pPr>
            <a:lvl3pPr>
              <a:defRPr sz="1593"/>
            </a:lvl3pPr>
            <a:lvl4pPr>
              <a:defRPr sz="1416"/>
            </a:lvl4pPr>
            <a:lvl5pPr>
              <a:defRPr sz="1416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481293" y="1399990"/>
            <a:ext cx="4769435" cy="4064708"/>
          </a:xfrm>
        </p:spPr>
        <p:txBody>
          <a:bodyPr/>
          <a:lstStyle>
            <a:lvl1pPr>
              <a:defRPr sz="2124"/>
            </a:lvl1pPr>
            <a:lvl2pPr>
              <a:defRPr sz="1770"/>
            </a:lvl2pPr>
            <a:lvl3pPr>
              <a:defRPr sz="1593"/>
            </a:lvl3pPr>
            <a:lvl4pPr>
              <a:defRPr sz="1416"/>
            </a:lvl4pPr>
            <a:lvl5pPr>
              <a:defRPr sz="1416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>
            <a:off x="4531901" y="7195326"/>
            <a:ext cx="2029252" cy="365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7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May 2016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655344" y="7188681"/>
            <a:ext cx="3416909" cy="365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7" baseline="0"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8th HL-LHC Collaboration Meeting, 15-18 October 2018 CERN, Geneva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98541" y="7188681"/>
            <a:ext cx="591697" cy="365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7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39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12" y="302450"/>
            <a:ext cx="8815624" cy="1260211"/>
          </a:xfrm>
        </p:spPr>
        <p:txBody>
          <a:bodyPr anchor="ctr"/>
          <a:lstStyle>
            <a:lvl1pPr algn="l">
              <a:defRPr sz="4071"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2"/>
          </p:nvPr>
        </p:nvSpPr>
        <p:spPr>
          <a:xfrm>
            <a:off x="4541284" y="7195325"/>
            <a:ext cx="2019869" cy="3725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7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May 2016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5344" y="7188680"/>
            <a:ext cx="3416909" cy="3725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7" baseline="0"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8th HL-LHC Collaboration Meeting, 15-18 October 2018 CERN, Geneva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198541" y="7188680"/>
            <a:ext cx="591697" cy="3725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7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86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4541282" y="7195326"/>
            <a:ext cx="2019870" cy="37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7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May 2016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5344" y="7188681"/>
            <a:ext cx="3416909" cy="37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7" baseline="0"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8th HL-LHC Collaboration Meeting, 15-18 October 2018 CERN, Geneva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198541" y="7188681"/>
            <a:ext cx="591697" cy="3725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7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772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</a:t>
            </a: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D99A16-143D-48D6-8F70-5A6CCC97A3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75627"/>
      </p:ext>
    </p:extLst>
  </p:cSld>
  <p:clrMapOvr>
    <a:masterClrMapping/>
  </p:clrMapOvr>
  <p:transition advClick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12" y="1307100"/>
            <a:ext cx="3776583" cy="805134"/>
          </a:xfrm>
        </p:spPr>
        <p:txBody>
          <a:bodyPr tIns="0" bIns="0" anchor="t"/>
          <a:lstStyle>
            <a:lvl1pPr algn="l">
              <a:buNone/>
              <a:defRPr sz="1593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9512" y="236413"/>
            <a:ext cx="3237071" cy="1008168"/>
          </a:xfrm>
        </p:spPr>
        <p:txBody>
          <a:bodyPr lIns="45720" tIns="0" rIns="45720" bIns="0" anchor="b"/>
          <a:lstStyle>
            <a:lvl1pPr marL="0" indent="0" algn="l">
              <a:buNone/>
              <a:defRPr sz="1239"/>
            </a:lvl1pPr>
            <a:lvl2pPr>
              <a:buNone/>
              <a:defRPr sz="1062"/>
            </a:lvl2pPr>
            <a:lvl3pPr>
              <a:buNone/>
              <a:defRPr sz="885"/>
            </a:lvl3pPr>
            <a:lvl4pPr>
              <a:buNone/>
              <a:defRPr sz="797"/>
            </a:lvl4pPr>
            <a:lvl5pPr>
              <a:buNone/>
              <a:defRPr sz="797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539512" y="2184365"/>
            <a:ext cx="8362434" cy="4200702"/>
          </a:xfrm>
        </p:spPr>
        <p:txBody>
          <a:bodyPr/>
          <a:lstStyle>
            <a:lvl1pPr>
              <a:defRPr sz="2478"/>
            </a:lvl1pPr>
            <a:lvl2pPr>
              <a:defRPr sz="2124"/>
            </a:lvl2pPr>
            <a:lvl3pPr>
              <a:defRPr sz="1947"/>
            </a:lvl3pPr>
            <a:lvl4pPr>
              <a:defRPr sz="1770"/>
            </a:lvl4pPr>
            <a:lvl5pPr>
              <a:defRPr sz="177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4541284" y="7195325"/>
            <a:ext cx="2019869" cy="3725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7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May 2016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5344" y="7188680"/>
            <a:ext cx="3416909" cy="3725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7" baseline="0"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8th HL-LHC Collaboration Meeting, 15-18 October 2018 CERN, Geneva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198541" y="7188680"/>
            <a:ext cx="591697" cy="3725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7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652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57137" y="1880623"/>
            <a:ext cx="3603670" cy="1382381"/>
          </a:xfrm>
        </p:spPr>
        <p:txBody>
          <a:bodyPr anchor="b"/>
          <a:lstStyle>
            <a:lvl1pPr algn="l">
              <a:buNone/>
              <a:defRPr sz="1947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59401" y="884459"/>
            <a:ext cx="5616392" cy="524758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2832"/>
            </a:lvl1pPr>
          </a:lstStyle>
          <a:p>
            <a:r>
              <a:rPr kumimoji="0" lang="fr-CH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557140" y="3306278"/>
            <a:ext cx="3603668" cy="2936612"/>
          </a:xfrm>
        </p:spPr>
        <p:txBody>
          <a:bodyPr lIns="45720" rIns="45720"/>
          <a:lstStyle>
            <a:lvl1pPr marL="0" indent="0">
              <a:buFontTx/>
              <a:buNone/>
              <a:defRPr sz="1062"/>
            </a:lvl1pPr>
            <a:lvl2pPr>
              <a:buFontTx/>
              <a:buNone/>
              <a:defRPr sz="1062"/>
            </a:lvl2pPr>
            <a:lvl3pPr>
              <a:buFontTx/>
              <a:buNone/>
              <a:defRPr sz="885"/>
            </a:lvl3pPr>
            <a:lvl4pPr>
              <a:buFontTx/>
              <a:buNone/>
              <a:defRPr sz="797"/>
            </a:lvl4pPr>
            <a:lvl5pPr>
              <a:buFontTx/>
              <a:buNone/>
              <a:defRPr sz="797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4531901" y="7195325"/>
            <a:ext cx="2029252" cy="374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7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May 2016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5344" y="7188680"/>
            <a:ext cx="3416909" cy="374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7" baseline="0"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8th HL-LHC Collaboration Meeting, 15-18 October 2018 CERN, Geneva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198541" y="7188680"/>
            <a:ext cx="591697" cy="374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7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409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4541282" y="7204091"/>
            <a:ext cx="2019870" cy="357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7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May 2016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5344" y="7197446"/>
            <a:ext cx="3416909" cy="357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7" baseline="0"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8th HL-LHC Collaboration Meeting, 15-18 October 2018 CERN, Geneva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198541" y="7197446"/>
            <a:ext cx="591697" cy="357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7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203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822922" y="302803"/>
            <a:ext cx="2427804" cy="6451578"/>
          </a:xfrm>
        </p:spPr>
        <p:txBody>
          <a:bodyPr vert="eaVert"/>
          <a:lstStyle/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39512" y="302803"/>
            <a:ext cx="7103573" cy="6451578"/>
          </a:xfrm>
        </p:spPr>
        <p:txBody>
          <a:bodyPr vert="eaVert"/>
          <a:lstStyle/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4531901" y="7195325"/>
            <a:ext cx="2029252" cy="3725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7" baseline="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May 2016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5344" y="7188680"/>
            <a:ext cx="3416909" cy="3725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7" baseline="0"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8th HL-LHC Collaboration Meeting, 15-18 October 2018 CERN, Geneva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198541" y="7188680"/>
            <a:ext cx="591697" cy="3725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7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248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5736" y="2980497"/>
            <a:ext cx="1383537" cy="161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42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301625"/>
            <a:ext cx="3549650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7988" y="301625"/>
            <a:ext cx="6032500" cy="64531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750" y="1582738"/>
            <a:ext cx="3549650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94C7E8-0F8B-4B8C-A635-8B9BDB1D0D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563637"/>
      </p:ext>
    </p:extLst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4550" y="5292725"/>
            <a:ext cx="647382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114550" y="676275"/>
            <a:ext cx="6473825" cy="45354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14550" y="5918200"/>
            <a:ext cx="6473825" cy="8874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C2F297-82ED-4D0B-9F0A-3358BF6F0C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8795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61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9625" y="671513"/>
            <a:ext cx="91709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4863" tIns="52432" rIns="104863" bIns="524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9625" y="2184400"/>
            <a:ext cx="9170988" cy="453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4863" tIns="52432" rIns="104863" bIns="524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9625" y="6889750"/>
            <a:ext cx="22479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4863" tIns="52432" rIns="104863" bIns="52432" numCol="1" anchor="t" anchorCtr="0" compatLnSpc="1">
            <a:prstTxWarp prst="textNoShape">
              <a:avLst/>
            </a:prstTxWarp>
          </a:bodyPr>
          <a:lstStyle>
            <a:lvl1pPr algn="l" defTabSz="1049338">
              <a:spcBef>
                <a:spcPct val="0"/>
              </a:spcBef>
              <a:defRPr sz="16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86175" y="6889750"/>
            <a:ext cx="341788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4863" tIns="52432" rIns="104863" bIns="52432" numCol="1" anchor="t" anchorCtr="0" compatLnSpc="1">
            <a:prstTxWarp prst="textNoShape">
              <a:avLst/>
            </a:prstTxWarp>
          </a:bodyPr>
          <a:lstStyle>
            <a:lvl1pPr defTabSz="1049338">
              <a:spcBef>
                <a:spcPct val="0"/>
              </a:spcBef>
              <a:defRPr sz="16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32713" y="6889750"/>
            <a:ext cx="22479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4863" tIns="52432" rIns="104863" bIns="52432" numCol="1" anchor="t" anchorCtr="0" compatLnSpc="1">
            <a:prstTxWarp prst="textNoShape">
              <a:avLst/>
            </a:prstTxWarp>
          </a:bodyPr>
          <a:lstStyle>
            <a:lvl1pPr algn="r" defTabSz="1049338">
              <a:spcBef>
                <a:spcPct val="0"/>
              </a:spcBef>
              <a:defRPr sz="1600" b="0">
                <a:solidFill>
                  <a:schemeClr val="tx1"/>
                </a:solidFill>
              </a:defRPr>
            </a:lvl1pPr>
          </a:lstStyle>
          <a:p>
            <a:fld id="{ED522770-4711-46C0-8CFF-8A5B3D0CDF3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hf hdr="0" ftr="0" dt="0"/>
  <p:txStyles>
    <p:titleStyle>
      <a:lvl1pPr algn="ctr" defTabSz="10493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493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2pPr>
      <a:lvl3pPr algn="ctr" defTabSz="10493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3pPr>
      <a:lvl4pPr algn="ctr" defTabSz="10493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4pPr>
      <a:lvl5pPr algn="ctr" defTabSz="10493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5pPr>
      <a:lvl6pPr marL="457200" algn="ctr" defTabSz="10493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6pPr>
      <a:lvl7pPr marL="914400" algn="ctr" defTabSz="10493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7pPr>
      <a:lvl8pPr marL="1371600" algn="ctr" defTabSz="10493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8pPr>
      <a:lvl9pPr marL="1828800" algn="ctr" defTabSz="10493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9pPr>
    </p:titleStyle>
    <p:bodyStyle>
      <a:lvl1pPr marL="393700" indent="-393700" algn="l" defTabSz="1049338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852488" indent="-328613" algn="l" defTabSz="1049338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2pPr>
      <a:lvl3pPr marL="1311275" indent="-261938" algn="l" defTabSz="1049338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3pPr>
      <a:lvl4pPr marL="1835150" indent="-261938" algn="l" defTabSz="1049338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4pPr>
      <a:lvl5pPr marL="2359025" indent="-261938" algn="l" defTabSz="104933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5pPr>
      <a:lvl6pPr marL="2816225" indent="-261938" algn="l" defTabSz="104933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6pPr>
      <a:lvl7pPr marL="3273425" indent="-261938" algn="l" defTabSz="104933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7pPr>
      <a:lvl8pPr marL="3730625" indent="-261938" algn="l" defTabSz="104933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8pPr>
      <a:lvl9pPr marL="4187825" indent="-261938" algn="l" defTabSz="104933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12" y="302801"/>
            <a:ext cx="9711214" cy="1260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12" y="1764295"/>
            <a:ext cx="9711214" cy="4990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9512" y="7008171"/>
            <a:ext cx="2517722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86665" y="7008171"/>
            <a:ext cx="3416909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</a:t>
            </a:r>
            <a:endParaRPr lang="ru-RU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33004" y="7008171"/>
            <a:ext cx="2517722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393162D-8679-4CDD-AA25-1419BBAB4693}" type="slidenum">
              <a:rPr lang="ru-RU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6254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1008126" rtl="0" eaLnBrk="1" latinLnBrk="0" hangingPunct="1">
        <a:spcBef>
          <a:spcPct val="0"/>
        </a:spcBef>
        <a:buNone/>
        <a:defRPr sz="48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8047" indent="-378047" algn="l" defTabSz="1008126" rtl="0" eaLnBrk="1" latinLnBrk="0" hangingPunct="1">
        <a:spcBef>
          <a:spcPct val="20000"/>
        </a:spcBef>
        <a:buFont typeface="Arial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1pPr>
      <a:lvl2pPr marL="819102" indent="-315039" algn="l" defTabSz="1008126" rtl="0" eaLnBrk="1" latinLnBrk="0" hangingPunct="1">
        <a:spcBef>
          <a:spcPct val="20000"/>
        </a:spcBef>
        <a:buFont typeface="Arial" pitchFamily="34" charset="0"/>
        <a:buChar char="–"/>
        <a:defRPr sz="3087" kern="1200">
          <a:solidFill>
            <a:schemeClr val="tx1"/>
          </a:solidFill>
          <a:latin typeface="+mn-lt"/>
          <a:ea typeface="+mn-ea"/>
          <a:cs typeface="+mn-cs"/>
        </a:defRPr>
      </a:lvl2pPr>
      <a:lvl3pPr marL="1260158" indent="-252032" algn="l" defTabSz="1008126" rtl="0" eaLnBrk="1" latinLnBrk="0" hangingPunct="1">
        <a:spcBef>
          <a:spcPct val="20000"/>
        </a:spcBef>
        <a:buFont typeface="Arial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1764221" indent="-252032" algn="l" defTabSz="1008126" rtl="0" eaLnBrk="1" latinLnBrk="0" hangingPunct="1">
        <a:spcBef>
          <a:spcPct val="20000"/>
        </a:spcBef>
        <a:buFont typeface="Arial" pitchFamily="34" charset="0"/>
        <a:buChar char="–"/>
        <a:defRPr sz="2205" kern="1200">
          <a:solidFill>
            <a:schemeClr val="tx1"/>
          </a:solidFill>
          <a:latin typeface="+mn-lt"/>
          <a:ea typeface="+mn-ea"/>
          <a:cs typeface="+mn-cs"/>
        </a:defRPr>
      </a:lvl4pPr>
      <a:lvl5pPr marL="2268284" indent="-252032" algn="l" defTabSz="1008126" rtl="0" eaLnBrk="1" latinLnBrk="0" hangingPunct="1">
        <a:spcBef>
          <a:spcPct val="20000"/>
        </a:spcBef>
        <a:buFont typeface="Arial" pitchFamily="34" charset="0"/>
        <a:buChar char="»"/>
        <a:defRPr sz="2205" kern="1200">
          <a:solidFill>
            <a:schemeClr val="tx1"/>
          </a:solidFill>
          <a:latin typeface="+mn-lt"/>
          <a:ea typeface="+mn-ea"/>
          <a:cs typeface="+mn-cs"/>
        </a:defRPr>
      </a:lvl5pPr>
      <a:lvl6pPr marL="2772347" indent="-252032" algn="l" defTabSz="1008126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6pPr>
      <a:lvl7pPr marL="3276410" indent="-252032" algn="l" defTabSz="1008126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7pPr>
      <a:lvl8pPr marL="3780473" indent="-252032" algn="l" defTabSz="1008126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8pPr>
      <a:lvl9pPr marL="4284536" indent="-252032" algn="l" defTabSz="1008126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063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126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189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252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315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378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8441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2504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12" y="302801"/>
            <a:ext cx="9711214" cy="1260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12" y="1764295"/>
            <a:ext cx="9711214" cy="4990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9512" y="7008171"/>
            <a:ext cx="2517722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86665" y="7008171"/>
            <a:ext cx="3416909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</a:t>
            </a:r>
            <a:endParaRPr lang="ru-RU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33004" y="7008171"/>
            <a:ext cx="2517722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393162D-8679-4CDD-AA25-1419BBAB4693}" type="slidenum">
              <a:rPr lang="ru-RU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515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1008126" rtl="0" eaLnBrk="1" latinLnBrk="0" hangingPunct="1">
        <a:spcBef>
          <a:spcPct val="0"/>
        </a:spcBef>
        <a:buNone/>
        <a:defRPr sz="48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8047" indent="-378047" algn="l" defTabSz="1008126" rtl="0" eaLnBrk="1" latinLnBrk="0" hangingPunct="1">
        <a:spcBef>
          <a:spcPct val="20000"/>
        </a:spcBef>
        <a:buFont typeface="Arial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1pPr>
      <a:lvl2pPr marL="819102" indent="-315039" algn="l" defTabSz="1008126" rtl="0" eaLnBrk="1" latinLnBrk="0" hangingPunct="1">
        <a:spcBef>
          <a:spcPct val="20000"/>
        </a:spcBef>
        <a:buFont typeface="Arial" pitchFamily="34" charset="0"/>
        <a:buChar char="–"/>
        <a:defRPr sz="3087" kern="1200">
          <a:solidFill>
            <a:schemeClr val="tx1"/>
          </a:solidFill>
          <a:latin typeface="+mn-lt"/>
          <a:ea typeface="+mn-ea"/>
          <a:cs typeface="+mn-cs"/>
        </a:defRPr>
      </a:lvl2pPr>
      <a:lvl3pPr marL="1260158" indent="-252032" algn="l" defTabSz="1008126" rtl="0" eaLnBrk="1" latinLnBrk="0" hangingPunct="1">
        <a:spcBef>
          <a:spcPct val="20000"/>
        </a:spcBef>
        <a:buFont typeface="Arial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1764221" indent="-252032" algn="l" defTabSz="1008126" rtl="0" eaLnBrk="1" latinLnBrk="0" hangingPunct="1">
        <a:spcBef>
          <a:spcPct val="20000"/>
        </a:spcBef>
        <a:buFont typeface="Arial" pitchFamily="34" charset="0"/>
        <a:buChar char="–"/>
        <a:defRPr sz="2205" kern="1200">
          <a:solidFill>
            <a:schemeClr val="tx1"/>
          </a:solidFill>
          <a:latin typeface="+mn-lt"/>
          <a:ea typeface="+mn-ea"/>
          <a:cs typeface="+mn-cs"/>
        </a:defRPr>
      </a:lvl4pPr>
      <a:lvl5pPr marL="2268284" indent="-252032" algn="l" defTabSz="1008126" rtl="0" eaLnBrk="1" latinLnBrk="0" hangingPunct="1">
        <a:spcBef>
          <a:spcPct val="20000"/>
        </a:spcBef>
        <a:buFont typeface="Arial" pitchFamily="34" charset="0"/>
        <a:buChar char="»"/>
        <a:defRPr sz="2205" kern="1200">
          <a:solidFill>
            <a:schemeClr val="tx1"/>
          </a:solidFill>
          <a:latin typeface="+mn-lt"/>
          <a:ea typeface="+mn-ea"/>
          <a:cs typeface="+mn-cs"/>
        </a:defRPr>
      </a:lvl5pPr>
      <a:lvl6pPr marL="2772347" indent="-252032" algn="l" defTabSz="1008126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6pPr>
      <a:lvl7pPr marL="3276410" indent="-252032" algn="l" defTabSz="1008126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7pPr>
      <a:lvl8pPr marL="3780473" indent="-252032" algn="l" defTabSz="1008126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8pPr>
      <a:lvl9pPr marL="4284536" indent="-252032" algn="l" defTabSz="1008126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063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126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189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252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315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378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8441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2504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12" y="302801"/>
            <a:ext cx="9711214" cy="1260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12" y="1764295"/>
            <a:ext cx="9711214" cy="4990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9512" y="7008171"/>
            <a:ext cx="2517722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86665" y="7008171"/>
            <a:ext cx="3416909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</a:t>
            </a:r>
            <a:endParaRPr lang="ru-RU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33004" y="7008171"/>
            <a:ext cx="2517722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393162D-8679-4CDD-AA25-1419BBAB4693}" type="slidenum">
              <a:rPr lang="ru-RU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008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1008126" rtl="0" eaLnBrk="1" latinLnBrk="0" hangingPunct="1">
        <a:spcBef>
          <a:spcPct val="0"/>
        </a:spcBef>
        <a:buNone/>
        <a:defRPr sz="48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8047" indent="-378047" algn="l" defTabSz="1008126" rtl="0" eaLnBrk="1" latinLnBrk="0" hangingPunct="1">
        <a:spcBef>
          <a:spcPct val="20000"/>
        </a:spcBef>
        <a:buFont typeface="Arial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1pPr>
      <a:lvl2pPr marL="819102" indent="-315039" algn="l" defTabSz="1008126" rtl="0" eaLnBrk="1" latinLnBrk="0" hangingPunct="1">
        <a:spcBef>
          <a:spcPct val="20000"/>
        </a:spcBef>
        <a:buFont typeface="Arial" pitchFamily="34" charset="0"/>
        <a:buChar char="–"/>
        <a:defRPr sz="3087" kern="1200">
          <a:solidFill>
            <a:schemeClr val="tx1"/>
          </a:solidFill>
          <a:latin typeface="+mn-lt"/>
          <a:ea typeface="+mn-ea"/>
          <a:cs typeface="+mn-cs"/>
        </a:defRPr>
      </a:lvl2pPr>
      <a:lvl3pPr marL="1260158" indent="-252032" algn="l" defTabSz="1008126" rtl="0" eaLnBrk="1" latinLnBrk="0" hangingPunct="1">
        <a:spcBef>
          <a:spcPct val="20000"/>
        </a:spcBef>
        <a:buFont typeface="Arial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1764221" indent="-252032" algn="l" defTabSz="1008126" rtl="0" eaLnBrk="1" latinLnBrk="0" hangingPunct="1">
        <a:spcBef>
          <a:spcPct val="20000"/>
        </a:spcBef>
        <a:buFont typeface="Arial" pitchFamily="34" charset="0"/>
        <a:buChar char="–"/>
        <a:defRPr sz="2205" kern="1200">
          <a:solidFill>
            <a:schemeClr val="tx1"/>
          </a:solidFill>
          <a:latin typeface="+mn-lt"/>
          <a:ea typeface="+mn-ea"/>
          <a:cs typeface="+mn-cs"/>
        </a:defRPr>
      </a:lvl4pPr>
      <a:lvl5pPr marL="2268284" indent="-252032" algn="l" defTabSz="1008126" rtl="0" eaLnBrk="1" latinLnBrk="0" hangingPunct="1">
        <a:spcBef>
          <a:spcPct val="20000"/>
        </a:spcBef>
        <a:buFont typeface="Arial" pitchFamily="34" charset="0"/>
        <a:buChar char="»"/>
        <a:defRPr sz="2205" kern="1200">
          <a:solidFill>
            <a:schemeClr val="tx1"/>
          </a:solidFill>
          <a:latin typeface="+mn-lt"/>
          <a:ea typeface="+mn-ea"/>
          <a:cs typeface="+mn-cs"/>
        </a:defRPr>
      </a:lvl5pPr>
      <a:lvl6pPr marL="2772347" indent="-252032" algn="l" defTabSz="1008126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6pPr>
      <a:lvl7pPr marL="3276410" indent="-252032" algn="l" defTabSz="1008126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7pPr>
      <a:lvl8pPr marL="3780473" indent="-252032" algn="l" defTabSz="1008126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8pPr>
      <a:lvl9pPr marL="4284536" indent="-252032" algn="l" defTabSz="1008126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063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126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189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252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315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378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8441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2504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539512" y="257437"/>
            <a:ext cx="9707974" cy="1036882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539512" y="1461544"/>
            <a:ext cx="9707974" cy="514604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9109"/>
            <a:ext cx="10790238" cy="77972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4531901" y="7188316"/>
            <a:ext cx="1979774" cy="3729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7" baseline="0">
                <a:solidFill>
                  <a:schemeClr val="bg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80565" y="7188316"/>
            <a:ext cx="3368431" cy="380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85" baseline="0">
                <a:solidFill>
                  <a:schemeClr val="bg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b="0" smtClean="0">
                <a:solidFill>
                  <a:prstClr val="white"/>
                </a:solidFill>
                <a:latin typeface="Arial"/>
              </a:rPr>
              <a:t>1</a:t>
            </a:r>
            <a:endParaRPr lang="en-US" b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198541" y="7188316"/>
            <a:ext cx="591697" cy="380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2" baseline="0">
                <a:solidFill>
                  <a:schemeClr val="bg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7918391-D411-FE40-AAD7-861AE5233E0E}" type="slidenum">
              <a:rPr lang="en-US" b="0" smtClean="0">
                <a:solidFill>
                  <a:prstClr val="white"/>
                </a:solidFill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758976" y="7098307"/>
            <a:ext cx="3008465" cy="351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H" sz="797" b="0" i="1" dirty="0" smtClean="0">
                <a:solidFill>
                  <a:prstClr val="white"/>
                </a:solidFill>
                <a:latin typeface="Arial"/>
              </a:rPr>
              <a:t>Vacuum, Surfaces &amp; </a:t>
            </a:r>
            <a:r>
              <a:rPr lang="fr-CH" sz="797" b="0" i="1" dirty="0" err="1" smtClean="0">
                <a:solidFill>
                  <a:prstClr val="white"/>
                </a:solidFill>
                <a:latin typeface="Arial"/>
              </a:rPr>
              <a:t>Coatings</a:t>
            </a:r>
            <a:r>
              <a:rPr lang="fr-CH" sz="797" b="0" i="1" dirty="0" smtClean="0">
                <a:solidFill>
                  <a:prstClr val="white"/>
                </a:solidFill>
                <a:latin typeface="Arial"/>
              </a:rPr>
              <a:t> Group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H" sz="885" b="0" dirty="0" err="1" smtClean="0">
                <a:solidFill>
                  <a:prstClr val="white"/>
                </a:solidFill>
                <a:latin typeface="Arial"/>
              </a:rPr>
              <a:t>Technology</a:t>
            </a:r>
            <a:r>
              <a:rPr lang="fr-CH" sz="885" b="0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fr-CH" sz="885" b="0" dirty="0" err="1" smtClean="0">
                <a:solidFill>
                  <a:prstClr val="white"/>
                </a:solidFill>
                <a:latin typeface="Arial"/>
              </a:rPr>
              <a:t>Department</a:t>
            </a:r>
            <a:endParaRPr lang="fr-CH" sz="885" b="0" dirty="0" smtClean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2281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0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6992" indent="-404622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801152" indent="-404622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301" kern="1200">
          <a:solidFill>
            <a:schemeClr val="tx1"/>
          </a:solidFill>
          <a:latin typeface="+mn-lt"/>
          <a:ea typeface="+mn-ea"/>
          <a:cs typeface="+mn-cs"/>
        </a:defRPr>
      </a:lvl2pPr>
      <a:lvl3pPr marL="967047" indent="-303467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2124" kern="1200">
          <a:solidFill>
            <a:schemeClr val="tx1"/>
          </a:solidFill>
          <a:latin typeface="+mn-lt"/>
          <a:ea typeface="+mn-ea"/>
          <a:cs typeface="+mn-cs"/>
        </a:defRPr>
      </a:lvl3pPr>
      <a:lvl4pPr marL="1226005" indent="-303467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770" kern="1200">
          <a:solidFill>
            <a:schemeClr val="tx1"/>
          </a:solidFill>
          <a:latin typeface="+mn-lt"/>
          <a:ea typeface="+mn-ea"/>
          <a:cs typeface="+mn-cs"/>
        </a:defRPr>
      </a:lvl4pPr>
      <a:lvl5pPr marL="1460685" indent="-303467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770" kern="1200">
          <a:solidFill>
            <a:schemeClr val="tx1"/>
          </a:solidFill>
          <a:latin typeface="+mn-lt"/>
          <a:ea typeface="+mn-ea"/>
          <a:cs typeface="+mn-cs"/>
        </a:defRPr>
      </a:lvl5pPr>
      <a:lvl6pPr marL="1505194" indent="-161849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177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99412" indent="-161849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593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93631" indent="-161849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416" kern="1200">
          <a:solidFill>
            <a:schemeClr val="tx1"/>
          </a:solidFill>
          <a:latin typeface="+mn-lt"/>
          <a:ea typeface="+mn-ea"/>
          <a:cs typeface="+mn-cs"/>
        </a:defRPr>
      </a:lvl8pPr>
      <a:lvl9pPr marL="2063572" indent="-161849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4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046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8092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2138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61848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0231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4277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8323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23697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539512" y="257437"/>
            <a:ext cx="9707974" cy="1036882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539512" y="1461544"/>
            <a:ext cx="9707974" cy="514604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9109"/>
            <a:ext cx="10790238" cy="77972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4531901" y="7188316"/>
            <a:ext cx="1979774" cy="3729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7" baseline="0">
                <a:solidFill>
                  <a:schemeClr val="bg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prstClr val="white"/>
                </a:solidFill>
                <a:latin typeface="Arial"/>
              </a:rPr>
              <a:t>May 2016</a:t>
            </a:r>
            <a:endParaRPr lang="en-US" b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80565" y="7188316"/>
            <a:ext cx="3368431" cy="380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85" baseline="0">
                <a:solidFill>
                  <a:schemeClr val="bg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b="0" smtClean="0">
                <a:solidFill>
                  <a:prstClr val="white"/>
                </a:solidFill>
                <a:latin typeface="Arial"/>
              </a:rPr>
              <a:t>8th HL-LHC Collaboration Meeting, 15-18 October 2018 CERN, Geneva</a:t>
            </a:r>
            <a:endParaRPr lang="en-US" b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198541" y="7188316"/>
            <a:ext cx="591697" cy="380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2" baseline="0">
                <a:solidFill>
                  <a:schemeClr val="bg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7918391-D411-FE40-AAD7-861AE5233E0E}" type="slidenum">
              <a:rPr lang="en-US" b="0" smtClean="0">
                <a:solidFill>
                  <a:prstClr val="white"/>
                </a:solidFill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758976" y="7098307"/>
            <a:ext cx="3008465" cy="351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H" sz="797" b="0" i="1" dirty="0" smtClean="0">
                <a:solidFill>
                  <a:prstClr val="white"/>
                </a:solidFill>
                <a:latin typeface="Arial"/>
              </a:rPr>
              <a:t>Vacuum, Surfaces &amp; </a:t>
            </a:r>
            <a:r>
              <a:rPr lang="fr-CH" sz="797" b="0" i="1" dirty="0" err="1" smtClean="0">
                <a:solidFill>
                  <a:prstClr val="white"/>
                </a:solidFill>
                <a:latin typeface="Arial"/>
              </a:rPr>
              <a:t>Coatings</a:t>
            </a:r>
            <a:r>
              <a:rPr lang="fr-CH" sz="797" b="0" i="1" dirty="0" smtClean="0">
                <a:solidFill>
                  <a:prstClr val="white"/>
                </a:solidFill>
                <a:latin typeface="Arial"/>
              </a:rPr>
              <a:t> Group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H" sz="885" b="0" dirty="0" err="1" smtClean="0">
                <a:solidFill>
                  <a:prstClr val="white"/>
                </a:solidFill>
                <a:latin typeface="Arial"/>
              </a:rPr>
              <a:t>Technology</a:t>
            </a:r>
            <a:r>
              <a:rPr lang="fr-CH" sz="885" b="0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fr-CH" sz="885" b="0" dirty="0" err="1" smtClean="0">
                <a:solidFill>
                  <a:prstClr val="white"/>
                </a:solidFill>
                <a:latin typeface="Arial"/>
              </a:rPr>
              <a:t>Department</a:t>
            </a:r>
            <a:endParaRPr lang="fr-CH" sz="885" b="0" dirty="0" smtClean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9914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40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6992" indent="-404622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801152" indent="-404622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301" kern="1200">
          <a:solidFill>
            <a:schemeClr val="tx1"/>
          </a:solidFill>
          <a:latin typeface="+mn-lt"/>
          <a:ea typeface="+mn-ea"/>
          <a:cs typeface="+mn-cs"/>
        </a:defRPr>
      </a:lvl2pPr>
      <a:lvl3pPr marL="967047" indent="-303467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2124" kern="1200">
          <a:solidFill>
            <a:schemeClr val="tx1"/>
          </a:solidFill>
          <a:latin typeface="+mn-lt"/>
          <a:ea typeface="+mn-ea"/>
          <a:cs typeface="+mn-cs"/>
        </a:defRPr>
      </a:lvl3pPr>
      <a:lvl4pPr marL="1226005" indent="-303467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770" kern="1200">
          <a:solidFill>
            <a:schemeClr val="tx1"/>
          </a:solidFill>
          <a:latin typeface="+mn-lt"/>
          <a:ea typeface="+mn-ea"/>
          <a:cs typeface="+mn-cs"/>
        </a:defRPr>
      </a:lvl4pPr>
      <a:lvl5pPr marL="1460685" indent="-303467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770" kern="1200">
          <a:solidFill>
            <a:schemeClr val="tx1"/>
          </a:solidFill>
          <a:latin typeface="+mn-lt"/>
          <a:ea typeface="+mn-ea"/>
          <a:cs typeface="+mn-cs"/>
        </a:defRPr>
      </a:lvl5pPr>
      <a:lvl6pPr marL="1505194" indent="-161849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177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99412" indent="-161849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593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93631" indent="-161849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416" kern="1200">
          <a:solidFill>
            <a:schemeClr val="tx1"/>
          </a:solidFill>
          <a:latin typeface="+mn-lt"/>
          <a:ea typeface="+mn-ea"/>
          <a:cs typeface="+mn-cs"/>
        </a:defRPr>
      </a:lvl8pPr>
      <a:lvl9pPr marL="2063572" indent="-161849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4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046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8092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2138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61848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0231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4277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8323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23697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http://www.inp.nsk.su/images/binp00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oleObject" Target="../embeddings/oleObject12.bin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2.wmf"/><Relationship Id="rId9" Type="http://schemas.openxmlformats.org/officeDocument/2006/relationships/image" Target="../media/image2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jpeg"/><Relationship Id="rId3" Type="http://schemas.microsoft.com/office/2007/relationships/media" Target="../media/media2.MOV"/><Relationship Id="rId7" Type="http://schemas.openxmlformats.org/officeDocument/2006/relationships/image" Target="../media/image37.jpeg"/><Relationship Id="rId12" Type="http://schemas.openxmlformats.org/officeDocument/2006/relationships/image" Target="../media/image42.png"/><Relationship Id="rId2" Type="http://schemas.microsoft.com/office/2007/relationships/media" Target="../media/media1.mp4"/><Relationship Id="rId16" Type="http://schemas.openxmlformats.org/officeDocument/2006/relationships/image" Target="../media/image46.png"/><Relationship Id="rId1" Type="http://schemas.openxmlformats.org/officeDocument/2006/relationships/video" Target="NULL" TargetMode="Externa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45.png"/><Relationship Id="rId10" Type="http://schemas.openxmlformats.org/officeDocument/2006/relationships/image" Target="../media/image40.jpeg"/><Relationship Id="rId4" Type="http://schemas.openxmlformats.org/officeDocument/2006/relationships/slideLayout" Target="../slideLayouts/slideLayout69.xml"/><Relationship Id="rId9" Type="http://schemas.openxmlformats.org/officeDocument/2006/relationships/image" Target="../media/image39.png"/><Relationship Id="rId1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13" Type="http://schemas.openxmlformats.org/officeDocument/2006/relationships/oleObject" Target="../embeddings/oleObject20.bin"/><Relationship Id="rId18" Type="http://schemas.openxmlformats.org/officeDocument/2006/relationships/image" Target="../media/image55.wmf"/><Relationship Id="rId3" Type="http://schemas.openxmlformats.org/officeDocument/2006/relationships/oleObject" Target="../embeddings/oleObject15.bin"/><Relationship Id="rId21" Type="http://schemas.openxmlformats.org/officeDocument/2006/relationships/oleObject" Target="../embeddings/oleObject24.bin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53.wmf"/><Relationship Id="rId17" Type="http://schemas.openxmlformats.org/officeDocument/2006/relationships/oleObject" Target="../embeddings/oleObject22.bin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17.wmf"/><Relationship Id="rId20" Type="http://schemas.openxmlformats.org/officeDocument/2006/relationships/image" Target="../media/image56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52.wmf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6.bin"/><Relationship Id="rId15" Type="http://schemas.openxmlformats.org/officeDocument/2006/relationships/oleObject" Target="../embeddings/oleObject21.bin"/><Relationship Id="rId10" Type="http://schemas.openxmlformats.org/officeDocument/2006/relationships/image" Target="../media/image10.wmf"/><Relationship Id="rId19" Type="http://schemas.openxmlformats.org/officeDocument/2006/relationships/oleObject" Target="../embeddings/oleObject23.bin"/><Relationship Id="rId4" Type="http://schemas.openxmlformats.org/officeDocument/2006/relationships/image" Target="../media/image51.wmf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54.wmf"/><Relationship Id="rId22" Type="http://schemas.openxmlformats.org/officeDocument/2006/relationships/image" Target="../media/image15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2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2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1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87"/>
          <p:cNvSpPr>
            <a:spLocks noChangeArrowheads="1"/>
          </p:cNvSpPr>
          <p:nvPr/>
        </p:nvSpPr>
        <p:spPr bwMode="auto">
          <a:xfrm>
            <a:off x="9761688" y="360864"/>
            <a:ext cx="941913" cy="40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961390">
              <a:spcBef>
                <a:spcPct val="0"/>
              </a:spcBef>
            </a:pPr>
            <a:r>
              <a:rPr lang="en-US" sz="1323" dirty="0">
                <a:solidFill>
                  <a:srgbClr val="000000"/>
                </a:solidFill>
                <a:latin typeface="Arial" charset="0"/>
              </a:rPr>
              <a:t>BINP</a:t>
            </a:r>
            <a:endParaRPr lang="ru-RU" sz="1323" dirty="0">
              <a:solidFill>
                <a:srgbClr val="000000"/>
              </a:solidFill>
              <a:latin typeface="Arial" charset="0"/>
            </a:endParaRPr>
          </a:p>
          <a:p>
            <a:pPr defTabSz="961390">
              <a:spcBef>
                <a:spcPct val="0"/>
              </a:spcBef>
            </a:pPr>
            <a:endParaRPr lang="ru-RU" sz="1323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94659" name="Freeform 92"/>
          <p:cNvSpPr>
            <a:spLocks noEditPoints="1"/>
          </p:cNvSpPr>
          <p:nvPr/>
        </p:nvSpPr>
        <p:spPr bwMode="auto">
          <a:xfrm>
            <a:off x="9142516" y="0"/>
            <a:ext cx="703063" cy="904875"/>
          </a:xfrm>
          <a:custGeom>
            <a:avLst/>
            <a:gdLst>
              <a:gd name="T0" fmla="*/ 333375 w 79"/>
              <a:gd name="T1" fmla="*/ 504825 h 95"/>
              <a:gd name="T2" fmla="*/ 38100 w 79"/>
              <a:gd name="T3" fmla="*/ 285750 h 95"/>
              <a:gd name="T4" fmla="*/ 314325 w 79"/>
              <a:gd name="T5" fmla="*/ 428625 h 95"/>
              <a:gd name="T6" fmla="*/ 285750 w 79"/>
              <a:gd name="T7" fmla="*/ 323850 h 95"/>
              <a:gd name="T8" fmla="*/ 352425 w 79"/>
              <a:gd name="T9" fmla="*/ 400050 h 95"/>
              <a:gd name="T10" fmla="*/ 371475 w 79"/>
              <a:gd name="T11" fmla="*/ 0 h 95"/>
              <a:gd name="T12" fmla="*/ 409575 w 79"/>
              <a:gd name="T13" fmla="*/ 390525 h 95"/>
              <a:gd name="T14" fmla="*/ 523875 w 79"/>
              <a:gd name="T15" fmla="*/ 238125 h 95"/>
              <a:gd name="T16" fmla="*/ 447675 w 79"/>
              <a:gd name="T17" fmla="*/ 419100 h 95"/>
              <a:gd name="T18" fmla="*/ 695325 w 79"/>
              <a:gd name="T19" fmla="*/ 257175 h 95"/>
              <a:gd name="T20" fmla="*/ 428625 w 79"/>
              <a:gd name="T21" fmla="*/ 504825 h 95"/>
              <a:gd name="T22" fmla="*/ 333375 w 79"/>
              <a:gd name="T23" fmla="*/ 504825 h 95"/>
              <a:gd name="T24" fmla="*/ 752475 w 79"/>
              <a:gd name="T25" fmla="*/ 800100 h 95"/>
              <a:gd name="T26" fmla="*/ 590550 w 79"/>
              <a:gd name="T27" fmla="*/ 542925 h 95"/>
              <a:gd name="T28" fmla="*/ 628650 w 79"/>
              <a:gd name="T29" fmla="*/ 542925 h 95"/>
              <a:gd name="T30" fmla="*/ 752475 w 79"/>
              <a:gd name="T31" fmla="*/ 742950 h 95"/>
              <a:gd name="T32" fmla="*/ 752475 w 79"/>
              <a:gd name="T33" fmla="*/ 800100 h 95"/>
              <a:gd name="T34" fmla="*/ 723900 w 79"/>
              <a:gd name="T35" fmla="*/ 895350 h 95"/>
              <a:gd name="T36" fmla="*/ 523875 w 79"/>
              <a:gd name="T37" fmla="*/ 590550 h 95"/>
              <a:gd name="T38" fmla="*/ 161925 w 79"/>
              <a:gd name="T39" fmla="*/ 590550 h 95"/>
              <a:gd name="T40" fmla="*/ 0 w 79"/>
              <a:gd name="T41" fmla="*/ 333375 h 95"/>
              <a:gd name="T42" fmla="*/ 28575 w 79"/>
              <a:gd name="T43" fmla="*/ 333375 h 95"/>
              <a:gd name="T44" fmla="*/ 200025 w 79"/>
              <a:gd name="T45" fmla="*/ 533400 h 95"/>
              <a:gd name="T46" fmla="*/ 552450 w 79"/>
              <a:gd name="T47" fmla="*/ 533400 h 95"/>
              <a:gd name="T48" fmla="*/ 752475 w 79"/>
              <a:gd name="T49" fmla="*/ 847725 h 95"/>
              <a:gd name="T50" fmla="*/ 752475 w 79"/>
              <a:gd name="T51" fmla="*/ 895350 h 95"/>
              <a:gd name="T52" fmla="*/ 723900 w 79"/>
              <a:gd name="T53" fmla="*/ 895350 h 95"/>
              <a:gd name="T54" fmla="*/ 638175 w 79"/>
              <a:gd name="T55" fmla="*/ 895350 h 95"/>
              <a:gd name="T56" fmla="*/ 495300 w 79"/>
              <a:gd name="T57" fmla="*/ 657225 h 95"/>
              <a:gd name="T58" fmla="*/ 200025 w 79"/>
              <a:gd name="T59" fmla="*/ 657225 h 95"/>
              <a:gd name="T60" fmla="*/ 171450 w 79"/>
              <a:gd name="T61" fmla="*/ 628650 h 95"/>
              <a:gd name="T62" fmla="*/ 504825 w 79"/>
              <a:gd name="T63" fmla="*/ 628650 h 95"/>
              <a:gd name="T64" fmla="*/ 676275 w 79"/>
              <a:gd name="T65" fmla="*/ 895350 h 95"/>
              <a:gd name="T66" fmla="*/ 638175 w 79"/>
              <a:gd name="T67" fmla="*/ 895350 h 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79"/>
              <a:gd name="T103" fmla="*/ 0 h 95"/>
              <a:gd name="T104" fmla="*/ 79 w 79"/>
              <a:gd name="T105" fmla="*/ 95 h 9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79" h="95">
                <a:moveTo>
                  <a:pt x="35" y="53"/>
                </a:moveTo>
                <a:lnTo>
                  <a:pt x="4" y="30"/>
                </a:lnTo>
                <a:lnTo>
                  <a:pt x="33" y="45"/>
                </a:lnTo>
                <a:lnTo>
                  <a:pt x="30" y="34"/>
                </a:lnTo>
                <a:lnTo>
                  <a:pt x="37" y="42"/>
                </a:lnTo>
                <a:lnTo>
                  <a:pt x="39" y="0"/>
                </a:lnTo>
                <a:lnTo>
                  <a:pt x="43" y="41"/>
                </a:lnTo>
                <a:lnTo>
                  <a:pt x="55" y="25"/>
                </a:lnTo>
                <a:lnTo>
                  <a:pt x="47" y="44"/>
                </a:lnTo>
                <a:lnTo>
                  <a:pt x="73" y="27"/>
                </a:lnTo>
                <a:lnTo>
                  <a:pt x="45" y="53"/>
                </a:lnTo>
                <a:cubicBezTo>
                  <a:pt x="42" y="53"/>
                  <a:pt x="38" y="53"/>
                  <a:pt x="35" y="53"/>
                </a:cubicBezTo>
                <a:close/>
                <a:moveTo>
                  <a:pt x="79" y="84"/>
                </a:moveTo>
                <a:lnTo>
                  <a:pt x="62" y="57"/>
                </a:lnTo>
                <a:lnTo>
                  <a:pt x="66" y="57"/>
                </a:lnTo>
                <a:lnTo>
                  <a:pt x="79" y="78"/>
                </a:lnTo>
                <a:lnTo>
                  <a:pt x="79" y="84"/>
                </a:lnTo>
                <a:close/>
                <a:moveTo>
                  <a:pt x="76" y="94"/>
                </a:moveTo>
                <a:lnTo>
                  <a:pt x="55" y="62"/>
                </a:lnTo>
                <a:lnTo>
                  <a:pt x="17" y="62"/>
                </a:lnTo>
                <a:lnTo>
                  <a:pt x="0" y="35"/>
                </a:lnTo>
                <a:lnTo>
                  <a:pt x="3" y="35"/>
                </a:lnTo>
                <a:lnTo>
                  <a:pt x="21" y="56"/>
                </a:lnTo>
                <a:lnTo>
                  <a:pt x="58" y="56"/>
                </a:lnTo>
                <a:lnTo>
                  <a:pt x="79" y="89"/>
                </a:lnTo>
                <a:lnTo>
                  <a:pt x="79" y="94"/>
                </a:lnTo>
                <a:cubicBezTo>
                  <a:pt x="79" y="95"/>
                  <a:pt x="76" y="94"/>
                  <a:pt x="76" y="94"/>
                </a:cubicBezTo>
                <a:close/>
                <a:moveTo>
                  <a:pt x="67" y="94"/>
                </a:moveTo>
                <a:lnTo>
                  <a:pt x="52" y="69"/>
                </a:lnTo>
                <a:lnTo>
                  <a:pt x="21" y="69"/>
                </a:lnTo>
                <a:lnTo>
                  <a:pt x="18" y="66"/>
                </a:lnTo>
                <a:lnTo>
                  <a:pt x="53" y="66"/>
                </a:lnTo>
                <a:lnTo>
                  <a:pt x="71" y="94"/>
                </a:lnTo>
                <a:cubicBezTo>
                  <a:pt x="70" y="94"/>
                  <a:pt x="69" y="94"/>
                  <a:pt x="67" y="9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7903" tIns="43951" rIns="87903" bIns="43951"/>
          <a:lstStyle/>
          <a:p>
            <a:pPr algn="l" eaLnBrk="1" hangingPunct="1">
              <a:spcBef>
                <a:spcPct val="0"/>
              </a:spcBef>
            </a:pPr>
            <a:endParaRPr lang="ru-RU" sz="1874">
              <a:latin typeface="Arial" charset="0"/>
            </a:endParaRPr>
          </a:p>
        </p:txBody>
      </p:sp>
      <p:sp>
        <p:nvSpPr>
          <p:cNvPr id="1094660" name="Text Box 4"/>
          <p:cNvSpPr txBox="1">
            <a:spLocks noChangeArrowheads="1"/>
          </p:cNvSpPr>
          <p:nvPr/>
        </p:nvSpPr>
        <p:spPr bwMode="auto">
          <a:xfrm>
            <a:off x="8518808" y="7273975"/>
            <a:ext cx="1950480" cy="29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903" tIns="43951" rIns="87903" bIns="43951">
            <a:spAutoFit/>
          </a:bodyPr>
          <a:lstStyle>
            <a:lvl1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1323" dirty="0">
                <a:solidFill>
                  <a:srgbClr val="000000"/>
                </a:solidFill>
              </a:rPr>
              <a:t>a.a.krasnov@inp.nsk.su</a:t>
            </a:r>
            <a:endParaRPr lang="ru-RU" sz="1323" dirty="0">
              <a:solidFill>
                <a:srgbClr val="000000"/>
              </a:solidFill>
            </a:endParaRPr>
          </a:p>
        </p:txBody>
      </p:sp>
      <p:pic>
        <p:nvPicPr>
          <p:cNvPr id="7" name="Picture 20" descr="http://www.inp.nsk.su/images/binp00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144" y="904875"/>
            <a:ext cx="8333141" cy="261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371160" y="3960651"/>
            <a:ext cx="9973108" cy="297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ctr">
              <a:spcBef>
                <a:spcPct val="50000"/>
              </a:spcBef>
            </a:pPr>
            <a:r>
              <a:rPr lang="en-US" sz="3528" dirty="0">
                <a:solidFill>
                  <a:srgbClr val="C00000"/>
                </a:solidFill>
              </a:rPr>
              <a:t>Novosibirsk SCT vacuum </a:t>
            </a:r>
            <a:r>
              <a:rPr lang="en-US" sz="3528" dirty="0" smtClean="0">
                <a:solidFill>
                  <a:srgbClr val="C00000"/>
                </a:solidFill>
              </a:rPr>
              <a:t>system</a:t>
            </a:r>
          </a:p>
          <a:p>
            <a:pPr marL="0" indent="0" algn="ctr">
              <a:spcBef>
                <a:spcPct val="50000"/>
              </a:spcBef>
            </a:pPr>
            <a:endParaRPr lang="en-US" sz="3528" dirty="0" smtClean="0">
              <a:solidFill>
                <a:srgbClr val="C00000"/>
              </a:solidFill>
            </a:endParaRPr>
          </a:p>
          <a:p>
            <a:pPr marL="0" indent="0" algn="ctr">
              <a:spcBef>
                <a:spcPct val="50000"/>
              </a:spcBef>
            </a:pPr>
            <a:r>
              <a:rPr lang="en-US" sz="2205" dirty="0" smtClean="0">
                <a:solidFill>
                  <a:srgbClr val="002060"/>
                </a:solidFill>
              </a:rPr>
              <a:t>Alexander </a:t>
            </a:r>
            <a:r>
              <a:rPr lang="en-US" sz="2205" dirty="0" err="1" smtClean="0">
                <a:solidFill>
                  <a:srgbClr val="002060"/>
                </a:solidFill>
              </a:rPr>
              <a:t>Krasnov</a:t>
            </a:r>
            <a:r>
              <a:rPr lang="en-US" sz="2205" dirty="0" smtClean="0">
                <a:solidFill>
                  <a:srgbClr val="002060"/>
                </a:solidFill>
              </a:rPr>
              <a:t>, Sergey </a:t>
            </a:r>
            <a:r>
              <a:rPr lang="en-US" sz="2205" dirty="0" err="1" smtClean="0">
                <a:solidFill>
                  <a:srgbClr val="002060"/>
                </a:solidFill>
              </a:rPr>
              <a:t>Pivovarov</a:t>
            </a:r>
            <a:endParaRPr lang="en-US" sz="2205" dirty="0">
              <a:solidFill>
                <a:srgbClr val="00206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2205" dirty="0" err="1">
                <a:solidFill>
                  <a:srgbClr val="002060"/>
                </a:solidFill>
              </a:rPr>
              <a:t>Budker</a:t>
            </a:r>
            <a:r>
              <a:rPr lang="en-US" sz="2205" dirty="0">
                <a:solidFill>
                  <a:srgbClr val="002060"/>
                </a:solidFill>
              </a:rPr>
              <a:t> Institute of Nuclear Physics (BINP), Novosibirsk, Russia</a:t>
            </a:r>
            <a:endParaRPr lang="ru-RU" sz="2205" dirty="0">
              <a:solidFill>
                <a:srgbClr val="00206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2205" i="1" dirty="0">
                <a:solidFill>
                  <a:srgbClr val="002060"/>
                </a:solidFill>
              </a:rPr>
              <a:t>E-mail address</a:t>
            </a:r>
            <a:r>
              <a:rPr lang="en-US" sz="2205" dirty="0">
                <a:solidFill>
                  <a:srgbClr val="002060"/>
                </a:solidFill>
              </a:rPr>
              <a:t>: a.a.krasnov@inp.nsk.su</a:t>
            </a:r>
            <a:endParaRPr lang="ru-RU" sz="2205" dirty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62D-8679-4CDD-AA25-1419BBAB469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35562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87"/>
          <p:cNvSpPr>
            <a:spLocks noChangeArrowheads="1"/>
          </p:cNvSpPr>
          <p:nvPr/>
        </p:nvSpPr>
        <p:spPr bwMode="auto">
          <a:xfrm>
            <a:off x="0" y="396875"/>
            <a:ext cx="272415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1000125" eaLnBrk="1" hangingPunct="1"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Arial" charset="0"/>
              </a:rPr>
              <a:t>BINP</a:t>
            </a:r>
            <a:endParaRPr lang="ru-RU" sz="1400">
              <a:solidFill>
                <a:srgbClr val="000000"/>
              </a:solidFill>
              <a:latin typeface="Arial" charset="0"/>
            </a:endParaRPr>
          </a:p>
          <a:p>
            <a:pPr defTabSz="1000125" eaLnBrk="1" hangingPunct="1">
              <a:spcBef>
                <a:spcPct val="0"/>
              </a:spcBef>
            </a:pPr>
            <a:endParaRPr lang="ru-RU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94659" name="Freeform 92"/>
          <p:cNvSpPr>
            <a:spLocks noEditPoints="1"/>
          </p:cNvSpPr>
          <p:nvPr/>
        </p:nvSpPr>
        <p:spPr bwMode="auto">
          <a:xfrm>
            <a:off x="427038" y="0"/>
            <a:ext cx="752475" cy="904875"/>
          </a:xfrm>
          <a:custGeom>
            <a:avLst/>
            <a:gdLst>
              <a:gd name="T0" fmla="*/ 333375 w 79"/>
              <a:gd name="T1" fmla="*/ 504825 h 95"/>
              <a:gd name="T2" fmla="*/ 38100 w 79"/>
              <a:gd name="T3" fmla="*/ 285750 h 95"/>
              <a:gd name="T4" fmla="*/ 314325 w 79"/>
              <a:gd name="T5" fmla="*/ 428625 h 95"/>
              <a:gd name="T6" fmla="*/ 285750 w 79"/>
              <a:gd name="T7" fmla="*/ 323850 h 95"/>
              <a:gd name="T8" fmla="*/ 352425 w 79"/>
              <a:gd name="T9" fmla="*/ 400050 h 95"/>
              <a:gd name="T10" fmla="*/ 371475 w 79"/>
              <a:gd name="T11" fmla="*/ 0 h 95"/>
              <a:gd name="T12" fmla="*/ 409575 w 79"/>
              <a:gd name="T13" fmla="*/ 390525 h 95"/>
              <a:gd name="T14" fmla="*/ 523875 w 79"/>
              <a:gd name="T15" fmla="*/ 238125 h 95"/>
              <a:gd name="T16" fmla="*/ 447675 w 79"/>
              <a:gd name="T17" fmla="*/ 419100 h 95"/>
              <a:gd name="T18" fmla="*/ 695325 w 79"/>
              <a:gd name="T19" fmla="*/ 257175 h 95"/>
              <a:gd name="T20" fmla="*/ 428625 w 79"/>
              <a:gd name="T21" fmla="*/ 504825 h 95"/>
              <a:gd name="T22" fmla="*/ 333375 w 79"/>
              <a:gd name="T23" fmla="*/ 504825 h 95"/>
              <a:gd name="T24" fmla="*/ 752475 w 79"/>
              <a:gd name="T25" fmla="*/ 800100 h 95"/>
              <a:gd name="T26" fmla="*/ 590550 w 79"/>
              <a:gd name="T27" fmla="*/ 542925 h 95"/>
              <a:gd name="T28" fmla="*/ 628650 w 79"/>
              <a:gd name="T29" fmla="*/ 542925 h 95"/>
              <a:gd name="T30" fmla="*/ 752475 w 79"/>
              <a:gd name="T31" fmla="*/ 742950 h 95"/>
              <a:gd name="T32" fmla="*/ 752475 w 79"/>
              <a:gd name="T33" fmla="*/ 800100 h 95"/>
              <a:gd name="T34" fmla="*/ 723900 w 79"/>
              <a:gd name="T35" fmla="*/ 895350 h 95"/>
              <a:gd name="T36" fmla="*/ 523875 w 79"/>
              <a:gd name="T37" fmla="*/ 590550 h 95"/>
              <a:gd name="T38" fmla="*/ 161925 w 79"/>
              <a:gd name="T39" fmla="*/ 590550 h 95"/>
              <a:gd name="T40" fmla="*/ 0 w 79"/>
              <a:gd name="T41" fmla="*/ 333375 h 95"/>
              <a:gd name="T42" fmla="*/ 28575 w 79"/>
              <a:gd name="T43" fmla="*/ 333375 h 95"/>
              <a:gd name="T44" fmla="*/ 200025 w 79"/>
              <a:gd name="T45" fmla="*/ 533400 h 95"/>
              <a:gd name="T46" fmla="*/ 552450 w 79"/>
              <a:gd name="T47" fmla="*/ 533400 h 95"/>
              <a:gd name="T48" fmla="*/ 752475 w 79"/>
              <a:gd name="T49" fmla="*/ 847725 h 95"/>
              <a:gd name="T50" fmla="*/ 752475 w 79"/>
              <a:gd name="T51" fmla="*/ 895350 h 95"/>
              <a:gd name="T52" fmla="*/ 723900 w 79"/>
              <a:gd name="T53" fmla="*/ 895350 h 95"/>
              <a:gd name="T54" fmla="*/ 638175 w 79"/>
              <a:gd name="T55" fmla="*/ 895350 h 95"/>
              <a:gd name="T56" fmla="*/ 495300 w 79"/>
              <a:gd name="T57" fmla="*/ 657225 h 95"/>
              <a:gd name="T58" fmla="*/ 200025 w 79"/>
              <a:gd name="T59" fmla="*/ 657225 h 95"/>
              <a:gd name="T60" fmla="*/ 171450 w 79"/>
              <a:gd name="T61" fmla="*/ 628650 h 95"/>
              <a:gd name="T62" fmla="*/ 504825 w 79"/>
              <a:gd name="T63" fmla="*/ 628650 h 95"/>
              <a:gd name="T64" fmla="*/ 676275 w 79"/>
              <a:gd name="T65" fmla="*/ 895350 h 95"/>
              <a:gd name="T66" fmla="*/ 638175 w 79"/>
              <a:gd name="T67" fmla="*/ 895350 h 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79"/>
              <a:gd name="T103" fmla="*/ 0 h 95"/>
              <a:gd name="T104" fmla="*/ 79 w 79"/>
              <a:gd name="T105" fmla="*/ 95 h 9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79" h="95">
                <a:moveTo>
                  <a:pt x="35" y="53"/>
                </a:moveTo>
                <a:lnTo>
                  <a:pt x="4" y="30"/>
                </a:lnTo>
                <a:lnTo>
                  <a:pt x="33" y="45"/>
                </a:lnTo>
                <a:lnTo>
                  <a:pt x="30" y="34"/>
                </a:lnTo>
                <a:lnTo>
                  <a:pt x="37" y="42"/>
                </a:lnTo>
                <a:lnTo>
                  <a:pt x="39" y="0"/>
                </a:lnTo>
                <a:lnTo>
                  <a:pt x="43" y="41"/>
                </a:lnTo>
                <a:lnTo>
                  <a:pt x="55" y="25"/>
                </a:lnTo>
                <a:lnTo>
                  <a:pt x="47" y="44"/>
                </a:lnTo>
                <a:lnTo>
                  <a:pt x="73" y="27"/>
                </a:lnTo>
                <a:lnTo>
                  <a:pt x="45" y="53"/>
                </a:lnTo>
                <a:cubicBezTo>
                  <a:pt x="42" y="53"/>
                  <a:pt x="38" y="53"/>
                  <a:pt x="35" y="53"/>
                </a:cubicBezTo>
                <a:close/>
                <a:moveTo>
                  <a:pt x="79" y="84"/>
                </a:moveTo>
                <a:lnTo>
                  <a:pt x="62" y="57"/>
                </a:lnTo>
                <a:lnTo>
                  <a:pt x="66" y="57"/>
                </a:lnTo>
                <a:lnTo>
                  <a:pt x="79" y="78"/>
                </a:lnTo>
                <a:lnTo>
                  <a:pt x="79" y="84"/>
                </a:lnTo>
                <a:close/>
                <a:moveTo>
                  <a:pt x="76" y="94"/>
                </a:moveTo>
                <a:lnTo>
                  <a:pt x="55" y="62"/>
                </a:lnTo>
                <a:lnTo>
                  <a:pt x="17" y="62"/>
                </a:lnTo>
                <a:lnTo>
                  <a:pt x="0" y="35"/>
                </a:lnTo>
                <a:lnTo>
                  <a:pt x="3" y="35"/>
                </a:lnTo>
                <a:lnTo>
                  <a:pt x="21" y="56"/>
                </a:lnTo>
                <a:lnTo>
                  <a:pt x="58" y="56"/>
                </a:lnTo>
                <a:lnTo>
                  <a:pt x="79" y="89"/>
                </a:lnTo>
                <a:lnTo>
                  <a:pt x="79" y="94"/>
                </a:lnTo>
                <a:cubicBezTo>
                  <a:pt x="79" y="95"/>
                  <a:pt x="76" y="94"/>
                  <a:pt x="76" y="94"/>
                </a:cubicBezTo>
                <a:close/>
                <a:moveTo>
                  <a:pt x="67" y="94"/>
                </a:moveTo>
                <a:lnTo>
                  <a:pt x="52" y="69"/>
                </a:lnTo>
                <a:lnTo>
                  <a:pt x="21" y="69"/>
                </a:lnTo>
                <a:lnTo>
                  <a:pt x="18" y="66"/>
                </a:lnTo>
                <a:lnTo>
                  <a:pt x="53" y="66"/>
                </a:lnTo>
                <a:lnTo>
                  <a:pt x="71" y="94"/>
                </a:lnTo>
                <a:cubicBezTo>
                  <a:pt x="70" y="94"/>
                  <a:pt x="69" y="94"/>
                  <a:pt x="67" y="9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endParaRPr 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86707" y="547025"/>
            <a:ext cx="85359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 algn="just" defTabSz="914400">
              <a:spcBef>
                <a:spcPct val="50000"/>
              </a:spcBef>
            </a:pPr>
            <a:r>
              <a:rPr lang="ru-RU" dirty="0" smtClean="0">
                <a:solidFill>
                  <a:srgbClr val="141DD0"/>
                </a:solidFill>
              </a:rPr>
              <a:t>	</a:t>
            </a:r>
            <a:r>
              <a:rPr lang="en-US" dirty="0" smtClean="0">
                <a:solidFill>
                  <a:srgbClr val="141DD0"/>
                </a:solidFill>
              </a:rPr>
              <a:t>Investigation of </a:t>
            </a:r>
            <a:r>
              <a:rPr lang="ru-RU" dirty="0" err="1" smtClean="0">
                <a:solidFill>
                  <a:srgbClr val="141DD0"/>
                </a:solidFill>
              </a:rPr>
              <a:t>TiZrV</a:t>
            </a:r>
            <a:r>
              <a:rPr lang="ru-RU" dirty="0" smtClean="0">
                <a:solidFill>
                  <a:srgbClr val="141DD0"/>
                </a:solidFill>
              </a:rPr>
              <a:t>.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124725" name="Rectangle 431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24727" name="Rectangle 433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24729" name="Rectangle 435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24706" name="TextBox 1124705"/>
          <p:cNvSpPr txBox="1"/>
          <p:nvPr/>
        </p:nvSpPr>
        <p:spPr>
          <a:xfrm>
            <a:off x="894619" y="4932759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6980683"/>
              </p:ext>
            </p:extLst>
          </p:nvPr>
        </p:nvGraphicFramePr>
        <p:xfrm>
          <a:off x="1079350" y="1231333"/>
          <a:ext cx="6207611" cy="5218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673" name="Picture" r:id="rId4" imgW="2790720" imgH="2809080" progId="Word.Picture.8">
                  <p:embed/>
                </p:oleObj>
              </mc:Choice>
              <mc:Fallback>
                <p:oleObj name="Picture" r:id="rId4" imgW="2790720" imgH="280908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179"/>
                      <a:stretch>
                        <a:fillRect/>
                      </a:stretch>
                    </p:blipFill>
                    <p:spPr bwMode="auto">
                      <a:xfrm>
                        <a:off x="1079350" y="1231333"/>
                        <a:ext cx="6207611" cy="52185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038053" y="6672544"/>
            <a:ext cx="604867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 algn="just" defTabSz="914400">
              <a:spcBef>
                <a:spcPct val="50000"/>
              </a:spcBef>
            </a:pPr>
            <a:r>
              <a:rPr lang="en-US" sz="2000" dirty="0" smtClean="0">
                <a:solidFill>
                  <a:srgbClr val="C00000"/>
                </a:solidFill>
              </a:rPr>
              <a:t>Effect of activation. Photon flax</a:t>
            </a:r>
            <a:r>
              <a:rPr lang="ru-RU" sz="2000" dirty="0" smtClean="0">
                <a:solidFill>
                  <a:srgbClr val="C00000"/>
                </a:solidFill>
              </a:rPr>
              <a:t> 4Е16 </a:t>
            </a:r>
            <a:r>
              <a:rPr lang="en-US" sz="2000" dirty="0" err="1" smtClean="0">
                <a:solidFill>
                  <a:srgbClr val="C00000"/>
                </a:solidFill>
              </a:rPr>
              <a:t>ph</a:t>
            </a:r>
            <a:r>
              <a:rPr lang="en-US" sz="2000" dirty="0" smtClean="0">
                <a:solidFill>
                  <a:srgbClr val="C00000"/>
                </a:solidFill>
              </a:rPr>
              <a:t>/m/s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99A16-143D-48D6-8F70-5A6CCC97A385}" type="slidenum">
              <a:rPr lang="en-US" smtClean="0">
                <a:solidFill>
                  <a:srgbClr val="141DD0"/>
                </a:solidFill>
              </a:rPr>
              <a:pPr/>
              <a:t>10</a:t>
            </a:fld>
            <a:endParaRPr lang="en-US">
              <a:solidFill>
                <a:srgbClr val="141D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16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22037" y="1192043"/>
            <a:ext cx="5817387" cy="2408159"/>
            <a:chOff x="1522890" y="288799"/>
            <a:chExt cx="5817387" cy="2408159"/>
          </a:xfrm>
        </p:grpSpPr>
        <p:sp>
          <p:nvSpPr>
            <p:cNvPr id="94219" name="Oval 1035"/>
            <p:cNvSpPr>
              <a:spLocks noChangeArrowheads="1"/>
            </p:cNvSpPr>
            <p:nvPr/>
          </p:nvSpPr>
          <p:spPr bwMode="auto">
            <a:xfrm>
              <a:off x="2536892" y="1240958"/>
              <a:ext cx="252042" cy="420070"/>
            </a:xfrm>
            <a:prstGeom prst="ellipse">
              <a:avLst/>
            </a:prstGeom>
            <a:gradFill rotWithShape="0">
              <a:gsLst>
                <a:gs pos="0">
                  <a:srgbClr val="A29BA7">
                    <a:gamma/>
                    <a:shade val="46275"/>
                    <a:invGamma/>
                  </a:srgbClr>
                </a:gs>
                <a:gs pos="100000">
                  <a:srgbClr val="A29BA7"/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ObliqueRight"/>
              <a:lightRig rig="legacyFlat3" dir="b"/>
            </a:scene3d>
            <a:sp3d extrusionH="6323000" prstMaterial="legacyMatte">
              <a:bevelT w="13500" h="13500" prst="angle"/>
              <a:bevelB w="13500" h="13500" prst="angle"/>
              <a:extrusionClr>
                <a:schemeClr val="accent1"/>
              </a:extrusionClr>
              <a:contourClr>
                <a:srgbClr val="A29BA7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ru-RU" altLang="ru-RU" sz="2205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94220" name="Oval 1036"/>
            <p:cNvSpPr>
              <a:spLocks noChangeArrowheads="1"/>
            </p:cNvSpPr>
            <p:nvPr/>
          </p:nvSpPr>
          <p:spPr bwMode="auto">
            <a:xfrm>
              <a:off x="4385201" y="988915"/>
              <a:ext cx="252042" cy="84014"/>
            </a:xfrm>
            <a:prstGeom prst="ellipse">
              <a:avLst/>
            </a:prstGeom>
            <a:gradFill rotWithShape="0">
              <a:gsLst>
                <a:gs pos="0">
                  <a:srgbClr val="A29BA7">
                    <a:gamma/>
                    <a:shade val="46275"/>
                    <a:invGamma/>
                  </a:srgbClr>
                </a:gs>
                <a:gs pos="100000">
                  <a:srgbClr val="A29BA7"/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ObliqueBottom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  <a:contourClr>
                <a:srgbClr val="A29BA7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 sz="2205"/>
            </a:p>
          </p:txBody>
        </p:sp>
        <p:sp>
          <p:nvSpPr>
            <p:cNvPr id="94221" name="Line 1037"/>
            <p:cNvSpPr>
              <a:spLocks noChangeShapeType="1"/>
            </p:cNvSpPr>
            <p:nvPr/>
          </p:nvSpPr>
          <p:spPr bwMode="auto">
            <a:xfrm>
              <a:off x="2032808" y="1493000"/>
              <a:ext cx="588098" cy="1750"/>
            </a:xfrm>
            <a:prstGeom prst="line">
              <a:avLst/>
            </a:prstGeom>
            <a:noFill/>
            <a:ln w="2222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ru-RU" sz="2205"/>
            </a:p>
          </p:txBody>
        </p:sp>
        <p:sp>
          <p:nvSpPr>
            <p:cNvPr id="94223" name="Line 1039"/>
            <p:cNvSpPr>
              <a:spLocks noChangeShapeType="1"/>
            </p:cNvSpPr>
            <p:nvPr/>
          </p:nvSpPr>
          <p:spPr bwMode="auto">
            <a:xfrm>
              <a:off x="4553229" y="1913070"/>
              <a:ext cx="1750" cy="840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ru-RU" sz="2205"/>
            </a:p>
          </p:txBody>
        </p:sp>
        <p:sp>
          <p:nvSpPr>
            <p:cNvPr id="94224" name="Line 1040"/>
            <p:cNvSpPr>
              <a:spLocks noChangeShapeType="1"/>
            </p:cNvSpPr>
            <p:nvPr/>
          </p:nvSpPr>
          <p:spPr bwMode="auto">
            <a:xfrm>
              <a:off x="2620907" y="1913070"/>
              <a:ext cx="1750" cy="840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ru-RU" sz="2205"/>
            </a:p>
          </p:txBody>
        </p:sp>
        <p:sp>
          <p:nvSpPr>
            <p:cNvPr id="94225" name="Line 1041"/>
            <p:cNvSpPr>
              <a:spLocks noChangeShapeType="1"/>
            </p:cNvSpPr>
            <p:nvPr/>
          </p:nvSpPr>
          <p:spPr bwMode="auto">
            <a:xfrm>
              <a:off x="6233510" y="1913070"/>
              <a:ext cx="1750" cy="840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ru-RU" sz="2205"/>
            </a:p>
          </p:txBody>
        </p:sp>
        <p:sp>
          <p:nvSpPr>
            <p:cNvPr id="94226" name="Text Box 1042"/>
            <p:cNvSpPr txBox="1">
              <a:spLocks noChangeArrowheads="1"/>
            </p:cNvSpPr>
            <p:nvPr/>
          </p:nvSpPr>
          <p:spPr bwMode="auto">
            <a:xfrm>
              <a:off x="4385201" y="1997084"/>
              <a:ext cx="336056" cy="2959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altLang="ru-RU" sz="1323"/>
                <a:t>0</a:t>
              </a:r>
            </a:p>
          </p:txBody>
        </p:sp>
        <p:sp>
          <p:nvSpPr>
            <p:cNvPr id="94227" name="Rectangle 1043"/>
            <p:cNvSpPr>
              <a:spLocks noChangeArrowheads="1"/>
            </p:cNvSpPr>
            <p:nvPr/>
          </p:nvSpPr>
          <p:spPr bwMode="auto">
            <a:xfrm>
              <a:off x="2368864" y="1997084"/>
              <a:ext cx="672112" cy="2959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altLang="ru-RU" sz="1323"/>
                <a:t>-</a:t>
              </a:r>
              <a:r>
                <a:rPr lang="en-US" altLang="ru-RU" sz="1323"/>
                <a:t>L/2</a:t>
              </a:r>
              <a:endParaRPr lang="ru-RU" altLang="ru-RU" sz="1323"/>
            </a:p>
          </p:txBody>
        </p:sp>
        <p:sp>
          <p:nvSpPr>
            <p:cNvPr id="94228" name="Rectangle 1044"/>
            <p:cNvSpPr>
              <a:spLocks noChangeArrowheads="1"/>
            </p:cNvSpPr>
            <p:nvPr/>
          </p:nvSpPr>
          <p:spPr bwMode="auto">
            <a:xfrm>
              <a:off x="6013297" y="1997084"/>
              <a:ext cx="429925" cy="2959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ru-RU" sz="1323"/>
                <a:t>L/2</a:t>
              </a:r>
              <a:endParaRPr lang="ru-RU" altLang="ru-RU" sz="1323"/>
            </a:p>
          </p:txBody>
        </p:sp>
        <p:sp>
          <p:nvSpPr>
            <p:cNvPr id="94229" name="Line 1045"/>
            <p:cNvSpPr>
              <a:spLocks noChangeShapeType="1"/>
            </p:cNvSpPr>
            <p:nvPr/>
          </p:nvSpPr>
          <p:spPr bwMode="auto">
            <a:xfrm>
              <a:off x="2620907" y="820887"/>
              <a:ext cx="1750" cy="1680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ru-RU" sz="2205"/>
            </a:p>
          </p:txBody>
        </p:sp>
        <p:sp>
          <p:nvSpPr>
            <p:cNvPr id="94230" name="Text Box 1046"/>
            <p:cNvSpPr txBox="1">
              <a:spLocks noChangeArrowheads="1"/>
            </p:cNvSpPr>
            <p:nvPr/>
          </p:nvSpPr>
          <p:spPr bwMode="auto">
            <a:xfrm>
              <a:off x="2407387" y="288799"/>
              <a:ext cx="556564" cy="3638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ru-RU" sz="1764" dirty="0" smtClean="0">
                  <a:solidFill>
                    <a:srgbClr val="FF3300"/>
                  </a:solidFill>
                </a:rPr>
                <a:t>P</a:t>
              </a:r>
              <a:r>
                <a:rPr lang="en-US" altLang="ru-RU" sz="1764" baseline="-25000" dirty="0" smtClean="0">
                  <a:solidFill>
                    <a:srgbClr val="FF3300"/>
                  </a:solidFill>
                </a:rPr>
                <a:t>end</a:t>
              </a:r>
              <a:endParaRPr lang="ru-RU" altLang="ru-RU" sz="1764" baseline="-25000" dirty="0">
                <a:solidFill>
                  <a:srgbClr val="FF3300"/>
                </a:solidFill>
              </a:endParaRPr>
            </a:p>
          </p:txBody>
        </p:sp>
        <p:sp>
          <p:nvSpPr>
            <p:cNvPr id="94231" name="Rectangle 1047"/>
            <p:cNvSpPr>
              <a:spLocks noChangeArrowheads="1"/>
            </p:cNvSpPr>
            <p:nvPr/>
          </p:nvSpPr>
          <p:spPr bwMode="auto">
            <a:xfrm>
              <a:off x="4296168" y="288799"/>
              <a:ext cx="389850" cy="3638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ru-RU" sz="1764" dirty="0">
                  <a:solidFill>
                    <a:srgbClr val="C00000"/>
                  </a:solidFill>
                  <a:sym typeface="Symbol" panose="05050102010706020507" pitchFamily="18" charset="2"/>
                </a:rPr>
                <a:t>P</a:t>
              </a:r>
              <a:r>
                <a:rPr lang="en-US" altLang="ru-RU" sz="1764" baseline="-25000" dirty="0">
                  <a:solidFill>
                    <a:srgbClr val="C00000"/>
                  </a:solidFill>
                  <a:sym typeface="Symbol" panose="05050102010706020507" pitchFamily="18" charset="2"/>
                </a:rPr>
                <a:t>c</a:t>
              </a:r>
              <a:endParaRPr lang="ru-RU" altLang="ru-RU" sz="1764" baseline="-25000" dirty="0">
                <a:solidFill>
                  <a:srgbClr val="C00000"/>
                </a:solidFill>
                <a:sym typeface="Symbol" panose="05050102010706020507" pitchFamily="18" charset="2"/>
              </a:endParaRPr>
            </a:p>
          </p:txBody>
        </p:sp>
        <p:sp>
          <p:nvSpPr>
            <p:cNvPr id="94232" name="Text Box 1048"/>
            <p:cNvSpPr txBox="1">
              <a:spLocks noChangeArrowheads="1"/>
            </p:cNvSpPr>
            <p:nvPr/>
          </p:nvSpPr>
          <p:spPr bwMode="auto">
            <a:xfrm>
              <a:off x="1522890" y="1324972"/>
              <a:ext cx="524503" cy="3638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ru-RU" sz="1764" dirty="0">
                  <a:solidFill>
                    <a:srgbClr val="C00000"/>
                  </a:solidFill>
                </a:rPr>
                <a:t>CO</a:t>
              </a:r>
              <a:endParaRPr lang="ru-RU" altLang="ru-RU" sz="1764" dirty="0">
                <a:solidFill>
                  <a:srgbClr val="C00000"/>
                </a:solidFill>
              </a:endParaRPr>
            </a:p>
          </p:txBody>
        </p:sp>
        <p:sp>
          <p:nvSpPr>
            <p:cNvPr id="94233" name="Line 1049"/>
            <p:cNvSpPr>
              <a:spLocks noChangeShapeType="1"/>
            </p:cNvSpPr>
            <p:nvPr/>
          </p:nvSpPr>
          <p:spPr bwMode="auto">
            <a:xfrm>
              <a:off x="6317524" y="1493000"/>
              <a:ext cx="588098" cy="1750"/>
            </a:xfrm>
            <a:prstGeom prst="line">
              <a:avLst/>
            </a:prstGeom>
            <a:noFill/>
            <a:ln w="22225">
              <a:solidFill>
                <a:srgbClr val="FF33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ru-RU" sz="2205"/>
            </a:p>
          </p:txBody>
        </p:sp>
        <p:sp>
          <p:nvSpPr>
            <p:cNvPr id="94234" name="Rectangle 1050"/>
            <p:cNvSpPr>
              <a:spLocks noChangeArrowheads="1"/>
            </p:cNvSpPr>
            <p:nvPr/>
          </p:nvSpPr>
          <p:spPr bwMode="auto">
            <a:xfrm>
              <a:off x="6815774" y="1324972"/>
              <a:ext cx="524503" cy="3638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ru-RU" sz="1764" dirty="0">
                  <a:solidFill>
                    <a:srgbClr val="C00000"/>
                  </a:solidFill>
                </a:rPr>
                <a:t>CO</a:t>
              </a:r>
              <a:endParaRPr lang="ru-RU" altLang="ru-RU" sz="1764" dirty="0">
                <a:solidFill>
                  <a:srgbClr val="C00000"/>
                </a:solidFill>
              </a:endParaRPr>
            </a:p>
          </p:txBody>
        </p:sp>
        <p:sp>
          <p:nvSpPr>
            <p:cNvPr id="94235" name="Line 1051"/>
            <p:cNvSpPr>
              <a:spLocks noChangeShapeType="1"/>
            </p:cNvSpPr>
            <p:nvPr/>
          </p:nvSpPr>
          <p:spPr bwMode="auto">
            <a:xfrm>
              <a:off x="6233510" y="820887"/>
              <a:ext cx="1750" cy="1680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ru-RU" sz="2205"/>
            </a:p>
          </p:txBody>
        </p:sp>
        <p:sp>
          <p:nvSpPr>
            <p:cNvPr id="94236" name="Rectangle 1052"/>
            <p:cNvSpPr>
              <a:spLocks noChangeArrowheads="1"/>
            </p:cNvSpPr>
            <p:nvPr/>
          </p:nvSpPr>
          <p:spPr bwMode="auto">
            <a:xfrm>
              <a:off x="5960480" y="288799"/>
              <a:ext cx="556564" cy="3638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ru-RU" sz="1764" dirty="0" smtClean="0">
                  <a:solidFill>
                    <a:srgbClr val="FF3300"/>
                  </a:solidFill>
                </a:rPr>
                <a:t>P</a:t>
              </a:r>
              <a:r>
                <a:rPr lang="en-US" altLang="ru-RU" sz="1764" baseline="-25000" dirty="0" smtClean="0">
                  <a:solidFill>
                    <a:srgbClr val="FF3300"/>
                  </a:solidFill>
                </a:rPr>
                <a:t>end</a:t>
              </a:r>
              <a:endParaRPr lang="ru-RU" altLang="ru-RU" sz="1764" baseline="-25000" dirty="0">
                <a:solidFill>
                  <a:srgbClr val="FF3300"/>
                </a:solidFill>
              </a:endParaRPr>
            </a:p>
          </p:txBody>
        </p:sp>
        <p:sp>
          <p:nvSpPr>
            <p:cNvPr id="94238" name="Text Box 1054"/>
            <p:cNvSpPr txBox="1">
              <a:spLocks noChangeArrowheads="1"/>
            </p:cNvSpPr>
            <p:nvPr/>
          </p:nvSpPr>
          <p:spPr bwMode="auto">
            <a:xfrm>
              <a:off x="4554802" y="2333140"/>
              <a:ext cx="1104790" cy="3638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altLang="ru-RU" sz="1764">
                  <a:solidFill>
                    <a:srgbClr val="FFFA00"/>
                  </a:solidFill>
                  <a:sym typeface="Symbol" panose="05050102010706020507" pitchFamily="18" charset="2"/>
                </a:rPr>
                <a:t></a:t>
              </a:r>
              <a:r>
                <a:rPr lang="en-US" altLang="ru-RU" sz="1764">
                  <a:solidFill>
                    <a:srgbClr val="FFFA00"/>
                  </a:solidFill>
                  <a:sym typeface="Symbol" panose="05050102010706020507" pitchFamily="18" charset="2"/>
                </a:rPr>
                <a:t>=0</a:t>
              </a:r>
              <a:r>
                <a:rPr lang="ru-RU" altLang="ru-RU" sz="1764">
                  <a:solidFill>
                    <a:srgbClr val="FFFA00"/>
                  </a:solidFill>
                  <a:sym typeface="Symbol" panose="05050102010706020507" pitchFamily="18" charset="2"/>
                </a:rPr>
                <a:t>, </a:t>
              </a:r>
              <a:r>
                <a:rPr lang="en-US" altLang="ru-RU" sz="1764">
                  <a:solidFill>
                    <a:srgbClr val="FFFA00"/>
                  </a:solidFill>
                  <a:sym typeface="Symbol" panose="05050102010706020507" pitchFamily="18" charset="2"/>
                </a:rPr>
                <a:t>s=s</a:t>
              </a:r>
              <a:r>
                <a:rPr lang="en-US" altLang="ru-RU" sz="1764" baseline="-25000">
                  <a:solidFill>
                    <a:srgbClr val="FFFA00"/>
                  </a:solidFill>
                  <a:sym typeface="Symbol" panose="05050102010706020507" pitchFamily="18" charset="2"/>
                </a:rPr>
                <a:t>m</a:t>
              </a:r>
              <a:endParaRPr lang="ru-RU" altLang="ru-RU" sz="1764">
                <a:solidFill>
                  <a:srgbClr val="FFFA00"/>
                </a:solidFill>
              </a:endParaRPr>
            </a:p>
          </p:txBody>
        </p:sp>
      </p:grpSp>
      <p:pic>
        <p:nvPicPr>
          <p:cNvPr id="94245" name="Picture 10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29" y="3208649"/>
            <a:ext cx="4382669" cy="4111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85199" y="231443"/>
            <a:ext cx="64817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Experiment with saturated NEG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5" name="Rectangle 87"/>
          <p:cNvSpPr>
            <a:spLocks noChangeArrowheads="1"/>
          </p:cNvSpPr>
          <p:nvPr/>
        </p:nvSpPr>
        <p:spPr bwMode="auto">
          <a:xfrm>
            <a:off x="891373" y="393019"/>
            <a:ext cx="75174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1000125" eaLnBrk="1" hangingPunct="1">
              <a:spcBef>
                <a:spcPct val="0"/>
              </a:spcBef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BINP</a:t>
            </a:r>
            <a:endParaRPr lang="ru-RU" sz="1400" dirty="0">
              <a:solidFill>
                <a:srgbClr val="000000"/>
              </a:solidFill>
              <a:latin typeface="Arial" charset="0"/>
            </a:endParaRPr>
          </a:p>
          <a:p>
            <a:pPr defTabSz="1000125" eaLnBrk="1" hangingPunct="1">
              <a:spcBef>
                <a:spcPct val="0"/>
              </a:spcBef>
            </a:pPr>
            <a:endParaRPr lang="ru-RU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" name="Freeform 92"/>
          <p:cNvSpPr>
            <a:spLocks noEditPoints="1"/>
          </p:cNvSpPr>
          <p:nvPr/>
        </p:nvSpPr>
        <p:spPr bwMode="auto">
          <a:xfrm>
            <a:off x="322037" y="64883"/>
            <a:ext cx="752475" cy="904875"/>
          </a:xfrm>
          <a:custGeom>
            <a:avLst/>
            <a:gdLst>
              <a:gd name="T0" fmla="*/ 333375 w 79"/>
              <a:gd name="T1" fmla="*/ 504825 h 95"/>
              <a:gd name="T2" fmla="*/ 38100 w 79"/>
              <a:gd name="T3" fmla="*/ 285750 h 95"/>
              <a:gd name="T4" fmla="*/ 314325 w 79"/>
              <a:gd name="T5" fmla="*/ 428625 h 95"/>
              <a:gd name="T6" fmla="*/ 285750 w 79"/>
              <a:gd name="T7" fmla="*/ 323850 h 95"/>
              <a:gd name="T8" fmla="*/ 352425 w 79"/>
              <a:gd name="T9" fmla="*/ 400050 h 95"/>
              <a:gd name="T10" fmla="*/ 371475 w 79"/>
              <a:gd name="T11" fmla="*/ 0 h 95"/>
              <a:gd name="T12" fmla="*/ 409575 w 79"/>
              <a:gd name="T13" fmla="*/ 390525 h 95"/>
              <a:gd name="T14" fmla="*/ 523875 w 79"/>
              <a:gd name="T15" fmla="*/ 238125 h 95"/>
              <a:gd name="T16" fmla="*/ 447675 w 79"/>
              <a:gd name="T17" fmla="*/ 419100 h 95"/>
              <a:gd name="T18" fmla="*/ 695325 w 79"/>
              <a:gd name="T19" fmla="*/ 257175 h 95"/>
              <a:gd name="T20" fmla="*/ 428625 w 79"/>
              <a:gd name="T21" fmla="*/ 504825 h 95"/>
              <a:gd name="T22" fmla="*/ 333375 w 79"/>
              <a:gd name="T23" fmla="*/ 504825 h 95"/>
              <a:gd name="T24" fmla="*/ 752475 w 79"/>
              <a:gd name="T25" fmla="*/ 800100 h 95"/>
              <a:gd name="T26" fmla="*/ 590550 w 79"/>
              <a:gd name="T27" fmla="*/ 542925 h 95"/>
              <a:gd name="T28" fmla="*/ 628650 w 79"/>
              <a:gd name="T29" fmla="*/ 542925 h 95"/>
              <a:gd name="T30" fmla="*/ 752475 w 79"/>
              <a:gd name="T31" fmla="*/ 742950 h 95"/>
              <a:gd name="T32" fmla="*/ 752475 w 79"/>
              <a:gd name="T33" fmla="*/ 800100 h 95"/>
              <a:gd name="T34" fmla="*/ 723900 w 79"/>
              <a:gd name="T35" fmla="*/ 895350 h 95"/>
              <a:gd name="T36" fmla="*/ 523875 w 79"/>
              <a:gd name="T37" fmla="*/ 590550 h 95"/>
              <a:gd name="T38" fmla="*/ 161925 w 79"/>
              <a:gd name="T39" fmla="*/ 590550 h 95"/>
              <a:gd name="T40" fmla="*/ 0 w 79"/>
              <a:gd name="T41" fmla="*/ 333375 h 95"/>
              <a:gd name="T42" fmla="*/ 28575 w 79"/>
              <a:gd name="T43" fmla="*/ 333375 h 95"/>
              <a:gd name="T44" fmla="*/ 200025 w 79"/>
              <a:gd name="T45" fmla="*/ 533400 h 95"/>
              <a:gd name="T46" fmla="*/ 552450 w 79"/>
              <a:gd name="T47" fmla="*/ 533400 h 95"/>
              <a:gd name="T48" fmla="*/ 752475 w 79"/>
              <a:gd name="T49" fmla="*/ 847725 h 95"/>
              <a:gd name="T50" fmla="*/ 752475 w 79"/>
              <a:gd name="T51" fmla="*/ 895350 h 95"/>
              <a:gd name="T52" fmla="*/ 723900 w 79"/>
              <a:gd name="T53" fmla="*/ 895350 h 95"/>
              <a:gd name="T54" fmla="*/ 638175 w 79"/>
              <a:gd name="T55" fmla="*/ 895350 h 95"/>
              <a:gd name="T56" fmla="*/ 495300 w 79"/>
              <a:gd name="T57" fmla="*/ 657225 h 95"/>
              <a:gd name="T58" fmla="*/ 200025 w 79"/>
              <a:gd name="T59" fmla="*/ 657225 h 95"/>
              <a:gd name="T60" fmla="*/ 171450 w 79"/>
              <a:gd name="T61" fmla="*/ 628650 h 95"/>
              <a:gd name="T62" fmla="*/ 504825 w 79"/>
              <a:gd name="T63" fmla="*/ 628650 h 95"/>
              <a:gd name="T64" fmla="*/ 676275 w 79"/>
              <a:gd name="T65" fmla="*/ 895350 h 95"/>
              <a:gd name="T66" fmla="*/ 638175 w 79"/>
              <a:gd name="T67" fmla="*/ 895350 h 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79"/>
              <a:gd name="T103" fmla="*/ 0 h 95"/>
              <a:gd name="T104" fmla="*/ 79 w 79"/>
              <a:gd name="T105" fmla="*/ 95 h 9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79" h="95">
                <a:moveTo>
                  <a:pt x="35" y="53"/>
                </a:moveTo>
                <a:lnTo>
                  <a:pt x="4" y="30"/>
                </a:lnTo>
                <a:lnTo>
                  <a:pt x="33" y="45"/>
                </a:lnTo>
                <a:lnTo>
                  <a:pt x="30" y="34"/>
                </a:lnTo>
                <a:lnTo>
                  <a:pt x="37" y="42"/>
                </a:lnTo>
                <a:lnTo>
                  <a:pt x="39" y="0"/>
                </a:lnTo>
                <a:lnTo>
                  <a:pt x="43" y="41"/>
                </a:lnTo>
                <a:lnTo>
                  <a:pt x="55" y="25"/>
                </a:lnTo>
                <a:lnTo>
                  <a:pt x="47" y="44"/>
                </a:lnTo>
                <a:lnTo>
                  <a:pt x="73" y="27"/>
                </a:lnTo>
                <a:lnTo>
                  <a:pt x="45" y="53"/>
                </a:lnTo>
                <a:cubicBezTo>
                  <a:pt x="42" y="53"/>
                  <a:pt x="38" y="53"/>
                  <a:pt x="35" y="53"/>
                </a:cubicBezTo>
                <a:close/>
                <a:moveTo>
                  <a:pt x="79" y="84"/>
                </a:moveTo>
                <a:lnTo>
                  <a:pt x="62" y="57"/>
                </a:lnTo>
                <a:lnTo>
                  <a:pt x="66" y="57"/>
                </a:lnTo>
                <a:lnTo>
                  <a:pt x="79" y="78"/>
                </a:lnTo>
                <a:lnTo>
                  <a:pt x="79" y="84"/>
                </a:lnTo>
                <a:close/>
                <a:moveTo>
                  <a:pt x="76" y="94"/>
                </a:moveTo>
                <a:lnTo>
                  <a:pt x="55" y="62"/>
                </a:lnTo>
                <a:lnTo>
                  <a:pt x="17" y="62"/>
                </a:lnTo>
                <a:lnTo>
                  <a:pt x="0" y="35"/>
                </a:lnTo>
                <a:lnTo>
                  <a:pt x="3" y="35"/>
                </a:lnTo>
                <a:lnTo>
                  <a:pt x="21" y="56"/>
                </a:lnTo>
                <a:lnTo>
                  <a:pt x="58" y="56"/>
                </a:lnTo>
                <a:lnTo>
                  <a:pt x="79" y="89"/>
                </a:lnTo>
                <a:lnTo>
                  <a:pt x="79" y="94"/>
                </a:lnTo>
                <a:cubicBezTo>
                  <a:pt x="79" y="95"/>
                  <a:pt x="76" y="94"/>
                  <a:pt x="76" y="94"/>
                </a:cubicBezTo>
                <a:close/>
                <a:moveTo>
                  <a:pt x="67" y="94"/>
                </a:moveTo>
                <a:lnTo>
                  <a:pt x="52" y="69"/>
                </a:lnTo>
                <a:lnTo>
                  <a:pt x="21" y="69"/>
                </a:lnTo>
                <a:lnTo>
                  <a:pt x="18" y="66"/>
                </a:lnTo>
                <a:lnTo>
                  <a:pt x="53" y="66"/>
                </a:lnTo>
                <a:lnTo>
                  <a:pt x="71" y="94"/>
                </a:lnTo>
                <a:cubicBezTo>
                  <a:pt x="70" y="94"/>
                  <a:pt x="69" y="94"/>
                  <a:pt x="67" y="9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endParaRPr lang="ru-RU" b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616" y="2548620"/>
            <a:ext cx="4746974" cy="2930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3961285" y="1606973"/>
            <a:ext cx="44269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L=150 cm, d=2.5 cm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316192" y="5688843"/>
            <a:ext cx="54671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SR stimulates diffusion of molecules into NEG film! </a:t>
            </a:r>
          </a:p>
          <a:p>
            <a:pPr algn="just"/>
            <a:r>
              <a:rPr lang="en-US" dirty="0" smtClean="0"/>
              <a:t>– prolongation of lifetime! </a:t>
            </a:r>
          </a:p>
          <a:p>
            <a:pPr algn="just"/>
            <a:r>
              <a:rPr lang="en-US" dirty="0" smtClean="0"/>
              <a:t>- No re-cycling!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8671201" y="140779"/>
            <a:ext cx="20875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1400" dirty="0">
                <a:solidFill>
                  <a:srgbClr val="000000"/>
                </a:solidFill>
              </a:rPr>
              <a:t>a.a.krasnov@inp.nsk.su</a:t>
            </a: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99A16-143D-48D6-8F70-5A6CCC97A385}" type="slidenum">
              <a:rPr lang="en-US" smtClean="0">
                <a:solidFill>
                  <a:schemeClr val="accent1"/>
                </a:solidFill>
              </a:rPr>
              <a:pPr/>
              <a:t>11</a:t>
            </a:fld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5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87"/>
          <p:cNvSpPr>
            <a:spLocks noChangeArrowheads="1"/>
          </p:cNvSpPr>
          <p:nvPr/>
        </p:nvSpPr>
        <p:spPr bwMode="auto">
          <a:xfrm>
            <a:off x="0" y="396875"/>
            <a:ext cx="272415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1000125" eaLnBrk="1" hangingPunct="1"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Arial" charset="0"/>
              </a:rPr>
              <a:t>BINP</a:t>
            </a:r>
            <a:endParaRPr lang="ru-RU" sz="1400">
              <a:solidFill>
                <a:srgbClr val="000000"/>
              </a:solidFill>
              <a:latin typeface="Arial" charset="0"/>
            </a:endParaRPr>
          </a:p>
          <a:p>
            <a:pPr defTabSz="1000125" eaLnBrk="1" hangingPunct="1">
              <a:spcBef>
                <a:spcPct val="0"/>
              </a:spcBef>
            </a:pPr>
            <a:endParaRPr lang="ru-RU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94659" name="Freeform 92"/>
          <p:cNvSpPr>
            <a:spLocks noEditPoints="1"/>
          </p:cNvSpPr>
          <p:nvPr/>
        </p:nvSpPr>
        <p:spPr bwMode="auto">
          <a:xfrm>
            <a:off x="427038" y="0"/>
            <a:ext cx="752475" cy="904875"/>
          </a:xfrm>
          <a:custGeom>
            <a:avLst/>
            <a:gdLst>
              <a:gd name="T0" fmla="*/ 333375 w 79"/>
              <a:gd name="T1" fmla="*/ 504825 h 95"/>
              <a:gd name="T2" fmla="*/ 38100 w 79"/>
              <a:gd name="T3" fmla="*/ 285750 h 95"/>
              <a:gd name="T4" fmla="*/ 314325 w 79"/>
              <a:gd name="T5" fmla="*/ 428625 h 95"/>
              <a:gd name="T6" fmla="*/ 285750 w 79"/>
              <a:gd name="T7" fmla="*/ 323850 h 95"/>
              <a:gd name="T8" fmla="*/ 352425 w 79"/>
              <a:gd name="T9" fmla="*/ 400050 h 95"/>
              <a:gd name="T10" fmla="*/ 371475 w 79"/>
              <a:gd name="T11" fmla="*/ 0 h 95"/>
              <a:gd name="T12" fmla="*/ 409575 w 79"/>
              <a:gd name="T13" fmla="*/ 390525 h 95"/>
              <a:gd name="T14" fmla="*/ 523875 w 79"/>
              <a:gd name="T15" fmla="*/ 238125 h 95"/>
              <a:gd name="T16" fmla="*/ 447675 w 79"/>
              <a:gd name="T17" fmla="*/ 419100 h 95"/>
              <a:gd name="T18" fmla="*/ 695325 w 79"/>
              <a:gd name="T19" fmla="*/ 257175 h 95"/>
              <a:gd name="T20" fmla="*/ 428625 w 79"/>
              <a:gd name="T21" fmla="*/ 504825 h 95"/>
              <a:gd name="T22" fmla="*/ 333375 w 79"/>
              <a:gd name="T23" fmla="*/ 504825 h 95"/>
              <a:gd name="T24" fmla="*/ 752475 w 79"/>
              <a:gd name="T25" fmla="*/ 800100 h 95"/>
              <a:gd name="T26" fmla="*/ 590550 w 79"/>
              <a:gd name="T27" fmla="*/ 542925 h 95"/>
              <a:gd name="T28" fmla="*/ 628650 w 79"/>
              <a:gd name="T29" fmla="*/ 542925 h 95"/>
              <a:gd name="T30" fmla="*/ 752475 w 79"/>
              <a:gd name="T31" fmla="*/ 742950 h 95"/>
              <a:gd name="T32" fmla="*/ 752475 w 79"/>
              <a:gd name="T33" fmla="*/ 800100 h 95"/>
              <a:gd name="T34" fmla="*/ 723900 w 79"/>
              <a:gd name="T35" fmla="*/ 895350 h 95"/>
              <a:gd name="T36" fmla="*/ 523875 w 79"/>
              <a:gd name="T37" fmla="*/ 590550 h 95"/>
              <a:gd name="T38" fmla="*/ 161925 w 79"/>
              <a:gd name="T39" fmla="*/ 590550 h 95"/>
              <a:gd name="T40" fmla="*/ 0 w 79"/>
              <a:gd name="T41" fmla="*/ 333375 h 95"/>
              <a:gd name="T42" fmla="*/ 28575 w 79"/>
              <a:gd name="T43" fmla="*/ 333375 h 95"/>
              <a:gd name="T44" fmla="*/ 200025 w 79"/>
              <a:gd name="T45" fmla="*/ 533400 h 95"/>
              <a:gd name="T46" fmla="*/ 552450 w 79"/>
              <a:gd name="T47" fmla="*/ 533400 h 95"/>
              <a:gd name="T48" fmla="*/ 752475 w 79"/>
              <a:gd name="T49" fmla="*/ 847725 h 95"/>
              <a:gd name="T50" fmla="*/ 752475 w 79"/>
              <a:gd name="T51" fmla="*/ 895350 h 95"/>
              <a:gd name="T52" fmla="*/ 723900 w 79"/>
              <a:gd name="T53" fmla="*/ 895350 h 95"/>
              <a:gd name="T54" fmla="*/ 638175 w 79"/>
              <a:gd name="T55" fmla="*/ 895350 h 95"/>
              <a:gd name="T56" fmla="*/ 495300 w 79"/>
              <a:gd name="T57" fmla="*/ 657225 h 95"/>
              <a:gd name="T58" fmla="*/ 200025 w 79"/>
              <a:gd name="T59" fmla="*/ 657225 h 95"/>
              <a:gd name="T60" fmla="*/ 171450 w 79"/>
              <a:gd name="T61" fmla="*/ 628650 h 95"/>
              <a:gd name="T62" fmla="*/ 504825 w 79"/>
              <a:gd name="T63" fmla="*/ 628650 h 95"/>
              <a:gd name="T64" fmla="*/ 676275 w 79"/>
              <a:gd name="T65" fmla="*/ 895350 h 95"/>
              <a:gd name="T66" fmla="*/ 638175 w 79"/>
              <a:gd name="T67" fmla="*/ 895350 h 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79"/>
              <a:gd name="T103" fmla="*/ 0 h 95"/>
              <a:gd name="T104" fmla="*/ 79 w 79"/>
              <a:gd name="T105" fmla="*/ 95 h 9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79" h="95">
                <a:moveTo>
                  <a:pt x="35" y="53"/>
                </a:moveTo>
                <a:lnTo>
                  <a:pt x="4" y="30"/>
                </a:lnTo>
                <a:lnTo>
                  <a:pt x="33" y="45"/>
                </a:lnTo>
                <a:lnTo>
                  <a:pt x="30" y="34"/>
                </a:lnTo>
                <a:lnTo>
                  <a:pt x="37" y="42"/>
                </a:lnTo>
                <a:lnTo>
                  <a:pt x="39" y="0"/>
                </a:lnTo>
                <a:lnTo>
                  <a:pt x="43" y="41"/>
                </a:lnTo>
                <a:lnTo>
                  <a:pt x="55" y="25"/>
                </a:lnTo>
                <a:lnTo>
                  <a:pt x="47" y="44"/>
                </a:lnTo>
                <a:lnTo>
                  <a:pt x="73" y="27"/>
                </a:lnTo>
                <a:lnTo>
                  <a:pt x="45" y="53"/>
                </a:lnTo>
                <a:cubicBezTo>
                  <a:pt x="42" y="53"/>
                  <a:pt x="38" y="53"/>
                  <a:pt x="35" y="53"/>
                </a:cubicBezTo>
                <a:close/>
                <a:moveTo>
                  <a:pt x="79" y="84"/>
                </a:moveTo>
                <a:lnTo>
                  <a:pt x="62" y="57"/>
                </a:lnTo>
                <a:lnTo>
                  <a:pt x="66" y="57"/>
                </a:lnTo>
                <a:lnTo>
                  <a:pt x="79" y="78"/>
                </a:lnTo>
                <a:lnTo>
                  <a:pt x="79" y="84"/>
                </a:lnTo>
                <a:close/>
                <a:moveTo>
                  <a:pt x="76" y="94"/>
                </a:moveTo>
                <a:lnTo>
                  <a:pt x="55" y="62"/>
                </a:lnTo>
                <a:lnTo>
                  <a:pt x="17" y="62"/>
                </a:lnTo>
                <a:lnTo>
                  <a:pt x="0" y="35"/>
                </a:lnTo>
                <a:lnTo>
                  <a:pt x="3" y="35"/>
                </a:lnTo>
                <a:lnTo>
                  <a:pt x="21" y="56"/>
                </a:lnTo>
                <a:lnTo>
                  <a:pt x="58" y="56"/>
                </a:lnTo>
                <a:lnTo>
                  <a:pt x="79" y="89"/>
                </a:lnTo>
                <a:lnTo>
                  <a:pt x="79" y="94"/>
                </a:lnTo>
                <a:cubicBezTo>
                  <a:pt x="79" y="95"/>
                  <a:pt x="76" y="94"/>
                  <a:pt x="76" y="94"/>
                </a:cubicBezTo>
                <a:close/>
                <a:moveTo>
                  <a:pt x="67" y="94"/>
                </a:moveTo>
                <a:lnTo>
                  <a:pt x="52" y="69"/>
                </a:lnTo>
                <a:lnTo>
                  <a:pt x="21" y="69"/>
                </a:lnTo>
                <a:lnTo>
                  <a:pt x="18" y="66"/>
                </a:lnTo>
                <a:lnTo>
                  <a:pt x="53" y="66"/>
                </a:lnTo>
                <a:lnTo>
                  <a:pt x="71" y="94"/>
                </a:lnTo>
                <a:cubicBezTo>
                  <a:pt x="70" y="94"/>
                  <a:pt x="69" y="94"/>
                  <a:pt x="67" y="9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endParaRPr 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722711" y="629449"/>
            <a:ext cx="853598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 algn="ctr" defTabSz="914400">
              <a:spcBef>
                <a:spcPct val="50000"/>
              </a:spcBef>
            </a:pPr>
            <a:r>
              <a:rPr lang="en-US" sz="2000" dirty="0" smtClean="0">
                <a:solidFill>
                  <a:srgbClr val="141DD0"/>
                </a:solidFill>
              </a:rPr>
              <a:t>Electron clouds</a:t>
            </a:r>
          </a:p>
          <a:p>
            <a:pPr lvl="0" algn="just" defTabSz="914400">
              <a:spcBef>
                <a:spcPct val="50000"/>
              </a:spcBef>
            </a:pPr>
            <a:r>
              <a:rPr lang="en-US" sz="2000" dirty="0" smtClean="0">
                <a:solidFill>
                  <a:srgbClr val="141DD0"/>
                </a:solidFill>
              </a:rPr>
              <a:t>Surface conditioning</a:t>
            </a:r>
            <a:r>
              <a:rPr lang="ru-RU" sz="2000" dirty="0" smtClean="0">
                <a:solidFill>
                  <a:srgbClr val="141DD0"/>
                </a:solidFill>
              </a:rPr>
              <a:t> </a:t>
            </a:r>
            <a:endParaRPr lang="ru-RU" sz="2000" dirty="0">
              <a:solidFill>
                <a:srgbClr val="C00000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en-US" sz="2000" dirty="0" smtClean="0">
                <a:solidFill>
                  <a:srgbClr val="C00000"/>
                </a:solidFill>
              </a:rPr>
              <a:t>SEY measurements at CERN for copper samples: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11417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35" y="2286686"/>
            <a:ext cx="8357588" cy="4929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5827167" y="2423914"/>
            <a:ext cx="3420380" cy="139090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49338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rgbClr val="4F3EF2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547248" y="3119368"/>
            <a:ext cx="29883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 algn="just" defTabSz="914400">
              <a:spcBef>
                <a:spcPct val="50000"/>
              </a:spcBef>
            </a:pPr>
            <a:r>
              <a:rPr lang="en-US" sz="2000" dirty="0" smtClean="0">
                <a:solidFill>
                  <a:srgbClr val="C00000"/>
                </a:solidFill>
              </a:rPr>
              <a:t>Pure copper: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el-GR" sz="2000" dirty="0" smtClean="0">
                <a:solidFill>
                  <a:srgbClr val="C00000"/>
                </a:solidFill>
              </a:rPr>
              <a:t>δ</a:t>
            </a:r>
            <a:r>
              <a:rPr lang="ru-RU" sz="2000" dirty="0" smtClean="0">
                <a:solidFill>
                  <a:srgbClr val="C00000"/>
                </a:solidFill>
              </a:rPr>
              <a:t> = 1.35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99A16-143D-48D6-8F70-5A6CCC97A385}" type="slidenum">
              <a:rPr lang="en-US" smtClean="0">
                <a:solidFill>
                  <a:schemeClr val="accent1"/>
                </a:solidFill>
              </a:rPr>
              <a:pPr/>
              <a:t>12</a:t>
            </a:fld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31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87"/>
          <p:cNvSpPr>
            <a:spLocks noChangeArrowheads="1"/>
          </p:cNvSpPr>
          <p:nvPr/>
        </p:nvSpPr>
        <p:spPr bwMode="auto">
          <a:xfrm>
            <a:off x="9937128" y="339557"/>
            <a:ext cx="880396" cy="47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898187" eaLnBrk="1" fontAlgn="auto" hangingPunct="1">
              <a:spcAft>
                <a:spcPts val="0"/>
              </a:spcAft>
              <a:defRPr/>
            </a:pPr>
            <a:r>
              <a:rPr lang="en-US" sz="1236" dirty="0">
                <a:solidFill>
                  <a:srgbClr val="000000"/>
                </a:solidFill>
                <a:latin typeface="Arial" charset="0"/>
              </a:rPr>
              <a:t>BINP</a:t>
            </a:r>
            <a:endParaRPr lang="ru-RU" sz="1236" dirty="0">
              <a:solidFill>
                <a:srgbClr val="000000"/>
              </a:solidFill>
              <a:latin typeface="Arial" charset="0"/>
            </a:endParaRPr>
          </a:p>
          <a:p>
            <a:pPr defTabSz="898187" eaLnBrk="1" fontAlgn="auto" hangingPunct="1">
              <a:spcAft>
                <a:spcPts val="0"/>
              </a:spcAft>
              <a:defRPr/>
            </a:pPr>
            <a:endParaRPr lang="ru-RU" sz="1236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017063" y="14694"/>
            <a:ext cx="8606186" cy="485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131" tIns="41065" rIns="82131" bIns="41065">
            <a:spAutoFit/>
          </a:bodyPr>
          <a:lstStyle>
            <a:lvl1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418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16" dirty="0" smtClean="0">
                <a:solidFill>
                  <a:srgbClr val="720414"/>
                </a:solidFill>
              </a:rPr>
              <a:t>Electron cloud</a:t>
            </a:r>
            <a:endParaRPr lang="en-US" sz="2616" dirty="0">
              <a:solidFill>
                <a:srgbClr val="720414"/>
              </a:solidFill>
              <a:latin typeface="Calibri"/>
            </a:endParaRPr>
          </a:p>
        </p:txBody>
      </p:sp>
      <p:sp>
        <p:nvSpPr>
          <p:cNvPr id="1094659" name="Freeform 92"/>
          <p:cNvSpPr>
            <a:spLocks noEditPoints="1"/>
          </p:cNvSpPr>
          <p:nvPr/>
        </p:nvSpPr>
        <p:spPr bwMode="auto">
          <a:xfrm>
            <a:off x="9287770" y="-28005"/>
            <a:ext cx="656360" cy="845392"/>
          </a:xfrm>
          <a:custGeom>
            <a:avLst/>
            <a:gdLst>
              <a:gd name="T0" fmla="*/ 333375 w 79"/>
              <a:gd name="T1" fmla="*/ 504825 h 95"/>
              <a:gd name="T2" fmla="*/ 38100 w 79"/>
              <a:gd name="T3" fmla="*/ 285750 h 95"/>
              <a:gd name="T4" fmla="*/ 314325 w 79"/>
              <a:gd name="T5" fmla="*/ 428625 h 95"/>
              <a:gd name="T6" fmla="*/ 285750 w 79"/>
              <a:gd name="T7" fmla="*/ 323850 h 95"/>
              <a:gd name="T8" fmla="*/ 352425 w 79"/>
              <a:gd name="T9" fmla="*/ 400050 h 95"/>
              <a:gd name="T10" fmla="*/ 371475 w 79"/>
              <a:gd name="T11" fmla="*/ 0 h 95"/>
              <a:gd name="T12" fmla="*/ 409575 w 79"/>
              <a:gd name="T13" fmla="*/ 390525 h 95"/>
              <a:gd name="T14" fmla="*/ 523875 w 79"/>
              <a:gd name="T15" fmla="*/ 238125 h 95"/>
              <a:gd name="T16" fmla="*/ 447675 w 79"/>
              <a:gd name="T17" fmla="*/ 419100 h 95"/>
              <a:gd name="T18" fmla="*/ 695325 w 79"/>
              <a:gd name="T19" fmla="*/ 257175 h 95"/>
              <a:gd name="T20" fmla="*/ 428625 w 79"/>
              <a:gd name="T21" fmla="*/ 504825 h 95"/>
              <a:gd name="T22" fmla="*/ 333375 w 79"/>
              <a:gd name="T23" fmla="*/ 504825 h 95"/>
              <a:gd name="T24" fmla="*/ 752475 w 79"/>
              <a:gd name="T25" fmla="*/ 800100 h 95"/>
              <a:gd name="T26" fmla="*/ 590550 w 79"/>
              <a:gd name="T27" fmla="*/ 542925 h 95"/>
              <a:gd name="T28" fmla="*/ 628650 w 79"/>
              <a:gd name="T29" fmla="*/ 542925 h 95"/>
              <a:gd name="T30" fmla="*/ 752475 w 79"/>
              <a:gd name="T31" fmla="*/ 742950 h 95"/>
              <a:gd name="T32" fmla="*/ 752475 w 79"/>
              <a:gd name="T33" fmla="*/ 800100 h 95"/>
              <a:gd name="T34" fmla="*/ 723900 w 79"/>
              <a:gd name="T35" fmla="*/ 895350 h 95"/>
              <a:gd name="T36" fmla="*/ 523875 w 79"/>
              <a:gd name="T37" fmla="*/ 590550 h 95"/>
              <a:gd name="T38" fmla="*/ 161925 w 79"/>
              <a:gd name="T39" fmla="*/ 590550 h 95"/>
              <a:gd name="T40" fmla="*/ 0 w 79"/>
              <a:gd name="T41" fmla="*/ 333375 h 95"/>
              <a:gd name="T42" fmla="*/ 28575 w 79"/>
              <a:gd name="T43" fmla="*/ 333375 h 95"/>
              <a:gd name="T44" fmla="*/ 200025 w 79"/>
              <a:gd name="T45" fmla="*/ 533400 h 95"/>
              <a:gd name="T46" fmla="*/ 552450 w 79"/>
              <a:gd name="T47" fmla="*/ 533400 h 95"/>
              <a:gd name="T48" fmla="*/ 752475 w 79"/>
              <a:gd name="T49" fmla="*/ 847725 h 95"/>
              <a:gd name="T50" fmla="*/ 752475 w 79"/>
              <a:gd name="T51" fmla="*/ 895350 h 95"/>
              <a:gd name="T52" fmla="*/ 723900 w 79"/>
              <a:gd name="T53" fmla="*/ 895350 h 95"/>
              <a:gd name="T54" fmla="*/ 638175 w 79"/>
              <a:gd name="T55" fmla="*/ 895350 h 95"/>
              <a:gd name="T56" fmla="*/ 495300 w 79"/>
              <a:gd name="T57" fmla="*/ 657225 h 95"/>
              <a:gd name="T58" fmla="*/ 200025 w 79"/>
              <a:gd name="T59" fmla="*/ 657225 h 95"/>
              <a:gd name="T60" fmla="*/ 171450 w 79"/>
              <a:gd name="T61" fmla="*/ 628650 h 95"/>
              <a:gd name="T62" fmla="*/ 504825 w 79"/>
              <a:gd name="T63" fmla="*/ 628650 h 95"/>
              <a:gd name="T64" fmla="*/ 676275 w 79"/>
              <a:gd name="T65" fmla="*/ 895350 h 95"/>
              <a:gd name="T66" fmla="*/ 638175 w 79"/>
              <a:gd name="T67" fmla="*/ 895350 h 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79"/>
              <a:gd name="T103" fmla="*/ 0 h 95"/>
              <a:gd name="T104" fmla="*/ 79 w 79"/>
              <a:gd name="T105" fmla="*/ 95 h 9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79" h="95">
                <a:moveTo>
                  <a:pt x="35" y="53"/>
                </a:moveTo>
                <a:lnTo>
                  <a:pt x="4" y="30"/>
                </a:lnTo>
                <a:lnTo>
                  <a:pt x="33" y="45"/>
                </a:lnTo>
                <a:lnTo>
                  <a:pt x="30" y="34"/>
                </a:lnTo>
                <a:lnTo>
                  <a:pt x="37" y="42"/>
                </a:lnTo>
                <a:lnTo>
                  <a:pt x="39" y="0"/>
                </a:lnTo>
                <a:lnTo>
                  <a:pt x="43" y="41"/>
                </a:lnTo>
                <a:lnTo>
                  <a:pt x="55" y="25"/>
                </a:lnTo>
                <a:lnTo>
                  <a:pt x="47" y="44"/>
                </a:lnTo>
                <a:lnTo>
                  <a:pt x="73" y="27"/>
                </a:lnTo>
                <a:lnTo>
                  <a:pt x="45" y="53"/>
                </a:lnTo>
                <a:cubicBezTo>
                  <a:pt x="42" y="53"/>
                  <a:pt x="38" y="53"/>
                  <a:pt x="35" y="53"/>
                </a:cubicBezTo>
                <a:close/>
                <a:moveTo>
                  <a:pt x="79" y="84"/>
                </a:moveTo>
                <a:lnTo>
                  <a:pt x="62" y="57"/>
                </a:lnTo>
                <a:lnTo>
                  <a:pt x="66" y="57"/>
                </a:lnTo>
                <a:lnTo>
                  <a:pt x="79" y="78"/>
                </a:lnTo>
                <a:lnTo>
                  <a:pt x="79" y="84"/>
                </a:lnTo>
                <a:close/>
                <a:moveTo>
                  <a:pt x="76" y="94"/>
                </a:moveTo>
                <a:lnTo>
                  <a:pt x="55" y="62"/>
                </a:lnTo>
                <a:lnTo>
                  <a:pt x="17" y="62"/>
                </a:lnTo>
                <a:lnTo>
                  <a:pt x="0" y="35"/>
                </a:lnTo>
                <a:lnTo>
                  <a:pt x="3" y="35"/>
                </a:lnTo>
                <a:lnTo>
                  <a:pt x="21" y="56"/>
                </a:lnTo>
                <a:lnTo>
                  <a:pt x="58" y="56"/>
                </a:lnTo>
                <a:lnTo>
                  <a:pt x="79" y="89"/>
                </a:lnTo>
                <a:lnTo>
                  <a:pt x="79" y="94"/>
                </a:lnTo>
                <a:cubicBezTo>
                  <a:pt x="79" y="95"/>
                  <a:pt x="76" y="94"/>
                  <a:pt x="76" y="94"/>
                </a:cubicBezTo>
                <a:close/>
                <a:moveTo>
                  <a:pt x="67" y="94"/>
                </a:moveTo>
                <a:lnTo>
                  <a:pt x="52" y="69"/>
                </a:lnTo>
                <a:lnTo>
                  <a:pt x="21" y="69"/>
                </a:lnTo>
                <a:lnTo>
                  <a:pt x="18" y="66"/>
                </a:lnTo>
                <a:lnTo>
                  <a:pt x="53" y="66"/>
                </a:lnTo>
                <a:lnTo>
                  <a:pt x="71" y="94"/>
                </a:lnTo>
                <a:cubicBezTo>
                  <a:pt x="70" y="94"/>
                  <a:pt x="69" y="94"/>
                  <a:pt x="67" y="9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1" tIns="41065" rIns="82131" bIns="41065"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z="175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765995" y="729129"/>
            <a:ext cx="9073515" cy="560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131" tIns="41065" rIns="82131" bIns="41065">
            <a:spAutoFit/>
          </a:bodyPr>
          <a:lstStyle>
            <a:lvl1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auto" hangingPunct="1">
              <a:spcAft>
                <a:spcPts val="0"/>
              </a:spcAft>
              <a:tabLst>
                <a:tab pos="470925" algn="l"/>
              </a:tabLst>
              <a:defRPr/>
            </a:pPr>
            <a:r>
              <a:rPr lang="en-US" altLang="ja-JP" sz="2242" dirty="0" smtClean="0">
                <a:solidFill>
                  <a:srgbClr val="BA0620"/>
                </a:solidFill>
              </a:rPr>
              <a:t>Phenomenologically, neglecting space charge, electron density can be estimated as:</a:t>
            </a:r>
            <a:r>
              <a:rPr lang="ru-RU" altLang="ja-JP" sz="2242" dirty="0" smtClean="0">
                <a:solidFill>
                  <a:srgbClr val="BA0620"/>
                </a:solidFill>
              </a:rPr>
              <a:t> </a:t>
            </a:r>
            <a:endParaRPr lang="ru-RU" altLang="ja-JP" sz="2242" dirty="0">
              <a:solidFill>
                <a:srgbClr val="BA0620"/>
              </a:solidFill>
            </a:endParaRPr>
          </a:p>
          <a:p>
            <a:pPr algn="just" eaLnBrk="1" fontAlgn="auto" hangingPunct="1">
              <a:spcAft>
                <a:spcPts val="0"/>
              </a:spcAft>
              <a:tabLst>
                <a:tab pos="470925" algn="l"/>
              </a:tabLst>
              <a:defRPr/>
            </a:pPr>
            <a:endParaRPr lang="ru-RU" altLang="ja-JP" sz="2242" dirty="0">
              <a:solidFill>
                <a:srgbClr val="BA0620"/>
              </a:solidFill>
            </a:endParaRPr>
          </a:p>
          <a:p>
            <a:pPr marL="378047" indent="-378047" algn="just" eaLnBrk="1" fontAlgn="auto" hangingPunct="1">
              <a:spcAft>
                <a:spcPts val="0"/>
              </a:spcAft>
              <a:buFontTx/>
              <a:buChar char="-"/>
              <a:tabLst>
                <a:tab pos="470925" algn="l"/>
              </a:tabLst>
              <a:defRPr/>
            </a:pPr>
            <a:endParaRPr lang="ru-RU" altLang="ja-JP" sz="2242" dirty="0">
              <a:solidFill>
                <a:srgbClr val="0033CC"/>
              </a:solidFill>
            </a:endParaRPr>
          </a:p>
          <a:p>
            <a:pPr algn="just" eaLnBrk="1" fontAlgn="auto" hangingPunct="1">
              <a:spcAft>
                <a:spcPts val="0"/>
              </a:spcAft>
              <a:tabLst>
                <a:tab pos="470925" algn="l"/>
              </a:tabLst>
              <a:defRPr/>
            </a:pPr>
            <a:endParaRPr lang="ru-RU" altLang="ja-JP" sz="2242" dirty="0">
              <a:solidFill>
                <a:srgbClr val="0033CC"/>
              </a:solidFill>
            </a:endParaRPr>
          </a:p>
          <a:p>
            <a:pPr algn="just" eaLnBrk="1" fontAlgn="auto" hangingPunct="1">
              <a:spcAft>
                <a:spcPts val="0"/>
              </a:spcAft>
              <a:tabLst>
                <a:tab pos="470925" algn="l"/>
              </a:tabLst>
              <a:defRPr/>
            </a:pPr>
            <a:endParaRPr lang="en-US" altLang="ja-JP" sz="2242" dirty="0" smtClean="0">
              <a:solidFill>
                <a:srgbClr val="0033CC"/>
              </a:solidFill>
            </a:endParaRPr>
          </a:p>
          <a:p>
            <a:pPr algn="just" eaLnBrk="1" fontAlgn="auto" hangingPunct="1">
              <a:spcAft>
                <a:spcPts val="0"/>
              </a:spcAft>
              <a:tabLst>
                <a:tab pos="470925" algn="l"/>
              </a:tabLst>
              <a:defRPr/>
            </a:pPr>
            <a:r>
              <a:rPr lang="en-US" altLang="ja-JP" sz="2242" dirty="0" smtClean="0">
                <a:solidFill>
                  <a:srgbClr val="0033CC"/>
                </a:solidFill>
              </a:rPr>
              <a:t>The problem is solved if </a:t>
            </a:r>
            <a:r>
              <a:rPr lang="ru-RU" altLang="ja-JP" sz="2242" dirty="0" smtClean="0">
                <a:solidFill>
                  <a:srgbClr val="0033CC"/>
                </a:solidFill>
              </a:rPr>
              <a:t> </a:t>
            </a:r>
            <a:r>
              <a:rPr lang="en-US" altLang="ja-JP" sz="2242" dirty="0">
                <a:solidFill>
                  <a:srgbClr val="0033CC"/>
                </a:solidFill>
              </a:rPr>
              <a:t>s &lt;0,02,</a:t>
            </a:r>
          </a:p>
          <a:p>
            <a:pPr algn="just" eaLnBrk="1" fontAlgn="auto" hangingPunct="1">
              <a:spcAft>
                <a:spcPts val="0"/>
              </a:spcAft>
              <a:tabLst>
                <a:tab pos="470925" algn="l"/>
              </a:tabLst>
              <a:defRPr/>
            </a:pPr>
            <a:r>
              <a:rPr lang="en-US" altLang="ja-JP" sz="2242" dirty="0" smtClean="0">
                <a:solidFill>
                  <a:srgbClr val="0033CC"/>
                </a:solidFill>
              </a:rPr>
              <a:t>and             </a:t>
            </a:r>
            <a:r>
              <a:rPr lang="en-US" altLang="ja-JP" sz="2242" dirty="0">
                <a:solidFill>
                  <a:srgbClr val="0033CC"/>
                </a:solidFill>
              </a:rPr>
              <a:t>&lt; 0,95  </a:t>
            </a:r>
            <a:r>
              <a:rPr lang="en-US" altLang="ja-JP" sz="2242" dirty="0" smtClean="0">
                <a:solidFill>
                  <a:srgbClr val="0033CC"/>
                </a:solidFill>
              </a:rPr>
              <a:t>for example</a:t>
            </a:r>
            <a:endParaRPr lang="ru-RU" altLang="ja-JP" sz="2242" dirty="0">
              <a:solidFill>
                <a:srgbClr val="0033CC"/>
              </a:solidFill>
            </a:endParaRPr>
          </a:p>
          <a:p>
            <a:pPr algn="just" eaLnBrk="1" fontAlgn="auto" hangingPunct="1">
              <a:spcAft>
                <a:spcPts val="0"/>
              </a:spcAft>
              <a:tabLst>
                <a:tab pos="470925" algn="l"/>
              </a:tabLst>
              <a:defRPr/>
            </a:pPr>
            <a:endParaRPr lang="en-US" altLang="ja-JP" sz="2242" dirty="0" smtClean="0">
              <a:solidFill>
                <a:srgbClr val="0033CC"/>
              </a:solidFill>
            </a:endParaRPr>
          </a:p>
          <a:p>
            <a:pPr marL="378047" indent="-378047" algn="just" eaLnBrk="1" fontAlgn="auto" hangingPunct="1">
              <a:spcAft>
                <a:spcPts val="0"/>
              </a:spcAft>
              <a:buFontTx/>
              <a:buChar char="-"/>
              <a:tabLst>
                <a:tab pos="470925" algn="l"/>
              </a:tabLst>
              <a:defRPr/>
            </a:pPr>
            <a:r>
              <a:rPr lang="el-GR" altLang="ja-JP" sz="2242" dirty="0" smtClean="0">
                <a:solidFill>
                  <a:srgbClr val="0033CC"/>
                </a:solidFill>
              </a:rPr>
              <a:t>α</a:t>
            </a:r>
            <a:r>
              <a:rPr lang="ru-RU" altLang="ja-JP" sz="2242" dirty="0" smtClean="0">
                <a:solidFill>
                  <a:srgbClr val="0033CC"/>
                </a:solidFill>
              </a:rPr>
              <a:t>-С</a:t>
            </a:r>
            <a:r>
              <a:rPr lang="en-US" altLang="ja-JP" sz="2242" dirty="0" smtClean="0">
                <a:solidFill>
                  <a:srgbClr val="0033CC"/>
                </a:solidFill>
              </a:rPr>
              <a:t> coating</a:t>
            </a:r>
          </a:p>
          <a:p>
            <a:pPr algn="just" eaLnBrk="1" fontAlgn="auto" hangingPunct="1">
              <a:spcAft>
                <a:spcPts val="0"/>
              </a:spcAft>
              <a:tabLst>
                <a:tab pos="470925" algn="l"/>
              </a:tabLst>
              <a:defRPr/>
            </a:pPr>
            <a:r>
              <a:rPr lang="en-US" altLang="ja-JP" sz="2242" dirty="0" smtClean="0">
                <a:solidFill>
                  <a:srgbClr val="0033CC"/>
                </a:solidFill>
              </a:rPr>
              <a:t>Coating is developed at CERN</a:t>
            </a:r>
            <a:endParaRPr lang="ru-RU" altLang="ja-JP" sz="2242" dirty="0">
              <a:solidFill>
                <a:srgbClr val="0033CC"/>
              </a:solidFill>
            </a:endParaRPr>
          </a:p>
          <a:p>
            <a:pPr algn="just" eaLnBrk="1" fontAlgn="auto" hangingPunct="1">
              <a:spcAft>
                <a:spcPts val="0"/>
              </a:spcAft>
              <a:tabLst>
                <a:tab pos="470925" algn="l"/>
              </a:tabLst>
              <a:defRPr/>
            </a:pPr>
            <a:endParaRPr lang="en-US" altLang="ja-JP" sz="2242" dirty="0" smtClean="0">
              <a:solidFill>
                <a:srgbClr val="0033CC"/>
              </a:solidFill>
            </a:endParaRPr>
          </a:p>
          <a:p>
            <a:pPr marL="342900" indent="-342900" algn="just" eaLnBrk="1" fontAlgn="auto" hangingPunct="1">
              <a:spcAft>
                <a:spcPts val="0"/>
              </a:spcAft>
              <a:buFontTx/>
              <a:buChar char="-"/>
              <a:tabLst>
                <a:tab pos="470925" algn="l"/>
              </a:tabLst>
              <a:defRPr/>
            </a:pPr>
            <a:r>
              <a:rPr lang="en-US" altLang="ja-JP" sz="2242" dirty="0" smtClean="0">
                <a:solidFill>
                  <a:srgbClr val="0033CC"/>
                </a:solidFill>
              </a:rPr>
              <a:t>High quality NEG (</a:t>
            </a:r>
            <a:r>
              <a:rPr lang="en-US" altLang="ja-JP" sz="2242" dirty="0" err="1" smtClean="0">
                <a:solidFill>
                  <a:srgbClr val="0033CC"/>
                </a:solidFill>
              </a:rPr>
              <a:t>TiZrV</a:t>
            </a:r>
            <a:r>
              <a:rPr lang="en-US" altLang="ja-JP" sz="2242" dirty="0" smtClean="0">
                <a:solidFill>
                  <a:srgbClr val="0033CC"/>
                </a:solidFill>
              </a:rPr>
              <a:t>)</a:t>
            </a:r>
          </a:p>
          <a:p>
            <a:pPr marL="342900" indent="-342900" algn="just" eaLnBrk="1" fontAlgn="auto" hangingPunct="1">
              <a:spcAft>
                <a:spcPts val="0"/>
              </a:spcAft>
              <a:buFontTx/>
              <a:buChar char="-"/>
              <a:tabLst>
                <a:tab pos="470925" algn="l"/>
              </a:tabLst>
              <a:defRPr/>
            </a:pPr>
            <a:endParaRPr lang="en-US" altLang="ja-JP" sz="2242" dirty="0" smtClean="0">
              <a:solidFill>
                <a:srgbClr val="0033CC"/>
              </a:solidFill>
            </a:endParaRPr>
          </a:p>
          <a:p>
            <a:pPr marL="342900" indent="-342900" algn="just" eaLnBrk="1" fontAlgn="auto" hangingPunct="1">
              <a:spcAft>
                <a:spcPts val="0"/>
              </a:spcAft>
              <a:buFontTx/>
              <a:buChar char="-"/>
              <a:tabLst>
                <a:tab pos="470925" algn="l"/>
              </a:tabLst>
              <a:defRPr/>
            </a:pPr>
            <a:r>
              <a:rPr lang="en-US" altLang="ja-JP" sz="2242" dirty="0" smtClean="0">
                <a:solidFill>
                  <a:srgbClr val="0033CC"/>
                </a:solidFill>
              </a:rPr>
              <a:t>Or just </a:t>
            </a:r>
            <a:r>
              <a:rPr lang="en-US" altLang="ja-JP" sz="2242" dirty="0" err="1" smtClean="0">
                <a:solidFill>
                  <a:srgbClr val="0033CC"/>
                </a:solidFill>
              </a:rPr>
              <a:t>Ti</a:t>
            </a:r>
            <a:r>
              <a:rPr lang="en-US" altLang="ja-JP" sz="2242" dirty="0" smtClean="0">
                <a:solidFill>
                  <a:srgbClr val="0033CC"/>
                </a:solidFill>
              </a:rPr>
              <a:t> but deposited in-situ</a:t>
            </a:r>
          </a:p>
          <a:p>
            <a:pPr algn="just" eaLnBrk="1" fontAlgn="auto" hangingPunct="1">
              <a:spcAft>
                <a:spcPts val="0"/>
              </a:spcAft>
              <a:tabLst>
                <a:tab pos="470925" algn="l"/>
              </a:tabLst>
              <a:defRPr/>
            </a:pPr>
            <a:r>
              <a:rPr lang="ru-RU" altLang="ja-JP" sz="2242" dirty="0" smtClean="0">
                <a:solidFill>
                  <a:srgbClr val="0033CC"/>
                </a:solidFill>
              </a:rPr>
              <a:t> </a:t>
            </a:r>
            <a:endParaRPr lang="en-US" altLang="ja-JP" sz="2242" dirty="0" smtClean="0">
              <a:solidFill>
                <a:srgbClr val="0033CC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38CDBE-EAF9-47BE-B2BF-A94F818653A3}" type="slidenum">
              <a:rPr lang="ru-RU">
                <a:solidFill>
                  <a:schemeClr val="accent1"/>
                </a:solidFill>
              </a:rPr>
              <a:pPr>
                <a:defRPr/>
              </a:pPr>
              <a:t>13</a:t>
            </a:fld>
            <a:endParaRPr lang="ru-RU">
              <a:solidFill>
                <a:schemeClr val="accent1"/>
              </a:solidFill>
            </a:endParaRPr>
          </a:p>
        </p:txBody>
      </p:sp>
      <p:graphicFrame>
        <p:nvGraphicFramePr>
          <p:cNvPr id="30727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1181868"/>
              </p:ext>
            </p:extLst>
          </p:nvPr>
        </p:nvGraphicFramePr>
        <p:xfrm>
          <a:off x="1326667" y="1548669"/>
          <a:ext cx="2719954" cy="1041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1782" name="Уравнение" r:id="rId3" imgW="1282680" imgH="495000" progId="Equation.3">
                  <p:embed/>
                </p:oleObj>
              </mc:Choice>
              <mc:Fallback>
                <p:oleObj name="Уравнение" r:id="rId3" imgW="128268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6667" y="1548669"/>
                        <a:ext cx="2719954" cy="10414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8" name="Rectangle 5"/>
          <p:cNvSpPr>
            <a:spLocks noChangeArrowheads="1"/>
          </p:cNvSpPr>
          <p:nvPr/>
        </p:nvSpPr>
        <p:spPr bwMode="auto">
          <a:xfrm>
            <a:off x="5302753" y="-215828"/>
            <a:ext cx="184731" cy="431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ru-RU" altLang="ru-RU" sz="2205"/>
          </a:p>
        </p:txBody>
      </p:sp>
      <p:graphicFrame>
        <p:nvGraphicFramePr>
          <p:cNvPr id="30729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2040059"/>
              </p:ext>
            </p:extLst>
          </p:nvPr>
        </p:nvGraphicFramePr>
        <p:xfrm>
          <a:off x="6104668" y="1634432"/>
          <a:ext cx="2753209" cy="955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1783" name="Уравнение" r:id="rId5" imgW="1549080" imgH="533160" progId="Equation.3">
                  <p:embed/>
                </p:oleObj>
              </mc:Choice>
              <mc:Fallback>
                <p:oleObj name="Уравнение" r:id="rId5" imgW="154908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4668" y="1634432"/>
                        <a:ext cx="2753209" cy="955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3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621" y="2849090"/>
            <a:ext cx="3899628" cy="3723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073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9750420"/>
              </p:ext>
            </p:extLst>
          </p:nvPr>
        </p:nvGraphicFramePr>
        <p:xfrm>
          <a:off x="1506687" y="3142442"/>
          <a:ext cx="586347" cy="409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1784" name="Уравнение" r:id="rId8" imgW="330120" imgH="228600" progId="Equation.3">
                  <p:embed/>
                </p:oleObj>
              </mc:Choice>
              <mc:Fallback>
                <p:oleObj name="Уравнение" r:id="rId8" imgW="330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6687" y="3142442"/>
                        <a:ext cx="586347" cy="4095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046621" y="1846260"/>
            <a:ext cx="1356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 3E5 cm</a:t>
            </a:r>
            <a:r>
              <a:rPr lang="en-US" baseline="30000" dirty="0" smtClean="0"/>
              <a:t>-3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84746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114" name="Rectangle 87"/>
          <p:cNvSpPr>
            <a:spLocks noChangeArrowheads="1"/>
          </p:cNvSpPr>
          <p:nvPr/>
        </p:nvSpPr>
        <p:spPr bwMode="auto">
          <a:xfrm>
            <a:off x="354278" y="619603"/>
            <a:ext cx="2544925" cy="40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l" defTabSz="100012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100012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100012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100012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100012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ru-RU" sz="1308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BINP</a:t>
            </a:r>
            <a:endParaRPr lang="ru-RU" altLang="ru-RU" sz="1308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algn="ctr" eaLnBrk="1" hangingPunct="1">
              <a:defRPr/>
            </a:pPr>
            <a:endParaRPr lang="ru-RU" altLang="ru-RU" sz="1308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114115" name="Freeform 92"/>
          <p:cNvSpPr>
            <a:spLocks noEditPoints="1"/>
          </p:cNvSpPr>
          <p:nvPr/>
        </p:nvSpPr>
        <p:spPr bwMode="auto">
          <a:xfrm>
            <a:off x="753345" y="248542"/>
            <a:ext cx="703617" cy="845392"/>
          </a:xfrm>
          <a:custGeom>
            <a:avLst/>
            <a:gdLst>
              <a:gd name="T0" fmla="*/ 333375 w 79"/>
              <a:gd name="T1" fmla="*/ 504825 h 95"/>
              <a:gd name="T2" fmla="*/ 38100 w 79"/>
              <a:gd name="T3" fmla="*/ 285750 h 95"/>
              <a:gd name="T4" fmla="*/ 314325 w 79"/>
              <a:gd name="T5" fmla="*/ 428625 h 95"/>
              <a:gd name="T6" fmla="*/ 285750 w 79"/>
              <a:gd name="T7" fmla="*/ 323850 h 95"/>
              <a:gd name="T8" fmla="*/ 352425 w 79"/>
              <a:gd name="T9" fmla="*/ 400050 h 95"/>
              <a:gd name="T10" fmla="*/ 371475 w 79"/>
              <a:gd name="T11" fmla="*/ 0 h 95"/>
              <a:gd name="T12" fmla="*/ 409575 w 79"/>
              <a:gd name="T13" fmla="*/ 390525 h 95"/>
              <a:gd name="T14" fmla="*/ 523875 w 79"/>
              <a:gd name="T15" fmla="*/ 238125 h 95"/>
              <a:gd name="T16" fmla="*/ 447675 w 79"/>
              <a:gd name="T17" fmla="*/ 419100 h 95"/>
              <a:gd name="T18" fmla="*/ 695325 w 79"/>
              <a:gd name="T19" fmla="*/ 257175 h 95"/>
              <a:gd name="T20" fmla="*/ 428625 w 79"/>
              <a:gd name="T21" fmla="*/ 504825 h 95"/>
              <a:gd name="T22" fmla="*/ 333375 w 79"/>
              <a:gd name="T23" fmla="*/ 504825 h 95"/>
              <a:gd name="T24" fmla="*/ 752475 w 79"/>
              <a:gd name="T25" fmla="*/ 800100 h 95"/>
              <a:gd name="T26" fmla="*/ 590550 w 79"/>
              <a:gd name="T27" fmla="*/ 542925 h 95"/>
              <a:gd name="T28" fmla="*/ 628650 w 79"/>
              <a:gd name="T29" fmla="*/ 542925 h 95"/>
              <a:gd name="T30" fmla="*/ 752475 w 79"/>
              <a:gd name="T31" fmla="*/ 742950 h 95"/>
              <a:gd name="T32" fmla="*/ 752475 w 79"/>
              <a:gd name="T33" fmla="*/ 800100 h 95"/>
              <a:gd name="T34" fmla="*/ 723900 w 79"/>
              <a:gd name="T35" fmla="*/ 895350 h 95"/>
              <a:gd name="T36" fmla="*/ 523875 w 79"/>
              <a:gd name="T37" fmla="*/ 590550 h 95"/>
              <a:gd name="T38" fmla="*/ 161925 w 79"/>
              <a:gd name="T39" fmla="*/ 590550 h 95"/>
              <a:gd name="T40" fmla="*/ 0 w 79"/>
              <a:gd name="T41" fmla="*/ 333375 h 95"/>
              <a:gd name="T42" fmla="*/ 28575 w 79"/>
              <a:gd name="T43" fmla="*/ 333375 h 95"/>
              <a:gd name="T44" fmla="*/ 200025 w 79"/>
              <a:gd name="T45" fmla="*/ 533400 h 95"/>
              <a:gd name="T46" fmla="*/ 552450 w 79"/>
              <a:gd name="T47" fmla="*/ 533400 h 95"/>
              <a:gd name="T48" fmla="*/ 752475 w 79"/>
              <a:gd name="T49" fmla="*/ 847725 h 95"/>
              <a:gd name="T50" fmla="*/ 752475 w 79"/>
              <a:gd name="T51" fmla="*/ 895350 h 95"/>
              <a:gd name="T52" fmla="*/ 723900 w 79"/>
              <a:gd name="T53" fmla="*/ 895350 h 95"/>
              <a:gd name="T54" fmla="*/ 638175 w 79"/>
              <a:gd name="T55" fmla="*/ 895350 h 95"/>
              <a:gd name="T56" fmla="*/ 495300 w 79"/>
              <a:gd name="T57" fmla="*/ 657225 h 95"/>
              <a:gd name="T58" fmla="*/ 200025 w 79"/>
              <a:gd name="T59" fmla="*/ 657225 h 95"/>
              <a:gd name="T60" fmla="*/ 171450 w 79"/>
              <a:gd name="T61" fmla="*/ 628650 h 95"/>
              <a:gd name="T62" fmla="*/ 504825 w 79"/>
              <a:gd name="T63" fmla="*/ 628650 h 95"/>
              <a:gd name="T64" fmla="*/ 676275 w 79"/>
              <a:gd name="T65" fmla="*/ 895350 h 95"/>
              <a:gd name="T66" fmla="*/ 638175 w 79"/>
              <a:gd name="T67" fmla="*/ 895350 h 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79"/>
              <a:gd name="T103" fmla="*/ 0 h 95"/>
              <a:gd name="T104" fmla="*/ 79 w 79"/>
              <a:gd name="T105" fmla="*/ 95 h 9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79" h="95">
                <a:moveTo>
                  <a:pt x="35" y="53"/>
                </a:moveTo>
                <a:lnTo>
                  <a:pt x="4" y="30"/>
                </a:lnTo>
                <a:lnTo>
                  <a:pt x="33" y="45"/>
                </a:lnTo>
                <a:lnTo>
                  <a:pt x="30" y="34"/>
                </a:lnTo>
                <a:lnTo>
                  <a:pt x="37" y="42"/>
                </a:lnTo>
                <a:lnTo>
                  <a:pt x="39" y="0"/>
                </a:lnTo>
                <a:lnTo>
                  <a:pt x="43" y="41"/>
                </a:lnTo>
                <a:lnTo>
                  <a:pt x="55" y="25"/>
                </a:lnTo>
                <a:lnTo>
                  <a:pt x="47" y="44"/>
                </a:lnTo>
                <a:lnTo>
                  <a:pt x="73" y="27"/>
                </a:lnTo>
                <a:lnTo>
                  <a:pt x="45" y="53"/>
                </a:lnTo>
                <a:cubicBezTo>
                  <a:pt x="42" y="53"/>
                  <a:pt x="38" y="53"/>
                  <a:pt x="35" y="53"/>
                </a:cubicBezTo>
                <a:close/>
                <a:moveTo>
                  <a:pt x="79" y="84"/>
                </a:moveTo>
                <a:lnTo>
                  <a:pt x="62" y="57"/>
                </a:lnTo>
                <a:lnTo>
                  <a:pt x="66" y="57"/>
                </a:lnTo>
                <a:lnTo>
                  <a:pt x="79" y="78"/>
                </a:lnTo>
                <a:lnTo>
                  <a:pt x="79" y="84"/>
                </a:lnTo>
                <a:close/>
                <a:moveTo>
                  <a:pt x="76" y="94"/>
                </a:moveTo>
                <a:lnTo>
                  <a:pt x="55" y="62"/>
                </a:lnTo>
                <a:lnTo>
                  <a:pt x="17" y="62"/>
                </a:lnTo>
                <a:lnTo>
                  <a:pt x="0" y="35"/>
                </a:lnTo>
                <a:lnTo>
                  <a:pt x="3" y="35"/>
                </a:lnTo>
                <a:lnTo>
                  <a:pt x="21" y="56"/>
                </a:lnTo>
                <a:lnTo>
                  <a:pt x="58" y="56"/>
                </a:lnTo>
                <a:lnTo>
                  <a:pt x="79" y="89"/>
                </a:lnTo>
                <a:lnTo>
                  <a:pt x="79" y="94"/>
                </a:lnTo>
                <a:cubicBezTo>
                  <a:pt x="79" y="95"/>
                  <a:pt x="76" y="94"/>
                  <a:pt x="76" y="94"/>
                </a:cubicBezTo>
                <a:close/>
                <a:moveTo>
                  <a:pt x="67" y="94"/>
                </a:moveTo>
                <a:lnTo>
                  <a:pt x="52" y="69"/>
                </a:lnTo>
                <a:lnTo>
                  <a:pt x="21" y="69"/>
                </a:lnTo>
                <a:lnTo>
                  <a:pt x="18" y="66"/>
                </a:lnTo>
                <a:lnTo>
                  <a:pt x="53" y="66"/>
                </a:lnTo>
                <a:lnTo>
                  <a:pt x="71" y="94"/>
                </a:lnTo>
                <a:cubicBezTo>
                  <a:pt x="70" y="94"/>
                  <a:pt x="69" y="94"/>
                  <a:pt x="67" y="9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ru-RU" altLang="ru-RU" sz="1869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163844" name="Picture 5" descr="PEM_log_23Jan0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173" y="2805719"/>
            <a:ext cx="4809803" cy="41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237" y="1041425"/>
            <a:ext cx="3094517" cy="1837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4119" name="Text Box 7"/>
          <p:cNvSpPr txBox="1">
            <a:spLocks noChangeArrowheads="1"/>
          </p:cNvSpPr>
          <p:nvPr/>
        </p:nvSpPr>
        <p:spPr bwMode="auto">
          <a:xfrm>
            <a:off x="753344" y="1123688"/>
            <a:ext cx="4305719" cy="1242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ru-RU" sz="1869" dirty="0">
                <a:solidFill>
                  <a:srgbClr val="FF0000"/>
                </a:solidFill>
                <a:ea typeface="MS PGothic" panose="020B0600070205080204" pitchFamily="34" charset="-128"/>
              </a:rPr>
              <a:t>LER (KEK)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altLang="ru-RU" sz="1869" dirty="0" smtClean="0">
                <a:solidFill>
                  <a:srgbClr val="800000"/>
                </a:solidFill>
                <a:ea typeface="MS PGothic" panose="020B0600070205080204" pitchFamily="34" charset="-128"/>
              </a:rPr>
              <a:t>How to mitigate photo-electrons?</a:t>
            </a:r>
            <a:endParaRPr lang="ru-RU" altLang="ru-RU" sz="1869" dirty="0">
              <a:solidFill>
                <a:srgbClr val="800000"/>
              </a:solidFill>
              <a:ea typeface="MS PGothic" panose="020B0600070205080204" pitchFamily="34" charset="-128"/>
            </a:endParaRPr>
          </a:p>
          <a:p>
            <a:pPr algn="just">
              <a:spcBef>
                <a:spcPct val="50000"/>
              </a:spcBef>
              <a:defRPr/>
            </a:pPr>
            <a:r>
              <a:rPr lang="en-US" altLang="ru-RU" sz="1869" dirty="0" smtClean="0">
                <a:solidFill>
                  <a:srgbClr val="800000"/>
                </a:solidFill>
                <a:ea typeface="MS PGothic" panose="020B0600070205080204" pitchFamily="34" charset="-128"/>
              </a:rPr>
              <a:t>Ante-chamber:</a:t>
            </a:r>
            <a:endParaRPr lang="ru-RU" altLang="ru-RU" sz="1869" dirty="0">
              <a:solidFill>
                <a:srgbClr val="800000"/>
              </a:solidFill>
              <a:ea typeface="MS PGothic" panose="020B0600070205080204" pitchFamily="34" charset="-128"/>
            </a:endParaRPr>
          </a:p>
        </p:txBody>
      </p:sp>
      <p:grpSp>
        <p:nvGrpSpPr>
          <p:cNvPr id="163847" name="Group 25"/>
          <p:cNvGrpSpPr>
            <a:grpSpLocks/>
          </p:cNvGrpSpPr>
          <p:nvPr/>
        </p:nvGrpSpPr>
        <p:grpSpPr bwMode="auto">
          <a:xfrm>
            <a:off x="6874116" y="3747376"/>
            <a:ext cx="2261378" cy="131271"/>
            <a:chOff x="3431" y="3546"/>
            <a:chExt cx="1524" cy="89"/>
          </a:xfrm>
        </p:grpSpPr>
        <p:grpSp>
          <p:nvGrpSpPr>
            <p:cNvPr id="163856" name="Group 26"/>
            <p:cNvGrpSpPr>
              <a:grpSpLocks/>
            </p:cNvGrpSpPr>
            <p:nvPr/>
          </p:nvGrpSpPr>
          <p:grpSpPr bwMode="auto">
            <a:xfrm>
              <a:off x="3431" y="3564"/>
              <a:ext cx="376" cy="71"/>
              <a:chOff x="3258" y="3814"/>
              <a:chExt cx="376" cy="71"/>
            </a:xfrm>
          </p:grpSpPr>
          <p:sp>
            <p:nvSpPr>
              <p:cNvPr id="163866" name="Line 27"/>
              <p:cNvSpPr>
                <a:spLocks noChangeShapeType="1"/>
              </p:cNvSpPr>
              <p:nvPr/>
            </p:nvSpPr>
            <p:spPr bwMode="auto">
              <a:xfrm>
                <a:off x="3258" y="3820"/>
                <a:ext cx="371" cy="65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2205"/>
              </a:p>
            </p:txBody>
          </p:sp>
          <p:sp>
            <p:nvSpPr>
              <p:cNvPr id="163867" name="Line 28"/>
              <p:cNvSpPr>
                <a:spLocks noChangeShapeType="1"/>
              </p:cNvSpPr>
              <p:nvPr/>
            </p:nvSpPr>
            <p:spPr bwMode="auto">
              <a:xfrm flipV="1">
                <a:off x="3634" y="3814"/>
                <a:ext cx="0" cy="7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2205"/>
              </a:p>
            </p:txBody>
          </p:sp>
        </p:grpSp>
        <p:grpSp>
          <p:nvGrpSpPr>
            <p:cNvPr id="163857" name="Group 29"/>
            <p:cNvGrpSpPr>
              <a:grpSpLocks/>
            </p:cNvGrpSpPr>
            <p:nvPr/>
          </p:nvGrpSpPr>
          <p:grpSpPr bwMode="auto">
            <a:xfrm>
              <a:off x="3817" y="3561"/>
              <a:ext cx="376" cy="71"/>
              <a:chOff x="3258" y="3814"/>
              <a:chExt cx="376" cy="71"/>
            </a:xfrm>
          </p:grpSpPr>
          <p:sp>
            <p:nvSpPr>
              <p:cNvPr id="163864" name="Line 30"/>
              <p:cNvSpPr>
                <a:spLocks noChangeShapeType="1"/>
              </p:cNvSpPr>
              <p:nvPr/>
            </p:nvSpPr>
            <p:spPr bwMode="auto">
              <a:xfrm>
                <a:off x="3258" y="3820"/>
                <a:ext cx="371" cy="65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2205"/>
              </a:p>
            </p:txBody>
          </p:sp>
          <p:sp>
            <p:nvSpPr>
              <p:cNvPr id="163865" name="Line 31"/>
              <p:cNvSpPr>
                <a:spLocks noChangeShapeType="1"/>
              </p:cNvSpPr>
              <p:nvPr/>
            </p:nvSpPr>
            <p:spPr bwMode="auto">
              <a:xfrm flipV="1">
                <a:off x="3634" y="3814"/>
                <a:ext cx="0" cy="7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2205"/>
              </a:p>
            </p:txBody>
          </p:sp>
        </p:grpSp>
        <p:grpSp>
          <p:nvGrpSpPr>
            <p:cNvPr id="163858" name="Group 32"/>
            <p:cNvGrpSpPr>
              <a:grpSpLocks/>
            </p:cNvGrpSpPr>
            <p:nvPr/>
          </p:nvGrpSpPr>
          <p:grpSpPr bwMode="auto">
            <a:xfrm>
              <a:off x="4200" y="3556"/>
              <a:ext cx="376" cy="71"/>
              <a:chOff x="3258" y="3814"/>
              <a:chExt cx="376" cy="71"/>
            </a:xfrm>
          </p:grpSpPr>
          <p:sp>
            <p:nvSpPr>
              <p:cNvPr id="163862" name="Line 33"/>
              <p:cNvSpPr>
                <a:spLocks noChangeShapeType="1"/>
              </p:cNvSpPr>
              <p:nvPr/>
            </p:nvSpPr>
            <p:spPr bwMode="auto">
              <a:xfrm>
                <a:off x="3258" y="3820"/>
                <a:ext cx="371" cy="65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2205"/>
              </a:p>
            </p:txBody>
          </p:sp>
          <p:sp>
            <p:nvSpPr>
              <p:cNvPr id="163863" name="Line 34"/>
              <p:cNvSpPr>
                <a:spLocks noChangeShapeType="1"/>
              </p:cNvSpPr>
              <p:nvPr/>
            </p:nvSpPr>
            <p:spPr bwMode="auto">
              <a:xfrm flipV="1">
                <a:off x="3634" y="3814"/>
                <a:ext cx="0" cy="7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2205"/>
              </a:p>
            </p:txBody>
          </p:sp>
        </p:grpSp>
        <p:grpSp>
          <p:nvGrpSpPr>
            <p:cNvPr id="163859" name="Group 35"/>
            <p:cNvGrpSpPr>
              <a:grpSpLocks/>
            </p:cNvGrpSpPr>
            <p:nvPr/>
          </p:nvGrpSpPr>
          <p:grpSpPr bwMode="auto">
            <a:xfrm>
              <a:off x="4579" y="3546"/>
              <a:ext cx="376" cy="71"/>
              <a:chOff x="3258" y="3814"/>
              <a:chExt cx="376" cy="71"/>
            </a:xfrm>
          </p:grpSpPr>
          <p:sp>
            <p:nvSpPr>
              <p:cNvPr id="163860" name="Line 36"/>
              <p:cNvSpPr>
                <a:spLocks noChangeShapeType="1"/>
              </p:cNvSpPr>
              <p:nvPr/>
            </p:nvSpPr>
            <p:spPr bwMode="auto">
              <a:xfrm>
                <a:off x="3258" y="3820"/>
                <a:ext cx="371" cy="65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2205"/>
              </a:p>
            </p:txBody>
          </p:sp>
          <p:sp>
            <p:nvSpPr>
              <p:cNvPr id="163861" name="Line 37"/>
              <p:cNvSpPr>
                <a:spLocks noChangeShapeType="1"/>
              </p:cNvSpPr>
              <p:nvPr/>
            </p:nvSpPr>
            <p:spPr bwMode="auto">
              <a:xfrm flipV="1">
                <a:off x="3634" y="3814"/>
                <a:ext cx="0" cy="7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2205"/>
              </a:p>
            </p:txBody>
          </p:sp>
        </p:grpSp>
      </p:grpSp>
      <p:sp>
        <p:nvSpPr>
          <p:cNvPr id="163848" name="Line 38"/>
          <p:cNvSpPr>
            <a:spLocks noChangeShapeType="1"/>
          </p:cNvSpPr>
          <p:nvPr/>
        </p:nvSpPr>
        <p:spPr bwMode="auto">
          <a:xfrm>
            <a:off x="7040394" y="3614354"/>
            <a:ext cx="771879" cy="136523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205"/>
          </a:p>
        </p:txBody>
      </p:sp>
      <p:sp>
        <p:nvSpPr>
          <p:cNvPr id="163849" name="Line 39"/>
          <p:cNvSpPr>
            <a:spLocks noChangeShapeType="1"/>
          </p:cNvSpPr>
          <p:nvPr/>
        </p:nvSpPr>
        <p:spPr bwMode="auto">
          <a:xfrm>
            <a:off x="8097571" y="3588099"/>
            <a:ext cx="789382" cy="148775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205"/>
          </a:p>
        </p:txBody>
      </p:sp>
      <p:sp>
        <p:nvSpPr>
          <p:cNvPr id="163850" name="Line 40"/>
          <p:cNvSpPr>
            <a:spLocks noChangeShapeType="1"/>
          </p:cNvSpPr>
          <p:nvPr/>
        </p:nvSpPr>
        <p:spPr bwMode="auto">
          <a:xfrm>
            <a:off x="7507722" y="3582849"/>
            <a:ext cx="791132" cy="148774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205"/>
          </a:p>
        </p:txBody>
      </p:sp>
      <p:sp>
        <p:nvSpPr>
          <p:cNvPr id="1114153" name="Text Box 41"/>
          <p:cNvSpPr txBox="1">
            <a:spLocks noChangeArrowheads="1"/>
          </p:cNvSpPr>
          <p:nvPr/>
        </p:nvSpPr>
        <p:spPr bwMode="auto">
          <a:xfrm>
            <a:off x="7134224" y="3213536"/>
            <a:ext cx="617477" cy="437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ru-RU" altLang="ru-RU" sz="2242">
                <a:solidFill>
                  <a:srgbClr val="4F3EF2"/>
                </a:solidFill>
                <a:ea typeface="MS PGothic" panose="020B0600070205080204" pitchFamily="34" charset="-128"/>
              </a:rPr>
              <a:t>СИ</a:t>
            </a:r>
          </a:p>
        </p:txBody>
      </p:sp>
      <p:sp>
        <p:nvSpPr>
          <p:cNvPr id="163852" name="Line 42"/>
          <p:cNvSpPr>
            <a:spLocks noChangeShapeType="1"/>
          </p:cNvSpPr>
          <p:nvPr/>
        </p:nvSpPr>
        <p:spPr bwMode="auto">
          <a:xfrm flipH="1" flipV="1">
            <a:off x="6807606" y="1864062"/>
            <a:ext cx="976663" cy="144574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sz="2205"/>
          </a:p>
        </p:txBody>
      </p:sp>
      <p:pic>
        <p:nvPicPr>
          <p:cNvPr id="163853" name="Picture 43" descr="Fig_cir500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" t="20927" r="57544" b="20927"/>
          <a:stretch>
            <a:fillRect/>
          </a:stretch>
        </p:blipFill>
        <p:spPr bwMode="auto">
          <a:xfrm>
            <a:off x="6270265" y="4689033"/>
            <a:ext cx="1326722" cy="1463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54" name="Picture 44" descr="Fig_ante500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" t="20859" r="30321" b="20859"/>
          <a:stretch>
            <a:fillRect/>
          </a:stretch>
        </p:blipFill>
        <p:spPr bwMode="auto">
          <a:xfrm>
            <a:off x="7884035" y="4689034"/>
            <a:ext cx="2126606" cy="1366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6E5800-3739-4A01-B6EE-4EF9C7D48A50}" type="slidenum">
              <a:rPr lang="ru-RU">
                <a:solidFill>
                  <a:schemeClr val="accent1"/>
                </a:solidFill>
              </a:rPr>
              <a:pPr>
                <a:defRPr/>
              </a:pPr>
              <a:t>14</a:t>
            </a:fld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94424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516" name="Rectangle 87"/>
          <p:cNvSpPr>
            <a:spLocks noChangeArrowheads="1"/>
          </p:cNvSpPr>
          <p:nvPr/>
        </p:nvSpPr>
        <p:spPr bwMode="auto">
          <a:xfrm>
            <a:off x="2972715" y="393816"/>
            <a:ext cx="5651694" cy="25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l" defTabSz="100012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100012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100012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100012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100012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ru-RU" sz="1681" dirty="0" smtClean="0">
                <a:solidFill>
                  <a:srgbClr val="141DD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Standard beam pipes of </a:t>
            </a:r>
            <a:r>
              <a:rPr lang="en-US" altLang="ru-RU" sz="1681" dirty="0" err="1" smtClean="0">
                <a:solidFill>
                  <a:srgbClr val="141DD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SuperKEKB</a:t>
            </a:r>
            <a:endParaRPr lang="ru-RU" altLang="ru-RU" sz="1681" dirty="0">
              <a:solidFill>
                <a:srgbClr val="141DD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88518" name="Freeform 92"/>
          <p:cNvSpPr>
            <a:spLocks noEditPoints="1"/>
          </p:cNvSpPr>
          <p:nvPr/>
        </p:nvSpPr>
        <p:spPr bwMode="auto">
          <a:xfrm>
            <a:off x="753345" y="248542"/>
            <a:ext cx="703617" cy="845392"/>
          </a:xfrm>
          <a:custGeom>
            <a:avLst/>
            <a:gdLst>
              <a:gd name="T0" fmla="*/ 333375 w 79"/>
              <a:gd name="T1" fmla="*/ 504825 h 95"/>
              <a:gd name="T2" fmla="*/ 38100 w 79"/>
              <a:gd name="T3" fmla="*/ 285750 h 95"/>
              <a:gd name="T4" fmla="*/ 314325 w 79"/>
              <a:gd name="T5" fmla="*/ 428625 h 95"/>
              <a:gd name="T6" fmla="*/ 285750 w 79"/>
              <a:gd name="T7" fmla="*/ 323850 h 95"/>
              <a:gd name="T8" fmla="*/ 352425 w 79"/>
              <a:gd name="T9" fmla="*/ 400050 h 95"/>
              <a:gd name="T10" fmla="*/ 371475 w 79"/>
              <a:gd name="T11" fmla="*/ 0 h 95"/>
              <a:gd name="T12" fmla="*/ 409575 w 79"/>
              <a:gd name="T13" fmla="*/ 390525 h 95"/>
              <a:gd name="T14" fmla="*/ 523875 w 79"/>
              <a:gd name="T15" fmla="*/ 238125 h 95"/>
              <a:gd name="T16" fmla="*/ 447675 w 79"/>
              <a:gd name="T17" fmla="*/ 419100 h 95"/>
              <a:gd name="T18" fmla="*/ 695325 w 79"/>
              <a:gd name="T19" fmla="*/ 257175 h 95"/>
              <a:gd name="T20" fmla="*/ 428625 w 79"/>
              <a:gd name="T21" fmla="*/ 504825 h 95"/>
              <a:gd name="T22" fmla="*/ 333375 w 79"/>
              <a:gd name="T23" fmla="*/ 504825 h 95"/>
              <a:gd name="T24" fmla="*/ 752475 w 79"/>
              <a:gd name="T25" fmla="*/ 800100 h 95"/>
              <a:gd name="T26" fmla="*/ 590550 w 79"/>
              <a:gd name="T27" fmla="*/ 542925 h 95"/>
              <a:gd name="T28" fmla="*/ 628650 w 79"/>
              <a:gd name="T29" fmla="*/ 542925 h 95"/>
              <a:gd name="T30" fmla="*/ 752475 w 79"/>
              <a:gd name="T31" fmla="*/ 742950 h 95"/>
              <a:gd name="T32" fmla="*/ 752475 w 79"/>
              <a:gd name="T33" fmla="*/ 800100 h 95"/>
              <a:gd name="T34" fmla="*/ 723900 w 79"/>
              <a:gd name="T35" fmla="*/ 895350 h 95"/>
              <a:gd name="T36" fmla="*/ 523875 w 79"/>
              <a:gd name="T37" fmla="*/ 590550 h 95"/>
              <a:gd name="T38" fmla="*/ 161925 w 79"/>
              <a:gd name="T39" fmla="*/ 590550 h 95"/>
              <a:gd name="T40" fmla="*/ 0 w 79"/>
              <a:gd name="T41" fmla="*/ 333375 h 95"/>
              <a:gd name="T42" fmla="*/ 28575 w 79"/>
              <a:gd name="T43" fmla="*/ 333375 h 95"/>
              <a:gd name="T44" fmla="*/ 200025 w 79"/>
              <a:gd name="T45" fmla="*/ 533400 h 95"/>
              <a:gd name="T46" fmla="*/ 552450 w 79"/>
              <a:gd name="T47" fmla="*/ 533400 h 95"/>
              <a:gd name="T48" fmla="*/ 752475 w 79"/>
              <a:gd name="T49" fmla="*/ 847725 h 95"/>
              <a:gd name="T50" fmla="*/ 752475 w 79"/>
              <a:gd name="T51" fmla="*/ 895350 h 95"/>
              <a:gd name="T52" fmla="*/ 723900 w 79"/>
              <a:gd name="T53" fmla="*/ 895350 h 95"/>
              <a:gd name="T54" fmla="*/ 638175 w 79"/>
              <a:gd name="T55" fmla="*/ 895350 h 95"/>
              <a:gd name="T56" fmla="*/ 495300 w 79"/>
              <a:gd name="T57" fmla="*/ 657225 h 95"/>
              <a:gd name="T58" fmla="*/ 200025 w 79"/>
              <a:gd name="T59" fmla="*/ 657225 h 95"/>
              <a:gd name="T60" fmla="*/ 171450 w 79"/>
              <a:gd name="T61" fmla="*/ 628650 h 95"/>
              <a:gd name="T62" fmla="*/ 504825 w 79"/>
              <a:gd name="T63" fmla="*/ 628650 h 95"/>
              <a:gd name="T64" fmla="*/ 676275 w 79"/>
              <a:gd name="T65" fmla="*/ 895350 h 95"/>
              <a:gd name="T66" fmla="*/ 638175 w 79"/>
              <a:gd name="T67" fmla="*/ 895350 h 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79"/>
              <a:gd name="T103" fmla="*/ 0 h 95"/>
              <a:gd name="T104" fmla="*/ 79 w 79"/>
              <a:gd name="T105" fmla="*/ 95 h 9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79" h="95">
                <a:moveTo>
                  <a:pt x="35" y="53"/>
                </a:moveTo>
                <a:lnTo>
                  <a:pt x="4" y="30"/>
                </a:lnTo>
                <a:lnTo>
                  <a:pt x="33" y="45"/>
                </a:lnTo>
                <a:lnTo>
                  <a:pt x="30" y="34"/>
                </a:lnTo>
                <a:lnTo>
                  <a:pt x="37" y="42"/>
                </a:lnTo>
                <a:lnTo>
                  <a:pt x="39" y="0"/>
                </a:lnTo>
                <a:lnTo>
                  <a:pt x="43" y="41"/>
                </a:lnTo>
                <a:lnTo>
                  <a:pt x="55" y="25"/>
                </a:lnTo>
                <a:lnTo>
                  <a:pt x="47" y="44"/>
                </a:lnTo>
                <a:lnTo>
                  <a:pt x="73" y="27"/>
                </a:lnTo>
                <a:lnTo>
                  <a:pt x="45" y="53"/>
                </a:lnTo>
                <a:cubicBezTo>
                  <a:pt x="42" y="53"/>
                  <a:pt x="38" y="53"/>
                  <a:pt x="35" y="53"/>
                </a:cubicBezTo>
                <a:close/>
                <a:moveTo>
                  <a:pt x="79" y="84"/>
                </a:moveTo>
                <a:lnTo>
                  <a:pt x="62" y="57"/>
                </a:lnTo>
                <a:lnTo>
                  <a:pt x="66" y="57"/>
                </a:lnTo>
                <a:lnTo>
                  <a:pt x="79" y="78"/>
                </a:lnTo>
                <a:lnTo>
                  <a:pt x="79" y="84"/>
                </a:lnTo>
                <a:close/>
                <a:moveTo>
                  <a:pt x="76" y="94"/>
                </a:moveTo>
                <a:lnTo>
                  <a:pt x="55" y="62"/>
                </a:lnTo>
                <a:lnTo>
                  <a:pt x="17" y="62"/>
                </a:lnTo>
                <a:lnTo>
                  <a:pt x="0" y="35"/>
                </a:lnTo>
                <a:lnTo>
                  <a:pt x="3" y="35"/>
                </a:lnTo>
                <a:lnTo>
                  <a:pt x="21" y="56"/>
                </a:lnTo>
                <a:lnTo>
                  <a:pt x="58" y="56"/>
                </a:lnTo>
                <a:lnTo>
                  <a:pt x="79" y="89"/>
                </a:lnTo>
                <a:lnTo>
                  <a:pt x="79" y="94"/>
                </a:lnTo>
                <a:cubicBezTo>
                  <a:pt x="79" y="95"/>
                  <a:pt x="76" y="94"/>
                  <a:pt x="76" y="94"/>
                </a:cubicBezTo>
                <a:close/>
                <a:moveTo>
                  <a:pt x="67" y="94"/>
                </a:moveTo>
                <a:lnTo>
                  <a:pt x="52" y="69"/>
                </a:lnTo>
                <a:lnTo>
                  <a:pt x="21" y="69"/>
                </a:lnTo>
                <a:lnTo>
                  <a:pt x="18" y="66"/>
                </a:lnTo>
                <a:lnTo>
                  <a:pt x="53" y="66"/>
                </a:lnTo>
                <a:lnTo>
                  <a:pt x="71" y="94"/>
                </a:lnTo>
                <a:cubicBezTo>
                  <a:pt x="70" y="94"/>
                  <a:pt x="69" y="94"/>
                  <a:pt x="67" y="9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ru-RU" altLang="ru-RU" sz="1869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65892" name="Line 93"/>
          <p:cNvSpPr>
            <a:spLocks noChangeShapeType="1"/>
          </p:cNvSpPr>
          <p:nvPr/>
        </p:nvSpPr>
        <p:spPr bwMode="auto">
          <a:xfrm>
            <a:off x="1695001" y="729872"/>
            <a:ext cx="8408404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2205"/>
          </a:p>
        </p:txBody>
      </p:sp>
      <p:sp>
        <p:nvSpPr>
          <p:cNvPr id="1088520" name="Text Box 8"/>
          <p:cNvSpPr txBox="1">
            <a:spLocks noChangeArrowheads="1"/>
          </p:cNvSpPr>
          <p:nvPr/>
        </p:nvSpPr>
        <p:spPr bwMode="auto">
          <a:xfrm>
            <a:off x="618572" y="1450993"/>
            <a:ext cx="3161028" cy="2393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ru-RU" sz="1869" dirty="0" smtClean="0">
                <a:solidFill>
                  <a:srgbClr val="990000"/>
                </a:solidFill>
                <a:ea typeface="MS PGothic" panose="020B0600070205080204" pitchFamily="34" charset="-128"/>
              </a:rPr>
              <a:t>BINP produced:</a:t>
            </a:r>
            <a:endParaRPr lang="en-US" altLang="ru-RU" sz="1869" dirty="0">
              <a:solidFill>
                <a:srgbClr val="990000"/>
              </a:solidFill>
              <a:ea typeface="MS PGothic" panose="020B0600070205080204" pitchFamily="34" charset="-128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ru-RU" sz="1869" dirty="0">
                <a:solidFill>
                  <a:srgbClr val="990000"/>
                </a:solidFill>
                <a:ea typeface="MS PGothic" panose="020B0600070205080204" pitchFamily="34" charset="-128"/>
              </a:rPr>
              <a:t>Type-Q    </a:t>
            </a:r>
            <a:r>
              <a:rPr lang="en-US" altLang="ru-RU" sz="1869" dirty="0">
                <a:solidFill>
                  <a:srgbClr val="141DD0"/>
                </a:solidFill>
                <a:ea typeface="MS PGothic" panose="020B0600070205080204" pitchFamily="34" charset="-128"/>
              </a:rPr>
              <a:t>318</a:t>
            </a:r>
            <a:r>
              <a:rPr lang="en-US" altLang="ru-RU" sz="1869" dirty="0">
                <a:solidFill>
                  <a:srgbClr val="FF0000"/>
                </a:solidFill>
                <a:ea typeface="MS PGothic" panose="020B0600070205080204" pitchFamily="34" charset="-128"/>
              </a:rPr>
              <a:t> </a:t>
            </a:r>
            <a:r>
              <a:rPr lang="en-US" altLang="ru-RU" sz="1869" dirty="0">
                <a:solidFill>
                  <a:srgbClr val="990000"/>
                </a:solidFill>
                <a:ea typeface="MS PGothic" panose="020B0600070205080204" pitchFamily="34" charset="-128"/>
              </a:rPr>
              <a:t>chambers</a:t>
            </a:r>
          </a:p>
          <a:p>
            <a:pPr>
              <a:spcBef>
                <a:spcPct val="50000"/>
              </a:spcBef>
              <a:defRPr/>
            </a:pPr>
            <a:r>
              <a:rPr lang="en-US" altLang="ru-RU" sz="1869" dirty="0">
                <a:solidFill>
                  <a:srgbClr val="990000"/>
                </a:solidFill>
                <a:ea typeface="MS PGothic" panose="020B0600070205080204" pitchFamily="34" charset="-128"/>
              </a:rPr>
              <a:t>Type-B    </a:t>
            </a:r>
            <a:r>
              <a:rPr lang="en-US" altLang="ru-RU" sz="1869" dirty="0">
                <a:solidFill>
                  <a:srgbClr val="141DD0"/>
                </a:solidFill>
                <a:ea typeface="MS PGothic" panose="020B0600070205080204" pitchFamily="34" charset="-128"/>
              </a:rPr>
              <a:t>108</a:t>
            </a:r>
            <a:r>
              <a:rPr lang="en-US" altLang="ru-RU" sz="1869" dirty="0">
                <a:solidFill>
                  <a:srgbClr val="990000"/>
                </a:solidFill>
                <a:ea typeface="MS PGothic" panose="020B0600070205080204" pitchFamily="34" charset="-128"/>
              </a:rPr>
              <a:t> chamber</a:t>
            </a:r>
          </a:p>
          <a:p>
            <a:pPr>
              <a:spcBef>
                <a:spcPct val="50000"/>
              </a:spcBef>
              <a:defRPr/>
            </a:pPr>
            <a:r>
              <a:rPr lang="en-US" altLang="ru-RU" sz="1869" dirty="0">
                <a:solidFill>
                  <a:srgbClr val="990000"/>
                </a:solidFill>
                <a:ea typeface="MS PGothic" panose="020B0600070205080204" pitchFamily="34" charset="-128"/>
              </a:rPr>
              <a:t>Type-S     </a:t>
            </a:r>
            <a:r>
              <a:rPr lang="en-US" altLang="ru-RU" sz="1869" dirty="0">
                <a:solidFill>
                  <a:srgbClr val="141DD0"/>
                </a:solidFill>
                <a:ea typeface="MS PGothic" panose="020B0600070205080204" pitchFamily="34" charset="-128"/>
              </a:rPr>
              <a:t>276</a:t>
            </a:r>
            <a:r>
              <a:rPr lang="en-US" altLang="ru-RU" sz="1869" dirty="0">
                <a:solidFill>
                  <a:srgbClr val="990000"/>
                </a:solidFill>
                <a:ea typeface="MS PGothic" panose="020B0600070205080204" pitchFamily="34" charset="-128"/>
              </a:rPr>
              <a:t> chambers</a:t>
            </a:r>
          </a:p>
          <a:p>
            <a:pPr>
              <a:spcBef>
                <a:spcPct val="50000"/>
              </a:spcBef>
              <a:defRPr/>
            </a:pPr>
            <a:r>
              <a:rPr lang="en-US" altLang="ru-RU" sz="1869" dirty="0">
                <a:solidFill>
                  <a:srgbClr val="990000"/>
                </a:solidFill>
                <a:ea typeface="MS PGothic" panose="020B0600070205080204" pitchFamily="34" charset="-128"/>
              </a:rPr>
              <a:t>in total    </a:t>
            </a:r>
            <a:r>
              <a:rPr lang="en-US" altLang="ru-RU" sz="1869" dirty="0">
                <a:solidFill>
                  <a:srgbClr val="141DD0"/>
                </a:solidFill>
                <a:ea typeface="MS PGothic" panose="020B0600070205080204" pitchFamily="34" charset="-128"/>
              </a:rPr>
              <a:t>702</a:t>
            </a:r>
            <a:r>
              <a:rPr lang="en-US" altLang="ru-RU" sz="1869" dirty="0">
                <a:solidFill>
                  <a:srgbClr val="990000"/>
                </a:solidFill>
                <a:ea typeface="MS PGothic" panose="020B0600070205080204" pitchFamily="34" charset="-128"/>
              </a:rPr>
              <a:t> vacuum chambers during </a:t>
            </a:r>
            <a:r>
              <a:rPr lang="en-US" altLang="ru-RU" sz="1869" dirty="0">
                <a:solidFill>
                  <a:srgbClr val="141DD0"/>
                </a:solidFill>
                <a:ea typeface="MS PGothic" panose="020B0600070205080204" pitchFamily="34" charset="-128"/>
              </a:rPr>
              <a:t>21</a:t>
            </a:r>
            <a:r>
              <a:rPr lang="en-US" altLang="ru-RU" sz="1869" dirty="0">
                <a:solidFill>
                  <a:srgbClr val="990000"/>
                </a:solidFill>
                <a:ea typeface="MS PGothic" panose="020B0600070205080204" pitchFamily="34" charset="-128"/>
              </a:rPr>
              <a:t> months</a:t>
            </a:r>
            <a:endParaRPr lang="ru-RU" altLang="ru-RU" sz="1869" dirty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pic>
        <p:nvPicPr>
          <p:cNvPr id="16589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78" y="4452744"/>
            <a:ext cx="5497668" cy="245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5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232" y="4321472"/>
            <a:ext cx="4267212" cy="257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6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150" y="1305718"/>
            <a:ext cx="6325556" cy="267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7F8DD0-0BE3-4BE7-B787-7249EEC662F0}" type="slidenum">
              <a:rPr lang="ru-RU">
                <a:solidFill>
                  <a:schemeClr val="accent1"/>
                </a:solidFill>
              </a:rPr>
              <a:pPr>
                <a:defRPr/>
              </a:pPr>
              <a:t>15</a:t>
            </a:fld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488116"/>
      </p:ext>
    </p:extLst>
  </p:cSld>
  <p:clrMapOvr>
    <a:masterClrMapping/>
  </p:clrMapOvr>
  <p:transition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138" name="Rectangle 87"/>
          <p:cNvSpPr>
            <a:spLocks noChangeArrowheads="1"/>
          </p:cNvSpPr>
          <p:nvPr/>
        </p:nvSpPr>
        <p:spPr bwMode="auto">
          <a:xfrm>
            <a:off x="354278" y="619603"/>
            <a:ext cx="2544925" cy="40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l" defTabSz="100012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100012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100012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100012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100012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ru-RU" sz="1308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BINP</a:t>
            </a:r>
            <a:endParaRPr lang="ru-RU" altLang="ru-RU" sz="1308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algn="ctr" eaLnBrk="1" hangingPunct="1">
              <a:defRPr/>
            </a:pPr>
            <a:endParaRPr lang="ru-RU" altLang="ru-RU" sz="1308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115139" name="Freeform 92"/>
          <p:cNvSpPr>
            <a:spLocks noEditPoints="1"/>
          </p:cNvSpPr>
          <p:nvPr/>
        </p:nvSpPr>
        <p:spPr bwMode="auto">
          <a:xfrm>
            <a:off x="753345" y="248542"/>
            <a:ext cx="703617" cy="845392"/>
          </a:xfrm>
          <a:custGeom>
            <a:avLst/>
            <a:gdLst>
              <a:gd name="T0" fmla="*/ 333375 w 79"/>
              <a:gd name="T1" fmla="*/ 504825 h 95"/>
              <a:gd name="T2" fmla="*/ 38100 w 79"/>
              <a:gd name="T3" fmla="*/ 285750 h 95"/>
              <a:gd name="T4" fmla="*/ 314325 w 79"/>
              <a:gd name="T5" fmla="*/ 428625 h 95"/>
              <a:gd name="T6" fmla="*/ 285750 w 79"/>
              <a:gd name="T7" fmla="*/ 323850 h 95"/>
              <a:gd name="T8" fmla="*/ 352425 w 79"/>
              <a:gd name="T9" fmla="*/ 400050 h 95"/>
              <a:gd name="T10" fmla="*/ 371475 w 79"/>
              <a:gd name="T11" fmla="*/ 0 h 95"/>
              <a:gd name="T12" fmla="*/ 409575 w 79"/>
              <a:gd name="T13" fmla="*/ 390525 h 95"/>
              <a:gd name="T14" fmla="*/ 523875 w 79"/>
              <a:gd name="T15" fmla="*/ 238125 h 95"/>
              <a:gd name="T16" fmla="*/ 447675 w 79"/>
              <a:gd name="T17" fmla="*/ 419100 h 95"/>
              <a:gd name="T18" fmla="*/ 695325 w 79"/>
              <a:gd name="T19" fmla="*/ 257175 h 95"/>
              <a:gd name="T20" fmla="*/ 428625 w 79"/>
              <a:gd name="T21" fmla="*/ 504825 h 95"/>
              <a:gd name="T22" fmla="*/ 333375 w 79"/>
              <a:gd name="T23" fmla="*/ 504825 h 95"/>
              <a:gd name="T24" fmla="*/ 752475 w 79"/>
              <a:gd name="T25" fmla="*/ 800100 h 95"/>
              <a:gd name="T26" fmla="*/ 590550 w 79"/>
              <a:gd name="T27" fmla="*/ 542925 h 95"/>
              <a:gd name="T28" fmla="*/ 628650 w 79"/>
              <a:gd name="T29" fmla="*/ 542925 h 95"/>
              <a:gd name="T30" fmla="*/ 752475 w 79"/>
              <a:gd name="T31" fmla="*/ 742950 h 95"/>
              <a:gd name="T32" fmla="*/ 752475 w 79"/>
              <a:gd name="T33" fmla="*/ 800100 h 95"/>
              <a:gd name="T34" fmla="*/ 723900 w 79"/>
              <a:gd name="T35" fmla="*/ 895350 h 95"/>
              <a:gd name="T36" fmla="*/ 523875 w 79"/>
              <a:gd name="T37" fmla="*/ 590550 h 95"/>
              <a:gd name="T38" fmla="*/ 161925 w 79"/>
              <a:gd name="T39" fmla="*/ 590550 h 95"/>
              <a:gd name="T40" fmla="*/ 0 w 79"/>
              <a:gd name="T41" fmla="*/ 333375 h 95"/>
              <a:gd name="T42" fmla="*/ 28575 w 79"/>
              <a:gd name="T43" fmla="*/ 333375 h 95"/>
              <a:gd name="T44" fmla="*/ 200025 w 79"/>
              <a:gd name="T45" fmla="*/ 533400 h 95"/>
              <a:gd name="T46" fmla="*/ 552450 w 79"/>
              <a:gd name="T47" fmla="*/ 533400 h 95"/>
              <a:gd name="T48" fmla="*/ 752475 w 79"/>
              <a:gd name="T49" fmla="*/ 847725 h 95"/>
              <a:gd name="T50" fmla="*/ 752475 w 79"/>
              <a:gd name="T51" fmla="*/ 895350 h 95"/>
              <a:gd name="T52" fmla="*/ 723900 w 79"/>
              <a:gd name="T53" fmla="*/ 895350 h 95"/>
              <a:gd name="T54" fmla="*/ 638175 w 79"/>
              <a:gd name="T55" fmla="*/ 895350 h 95"/>
              <a:gd name="T56" fmla="*/ 495300 w 79"/>
              <a:gd name="T57" fmla="*/ 657225 h 95"/>
              <a:gd name="T58" fmla="*/ 200025 w 79"/>
              <a:gd name="T59" fmla="*/ 657225 h 95"/>
              <a:gd name="T60" fmla="*/ 171450 w 79"/>
              <a:gd name="T61" fmla="*/ 628650 h 95"/>
              <a:gd name="T62" fmla="*/ 504825 w 79"/>
              <a:gd name="T63" fmla="*/ 628650 h 95"/>
              <a:gd name="T64" fmla="*/ 676275 w 79"/>
              <a:gd name="T65" fmla="*/ 895350 h 95"/>
              <a:gd name="T66" fmla="*/ 638175 w 79"/>
              <a:gd name="T67" fmla="*/ 895350 h 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79"/>
              <a:gd name="T103" fmla="*/ 0 h 95"/>
              <a:gd name="T104" fmla="*/ 79 w 79"/>
              <a:gd name="T105" fmla="*/ 95 h 9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79" h="95">
                <a:moveTo>
                  <a:pt x="35" y="53"/>
                </a:moveTo>
                <a:lnTo>
                  <a:pt x="4" y="30"/>
                </a:lnTo>
                <a:lnTo>
                  <a:pt x="33" y="45"/>
                </a:lnTo>
                <a:lnTo>
                  <a:pt x="30" y="34"/>
                </a:lnTo>
                <a:lnTo>
                  <a:pt x="37" y="42"/>
                </a:lnTo>
                <a:lnTo>
                  <a:pt x="39" y="0"/>
                </a:lnTo>
                <a:lnTo>
                  <a:pt x="43" y="41"/>
                </a:lnTo>
                <a:lnTo>
                  <a:pt x="55" y="25"/>
                </a:lnTo>
                <a:lnTo>
                  <a:pt x="47" y="44"/>
                </a:lnTo>
                <a:lnTo>
                  <a:pt x="73" y="27"/>
                </a:lnTo>
                <a:lnTo>
                  <a:pt x="45" y="53"/>
                </a:lnTo>
                <a:cubicBezTo>
                  <a:pt x="42" y="53"/>
                  <a:pt x="38" y="53"/>
                  <a:pt x="35" y="53"/>
                </a:cubicBezTo>
                <a:close/>
                <a:moveTo>
                  <a:pt x="79" y="84"/>
                </a:moveTo>
                <a:lnTo>
                  <a:pt x="62" y="57"/>
                </a:lnTo>
                <a:lnTo>
                  <a:pt x="66" y="57"/>
                </a:lnTo>
                <a:lnTo>
                  <a:pt x="79" y="78"/>
                </a:lnTo>
                <a:lnTo>
                  <a:pt x="79" y="84"/>
                </a:lnTo>
                <a:close/>
                <a:moveTo>
                  <a:pt x="76" y="94"/>
                </a:moveTo>
                <a:lnTo>
                  <a:pt x="55" y="62"/>
                </a:lnTo>
                <a:lnTo>
                  <a:pt x="17" y="62"/>
                </a:lnTo>
                <a:lnTo>
                  <a:pt x="0" y="35"/>
                </a:lnTo>
                <a:lnTo>
                  <a:pt x="3" y="35"/>
                </a:lnTo>
                <a:lnTo>
                  <a:pt x="21" y="56"/>
                </a:lnTo>
                <a:lnTo>
                  <a:pt x="58" y="56"/>
                </a:lnTo>
                <a:lnTo>
                  <a:pt x="79" y="89"/>
                </a:lnTo>
                <a:lnTo>
                  <a:pt x="79" y="94"/>
                </a:lnTo>
                <a:cubicBezTo>
                  <a:pt x="79" y="95"/>
                  <a:pt x="76" y="94"/>
                  <a:pt x="76" y="94"/>
                </a:cubicBezTo>
                <a:close/>
                <a:moveTo>
                  <a:pt x="67" y="94"/>
                </a:moveTo>
                <a:lnTo>
                  <a:pt x="52" y="69"/>
                </a:lnTo>
                <a:lnTo>
                  <a:pt x="21" y="69"/>
                </a:lnTo>
                <a:lnTo>
                  <a:pt x="18" y="66"/>
                </a:lnTo>
                <a:lnTo>
                  <a:pt x="53" y="66"/>
                </a:lnTo>
                <a:lnTo>
                  <a:pt x="71" y="94"/>
                </a:lnTo>
                <a:cubicBezTo>
                  <a:pt x="70" y="94"/>
                  <a:pt x="69" y="94"/>
                  <a:pt x="67" y="9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ru-RU" altLang="ru-RU" sz="1869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115141" name="Text Box 5"/>
          <p:cNvSpPr txBox="1">
            <a:spLocks noChangeArrowheads="1"/>
          </p:cNvSpPr>
          <p:nvPr/>
        </p:nvSpPr>
        <p:spPr bwMode="auto">
          <a:xfrm>
            <a:off x="1266180" y="115519"/>
            <a:ext cx="8098602" cy="99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altLang="ru-RU" sz="3087" dirty="0" smtClean="0">
                <a:solidFill>
                  <a:srgbClr val="002060"/>
                </a:solidFill>
                <a:ea typeface="MS PGothic" panose="020B0600070205080204" pitchFamily="34" charset="-128"/>
              </a:rPr>
              <a:t>First concept of CT beam pipe</a:t>
            </a:r>
            <a:endParaRPr lang="en-US" altLang="ru-RU" sz="3087" dirty="0">
              <a:solidFill>
                <a:srgbClr val="002060"/>
              </a:solidFill>
              <a:ea typeface="MS PGothic" panose="020B0600070205080204" pitchFamily="34" charset="-128"/>
            </a:endParaRPr>
          </a:p>
          <a:p>
            <a:pPr algn="just">
              <a:spcBef>
                <a:spcPct val="50000"/>
              </a:spcBef>
              <a:defRPr/>
            </a:pPr>
            <a:r>
              <a:rPr lang="en-US" altLang="ru-RU" sz="1869" dirty="0">
                <a:solidFill>
                  <a:srgbClr val="800000"/>
                </a:solidFill>
                <a:ea typeface="MS PGothic" panose="020B0600070205080204" pitchFamily="34" charset="-128"/>
              </a:rPr>
              <a:t>	</a:t>
            </a:r>
            <a:endParaRPr lang="ru-RU" altLang="ru-RU" sz="1869" dirty="0">
              <a:solidFill>
                <a:srgbClr val="800000"/>
              </a:solidFill>
              <a:ea typeface="MS PGothic" panose="020B0600070205080204" pitchFamily="34" charset="-128"/>
            </a:endParaRPr>
          </a:p>
        </p:txBody>
      </p:sp>
      <p:pic>
        <p:nvPicPr>
          <p:cNvPr id="166917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358" y="712370"/>
            <a:ext cx="5700702" cy="477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5918457" y="2782964"/>
            <a:ext cx="1524504" cy="23804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205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53345" y="5788219"/>
            <a:ext cx="8928241" cy="117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15039" indent="-315039" algn="just">
              <a:spcBef>
                <a:spcPct val="50000"/>
              </a:spcBef>
              <a:buFontTx/>
              <a:buChar char="-"/>
              <a:defRPr/>
            </a:pPr>
            <a:r>
              <a:rPr lang="en-US" altLang="ru-RU" sz="1764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Photon flux in beam space must be less than 2% of direct SR photon flux</a:t>
            </a:r>
          </a:p>
          <a:p>
            <a:pPr marL="315039" indent="-315039" algn="just">
              <a:spcBef>
                <a:spcPct val="50000"/>
              </a:spcBef>
              <a:buFontTx/>
              <a:buChar char="-"/>
              <a:defRPr/>
            </a:pPr>
            <a:r>
              <a:rPr lang="en-US" altLang="ru-RU" sz="1764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Effective SEY</a:t>
            </a:r>
            <a:r>
              <a:rPr lang="ru-RU" altLang="ru-RU" sz="1764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 </a:t>
            </a:r>
            <a:r>
              <a:rPr lang="en-US" altLang="ru-RU" sz="1764" dirty="0">
                <a:solidFill>
                  <a:srgbClr val="000000"/>
                </a:solidFill>
                <a:ea typeface="MS PGothic" panose="020B0600070205080204" pitchFamily="34" charset="-128"/>
              </a:rPr>
              <a:t>&lt;=0,9</a:t>
            </a:r>
          </a:p>
          <a:p>
            <a:pPr marL="315039" indent="-315039" algn="just">
              <a:spcBef>
                <a:spcPct val="50000"/>
              </a:spcBef>
              <a:buFontTx/>
              <a:buChar char="-"/>
              <a:defRPr/>
            </a:pPr>
            <a:r>
              <a:rPr lang="en-US" altLang="ru-RU" sz="1764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Film should not influence on HF surface impedance</a:t>
            </a:r>
            <a:endParaRPr lang="ru-RU" altLang="ru-RU" sz="1764" dirty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6148" y="2529173"/>
            <a:ext cx="473206" cy="3638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764" dirty="0" smtClean="0">
                <a:solidFill>
                  <a:schemeClr val="accent6"/>
                </a:solidFill>
                <a:ea typeface="MS PGothic" panose="020B0600070205080204" pitchFamily="34" charset="-128"/>
              </a:rPr>
              <a:t>SR</a:t>
            </a:r>
            <a:endParaRPr lang="ru-RU" sz="1764" dirty="0">
              <a:solidFill>
                <a:schemeClr val="accent6"/>
              </a:solidFill>
              <a:ea typeface="MS PGothic" panose="020B0600070205080204" pitchFamily="34" charset="-128"/>
            </a:endParaRPr>
          </a:p>
        </p:txBody>
      </p:sp>
      <p:sp>
        <p:nvSpPr>
          <p:cNvPr id="166921" name="TextBox 10"/>
          <p:cNvSpPr txBox="1">
            <a:spLocks noChangeArrowheads="1"/>
          </p:cNvSpPr>
          <p:nvPr/>
        </p:nvSpPr>
        <p:spPr bwMode="auto">
          <a:xfrm>
            <a:off x="8092320" y="1813302"/>
            <a:ext cx="1589265" cy="36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ru-RU" sz="1764" dirty="0" smtClean="0">
                <a:solidFill>
                  <a:srgbClr val="0070C0"/>
                </a:solidFill>
              </a:rPr>
              <a:t>cooling</a:t>
            </a:r>
            <a:endParaRPr lang="ru-RU" altLang="ru-RU" sz="1764" dirty="0">
              <a:solidFill>
                <a:srgbClr val="0070C0"/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7934794" y="2112604"/>
            <a:ext cx="556593" cy="71586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923" name="TextBox 13"/>
          <p:cNvSpPr txBox="1">
            <a:spLocks noChangeArrowheads="1"/>
          </p:cNvSpPr>
          <p:nvPr/>
        </p:nvSpPr>
        <p:spPr bwMode="auto">
          <a:xfrm>
            <a:off x="154831" y="2104280"/>
            <a:ext cx="3818497" cy="19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ru-RU" sz="1764" dirty="0">
                <a:solidFill>
                  <a:srgbClr val="0070C0"/>
                </a:solidFill>
              </a:rPr>
              <a:t>    </a:t>
            </a:r>
            <a:r>
              <a:rPr lang="en-US" altLang="ru-RU" sz="1764" dirty="0" smtClean="0">
                <a:solidFill>
                  <a:srgbClr val="0070C0"/>
                </a:solidFill>
              </a:rPr>
              <a:t>Inners surface</a:t>
            </a:r>
          </a:p>
          <a:p>
            <a:pPr algn="just"/>
            <a:r>
              <a:rPr lang="en-US" altLang="ru-RU" sz="1764" dirty="0" smtClean="0">
                <a:solidFill>
                  <a:srgbClr val="0070C0"/>
                </a:solidFill>
              </a:rPr>
              <a:t>1. Amorphous carbon film </a:t>
            </a:r>
          </a:p>
          <a:p>
            <a:pPr algn="just"/>
            <a:r>
              <a:rPr lang="en-US" altLang="ru-RU" sz="1764" dirty="0" smtClean="0">
                <a:solidFill>
                  <a:srgbClr val="0070C0"/>
                </a:solidFill>
              </a:rPr>
              <a:t>(+ lump pumps)</a:t>
            </a:r>
          </a:p>
          <a:p>
            <a:pPr algn="just"/>
            <a:r>
              <a:rPr lang="en-US" altLang="ru-RU" sz="1764" dirty="0" smtClean="0">
                <a:solidFill>
                  <a:srgbClr val="0070C0"/>
                </a:solidFill>
              </a:rPr>
              <a:t>2. NEG (activation with lifting up)</a:t>
            </a:r>
          </a:p>
          <a:p>
            <a:pPr algn="just"/>
            <a:r>
              <a:rPr lang="en-US" altLang="ru-RU" sz="1764" dirty="0" smtClean="0">
                <a:solidFill>
                  <a:srgbClr val="0070C0"/>
                </a:solidFill>
              </a:rPr>
              <a:t>3. </a:t>
            </a:r>
            <a:r>
              <a:rPr lang="en-US" altLang="ru-RU" sz="1764" dirty="0" err="1" smtClean="0">
                <a:solidFill>
                  <a:srgbClr val="C00000"/>
                </a:solidFill>
              </a:rPr>
              <a:t>Ti</a:t>
            </a:r>
            <a:r>
              <a:rPr lang="en-US" altLang="ru-RU" sz="1764" dirty="0" smtClean="0">
                <a:solidFill>
                  <a:srgbClr val="C00000"/>
                </a:solidFill>
              </a:rPr>
              <a:t> in-situ deposition</a:t>
            </a:r>
            <a:endParaRPr lang="ru-RU" altLang="ru-RU" sz="1764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C4D99D-9E8F-4987-8ACA-3E801155DBF2}" type="slidenum">
              <a:rPr lang="ru-RU">
                <a:solidFill>
                  <a:schemeClr val="accent1"/>
                </a:solidFill>
              </a:rPr>
              <a:pPr>
                <a:defRPr/>
              </a:pPr>
              <a:t>16</a:t>
            </a:fld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38954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138" name="Rectangle 87"/>
          <p:cNvSpPr>
            <a:spLocks noChangeArrowheads="1"/>
          </p:cNvSpPr>
          <p:nvPr/>
        </p:nvSpPr>
        <p:spPr bwMode="auto">
          <a:xfrm>
            <a:off x="354278" y="619603"/>
            <a:ext cx="2544925" cy="40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l" defTabSz="100012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100012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100012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100012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100012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001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ru-RU" sz="1308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BINP</a:t>
            </a:r>
            <a:endParaRPr lang="ru-RU" altLang="ru-RU" sz="1308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algn="ctr" eaLnBrk="1" hangingPunct="1">
              <a:defRPr/>
            </a:pPr>
            <a:endParaRPr lang="ru-RU" altLang="ru-RU" sz="1308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115139" name="Freeform 92"/>
          <p:cNvSpPr>
            <a:spLocks noEditPoints="1"/>
          </p:cNvSpPr>
          <p:nvPr/>
        </p:nvSpPr>
        <p:spPr bwMode="auto">
          <a:xfrm>
            <a:off x="753345" y="248542"/>
            <a:ext cx="703617" cy="845392"/>
          </a:xfrm>
          <a:custGeom>
            <a:avLst/>
            <a:gdLst>
              <a:gd name="T0" fmla="*/ 333375 w 79"/>
              <a:gd name="T1" fmla="*/ 504825 h 95"/>
              <a:gd name="T2" fmla="*/ 38100 w 79"/>
              <a:gd name="T3" fmla="*/ 285750 h 95"/>
              <a:gd name="T4" fmla="*/ 314325 w 79"/>
              <a:gd name="T5" fmla="*/ 428625 h 95"/>
              <a:gd name="T6" fmla="*/ 285750 w 79"/>
              <a:gd name="T7" fmla="*/ 323850 h 95"/>
              <a:gd name="T8" fmla="*/ 352425 w 79"/>
              <a:gd name="T9" fmla="*/ 400050 h 95"/>
              <a:gd name="T10" fmla="*/ 371475 w 79"/>
              <a:gd name="T11" fmla="*/ 0 h 95"/>
              <a:gd name="T12" fmla="*/ 409575 w 79"/>
              <a:gd name="T13" fmla="*/ 390525 h 95"/>
              <a:gd name="T14" fmla="*/ 523875 w 79"/>
              <a:gd name="T15" fmla="*/ 238125 h 95"/>
              <a:gd name="T16" fmla="*/ 447675 w 79"/>
              <a:gd name="T17" fmla="*/ 419100 h 95"/>
              <a:gd name="T18" fmla="*/ 695325 w 79"/>
              <a:gd name="T19" fmla="*/ 257175 h 95"/>
              <a:gd name="T20" fmla="*/ 428625 w 79"/>
              <a:gd name="T21" fmla="*/ 504825 h 95"/>
              <a:gd name="T22" fmla="*/ 333375 w 79"/>
              <a:gd name="T23" fmla="*/ 504825 h 95"/>
              <a:gd name="T24" fmla="*/ 752475 w 79"/>
              <a:gd name="T25" fmla="*/ 800100 h 95"/>
              <a:gd name="T26" fmla="*/ 590550 w 79"/>
              <a:gd name="T27" fmla="*/ 542925 h 95"/>
              <a:gd name="T28" fmla="*/ 628650 w 79"/>
              <a:gd name="T29" fmla="*/ 542925 h 95"/>
              <a:gd name="T30" fmla="*/ 752475 w 79"/>
              <a:gd name="T31" fmla="*/ 742950 h 95"/>
              <a:gd name="T32" fmla="*/ 752475 w 79"/>
              <a:gd name="T33" fmla="*/ 800100 h 95"/>
              <a:gd name="T34" fmla="*/ 723900 w 79"/>
              <a:gd name="T35" fmla="*/ 895350 h 95"/>
              <a:gd name="T36" fmla="*/ 523875 w 79"/>
              <a:gd name="T37" fmla="*/ 590550 h 95"/>
              <a:gd name="T38" fmla="*/ 161925 w 79"/>
              <a:gd name="T39" fmla="*/ 590550 h 95"/>
              <a:gd name="T40" fmla="*/ 0 w 79"/>
              <a:gd name="T41" fmla="*/ 333375 h 95"/>
              <a:gd name="T42" fmla="*/ 28575 w 79"/>
              <a:gd name="T43" fmla="*/ 333375 h 95"/>
              <a:gd name="T44" fmla="*/ 200025 w 79"/>
              <a:gd name="T45" fmla="*/ 533400 h 95"/>
              <a:gd name="T46" fmla="*/ 552450 w 79"/>
              <a:gd name="T47" fmla="*/ 533400 h 95"/>
              <a:gd name="T48" fmla="*/ 752475 w 79"/>
              <a:gd name="T49" fmla="*/ 847725 h 95"/>
              <a:gd name="T50" fmla="*/ 752475 w 79"/>
              <a:gd name="T51" fmla="*/ 895350 h 95"/>
              <a:gd name="T52" fmla="*/ 723900 w 79"/>
              <a:gd name="T53" fmla="*/ 895350 h 95"/>
              <a:gd name="T54" fmla="*/ 638175 w 79"/>
              <a:gd name="T55" fmla="*/ 895350 h 95"/>
              <a:gd name="T56" fmla="*/ 495300 w 79"/>
              <a:gd name="T57" fmla="*/ 657225 h 95"/>
              <a:gd name="T58" fmla="*/ 200025 w 79"/>
              <a:gd name="T59" fmla="*/ 657225 h 95"/>
              <a:gd name="T60" fmla="*/ 171450 w 79"/>
              <a:gd name="T61" fmla="*/ 628650 h 95"/>
              <a:gd name="T62" fmla="*/ 504825 w 79"/>
              <a:gd name="T63" fmla="*/ 628650 h 95"/>
              <a:gd name="T64" fmla="*/ 676275 w 79"/>
              <a:gd name="T65" fmla="*/ 895350 h 95"/>
              <a:gd name="T66" fmla="*/ 638175 w 79"/>
              <a:gd name="T67" fmla="*/ 895350 h 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79"/>
              <a:gd name="T103" fmla="*/ 0 h 95"/>
              <a:gd name="T104" fmla="*/ 79 w 79"/>
              <a:gd name="T105" fmla="*/ 95 h 9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79" h="95">
                <a:moveTo>
                  <a:pt x="35" y="53"/>
                </a:moveTo>
                <a:lnTo>
                  <a:pt x="4" y="30"/>
                </a:lnTo>
                <a:lnTo>
                  <a:pt x="33" y="45"/>
                </a:lnTo>
                <a:lnTo>
                  <a:pt x="30" y="34"/>
                </a:lnTo>
                <a:lnTo>
                  <a:pt x="37" y="42"/>
                </a:lnTo>
                <a:lnTo>
                  <a:pt x="39" y="0"/>
                </a:lnTo>
                <a:lnTo>
                  <a:pt x="43" y="41"/>
                </a:lnTo>
                <a:lnTo>
                  <a:pt x="55" y="25"/>
                </a:lnTo>
                <a:lnTo>
                  <a:pt x="47" y="44"/>
                </a:lnTo>
                <a:lnTo>
                  <a:pt x="73" y="27"/>
                </a:lnTo>
                <a:lnTo>
                  <a:pt x="45" y="53"/>
                </a:lnTo>
                <a:cubicBezTo>
                  <a:pt x="42" y="53"/>
                  <a:pt x="38" y="53"/>
                  <a:pt x="35" y="53"/>
                </a:cubicBezTo>
                <a:close/>
                <a:moveTo>
                  <a:pt x="79" y="84"/>
                </a:moveTo>
                <a:lnTo>
                  <a:pt x="62" y="57"/>
                </a:lnTo>
                <a:lnTo>
                  <a:pt x="66" y="57"/>
                </a:lnTo>
                <a:lnTo>
                  <a:pt x="79" y="78"/>
                </a:lnTo>
                <a:lnTo>
                  <a:pt x="79" y="84"/>
                </a:lnTo>
                <a:close/>
                <a:moveTo>
                  <a:pt x="76" y="94"/>
                </a:moveTo>
                <a:lnTo>
                  <a:pt x="55" y="62"/>
                </a:lnTo>
                <a:lnTo>
                  <a:pt x="17" y="62"/>
                </a:lnTo>
                <a:lnTo>
                  <a:pt x="0" y="35"/>
                </a:lnTo>
                <a:lnTo>
                  <a:pt x="3" y="35"/>
                </a:lnTo>
                <a:lnTo>
                  <a:pt x="21" y="56"/>
                </a:lnTo>
                <a:lnTo>
                  <a:pt x="58" y="56"/>
                </a:lnTo>
                <a:lnTo>
                  <a:pt x="79" y="89"/>
                </a:lnTo>
                <a:lnTo>
                  <a:pt x="79" y="94"/>
                </a:lnTo>
                <a:cubicBezTo>
                  <a:pt x="79" y="95"/>
                  <a:pt x="76" y="94"/>
                  <a:pt x="76" y="94"/>
                </a:cubicBezTo>
                <a:close/>
                <a:moveTo>
                  <a:pt x="67" y="94"/>
                </a:moveTo>
                <a:lnTo>
                  <a:pt x="52" y="69"/>
                </a:lnTo>
                <a:lnTo>
                  <a:pt x="21" y="69"/>
                </a:lnTo>
                <a:lnTo>
                  <a:pt x="18" y="66"/>
                </a:lnTo>
                <a:lnTo>
                  <a:pt x="53" y="66"/>
                </a:lnTo>
                <a:lnTo>
                  <a:pt x="71" y="94"/>
                </a:lnTo>
                <a:cubicBezTo>
                  <a:pt x="70" y="94"/>
                  <a:pt x="69" y="94"/>
                  <a:pt x="67" y="9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ru-RU" altLang="ru-RU" sz="1869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115141" name="Text Box 5"/>
          <p:cNvSpPr txBox="1">
            <a:spLocks noChangeArrowheads="1"/>
          </p:cNvSpPr>
          <p:nvPr/>
        </p:nvSpPr>
        <p:spPr bwMode="auto">
          <a:xfrm>
            <a:off x="1266180" y="115519"/>
            <a:ext cx="8098602" cy="56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altLang="ru-RU" sz="3087" dirty="0" smtClean="0">
                <a:solidFill>
                  <a:srgbClr val="002060"/>
                </a:solidFill>
                <a:ea typeface="MS PGothic" panose="020B0600070205080204" pitchFamily="34" charset="-128"/>
              </a:rPr>
              <a:t>Options consideration</a:t>
            </a:r>
            <a:r>
              <a:rPr lang="en-US" altLang="ru-RU" sz="1869" dirty="0">
                <a:solidFill>
                  <a:srgbClr val="800000"/>
                </a:solidFill>
                <a:ea typeface="MS PGothic" panose="020B0600070205080204" pitchFamily="34" charset="-128"/>
              </a:rPr>
              <a:t>	</a:t>
            </a:r>
            <a:endParaRPr lang="ru-RU" altLang="ru-RU" sz="1869" dirty="0">
              <a:solidFill>
                <a:srgbClr val="800000"/>
              </a:solidFill>
              <a:ea typeface="MS PGothic" panose="020B0600070205080204" pitchFamily="34" charset="-128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C4D99D-9E8F-4987-8ACA-3E801155DBF2}" type="slidenum">
              <a:rPr lang="ru-RU"/>
              <a:pPr>
                <a:defRPr/>
              </a:pPr>
              <a:t>17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268715"/>
              </p:ext>
            </p:extLst>
          </p:nvPr>
        </p:nvGraphicFramePr>
        <p:xfrm>
          <a:off x="966627" y="1895159"/>
          <a:ext cx="9358298" cy="4408570"/>
        </p:xfrm>
        <a:graphic>
          <a:graphicData uri="http://schemas.openxmlformats.org/drawingml/2006/table">
            <a:tbl>
              <a:tblPr firstRow="1" firstCol="1" bandRow="1"/>
              <a:tblGrid>
                <a:gridCol w="2877578"/>
                <a:gridCol w="1980220"/>
                <a:gridCol w="2160240"/>
                <a:gridCol w="2340260"/>
              </a:tblGrid>
              <a:tr h="89368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Carbon + lumped pumps</a:t>
                      </a:r>
                      <a:endParaRPr lang="ru-RU" sz="20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NEG</a:t>
                      </a:r>
                      <a:endParaRPr lang="ru-RU" sz="200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en-US" sz="2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in-situ</a:t>
                      </a:r>
                      <a:endParaRPr lang="ru-RU" sz="20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89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Conditioning</a:t>
                      </a:r>
                      <a:endParaRPr lang="ru-RU" sz="20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A*h</a:t>
                      </a:r>
                      <a:endParaRPr lang="ru-RU" sz="20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59579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Re-activation/</a:t>
                      </a:r>
                      <a:endParaRPr lang="ru-RU" sz="20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Deposition/conditioning</a:t>
                      </a:r>
                      <a:endParaRPr lang="ru-RU" sz="20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One week</a:t>
                      </a:r>
                      <a:endParaRPr lang="ru-RU" sz="20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One week</a:t>
                      </a:r>
                      <a:endParaRPr lang="ru-RU" sz="20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One week</a:t>
                      </a:r>
                      <a:endParaRPr lang="ru-RU" sz="200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59579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Disassembly of magnets for the “Re-“</a:t>
                      </a:r>
                      <a:endParaRPr lang="ru-RU" sz="200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  <a:endParaRPr lang="ru-RU" sz="20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9789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Pressure level</a:t>
                      </a:r>
                      <a:endParaRPr lang="ru-RU" sz="200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5E-9 Torr</a:t>
                      </a:r>
                      <a:endParaRPr lang="ru-RU" sz="200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 1E-9 </a:t>
                      </a:r>
                      <a:r>
                        <a:rPr lang="en-US" sz="2000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Torr</a:t>
                      </a:r>
                      <a:endParaRPr lang="ru-RU" sz="20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 1E-9 </a:t>
                      </a:r>
                      <a:r>
                        <a:rPr lang="ru-RU" sz="2000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Torr</a:t>
                      </a:r>
                      <a:endParaRPr lang="ru-RU" sz="20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59579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Sectorization</a:t>
                      </a:r>
                      <a:endParaRPr lang="ru-RU" sz="200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 m and more</a:t>
                      </a:r>
                      <a:endParaRPr lang="ru-RU" sz="200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 30 m</a:t>
                      </a:r>
                      <a:endParaRPr lang="ru-RU" sz="200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30…50 m (?)</a:t>
                      </a:r>
                      <a:endParaRPr lang="ru-RU" sz="20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</a:tr>
              <a:tr h="1630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Technology</a:t>
                      </a:r>
                      <a:endParaRPr lang="ru-RU" sz="20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Exists</a:t>
                      </a:r>
                      <a:endParaRPr lang="ru-RU" sz="20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Exists*</a:t>
                      </a:r>
                      <a:endParaRPr lang="ru-RU" sz="20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Semi-exists*</a:t>
                      </a:r>
                      <a:endParaRPr lang="en-US" sz="2000" dirty="0" smtClean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Must </a:t>
                      </a:r>
                      <a:r>
                        <a:rPr lang="en-US" sz="2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 developed</a:t>
                      </a:r>
                      <a:endParaRPr lang="ru-RU" sz="20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</a:tr>
              <a:tr h="1630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Price</a:t>
                      </a:r>
                      <a:endParaRPr lang="ru-RU" sz="20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</a:t>
                      </a:r>
                      <a:endParaRPr lang="ru-RU" sz="20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596475" y="6444927"/>
            <a:ext cx="8098602" cy="56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altLang="ru-RU" sz="3087" dirty="0" smtClean="0">
                <a:solidFill>
                  <a:srgbClr val="002060"/>
                </a:solidFill>
                <a:ea typeface="MS PGothic" panose="020B0600070205080204" pitchFamily="34" charset="-128"/>
              </a:rPr>
              <a:t>* degradation at high photon dose?</a:t>
            </a:r>
            <a:r>
              <a:rPr lang="en-US" altLang="ru-RU" sz="1869" dirty="0">
                <a:solidFill>
                  <a:srgbClr val="800000"/>
                </a:solidFill>
                <a:ea typeface="MS PGothic" panose="020B0600070205080204" pitchFamily="34" charset="-128"/>
              </a:rPr>
              <a:t>	</a:t>
            </a:r>
            <a:endParaRPr lang="ru-RU" altLang="ru-RU" sz="1869" dirty="0">
              <a:solidFill>
                <a:srgbClr val="8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316919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67" t="45914" r="4222" b="37697"/>
          <a:stretch/>
        </p:blipFill>
        <p:spPr>
          <a:xfrm>
            <a:off x="2145459" y="3859214"/>
            <a:ext cx="6527400" cy="76520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0076263" y="7151614"/>
            <a:ext cx="591697" cy="372582"/>
          </a:xfrm>
        </p:spPr>
        <p:txBody>
          <a:bodyPr/>
          <a:lstStyle/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18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1356830" y="1452893"/>
            <a:ext cx="2210692" cy="1706687"/>
            <a:chOff x="683906" y="1596813"/>
            <a:chExt cx="2497884" cy="1928403"/>
          </a:xfrm>
        </p:grpSpPr>
        <p:sp>
          <p:nvSpPr>
            <p:cNvPr id="75" name="Rectangle 74"/>
            <p:cNvSpPr/>
            <p:nvPr/>
          </p:nvSpPr>
          <p:spPr>
            <a:xfrm>
              <a:off x="1981718" y="3089029"/>
              <a:ext cx="230037" cy="2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593" b="0">
                <a:solidFill>
                  <a:prstClr val="white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524117" y="2842464"/>
              <a:ext cx="457602" cy="682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593" b="0">
                <a:solidFill>
                  <a:prstClr val="white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2211755" y="3038172"/>
              <a:ext cx="71887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593" b="0">
                <a:solidFill>
                  <a:prstClr val="white"/>
                </a:solidFill>
              </a:endParaRPr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683906" y="1596813"/>
              <a:ext cx="2497884" cy="1215058"/>
              <a:chOff x="1346571" y="2657794"/>
              <a:chExt cx="2497884" cy="1215058"/>
            </a:xfrm>
          </p:grpSpPr>
          <p:cxnSp>
            <p:nvCxnSpPr>
              <p:cNvPr id="79" name="Straight Arrow Connector 78"/>
              <p:cNvCxnSpPr/>
              <p:nvPr/>
            </p:nvCxnSpPr>
            <p:spPr>
              <a:xfrm>
                <a:off x="2406771" y="3396458"/>
                <a:ext cx="0" cy="47639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/>
              <p:cNvSpPr txBox="1"/>
              <p:nvPr/>
            </p:nvSpPr>
            <p:spPr>
              <a:xfrm>
                <a:off x="1346571" y="2657794"/>
                <a:ext cx="2497884" cy="750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39" b="0" dirty="0">
                    <a:solidFill>
                      <a:srgbClr val="0055A0"/>
                    </a:solidFill>
                    <a:latin typeface="Arial"/>
                  </a:rPr>
                  <a:t>1 spool for mechanical cable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39" b="0" dirty="0">
                    <a:solidFill>
                      <a:srgbClr val="0055A0"/>
                    </a:solidFill>
                    <a:latin typeface="Arial"/>
                  </a:rPr>
                  <a:t>+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39" b="0" dirty="0">
                    <a:solidFill>
                      <a:srgbClr val="0055A0"/>
                    </a:solidFill>
                    <a:latin typeface="Arial"/>
                  </a:rPr>
                  <a:t>2 spools for electrical cables</a:t>
                </a:r>
              </a:p>
            </p:txBody>
          </p:sp>
        </p:grpSp>
      </p:grpSp>
      <p:grpSp>
        <p:nvGrpSpPr>
          <p:cNvPr id="81" name="Group 80"/>
          <p:cNvGrpSpPr/>
          <p:nvPr/>
        </p:nvGrpSpPr>
        <p:grpSpPr>
          <a:xfrm flipH="1">
            <a:off x="7581340" y="1410708"/>
            <a:ext cx="1778052" cy="1732946"/>
            <a:chOff x="748398" y="1567142"/>
            <a:chExt cx="2009040" cy="1958074"/>
          </a:xfrm>
        </p:grpSpPr>
        <p:sp>
          <p:nvSpPr>
            <p:cNvPr id="82" name="Rectangle 81"/>
            <p:cNvSpPr/>
            <p:nvPr/>
          </p:nvSpPr>
          <p:spPr>
            <a:xfrm>
              <a:off x="1981718" y="3089029"/>
              <a:ext cx="230037" cy="2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593" b="0">
                <a:solidFill>
                  <a:prstClr val="white"/>
                </a:solidFill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1524117" y="2842464"/>
              <a:ext cx="457602" cy="682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593" b="0">
                <a:solidFill>
                  <a:prstClr val="white"/>
                </a:solidFill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2211755" y="3038172"/>
              <a:ext cx="71887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593" b="0">
                <a:solidFill>
                  <a:prstClr val="white"/>
                </a:solidFill>
              </a:endParaRPr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748398" y="1567142"/>
              <a:ext cx="2009040" cy="1260082"/>
              <a:chOff x="1411063" y="2628123"/>
              <a:chExt cx="2009040" cy="1260082"/>
            </a:xfrm>
          </p:grpSpPr>
          <p:cxnSp>
            <p:nvCxnSpPr>
              <p:cNvPr id="86" name="Straight Arrow Connector 85"/>
              <p:cNvCxnSpPr/>
              <p:nvPr/>
            </p:nvCxnSpPr>
            <p:spPr>
              <a:xfrm flipH="1">
                <a:off x="2415583" y="3136103"/>
                <a:ext cx="1" cy="75210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TextBox 86"/>
              <p:cNvSpPr txBox="1"/>
              <p:nvPr/>
            </p:nvSpPr>
            <p:spPr>
              <a:xfrm>
                <a:off x="1411063" y="2628123"/>
                <a:ext cx="2009040" cy="53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39" b="0" dirty="0">
                    <a:solidFill>
                      <a:srgbClr val="0055A0"/>
                    </a:solidFill>
                    <a:latin typeface="Arial"/>
                  </a:rPr>
                  <a:t>1 spool for mechanical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39" b="0" dirty="0">
                    <a:solidFill>
                      <a:srgbClr val="0055A0"/>
                    </a:solidFill>
                    <a:latin typeface="Arial"/>
                  </a:rPr>
                  <a:t>cable</a:t>
                </a:r>
              </a:p>
            </p:txBody>
          </p:sp>
        </p:grpSp>
      </p:grpSp>
      <p:grpSp>
        <p:nvGrpSpPr>
          <p:cNvPr id="88" name="Group 87"/>
          <p:cNvGrpSpPr/>
          <p:nvPr/>
        </p:nvGrpSpPr>
        <p:grpSpPr>
          <a:xfrm>
            <a:off x="2772639" y="2106631"/>
            <a:ext cx="5227009" cy="891659"/>
            <a:chOff x="1608832" y="1537528"/>
            <a:chExt cx="5906051" cy="1007495"/>
          </a:xfrm>
        </p:grpSpPr>
        <p:cxnSp>
          <p:nvCxnSpPr>
            <p:cNvPr id="89" name="Straight Arrow Connector 88"/>
            <p:cNvCxnSpPr>
              <a:stCxn id="92" idx="2"/>
            </p:cNvCxnSpPr>
            <p:nvPr/>
          </p:nvCxnSpPr>
          <p:spPr>
            <a:xfrm>
              <a:off x="4443624" y="1857322"/>
              <a:ext cx="0" cy="4157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0" name="Group 89"/>
            <p:cNvGrpSpPr/>
            <p:nvPr/>
          </p:nvGrpSpPr>
          <p:grpSpPr>
            <a:xfrm>
              <a:off x="1608832" y="1537528"/>
              <a:ext cx="5906051" cy="1007495"/>
              <a:chOff x="1608832" y="1537528"/>
              <a:chExt cx="5906051" cy="1007495"/>
            </a:xfrm>
          </p:grpSpPr>
          <p:grpSp>
            <p:nvGrpSpPr>
              <p:cNvPr id="91" name="Group 90"/>
              <p:cNvGrpSpPr/>
              <p:nvPr/>
            </p:nvGrpSpPr>
            <p:grpSpPr>
              <a:xfrm>
                <a:off x="1608832" y="2222229"/>
                <a:ext cx="5906051" cy="322794"/>
                <a:chOff x="1608832" y="2222229"/>
                <a:chExt cx="5906051" cy="322794"/>
              </a:xfrm>
            </p:grpSpPr>
            <p:sp>
              <p:nvSpPr>
                <p:cNvPr id="93" name="Rectangle 92"/>
                <p:cNvSpPr/>
                <p:nvPr/>
              </p:nvSpPr>
              <p:spPr>
                <a:xfrm>
                  <a:off x="1608832" y="2240223"/>
                  <a:ext cx="71887" cy="3048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1593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1680719" y="2282385"/>
                  <a:ext cx="5778661" cy="20998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1593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7442996" y="2222229"/>
                  <a:ext cx="71887" cy="3048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1593" b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2" name="TextBox 91"/>
              <p:cNvSpPr txBox="1"/>
              <p:nvPr/>
            </p:nvSpPr>
            <p:spPr>
              <a:xfrm>
                <a:off x="3194682" y="1537528"/>
                <a:ext cx="2497884" cy="319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239" b="0" dirty="0">
                    <a:solidFill>
                      <a:srgbClr val="0055A0"/>
                    </a:solidFill>
                    <a:latin typeface="Arial"/>
                  </a:rPr>
                  <a:t>Cold bore + beam screen</a:t>
                </a:r>
              </a:p>
            </p:txBody>
          </p:sp>
        </p:grpSp>
      </p:grpSp>
      <p:grpSp>
        <p:nvGrpSpPr>
          <p:cNvPr id="96" name="Group 95"/>
          <p:cNvGrpSpPr/>
          <p:nvPr/>
        </p:nvGrpSpPr>
        <p:grpSpPr>
          <a:xfrm>
            <a:off x="7469971" y="2153579"/>
            <a:ext cx="971741" cy="551018"/>
            <a:chOff x="1807139" y="3247097"/>
            <a:chExt cx="1097980" cy="622601"/>
          </a:xfrm>
        </p:grpSpPr>
        <p:cxnSp>
          <p:nvCxnSpPr>
            <p:cNvPr id="97" name="Straight Arrow Connector 96"/>
            <p:cNvCxnSpPr/>
            <p:nvPr/>
          </p:nvCxnSpPr>
          <p:spPr>
            <a:xfrm flipH="1">
              <a:off x="2406770" y="3546281"/>
              <a:ext cx="1" cy="3234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>
              <a:off x="1807139" y="3247097"/>
              <a:ext cx="1097980" cy="3197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239" b="0" dirty="0" err="1">
                  <a:solidFill>
                    <a:srgbClr val="0055A0"/>
                  </a:solidFill>
                  <a:latin typeface="Arial"/>
                </a:rPr>
                <a:t>Ar</a:t>
              </a:r>
              <a:r>
                <a:rPr lang="en-GB" sz="1239" b="0" dirty="0">
                  <a:solidFill>
                    <a:srgbClr val="0055A0"/>
                  </a:solidFill>
                  <a:latin typeface="Arial"/>
                </a:rPr>
                <a:t> injection</a:t>
              </a: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2108579" y="3042317"/>
            <a:ext cx="1328120" cy="691063"/>
            <a:chOff x="1605802" y="3001517"/>
            <a:chExt cx="1500656" cy="780840"/>
          </a:xfrm>
        </p:grpSpPr>
        <p:cxnSp>
          <p:nvCxnSpPr>
            <p:cNvPr id="100" name="Straight Arrow Connector 99"/>
            <p:cNvCxnSpPr>
              <a:stCxn id="101" idx="0"/>
            </p:cNvCxnSpPr>
            <p:nvPr/>
          </p:nvCxnSpPr>
          <p:spPr>
            <a:xfrm flipV="1">
              <a:off x="2356130" y="3001517"/>
              <a:ext cx="0" cy="24557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/>
          </p:nvSpPr>
          <p:spPr>
            <a:xfrm>
              <a:off x="1605802" y="3247097"/>
              <a:ext cx="1500656" cy="5352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239" b="0" dirty="0">
                  <a:solidFill>
                    <a:srgbClr val="0055A0"/>
                  </a:solidFill>
                  <a:latin typeface="Arial"/>
                </a:rPr>
                <a:t>Turbo molecular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239" b="0" dirty="0">
                  <a:solidFill>
                    <a:srgbClr val="0055A0"/>
                  </a:solidFill>
                  <a:latin typeface="Arial"/>
                </a:rPr>
                <a:t>pump</a:t>
              </a:r>
            </a:p>
          </p:txBody>
        </p:sp>
      </p:grpSp>
      <p:sp>
        <p:nvSpPr>
          <p:cNvPr id="105" name="Rectangle 104"/>
          <p:cNvSpPr/>
          <p:nvPr/>
        </p:nvSpPr>
        <p:spPr>
          <a:xfrm>
            <a:off x="7588569" y="2797181"/>
            <a:ext cx="310297" cy="114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593" b="0">
              <a:solidFill>
                <a:prstClr val="white"/>
              </a:solidFill>
            </a:endParaRPr>
          </a:p>
        </p:txBody>
      </p:sp>
      <p:grpSp>
        <p:nvGrpSpPr>
          <p:cNvPr id="106" name="Group 105"/>
          <p:cNvGrpSpPr/>
          <p:nvPr/>
        </p:nvGrpSpPr>
        <p:grpSpPr>
          <a:xfrm>
            <a:off x="7221036" y="2783632"/>
            <a:ext cx="842740" cy="132709"/>
            <a:chOff x="4800879" y="2837091"/>
            <a:chExt cx="952221" cy="149949"/>
          </a:xfrm>
        </p:grpSpPr>
        <p:sp>
          <p:nvSpPr>
            <p:cNvPr id="107" name="Oval 106"/>
            <p:cNvSpPr/>
            <p:nvPr/>
          </p:nvSpPr>
          <p:spPr>
            <a:xfrm>
              <a:off x="5615940" y="2840352"/>
              <a:ext cx="137160" cy="146688"/>
            </a:xfrm>
            <a:prstGeom prst="ellipse">
              <a:avLst/>
            </a:prstGeom>
            <a:solidFill>
              <a:schemeClr val="tx2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593" b="0">
                <a:solidFill>
                  <a:prstClr val="white"/>
                </a:solidFill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5204460" y="2892624"/>
              <a:ext cx="389568" cy="4571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593" b="0">
                <a:solidFill>
                  <a:prstClr val="white"/>
                </a:solidFill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4960620" y="2892624"/>
              <a:ext cx="198678" cy="45719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593" b="0">
                <a:solidFill>
                  <a:prstClr val="white"/>
                </a:solidFill>
              </a:endParaRPr>
            </a:p>
          </p:txBody>
        </p:sp>
        <p:sp>
          <p:nvSpPr>
            <p:cNvPr id="110" name="Oval 109"/>
            <p:cNvSpPr/>
            <p:nvPr/>
          </p:nvSpPr>
          <p:spPr>
            <a:xfrm>
              <a:off x="4800879" y="2837091"/>
              <a:ext cx="137160" cy="146688"/>
            </a:xfrm>
            <a:prstGeom prst="ellipse">
              <a:avLst/>
            </a:prstGeom>
            <a:solidFill>
              <a:schemeClr val="tx2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593" b="0">
                <a:solidFill>
                  <a:prstClr val="white"/>
                </a:solidFill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659314" y="2136806"/>
            <a:ext cx="1468156" cy="650471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850084" y="3284043"/>
            <a:ext cx="898003" cy="824792"/>
            <a:chOff x="2826248" y="2867899"/>
            <a:chExt cx="1014663" cy="931941"/>
          </a:xfrm>
        </p:grpSpPr>
        <p:sp>
          <p:nvSpPr>
            <p:cNvPr id="5" name="TextBox 4"/>
            <p:cNvSpPr txBox="1"/>
            <p:nvPr/>
          </p:nvSpPr>
          <p:spPr>
            <a:xfrm>
              <a:off x="2826248" y="2867899"/>
              <a:ext cx="1014663" cy="3813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593" b="0" dirty="0">
                  <a:solidFill>
                    <a:srgbClr val="0055A0"/>
                  </a:solidFill>
                  <a:latin typeface="Arial"/>
                </a:rPr>
                <a:t>titanium</a:t>
              </a:r>
            </a:p>
          </p:txBody>
        </p:sp>
        <p:cxnSp>
          <p:nvCxnSpPr>
            <p:cNvPr id="8" name="Straight Arrow Connector 7"/>
            <p:cNvCxnSpPr>
              <a:stCxn id="5" idx="2"/>
            </p:cNvCxnSpPr>
            <p:nvPr/>
          </p:nvCxnSpPr>
          <p:spPr>
            <a:xfrm flipH="1">
              <a:off x="3322537" y="3249204"/>
              <a:ext cx="11043" cy="5506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5983750" y="3284043"/>
            <a:ext cx="809837" cy="824792"/>
            <a:chOff x="2826248" y="2867899"/>
            <a:chExt cx="915043" cy="931941"/>
          </a:xfrm>
        </p:grpSpPr>
        <p:sp>
          <p:nvSpPr>
            <p:cNvPr id="50" name="TextBox 49"/>
            <p:cNvSpPr txBox="1"/>
            <p:nvPr/>
          </p:nvSpPr>
          <p:spPr>
            <a:xfrm>
              <a:off x="2826248" y="2867899"/>
              <a:ext cx="915043" cy="3813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593" b="0" dirty="0">
                  <a:solidFill>
                    <a:srgbClr val="0055A0"/>
                  </a:solidFill>
                  <a:latin typeface="Arial"/>
                </a:rPr>
                <a:t>carbon</a:t>
              </a:r>
            </a:p>
          </p:txBody>
        </p:sp>
        <p:cxnSp>
          <p:nvCxnSpPr>
            <p:cNvPr id="51" name="Straight Arrow Connector 50"/>
            <p:cNvCxnSpPr>
              <a:stCxn id="50" idx="2"/>
            </p:cNvCxnSpPr>
            <p:nvPr/>
          </p:nvCxnSpPr>
          <p:spPr>
            <a:xfrm flipH="1">
              <a:off x="3281715" y="3249204"/>
              <a:ext cx="2055" cy="5506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>
            <a:off x="1348780" y="745877"/>
            <a:ext cx="8092678" cy="528158"/>
          </a:xfrm>
          <a:prstGeom prst="rect">
            <a:avLst/>
          </a:prstGeom>
          <a:solidFill>
            <a:srgbClr val="1E5AAE"/>
          </a:solidFill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832" b="0" dirty="0">
                <a:solidFill>
                  <a:prstClr val="white"/>
                </a:solidFill>
                <a:latin typeface="Arial"/>
              </a:rPr>
              <a:t>4 –  a-C coatings for the LHC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627978" y="1435491"/>
            <a:ext cx="7534283" cy="528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832" b="0" dirty="0">
                <a:solidFill>
                  <a:srgbClr val="0055A0"/>
                </a:solidFill>
                <a:latin typeface="Arial"/>
              </a:rPr>
              <a:t>How to do it?</a:t>
            </a:r>
          </a:p>
        </p:txBody>
      </p:sp>
      <p:sp>
        <p:nvSpPr>
          <p:cNvPr id="4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100438" y="255988"/>
            <a:ext cx="6306611" cy="337929"/>
          </a:xfrm>
        </p:spPr>
        <p:txBody>
          <a:bodyPr/>
          <a:lstStyle/>
          <a:p>
            <a:r>
              <a:rPr lang="en-GB" sz="2400" i="1" dirty="0" smtClean="0">
                <a:solidFill>
                  <a:srgbClr val="C00000"/>
                </a:solidFill>
              </a:rPr>
              <a:t>From presentation of  P</a:t>
            </a:r>
            <a:r>
              <a:rPr lang="en-GB" sz="2400" i="1" dirty="0">
                <a:solidFill>
                  <a:srgbClr val="C00000"/>
                </a:solidFill>
              </a:rPr>
              <a:t>. Costa </a:t>
            </a:r>
            <a:r>
              <a:rPr lang="en-GB" sz="2400" i="1" dirty="0" smtClean="0">
                <a:solidFill>
                  <a:srgbClr val="C00000"/>
                </a:solidFill>
              </a:rPr>
              <a:t>Pinto (CERN)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53" name="Footer Placeholder 1"/>
          <p:cNvSpPr txBox="1">
            <a:spLocks/>
          </p:cNvSpPr>
          <p:nvPr/>
        </p:nvSpPr>
        <p:spPr>
          <a:xfrm>
            <a:off x="6779386" y="7044949"/>
            <a:ext cx="3860800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797" b="1" kern="1200" baseline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rgbClr val="4F3EF2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rgbClr val="4F3EF2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rgbClr val="4F3EF2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rgbClr val="4F3EF2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4F3EF2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4F3EF2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4F3EF2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4F3EF2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GB" dirty="0" smtClean="0"/>
              <a:t>8th HL-LHC Collaboration Meeting, 15-18 October 2018 CERN, Geneva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43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6441" y="3631307"/>
            <a:ext cx="1431995" cy="829221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white"/>
                </a:solidFill>
              </a:rPr>
              <a:t>8th HL-LHC Collaboration Meeting, 15-18 October 2018 CERN, Geneva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prstClr val="white"/>
                </a:solidFill>
              </a:rPr>
              <a:pPr/>
              <a:t>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1306763"/>
            <a:ext cx="10790237" cy="473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4622" indent="-404622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78" b="0" dirty="0">
                <a:solidFill>
                  <a:srgbClr val="0055A0"/>
                </a:solidFill>
                <a:latin typeface="Calibri" panose="020F0502020204030204" pitchFamily="34" charset="0"/>
              </a:rPr>
              <a:t>Construction of the coating setups for production (Q5 &amp; Q6)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745877"/>
            <a:ext cx="10790238" cy="528158"/>
          </a:xfrm>
          <a:prstGeom prst="rect">
            <a:avLst/>
          </a:prstGeom>
          <a:solidFill>
            <a:srgbClr val="1E5AAE"/>
          </a:solidFill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832" b="0" dirty="0">
                <a:solidFill>
                  <a:prstClr val="white"/>
                </a:solidFill>
                <a:latin typeface="Arial"/>
              </a:rPr>
              <a:t>2 – Preparation for the LS2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0825" y="2132564"/>
            <a:ext cx="1455811" cy="1534833"/>
          </a:xfrm>
          <a:prstGeom prst="rect">
            <a:avLst/>
          </a:prstGeom>
        </p:spPr>
      </p:pic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323894" y="2126481"/>
            <a:ext cx="566487" cy="1531682"/>
            <a:chOff x="6702061" y="1460247"/>
            <a:chExt cx="1659551" cy="448713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6321" y="4313218"/>
              <a:ext cx="911030" cy="149204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2061" y="1460247"/>
              <a:ext cx="1659551" cy="2872836"/>
            </a:xfrm>
            <a:prstGeom prst="rect">
              <a:avLst/>
            </a:prstGeom>
          </p:spPr>
        </p:pic>
        <p:cxnSp>
          <p:nvCxnSpPr>
            <p:cNvPr id="29" name="Straight Connector 28"/>
            <p:cNvCxnSpPr/>
            <p:nvPr/>
          </p:nvCxnSpPr>
          <p:spPr>
            <a:xfrm>
              <a:off x="7716656" y="5531577"/>
              <a:ext cx="577900" cy="380428"/>
            </a:xfrm>
            <a:prstGeom prst="line">
              <a:avLst/>
            </a:prstGeom>
            <a:ln w="635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698401" y="5566949"/>
              <a:ext cx="577900" cy="380428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734911" y="5496205"/>
              <a:ext cx="577900" cy="380428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431" y="2131657"/>
            <a:ext cx="2039605" cy="1529704"/>
          </a:xfrm>
          <a:prstGeom prst="rect">
            <a:avLst/>
          </a:prstGeom>
        </p:spPr>
      </p:pic>
      <p:pic>
        <p:nvPicPr>
          <p:cNvPr id="34" name="20180205_14574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42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 rot="5400000">
            <a:off x="4633074" y="2521128"/>
            <a:ext cx="3720209" cy="2345985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97412" y="3746736"/>
            <a:ext cx="5222774" cy="746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124" b="0" dirty="0">
                <a:solidFill>
                  <a:srgbClr val="0055A0"/>
                </a:solidFill>
                <a:latin typeface="Calibri" panose="020F0502020204030204" pitchFamily="34" charset="0"/>
              </a:rPr>
              <a:t>1</a:t>
            </a:r>
            <a:r>
              <a:rPr lang="en-GB" sz="2124" b="0" baseline="30000" dirty="0">
                <a:solidFill>
                  <a:srgbClr val="0055A0"/>
                </a:solidFill>
                <a:latin typeface="Calibri" panose="020F0502020204030204" pitchFamily="34" charset="0"/>
              </a:rPr>
              <a:t>st</a:t>
            </a:r>
            <a:r>
              <a:rPr lang="en-GB" sz="2124" b="0" dirty="0">
                <a:solidFill>
                  <a:srgbClr val="0055A0"/>
                </a:solidFill>
                <a:latin typeface="Calibri" panose="020F0502020204030204" pitchFamily="34" charset="0"/>
              </a:rPr>
              <a:t> coating system for production is ready.</a:t>
            </a:r>
            <a:endParaRPr lang="en-GB" sz="2832" b="0" dirty="0">
              <a:solidFill>
                <a:srgbClr val="0055A0"/>
              </a:solidFill>
              <a:latin typeface="Calibri" panose="020F050202020403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24" b="0" dirty="0">
                <a:solidFill>
                  <a:srgbClr val="0055A0"/>
                </a:solidFill>
                <a:latin typeface="Calibri" panose="020F0502020204030204" pitchFamily="34" charset="0"/>
              </a:rPr>
              <a:t>2</a:t>
            </a:r>
            <a:r>
              <a:rPr lang="en-US" sz="1770" b="0" baseline="30000" dirty="0">
                <a:solidFill>
                  <a:srgbClr val="0055A0"/>
                </a:solidFill>
                <a:latin typeface="Calibri" panose="020F0502020204030204" pitchFamily="34" charset="0"/>
              </a:rPr>
              <a:t>nd</a:t>
            </a:r>
            <a:r>
              <a:rPr lang="en-US" sz="2124" b="0" dirty="0">
                <a:solidFill>
                  <a:srgbClr val="0055A0"/>
                </a:solidFill>
                <a:latin typeface="Calibri" panose="020F0502020204030204" pitchFamily="34" charset="0"/>
              </a:rPr>
              <a:t> system presently under construction. </a:t>
            </a:r>
            <a:endParaRPr lang="en-GB" sz="2124" b="0" dirty="0">
              <a:solidFill>
                <a:srgbClr val="0055A0"/>
              </a:solidFill>
              <a:latin typeface="Calibri" panose="020F0502020204030204" pitchFamily="34" charset="0"/>
            </a:endParaRPr>
          </a:p>
        </p:txBody>
      </p:sp>
      <p:pic>
        <p:nvPicPr>
          <p:cNvPr id="55" name="IMG_338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1364" end="4935.6666"/>
                </p14:media>
              </p:ext>
            </p:extLst>
          </p:nvPr>
        </p:nvPicPr>
        <p:blipFill rotWithShape="1">
          <a:blip r:embed="rId12"/>
          <a:srcRect t="17432" b="14548"/>
          <a:stretch>
            <a:fillRect/>
          </a:stretch>
        </p:blipFill>
        <p:spPr>
          <a:xfrm>
            <a:off x="7748883" y="4460529"/>
            <a:ext cx="2858504" cy="1093695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189874" y="1769827"/>
            <a:ext cx="4095487" cy="364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770" b="0" dirty="0">
                <a:solidFill>
                  <a:srgbClr val="0055A0"/>
                </a:solidFill>
                <a:latin typeface="Calibri" panose="020F0502020204030204" pitchFamily="34" charset="0"/>
              </a:rPr>
              <a:t>Vacuum and mechanics for displacement</a:t>
            </a:r>
            <a:endParaRPr lang="en-GB" sz="1770" b="0" dirty="0">
              <a:solidFill>
                <a:srgbClr val="0055A0"/>
              </a:solidFill>
              <a:latin typeface="Calibri" panose="020F0502020204030204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489574" y="1786956"/>
            <a:ext cx="3377120" cy="364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770" b="0" dirty="0">
                <a:solidFill>
                  <a:srgbClr val="0055A0"/>
                </a:solidFill>
                <a:latin typeface="Calibri" panose="020F0502020204030204" pitchFamily="34" charset="0"/>
              </a:rPr>
              <a:t>Sputtering sources for all BS: ready</a:t>
            </a:r>
            <a:endParaRPr lang="en-GB" sz="1770" b="0" dirty="0">
              <a:solidFill>
                <a:srgbClr val="0055A0"/>
              </a:solidFill>
              <a:latin typeface="Calibri" panose="020F0502020204030204" pitchFamily="34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071" r="11073" b="15099"/>
          <a:stretch/>
        </p:blipFill>
        <p:spPr>
          <a:xfrm rot="10800000">
            <a:off x="7748882" y="2128993"/>
            <a:ext cx="2858504" cy="151473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15861" y="4866559"/>
            <a:ext cx="5103436" cy="1279041"/>
            <a:chOff x="-17923" y="4656001"/>
            <a:chExt cx="5766425" cy="1445202"/>
          </a:xfrm>
        </p:grpSpPr>
        <p:grpSp>
          <p:nvGrpSpPr>
            <p:cNvPr id="54" name="Group 53"/>
            <p:cNvGrpSpPr/>
            <p:nvPr/>
          </p:nvGrpSpPr>
          <p:grpSpPr>
            <a:xfrm>
              <a:off x="3527488" y="4656001"/>
              <a:ext cx="2221014" cy="1445202"/>
              <a:chOff x="4078186" y="4148973"/>
              <a:chExt cx="2858323" cy="1890078"/>
            </a:xfrm>
          </p:grpSpPr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78186" y="4593849"/>
                <a:ext cx="1532790" cy="1445202"/>
              </a:xfrm>
              <a:prstGeom prst="rect">
                <a:avLst/>
              </a:prstGeom>
            </p:spPr>
          </p:pic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1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542" t="17158" r="67573" b="19409"/>
              <a:stretch/>
            </p:blipFill>
            <p:spPr>
              <a:xfrm>
                <a:off x="5052291" y="4148973"/>
                <a:ext cx="942109" cy="1163782"/>
              </a:xfrm>
              <a:prstGeom prst="rect">
                <a:avLst/>
              </a:prstGeom>
              <a:effectLst>
                <a:softEdge rad="63500"/>
              </a:effectLst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1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758" t="40923" r="44616" b="17632"/>
              <a:stretch/>
            </p:blipFill>
            <p:spPr>
              <a:xfrm>
                <a:off x="5052291" y="5096942"/>
                <a:ext cx="1884218" cy="942109"/>
              </a:xfrm>
              <a:prstGeom prst="rect">
                <a:avLst/>
              </a:prstGeom>
              <a:effectLst>
                <a:softEdge rad="127000"/>
              </a:effectLst>
            </p:spPr>
          </p:pic>
        </p:grpSp>
        <p:sp>
          <p:nvSpPr>
            <p:cNvPr id="60" name="Rectangle 59"/>
            <p:cNvSpPr/>
            <p:nvPr/>
          </p:nvSpPr>
          <p:spPr>
            <a:xfrm>
              <a:off x="-17923" y="4716883"/>
              <a:ext cx="3737364" cy="1335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770" b="0" dirty="0">
                  <a:solidFill>
                    <a:srgbClr val="0055A0"/>
                  </a:solidFill>
                  <a:latin typeface="Calibri" panose="020F0502020204030204" pitchFamily="34" charset="0"/>
                </a:rPr>
                <a:t>Monitor &amp; control system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770" b="0" dirty="0">
                  <a:solidFill>
                    <a:srgbClr val="0055A0"/>
                  </a:solidFill>
                  <a:latin typeface="Calibri" panose="020F0502020204030204" pitchFamily="34" charset="0"/>
                </a:rPr>
                <a:t>(EN-SMM)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770" b="0" dirty="0">
                  <a:solidFill>
                    <a:srgbClr val="0055A0"/>
                  </a:solidFill>
                  <a:latin typeface="Calibri" panose="020F0502020204030204" pitchFamily="34" charset="0"/>
                </a:rPr>
                <a:t>First unit to be delivered in December 2018.</a:t>
              </a:r>
              <a:endParaRPr lang="en-GB" sz="1770" b="0" dirty="0">
                <a:solidFill>
                  <a:srgbClr val="0055A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2" name="Footer Placeholder 1"/>
          <p:cNvSpPr txBox="1">
            <a:spLocks/>
          </p:cNvSpPr>
          <p:nvPr/>
        </p:nvSpPr>
        <p:spPr>
          <a:xfrm>
            <a:off x="2100438" y="255988"/>
            <a:ext cx="6306611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797" b="1" kern="1200" baseline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rgbClr val="4F3EF2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rgbClr val="4F3EF2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rgbClr val="4F3EF2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rgbClr val="4F3EF2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4F3EF2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4F3EF2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4F3EF2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4F3EF2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GB" sz="2400" i="1" smtClean="0">
                <a:solidFill>
                  <a:srgbClr val="C00000"/>
                </a:solidFill>
              </a:rPr>
              <a:t>From presentation of  P. Costa Pinto (CERN)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42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20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01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55"/>
                </p:tgtEl>
              </p:cMediaNode>
            </p:video>
          </p:childTnLst>
        </p:cTn>
      </p:par>
    </p:tnLst>
    <p:bldLst>
      <p:bldP spid="5" grpId="0"/>
      <p:bldP spid="35" grpId="0"/>
      <p:bldP spid="57" grpId="0"/>
      <p:bldP spid="5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43" y="1476375"/>
            <a:ext cx="4847176" cy="5707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10543" y="324247"/>
            <a:ext cx="6408712" cy="720415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Lattice and parameters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3" name="Прямая со стрелкой 2"/>
          <p:cNvCxnSpPr/>
          <p:nvPr/>
        </p:nvCxnSpPr>
        <p:spPr bwMode="auto">
          <a:xfrm flipV="1">
            <a:off x="5057719" y="1836415"/>
            <a:ext cx="1237500" cy="144016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Прямая со стрелкой 7"/>
          <p:cNvCxnSpPr/>
          <p:nvPr/>
        </p:nvCxnSpPr>
        <p:spPr bwMode="auto">
          <a:xfrm flipV="1">
            <a:off x="5099451" y="1692734"/>
            <a:ext cx="1123760" cy="71673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6371171" y="1564352"/>
            <a:ext cx="3940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Ѓ</a:t>
            </a:r>
            <a:r>
              <a:rPr lang="en-US" dirty="0" smtClean="0"/>
              <a:t> ≈ 1E19 </a:t>
            </a:r>
            <a:r>
              <a:rPr lang="en-US" dirty="0" err="1" smtClean="0"/>
              <a:t>ph</a:t>
            </a:r>
            <a:r>
              <a:rPr lang="en-US" dirty="0" smtClean="0"/>
              <a:t>/m,  P</a:t>
            </a:r>
            <a:r>
              <a:rPr lang="en-US" baseline="-25000" dirty="0" smtClean="0"/>
              <a:t>SR</a:t>
            </a:r>
            <a:r>
              <a:rPr lang="en-US" dirty="0" smtClean="0"/>
              <a:t> up to 4 kW/m</a:t>
            </a:r>
            <a:endParaRPr lang="ru-RU" dirty="0"/>
          </a:p>
        </p:txBody>
      </p:sp>
      <p:cxnSp>
        <p:nvCxnSpPr>
          <p:cNvPr id="13" name="Прямая со стрелкой 12"/>
          <p:cNvCxnSpPr/>
          <p:nvPr/>
        </p:nvCxnSpPr>
        <p:spPr bwMode="auto">
          <a:xfrm>
            <a:off x="4998689" y="4968764"/>
            <a:ext cx="792474" cy="231462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5791163" y="4932229"/>
            <a:ext cx="489146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 smtClean="0"/>
              <a:t>Low beam pipe impedance: </a:t>
            </a:r>
          </a:p>
          <a:p>
            <a:pPr algn="just"/>
            <a:r>
              <a:rPr lang="en-US" dirty="0" smtClean="0"/>
              <a:t>the Al or Cu is allowed only.</a:t>
            </a:r>
          </a:p>
          <a:p>
            <a:pPr algn="just"/>
            <a:r>
              <a:rPr lang="en-US" dirty="0" smtClean="0"/>
              <a:t>In case of a functional  coating:</a:t>
            </a:r>
          </a:p>
          <a:p>
            <a:pPr algn="just"/>
            <a:r>
              <a:rPr lang="en-US" dirty="0" smtClean="0"/>
              <a:t> skin depth must be several times less than</a:t>
            </a:r>
          </a:p>
          <a:p>
            <a:pPr algn="just"/>
            <a:r>
              <a:rPr lang="en-US" dirty="0" smtClean="0"/>
              <a:t> thickness for frequencies up to c/</a:t>
            </a:r>
            <a:r>
              <a:rPr lang="el-GR" dirty="0" smtClean="0"/>
              <a:t>σ</a:t>
            </a:r>
            <a:r>
              <a:rPr lang="en-US" baseline="-25000" dirty="0" smtClean="0"/>
              <a:t>s</a:t>
            </a:r>
            <a:endParaRPr lang="ru-RU" dirty="0"/>
          </a:p>
        </p:txBody>
      </p:sp>
      <p:cxnSp>
        <p:nvCxnSpPr>
          <p:cNvPr id="21" name="Прямая со стрелкой 20"/>
          <p:cNvCxnSpPr/>
          <p:nvPr/>
        </p:nvCxnSpPr>
        <p:spPr bwMode="auto">
          <a:xfrm flipH="1">
            <a:off x="7051303" y="1999018"/>
            <a:ext cx="144016" cy="809505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5591607" y="2968313"/>
            <a:ext cx="4671856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 smtClean="0"/>
              <a:t>Density of photo-electrons is higher than </a:t>
            </a:r>
          </a:p>
          <a:p>
            <a:pPr algn="just"/>
            <a:r>
              <a:rPr lang="en-US" dirty="0"/>
              <a:t>t</a:t>
            </a:r>
            <a:r>
              <a:rPr lang="en-US" dirty="0" smtClean="0"/>
              <a:t>hreshold ~ 3E5 cm</a:t>
            </a:r>
            <a:r>
              <a:rPr lang="en-US" baseline="30000" dirty="0" smtClean="0"/>
              <a:t>-3</a:t>
            </a:r>
            <a:r>
              <a:rPr lang="en-US" dirty="0" smtClean="0"/>
              <a:t> (</a:t>
            </a:r>
            <a:r>
              <a:rPr lang="en-US" dirty="0" err="1" smtClean="0"/>
              <a:t>SuperKEKB</a:t>
            </a:r>
            <a:r>
              <a:rPr lang="en-US" dirty="0" smtClean="0"/>
              <a:t>) </a:t>
            </a:r>
          </a:p>
          <a:p>
            <a:pPr algn="just"/>
            <a:r>
              <a:rPr lang="en-US" dirty="0" smtClean="0"/>
              <a:t>of e</a:t>
            </a:r>
            <a:r>
              <a:rPr lang="en-US" baseline="30000" dirty="0" smtClean="0"/>
              <a:t>+</a:t>
            </a:r>
            <a:r>
              <a:rPr lang="en-US" dirty="0" smtClean="0"/>
              <a:t> beam instability due to</a:t>
            </a:r>
          </a:p>
          <a:p>
            <a:pPr algn="just"/>
            <a:r>
              <a:rPr lang="en-US" dirty="0" smtClean="0"/>
              <a:t> interaction with electron cloud</a:t>
            </a:r>
            <a:endParaRPr lang="ru-RU" dirty="0"/>
          </a:p>
        </p:txBody>
      </p:sp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>
          <a:xfrm>
            <a:off x="8063773" y="7047183"/>
            <a:ext cx="2247900" cy="503238"/>
          </a:xfrm>
        </p:spPr>
        <p:txBody>
          <a:bodyPr/>
          <a:lstStyle/>
          <a:p>
            <a:fld id="{D3FA8BDF-0075-4F4C-9B8A-F4596E6228DC}" type="slidenum">
              <a:rPr lang="en-US" smtClean="0">
                <a:solidFill>
                  <a:srgbClr val="141DD0"/>
                </a:solidFill>
              </a:rPr>
              <a:pPr/>
              <a:t>2</a:t>
            </a:fld>
            <a:endParaRPr lang="en-US">
              <a:solidFill>
                <a:srgbClr val="141D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70927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39834" y="1737300"/>
            <a:ext cx="1600118" cy="637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16" dirty="0">
                <a:cs typeface="Times New Roman" panose="02020603050405020304" pitchFamily="18" charset="0"/>
                <a:sym typeface="Symbol" panose="05050102010706020507" pitchFamily="18" charset="2"/>
              </a:rPr>
              <a:t>Be-tube</a:t>
            </a:r>
            <a:r>
              <a:rPr lang="ru-RU" sz="1416" dirty="0">
                <a:cs typeface="Times New Roman" panose="02020603050405020304" pitchFamily="18" charset="0"/>
                <a:sym typeface="Symbol" panose="05050102010706020507" pitchFamily="18" charset="2"/>
              </a:rPr>
              <a:t> 150 </a:t>
            </a:r>
            <a:r>
              <a:rPr lang="en-US" sz="1416" dirty="0">
                <a:cs typeface="Times New Roman" panose="02020603050405020304" pitchFamily="18" charset="0"/>
                <a:sym typeface="Symbol" panose="05050102010706020507" pitchFamily="18" charset="2"/>
              </a:rPr>
              <a:t>mm</a:t>
            </a:r>
            <a:r>
              <a:rPr lang="ru-RU" sz="1416" dirty="0">
                <a:cs typeface="Times New Roman" panose="02020603050405020304" pitchFamily="18" charset="0"/>
                <a:sym typeface="Symbol" panose="05050102010706020507" pitchFamily="18" charset="2"/>
              </a:rPr>
              <a:t>,</a:t>
            </a:r>
            <a:endParaRPr lang="en-US" sz="1416" dirty="0"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ctr"/>
            <a:r>
              <a:rPr lang="ru-RU" sz="1416" dirty="0">
                <a:cs typeface="Times New Roman" panose="02020603050405020304" pitchFamily="18" charset="0"/>
                <a:sym typeface="Symbol" panose="05050102010706020507" pitchFamily="18" charset="2"/>
              </a:rPr>
              <a:t>30 </a:t>
            </a:r>
            <a:r>
              <a:rPr lang="en-US" sz="1416" dirty="0">
                <a:cs typeface="Times New Roman" panose="02020603050405020304" pitchFamily="18" charset="0"/>
                <a:sym typeface="Symbol" panose="05050102010706020507" pitchFamily="18" charset="2"/>
              </a:rPr>
              <a:t>mm, cooled</a:t>
            </a:r>
            <a:endParaRPr lang="ru-RU" sz="1416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27279" y="3961087"/>
            <a:ext cx="410690" cy="3647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70" dirty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IP</a:t>
            </a:r>
            <a:endParaRPr lang="ru-RU" sz="1770" dirty="0">
              <a:solidFill>
                <a:srgbClr val="FF0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562652" y="3530628"/>
            <a:ext cx="415498" cy="3647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70" dirty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e+</a:t>
            </a:r>
            <a:endParaRPr lang="ru-RU" sz="1770" dirty="0">
              <a:solidFill>
                <a:srgbClr val="FF0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588926" y="4429852"/>
            <a:ext cx="360997" cy="3647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70" dirty="0">
                <a:solidFill>
                  <a:srgbClr val="00206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e-</a:t>
            </a:r>
            <a:endParaRPr lang="ru-RU" sz="1770" dirty="0">
              <a:solidFill>
                <a:srgbClr val="00206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571228" y="2372950"/>
            <a:ext cx="659155" cy="310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16" dirty="0">
                <a:cs typeface="Times New Roman" panose="02020603050405020304" pitchFamily="18" charset="0"/>
                <a:sym typeface="Symbol" panose="05050102010706020507" pitchFamily="18" charset="2"/>
              </a:rPr>
              <a:t>BPMs</a:t>
            </a:r>
            <a:endParaRPr lang="ru-RU" sz="1416" dirty="0"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651" y="2679738"/>
            <a:ext cx="8396703" cy="2846714"/>
          </a:xfrm>
          <a:prstGeom prst="rect">
            <a:avLst/>
          </a:prstGeom>
        </p:spPr>
      </p:pic>
      <p:cxnSp>
        <p:nvCxnSpPr>
          <p:cNvPr id="28" name="Прямая со стрелкой 27"/>
          <p:cNvCxnSpPr/>
          <p:nvPr/>
        </p:nvCxnSpPr>
        <p:spPr>
          <a:xfrm flipH="1">
            <a:off x="1416565" y="2370984"/>
            <a:ext cx="14582" cy="1662280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2516281" y="3078182"/>
            <a:ext cx="0" cy="955082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3562650" y="3006005"/>
            <a:ext cx="0" cy="955082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4647785" y="1823547"/>
            <a:ext cx="19445" cy="2017470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8851286" y="2686938"/>
            <a:ext cx="0" cy="955082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2026459" y="2550197"/>
            <a:ext cx="1073051" cy="637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16" dirty="0">
                <a:cs typeface="Times New Roman" panose="02020603050405020304" pitchFamily="18" charset="0"/>
                <a:sym typeface="Symbol" panose="05050102010706020507" pitchFamily="18" charset="2"/>
              </a:rPr>
              <a:t>Y</a:t>
            </a:r>
            <a:r>
              <a:rPr lang="ru-RU" sz="1416" dirty="0">
                <a:cs typeface="Times New Roman" panose="02020603050405020304" pitchFamily="18" charset="0"/>
                <a:sym typeface="Symbol" panose="05050102010706020507" pitchFamily="18" charset="2"/>
              </a:rPr>
              <a:t>-</a:t>
            </a:r>
            <a:r>
              <a:rPr lang="en-US" sz="1416" dirty="0">
                <a:cs typeface="Times New Roman" panose="02020603050405020304" pitchFamily="18" charset="0"/>
                <a:sym typeface="Symbol" panose="05050102010706020507" pitchFamily="18" charset="2"/>
              </a:rPr>
              <a:t>chamber</a:t>
            </a:r>
            <a:r>
              <a:rPr lang="ru-RU" sz="1416" dirty="0">
                <a:cs typeface="Times New Roman" panose="02020603050405020304" pitchFamily="18" charset="0"/>
                <a:sym typeface="Symbol" panose="05050102010706020507" pitchFamily="18" charset="2"/>
              </a:rPr>
              <a:t>,</a:t>
            </a:r>
          </a:p>
          <a:p>
            <a:pPr algn="ctr"/>
            <a:r>
              <a:rPr lang="en-US" sz="1416" dirty="0">
                <a:cs typeface="Times New Roman" panose="02020603050405020304" pitchFamily="18" charset="0"/>
                <a:sym typeface="Symbol" panose="05050102010706020507" pitchFamily="18" charset="2"/>
              </a:rPr>
              <a:t>cooled</a:t>
            </a:r>
            <a:endParaRPr lang="ru-RU" sz="1416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3250342" y="2686938"/>
            <a:ext cx="659155" cy="310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16" dirty="0">
                <a:cs typeface="Times New Roman" panose="02020603050405020304" pitchFamily="18" charset="0"/>
                <a:sym typeface="Symbol" panose="05050102010706020507" pitchFamily="18" charset="2"/>
              </a:rPr>
              <a:t>BPMs</a:t>
            </a:r>
            <a:endParaRPr lang="ru-RU" sz="1416" dirty="0"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919498" y="1219760"/>
            <a:ext cx="1495462" cy="528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16" dirty="0">
                <a:cs typeface="Times New Roman" panose="02020603050405020304" pitchFamily="18" charset="0"/>
                <a:sym typeface="Symbol" panose="05050102010706020507" pitchFamily="18" charset="2"/>
              </a:rPr>
              <a:t>Compensating solenoid</a:t>
            </a:r>
            <a:endParaRPr lang="ru-RU" sz="1416" dirty="0"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cxnSp>
        <p:nvCxnSpPr>
          <p:cNvPr id="37" name="Прямая со стрелкой 36"/>
          <p:cNvCxnSpPr/>
          <p:nvPr/>
        </p:nvCxnSpPr>
        <p:spPr>
          <a:xfrm>
            <a:off x="5694153" y="2287440"/>
            <a:ext cx="0" cy="1564168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5064813" y="1759606"/>
            <a:ext cx="1258678" cy="637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16" dirty="0">
                <a:cs typeface="Times New Roman" panose="02020603050405020304" pitchFamily="18" charset="0"/>
                <a:sym typeface="Symbol" panose="05050102010706020507" pitchFamily="18" charset="2"/>
              </a:rPr>
              <a:t>QD0, 200 mm</a:t>
            </a:r>
          </a:p>
          <a:p>
            <a:pPr algn="ctr"/>
            <a:r>
              <a:rPr lang="en-US" sz="1416" dirty="0">
                <a:cs typeface="Times New Roman" panose="02020603050405020304" pitchFamily="18" charset="0"/>
                <a:sym typeface="Symbol" panose="05050102010706020507" pitchFamily="18" charset="2"/>
              </a:rPr>
              <a:t>–100</a:t>
            </a:r>
            <a:r>
              <a:rPr lang="ru-RU" sz="1416" dirty="0">
                <a:cs typeface="Times New Roman" panose="02020603050405020304" pitchFamily="18" charset="0"/>
                <a:sym typeface="Symbol" panose="05050102010706020507" pitchFamily="18" charset="2"/>
              </a:rPr>
              <a:t> Т/</a:t>
            </a:r>
            <a:r>
              <a:rPr lang="en-US" sz="1416" dirty="0">
                <a:cs typeface="Times New Roman" panose="02020603050405020304" pitchFamily="18" charset="0"/>
                <a:sym typeface="Symbol" panose="05050102010706020507" pitchFamily="18" charset="2"/>
              </a:rPr>
              <a:t>m </a:t>
            </a:r>
            <a:endParaRPr lang="ru-RU" sz="1416" dirty="0"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cxnSp>
        <p:nvCxnSpPr>
          <p:cNvPr id="40" name="Прямая со стрелкой 39"/>
          <p:cNvCxnSpPr/>
          <p:nvPr/>
        </p:nvCxnSpPr>
        <p:spPr>
          <a:xfrm>
            <a:off x="6697930" y="2329055"/>
            <a:ext cx="0" cy="1564168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6206769" y="2029271"/>
            <a:ext cx="982320" cy="310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16" dirty="0">
                <a:cs typeface="Times New Roman" panose="02020603050405020304" pitchFamily="18" charset="0"/>
                <a:sym typeface="Symbol" panose="05050102010706020507" pitchFamily="18" charset="2"/>
              </a:rPr>
              <a:t>Corr. coils</a:t>
            </a:r>
            <a:endParaRPr lang="ru-RU" sz="1416" dirty="0"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cxnSp>
        <p:nvCxnSpPr>
          <p:cNvPr id="42" name="Прямая со стрелкой 41"/>
          <p:cNvCxnSpPr/>
          <p:nvPr/>
        </p:nvCxnSpPr>
        <p:spPr>
          <a:xfrm>
            <a:off x="8119117" y="2200364"/>
            <a:ext cx="0" cy="1564168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>
            <a:off x="7494932" y="1720088"/>
            <a:ext cx="1237839" cy="637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16" dirty="0">
                <a:cs typeface="Times New Roman" panose="02020603050405020304" pitchFamily="18" charset="0"/>
                <a:sym typeface="Symbol" panose="05050102010706020507" pitchFamily="18" charset="2"/>
              </a:rPr>
              <a:t>QF1, 200 mm</a:t>
            </a:r>
          </a:p>
          <a:p>
            <a:pPr algn="ctr"/>
            <a:r>
              <a:rPr lang="en-US" sz="1416" dirty="0">
                <a:cs typeface="Times New Roman" panose="02020603050405020304" pitchFamily="18" charset="0"/>
                <a:sym typeface="Symbol" panose="05050102010706020507" pitchFamily="18" charset="2"/>
              </a:rPr>
              <a:t>70</a:t>
            </a:r>
            <a:r>
              <a:rPr lang="ru-RU" sz="1416" dirty="0">
                <a:cs typeface="Times New Roman" panose="02020603050405020304" pitchFamily="18" charset="0"/>
                <a:sym typeface="Symbol" panose="05050102010706020507" pitchFamily="18" charset="2"/>
              </a:rPr>
              <a:t> Т/</a:t>
            </a:r>
            <a:r>
              <a:rPr lang="en-US" sz="1416" dirty="0">
                <a:cs typeface="Times New Roman" panose="02020603050405020304" pitchFamily="18" charset="0"/>
                <a:sym typeface="Symbol" panose="05050102010706020507" pitchFamily="18" charset="2"/>
              </a:rPr>
              <a:t>m </a:t>
            </a:r>
            <a:endParaRPr lang="ru-RU" sz="1416" dirty="0"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cxnSp>
        <p:nvCxnSpPr>
          <p:cNvPr id="44" name="Прямая со стрелкой 43"/>
          <p:cNvCxnSpPr/>
          <p:nvPr/>
        </p:nvCxnSpPr>
        <p:spPr>
          <a:xfrm flipH="1">
            <a:off x="7419172" y="2686938"/>
            <a:ext cx="2408" cy="957134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рямоугольник 45"/>
          <p:cNvSpPr/>
          <p:nvPr/>
        </p:nvSpPr>
        <p:spPr>
          <a:xfrm>
            <a:off x="6932170" y="2273865"/>
            <a:ext cx="1024167" cy="528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16" dirty="0">
                <a:cs typeface="Times New Roman" panose="02020603050405020304" pitchFamily="18" charset="0"/>
                <a:sym typeface="Symbol" panose="05050102010706020507" pitchFamily="18" charset="2"/>
              </a:rPr>
              <a:t>Screening solenoid</a:t>
            </a:r>
            <a:endParaRPr lang="ru-RU" sz="1416" dirty="0"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cxnSp>
        <p:nvCxnSpPr>
          <p:cNvPr id="48" name="Прямая со стрелкой 47"/>
          <p:cNvCxnSpPr/>
          <p:nvPr/>
        </p:nvCxnSpPr>
        <p:spPr>
          <a:xfrm flipH="1">
            <a:off x="9393628" y="3854864"/>
            <a:ext cx="695867" cy="22256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>
            <a:off x="9452706" y="4392071"/>
            <a:ext cx="675113" cy="38801"/>
          </a:xfrm>
          <a:prstGeom prst="straightConnector1">
            <a:avLst/>
          </a:prstGeom>
          <a:ln w="317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Прямоугольник 49"/>
          <p:cNvSpPr/>
          <p:nvPr/>
        </p:nvSpPr>
        <p:spPr>
          <a:xfrm>
            <a:off x="2561491" y="4947826"/>
            <a:ext cx="596638" cy="3647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70" dirty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L</a:t>
            </a:r>
            <a:r>
              <a:rPr lang="en-US" sz="1770" baseline="30000" dirty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*</a:t>
            </a:r>
            <a:r>
              <a:rPr lang="en-US" sz="1770" dirty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=</a:t>
            </a:r>
            <a:endParaRPr lang="ru-RU" sz="1770" dirty="0">
              <a:solidFill>
                <a:srgbClr val="FF0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5692494" y="1357017"/>
            <a:ext cx="2165081" cy="364715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770" dirty="0">
                <a:cs typeface="Times New Roman" panose="02020603050405020304" pitchFamily="18" charset="0"/>
                <a:sym typeface="Symbol" panose="05050102010706020507" pitchFamily="18" charset="2"/>
              </a:rPr>
              <a:t>Gradients for</a:t>
            </a:r>
            <a:r>
              <a:rPr lang="ru-RU" sz="1770" dirty="0">
                <a:cs typeface="Times New Roman" panose="02020603050405020304" pitchFamily="18" charset="0"/>
                <a:sym typeface="Symbol" panose="05050102010706020507" pitchFamily="18" charset="2"/>
              </a:rPr>
              <a:t> 3 </a:t>
            </a:r>
            <a:r>
              <a:rPr lang="en-US" sz="1770" dirty="0">
                <a:cs typeface="Times New Roman" panose="02020603050405020304" pitchFamily="18" charset="0"/>
                <a:sym typeface="Symbol" panose="05050102010706020507" pitchFamily="18" charset="2"/>
              </a:rPr>
              <a:t>GeV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4063560" y="4683902"/>
            <a:ext cx="0" cy="11833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8712109" y="4718110"/>
            <a:ext cx="0" cy="11833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1274039" y="4683902"/>
            <a:ext cx="0" cy="11833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1581522" y="5513157"/>
            <a:ext cx="2194447" cy="3647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70" dirty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FF vacuum chamber</a:t>
            </a:r>
            <a:endParaRPr lang="ru-RU" sz="177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4959685" y="5574935"/>
            <a:ext cx="2801986" cy="3647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70" dirty="0" err="1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Cryostate</a:t>
            </a:r>
            <a:r>
              <a:rPr lang="en-US" sz="1770" dirty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with FF magnets</a:t>
            </a:r>
            <a:endParaRPr lang="ru-RU" sz="1770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95149" y="-29061"/>
            <a:ext cx="9170988" cy="1260475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Machine-detector interface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666715" y="3191940"/>
            <a:ext cx="1860679" cy="14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V="1">
            <a:off x="8670775" y="5071841"/>
            <a:ext cx="1861949" cy="12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10388040" y="3188187"/>
            <a:ext cx="0" cy="1895035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955525" y="6083003"/>
            <a:ext cx="8981240" cy="1110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5" dirty="0">
                <a:solidFill>
                  <a:srgbClr val="C00000"/>
                </a:solidFill>
              </a:rPr>
              <a:t>    </a:t>
            </a:r>
            <a:r>
              <a:rPr lang="en-US" sz="2205" dirty="0">
                <a:solidFill>
                  <a:srgbClr val="0070C0"/>
                </a:solidFill>
              </a:rPr>
              <a:t>Maximum power load on vacuum beam pipe with ID=30mm due to resistivity losses (assuming Cu) and HOM absorption is  50….100 W/m. Therefore the pipe needs an active cooling. </a:t>
            </a:r>
          </a:p>
        </p:txBody>
      </p:sp>
    </p:spTree>
    <p:extLst>
      <p:ext uri="{BB962C8B-B14F-4D97-AF65-F5344CB8AC3E}">
        <p14:creationId xmlns:p14="http://schemas.microsoft.com/office/powerpoint/2010/main" val="26756387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625"/>
            <a:ext cx="10615699" cy="634069"/>
          </a:xfrm>
        </p:spPr>
        <p:txBody>
          <a:bodyPr>
            <a:normAutofit fontScale="90000"/>
          </a:bodyPr>
          <a:lstStyle/>
          <a:p>
            <a:r>
              <a:rPr lang="en-US" sz="2646" dirty="0">
                <a:solidFill>
                  <a:srgbClr val="FF0000"/>
                </a:solidFill>
                <a:latin typeface="Comic Sans MS" panose="030F0702030302020204" pitchFamily="66" charset="0"/>
              </a:rPr>
              <a:t>Conceptual design of </a:t>
            </a:r>
            <a:r>
              <a:rPr lang="en-US" sz="2646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RT or 77K beam </a:t>
            </a:r>
            <a:r>
              <a:rPr lang="en-US" sz="2646" dirty="0">
                <a:solidFill>
                  <a:srgbClr val="FF0000"/>
                </a:solidFill>
                <a:latin typeface="Comic Sans MS" panose="030F0702030302020204" pitchFamily="66" charset="0"/>
              </a:rPr>
              <a:t>pipe inside cryogenic magnets</a:t>
            </a:r>
            <a:endParaRPr lang="ru-RU" sz="2646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5" name="Группа 44"/>
          <p:cNvGrpSpPr/>
          <p:nvPr/>
        </p:nvGrpSpPr>
        <p:grpSpPr>
          <a:xfrm>
            <a:off x="3648492" y="828475"/>
            <a:ext cx="2778725" cy="2754915"/>
            <a:chOff x="4174904" y="13103523"/>
            <a:chExt cx="4248473" cy="4413863"/>
          </a:xfrm>
        </p:grpSpPr>
        <p:grpSp>
          <p:nvGrpSpPr>
            <p:cNvPr id="46" name="Группа 45"/>
            <p:cNvGrpSpPr/>
            <p:nvPr/>
          </p:nvGrpSpPr>
          <p:grpSpPr>
            <a:xfrm>
              <a:off x="4174904" y="13103523"/>
              <a:ext cx="4248473" cy="4413863"/>
              <a:chOff x="1301776" y="2248624"/>
              <a:chExt cx="2071920" cy="2055281"/>
            </a:xfrm>
          </p:grpSpPr>
          <p:sp>
            <p:nvSpPr>
              <p:cNvPr id="53" name="Овал 52"/>
              <p:cNvSpPr/>
              <p:nvPr/>
            </p:nvSpPr>
            <p:spPr>
              <a:xfrm>
                <a:off x="1691680" y="2636912"/>
                <a:ext cx="1296144" cy="1274440"/>
              </a:xfrm>
              <a:prstGeom prst="ellipse">
                <a:avLst/>
              </a:prstGeom>
              <a:noFill/>
              <a:ln w="984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205"/>
              </a:p>
            </p:txBody>
          </p:sp>
          <p:sp>
            <p:nvSpPr>
              <p:cNvPr id="54" name="Овал 53"/>
              <p:cNvSpPr/>
              <p:nvPr/>
            </p:nvSpPr>
            <p:spPr>
              <a:xfrm>
                <a:off x="1619672" y="2554223"/>
                <a:ext cx="1440160" cy="1439818"/>
              </a:xfrm>
              <a:prstGeom prst="ellipse">
                <a:avLst/>
              </a:prstGeom>
              <a:noFill/>
              <a:ln w="1301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205"/>
              </a:p>
            </p:txBody>
          </p:sp>
          <p:sp>
            <p:nvSpPr>
              <p:cNvPr id="55" name="Овал 54"/>
              <p:cNvSpPr/>
              <p:nvPr/>
            </p:nvSpPr>
            <p:spPr>
              <a:xfrm>
                <a:off x="1547664" y="2492896"/>
                <a:ext cx="1584176" cy="1577345"/>
              </a:xfrm>
              <a:prstGeom prst="ellipse">
                <a:avLst/>
              </a:prstGeom>
              <a:noFill/>
              <a:ln w="1238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205"/>
              </a:p>
            </p:txBody>
          </p:sp>
          <p:sp>
            <p:nvSpPr>
              <p:cNvPr id="56" name="Овал 55"/>
              <p:cNvSpPr/>
              <p:nvPr/>
            </p:nvSpPr>
            <p:spPr>
              <a:xfrm>
                <a:off x="1475656" y="2420888"/>
                <a:ext cx="1728192" cy="1727235"/>
              </a:xfrm>
              <a:prstGeom prst="ellipse">
                <a:avLst/>
              </a:prstGeom>
              <a:noFill/>
              <a:ln w="133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205"/>
              </a:p>
            </p:txBody>
          </p:sp>
          <p:sp>
            <p:nvSpPr>
              <p:cNvPr id="57" name="Овал 56"/>
              <p:cNvSpPr/>
              <p:nvPr/>
            </p:nvSpPr>
            <p:spPr>
              <a:xfrm>
                <a:off x="1407840" y="2341750"/>
                <a:ext cx="1863824" cy="1879635"/>
              </a:xfrm>
              <a:prstGeom prst="ellipse">
                <a:avLst/>
              </a:prstGeom>
              <a:noFill/>
              <a:ln w="130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205"/>
              </a:p>
            </p:txBody>
          </p:sp>
          <p:sp>
            <p:nvSpPr>
              <p:cNvPr id="58" name="Овал 57"/>
              <p:cNvSpPr/>
              <p:nvPr/>
            </p:nvSpPr>
            <p:spPr>
              <a:xfrm>
                <a:off x="1301776" y="2248624"/>
                <a:ext cx="2071920" cy="2055281"/>
              </a:xfrm>
              <a:prstGeom prst="ellipse">
                <a:avLst/>
              </a:prstGeom>
              <a:noFill/>
              <a:ln w="2540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205"/>
              </a:p>
            </p:txBody>
          </p:sp>
        </p:grpSp>
        <p:sp>
          <p:nvSpPr>
            <p:cNvPr id="47" name="Овал 46"/>
            <p:cNvSpPr/>
            <p:nvPr/>
          </p:nvSpPr>
          <p:spPr>
            <a:xfrm>
              <a:off x="7632297" y="15521062"/>
              <a:ext cx="181378" cy="1698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205"/>
            </a:p>
          </p:txBody>
        </p:sp>
        <p:sp>
          <p:nvSpPr>
            <p:cNvPr id="48" name="Овал 47"/>
            <p:cNvSpPr/>
            <p:nvPr/>
          </p:nvSpPr>
          <p:spPr>
            <a:xfrm>
              <a:off x="5975103" y="13714051"/>
              <a:ext cx="181378" cy="1698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205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5255023" y="16369822"/>
              <a:ext cx="181378" cy="1698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205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7429607" y="13890987"/>
              <a:ext cx="181378" cy="169876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205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6911207" y="16936999"/>
              <a:ext cx="181378" cy="169876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205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4526844" y="14677594"/>
              <a:ext cx="181378" cy="169876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205"/>
            </a:p>
          </p:txBody>
        </p:sp>
      </p:grpSp>
      <p:sp>
        <p:nvSpPr>
          <p:cNvPr id="65" name="Прямоугольник 64"/>
          <p:cNvSpPr/>
          <p:nvPr/>
        </p:nvSpPr>
        <p:spPr>
          <a:xfrm>
            <a:off x="1532698" y="3760453"/>
            <a:ext cx="170032" cy="14567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5"/>
          </a:p>
        </p:txBody>
      </p:sp>
      <p:sp>
        <p:nvSpPr>
          <p:cNvPr id="66" name="Прямоугольник 65"/>
          <p:cNvSpPr/>
          <p:nvPr/>
        </p:nvSpPr>
        <p:spPr>
          <a:xfrm>
            <a:off x="1543946" y="4047045"/>
            <a:ext cx="158784" cy="1625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5"/>
          </a:p>
        </p:txBody>
      </p:sp>
      <p:sp>
        <p:nvSpPr>
          <p:cNvPr id="67" name="Прямоугольник 66"/>
          <p:cNvSpPr/>
          <p:nvPr/>
        </p:nvSpPr>
        <p:spPr>
          <a:xfrm>
            <a:off x="1522573" y="4314475"/>
            <a:ext cx="190282" cy="184625"/>
          </a:xfrm>
          <a:prstGeom prst="rect">
            <a:avLst/>
          </a:prstGeom>
          <a:solidFill>
            <a:schemeClr val="tx2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5"/>
          </a:p>
        </p:txBody>
      </p:sp>
      <p:sp>
        <p:nvSpPr>
          <p:cNvPr id="68" name="Прямоугольник 67"/>
          <p:cNvSpPr/>
          <p:nvPr/>
        </p:nvSpPr>
        <p:spPr>
          <a:xfrm>
            <a:off x="1541356" y="4870257"/>
            <a:ext cx="158784" cy="157736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5"/>
          </a:p>
        </p:txBody>
      </p:sp>
      <p:sp>
        <p:nvSpPr>
          <p:cNvPr id="69" name="Прямоугольник 68"/>
          <p:cNvSpPr/>
          <p:nvPr/>
        </p:nvSpPr>
        <p:spPr>
          <a:xfrm>
            <a:off x="1518489" y="4572420"/>
            <a:ext cx="193727" cy="201323"/>
          </a:xfrm>
          <a:prstGeom prst="rect">
            <a:avLst/>
          </a:prstGeom>
          <a:solidFill>
            <a:schemeClr val="tx2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5"/>
          </a:p>
        </p:txBody>
      </p:sp>
      <p:sp>
        <p:nvSpPr>
          <p:cNvPr id="70" name="Прямоугольник 69"/>
          <p:cNvSpPr/>
          <p:nvPr/>
        </p:nvSpPr>
        <p:spPr>
          <a:xfrm>
            <a:off x="1526747" y="5080413"/>
            <a:ext cx="185468" cy="191542"/>
          </a:xfrm>
          <a:prstGeom prst="rect">
            <a:avLst/>
          </a:prstGeom>
          <a:solidFill>
            <a:srgbClr val="FFC000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5"/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2125070" y="3665259"/>
            <a:ext cx="7636617" cy="2438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7903" tIns="43951" rIns="87903" bIns="43951">
            <a:spAutoFit/>
          </a:bodyPr>
          <a:lstStyle>
            <a:lvl1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Clr>
                <a:srgbClr val="00CC99"/>
              </a:buClr>
            </a:pPr>
            <a:r>
              <a:rPr lang="en-US" sz="1764" dirty="0">
                <a:solidFill>
                  <a:srgbClr val="3366FF"/>
                </a:solidFill>
              </a:rPr>
              <a:t>Inner stainless steel tube, 0.7 mm thickness with inner Cu coating</a:t>
            </a:r>
          </a:p>
          <a:p>
            <a:pPr>
              <a:buClr>
                <a:srgbClr val="00CC99"/>
              </a:buClr>
            </a:pPr>
            <a:r>
              <a:rPr lang="en-US" sz="1764" dirty="0">
                <a:solidFill>
                  <a:srgbClr val="3366FF"/>
                </a:solidFill>
              </a:rPr>
              <a:t>Gap 0.7 mm with water flow and wire spacers</a:t>
            </a:r>
          </a:p>
          <a:p>
            <a:pPr>
              <a:buClr>
                <a:srgbClr val="00CC99"/>
              </a:buClr>
            </a:pPr>
            <a:r>
              <a:rPr lang="en-US" sz="1764" dirty="0">
                <a:solidFill>
                  <a:srgbClr val="3366FF"/>
                </a:solidFill>
              </a:rPr>
              <a:t>Stainless steel tube 0.7 mm thickness with outer Au coating</a:t>
            </a:r>
          </a:p>
          <a:p>
            <a:pPr>
              <a:buClr>
                <a:srgbClr val="00CC99"/>
              </a:buClr>
            </a:pPr>
            <a:r>
              <a:rPr lang="en-US" sz="1764" dirty="0">
                <a:solidFill>
                  <a:srgbClr val="3366FF"/>
                </a:solidFill>
              </a:rPr>
              <a:t>Vacuum gap 0.9 mm with </a:t>
            </a:r>
            <a:r>
              <a:rPr lang="en-US" sz="1764" dirty="0" smtClean="0">
                <a:solidFill>
                  <a:srgbClr val="3366FF"/>
                </a:solidFill>
              </a:rPr>
              <a:t>a HRR (?) </a:t>
            </a:r>
            <a:r>
              <a:rPr lang="en-US" sz="1764" dirty="0" smtClean="0">
                <a:solidFill>
                  <a:srgbClr val="3366FF"/>
                </a:solidFill>
              </a:rPr>
              <a:t>spacers with low thermal conductivity</a:t>
            </a:r>
            <a:endParaRPr lang="en-US" sz="1764" dirty="0">
              <a:solidFill>
                <a:srgbClr val="3366FF"/>
              </a:solidFill>
            </a:endParaRPr>
          </a:p>
          <a:p>
            <a:pPr>
              <a:buClr>
                <a:srgbClr val="00CC99"/>
              </a:buClr>
            </a:pPr>
            <a:r>
              <a:rPr lang="en-US" sz="1764" dirty="0">
                <a:solidFill>
                  <a:srgbClr val="3366FF"/>
                </a:solidFill>
              </a:rPr>
              <a:t>Outer stainless tube, thickness 1 mm, with inner Cu coating, T=4.2K</a:t>
            </a:r>
          </a:p>
          <a:p>
            <a:pPr>
              <a:buClr>
                <a:srgbClr val="00CC99"/>
              </a:buClr>
            </a:pPr>
            <a:r>
              <a:rPr lang="en-US" sz="1764" dirty="0">
                <a:solidFill>
                  <a:srgbClr val="3366FF"/>
                </a:solidFill>
              </a:rPr>
              <a:t>Correction coil</a:t>
            </a:r>
            <a:r>
              <a:rPr lang="en-US" sz="1764" dirty="0">
                <a:solidFill>
                  <a:srgbClr val="0070C0"/>
                </a:solidFill>
              </a:rPr>
              <a:t> </a:t>
            </a:r>
          </a:p>
          <a:p>
            <a:pPr>
              <a:buClr>
                <a:srgbClr val="00CC99"/>
              </a:buClr>
            </a:pPr>
            <a:endParaRPr lang="en-US" sz="1544" dirty="0">
              <a:solidFill>
                <a:srgbClr val="0070C0"/>
              </a:solidFill>
              <a:latin typeface="Calibri"/>
            </a:endParaRPr>
          </a:p>
          <a:p>
            <a:pPr>
              <a:buClr>
                <a:srgbClr val="00CC99"/>
              </a:buClr>
            </a:pPr>
            <a:r>
              <a:rPr lang="en-US" sz="1985" dirty="0">
                <a:solidFill>
                  <a:srgbClr val="0070C0"/>
                </a:solidFill>
                <a:latin typeface="Calibri"/>
              </a:rPr>
              <a:t>If ID=30 mm, the OD is </a:t>
            </a:r>
            <a:r>
              <a:rPr lang="en-US" sz="1985" dirty="0">
                <a:solidFill>
                  <a:srgbClr val="C00000"/>
                </a:solidFill>
                <a:latin typeface="Calibri"/>
              </a:rPr>
              <a:t>38 </a:t>
            </a:r>
            <a:r>
              <a:rPr lang="en-US" sz="1985" dirty="0">
                <a:solidFill>
                  <a:srgbClr val="0070C0"/>
                </a:solidFill>
                <a:latin typeface="Calibri"/>
              </a:rPr>
              <a:t>mm</a:t>
            </a:r>
          </a:p>
          <a:p>
            <a:pPr>
              <a:buClr>
                <a:srgbClr val="00CC99"/>
              </a:buClr>
            </a:pPr>
            <a:endParaRPr lang="en-US" sz="1158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955525" y="6083003"/>
            <a:ext cx="8981240" cy="1110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5" dirty="0">
                <a:solidFill>
                  <a:srgbClr val="C00000"/>
                </a:solidFill>
              </a:rPr>
              <a:t>    </a:t>
            </a:r>
            <a:r>
              <a:rPr lang="en-US" sz="2205" dirty="0">
                <a:solidFill>
                  <a:srgbClr val="0070C0"/>
                </a:solidFill>
              </a:rPr>
              <a:t>Maximum power load on vacuum beam pipe with ID=30mm due to resistivity losses (assuming Cu) and HOM absorption is  50….100 W/m. Therefore the pipe needs an active cooling.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761687" y="7063792"/>
            <a:ext cx="408366" cy="402567"/>
          </a:xfrm>
        </p:spPr>
        <p:txBody>
          <a:bodyPr/>
          <a:lstStyle/>
          <a:p>
            <a:fld id="{7393162D-8679-4CDD-AA25-1419BBAB4693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429822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7" t="-740" r="19152" b="-740"/>
          <a:stretch/>
        </p:blipFill>
        <p:spPr>
          <a:xfrm>
            <a:off x="1610689" y="469194"/>
            <a:ext cx="7324654" cy="63712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436" y="-113501"/>
            <a:ext cx="9073515" cy="634069"/>
          </a:xfrm>
        </p:spPr>
        <p:txBody>
          <a:bodyPr>
            <a:normAutofit/>
          </a:bodyPr>
          <a:lstStyle/>
          <a:p>
            <a:r>
              <a:rPr lang="en-US" sz="2646" dirty="0">
                <a:solidFill>
                  <a:srgbClr val="FF0000"/>
                </a:solidFill>
                <a:latin typeface="Comic Sans MS" panose="030F0702030302020204" pitchFamily="66" charset="0"/>
              </a:rPr>
              <a:t>Stand for testing the vacuum chamber.</a:t>
            </a:r>
            <a:endParaRPr lang="ru-RU" sz="2646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3410315" y="6549873"/>
            <a:ext cx="0" cy="238176"/>
          </a:xfrm>
          <a:prstGeom prst="straightConnector1">
            <a:avLst/>
          </a:prstGeom>
          <a:ln w="28575">
            <a:solidFill>
              <a:schemeClr val="accent1">
                <a:shade val="95000"/>
                <a:satMod val="10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865376" y="509410"/>
            <a:ext cx="2482449" cy="633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90" tIns="45045" rIns="90090" bIns="45045">
            <a:spAutoFit/>
          </a:bodyPr>
          <a:lstStyle/>
          <a:p>
            <a:pPr algn="ctr">
              <a:buClr>
                <a:srgbClr val="00CC99"/>
              </a:buClr>
            </a:pPr>
            <a:r>
              <a:rPr lang="en-US" sz="1764" dirty="0" err="1">
                <a:solidFill>
                  <a:srgbClr val="C00000"/>
                </a:solidFill>
              </a:rPr>
              <a:t>Cryo</a:t>
            </a:r>
            <a:r>
              <a:rPr lang="en-US" sz="1764" dirty="0">
                <a:solidFill>
                  <a:srgbClr val="C00000"/>
                </a:solidFill>
              </a:rPr>
              <a:t>-cooler SRDK-415   1</a:t>
            </a:r>
            <a:r>
              <a:rPr lang="en-US" sz="1764" baseline="30000" dirty="0">
                <a:solidFill>
                  <a:srgbClr val="C00000"/>
                </a:solidFill>
              </a:rPr>
              <a:t>st</a:t>
            </a:r>
            <a:r>
              <a:rPr lang="en-US" sz="1764" dirty="0">
                <a:solidFill>
                  <a:srgbClr val="C00000"/>
                </a:solidFill>
              </a:rPr>
              <a:t> – 50K, 2st – 10K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3647220" y="5815272"/>
            <a:ext cx="1209988" cy="254011"/>
          </a:xfrm>
          <a:prstGeom prst="straightConnector1">
            <a:avLst/>
          </a:prstGeom>
          <a:ln w="28575">
            <a:solidFill>
              <a:schemeClr val="accent1">
                <a:shade val="95000"/>
                <a:satMod val="10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3038565" y="763730"/>
            <a:ext cx="1006888" cy="83268"/>
          </a:xfrm>
          <a:prstGeom prst="straightConnector1">
            <a:avLst/>
          </a:prstGeom>
          <a:ln w="28575">
            <a:solidFill>
              <a:schemeClr val="accent1">
                <a:shade val="95000"/>
                <a:satMod val="10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2039224" y="4022952"/>
            <a:ext cx="1258610" cy="328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90" tIns="45045" rIns="90090" bIns="45045">
            <a:spAutoFit/>
          </a:bodyPr>
          <a:lstStyle/>
          <a:p>
            <a:pPr algn="ctr">
              <a:buClr>
                <a:srgbClr val="00CC99"/>
              </a:buClr>
            </a:pPr>
            <a:r>
              <a:rPr lang="en-US" sz="1544" dirty="0">
                <a:solidFill>
                  <a:srgbClr val="002060"/>
                </a:solidFill>
                <a:latin typeface="+mj-lt"/>
              </a:rPr>
              <a:t>Shield 50K</a:t>
            </a:r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4735537" y="5643176"/>
            <a:ext cx="1209054" cy="362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90" tIns="45045" rIns="90090" bIns="45045">
            <a:spAutoFit/>
          </a:bodyPr>
          <a:lstStyle/>
          <a:p>
            <a:pPr algn="ctr">
              <a:buClr>
                <a:srgbClr val="00CC99"/>
              </a:buClr>
            </a:pPr>
            <a:r>
              <a:rPr lang="en-US" sz="1764" dirty="0">
                <a:solidFill>
                  <a:srgbClr val="C00000"/>
                </a:solidFill>
              </a:rPr>
              <a:t>Cryostat</a:t>
            </a:r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3749927" y="1251304"/>
            <a:ext cx="396961" cy="5943"/>
          </a:xfrm>
          <a:prstGeom prst="straightConnector1">
            <a:avLst/>
          </a:prstGeom>
          <a:ln w="28575">
            <a:solidFill>
              <a:schemeClr val="accent1">
                <a:shade val="95000"/>
                <a:satMod val="10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4511969" y="2305560"/>
            <a:ext cx="3027535" cy="362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90" tIns="45045" rIns="90090" bIns="45045">
            <a:spAutoFit/>
          </a:bodyPr>
          <a:lstStyle/>
          <a:p>
            <a:pPr algn="ctr">
              <a:buClr>
                <a:srgbClr val="00CC99"/>
              </a:buClr>
            </a:pPr>
            <a:r>
              <a:rPr lang="en-US" sz="1764" dirty="0">
                <a:solidFill>
                  <a:srgbClr val="3366FF"/>
                </a:solidFill>
              </a:rPr>
              <a:t>3 layers Vacuum Chamber</a:t>
            </a:r>
            <a:endParaRPr lang="en-US" sz="1764" dirty="0">
              <a:solidFill>
                <a:srgbClr val="0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404780" y="6476675"/>
            <a:ext cx="1495922" cy="3638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64" dirty="0">
                <a:solidFill>
                  <a:srgbClr val="0070C0"/>
                </a:solidFill>
              </a:rPr>
              <a:t>liquid cooling</a:t>
            </a:r>
            <a:endParaRPr lang="ru-RU" sz="1764" dirty="0">
              <a:solidFill>
                <a:srgbClr val="0070C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097759" y="1061895"/>
            <a:ext cx="1495922" cy="3638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64" dirty="0">
                <a:solidFill>
                  <a:srgbClr val="0070C0"/>
                </a:solidFill>
              </a:rPr>
              <a:t>liquid cooling</a:t>
            </a:r>
            <a:endParaRPr lang="ru-RU" sz="1764" dirty="0">
              <a:solidFill>
                <a:srgbClr val="0070C0"/>
              </a:solidFill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 flipH="1">
            <a:off x="3151371" y="1906227"/>
            <a:ext cx="1231485" cy="1179996"/>
          </a:xfrm>
          <a:prstGeom prst="straightConnector1">
            <a:avLst/>
          </a:prstGeom>
          <a:ln w="28575">
            <a:solidFill>
              <a:schemeClr val="accent1">
                <a:shade val="95000"/>
                <a:satMod val="10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3481071" y="2546243"/>
            <a:ext cx="1270906" cy="682324"/>
          </a:xfrm>
          <a:prstGeom prst="straightConnector1">
            <a:avLst/>
          </a:prstGeom>
          <a:ln w="28575">
            <a:solidFill>
              <a:schemeClr val="accent1">
                <a:shade val="95000"/>
                <a:satMod val="10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>
            <a:off x="5664027" y="2922179"/>
            <a:ext cx="1065549" cy="269429"/>
          </a:xfrm>
          <a:prstGeom prst="straightConnector1">
            <a:avLst/>
          </a:prstGeom>
          <a:ln w="28575">
            <a:solidFill>
              <a:schemeClr val="accent1">
                <a:shade val="95000"/>
                <a:satMod val="10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6706634" y="2712952"/>
            <a:ext cx="1037528" cy="3638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64" dirty="0">
                <a:solidFill>
                  <a:srgbClr val="C00000"/>
                </a:solidFill>
              </a:rPr>
              <a:t>Vacuum</a:t>
            </a:r>
            <a:r>
              <a:rPr lang="en-US" sz="1764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ru-RU" sz="1764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5" name="Прямая со стрелкой 34"/>
          <p:cNvCxnSpPr/>
          <p:nvPr/>
        </p:nvCxnSpPr>
        <p:spPr>
          <a:xfrm flipH="1" flipV="1">
            <a:off x="6094048" y="4290874"/>
            <a:ext cx="647525" cy="364645"/>
          </a:xfrm>
          <a:prstGeom prst="straightConnector1">
            <a:avLst/>
          </a:prstGeom>
          <a:ln w="28575">
            <a:solidFill>
              <a:schemeClr val="accent1">
                <a:shade val="95000"/>
                <a:satMod val="10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6025737" y="2922179"/>
            <a:ext cx="703839" cy="537716"/>
          </a:xfrm>
          <a:prstGeom prst="straightConnector1">
            <a:avLst/>
          </a:prstGeom>
          <a:ln w="28575">
            <a:solidFill>
              <a:schemeClr val="accent1">
                <a:shade val="95000"/>
                <a:satMod val="10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2"/>
          <p:cNvSpPr>
            <a:spLocks noChangeArrowheads="1"/>
          </p:cNvSpPr>
          <p:nvPr/>
        </p:nvSpPr>
        <p:spPr bwMode="auto">
          <a:xfrm>
            <a:off x="6536285" y="4581594"/>
            <a:ext cx="846232" cy="328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90" tIns="45045" rIns="90090" bIns="45045">
            <a:spAutoFit/>
          </a:bodyPr>
          <a:lstStyle/>
          <a:p>
            <a:pPr algn="ctr">
              <a:buClr>
                <a:srgbClr val="00CC99"/>
              </a:buClr>
            </a:pPr>
            <a:r>
              <a:rPr lang="en-US" sz="1544" dirty="0">
                <a:solidFill>
                  <a:srgbClr val="C00000"/>
                </a:solidFill>
                <a:latin typeface="+mj-lt"/>
              </a:rPr>
              <a:t>10K</a:t>
            </a:r>
          </a:p>
        </p:txBody>
      </p:sp>
      <p:sp>
        <p:nvSpPr>
          <p:cNvPr id="43" name="Rectangle 2"/>
          <p:cNvSpPr>
            <a:spLocks noChangeArrowheads="1"/>
          </p:cNvSpPr>
          <p:nvPr/>
        </p:nvSpPr>
        <p:spPr bwMode="auto">
          <a:xfrm>
            <a:off x="5159932" y="3911746"/>
            <a:ext cx="676160" cy="328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90" tIns="45045" rIns="90090" bIns="45045">
            <a:spAutoFit/>
          </a:bodyPr>
          <a:lstStyle/>
          <a:p>
            <a:pPr algn="ctr">
              <a:buClr>
                <a:srgbClr val="00CC99"/>
              </a:buClr>
            </a:pPr>
            <a:r>
              <a:rPr lang="en-US" sz="1544" dirty="0">
                <a:solidFill>
                  <a:srgbClr val="C00000"/>
                </a:solidFill>
                <a:latin typeface="+mj-lt"/>
              </a:rPr>
              <a:t>100W</a:t>
            </a:r>
          </a:p>
        </p:txBody>
      </p:sp>
      <p:cxnSp>
        <p:nvCxnSpPr>
          <p:cNvPr id="46" name="Прямая со стрелкой 45"/>
          <p:cNvCxnSpPr/>
          <p:nvPr/>
        </p:nvCxnSpPr>
        <p:spPr>
          <a:xfrm flipH="1">
            <a:off x="5923078" y="3608386"/>
            <a:ext cx="745903" cy="453602"/>
          </a:xfrm>
          <a:prstGeom prst="straightConnector1">
            <a:avLst/>
          </a:prstGeom>
          <a:ln w="28575">
            <a:solidFill>
              <a:schemeClr val="accent1">
                <a:shade val="95000"/>
                <a:satMod val="10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 47"/>
          <p:cNvSpPr/>
          <p:nvPr/>
        </p:nvSpPr>
        <p:spPr>
          <a:xfrm>
            <a:off x="6639180" y="3398195"/>
            <a:ext cx="789319" cy="3638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64" dirty="0">
                <a:solidFill>
                  <a:srgbClr val="C00000"/>
                </a:solidFill>
              </a:rPr>
              <a:t>Water</a:t>
            </a:r>
            <a:endParaRPr lang="ru-RU" sz="1764" dirty="0">
              <a:solidFill>
                <a:srgbClr val="C00000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790374" y="6676836"/>
            <a:ext cx="8965285" cy="770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5" dirty="0">
                <a:solidFill>
                  <a:srgbClr val="0066FF"/>
                </a:solidFill>
              </a:rPr>
              <a:t>   Power load will be measured with the use calibrated thermal “bridge” and difference </a:t>
            </a:r>
            <a:r>
              <a:rPr lang="en-US" sz="2205" dirty="0" smtClean="0">
                <a:solidFill>
                  <a:srgbClr val="0066FF"/>
                </a:solidFill>
              </a:rPr>
              <a:t>of temperature </a:t>
            </a:r>
            <a:r>
              <a:rPr lang="en-US" sz="2205" dirty="0">
                <a:solidFill>
                  <a:srgbClr val="0066FF"/>
                </a:solidFill>
              </a:rPr>
              <a:t>between cooling liquid inlet-outlet </a:t>
            </a:r>
            <a:endParaRPr lang="ru-RU" sz="2205" dirty="0">
              <a:solidFill>
                <a:srgbClr val="0070C0"/>
              </a:solidFill>
            </a:endParaRPr>
          </a:p>
        </p:txBody>
      </p:sp>
      <p:sp>
        <p:nvSpPr>
          <p:cNvPr id="2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73213" y="5918074"/>
            <a:ext cx="3207102" cy="3882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853001" y="7046910"/>
            <a:ext cx="328973" cy="402567"/>
          </a:xfrm>
        </p:spPr>
        <p:txBody>
          <a:bodyPr/>
          <a:lstStyle/>
          <a:p>
            <a:fld id="{7393162D-8679-4CDD-AA25-1419BBAB4693}" type="slidenum">
              <a:rPr lang="ru-RU" smtClean="0"/>
              <a:t>22</a:t>
            </a:fld>
            <a:endParaRPr lang="ru-RU" dirty="0"/>
          </a:p>
        </p:txBody>
      </p:sp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4298389" y="1693810"/>
            <a:ext cx="3027535" cy="362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90" tIns="45045" rIns="90090" bIns="45045">
            <a:spAutoFit/>
          </a:bodyPr>
          <a:lstStyle/>
          <a:p>
            <a:pPr algn="ctr">
              <a:buClr>
                <a:srgbClr val="00CC99"/>
              </a:buClr>
            </a:pPr>
            <a:r>
              <a:rPr lang="en-US" sz="1764" dirty="0">
                <a:solidFill>
                  <a:srgbClr val="3366FF"/>
                </a:solidFill>
              </a:rPr>
              <a:t>Calibrated thermal “bridge”</a:t>
            </a:r>
            <a:endParaRPr lang="en-US" sz="1764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07310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87"/>
          <p:cNvSpPr>
            <a:spLocks noChangeArrowheads="1"/>
          </p:cNvSpPr>
          <p:nvPr/>
        </p:nvSpPr>
        <p:spPr bwMode="auto">
          <a:xfrm>
            <a:off x="8856663" y="370716"/>
            <a:ext cx="272415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1000125" eaLnBrk="1" hangingPunct="1">
              <a:spcBef>
                <a:spcPct val="0"/>
              </a:spcBef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BINP</a:t>
            </a:r>
            <a:endParaRPr lang="ru-RU" sz="1400" dirty="0">
              <a:solidFill>
                <a:srgbClr val="000000"/>
              </a:solidFill>
              <a:latin typeface="Arial" charset="0"/>
            </a:endParaRPr>
          </a:p>
          <a:p>
            <a:pPr defTabSz="1000125" eaLnBrk="1" hangingPunct="1">
              <a:spcBef>
                <a:spcPct val="0"/>
              </a:spcBef>
            </a:pPr>
            <a:endParaRPr lang="ru-RU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94659" name="Freeform 92"/>
          <p:cNvSpPr>
            <a:spLocks noEditPoints="1"/>
          </p:cNvSpPr>
          <p:nvPr/>
        </p:nvSpPr>
        <p:spPr bwMode="auto">
          <a:xfrm>
            <a:off x="9355559" y="-6729"/>
            <a:ext cx="752475" cy="904875"/>
          </a:xfrm>
          <a:custGeom>
            <a:avLst/>
            <a:gdLst>
              <a:gd name="T0" fmla="*/ 333375 w 79"/>
              <a:gd name="T1" fmla="*/ 504825 h 95"/>
              <a:gd name="T2" fmla="*/ 38100 w 79"/>
              <a:gd name="T3" fmla="*/ 285750 h 95"/>
              <a:gd name="T4" fmla="*/ 314325 w 79"/>
              <a:gd name="T5" fmla="*/ 428625 h 95"/>
              <a:gd name="T6" fmla="*/ 285750 w 79"/>
              <a:gd name="T7" fmla="*/ 323850 h 95"/>
              <a:gd name="T8" fmla="*/ 352425 w 79"/>
              <a:gd name="T9" fmla="*/ 400050 h 95"/>
              <a:gd name="T10" fmla="*/ 371475 w 79"/>
              <a:gd name="T11" fmla="*/ 0 h 95"/>
              <a:gd name="T12" fmla="*/ 409575 w 79"/>
              <a:gd name="T13" fmla="*/ 390525 h 95"/>
              <a:gd name="T14" fmla="*/ 523875 w 79"/>
              <a:gd name="T15" fmla="*/ 238125 h 95"/>
              <a:gd name="T16" fmla="*/ 447675 w 79"/>
              <a:gd name="T17" fmla="*/ 419100 h 95"/>
              <a:gd name="T18" fmla="*/ 695325 w 79"/>
              <a:gd name="T19" fmla="*/ 257175 h 95"/>
              <a:gd name="T20" fmla="*/ 428625 w 79"/>
              <a:gd name="T21" fmla="*/ 504825 h 95"/>
              <a:gd name="T22" fmla="*/ 333375 w 79"/>
              <a:gd name="T23" fmla="*/ 504825 h 95"/>
              <a:gd name="T24" fmla="*/ 752475 w 79"/>
              <a:gd name="T25" fmla="*/ 800100 h 95"/>
              <a:gd name="T26" fmla="*/ 590550 w 79"/>
              <a:gd name="T27" fmla="*/ 542925 h 95"/>
              <a:gd name="T28" fmla="*/ 628650 w 79"/>
              <a:gd name="T29" fmla="*/ 542925 h 95"/>
              <a:gd name="T30" fmla="*/ 752475 w 79"/>
              <a:gd name="T31" fmla="*/ 742950 h 95"/>
              <a:gd name="T32" fmla="*/ 752475 w 79"/>
              <a:gd name="T33" fmla="*/ 800100 h 95"/>
              <a:gd name="T34" fmla="*/ 723900 w 79"/>
              <a:gd name="T35" fmla="*/ 895350 h 95"/>
              <a:gd name="T36" fmla="*/ 523875 w 79"/>
              <a:gd name="T37" fmla="*/ 590550 h 95"/>
              <a:gd name="T38" fmla="*/ 161925 w 79"/>
              <a:gd name="T39" fmla="*/ 590550 h 95"/>
              <a:gd name="T40" fmla="*/ 0 w 79"/>
              <a:gd name="T41" fmla="*/ 333375 h 95"/>
              <a:gd name="T42" fmla="*/ 28575 w 79"/>
              <a:gd name="T43" fmla="*/ 333375 h 95"/>
              <a:gd name="T44" fmla="*/ 200025 w 79"/>
              <a:gd name="T45" fmla="*/ 533400 h 95"/>
              <a:gd name="T46" fmla="*/ 552450 w 79"/>
              <a:gd name="T47" fmla="*/ 533400 h 95"/>
              <a:gd name="T48" fmla="*/ 752475 w 79"/>
              <a:gd name="T49" fmla="*/ 847725 h 95"/>
              <a:gd name="T50" fmla="*/ 752475 w 79"/>
              <a:gd name="T51" fmla="*/ 895350 h 95"/>
              <a:gd name="T52" fmla="*/ 723900 w 79"/>
              <a:gd name="T53" fmla="*/ 895350 h 95"/>
              <a:gd name="T54" fmla="*/ 638175 w 79"/>
              <a:gd name="T55" fmla="*/ 895350 h 95"/>
              <a:gd name="T56" fmla="*/ 495300 w 79"/>
              <a:gd name="T57" fmla="*/ 657225 h 95"/>
              <a:gd name="T58" fmla="*/ 200025 w 79"/>
              <a:gd name="T59" fmla="*/ 657225 h 95"/>
              <a:gd name="T60" fmla="*/ 171450 w 79"/>
              <a:gd name="T61" fmla="*/ 628650 h 95"/>
              <a:gd name="T62" fmla="*/ 504825 w 79"/>
              <a:gd name="T63" fmla="*/ 628650 h 95"/>
              <a:gd name="T64" fmla="*/ 676275 w 79"/>
              <a:gd name="T65" fmla="*/ 895350 h 95"/>
              <a:gd name="T66" fmla="*/ 638175 w 79"/>
              <a:gd name="T67" fmla="*/ 895350 h 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79"/>
              <a:gd name="T103" fmla="*/ 0 h 95"/>
              <a:gd name="T104" fmla="*/ 79 w 79"/>
              <a:gd name="T105" fmla="*/ 95 h 9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79" h="95">
                <a:moveTo>
                  <a:pt x="35" y="53"/>
                </a:moveTo>
                <a:lnTo>
                  <a:pt x="4" y="30"/>
                </a:lnTo>
                <a:lnTo>
                  <a:pt x="33" y="45"/>
                </a:lnTo>
                <a:lnTo>
                  <a:pt x="30" y="34"/>
                </a:lnTo>
                <a:lnTo>
                  <a:pt x="37" y="42"/>
                </a:lnTo>
                <a:lnTo>
                  <a:pt x="39" y="0"/>
                </a:lnTo>
                <a:lnTo>
                  <a:pt x="43" y="41"/>
                </a:lnTo>
                <a:lnTo>
                  <a:pt x="55" y="25"/>
                </a:lnTo>
                <a:lnTo>
                  <a:pt x="47" y="44"/>
                </a:lnTo>
                <a:lnTo>
                  <a:pt x="73" y="27"/>
                </a:lnTo>
                <a:lnTo>
                  <a:pt x="45" y="53"/>
                </a:lnTo>
                <a:cubicBezTo>
                  <a:pt x="42" y="53"/>
                  <a:pt x="38" y="53"/>
                  <a:pt x="35" y="53"/>
                </a:cubicBezTo>
                <a:close/>
                <a:moveTo>
                  <a:pt x="79" y="84"/>
                </a:moveTo>
                <a:lnTo>
                  <a:pt x="62" y="57"/>
                </a:lnTo>
                <a:lnTo>
                  <a:pt x="66" y="57"/>
                </a:lnTo>
                <a:lnTo>
                  <a:pt x="79" y="78"/>
                </a:lnTo>
                <a:lnTo>
                  <a:pt x="79" y="84"/>
                </a:lnTo>
                <a:close/>
                <a:moveTo>
                  <a:pt x="76" y="94"/>
                </a:moveTo>
                <a:lnTo>
                  <a:pt x="55" y="62"/>
                </a:lnTo>
                <a:lnTo>
                  <a:pt x="17" y="62"/>
                </a:lnTo>
                <a:lnTo>
                  <a:pt x="0" y="35"/>
                </a:lnTo>
                <a:lnTo>
                  <a:pt x="3" y="35"/>
                </a:lnTo>
                <a:lnTo>
                  <a:pt x="21" y="56"/>
                </a:lnTo>
                <a:lnTo>
                  <a:pt x="58" y="56"/>
                </a:lnTo>
                <a:lnTo>
                  <a:pt x="79" y="89"/>
                </a:lnTo>
                <a:lnTo>
                  <a:pt x="79" y="94"/>
                </a:lnTo>
                <a:cubicBezTo>
                  <a:pt x="79" y="95"/>
                  <a:pt x="76" y="94"/>
                  <a:pt x="76" y="94"/>
                </a:cubicBezTo>
                <a:close/>
                <a:moveTo>
                  <a:pt x="67" y="94"/>
                </a:moveTo>
                <a:lnTo>
                  <a:pt x="52" y="69"/>
                </a:lnTo>
                <a:lnTo>
                  <a:pt x="21" y="69"/>
                </a:lnTo>
                <a:lnTo>
                  <a:pt x="18" y="66"/>
                </a:lnTo>
                <a:lnTo>
                  <a:pt x="53" y="66"/>
                </a:lnTo>
                <a:lnTo>
                  <a:pt x="71" y="94"/>
                </a:lnTo>
                <a:cubicBezTo>
                  <a:pt x="70" y="94"/>
                  <a:pt x="69" y="94"/>
                  <a:pt x="67" y="9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endParaRPr 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18555" y="252239"/>
            <a:ext cx="10261140" cy="7832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dirty="0" smtClean="0">
                <a:solidFill>
                  <a:srgbClr val="4F3EF2"/>
                </a:solidFill>
              </a:rPr>
              <a:t>List to do</a:t>
            </a:r>
            <a:endParaRPr lang="ru-RU" sz="3200" dirty="0">
              <a:solidFill>
                <a:srgbClr val="4F3EF2"/>
              </a:solidFill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smtClean="0">
                <a:solidFill>
                  <a:srgbClr val="C00000"/>
                </a:solidFill>
              </a:rPr>
              <a:t>Developing of a device for in-situ </a:t>
            </a:r>
            <a:r>
              <a:rPr lang="en-US" dirty="0" err="1" smtClean="0">
                <a:solidFill>
                  <a:srgbClr val="C00000"/>
                </a:solidFill>
              </a:rPr>
              <a:t>Ti</a:t>
            </a:r>
            <a:r>
              <a:rPr lang="en-US" dirty="0" smtClean="0">
                <a:solidFill>
                  <a:srgbClr val="C00000"/>
                </a:solidFill>
              </a:rPr>
              <a:t> deposition (a magnetron sputtering)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smtClean="0">
                <a:solidFill>
                  <a:srgbClr val="C00000"/>
                </a:solidFill>
              </a:rPr>
              <a:t>Investigation of thin getter film evolution/degradation at high SR photon dose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800000"/>
                </a:solidFill>
              </a:rPr>
              <a:t> </a:t>
            </a:r>
            <a:r>
              <a:rPr lang="en-US" dirty="0" smtClean="0">
                <a:solidFill>
                  <a:srgbClr val="800000"/>
                </a:solidFill>
              </a:rPr>
              <a:t>the use existing at BINP: TOF SIMS and EDX (electron microscope) for element analysis with depth profiling, SR beam line from BEP synchrotron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smtClean="0">
                <a:solidFill>
                  <a:srgbClr val="800000"/>
                </a:solidFill>
              </a:rPr>
              <a:t>Measurements of HF surface impedance with thin film coatings.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smtClean="0">
                <a:solidFill>
                  <a:srgbClr val="800000"/>
                </a:solidFill>
              </a:rPr>
              <a:t>Organization of SEY and PEY (under SR) measurements</a:t>
            </a:r>
            <a:endParaRPr lang="ru-RU" dirty="0">
              <a:solidFill>
                <a:srgbClr val="800000"/>
              </a:solidFill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	</a:t>
            </a:r>
            <a:r>
              <a:rPr lang="en-US" dirty="0" smtClean="0">
                <a:solidFill>
                  <a:srgbClr val="C00000"/>
                </a:solidFill>
              </a:rPr>
              <a:t>MDI: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smtClean="0">
                <a:solidFill>
                  <a:srgbClr val="800000"/>
                </a:solidFill>
              </a:rPr>
              <a:t>Experiments with proposed design of beam pipe inside cryogenic elements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smtClean="0">
                <a:solidFill>
                  <a:srgbClr val="800000"/>
                </a:solidFill>
              </a:rPr>
              <a:t>Simulation of backgrounds due to </a:t>
            </a:r>
            <a:r>
              <a:rPr lang="en-US" dirty="0" err="1">
                <a:solidFill>
                  <a:srgbClr val="800000"/>
                </a:solidFill>
              </a:rPr>
              <a:t>Touschek</a:t>
            </a:r>
            <a:r>
              <a:rPr lang="en-US" dirty="0" smtClean="0">
                <a:solidFill>
                  <a:srgbClr val="800000"/>
                </a:solidFill>
              </a:rPr>
              <a:t>, SR and non-elastic scattering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smtClean="0">
                <a:solidFill>
                  <a:srgbClr val="800000"/>
                </a:solidFill>
              </a:rPr>
              <a:t>A coating of IP beam pipe? Learning of Super KEKB results.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smtClean="0">
                <a:solidFill>
                  <a:srgbClr val="800000"/>
                </a:solidFill>
              </a:rPr>
              <a:t>Optimization of collimators and HOM absorbers design </a:t>
            </a:r>
            <a:r>
              <a:rPr lang="ru-RU" dirty="0" smtClean="0">
                <a:solidFill>
                  <a:srgbClr val="800000"/>
                </a:solidFill>
              </a:rPr>
              <a:t>(</a:t>
            </a:r>
            <a:r>
              <a:rPr lang="en-US" dirty="0" smtClean="0">
                <a:solidFill>
                  <a:srgbClr val="800000"/>
                </a:solidFill>
              </a:rPr>
              <a:t>placement ?). </a:t>
            </a:r>
            <a:r>
              <a:rPr lang="en-US" dirty="0">
                <a:solidFill>
                  <a:srgbClr val="800000"/>
                </a:solidFill>
              </a:rPr>
              <a:t>: learn PEP-II, KEKB, DAFNA </a:t>
            </a:r>
            <a:r>
              <a:rPr lang="en-US" dirty="0" smtClean="0">
                <a:solidFill>
                  <a:srgbClr val="800000"/>
                </a:solidFill>
              </a:rPr>
              <a:t>solutions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smtClean="0">
                <a:solidFill>
                  <a:srgbClr val="800000"/>
                </a:solidFill>
              </a:rPr>
              <a:t>…?</a:t>
            </a:r>
            <a:endParaRPr lang="en-US" dirty="0">
              <a:solidFill>
                <a:srgbClr val="800000"/>
              </a:solidFill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US" sz="2000" dirty="0" smtClean="0">
              <a:solidFill>
                <a:srgbClr val="C0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99A16-143D-48D6-8F70-5A6CCC97A385}" type="slidenum">
              <a:rPr lang="en-US" smtClean="0">
                <a:solidFill>
                  <a:srgbClr val="141DD0"/>
                </a:solidFill>
              </a:rPr>
              <a:pPr/>
              <a:t>23</a:t>
            </a:fld>
            <a:endParaRPr lang="en-US">
              <a:solidFill>
                <a:srgbClr val="141D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32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984383" y="6301053"/>
            <a:ext cx="9073515" cy="957410"/>
          </a:xfrm>
        </p:spPr>
        <p:txBody>
          <a:bodyPr/>
          <a:lstStyle/>
          <a:p>
            <a:pPr eaLnBrk="1" hangingPunct="1"/>
            <a:r>
              <a:rPr lang="en-US" altLang="ru-RU" sz="3969" b="1" dirty="0">
                <a:solidFill>
                  <a:srgbClr val="17375E"/>
                </a:solidFill>
                <a:latin typeface="Comic Sans MS" panose="030F0702030302020204" pitchFamily="66" charset="0"/>
              </a:rPr>
              <a:t>Thanks for your attention</a:t>
            </a:r>
            <a:endParaRPr lang="ru-RU" altLang="ru-RU" sz="3969" b="1" dirty="0">
              <a:solidFill>
                <a:srgbClr val="17375E"/>
              </a:solidFill>
              <a:latin typeface="Comic Sans MS" panose="030F0702030302020204" pitchFamily="66" charset="0"/>
            </a:endParaRPr>
          </a:p>
        </p:txBody>
      </p:sp>
      <p:pic>
        <p:nvPicPr>
          <p:cNvPr id="34819" name="Picture 3" descr="D:\+++CHINA-COOPERATION\Budker_INP_plan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6856" y="157526"/>
            <a:ext cx="9439327" cy="6203036"/>
          </a:xfrm>
        </p:spPr>
      </p:pic>
      <p:pic>
        <p:nvPicPr>
          <p:cNvPr id="3482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52" y="6537342"/>
            <a:ext cx="1102684" cy="134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528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819102" indent="-315039">
              <a:spcBef>
                <a:spcPct val="20000"/>
              </a:spcBef>
              <a:buFont typeface="Arial" panose="020B0604020202020204" pitchFamily="34" charset="0"/>
              <a:buChar char="–"/>
              <a:defRPr sz="3087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260158" indent="-252032">
              <a:spcBef>
                <a:spcPct val="20000"/>
              </a:spcBef>
              <a:buFont typeface="Arial" panose="020B0604020202020204" pitchFamily="34" charset="0"/>
              <a:buChar char="•"/>
              <a:defRPr sz="2646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764221" indent="-252032">
              <a:spcBef>
                <a:spcPct val="20000"/>
              </a:spcBef>
              <a:buFont typeface="Arial" panose="020B0604020202020204" pitchFamily="34" charset="0"/>
              <a:buChar char="–"/>
              <a:defRPr sz="2205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268284" indent="-252032">
              <a:spcBef>
                <a:spcPct val="20000"/>
              </a:spcBef>
              <a:buFont typeface="Arial" panose="020B0604020202020204" pitchFamily="34" charset="0"/>
              <a:buChar char="»"/>
              <a:defRPr sz="2205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772347" indent="-25203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5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276410" indent="-25203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5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780473" indent="-25203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5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4284536" indent="-25203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5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78697AF-20BD-42AC-9246-610144C05F2B}" type="slidenum">
              <a:rPr lang="ru-RU" altLang="ru-RU" sz="1323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ru-RU" altLang="ru-RU" sz="1323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154115"/>
      </p:ext>
    </p:extLst>
  </p:cSld>
  <p:clrMapOvr>
    <a:masterClrMapping/>
  </p:clrMapOvr>
  <p:transition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87"/>
          <p:cNvSpPr>
            <a:spLocks noChangeArrowheads="1"/>
          </p:cNvSpPr>
          <p:nvPr/>
        </p:nvSpPr>
        <p:spPr bwMode="auto">
          <a:xfrm>
            <a:off x="-84742" y="414408"/>
            <a:ext cx="272415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1000125" eaLnBrk="1" hangingPunct="1">
              <a:spcBef>
                <a:spcPct val="0"/>
              </a:spcBef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BINP</a:t>
            </a:r>
            <a:endParaRPr lang="ru-RU" sz="1400" dirty="0">
              <a:solidFill>
                <a:srgbClr val="000000"/>
              </a:solidFill>
              <a:latin typeface="Arial" charset="0"/>
            </a:endParaRPr>
          </a:p>
          <a:p>
            <a:pPr defTabSz="1000125" eaLnBrk="1" hangingPunct="1">
              <a:spcBef>
                <a:spcPct val="0"/>
              </a:spcBef>
            </a:pPr>
            <a:endParaRPr lang="ru-RU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94659" name="Freeform 92"/>
          <p:cNvSpPr>
            <a:spLocks noEditPoints="1"/>
          </p:cNvSpPr>
          <p:nvPr/>
        </p:nvSpPr>
        <p:spPr bwMode="auto">
          <a:xfrm>
            <a:off x="322037" y="64883"/>
            <a:ext cx="752475" cy="904875"/>
          </a:xfrm>
          <a:custGeom>
            <a:avLst/>
            <a:gdLst>
              <a:gd name="T0" fmla="*/ 333375 w 79"/>
              <a:gd name="T1" fmla="*/ 504825 h 95"/>
              <a:gd name="T2" fmla="*/ 38100 w 79"/>
              <a:gd name="T3" fmla="*/ 285750 h 95"/>
              <a:gd name="T4" fmla="*/ 314325 w 79"/>
              <a:gd name="T5" fmla="*/ 428625 h 95"/>
              <a:gd name="T6" fmla="*/ 285750 w 79"/>
              <a:gd name="T7" fmla="*/ 323850 h 95"/>
              <a:gd name="T8" fmla="*/ 352425 w 79"/>
              <a:gd name="T9" fmla="*/ 400050 h 95"/>
              <a:gd name="T10" fmla="*/ 371475 w 79"/>
              <a:gd name="T11" fmla="*/ 0 h 95"/>
              <a:gd name="T12" fmla="*/ 409575 w 79"/>
              <a:gd name="T13" fmla="*/ 390525 h 95"/>
              <a:gd name="T14" fmla="*/ 523875 w 79"/>
              <a:gd name="T15" fmla="*/ 238125 h 95"/>
              <a:gd name="T16" fmla="*/ 447675 w 79"/>
              <a:gd name="T17" fmla="*/ 419100 h 95"/>
              <a:gd name="T18" fmla="*/ 695325 w 79"/>
              <a:gd name="T19" fmla="*/ 257175 h 95"/>
              <a:gd name="T20" fmla="*/ 428625 w 79"/>
              <a:gd name="T21" fmla="*/ 504825 h 95"/>
              <a:gd name="T22" fmla="*/ 333375 w 79"/>
              <a:gd name="T23" fmla="*/ 504825 h 95"/>
              <a:gd name="T24" fmla="*/ 752475 w 79"/>
              <a:gd name="T25" fmla="*/ 800100 h 95"/>
              <a:gd name="T26" fmla="*/ 590550 w 79"/>
              <a:gd name="T27" fmla="*/ 542925 h 95"/>
              <a:gd name="T28" fmla="*/ 628650 w 79"/>
              <a:gd name="T29" fmla="*/ 542925 h 95"/>
              <a:gd name="T30" fmla="*/ 752475 w 79"/>
              <a:gd name="T31" fmla="*/ 742950 h 95"/>
              <a:gd name="T32" fmla="*/ 752475 w 79"/>
              <a:gd name="T33" fmla="*/ 800100 h 95"/>
              <a:gd name="T34" fmla="*/ 723900 w 79"/>
              <a:gd name="T35" fmla="*/ 895350 h 95"/>
              <a:gd name="T36" fmla="*/ 523875 w 79"/>
              <a:gd name="T37" fmla="*/ 590550 h 95"/>
              <a:gd name="T38" fmla="*/ 161925 w 79"/>
              <a:gd name="T39" fmla="*/ 590550 h 95"/>
              <a:gd name="T40" fmla="*/ 0 w 79"/>
              <a:gd name="T41" fmla="*/ 333375 h 95"/>
              <a:gd name="T42" fmla="*/ 28575 w 79"/>
              <a:gd name="T43" fmla="*/ 333375 h 95"/>
              <a:gd name="T44" fmla="*/ 200025 w 79"/>
              <a:gd name="T45" fmla="*/ 533400 h 95"/>
              <a:gd name="T46" fmla="*/ 552450 w 79"/>
              <a:gd name="T47" fmla="*/ 533400 h 95"/>
              <a:gd name="T48" fmla="*/ 752475 w 79"/>
              <a:gd name="T49" fmla="*/ 847725 h 95"/>
              <a:gd name="T50" fmla="*/ 752475 w 79"/>
              <a:gd name="T51" fmla="*/ 895350 h 95"/>
              <a:gd name="T52" fmla="*/ 723900 w 79"/>
              <a:gd name="T53" fmla="*/ 895350 h 95"/>
              <a:gd name="T54" fmla="*/ 638175 w 79"/>
              <a:gd name="T55" fmla="*/ 895350 h 95"/>
              <a:gd name="T56" fmla="*/ 495300 w 79"/>
              <a:gd name="T57" fmla="*/ 657225 h 95"/>
              <a:gd name="T58" fmla="*/ 200025 w 79"/>
              <a:gd name="T59" fmla="*/ 657225 h 95"/>
              <a:gd name="T60" fmla="*/ 171450 w 79"/>
              <a:gd name="T61" fmla="*/ 628650 h 95"/>
              <a:gd name="T62" fmla="*/ 504825 w 79"/>
              <a:gd name="T63" fmla="*/ 628650 h 95"/>
              <a:gd name="T64" fmla="*/ 676275 w 79"/>
              <a:gd name="T65" fmla="*/ 895350 h 95"/>
              <a:gd name="T66" fmla="*/ 638175 w 79"/>
              <a:gd name="T67" fmla="*/ 895350 h 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79"/>
              <a:gd name="T103" fmla="*/ 0 h 95"/>
              <a:gd name="T104" fmla="*/ 79 w 79"/>
              <a:gd name="T105" fmla="*/ 95 h 9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79" h="95">
                <a:moveTo>
                  <a:pt x="35" y="53"/>
                </a:moveTo>
                <a:lnTo>
                  <a:pt x="4" y="30"/>
                </a:lnTo>
                <a:lnTo>
                  <a:pt x="33" y="45"/>
                </a:lnTo>
                <a:lnTo>
                  <a:pt x="30" y="34"/>
                </a:lnTo>
                <a:lnTo>
                  <a:pt x="37" y="42"/>
                </a:lnTo>
                <a:lnTo>
                  <a:pt x="39" y="0"/>
                </a:lnTo>
                <a:lnTo>
                  <a:pt x="43" y="41"/>
                </a:lnTo>
                <a:lnTo>
                  <a:pt x="55" y="25"/>
                </a:lnTo>
                <a:lnTo>
                  <a:pt x="47" y="44"/>
                </a:lnTo>
                <a:lnTo>
                  <a:pt x="73" y="27"/>
                </a:lnTo>
                <a:lnTo>
                  <a:pt x="45" y="53"/>
                </a:lnTo>
                <a:cubicBezTo>
                  <a:pt x="42" y="53"/>
                  <a:pt x="38" y="53"/>
                  <a:pt x="35" y="53"/>
                </a:cubicBezTo>
                <a:close/>
                <a:moveTo>
                  <a:pt x="79" y="84"/>
                </a:moveTo>
                <a:lnTo>
                  <a:pt x="62" y="57"/>
                </a:lnTo>
                <a:lnTo>
                  <a:pt x="66" y="57"/>
                </a:lnTo>
                <a:lnTo>
                  <a:pt x="79" y="78"/>
                </a:lnTo>
                <a:lnTo>
                  <a:pt x="79" y="84"/>
                </a:lnTo>
                <a:close/>
                <a:moveTo>
                  <a:pt x="76" y="94"/>
                </a:moveTo>
                <a:lnTo>
                  <a:pt x="55" y="62"/>
                </a:lnTo>
                <a:lnTo>
                  <a:pt x="17" y="62"/>
                </a:lnTo>
                <a:lnTo>
                  <a:pt x="0" y="35"/>
                </a:lnTo>
                <a:lnTo>
                  <a:pt x="3" y="35"/>
                </a:lnTo>
                <a:lnTo>
                  <a:pt x="21" y="56"/>
                </a:lnTo>
                <a:lnTo>
                  <a:pt x="58" y="56"/>
                </a:lnTo>
                <a:lnTo>
                  <a:pt x="79" y="89"/>
                </a:lnTo>
                <a:lnTo>
                  <a:pt x="79" y="94"/>
                </a:lnTo>
                <a:cubicBezTo>
                  <a:pt x="79" y="95"/>
                  <a:pt x="76" y="94"/>
                  <a:pt x="76" y="94"/>
                </a:cubicBezTo>
                <a:close/>
                <a:moveTo>
                  <a:pt x="67" y="94"/>
                </a:moveTo>
                <a:lnTo>
                  <a:pt x="52" y="69"/>
                </a:lnTo>
                <a:lnTo>
                  <a:pt x="21" y="69"/>
                </a:lnTo>
                <a:lnTo>
                  <a:pt x="18" y="66"/>
                </a:lnTo>
                <a:lnTo>
                  <a:pt x="53" y="66"/>
                </a:lnTo>
                <a:lnTo>
                  <a:pt x="71" y="94"/>
                </a:lnTo>
                <a:cubicBezTo>
                  <a:pt x="70" y="94"/>
                  <a:pt x="69" y="94"/>
                  <a:pt x="67" y="9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endParaRPr 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94660" name="Text Box 4"/>
          <p:cNvSpPr txBox="1">
            <a:spLocks noChangeArrowheads="1"/>
          </p:cNvSpPr>
          <p:nvPr/>
        </p:nvSpPr>
        <p:spPr bwMode="auto">
          <a:xfrm>
            <a:off x="8671201" y="140779"/>
            <a:ext cx="20875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1400" dirty="0">
                <a:solidFill>
                  <a:srgbClr val="000000"/>
                </a:solidFill>
              </a:rPr>
              <a:t>a.a.krasnov@inp.nsk.su</a:t>
            </a: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01385" y="185535"/>
            <a:ext cx="82089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dirty="0" smtClean="0">
                <a:solidFill>
                  <a:srgbClr val="4F3EF2"/>
                </a:solidFill>
              </a:rPr>
              <a:t>Equations for residual dynamic gas density prediction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2363758"/>
              </p:ext>
            </p:extLst>
          </p:nvPr>
        </p:nvGraphicFramePr>
        <p:xfrm>
          <a:off x="393248" y="5354824"/>
          <a:ext cx="3151187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1000" name="Equation" r:id="rId3" imgW="1638000" imgH="291960" progId="Equation.3">
                  <p:embed/>
                </p:oleObj>
              </mc:Choice>
              <mc:Fallback>
                <p:oleObj name="Equation" r:id="rId3" imgW="163800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248" y="5354824"/>
                        <a:ext cx="3151187" cy="5572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2755151"/>
              </p:ext>
            </p:extLst>
          </p:nvPr>
        </p:nvGraphicFramePr>
        <p:xfrm>
          <a:off x="4531779" y="5367240"/>
          <a:ext cx="4428492" cy="537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1001" name="Формула" r:id="rId5" imgW="2273300" imgH="279400" progId="Equation.3">
                  <p:embed/>
                </p:oleObj>
              </mc:Choice>
              <mc:Fallback>
                <p:oleObj name="Формула" r:id="rId5" imgW="22733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1779" y="5367240"/>
                        <a:ext cx="4428492" cy="5373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98274" y="5993669"/>
            <a:ext cx="986507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ru-RU" sz="2000" dirty="0" smtClean="0">
                <a:solidFill>
                  <a:srgbClr val="800000"/>
                </a:solidFill>
              </a:rPr>
              <a:t>	</a:t>
            </a:r>
            <a:r>
              <a:rPr lang="en-US" sz="2000" dirty="0" smtClean="0">
                <a:solidFill>
                  <a:srgbClr val="800000"/>
                </a:solidFill>
              </a:rPr>
              <a:t>   </a:t>
            </a:r>
            <a:r>
              <a:rPr lang="ru-RU" sz="2000" dirty="0" smtClean="0">
                <a:solidFill>
                  <a:srgbClr val="800000"/>
                </a:solidFill>
              </a:rPr>
              <a:t>- </a:t>
            </a:r>
            <a:r>
              <a:rPr lang="en-US" sz="2000" dirty="0" smtClean="0">
                <a:solidFill>
                  <a:srgbClr val="800000"/>
                </a:solidFill>
              </a:rPr>
              <a:t>fluxes of photons</a:t>
            </a:r>
            <a:r>
              <a:rPr lang="ru-RU" sz="2000" dirty="0" smtClean="0">
                <a:solidFill>
                  <a:srgbClr val="800000"/>
                </a:solidFill>
              </a:rPr>
              <a:t>, </a:t>
            </a:r>
            <a:r>
              <a:rPr lang="en-US" sz="2000" dirty="0" smtClean="0">
                <a:solidFill>
                  <a:srgbClr val="800000"/>
                </a:solidFill>
              </a:rPr>
              <a:t>electrons and</a:t>
            </a:r>
            <a:r>
              <a:rPr lang="ru-RU" sz="2000" dirty="0" smtClean="0">
                <a:solidFill>
                  <a:srgbClr val="800000"/>
                </a:solidFill>
              </a:rPr>
              <a:t> </a:t>
            </a:r>
            <a:r>
              <a:rPr lang="en-US" sz="2000" dirty="0" smtClean="0">
                <a:solidFill>
                  <a:srgbClr val="800000"/>
                </a:solidFill>
              </a:rPr>
              <a:t>ions correspondingly</a:t>
            </a:r>
          </a:p>
          <a:p>
            <a:pPr algn="just">
              <a:spcBef>
                <a:spcPts val="0"/>
              </a:spcBef>
            </a:pPr>
            <a:r>
              <a:rPr lang="ru-RU" sz="2000" dirty="0" smtClean="0">
                <a:solidFill>
                  <a:srgbClr val="800000"/>
                </a:solidFill>
              </a:rPr>
              <a:t> </a:t>
            </a:r>
            <a:r>
              <a:rPr lang="en-US" sz="2000" dirty="0" smtClean="0">
                <a:solidFill>
                  <a:srgbClr val="800000"/>
                </a:solidFill>
              </a:rPr>
              <a:t>                </a:t>
            </a:r>
            <a:r>
              <a:rPr lang="ru-RU" sz="2000" dirty="0" smtClean="0">
                <a:solidFill>
                  <a:srgbClr val="800000"/>
                </a:solidFill>
              </a:rPr>
              <a:t> - </a:t>
            </a:r>
            <a:r>
              <a:rPr lang="en-US" sz="2000" dirty="0" smtClean="0">
                <a:solidFill>
                  <a:srgbClr val="800000"/>
                </a:solidFill>
              </a:rPr>
              <a:t>primary desorption yields at irradiation by photons, electrons and ions correspondingly</a:t>
            </a:r>
          </a:p>
          <a:p>
            <a:pPr algn="just">
              <a:spcBef>
                <a:spcPts val="0"/>
              </a:spcBef>
            </a:pPr>
            <a:r>
              <a:rPr lang="en-US" sz="2000" dirty="0">
                <a:solidFill>
                  <a:srgbClr val="800000"/>
                </a:solidFill>
              </a:rPr>
              <a:t> </a:t>
            </a:r>
            <a:r>
              <a:rPr lang="en-US" sz="2000" dirty="0" smtClean="0">
                <a:solidFill>
                  <a:srgbClr val="800000"/>
                </a:solidFill>
              </a:rPr>
              <a:t>                 - secondary desorption yield (re-cycling)</a:t>
            </a:r>
            <a:endParaRPr lang="ru-RU" sz="2000" dirty="0">
              <a:solidFill>
                <a:srgbClr val="800000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/>
          </p:nvPr>
        </p:nvGraphicFramePr>
        <p:xfrm>
          <a:off x="770293" y="6035374"/>
          <a:ext cx="917490" cy="450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1002" name="Формула" r:id="rId7" imgW="520474" imgH="253890" progId="Equation.3">
                  <p:embed/>
                </p:oleObj>
              </mc:Choice>
              <mc:Fallback>
                <p:oleObj name="Формула" r:id="rId7" imgW="520474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0293" y="6035374"/>
                        <a:ext cx="917490" cy="4504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4" name="Объект 13"/>
          <p:cNvGraphicFramePr>
            <a:graphicFrameLocks noChangeAspect="1"/>
          </p:cNvGraphicFramePr>
          <p:nvPr>
            <p:extLst/>
          </p:nvPr>
        </p:nvGraphicFramePr>
        <p:xfrm>
          <a:off x="742088" y="6351394"/>
          <a:ext cx="1055687" cy="42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1003" name="Equation" r:id="rId9" imgW="596880" imgH="241200" progId="Equation.3">
                  <p:embed/>
                </p:oleObj>
              </mc:Choice>
              <mc:Fallback>
                <p:oleObj name="Equation" r:id="rId9" imgW="5968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088" y="6351394"/>
                        <a:ext cx="1055687" cy="4206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8503383"/>
              </p:ext>
            </p:extLst>
          </p:nvPr>
        </p:nvGraphicFramePr>
        <p:xfrm>
          <a:off x="393248" y="4848350"/>
          <a:ext cx="2526575" cy="449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1004" name="Формула" r:id="rId11" imgW="1282700" imgH="228600" progId="Equation.3">
                  <p:embed/>
                </p:oleObj>
              </mc:Choice>
              <mc:Fallback>
                <p:oleObj name="Формула" r:id="rId11" imgW="1282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248" y="4848350"/>
                        <a:ext cx="2526575" cy="4491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7250000"/>
              </p:ext>
            </p:extLst>
          </p:nvPr>
        </p:nvGraphicFramePr>
        <p:xfrm>
          <a:off x="5864019" y="4802159"/>
          <a:ext cx="2497450" cy="440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1005" name="Формула" r:id="rId13" imgW="1295400" imgH="228600" progId="Equation.3">
                  <p:embed/>
                </p:oleObj>
              </mc:Choice>
              <mc:Fallback>
                <p:oleObj name="Формула" r:id="rId13" imgW="1295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4019" y="4802159"/>
                        <a:ext cx="2497450" cy="4407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2910806" y="4872879"/>
            <a:ext cx="25570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000" dirty="0" smtClean="0">
                <a:solidFill>
                  <a:srgbClr val="4F3EF2"/>
                </a:solidFill>
              </a:rPr>
              <a:t>- Sticking probability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20" name="Rectangle 209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" name="Rectangle 220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3" name="Объект 22"/>
          <p:cNvGraphicFramePr>
            <a:graphicFrameLocks noChangeAspect="1"/>
          </p:cNvGraphicFramePr>
          <p:nvPr>
            <p:extLst/>
          </p:nvPr>
        </p:nvGraphicFramePr>
        <p:xfrm>
          <a:off x="707599" y="4204249"/>
          <a:ext cx="282892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1006" name="Equation" r:id="rId15" imgW="1650960" imgH="393480" progId="Equation.3">
                  <p:embed/>
                </p:oleObj>
              </mc:Choice>
              <mc:Fallback>
                <p:oleObj name="Equation" r:id="rId15" imgW="16509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599" y="4204249"/>
                        <a:ext cx="2828925" cy="6746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>
          <a:xfrm>
            <a:off x="7790141" y="8999006"/>
            <a:ext cx="1313111" cy="127768"/>
          </a:xfrm>
        </p:spPr>
        <p:txBody>
          <a:bodyPr/>
          <a:lstStyle/>
          <a:p>
            <a:fld id="{ACD99A16-143D-48D6-8F70-5A6CCC97A385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903280" y="2778951"/>
            <a:ext cx="1832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Limited by </a:t>
            </a:r>
            <a:r>
              <a:rPr lang="en-US" i="1" dirty="0" err="1" smtClean="0">
                <a:solidFill>
                  <a:srgbClr val="000000"/>
                </a:solidFill>
              </a:rPr>
              <a:t>u</a:t>
            </a:r>
            <a:r>
              <a:rPr lang="en-US" i="1" baseline="-25000" dirty="0" err="1" smtClean="0">
                <a:solidFill>
                  <a:srgbClr val="000000"/>
                </a:solidFill>
              </a:rPr>
              <a:t>i</a:t>
            </a:r>
            <a:endParaRPr lang="ru-RU" i="1" baseline="-25000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04954" y="2752473"/>
            <a:ext cx="873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</a:t>
            </a:r>
            <a:r>
              <a:rPr lang="en-US" dirty="0" smtClean="0"/>
              <a:t>0</a:t>
            </a:r>
            <a:r>
              <a:rPr lang="ru-RU" dirty="0" smtClean="0"/>
              <a:t> </a:t>
            </a:r>
            <a:r>
              <a:rPr lang="en-US" dirty="0" smtClean="0"/>
              <a:t>l/s</a:t>
            </a:r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7816394" y="2738626"/>
            <a:ext cx="1130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</a:t>
            </a:r>
            <a:r>
              <a:rPr lang="en-US" dirty="0" smtClean="0"/>
              <a:t>000</a:t>
            </a:r>
            <a:r>
              <a:rPr lang="ru-RU" dirty="0" smtClean="0"/>
              <a:t> </a:t>
            </a:r>
            <a:r>
              <a:rPr lang="en-US" dirty="0" smtClean="0"/>
              <a:t>l/s</a:t>
            </a:r>
            <a:endParaRPr lang="ru-RU" dirty="0"/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8349957" y="4804808"/>
            <a:ext cx="224414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000" dirty="0" smtClean="0">
                <a:solidFill>
                  <a:srgbClr val="4F3EF2"/>
                </a:solidFill>
              </a:rPr>
              <a:t>- Ultimate density</a:t>
            </a:r>
            <a:endParaRPr lang="ru-RU" sz="2000" dirty="0">
              <a:solidFill>
                <a:srgbClr val="C00000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 bwMode="auto">
          <a:xfrm>
            <a:off x="1730069" y="3719789"/>
            <a:ext cx="177538" cy="63413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42" name="Объект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7118758"/>
              </p:ext>
            </p:extLst>
          </p:nvPr>
        </p:nvGraphicFramePr>
        <p:xfrm>
          <a:off x="8554181" y="3750863"/>
          <a:ext cx="95885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1007" name="Equation" r:id="rId17" imgW="558720" imgH="355320" progId="Equation.3">
                  <p:embed/>
                </p:oleObj>
              </mc:Choice>
              <mc:Fallback>
                <p:oleObj name="Equation" r:id="rId17" imgW="55872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54181" y="3750863"/>
                        <a:ext cx="958850" cy="609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0" name="Скругленная соединительная линия 39"/>
          <p:cNvCxnSpPr/>
          <p:nvPr/>
        </p:nvCxnSpPr>
        <p:spPr bwMode="auto">
          <a:xfrm rot="16200000" flipH="1">
            <a:off x="2072537" y="4020393"/>
            <a:ext cx="111748" cy="12700"/>
          </a:xfrm>
          <a:prstGeom prst="curvedConnector5">
            <a:avLst>
              <a:gd name="adj1" fmla="val -204567"/>
              <a:gd name="adj2" fmla="val 10650000"/>
              <a:gd name="adj3" fmla="val 304567"/>
            </a:avLst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58" name="Объект 57"/>
          <p:cNvGraphicFramePr>
            <a:graphicFrameLocks noChangeAspect="1"/>
          </p:cNvGraphicFramePr>
          <p:nvPr>
            <p:extLst/>
          </p:nvPr>
        </p:nvGraphicFramePr>
        <p:xfrm>
          <a:off x="716384" y="6961656"/>
          <a:ext cx="1055687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1008" name="Equation" r:id="rId19" imgW="596880" imgH="241200" progId="Equation.3">
                  <p:embed/>
                </p:oleObj>
              </mc:Choice>
              <mc:Fallback>
                <p:oleObj name="Equation" r:id="rId19" imgW="5968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384" y="6961656"/>
                        <a:ext cx="1055687" cy="4191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2201859" y="3802716"/>
            <a:ext cx="12604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re-cycling</a:t>
            </a:r>
            <a:endParaRPr lang="ru-RU" dirty="0"/>
          </a:p>
        </p:txBody>
      </p:sp>
      <p:sp>
        <p:nvSpPr>
          <p:cNvPr id="60" name="Text Box 5"/>
          <p:cNvSpPr txBox="1">
            <a:spLocks noChangeArrowheads="1"/>
          </p:cNvSpPr>
          <p:nvPr/>
        </p:nvSpPr>
        <p:spPr bwMode="auto">
          <a:xfrm>
            <a:off x="3606732" y="4082009"/>
            <a:ext cx="52273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000" b="0" i="1" dirty="0" err="1" smtClean="0">
                <a:solidFill>
                  <a:srgbClr val="000000"/>
                </a:solidFill>
              </a:rPr>
              <a:t>a</a:t>
            </a:r>
            <a:r>
              <a:rPr lang="en-US" sz="2000" b="0" i="1" baseline="-25000" dirty="0" err="1" smtClean="0">
                <a:solidFill>
                  <a:srgbClr val="000000"/>
                </a:solidFill>
              </a:rPr>
              <a:t>i</a:t>
            </a:r>
            <a:r>
              <a:rPr lang="en-US" sz="2000" b="0" i="1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4F3EF2"/>
                </a:solidFill>
              </a:rPr>
              <a:t> - surface density of </a:t>
            </a:r>
            <a:r>
              <a:rPr lang="en-US" sz="2000" dirty="0" err="1" smtClean="0">
                <a:solidFill>
                  <a:srgbClr val="4F3EF2"/>
                </a:solidFill>
              </a:rPr>
              <a:t>phisisorbed</a:t>
            </a:r>
            <a:r>
              <a:rPr lang="en-US" sz="2000" dirty="0" smtClean="0">
                <a:solidFill>
                  <a:srgbClr val="4F3EF2"/>
                </a:solidFill>
              </a:rPr>
              <a:t> molecules</a:t>
            </a:r>
          </a:p>
          <a:p>
            <a:pPr algn="ctr">
              <a:spcBef>
                <a:spcPts val="0"/>
              </a:spcBef>
            </a:pPr>
            <a:r>
              <a:rPr lang="en-US" sz="2000" b="0" i="1" dirty="0" smtClean="0">
                <a:solidFill>
                  <a:srgbClr val="000000"/>
                </a:solidFill>
              </a:rPr>
              <a:t>l</a:t>
            </a:r>
            <a:r>
              <a:rPr lang="en-US" sz="2000" dirty="0" smtClean="0">
                <a:solidFill>
                  <a:srgbClr val="4F3EF2"/>
                </a:solidFill>
              </a:rPr>
              <a:t> – perimeter of the beam pipe cross-section</a:t>
            </a:r>
            <a:endParaRPr lang="ru-RU" sz="2000" dirty="0">
              <a:solidFill>
                <a:srgbClr val="C00000"/>
              </a:solidFill>
            </a:endParaRPr>
          </a:p>
        </p:txBody>
      </p:sp>
      <p:grpSp>
        <p:nvGrpSpPr>
          <p:cNvPr id="47" name="Группа 46"/>
          <p:cNvGrpSpPr/>
          <p:nvPr/>
        </p:nvGrpSpPr>
        <p:grpSpPr>
          <a:xfrm>
            <a:off x="1380673" y="1122951"/>
            <a:ext cx="8028892" cy="1185631"/>
            <a:chOff x="518562" y="875862"/>
            <a:chExt cx="8028892" cy="1185631"/>
          </a:xfrm>
        </p:grpSpPr>
        <p:cxnSp>
          <p:nvCxnSpPr>
            <p:cNvPr id="26" name="Прямая со стрелкой 25"/>
            <p:cNvCxnSpPr/>
            <p:nvPr/>
          </p:nvCxnSpPr>
          <p:spPr>
            <a:xfrm flipV="1">
              <a:off x="518562" y="1376230"/>
              <a:ext cx="8028892" cy="36004"/>
            </a:xfrm>
            <a:prstGeom prst="straightConnector1">
              <a:avLst/>
            </a:prstGeom>
            <a:ln w="34925">
              <a:solidFill>
                <a:srgbClr val="141DD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8148216" y="955038"/>
              <a:ext cx="2984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</a:t>
              </a:r>
              <a:endParaRPr lang="ru-RU" dirty="0"/>
            </a:p>
          </p:txBody>
        </p:sp>
        <p:cxnSp>
          <p:nvCxnSpPr>
            <p:cNvPr id="44" name="Прямая со стрелкой 43"/>
            <p:cNvCxnSpPr/>
            <p:nvPr/>
          </p:nvCxnSpPr>
          <p:spPr bwMode="auto">
            <a:xfrm flipH="1">
              <a:off x="2048695" y="1412234"/>
              <a:ext cx="9017" cy="28937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Прямая со стрелкой 44"/>
            <p:cNvCxnSpPr/>
            <p:nvPr/>
          </p:nvCxnSpPr>
          <p:spPr bwMode="auto">
            <a:xfrm>
              <a:off x="4336869" y="1408163"/>
              <a:ext cx="3797" cy="26670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Прямая со стрелкой 45"/>
            <p:cNvCxnSpPr/>
            <p:nvPr/>
          </p:nvCxnSpPr>
          <p:spPr bwMode="auto">
            <a:xfrm>
              <a:off x="6860636" y="1408163"/>
              <a:ext cx="0" cy="30678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2" name="TextBox 51"/>
            <p:cNvSpPr txBox="1"/>
            <p:nvPr/>
          </p:nvSpPr>
          <p:spPr>
            <a:xfrm>
              <a:off x="1803748" y="1631708"/>
              <a:ext cx="5645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</a:t>
              </a:r>
              <a:r>
                <a:rPr lang="en-US" baseline="-25000" dirty="0" smtClean="0"/>
                <a:t>p-1</a:t>
              </a:r>
              <a:endParaRPr lang="ru-RU" baseline="-250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155772" y="1631708"/>
              <a:ext cx="4219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S</a:t>
              </a:r>
              <a:r>
                <a:rPr lang="en-US" baseline="-25000" dirty="0" err="1" smtClean="0"/>
                <a:t>p</a:t>
              </a:r>
              <a:endParaRPr lang="ru-RU" baseline="-250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597530" y="1661383"/>
              <a:ext cx="6046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</a:t>
              </a:r>
              <a:r>
                <a:rPr lang="en-US" baseline="-25000" dirty="0" smtClean="0"/>
                <a:t>p+1</a:t>
              </a:r>
              <a:endParaRPr lang="ru-RU" baseline="-250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818838" y="875862"/>
              <a:ext cx="5357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</a:t>
              </a:r>
              <a:r>
                <a:rPr lang="en-US" baseline="-25000" dirty="0" smtClean="0"/>
                <a:t>p-1</a:t>
              </a:r>
              <a:endParaRPr lang="ru-RU" baseline="-250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144138" y="892274"/>
              <a:ext cx="3930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z</a:t>
              </a:r>
              <a:r>
                <a:rPr lang="en-US" baseline="-25000" dirty="0" err="1" smtClean="0"/>
                <a:t>p</a:t>
              </a:r>
              <a:endParaRPr lang="ru-RU" baseline="-250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572737" y="899311"/>
              <a:ext cx="5757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</a:t>
              </a:r>
              <a:r>
                <a:rPr lang="en-US" baseline="-25000" dirty="0" smtClean="0"/>
                <a:t>p+1</a:t>
              </a:r>
              <a:endParaRPr lang="ru-RU" baseline="-25000" dirty="0"/>
            </a:p>
          </p:txBody>
        </p:sp>
      </p:grpSp>
      <p:graphicFrame>
        <p:nvGraphicFramePr>
          <p:cNvPr id="62" name="Объект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2182944"/>
              </p:ext>
            </p:extLst>
          </p:nvPr>
        </p:nvGraphicFramePr>
        <p:xfrm>
          <a:off x="770293" y="2640568"/>
          <a:ext cx="8739188" cy="102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1009" name="Equation" r:id="rId21" imgW="5422680" imgH="647640" progId="Equation.3">
                  <p:embed/>
                </p:oleObj>
              </mc:Choice>
              <mc:Fallback>
                <p:oleObj name="Equation" r:id="rId21" imgW="5422680" imgH="647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0293" y="2640568"/>
                        <a:ext cx="8739188" cy="10220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5" name="Прямая со стрелкой 64"/>
          <p:cNvCxnSpPr/>
          <p:nvPr/>
        </p:nvCxnSpPr>
        <p:spPr bwMode="auto">
          <a:xfrm flipH="1">
            <a:off x="3602070" y="3528603"/>
            <a:ext cx="4277325" cy="44226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6304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87"/>
          <p:cNvSpPr>
            <a:spLocks noChangeArrowheads="1"/>
          </p:cNvSpPr>
          <p:nvPr/>
        </p:nvSpPr>
        <p:spPr bwMode="auto">
          <a:xfrm>
            <a:off x="8864975" y="535818"/>
            <a:ext cx="272415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1000125" eaLnBrk="1" hangingPunct="1">
              <a:spcBef>
                <a:spcPct val="0"/>
              </a:spcBef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BINP</a:t>
            </a:r>
            <a:endParaRPr lang="ru-RU" sz="1400" dirty="0">
              <a:solidFill>
                <a:srgbClr val="000000"/>
              </a:solidFill>
              <a:latin typeface="Arial" charset="0"/>
            </a:endParaRPr>
          </a:p>
          <a:p>
            <a:pPr defTabSz="1000125" eaLnBrk="1" hangingPunct="1">
              <a:spcBef>
                <a:spcPct val="0"/>
              </a:spcBef>
            </a:pPr>
            <a:endParaRPr lang="ru-RU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94659" name="Freeform 92"/>
          <p:cNvSpPr>
            <a:spLocks noEditPoints="1"/>
          </p:cNvSpPr>
          <p:nvPr/>
        </p:nvSpPr>
        <p:spPr bwMode="auto">
          <a:xfrm>
            <a:off x="9319555" y="157162"/>
            <a:ext cx="752475" cy="904875"/>
          </a:xfrm>
          <a:custGeom>
            <a:avLst/>
            <a:gdLst>
              <a:gd name="T0" fmla="*/ 333375 w 79"/>
              <a:gd name="T1" fmla="*/ 504825 h 95"/>
              <a:gd name="T2" fmla="*/ 38100 w 79"/>
              <a:gd name="T3" fmla="*/ 285750 h 95"/>
              <a:gd name="T4" fmla="*/ 314325 w 79"/>
              <a:gd name="T5" fmla="*/ 428625 h 95"/>
              <a:gd name="T6" fmla="*/ 285750 w 79"/>
              <a:gd name="T7" fmla="*/ 323850 h 95"/>
              <a:gd name="T8" fmla="*/ 352425 w 79"/>
              <a:gd name="T9" fmla="*/ 400050 h 95"/>
              <a:gd name="T10" fmla="*/ 371475 w 79"/>
              <a:gd name="T11" fmla="*/ 0 h 95"/>
              <a:gd name="T12" fmla="*/ 409575 w 79"/>
              <a:gd name="T13" fmla="*/ 390525 h 95"/>
              <a:gd name="T14" fmla="*/ 523875 w 79"/>
              <a:gd name="T15" fmla="*/ 238125 h 95"/>
              <a:gd name="T16" fmla="*/ 447675 w 79"/>
              <a:gd name="T17" fmla="*/ 419100 h 95"/>
              <a:gd name="T18" fmla="*/ 695325 w 79"/>
              <a:gd name="T19" fmla="*/ 257175 h 95"/>
              <a:gd name="T20" fmla="*/ 428625 w 79"/>
              <a:gd name="T21" fmla="*/ 504825 h 95"/>
              <a:gd name="T22" fmla="*/ 333375 w 79"/>
              <a:gd name="T23" fmla="*/ 504825 h 95"/>
              <a:gd name="T24" fmla="*/ 752475 w 79"/>
              <a:gd name="T25" fmla="*/ 800100 h 95"/>
              <a:gd name="T26" fmla="*/ 590550 w 79"/>
              <a:gd name="T27" fmla="*/ 542925 h 95"/>
              <a:gd name="T28" fmla="*/ 628650 w 79"/>
              <a:gd name="T29" fmla="*/ 542925 h 95"/>
              <a:gd name="T30" fmla="*/ 752475 w 79"/>
              <a:gd name="T31" fmla="*/ 742950 h 95"/>
              <a:gd name="T32" fmla="*/ 752475 w 79"/>
              <a:gd name="T33" fmla="*/ 800100 h 95"/>
              <a:gd name="T34" fmla="*/ 723900 w 79"/>
              <a:gd name="T35" fmla="*/ 895350 h 95"/>
              <a:gd name="T36" fmla="*/ 523875 w 79"/>
              <a:gd name="T37" fmla="*/ 590550 h 95"/>
              <a:gd name="T38" fmla="*/ 161925 w 79"/>
              <a:gd name="T39" fmla="*/ 590550 h 95"/>
              <a:gd name="T40" fmla="*/ 0 w 79"/>
              <a:gd name="T41" fmla="*/ 333375 h 95"/>
              <a:gd name="T42" fmla="*/ 28575 w 79"/>
              <a:gd name="T43" fmla="*/ 333375 h 95"/>
              <a:gd name="T44" fmla="*/ 200025 w 79"/>
              <a:gd name="T45" fmla="*/ 533400 h 95"/>
              <a:gd name="T46" fmla="*/ 552450 w 79"/>
              <a:gd name="T47" fmla="*/ 533400 h 95"/>
              <a:gd name="T48" fmla="*/ 752475 w 79"/>
              <a:gd name="T49" fmla="*/ 847725 h 95"/>
              <a:gd name="T50" fmla="*/ 752475 w 79"/>
              <a:gd name="T51" fmla="*/ 895350 h 95"/>
              <a:gd name="T52" fmla="*/ 723900 w 79"/>
              <a:gd name="T53" fmla="*/ 895350 h 95"/>
              <a:gd name="T54" fmla="*/ 638175 w 79"/>
              <a:gd name="T55" fmla="*/ 895350 h 95"/>
              <a:gd name="T56" fmla="*/ 495300 w 79"/>
              <a:gd name="T57" fmla="*/ 657225 h 95"/>
              <a:gd name="T58" fmla="*/ 200025 w 79"/>
              <a:gd name="T59" fmla="*/ 657225 h 95"/>
              <a:gd name="T60" fmla="*/ 171450 w 79"/>
              <a:gd name="T61" fmla="*/ 628650 h 95"/>
              <a:gd name="T62" fmla="*/ 504825 w 79"/>
              <a:gd name="T63" fmla="*/ 628650 h 95"/>
              <a:gd name="T64" fmla="*/ 676275 w 79"/>
              <a:gd name="T65" fmla="*/ 895350 h 95"/>
              <a:gd name="T66" fmla="*/ 638175 w 79"/>
              <a:gd name="T67" fmla="*/ 895350 h 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79"/>
              <a:gd name="T103" fmla="*/ 0 h 95"/>
              <a:gd name="T104" fmla="*/ 79 w 79"/>
              <a:gd name="T105" fmla="*/ 95 h 9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79" h="95">
                <a:moveTo>
                  <a:pt x="35" y="53"/>
                </a:moveTo>
                <a:lnTo>
                  <a:pt x="4" y="30"/>
                </a:lnTo>
                <a:lnTo>
                  <a:pt x="33" y="45"/>
                </a:lnTo>
                <a:lnTo>
                  <a:pt x="30" y="34"/>
                </a:lnTo>
                <a:lnTo>
                  <a:pt x="37" y="42"/>
                </a:lnTo>
                <a:lnTo>
                  <a:pt x="39" y="0"/>
                </a:lnTo>
                <a:lnTo>
                  <a:pt x="43" y="41"/>
                </a:lnTo>
                <a:lnTo>
                  <a:pt x="55" y="25"/>
                </a:lnTo>
                <a:lnTo>
                  <a:pt x="47" y="44"/>
                </a:lnTo>
                <a:lnTo>
                  <a:pt x="73" y="27"/>
                </a:lnTo>
                <a:lnTo>
                  <a:pt x="45" y="53"/>
                </a:lnTo>
                <a:cubicBezTo>
                  <a:pt x="42" y="53"/>
                  <a:pt x="38" y="53"/>
                  <a:pt x="35" y="53"/>
                </a:cubicBezTo>
                <a:close/>
                <a:moveTo>
                  <a:pt x="79" y="84"/>
                </a:moveTo>
                <a:lnTo>
                  <a:pt x="62" y="57"/>
                </a:lnTo>
                <a:lnTo>
                  <a:pt x="66" y="57"/>
                </a:lnTo>
                <a:lnTo>
                  <a:pt x="79" y="78"/>
                </a:lnTo>
                <a:lnTo>
                  <a:pt x="79" y="84"/>
                </a:lnTo>
                <a:close/>
                <a:moveTo>
                  <a:pt x="76" y="94"/>
                </a:moveTo>
                <a:lnTo>
                  <a:pt x="55" y="62"/>
                </a:lnTo>
                <a:lnTo>
                  <a:pt x="17" y="62"/>
                </a:lnTo>
                <a:lnTo>
                  <a:pt x="0" y="35"/>
                </a:lnTo>
                <a:lnTo>
                  <a:pt x="3" y="35"/>
                </a:lnTo>
                <a:lnTo>
                  <a:pt x="21" y="56"/>
                </a:lnTo>
                <a:lnTo>
                  <a:pt x="58" y="56"/>
                </a:lnTo>
                <a:lnTo>
                  <a:pt x="79" y="89"/>
                </a:lnTo>
                <a:lnTo>
                  <a:pt x="79" y="94"/>
                </a:lnTo>
                <a:cubicBezTo>
                  <a:pt x="79" y="95"/>
                  <a:pt x="76" y="94"/>
                  <a:pt x="76" y="94"/>
                </a:cubicBezTo>
                <a:close/>
                <a:moveTo>
                  <a:pt x="67" y="94"/>
                </a:moveTo>
                <a:lnTo>
                  <a:pt x="52" y="69"/>
                </a:lnTo>
                <a:lnTo>
                  <a:pt x="21" y="69"/>
                </a:lnTo>
                <a:lnTo>
                  <a:pt x="18" y="66"/>
                </a:lnTo>
                <a:lnTo>
                  <a:pt x="53" y="66"/>
                </a:lnTo>
                <a:lnTo>
                  <a:pt x="71" y="94"/>
                </a:lnTo>
                <a:cubicBezTo>
                  <a:pt x="70" y="94"/>
                  <a:pt x="69" y="94"/>
                  <a:pt x="67" y="9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endParaRPr 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38535" y="782712"/>
            <a:ext cx="10261140" cy="60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dirty="0" smtClean="0">
                <a:solidFill>
                  <a:srgbClr val="4F3EF2"/>
                </a:solidFill>
              </a:rPr>
              <a:t>General requirements / inputs</a:t>
            </a:r>
            <a:endParaRPr lang="ru-RU" sz="3200" dirty="0">
              <a:solidFill>
                <a:srgbClr val="4F3EF2"/>
              </a:solidFill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smtClean="0">
                <a:solidFill>
                  <a:srgbClr val="C00000"/>
                </a:solidFill>
              </a:rPr>
              <a:t>Vacuum tightness!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smtClean="0">
                <a:solidFill>
                  <a:srgbClr val="C00000"/>
                </a:solidFill>
              </a:rPr>
              <a:t>Mechanical stability against external pressure and quenching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smtClean="0">
                <a:solidFill>
                  <a:srgbClr val="800000"/>
                </a:solidFill>
              </a:rPr>
              <a:t>Power </a:t>
            </a:r>
            <a:r>
              <a:rPr lang="en-US" dirty="0">
                <a:solidFill>
                  <a:srgbClr val="800000"/>
                </a:solidFill>
              </a:rPr>
              <a:t>absorption: </a:t>
            </a:r>
            <a:r>
              <a:rPr lang="en-US" dirty="0">
                <a:solidFill>
                  <a:srgbClr val="141DD0"/>
                </a:solidFill>
              </a:rPr>
              <a:t>SR</a:t>
            </a:r>
            <a:endParaRPr lang="ru-RU" dirty="0">
              <a:solidFill>
                <a:srgbClr val="800000"/>
              </a:solidFill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smtClean="0">
                <a:solidFill>
                  <a:srgbClr val="C00000"/>
                </a:solidFill>
              </a:rPr>
              <a:t>Dynamic pressure level: 3E-9 – 1E-8 </a:t>
            </a:r>
            <a:r>
              <a:rPr lang="en-US" dirty="0" err="1" smtClean="0">
                <a:solidFill>
                  <a:srgbClr val="C00000"/>
                </a:solidFill>
              </a:rPr>
              <a:t>Torr</a:t>
            </a:r>
            <a:r>
              <a:rPr lang="en-US" dirty="0" smtClean="0">
                <a:solidFill>
                  <a:srgbClr val="C00000"/>
                </a:solidFill>
              </a:rPr>
              <a:t> (vacuum beam lifetime).     </a:t>
            </a:r>
            <a:r>
              <a:rPr lang="en-US" dirty="0" smtClean="0">
                <a:solidFill>
                  <a:srgbClr val="141DD0"/>
                </a:solidFill>
              </a:rPr>
              <a:t>What is requirement around detector (background due to in-elastic scattering)?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smtClean="0">
                <a:solidFill>
                  <a:srgbClr val="C00000"/>
                </a:solidFill>
              </a:rPr>
              <a:t>Low SEY &amp; PEY for e</a:t>
            </a:r>
            <a:r>
              <a:rPr lang="en-US" baseline="30000" dirty="0" smtClean="0">
                <a:solidFill>
                  <a:srgbClr val="C00000"/>
                </a:solidFill>
              </a:rPr>
              <a:t>+</a:t>
            </a:r>
            <a:r>
              <a:rPr lang="en-US" dirty="0" smtClean="0">
                <a:solidFill>
                  <a:srgbClr val="C00000"/>
                </a:solidFill>
              </a:rPr>
              <a:t> ring: Electron Clouds (EC) problems – beam instability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000" dirty="0" smtClean="0">
                <a:solidFill>
                  <a:srgbClr val="C00000"/>
                </a:solidFill>
              </a:rPr>
              <a:t>Impedance: </a:t>
            </a:r>
            <a:r>
              <a:rPr lang="en-US" sz="2000" dirty="0" smtClean="0">
                <a:solidFill>
                  <a:srgbClr val="141DD0"/>
                </a:solidFill>
              </a:rPr>
              <a:t>HF</a:t>
            </a:r>
            <a:r>
              <a:rPr lang="en-US" sz="2000" dirty="0" smtClean="0">
                <a:solidFill>
                  <a:srgbClr val="C00000"/>
                </a:solidFill>
              </a:rPr>
              <a:t>: TMI (anti- EC coatings or other surface treatment ?)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000" dirty="0" smtClean="0">
                <a:solidFill>
                  <a:srgbClr val="C00000"/>
                </a:solidFill>
              </a:rPr>
              <a:t>Beam pipe must be as smooth as possible (wakes and HOM). Simple round tube – is best case. Number of bellows must be minimized.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000" dirty="0" smtClean="0">
                <a:solidFill>
                  <a:srgbClr val="C00000"/>
                </a:solidFill>
              </a:rPr>
              <a:t>Un-baked system more preferable (3 – 4 times less of bellows!)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000" dirty="0" smtClean="0">
                <a:solidFill>
                  <a:srgbClr val="C00000"/>
                </a:solidFill>
              </a:rPr>
              <a:t>Design of Collimators, HOM absorbers, bellows</a:t>
            </a:r>
            <a:r>
              <a:rPr lang="en-US" sz="2000" dirty="0">
                <a:solidFill>
                  <a:srgbClr val="C00000"/>
                </a:solidFill>
              </a:rPr>
              <a:t>: </a:t>
            </a:r>
            <a:r>
              <a:rPr lang="en-US" sz="2000" dirty="0">
                <a:solidFill>
                  <a:schemeClr val="accent1"/>
                </a:solidFill>
              </a:rPr>
              <a:t>learn PEP-II, KEKB, </a:t>
            </a:r>
            <a:r>
              <a:rPr lang="en-US" sz="2000" dirty="0" smtClean="0">
                <a:solidFill>
                  <a:schemeClr val="accent1"/>
                </a:solidFill>
              </a:rPr>
              <a:t>DAFNA solutions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99A16-143D-48D6-8F70-5A6CCC97A385}" type="slidenum">
              <a:rPr lang="en-US" smtClean="0">
                <a:solidFill>
                  <a:srgbClr val="141DD0"/>
                </a:solidFill>
              </a:rPr>
              <a:pPr/>
              <a:t>3</a:t>
            </a:fld>
            <a:endParaRPr lang="en-US">
              <a:solidFill>
                <a:srgbClr val="141D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65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87"/>
          <p:cNvSpPr>
            <a:spLocks noChangeArrowheads="1"/>
          </p:cNvSpPr>
          <p:nvPr/>
        </p:nvSpPr>
        <p:spPr bwMode="auto">
          <a:xfrm>
            <a:off x="9732326" y="315200"/>
            <a:ext cx="941913" cy="40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 defTabSz="96139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US" sz="1323" b="0" dirty="0">
                <a:solidFill>
                  <a:srgbClr val="000000"/>
                </a:solidFill>
                <a:latin typeface="Arial" charset="0"/>
              </a:rPr>
              <a:t>BINP</a:t>
            </a:r>
            <a:endParaRPr lang="ru-RU" sz="1323" b="0" dirty="0">
              <a:solidFill>
                <a:srgbClr val="000000"/>
              </a:solidFill>
              <a:latin typeface="Arial" charset="0"/>
            </a:endParaRPr>
          </a:p>
          <a:p>
            <a:pPr algn="l" defTabSz="961390" eaLnBrk="1" fontAlgn="auto" hangingPunct="1">
              <a:spcBef>
                <a:spcPct val="0"/>
              </a:spcBef>
              <a:spcAft>
                <a:spcPts val="0"/>
              </a:spcAft>
            </a:pPr>
            <a:endParaRPr lang="ru-RU" sz="1323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94659" name="Freeform 92"/>
          <p:cNvSpPr>
            <a:spLocks noEditPoints="1"/>
          </p:cNvSpPr>
          <p:nvPr/>
        </p:nvSpPr>
        <p:spPr bwMode="auto">
          <a:xfrm>
            <a:off x="9142516" y="0"/>
            <a:ext cx="703063" cy="904875"/>
          </a:xfrm>
          <a:custGeom>
            <a:avLst/>
            <a:gdLst>
              <a:gd name="T0" fmla="*/ 333375 w 79"/>
              <a:gd name="T1" fmla="*/ 504825 h 95"/>
              <a:gd name="T2" fmla="*/ 38100 w 79"/>
              <a:gd name="T3" fmla="*/ 285750 h 95"/>
              <a:gd name="T4" fmla="*/ 314325 w 79"/>
              <a:gd name="T5" fmla="*/ 428625 h 95"/>
              <a:gd name="T6" fmla="*/ 285750 w 79"/>
              <a:gd name="T7" fmla="*/ 323850 h 95"/>
              <a:gd name="T8" fmla="*/ 352425 w 79"/>
              <a:gd name="T9" fmla="*/ 400050 h 95"/>
              <a:gd name="T10" fmla="*/ 371475 w 79"/>
              <a:gd name="T11" fmla="*/ 0 h 95"/>
              <a:gd name="T12" fmla="*/ 409575 w 79"/>
              <a:gd name="T13" fmla="*/ 390525 h 95"/>
              <a:gd name="T14" fmla="*/ 523875 w 79"/>
              <a:gd name="T15" fmla="*/ 238125 h 95"/>
              <a:gd name="T16" fmla="*/ 447675 w 79"/>
              <a:gd name="T17" fmla="*/ 419100 h 95"/>
              <a:gd name="T18" fmla="*/ 695325 w 79"/>
              <a:gd name="T19" fmla="*/ 257175 h 95"/>
              <a:gd name="T20" fmla="*/ 428625 w 79"/>
              <a:gd name="T21" fmla="*/ 504825 h 95"/>
              <a:gd name="T22" fmla="*/ 333375 w 79"/>
              <a:gd name="T23" fmla="*/ 504825 h 95"/>
              <a:gd name="T24" fmla="*/ 752475 w 79"/>
              <a:gd name="T25" fmla="*/ 800100 h 95"/>
              <a:gd name="T26" fmla="*/ 590550 w 79"/>
              <a:gd name="T27" fmla="*/ 542925 h 95"/>
              <a:gd name="T28" fmla="*/ 628650 w 79"/>
              <a:gd name="T29" fmla="*/ 542925 h 95"/>
              <a:gd name="T30" fmla="*/ 752475 w 79"/>
              <a:gd name="T31" fmla="*/ 742950 h 95"/>
              <a:gd name="T32" fmla="*/ 752475 w 79"/>
              <a:gd name="T33" fmla="*/ 800100 h 95"/>
              <a:gd name="T34" fmla="*/ 723900 w 79"/>
              <a:gd name="T35" fmla="*/ 895350 h 95"/>
              <a:gd name="T36" fmla="*/ 523875 w 79"/>
              <a:gd name="T37" fmla="*/ 590550 h 95"/>
              <a:gd name="T38" fmla="*/ 161925 w 79"/>
              <a:gd name="T39" fmla="*/ 590550 h 95"/>
              <a:gd name="T40" fmla="*/ 0 w 79"/>
              <a:gd name="T41" fmla="*/ 333375 h 95"/>
              <a:gd name="T42" fmla="*/ 28575 w 79"/>
              <a:gd name="T43" fmla="*/ 333375 h 95"/>
              <a:gd name="T44" fmla="*/ 200025 w 79"/>
              <a:gd name="T45" fmla="*/ 533400 h 95"/>
              <a:gd name="T46" fmla="*/ 552450 w 79"/>
              <a:gd name="T47" fmla="*/ 533400 h 95"/>
              <a:gd name="T48" fmla="*/ 752475 w 79"/>
              <a:gd name="T49" fmla="*/ 847725 h 95"/>
              <a:gd name="T50" fmla="*/ 752475 w 79"/>
              <a:gd name="T51" fmla="*/ 895350 h 95"/>
              <a:gd name="T52" fmla="*/ 723900 w 79"/>
              <a:gd name="T53" fmla="*/ 895350 h 95"/>
              <a:gd name="T54" fmla="*/ 638175 w 79"/>
              <a:gd name="T55" fmla="*/ 895350 h 95"/>
              <a:gd name="T56" fmla="*/ 495300 w 79"/>
              <a:gd name="T57" fmla="*/ 657225 h 95"/>
              <a:gd name="T58" fmla="*/ 200025 w 79"/>
              <a:gd name="T59" fmla="*/ 657225 h 95"/>
              <a:gd name="T60" fmla="*/ 171450 w 79"/>
              <a:gd name="T61" fmla="*/ 628650 h 95"/>
              <a:gd name="T62" fmla="*/ 504825 w 79"/>
              <a:gd name="T63" fmla="*/ 628650 h 95"/>
              <a:gd name="T64" fmla="*/ 676275 w 79"/>
              <a:gd name="T65" fmla="*/ 895350 h 95"/>
              <a:gd name="T66" fmla="*/ 638175 w 79"/>
              <a:gd name="T67" fmla="*/ 895350 h 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79"/>
              <a:gd name="T103" fmla="*/ 0 h 95"/>
              <a:gd name="T104" fmla="*/ 79 w 79"/>
              <a:gd name="T105" fmla="*/ 95 h 9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79" h="95">
                <a:moveTo>
                  <a:pt x="35" y="53"/>
                </a:moveTo>
                <a:lnTo>
                  <a:pt x="4" y="30"/>
                </a:lnTo>
                <a:lnTo>
                  <a:pt x="33" y="45"/>
                </a:lnTo>
                <a:lnTo>
                  <a:pt x="30" y="34"/>
                </a:lnTo>
                <a:lnTo>
                  <a:pt x="37" y="42"/>
                </a:lnTo>
                <a:lnTo>
                  <a:pt x="39" y="0"/>
                </a:lnTo>
                <a:lnTo>
                  <a:pt x="43" y="41"/>
                </a:lnTo>
                <a:lnTo>
                  <a:pt x="55" y="25"/>
                </a:lnTo>
                <a:lnTo>
                  <a:pt x="47" y="44"/>
                </a:lnTo>
                <a:lnTo>
                  <a:pt x="73" y="27"/>
                </a:lnTo>
                <a:lnTo>
                  <a:pt x="45" y="53"/>
                </a:lnTo>
                <a:cubicBezTo>
                  <a:pt x="42" y="53"/>
                  <a:pt x="38" y="53"/>
                  <a:pt x="35" y="53"/>
                </a:cubicBezTo>
                <a:close/>
                <a:moveTo>
                  <a:pt x="79" y="84"/>
                </a:moveTo>
                <a:lnTo>
                  <a:pt x="62" y="57"/>
                </a:lnTo>
                <a:lnTo>
                  <a:pt x="66" y="57"/>
                </a:lnTo>
                <a:lnTo>
                  <a:pt x="79" y="78"/>
                </a:lnTo>
                <a:lnTo>
                  <a:pt x="79" y="84"/>
                </a:lnTo>
                <a:close/>
                <a:moveTo>
                  <a:pt x="76" y="94"/>
                </a:moveTo>
                <a:lnTo>
                  <a:pt x="55" y="62"/>
                </a:lnTo>
                <a:lnTo>
                  <a:pt x="17" y="62"/>
                </a:lnTo>
                <a:lnTo>
                  <a:pt x="0" y="35"/>
                </a:lnTo>
                <a:lnTo>
                  <a:pt x="3" y="35"/>
                </a:lnTo>
                <a:lnTo>
                  <a:pt x="21" y="56"/>
                </a:lnTo>
                <a:lnTo>
                  <a:pt x="58" y="56"/>
                </a:lnTo>
                <a:lnTo>
                  <a:pt x="79" y="89"/>
                </a:lnTo>
                <a:lnTo>
                  <a:pt x="79" y="94"/>
                </a:lnTo>
                <a:cubicBezTo>
                  <a:pt x="79" y="95"/>
                  <a:pt x="76" y="94"/>
                  <a:pt x="76" y="94"/>
                </a:cubicBezTo>
                <a:close/>
                <a:moveTo>
                  <a:pt x="67" y="94"/>
                </a:moveTo>
                <a:lnTo>
                  <a:pt x="52" y="69"/>
                </a:lnTo>
                <a:lnTo>
                  <a:pt x="21" y="69"/>
                </a:lnTo>
                <a:lnTo>
                  <a:pt x="18" y="66"/>
                </a:lnTo>
                <a:lnTo>
                  <a:pt x="53" y="66"/>
                </a:lnTo>
                <a:lnTo>
                  <a:pt x="71" y="94"/>
                </a:lnTo>
                <a:cubicBezTo>
                  <a:pt x="70" y="94"/>
                  <a:pt x="69" y="94"/>
                  <a:pt x="67" y="9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7903" tIns="43951" rIns="87903" bIns="43951"/>
          <a:lstStyle/>
          <a:p>
            <a:pPr algn="l" eaLnBrk="1" fontAlgn="auto" hangingPunct="1">
              <a:spcBef>
                <a:spcPct val="0"/>
              </a:spcBef>
              <a:spcAft>
                <a:spcPts val="0"/>
              </a:spcAft>
            </a:pPr>
            <a:endParaRPr lang="ru-RU" sz="1874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93643" y="547774"/>
            <a:ext cx="9757083" cy="4260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504063" algn="l"/>
              </a:tabLst>
            </a:pPr>
            <a:r>
              <a:rPr lang="en-US" altLang="ja-JP" sz="3087" b="0" dirty="0" smtClean="0">
                <a:solidFill>
                  <a:srgbClr val="0070C0"/>
                </a:solidFill>
                <a:latin typeface="Calibri"/>
              </a:rPr>
              <a:t>Surface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504063" algn="l"/>
              </a:tabLst>
            </a:pPr>
            <a:endParaRPr lang="en-US" altLang="ja-JP" b="0" dirty="0">
              <a:solidFill>
                <a:srgbClr val="0070C0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504063" algn="l"/>
              </a:tabLst>
            </a:pPr>
            <a:r>
              <a:rPr lang="en-US" altLang="ja-JP" dirty="0" smtClean="0">
                <a:solidFill>
                  <a:srgbClr val="0070C0"/>
                </a:solidFill>
                <a:latin typeface="Calibri"/>
              </a:rPr>
              <a:t>Metallic surface contains 10 </a:t>
            </a:r>
            <a:r>
              <a:rPr lang="en-US" altLang="ja-JP" dirty="0">
                <a:solidFill>
                  <a:srgbClr val="0070C0"/>
                </a:solidFill>
                <a:latin typeface="Calibri"/>
              </a:rPr>
              <a:t>÷ </a:t>
            </a:r>
            <a:r>
              <a:rPr lang="en-US" altLang="ja-JP" dirty="0" smtClean="0">
                <a:solidFill>
                  <a:srgbClr val="0070C0"/>
                </a:solidFill>
                <a:latin typeface="Calibri"/>
              </a:rPr>
              <a:t>100 </a:t>
            </a:r>
            <a:r>
              <a:rPr lang="en-US" altLang="ja-JP" dirty="0">
                <a:solidFill>
                  <a:srgbClr val="0070C0"/>
                </a:solidFill>
                <a:latin typeface="Calibri"/>
              </a:rPr>
              <a:t>ML </a:t>
            </a:r>
            <a:r>
              <a:rPr lang="en-US" altLang="ja-JP" dirty="0" smtClean="0">
                <a:solidFill>
                  <a:srgbClr val="0070C0"/>
                </a:solidFill>
                <a:latin typeface="Calibri"/>
              </a:rPr>
              <a:t>(1 ML ≈ </a:t>
            </a:r>
            <a:r>
              <a:rPr lang="en-US" altLang="ja-JP" b="0" dirty="0" smtClean="0">
                <a:solidFill>
                  <a:srgbClr val="0070C0"/>
                </a:solidFill>
                <a:latin typeface="Calibri"/>
              </a:rPr>
              <a:t>10</a:t>
            </a:r>
            <a:r>
              <a:rPr lang="en-US" altLang="ja-JP" b="0" baseline="30000" dirty="0" smtClean="0">
                <a:solidFill>
                  <a:srgbClr val="0070C0"/>
                </a:solidFill>
                <a:latin typeface="Calibri"/>
              </a:rPr>
              <a:t>15</a:t>
            </a:r>
            <a:r>
              <a:rPr lang="en-US" altLang="ja-JP" dirty="0" smtClean="0">
                <a:solidFill>
                  <a:srgbClr val="0070C0"/>
                </a:solidFill>
                <a:latin typeface="Calibri"/>
              </a:rPr>
              <a:t>  cm</a:t>
            </a:r>
            <a:r>
              <a:rPr lang="en-US" altLang="ja-JP" baseline="30000" dirty="0" smtClean="0">
                <a:solidFill>
                  <a:srgbClr val="0070C0"/>
                </a:solidFill>
                <a:latin typeface="Calibri"/>
              </a:rPr>
              <a:t>-2</a:t>
            </a:r>
            <a:r>
              <a:rPr lang="en-US" altLang="ja-JP" dirty="0" smtClean="0">
                <a:solidFill>
                  <a:srgbClr val="0070C0"/>
                </a:solidFill>
                <a:latin typeface="Calibri"/>
              </a:rPr>
              <a:t> ) of</a:t>
            </a:r>
            <a:r>
              <a:rPr lang="en-US" altLang="ja-JP" b="0" dirty="0" smtClean="0">
                <a:solidFill>
                  <a:srgbClr val="0070C0"/>
                </a:solidFill>
                <a:latin typeface="Calibri"/>
              </a:rPr>
              <a:t> </a:t>
            </a:r>
            <a:endParaRPr lang="en-US" altLang="ja-JP" b="0" dirty="0">
              <a:solidFill>
                <a:srgbClr val="0070C0"/>
              </a:solidFill>
              <a:latin typeface="Calibri"/>
            </a:endParaRPr>
          </a:p>
          <a:p>
            <a:pPr marL="504063" indent="-504063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504063" algn="l"/>
              </a:tabLst>
            </a:pPr>
            <a:r>
              <a:rPr lang="en-US" altLang="ja-JP" b="0" dirty="0">
                <a:solidFill>
                  <a:srgbClr val="0070C0"/>
                </a:solidFill>
                <a:latin typeface="Calibri"/>
              </a:rPr>
              <a:t>Chemically bound: </a:t>
            </a:r>
            <a:r>
              <a:rPr lang="en-US" altLang="ja-JP" b="0" dirty="0" err="1">
                <a:solidFill>
                  <a:srgbClr val="C00000"/>
                </a:solidFill>
                <a:latin typeface="Calibri"/>
              </a:rPr>
              <a:t>MxOy</a:t>
            </a:r>
            <a:r>
              <a:rPr lang="en-US" altLang="ja-JP" b="0" dirty="0">
                <a:solidFill>
                  <a:srgbClr val="C00000"/>
                </a:solidFill>
                <a:latin typeface="Calibri"/>
              </a:rPr>
              <a:t>, </a:t>
            </a:r>
            <a:r>
              <a:rPr lang="en-US" altLang="ja-JP" b="0" dirty="0" err="1">
                <a:solidFill>
                  <a:srgbClr val="C00000"/>
                </a:solidFill>
                <a:latin typeface="Calibri"/>
              </a:rPr>
              <a:t>Mx</a:t>
            </a:r>
            <a:r>
              <a:rPr lang="en-US" altLang="ja-JP" b="0" dirty="0">
                <a:solidFill>
                  <a:srgbClr val="C00000"/>
                </a:solidFill>
                <a:latin typeface="Calibri"/>
              </a:rPr>
              <a:t>(OH)y, </a:t>
            </a:r>
            <a:r>
              <a:rPr lang="en-US" altLang="ja-JP" b="0" dirty="0" err="1">
                <a:solidFill>
                  <a:srgbClr val="C00000"/>
                </a:solidFill>
                <a:latin typeface="Calibri"/>
              </a:rPr>
              <a:t>Mx</a:t>
            </a:r>
            <a:r>
              <a:rPr lang="en-US" altLang="ja-JP" b="0" dirty="0">
                <a:solidFill>
                  <a:srgbClr val="C00000"/>
                </a:solidFill>
                <a:latin typeface="Calibri"/>
              </a:rPr>
              <a:t>(HOC</a:t>
            </a:r>
            <a:r>
              <a:rPr lang="en-US" altLang="ja-JP" b="0" baseline="-25000" dirty="0">
                <a:solidFill>
                  <a:srgbClr val="C00000"/>
                </a:solidFill>
                <a:latin typeface="Calibri"/>
              </a:rPr>
              <a:t>3</a:t>
            </a:r>
            <a:r>
              <a:rPr lang="en-US" altLang="ja-JP" b="0" dirty="0">
                <a:solidFill>
                  <a:srgbClr val="C00000"/>
                </a:solidFill>
                <a:latin typeface="Calibri"/>
              </a:rPr>
              <a:t>)y, carbon clusters </a:t>
            </a:r>
          </a:p>
          <a:p>
            <a:pPr marL="504063" indent="-504063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504063" algn="l"/>
              </a:tabLst>
            </a:pPr>
            <a:r>
              <a:rPr lang="en-US" altLang="ja-JP" b="0" dirty="0">
                <a:solidFill>
                  <a:srgbClr val="0070C0"/>
                </a:solidFill>
                <a:latin typeface="Calibri"/>
              </a:rPr>
              <a:t>Physically adsorbed: </a:t>
            </a:r>
            <a:r>
              <a:rPr lang="en-US" altLang="ja-JP" b="0" dirty="0">
                <a:solidFill>
                  <a:srgbClr val="C00000"/>
                </a:solidFill>
                <a:latin typeface="Calibri"/>
              </a:rPr>
              <a:t>H</a:t>
            </a:r>
            <a:r>
              <a:rPr lang="en-US" altLang="ja-JP" b="0" baseline="-25000" dirty="0">
                <a:solidFill>
                  <a:srgbClr val="C00000"/>
                </a:solidFill>
                <a:latin typeface="Calibri"/>
              </a:rPr>
              <a:t>2</a:t>
            </a:r>
            <a:r>
              <a:rPr lang="en-US" altLang="ja-JP" b="0" dirty="0">
                <a:solidFill>
                  <a:srgbClr val="C00000"/>
                </a:solidFill>
                <a:latin typeface="Calibri"/>
              </a:rPr>
              <a:t>O, </a:t>
            </a:r>
            <a:r>
              <a:rPr lang="en-US" altLang="ja-JP" b="0" dirty="0" smtClean="0">
                <a:solidFill>
                  <a:srgbClr val="C00000"/>
                </a:solidFill>
                <a:latin typeface="Calibri"/>
              </a:rPr>
              <a:t>organics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tabLst>
                <a:tab pos="504063" algn="l"/>
              </a:tabLst>
            </a:pPr>
            <a:endParaRPr lang="en-US" altLang="ja-JP" b="0" dirty="0">
              <a:solidFill>
                <a:srgbClr val="C00000"/>
              </a:solidFill>
              <a:latin typeface="Calibri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tabLst>
                <a:tab pos="504063" algn="l"/>
              </a:tabLst>
            </a:pPr>
            <a:r>
              <a:rPr lang="en-US" altLang="ja-JP" b="0" dirty="0" smtClean="0">
                <a:solidFill>
                  <a:srgbClr val="141DD0"/>
                </a:solidFill>
                <a:latin typeface="Calibri"/>
              </a:rPr>
              <a:t>Example: Surface of a tube with </a:t>
            </a:r>
            <a:r>
              <a:rPr lang="en-US" altLang="ja-JP" b="0" dirty="0" smtClean="0">
                <a:solidFill>
                  <a:srgbClr val="C00000"/>
                </a:solidFill>
                <a:latin typeface="Calibri"/>
              </a:rPr>
              <a:t>D=5 cm </a:t>
            </a:r>
            <a:r>
              <a:rPr lang="en-US" altLang="ja-JP" b="0" dirty="0" smtClean="0">
                <a:solidFill>
                  <a:srgbClr val="141DD0"/>
                </a:solidFill>
                <a:latin typeface="Calibri"/>
              </a:rPr>
              <a:t>contains on </a:t>
            </a:r>
            <a:r>
              <a:rPr lang="en-US" altLang="ja-JP" b="0" dirty="0" smtClean="0">
                <a:solidFill>
                  <a:srgbClr val="C00000"/>
                </a:solidFill>
                <a:latin typeface="Calibri"/>
              </a:rPr>
              <a:t>10</a:t>
            </a:r>
            <a:r>
              <a:rPr lang="en-US" altLang="ja-JP" b="0" baseline="30000" dirty="0" smtClean="0">
                <a:solidFill>
                  <a:srgbClr val="C00000"/>
                </a:solidFill>
                <a:latin typeface="Calibri"/>
              </a:rPr>
              <a:t>7</a:t>
            </a:r>
            <a:r>
              <a:rPr lang="en-US" altLang="ja-JP" b="0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en-US" altLang="ja-JP" b="0" dirty="0">
                <a:solidFill>
                  <a:srgbClr val="C00000"/>
                </a:solidFill>
                <a:latin typeface="Calibri"/>
              </a:rPr>
              <a:t>÷ </a:t>
            </a:r>
            <a:r>
              <a:rPr lang="en-US" altLang="ja-JP" b="0" dirty="0" smtClean="0">
                <a:solidFill>
                  <a:srgbClr val="C00000"/>
                </a:solidFill>
                <a:latin typeface="Calibri"/>
              </a:rPr>
              <a:t>10</a:t>
            </a:r>
            <a:r>
              <a:rPr lang="en-US" altLang="ja-JP" b="0" baseline="30000" dirty="0" smtClean="0">
                <a:solidFill>
                  <a:srgbClr val="C00000"/>
                </a:solidFill>
                <a:latin typeface="Calibri"/>
              </a:rPr>
              <a:t>8</a:t>
            </a:r>
            <a:r>
              <a:rPr lang="en-US" altLang="ja-JP" b="0" baseline="30000" dirty="0" smtClean="0">
                <a:solidFill>
                  <a:srgbClr val="0070C0"/>
                </a:solidFill>
                <a:latin typeface="Calibri"/>
              </a:rPr>
              <a:t>  </a:t>
            </a:r>
            <a:r>
              <a:rPr lang="en-US" altLang="ja-JP" b="0" dirty="0" smtClean="0">
                <a:solidFill>
                  <a:srgbClr val="0070C0"/>
                </a:solidFill>
                <a:latin typeface="Calibri"/>
              </a:rPr>
              <a:t>times more molecules than ones inside the tube in gas phase at density </a:t>
            </a:r>
            <a:r>
              <a:rPr lang="en-US" altLang="ja-JP" b="0" dirty="0" smtClean="0">
                <a:solidFill>
                  <a:srgbClr val="C00000"/>
                </a:solidFill>
                <a:latin typeface="Calibri"/>
              </a:rPr>
              <a:t>10</a:t>
            </a:r>
            <a:r>
              <a:rPr lang="en-US" altLang="ja-JP" b="0" baseline="30000" dirty="0" smtClean="0">
                <a:solidFill>
                  <a:srgbClr val="C00000"/>
                </a:solidFill>
                <a:latin typeface="Calibri"/>
              </a:rPr>
              <a:t>9 </a:t>
            </a:r>
            <a:r>
              <a:rPr lang="en-US" altLang="ja-JP" b="0" dirty="0" smtClean="0">
                <a:solidFill>
                  <a:srgbClr val="C00000"/>
                </a:solidFill>
                <a:latin typeface="Calibri"/>
              </a:rPr>
              <a:t>cm</a:t>
            </a:r>
            <a:r>
              <a:rPr lang="en-US" altLang="ja-JP" b="0" baseline="30000" dirty="0" smtClean="0">
                <a:solidFill>
                  <a:srgbClr val="C00000"/>
                </a:solidFill>
                <a:latin typeface="Calibri"/>
              </a:rPr>
              <a:t>-3</a:t>
            </a:r>
            <a:r>
              <a:rPr lang="en-US" altLang="ja-JP" b="0" dirty="0">
                <a:solidFill>
                  <a:srgbClr val="0070C0"/>
                </a:solidFill>
                <a:latin typeface="Calibri"/>
              </a:rPr>
              <a:t> </a:t>
            </a:r>
            <a:r>
              <a:rPr lang="en-US" altLang="ja-JP" b="0" dirty="0" smtClean="0">
                <a:solidFill>
                  <a:srgbClr val="0070C0"/>
                </a:solidFill>
                <a:latin typeface="Calibri"/>
              </a:rPr>
              <a:t>or pressure </a:t>
            </a:r>
            <a:r>
              <a:rPr lang="en-US" altLang="ja-JP" b="0" dirty="0" smtClean="0">
                <a:solidFill>
                  <a:srgbClr val="C00000"/>
                </a:solidFill>
                <a:latin typeface="Calibri"/>
              </a:rPr>
              <a:t>3E-8 </a:t>
            </a:r>
            <a:r>
              <a:rPr lang="en-US" altLang="ja-JP" b="0" dirty="0" err="1" smtClean="0">
                <a:solidFill>
                  <a:srgbClr val="C00000"/>
                </a:solidFill>
                <a:latin typeface="Calibri"/>
              </a:rPr>
              <a:t>Torr</a:t>
            </a:r>
            <a:r>
              <a:rPr lang="en-US" altLang="ja-JP" b="0" dirty="0" smtClean="0">
                <a:solidFill>
                  <a:srgbClr val="0070C0"/>
                </a:solidFill>
                <a:latin typeface="Calibri"/>
              </a:rPr>
              <a:t>!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tabLst>
                <a:tab pos="504063" algn="l"/>
              </a:tabLst>
            </a:pPr>
            <a:endParaRPr lang="en-US" altLang="ja-JP" b="0" dirty="0">
              <a:solidFill>
                <a:srgbClr val="0070C0"/>
              </a:solidFill>
              <a:latin typeface="Calibri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tabLst>
                <a:tab pos="504063" algn="l"/>
              </a:tabLst>
            </a:pPr>
            <a:r>
              <a:rPr lang="en-US" altLang="ja-JP" b="0" dirty="0" smtClean="0">
                <a:solidFill>
                  <a:srgbClr val="C00000"/>
                </a:solidFill>
                <a:latin typeface="Calibri"/>
              </a:rPr>
              <a:t>Radiation can provoke </a:t>
            </a:r>
            <a:r>
              <a:rPr lang="en-US" altLang="ja-JP" b="0" dirty="0">
                <a:solidFill>
                  <a:srgbClr val="C00000"/>
                </a:solidFill>
                <a:latin typeface="Calibri"/>
              </a:rPr>
              <a:t>dissociation of the </a:t>
            </a:r>
            <a:r>
              <a:rPr lang="en-US" altLang="ja-JP" b="0" dirty="0" smtClean="0">
                <a:solidFill>
                  <a:srgbClr val="C00000"/>
                </a:solidFill>
                <a:latin typeface="Calibri"/>
              </a:rPr>
              <a:t>molecules which causes desorption of: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504063" algn="l"/>
              </a:tabLst>
            </a:pPr>
            <a:r>
              <a:rPr lang="en-US" altLang="ja-JP" b="0" dirty="0" smtClean="0">
                <a:solidFill>
                  <a:srgbClr val="C00000"/>
                </a:solidFill>
                <a:latin typeface="Calibri"/>
              </a:rPr>
              <a:t>H</a:t>
            </a:r>
            <a:r>
              <a:rPr lang="en-US" altLang="ja-JP" b="0" baseline="-25000" dirty="0" smtClean="0">
                <a:solidFill>
                  <a:srgbClr val="C00000"/>
                </a:solidFill>
                <a:latin typeface="Calibri"/>
              </a:rPr>
              <a:t>2</a:t>
            </a:r>
            <a:r>
              <a:rPr lang="en-US" altLang="ja-JP" b="0" dirty="0" smtClean="0">
                <a:solidFill>
                  <a:srgbClr val="C00000"/>
                </a:solidFill>
                <a:latin typeface="Calibri"/>
              </a:rPr>
              <a:t> , CO, CO</a:t>
            </a:r>
            <a:r>
              <a:rPr lang="en-US" altLang="ja-JP" b="0" baseline="-25000" dirty="0" smtClean="0">
                <a:solidFill>
                  <a:srgbClr val="C00000"/>
                </a:solidFill>
                <a:latin typeface="Calibri"/>
              </a:rPr>
              <a:t>2</a:t>
            </a:r>
            <a:r>
              <a:rPr lang="en-US" altLang="ja-JP" b="0" dirty="0" smtClean="0">
                <a:solidFill>
                  <a:srgbClr val="C00000"/>
                </a:solidFill>
                <a:latin typeface="Calibri"/>
              </a:rPr>
              <a:t> defines beam vacuum lifetime at RT (can be critical at 50-80K due to recycling)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504063" algn="l"/>
              </a:tabLst>
            </a:pPr>
            <a:r>
              <a:rPr lang="en-US" altLang="ja-JP" b="0" dirty="0" smtClean="0">
                <a:solidFill>
                  <a:srgbClr val="C00000"/>
                </a:solidFill>
                <a:latin typeface="Calibri"/>
              </a:rPr>
              <a:t>Saturated hydrocarbons </a:t>
            </a:r>
            <a:r>
              <a:rPr lang="en-US" altLang="ja-JP" b="0" dirty="0" err="1" smtClean="0">
                <a:solidFill>
                  <a:srgbClr val="C00000"/>
                </a:solidFill>
                <a:latin typeface="Calibri"/>
              </a:rPr>
              <a:t>CxHy</a:t>
            </a:r>
            <a:r>
              <a:rPr lang="en-US" altLang="ja-JP" b="0" dirty="0" smtClean="0">
                <a:solidFill>
                  <a:srgbClr val="C00000"/>
                </a:solidFill>
                <a:latin typeface="Calibri"/>
              </a:rPr>
              <a:t> (due to catalytic reactions on surface) </a:t>
            </a:r>
            <a:endParaRPr lang="en-US" altLang="ja-JP" b="0" dirty="0">
              <a:solidFill>
                <a:srgbClr val="C00000"/>
              </a:solidFill>
              <a:latin typeface="Calibri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9802380"/>
              </p:ext>
            </p:extLst>
          </p:nvPr>
        </p:nvGraphicFramePr>
        <p:xfrm>
          <a:off x="3558915" y="4912110"/>
          <a:ext cx="3151187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773" name="Equation" r:id="rId3" imgW="1638000" imgH="291960" progId="Equation.3">
                  <p:embed/>
                </p:oleObj>
              </mc:Choice>
              <mc:Fallback>
                <p:oleObj name="Equation" r:id="rId3" imgW="163800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8915" y="4912110"/>
                        <a:ext cx="3151187" cy="5572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74975" y="5469323"/>
            <a:ext cx="986507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ru-RU" sz="2000" dirty="0" smtClean="0">
                <a:solidFill>
                  <a:srgbClr val="800000"/>
                </a:solidFill>
              </a:rPr>
              <a:t>	</a:t>
            </a:r>
            <a:r>
              <a:rPr lang="en-US" sz="2000" dirty="0" smtClean="0">
                <a:solidFill>
                  <a:srgbClr val="800000"/>
                </a:solidFill>
              </a:rPr>
              <a:t>   </a:t>
            </a:r>
            <a:r>
              <a:rPr lang="ru-RU" sz="2000" dirty="0" smtClean="0">
                <a:solidFill>
                  <a:srgbClr val="800000"/>
                </a:solidFill>
              </a:rPr>
              <a:t>- </a:t>
            </a:r>
            <a:r>
              <a:rPr lang="en-US" sz="2000" dirty="0" smtClean="0">
                <a:solidFill>
                  <a:srgbClr val="800000"/>
                </a:solidFill>
              </a:rPr>
              <a:t>fluxes of photons</a:t>
            </a:r>
            <a:r>
              <a:rPr lang="ru-RU" sz="2000" dirty="0" smtClean="0">
                <a:solidFill>
                  <a:srgbClr val="800000"/>
                </a:solidFill>
              </a:rPr>
              <a:t>, </a:t>
            </a:r>
            <a:r>
              <a:rPr lang="en-US" sz="2000" dirty="0" smtClean="0">
                <a:solidFill>
                  <a:srgbClr val="800000"/>
                </a:solidFill>
              </a:rPr>
              <a:t>electrons and</a:t>
            </a:r>
            <a:r>
              <a:rPr lang="ru-RU" sz="2000" dirty="0" smtClean="0">
                <a:solidFill>
                  <a:srgbClr val="800000"/>
                </a:solidFill>
              </a:rPr>
              <a:t> </a:t>
            </a:r>
            <a:r>
              <a:rPr lang="en-US" sz="2000" dirty="0" smtClean="0">
                <a:solidFill>
                  <a:srgbClr val="800000"/>
                </a:solidFill>
              </a:rPr>
              <a:t>ions correspondingly</a:t>
            </a:r>
          </a:p>
          <a:p>
            <a:pPr algn="just">
              <a:spcBef>
                <a:spcPts val="0"/>
              </a:spcBef>
            </a:pPr>
            <a:r>
              <a:rPr lang="ru-RU" sz="2000" dirty="0" smtClean="0">
                <a:solidFill>
                  <a:srgbClr val="800000"/>
                </a:solidFill>
              </a:rPr>
              <a:t> </a:t>
            </a:r>
            <a:r>
              <a:rPr lang="en-US" sz="2000" dirty="0" smtClean="0">
                <a:solidFill>
                  <a:srgbClr val="800000"/>
                </a:solidFill>
              </a:rPr>
              <a:t>                </a:t>
            </a:r>
            <a:r>
              <a:rPr lang="ru-RU" sz="2000" dirty="0" smtClean="0">
                <a:solidFill>
                  <a:srgbClr val="800000"/>
                </a:solidFill>
              </a:rPr>
              <a:t> - </a:t>
            </a:r>
            <a:r>
              <a:rPr lang="en-US" sz="2000" dirty="0" smtClean="0">
                <a:solidFill>
                  <a:srgbClr val="800000"/>
                </a:solidFill>
              </a:rPr>
              <a:t>primary desorption yields at irradiation by photons, electrons and ions correspondingly</a:t>
            </a:r>
            <a:endParaRPr lang="ru-RU" sz="2000" dirty="0" smtClean="0">
              <a:solidFill>
                <a:srgbClr val="800000"/>
              </a:solidFill>
            </a:endParaRPr>
          </a:p>
          <a:p>
            <a:pPr algn="just">
              <a:spcBef>
                <a:spcPts val="0"/>
              </a:spcBef>
            </a:pPr>
            <a:r>
              <a:rPr lang="en-US" altLang="ja-JP" sz="2000" dirty="0" smtClean="0">
                <a:solidFill>
                  <a:srgbClr val="0033CC"/>
                </a:solidFill>
                <a:latin typeface="Calibri"/>
              </a:rPr>
              <a:t>Range of </a:t>
            </a:r>
            <a:r>
              <a:rPr lang="el-GR" altLang="ja-JP" sz="2000" dirty="0" smtClean="0">
                <a:solidFill>
                  <a:srgbClr val="0033CC"/>
                </a:solidFill>
                <a:latin typeface="Calibri"/>
              </a:rPr>
              <a:t>η</a:t>
            </a:r>
            <a:r>
              <a:rPr lang="ru-RU" altLang="ja-JP" sz="2000" dirty="0" smtClean="0">
                <a:solidFill>
                  <a:srgbClr val="0033CC"/>
                </a:solidFill>
                <a:latin typeface="Calibri"/>
              </a:rPr>
              <a:t> </a:t>
            </a:r>
            <a:r>
              <a:rPr lang="ru-RU" altLang="ja-JP" sz="2000" dirty="0">
                <a:solidFill>
                  <a:srgbClr val="0033CC"/>
                </a:solidFill>
                <a:latin typeface="Calibri"/>
              </a:rPr>
              <a:t>= 1Е-2 ÷ </a:t>
            </a:r>
            <a:r>
              <a:rPr lang="ru-RU" altLang="ja-JP" sz="2000" dirty="0" smtClean="0">
                <a:solidFill>
                  <a:srgbClr val="0033CC"/>
                </a:solidFill>
                <a:latin typeface="Calibri"/>
              </a:rPr>
              <a:t>1Е-6</a:t>
            </a:r>
            <a:r>
              <a:rPr lang="ru-RU" altLang="ja-JP" sz="2000" dirty="0" smtClean="0">
                <a:solidFill>
                  <a:srgbClr val="C00000"/>
                </a:solidFill>
                <a:latin typeface="Calibri"/>
              </a:rPr>
              <a:t>, </a:t>
            </a:r>
            <a:r>
              <a:rPr lang="el-GR" altLang="ja-JP" sz="2000" dirty="0" smtClean="0">
                <a:solidFill>
                  <a:srgbClr val="0033CC"/>
                </a:solidFill>
                <a:latin typeface="Calibri"/>
              </a:rPr>
              <a:t>β</a:t>
            </a:r>
            <a:r>
              <a:rPr lang="ru-RU" altLang="ja-JP" sz="2000" dirty="0" smtClean="0">
                <a:solidFill>
                  <a:srgbClr val="0033CC"/>
                </a:solidFill>
                <a:latin typeface="Calibri"/>
              </a:rPr>
              <a:t> </a:t>
            </a:r>
            <a:r>
              <a:rPr lang="ru-RU" altLang="ja-JP" sz="2000" dirty="0">
                <a:solidFill>
                  <a:srgbClr val="0033CC"/>
                </a:solidFill>
                <a:latin typeface="Calibri"/>
              </a:rPr>
              <a:t>~ </a:t>
            </a:r>
            <a:r>
              <a:rPr lang="ru-RU" altLang="ja-JP" sz="2000" dirty="0" smtClean="0">
                <a:solidFill>
                  <a:srgbClr val="0033CC"/>
                </a:solidFill>
                <a:latin typeface="Calibri"/>
              </a:rPr>
              <a:t>10</a:t>
            </a:r>
            <a:r>
              <a:rPr lang="en-US" altLang="ja-JP" sz="2000" dirty="0" smtClean="0">
                <a:solidFill>
                  <a:srgbClr val="0033CC"/>
                </a:solidFill>
                <a:latin typeface="Calibri"/>
              </a:rPr>
              <a:t> </a:t>
            </a:r>
            <a:r>
              <a:rPr lang="ru-RU" altLang="ja-JP" sz="2000" dirty="0">
                <a:solidFill>
                  <a:srgbClr val="0033CC"/>
                </a:solidFill>
                <a:latin typeface="Calibri"/>
              </a:rPr>
              <a:t>÷ </a:t>
            </a:r>
            <a:r>
              <a:rPr lang="en-US" altLang="ja-JP" sz="2000" dirty="0" smtClean="0">
                <a:solidFill>
                  <a:srgbClr val="0033CC"/>
                </a:solidFill>
                <a:latin typeface="Calibri"/>
              </a:rPr>
              <a:t>100 times of </a:t>
            </a:r>
            <a:r>
              <a:rPr lang="el-GR" altLang="ja-JP" sz="2000" dirty="0" smtClean="0">
                <a:solidFill>
                  <a:srgbClr val="0033CC"/>
                </a:solidFill>
                <a:latin typeface="Calibri"/>
              </a:rPr>
              <a:t>η</a:t>
            </a:r>
            <a:r>
              <a:rPr lang="ru-RU" altLang="ja-JP" sz="2000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en-US" altLang="ja-JP" sz="2000" dirty="0" smtClean="0">
                <a:solidFill>
                  <a:srgbClr val="C00000"/>
                </a:solidFill>
                <a:latin typeface="Calibri"/>
              </a:rPr>
              <a:t>and</a:t>
            </a:r>
            <a:r>
              <a:rPr lang="ru-RU" altLang="ja-JP" sz="2000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el-GR" altLang="ja-JP" sz="2000" dirty="0" smtClean="0">
                <a:solidFill>
                  <a:srgbClr val="0033CC"/>
                </a:solidFill>
                <a:latin typeface="Calibri"/>
              </a:rPr>
              <a:t>Ψ</a:t>
            </a:r>
            <a:r>
              <a:rPr lang="ru-RU" altLang="ja-JP" sz="2000" dirty="0" smtClean="0">
                <a:solidFill>
                  <a:srgbClr val="0033CC"/>
                </a:solidFill>
                <a:latin typeface="Calibri"/>
              </a:rPr>
              <a:t> </a:t>
            </a:r>
            <a:r>
              <a:rPr lang="ru-RU" altLang="ja-JP" sz="2000" dirty="0">
                <a:solidFill>
                  <a:srgbClr val="0033CC"/>
                </a:solidFill>
                <a:latin typeface="Calibri"/>
              </a:rPr>
              <a:t>= </a:t>
            </a:r>
            <a:r>
              <a:rPr lang="ru-RU" altLang="ja-JP" sz="2000" dirty="0" smtClean="0">
                <a:solidFill>
                  <a:srgbClr val="0033CC"/>
                </a:solidFill>
                <a:latin typeface="Calibri"/>
              </a:rPr>
              <a:t>1 </a:t>
            </a:r>
            <a:r>
              <a:rPr lang="ru-RU" altLang="ja-JP" sz="2000" dirty="0">
                <a:solidFill>
                  <a:srgbClr val="0033CC"/>
                </a:solidFill>
                <a:latin typeface="Calibri"/>
              </a:rPr>
              <a:t>÷ 1Е5 </a:t>
            </a:r>
            <a:r>
              <a:rPr lang="ru-RU" altLang="ja-JP" sz="2000" dirty="0">
                <a:solidFill>
                  <a:srgbClr val="C00000"/>
                </a:solidFill>
                <a:latin typeface="Calibri"/>
              </a:rPr>
              <a:t>!)</a:t>
            </a:r>
          </a:p>
          <a:p>
            <a:pPr algn="just">
              <a:spcBef>
                <a:spcPts val="0"/>
              </a:spcBef>
            </a:pPr>
            <a:endParaRPr lang="ru-RU" sz="2000" dirty="0">
              <a:solidFill>
                <a:srgbClr val="800000"/>
              </a:solidFill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7004701"/>
              </p:ext>
            </p:extLst>
          </p:nvPr>
        </p:nvGraphicFramePr>
        <p:xfrm>
          <a:off x="722163" y="5469323"/>
          <a:ext cx="917490" cy="450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774" name="Формула" r:id="rId5" imgW="520474" imgH="253890" progId="Equation.3">
                  <p:embed/>
                </p:oleObj>
              </mc:Choice>
              <mc:Fallback>
                <p:oleObj name="Формула" r:id="rId5" imgW="520474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163" y="5469323"/>
                        <a:ext cx="917490" cy="4504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4247413"/>
              </p:ext>
            </p:extLst>
          </p:nvPr>
        </p:nvGraphicFramePr>
        <p:xfrm>
          <a:off x="709481" y="5781669"/>
          <a:ext cx="1055687" cy="42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775" name="Equation" r:id="rId7" imgW="596880" imgH="241200" progId="Equation.3">
                  <p:embed/>
                </p:oleObj>
              </mc:Choice>
              <mc:Fallback>
                <p:oleObj name="Equation" r:id="rId7" imgW="5968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481" y="5781669"/>
                        <a:ext cx="1055687" cy="4206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162D-8679-4CDD-AA25-1419BBAB4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89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87"/>
          <p:cNvSpPr>
            <a:spLocks noChangeArrowheads="1"/>
          </p:cNvSpPr>
          <p:nvPr/>
        </p:nvSpPr>
        <p:spPr bwMode="auto">
          <a:xfrm>
            <a:off x="0" y="396875"/>
            <a:ext cx="272415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1000125" eaLnBrk="1" hangingPunct="1"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Arial" charset="0"/>
              </a:rPr>
              <a:t>BINP</a:t>
            </a:r>
            <a:endParaRPr lang="ru-RU" sz="1400">
              <a:solidFill>
                <a:srgbClr val="000000"/>
              </a:solidFill>
              <a:latin typeface="Arial" charset="0"/>
            </a:endParaRPr>
          </a:p>
          <a:p>
            <a:pPr defTabSz="1000125" eaLnBrk="1" hangingPunct="1">
              <a:spcBef>
                <a:spcPct val="0"/>
              </a:spcBef>
            </a:pPr>
            <a:endParaRPr lang="ru-RU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94659" name="Freeform 92"/>
          <p:cNvSpPr>
            <a:spLocks noEditPoints="1"/>
          </p:cNvSpPr>
          <p:nvPr/>
        </p:nvSpPr>
        <p:spPr bwMode="auto">
          <a:xfrm>
            <a:off x="427038" y="0"/>
            <a:ext cx="752475" cy="904875"/>
          </a:xfrm>
          <a:custGeom>
            <a:avLst/>
            <a:gdLst>
              <a:gd name="T0" fmla="*/ 333375 w 79"/>
              <a:gd name="T1" fmla="*/ 504825 h 95"/>
              <a:gd name="T2" fmla="*/ 38100 w 79"/>
              <a:gd name="T3" fmla="*/ 285750 h 95"/>
              <a:gd name="T4" fmla="*/ 314325 w 79"/>
              <a:gd name="T5" fmla="*/ 428625 h 95"/>
              <a:gd name="T6" fmla="*/ 285750 w 79"/>
              <a:gd name="T7" fmla="*/ 323850 h 95"/>
              <a:gd name="T8" fmla="*/ 352425 w 79"/>
              <a:gd name="T9" fmla="*/ 400050 h 95"/>
              <a:gd name="T10" fmla="*/ 371475 w 79"/>
              <a:gd name="T11" fmla="*/ 0 h 95"/>
              <a:gd name="T12" fmla="*/ 409575 w 79"/>
              <a:gd name="T13" fmla="*/ 390525 h 95"/>
              <a:gd name="T14" fmla="*/ 523875 w 79"/>
              <a:gd name="T15" fmla="*/ 238125 h 95"/>
              <a:gd name="T16" fmla="*/ 447675 w 79"/>
              <a:gd name="T17" fmla="*/ 419100 h 95"/>
              <a:gd name="T18" fmla="*/ 695325 w 79"/>
              <a:gd name="T19" fmla="*/ 257175 h 95"/>
              <a:gd name="T20" fmla="*/ 428625 w 79"/>
              <a:gd name="T21" fmla="*/ 504825 h 95"/>
              <a:gd name="T22" fmla="*/ 333375 w 79"/>
              <a:gd name="T23" fmla="*/ 504825 h 95"/>
              <a:gd name="T24" fmla="*/ 752475 w 79"/>
              <a:gd name="T25" fmla="*/ 800100 h 95"/>
              <a:gd name="T26" fmla="*/ 590550 w 79"/>
              <a:gd name="T27" fmla="*/ 542925 h 95"/>
              <a:gd name="T28" fmla="*/ 628650 w 79"/>
              <a:gd name="T29" fmla="*/ 542925 h 95"/>
              <a:gd name="T30" fmla="*/ 752475 w 79"/>
              <a:gd name="T31" fmla="*/ 742950 h 95"/>
              <a:gd name="T32" fmla="*/ 752475 w 79"/>
              <a:gd name="T33" fmla="*/ 800100 h 95"/>
              <a:gd name="T34" fmla="*/ 723900 w 79"/>
              <a:gd name="T35" fmla="*/ 895350 h 95"/>
              <a:gd name="T36" fmla="*/ 523875 w 79"/>
              <a:gd name="T37" fmla="*/ 590550 h 95"/>
              <a:gd name="T38" fmla="*/ 161925 w 79"/>
              <a:gd name="T39" fmla="*/ 590550 h 95"/>
              <a:gd name="T40" fmla="*/ 0 w 79"/>
              <a:gd name="T41" fmla="*/ 333375 h 95"/>
              <a:gd name="T42" fmla="*/ 28575 w 79"/>
              <a:gd name="T43" fmla="*/ 333375 h 95"/>
              <a:gd name="T44" fmla="*/ 200025 w 79"/>
              <a:gd name="T45" fmla="*/ 533400 h 95"/>
              <a:gd name="T46" fmla="*/ 552450 w 79"/>
              <a:gd name="T47" fmla="*/ 533400 h 95"/>
              <a:gd name="T48" fmla="*/ 752475 w 79"/>
              <a:gd name="T49" fmla="*/ 847725 h 95"/>
              <a:gd name="T50" fmla="*/ 752475 w 79"/>
              <a:gd name="T51" fmla="*/ 895350 h 95"/>
              <a:gd name="T52" fmla="*/ 723900 w 79"/>
              <a:gd name="T53" fmla="*/ 895350 h 95"/>
              <a:gd name="T54" fmla="*/ 638175 w 79"/>
              <a:gd name="T55" fmla="*/ 895350 h 95"/>
              <a:gd name="T56" fmla="*/ 495300 w 79"/>
              <a:gd name="T57" fmla="*/ 657225 h 95"/>
              <a:gd name="T58" fmla="*/ 200025 w 79"/>
              <a:gd name="T59" fmla="*/ 657225 h 95"/>
              <a:gd name="T60" fmla="*/ 171450 w 79"/>
              <a:gd name="T61" fmla="*/ 628650 h 95"/>
              <a:gd name="T62" fmla="*/ 504825 w 79"/>
              <a:gd name="T63" fmla="*/ 628650 h 95"/>
              <a:gd name="T64" fmla="*/ 676275 w 79"/>
              <a:gd name="T65" fmla="*/ 895350 h 95"/>
              <a:gd name="T66" fmla="*/ 638175 w 79"/>
              <a:gd name="T67" fmla="*/ 895350 h 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79"/>
              <a:gd name="T103" fmla="*/ 0 h 95"/>
              <a:gd name="T104" fmla="*/ 79 w 79"/>
              <a:gd name="T105" fmla="*/ 95 h 9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79" h="95">
                <a:moveTo>
                  <a:pt x="35" y="53"/>
                </a:moveTo>
                <a:lnTo>
                  <a:pt x="4" y="30"/>
                </a:lnTo>
                <a:lnTo>
                  <a:pt x="33" y="45"/>
                </a:lnTo>
                <a:lnTo>
                  <a:pt x="30" y="34"/>
                </a:lnTo>
                <a:lnTo>
                  <a:pt x="37" y="42"/>
                </a:lnTo>
                <a:lnTo>
                  <a:pt x="39" y="0"/>
                </a:lnTo>
                <a:lnTo>
                  <a:pt x="43" y="41"/>
                </a:lnTo>
                <a:lnTo>
                  <a:pt x="55" y="25"/>
                </a:lnTo>
                <a:lnTo>
                  <a:pt x="47" y="44"/>
                </a:lnTo>
                <a:lnTo>
                  <a:pt x="73" y="27"/>
                </a:lnTo>
                <a:lnTo>
                  <a:pt x="45" y="53"/>
                </a:lnTo>
                <a:cubicBezTo>
                  <a:pt x="42" y="53"/>
                  <a:pt x="38" y="53"/>
                  <a:pt x="35" y="53"/>
                </a:cubicBezTo>
                <a:close/>
                <a:moveTo>
                  <a:pt x="79" y="84"/>
                </a:moveTo>
                <a:lnTo>
                  <a:pt x="62" y="57"/>
                </a:lnTo>
                <a:lnTo>
                  <a:pt x="66" y="57"/>
                </a:lnTo>
                <a:lnTo>
                  <a:pt x="79" y="78"/>
                </a:lnTo>
                <a:lnTo>
                  <a:pt x="79" y="84"/>
                </a:lnTo>
                <a:close/>
                <a:moveTo>
                  <a:pt x="76" y="94"/>
                </a:moveTo>
                <a:lnTo>
                  <a:pt x="55" y="62"/>
                </a:lnTo>
                <a:lnTo>
                  <a:pt x="17" y="62"/>
                </a:lnTo>
                <a:lnTo>
                  <a:pt x="0" y="35"/>
                </a:lnTo>
                <a:lnTo>
                  <a:pt x="3" y="35"/>
                </a:lnTo>
                <a:lnTo>
                  <a:pt x="21" y="56"/>
                </a:lnTo>
                <a:lnTo>
                  <a:pt x="58" y="56"/>
                </a:lnTo>
                <a:lnTo>
                  <a:pt x="79" y="89"/>
                </a:lnTo>
                <a:lnTo>
                  <a:pt x="79" y="94"/>
                </a:lnTo>
                <a:cubicBezTo>
                  <a:pt x="79" y="95"/>
                  <a:pt x="76" y="94"/>
                  <a:pt x="76" y="94"/>
                </a:cubicBezTo>
                <a:close/>
                <a:moveTo>
                  <a:pt x="67" y="94"/>
                </a:moveTo>
                <a:lnTo>
                  <a:pt x="52" y="69"/>
                </a:lnTo>
                <a:lnTo>
                  <a:pt x="21" y="69"/>
                </a:lnTo>
                <a:lnTo>
                  <a:pt x="18" y="66"/>
                </a:lnTo>
                <a:lnTo>
                  <a:pt x="53" y="66"/>
                </a:lnTo>
                <a:lnTo>
                  <a:pt x="71" y="94"/>
                </a:lnTo>
                <a:cubicBezTo>
                  <a:pt x="70" y="94"/>
                  <a:pt x="69" y="94"/>
                  <a:pt x="67" y="9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endParaRPr 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53232" y="-79513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6228093"/>
              </p:ext>
            </p:extLst>
          </p:nvPr>
        </p:nvGraphicFramePr>
        <p:xfrm>
          <a:off x="7478315" y="419841"/>
          <a:ext cx="2070497" cy="1291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5664" name="Формула" r:id="rId3" imgW="1117600" imgH="698500" progId="Equation.3">
                  <p:embed/>
                </p:oleObj>
              </mc:Choice>
              <mc:Fallback>
                <p:oleObj name="Формула" r:id="rId3" imgW="1117600" imgH="698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8315" y="419841"/>
                        <a:ext cx="2070497" cy="12918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035175" y="55013"/>
            <a:ext cx="6007100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 algn="just" defTabSz="914400">
              <a:spcBef>
                <a:spcPct val="50000"/>
              </a:spcBef>
            </a:pPr>
            <a:r>
              <a:rPr lang="en-US" sz="2800" dirty="0" smtClean="0">
                <a:solidFill>
                  <a:srgbClr val="4F3EF2"/>
                </a:solidFill>
              </a:rPr>
              <a:t>Conditioning</a:t>
            </a:r>
            <a:endParaRPr lang="ru-RU" sz="2800" dirty="0" smtClean="0">
              <a:solidFill>
                <a:srgbClr val="141DD0"/>
              </a:solidFill>
            </a:endParaRPr>
          </a:p>
          <a:p>
            <a:pPr lvl="0" algn="just" defTabSz="914400">
              <a:spcBef>
                <a:spcPct val="50000"/>
              </a:spcBef>
            </a:pPr>
            <a:endParaRPr lang="ru-RU" sz="2000" dirty="0">
              <a:solidFill>
                <a:srgbClr val="141DD0"/>
              </a:solidFill>
            </a:endParaRPr>
          </a:p>
          <a:p>
            <a:pPr lvl="0" algn="just" defTabSz="914400">
              <a:spcBef>
                <a:spcPct val="50000"/>
              </a:spcBef>
            </a:pPr>
            <a:r>
              <a:rPr lang="en-US" sz="2000" dirty="0" smtClean="0">
                <a:solidFill>
                  <a:srgbClr val="C00000"/>
                </a:solidFill>
              </a:rPr>
              <a:t>Photon stimulated desorption at RT</a:t>
            </a:r>
          </a:p>
          <a:p>
            <a:pPr lvl="0" algn="just" defTabSz="914400">
              <a:spcBef>
                <a:spcPct val="50000"/>
              </a:spcBef>
            </a:pPr>
            <a:r>
              <a:rPr lang="en-US" sz="2000" dirty="0" smtClean="0">
                <a:solidFill>
                  <a:srgbClr val="C00000"/>
                </a:solidFill>
              </a:rPr>
              <a:t>Electron </a:t>
            </a:r>
            <a:r>
              <a:rPr lang="en-US" sz="2000" dirty="0">
                <a:solidFill>
                  <a:srgbClr val="C00000"/>
                </a:solidFill>
              </a:rPr>
              <a:t>stimulated </a:t>
            </a:r>
            <a:r>
              <a:rPr lang="en-US" sz="2000" dirty="0" smtClean="0">
                <a:solidFill>
                  <a:srgbClr val="C00000"/>
                </a:solidFill>
              </a:rPr>
              <a:t>desorption 10 – 100 times higher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75653" y="6909673"/>
            <a:ext cx="2247900" cy="503238"/>
          </a:xfrm>
        </p:spPr>
        <p:txBody>
          <a:bodyPr/>
          <a:lstStyle/>
          <a:p>
            <a:fld id="{ACD99A16-143D-48D6-8F70-5A6CCC97A385}" type="slidenum">
              <a:rPr lang="en-US" smtClean="0">
                <a:solidFill>
                  <a:srgbClr val="141DD0"/>
                </a:solidFill>
              </a:rPr>
              <a:pPr/>
              <a:t>5</a:t>
            </a:fld>
            <a:endParaRPr lang="en-US" dirty="0">
              <a:solidFill>
                <a:srgbClr val="141DD0"/>
              </a:solidFill>
            </a:endParaRPr>
          </a:p>
        </p:txBody>
      </p:sp>
      <p:grpSp>
        <p:nvGrpSpPr>
          <p:cNvPr id="1136018" name="Group 496"/>
          <p:cNvGrpSpPr>
            <a:grpSpLocks noChangeAspect="1"/>
          </p:cNvGrpSpPr>
          <p:nvPr/>
        </p:nvGrpSpPr>
        <p:grpSpPr bwMode="auto">
          <a:xfrm>
            <a:off x="-365521" y="1794747"/>
            <a:ext cx="11758613" cy="4843465"/>
            <a:chOff x="-305" y="1497"/>
            <a:chExt cx="7407" cy="3051"/>
          </a:xfrm>
        </p:grpSpPr>
        <p:sp>
          <p:nvSpPr>
            <p:cNvPr id="1136019" name="AutoShape 495"/>
            <p:cNvSpPr>
              <a:spLocks noChangeAspect="1" noChangeArrowheads="1" noTextEdit="1"/>
            </p:cNvSpPr>
            <p:nvPr/>
          </p:nvSpPr>
          <p:spPr bwMode="auto">
            <a:xfrm>
              <a:off x="-305" y="1497"/>
              <a:ext cx="7407" cy="2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136020" name="Group 697"/>
            <p:cNvGrpSpPr>
              <a:grpSpLocks/>
            </p:cNvGrpSpPr>
            <p:nvPr/>
          </p:nvGrpSpPr>
          <p:grpSpPr bwMode="auto">
            <a:xfrm>
              <a:off x="546" y="1725"/>
              <a:ext cx="5849" cy="2660"/>
              <a:chOff x="546" y="1725"/>
              <a:chExt cx="5849" cy="2660"/>
            </a:xfrm>
          </p:grpSpPr>
          <p:sp>
            <p:nvSpPr>
              <p:cNvPr id="1136303" name="Rectangle 497"/>
              <p:cNvSpPr>
                <a:spLocks noChangeArrowheads="1"/>
              </p:cNvSpPr>
              <p:nvPr/>
            </p:nvSpPr>
            <p:spPr bwMode="auto">
              <a:xfrm>
                <a:off x="660" y="1725"/>
                <a:ext cx="5735" cy="240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04" name="Rectangle 498"/>
              <p:cNvSpPr>
                <a:spLocks noChangeArrowheads="1"/>
              </p:cNvSpPr>
              <p:nvPr/>
            </p:nvSpPr>
            <p:spPr bwMode="auto">
              <a:xfrm>
                <a:off x="660" y="1725"/>
                <a:ext cx="5735" cy="2409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05" name="Freeform 499"/>
              <p:cNvSpPr>
                <a:spLocks/>
              </p:cNvSpPr>
              <p:nvPr/>
            </p:nvSpPr>
            <p:spPr bwMode="auto">
              <a:xfrm>
                <a:off x="660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06" name="Freeform 500"/>
              <p:cNvSpPr>
                <a:spLocks/>
              </p:cNvSpPr>
              <p:nvPr/>
            </p:nvSpPr>
            <p:spPr bwMode="auto">
              <a:xfrm>
                <a:off x="1374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07" name="Freeform 501"/>
              <p:cNvSpPr>
                <a:spLocks/>
              </p:cNvSpPr>
              <p:nvPr/>
            </p:nvSpPr>
            <p:spPr bwMode="auto">
              <a:xfrm>
                <a:off x="2088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08" name="Freeform 502"/>
              <p:cNvSpPr>
                <a:spLocks/>
              </p:cNvSpPr>
              <p:nvPr/>
            </p:nvSpPr>
            <p:spPr bwMode="auto">
              <a:xfrm>
                <a:off x="2810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09" name="Freeform 503"/>
              <p:cNvSpPr>
                <a:spLocks/>
              </p:cNvSpPr>
              <p:nvPr/>
            </p:nvSpPr>
            <p:spPr bwMode="auto">
              <a:xfrm>
                <a:off x="3524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10" name="Freeform 504"/>
              <p:cNvSpPr>
                <a:spLocks/>
              </p:cNvSpPr>
              <p:nvPr/>
            </p:nvSpPr>
            <p:spPr bwMode="auto">
              <a:xfrm>
                <a:off x="4238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11" name="Freeform 505"/>
              <p:cNvSpPr>
                <a:spLocks/>
              </p:cNvSpPr>
              <p:nvPr/>
            </p:nvSpPr>
            <p:spPr bwMode="auto">
              <a:xfrm>
                <a:off x="4960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12" name="Freeform 506"/>
              <p:cNvSpPr>
                <a:spLocks/>
              </p:cNvSpPr>
              <p:nvPr/>
            </p:nvSpPr>
            <p:spPr bwMode="auto">
              <a:xfrm>
                <a:off x="5674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13" name="Freeform 507"/>
              <p:cNvSpPr>
                <a:spLocks/>
              </p:cNvSpPr>
              <p:nvPr/>
            </p:nvSpPr>
            <p:spPr bwMode="auto">
              <a:xfrm>
                <a:off x="6395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14" name="Freeform 508"/>
              <p:cNvSpPr>
                <a:spLocks/>
              </p:cNvSpPr>
              <p:nvPr/>
            </p:nvSpPr>
            <p:spPr bwMode="auto">
              <a:xfrm>
                <a:off x="660" y="4134"/>
                <a:ext cx="5735" cy="0"/>
              </a:xfrm>
              <a:custGeom>
                <a:avLst/>
                <a:gdLst>
                  <a:gd name="T0" fmla="*/ 0 w 755"/>
                  <a:gd name="T1" fmla="*/ 755 w 755"/>
                  <a:gd name="T2" fmla="*/ 755 w 7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5">
                    <a:moveTo>
                      <a:pt x="0" y="0"/>
                    </a:moveTo>
                    <a:lnTo>
                      <a:pt x="755" y="0"/>
                    </a:lnTo>
                    <a:lnTo>
                      <a:pt x="7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15" name="Freeform 509"/>
              <p:cNvSpPr>
                <a:spLocks/>
              </p:cNvSpPr>
              <p:nvPr/>
            </p:nvSpPr>
            <p:spPr bwMode="auto">
              <a:xfrm>
                <a:off x="660" y="3731"/>
                <a:ext cx="5735" cy="0"/>
              </a:xfrm>
              <a:custGeom>
                <a:avLst/>
                <a:gdLst>
                  <a:gd name="T0" fmla="*/ 0 w 755"/>
                  <a:gd name="T1" fmla="*/ 755 w 755"/>
                  <a:gd name="T2" fmla="*/ 755 w 7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5">
                    <a:moveTo>
                      <a:pt x="0" y="0"/>
                    </a:moveTo>
                    <a:lnTo>
                      <a:pt x="755" y="0"/>
                    </a:lnTo>
                    <a:lnTo>
                      <a:pt x="7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16" name="Freeform 510"/>
              <p:cNvSpPr>
                <a:spLocks/>
              </p:cNvSpPr>
              <p:nvPr/>
            </p:nvSpPr>
            <p:spPr bwMode="auto">
              <a:xfrm>
                <a:off x="660" y="3328"/>
                <a:ext cx="5735" cy="0"/>
              </a:xfrm>
              <a:custGeom>
                <a:avLst/>
                <a:gdLst>
                  <a:gd name="T0" fmla="*/ 0 w 755"/>
                  <a:gd name="T1" fmla="*/ 755 w 755"/>
                  <a:gd name="T2" fmla="*/ 755 w 7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5">
                    <a:moveTo>
                      <a:pt x="0" y="0"/>
                    </a:moveTo>
                    <a:lnTo>
                      <a:pt x="755" y="0"/>
                    </a:lnTo>
                    <a:lnTo>
                      <a:pt x="7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17" name="Freeform 511"/>
              <p:cNvSpPr>
                <a:spLocks/>
              </p:cNvSpPr>
              <p:nvPr/>
            </p:nvSpPr>
            <p:spPr bwMode="auto">
              <a:xfrm>
                <a:off x="660" y="2925"/>
                <a:ext cx="5735" cy="0"/>
              </a:xfrm>
              <a:custGeom>
                <a:avLst/>
                <a:gdLst>
                  <a:gd name="T0" fmla="*/ 0 w 755"/>
                  <a:gd name="T1" fmla="*/ 755 w 755"/>
                  <a:gd name="T2" fmla="*/ 755 w 7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5">
                    <a:moveTo>
                      <a:pt x="0" y="0"/>
                    </a:moveTo>
                    <a:lnTo>
                      <a:pt x="755" y="0"/>
                    </a:lnTo>
                    <a:lnTo>
                      <a:pt x="7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18" name="Freeform 512"/>
              <p:cNvSpPr>
                <a:spLocks/>
              </p:cNvSpPr>
              <p:nvPr/>
            </p:nvSpPr>
            <p:spPr bwMode="auto">
              <a:xfrm>
                <a:off x="660" y="2523"/>
                <a:ext cx="5735" cy="0"/>
              </a:xfrm>
              <a:custGeom>
                <a:avLst/>
                <a:gdLst>
                  <a:gd name="T0" fmla="*/ 0 w 755"/>
                  <a:gd name="T1" fmla="*/ 755 w 755"/>
                  <a:gd name="T2" fmla="*/ 755 w 7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5">
                    <a:moveTo>
                      <a:pt x="0" y="0"/>
                    </a:moveTo>
                    <a:lnTo>
                      <a:pt x="755" y="0"/>
                    </a:lnTo>
                    <a:lnTo>
                      <a:pt x="7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19" name="Freeform 513"/>
              <p:cNvSpPr>
                <a:spLocks/>
              </p:cNvSpPr>
              <p:nvPr/>
            </p:nvSpPr>
            <p:spPr bwMode="auto">
              <a:xfrm>
                <a:off x="660" y="2120"/>
                <a:ext cx="5735" cy="0"/>
              </a:xfrm>
              <a:custGeom>
                <a:avLst/>
                <a:gdLst>
                  <a:gd name="T0" fmla="*/ 0 w 755"/>
                  <a:gd name="T1" fmla="*/ 755 w 755"/>
                  <a:gd name="T2" fmla="*/ 755 w 7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5">
                    <a:moveTo>
                      <a:pt x="0" y="0"/>
                    </a:moveTo>
                    <a:lnTo>
                      <a:pt x="755" y="0"/>
                    </a:lnTo>
                    <a:lnTo>
                      <a:pt x="7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20" name="Freeform 514"/>
              <p:cNvSpPr>
                <a:spLocks/>
              </p:cNvSpPr>
              <p:nvPr/>
            </p:nvSpPr>
            <p:spPr bwMode="auto">
              <a:xfrm>
                <a:off x="660" y="1725"/>
                <a:ext cx="5735" cy="0"/>
              </a:xfrm>
              <a:custGeom>
                <a:avLst/>
                <a:gdLst>
                  <a:gd name="T0" fmla="*/ 0 w 755"/>
                  <a:gd name="T1" fmla="*/ 755 w 755"/>
                  <a:gd name="T2" fmla="*/ 755 w 7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5">
                    <a:moveTo>
                      <a:pt x="0" y="0"/>
                    </a:moveTo>
                    <a:lnTo>
                      <a:pt x="755" y="0"/>
                    </a:lnTo>
                    <a:lnTo>
                      <a:pt x="7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21" name="Line 515"/>
              <p:cNvSpPr>
                <a:spLocks noChangeShapeType="1"/>
              </p:cNvSpPr>
              <p:nvPr/>
            </p:nvSpPr>
            <p:spPr bwMode="auto">
              <a:xfrm>
                <a:off x="660" y="1725"/>
                <a:ext cx="573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22" name="Line 516"/>
              <p:cNvSpPr>
                <a:spLocks noChangeShapeType="1"/>
              </p:cNvSpPr>
              <p:nvPr/>
            </p:nvSpPr>
            <p:spPr bwMode="auto">
              <a:xfrm>
                <a:off x="660" y="4134"/>
                <a:ext cx="573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23" name="Line 517"/>
              <p:cNvSpPr>
                <a:spLocks noChangeShapeType="1"/>
              </p:cNvSpPr>
              <p:nvPr/>
            </p:nvSpPr>
            <p:spPr bwMode="auto">
              <a:xfrm flipV="1">
                <a:off x="6395" y="1725"/>
                <a:ext cx="0" cy="240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24" name="Line 518"/>
              <p:cNvSpPr>
                <a:spLocks noChangeShapeType="1"/>
              </p:cNvSpPr>
              <p:nvPr/>
            </p:nvSpPr>
            <p:spPr bwMode="auto">
              <a:xfrm flipV="1">
                <a:off x="660" y="1725"/>
                <a:ext cx="0" cy="240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25" name="Line 519"/>
              <p:cNvSpPr>
                <a:spLocks noChangeShapeType="1"/>
              </p:cNvSpPr>
              <p:nvPr/>
            </p:nvSpPr>
            <p:spPr bwMode="auto">
              <a:xfrm>
                <a:off x="660" y="4134"/>
                <a:ext cx="573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26" name="Line 520"/>
              <p:cNvSpPr>
                <a:spLocks noChangeShapeType="1"/>
              </p:cNvSpPr>
              <p:nvPr/>
            </p:nvSpPr>
            <p:spPr bwMode="auto">
              <a:xfrm flipV="1">
                <a:off x="660" y="1725"/>
                <a:ext cx="0" cy="240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27" name="Line 521"/>
              <p:cNvSpPr>
                <a:spLocks noChangeShapeType="1"/>
              </p:cNvSpPr>
              <p:nvPr/>
            </p:nvSpPr>
            <p:spPr bwMode="auto">
              <a:xfrm flipV="1">
                <a:off x="660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28" name="Line 522"/>
              <p:cNvSpPr>
                <a:spLocks noChangeShapeType="1"/>
              </p:cNvSpPr>
              <p:nvPr/>
            </p:nvSpPr>
            <p:spPr bwMode="auto">
              <a:xfrm>
                <a:off x="660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29" name="Freeform 523"/>
              <p:cNvSpPr>
                <a:spLocks/>
              </p:cNvSpPr>
              <p:nvPr/>
            </p:nvSpPr>
            <p:spPr bwMode="auto">
              <a:xfrm>
                <a:off x="660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30" name="Line 524"/>
              <p:cNvSpPr>
                <a:spLocks noChangeShapeType="1"/>
              </p:cNvSpPr>
              <p:nvPr/>
            </p:nvSpPr>
            <p:spPr bwMode="auto">
              <a:xfrm flipV="1">
                <a:off x="660" y="4073"/>
                <a:ext cx="0" cy="6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31" name="Line 525"/>
              <p:cNvSpPr>
                <a:spLocks noChangeShapeType="1"/>
              </p:cNvSpPr>
              <p:nvPr/>
            </p:nvSpPr>
            <p:spPr bwMode="auto">
              <a:xfrm>
                <a:off x="660" y="1725"/>
                <a:ext cx="0" cy="5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32" name="Rectangle 526"/>
              <p:cNvSpPr>
                <a:spLocks noChangeArrowheads="1"/>
              </p:cNvSpPr>
              <p:nvPr/>
            </p:nvSpPr>
            <p:spPr bwMode="auto">
              <a:xfrm>
                <a:off x="546" y="4210"/>
                <a:ext cx="198" cy="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36333" name="Rectangle 527"/>
              <p:cNvSpPr>
                <a:spLocks noChangeArrowheads="1"/>
              </p:cNvSpPr>
              <p:nvPr/>
            </p:nvSpPr>
            <p:spPr bwMode="auto">
              <a:xfrm>
                <a:off x="683" y="4156"/>
                <a:ext cx="137" cy="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18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36334" name="Line 528"/>
              <p:cNvSpPr>
                <a:spLocks noChangeShapeType="1"/>
              </p:cNvSpPr>
              <p:nvPr/>
            </p:nvSpPr>
            <p:spPr bwMode="auto">
              <a:xfrm flipV="1">
                <a:off x="872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35" name="Line 529"/>
              <p:cNvSpPr>
                <a:spLocks noChangeShapeType="1"/>
              </p:cNvSpPr>
              <p:nvPr/>
            </p:nvSpPr>
            <p:spPr bwMode="auto">
              <a:xfrm>
                <a:off x="872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36" name="Freeform 530"/>
              <p:cNvSpPr>
                <a:spLocks/>
              </p:cNvSpPr>
              <p:nvPr/>
            </p:nvSpPr>
            <p:spPr bwMode="auto">
              <a:xfrm>
                <a:off x="872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37" name="Line 531"/>
              <p:cNvSpPr>
                <a:spLocks noChangeShapeType="1"/>
              </p:cNvSpPr>
              <p:nvPr/>
            </p:nvSpPr>
            <p:spPr bwMode="auto">
              <a:xfrm flipV="1">
                <a:off x="1002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38" name="Line 532"/>
              <p:cNvSpPr>
                <a:spLocks noChangeShapeType="1"/>
              </p:cNvSpPr>
              <p:nvPr/>
            </p:nvSpPr>
            <p:spPr bwMode="auto">
              <a:xfrm>
                <a:off x="1002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39" name="Freeform 533"/>
              <p:cNvSpPr>
                <a:spLocks/>
              </p:cNvSpPr>
              <p:nvPr/>
            </p:nvSpPr>
            <p:spPr bwMode="auto">
              <a:xfrm>
                <a:off x="1002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40" name="Line 534"/>
              <p:cNvSpPr>
                <a:spLocks noChangeShapeType="1"/>
              </p:cNvSpPr>
              <p:nvPr/>
            </p:nvSpPr>
            <p:spPr bwMode="auto">
              <a:xfrm flipV="1">
                <a:off x="1085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41" name="Line 535"/>
              <p:cNvSpPr>
                <a:spLocks noChangeShapeType="1"/>
              </p:cNvSpPr>
              <p:nvPr/>
            </p:nvSpPr>
            <p:spPr bwMode="auto">
              <a:xfrm>
                <a:off x="1085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42" name="Freeform 536"/>
              <p:cNvSpPr>
                <a:spLocks/>
              </p:cNvSpPr>
              <p:nvPr/>
            </p:nvSpPr>
            <p:spPr bwMode="auto">
              <a:xfrm>
                <a:off x="1085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43" name="Line 537"/>
              <p:cNvSpPr>
                <a:spLocks noChangeShapeType="1"/>
              </p:cNvSpPr>
              <p:nvPr/>
            </p:nvSpPr>
            <p:spPr bwMode="auto">
              <a:xfrm flipV="1">
                <a:off x="1154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44" name="Line 538"/>
              <p:cNvSpPr>
                <a:spLocks noChangeShapeType="1"/>
              </p:cNvSpPr>
              <p:nvPr/>
            </p:nvSpPr>
            <p:spPr bwMode="auto">
              <a:xfrm>
                <a:off x="1154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45" name="Freeform 539"/>
              <p:cNvSpPr>
                <a:spLocks/>
              </p:cNvSpPr>
              <p:nvPr/>
            </p:nvSpPr>
            <p:spPr bwMode="auto">
              <a:xfrm>
                <a:off x="1154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46" name="Line 540"/>
              <p:cNvSpPr>
                <a:spLocks noChangeShapeType="1"/>
              </p:cNvSpPr>
              <p:nvPr/>
            </p:nvSpPr>
            <p:spPr bwMode="auto">
              <a:xfrm flipV="1">
                <a:off x="1214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47" name="Line 541"/>
              <p:cNvSpPr>
                <a:spLocks noChangeShapeType="1"/>
              </p:cNvSpPr>
              <p:nvPr/>
            </p:nvSpPr>
            <p:spPr bwMode="auto">
              <a:xfrm>
                <a:off x="1214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48" name="Freeform 542"/>
              <p:cNvSpPr>
                <a:spLocks/>
              </p:cNvSpPr>
              <p:nvPr/>
            </p:nvSpPr>
            <p:spPr bwMode="auto">
              <a:xfrm>
                <a:off x="1214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49" name="Line 543"/>
              <p:cNvSpPr>
                <a:spLocks noChangeShapeType="1"/>
              </p:cNvSpPr>
              <p:nvPr/>
            </p:nvSpPr>
            <p:spPr bwMode="auto">
              <a:xfrm flipV="1">
                <a:off x="1260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50" name="Line 544"/>
              <p:cNvSpPr>
                <a:spLocks noChangeShapeType="1"/>
              </p:cNvSpPr>
              <p:nvPr/>
            </p:nvSpPr>
            <p:spPr bwMode="auto">
              <a:xfrm>
                <a:off x="1260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51" name="Freeform 545"/>
              <p:cNvSpPr>
                <a:spLocks/>
              </p:cNvSpPr>
              <p:nvPr/>
            </p:nvSpPr>
            <p:spPr bwMode="auto">
              <a:xfrm>
                <a:off x="1260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52" name="Line 546"/>
              <p:cNvSpPr>
                <a:spLocks noChangeShapeType="1"/>
              </p:cNvSpPr>
              <p:nvPr/>
            </p:nvSpPr>
            <p:spPr bwMode="auto">
              <a:xfrm flipV="1">
                <a:off x="1306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53" name="Line 547"/>
              <p:cNvSpPr>
                <a:spLocks noChangeShapeType="1"/>
              </p:cNvSpPr>
              <p:nvPr/>
            </p:nvSpPr>
            <p:spPr bwMode="auto">
              <a:xfrm>
                <a:off x="1306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54" name="Freeform 548"/>
              <p:cNvSpPr>
                <a:spLocks/>
              </p:cNvSpPr>
              <p:nvPr/>
            </p:nvSpPr>
            <p:spPr bwMode="auto">
              <a:xfrm>
                <a:off x="1306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55" name="Line 549"/>
              <p:cNvSpPr>
                <a:spLocks noChangeShapeType="1"/>
              </p:cNvSpPr>
              <p:nvPr/>
            </p:nvSpPr>
            <p:spPr bwMode="auto">
              <a:xfrm flipV="1">
                <a:off x="1343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56" name="Line 550"/>
              <p:cNvSpPr>
                <a:spLocks noChangeShapeType="1"/>
              </p:cNvSpPr>
              <p:nvPr/>
            </p:nvSpPr>
            <p:spPr bwMode="auto">
              <a:xfrm>
                <a:off x="1343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57" name="Freeform 551"/>
              <p:cNvSpPr>
                <a:spLocks/>
              </p:cNvSpPr>
              <p:nvPr/>
            </p:nvSpPr>
            <p:spPr bwMode="auto">
              <a:xfrm>
                <a:off x="1343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58" name="Line 552"/>
              <p:cNvSpPr>
                <a:spLocks noChangeShapeType="1"/>
              </p:cNvSpPr>
              <p:nvPr/>
            </p:nvSpPr>
            <p:spPr bwMode="auto">
              <a:xfrm flipV="1">
                <a:off x="1374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59" name="Line 553"/>
              <p:cNvSpPr>
                <a:spLocks noChangeShapeType="1"/>
              </p:cNvSpPr>
              <p:nvPr/>
            </p:nvSpPr>
            <p:spPr bwMode="auto">
              <a:xfrm>
                <a:off x="1374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60" name="Freeform 554"/>
              <p:cNvSpPr>
                <a:spLocks/>
              </p:cNvSpPr>
              <p:nvPr/>
            </p:nvSpPr>
            <p:spPr bwMode="auto">
              <a:xfrm>
                <a:off x="1374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61" name="Line 555"/>
              <p:cNvSpPr>
                <a:spLocks noChangeShapeType="1"/>
              </p:cNvSpPr>
              <p:nvPr/>
            </p:nvSpPr>
            <p:spPr bwMode="auto">
              <a:xfrm flipV="1">
                <a:off x="1374" y="4073"/>
                <a:ext cx="0" cy="6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62" name="Line 556"/>
              <p:cNvSpPr>
                <a:spLocks noChangeShapeType="1"/>
              </p:cNvSpPr>
              <p:nvPr/>
            </p:nvSpPr>
            <p:spPr bwMode="auto">
              <a:xfrm>
                <a:off x="1374" y="1725"/>
                <a:ext cx="0" cy="5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63" name="Rectangle 557"/>
              <p:cNvSpPr>
                <a:spLocks noChangeArrowheads="1"/>
              </p:cNvSpPr>
              <p:nvPr/>
            </p:nvSpPr>
            <p:spPr bwMode="auto">
              <a:xfrm>
                <a:off x="1260" y="4210"/>
                <a:ext cx="198" cy="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36364" name="Rectangle 558"/>
              <p:cNvSpPr>
                <a:spLocks noChangeArrowheads="1"/>
              </p:cNvSpPr>
              <p:nvPr/>
            </p:nvSpPr>
            <p:spPr bwMode="auto">
              <a:xfrm>
                <a:off x="1397" y="4156"/>
                <a:ext cx="137" cy="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19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36365" name="Line 559"/>
              <p:cNvSpPr>
                <a:spLocks noChangeShapeType="1"/>
              </p:cNvSpPr>
              <p:nvPr/>
            </p:nvSpPr>
            <p:spPr bwMode="auto">
              <a:xfrm flipV="1">
                <a:off x="1587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66" name="Line 560"/>
              <p:cNvSpPr>
                <a:spLocks noChangeShapeType="1"/>
              </p:cNvSpPr>
              <p:nvPr/>
            </p:nvSpPr>
            <p:spPr bwMode="auto">
              <a:xfrm>
                <a:off x="1587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67" name="Freeform 561"/>
              <p:cNvSpPr>
                <a:spLocks/>
              </p:cNvSpPr>
              <p:nvPr/>
            </p:nvSpPr>
            <p:spPr bwMode="auto">
              <a:xfrm>
                <a:off x="1587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68" name="Line 562"/>
              <p:cNvSpPr>
                <a:spLocks noChangeShapeType="1"/>
              </p:cNvSpPr>
              <p:nvPr/>
            </p:nvSpPr>
            <p:spPr bwMode="auto">
              <a:xfrm flipV="1">
                <a:off x="1716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69" name="Line 563"/>
              <p:cNvSpPr>
                <a:spLocks noChangeShapeType="1"/>
              </p:cNvSpPr>
              <p:nvPr/>
            </p:nvSpPr>
            <p:spPr bwMode="auto">
              <a:xfrm>
                <a:off x="1716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70" name="Freeform 564"/>
              <p:cNvSpPr>
                <a:spLocks/>
              </p:cNvSpPr>
              <p:nvPr/>
            </p:nvSpPr>
            <p:spPr bwMode="auto">
              <a:xfrm>
                <a:off x="1716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71" name="Line 565"/>
              <p:cNvSpPr>
                <a:spLocks noChangeShapeType="1"/>
              </p:cNvSpPr>
              <p:nvPr/>
            </p:nvSpPr>
            <p:spPr bwMode="auto">
              <a:xfrm flipV="1">
                <a:off x="1807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72" name="Line 566"/>
              <p:cNvSpPr>
                <a:spLocks noChangeShapeType="1"/>
              </p:cNvSpPr>
              <p:nvPr/>
            </p:nvSpPr>
            <p:spPr bwMode="auto">
              <a:xfrm>
                <a:off x="1807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73" name="Freeform 567"/>
              <p:cNvSpPr>
                <a:spLocks/>
              </p:cNvSpPr>
              <p:nvPr/>
            </p:nvSpPr>
            <p:spPr bwMode="auto">
              <a:xfrm>
                <a:off x="1807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74" name="Line 568"/>
              <p:cNvSpPr>
                <a:spLocks noChangeShapeType="1"/>
              </p:cNvSpPr>
              <p:nvPr/>
            </p:nvSpPr>
            <p:spPr bwMode="auto">
              <a:xfrm flipV="1">
                <a:off x="1875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75" name="Line 569"/>
              <p:cNvSpPr>
                <a:spLocks noChangeShapeType="1"/>
              </p:cNvSpPr>
              <p:nvPr/>
            </p:nvSpPr>
            <p:spPr bwMode="auto">
              <a:xfrm>
                <a:off x="1875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76" name="Freeform 570"/>
              <p:cNvSpPr>
                <a:spLocks/>
              </p:cNvSpPr>
              <p:nvPr/>
            </p:nvSpPr>
            <p:spPr bwMode="auto">
              <a:xfrm>
                <a:off x="1875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77" name="Line 571"/>
              <p:cNvSpPr>
                <a:spLocks noChangeShapeType="1"/>
              </p:cNvSpPr>
              <p:nvPr/>
            </p:nvSpPr>
            <p:spPr bwMode="auto">
              <a:xfrm flipV="1">
                <a:off x="1928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78" name="Line 572"/>
              <p:cNvSpPr>
                <a:spLocks noChangeShapeType="1"/>
              </p:cNvSpPr>
              <p:nvPr/>
            </p:nvSpPr>
            <p:spPr bwMode="auto">
              <a:xfrm>
                <a:off x="1928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79" name="Freeform 573"/>
              <p:cNvSpPr>
                <a:spLocks/>
              </p:cNvSpPr>
              <p:nvPr/>
            </p:nvSpPr>
            <p:spPr bwMode="auto">
              <a:xfrm>
                <a:off x="1928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80" name="Line 574"/>
              <p:cNvSpPr>
                <a:spLocks noChangeShapeType="1"/>
              </p:cNvSpPr>
              <p:nvPr/>
            </p:nvSpPr>
            <p:spPr bwMode="auto">
              <a:xfrm flipV="1">
                <a:off x="1982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81" name="Line 575"/>
              <p:cNvSpPr>
                <a:spLocks noChangeShapeType="1"/>
              </p:cNvSpPr>
              <p:nvPr/>
            </p:nvSpPr>
            <p:spPr bwMode="auto">
              <a:xfrm>
                <a:off x="1982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82" name="Freeform 576"/>
              <p:cNvSpPr>
                <a:spLocks/>
              </p:cNvSpPr>
              <p:nvPr/>
            </p:nvSpPr>
            <p:spPr bwMode="auto">
              <a:xfrm>
                <a:off x="1982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83" name="Line 577"/>
              <p:cNvSpPr>
                <a:spLocks noChangeShapeType="1"/>
              </p:cNvSpPr>
              <p:nvPr/>
            </p:nvSpPr>
            <p:spPr bwMode="auto">
              <a:xfrm flipV="1">
                <a:off x="2020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84" name="Line 578"/>
              <p:cNvSpPr>
                <a:spLocks noChangeShapeType="1"/>
              </p:cNvSpPr>
              <p:nvPr/>
            </p:nvSpPr>
            <p:spPr bwMode="auto">
              <a:xfrm>
                <a:off x="2020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85" name="Freeform 579"/>
              <p:cNvSpPr>
                <a:spLocks/>
              </p:cNvSpPr>
              <p:nvPr/>
            </p:nvSpPr>
            <p:spPr bwMode="auto">
              <a:xfrm>
                <a:off x="2020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86" name="Line 580"/>
              <p:cNvSpPr>
                <a:spLocks noChangeShapeType="1"/>
              </p:cNvSpPr>
              <p:nvPr/>
            </p:nvSpPr>
            <p:spPr bwMode="auto">
              <a:xfrm flipV="1">
                <a:off x="2058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87" name="Line 581"/>
              <p:cNvSpPr>
                <a:spLocks noChangeShapeType="1"/>
              </p:cNvSpPr>
              <p:nvPr/>
            </p:nvSpPr>
            <p:spPr bwMode="auto">
              <a:xfrm>
                <a:off x="2058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88" name="Freeform 582"/>
              <p:cNvSpPr>
                <a:spLocks/>
              </p:cNvSpPr>
              <p:nvPr/>
            </p:nvSpPr>
            <p:spPr bwMode="auto">
              <a:xfrm>
                <a:off x="2058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89" name="Line 583"/>
              <p:cNvSpPr>
                <a:spLocks noChangeShapeType="1"/>
              </p:cNvSpPr>
              <p:nvPr/>
            </p:nvSpPr>
            <p:spPr bwMode="auto">
              <a:xfrm flipV="1">
                <a:off x="2088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90" name="Line 584"/>
              <p:cNvSpPr>
                <a:spLocks noChangeShapeType="1"/>
              </p:cNvSpPr>
              <p:nvPr/>
            </p:nvSpPr>
            <p:spPr bwMode="auto">
              <a:xfrm>
                <a:off x="2088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91" name="Freeform 585"/>
              <p:cNvSpPr>
                <a:spLocks/>
              </p:cNvSpPr>
              <p:nvPr/>
            </p:nvSpPr>
            <p:spPr bwMode="auto">
              <a:xfrm>
                <a:off x="2088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92" name="Line 586"/>
              <p:cNvSpPr>
                <a:spLocks noChangeShapeType="1"/>
              </p:cNvSpPr>
              <p:nvPr/>
            </p:nvSpPr>
            <p:spPr bwMode="auto">
              <a:xfrm flipV="1">
                <a:off x="2088" y="4073"/>
                <a:ext cx="0" cy="6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93" name="Line 587"/>
              <p:cNvSpPr>
                <a:spLocks noChangeShapeType="1"/>
              </p:cNvSpPr>
              <p:nvPr/>
            </p:nvSpPr>
            <p:spPr bwMode="auto">
              <a:xfrm>
                <a:off x="2088" y="1725"/>
                <a:ext cx="0" cy="5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94" name="Rectangle 588"/>
              <p:cNvSpPr>
                <a:spLocks noChangeArrowheads="1"/>
              </p:cNvSpPr>
              <p:nvPr/>
            </p:nvSpPr>
            <p:spPr bwMode="auto">
              <a:xfrm>
                <a:off x="1974" y="4210"/>
                <a:ext cx="198" cy="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36395" name="Rectangle 589"/>
              <p:cNvSpPr>
                <a:spLocks noChangeArrowheads="1"/>
              </p:cNvSpPr>
              <p:nvPr/>
            </p:nvSpPr>
            <p:spPr bwMode="auto">
              <a:xfrm>
                <a:off x="2111" y="4156"/>
                <a:ext cx="137" cy="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20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36396" name="Line 590"/>
              <p:cNvSpPr>
                <a:spLocks noChangeShapeType="1"/>
              </p:cNvSpPr>
              <p:nvPr/>
            </p:nvSpPr>
            <p:spPr bwMode="auto">
              <a:xfrm flipV="1">
                <a:off x="2308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97" name="Line 591"/>
              <p:cNvSpPr>
                <a:spLocks noChangeShapeType="1"/>
              </p:cNvSpPr>
              <p:nvPr/>
            </p:nvSpPr>
            <p:spPr bwMode="auto">
              <a:xfrm>
                <a:off x="2308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98" name="Freeform 592"/>
              <p:cNvSpPr>
                <a:spLocks/>
              </p:cNvSpPr>
              <p:nvPr/>
            </p:nvSpPr>
            <p:spPr bwMode="auto">
              <a:xfrm>
                <a:off x="2308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99" name="Line 593"/>
              <p:cNvSpPr>
                <a:spLocks noChangeShapeType="1"/>
              </p:cNvSpPr>
              <p:nvPr/>
            </p:nvSpPr>
            <p:spPr bwMode="auto">
              <a:xfrm flipV="1">
                <a:off x="2430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00" name="Line 594"/>
              <p:cNvSpPr>
                <a:spLocks noChangeShapeType="1"/>
              </p:cNvSpPr>
              <p:nvPr/>
            </p:nvSpPr>
            <p:spPr bwMode="auto">
              <a:xfrm>
                <a:off x="2430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01" name="Freeform 595"/>
              <p:cNvSpPr>
                <a:spLocks/>
              </p:cNvSpPr>
              <p:nvPr/>
            </p:nvSpPr>
            <p:spPr bwMode="auto">
              <a:xfrm>
                <a:off x="2430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02" name="Line 596"/>
              <p:cNvSpPr>
                <a:spLocks noChangeShapeType="1"/>
              </p:cNvSpPr>
              <p:nvPr/>
            </p:nvSpPr>
            <p:spPr bwMode="auto">
              <a:xfrm flipV="1">
                <a:off x="2521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03" name="Line 597"/>
              <p:cNvSpPr>
                <a:spLocks noChangeShapeType="1"/>
              </p:cNvSpPr>
              <p:nvPr/>
            </p:nvSpPr>
            <p:spPr bwMode="auto">
              <a:xfrm>
                <a:off x="2521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04" name="Freeform 598"/>
              <p:cNvSpPr>
                <a:spLocks/>
              </p:cNvSpPr>
              <p:nvPr/>
            </p:nvSpPr>
            <p:spPr bwMode="auto">
              <a:xfrm>
                <a:off x="2521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05" name="Line 599"/>
              <p:cNvSpPr>
                <a:spLocks noChangeShapeType="1"/>
              </p:cNvSpPr>
              <p:nvPr/>
            </p:nvSpPr>
            <p:spPr bwMode="auto">
              <a:xfrm flipV="1">
                <a:off x="2589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06" name="Line 600"/>
              <p:cNvSpPr>
                <a:spLocks noChangeShapeType="1"/>
              </p:cNvSpPr>
              <p:nvPr/>
            </p:nvSpPr>
            <p:spPr bwMode="auto">
              <a:xfrm>
                <a:off x="2589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07" name="Freeform 601"/>
              <p:cNvSpPr>
                <a:spLocks/>
              </p:cNvSpPr>
              <p:nvPr/>
            </p:nvSpPr>
            <p:spPr bwMode="auto">
              <a:xfrm>
                <a:off x="2589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08" name="Line 602"/>
              <p:cNvSpPr>
                <a:spLocks noChangeShapeType="1"/>
              </p:cNvSpPr>
              <p:nvPr/>
            </p:nvSpPr>
            <p:spPr bwMode="auto">
              <a:xfrm flipV="1">
                <a:off x="2650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09" name="Line 603"/>
              <p:cNvSpPr>
                <a:spLocks noChangeShapeType="1"/>
              </p:cNvSpPr>
              <p:nvPr/>
            </p:nvSpPr>
            <p:spPr bwMode="auto">
              <a:xfrm>
                <a:off x="2650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10" name="Freeform 604"/>
              <p:cNvSpPr>
                <a:spLocks/>
              </p:cNvSpPr>
              <p:nvPr/>
            </p:nvSpPr>
            <p:spPr bwMode="auto">
              <a:xfrm>
                <a:off x="2650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11" name="Line 605"/>
              <p:cNvSpPr>
                <a:spLocks noChangeShapeType="1"/>
              </p:cNvSpPr>
              <p:nvPr/>
            </p:nvSpPr>
            <p:spPr bwMode="auto">
              <a:xfrm flipV="1">
                <a:off x="2696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12" name="Line 606"/>
              <p:cNvSpPr>
                <a:spLocks noChangeShapeType="1"/>
              </p:cNvSpPr>
              <p:nvPr/>
            </p:nvSpPr>
            <p:spPr bwMode="auto">
              <a:xfrm>
                <a:off x="2696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13" name="Freeform 607"/>
              <p:cNvSpPr>
                <a:spLocks/>
              </p:cNvSpPr>
              <p:nvPr/>
            </p:nvSpPr>
            <p:spPr bwMode="auto">
              <a:xfrm>
                <a:off x="2696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14" name="Line 608"/>
              <p:cNvSpPr>
                <a:spLocks noChangeShapeType="1"/>
              </p:cNvSpPr>
              <p:nvPr/>
            </p:nvSpPr>
            <p:spPr bwMode="auto">
              <a:xfrm flipV="1">
                <a:off x="2734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15" name="Line 609"/>
              <p:cNvSpPr>
                <a:spLocks noChangeShapeType="1"/>
              </p:cNvSpPr>
              <p:nvPr/>
            </p:nvSpPr>
            <p:spPr bwMode="auto">
              <a:xfrm>
                <a:off x="2734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16" name="Freeform 610"/>
              <p:cNvSpPr>
                <a:spLocks/>
              </p:cNvSpPr>
              <p:nvPr/>
            </p:nvSpPr>
            <p:spPr bwMode="auto">
              <a:xfrm>
                <a:off x="2734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17" name="Line 611"/>
              <p:cNvSpPr>
                <a:spLocks noChangeShapeType="1"/>
              </p:cNvSpPr>
              <p:nvPr/>
            </p:nvSpPr>
            <p:spPr bwMode="auto">
              <a:xfrm flipV="1">
                <a:off x="2772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18" name="Line 612"/>
              <p:cNvSpPr>
                <a:spLocks noChangeShapeType="1"/>
              </p:cNvSpPr>
              <p:nvPr/>
            </p:nvSpPr>
            <p:spPr bwMode="auto">
              <a:xfrm>
                <a:off x="2772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19" name="Freeform 613"/>
              <p:cNvSpPr>
                <a:spLocks/>
              </p:cNvSpPr>
              <p:nvPr/>
            </p:nvSpPr>
            <p:spPr bwMode="auto">
              <a:xfrm>
                <a:off x="2772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20" name="Line 614"/>
              <p:cNvSpPr>
                <a:spLocks noChangeShapeType="1"/>
              </p:cNvSpPr>
              <p:nvPr/>
            </p:nvSpPr>
            <p:spPr bwMode="auto">
              <a:xfrm flipV="1">
                <a:off x="2810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21" name="Line 615"/>
              <p:cNvSpPr>
                <a:spLocks noChangeShapeType="1"/>
              </p:cNvSpPr>
              <p:nvPr/>
            </p:nvSpPr>
            <p:spPr bwMode="auto">
              <a:xfrm>
                <a:off x="2810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22" name="Freeform 616"/>
              <p:cNvSpPr>
                <a:spLocks/>
              </p:cNvSpPr>
              <p:nvPr/>
            </p:nvSpPr>
            <p:spPr bwMode="auto">
              <a:xfrm>
                <a:off x="2810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23" name="Line 617"/>
              <p:cNvSpPr>
                <a:spLocks noChangeShapeType="1"/>
              </p:cNvSpPr>
              <p:nvPr/>
            </p:nvSpPr>
            <p:spPr bwMode="auto">
              <a:xfrm flipV="1">
                <a:off x="2810" y="4073"/>
                <a:ext cx="0" cy="6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24" name="Line 618"/>
              <p:cNvSpPr>
                <a:spLocks noChangeShapeType="1"/>
              </p:cNvSpPr>
              <p:nvPr/>
            </p:nvSpPr>
            <p:spPr bwMode="auto">
              <a:xfrm>
                <a:off x="2810" y="1725"/>
                <a:ext cx="0" cy="5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25" name="Rectangle 619"/>
              <p:cNvSpPr>
                <a:spLocks noChangeArrowheads="1"/>
              </p:cNvSpPr>
              <p:nvPr/>
            </p:nvSpPr>
            <p:spPr bwMode="auto">
              <a:xfrm>
                <a:off x="2696" y="4210"/>
                <a:ext cx="198" cy="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36426" name="Rectangle 620"/>
              <p:cNvSpPr>
                <a:spLocks noChangeArrowheads="1"/>
              </p:cNvSpPr>
              <p:nvPr/>
            </p:nvSpPr>
            <p:spPr bwMode="auto">
              <a:xfrm>
                <a:off x="2832" y="4156"/>
                <a:ext cx="137" cy="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21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36427" name="Line 621"/>
              <p:cNvSpPr>
                <a:spLocks noChangeShapeType="1"/>
              </p:cNvSpPr>
              <p:nvPr/>
            </p:nvSpPr>
            <p:spPr bwMode="auto">
              <a:xfrm flipV="1">
                <a:off x="3022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28" name="Line 622"/>
              <p:cNvSpPr>
                <a:spLocks noChangeShapeType="1"/>
              </p:cNvSpPr>
              <p:nvPr/>
            </p:nvSpPr>
            <p:spPr bwMode="auto">
              <a:xfrm>
                <a:off x="3022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29" name="Freeform 623"/>
              <p:cNvSpPr>
                <a:spLocks/>
              </p:cNvSpPr>
              <p:nvPr/>
            </p:nvSpPr>
            <p:spPr bwMode="auto">
              <a:xfrm>
                <a:off x="3022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30" name="Line 624"/>
              <p:cNvSpPr>
                <a:spLocks noChangeShapeType="1"/>
              </p:cNvSpPr>
              <p:nvPr/>
            </p:nvSpPr>
            <p:spPr bwMode="auto">
              <a:xfrm flipV="1">
                <a:off x="3152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31" name="Line 625"/>
              <p:cNvSpPr>
                <a:spLocks noChangeShapeType="1"/>
              </p:cNvSpPr>
              <p:nvPr/>
            </p:nvSpPr>
            <p:spPr bwMode="auto">
              <a:xfrm>
                <a:off x="3152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32" name="Freeform 626"/>
              <p:cNvSpPr>
                <a:spLocks/>
              </p:cNvSpPr>
              <p:nvPr/>
            </p:nvSpPr>
            <p:spPr bwMode="auto">
              <a:xfrm>
                <a:off x="3152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33" name="Line 627"/>
              <p:cNvSpPr>
                <a:spLocks noChangeShapeType="1"/>
              </p:cNvSpPr>
              <p:nvPr/>
            </p:nvSpPr>
            <p:spPr bwMode="auto">
              <a:xfrm flipV="1">
                <a:off x="3235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34" name="Line 628"/>
              <p:cNvSpPr>
                <a:spLocks noChangeShapeType="1"/>
              </p:cNvSpPr>
              <p:nvPr/>
            </p:nvSpPr>
            <p:spPr bwMode="auto">
              <a:xfrm>
                <a:off x="3235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35" name="Freeform 629"/>
              <p:cNvSpPr>
                <a:spLocks/>
              </p:cNvSpPr>
              <p:nvPr/>
            </p:nvSpPr>
            <p:spPr bwMode="auto">
              <a:xfrm>
                <a:off x="3235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36" name="Line 630"/>
              <p:cNvSpPr>
                <a:spLocks noChangeShapeType="1"/>
              </p:cNvSpPr>
              <p:nvPr/>
            </p:nvSpPr>
            <p:spPr bwMode="auto">
              <a:xfrm flipV="1">
                <a:off x="3311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37" name="Line 631"/>
              <p:cNvSpPr>
                <a:spLocks noChangeShapeType="1"/>
              </p:cNvSpPr>
              <p:nvPr/>
            </p:nvSpPr>
            <p:spPr bwMode="auto">
              <a:xfrm>
                <a:off x="3311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38" name="Freeform 632"/>
              <p:cNvSpPr>
                <a:spLocks/>
              </p:cNvSpPr>
              <p:nvPr/>
            </p:nvSpPr>
            <p:spPr bwMode="auto">
              <a:xfrm>
                <a:off x="3311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39" name="Line 633"/>
              <p:cNvSpPr>
                <a:spLocks noChangeShapeType="1"/>
              </p:cNvSpPr>
              <p:nvPr/>
            </p:nvSpPr>
            <p:spPr bwMode="auto">
              <a:xfrm flipV="1">
                <a:off x="3364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40" name="Line 634"/>
              <p:cNvSpPr>
                <a:spLocks noChangeShapeType="1"/>
              </p:cNvSpPr>
              <p:nvPr/>
            </p:nvSpPr>
            <p:spPr bwMode="auto">
              <a:xfrm>
                <a:off x="3364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41" name="Freeform 635"/>
              <p:cNvSpPr>
                <a:spLocks/>
              </p:cNvSpPr>
              <p:nvPr/>
            </p:nvSpPr>
            <p:spPr bwMode="auto">
              <a:xfrm>
                <a:off x="3364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42" name="Line 636"/>
              <p:cNvSpPr>
                <a:spLocks noChangeShapeType="1"/>
              </p:cNvSpPr>
              <p:nvPr/>
            </p:nvSpPr>
            <p:spPr bwMode="auto">
              <a:xfrm flipV="1">
                <a:off x="3410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43" name="Line 637"/>
              <p:cNvSpPr>
                <a:spLocks noChangeShapeType="1"/>
              </p:cNvSpPr>
              <p:nvPr/>
            </p:nvSpPr>
            <p:spPr bwMode="auto">
              <a:xfrm>
                <a:off x="3410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44" name="Freeform 638"/>
              <p:cNvSpPr>
                <a:spLocks/>
              </p:cNvSpPr>
              <p:nvPr/>
            </p:nvSpPr>
            <p:spPr bwMode="auto">
              <a:xfrm>
                <a:off x="3410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45" name="Line 639"/>
              <p:cNvSpPr>
                <a:spLocks noChangeShapeType="1"/>
              </p:cNvSpPr>
              <p:nvPr/>
            </p:nvSpPr>
            <p:spPr bwMode="auto">
              <a:xfrm flipV="1">
                <a:off x="3455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46" name="Line 640"/>
              <p:cNvSpPr>
                <a:spLocks noChangeShapeType="1"/>
              </p:cNvSpPr>
              <p:nvPr/>
            </p:nvSpPr>
            <p:spPr bwMode="auto">
              <a:xfrm>
                <a:off x="3455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47" name="Freeform 641"/>
              <p:cNvSpPr>
                <a:spLocks/>
              </p:cNvSpPr>
              <p:nvPr/>
            </p:nvSpPr>
            <p:spPr bwMode="auto">
              <a:xfrm>
                <a:off x="3455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48" name="Line 642"/>
              <p:cNvSpPr>
                <a:spLocks noChangeShapeType="1"/>
              </p:cNvSpPr>
              <p:nvPr/>
            </p:nvSpPr>
            <p:spPr bwMode="auto">
              <a:xfrm flipV="1">
                <a:off x="3493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49" name="Line 643"/>
              <p:cNvSpPr>
                <a:spLocks noChangeShapeType="1"/>
              </p:cNvSpPr>
              <p:nvPr/>
            </p:nvSpPr>
            <p:spPr bwMode="auto">
              <a:xfrm>
                <a:off x="3493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50" name="Freeform 644"/>
              <p:cNvSpPr>
                <a:spLocks/>
              </p:cNvSpPr>
              <p:nvPr/>
            </p:nvSpPr>
            <p:spPr bwMode="auto">
              <a:xfrm>
                <a:off x="3493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51" name="Line 645"/>
              <p:cNvSpPr>
                <a:spLocks noChangeShapeType="1"/>
              </p:cNvSpPr>
              <p:nvPr/>
            </p:nvSpPr>
            <p:spPr bwMode="auto">
              <a:xfrm flipV="1">
                <a:off x="3524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52" name="Line 646"/>
              <p:cNvSpPr>
                <a:spLocks noChangeShapeType="1"/>
              </p:cNvSpPr>
              <p:nvPr/>
            </p:nvSpPr>
            <p:spPr bwMode="auto">
              <a:xfrm>
                <a:off x="3524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53" name="Freeform 647"/>
              <p:cNvSpPr>
                <a:spLocks/>
              </p:cNvSpPr>
              <p:nvPr/>
            </p:nvSpPr>
            <p:spPr bwMode="auto">
              <a:xfrm>
                <a:off x="3524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54" name="Line 648"/>
              <p:cNvSpPr>
                <a:spLocks noChangeShapeType="1"/>
              </p:cNvSpPr>
              <p:nvPr/>
            </p:nvSpPr>
            <p:spPr bwMode="auto">
              <a:xfrm flipV="1">
                <a:off x="3524" y="4073"/>
                <a:ext cx="0" cy="6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55" name="Line 649"/>
              <p:cNvSpPr>
                <a:spLocks noChangeShapeType="1"/>
              </p:cNvSpPr>
              <p:nvPr/>
            </p:nvSpPr>
            <p:spPr bwMode="auto">
              <a:xfrm>
                <a:off x="3524" y="1725"/>
                <a:ext cx="0" cy="5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56" name="Rectangle 650"/>
              <p:cNvSpPr>
                <a:spLocks noChangeArrowheads="1"/>
              </p:cNvSpPr>
              <p:nvPr/>
            </p:nvSpPr>
            <p:spPr bwMode="auto">
              <a:xfrm>
                <a:off x="3410" y="4210"/>
                <a:ext cx="198" cy="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36457" name="Rectangle 651"/>
              <p:cNvSpPr>
                <a:spLocks noChangeArrowheads="1"/>
              </p:cNvSpPr>
              <p:nvPr/>
            </p:nvSpPr>
            <p:spPr bwMode="auto">
              <a:xfrm>
                <a:off x="3547" y="4156"/>
                <a:ext cx="137" cy="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22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36458" name="Line 652"/>
              <p:cNvSpPr>
                <a:spLocks noChangeShapeType="1"/>
              </p:cNvSpPr>
              <p:nvPr/>
            </p:nvSpPr>
            <p:spPr bwMode="auto">
              <a:xfrm flipV="1">
                <a:off x="3736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59" name="Line 653"/>
              <p:cNvSpPr>
                <a:spLocks noChangeShapeType="1"/>
              </p:cNvSpPr>
              <p:nvPr/>
            </p:nvSpPr>
            <p:spPr bwMode="auto">
              <a:xfrm>
                <a:off x="3736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60" name="Freeform 654"/>
              <p:cNvSpPr>
                <a:spLocks/>
              </p:cNvSpPr>
              <p:nvPr/>
            </p:nvSpPr>
            <p:spPr bwMode="auto">
              <a:xfrm>
                <a:off x="3736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61" name="Line 655"/>
              <p:cNvSpPr>
                <a:spLocks noChangeShapeType="1"/>
              </p:cNvSpPr>
              <p:nvPr/>
            </p:nvSpPr>
            <p:spPr bwMode="auto">
              <a:xfrm flipV="1">
                <a:off x="3866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62" name="Line 656"/>
              <p:cNvSpPr>
                <a:spLocks noChangeShapeType="1"/>
              </p:cNvSpPr>
              <p:nvPr/>
            </p:nvSpPr>
            <p:spPr bwMode="auto">
              <a:xfrm>
                <a:off x="3866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63" name="Freeform 657"/>
              <p:cNvSpPr>
                <a:spLocks/>
              </p:cNvSpPr>
              <p:nvPr/>
            </p:nvSpPr>
            <p:spPr bwMode="auto">
              <a:xfrm>
                <a:off x="3866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64" name="Line 658"/>
              <p:cNvSpPr>
                <a:spLocks noChangeShapeType="1"/>
              </p:cNvSpPr>
              <p:nvPr/>
            </p:nvSpPr>
            <p:spPr bwMode="auto">
              <a:xfrm flipV="1">
                <a:off x="3957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65" name="Line 659"/>
              <p:cNvSpPr>
                <a:spLocks noChangeShapeType="1"/>
              </p:cNvSpPr>
              <p:nvPr/>
            </p:nvSpPr>
            <p:spPr bwMode="auto">
              <a:xfrm>
                <a:off x="3957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66" name="Freeform 660"/>
              <p:cNvSpPr>
                <a:spLocks/>
              </p:cNvSpPr>
              <p:nvPr/>
            </p:nvSpPr>
            <p:spPr bwMode="auto">
              <a:xfrm>
                <a:off x="3957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67" name="Line 661"/>
              <p:cNvSpPr>
                <a:spLocks noChangeShapeType="1"/>
              </p:cNvSpPr>
              <p:nvPr/>
            </p:nvSpPr>
            <p:spPr bwMode="auto">
              <a:xfrm flipV="1">
                <a:off x="4025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68" name="Line 662"/>
              <p:cNvSpPr>
                <a:spLocks noChangeShapeType="1"/>
              </p:cNvSpPr>
              <p:nvPr/>
            </p:nvSpPr>
            <p:spPr bwMode="auto">
              <a:xfrm>
                <a:off x="4025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69" name="Freeform 663"/>
              <p:cNvSpPr>
                <a:spLocks/>
              </p:cNvSpPr>
              <p:nvPr/>
            </p:nvSpPr>
            <p:spPr bwMode="auto">
              <a:xfrm>
                <a:off x="4025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70" name="Line 664"/>
              <p:cNvSpPr>
                <a:spLocks noChangeShapeType="1"/>
              </p:cNvSpPr>
              <p:nvPr/>
            </p:nvSpPr>
            <p:spPr bwMode="auto">
              <a:xfrm flipV="1">
                <a:off x="4078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71" name="Line 665"/>
              <p:cNvSpPr>
                <a:spLocks noChangeShapeType="1"/>
              </p:cNvSpPr>
              <p:nvPr/>
            </p:nvSpPr>
            <p:spPr bwMode="auto">
              <a:xfrm>
                <a:off x="4078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72" name="Freeform 666"/>
              <p:cNvSpPr>
                <a:spLocks/>
              </p:cNvSpPr>
              <p:nvPr/>
            </p:nvSpPr>
            <p:spPr bwMode="auto">
              <a:xfrm>
                <a:off x="4078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73" name="Line 667"/>
              <p:cNvSpPr>
                <a:spLocks noChangeShapeType="1"/>
              </p:cNvSpPr>
              <p:nvPr/>
            </p:nvSpPr>
            <p:spPr bwMode="auto">
              <a:xfrm flipV="1">
                <a:off x="4131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74" name="Line 668"/>
              <p:cNvSpPr>
                <a:spLocks noChangeShapeType="1"/>
              </p:cNvSpPr>
              <p:nvPr/>
            </p:nvSpPr>
            <p:spPr bwMode="auto">
              <a:xfrm>
                <a:off x="4131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75" name="Freeform 669"/>
              <p:cNvSpPr>
                <a:spLocks/>
              </p:cNvSpPr>
              <p:nvPr/>
            </p:nvSpPr>
            <p:spPr bwMode="auto">
              <a:xfrm>
                <a:off x="4131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76" name="Line 670"/>
              <p:cNvSpPr>
                <a:spLocks noChangeShapeType="1"/>
              </p:cNvSpPr>
              <p:nvPr/>
            </p:nvSpPr>
            <p:spPr bwMode="auto">
              <a:xfrm flipV="1">
                <a:off x="4169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77" name="Line 671"/>
              <p:cNvSpPr>
                <a:spLocks noChangeShapeType="1"/>
              </p:cNvSpPr>
              <p:nvPr/>
            </p:nvSpPr>
            <p:spPr bwMode="auto">
              <a:xfrm>
                <a:off x="4169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78" name="Freeform 672"/>
              <p:cNvSpPr>
                <a:spLocks/>
              </p:cNvSpPr>
              <p:nvPr/>
            </p:nvSpPr>
            <p:spPr bwMode="auto">
              <a:xfrm>
                <a:off x="4169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79" name="Line 673"/>
              <p:cNvSpPr>
                <a:spLocks noChangeShapeType="1"/>
              </p:cNvSpPr>
              <p:nvPr/>
            </p:nvSpPr>
            <p:spPr bwMode="auto">
              <a:xfrm flipV="1">
                <a:off x="4207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80" name="Line 674"/>
              <p:cNvSpPr>
                <a:spLocks noChangeShapeType="1"/>
              </p:cNvSpPr>
              <p:nvPr/>
            </p:nvSpPr>
            <p:spPr bwMode="auto">
              <a:xfrm>
                <a:off x="4207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81" name="Freeform 675"/>
              <p:cNvSpPr>
                <a:spLocks/>
              </p:cNvSpPr>
              <p:nvPr/>
            </p:nvSpPr>
            <p:spPr bwMode="auto">
              <a:xfrm>
                <a:off x="4207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82" name="Line 676"/>
              <p:cNvSpPr>
                <a:spLocks noChangeShapeType="1"/>
              </p:cNvSpPr>
              <p:nvPr/>
            </p:nvSpPr>
            <p:spPr bwMode="auto">
              <a:xfrm flipV="1">
                <a:off x="4238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83" name="Line 677"/>
              <p:cNvSpPr>
                <a:spLocks noChangeShapeType="1"/>
              </p:cNvSpPr>
              <p:nvPr/>
            </p:nvSpPr>
            <p:spPr bwMode="auto">
              <a:xfrm>
                <a:off x="4238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84" name="Freeform 678"/>
              <p:cNvSpPr>
                <a:spLocks/>
              </p:cNvSpPr>
              <p:nvPr/>
            </p:nvSpPr>
            <p:spPr bwMode="auto">
              <a:xfrm>
                <a:off x="4238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85" name="Line 679"/>
              <p:cNvSpPr>
                <a:spLocks noChangeShapeType="1"/>
              </p:cNvSpPr>
              <p:nvPr/>
            </p:nvSpPr>
            <p:spPr bwMode="auto">
              <a:xfrm flipV="1">
                <a:off x="4238" y="4073"/>
                <a:ext cx="0" cy="6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86" name="Line 680"/>
              <p:cNvSpPr>
                <a:spLocks noChangeShapeType="1"/>
              </p:cNvSpPr>
              <p:nvPr/>
            </p:nvSpPr>
            <p:spPr bwMode="auto">
              <a:xfrm>
                <a:off x="4238" y="1725"/>
                <a:ext cx="0" cy="5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87" name="Rectangle 681"/>
              <p:cNvSpPr>
                <a:spLocks noChangeArrowheads="1"/>
              </p:cNvSpPr>
              <p:nvPr/>
            </p:nvSpPr>
            <p:spPr bwMode="auto">
              <a:xfrm>
                <a:off x="4124" y="4210"/>
                <a:ext cx="198" cy="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36488" name="Rectangle 682"/>
              <p:cNvSpPr>
                <a:spLocks noChangeArrowheads="1"/>
              </p:cNvSpPr>
              <p:nvPr/>
            </p:nvSpPr>
            <p:spPr bwMode="auto">
              <a:xfrm>
                <a:off x="4261" y="4156"/>
                <a:ext cx="137" cy="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23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36489" name="Line 683"/>
              <p:cNvSpPr>
                <a:spLocks noChangeShapeType="1"/>
              </p:cNvSpPr>
              <p:nvPr/>
            </p:nvSpPr>
            <p:spPr bwMode="auto">
              <a:xfrm flipV="1">
                <a:off x="4458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90" name="Line 684"/>
              <p:cNvSpPr>
                <a:spLocks noChangeShapeType="1"/>
              </p:cNvSpPr>
              <p:nvPr/>
            </p:nvSpPr>
            <p:spPr bwMode="auto">
              <a:xfrm>
                <a:off x="4458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91" name="Freeform 685"/>
              <p:cNvSpPr>
                <a:spLocks/>
              </p:cNvSpPr>
              <p:nvPr/>
            </p:nvSpPr>
            <p:spPr bwMode="auto">
              <a:xfrm>
                <a:off x="4458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92" name="Line 686"/>
              <p:cNvSpPr>
                <a:spLocks noChangeShapeType="1"/>
              </p:cNvSpPr>
              <p:nvPr/>
            </p:nvSpPr>
            <p:spPr bwMode="auto">
              <a:xfrm flipV="1">
                <a:off x="4580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93" name="Line 687"/>
              <p:cNvSpPr>
                <a:spLocks noChangeShapeType="1"/>
              </p:cNvSpPr>
              <p:nvPr/>
            </p:nvSpPr>
            <p:spPr bwMode="auto">
              <a:xfrm>
                <a:off x="4580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94" name="Freeform 688"/>
              <p:cNvSpPr>
                <a:spLocks/>
              </p:cNvSpPr>
              <p:nvPr/>
            </p:nvSpPr>
            <p:spPr bwMode="auto">
              <a:xfrm>
                <a:off x="4580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95" name="Line 689"/>
              <p:cNvSpPr>
                <a:spLocks noChangeShapeType="1"/>
              </p:cNvSpPr>
              <p:nvPr/>
            </p:nvSpPr>
            <p:spPr bwMode="auto">
              <a:xfrm flipV="1">
                <a:off x="4671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96" name="Line 690"/>
              <p:cNvSpPr>
                <a:spLocks noChangeShapeType="1"/>
              </p:cNvSpPr>
              <p:nvPr/>
            </p:nvSpPr>
            <p:spPr bwMode="auto">
              <a:xfrm>
                <a:off x="4671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97" name="Freeform 691"/>
              <p:cNvSpPr>
                <a:spLocks/>
              </p:cNvSpPr>
              <p:nvPr/>
            </p:nvSpPr>
            <p:spPr bwMode="auto">
              <a:xfrm>
                <a:off x="4671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98" name="Line 692"/>
              <p:cNvSpPr>
                <a:spLocks noChangeShapeType="1"/>
              </p:cNvSpPr>
              <p:nvPr/>
            </p:nvSpPr>
            <p:spPr bwMode="auto">
              <a:xfrm flipV="1">
                <a:off x="4739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499" name="Line 693"/>
              <p:cNvSpPr>
                <a:spLocks noChangeShapeType="1"/>
              </p:cNvSpPr>
              <p:nvPr/>
            </p:nvSpPr>
            <p:spPr bwMode="auto">
              <a:xfrm>
                <a:off x="4739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500" name="Freeform 694"/>
              <p:cNvSpPr>
                <a:spLocks/>
              </p:cNvSpPr>
              <p:nvPr/>
            </p:nvSpPr>
            <p:spPr bwMode="auto">
              <a:xfrm>
                <a:off x="4739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501" name="Line 695"/>
              <p:cNvSpPr>
                <a:spLocks noChangeShapeType="1"/>
              </p:cNvSpPr>
              <p:nvPr/>
            </p:nvSpPr>
            <p:spPr bwMode="auto">
              <a:xfrm flipV="1">
                <a:off x="4800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502" name="Line 696"/>
              <p:cNvSpPr>
                <a:spLocks noChangeShapeType="1"/>
              </p:cNvSpPr>
              <p:nvPr/>
            </p:nvSpPr>
            <p:spPr bwMode="auto">
              <a:xfrm>
                <a:off x="4800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136021" name="Group 898"/>
            <p:cNvGrpSpPr>
              <a:grpSpLocks/>
            </p:cNvGrpSpPr>
            <p:nvPr/>
          </p:nvGrpSpPr>
          <p:grpSpPr bwMode="auto">
            <a:xfrm>
              <a:off x="417" y="1725"/>
              <a:ext cx="6138" cy="2660"/>
              <a:chOff x="417" y="1725"/>
              <a:chExt cx="6138" cy="2660"/>
            </a:xfrm>
          </p:grpSpPr>
          <p:sp>
            <p:nvSpPr>
              <p:cNvPr id="1136103" name="Freeform 698"/>
              <p:cNvSpPr>
                <a:spLocks/>
              </p:cNvSpPr>
              <p:nvPr/>
            </p:nvSpPr>
            <p:spPr bwMode="auto">
              <a:xfrm>
                <a:off x="4800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04" name="Line 699"/>
              <p:cNvSpPr>
                <a:spLocks noChangeShapeType="1"/>
              </p:cNvSpPr>
              <p:nvPr/>
            </p:nvSpPr>
            <p:spPr bwMode="auto">
              <a:xfrm flipV="1">
                <a:off x="4846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05" name="Line 700"/>
              <p:cNvSpPr>
                <a:spLocks noChangeShapeType="1"/>
              </p:cNvSpPr>
              <p:nvPr/>
            </p:nvSpPr>
            <p:spPr bwMode="auto">
              <a:xfrm>
                <a:off x="4846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06" name="Freeform 701"/>
              <p:cNvSpPr>
                <a:spLocks/>
              </p:cNvSpPr>
              <p:nvPr/>
            </p:nvSpPr>
            <p:spPr bwMode="auto">
              <a:xfrm>
                <a:off x="4846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07" name="Line 702"/>
              <p:cNvSpPr>
                <a:spLocks noChangeShapeType="1"/>
              </p:cNvSpPr>
              <p:nvPr/>
            </p:nvSpPr>
            <p:spPr bwMode="auto">
              <a:xfrm flipV="1">
                <a:off x="4891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08" name="Line 703"/>
              <p:cNvSpPr>
                <a:spLocks noChangeShapeType="1"/>
              </p:cNvSpPr>
              <p:nvPr/>
            </p:nvSpPr>
            <p:spPr bwMode="auto">
              <a:xfrm>
                <a:off x="4891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09" name="Freeform 704"/>
              <p:cNvSpPr>
                <a:spLocks/>
              </p:cNvSpPr>
              <p:nvPr/>
            </p:nvSpPr>
            <p:spPr bwMode="auto">
              <a:xfrm>
                <a:off x="4891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10" name="Line 705"/>
              <p:cNvSpPr>
                <a:spLocks noChangeShapeType="1"/>
              </p:cNvSpPr>
              <p:nvPr/>
            </p:nvSpPr>
            <p:spPr bwMode="auto">
              <a:xfrm flipV="1">
                <a:off x="4922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11" name="Line 706"/>
              <p:cNvSpPr>
                <a:spLocks noChangeShapeType="1"/>
              </p:cNvSpPr>
              <p:nvPr/>
            </p:nvSpPr>
            <p:spPr bwMode="auto">
              <a:xfrm>
                <a:off x="4922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12" name="Freeform 707"/>
              <p:cNvSpPr>
                <a:spLocks/>
              </p:cNvSpPr>
              <p:nvPr/>
            </p:nvSpPr>
            <p:spPr bwMode="auto">
              <a:xfrm>
                <a:off x="4922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13" name="Line 708"/>
              <p:cNvSpPr>
                <a:spLocks noChangeShapeType="1"/>
              </p:cNvSpPr>
              <p:nvPr/>
            </p:nvSpPr>
            <p:spPr bwMode="auto">
              <a:xfrm flipV="1">
                <a:off x="4960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14" name="Line 709"/>
              <p:cNvSpPr>
                <a:spLocks noChangeShapeType="1"/>
              </p:cNvSpPr>
              <p:nvPr/>
            </p:nvSpPr>
            <p:spPr bwMode="auto">
              <a:xfrm>
                <a:off x="4960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15" name="Freeform 710"/>
              <p:cNvSpPr>
                <a:spLocks/>
              </p:cNvSpPr>
              <p:nvPr/>
            </p:nvSpPr>
            <p:spPr bwMode="auto">
              <a:xfrm>
                <a:off x="4960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16" name="Line 711"/>
              <p:cNvSpPr>
                <a:spLocks noChangeShapeType="1"/>
              </p:cNvSpPr>
              <p:nvPr/>
            </p:nvSpPr>
            <p:spPr bwMode="auto">
              <a:xfrm flipV="1">
                <a:off x="4960" y="4073"/>
                <a:ext cx="0" cy="6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17" name="Line 712"/>
              <p:cNvSpPr>
                <a:spLocks noChangeShapeType="1"/>
              </p:cNvSpPr>
              <p:nvPr/>
            </p:nvSpPr>
            <p:spPr bwMode="auto">
              <a:xfrm>
                <a:off x="4960" y="1725"/>
                <a:ext cx="0" cy="5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18" name="Rectangle 713"/>
              <p:cNvSpPr>
                <a:spLocks noChangeArrowheads="1"/>
              </p:cNvSpPr>
              <p:nvPr/>
            </p:nvSpPr>
            <p:spPr bwMode="auto">
              <a:xfrm>
                <a:off x="4846" y="4210"/>
                <a:ext cx="198" cy="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36119" name="Rectangle 714"/>
              <p:cNvSpPr>
                <a:spLocks noChangeArrowheads="1"/>
              </p:cNvSpPr>
              <p:nvPr/>
            </p:nvSpPr>
            <p:spPr bwMode="auto">
              <a:xfrm>
                <a:off x="4982" y="4156"/>
                <a:ext cx="137" cy="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24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36120" name="Line 715"/>
              <p:cNvSpPr>
                <a:spLocks noChangeShapeType="1"/>
              </p:cNvSpPr>
              <p:nvPr/>
            </p:nvSpPr>
            <p:spPr bwMode="auto">
              <a:xfrm flipV="1">
                <a:off x="5172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21" name="Line 716"/>
              <p:cNvSpPr>
                <a:spLocks noChangeShapeType="1"/>
              </p:cNvSpPr>
              <p:nvPr/>
            </p:nvSpPr>
            <p:spPr bwMode="auto">
              <a:xfrm>
                <a:off x="5172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22" name="Freeform 717"/>
              <p:cNvSpPr>
                <a:spLocks/>
              </p:cNvSpPr>
              <p:nvPr/>
            </p:nvSpPr>
            <p:spPr bwMode="auto">
              <a:xfrm>
                <a:off x="5172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23" name="Line 718"/>
              <p:cNvSpPr>
                <a:spLocks noChangeShapeType="1"/>
              </p:cNvSpPr>
              <p:nvPr/>
            </p:nvSpPr>
            <p:spPr bwMode="auto">
              <a:xfrm flipV="1">
                <a:off x="5301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24" name="Line 719"/>
              <p:cNvSpPr>
                <a:spLocks noChangeShapeType="1"/>
              </p:cNvSpPr>
              <p:nvPr/>
            </p:nvSpPr>
            <p:spPr bwMode="auto">
              <a:xfrm>
                <a:off x="5301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25" name="Freeform 720"/>
              <p:cNvSpPr>
                <a:spLocks/>
              </p:cNvSpPr>
              <p:nvPr/>
            </p:nvSpPr>
            <p:spPr bwMode="auto">
              <a:xfrm>
                <a:off x="5301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26" name="Line 721"/>
              <p:cNvSpPr>
                <a:spLocks noChangeShapeType="1"/>
              </p:cNvSpPr>
              <p:nvPr/>
            </p:nvSpPr>
            <p:spPr bwMode="auto">
              <a:xfrm flipV="1">
                <a:off x="5393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27" name="Line 722"/>
              <p:cNvSpPr>
                <a:spLocks noChangeShapeType="1"/>
              </p:cNvSpPr>
              <p:nvPr/>
            </p:nvSpPr>
            <p:spPr bwMode="auto">
              <a:xfrm>
                <a:off x="5393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28" name="Freeform 723"/>
              <p:cNvSpPr>
                <a:spLocks/>
              </p:cNvSpPr>
              <p:nvPr/>
            </p:nvSpPr>
            <p:spPr bwMode="auto">
              <a:xfrm>
                <a:off x="5393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29" name="Line 724"/>
              <p:cNvSpPr>
                <a:spLocks noChangeShapeType="1"/>
              </p:cNvSpPr>
              <p:nvPr/>
            </p:nvSpPr>
            <p:spPr bwMode="auto">
              <a:xfrm flipV="1">
                <a:off x="5461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30" name="Line 725"/>
              <p:cNvSpPr>
                <a:spLocks noChangeShapeType="1"/>
              </p:cNvSpPr>
              <p:nvPr/>
            </p:nvSpPr>
            <p:spPr bwMode="auto">
              <a:xfrm>
                <a:off x="5461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31" name="Freeform 726"/>
              <p:cNvSpPr>
                <a:spLocks/>
              </p:cNvSpPr>
              <p:nvPr/>
            </p:nvSpPr>
            <p:spPr bwMode="auto">
              <a:xfrm>
                <a:off x="5461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32" name="Line 727"/>
              <p:cNvSpPr>
                <a:spLocks noChangeShapeType="1"/>
              </p:cNvSpPr>
              <p:nvPr/>
            </p:nvSpPr>
            <p:spPr bwMode="auto">
              <a:xfrm flipV="1">
                <a:off x="5514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33" name="Line 728"/>
              <p:cNvSpPr>
                <a:spLocks noChangeShapeType="1"/>
              </p:cNvSpPr>
              <p:nvPr/>
            </p:nvSpPr>
            <p:spPr bwMode="auto">
              <a:xfrm>
                <a:off x="5514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34" name="Freeform 729"/>
              <p:cNvSpPr>
                <a:spLocks/>
              </p:cNvSpPr>
              <p:nvPr/>
            </p:nvSpPr>
            <p:spPr bwMode="auto">
              <a:xfrm>
                <a:off x="5514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35" name="Line 730"/>
              <p:cNvSpPr>
                <a:spLocks noChangeShapeType="1"/>
              </p:cNvSpPr>
              <p:nvPr/>
            </p:nvSpPr>
            <p:spPr bwMode="auto">
              <a:xfrm flipV="1">
                <a:off x="5567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36" name="Line 731"/>
              <p:cNvSpPr>
                <a:spLocks noChangeShapeType="1"/>
              </p:cNvSpPr>
              <p:nvPr/>
            </p:nvSpPr>
            <p:spPr bwMode="auto">
              <a:xfrm>
                <a:off x="5567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37" name="Freeform 732"/>
              <p:cNvSpPr>
                <a:spLocks/>
              </p:cNvSpPr>
              <p:nvPr/>
            </p:nvSpPr>
            <p:spPr bwMode="auto">
              <a:xfrm>
                <a:off x="5567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38" name="Line 733"/>
              <p:cNvSpPr>
                <a:spLocks noChangeShapeType="1"/>
              </p:cNvSpPr>
              <p:nvPr/>
            </p:nvSpPr>
            <p:spPr bwMode="auto">
              <a:xfrm flipV="1">
                <a:off x="5605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39" name="Line 734"/>
              <p:cNvSpPr>
                <a:spLocks noChangeShapeType="1"/>
              </p:cNvSpPr>
              <p:nvPr/>
            </p:nvSpPr>
            <p:spPr bwMode="auto">
              <a:xfrm>
                <a:off x="5605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40" name="Freeform 735"/>
              <p:cNvSpPr>
                <a:spLocks/>
              </p:cNvSpPr>
              <p:nvPr/>
            </p:nvSpPr>
            <p:spPr bwMode="auto">
              <a:xfrm>
                <a:off x="5605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41" name="Line 736"/>
              <p:cNvSpPr>
                <a:spLocks noChangeShapeType="1"/>
              </p:cNvSpPr>
              <p:nvPr/>
            </p:nvSpPr>
            <p:spPr bwMode="auto">
              <a:xfrm flipV="1">
                <a:off x="5643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42" name="Line 737"/>
              <p:cNvSpPr>
                <a:spLocks noChangeShapeType="1"/>
              </p:cNvSpPr>
              <p:nvPr/>
            </p:nvSpPr>
            <p:spPr bwMode="auto">
              <a:xfrm>
                <a:off x="5643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43" name="Freeform 738"/>
              <p:cNvSpPr>
                <a:spLocks/>
              </p:cNvSpPr>
              <p:nvPr/>
            </p:nvSpPr>
            <p:spPr bwMode="auto">
              <a:xfrm>
                <a:off x="5643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44" name="Line 739"/>
              <p:cNvSpPr>
                <a:spLocks noChangeShapeType="1"/>
              </p:cNvSpPr>
              <p:nvPr/>
            </p:nvSpPr>
            <p:spPr bwMode="auto">
              <a:xfrm flipV="1">
                <a:off x="5674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45" name="Line 740"/>
              <p:cNvSpPr>
                <a:spLocks noChangeShapeType="1"/>
              </p:cNvSpPr>
              <p:nvPr/>
            </p:nvSpPr>
            <p:spPr bwMode="auto">
              <a:xfrm>
                <a:off x="5674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46" name="Freeform 741"/>
              <p:cNvSpPr>
                <a:spLocks/>
              </p:cNvSpPr>
              <p:nvPr/>
            </p:nvSpPr>
            <p:spPr bwMode="auto">
              <a:xfrm>
                <a:off x="5674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47" name="Line 742"/>
              <p:cNvSpPr>
                <a:spLocks noChangeShapeType="1"/>
              </p:cNvSpPr>
              <p:nvPr/>
            </p:nvSpPr>
            <p:spPr bwMode="auto">
              <a:xfrm flipV="1">
                <a:off x="5674" y="4073"/>
                <a:ext cx="0" cy="6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48" name="Line 743"/>
              <p:cNvSpPr>
                <a:spLocks noChangeShapeType="1"/>
              </p:cNvSpPr>
              <p:nvPr/>
            </p:nvSpPr>
            <p:spPr bwMode="auto">
              <a:xfrm>
                <a:off x="5674" y="1725"/>
                <a:ext cx="0" cy="5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49" name="Rectangle 744"/>
              <p:cNvSpPr>
                <a:spLocks noChangeArrowheads="1"/>
              </p:cNvSpPr>
              <p:nvPr/>
            </p:nvSpPr>
            <p:spPr bwMode="auto">
              <a:xfrm>
                <a:off x="5560" y="4210"/>
                <a:ext cx="198" cy="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36150" name="Rectangle 745"/>
              <p:cNvSpPr>
                <a:spLocks noChangeArrowheads="1"/>
              </p:cNvSpPr>
              <p:nvPr/>
            </p:nvSpPr>
            <p:spPr bwMode="auto">
              <a:xfrm>
                <a:off x="5696" y="4156"/>
                <a:ext cx="137" cy="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25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36151" name="Line 746"/>
              <p:cNvSpPr>
                <a:spLocks noChangeShapeType="1"/>
              </p:cNvSpPr>
              <p:nvPr/>
            </p:nvSpPr>
            <p:spPr bwMode="auto">
              <a:xfrm flipV="1">
                <a:off x="5894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52" name="Line 747"/>
              <p:cNvSpPr>
                <a:spLocks noChangeShapeType="1"/>
              </p:cNvSpPr>
              <p:nvPr/>
            </p:nvSpPr>
            <p:spPr bwMode="auto">
              <a:xfrm>
                <a:off x="5894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53" name="Freeform 748"/>
              <p:cNvSpPr>
                <a:spLocks/>
              </p:cNvSpPr>
              <p:nvPr/>
            </p:nvSpPr>
            <p:spPr bwMode="auto">
              <a:xfrm>
                <a:off x="5894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54" name="Line 749"/>
              <p:cNvSpPr>
                <a:spLocks noChangeShapeType="1"/>
              </p:cNvSpPr>
              <p:nvPr/>
            </p:nvSpPr>
            <p:spPr bwMode="auto">
              <a:xfrm flipV="1">
                <a:off x="6015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55" name="Line 750"/>
              <p:cNvSpPr>
                <a:spLocks noChangeShapeType="1"/>
              </p:cNvSpPr>
              <p:nvPr/>
            </p:nvSpPr>
            <p:spPr bwMode="auto">
              <a:xfrm>
                <a:off x="6015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56" name="Freeform 751"/>
              <p:cNvSpPr>
                <a:spLocks/>
              </p:cNvSpPr>
              <p:nvPr/>
            </p:nvSpPr>
            <p:spPr bwMode="auto">
              <a:xfrm>
                <a:off x="6015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57" name="Line 752"/>
              <p:cNvSpPr>
                <a:spLocks noChangeShapeType="1"/>
              </p:cNvSpPr>
              <p:nvPr/>
            </p:nvSpPr>
            <p:spPr bwMode="auto">
              <a:xfrm flipV="1">
                <a:off x="6107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58" name="Line 753"/>
              <p:cNvSpPr>
                <a:spLocks noChangeShapeType="1"/>
              </p:cNvSpPr>
              <p:nvPr/>
            </p:nvSpPr>
            <p:spPr bwMode="auto">
              <a:xfrm>
                <a:off x="6107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59" name="Freeform 754"/>
              <p:cNvSpPr>
                <a:spLocks/>
              </p:cNvSpPr>
              <p:nvPr/>
            </p:nvSpPr>
            <p:spPr bwMode="auto">
              <a:xfrm>
                <a:off x="6107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60" name="Line 755"/>
              <p:cNvSpPr>
                <a:spLocks noChangeShapeType="1"/>
              </p:cNvSpPr>
              <p:nvPr/>
            </p:nvSpPr>
            <p:spPr bwMode="auto">
              <a:xfrm flipV="1">
                <a:off x="6175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61" name="Line 756"/>
              <p:cNvSpPr>
                <a:spLocks noChangeShapeType="1"/>
              </p:cNvSpPr>
              <p:nvPr/>
            </p:nvSpPr>
            <p:spPr bwMode="auto">
              <a:xfrm>
                <a:off x="6175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62" name="Freeform 757"/>
              <p:cNvSpPr>
                <a:spLocks/>
              </p:cNvSpPr>
              <p:nvPr/>
            </p:nvSpPr>
            <p:spPr bwMode="auto">
              <a:xfrm>
                <a:off x="6175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63" name="Line 758"/>
              <p:cNvSpPr>
                <a:spLocks noChangeShapeType="1"/>
              </p:cNvSpPr>
              <p:nvPr/>
            </p:nvSpPr>
            <p:spPr bwMode="auto">
              <a:xfrm flipV="1">
                <a:off x="6236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64" name="Line 759"/>
              <p:cNvSpPr>
                <a:spLocks noChangeShapeType="1"/>
              </p:cNvSpPr>
              <p:nvPr/>
            </p:nvSpPr>
            <p:spPr bwMode="auto">
              <a:xfrm>
                <a:off x="6236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65" name="Freeform 760"/>
              <p:cNvSpPr>
                <a:spLocks/>
              </p:cNvSpPr>
              <p:nvPr/>
            </p:nvSpPr>
            <p:spPr bwMode="auto">
              <a:xfrm>
                <a:off x="6236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66" name="Line 761"/>
              <p:cNvSpPr>
                <a:spLocks noChangeShapeType="1"/>
              </p:cNvSpPr>
              <p:nvPr/>
            </p:nvSpPr>
            <p:spPr bwMode="auto">
              <a:xfrm flipV="1">
                <a:off x="6281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67" name="Line 762"/>
              <p:cNvSpPr>
                <a:spLocks noChangeShapeType="1"/>
              </p:cNvSpPr>
              <p:nvPr/>
            </p:nvSpPr>
            <p:spPr bwMode="auto">
              <a:xfrm>
                <a:off x="6281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68" name="Freeform 763"/>
              <p:cNvSpPr>
                <a:spLocks/>
              </p:cNvSpPr>
              <p:nvPr/>
            </p:nvSpPr>
            <p:spPr bwMode="auto">
              <a:xfrm>
                <a:off x="6281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69" name="Line 764"/>
              <p:cNvSpPr>
                <a:spLocks noChangeShapeType="1"/>
              </p:cNvSpPr>
              <p:nvPr/>
            </p:nvSpPr>
            <p:spPr bwMode="auto">
              <a:xfrm flipV="1">
                <a:off x="6319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70" name="Line 765"/>
              <p:cNvSpPr>
                <a:spLocks noChangeShapeType="1"/>
              </p:cNvSpPr>
              <p:nvPr/>
            </p:nvSpPr>
            <p:spPr bwMode="auto">
              <a:xfrm>
                <a:off x="6319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71" name="Freeform 766"/>
              <p:cNvSpPr>
                <a:spLocks/>
              </p:cNvSpPr>
              <p:nvPr/>
            </p:nvSpPr>
            <p:spPr bwMode="auto">
              <a:xfrm>
                <a:off x="6319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72" name="Line 767"/>
              <p:cNvSpPr>
                <a:spLocks noChangeShapeType="1"/>
              </p:cNvSpPr>
              <p:nvPr/>
            </p:nvSpPr>
            <p:spPr bwMode="auto">
              <a:xfrm flipV="1">
                <a:off x="6357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73" name="Line 768"/>
              <p:cNvSpPr>
                <a:spLocks noChangeShapeType="1"/>
              </p:cNvSpPr>
              <p:nvPr/>
            </p:nvSpPr>
            <p:spPr bwMode="auto">
              <a:xfrm>
                <a:off x="6357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74" name="Freeform 769"/>
              <p:cNvSpPr>
                <a:spLocks/>
              </p:cNvSpPr>
              <p:nvPr/>
            </p:nvSpPr>
            <p:spPr bwMode="auto">
              <a:xfrm>
                <a:off x="6357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75" name="Line 770"/>
              <p:cNvSpPr>
                <a:spLocks noChangeShapeType="1"/>
              </p:cNvSpPr>
              <p:nvPr/>
            </p:nvSpPr>
            <p:spPr bwMode="auto">
              <a:xfrm flipV="1">
                <a:off x="6395" y="4103"/>
                <a:ext cx="0" cy="3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76" name="Line 771"/>
              <p:cNvSpPr>
                <a:spLocks noChangeShapeType="1"/>
              </p:cNvSpPr>
              <p:nvPr/>
            </p:nvSpPr>
            <p:spPr bwMode="auto">
              <a:xfrm>
                <a:off x="6395" y="17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77" name="Freeform 772"/>
              <p:cNvSpPr>
                <a:spLocks/>
              </p:cNvSpPr>
              <p:nvPr/>
            </p:nvSpPr>
            <p:spPr bwMode="auto">
              <a:xfrm>
                <a:off x="6395" y="1725"/>
                <a:ext cx="0" cy="2409"/>
              </a:xfrm>
              <a:custGeom>
                <a:avLst/>
                <a:gdLst>
                  <a:gd name="T0" fmla="*/ 317 h 317"/>
                  <a:gd name="T1" fmla="*/ 0 h 317"/>
                  <a:gd name="T2" fmla="*/ 0 h 3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17">
                    <a:moveTo>
                      <a:pt x="0" y="317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78" name="Line 773"/>
              <p:cNvSpPr>
                <a:spLocks noChangeShapeType="1"/>
              </p:cNvSpPr>
              <p:nvPr/>
            </p:nvSpPr>
            <p:spPr bwMode="auto">
              <a:xfrm flipV="1">
                <a:off x="6395" y="4073"/>
                <a:ext cx="0" cy="6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79" name="Line 774"/>
              <p:cNvSpPr>
                <a:spLocks noChangeShapeType="1"/>
              </p:cNvSpPr>
              <p:nvPr/>
            </p:nvSpPr>
            <p:spPr bwMode="auto">
              <a:xfrm>
                <a:off x="6395" y="1725"/>
                <a:ext cx="0" cy="5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80" name="Rectangle 775"/>
              <p:cNvSpPr>
                <a:spLocks noChangeArrowheads="1"/>
              </p:cNvSpPr>
              <p:nvPr/>
            </p:nvSpPr>
            <p:spPr bwMode="auto">
              <a:xfrm>
                <a:off x="6281" y="4210"/>
                <a:ext cx="198" cy="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36181" name="Rectangle 776"/>
              <p:cNvSpPr>
                <a:spLocks noChangeArrowheads="1"/>
              </p:cNvSpPr>
              <p:nvPr/>
            </p:nvSpPr>
            <p:spPr bwMode="auto">
              <a:xfrm>
                <a:off x="6418" y="4156"/>
                <a:ext cx="137" cy="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26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36182" name="Line 777"/>
              <p:cNvSpPr>
                <a:spLocks noChangeShapeType="1"/>
              </p:cNvSpPr>
              <p:nvPr/>
            </p:nvSpPr>
            <p:spPr bwMode="auto">
              <a:xfrm>
                <a:off x="660" y="4134"/>
                <a:ext cx="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83" name="Line 778"/>
              <p:cNvSpPr>
                <a:spLocks noChangeShapeType="1"/>
              </p:cNvSpPr>
              <p:nvPr/>
            </p:nvSpPr>
            <p:spPr bwMode="auto">
              <a:xfrm flipH="1">
                <a:off x="6365" y="4134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84" name="Freeform 779"/>
              <p:cNvSpPr>
                <a:spLocks/>
              </p:cNvSpPr>
              <p:nvPr/>
            </p:nvSpPr>
            <p:spPr bwMode="auto">
              <a:xfrm>
                <a:off x="660" y="4134"/>
                <a:ext cx="5735" cy="0"/>
              </a:xfrm>
              <a:custGeom>
                <a:avLst/>
                <a:gdLst>
                  <a:gd name="T0" fmla="*/ 0 w 755"/>
                  <a:gd name="T1" fmla="*/ 755 w 755"/>
                  <a:gd name="T2" fmla="*/ 755 w 7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5">
                    <a:moveTo>
                      <a:pt x="0" y="0"/>
                    </a:moveTo>
                    <a:lnTo>
                      <a:pt x="755" y="0"/>
                    </a:lnTo>
                    <a:lnTo>
                      <a:pt x="7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85" name="Line 780"/>
              <p:cNvSpPr>
                <a:spLocks noChangeShapeType="1"/>
              </p:cNvSpPr>
              <p:nvPr/>
            </p:nvSpPr>
            <p:spPr bwMode="auto">
              <a:xfrm>
                <a:off x="660" y="4134"/>
                <a:ext cx="5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86" name="Line 781"/>
              <p:cNvSpPr>
                <a:spLocks noChangeShapeType="1"/>
              </p:cNvSpPr>
              <p:nvPr/>
            </p:nvSpPr>
            <p:spPr bwMode="auto">
              <a:xfrm flipH="1">
                <a:off x="6335" y="4134"/>
                <a:ext cx="6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87" name="Rectangle 782"/>
              <p:cNvSpPr>
                <a:spLocks noChangeArrowheads="1"/>
              </p:cNvSpPr>
              <p:nvPr/>
            </p:nvSpPr>
            <p:spPr bwMode="auto">
              <a:xfrm>
                <a:off x="417" y="4065"/>
                <a:ext cx="198" cy="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36188" name="Rectangle 783"/>
              <p:cNvSpPr>
                <a:spLocks noChangeArrowheads="1"/>
              </p:cNvSpPr>
              <p:nvPr/>
            </p:nvSpPr>
            <p:spPr bwMode="auto">
              <a:xfrm>
                <a:off x="553" y="4012"/>
                <a:ext cx="122" cy="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-7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36189" name="Line 784"/>
              <p:cNvSpPr>
                <a:spLocks noChangeShapeType="1"/>
              </p:cNvSpPr>
              <p:nvPr/>
            </p:nvSpPr>
            <p:spPr bwMode="auto">
              <a:xfrm>
                <a:off x="660" y="4012"/>
                <a:ext cx="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90" name="Line 785"/>
              <p:cNvSpPr>
                <a:spLocks noChangeShapeType="1"/>
              </p:cNvSpPr>
              <p:nvPr/>
            </p:nvSpPr>
            <p:spPr bwMode="auto">
              <a:xfrm flipH="1">
                <a:off x="6365" y="4012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91" name="Freeform 786"/>
              <p:cNvSpPr>
                <a:spLocks/>
              </p:cNvSpPr>
              <p:nvPr/>
            </p:nvSpPr>
            <p:spPr bwMode="auto">
              <a:xfrm>
                <a:off x="660" y="4012"/>
                <a:ext cx="5735" cy="0"/>
              </a:xfrm>
              <a:custGeom>
                <a:avLst/>
                <a:gdLst>
                  <a:gd name="T0" fmla="*/ 0 w 755"/>
                  <a:gd name="T1" fmla="*/ 755 w 755"/>
                  <a:gd name="T2" fmla="*/ 755 w 7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5">
                    <a:moveTo>
                      <a:pt x="0" y="0"/>
                    </a:moveTo>
                    <a:lnTo>
                      <a:pt x="755" y="0"/>
                    </a:lnTo>
                    <a:lnTo>
                      <a:pt x="7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92" name="Line 787"/>
              <p:cNvSpPr>
                <a:spLocks noChangeShapeType="1"/>
              </p:cNvSpPr>
              <p:nvPr/>
            </p:nvSpPr>
            <p:spPr bwMode="auto">
              <a:xfrm>
                <a:off x="660" y="3936"/>
                <a:ext cx="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93" name="Line 788"/>
              <p:cNvSpPr>
                <a:spLocks noChangeShapeType="1"/>
              </p:cNvSpPr>
              <p:nvPr/>
            </p:nvSpPr>
            <p:spPr bwMode="auto">
              <a:xfrm flipH="1">
                <a:off x="6365" y="3936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94" name="Freeform 789"/>
              <p:cNvSpPr>
                <a:spLocks/>
              </p:cNvSpPr>
              <p:nvPr/>
            </p:nvSpPr>
            <p:spPr bwMode="auto">
              <a:xfrm>
                <a:off x="660" y="3936"/>
                <a:ext cx="5735" cy="0"/>
              </a:xfrm>
              <a:custGeom>
                <a:avLst/>
                <a:gdLst>
                  <a:gd name="T0" fmla="*/ 0 w 755"/>
                  <a:gd name="T1" fmla="*/ 755 w 755"/>
                  <a:gd name="T2" fmla="*/ 755 w 7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5">
                    <a:moveTo>
                      <a:pt x="0" y="0"/>
                    </a:moveTo>
                    <a:lnTo>
                      <a:pt x="755" y="0"/>
                    </a:lnTo>
                    <a:lnTo>
                      <a:pt x="7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95" name="Line 790"/>
              <p:cNvSpPr>
                <a:spLocks noChangeShapeType="1"/>
              </p:cNvSpPr>
              <p:nvPr/>
            </p:nvSpPr>
            <p:spPr bwMode="auto">
              <a:xfrm>
                <a:off x="660" y="3890"/>
                <a:ext cx="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96" name="Line 791"/>
              <p:cNvSpPr>
                <a:spLocks noChangeShapeType="1"/>
              </p:cNvSpPr>
              <p:nvPr/>
            </p:nvSpPr>
            <p:spPr bwMode="auto">
              <a:xfrm flipH="1">
                <a:off x="6365" y="3890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97" name="Freeform 792"/>
              <p:cNvSpPr>
                <a:spLocks/>
              </p:cNvSpPr>
              <p:nvPr/>
            </p:nvSpPr>
            <p:spPr bwMode="auto">
              <a:xfrm>
                <a:off x="660" y="3890"/>
                <a:ext cx="5735" cy="0"/>
              </a:xfrm>
              <a:custGeom>
                <a:avLst/>
                <a:gdLst>
                  <a:gd name="T0" fmla="*/ 0 w 755"/>
                  <a:gd name="T1" fmla="*/ 755 w 755"/>
                  <a:gd name="T2" fmla="*/ 755 w 7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5">
                    <a:moveTo>
                      <a:pt x="0" y="0"/>
                    </a:moveTo>
                    <a:lnTo>
                      <a:pt x="755" y="0"/>
                    </a:lnTo>
                    <a:lnTo>
                      <a:pt x="7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98" name="Line 793"/>
              <p:cNvSpPr>
                <a:spLocks noChangeShapeType="1"/>
              </p:cNvSpPr>
              <p:nvPr/>
            </p:nvSpPr>
            <p:spPr bwMode="auto">
              <a:xfrm>
                <a:off x="660" y="3852"/>
                <a:ext cx="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199" name="Line 794"/>
              <p:cNvSpPr>
                <a:spLocks noChangeShapeType="1"/>
              </p:cNvSpPr>
              <p:nvPr/>
            </p:nvSpPr>
            <p:spPr bwMode="auto">
              <a:xfrm flipH="1">
                <a:off x="6365" y="3852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00" name="Freeform 795"/>
              <p:cNvSpPr>
                <a:spLocks/>
              </p:cNvSpPr>
              <p:nvPr/>
            </p:nvSpPr>
            <p:spPr bwMode="auto">
              <a:xfrm>
                <a:off x="660" y="3852"/>
                <a:ext cx="5735" cy="0"/>
              </a:xfrm>
              <a:custGeom>
                <a:avLst/>
                <a:gdLst>
                  <a:gd name="T0" fmla="*/ 0 w 755"/>
                  <a:gd name="T1" fmla="*/ 755 w 755"/>
                  <a:gd name="T2" fmla="*/ 755 w 7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5">
                    <a:moveTo>
                      <a:pt x="0" y="0"/>
                    </a:moveTo>
                    <a:lnTo>
                      <a:pt x="755" y="0"/>
                    </a:lnTo>
                    <a:lnTo>
                      <a:pt x="7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01" name="Line 796"/>
              <p:cNvSpPr>
                <a:spLocks noChangeShapeType="1"/>
              </p:cNvSpPr>
              <p:nvPr/>
            </p:nvSpPr>
            <p:spPr bwMode="auto">
              <a:xfrm>
                <a:off x="660" y="3814"/>
                <a:ext cx="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02" name="Line 797"/>
              <p:cNvSpPr>
                <a:spLocks noChangeShapeType="1"/>
              </p:cNvSpPr>
              <p:nvPr/>
            </p:nvSpPr>
            <p:spPr bwMode="auto">
              <a:xfrm flipH="1">
                <a:off x="6365" y="3814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03" name="Freeform 798"/>
              <p:cNvSpPr>
                <a:spLocks/>
              </p:cNvSpPr>
              <p:nvPr/>
            </p:nvSpPr>
            <p:spPr bwMode="auto">
              <a:xfrm>
                <a:off x="660" y="3814"/>
                <a:ext cx="5735" cy="0"/>
              </a:xfrm>
              <a:custGeom>
                <a:avLst/>
                <a:gdLst>
                  <a:gd name="T0" fmla="*/ 0 w 755"/>
                  <a:gd name="T1" fmla="*/ 755 w 755"/>
                  <a:gd name="T2" fmla="*/ 755 w 7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5">
                    <a:moveTo>
                      <a:pt x="0" y="0"/>
                    </a:moveTo>
                    <a:lnTo>
                      <a:pt x="755" y="0"/>
                    </a:lnTo>
                    <a:lnTo>
                      <a:pt x="7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04" name="Line 799"/>
              <p:cNvSpPr>
                <a:spLocks noChangeShapeType="1"/>
              </p:cNvSpPr>
              <p:nvPr/>
            </p:nvSpPr>
            <p:spPr bwMode="auto">
              <a:xfrm>
                <a:off x="660" y="3792"/>
                <a:ext cx="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05" name="Line 800"/>
              <p:cNvSpPr>
                <a:spLocks noChangeShapeType="1"/>
              </p:cNvSpPr>
              <p:nvPr/>
            </p:nvSpPr>
            <p:spPr bwMode="auto">
              <a:xfrm flipH="1">
                <a:off x="6365" y="3792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06" name="Freeform 801"/>
              <p:cNvSpPr>
                <a:spLocks/>
              </p:cNvSpPr>
              <p:nvPr/>
            </p:nvSpPr>
            <p:spPr bwMode="auto">
              <a:xfrm>
                <a:off x="660" y="3792"/>
                <a:ext cx="5735" cy="0"/>
              </a:xfrm>
              <a:custGeom>
                <a:avLst/>
                <a:gdLst>
                  <a:gd name="T0" fmla="*/ 0 w 755"/>
                  <a:gd name="T1" fmla="*/ 755 w 755"/>
                  <a:gd name="T2" fmla="*/ 755 w 7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5">
                    <a:moveTo>
                      <a:pt x="0" y="0"/>
                    </a:moveTo>
                    <a:lnTo>
                      <a:pt x="755" y="0"/>
                    </a:lnTo>
                    <a:lnTo>
                      <a:pt x="7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07" name="Line 802"/>
              <p:cNvSpPr>
                <a:spLocks noChangeShapeType="1"/>
              </p:cNvSpPr>
              <p:nvPr/>
            </p:nvSpPr>
            <p:spPr bwMode="auto">
              <a:xfrm>
                <a:off x="660" y="3769"/>
                <a:ext cx="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08" name="Line 803"/>
              <p:cNvSpPr>
                <a:spLocks noChangeShapeType="1"/>
              </p:cNvSpPr>
              <p:nvPr/>
            </p:nvSpPr>
            <p:spPr bwMode="auto">
              <a:xfrm flipH="1">
                <a:off x="6365" y="3769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09" name="Freeform 804"/>
              <p:cNvSpPr>
                <a:spLocks/>
              </p:cNvSpPr>
              <p:nvPr/>
            </p:nvSpPr>
            <p:spPr bwMode="auto">
              <a:xfrm>
                <a:off x="660" y="3769"/>
                <a:ext cx="5735" cy="0"/>
              </a:xfrm>
              <a:custGeom>
                <a:avLst/>
                <a:gdLst>
                  <a:gd name="T0" fmla="*/ 0 w 755"/>
                  <a:gd name="T1" fmla="*/ 755 w 755"/>
                  <a:gd name="T2" fmla="*/ 755 w 7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5">
                    <a:moveTo>
                      <a:pt x="0" y="0"/>
                    </a:moveTo>
                    <a:lnTo>
                      <a:pt x="755" y="0"/>
                    </a:lnTo>
                    <a:lnTo>
                      <a:pt x="7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10" name="Line 805"/>
              <p:cNvSpPr>
                <a:spLocks noChangeShapeType="1"/>
              </p:cNvSpPr>
              <p:nvPr/>
            </p:nvSpPr>
            <p:spPr bwMode="auto">
              <a:xfrm>
                <a:off x="660" y="3746"/>
                <a:ext cx="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11" name="Line 806"/>
              <p:cNvSpPr>
                <a:spLocks noChangeShapeType="1"/>
              </p:cNvSpPr>
              <p:nvPr/>
            </p:nvSpPr>
            <p:spPr bwMode="auto">
              <a:xfrm flipH="1">
                <a:off x="6365" y="3746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12" name="Freeform 807"/>
              <p:cNvSpPr>
                <a:spLocks/>
              </p:cNvSpPr>
              <p:nvPr/>
            </p:nvSpPr>
            <p:spPr bwMode="auto">
              <a:xfrm>
                <a:off x="660" y="3746"/>
                <a:ext cx="5735" cy="0"/>
              </a:xfrm>
              <a:custGeom>
                <a:avLst/>
                <a:gdLst>
                  <a:gd name="T0" fmla="*/ 0 w 755"/>
                  <a:gd name="T1" fmla="*/ 755 w 755"/>
                  <a:gd name="T2" fmla="*/ 755 w 7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5">
                    <a:moveTo>
                      <a:pt x="0" y="0"/>
                    </a:moveTo>
                    <a:lnTo>
                      <a:pt x="755" y="0"/>
                    </a:lnTo>
                    <a:lnTo>
                      <a:pt x="7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13" name="Line 808"/>
              <p:cNvSpPr>
                <a:spLocks noChangeShapeType="1"/>
              </p:cNvSpPr>
              <p:nvPr/>
            </p:nvSpPr>
            <p:spPr bwMode="auto">
              <a:xfrm>
                <a:off x="660" y="3731"/>
                <a:ext cx="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14" name="Line 809"/>
              <p:cNvSpPr>
                <a:spLocks noChangeShapeType="1"/>
              </p:cNvSpPr>
              <p:nvPr/>
            </p:nvSpPr>
            <p:spPr bwMode="auto">
              <a:xfrm flipH="1">
                <a:off x="6365" y="3731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15" name="Freeform 810"/>
              <p:cNvSpPr>
                <a:spLocks/>
              </p:cNvSpPr>
              <p:nvPr/>
            </p:nvSpPr>
            <p:spPr bwMode="auto">
              <a:xfrm>
                <a:off x="660" y="3731"/>
                <a:ext cx="5735" cy="0"/>
              </a:xfrm>
              <a:custGeom>
                <a:avLst/>
                <a:gdLst>
                  <a:gd name="T0" fmla="*/ 0 w 755"/>
                  <a:gd name="T1" fmla="*/ 755 w 755"/>
                  <a:gd name="T2" fmla="*/ 755 w 7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5">
                    <a:moveTo>
                      <a:pt x="0" y="0"/>
                    </a:moveTo>
                    <a:lnTo>
                      <a:pt x="755" y="0"/>
                    </a:lnTo>
                    <a:lnTo>
                      <a:pt x="7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16" name="Line 811"/>
              <p:cNvSpPr>
                <a:spLocks noChangeShapeType="1"/>
              </p:cNvSpPr>
              <p:nvPr/>
            </p:nvSpPr>
            <p:spPr bwMode="auto">
              <a:xfrm>
                <a:off x="660" y="3731"/>
                <a:ext cx="5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17" name="Line 812"/>
              <p:cNvSpPr>
                <a:spLocks noChangeShapeType="1"/>
              </p:cNvSpPr>
              <p:nvPr/>
            </p:nvSpPr>
            <p:spPr bwMode="auto">
              <a:xfrm flipH="1">
                <a:off x="6335" y="3731"/>
                <a:ext cx="6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18" name="Rectangle 813"/>
              <p:cNvSpPr>
                <a:spLocks noChangeArrowheads="1"/>
              </p:cNvSpPr>
              <p:nvPr/>
            </p:nvSpPr>
            <p:spPr bwMode="auto">
              <a:xfrm>
                <a:off x="417" y="3662"/>
                <a:ext cx="198" cy="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36219" name="Rectangle 814"/>
              <p:cNvSpPr>
                <a:spLocks noChangeArrowheads="1"/>
              </p:cNvSpPr>
              <p:nvPr/>
            </p:nvSpPr>
            <p:spPr bwMode="auto">
              <a:xfrm>
                <a:off x="553" y="3609"/>
                <a:ext cx="122" cy="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-6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36220" name="Line 815"/>
              <p:cNvSpPr>
                <a:spLocks noChangeShapeType="1"/>
              </p:cNvSpPr>
              <p:nvPr/>
            </p:nvSpPr>
            <p:spPr bwMode="auto">
              <a:xfrm>
                <a:off x="660" y="3609"/>
                <a:ext cx="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21" name="Line 816"/>
              <p:cNvSpPr>
                <a:spLocks noChangeShapeType="1"/>
              </p:cNvSpPr>
              <p:nvPr/>
            </p:nvSpPr>
            <p:spPr bwMode="auto">
              <a:xfrm flipH="1">
                <a:off x="6365" y="3609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22" name="Freeform 817"/>
              <p:cNvSpPr>
                <a:spLocks/>
              </p:cNvSpPr>
              <p:nvPr/>
            </p:nvSpPr>
            <p:spPr bwMode="auto">
              <a:xfrm>
                <a:off x="660" y="3609"/>
                <a:ext cx="5735" cy="0"/>
              </a:xfrm>
              <a:custGeom>
                <a:avLst/>
                <a:gdLst>
                  <a:gd name="T0" fmla="*/ 0 w 755"/>
                  <a:gd name="T1" fmla="*/ 755 w 755"/>
                  <a:gd name="T2" fmla="*/ 755 w 7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5">
                    <a:moveTo>
                      <a:pt x="0" y="0"/>
                    </a:moveTo>
                    <a:lnTo>
                      <a:pt x="755" y="0"/>
                    </a:lnTo>
                    <a:lnTo>
                      <a:pt x="7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23" name="Line 818"/>
              <p:cNvSpPr>
                <a:spLocks noChangeShapeType="1"/>
              </p:cNvSpPr>
              <p:nvPr/>
            </p:nvSpPr>
            <p:spPr bwMode="auto">
              <a:xfrm>
                <a:off x="660" y="3533"/>
                <a:ext cx="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24" name="Line 819"/>
              <p:cNvSpPr>
                <a:spLocks noChangeShapeType="1"/>
              </p:cNvSpPr>
              <p:nvPr/>
            </p:nvSpPr>
            <p:spPr bwMode="auto">
              <a:xfrm flipH="1">
                <a:off x="6365" y="3533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25" name="Freeform 820"/>
              <p:cNvSpPr>
                <a:spLocks/>
              </p:cNvSpPr>
              <p:nvPr/>
            </p:nvSpPr>
            <p:spPr bwMode="auto">
              <a:xfrm>
                <a:off x="660" y="3533"/>
                <a:ext cx="5735" cy="0"/>
              </a:xfrm>
              <a:custGeom>
                <a:avLst/>
                <a:gdLst>
                  <a:gd name="T0" fmla="*/ 0 w 755"/>
                  <a:gd name="T1" fmla="*/ 755 w 755"/>
                  <a:gd name="T2" fmla="*/ 755 w 7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5">
                    <a:moveTo>
                      <a:pt x="0" y="0"/>
                    </a:moveTo>
                    <a:lnTo>
                      <a:pt x="755" y="0"/>
                    </a:lnTo>
                    <a:lnTo>
                      <a:pt x="7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26" name="Line 821"/>
              <p:cNvSpPr>
                <a:spLocks noChangeShapeType="1"/>
              </p:cNvSpPr>
              <p:nvPr/>
            </p:nvSpPr>
            <p:spPr bwMode="auto">
              <a:xfrm>
                <a:off x="660" y="3488"/>
                <a:ext cx="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27" name="Line 822"/>
              <p:cNvSpPr>
                <a:spLocks noChangeShapeType="1"/>
              </p:cNvSpPr>
              <p:nvPr/>
            </p:nvSpPr>
            <p:spPr bwMode="auto">
              <a:xfrm flipH="1">
                <a:off x="6365" y="3488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28" name="Freeform 823"/>
              <p:cNvSpPr>
                <a:spLocks/>
              </p:cNvSpPr>
              <p:nvPr/>
            </p:nvSpPr>
            <p:spPr bwMode="auto">
              <a:xfrm>
                <a:off x="660" y="3488"/>
                <a:ext cx="5735" cy="0"/>
              </a:xfrm>
              <a:custGeom>
                <a:avLst/>
                <a:gdLst>
                  <a:gd name="T0" fmla="*/ 0 w 755"/>
                  <a:gd name="T1" fmla="*/ 755 w 755"/>
                  <a:gd name="T2" fmla="*/ 755 w 7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5">
                    <a:moveTo>
                      <a:pt x="0" y="0"/>
                    </a:moveTo>
                    <a:lnTo>
                      <a:pt x="755" y="0"/>
                    </a:lnTo>
                    <a:lnTo>
                      <a:pt x="7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29" name="Line 824"/>
              <p:cNvSpPr>
                <a:spLocks noChangeShapeType="1"/>
              </p:cNvSpPr>
              <p:nvPr/>
            </p:nvSpPr>
            <p:spPr bwMode="auto">
              <a:xfrm>
                <a:off x="660" y="3450"/>
                <a:ext cx="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30" name="Line 825"/>
              <p:cNvSpPr>
                <a:spLocks noChangeShapeType="1"/>
              </p:cNvSpPr>
              <p:nvPr/>
            </p:nvSpPr>
            <p:spPr bwMode="auto">
              <a:xfrm flipH="1">
                <a:off x="6365" y="3450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31" name="Freeform 826"/>
              <p:cNvSpPr>
                <a:spLocks/>
              </p:cNvSpPr>
              <p:nvPr/>
            </p:nvSpPr>
            <p:spPr bwMode="auto">
              <a:xfrm>
                <a:off x="660" y="3450"/>
                <a:ext cx="5735" cy="0"/>
              </a:xfrm>
              <a:custGeom>
                <a:avLst/>
                <a:gdLst>
                  <a:gd name="T0" fmla="*/ 0 w 755"/>
                  <a:gd name="T1" fmla="*/ 755 w 755"/>
                  <a:gd name="T2" fmla="*/ 755 w 7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5">
                    <a:moveTo>
                      <a:pt x="0" y="0"/>
                    </a:moveTo>
                    <a:lnTo>
                      <a:pt x="755" y="0"/>
                    </a:lnTo>
                    <a:lnTo>
                      <a:pt x="7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32" name="Line 827"/>
              <p:cNvSpPr>
                <a:spLocks noChangeShapeType="1"/>
              </p:cNvSpPr>
              <p:nvPr/>
            </p:nvSpPr>
            <p:spPr bwMode="auto">
              <a:xfrm>
                <a:off x="660" y="3419"/>
                <a:ext cx="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33" name="Line 828"/>
              <p:cNvSpPr>
                <a:spLocks noChangeShapeType="1"/>
              </p:cNvSpPr>
              <p:nvPr/>
            </p:nvSpPr>
            <p:spPr bwMode="auto">
              <a:xfrm flipH="1">
                <a:off x="6365" y="3419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34" name="Freeform 829"/>
              <p:cNvSpPr>
                <a:spLocks/>
              </p:cNvSpPr>
              <p:nvPr/>
            </p:nvSpPr>
            <p:spPr bwMode="auto">
              <a:xfrm>
                <a:off x="660" y="3419"/>
                <a:ext cx="5735" cy="0"/>
              </a:xfrm>
              <a:custGeom>
                <a:avLst/>
                <a:gdLst>
                  <a:gd name="T0" fmla="*/ 0 w 755"/>
                  <a:gd name="T1" fmla="*/ 755 w 755"/>
                  <a:gd name="T2" fmla="*/ 755 w 7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5">
                    <a:moveTo>
                      <a:pt x="0" y="0"/>
                    </a:moveTo>
                    <a:lnTo>
                      <a:pt x="755" y="0"/>
                    </a:lnTo>
                    <a:lnTo>
                      <a:pt x="7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35" name="Line 830"/>
              <p:cNvSpPr>
                <a:spLocks noChangeShapeType="1"/>
              </p:cNvSpPr>
              <p:nvPr/>
            </p:nvSpPr>
            <p:spPr bwMode="auto">
              <a:xfrm>
                <a:off x="660" y="3389"/>
                <a:ext cx="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36" name="Line 831"/>
              <p:cNvSpPr>
                <a:spLocks noChangeShapeType="1"/>
              </p:cNvSpPr>
              <p:nvPr/>
            </p:nvSpPr>
            <p:spPr bwMode="auto">
              <a:xfrm flipH="1">
                <a:off x="6365" y="3389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37" name="Freeform 832"/>
              <p:cNvSpPr>
                <a:spLocks/>
              </p:cNvSpPr>
              <p:nvPr/>
            </p:nvSpPr>
            <p:spPr bwMode="auto">
              <a:xfrm>
                <a:off x="660" y="3389"/>
                <a:ext cx="5735" cy="0"/>
              </a:xfrm>
              <a:custGeom>
                <a:avLst/>
                <a:gdLst>
                  <a:gd name="T0" fmla="*/ 0 w 755"/>
                  <a:gd name="T1" fmla="*/ 755 w 755"/>
                  <a:gd name="T2" fmla="*/ 755 w 7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5">
                    <a:moveTo>
                      <a:pt x="0" y="0"/>
                    </a:moveTo>
                    <a:lnTo>
                      <a:pt x="755" y="0"/>
                    </a:lnTo>
                    <a:lnTo>
                      <a:pt x="7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38" name="Line 833"/>
              <p:cNvSpPr>
                <a:spLocks noChangeShapeType="1"/>
              </p:cNvSpPr>
              <p:nvPr/>
            </p:nvSpPr>
            <p:spPr bwMode="auto">
              <a:xfrm>
                <a:off x="660" y="3366"/>
                <a:ext cx="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39" name="Line 834"/>
              <p:cNvSpPr>
                <a:spLocks noChangeShapeType="1"/>
              </p:cNvSpPr>
              <p:nvPr/>
            </p:nvSpPr>
            <p:spPr bwMode="auto">
              <a:xfrm flipH="1">
                <a:off x="6365" y="3366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40" name="Freeform 835"/>
              <p:cNvSpPr>
                <a:spLocks/>
              </p:cNvSpPr>
              <p:nvPr/>
            </p:nvSpPr>
            <p:spPr bwMode="auto">
              <a:xfrm>
                <a:off x="660" y="3366"/>
                <a:ext cx="5735" cy="0"/>
              </a:xfrm>
              <a:custGeom>
                <a:avLst/>
                <a:gdLst>
                  <a:gd name="T0" fmla="*/ 0 w 755"/>
                  <a:gd name="T1" fmla="*/ 755 w 755"/>
                  <a:gd name="T2" fmla="*/ 755 w 7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5">
                    <a:moveTo>
                      <a:pt x="0" y="0"/>
                    </a:moveTo>
                    <a:lnTo>
                      <a:pt x="755" y="0"/>
                    </a:lnTo>
                    <a:lnTo>
                      <a:pt x="7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41" name="Line 836"/>
              <p:cNvSpPr>
                <a:spLocks noChangeShapeType="1"/>
              </p:cNvSpPr>
              <p:nvPr/>
            </p:nvSpPr>
            <p:spPr bwMode="auto">
              <a:xfrm>
                <a:off x="660" y="3343"/>
                <a:ext cx="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42" name="Line 837"/>
              <p:cNvSpPr>
                <a:spLocks noChangeShapeType="1"/>
              </p:cNvSpPr>
              <p:nvPr/>
            </p:nvSpPr>
            <p:spPr bwMode="auto">
              <a:xfrm flipH="1">
                <a:off x="6365" y="3343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43" name="Freeform 838"/>
              <p:cNvSpPr>
                <a:spLocks/>
              </p:cNvSpPr>
              <p:nvPr/>
            </p:nvSpPr>
            <p:spPr bwMode="auto">
              <a:xfrm>
                <a:off x="660" y="3343"/>
                <a:ext cx="5735" cy="0"/>
              </a:xfrm>
              <a:custGeom>
                <a:avLst/>
                <a:gdLst>
                  <a:gd name="T0" fmla="*/ 0 w 755"/>
                  <a:gd name="T1" fmla="*/ 755 w 755"/>
                  <a:gd name="T2" fmla="*/ 755 w 7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5">
                    <a:moveTo>
                      <a:pt x="0" y="0"/>
                    </a:moveTo>
                    <a:lnTo>
                      <a:pt x="755" y="0"/>
                    </a:lnTo>
                    <a:lnTo>
                      <a:pt x="7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44" name="Line 839"/>
              <p:cNvSpPr>
                <a:spLocks noChangeShapeType="1"/>
              </p:cNvSpPr>
              <p:nvPr/>
            </p:nvSpPr>
            <p:spPr bwMode="auto">
              <a:xfrm>
                <a:off x="660" y="3328"/>
                <a:ext cx="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45" name="Line 840"/>
              <p:cNvSpPr>
                <a:spLocks noChangeShapeType="1"/>
              </p:cNvSpPr>
              <p:nvPr/>
            </p:nvSpPr>
            <p:spPr bwMode="auto">
              <a:xfrm flipH="1">
                <a:off x="6365" y="3328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46" name="Freeform 841"/>
              <p:cNvSpPr>
                <a:spLocks/>
              </p:cNvSpPr>
              <p:nvPr/>
            </p:nvSpPr>
            <p:spPr bwMode="auto">
              <a:xfrm>
                <a:off x="660" y="3328"/>
                <a:ext cx="5735" cy="0"/>
              </a:xfrm>
              <a:custGeom>
                <a:avLst/>
                <a:gdLst>
                  <a:gd name="T0" fmla="*/ 0 w 755"/>
                  <a:gd name="T1" fmla="*/ 755 w 755"/>
                  <a:gd name="T2" fmla="*/ 755 w 7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5">
                    <a:moveTo>
                      <a:pt x="0" y="0"/>
                    </a:moveTo>
                    <a:lnTo>
                      <a:pt x="755" y="0"/>
                    </a:lnTo>
                    <a:lnTo>
                      <a:pt x="7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47" name="Line 842"/>
              <p:cNvSpPr>
                <a:spLocks noChangeShapeType="1"/>
              </p:cNvSpPr>
              <p:nvPr/>
            </p:nvSpPr>
            <p:spPr bwMode="auto">
              <a:xfrm>
                <a:off x="660" y="3328"/>
                <a:ext cx="5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48" name="Line 843"/>
              <p:cNvSpPr>
                <a:spLocks noChangeShapeType="1"/>
              </p:cNvSpPr>
              <p:nvPr/>
            </p:nvSpPr>
            <p:spPr bwMode="auto">
              <a:xfrm flipH="1">
                <a:off x="6335" y="3328"/>
                <a:ext cx="6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49" name="Rectangle 844"/>
              <p:cNvSpPr>
                <a:spLocks noChangeArrowheads="1"/>
              </p:cNvSpPr>
              <p:nvPr/>
            </p:nvSpPr>
            <p:spPr bwMode="auto">
              <a:xfrm>
                <a:off x="417" y="3260"/>
                <a:ext cx="198" cy="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36250" name="Rectangle 845"/>
              <p:cNvSpPr>
                <a:spLocks noChangeArrowheads="1"/>
              </p:cNvSpPr>
              <p:nvPr/>
            </p:nvSpPr>
            <p:spPr bwMode="auto">
              <a:xfrm>
                <a:off x="553" y="3207"/>
                <a:ext cx="122" cy="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-5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36251" name="Line 846"/>
              <p:cNvSpPr>
                <a:spLocks noChangeShapeType="1"/>
              </p:cNvSpPr>
              <p:nvPr/>
            </p:nvSpPr>
            <p:spPr bwMode="auto">
              <a:xfrm>
                <a:off x="660" y="3207"/>
                <a:ext cx="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52" name="Line 847"/>
              <p:cNvSpPr>
                <a:spLocks noChangeShapeType="1"/>
              </p:cNvSpPr>
              <p:nvPr/>
            </p:nvSpPr>
            <p:spPr bwMode="auto">
              <a:xfrm flipH="1">
                <a:off x="6365" y="3207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53" name="Freeform 848"/>
              <p:cNvSpPr>
                <a:spLocks/>
              </p:cNvSpPr>
              <p:nvPr/>
            </p:nvSpPr>
            <p:spPr bwMode="auto">
              <a:xfrm>
                <a:off x="660" y="3207"/>
                <a:ext cx="5735" cy="0"/>
              </a:xfrm>
              <a:custGeom>
                <a:avLst/>
                <a:gdLst>
                  <a:gd name="T0" fmla="*/ 0 w 755"/>
                  <a:gd name="T1" fmla="*/ 755 w 755"/>
                  <a:gd name="T2" fmla="*/ 755 w 7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5">
                    <a:moveTo>
                      <a:pt x="0" y="0"/>
                    </a:moveTo>
                    <a:lnTo>
                      <a:pt x="755" y="0"/>
                    </a:lnTo>
                    <a:lnTo>
                      <a:pt x="7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54" name="Line 849"/>
              <p:cNvSpPr>
                <a:spLocks noChangeShapeType="1"/>
              </p:cNvSpPr>
              <p:nvPr/>
            </p:nvSpPr>
            <p:spPr bwMode="auto">
              <a:xfrm>
                <a:off x="660" y="3138"/>
                <a:ext cx="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55" name="Line 850"/>
              <p:cNvSpPr>
                <a:spLocks noChangeShapeType="1"/>
              </p:cNvSpPr>
              <p:nvPr/>
            </p:nvSpPr>
            <p:spPr bwMode="auto">
              <a:xfrm flipH="1">
                <a:off x="6365" y="3138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56" name="Freeform 851"/>
              <p:cNvSpPr>
                <a:spLocks/>
              </p:cNvSpPr>
              <p:nvPr/>
            </p:nvSpPr>
            <p:spPr bwMode="auto">
              <a:xfrm>
                <a:off x="660" y="3138"/>
                <a:ext cx="5735" cy="0"/>
              </a:xfrm>
              <a:custGeom>
                <a:avLst/>
                <a:gdLst>
                  <a:gd name="T0" fmla="*/ 0 w 755"/>
                  <a:gd name="T1" fmla="*/ 755 w 755"/>
                  <a:gd name="T2" fmla="*/ 755 w 7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5">
                    <a:moveTo>
                      <a:pt x="0" y="0"/>
                    </a:moveTo>
                    <a:lnTo>
                      <a:pt x="755" y="0"/>
                    </a:lnTo>
                    <a:lnTo>
                      <a:pt x="7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57" name="Line 852"/>
              <p:cNvSpPr>
                <a:spLocks noChangeShapeType="1"/>
              </p:cNvSpPr>
              <p:nvPr/>
            </p:nvSpPr>
            <p:spPr bwMode="auto">
              <a:xfrm>
                <a:off x="660" y="3085"/>
                <a:ext cx="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58" name="Line 853"/>
              <p:cNvSpPr>
                <a:spLocks noChangeShapeType="1"/>
              </p:cNvSpPr>
              <p:nvPr/>
            </p:nvSpPr>
            <p:spPr bwMode="auto">
              <a:xfrm flipH="1">
                <a:off x="6365" y="3085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59" name="Freeform 854"/>
              <p:cNvSpPr>
                <a:spLocks/>
              </p:cNvSpPr>
              <p:nvPr/>
            </p:nvSpPr>
            <p:spPr bwMode="auto">
              <a:xfrm>
                <a:off x="660" y="3085"/>
                <a:ext cx="5735" cy="0"/>
              </a:xfrm>
              <a:custGeom>
                <a:avLst/>
                <a:gdLst>
                  <a:gd name="T0" fmla="*/ 0 w 755"/>
                  <a:gd name="T1" fmla="*/ 755 w 755"/>
                  <a:gd name="T2" fmla="*/ 755 w 7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5">
                    <a:moveTo>
                      <a:pt x="0" y="0"/>
                    </a:moveTo>
                    <a:lnTo>
                      <a:pt x="755" y="0"/>
                    </a:lnTo>
                    <a:lnTo>
                      <a:pt x="7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60" name="Line 855"/>
              <p:cNvSpPr>
                <a:spLocks noChangeShapeType="1"/>
              </p:cNvSpPr>
              <p:nvPr/>
            </p:nvSpPr>
            <p:spPr bwMode="auto">
              <a:xfrm>
                <a:off x="660" y="3047"/>
                <a:ext cx="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61" name="Line 856"/>
              <p:cNvSpPr>
                <a:spLocks noChangeShapeType="1"/>
              </p:cNvSpPr>
              <p:nvPr/>
            </p:nvSpPr>
            <p:spPr bwMode="auto">
              <a:xfrm flipH="1">
                <a:off x="6365" y="3047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62" name="Freeform 857"/>
              <p:cNvSpPr>
                <a:spLocks/>
              </p:cNvSpPr>
              <p:nvPr/>
            </p:nvSpPr>
            <p:spPr bwMode="auto">
              <a:xfrm>
                <a:off x="660" y="3047"/>
                <a:ext cx="5735" cy="0"/>
              </a:xfrm>
              <a:custGeom>
                <a:avLst/>
                <a:gdLst>
                  <a:gd name="T0" fmla="*/ 0 w 755"/>
                  <a:gd name="T1" fmla="*/ 755 w 755"/>
                  <a:gd name="T2" fmla="*/ 755 w 7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5">
                    <a:moveTo>
                      <a:pt x="0" y="0"/>
                    </a:moveTo>
                    <a:lnTo>
                      <a:pt x="755" y="0"/>
                    </a:lnTo>
                    <a:lnTo>
                      <a:pt x="7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63" name="Line 858"/>
              <p:cNvSpPr>
                <a:spLocks noChangeShapeType="1"/>
              </p:cNvSpPr>
              <p:nvPr/>
            </p:nvSpPr>
            <p:spPr bwMode="auto">
              <a:xfrm>
                <a:off x="660" y="3017"/>
                <a:ext cx="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64" name="Line 859"/>
              <p:cNvSpPr>
                <a:spLocks noChangeShapeType="1"/>
              </p:cNvSpPr>
              <p:nvPr/>
            </p:nvSpPr>
            <p:spPr bwMode="auto">
              <a:xfrm flipH="1">
                <a:off x="6365" y="3017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65" name="Freeform 860"/>
              <p:cNvSpPr>
                <a:spLocks/>
              </p:cNvSpPr>
              <p:nvPr/>
            </p:nvSpPr>
            <p:spPr bwMode="auto">
              <a:xfrm>
                <a:off x="660" y="3017"/>
                <a:ext cx="5735" cy="0"/>
              </a:xfrm>
              <a:custGeom>
                <a:avLst/>
                <a:gdLst>
                  <a:gd name="T0" fmla="*/ 0 w 755"/>
                  <a:gd name="T1" fmla="*/ 755 w 755"/>
                  <a:gd name="T2" fmla="*/ 755 w 7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5">
                    <a:moveTo>
                      <a:pt x="0" y="0"/>
                    </a:moveTo>
                    <a:lnTo>
                      <a:pt x="755" y="0"/>
                    </a:lnTo>
                    <a:lnTo>
                      <a:pt x="7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66" name="Line 861"/>
              <p:cNvSpPr>
                <a:spLocks noChangeShapeType="1"/>
              </p:cNvSpPr>
              <p:nvPr/>
            </p:nvSpPr>
            <p:spPr bwMode="auto">
              <a:xfrm>
                <a:off x="660" y="2986"/>
                <a:ext cx="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67" name="Line 862"/>
              <p:cNvSpPr>
                <a:spLocks noChangeShapeType="1"/>
              </p:cNvSpPr>
              <p:nvPr/>
            </p:nvSpPr>
            <p:spPr bwMode="auto">
              <a:xfrm flipH="1">
                <a:off x="6365" y="2986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68" name="Freeform 863"/>
              <p:cNvSpPr>
                <a:spLocks/>
              </p:cNvSpPr>
              <p:nvPr/>
            </p:nvSpPr>
            <p:spPr bwMode="auto">
              <a:xfrm>
                <a:off x="660" y="2986"/>
                <a:ext cx="5735" cy="0"/>
              </a:xfrm>
              <a:custGeom>
                <a:avLst/>
                <a:gdLst>
                  <a:gd name="T0" fmla="*/ 0 w 755"/>
                  <a:gd name="T1" fmla="*/ 755 w 755"/>
                  <a:gd name="T2" fmla="*/ 755 w 7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5">
                    <a:moveTo>
                      <a:pt x="0" y="0"/>
                    </a:moveTo>
                    <a:lnTo>
                      <a:pt x="755" y="0"/>
                    </a:lnTo>
                    <a:lnTo>
                      <a:pt x="7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69" name="Line 864"/>
              <p:cNvSpPr>
                <a:spLocks noChangeShapeType="1"/>
              </p:cNvSpPr>
              <p:nvPr/>
            </p:nvSpPr>
            <p:spPr bwMode="auto">
              <a:xfrm>
                <a:off x="660" y="2963"/>
                <a:ext cx="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70" name="Line 865"/>
              <p:cNvSpPr>
                <a:spLocks noChangeShapeType="1"/>
              </p:cNvSpPr>
              <p:nvPr/>
            </p:nvSpPr>
            <p:spPr bwMode="auto">
              <a:xfrm flipH="1">
                <a:off x="6365" y="2963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71" name="Freeform 866"/>
              <p:cNvSpPr>
                <a:spLocks/>
              </p:cNvSpPr>
              <p:nvPr/>
            </p:nvSpPr>
            <p:spPr bwMode="auto">
              <a:xfrm>
                <a:off x="660" y="2963"/>
                <a:ext cx="5735" cy="0"/>
              </a:xfrm>
              <a:custGeom>
                <a:avLst/>
                <a:gdLst>
                  <a:gd name="T0" fmla="*/ 0 w 755"/>
                  <a:gd name="T1" fmla="*/ 755 w 755"/>
                  <a:gd name="T2" fmla="*/ 755 w 7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5">
                    <a:moveTo>
                      <a:pt x="0" y="0"/>
                    </a:moveTo>
                    <a:lnTo>
                      <a:pt x="755" y="0"/>
                    </a:lnTo>
                    <a:lnTo>
                      <a:pt x="7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72" name="Line 867"/>
              <p:cNvSpPr>
                <a:spLocks noChangeShapeType="1"/>
              </p:cNvSpPr>
              <p:nvPr/>
            </p:nvSpPr>
            <p:spPr bwMode="auto">
              <a:xfrm>
                <a:off x="660" y="2941"/>
                <a:ext cx="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73" name="Line 868"/>
              <p:cNvSpPr>
                <a:spLocks noChangeShapeType="1"/>
              </p:cNvSpPr>
              <p:nvPr/>
            </p:nvSpPr>
            <p:spPr bwMode="auto">
              <a:xfrm flipH="1">
                <a:off x="6365" y="2941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74" name="Freeform 869"/>
              <p:cNvSpPr>
                <a:spLocks/>
              </p:cNvSpPr>
              <p:nvPr/>
            </p:nvSpPr>
            <p:spPr bwMode="auto">
              <a:xfrm>
                <a:off x="660" y="2941"/>
                <a:ext cx="5735" cy="0"/>
              </a:xfrm>
              <a:custGeom>
                <a:avLst/>
                <a:gdLst>
                  <a:gd name="T0" fmla="*/ 0 w 755"/>
                  <a:gd name="T1" fmla="*/ 755 w 755"/>
                  <a:gd name="T2" fmla="*/ 755 w 7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5">
                    <a:moveTo>
                      <a:pt x="0" y="0"/>
                    </a:moveTo>
                    <a:lnTo>
                      <a:pt x="755" y="0"/>
                    </a:lnTo>
                    <a:lnTo>
                      <a:pt x="7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75" name="Line 870"/>
              <p:cNvSpPr>
                <a:spLocks noChangeShapeType="1"/>
              </p:cNvSpPr>
              <p:nvPr/>
            </p:nvSpPr>
            <p:spPr bwMode="auto">
              <a:xfrm>
                <a:off x="660" y="2925"/>
                <a:ext cx="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76" name="Line 871"/>
              <p:cNvSpPr>
                <a:spLocks noChangeShapeType="1"/>
              </p:cNvSpPr>
              <p:nvPr/>
            </p:nvSpPr>
            <p:spPr bwMode="auto">
              <a:xfrm flipH="1">
                <a:off x="6365" y="2925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77" name="Freeform 872"/>
              <p:cNvSpPr>
                <a:spLocks/>
              </p:cNvSpPr>
              <p:nvPr/>
            </p:nvSpPr>
            <p:spPr bwMode="auto">
              <a:xfrm>
                <a:off x="660" y="2925"/>
                <a:ext cx="5735" cy="0"/>
              </a:xfrm>
              <a:custGeom>
                <a:avLst/>
                <a:gdLst>
                  <a:gd name="T0" fmla="*/ 0 w 755"/>
                  <a:gd name="T1" fmla="*/ 755 w 755"/>
                  <a:gd name="T2" fmla="*/ 755 w 7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5">
                    <a:moveTo>
                      <a:pt x="0" y="0"/>
                    </a:moveTo>
                    <a:lnTo>
                      <a:pt x="755" y="0"/>
                    </a:lnTo>
                    <a:lnTo>
                      <a:pt x="7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78" name="Line 873"/>
              <p:cNvSpPr>
                <a:spLocks noChangeShapeType="1"/>
              </p:cNvSpPr>
              <p:nvPr/>
            </p:nvSpPr>
            <p:spPr bwMode="auto">
              <a:xfrm>
                <a:off x="660" y="2925"/>
                <a:ext cx="5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79" name="Line 874"/>
              <p:cNvSpPr>
                <a:spLocks noChangeShapeType="1"/>
              </p:cNvSpPr>
              <p:nvPr/>
            </p:nvSpPr>
            <p:spPr bwMode="auto">
              <a:xfrm flipH="1">
                <a:off x="6335" y="2925"/>
                <a:ext cx="6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80" name="Rectangle 875"/>
              <p:cNvSpPr>
                <a:spLocks noChangeArrowheads="1"/>
              </p:cNvSpPr>
              <p:nvPr/>
            </p:nvSpPr>
            <p:spPr bwMode="auto">
              <a:xfrm>
                <a:off x="417" y="2857"/>
                <a:ext cx="198" cy="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36281" name="Rectangle 876"/>
              <p:cNvSpPr>
                <a:spLocks noChangeArrowheads="1"/>
              </p:cNvSpPr>
              <p:nvPr/>
            </p:nvSpPr>
            <p:spPr bwMode="auto">
              <a:xfrm>
                <a:off x="553" y="2804"/>
                <a:ext cx="122" cy="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-4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36282" name="Line 877"/>
              <p:cNvSpPr>
                <a:spLocks noChangeShapeType="1"/>
              </p:cNvSpPr>
              <p:nvPr/>
            </p:nvSpPr>
            <p:spPr bwMode="auto">
              <a:xfrm>
                <a:off x="660" y="2804"/>
                <a:ext cx="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83" name="Line 878"/>
              <p:cNvSpPr>
                <a:spLocks noChangeShapeType="1"/>
              </p:cNvSpPr>
              <p:nvPr/>
            </p:nvSpPr>
            <p:spPr bwMode="auto">
              <a:xfrm flipH="1">
                <a:off x="6365" y="2804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84" name="Freeform 879"/>
              <p:cNvSpPr>
                <a:spLocks/>
              </p:cNvSpPr>
              <p:nvPr/>
            </p:nvSpPr>
            <p:spPr bwMode="auto">
              <a:xfrm>
                <a:off x="660" y="2804"/>
                <a:ext cx="5735" cy="0"/>
              </a:xfrm>
              <a:custGeom>
                <a:avLst/>
                <a:gdLst>
                  <a:gd name="T0" fmla="*/ 0 w 755"/>
                  <a:gd name="T1" fmla="*/ 755 w 755"/>
                  <a:gd name="T2" fmla="*/ 755 w 7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5">
                    <a:moveTo>
                      <a:pt x="0" y="0"/>
                    </a:moveTo>
                    <a:lnTo>
                      <a:pt x="755" y="0"/>
                    </a:lnTo>
                    <a:lnTo>
                      <a:pt x="7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85" name="Line 880"/>
              <p:cNvSpPr>
                <a:spLocks noChangeShapeType="1"/>
              </p:cNvSpPr>
              <p:nvPr/>
            </p:nvSpPr>
            <p:spPr bwMode="auto">
              <a:xfrm>
                <a:off x="660" y="2736"/>
                <a:ext cx="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86" name="Line 881"/>
              <p:cNvSpPr>
                <a:spLocks noChangeShapeType="1"/>
              </p:cNvSpPr>
              <p:nvPr/>
            </p:nvSpPr>
            <p:spPr bwMode="auto">
              <a:xfrm flipH="1">
                <a:off x="6365" y="2736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87" name="Freeform 882"/>
              <p:cNvSpPr>
                <a:spLocks/>
              </p:cNvSpPr>
              <p:nvPr/>
            </p:nvSpPr>
            <p:spPr bwMode="auto">
              <a:xfrm>
                <a:off x="660" y="2736"/>
                <a:ext cx="5735" cy="0"/>
              </a:xfrm>
              <a:custGeom>
                <a:avLst/>
                <a:gdLst>
                  <a:gd name="T0" fmla="*/ 0 w 755"/>
                  <a:gd name="T1" fmla="*/ 755 w 755"/>
                  <a:gd name="T2" fmla="*/ 755 w 7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5">
                    <a:moveTo>
                      <a:pt x="0" y="0"/>
                    </a:moveTo>
                    <a:lnTo>
                      <a:pt x="755" y="0"/>
                    </a:lnTo>
                    <a:lnTo>
                      <a:pt x="7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88" name="Line 883"/>
              <p:cNvSpPr>
                <a:spLocks noChangeShapeType="1"/>
              </p:cNvSpPr>
              <p:nvPr/>
            </p:nvSpPr>
            <p:spPr bwMode="auto">
              <a:xfrm>
                <a:off x="660" y="2682"/>
                <a:ext cx="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89" name="Line 884"/>
              <p:cNvSpPr>
                <a:spLocks noChangeShapeType="1"/>
              </p:cNvSpPr>
              <p:nvPr/>
            </p:nvSpPr>
            <p:spPr bwMode="auto">
              <a:xfrm flipH="1">
                <a:off x="6365" y="2682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90" name="Freeform 885"/>
              <p:cNvSpPr>
                <a:spLocks/>
              </p:cNvSpPr>
              <p:nvPr/>
            </p:nvSpPr>
            <p:spPr bwMode="auto">
              <a:xfrm>
                <a:off x="660" y="2682"/>
                <a:ext cx="5735" cy="0"/>
              </a:xfrm>
              <a:custGeom>
                <a:avLst/>
                <a:gdLst>
                  <a:gd name="T0" fmla="*/ 0 w 755"/>
                  <a:gd name="T1" fmla="*/ 755 w 755"/>
                  <a:gd name="T2" fmla="*/ 755 w 7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5">
                    <a:moveTo>
                      <a:pt x="0" y="0"/>
                    </a:moveTo>
                    <a:lnTo>
                      <a:pt x="755" y="0"/>
                    </a:lnTo>
                    <a:lnTo>
                      <a:pt x="7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91" name="Line 886"/>
              <p:cNvSpPr>
                <a:spLocks noChangeShapeType="1"/>
              </p:cNvSpPr>
              <p:nvPr/>
            </p:nvSpPr>
            <p:spPr bwMode="auto">
              <a:xfrm>
                <a:off x="660" y="2644"/>
                <a:ext cx="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92" name="Line 887"/>
              <p:cNvSpPr>
                <a:spLocks noChangeShapeType="1"/>
              </p:cNvSpPr>
              <p:nvPr/>
            </p:nvSpPr>
            <p:spPr bwMode="auto">
              <a:xfrm flipH="1">
                <a:off x="6365" y="2644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93" name="Freeform 888"/>
              <p:cNvSpPr>
                <a:spLocks/>
              </p:cNvSpPr>
              <p:nvPr/>
            </p:nvSpPr>
            <p:spPr bwMode="auto">
              <a:xfrm>
                <a:off x="660" y="2644"/>
                <a:ext cx="5735" cy="0"/>
              </a:xfrm>
              <a:custGeom>
                <a:avLst/>
                <a:gdLst>
                  <a:gd name="T0" fmla="*/ 0 w 755"/>
                  <a:gd name="T1" fmla="*/ 755 w 755"/>
                  <a:gd name="T2" fmla="*/ 755 w 7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5">
                    <a:moveTo>
                      <a:pt x="0" y="0"/>
                    </a:moveTo>
                    <a:lnTo>
                      <a:pt x="755" y="0"/>
                    </a:lnTo>
                    <a:lnTo>
                      <a:pt x="7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94" name="Line 889"/>
              <p:cNvSpPr>
                <a:spLocks noChangeShapeType="1"/>
              </p:cNvSpPr>
              <p:nvPr/>
            </p:nvSpPr>
            <p:spPr bwMode="auto">
              <a:xfrm>
                <a:off x="660" y="2614"/>
                <a:ext cx="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95" name="Line 890"/>
              <p:cNvSpPr>
                <a:spLocks noChangeShapeType="1"/>
              </p:cNvSpPr>
              <p:nvPr/>
            </p:nvSpPr>
            <p:spPr bwMode="auto">
              <a:xfrm flipH="1">
                <a:off x="6365" y="2614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96" name="Freeform 891"/>
              <p:cNvSpPr>
                <a:spLocks/>
              </p:cNvSpPr>
              <p:nvPr/>
            </p:nvSpPr>
            <p:spPr bwMode="auto">
              <a:xfrm>
                <a:off x="660" y="2614"/>
                <a:ext cx="5735" cy="0"/>
              </a:xfrm>
              <a:custGeom>
                <a:avLst/>
                <a:gdLst>
                  <a:gd name="T0" fmla="*/ 0 w 755"/>
                  <a:gd name="T1" fmla="*/ 755 w 755"/>
                  <a:gd name="T2" fmla="*/ 755 w 7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5">
                    <a:moveTo>
                      <a:pt x="0" y="0"/>
                    </a:moveTo>
                    <a:lnTo>
                      <a:pt x="755" y="0"/>
                    </a:lnTo>
                    <a:lnTo>
                      <a:pt x="7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97" name="Line 892"/>
              <p:cNvSpPr>
                <a:spLocks noChangeShapeType="1"/>
              </p:cNvSpPr>
              <p:nvPr/>
            </p:nvSpPr>
            <p:spPr bwMode="auto">
              <a:xfrm>
                <a:off x="660" y="2584"/>
                <a:ext cx="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98" name="Line 893"/>
              <p:cNvSpPr>
                <a:spLocks noChangeShapeType="1"/>
              </p:cNvSpPr>
              <p:nvPr/>
            </p:nvSpPr>
            <p:spPr bwMode="auto">
              <a:xfrm flipH="1">
                <a:off x="6365" y="2584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299" name="Freeform 894"/>
              <p:cNvSpPr>
                <a:spLocks/>
              </p:cNvSpPr>
              <p:nvPr/>
            </p:nvSpPr>
            <p:spPr bwMode="auto">
              <a:xfrm>
                <a:off x="660" y="2584"/>
                <a:ext cx="5735" cy="0"/>
              </a:xfrm>
              <a:custGeom>
                <a:avLst/>
                <a:gdLst>
                  <a:gd name="T0" fmla="*/ 0 w 755"/>
                  <a:gd name="T1" fmla="*/ 755 w 755"/>
                  <a:gd name="T2" fmla="*/ 755 w 7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5">
                    <a:moveTo>
                      <a:pt x="0" y="0"/>
                    </a:moveTo>
                    <a:lnTo>
                      <a:pt x="755" y="0"/>
                    </a:lnTo>
                    <a:lnTo>
                      <a:pt x="7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00" name="Line 895"/>
              <p:cNvSpPr>
                <a:spLocks noChangeShapeType="1"/>
              </p:cNvSpPr>
              <p:nvPr/>
            </p:nvSpPr>
            <p:spPr bwMode="auto">
              <a:xfrm>
                <a:off x="660" y="2561"/>
                <a:ext cx="2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01" name="Line 896"/>
              <p:cNvSpPr>
                <a:spLocks noChangeShapeType="1"/>
              </p:cNvSpPr>
              <p:nvPr/>
            </p:nvSpPr>
            <p:spPr bwMode="auto">
              <a:xfrm flipH="1">
                <a:off x="6365" y="2561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6302" name="Freeform 897"/>
              <p:cNvSpPr>
                <a:spLocks/>
              </p:cNvSpPr>
              <p:nvPr/>
            </p:nvSpPr>
            <p:spPr bwMode="auto">
              <a:xfrm>
                <a:off x="660" y="2561"/>
                <a:ext cx="5735" cy="0"/>
              </a:xfrm>
              <a:custGeom>
                <a:avLst/>
                <a:gdLst>
                  <a:gd name="T0" fmla="*/ 0 w 755"/>
                  <a:gd name="T1" fmla="*/ 755 w 755"/>
                  <a:gd name="T2" fmla="*/ 755 w 75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55">
                    <a:moveTo>
                      <a:pt x="0" y="0"/>
                    </a:moveTo>
                    <a:lnTo>
                      <a:pt x="755" y="0"/>
                    </a:lnTo>
                    <a:lnTo>
                      <a:pt x="7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136022" name="Line 899"/>
            <p:cNvSpPr>
              <a:spLocks noChangeShapeType="1"/>
            </p:cNvSpPr>
            <p:nvPr/>
          </p:nvSpPr>
          <p:spPr bwMode="auto">
            <a:xfrm>
              <a:off x="660" y="2546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23" name="Line 900"/>
            <p:cNvSpPr>
              <a:spLocks noChangeShapeType="1"/>
            </p:cNvSpPr>
            <p:nvPr/>
          </p:nvSpPr>
          <p:spPr bwMode="auto">
            <a:xfrm flipH="1">
              <a:off x="6365" y="2546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24" name="Freeform 901"/>
            <p:cNvSpPr>
              <a:spLocks/>
            </p:cNvSpPr>
            <p:nvPr/>
          </p:nvSpPr>
          <p:spPr bwMode="auto">
            <a:xfrm>
              <a:off x="660" y="2546"/>
              <a:ext cx="5735" cy="0"/>
            </a:xfrm>
            <a:custGeom>
              <a:avLst/>
              <a:gdLst>
                <a:gd name="T0" fmla="*/ 0 w 755"/>
                <a:gd name="T1" fmla="*/ 755 w 755"/>
                <a:gd name="T2" fmla="*/ 755 w 75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55">
                  <a:moveTo>
                    <a:pt x="0" y="0"/>
                  </a:moveTo>
                  <a:lnTo>
                    <a:pt x="755" y="0"/>
                  </a:lnTo>
                  <a:lnTo>
                    <a:pt x="75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25" name="Line 902"/>
            <p:cNvSpPr>
              <a:spLocks noChangeShapeType="1"/>
            </p:cNvSpPr>
            <p:nvPr/>
          </p:nvSpPr>
          <p:spPr bwMode="auto">
            <a:xfrm>
              <a:off x="660" y="2523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26" name="Line 903"/>
            <p:cNvSpPr>
              <a:spLocks noChangeShapeType="1"/>
            </p:cNvSpPr>
            <p:nvPr/>
          </p:nvSpPr>
          <p:spPr bwMode="auto">
            <a:xfrm flipH="1">
              <a:off x="6365" y="2523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27" name="Freeform 904"/>
            <p:cNvSpPr>
              <a:spLocks/>
            </p:cNvSpPr>
            <p:nvPr/>
          </p:nvSpPr>
          <p:spPr bwMode="auto">
            <a:xfrm>
              <a:off x="660" y="2523"/>
              <a:ext cx="5735" cy="0"/>
            </a:xfrm>
            <a:custGeom>
              <a:avLst/>
              <a:gdLst>
                <a:gd name="T0" fmla="*/ 0 w 755"/>
                <a:gd name="T1" fmla="*/ 755 w 755"/>
                <a:gd name="T2" fmla="*/ 755 w 75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55">
                  <a:moveTo>
                    <a:pt x="0" y="0"/>
                  </a:moveTo>
                  <a:lnTo>
                    <a:pt x="755" y="0"/>
                  </a:lnTo>
                  <a:lnTo>
                    <a:pt x="75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28" name="Line 905"/>
            <p:cNvSpPr>
              <a:spLocks noChangeShapeType="1"/>
            </p:cNvSpPr>
            <p:nvPr/>
          </p:nvSpPr>
          <p:spPr bwMode="auto">
            <a:xfrm>
              <a:off x="660" y="2523"/>
              <a:ext cx="5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29" name="Line 906"/>
            <p:cNvSpPr>
              <a:spLocks noChangeShapeType="1"/>
            </p:cNvSpPr>
            <p:nvPr/>
          </p:nvSpPr>
          <p:spPr bwMode="auto">
            <a:xfrm flipH="1">
              <a:off x="6335" y="2523"/>
              <a:ext cx="6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30" name="Rectangle 907"/>
            <p:cNvSpPr>
              <a:spLocks noChangeArrowheads="1"/>
            </p:cNvSpPr>
            <p:nvPr/>
          </p:nvSpPr>
          <p:spPr bwMode="auto">
            <a:xfrm>
              <a:off x="417" y="2454"/>
              <a:ext cx="198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36031" name="Rectangle 908"/>
            <p:cNvSpPr>
              <a:spLocks noChangeArrowheads="1"/>
            </p:cNvSpPr>
            <p:nvPr/>
          </p:nvSpPr>
          <p:spPr bwMode="auto">
            <a:xfrm>
              <a:off x="553" y="2401"/>
              <a:ext cx="122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-3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36032" name="Line 909"/>
            <p:cNvSpPr>
              <a:spLocks noChangeShapeType="1"/>
            </p:cNvSpPr>
            <p:nvPr/>
          </p:nvSpPr>
          <p:spPr bwMode="auto">
            <a:xfrm>
              <a:off x="660" y="2401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33" name="Line 910"/>
            <p:cNvSpPr>
              <a:spLocks noChangeShapeType="1"/>
            </p:cNvSpPr>
            <p:nvPr/>
          </p:nvSpPr>
          <p:spPr bwMode="auto">
            <a:xfrm flipH="1">
              <a:off x="6365" y="2401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34" name="Freeform 911"/>
            <p:cNvSpPr>
              <a:spLocks/>
            </p:cNvSpPr>
            <p:nvPr/>
          </p:nvSpPr>
          <p:spPr bwMode="auto">
            <a:xfrm>
              <a:off x="660" y="2401"/>
              <a:ext cx="5735" cy="0"/>
            </a:xfrm>
            <a:custGeom>
              <a:avLst/>
              <a:gdLst>
                <a:gd name="T0" fmla="*/ 0 w 755"/>
                <a:gd name="T1" fmla="*/ 755 w 755"/>
                <a:gd name="T2" fmla="*/ 755 w 75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55">
                  <a:moveTo>
                    <a:pt x="0" y="0"/>
                  </a:moveTo>
                  <a:lnTo>
                    <a:pt x="755" y="0"/>
                  </a:lnTo>
                  <a:lnTo>
                    <a:pt x="75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35" name="Line 912"/>
            <p:cNvSpPr>
              <a:spLocks noChangeShapeType="1"/>
            </p:cNvSpPr>
            <p:nvPr/>
          </p:nvSpPr>
          <p:spPr bwMode="auto">
            <a:xfrm>
              <a:off x="660" y="2333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36" name="Line 913"/>
            <p:cNvSpPr>
              <a:spLocks noChangeShapeType="1"/>
            </p:cNvSpPr>
            <p:nvPr/>
          </p:nvSpPr>
          <p:spPr bwMode="auto">
            <a:xfrm flipH="1">
              <a:off x="6365" y="2333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37" name="Freeform 914"/>
            <p:cNvSpPr>
              <a:spLocks/>
            </p:cNvSpPr>
            <p:nvPr/>
          </p:nvSpPr>
          <p:spPr bwMode="auto">
            <a:xfrm>
              <a:off x="660" y="2333"/>
              <a:ext cx="5735" cy="0"/>
            </a:xfrm>
            <a:custGeom>
              <a:avLst/>
              <a:gdLst>
                <a:gd name="T0" fmla="*/ 0 w 755"/>
                <a:gd name="T1" fmla="*/ 755 w 755"/>
                <a:gd name="T2" fmla="*/ 755 w 75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55">
                  <a:moveTo>
                    <a:pt x="0" y="0"/>
                  </a:moveTo>
                  <a:lnTo>
                    <a:pt x="755" y="0"/>
                  </a:lnTo>
                  <a:lnTo>
                    <a:pt x="75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38" name="Line 915"/>
            <p:cNvSpPr>
              <a:spLocks noChangeShapeType="1"/>
            </p:cNvSpPr>
            <p:nvPr/>
          </p:nvSpPr>
          <p:spPr bwMode="auto">
            <a:xfrm>
              <a:off x="660" y="2280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39" name="Line 916"/>
            <p:cNvSpPr>
              <a:spLocks noChangeShapeType="1"/>
            </p:cNvSpPr>
            <p:nvPr/>
          </p:nvSpPr>
          <p:spPr bwMode="auto">
            <a:xfrm flipH="1">
              <a:off x="6365" y="2280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40" name="Freeform 917"/>
            <p:cNvSpPr>
              <a:spLocks/>
            </p:cNvSpPr>
            <p:nvPr/>
          </p:nvSpPr>
          <p:spPr bwMode="auto">
            <a:xfrm>
              <a:off x="660" y="2280"/>
              <a:ext cx="5735" cy="0"/>
            </a:xfrm>
            <a:custGeom>
              <a:avLst/>
              <a:gdLst>
                <a:gd name="T0" fmla="*/ 0 w 755"/>
                <a:gd name="T1" fmla="*/ 755 w 755"/>
                <a:gd name="T2" fmla="*/ 755 w 75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55">
                  <a:moveTo>
                    <a:pt x="0" y="0"/>
                  </a:moveTo>
                  <a:lnTo>
                    <a:pt x="755" y="0"/>
                  </a:lnTo>
                  <a:lnTo>
                    <a:pt x="75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41" name="Line 918"/>
            <p:cNvSpPr>
              <a:spLocks noChangeShapeType="1"/>
            </p:cNvSpPr>
            <p:nvPr/>
          </p:nvSpPr>
          <p:spPr bwMode="auto">
            <a:xfrm>
              <a:off x="660" y="2242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42" name="Line 919"/>
            <p:cNvSpPr>
              <a:spLocks noChangeShapeType="1"/>
            </p:cNvSpPr>
            <p:nvPr/>
          </p:nvSpPr>
          <p:spPr bwMode="auto">
            <a:xfrm flipH="1">
              <a:off x="6365" y="2242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43" name="Freeform 920"/>
            <p:cNvSpPr>
              <a:spLocks/>
            </p:cNvSpPr>
            <p:nvPr/>
          </p:nvSpPr>
          <p:spPr bwMode="auto">
            <a:xfrm>
              <a:off x="660" y="2242"/>
              <a:ext cx="5735" cy="0"/>
            </a:xfrm>
            <a:custGeom>
              <a:avLst/>
              <a:gdLst>
                <a:gd name="T0" fmla="*/ 0 w 755"/>
                <a:gd name="T1" fmla="*/ 755 w 755"/>
                <a:gd name="T2" fmla="*/ 755 w 75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55">
                  <a:moveTo>
                    <a:pt x="0" y="0"/>
                  </a:moveTo>
                  <a:lnTo>
                    <a:pt x="755" y="0"/>
                  </a:lnTo>
                  <a:lnTo>
                    <a:pt x="75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44" name="Line 921"/>
            <p:cNvSpPr>
              <a:spLocks noChangeShapeType="1"/>
            </p:cNvSpPr>
            <p:nvPr/>
          </p:nvSpPr>
          <p:spPr bwMode="auto">
            <a:xfrm>
              <a:off x="660" y="2211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45" name="Line 922"/>
            <p:cNvSpPr>
              <a:spLocks noChangeShapeType="1"/>
            </p:cNvSpPr>
            <p:nvPr/>
          </p:nvSpPr>
          <p:spPr bwMode="auto">
            <a:xfrm flipH="1">
              <a:off x="6365" y="2211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46" name="Freeform 923"/>
            <p:cNvSpPr>
              <a:spLocks/>
            </p:cNvSpPr>
            <p:nvPr/>
          </p:nvSpPr>
          <p:spPr bwMode="auto">
            <a:xfrm>
              <a:off x="660" y="2211"/>
              <a:ext cx="5735" cy="0"/>
            </a:xfrm>
            <a:custGeom>
              <a:avLst/>
              <a:gdLst>
                <a:gd name="T0" fmla="*/ 0 w 755"/>
                <a:gd name="T1" fmla="*/ 755 w 755"/>
                <a:gd name="T2" fmla="*/ 755 w 75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55">
                  <a:moveTo>
                    <a:pt x="0" y="0"/>
                  </a:moveTo>
                  <a:lnTo>
                    <a:pt x="755" y="0"/>
                  </a:lnTo>
                  <a:lnTo>
                    <a:pt x="75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47" name="Line 924"/>
            <p:cNvSpPr>
              <a:spLocks noChangeShapeType="1"/>
            </p:cNvSpPr>
            <p:nvPr/>
          </p:nvSpPr>
          <p:spPr bwMode="auto">
            <a:xfrm>
              <a:off x="660" y="2188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48" name="Line 925"/>
            <p:cNvSpPr>
              <a:spLocks noChangeShapeType="1"/>
            </p:cNvSpPr>
            <p:nvPr/>
          </p:nvSpPr>
          <p:spPr bwMode="auto">
            <a:xfrm flipH="1">
              <a:off x="6365" y="2188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49" name="Freeform 926"/>
            <p:cNvSpPr>
              <a:spLocks/>
            </p:cNvSpPr>
            <p:nvPr/>
          </p:nvSpPr>
          <p:spPr bwMode="auto">
            <a:xfrm>
              <a:off x="660" y="2188"/>
              <a:ext cx="5735" cy="0"/>
            </a:xfrm>
            <a:custGeom>
              <a:avLst/>
              <a:gdLst>
                <a:gd name="T0" fmla="*/ 0 w 755"/>
                <a:gd name="T1" fmla="*/ 755 w 755"/>
                <a:gd name="T2" fmla="*/ 755 w 75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55">
                  <a:moveTo>
                    <a:pt x="0" y="0"/>
                  </a:moveTo>
                  <a:lnTo>
                    <a:pt x="755" y="0"/>
                  </a:lnTo>
                  <a:lnTo>
                    <a:pt x="75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50" name="Line 927"/>
            <p:cNvSpPr>
              <a:spLocks noChangeShapeType="1"/>
            </p:cNvSpPr>
            <p:nvPr/>
          </p:nvSpPr>
          <p:spPr bwMode="auto">
            <a:xfrm>
              <a:off x="660" y="2158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51" name="Line 928"/>
            <p:cNvSpPr>
              <a:spLocks noChangeShapeType="1"/>
            </p:cNvSpPr>
            <p:nvPr/>
          </p:nvSpPr>
          <p:spPr bwMode="auto">
            <a:xfrm flipH="1">
              <a:off x="6365" y="2158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52" name="Freeform 929"/>
            <p:cNvSpPr>
              <a:spLocks/>
            </p:cNvSpPr>
            <p:nvPr/>
          </p:nvSpPr>
          <p:spPr bwMode="auto">
            <a:xfrm>
              <a:off x="660" y="2158"/>
              <a:ext cx="5735" cy="0"/>
            </a:xfrm>
            <a:custGeom>
              <a:avLst/>
              <a:gdLst>
                <a:gd name="T0" fmla="*/ 0 w 755"/>
                <a:gd name="T1" fmla="*/ 755 w 755"/>
                <a:gd name="T2" fmla="*/ 755 w 75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55">
                  <a:moveTo>
                    <a:pt x="0" y="0"/>
                  </a:moveTo>
                  <a:lnTo>
                    <a:pt x="755" y="0"/>
                  </a:lnTo>
                  <a:lnTo>
                    <a:pt x="75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53" name="Line 930"/>
            <p:cNvSpPr>
              <a:spLocks noChangeShapeType="1"/>
            </p:cNvSpPr>
            <p:nvPr/>
          </p:nvSpPr>
          <p:spPr bwMode="auto">
            <a:xfrm>
              <a:off x="660" y="2143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54" name="Line 931"/>
            <p:cNvSpPr>
              <a:spLocks noChangeShapeType="1"/>
            </p:cNvSpPr>
            <p:nvPr/>
          </p:nvSpPr>
          <p:spPr bwMode="auto">
            <a:xfrm flipH="1">
              <a:off x="6365" y="2143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55" name="Freeform 932"/>
            <p:cNvSpPr>
              <a:spLocks/>
            </p:cNvSpPr>
            <p:nvPr/>
          </p:nvSpPr>
          <p:spPr bwMode="auto">
            <a:xfrm>
              <a:off x="660" y="2143"/>
              <a:ext cx="5735" cy="0"/>
            </a:xfrm>
            <a:custGeom>
              <a:avLst/>
              <a:gdLst>
                <a:gd name="T0" fmla="*/ 0 w 755"/>
                <a:gd name="T1" fmla="*/ 755 w 755"/>
                <a:gd name="T2" fmla="*/ 755 w 75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55">
                  <a:moveTo>
                    <a:pt x="0" y="0"/>
                  </a:moveTo>
                  <a:lnTo>
                    <a:pt x="755" y="0"/>
                  </a:lnTo>
                  <a:lnTo>
                    <a:pt x="75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56" name="Line 933"/>
            <p:cNvSpPr>
              <a:spLocks noChangeShapeType="1"/>
            </p:cNvSpPr>
            <p:nvPr/>
          </p:nvSpPr>
          <p:spPr bwMode="auto">
            <a:xfrm>
              <a:off x="660" y="2120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57" name="Line 934"/>
            <p:cNvSpPr>
              <a:spLocks noChangeShapeType="1"/>
            </p:cNvSpPr>
            <p:nvPr/>
          </p:nvSpPr>
          <p:spPr bwMode="auto">
            <a:xfrm flipH="1">
              <a:off x="6365" y="2120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58" name="Freeform 935"/>
            <p:cNvSpPr>
              <a:spLocks/>
            </p:cNvSpPr>
            <p:nvPr/>
          </p:nvSpPr>
          <p:spPr bwMode="auto">
            <a:xfrm>
              <a:off x="660" y="2120"/>
              <a:ext cx="5735" cy="0"/>
            </a:xfrm>
            <a:custGeom>
              <a:avLst/>
              <a:gdLst>
                <a:gd name="T0" fmla="*/ 0 w 755"/>
                <a:gd name="T1" fmla="*/ 755 w 755"/>
                <a:gd name="T2" fmla="*/ 755 w 75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55">
                  <a:moveTo>
                    <a:pt x="0" y="0"/>
                  </a:moveTo>
                  <a:lnTo>
                    <a:pt x="755" y="0"/>
                  </a:lnTo>
                  <a:lnTo>
                    <a:pt x="75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59" name="Line 936"/>
            <p:cNvSpPr>
              <a:spLocks noChangeShapeType="1"/>
            </p:cNvSpPr>
            <p:nvPr/>
          </p:nvSpPr>
          <p:spPr bwMode="auto">
            <a:xfrm>
              <a:off x="660" y="2120"/>
              <a:ext cx="5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60" name="Line 937"/>
            <p:cNvSpPr>
              <a:spLocks noChangeShapeType="1"/>
            </p:cNvSpPr>
            <p:nvPr/>
          </p:nvSpPr>
          <p:spPr bwMode="auto">
            <a:xfrm flipH="1">
              <a:off x="6335" y="2120"/>
              <a:ext cx="6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61" name="Rectangle 938"/>
            <p:cNvSpPr>
              <a:spLocks noChangeArrowheads="1"/>
            </p:cNvSpPr>
            <p:nvPr/>
          </p:nvSpPr>
          <p:spPr bwMode="auto">
            <a:xfrm>
              <a:off x="417" y="2052"/>
              <a:ext cx="198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36062" name="Rectangle 939"/>
            <p:cNvSpPr>
              <a:spLocks noChangeArrowheads="1"/>
            </p:cNvSpPr>
            <p:nvPr/>
          </p:nvSpPr>
          <p:spPr bwMode="auto">
            <a:xfrm>
              <a:off x="553" y="1998"/>
              <a:ext cx="122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-2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36063" name="Line 940"/>
            <p:cNvSpPr>
              <a:spLocks noChangeShapeType="1"/>
            </p:cNvSpPr>
            <p:nvPr/>
          </p:nvSpPr>
          <p:spPr bwMode="auto">
            <a:xfrm>
              <a:off x="660" y="1998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64" name="Line 941"/>
            <p:cNvSpPr>
              <a:spLocks noChangeShapeType="1"/>
            </p:cNvSpPr>
            <p:nvPr/>
          </p:nvSpPr>
          <p:spPr bwMode="auto">
            <a:xfrm flipH="1">
              <a:off x="6365" y="1998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65" name="Freeform 942"/>
            <p:cNvSpPr>
              <a:spLocks/>
            </p:cNvSpPr>
            <p:nvPr/>
          </p:nvSpPr>
          <p:spPr bwMode="auto">
            <a:xfrm>
              <a:off x="660" y="1998"/>
              <a:ext cx="5735" cy="0"/>
            </a:xfrm>
            <a:custGeom>
              <a:avLst/>
              <a:gdLst>
                <a:gd name="T0" fmla="*/ 0 w 755"/>
                <a:gd name="T1" fmla="*/ 755 w 755"/>
                <a:gd name="T2" fmla="*/ 755 w 75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55">
                  <a:moveTo>
                    <a:pt x="0" y="0"/>
                  </a:moveTo>
                  <a:lnTo>
                    <a:pt x="755" y="0"/>
                  </a:lnTo>
                  <a:lnTo>
                    <a:pt x="75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66" name="Line 943"/>
            <p:cNvSpPr>
              <a:spLocks noChangeShapeType="1"/>
            </p:cNvSpPr>
            <p:nvPr/>
          </p:nvSpPr>
          <p:spPr bwMode="auto">
            <a:xfrm>
              <a:off x="660" y="1930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67" name="Line 944"/>
            <p:cNvSpPr>
              <a:spLocks noChangeShapeType="1"/>
            </p:cNvSpPr>
            <p:nvPr/>
          </p:nvSpPr>
          <p:spPr bwMode="auto">
            <a:xfrm flipH="1">
              <a:off x="6365" y="1930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68" name="Freeform 945"/>
            <p:cNvSpPr>
              <a:spLocks/>
            </p:cNvSpPr>
            <p:nvPr/>
          </p:nvSpPr>
          <p:spPr bwMode="auto">
            <a:xfrm>
              <a:off x="660" y="1930"/>
              <a:ext cx="5735" cy="0"/>
            </a:xfrm>
            <a:custGeom>
              <a:avLst/>
              <a:gdLst>
                <a:gd name="T0" fmla="*/ 0 w 755"/>
                <a:gd name="T1" fmla="*/ 755 w 755"/>
                <a:gd name="T2" fmla="*/ 755 w 75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55">
                  <a:moveTo>
                    <a:pt x="0" y="0"/>
                  </a:moveTo>
                  <a:lnTo>
                    <a:pt x="755" y="0"/>
                  </a:lnTo>
                  <a:lnTo>
                    <a:pt x="75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69" name="Line 946"/>
            <p:cNvSpPr>
              <a:spLocks noChangeShapeType="1"/>
            </p:cNvSpPr>
            <p:nvPr/>
          </p:nvSpPr>
          <p:spPr bwMode="auto">
            <a:xfrm>
              <a:off x="660" y="1885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70" name="Line 947"/>
            <p:cNvSpPr>
              <a:spLocks noChangeShapeType="1"/>
            </p:cNvSpPr>
            <p:nvPr/>
          </p:nvSpPr>
          <p:spPr bwMode="auto">
            <a:xfrm flipH="1">
              <a:off x="6365" y="1885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71" name="Freeform 948"/>
            <p:cNvSpPr>
              <a:spLocks/>
            </p:cNvSpPr>
            <p:nvPr/>
          </p:nvSpPr>
          <p:spPr bwMode="auto">
            <a:xfrm>
              <a:off x="660" y="1885"/>
              <a:ext cx="5735" cy="0"/>
            </a:xfrm>
            <a:custGeom>
              <a:avLst/>
              <a:gdLst>
                <a:gd name="T0" fmla="*/ 0 w 755"/>
                <a:gd name="T1" fmla="*/ 755 w 755"/>
                <a:gd name="T2" fmla="*/ 755 w 75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55">
                  <a:moveTo>
                    <a:pt x="0" y="0"/>
                  </a:moveTo>
                  <a:lnTo>
                    <a:pt x="755" y="0"/>
                  </a:lnTo>
                  <a:lnTo>
                    <a:pt x="75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72" name="Line 949"/>
            <p:cNvSpPr>
              <a:spLocks noChangeShapeType="1"/>
            </p:cNvSpPr>
            <p:nvPr/>
          </p:nvSpPr>
          <p:spPr bwMode="auto">
            <a:xfrm>
              <a:off x="660" y="1839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73" name="Line 950"/>
            <p:cNvSpPr>
              <a:spLocks noChangeShapeType="1"/>
            </p:cNvSpPr>
            <p:nvPr/>
          </p:nvSpPr>
          <p:spPr bwMode="auto">
            <a:xfrm flipH="1">
              <a:off x="6365" y="1839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74" name="Freeform 951"/>
            <p:cNvSpPr>
              <a:spLocks/>
            </p:cNvSpPr>
            <p:nvPr/>
          </p:nvSpPr>
          <p:spPr bwMode="auto">
            <a:xfrm>
              <a:off x="660" y="1839"/>
              <a:ext cx="5735" cy="0"/>
            </a:xfrm>
            <a:custGeom>
              <a:avLst/>
              <a:gdLst>
                <a:gd name="T0" fmla="*/ 0 w 755"/>
                <a:gd name="T1" fmla="*/ 755 w 755"/>
                <a:gd name="T2" fmla="*/ 755 w 75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55">
                  <a:moveTo>
                    <a:pt x="0" y="0"/>
                  </a:moveTo>
                  <a:lnTo>
                    <a:pt x="755" y="0"/>
                  </a:lnTo>
                  <a:lnTo>
                    <a:pt x="75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75" name="Line 952"/>
            <p:cNvSpPr>
              <a:spLocks noChangeShapeType="1"/>
            </p:cNvSpPr>
            <p:nvPr/>
          </p:nvSpPr>
          <p:spPr bwMode="auto">
            <a:xfrm>
              <a:off x="660" y="1809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76" name="Line 953"/>
            <p:cNvSpPr>
              <a:spLocks noChangeShapeType="1"/>
            </p:cNvSpPr>
            <p:nvPr/>
          </p:nvSpPr>
          <p:spPr bwMode="auto">
            <a:xfrm flipH="1">
              <a:off x="6365" y="1809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77" name="Freeform 954"/>
            <p:cNvSpPr>
              <a:spLocks/>
            </p:cNvSpPr>
            <p:nvPr/>
          </p:nvSpPr>
          <p:spPr bwMode="auto">
            <a:xfrm>
              <a:off x="660" y="1809"/>
              <a:ext cx="5735" cy="0"/>
            </a:xfrm>
            <a:custGeom>
              <a:avLst/>
              <a:gdLst>
                <a:gd name="T0" fmla="*/ 0 w 755"/>
                <a:gd name="T1" fmla="*/ 755 w 755"/>
                <a:gd name="T2" fmla="*/ 755 w 75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55">
                  <a:moveTo>
                    <a:pt x="0" y="0"/>
                  </a:moveTo>
                  <a:lnTo>
                    <a:pt x="755" y="0"/>
                  </a:lnTo>
                  <a:lnTo>
                    <a:pt x="75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78" name="Line 955"/>
            <p:cNvSpPr>
              <a:spLocks noChangeShapeType="1"/>
            </p:cNvSpPr>
            <p:nvPr/>
          </p:nvSpPr>
          <p:spPr bwMode="auto">
            <a:xfrm>
              <a:off x="660" y="1786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79" name="Line 956"/>
            <p:cNvSpPr>
              <a:spLocks noChangeShapeType="1"/>
            </p:cNvSpPr>
            <p:nvPr/>
          </p:nvSpPr>
          <p:spPr bwMode="auto">
            <a:xfrm flipH="1">
              <a:off x="6365" y="1786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80" name="Freeform 957"/>
            <p:cNvSpPr>
              <a:spLocks/>
            </p:cNvSpPr>
            <p:nvPr/>
          </p:nvSpPr>
          <p:spPr bwMode="auto">
            <a:xfrm>
              <a:off x="660" y="1786"/>
              <a:ext cx="5735" cy="0"/>
            </a:xfrm>
            <a:custGeom>
              <a:avLst/>
              <a:gdLst>
                <a:gd name="T0" fmla="*/ 0 w 755"/>
                <a:gd name="T1" fmla="*/ 755 w 755"/>
                <a:gd name="T2" fmla="*/ 755 w 75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55">
                  <a:moveTo>
                    <a:pt x="0" y="0"/>
                  </a:moveTo>
                  <a:lnTo>
                    <a:pt x="755" y="0"/>
                  </a:lnTo>
                  <a:lnTo>
                    <a:pt x="75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81" name="Line 958"/>
            <p:cNvSpPr>
              <a:spLocks noChangeShapeType="1"/>
            </p:cNvSpPr>
            <p:nvPr/>
          </p:nvSpPr>
          <p:spPr bwMode="auto">
            <a:xfrm>
              <a:off x="660" y="1763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82" name="Line 959"/>
            <p:cNvSpPr>
              <a:spLocks noChangeShapeType="1"/>
            </p:cNvSpPr>
            <p:nvPr/>
          </p:nvSpPr>
          <p:spPr bwMode="auto">
            <a:xfrm flipH="1">
              <a:off x="6365" y="1763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83" name="Freeform 960"/>
            <p:cNvSpPr>
              <a:spLocks/>
            </p:cNvSpPr>
            <p:nvPr/>
          </p:nvSpPr>
          <p:spPr bwMode="auto">
            <a:xfrm>
              <a:off x="660" y="1763"/>
              <a:ext cx="5735" cy="0"/>
            </a:xfrm>
            <a:custGeom>
              <a:avLst/>
              <a:gdLst>
                <a:gd name="T0" fmla="*/ 0 w 755"/>
                <a:gd name="T1" fmla="*/ 755 w 755"/>
                <a:gd name="T2" fmla="*/ 755 w 75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55">
                  <a:moveTo>
                    <a:pt x="0" y="0"/>
                  </a:moveTo>
                  <a:lnTo>
                    <a:pt x="755" y="0"/>
                  </a:lnTo>
                  <a:lnTo>
                    <a:pt x="75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84" name="Line 961"/>
            <p:cNvSpPr>
              <a:spLocks noChangeShapeType="1"/>
            </p:cNvSpPr>
            <p:nvPr/>
          </p:nvSpPr>
          <p:spPr bwMode="auto">
            <a:xfrm>
              <a:off x="660" y="1740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85" name="Line 962"/>
            <p:cNvSpPr>
              <a:spLocks noChangeShapeType="1"/>
            </p:cNvSpPr>
            <p:nvPr/>
          </p:nvSpPr>
          <p:spPr bwMode="auto">
            <a:xfrm flipH="1">
              <a:off x="6365" y="1740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86" name="Freeform 963"/>
            <p:cNvSpPr>
              <a:spLocks/>
            </p:cNvSpPr>
            <p:nvPr/>
          </p:nvSpPr>
          <p:spPr bwMode="auto">
            <a:xfrm>
              <a:off x="660" y="1740"/>
              <a:ext cx="5735" cy="0"/>
            </a:xfrm>
            <a:custGeom>
              <a:avLst/>
              <a:gdLst>
                <a:gd name="T0" fmla="*/ 0 w 755"/>
                <a:gd name="T1" fmla="*/ 755 w 755"/>
                <a:gd name="T2" fmla="*/ 755 w 75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55">
                  <a:moveTo>
                    <a:pt x="0" y="0"/>
                  </a:moveTo>
                  <a:lnTo>
                    <a:pt x="755" y="0"/>
                  </a:lnTo>
                  <a:lnTo>
                    <a:pt x="75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87" name="Line 964"/>
            <p:cNvSpPr>
              <a:spLocks noChangeShapeType="1"/>
            </p:cNvSpPr>
            <p:nvPr/>
          </p:nvSpPr>
          <p:spPr bwMode="auto">
            <a:xfrm>
              <a:off x="660" y="1725"/>
              <a:ext cx="2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88" name="Line 965"/>
            <p:cNvSpPr>
              <a:spLocks noChangeShapeType="1"/>
            </p:cNvSpPr>
            <p:nvPr/>
          </p:nvSpPr>
          <p:spPr bwMode="auto">
            <a:xfrm flipH="1">
              <a:off x="6365" y="1725"/>
              <a:ext cx="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89" name="Freeform 966"/>
            <p:cNvSpPr>
              <a:spLocks/>
            </p:cNvSpPr>
            <p:nvPr/>
          </p:nvSpPr>
          <p:spPr bwMode="auto">
            <a:xfrm>
              <a:off x="660" y="1725"/>
              <a:ext cx="5735" cy="0"/>
            </a:xfrm>
            <a:custGeom>
              <a:avLst/>
              <a:gdLst>
                <a:gd name="T0" fmla="*/ 0 w 755"/>
                <a:gd name="T1" fmla="*/ 755 w 755"/>
                <a:gd name="T2" fmla="*/ 755 w 75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55">
                  <a:moveTo>
                    <a:pt x="0" y="0"/>
                  </a:moveTo>
                  <a:lnTo>
                    <a:pt x="755" y="0"/>
                  </a:lnTo>
                  <a:lnTo>
                    <a:pt x="75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90" name="Line 967"/>
            <p:cNvSpPr>
              <a:spLocks noChangeShapeType="1"/>
            </p:cNvSpPr>
            <p:nvPr/>
          </p:nvSpPr>
          <p:spPr bwMode="auto">
            <a:xfrm>
              <a:off x="660" y="1725"/>
              <a:ext cx="5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91" name="Line 968"/>
            <p:cNvSpPr>
              <a:spLocks noChangeShapeType="1"/>
            </p:cNvSpPr>
            <p:nvPr/>
          </p:nvSpPr>
          <p:spPr bwMode="auto">
            <a:xfrm flipH="1">
              <a:off x="6335" y="1725"/>
              <a:ext cx="6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92" name="Rectangle 969"/>
            <p:cNvSpPr>
              <a:spLocks noChangeArrowheads="1"/>
            </p:cNvSpPr>
            <p:nvPr/>
          </p:nvSpPr>
          <p:spPr bwMode="auto">
            <a:xfrm>
              <a:off x="417" y="1657"/>
              <a:ext cx="198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36093" name="Rectangle 970"/>
            <p:cNvSpPr>
              <a:spLocks noChangeArrowheads="1"/>
            </p:cNvSpPr>
            <p:nvPr/>
          </p:nvSpPr>
          <p:spPr bwMode="auto">
            <a:xfrm>
              <a:off x="553" y="1603"/>
              <a:ext cx="122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-1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36094" name="Line 971"/>
            <p:cNvSpPr>
              <a:spLocks noChangeShapeType="1"/>
            </p:cNvSpPr>
            <p:nvPr/>
          </p:nvSpPr>
          <p:spPr bwMode="auto">
            <a:xfrm>
              <a:off x="660" y="1725"/>
              <a:ext cx="573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95" name="Line 972"/>
            <p:cNvSpPr>
              <a:spLocks noChangeShapeType="1"/>
            </p:cNvSpPr>
            <p:nvPr/>
          </p:nvSpPr>
          <p:spPr bwMode="auto">
            <a:xfrm>
              <a:off x="660" y="4134"/>
              <a:ext cx="573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96" name="Line 973"/>
            <p:cNvSpPr>
              <a:spLocks noChangeShapeType="1"/>
            </p:cNvSpPr>
            <p:nvPr/>
          </p:nvSpPr>
          <p:spPr bwMode="auto">
            <a:xfrm flipV="1">
              <a:off x="6395" y="1725"/>
              <a:ext cx="0" cy="240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97" name="Line 974"/>
            <p:cNvSpPr>
              <a:spLocks noChangeShapeType="1"/>
            </p:cNvSpPr>
            <p:nvPr/>
          </p:nvSpPr>
          <p:spPr bwMode="auto">
            <a:xfrm flipV="1">
              <a:off x="660" y="1725"/>
              <a:ext cx="0" cy="240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98" name="Freeform 975"/>
            <p:cNvSpPr>
              <a:spLocks/>
            </p:cNvSpPr>
            <p:nvPr/>
          </p:nvSpPr>
          <p:spPr bwMode="auto">
            <a:xfrm>
              <a:off x="660" y="2340"/>
              <a:ext cx="5735" cy="1520"/>
            </a:xfrm>
            <a:custGeom>
              <a:avLst/>
              <a:gdLst>
                <a:gd name="T0" fmla="*/ 68 w 5735"/>
                <a:gd name="T1" fmla="*/ 0 h 1520"/>
                <a:gd name="T2" fmla="*/ 212 w 5735"/>
                <a:gd name="T3" fmla="*/ 0 h 1520"/>
                <a:gd name="T4" fmla="*/ 357 w 5735"/>
                <a:gd name="T5" fmla="*/ 0 h 1520"/>
                <a:gd name="T6" fmla="*/ 501 w 5735"/>
                <a:gd name="T7" fmla="*/ 8 h 1520"/>
                <a:gd name="T8" fmla="*/ 638 w 5735"/>
                <a:gd name="T9" fmla="*/ 8 h 1520"/>
                <a:gd name="T10" fmla="*/ 782 w 5735"/>
                <a:gd name="T11" fmla="*/ 16 h 1520"/>
                <a:gd name="T12" fmla="*/ 927 w 5735"/>
                <a:gd name="T13" fmla="*/ 23 h 1520"/>
                <a:gd name="T14" fmla="*/ 1071 w 5735"/>
                <a:gd name="T15" fmla="*/ 38 h 1520"/>
                <a:gd name="T16" fmla="*/ 1215 w 5735"/>
                <a:gd name="T17" fmla="*/ 54 h 1520"/>
                <a:gd name="T18" fmla="*/ 1360 w 5735"/>
                <a:gd name="T19" fmla="*/ 69 h 1520"/>
                <a:gd name="T20" fmla="*/ 1504 w 5735"/>
                <a:gd name="T21" fmla="*/ 92 h 1520"/>
                <a:gd name="T22" fmla="*/ 1648 w 5735"/>
                <a:gd name="T23" fmla="*/ 114 h 1520"/>
                <a:gd name="T24" fmla="*/ 1785 w 5735"/>
                <a:gd name="T25" fmla="*/ 145 h 1520"/>
                <a:gd name="T26" fmla="*/ 1929 w 5735"/>
                <a:gd name="T27" fmla="*/ 175 h 1520"/>
                <a:gd name="T28" fmla="*/ 2074 w 5735"/>
                <a:gd name="T29" fmla="*/ 213 h 1520"/>
                <a:gd name="T30" fmla="*/ 2218 w 5735"/>
                <a:gd name="T31" fmla="*/ 251 h 1520"/>
                <a:gd name="T32" fmla="*/ 2362 w 5735"/>
                <a:gd name="T33" fmla="*/ 297 h 1520"/>
                <a:gd name="T34" fmla="*/ 2507 w 5735"/>
                <a:gd name="T35" fmla="*/ 342 h 1520"/>
                <a:gd name="T36" fmla="*/ 2651 w 5735"/>
                <a:gd name="T37" fmla="*/ 388 h 1520"/>
                <a:gd name="T38" fmla="*/ 2795 w 5735"/>
                <a:gd name="T39" fmla="*/ 434 h 1520"/>
                <a:gd name="T40" fmla="*/ 2932 w 5735"/>
                <a:gd name="T41" fmla="*/ 487 h 1520"/>
                <a:gd name="T42" fmla="*/ 3076 w 5735"/>
                <a:gd name="T43" fmla="*/ 532 h 1520"/>
                <a:gd name="T44" fmla="*/ 3221 w 5735"/>
                <a:gd name="T45" fmla="*/ 585 h 1520"/>
                <a:gd name="T46" fmla="*/ 3365 w 5735"/>
                <a:gd name="T47" fmla="*/ 639 h 1520"/>
                <a:gd name="T48" fmla="*/ 3509 w 5735"/>
                <a:gd name="T49" fmla="*/ 692 h 1520"/>
                <a:gd name="T50" fmla="*/ 3654 w 5735"/>
                <a:gd name="T51" fmla="*/ 745 h 1520"/>
                <a:gd name="T52" fmla="*/ 3798 w 5735"/>
                <a:gd name="T53" fmla="*/ 798 h 1520"/>
                <a:gd name="T54" fmla="*/ 3942 w 5735"/>
                <a:gd name="T55" fmla="*/ 851 h 1520"/>
                <a:gd name="T56" fmla="*/ 4079 w 5735"/>
                <a:gd name="T57" fmla="*/ 905 h 1520"/>
                <a:gd name="T58" fmla="*/ 4224 w 5735"/>
                <a:gd name="T59" fmla="*/ 958 h 1520"/>
                <a:gd name="T60" fmla="*/ 4368 w 5735"/>
                <a:gd name="T61" fmla="*/ 1011 h 1520"/>
                <a:gd name="T62" fmla="*/ 4512 w 5735"/>
                <a:gd name="T63" fmla="*/ 1064 h 1520"/>
                <a:gd name="T64" fmla="*/ 4657 w 5735"/>
                <a:gd name="T65" fmla="*/ 1117 h 1520"/>
                <a:gd name="T66" fmla="*/ 4801 w 5735"/>
                <a:gd name="T67" fmla="*/ 1171 h 1520"/>
                <a:gd name="T68" fmla="*/ 4945 w 5735"/>
                <a:gd name="T69" fmla="*/ 1224 h 1520"/>
                <a:gd name="T70" fmla="*/ 5090 w 5735"/>
                <a:gd name="T71" fmla="*/ 1277 h 1520"/>
                <a:gd name="T72" fmla="*/ 5226 w 5735"/>
                <a:gd name="T73" fmla="*/ 1330 h 1520"/>
                <a:gd name="T74" fmla="*/ 5371 w 5735"/>
                <a:gd name="T75" fmla="*/ 1383 h 1520"/>
                <a:gd name="T76" fmla="*/ 5515 w 5735"/>
                <a:gd name="T77" fmla="*/ 1436 h 1520"/>
                <a:gd name="T78" fmla="*/ 5659 w 5735"/>
                <a:gd name="T79" fmla="*/ 1490 h 1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735" h="1520">
                  <a:moveTo>
                    <a:pt x="0" y="0"/>
                  </a:moveTo>
                  <a:lnTo>
                    <a:pt x="68" y="0"/>
                  </a:lnTo>
                  <a:lnTo>
                    <a:pt x="137" y="0"/>
                  </a:lnTo>
                  <a:lnTo>
                    <a:pt x="212" y="0"/>
                  </a:lnTo>
                  <a:lnTo>
                    <a:pt x="281" y="0"/>
                  </a:lnTo>
                  <a:lnTo>
                    <a:pt x="357" y="0"/>
                  </a:lnTo>
                  <a:lnTo>
                    <a:pt x="425" y="8"/>
                  </a:lnTo>
                  <a:lnTo>
                    <a:pt x="501" y="8"/>
                  </a:lnTo>
                  <a:lnTo>
                    <a:pt x="570" y="8"/>
                  </a:lnTo>
                  <a:lnTo>
                    <a:pt x="638" y="8"/>
                  </a:lnTo>
                  <a:lnTo>
                    <a:pt x="714" y="16"/>
                  </a:lnTo>
                  <a:lnTo>
                    <a:pt x="782" y="16"/>
                  </a:lnTo>
                  <a:lnTo>
                    <a:pt x="858" y="23"/>
                  </a:lnTo>
                  <a:lnTo>
                    <a:pt x="927" y="23"/>
                  </a:lnTo>
                  <a:lnTo>
                    <a:pt x="1003" y="31"/>
                  </a:lnTo>
                  <a:lnTo>
                    <a:pt x="1071" y="38"/>
                  </a:lnTo>
                  <a:lnTo>
                    <a:pt x="1147" y="46"/>
                  </a:lnTo>
                  <a:lnTo>
                    <a:pt x="1215" y="54"/>
                  </a:lnTo>
                  <a:lnTo>
                    <a:pt x="1284" y="61"/>
                  </a:lnTo>
                  <a:lnTo>
                    <a:pt x="1360" y="69"/>
                  </a:lnTo>
                  <a:lnTo>
                    <a:pt x="1428" y="76"/>
                  </a:lnTo>
                  <a:lnTo>
                    <a:pt x="1504" y="92"/>
                  </a:lnTo>
                  <a:lnTo>
                    <a:pt x="1572" y="99"/>
                  </a:lnTo>
                  <a:lnTo>
                    <a:pt x="1648" y="114"/>
                  </a:lnTo>
                  <a:lnTo>
                    <a:pt x="1717" y="130"/>
                  </a:lnTo>
                  <a:lnTo>
                    <a:pt x="1785" y="145"/>
                  </a:lnTo>
                  <a:lnTo>
                    <a:pt x="1861" y="160"/>
                  </a:lnTo>
                  <a:lnTo>
                    <a:pt x="1929" y="175"/>
                  </a:lnTo>
                  <a:lnTo>
                    <a:pt x="2005" y="190"/>
                  </a:lnTo>
                  <a:lnTo>
                    <a:pt x="2074" y="213"/>
                  </a:lnTo>
                  <a:lnTo>
                    <a:pt x="2150" y="228"/>
                  </a:lnTo>
                  <a:lnTo>
                    <a:pt x="2218" y="251"/>
                  </a:lnTo>
                  <a:lnTo>
                    <a:pt x="2286" y="274"/>
                  </a:lnTo>
                  <a:lnTo>
                    <a:pt x="2362" y="297"/>
                  </a:lnTo>
                  <a:lnTo>
                    <a:pt x="2431" y="320"/>
                  </a:lnTo>
                  <a:lnTo>
                    <a:pt x="2507" y="342"/>
                  </a:lnTo>
                  <a:lnTo>
                    <a:pt x="2575" y="365"/>
                  </a:lnTo>
                  <a:lnTo>
                    <a:pt x="2651" y="388"/>
                  </a:lnTo>
                  <a:lnTo>
                    <a:pt x="2719" y="411"/>
                  </a:lnTo>
                  <a:lnTo>
                    <a:pt x="2795" y="434"/>
                  </a:lnTo>
                  <a:lnTo>
                    <a:pt x="2864" y="456"/>
                  </a:lnTo>
                  <a:lnTo>
                    <a:pt x="2932" y="487"/>
                  </a:lnTo>
                  <a:lnTo>
                    <a:pt x="3008" y="509"/>
                  </a:lnTo>
                  <a:lnTo>
                    <a:pt x="3076" y="532"/>
                  </a:lnTo>
                  <a:lnTo>
                    <a:pt x="3152" y="563"/>
                  </a:lnTo>
                  <a:lnTo>
                    <a:pt x="3221" y="585"/>
                  </a:lnTo>
                  <a:lnTo>
                    <a:pt x="3297" y="616"/>
                  </a:lnTo>
                  <a:lnTo>
                    <a:pt x="3365" y="639"/>
                  </a:lnTo>
                  <a:lnTo>
                    <a:pt x="3441" y="661"/>
                  </a:lnTo>
                  <a:lnTo>
                    <a:pt x="3509" y="692"/>
                  </a:lnTo>
                  <a:lnTo>
                    <a:pt x="3578" y="715"/>
                  </a:lnTo>
                  <a:lnTo>
                    <a:pt x="3654" y="745"/>
                  </a:lnTo>
                  <a:lnTo>
                    <a:pt x="3722" y="768"/>
                  </a:lnTo>
                  <a:lnTo>
                    <a:pt x="3798" y="798"/>
                  </a:lnTo>
                  <a:lnTo>
                    <a:pt x="3867" y="821"/>
                  </a:lnTo>
                  <a:lnTo>
                    <a:pt x="3942" y="851"/>
                  </a:lnTo>
                  <a:lnTo>
                    <a:pt x="4011" y="874"/>
                  </a:lnTo>
                  <a:lnTo>
                    <a:pt x="4079" y="905"/>
                  </a:lnTo>
                  <a:lnTo>
                    <a:pt x="4155" y="927"/>
                  </a:lnTo>
                  <a:lnTo>
                    <a:pt x="4224" y="958"/>
                  </a:lnTo>
                  <a:lnTo>
                    <a:pt x="4300" y="981"/>
                  </a:lnTo>
                  <a:lnTo>
                    <a:pt x="4368" y="1011"/>
                  </a:lnTo>
                  <a:lnTo>
                    <a:pt x="4444" y="1034"/>
                  </a:lnTo>
                  <a:lnTo>
                    <a:pt x="4512" y="1064"/>
                  </a:lnTo>
                  <a:lnTo>
                    <a:pt x="4588" y="1087"/>
                  </a:lnTo>
                  <a:lnTo>
                    <a:pt x="4657" y="1117"/>
                  </a:lnTo>
                  <a:lnTo>
                    <a:pt x="4725" y="1140"/>
                  </a:lnTo>
                  <a:lnTo>
                    <a:pt x="4801" y="1171"/>
                  </a:lnTo>
                  <a:lnTo>
                    <a:pt x="4869" y="1193"/>
                  </a:lnTo>
                  <a:lnTo>
                    <a:pt x="4945" y="1224"/>
                  </a:lnTo>
                  <a:lnTo>
                    <a:pt x="5014" y="1247"/>
                  </a:lnTo>
                  <a:lnTo>
                    <a:pt x="5090" y="1277"/>
                  </a:lnTo>
                  <a:lnTo>
                    <a:pt x="5158" y="1307"/>
                  </a:lnTo>
                  <a:lnTo>
                    <a:pt x="5226" y="1330"/>
                  </a:lnTo>
                  <a:lnTo>
                    <a:pt x="5302" y="1360"/>
                  </a:lnTo>
                  <a:lnTo>
                    <a:pt x="5371" y="1383"/>
                  </a:lnTo>
                  <a:lnTo>
                    <a:pt x="5447" y="1414"/>
                  </a:lnTo>
                  <a:lnTo>
                    <a:pt x="5515" y="1436"/>
                  </a:lnTo>
                  <a:lnTo>
                    <a:pt x="5591" y="1467"/>
                  </a:lnTo>
                  <a:lnTo>
                    <a:pt x="5659" y="1490"/>
                  </a:lnTo>
                  <a:lnTo>
                    <a:pt x="5735" y="1520"/>
                  </a:lnTo>
                </a:path>
              </a:pathLst>
            </a:custGeom>
            <a:noFill/>
            <a:ln w="23813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099" name="Freeform 976"/>
            <p:cNvSpPr>
              <a:spLocks/>
            </p:cNvSpPr>
            <p:nvPr/>
          </p:nvSpPr>
          <p:spPr bwMode="auto">
            <a:xfrm>
              <a:off x="660" y="1953"/>
              <a:ext cx="5735" cy="1892"/>
            </a:xfrm>
            <a:custGeom>
              <a:avLst/>
              <a:gdLst>
                <a:gd name="T0" fmla="*/ 68 w 5735"/>
                <a:gd name="T1" fmla="*/ 7 h 1892"/>
                <a:gd name="T2" fmla="*/ 212 w 5735"/>
                <a:gd name="T3" fmla="*/ 15 h 1892"/>
                <a:gd name="T4" fmla="*/ 357 w 5735"/>
                <a:gd name="T5" fmla="*/ 30 h 1892"/>
                <a:gd name="T6" fmla="*/ 501 w 5735"/>
                <a:gd name="T7" fmla="*/ 45 h 1892"/>
                <a:gd name="T8" fmla="*/ 638 w 5735"/>
                <a:gd name="T9" fmla="*/ 61 h 1892"/>
                <a:gd name="T10" fmla="*/ 782 w 5735"/>
                <a:gd name="T11" fmla="*/ 91 h 1892"/>
                <a:gd name="T12" fmla="*/ 927 w 5735"/>
                <a:gd name="T13" fmla="*/ 114 h 1892"/>
                <a:gd name="T14" fmla="*/ 1071 w 5735"/>
                <a:gd name="T15" fmla="*/ 152 h 1892"/>
                <a:gd name="T16" fmla="*/ 1215 w 5735"/>
                <a:gd name="T17" fmla="*/ 190 h 1892"/>
                <a:gd name="T18" fmla="*/ 1360 w 5735"/>
                <a:gd name="T19" fmla="*/ 228 h 1892"/>
                <a:gd name="T20" fmla="*/ 1504 w 5735"/>
                <a:gd name="T21" fmla="*/ 273 h 1892"/>
                <a:gd name="T22" fmla="*/ 1648 w 5735"/>
                <a:gd name="T23" fmla="*/ 319 h 1892"/>
                <a:gd name="T24" fmla="*/ 1785 w 5735"/>
                <a:gd name="T25" fmla="*/ 372 h 1892"/>
                <a:gd name="T26" fmla="*/ 1929 w 5735"/>
                <a:gd name="T27" fmla="*/ 418 h 1892"/>
                <a:gd name="T28" fmla="*/ 2074 w 5735"/>
                <a:gd name="T29" fmla="*/ 471 h 1892"/>
                <a:gd name="T30" fmla="*/ 2218 w 5735"/>
                <a:gd name="T31" fmla="*/ 524 h 1892"/>
                <a:gd name="T32" fmla="*/ 2362 w 5735"/>
                <a:gd name="T33" fmla="*/ 577 h 1892"/>
                <a:gd name="T34" fmla="*/ 2507 w 5735"/>
                <a:gd name="T35" fmla="*/ 638 h 1892"/>
                <a:gd name="T36" fmla="*/ 2651 w 5735"/>
                <a:gd name="T37" fmla="*/ 691 h 1892"/>
                <a:gd name="T38" fmla="*/ 2795 w 5735"/>
                <a:gd name="T39" fmla="*/ 745 h 1892"/>
                <a:gd name="T40" fmla="*/ 2932 w 5735"/>
                <a:gd name="T41" fmla="*/ 798 h 1892"/>
                <a:gd name="T42" fmla="*/ 3076 w 5735"/>
                <a:gd name="T43" fmla="*/ 858 h 1892"/>
                <a:gd name="T44" fmla="*/ 3221 w 5735"/>
                <a:gd name="T45" fmla="*/ 912 h 1892"/>
                <a:gd name="T46" fmla="*/ 3365 w 5735"/>
                <a:gd name="T47" fmla="*/ 972 h 1892"/>
                <a:gd name="T48" fmla="*/ 3509 w 5735"/>
                <a:gd name="T49" fmla="*/ 1026 h 1892"/>
                <a:gd name="T50" fmla="*/ 3654 w 5735"/>
                <a:gd name="T51" fmla="*/ 1079 h 1892"/>
                <a:gd name="T52" fmla="*/ 3798 w 5735"/>
                <a:gd name="T53" fmla="*/ 1140 h 1892"/>
                <a:gd name="T54" fmla="*/ 3942 w 5735"/>
                <a:gd name="T55" fmla="*/ 1193 h 1892"/>
                <a:gd name="T56" fmla="*/ 4079 w 5735"/>
                <a:gd name="T57" fmla="*/ 1246 h 1892"/>
                <a:gd name="T58" fmla="*/ 4224 w 5735"/>
                <a:gd name="T59" fmla="*/ 1307 h 1892"/>
                <a:gd name="T60" fmla="*/ 4368 w 5735"/>
                <a:gd name="T61" fmla="*/ 1360 h 1892"/>
                <a:gd name="T62" fmla="*/ 4512 w 5735"/>
                <a:gd name="T63" fmla="*/ 1421 h 1892"/>
                <a:gd name="T64" fmla="*/ 4657 w 5735"/>
                <a:gd name="T65" fmla="*/ 1474 h 1892"/>
                <a:gd name="T66" fmla="*/ 4801 w 5735"/>
                <a:gd name="T67" fmla="*/ 1527 h 1892"/>
                <a:gd name="T68" fmla="*/ 4945 w 5735"/>
                <a:gd name="T69" fmla="*/ 1588 h 1892"/>
                <a:gd name="T70" fmla="*/ 5090 w 5735"/>
                <a:gd name="T71" fmla="*/ 1641 h 1892"/>
                <a:gd name="T72" fmla="*/ 5226 w 5735"/>
                <a:gd name="T73" fmla="*/ 1702 h 1892"/>
                <a:gd name="T74" fmla="*/ 5371 w 5735"/>
                <a:gd name="T75" fmla="*/ 1755 h 1892"/>
                <a:gd name="T76" fmla="*/ 5515 w 5735"/>
                <a:gd name="T77" fmla="*/ 1808 h 1892"/>
                <a:gd name="T78" fmla="*/ 5659 w 5735"/>
                <a:gd name="T79" fmla="*/ 1869 h 1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735" h="1892">
                  <a:moveTo>
                    <a:pt x="0" y="0"/>
                  </a:moveTo>
                  <a:lnTo>
                    <a:pt x="68" y="7"/>
                  </a:lnTo>
                  <a:lnTo>
                    <a:pt x="137" y="7"/>
                  </a:lnTo>
                  <a:lnTo>
                    <a:pt x="212" y="15"/>
                  </a:lnTo>
                  <a:lnTo>
                    <a:pt x="281" y="23"/>
                  </a:lnTo>
                  <a:lnTo>
                    <a:pt x="357" y="30"/>
                  </a:lnTo>
                  <a:lnTo>
                    <a:pt x="425" y="38"/>
                  </a:lnTo>
                  <a:lnTo>
                    <a:pt x="501" y="45"/>
                  </a:lnTo>
                  <a:lnTo>
                    <a:pt x="570" y="53"/>
                  </a:lnTo>
                  <a:lnTo>
                    <a:pt x="638" y="61"/>
                  </a:lnTo>
                  <a:lnTo>
                    <a:pt x="714" y="76"/>
                  </a:lnTo>
                  <a:lnTo>
                    <a:pt x="782" y="91"/>
                  </a:lnTo>
                  <a:lnTo>
                    <a:pt x="858" y="99"/>
                  </a:lnTo>
                  <a:lnTo>
                    <a:pt x="927" y="114"/>
                  </a:lnTo>
                  <a:lnTo>
                    <a:pt x="1003" y="137"/>
                  </a:lnTo>
                  <a:lnTo>
                    <a:pt x="1071" y="152"/>
                  </a:lnTo>
                  <a:lnTo>
                    <a:pt x="1147" y="167"/>
                  </a:lnTo>
                  <a:lnTo>
                    <a:pt x="1215" y="190"/>
                  </a:lnTo>
                  <a:lnTo>
                    <a:pt x="1284" y="205"/>
                  </a:lnTo>
                  <a:lnTo>
                    <a:pt x="1360" y="228"/>
                  </a:lnTo>
                  <a:lnTo>
                    <a:pt x="1428" y="251"/>
                  </a:lnTo>
                  <a:lnTo>
                    <a:pt x="1504" y="273"/>
                  </a:lnTo>
                  <a:lnTo>
                    <a:pt x="1572" y="296"/>
                  </a:lnTo>
                  <a:lnTo>
                    <a:pt x="1648" y="319"/>
                  </a:lnTo>
                  <a:lnTo>
                    <a:pt x="1717" y="342"/>
                  </a:lnTo>
                  <a:lnTo>
                    <a:pt x="1785" y="372"/>
                  </a:lnTo>
                  <a:lnTo>
                    <a:pt x="1861" y="395"/>
                  </a:lnTo>
                  <a:lnTo>
                    <a:pt x="1929" y="418"/>
                  </a:lnTo>
                  <a:lnTo>
                    <a:pt x="2005" y="448"/>
                  </a:lnTo>
                  <a:lnTo>
                    <a:pt x="2074" y="471"/>
                  </a:lnTo>
                  <a:lnTo>
                    <a:pt x="2150" y="501"/>
                  </a:lnTo>
                  <a:lnTo>
                    <a:pt x="2218" y="524"/>
                  </a:lnTo>
                  <a:lnTo>
                    <a:pt x="2286" y="555"/>
                  </a:lnTo>
                  <a:lnTo>
                    <a:pt x="2362" y="577"/>
                  </a:lnTo>
                  <a:lnTo>
                    <a:pt x="2431" y="608"/>
                  </a:lnTo>
                  <a:lnTo>
                    <a:pt x="2507" y="638"/>
                  </a:lnTo>
                  <a:lnTo>
                    <a:pt x="2575" y="661"/>
                  </a:lnTo>
                  <a:lnTo>
                    <a:pt x="2651" y="691"/>
                  </a:lnTo>
                  <a:lnTo>
                    <a:pt x="2719" y="714"/>
                  </a:lnTo>
                  <a:lnTo>
                    <a:pt x="2795" y="745"/>
                  </a:lnTo>
                  <a:lnTo>
                    <a:pt x="2864" y="775"/>
                  </a:lnTo>
                  <a:lnTo>
                    <a:pt x="2932" y="798"/>
                  </a:lnTo>
                  <a:lnTo>
                    <a:pt x="3008" y="828"/>
                  </a:lnTo>
                  <a:lnTo>
                    <a:pt x="3076" y="858"/>
                  </a:lnTo>
                  <a:lnTo>
                    <a:pt x="3152" y="881"/>
                  </a:lnTo>
                  <a:lnTo>
                    <a:pt x="3221" y="912"/>
                  </a:lnTo>
                  <a:lnTo>
                    <a:pt x="3297" y="942"/>
                  </a:lnTo>
                  <a:lnTo>
                    <a:pt x="3365" y="972"/>
                  </a:lnTo>
                  <a:lnTo>
                    <a:pt x="3441" y="995"/>
                  </a:lnTo>
                  <a:lnTo>
                    <a:pt x="3509" y="1026"/>
                  </a:lnTo>
                  <a:lnTo>
                    <a:pt x="3578" y="1056"/>
                  </a:lnTo>
                  <a:lnTo>
                    <a:pt x="3654" y="1079"/>
                  </a:lnTo>
                  <a:lnTo>
                    <a:pt x="3722" y="1109"/>
                  </a:lnTo>
                  <a:lnTo>
                    <a:pt x="3798" y="1140"/>
                  </a:lnTo>
                  <a:lnTo>
                    <a:pt x="3867" y="1162"/>
                  </a:lnTo>
                  <a:lnTo>
                    <a:pt x="3942" y="1193"/>
                  </a:lnTo>
                  <a:lnTo>
                    <a:pt x="4011" y="1223"/>
                  </a:lnTo>
                  <a:lnTo>
                    <a:pt x="4079" y="1246"/>
                  </a:lnTo>
                  <a:lnTo>
                    <a:pt x="4155" y="1276"/>
                  </a:lnTo>
                  <a:lnTo>
                    <a:pt x="4224" y="1307"/>
                  </a:lnTo>
                  <a:lnTo>
                    <a:pt x="4300" y="1337"/>
                  </a:lnTo>
                  <a:lnTo>
                    <a:pt x="4368" y="1360"/>
                  </a:lnTo>
                  <a:lnTo>
                    <a:pt x="4444" y="1390"/>
                  </a:lnTo>
                  <a:lnTo>
                    <a:pt x="4512" y="1421"/>
                  </a:lnTo>
                  <a:lnTo>
                    <a:pt x="4588" y="1444"/>
                  </a:lnTo>
                  <a:lnTo>
                    <a:pt x="4657" y="1474"/>
                  </a:lnTo>
                  <a:lnTo>
                    <a:pt x="4725" y="1504"/>
                  </a:lnTo>
                  <a:lnTo>
                    <a:pt x="4801" y="1527"/>
                  </a:lnTo>
                  <a:lnTo>
                    <a:pt x="4869" y="1558"/>
                  </a:lnTo>
                  <a:lnTo>
                    <a:pt x="4945" y="1588"/>
                  </a:lnTo>
                  <a:lnTo>
                    <a:pt x="5014" y="1618"/>
                  </a:lnTo>
                  <a:lnTo>
                    <a:pt x="5090" y="1641"/>
                  </a:lnTo>
                  <a:lnTo>
                    <a:pt x="5158" y="1672"/>
                  </a:lnTo>
                  <a:lnTo>
                    <a:pt x="5226" y="1702"/>
                  </a:lnTo>
                  <a:lnTo>
                    <a:pt x="5302" y="1725"/>
                  </a:lnTo>
                  <a:lnTo>
                    <a:pt x="5371" y="1755"/>
                  </a:lnTo>
                  <a:lnTo>
                    <a:pt x="5447" y="1785"/>
                  </a:lnTo>
                  <a:lnTo>
                    <a:pt x="5515" y="1808"/>
                  </a:lnTo>
                  <a:lnTo>
                    <a:pt x="5591" y="1839"/>
                  </a:lnTo>
                  <a:lnTo>
                    <a:pt x="5659" y="1869"/>
                  </a:lnTo>
                  <a:lnTo>
                    <a:pt x="5735" y="1892"/>
                  </a:lnTo>
                </a:path>
              </a:pathLst>
            </a:custGeom>
            <a:noFill/>
            <a:ln w="23813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100" name="Rectangle 977"/>
            <p:cNvSpPr>
              <a:spLocks noChangeArrowheads="1"/>
            </p:cNvSpPr>
            <p:nvPr/>
          </p:nvSpPr>
          <p:spPr bwMode="auto">
            <a:xfrm>
              <a:off x="3174" y="4354"/>
              <a:ext cx="85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ru-RU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rPr>
                <a:t>Dose [</a:t>
              </a:r>
              <a:r>
                <a:rPr kumimoji="0" lang="en-US" altLang="ru-RU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rPr>
                <a:t>ph</a:t>
              </a:r>
              <a:r>
                <a:rPr kumimoji="0" lang="en-US" altLang="ru-RU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rPr>
                <a:t>/m</a:t>
              </a:r>
              <a:r>
                <a:rPr kumimoji="0" lang="en-US" altLang="ru-RU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rPr>
                <a:t>]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36101" name="Rectangle 978"/>
            <p:cNvSpPr>
              <a:spLocks noChangeArrowheads="1"/>
            </p:cNvSpPr>
            <p:nvPr/>
          </p:nvSpPr>
          <p:spPr bwMode="auto">
            <a:xfrm rot="16200000">
              <a:off x="-662" y="2783"/>
              <a:ext cx="186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ru-RU" sz="1800" b="0" dirty="0" smtClean="0">
                  <a:solidFill>
                    <a:srgbClr val="000000"/>
                  </a:solidFill>
                  <a:latin typeface="Helvetica" panose="020B0604020202020204" pitchFamily="34" charset="0"/>
                </a:rPr>
                <a:t>Desorption yield </a:t>
              </a:r>
              <a:r>
                <a:rPr lang="en-US" altLang="ru-RU" sz="1800" b="0" i="1" dirty="0" smtClean="0">
                  <a:solidFill>
                    <a:srgbClr val="000000"/>
                  </a:solidFill>
                  <a:latin typeface="Helvetica" panose="020B0604020202020204" pitchFamily="34" charset="0"/>
                </a:rPr>
                <a:t>molecule/</a:t>
              </a:r>
              <a:r>
                <a:rPr lang="en-US" altLang="ru-RU" sz="1800" b="0" i="1" dirty="0" err="1" smtClean="0">
                  <a:solidFill>
                    <a:srgbClr val="000000"/>
                  </a:solidFill>
                  <a:latin typeface="Helvetica" panose="020B0604020202020204" pitchFamily="34" charset="0"/>
                </a:rPr>
                <a:t>ph</a:t>
              </a:r>
              <a:endParaRPr kumimoji="0" lang="ru-RU" altLang="ru-RU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136102" name="Freeform 979"/>
            <p:cNvSpPr>
              <a:spLocks/>
            </p:cNvSpPr>
            <p:nvPr/>
          </p:nvSpPr>
          <p:spPr bwMode="auto">
            <a:xfrm>
              <a:off x="660" y="2736"/>
              <a:ext cx="5735" cy="1139"/>
            </a:xfrm>
            <a:custGeom>
              <a:avLst/>
              <a:gdLst>
                <a:gd name="T0" fmla="*/ 68 w 5735"/>
                <a:gd name="T1" fmla="*/ 0 h 1139"/>
                <a:gd name="T2" fmla="*/ 212 w 5735"/>
                <a:gd name="T3" fmla="*/ 0 h 1139"/>
                <a:gd name="T4" fmla="*/ 357 w 5735"/>
                <a:gd name="T5" fmla="*/ 0 h 1139"/>
                <a:gd name="T6" fmla="*/ 501 w 5735"/>
                <a:gd name="T7" fmla="*/ 0 h 1139"/>
                <a:gd name="T8" fmla="*/ 638 w 5735"/>
                <a:gd name="T9" fmla="*/ 0 h 1139"/>
                <a:gd name="T10" fmla="*/ 782 w 5735"/>
                <a:gd name="T11" fmla="*/ 7 h 1139"/>
                <a:gd name="T12" fmla="*/ 927 w 5735"/>
                <a:gd name="T13" fmla="*/ 7 h 1139"/>
                <a:gd name="T14" fmla="*/ 1071 w 5735"/>
                <a:gd name="T15" fmla="*/ 7 h 1139"/>
                <a:gd name="T16" fmla="*/ 1215 w 5735"/>
                <a:gd name="T17" fmla="*/ 7 h 1139"/>
                <a:gd name="T18" fmla="*/ 1360 w 5735"/>
                <a:gd name="T19" fmla="*/ 15 h 1139"/>
                <a:gd name="T20" fmla="*/ 1504 w 5735"/>
                <a:gd name="T21" fmla="*/ 22 h 1139"/>
                <a:gd name="T22" fmla="*/ 1648 w 5735"/>
                <a:gd name="T23" fmla="*/ 30 h 1139"/>
                <a:gd name="T24" fmla="*/ 1785 w 5735"/>
                <a:gd name="T25" fmla="*/ 38 h 1139"/>
                <a:gd name="T26" fmla="*/ 1929 w 5735"/>
                <a:gd name="T27" fmla="*/ 45 h 1139"/>
                <a:gd name="T28" fmla="*/ 2074 w 5735"/>
                <a:gd name="T29" fmla="*/ 60 h 1139"/>
                <a:gd name="T30" fmla="*/ 2218 w 5735"/>
                <a:gd name="T31" fmla="*/ 75 h 1139"/>
                <a:gd name="T32" fmla="*/ 2362 w 5735"/>
                <a:gd name="T33" fmla="*/ 98 h 1139"/>
                <a:gd name="T34" fmla="*/ 2507 w 5735"/>
                <a:gd name="T35" fmla="*/ 121 h 1139"/>
                <a:gd name="T36" fmla="*/ 2651 w 5735"/>
                <a:gd name="T37" fmla="*/ 151 h 1139"/>
                <a:gd name="T38" fmla="*/ 2795 w 5735"/>
                <a:gd name="T39" fmla="*/ 182 h 1139"/>
                <a:gd name="T40" fmla="*/ 2932 w 5735"/>
                <a:gd name="T41" fmla="*/ 212 h 1139"/>
                <a:gd name="T42" fmla="*/ 3076 w 5735"/>
                <a:gd name="T43" fmla="*/ 250 h 1139"/>
                <a:gd name="T44" fmla="*/ 3221 w 5735"/>
                <a:gd name="T45" fmla="*/ 296 h 1139"/>
                <a:gd name="T46" fmla="*/ 3365 w 5735"/>
                <a:gd name="T47" fmla="*/ 334 h 1139"/>
                <a:gd name="T48" fmla="*/ 3509 w 5735"/>
                <a:gd name="T49" fmla="*/ 379 h 1139"/>
                <a:gd name="T50" fmla="*/ 3654 w 5735"/>
                <a:gd name="T51" fmla="*/ 425 h 1139"/>
                <a:gd name="T52" fmla="*/ 3798 w 5735"/>
                <a:gd name="T53" fmla="*/ 471 h 1139"/>
                <a:gd name="T54" fmla="*/ 3942 w 5735"/>
                <a:gd name="T55" fmla="*/ 516 h 1139"/>
                <a:gd name="T56" fmla="*/ 4079 w 5735"/>
                <a:gd name="T57" fmla="*/ 569 h 1139"/>
                <a:gd name="T58" fmla="*/ 4224 w 5735"/>
                <a:gd name="T59" fmla="*/ 615 h 1139"/>
                <a:gd name="T60" fmla="*/ 4368 w 5735"/>
                <a:gd name="T61" fmla="*/ 668 h 1139"/>
                <a:gd name="T62" fmla="*/ 4512 w 5735"/>
                <a:gd name="T63" fmla="*/ 714 h 1139"/>
                <a:gd name="T64" fmla="*/ 4657 w 5735"/>
                <a:gd name="T65" fmla="*/ 767 h 1139"/>
                <a:gd name="T66" fmla="*/ 4801 w 5735"/>
                <a:gd name="T67" fmla="*/ 813 h 1139"/>
                <a:gd name="T68" fmla="*/ 4945 w 5735"/>
                <a:gd name="T69" fmla="*/ 866 h 1139"/>
                <a:gd name="T70" fmla="*/ 5090 w 5735"/>
                <a:gd name="T71" fmla="*/ 911 h 1139"/>
                <a:gd name="T72" fmla="*/ 5226 w 5735"/>
                <a:gd name="T73" fmla="*/ 964 h 1139"/>
                <a:gd name="T74" fmla="*/ 5371 w 5735"/>
                <a:gd name="T75" fmla="*/ 1018 h 1139"/>
                <a:gd name="T76" fmla="*/ 5515 w 5735"/>
                <a:gd name="T77" fmla="*/ 1063 h 1139"/>
                <a:gd name="T78" fmla="*/ 5659 w 5735"/>
                <a:gd name="T79" fmla="*/ 1116 h 1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735" h="1139">
                  <a:moveTo>
                    <a:pt x="0" y="0"/>
                  </a:moveTo>
                  <a:lnTo>
                    <a:pt x="68" y="0"/>
                  </a:lnTo>
                  <a:lnTo>
                    <a:pt x="137" y="0"/>
                  </a:lnTo>
                  <a:lnTo>
                    <a:pt x="212" y="0"/>
                  </a:lnTo>
                  <a:lnTo>
                    <a:pt x="281" y="0"/>
                  </a:lnTo>
                  <a:lnTo>
                    <a:pt x="357" y="0"/>
                  </a:lnTo>
                  <a:lnTo>
                    <a:pt x="425" y="0"/>
                  </a:lnTo>
                  <a:lnTo>
                    <a:pt x="501" y="0"/>
                  </a:lnTo>
                  <a:lnTo>
                    <a:pt x="570" y="0"/>
                  </a:lnTo>
                  <a:lnTo>
                    <a:pt x="638" y="0"/>
                  </a:lnTo>
                  <a:lnTo>
                    <a:pt x="714" y="0"/>
                  </a:lnTo>
                  <a:lnTo>
                    <a:pt x="782" y="7"/>
                  </a:lnTo>
                  <a:lnTo>
                    <a:pt x="858" y="7"/>
                  </a:lnTo>
                  <a:lnTo>
                    <a:pt x="927" y="7"/>
                  </a:lnTo>
                  <a:lnTo>
                    <a:pt x="1003" y="7"/>
                  </a:lnTo>
                  <a:lnTo>
                    <a:pt x="1071" y="7"/>
                  </a:lnTo>
                  <a:lnTo>
                    <a:pt x="1147" y="7"/>
                  </a:lnTo>
                  <a:lnTo>
                    <a:pt x="1215" y="7"/>
                  </a:lnTo>
                  <a:lnTo>
                    <a:pt x="1284" y="15"/>
                  </a:lnTo>
                  <a:lnTo>
                    <a:pt x="1360" y="15"/>
                  </a:lnTo>
                  <a:lnTo>
                    <a:pt x="1428" y="15"/>
                  </a:lnTo>
                  <a:lnTo>
                    <a:pt x="1504" y="22"/>
                  </a:lnTo>
                  <a:lnTo>
                    <a:pt x="1572" y="22"/>
                  </a:lnTo>
                  <a:lnTo>
                    <a:pt x="1648" y="30"/>
                  </a:lnTo>
                  <a:lnTo>
                    <a:pt x="1717" y="30"/>
                  </a:lnTo>
                  <a:lnTo>
                    <a:pt x="1785" y="38"/>
                  </a:lnTo>
                  <a:lnTo>
                    <a:pt x="1861" y="38"/>
                  </a:lnTo>
                  <a:lnTo>
                    <a:pt x="1929" y="45"/>
                  </a:lnTo>
                  <a:lnTo>
                    <a:pt x="2005" y="53"/>
                  </a:lnTo>
                  <a:lnTo>
                    <a:pt x="2074" y="60"/>
                  </a:lnTo>
                  <a:lnTo>
                    <a:pt x="2150" y="68"/>
                  </a:lnTo>
                  <a:lnTo>
                    <a:pt x="2218" y="75"/>
                  </a:lnTo>
                  <a:lnTo>
                    <a:pt x="2286" y="91"/>
                  </a:lnTo>
                  <a:lnTo>
                    <a:pt x="2362" y="98"/>
                  </a:lnTo>
                  <a:lnTo>
                    <a:pt x="2431" y="106"/>
                  </a:lnTo>
                  <a:lnTo>
                    <a:pt x="2507" y="121"/>
                  </a:lnTo>
                  <a:lnTo>
                    <a:pt x="2575" y="136"/>
                  </a:lnTo>
                  <a:lnTo>
                    <a:pt x="2651" y="151"/>
                  </a:lnTo>
                  <a:lnTo>
                    <a:pt x="2719" y="167"/>
                  </a:lnTo>
                  <a:lnTo>
                    <a:pt x="2795" y="182"/>
                  </a:lnTo>
                  <a:lnTo>
                    <a:pt x="2864" y="197"/>
                  </a:lnTo>
                  <a:lnTo>
                    <a:pt x="2932" y="212"/>
                  </a:lnTo>
                  <a:lnTo>
                    <a:pt x="3008" y="235"/>
                  </a:lnTo>
                  <a:lnTo>
                    <a:pt x="3076" y="250"/>
                  </a:lnTo>
                  <a:lnTo>
                    <a:pt x="3152" y="273"/>
                  </a:lnTo>
                  <a:lnTo>
                    <a:pt x="3221" y="296"/>
                  </a:lnTo>
                  <a:lnTo>
                    <a:pt x="3297" y="311"/>
                  </a:lnTo>
                  <a:lnTo>
                    <a:pt x="3365" y="334"/>
                  </a:lnTo>
                  <a:lnTo>
                    <a:pt x="3441" y="357"/>
                  </a:lnTo>
                  <a:lnTo>
                    <a:pt x="3509" y="379"/>
                  </a:lnTo>
                  <a:lnTo>
                    <a:pt x="3578" y="402"/>
                  </a:lnTo>
                  <a:lnTo>
                    <a:pt x="3654" y="425"/>
                  </a:lnTo>
                  <a:lnTo>
                    <a:pt x="3722" y="448"/>
                  </a:lnTo>
                  <a:lnTo>
                    <a:pt x="3798" y="471"/>
                  </a:lnTo>
                  <a:lnTo>
                    <a:pt x="3867" y="493"/>
                  </a:lnTo>
                  <a:lnTo>
                    <a:pt x="3942" y="516"/>
                  </a:lnTo>
                  <a:lnTo>
                    <a:pt x="4011" y="539"/>
                  </a:lnTo>
                  <a:lnTo>
                    <a:pt x="4079" y="569"/>
                  </a:lnTo>
                  <a:lnTo>
                    <a:pt x="4155" y="592"/>
                  </a:lnTo>
                  <a:lnTo>
                    <a:pt x="4224" y="615"/>
                  </a:lnTo>
                  <a:lnTo>
                    <a:pt x="4300" y="638"/>
                  </a:lnTo>
                  <a:lnTo>
                    <a:pt x="4368" y="668"/>
                  </a:lnTo>
                  <a:lnTo>
                    <a:pt x="4444" y="691"/>
                  </a:lnTo>
                  <a:lnTo>
                    <a:pt x="4512" y="714"/>
                  </a:lnTo>
                  <a:lnTo>
                    <a:pt x="4588" y="737"/>
                  </a:lnTo>
                  <a:lnTo>
                    <a:pt x="4657" y="767"/>
                  </a:lnTo>
                  <a:lnTo>
                    <a:pt x="4725" y="790"/>
                  </a:lnTo>
                  <a:lnTo>
                    <a:pt x="4801" y="813"/>
                  </a:lnTo>
                  <a:lnTo>
                    <a:pt x="4869" y="843"/>
                  </a:lnTo>
                  <a:lnTo>
                    <a:pt x="4945" y="866"/>
                  </a:lnTo>
                  <a:lnTo>
                    <a:pt x="5014" y="889"/>
                  </a:lnTo>
                  <a:lnTo>
                    <a:pt x="5090" y="911"/>
                  </a:lnTo>
                  <a:lnTo>
                    <a:pt x="5158" y="942"/>
                  </a:lnTo>
                  <a:lnTo>
                    <a:pt x="5226" y="964"/>
                  </a:lnTo>
                  <a:lnTo>
                    <a:pt x="5302" y="987"/>
                  </a:lnTo>
                  <a:lnTo>
                    <a:pt x="5371" y="1018"/>
                  </a:lnTo>
                  <a:lnTo>
                    <a:pt x="5447" y="1040"/>
                  </a:lnTo>
                  <a:lnTo>
                    <a:pt x="5515" y="1063"/>
                  </a:lnTo>
                  <a:lnTo>
                    <a:pt x="5591" y="1094"/>
                  </a:lnTo>
                  <a:lnTo>
                    <a:pt x="5659" y="1116"/>
                  </a:lnTo>
                  <a:lnTo>
                    <a:pt x="5735" y="1139"/>
                  </a:lnTo>
                </a:path>
              </a:pathLst>
            </a:custGeom>
            <a:noFill/>
            <a:ln w="23813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cxnSp>
        <p:nvCxnSpPr>
          <p:cNvPr id="6" name="Прямая со стрелкой 5"/>
          <p:cNvCxnSpPr/>
          <p:nvPr/>
        </p:nvCxnSpPr>
        <p:spPr bwMode="auto">
          <a:xfrm>
            <a:off x="9674588" y="5339220"/>
            <a:ext cx="35478" cy="1162301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4962260" y="6381153"/>
            <a:ext cx="511281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~2000 A*h</a:t>
            </a:r>
          </a:p>
          <a:p>
            <a:pPr algn="r"/>
            <a:r>
              <a:rPr lang="en-US" dirty="0" smtClean="0"/>
              <a:t>Taking into account conditioning, </a:t>
            </a:r>
            <a:r>
              <a:rPr lang="en-US" dirty="0"/>
              <a:t>~ </a:t>
            </a:r>
            <a:r>
              <a:rPr lang="en-US" dirty="0" smtClean="0"/>
              <a:t>6 months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42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87"/>
          <p:cNvSpPr>
            <a:spLocks noChangeArrowheads="1"/>
          </p:cNvSpPr>
          <p:nvPr/>
        </p:nvSpPr>
        <p:spPr bwMode="auto">
          <a:xfrm>
            <a:off x="-84742" y="414408"/>
            <a:ext cx="272415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1000125" eaLnBrk="1" hangingPunct="1">
              <a:spcBef>
                <a:spcPct val="0"/>
              </a:spcBef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BINP</a:t>
            </a:r>
            <a:endParaRPr lang="ru-RU" sz="1400" dirty="0">
              <a:solidFill>
                <a:srgbClr val="000000"/>
              </a:solidFill>
              <a:latin typeface="Arial" charset="0"/>
            </a:endParaRPr>
          </a:p>
          <a:p>
            <a:pPr defTabSz="1000125" eaLnBrk="1" hangingPunct="1">
              <a:spcBef>
                <a:spcPct val="0"/>
              </a:spcBef>
            </a:pPr>
            <a:endParaRPr lang="ru-RU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94659" name="Freeform 92"/>
          <p:cNvSpPr>
            <a:spLocks noEditPoints="1"/>
          </p:cNvSpPr>
          <p:nvPr/>
        </p:nvSpPr>
        <p:spPr bwMode="auto">
          <a:xfrm>
            <a:off x="322037" y="64883"/>
            <a:ext cx="752475" cy="904875"/>
          </a:xfrm>
          <a:custGeom>
            <a:avLst/>
            <a:gdLst>
              <a:gd name="T0" fmla="*/ 333375 w 79"/>
              <a:gd name="T1" fmla="*/ 504825 h 95"/>
              <a:gd name="T2" fmla="*/ 38100 w 79"/>
              <a:gd name="T3" fmla="*/ 285750 h 95"/>
              <a:gd name="T4" fmla="*/ 314325 w 79"/>
              <a:gd name="T5" fmla="*/ 428625 h 95"/>
              <a:gd name="T6" fmla="*/ 285750 w 79"/>
              <a:gd name="T7" fmla="*/ 323850 h 95"/>
              <a:gd name="T8" fmla="*/ 352425 w 79"/>
              <a:gd name="T9" fmla="*/ 400050 h 95"/>
              <a:gd name="T10" fmla="*/ 371475 w 79"/>
              <a:gd name="T11" fmla="*/ 0 h 95"/>
              <a:gd name="T12" fmla="*/ 409575 w 79"/>
              <a:gd name="T13" fmla="*/ 390525 h 95"/>
              <a:gd name="T14" fmla="*/ 523875 w 79"/>
              <a:gd name="T15" fmla="*/ 238125 h 95"/>
              <a:gd name="T16" fmla="*/ 447675 w 79"/>
              <a:gd name="T17" fmla="*/ 419100 h 95"/>
              <a:gd name="T18" fmla="*/ 695325 w 79"/>
              <a:gd name="T19" fmla="*/ 257175 h 95"/>
              <a:gd name="T20" fmla="*/ 428625 w 79"/>
              <a:gd name="T21" fmla="*/ 504825 h 95"/>
              <a:gd name="T22" fmla="*/ 333375 w 79"/>
              <a:gd name="T23" fmla="*/ 504825 h 95"/>
              <a:gd name="T24" fmla="*/ 752475 w 79"/>
              <a:gd name="T25" fmla="*/ 800100 h 95"/>
              <a:gd name="T26" fmla="*/ 590550 w 79"/>
              <a:gd name="T27" fmla="*/ 542925 h 95"/>
              <a:gd name="T28" fmla="*/ 628650 w 79"/>
              <a:gd name="T29" fmla="*/ 542925 h 95"/>
              <a:gd name="T30" fmla="*/ 752475 w 79"/>
              <a:gd name="T31" fmla="*/ 742950 h 95"/>
              <a:gd name="T32" fmla="*/ 752475 w 79"/>
              <a:gd name="T33" fmla="*/ 800100 h 95"/>
              <a:gd name="T34" fmla="*/ 723900 w 79"/>
              <a:gd name="T35" fmla="*/ 895350 h 95"/>
              <a:gd name="T36" fmla="*/ 523875 w 79"/>
              <a:gd name="T37" fmla="*/ 590550 h 95"/>
              <a:gd name="T38" fmla="*/ 161925 w 79"/>
              <a:gd name="T39" fmla="*/ 590550 h 95"/>
              <a:gd name="T40" fmla="*/ 0 w 79"/>
              <a:gd name="T41" fmla="*/ 333375 h 95"/>
              <a:gd name="T42" fmla="*/ 28575 w 79"/>
              <a:gd name="T43" fmla="*/ 333375 h 95"/>
              <a:gd name="T44" fmla="*/ 200025 w 79"/>
              <a:gd name="T45" fmla="*/ 533400 h 95"/>
              <a:gd name="T46" fmla="*/ 552450 w 79"/>
              <a:gd name="T47" fmla="*/ 533400 h 95"/>
              <a:gd name="T48" fmla="*/ 752475 w 79"/>
              <a:gd name="T49" fmla="*/ 847725 h 95"/>
              <a:gd name="T50" fmla="*/ 752475 w 79"/>
              <a:gd name="T51" fmla="*/ 895350 h 95"/>
              <a:gd name="T52" fmla="*/ 723900 w 79"/>
              <a:gd name="T53" fmla="*/ 895350 h 95"/>
              <a:gd name="T54" fmla="*/ 638175 w 79"/>
              <a:gd name="T55" fmla="*/ 895350 h 95"/>
              <a:gd name="T56" fmla="*/ 495300 w 79"/>
              <a:gd name="T57" fmla="*/ 657225 h 95"/>
              <a:gd name="T58" fmla="*/ 200025 w 79"/>
              <a:gd name="T59" fmla="*/ 657225 h 95"/>
              <a:gd name="T60" fmla="*/ 171450 w 79"/>
              <a:gd name="T61" fmla="*/ 628650 h 95"/>
              <a:gd name="T62" fmla="*/ 504825 w 79"/>
              <a:gd name="T63" fmla="*/ 628650 h 95"/>
              <a:gd name="T64" fmla="*/ 676275 w 79"/>
              <a:gd name="T65" fmla="*/ 895350 h 95"/>
              <a:gd name="T66" fmla="*/ 638175 w 79"/>
              <a:gd name="T67" fmla="*/ 895350 h 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79"/>
              <a:gd name="T103" fmla="*/ 0 h 95"/>
              <a:gd name="T104" fmla="*/ 79 w 79"/>
              <a:gd name="T105" fmla="*/ 95 h 9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79" h="95">
                <a:moveTo>
                  <a:pt x="35" y="53"/>
                </a:moveTo>
                <a:lnTo>
                  <a:pt x="4" y="30"/>
                </a:lnTo>
                <a:lnTo>
                  <a:pt x="33" y="45"/>
                </a:lnTo>
                <a:lnTo>
                  <a:pt x="30" y="34"/>
                </a:lnTo>
                <a:lnTo>
                  <a:pt x="37" y="42"/>
                </a:lnTo>
                <a:lnTo>
                  <a:pt x="39" y="0"/>
                </a:lnTo>
                <a:lnTo>
                  <a:pt x="43" y="41"/>
                </a:lnTo>
                <a:lnTo>
                  <a:pt x="55" y="25"/>
                </a:lnTo>
                <a:lnTo>
                  <a:pt x="47" y="44"/>
                </a:lnTo>
                <a:lnTo>
                  <a:pt x="73" y="27"/>
                </a:lnTo>
                <a:lnTo>
                  <a:pt x="45" y="53"/>
                </a:lnTo>
                <a:cubicBezTo>
                  <a:pt x="42" y="53"/>
                  <a:pt x="38" y="53"/>
                  <a:pt x="35" y="53"/>
                </a:cubicBezTo>
                <a:close/>
                <a:moveTo>
                  <a:pt x="79" y="84"/>
                </a:moveTo>
                <a:lnTo>
                  <a:pt x="62" y="57"/>
                </a:lnTo>
                <a:lnTo>
                  <a:pt x="66" y="57"/>
                </a:lnTo>
                <a:lnTo>
                  <a:pt x="79" y="78"/>
                </a:lnTo>
                <a:lnTo>
                  <a:pt x="79" y="84"/>
                </a:lnTo>
                <a:close/>
                <a:moveTo>
                  <a:pt x="76" y="94"/>
                </a:moveTo>
                <a:lnTo>
                  <a:pt x="55" y="62"/>
                </a:lnTo>
                <a:lnTo>
                  <a:pt x="17" y="62"/>
                </a:lnTo>
                <a:lnTo>
                  <a:pt x="0" y="35"/>
                </a:lnTo>
                <a:lnTo>
                  <a:pt x="3" y="35"/>
                </a:lnTo>
                <a:lnTo>
                  <a:pt x="21" y="56"/>
                </a:lnTo>
                <a:lnTo>
                  <a:pt x="58" y="56"/>
                </a:lnTo>
                <a:lnTo>
                  <a:pt x="79" y="89"/>
                </a:lnTo>
                <a:lnTo>
                  <a:pt x="79" y="94"/>
                </a:lnTo>
                <a:cubicBezTo>
                  <a:pt x="79" y="95"/>
                  <a:pt x="76" y="94"/>
                  <a:pt x="76" y="94"/>
                </a:cubicBezTo>
                <a:close/>
                <a:moveTo>
                  <a:pt x="67" y="94"/>
                </a:moveTo>
                <a:lnTo>
                  <a:pt x="52" y="69"/>
                </a:lnTo>
                <a:lnTo>
                  <a:pt x="21" y="69"/>
                </a:lnTo>
                <a:lnTo>
                  <a:pt x="18" y="66"/>
                </a:lnTo>
                <a:lnTo>
                  <a:pt x="53" y="66"/>
                </a:lnTo>
                <a:lnTo>
                  <a:pt x="71" y="94"/>
                </a:lnTo>
                <a:cubicBezTo>
                  <a:pt x="70" y="94"/>
                  <a:pt x="69" y="94"/>
                  <a:pt x="67" y="9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endParaRPr 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129739" y="159048"/>
            <a:ext cx="65307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dirty="0" smtClean="0">
                <a:solidFill>
                  <a:srgbClr val="4F3EF2"/>
                </a:solidFill>
              </a:rPr>
              <a:t>Gas density profile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Rectangle 209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1" name="Объект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5433111"/>
              </p:ext>
            </p:extLst>
          </p:nvPr>
        </p:nvGraphicFramePr>
        <p:xfrm>
          <a:off x="773426" y="2881443"/>
          <a:ext cx="8739188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6828" name="Equation" r:id="rId3" imgW="5422680" imgH="647640" progId="Equation.3">
                  <p:embed/>
                </p:oleObj>
              </mc:Choice>
              <mc:Fallback>
                <p:oleObj name="Equation" r:id="rId3" imgW="5422680" imgH="647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426" y="2881443"/>
                        <a:ext cx="8739188" cy="1041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20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>
          <a:xfrm>
            <a:off x="9080617" y="6840971"/>
            <a:ext cx="1313111" cy="379796"/>
          </a:xfrm>
        </p:spPr>
        <p:txBody>
          <a:bodyPr/>
          <a:lstStyle/>
          <a:p>
            <a:fld id="{ACD99A16-143D-48D6-8F70-5A6CCC97A385}" type="slidenum">
              <a:rPr lang="en-US" sz="1600" smtClean="0">
                <a:solidFill>
                  <a:srgbClr val="141DD0"/>
                </a:solidFill>
              </a:rPr>
              <a:pPr/>
              <a:t>6</a:t>
            </a:fld>
            <a:endParaRPr lang="en-US" sz="1600" dirty="0">
              <a:solidFill>
                <a:srgbClr val="141DD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90614" y="2532492"/>
            <a:ext cx="1832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>&lt; 30 l/s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Limited by </a:t>
            </a:r>
            <a:r>
              <a:rPr lang="en-US" i="1" dirty="0" err="1" smtClean="0">
                <a:solidFill>
                  <a:srgbClr val="000000"/>
                </a:solidFill>
              </a:rPr>
              <a:t>u</a:t>
            </a:r>
            <a:r>
              <a:rPr lang="en-US" i="1" baseline="-25000" dirty="0" err="1" smtClean="0">
                <a:solidFill>
                  <a:srgbClr val="000000"/>
                </a:solidFill>
              </a:rPr>
              <a:t>i</a:t>
            </a:r>
            <a:endParaRPr lang="ru-RU" i="1" baseline="-25000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87207" y="2995425"/>
            <a:ext cx="1471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</a:t>
            </a:r>
            <a:r>
              <a:rPr lang="en-US" dirty="0" smtClean="0"/>
              <a:t>0 - 500</a:t>
            </a:r>
            <a:r>
              <a:rPr lang="ru-RU" dirty="0" smtClean="0"/>
              <a:t> </a:t>
            </a:r>
            <a:r>
              <a:rPr lang="en-US" dirty="0" smtClean="0"/>
              <a:t>l/s</a:t>
            </a:r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8133790" y="2992554"/>
            <a:ext cx="1303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10</a:t>
            </a:r>
            <a:r>
              <a:rPr lang="en-US" dirty="0" smtClean="0"/>
              <a:t>000</a:t>
            </a:r>
            <a:r>
              <a:rPr lang="ru-RU" dirty="0" smtClean="0"/>
              <a:t> </a:t>
            </a:r>
            <a:r>
              <a:rPr lang="en-US" dirty="0" smtClean="0"/>
              <a:t>l/s</a:t>
            </a:r>
            <a:endParaRPr lang="ru-RU" dirty="0"/>
          </a:p>
        </p:txBody>
      </p:sp>
      <p:grpSp>
        <p:nvGrpSpPr>
          <p:cNvPr id="43" name="Группа 42"/>
          <p:cNvGrpSpPr/>
          <p:nvPr/>
        </p:nvGrpSpPr>
        <p:grpSpPr>
          <a:xfrm>
            <a:off x="1483722" y="950895"/>
            <a:ext cx="8028892" cy="1185631"/>
            <a:chOff x="518562" y="875862"/>
            <a:chExt cx="8028892" cy="1185631"/>
          </a:xfrm>
        </p:grpSpPr>
        <p:cxnSp>
          <p:nvCxnSpPr>
            <p:cNvPr id="44" name="Прямая со стрелкой 43"/>
            <p:cNvCxnSpPr/>
            <p:nvPr/>
          </p:nvCxnSpPr>
          <p:spPr>
            <a:xfrm flipV="1">
              <a:off x="518562" y="1376230"/>
              <a:ext cx="8028892" cy="36004"/>
            </a:xfrm>
            <a:prstGeom prst="straightConnector1">
              <a:avLst/>
            </a:prstGeom>
            <a:ln w="34925">
              <a:solidFill>
                <a:srgbClr val="141DD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8148216" y="955038"/>
              <a:ext cx="2984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</a:t>
              </a:r>
              <a:endParaRPr lang="ru-RU" dirty="0"/>
            </a:p>
          </p:txBody>
        </p:sp>
        <p:cxnSp>
          <p:nvCxnSpPr>
            <p:cNvPr id="46" name="Прямая со стрелкой 45"/>
            <p:cNvCxnSpPr/>
            <p:nvPr/>
          </p:nvCxnSpPr>
          <p:spPr bwMode="auto">
            <a:xfrm flipH="1">
              <a:off x="2048695" y="1412234"/>
              <a:ext cx="9017" cy="28937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Прямая со стрелкой 46"/>
            <p:cNvCxnSpPr/>
            <p:nvPr/>
          </p:nvCxnSpPr>
          <p:spPr bwMode="auto">
            <a:xfrm>
              <a:off x="4336869" y="1408163"/>
              <a:ext cx="3797" cy="26670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Прямая со стрелкой 47"/>
            <p:cNvCxnSpPr/>
            <p:nvPr/>
          </p:nvCxnSpPr>
          <p:spPr bwMode="auto">
            <a:xfrm>
              <a:off x="6860636" y="1408163"/>
              <a:ext cx="0" cy="30678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9" name="TextBox 48"/>
            <p:cNvSpPr txBox="1"/>
            <p:nvPr/>
          </p:nvSpPr>
          <p:spPr>
            <a:xfrm>
              <a:off x="1803748" y="1631708"/>
              <a:ext cx="5645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</a:t>
              </a:r>
              <a:r>
                <a:rPr lang="en-US" baseline="-25000" dirty="0" smtClean="0"/>
                <a:t>p-1</a:t>
              </a:r>
              <a:endParaRPr lang="ru-RU" baseline="-250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155772" y="1631708"/>
              <a:ext cx="4219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S</a:t>
              </a:r>
              <a:r>
                <a:rPr lang="en-US" baseline="-25000" dirty="0" err="1" smtClean="0"/>
                <a:t>p</a:t>
              </a:r>
              <a:endParaRPr lang="ru-RU" baseline="-250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597530" y="1661383"/>
              <a:ext cx="6046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</a:t>
              </a:r>
              <a:r>
                <a:rPr lang="en-US" baseline="-25000" dirty="0" smtClean="0"/>
                <a:t>p+1</a:t>
              </a:r>
              <a:endParaRPr lang="ru-RU" baseline="-250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818838" y="875862"/>
              <a:ext cx="5357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</a:t>
              </a:r>
              <a:r>
                <a:rPr lang="en-US" baseline="-25000" dirty="0" smtClean="0"/>
                <a:t>p-1</a:t>
              </a:r>
              <a:endParaRPr lang="ru-RU" baseline="-250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144138" y="892274"/>
              <a:ext cx="3930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z</a:t>
              </a:r>
              <a:r>
                <a:rPr lang="en-US" baseline="-25000" dirty="0" err="1" smtClean="0"/>
                <a:t>p</a:t>
              </a:r>
              <a:endParaRPr lang="ru-RU" baseline="-250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572737" y="899311"/>
              <a:ext cx="5757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</a:t>
              </a:r>
              <a:r>
                <a:rPr lang="en-US" baseline="-25000" dirty="0" smtClean="0"/>
                <a:t>p+1</a:t>
              </a:r>
              <a:endParaRPr lang="ru-RU" baseline="-25000" dirty="0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3998446" y="3985295"/>
            <a:ext cx="13035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Lumped pumps</a:t>
            </a:r>
            <a:endParaRPr lang="ru-RU" dirty="0"/>
          </a:p>
        </p:txBody>
      </p:sp>
      <p:sp>
        <p:nvSpPr>
          <p:cNvPr id="42" name="TextBox 41"/>
          <p:cNvSpPr txBox="1"/>
          <p:nvPr/>
        </p:nvSpPr>
        <p:spPr>
          <a:xfrm>
            <a:off x="6188038" y="3832554"/>
            <a:ext cx="1471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Distributed pump</a:t>
            </a:r>
            <a:endParaRPr lang="ru-RU" dirty="0"/>
          </a:p>
        </p:txBody>
      </p:sp>
      <p:sp>
        <p:nvSpPr>
          <p:cNvPr id="56" name="TextBox 55"/>
          <p:cNvSpPr txBox="1"/>
          <p:nvPr/>
        </p:nvSpPr>
        <p:spPr>
          <a:xfrm>
            <a:off x="7924560" y="3877699"/>
            <a:ext cx="1471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“surface” pump</a:t>
            </a:r>
            <a:endParaRPr lang="ru-RU" dirty="0"/>
          </a:p>
        </p:txBody>
      </p:sp>
      <p:sp>
        <p:nvSpPr>
          <p:cNvPr id="59" name="TextBox 58"/>
          <p:cNvSpPr txBox="1"/>
          <p:nvPr/>
        </p:nvSpPr>
        <p:spPr>
          <a:xfrm>
            <a:off x="7708323" y="5467649"/>
            <a:ext cx="14718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Cryogenic or getter pump</a:t>
            </a:r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 bwMode="auto">
          <a:xfrm flipV="1">
            <a:off x="8660499" y="4708110"/>
            <a:ext cx="0" cy="645595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0050567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87"/>
          <p:cNvSpPr>
            <a:spLocks noChangeArrowheads="1"/>
          </p:cNvSpPr>
          <p:nvPr/>
        </p:nvSpPr>
        <p:spPr bwMode="auto">
          <a:xfrm>
            <a:off x="-84742" y="414408"/>
            <a:ext cx="272415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1000125" eaLnBrk="1" hangingPunct="1">
              <a:spcBef>
                <a:spcPct val="0"/>
              </a:spcBef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BINP</a:t>
            </a:r>
            <a:endParaRPr lang="ru-RU" sz="1400" dirty="0">
              <a:solidFill>
                <a:srgbClr val="000000"/>
              </a:solidFill>
              <a:latin typeface="Arial" charset="0"/>
            </a:endParaRPr>
          </a:p>
          <a:p>
            <a:pPr defTabSz="1000125" eaLnBrk="1" hangingPunct="1">
              <a:spcBef>
                <a:spcPct val="0"/>
              </a:spcBef>
            </a:pPr>
            <a:endParaRPr lang="ru-RU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94659" name="Freeform 92"/>
          <p:cNvSpPr>
            <a:spLocks noEditPoints="1"/>
          </p:cNvSpPr>
          <p:nvPr/>
        </p:nvSpPr>
        <p:spPr bwMode="auto">
          <a:xfrm>
            <a:off x="322037" y="64883"/>
            <a:ext cx="752475" cy="904875"/>
          </a:xfrm>
          <a:custGeom>
            <a:avLst/>
            <a:gdLst>
              <a:gd name="T0" fmla="*/ 333375 w 79"/>
              <a:gd name="T1" fmla="*/ 504825 h 95"/>
              <a:gd name="T2" fmla="*/ 38100 w 79"/>
              <a:gd name="T3" fmla="*/ 285750 h 95"/>
              <a:gd name="T4" fmla="*/ 314325 w 79"/>
              <a:gd name="T5" fmla="*/ 428625 h 95"/>
              <a:gd name="T6" fmla="*/ 285750 w 79"/>
              <a:gd name="T7" fmla="*/ 323850 h 95"/>
              <a:gd name="T8" fmla="*/ 352425 w 79"/>
              <a:gd name="T9" fmla="*/ 400050 h 95"/>
              <a:gd name="T10" fmla="*/ 371475 w 79"/>
              <a:gd name="T11" fmla="*/ 0 h 95"/>
              <a:gd name="T12" fmla="*/ 409575 w 79"/>
              <a:gd name="T13" fmla="*/ 390525 h 95"/>
              <a:gd name="T14" fmla="*/ 523875 w 79"/>
              <a:gd name="T15" fmla="*/ 238125 h 95"/>
              <a:gd name="T16" fmla="*/ 447675 w 79"/>
              <a:gd name="T17" fmla="*/ 419100 h 95"/>
              <a:gd name="T18" fmla="*/ 695325 w 79"/>
              <a:gd name="T19" fmla="*/ 257175 h 95"/>
              <a:gd name="T20" fmla="*/ 428625 w 79"/>
              <a:gd name="T21" fmla="*/ 504825 h 95"/>
              <a:gd name="T22" fmla="*/ 333375 w 79"/>
              <a:gd name="T23" fmla="*/ 504825 h 95"/>
              <a:gd name="T24" fmla="*/ 752475 w 79"/>
              <a:gd name="T25" fmla="*/ 800100 h 95"/>
              <a:gd name="T26" fmla="*/ 590550 w 79"/>
              <a:gd name="T27" fmla="*/ 542925 h 95"/>
              <a:gd name="T28" fmla="*/ 628650 w 79"/>
              <a:gd name="T29" fmla="*/ 542925 h 95"/>
              <a:gd name="T30" fmla="*/ 752475 w 79"/>
              <a:gd name="T31" fmla="*/ 742950 h 95"/>
              <a:gd name="T32" fmla="*/ 752475 w 79"/>
              <a:gd name="T33" fmla="*/ 800100 h 95"/>
              <a:gd name="T34" fmla="*/ 723900 w 79"/>
              <a:gd name="T35" fmla="*/ 895350 h 95"/>
              <a:gd name="T36" fmla="*/ 523875 w 79"/>
              <a:gd name="T37" fmla="*/ 590550 h 95"/>
              <a:gd name="T38" fmla="*/ 161925 w 79"/>
              <a:gd name="T39" fmla="*/ 590550 h 95"/>
              <a:gd name="T40" fmla="*/ 0 w 79"/>
              <a:gd name="T41" fmla="*/ 333375 h 95"/>
              <a:gd name="T42" fmla="*/ 28575 w 79"/>
              <a:gd name="T43" fmla="*/ 333375 h 95"/>
              <a:gd name="T44" fmla="*/ 200025 w 79"/>
              <a:gd name="T45" fmla="*/ 533400 h 95"/>
              <a:gd name="T46" fmla="*/ 552450 w 79"/>
              <a:gd name="T47" fmla="*/ 533400 h 95"/>
              <a:gd name="T48" fmla="*/ 752475 w 79"/>
              <a:gd name="T49" fmla="*/ 847725 h 95"/>
              <a:gd name="T50" fmla="*/ 752475 w 79"/>
              <a:gd name="T51" fmla="*/ 895350 h 95"/>
              <a:gd name="T52" fmla="*/ 723900 w 79"/>
              <a:gd name="T53" fmla="*/ 895350 h 95"/>
              <a:gd name="T54" fmla="*/ 638175 w 79"/>
              <a:gd name="T55" fmla="*/ 895350 h 95"/>
              <a:gd name="T56" fmla="*/ 495300 w 79"/>
              <a:gd name="T57" fmla="*/ 657225 h 95"/>
              <a:gd name="T58" fmla="*/ 200025 w 79"/>
              <a:gd name="T59" fmla="*/ 657225 h 95"/>
              <a:gd name="T60" fmla="*/ 171450 w 79"/>
              <a:gd name="T61" fmla="*/ 628650 h 95"/>
              <a:gd name="T62" fmla="*/ 504825 w 79"/>
              <a:gd name="T63" fmla="*/ 628650 h 95"/>
              <a:gd name="T64" fmla="*/ 676275 w 79"/>
              <a:gd name="T65" fmla="*/ 895350 h 95"/>
              <a:gd name="T66" fmla="*/ 638175 w 79"/>
              <a:gd name="T67" fmla="*/ 895350 h 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79"/>
              <a:gd name="T103" fmla="*/ 0 h 95"/>
              <a:gd name="T104" fmla="*/ 79 w 79"/>
              <a:gd name="T105" fmla="*/ 95 h 9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79" h="95">
                <a:moveTo>
                  <a:pt x="35" y="53"/>
                </a:moveTo>
                <a:lnTo>
                  <a:pt x="4" y="30"/>
                </a:lnTo>
                <a:lnTo>
                  <a:pt x="33" y="45"/>
                </a:lnTo>
                <a:lnTo>
                  <a:pt x="30" y="34"/>
                </a:lnTo>
                <a:lnTo>
                  <a:pt x="37" y="42"/>
                </a:lnTo>
                <a:lnTo>
                  <a:pt x="39" y="0"/>
                </a:lnTo>
                <a:lnTo>
                  <a:pt x="43" y="41"/>
                </a:lnTo>
                <a:lnTo>
                  <a:pt x="55" y="25"/>
                </a:lnTo>
                <a:lnTo>
                  <a:pt x="47" y="44"/>
                </a:lnTo>
                <a:lnTo>
                  <a:pt x="73" y="27"/>
                </a:lnTo>
                <a:lnTo>
                  <a:pt x="45" y="53"/>
                </a:lnTo>
                <a:cubicBezTo>
                  <a:pt x="42" y="53"/>
                  <a:pt x="38" y="53"/>
                  <a:pt x="35" y="53"/>
                </a:cubicBezTo>
                <a:close/>
                <a:moveTo>
                  <a:pt x="79" y="84"/>
                </a:moveTo>
                <a:lnTo>
                  <a:pt x="62" y="57"/>
                </a:lnTo>
                <a:lnTo>
                  <a:pt x="66" y="57"/>
                </a:lnTo>
                <a:lnTo>
                  <a:pt x="79" y="78"/>
                </a:lnTo>
                <a:lnTo>
                  <a:pt x="79" y="84"/>
                </a:lnTo>
                <a:close/>
                <a:moveTo>
                  <a:pt x="76" y="94"/>
                </a:moveTo>
                <a:lnTo>
                  <a:pt x="55" y="62"/>
                </a:lnTo>
                <a:lnTo>
                  <a:pt x="17" y="62"/>
                </a:lnTo>
                <a:lnTo>
                  <a:pt x="0" y="35"/>
                </a:lnTo>
                <a:lnTo>
                  <a:pt x="3" y="35"/>
                </a:lnTo>
                <a:lnTo>
                  <a:pt x="21" y="56"/>
                </a:lnTo>
                <a:lnTo>
                  <a:pt x="58" y="56"/>
                </a:lnTo>
                <a:lnTo>
                  <a:pt x="79" y="89"/>
                </a:lnTo>
                <a:lnTo>
                  <a:pt x="79" y="94"/>
                </a:lnTo>
                <a:cubicBezTo>
                  <a:pt x="79" y="95"/>
                  <a:pt x="76" y="94"/>
                  <a:pt x="76" y="94"/>
                </a:cubicBezTo>
                <a:close/>
                <a:moveTo>
                  <a:pt x="67" y="94"/>
                </a:moveTo>
                <a:lnTo>
                  <a:pt x="52" y="69"/>
                </a:lnTo>
                <a:lnTo>
                  <a:pt x="21" y="69"/>
                </a:lnTo>
                <a:lnTo>
                  <a:pt x="18" y="66"/>
                </a:lnTo>
                <a:lnTo>
                  <a:pt x="53" y="66"/>
                </a:lnTo>
                <a:lnTo>
                  <a:pt x="71" y="94"/>
                </a:lnTo>
                <a:cubicBezTo>
                  <a:pt x="70" y="94"/>
                  <a:pt x="69" y="94"/>
                  <a:pt x="67" y="9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endParaRPr 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129739" y="159048"/>
            <a:ext cx="65307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dirty="0" smtClean="0">
                <a:solidFill>
                  <a:srgbClr val="4F3EF2"/>
                </a:solidFill>
              </a:rPr>
              <a:t>Beam pipe with lumped pumps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322037" y="3841962"/>
            <a:ext cx="796222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000" dirty="0" smtClean="0">
                <a:solidFill>
                  <a:srgbClr val="4F3EF2"/>
                </a:solidFill>
              </a:rPr>
              <a:t>Example: Equidistant pump (200 l/s) placement with </a:t>
            </a:r>
            <a:r>
              <a:rPr lang="en-US" sz="2000" dirty="0" smtClean="0">
                <a:solidFill>
                  <a:srgbClr val="C00000"/>
                </a:solidFill>
              </a:rPr>
              <a:t>5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m</a:t>
            </a:r>
            <a:r>
              <a:rPr lang="en-US" sz="2000" dirty="0" smtClean="0">
                <a:solidFill>
                  <a:srgbClr val="4F3EF2"/>
                </a:solidFill>
              </a:rPr>
              <a:t> period</a:t>
            </a:r>
          </a:p>
          <a:p>
            <a:pPr algn="just">
              <a:spcBef>
                <a:spcPct val="50000"/>
              </a:spcBef>
            </a:pPr>
            <a:r>
              <a:rPr lang="en-US" sz="2000" dirty="0" smtClean="0">
                <a:solidFill>
                  <a:srgbClr val="4F3EF2"/>
                </a:solidFill>
              </a:rPr>
              <a:t>ID = 6 cm, </a:t>
            </a:r>
          </a:p>
          <a:p>
            <a:pPr algn="just">
              <a:spcBef>
                <a:spcPct val="50000"/>
              </a:spcBef>
            </a:pPr>
            <a:r>
              <a:rPr lang="en-US" sz="2000" b="0" i="1" dirty="0" smtClean="0">
                <a:solidFill>
                  <a:srgbClr val="4F3EF2"/>
                </a:solidFill>
              </a:rPr>
              <a:t>  </a:t>
            </a:r>
            <a:r>
              <a:rPr lang="en-US" sz="2000" dirty="0" smtClean="0">
                <a:solidFill>
                  <a:srgbClr val="4F3EF2"/>
                </a:solidFill>
              </a:rPr>
              <a:t>    </a:t>
            </a:r>
            <a:endParaRPr lang="ru-RU" sz="2000" i="1" dirty="0">
              <a:solidFill>
                <a:srgbClr val="C00000"/>
              </a:solidFill>
            </a:endParaRPr>
          </a:p>
        </p:txBody>
      </p:sp>
      <p:sp>
        <p:nvSpPr>
          <p:cNvPr id="20" name="Rectangle 209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1" name="Объект 20"/>
          <p:cNvGraphicFramePr>
            <a:graphicFrameLocks noChangeAspect="1"/>
          </p:cNvGraphicFramePr>
          <p:nvPr>
            <p:extLst/>
          </p:nvPr>
        </p:nvGraphicFramePr>
        <p:xfrm>
          <a:off x="828485" y="2753784"/>
          <a:ext cx="8739188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6902" name="Equation" r:id="rId3" imgW="5422680" imgH="647640" progId="Equation.3">
                  <p:embed/>
                </p:oleObj>
              </mc:Choice>
              <mc:Fallback>
                <p:oleObj name="Equation" r:id="rId3" imgW="5422680" imgH="647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485" y="2753784"/>
                        <a:ext cx="8739188" cy="1041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20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>
          <a:xfrm>
            <a:off x="9080617" y="6840971"/>
            <a:ext cx="1313111" cy="379796"/>
          </a:xfrm>
        </p:spPr>
        <p:txBody>
          <a:bodyPr/>
          <a:lstStyle/>
          <a:p>
            <a:fld id="{ACD99A16-143D-48D6-8F70-5A6CCC97A385}" type="slidenum">
              <a:rPr lang="en-US" sz="1600" smtClean="0">
                <a:solidFill>
                  <a:srgbClr val="141DD0"/>
                </a:solidFill>
              </a:rPr>
              <a:pPr/>
              <a:t>7</a:t>
            </a:fld>
            <a:endParaRPr lang="en-US" sz="1600" dirty="0">
              <a:solidFill>
                <a:srgbClr val="141DD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90614" y="2532492"/>
            <a:ext cx="1832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>&lt; 30 l/s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Limited by </a:t>
            </a:r>
            <a:r>
              <a:rPr lang="en-US" i="1" dirty="0" err="1" smtClean="0">
                <a:solidFill>
                  <a:srgbClr val="000000"/>
                </a:solidFill>
              </a:rPr>
              <a:t>u</a:t>
            </a:r>
            <a:r>
              <a:rPr lang="en-US" i="1" baseline="-25000" dirty="0" err="1" smtClean="0">
                <a:solidFill>
                  <a:srgbClr val="000000"/>
                </a:solidFill>
              </a:rPr>
              <a:t>i</a:t>
            </a:r>
            <a:endParaRPr lang="ru-RU" i="1" baseline="-25000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10082" y="2905977"/>
            <a:ext cx="873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</a:t>
            </a:r>
            <a:r>
              <a:rPr lang="en-US" dirty="0" smtClean="0"/>
              <a:t>0</a:t>
            </a:r>
            <a:r>
              <a:rPr lang="ru-RU" dirty="0" smtClean="0"/>
              <a:t> </a:t>
            </a:r>
            <a:r>
              <a:rPr lang="en-US" dirty="0" smtClean="0"/>
              <a:t>l/s</a:t>
            </a:r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8041924" y="2922407"/>
            <a:ext cx="1303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10</a:t>
            </a:r>
            <a:r>
              <a:rPr lang="en-US" dirty="0" smtClean="0"/>
              <a:t>000</a:t>
            </a:r>
            <a:r>
              <a:rPr lang="ru-RU" dirty="0" smtClean="0"/>
              <a:t> </a:t>
            </a:r>
            <a:r>
              <a:rPr lang="en-US" dirty="0" smtClean="0"/>
              <a:t>l/s</a:t>
            </a:r>
            <a:endParaRPr lang="ru-RU" dirty="0"/>
          </a:p>
        </p:txBody>
      </p:sp>
      <p:sp>
        <p:nvSpPr>
          <p:cNvPr id="60" name="Text Box 5"/>
          <p:cNvSpPr txBox="1">
            <a:spLocks noChangeArrowheads="1"/>
          </p:cNvSpPr>
          <p:nvPr/>
        </p:nvSpPr>
        <p:spPr bwMode="auto">
          <a:xfrm>
            <a:off x="289720" y="4627057"/>
            <a:ext cx="10121455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n-US" sz="2000" dirty="0" smtClean="0">
                <a:solidFill>
                  <a:srgbClr val="4F3EF2"/>
                </a:solidFill>
              </a:rPr>
              <a:t>at </a:t>
            </a:r>
            <a:r>
              <a:rPr lang="el-GR" sz="2000" b="0" i="1" dirty="0" smtClean="0"/>
              <a:t>η</a:t>
            </a:r>
            <a:r>
              <a:rPr lang="en-US" sz="2000" b="0" dirty="0" smtClean="0"/>
              <a:t> = 10</a:t>
            </a:r>
            <a:r>
              <a:rPr lang="en-US" sz="2000" b="0" baseline="30000" dirty="0" smtClean="0"/>
              <a:t>-6</a:t>
            </a:r>
            <a:r>
              <a:rPr lang="en-US" sz="2000" b="0" dirty="0" smtClean="0"/>
              <a:t> </a:t>
            </a:r>
            <a:r>
              <a:rPr lang="en-US" sz="2000" b="0" i="1" dirty="0" smtClean="0"/>
              <a:t>molecule/</a:t>
            </a:r>
            <a:r>
              <a:rPr lang="en-US" sz="2000" b="0" i="1" dirty="0" err="1" smtClean="0"/>
              <a:t>ph</a:t>
            </a:r>
            <a:r>
              <a:rPr lang="en-US" sz="2000" dirty="0" smtClean="0">
                <a:solidFill>
                  <a:srgbClr val="4F3EF2"/>
                </a:solidFill>
              </a:rPr>
              <a:t> </a:t>
            </a:r>
          </a:p>
          <a:p>
            <a:pPr algn="just">
              <a:spcBef>
                <a:spcPts val="0"/>
              </a:spcBef>
            </a:pPr>
            <a:endParaRPr lang="en-US" sz="2000" dirty="0">
              <a:solidFill>
                <a:srgbClr val="4F3EF2"/>
              </a:solidFill>
            </a:endParaRPr>
          </a:p>
          <a:p>
            <a:pPr algn="just">
              <a:spcBef>
                <a:spcPts val="0"/>
              </a:spcBef>
            </a:pPr>
            <a:r>
              <a:rPr lang="en-US" sz="2000" dirty="0" smtClean="0">
                <a:solidFill>
                  <a:srgbClr val="C00000"/>
                </a:solidFill>
              </a:rPr>
              <a:t>P ≈ 5E-9 </a:t>
            </a:r>
            <a:r>
              <a:rPr lang="en-US" sz="2000" dirty="0" err="1" smtClean="0">
                <a:solidFill>
                  <a:srgbClr val="C00000"/>
                </a:solidFill>
              </a:rPr>
              <a:t>Torr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</a:p>
          <a:p>
            <a:pPr algn="just">
              <a:spcBef>
                <a:spcPts val="0"/>
              </a:spcBef>
            </a:pPr>
            <a:endParaRPr lang="en-US" sz="2000" dirty="0">
              <a:solidFill>
                <a:srgbClr val="C00000"/>
              </a:solidFill>
            </a:endParaRPr>
          </a:p>
          <a:p>
            <a:pPr algn="just">
              <a:spcBef>
                <a:spcPts val="0"/>
              </a:spcBef>
            </a:pPr>
            <a:r>
              <a:rPr lang="en-US" sz="2000" dirty="0" smtClean="0">
                <a:solidFill>
                  <a:srgbClr val="C00000"/>
                </a:solidFill>
              </a:rPr>
              <a:t>After 2000 A*h</a:t>
            </a:r>
          </a:p>
          <a:p>
            <a:pPr algn="just">
              <a:spcBef>
                <a:spcPts val="0"/>
              </a:spcBef>
            </a:pPr>
            <a:endParaRPr lang="en-US" sz="2000" dirty="0">
              <a:solidFill>
                <a:srgbClr val="C00000"/>
              </a:solidFill>
            </a:endParaRPr>
          </a:p>
          <a:p>
            <a:pPr algn="just">
              <a:spcBef>
                <a:spcPts val="0"/>
              </a:spcBef>
            </a:pPr>
            <a:endParaRPr lang="en-US" sz="2000" dirty="0" smtClean="0">
              <a:solidFill>
                <a:srgbClr val="C00000"/>
              </a:solidFill>
            </a:endParaRPr>
          </a:p>
          <a:p>
            <a:pPr algn="just">
              <a:spcBef>
                <a:spcPts val="0"/>
              </a:spcBef>
            </a:pPr>
            <a:r>
              <a:rPr lang="en-US" sz="2000" dirty="0" smtClean="0">
                <a:solidFill>
                  <a:srgbClr val="C00000"/>
                </a:solidFill>
              </a:rPr>
              <a:t>Total number of the pumps is about 100p per ring: combined pump NEG cartridge + IGP</a:t>
            </a:r>
            <a:endParaRPr lang="ru-RU" sz="2000" dirty="0">
              <a:solidFill>
                <a:srgbClr val="C00000"/>
              </a:solidFill>
            </a:endParaRPr>
          </a:p>
        </p:txBody>
      </p:sp>
      <p:grpSp>
        <p:nvGrpSpPr>
          <p:cNvPr id="43" name="Группа 42"/>
          <p:cNvGrpSpPr/>
          <p:nvPr/>
        </p:nvGrpSpPr>
        <p:grpSpPr>
          <a:xfrm>
            <a:off x="1483722" y="950895"/>
            <a:ext cx="8028892" cy="1185631"/>
            <a:chOff x="518562" y="875862"/>
            <a:chExt cx="8028892" cy="1185631"/>
          </a:xfrm>
        </p:grpSpPr>
        <p:cxnSp>
          <p:nvCxnSpPr>
            <p:cNvPr id="44" name="Прямая со стрелкой 43"/>
            <p:cNvCxnSpPr/>
            <p:nvPr/>
          </p:nvCxnSpPr>
          <p:spPr>
            <a:xfrm flipV="1">
              <a:off x="518562" y="1376230"/>
              <a:ext cx="8028892" cy="36004"/>
            </a:xfrm>
            <a:prstGeom prst="straightConnector1">
              <a:avLst/>
            </a:prstGeom>
            <a:ln w="34925">
              <a:solidFill>
                <a:srgbClr val="141DD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8148216" y="955038"/>
              <a:ext cx="2984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</a:t>
              </a:r>
              <a:endParaRPr lang="ru-RU" dirty="0"/>
            </a:p>
          </p:txBody>
        </p:sp>
        <p:cxnSp>
          <p:nvCxnSpPr>
            <p:cNvPr id="46" name="Прямая со стрелкой 45"/>
            <p:cNvCxnSpPr/>
            <p:nvPr/>
          </p:nvCxnSpPr>
          <p:spPr bwMode="auto">
            <a:xfrm flipH="1">
              <a:off x="2048695" y="1412234"/>
              <a:ext cx="9017" cy="28937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Прямая со стрелкой 46"/>
            <p:cNvCxnSpPr/>
            <p:nvPr/>
          </p:nvCxnSpPr>
          <p:spPr bwMode="auto">
            <a:xfrm>
              <a:off x="4336869" y="1408163"/>
              <a:ext cx="3797" cy="26670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Прямая со стрелкой 47"/>
            <p:cNvCxnSpPr/>
            <p:nvPr/>
          </p:nvCxnSpPr>
          <p:spPr bwMode="auto">
            <a:xfrm>
              <a:off x="6860636" y="1408163"/>
              <a:ext cx="0" cy="30678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9" name="TextBox 48"/>
            <p:cNvSpPr txBox="1"/>
            <p:nvPr/>
          </p:nvSpPr>
          <p:spPr>
            <a:xfrm>
              <a:off x="1803748" y="1631708"/>
              <a:ext cx="5645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</a:t>
              </a:r>
              <a:r>
                <a:rPr lang="en-US" baseline="-25000" dirty="0" smtClean="0"/>
                <a:t>p-1</a:t>
              </a:r>
              <a:endParaRPr lang="ru-RU" baseline="-250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155772" y="1631708"/>
              <a:ext cx="4219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S</a:t>
              </a:r>
              <a:r>
                <a:rPr lang="en-US" baseline="-25000" dirty="0" err="1" smtClean="0"/>
                <a:t>p</a:t>
              </a:r>
              <a:endParaRPr lang="ru-RU" baseline="-250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597530" y="1661383"/>
              <a:ext cx="6046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</a:t>
              </a:r>
              <a:r>
                <a:rPr lang="en-US" baseline="-25000" dirty="0" smtClean="0"/>
                <a:t>p+1</a:t>
              </a:r>
              <a:endParaRPr lang="ru-RU" baseline="-250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818838" y="875862"/>
              <a:ext cx="5357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</a:t>
              </a:r>
              <a:r>
                <a:rPr lang="en-US" baseline="-25000" dirty="0" smtClean="0"/>
                <a:t>p-1</a:t>
              </a:r>
              <a:endParaRPr lang="ru-RU" baseline="-250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144138" y="892274"/>
              <a:ext cx="3930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z</a:t>
              </a:r>
              <a:r>
                <a:rPr lang="en-US" baseline="-25000" dirty="0" err="1" smtClean="0"/>
                <a:t>p</a:t>
              </a:r>
              <a:endParaRPr lang="ru-RU" baseline="-250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572737" y="899311"/>
              <a:ext cx="5757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</a:t>
              </a:r>
              <a:r>
                <a:rPr lang="en-US" baseline="-25000" dirty="0" smtClean="0"/>
                <a:t>p+1</a:t>
              </a:r>
              <a:endParaRPr lang="ru-RU" baseline="-25000" dirty="0"/>
            </a:p>
          </p:txBody>
        </p:sp>
      </p:grpSp>
      <p:cxnSp>
        <p:nvCxnSpPr>
          <p:cNvPr id="8" name="Прямая соединительная линия 7"/>
          <p:cNvCxnSpPr/>
          <p:nvPr/>
        </p:nvCxnSpPr>
        <p:spPr>
          <a:xfrm>
            <a:off x="7978666" y="3162167"/>
            <a:ext cx="1080556" cy="737233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V="1">
            <a:off x="8119218" y="3149179"/>
            <a:ext cx="925009" cy="750222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V="1">
            <a:off x="6545911" y="3122463"/>
            <a:ext cx="1069592" cy="683944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6483722" y="3080057"/>
            <a:ext cx="1195039" cy="793368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78" y="4659532"/>
            <a:ext cx="3172097" cy="18894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9144" y="4619407"/>
            <a:ext cx="3869255" cy="192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0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87"/>
          <p:cNvSpPr>
            <a:spLocks noChangeArrowheads="1"/>
          </p:cNvSpPr>
          <p:nvPr/>
        </p:nvSpPr>
        <p:spPr bwMode="auto">
          <a:xfrm>
            <a:off x="-84742" y="414408"/>
            <a:ext cx="272415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1000125" eaLnBrk="1" hangingPunct="1">
              <a:spcBef>
                <a:spcPct val="0"/>
              </a:spcBef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BINP</a:t>
            </a:r>
            <a:endParaRPr lang="ru-RU" sz="1400" dirty="0">
              <a:solidFill>
                <a:srgbClr val="000000"/>
              </a:solidFill>
              <a:latin typeface="Arial" charset="0"/>
            </a:endParaRPr>
          </a:p>
          <a:p>
            <a:pPr defTabSz="1000125" eaLnBrk="1" hangingPunct="1">
              <a:spcBef>
                <a:spcPct val="0"/>
              </a:spcBef>
            </a:pPr>
            <a:endParaRPr lang="ru-RU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94659" name="Freeform 92"/>
          <p:cNvSpPr>
            <a:spLocks noEditPoints="1"/>
          </p:cNvSpPr>
          <p:nvPr/>
        </p:nvSpPr>
        <p:spPr bwMode="auto">
          <a:xfrm>
            <a:off x="322037" y="64883"/>
            <a:ext cx="752475" cy="904875"/>
          </a:xfrm>
          <a:custGeom>
            <a:avLst/>
            <a:gdLst>
              <a:gd name="T0" fmla="*/ 333375 w 79"/>
              <a:gd name="T1" fmla="*/ 504825 h 95"/>
              <a:gd name="T2" fmla="*/ 38100 w 79"/>
              <a:gd name="T3" fmla="*/ 285750 h 95"/>
              <a:gd name="T4" fmla="*/ 314325 w 79"/>
              <a:gd name="T5" fmla="*/ 428625 h 95"/>
              <a:gd name="T6" fmla="*/ 285750 w 79"/>
              <a:gd name="T7" fmla="*/ 323850 h 95"/>
              <a:gd name="T8" fmla="*/ 352425 w 79"/>
              <a:gd name="T9" fmla="*/ 400050 h 95"/>
              <a:gd name="T10" fmla="*/ 371475 w 79"/>
              <a:gd name="T11" fmla="*/ 0 h 95"/>
              <a:gd name="T12" fmla="*/ 409575 w 79"/>
              <a:gd name="T13" fmla="*/ 390525 h 95"/>
              <a:gd name="T14" fmla="*/ 523875 w 79"/>
              <a:gd name="T15" fmla="*/ 238125 h 95"/>
              <a:gd name="T16" fmla="*/ 447675 w 79"/>
              <a:gd name="T17" fmla="*/ 419100 h 95"/>
              <a:gd name="T18" fmla="*/ 695325 w 79"/>
              <a:gd name="T19" fmla="*/ 257175 h 95"/>
              <a:gd name="T20" fmla="*/ 428625 w 79"/>
              <a:gd name="T21" fmla="*/ 504825 h 95"/>
              <a:gd name="T22" fmla="*/ 333375 w 79"/>
              <a:gd name="T23" fmla="*/ 504825 h 95"/>
              <a:gd name="T24" fmla="*/ 752475 w 79"/>
              <a:gd name="T25" fmla="*/ 800100 h 95"/>
              <a:gd name="T26" fmla="*/ 590550 w 79"/>
              <a:gd name="T27" fmla="*/ 542925 h 95"/>
              <a:gd name="T28" fmla="*/ 628650 w 79"/>
              <a:gd name="T29" fmla="*/ 542925 h 95"/>
              <a:gd name="T30" fmla="*/ 752475 w 79"/>
              <a:gd name="T31" fmla="*/ 742950 h 95"/>
              <a:gd name="T32" fmla="*/ 752475 w 79"/>
              <a:gd name="T33" fmla="*/ 800100 h 95"/>
              <a:gd name="T34" fmla="*/ 723900 w 79"/>
              <a:gd name="T35" fmla="*/ 895350 h 95"/>
              <a:gd name="T36" fmla="*/ 523875 w 79"/>
              <a:gd name="T37" fmla="*/ 590550 h 95"/>
              <a:gd name="T38" fmla="*/ 161925 w 79"/>
              <a:gd name="T39" fmla="*/ 590550 h 95"/>
              <a:gd name="T40" fmla="*/ 0 w 79"/>
              <a:gd name="T41" fmla="*/ 333375 h 95"/>
              <a:gd name="T42" fmla="*/ 28575 w 79"/>
              <a:gd name="T43" fmla="*/ 333375 h 95"/>
              <a:gd name="T44" fmla="*/ 200025 w 79"/>
              <a:gd name="T45" fmla="*/ 533400 h 95"/>
              <a:gd name="T46" fmla="*/ 552450 w 79"/>
              <a:gd name="T47" fmla="*/ 533400 h 95"/>
              <a:gd name="T48" fmla="*/ 752475 w 79"/>
              <a:gd name="T49" fmla="*/ 847725 h 95"/>
              <a:gd name="T50" fmla="*/ 752475 w 79"/>
              <a:gd name="T51" fmla="*/ 895350 h 95"/>
              <a:gd name="T52" fmla="*/ 723900 w 79"/>
              <a:gd name="T53" fmla="*/ 895350 h 95"/>
              <a:gd name="T54" fmla="*/ 638175 w 79"/>
              <a:gd name="T55" fmla="*/ 895350 h 95"/>
              <a:gd name="T56" fmla="*/ 495300 w 79"/>
              <a:gd name="T57" fmla="*/ 657225 h 95"/>
              <a:gd name="T58" fmla="*/ 200025 w 79"/>
              <a:gd name="T59" fmla="*/ 657225 h 95"/>
              <a:gd name="T60" fmla="*/ 171450 w 79"/>
              <a:gd name="T61" fmla="*/ 628650 h 95"/>
              <a:gd name="T62" fmla="*/ 504825 w 79"/>
              <a:gd name="T63" fmla="*/ 628650 h 95"/>
              <a:gd name="T64" fmla="*/ 676275 w 79"/>
              <a:gd name="T65" fmla="*/ 895350 h 95"/>
              <a:gd name="T66" fmla="*/ 638175 w 79"/>
              <a:gd name="T67" fmla="*/ 895350 h 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79"/>
              <a:gd name="T103" fmla="*/ 0 h 95"/>
              <a:gd name="T104" fmla="*/ 79 w 79"/>
              <a:gd name="T105" fmla="*/ 95 h 9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79" h="95">
                <a:moveTo>
                  <a:pt x="35" y="53"/>
                </a:moveTo>
                <a:lnTo>
                  <a:pt x="4" y="30"/>
                </a:lnTo>
                <a:lnTo>
                  <a:pt x="33" y="45"/>
                </a:lnTo>
                <a:lnTo>
                  <a:pt x="30" y="34"/>
                </a:lnTo>
                <a:lnTo>
                  <a:pt x="37" y="42"/>
                </a:lnTo>
                <a:lnTo>
                  <a:pt x="39" y="0"/>
                </a:lnTo>
                <a:lnTo>
                  <a:pt x="43" y="41"/>
                </a:lnTo>
                <a:lnTo>
                  <a:pt x="55" y="25"/>
                </a:lnTo>
                <a:lnTo>
                  <a:pt x="47" y="44"/>
                </a:lnTo>
                <a:lnTo>
                  <a:pt x="73" y="27"/>
                </a:lnTo>
                <a:lnTo>
                  <a:pt x="45" y="53"/>
                </a:lnTo>
                <a:cubicBezTo>
                  <a:pt x="42" y="53"/>
                  <a:pt x="38" y="53"/>
                  <a:pt x="35" y="53"/>
                </a:cubicBezTo>
                <a:close/>
                <a:moveTo>
                  <a:pt x="79" y="84"/>
                </a:moveTo>
                <a:lnTo>
                  <a:pt x="62" y="57"/>
                </a:lnTo>
                <a:lnTo>
                  <a:pt x="66" y="57"/>
                </a:lnTo>
                <a:lnTo>
                  <a:pt x="79" y="78"/>
                </a:lnTo>
                <a:lnTo>
                  <a:pt x="79" y="84"/>
                </a:lnTo>
                <a:close/>
                <a:moveTo>
                  <a:pt x="76" y="94"/>
                </a:moveTo>
                <a:lnTo>
                  <a:pt x="55" y="62"/>
                </a:lnTo>
                <a:lnTo>
                  <a:pt x="17" y="62"/>
                </a:lnTo>
                <a:lnTo>
                  <a:pt x="0" y="35"/>
                </a:lnTo>
                <a:lnTo>
                  <a:pt x="3" y="35"/>
                </a:lnTo>
                <a:lnTo>
                  <a:pt x="21" y="56"/>
                </a:lnTo>
                <a:lnTo>
                  <a:pt x="58" y="56"/>
                </a:lnTo>
                <a:lnTo>
                  <a:pt x="79" y="89"/>
                </a:lnTo>
                <a:lnTo>
                  <a:pt x="79" y="94"/>
                </a:lnTo>
                <a:cubicBezTo>
                  <a:pt x="79" y="95"/>
                  <a:pt x="76" y="94"/>
                  <a:pt x="76" y="94"/>
                </a:cubicBezTo>
                <a:close/>
                <a:moveTo>
                  <a:pt x="67" y="94"/>
                </a:moveTo>
                <a:lnTo>
                  <a:pt x="52" y="69"/>
                </a:lnTo>
                <a:lnTo>
                  <a:pt x="21" y="69"/>
                </a:lnTo>
                <a:lnTo>
                  <a:pt x="18" y="66"/>
                </a:lnTo>
                <a:lnTo>
                  <a:pt x="53" y="66"/>
                </a:lnTo>
                <a:lnTo>
                  <a:pt x="71" y="94"/>
                </a:lnTo>
                <a:cubicBezTo>
                  <a:pt x="70" y="94"/>
                  <a:pt x="69" y="94"/>
                  <a:pt x="67" y="9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endParaRPr 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23710" y="69874"/>
            <a:ext cx="82089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dirty="0" smtClean="0">
                <a:solidFill>
                  <a:srgbClr val="4F3EF2"/>
                </a:solidFill>
              </a:rPr>
              <a:t>NEG distributed pump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Rectangle 209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" name="Rectangle 220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>
          <a:xfrm>
            <a:off x="7790141" y="8999006"/>
            <a:ext cx="1313111" cy="127768"/>
          </a:xfrm>
        </p:spPr>
        <p:txBody>
          <a:bodyPr/>
          <a:lstStyle/>
          <a:p>
            <a:fld id="{ACD99A16-143D-48D6-8F70-5A6CCC97A38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1195812" y="5053297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Complicity to install into dipole chamber with small radius,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Additional surface, insulators (ceramics), high current feedthrough…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Potential problem with metal dust  </a:t>
            </a:r>
            <a:endParaRPr lang="ru-RU" dirty="0"/>
          </a:p>
        </p:txBody>
      </p:sp>
      <p:pic>
        <p:nvPicPr>
          <p:cNvPr id="6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502" y="2100855"/>
            <a:ext cx="2253886" cy="100831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4" name="Text Box 10"/>
          <p:cNvSpPr txBox="1">
            <a:spLocks noChangeArrowheads="1"/>
          </p:cNvSpPr>
          <p:nvPr/>
        </p:nvSpPr>
        <p:spPr bwMode="auto">
          <a:xfrm>
            <a:off x="4138308" y="1864672"/>
            <a:ext cx="342195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ru-RU" sz="1400" i="1" dirty="0">
                <a:solidFill>
                  <a:srgbClr val="141DD0"/>
                </a:solidFill>
              </a:rPr>
              <a:t>Cross section of the LEP vacuum chamber</a:t>
            </a:r>
            <a:r>
              <a:rPr lang="en-US" altLang="ru-RU" sz="1400" i="1" dirty="0">
                <a:solidFill>
                  <a:srgbClr val="141DD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ru-RU" altLang="ru-RU" sz="1400" i="1" dirty="0">
              <a:solidFill>
                <a:srgbClr val="141DD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34" name="Прямая со стрелкой 33"/>
          <p:cNvCxnSpPr/>
          <p:nvPr/>
        </p:nvCxnSpPr>
        <p:spPr bwMode="auto">
          <a:xfrm flipH="1" flipV="1">
            <a:off x="5926937" y="3109172"/>
            <a:ext cx="401010" cy="33486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78" name="Группа 77"/>
          <p:cNvGrpSpPr/>
          <p:nvPr/>
        </p:nvGrpSpPr>
        <p:grpSpPr>
          <a:xfrm>
            <a:off x="1481291" y="364571"/>
            <a:ext cx="8028892" cy="1185631"/>
            <a:chOff x="518562" y="875862"/>
            <a:chExt cx="8028892" cy="1185631"/>
          </a:xfrm>
        </p:grpSpPr>
        <p:cxnSp>
          <p:nvCxnSpPr>
            <p:cNvPr id="79" name="Прямая со стрелкой 78"/>
            <p:cNvCxnSpPr/>
            <p:nvPr/>
          </p:nvCxnSpPr>
          <p:spPr>
            <a:xfrm flipV="1">
              <a:off x="518562" y="1376230"/>
              <a:ext cx="8028892" cy="36004"/>
            </a:xfrm>
            <a:prstGeom prst="straightConnector1">
              <a:avLst/>
            </a:prstGeom>
            <a:ln w="34925">
              <a:solidFill>
                <a:srgbClr val="141DD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8148216" y="955038"/>
              <a:ext cx="2984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</a:t>
              </a:r>
              <a:endParaRPr lang="ru-RU" dirty="0"/>
            </a:p>
          </p:txBody>
        </p:sp>
        <p:cxnSp>
          <p:nvCxnSpPr>
            <p:cNvPr id="81" name="Прямая со стрелкой 80"/>
            <p:cNvCxnSpPr/>
            <p:nvPr/>
          </p:nvCxnSpPr>
          <p:spPr bwMode="auto">
            <a:xfrm flipH="1">
              <a:off x="2048695" y="1412234"/>
              <a:ext cx="9017" cy="28937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" name="Прямая со стрелкой 81"/>
            <p:cNvCxnSpPr/>
            <p:nvPr/>
          </p:nvCxnSpPr>
          <p:spPr bwMode="auto">
            <a:xfrm>
              <a:off x="4336869" y="1408163"/>
              <a:ext cx="3797" cy="26670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Прямая со стрелкой 82"/>
            <p:cNvCxnSpPr/>
            <p:nvPr/>
          </p:nvCxnSpPr>
          <p:spPr bwMode="auto">
            <a:xfrm>
              <a:off x="6860636" y="1408163"/>
              <a:ext cx="0" cy="30678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4" name="TextBox 83"/>
            <p:cNvSpPr txBox="1"/>
            <p:nvPr/>
          </p:nvSpPr>
          <p:spPr>
            <a:xfrm>
              <a:off x="1803748" y="1631708"/>
              <a:ext cx="5645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</a:t>
              </a:r>
              <a:r>
                <a:rPr lang="en-US" baseline="-25000" dirty="0" smtClean="0"/>
                <a:t>p-1</a:t>
              </a:r>
              <a:endParaRPr lang="ru-RU" baseline="-25000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155772" y="1631708"/>
              <a:ext cx="4219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S</a:t>
              </a:r>
              <a:r>
                <a:rPr lang="en-US" baseline="-25000" dirty="0" err="1" smtClean="0"/>
                <a:t>p</a:t>
              </a:r>
              <a:endParaRPr lang="ru-RU" baseline="-25000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6597530" y="1661383"/>
              <a:ext cx="6046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</a:t>
              </a:r>
              <a:r>
                <a:rPr lang="en-US" baseline="-25000" dirty="0" smtClean="0"/>
                <a:t>p+1</a:t>
              </a:r>
              <a:endParaRPr lang="ru-RU" baseline="-250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818838" y="875862"/>
              <a:ext cx="5357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</a:t>
              </a:r>
              <a:r>
                <a:rPr lang="en-US" baseline="-25000" dirty="0" smtClean="0"/>
                <a:t>p-1</a:t>
              </a:r>
              <a:endParaRPr lang="ru-RU" baseline="-250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144138" y="892274"/>
              <a:ext cx="3930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z</a:t>
              </a:r>
              <a:r>
                <a:rPr lang="en-US" baseline="-25000" dirty="0" err="1" smtClean="0"/>
                <a:t>p</a:t>
              </a:r>
              <a:endParaRPr lang="ru-RU" baseline="-25000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572737" y="899311"/>
              <a:ext cx="5757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</a:t>
              </a:r>
              <a:r>
                <a:rPr lang="en-US" baseline="-25000" dirty="0" smtClean="0"/>
                <a:t>p+1</a:t>
              </a:r>
              <a:endParaRPr lang="ru-RU" baseline="-25000" dirty="0"/>
            </a:p>
          </p:txBody>
        </p:sp>
      </p:grpSp>
      <p:cxnSp>
        <p:nvCxnSpPr>
          <p:cNvPr id="93" name="Прямая со стрелкой 92"/>
          <p:cNvCxnSpPr/>
          <p:nvPr/>
        </p:nvCxnSpPr>
        <p:spPr bwMode="auto">
          <a:xfrm flipV="1">
            <a:off x="7256032" y="2889228"/>
            <a:ext cx="475227" cy="6840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95" name="Объект 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0951452"/>
              </p:ext>
            </p:extLst>
          </p:nvPr>
        </p:nvGraphicFramePr>
        <p:xfrm>
          <a:off x="621008" y="3207148"/>
          <a:ext cx="8739188" cy="102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5442" name="Equation" r:id="rId4" imgW="5422680" imgH="647640" progId="Equation.3">
                  <p:embed/>
                </p:oleObj>
              </mc:Choice>
              <mc:Fallback>
                <p:oleObj name="Equation" r:id="rId4" imgW="5422680" imgH="647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008" y="3207148"/>
                        <a:ext cx="8739188" cy="10220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" name="TextBox 95"/>
          <p:cNvSpPr txBox="1"/>
          <p:nvPr/>
        </p:nvSpPr>
        <p:spPr>
          <a:xfrm>
            <a:off x="3645076" y="3269725"/>
            <a:ext cx="1832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Limited by </a:t>
            </a:r>
            <a:r>
              <a:rPr lang="en-US" i="1" dirty="0" err="1" smtClean="0">
                <a:solidFill>
                  <a:srgbClr val="000000"/>
                </a:solidFill>
              </a:rPr>
              <a:t>u</a:t>
            </a:r>
            <a:r>
              <a:rPr lang="en-US" i="1" baseline="-25000" dirty="0" err="1" smtClean="0">
                <a:solidFill>
                  <a:srgbClr val="000000"/>
                </a:solidFill>
              </a:rPr>
              <a:t>i</a:t>
            </a:r>
            <a:endParaRPr lang="ru-RU" i="1" baseline="-25000" dirty="0">
              <a:solidFill>
                <a:srgbClr val="000000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382075" y="3248690"/>
            <a:ext cx="873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</a:t>
            </a:r>
            <a:r>
              <a:rPr lang="en-US" dirty="0" smtClean="0"/>
              <a:t>0</a:t>
            </a:r>
            <a:r>
              <a:rPr lang="ru-RU" dirty="0" smtClean="0"/>
              <a:t> </a:t>
            </a:r>
            <a:r>
              <a:rPr lang="en-US" dirty="0" smtClean="0"/>
              <a:t>l/s</a:t>
            </a:r>
            <a:endParaRPr lang="ru-RU" dirty="0"/>
          </a:p>
        </p:txBody>
      </p:sp>
      <p:sp>
        <p:nvSpPr>
          <p:cNvPr id="98" name="TextBox 97"/>
          <p:cNvSpPr txBox="1"/>
          <p:nvPr/>
        </p:nvSpPr>
        <p:spPr>
          <a:xfrm>
            <a:off x="7847883" y="3301044"/>
            <a:ext cx="1303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10</a:t>
            </a:r>
            <a:r>
              <a:rPr lang="en-US" dirty="0" smtClean="0"/>
              <a:t>000</a:t>
            </a:r>
            <a:r>
              <a:rPr lang="ru-RU" dirty="0" smtClean="0"/>
              <a:t> </a:t>
            </a:r>
            <a:r>
              <a:rPr lang="en-US" dirty="0" smtClean="0"/>
              <a:t>l/s</a:t>
            </a:r>
            <a:endParaRPr lang="ru-RU" dirty="0"/>
          </a:p>
        </p:txBody>
      </p:sp>
      <p:sp>
        <p:nvSpPr>
          <p:cNvPr id="57" name="TextBox 56"/>
          <p:cNvSpPr txBox="1"/>
          <p:nvPr/>
        </p:nvSpPr>
        <p:spPr>
          <a:xfrm>
            <a:off x="6966979" y="2389704"/>
            <a:ext cx="3180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PEP-II, KEKB, PETRA III </a:t>
            </a:r>
            <a:endParaRPr lang="ru-RU" dirty="0"/>
          </a:p>
        </p:txBody>
      </p:sp>
      <p:cxnSp>
        <p:nvCxnSpPr>
          <p:cNvPr id="61" name="Прямая со стрелкой 60"/>
          <p:cNvCxnSpPr/>
          <p:nvPr/>
        </p:nvCxnSpPr>
        <p:spPr bwMode="auto">
          <a:xfrm flipV="1">
            <a:off x="7913806" y="3207148"/>
            <a:ext cx="1237660" cy="10932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Прямая со стрелкой 61"/>
          <p:cNvCxnSpPr/>
          <p:nvPr/>
        </p:nvCxnSpPr>
        <p:spPr bwMode="auto">
          <a:xfrm flipH="1" flipV="1">
            <a:off x="8052383" y="3207148"/>
            <a:ext cx="884621" cy="111823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9363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87"/>
          <p:cNvSpPr>
            <a:spLocks noChangeArrowheads="1"/>
          </p:cNvSpPr>
          <p:nvPr/>
        </p:nvSpPr>
        <p:spPr bwMode="auto">
          <a:xfrm>
            <a:off x="891373" y="393019"/>
            <a:ext cx="75174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1000125" eaLnBrk="1" hangingPunct="1">
              <a:spcBef>
                <a:spcPct val="0"/>
              </a:spcBef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BINP</a:t>
            </a:r>
            <a:endParaRPr lang="ru-RU" sz="1400" dirty="0">
              <a:solidFill>
                <a:srgbClr val="000000"/>
              </a:solidFill>
              <a:latin typeface="Arial" charset="0"/>
            </a:endParaRPr>
          </a:p>
          <a:p>
            <a:pPr defTabSz="1000125" eaLnBrk="1" hangingPunct="1">
              <a:spcBef>
                <a:spcPct val="0"/>
              </a:spcBef>
            </a:pPr>
            <a:endParaRPr lang="ru-RU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94659" name="Freeform 92"/>
          <p:cNvSpPr>
            <a:spLocks noEditPoints="1"/>
          </p:cNvSpPr>
          <p:nvPr/>
        </p:nvSpPr>
        <p:spPr bwMode="auto">
          <a:xfrm>
            <a:off x="322037" y="64883"/>
            <a:ext cx="752475" cy="904875"/>
          </a:xfrm>
          <a:custGeom>
            <a:avLst/>
            <a:gdLst>
              <a:gd name="T0" fmla="*/ 333375 w 79"/>
              <a:gd name="T1" fmla="*/ 504825 h 95"/>
              <a:gd name="T2" fmla="*/ 38100 w 79"/>
              <a:gd name="T3" fmla="*/ 285750 h 95"/>
              <a:gd name="T4" fmla="*/ 314325 w 79"/>
              <a:gd name="T5" fmla="*/ 428625 h 95"/>
              <a:gd name="T6" fmla="*/ 285750 w 79"/>
              <a:gd name="T7" fmla="*/ 323850 h 95"/>
              <a:gd name="T8" fmla="*/ 352425 w 79"/>
              <a:gd name="T9" fmla="*/ 400050 h 95"/>
              <a:gd name="T10" fmla="*/ 371475 w 79"/>
              <a:gd name="T11" fmla="*/ 0 h 95"/>
              <a:gd name="T12" fmla="*/ 409575 w 79"/>
              <a:gd name="T13" fmla="*/ 390525 h 95"/>
              <a:gd name="T14" fmla="*/ 523875 w 79"/>
              <a:gd name="T15" fmla="*/ 238125 h 95"/>
              <a:gd name="T16" fmla="*/ 447675 w 79"/>
              <a:gd name="T17" fmla="*/ 419100 h 95"/>
              <a:gd name="T18" fmla="*/ 695325 w 79"/>
              <a:gd name="T19" fmla="*/ 257175 h 95"/>
              <a:gd name="T20" fmla="*/ 428625 w 79"/>
              <a:gd name="T21" fmla="*/ 504825 h 95"/>
              <a:gd name="T22" fmla="*/ 333375 w 79"/>
              <a:gd name="T23" fmla="*/ 504825 h 95"/>
              <a:gd name="T24" fmla="*/ 752475 w 79"/>
              <a:gd name="T25" fmla="*/ 800100 h 95"/>
              <a:gd name="T26" fmla="*/ 590550 w 79"/>
              <a:gd name="T27" fmla="*/ 542925 h 95"/>
              <a:gd name="T28" fmla="*/ 628650 w 79"/>
              <a:gd name="T29" fmla="*/ 542925 h 95"/>
              <a:gd name="T30" fmla="*/ 752475 w 79"/>
              <a:gd name="T31" fmla="*/ 742950 h 95"/>
              <a:gd name="T32" fmla="*/ 752475 w 79"/>
              <a:gd name="T33" fmla="*/ 800100 h 95"/>
              <a:gd name="T34" fmla="*/ 723900 w 79"/>
              <a:gd name="T35" fmla="*/ 895350 h 95"/>
              <a:gd name="T36" fmla="*/ 523875 w 79"/>
              <a:gd name="T37" fmla="*/ 590550 h 95"/>
              <a:gd name="T38" fmla="*/ 161925 w 79"/>
              <a:gd name="T39" fmla="*/ 590550 h 95"/>
              <a:gd name="T40" fmla="*/ 0 w 79"/>
              <a:gd name="T41" fmla="*/ 333375 h 95"/>
              <a:gd name="T42" fmla="*/ 28575 w 79"/>
              <a:gd name="T43" fmla="*/ 333375 h 95"/>
              <a:gd name="T44" fmla="*/ 200025 w 79"/>
              <a:gd name="T45" fmla="*/ 533400 h 95"/>
              <a:gd name="T46" fmla="*/ 552450 w 79"/>
              <a:gd name="T47" fmla="*/ 533400 h 95"/>
              <a:gd name="T48" fmla="*/ 752475 w 79"/>
              <a:gd name="T49" fmla="*/ 847725 h 95"/>
              <a:gd name="T50" fmla="*/ 752475 w 79"/>
              <a:gd name="T51" fmla="*/ 895350 h 95"/>
              <a:gd name="T52" fmla="*/ 723900 w 79"/>
              <a:gd name="T53" fmla="*/ 895350 h 95"/>
              <a:gd name="T54" fmla="*/ 638175 w 79"/>
              <a:gd name="T55" fmla="*/ 895350 h 95"/>
              <a:gd name="T56" fmla="*/ 495300 w 79"/>
              <a:gd name="T57" fmla="*/ 657225 h 95"/>
              <a:gd name="T58" fmla="*/ 200025 w 79"/>
              <a:gd name="T59" fmla="*/ 657225 h 95"/>
              <a:gd name="T60" fmla="*/ 171450 w 79"/>
              <a:gd name="T61" fmla="*/ 628650 h 95"/>
              <a:gd name="T62" fmla="*/ 504825 w 79"/>
              <a:gd name="T63" fmla="*/ 628650 h 95"/>
              <a:gd name="T64" fmla="*/ 676275 w 79"/>
              <a:gd name="T65" fmla="*/ 895350 h 95"/>
              <a:gd name="T66" fmla="*/ 638175 w 79"/>
              <a:gd name="T67" fmla="*/ 895350 h 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79"/>
              <a:gd name="T103" fmla="*/ 0 h 95"/>
              <a:gd name="T104" fmla="*/ 79 w 79"/>
              <a:gd name="T105" fmla="*/ 95 h 9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79" h="95">
                <a:moveTo>
                  <a:pt x="35" y="53"/>
                </a:moveTo>
                <a:lnTo>
                  <a:pt x="4" y="30"/>
                </a:lnTo>
                <a:lnTo>
                  <a:pt x="33" y="45"/>
                </a:lnTo>
                <a:lnTo>
                  <a:pt x="30" y="34"/>
                </a:lnTo>
                <a:lnTo>
                  <a:pt x="37" y="42"/>
                </a:lnTo>
                <a:lnTo>
                  <a:pt x="39" y="0"/>
                </a:lnTo>
                <a:lnTo>
                  <a:pt x="43" y="41"/>
                </a:lnTo>
                <a:lnTo>
                  <a:pt x="55" y="25"/>
                </a:lnTo>
                <a:lnTo>
                  <a:pt x="47" y="44"/>
                </a:lnTo>
                <a:lnTo>
                  <a:pt x="73" y="27"/>
                </a:lnTo>
                <a:lnTo>
                  <a:pt x="45" y="53"/>
                </a:lnTo>
                <a:cubicBezTo>
                  <a:pt x="42" y="53"/>
                  <a:pt x="38" y="53"/>
                  <a:pt x="35" y="53"/>
                </a:cubicBezTo>
                <a:close/>
                <a:moveTo>
                  <a:pt x="79" y="84"/>
                </a:moveTo>
                <a:lnTo>
                  <a:pt x="62" y="57"/>
                </a:lnTo>
                <a:lnTo>
                  <a:pt x="66" y="57"/>
                </a:lnTo>
                <a:lnTo>
                  <a:pt x="79" y="78"/>
                </a:lnTo>
                <a:lnTo>
                  <a:pt x="79" y="84"/>
                </a:lnTo>
                <a:close/>
                <a:moveTo>
                  <a:pt x="76" y="94"/>
                </a:moveTo>
                <a:lnTo>
                  <a:pt x="55" y="62"/>
                </a:lnTo>
                <a:lnTo>
                  <a:pt x="17" y="62"/>
                </a:lnTo>
                <a:lnTo>
                  <a:pt x="0" y="35"/>
                </a:lnTo>
                <a:lnTo>
                  <a:pt x="3" y="35"/>
                </a:lnTo>
                <a:lnTo>
                  <a:pt x="21" y="56"/>
                </a:lnTo>
                <a:lnTo>
                  <a:pt x="58" y="56"/>
                </a:lnTo>
                <a:lnTo>
                  <a:pt x="79" y="89"/>
                </a:lnTo>
                <a:lnTo>
                  <a:pt x="79" y="94"/>
                </a:lnTo>
                <a:cubicBezTo>
                  <a:pt x="79" y="95"/>
                  <a:pt x="76" y="94"/>
                  <a:pt x="76" y="94"/>
                </a:cubicBezTo>
                <a:close/>
                <a:moveTo>
                  <a:pt x="67" y="94"/>
                </a:moveTo>
                <a:lnTo>
                  <a:pt x="52" y="69"/>
                </a:lnTo>
                <a:lnTo>
                  <a:pt x="21" y="69"/>
                </a:lnTo>
                <a:lnTo>
                  <a:pt x="18" y="66"/>
                </a:lnTo>
                <a:lnTo>
                  <a:pt x="53" y="66"/>
                </a:lnTo>
                <a:lnTo>
                  <a:pt x="71" y="94"/>
                </a:lnTo>
                <a:cubicBezTo>
                  <a:pt x="70" y="94"/>
                  <a:pt x="69" y="94"/>
                  <a:pt x="67" y="9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endParaRPr lang="ru-R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94660" name="Text Box 4"/>
          <p:cNvSpPr txBox="1">
            <a:spLocks noChangeArrowheads="1"/>
          </p:cNvSpPr>
          <p:nvPr/>
        </p:nvSpPr>
        <p:spPr bwMode="auto">
          <a:xfrm>
            <a:off x="8671201" y="140779"/>
            <a:ext cx="20875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1400" dirty="0">
                <a:solidFill>
                  <a:srgbClr val="000000"/>
                </a:solidFill>
              </a:rPr>
              <a:t>a.a.krasnov@inp.nsk.su</a:t>
            </a: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01385" y="185535"/>
            <a:ext cx="82089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dirty="0" smtClean="0">
                <a:solidFill>
                  <a:srgbClr val="4F3EF2"/>
                </a:solidFill>
              </a:rPr>
              <a:t>NEG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322260" y="5233635"/>
            <a:ext cx="9516651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000" dirty="0" smtClean="0">
                <a:solidFill>
                  <a:srgbClr val="4F3EF2"/>
                </a:solidFill>
              </a:rPr>
              <a:t>Most popular </a:t>
            </a:r>
            <a:r>
              <a:rPr lang="en-US" sz="2000" dirty="0" smtClean="0">
                <a:solidFill>
                  <a:srgbClr val="C00000"/>
                </a:solidFill>
              </a:rPr>
              <a:t>NEG</a:t>
            </a:r>
            <a:r>
              <a:rPr lang="en-US" sz="2000" dirty="0" smtClean="0">
                <a:solidFill>
                  <a:srgbClr val="4F3EF2"/>
                </a:solidFill>
              </a:rPr>
              <a:t> composition is </a:t>
            </a:r>
            <a:r>
              <a:rPr lang="en-US" sz="2000" dirty="0" err="1" smtClean="0">
                <a:solidFill>
                  <a:srgbClr val="C00000"/>
                </a:solidFill>
              </a:rPr>
              <a:t>TiZrV</a:t>
            </a:r>
            <a:r>
              <a:rPr lang="en-US" sz="2000" dirty="0" smtClean="0">
                <a:solidFill>
                  <a:srgbClr val="4F3EF2"/>
                </a:solidFill>
              </a:rPr>
              <a:t> – low activation temperature </a:t>
            </a:r>
            <a:r>
              <a:rPr lang="en-US" sz="2000" dirty="0" smtClean="0">
                <a:solidFill>
                  <a:srgbClr val="C00000"/>
                </a:solidFill>
              </a:rPr>
              <a:t>180 °C</a:t>
            </a:r>
          </a:p>
          <a:p>
            <a:pPr algn="just">
              <a:spcBef>
                <a:spcPct val="50000"/>
              </a:spcBef>
            </a:pPr>
            <a:r>
              <a:rPr lang="en-US" sz="2000" dirty="0" smtClean="0">
                <a:solidFill>
                  <a:srgbClr val="4F3EF2"/>
                </a:solidFill>
              </a:rPr>
              <a:t>Advantages</a:t>
            </a:r>
            <a:r>
              <a:rPr lang="en-US" sz="2000" dirty="0" smtClean="0">
                <a:solidFill>
                  <a:srgbClr val="C00000"/>
                </a:solidFill>
              </a:rPr>
              <a:t>:   low</a:t>
            </a:r>
            <a:r>
              <a:rPr lang="en-US" sz="2000" dirty="0" smtClean="0">
                <a:solidFill>
                  <a:srgbClr val="4F3EF2"/>
                </a:solidFill>
              </a:rPr>
              <a:t>                     </a:t>
            </a:r>
            <a:r>
              <a:rPr lang="en-US" sz="2000" dirty="0" smtClean="0">
                <a:solidFill>
                  <a:srgbClr val="C00000"/>
                </a:solidFill>
              </a:rPr>
              <a:t>and  low SEY</a:t>
            </a:r>
            <a:r>
              <a:rPr lang="en-US" sz="2000" dirty="0" smtClean="0">
                <a:solidFill>
                  <a:srgbClr val="4F3EF2"/>
                </a:solidFill>
              </a:rPr>
              <a:t>, high pumping speed</a:t>
            </a:r>
          </a:p>
          <a:p>
            <a:pPr algn="just">
              <a:spcBef>
                <a:spcPct val="50000"/>
              </a:spcBef>
            </a:pPr>
            <a:r>
              <a:rPr lang="en-US" sz="2000" dirty="0" smtClean="0">
                <a:solidFill>
                  <a:srgbClr val="4F3EF2"/>
                </a:solidFill>
              </a:rPr>
              <a:t>Disadvantages: </a:t>
            </a:r>
            <a:r>
              <a:rPr lang="en-US" sz="2000" dirty="0" smtClean="0">
                <a:solidFill>
                  <a:srgbClr val="C00000"/>
                </a:solidFill>
              </a:rPr>
              <a:t>Needs baking</a:t>
            </a:r>
            <a:r>
              <a:rPr lang="en-US" sz="2000" dirty="0" smtClean="0">
                <a:solidFill>
                  <a:srgbClr val="4F3EF2"/>
                </a:solidFill>
              </a:rPr>
              <a:t>, low sorption capacity (lifetime ?) – </a:t>
            </a:r>
          </a:p>
          <a:p>
            <a:pPr algn="just">
              <a:spcBef>
                <a:spcPct val="50000"/>
              </a:spcBef>
            </a:pPr>
            <a:r>
              <a:rPr lang="en-US" sz="2000" dirty="0" smtClean="0">
                <a:solidFill>
                  <a:srgbClr val="4F3EF2"/>
                </a:solidFill>
              </a:rPr>
              <a:t>Good solution </a:t>
            </a:r>
            <a:r>
              <a:rPr lang="en-US" sz="2000" dirty="0" smtClean="0">
                <a:solidFill>
                  <a:srgbClr val="C00000"/>
                </a:solidFill>
              </a:rPr>
              <a:t>MAX IV</a:t>
            </a:r>
            <a:r>
              <a:rPr lang="en-US" sz="2000" dirty="0" smtClean="0">
                <a:solidFill>
                  <a:srgbClr val="4F3EF2"/>
                </a:solidFill>
              </a:rPr>
              <a:t>: lift up and bake (required 1 week). But needs </a:t>
            </a:r>
            <a:r>
              <a:rPr lang="en-US" sz="2000" dirty="0" err="1" smtClean="0">
                <a:solidFill>
                  <a:srgbClr val="4F3EF2"/>
                </a:solidFill>
              </a:rPr>
              <a:t>sectorisation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20" name="Rectangle 209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1" name="Объект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5264872"/>
              </p:ext>
            </p:extLst>
          </p:nvPr>
        </p:nvGraphicFramePr>
        <p:xfrm>
          <a:off x="828485" y="2753784"/>
          <a:ext cx="8739188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4018" name="Equation" r:id="rId4" imgW="5422680" imgH="647640" progId="Equation.3">
                  <p:embed/>
                </p:oleObj>
              </mc:Choice>
              <mc:Fallback>
                <p:oleObj name="Equation" r:id="rId4" imgW="5422680" imgH="647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485" y="2753784"/>
                        <a:ext cx="8739188" cy="1041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20"/>
          <p:cNvSpPr>
            <a:spLocks noChangeArrowheads="1"/>
          </p:cNvSpPr>
          <p:nvPr/>
        </p:nvSpPr>
        <p:spPr bwMode="auto">
          <a:xfrm>
            <a:off x="0" y="0"/>
            <a:ext cx="107902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3" name="Объект 22"/>
          <p:cNvGraphicFramePr>
            <a:graphicFrameLocks noChangeAspect="1"/>
          </p:cNvGraphicFramePr>
          <p:nvPr>
            <p:extLst/>
          </p:nvPr>
        </p:nvGraphicFramePr>
        <p:xfrm>
          <a:off x="707599" y="4204249"/>
          <a:ext cx="282892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4019" name="Equation" r:id="rId6" imgW="1650960" imgH="393480" progId="Equation.3">
                  <p:embed/>
                </p:oleObj>
              </mc:Choice>
              <mc:Fallback>
                <p:oleObj name="Equation" r:id="rId6" imgW="16509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599" y="4204249"/>
                        <a:ext cx="2828925" cy="6746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>
          <a:xfrm>
            <a:off x="7790141" y="8999006"/>
            <a:ext cx="1313111" cy="127768"/>
          </a:xfrm>
        </p:spPr>
        <p:txBody>
          <a:bodyPr/>
          <a:lstStyle/>
          <a:p>
            <a:fld id="{ACD99A16-143D-48D6-8F70-5A6CCC97A38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019861" y="2862390"/>
            <a:ext cx="1832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Limited by </a:t>
            </a:r>
            <a:r>
              <a:rPr lang="en-US" i="1" dirty="0" err="1" smtClean="0">
                <a:solidFill>
                  <a:srgbClr val="000000"/>
                </a:solidFill>
              </a:rPr>
              <a:t>u</a:t>
            </a:r>
            <a:r>
              <a:rPr lang="en-US" i="1" baseline="-25000" dirty="0" err="1" smtClean="0">
                <a:solidFill>
                  <a:srgbClr val="000000"/>
                </a:solidFill>
              </a:rPr>
              <a:t>i</a:t>
            </a:r>
            <a:endParaRPr lang="ru-RU" i="1" baseline="-25000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10082" y="2905977"/>
            <a:ext cx="873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</a:t>
            </a:r>
            <a:r>
              <a:rPr lang="en-US" dirty="0" smtClean="0"/>
              <a:t>0</a:t>
            </a:r>
            <a:r>
              <a:rPr lang="ru-RU" dirty="0" smtClean="0"/>
              <a:t> </a:t>
            </a:r>
            <a:r>
              <a:rPr lang="en-US" dirty="0" smtClean="0"/>
              <a:t>l/s</a:t>
            </a:r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8041924" y="2922407"/>
            <a:ext cx="1303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10</a:t>
            </a:r>
            <a:r>
              <a:rPr lang="en-US" dirty="0" smtClean="0"/>
              <a:t>000</a:t>
            </a:r>
            <a:r>
              <a:rPr lang="ru-RU" dirty="0" smtClean="0"/>
              <a:t> </a:t>
            </a:r>
            <a:r>
              <a:rPr lang="en-US" dirty="0" smtClean="0"/>
              <a:t>l/s</a:t>
            </a:r>
            <a:endParaRPr lang="ru-RU" dirty="0"/>
          </a:p>
        </p:txBody>
      </p:sp>
      <p:cxnSp>
        <p:nvCxnSpPr>
          <p:cNvPr id="5" name="Прямая со стрелкой 4"/>
          <p:cNvCxnSpPr/>
          <p:nvPr/>
        </p:nvCxnSpPr>
        <p:spPr bwMode="auto">
          <a:xfrm>
            <a:off x="1730069" y="3719789"/>
            <a:ext cx="177538" cy="63413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Скругленная соединительная линия 39"/>
          <p:cNvCxnSpPr/>
          <p:nvPr/>
        </p:nvCxnSpPr>
        <p:spPr bwMode="auto">
          <a:xfrm rot="16200000" flipH="1">
            <a:off x="1998859" y="4123873"/>
            <a:ext cx="111748" cy="12700"/>
          </a:xfrm>
          <a:prstGeom prst="curvedConnector5">
            <a:avLst>
              <a:gd name="adj1" fmla="val -204567"/>
              <a:gd name="adj2" fmla="val 10650000"/>
              <a:gd name="adj3" fmla="val 304567"/>
            </a:avLst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9" name="TextBox 58"/>
          <p:cNvSpPr txBox="1"/>
          <p:nvPr/>
        </p:nvSpPr>
        <p:spPr>
          <a:xfrm>
            <a:off x="2122061" y="3887002"/>
            <a:ext cx="12604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re-cycling</a:t>
            </a:r>
            <a:endParaRPr lang="ru-RU" dirty="0"/>
          </a:p>
        </p:txBody>
      </p:sp>
      <p:cxnSp>
        <p:nvCxnSpPr>
          <p:cNvPr id="73" name="Прямая со стрелкой 72"/>
          <p:cNvCxnSpPr/>
          <p:nvPr/>
        </p:nvCxnSpPr>
        <p:spPr bwMode="auto">
          <a:xfrm flipV="1">
            <a:off x="8683100" y="2620872"/>
            <a:ext cx="6181" cy="28510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5" name="TextBox 74"/>
          <p:cNvSpPr txBox="1"/>
          <p:nvPr/>
        </p:nvSpPr>
        <p:spPr>
          <a:xfrm>
            <a:off x="7880993" y="2241225"/>
            <a:ext cx="1686680" cy="40011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NEG coating!</a:t>
            </a:r>
            <a:endParaRPr lang="ru-RU" dirty="0">
              <a:solidFill>
                <a:srgbClr val="FF0000"/>
              </a:solidFill>
            </a:endParaRPr>
          </a:p>
        </p:txBody>
      </p:sp>
      <p:grpSp>
        <p:nvGrpSpPr>
          <p:cNvPr id="43" name="Группа 42"/>
          <p:cNvGrpSpPr/>
          <p:nvPr/>
        </p:nvGrpSpPr>
        <p:grpSpPr>
          <a:xfrm>
            <a:off x="1380673" y="778700"/>
            <a:ext cx="8028892" cy="1185631"/>
            <a:chOff x="518562" y="875862"/>
            <a:chExt cx="8028892" cy="1185631"/>
          </a:xfrm>
        </p:grpSpPr>
        <p:cxnSp>
          <p:nvCxnSpPr>
            <p:cNvPr id="44" name="Прямая со стрелкой 43"/>
            <p:cNvCxnSpPr/>
            <p:nvPr/>
          </p:nvCxnSpPr>
          <p:spPr>
            <a:xfrm flipV="1">
              <a:off x="518562" y="1376230"/>
              <a:ext cx="8028892" cy="36004"/>
            </a:xfrm>
            <a:prstGeom prst="straightConnector1">
              <a:avLst/>
            </a:prstGeom>
            <a:ln w="34925">
              <a:solidFill>
                <a:srgbClr val="141DD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8148216" y="955038"/>
              <a:ext cx="2984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</a:t>
              </a:r>
              <a:endParaRPr lang="ru-RU" dirty="0"/>
            </a:p>
          </p:txBody>
        </p:sp>
        <p:cxnSp>
          <p:nvCxnSpPr>
            <p:cNvPr id="46" name="Прямая со стрелкой 45"/>
            <p:cNvCxnSpPr/>
            <p:nvPr/>
          </p:nvCxnSpPr>
          <p:spPr bwMode="auto">
            <a:xfrm flipH="1">
              <a:off x="2048695" y="1412234"/>
              <a:ext cx="9017" cy="28937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Прямая со стрелкой 46"/>
            <p:cNvCxnSpPr/>
            <p:nvPr/>
          </p:nvCxnSpPr>
          <p:spPr bwMode="auto">
            <a:xfrm>
              <a:off x="4336869" y="1408163"/>
              <a:ext cx="3797" cy="26670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Прямая со стрелкой 47"/>
            <p:cNvCxnSpPr/>
            <p:nvPr/>
          </p:nvCxnSpPr>
          <p:spPr bwMode="auto">
            <a:xfrm>
              <a:off x="6860636" y="1408163"/>
              <a:ext cx="0" cy="30678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9" name="TextBox 48"/>
            <p:cNvSpPr txBox="1"/>
            <p:nvPr/>
          </p:nvSpPr>
          <p:spPr>
            <a:xfrm>
              <a:off x="1803748" y="1631708"/>
              <a:ext cx="5645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</a:t>
              </a:r>
              <a:r>
                <a:rPr lang="en-US" baseline="-25000" dirty="0" smtClean="0"/>
                <a:t>p-1</a:t>
              </a:r>
              <a:endParaRPr lang="ru-RU" baseline="-250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155772" y="1631708"/>
              <a:ext cx="4219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S</a:t>
              </a:r>
              <a:r>
                <a:rPr lang="en-US" baseline="-25000" dirty="0" err="1" smtClean="0"/>
                <a:t>p</a:t>
              </a:r>
              <a:endParaRPr lang="ru-RU" baseline="-250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597530" y="1661383"/>
              <a:ext cx="6046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</a:t>
              </a:r>
              <a:r>
                <a:rPr lang="en-US" baseline="-25000" dirty="0" smtClean="0"/>
                <a:t>p+1</a:t>
              </a:r>
              <a:endParaRPr lang="ru-RU" baseline="-250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818838" y="875862"/>
              <a:ext cx="5357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</a:t>
              </a:r>
              <a:r>
                <a:rPr lang="en-US" baseline="-25000" dirty="0" smtClean="0"/>
                <a:t>p-1</a:t>
              </a:r>
              <a:endParaRPr lang="ru-RU" baseline="-250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144138" y="892274"/>
              <a:ext cx="3930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z</a:t>
              </a:r>
              <a:r>
                <a:rPr lang="en-US" baseline="-25000" dirty="0" err="1" smtClean="0"/>
                <a:t>p</a:t>
              </a:r>
              <a:endParaRPr lang="ru-RU" baseline="-250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572737" y="899311"/>
              <a:ext cx="5757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</a:t>
              </a:r>
              <a:r>
                <a:rPr lang="en-US" baseline="-25000" dirty="0" smtClean="0"/>
                <a:t>p+1</a:t>
              </a:r>
              <a:endParaRPr lang="ru-RU" baseline="-25000" dirty="0"/>
            </a:p>
          </p:txBody>
        </p:sp>
      </p:grpSp>
      <p:cxnSp>
        <p:nvCxnSpPr>
          <p:cNvPr id="56" name="Прямая со стрелкой 55"/>
          <p:cNvCxnSpPr/>
          <p:nvPr/>
        </p:nvCxnSpPr>
        <p:spPr bwMode="auto">
          <a:xfrm flipH="1">
            <a:off x="3462333" y="3756014"/>
            <a:ext cx="4813107" cy="5393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" name="TextBox 60"/>
          <p:cNvSpPr txBox="1"/>
          <p:nvPr/>
        </p:nvSpPr>
        <p:spPr>
          <a:xfrm>
            <a:off x="5488895" y="4328284"/>
            <a:ext cx="4233851" cy="40011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Sorption capacity 1 ML.  Lifetime ?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62" name="Прямая со стрелкой 61"/>
          <p:cNvCxnSpPr/>
          <p:nvPr/>
        </p:nvCxnSpPr>
        <p:spPr bwMode="auto">
          <a:xfrm>
            <a:off x="3984173" y="4539298"/>
            <a:ext cx="141094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" name="Прямая соединительная линия 65"/>
          <p:cNvCxnSpPr/>
          <p:nvPr/>
        </p:nvCxnSpPr>
        <p:spPr>
          <a:xfrm flipV="1">
            <a:off x="6496720" y="3122463"/>
            <a:ext cx="1069592" cy="683944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6434531" y="3080057"/>
            <a:ext cx="1195039" cy="793368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8" name="Объект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9255405"/>
              </p:ext>
            </p:extLst>
          </p:nvPr>
        </p:nvGraphicFramePr>
        <p:xfrm>
          <a:off x="2854691" y="5845609"/>
          <a:ext cx="1055687" cy="42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4020" name="Equation" r:id="rId8" imgW="596880" imgH="241200" progId="Equation.3">
                  <p:embed/>
                </p:oleObj>
              </mc:Choice>
              <mc:Fallback>
                <p:oleObj name="Equation" r:id="rId8" imgW="5968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4691" y="5845609"/>
                        <a:ext cx="1055687" cy="4206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509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Новая презентация">
  <a:themeElements>
    <a:clrScheme name="Новая презентация 1">
      <a:dk1>
        <a:srgbClr val="FFFF66"/>
      </a:dk1>
      <a:lt1>
        <a:srgbClr val="FFFFFF"/>
      </a:lt1>
      <a:dk2>
        <a:srgbClr val="66FF66"/>
      </a:dk2>
      <a:lt2>
        <a:srgbClr val="808080"/>
      </a:lt2>
      <a:accent1>
        <a:srgbClr val="0033CC"/>
      </a:accent1>
      <a:accent2>
        <a:srgbClr val="3333CC"/>
      </a:accent2>
      <a:accent3>
        <a:srgbClr val="FFFFFF"/>
      </a:accent3>
      <a:accent4>
        <a:srgbClr val="DADA56"/>
      </a:accent4>
      <a:accent5>
        <a:srgbClr val="AAADE2"/>
      </a:accent5>
      <a:accent6>
        <a:srgbClr val="2D2DB9"/>
      </a:accent6>
      <a:hlink>
        <a:srgbClr val="66CCFF"/>
      </a:hlink>
      <a:folHlink>
        <a:srgbClr val="66CCFF"/>
      </a:folHlink>
    </a:clrScheme>
    <a:fontScheme name="Новая презентация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1049338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4F3EF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1049338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4F3EF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Новая презентация 1">
        <a:dk1>
          <a:srgbClr val="FFFF66"/>
        </a:dk1>
        <a:lt1>
          <a:srgbClr val="FFFFFF"/>
        </a:lt1>
        <a:dk2>
          <a:srgbClr val="66FF66"/>
        </a:dk2>
        <a:lt2>
          <a:srgbClr val="808080"/>
        </a:lt2>
        <a:accent1>
          <a:srgbClr val="0033CC"/>
        </a:accent1>
        <a:accent2>
          <a:srgbClr val="3333CC"/>
        </a:accent2>
        <a:accent3>
          <a:srgbClr val="FFFFFF"/>
        </a:accent3>
        <a:accent4>
          <a:srgbClr val="DADA56"/>
        </a:accent4>
        <a:accent5>
          <a:srgbClr val="AAADE2"/>
        </a:accent5>
        <a:accent6>
          <a:srgbClr val="2D2DB9"/>
        </a:accent6>
        <a:hlink>
          <a:srgbClr val="66CCFF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33CC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ADE2"/>
        </a:accent5>
        <a:accent6>
          <a:srgbClr val="2D2DB9"/>
        </a:accent6>
        <a:hlink>
          <a:srgbClr val="66CCFF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ERN(4-3)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CERN(4-3)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29050</TotalTime>
  <Words>1536</Words>
  <Application>Microsoft Office PowerPoint</Application>
  <PresentationFormat>Произвольный</PresentationFormat>
  <Paragraphs>400</Paragraphs>
  <Slides>25</Slides>
  <Notes>6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25</vt:i4>
      </vt:variant>
    </vt:vector>
  </HeadingPairs>
  <TitlesOfParts>
    <vt:vector size="43" baseType="lpstr">
      <vt:lpstr>ＭＳ Ｐゴシック</vt:lpstr>
      <vt:lpstr>ＭＳ Ｐゴシック</vt:lpstr>
      <vt:lpstr>Arial</vt:lpstr>
      <vt:lpstr>Calibri</vt:lpstr>
      <vt:lpstr>Comic Sans MS</vt:lpstr>
      <vt:lpstr>Helvetica</vt:lpstr>
      <vt:lpstr>Symbol</vt:lpstr>
      <vt:lpstr>Times New Roman</vt:lpstr>
      <vt:lpstr>Новая презентация</vt:lpstr>
      <vt:lpstr>Тема Office</vt:lpstr>
      <vt:lpstr>2_Тема Office</vt:lpstr>
      <vt:lpstr>3_Тема Office</vt:lpstr>
      <vt:lpstr>CERN(4-3)</vt:lpstr>
      <vt:lpstr>1_CERN(4-3)</vt:lpstr>
      <vt:lpstr>Equation</vt:lpstr>
      <vt:lpstr>Формула</vt:lpstr>
      <vt:lpstr>Picture</vt:lpstr>
      <vt:lpstr>Уравнение</vt:lpstr>
      <vt:lpstr>Презентация PowerPoint</vt:lpstr>
      <vt:lpstr>Lattice and parameters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Machine-detector interface</vt:lpstr>
      <vt:lpstr>Conceptual design of RT or 77K beam pipe inside cryogenic magnets</vt:lpstr>
      <vt:lpstr>Stand for testing the vacuum chamber.</vt:lpstr>
      <vt:lpstr>Презентация PowerPoint</vt:lpstr>
      <vt:lpstr>Thanks for your attention</vt:lpstr>
      <vt:lpstr>Презентация PowerPoint</vt:lpstr>
    </vt:vector>
  </TitlesOfParts>
  <Company>Budker INP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Budker INP Products Presentation</dc:title>
  <dc:creator>Иванов Михаил Петрович \ Ivanov Michael</dc:creator>
  <cp:lastModifiedBy>BINP User</cp:lastModifiedBy>
  <cp:revision>1506</cp:revision>
  <dcterms:created xsi:type="dcterms:W3CDTF">2001-08-03T11:39:17Z</dcterms:created>
  <dcterms:modified xsi:type="dcterms:W3CDTF">2018-12-05T10:51:30Z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2</vt:i4>
  </property>
  <property fmtid="{D5CDD505-2E9C-101B-9397-08002B2CF9AE}" pid="3" name="GraphicType">
    <vt:i4>2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1</vt:i4>
  </property>
  <property fmtid="{D5CDD505-2E9C-101B-9397-08002B2CF9AE}" pid="7" name="MailAddress">
    <vt:lpwstr/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true</vt:bool>
  </property>
  <property fmtid="{D5CDD505-2E9C-101B-9397-08002B2CF9AE}" pid="20" name="NavBtnPos">
    <vt:i4>1</vt:i4>
  </property>
  <property fmtid="{D5CDD505-2E9C-101B-9397-08002B2CF9AE}" pid="21" name="OutputDir">
    <vt:lpwstr>D:\Work\Презентац. в хтмл</vt:lpwstr>
  </property>
</Properties>
</file>