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64" r:id="rId3"/>
  </p:sldMasterIdLst>
  <p:notesMasterIdLst>
    <p:notesMasterId r:id="rId37"/>
  </p:notesMasterIdLst>
  <p:handoutMasterIdLst>
    <p:handoutMasterId r:id="rId38"/>
  </p:handoutMasterIdLst>
  <p:sldIdLst>
    <p:sldId id="269" r:id="rId4"/>
    <p:sldId id="311" r:id="rId5"/>
    <p:sldId id="282" r:id="rId6"/>
    <p:sldId id="258" r:id="rId7"/>
    <p:sldId id="320" r:id="rId8"/>
    <p:sldId id="270" r:id="rId9"/>
    <p:sldId id="309" r:id="rId10"/>
    <p:sldId id="321" r:id="rId11"/>
    <p:sldId id="268" r:id="rId12"/>
    <p:sldId id="288" r:id="rId13"/>
    <p:sldId id="289" r:id="rId14"/>
    <p:sldId id="290" r:id="rId15"/>
    <p:sldId id="291" r:id="rId16"/>
    <p:sldId id="301" r:id="rId17"/>
    <p:sldId id="302" r:id="rId18"/>
    <p:sldId id="327" r:id="rId19"/>
    <p:sldId id="285" r:id="rId20"/>
    <p:sldId id="298" r:id="rId21"/>
    <p:sldId id="323" r:id="rId22"/>
    <p:sldId id="324" r:id="rId23"/>
    <p:sldId id="325" r:id="rId24"/>
    <p:sldId id="326" r:id="rId25"/>
    <p:sldId id="292" r:id="rId26"/>
    <p:sldId id="329" r:id="rId27"/>
    <p:sldId id="306" r:id="rId28"/>
    <p:sldId id="287" r:id="rId29"/>
    <p:sldId id="263" r:id="rId30"/>
    <p:sldId id="316" r:id="rId31"/>
    <p:sldId id="317" r:id="rId32"/>
    <p:sldId id="318" r:id="rId33"/>
    <p:sldId id="319" r:id="rId34"/>
    <p:sldId id="297" r:id="rId35"/>
    <p:sldId id="32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000000"/>
    <a:srgbClr val="C03625"/>
    <a:srgbClr val="595959"/>
    <a:srgbClr val="D70000"/>
    <a:srgbClr val="B40000"/>
    <a:srgbClr val="FB9B28"/>
    <a:srgbClr val="0F071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7" autoAdjust="0"/>
    <p:restoredTop sz="94599" autoAdjust="0"/>
  </p:normalViewPr>
  <p:slideViewPr>
    <p:cSldViewPr snapToGrid="0" showGuides="1">
      <p:cViewPr>
        <p:scale>
          <a:sx n="105" d="100"/>
          <a:sy n="105" d="100"/>
        </p:scale>
        <p:origin x="1616" y="20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13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FDDFFD8-FE4E-4637-B49B-DDA353A24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36561C-391F-4924-B86B-97FF570D53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E4AA-1524-4B70-8D60-0A7A4ADEEFA0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47E486-5FB9-4E21-824D-65235CA1F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ACAF20-03CE-4A55-8715-E6AA64C9E6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FD6A-DC88-4CA4-A8D2-D53BC5D91C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64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248C-60EC-45BD-9AF3-CF270200CB50}" type="datetimeFigureOut">
              <a:rPr lang="fr-FR" smtClean="0"/>
              <a:t>26/09/2018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64C4-0B31-4E53-85E6-CC28A13FF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9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08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10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1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96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6530976"/>
            <a:ext cx="9144000" cy="327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9024938" y="-1"/>
            <a:ext cx="0" cy="6858001"/>
          </a:xfrm>
          <a:prstGeom prst="line">
            <a:avLst/>
          </a:prstGeom>
          <a:ln w="25400">
            <a:solidFill>
              <a:srgbClr val="C0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itre 1"/>
          <p:cNvSpPr txBox="1">
            <a:spLocks/>
          </p:cNvSpPr>
          <p:nvPr userDrawn="1"/>
        </p:nvSpPr>
        <p:spPr bwMode="auto">
          <a:xfrm>
            <a:off x="1" y="3"/>
            <a:ext cx="9144000" cy="646113"/>
          </a:xfrm>
          <a:prstGeom prst="rect">
            <a:avLst/>
          </a:prstGeom>
          <a:solidFill>
            <a:srgbClr val="C0362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prstClr val="white"/>
              </a:solidFill>
              <a:latin typeface="Calibri Light" pitchFamily="34" charset="0"/>
              <a:cs typeface="+mn-cs"/>
            </a:endParaRPr>
          </a:p>
        </p:txBody>
      </p:sp>
      <p:sp>
        <p:nvSpPr>
          <p:cNvPr id="11" name="Arrondir un rectangle avec un coin du même côté 10"/>
          <p:cNvSpPr/>
          <p:nvPr userDrawn="1"/>
        </p:nvSpPr>
        <p:spPr>
          <a:xfrm rot="16200000">
            <a:off x="7019171" y="-1162809"/>
            <a:ext cx="962026" cy="328764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89" y="62866"/>
            <a:ext cx="3173412" cy="828315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1" y="6493828"/>
            <a:ext cx="9144000" cy="0"/>
          </a:xfrm>
          <a:prstGeom prst="line">
            <a:avLst/>
          </a:prstGeom>
          <a:ln w="12700">
            <a:solidFill>
              <a:srgbClr val="C0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1" y="6530976"/>
            <a:ext cx="9144000" cy="0"/>
          </a:xfrm>
          <a:prstGeom prst="line">
            <a:avLst/>
          </a:prstGeom>
          <a:ln w="12700">
            <a:solidFill>
              <a:srgbClr val="C0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691574" y="1493958"/>
            <a:ext cx="7772400" cy="16121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titre de la présentation 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9342" y="2992634"/>
            <a:ext cx="7776864" cy="102418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Modifiez le contenu du sous-titre                                                                      En général, la liste des auteurs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2513880" y="4069881"/>
            <a:ext cx="412779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baseline="30000">
                <a:ea typeface="Lucida Sans Unicode" charset="0"/>
                <a:cs typeface="Lucida Sans Unicode" charset="0"/>
              </a:rPr>
              <a:t>1</a:t>
            </a:r>
            <a:r>
              <a:rPr lang="fr-FR" sz="1800" i="1">
                <a:ea typeface="Lucida Sans Unicode" charset="0"/>
                <a:cs typeface="Lucida Sans Unicode" charset="0"/>
              </a:rPr>
              <a:t>IMNC – UMR 8165, 91405 Orsay, France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3168242" y="5625827"/>
            <a:ext cx="2789274" cy="559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u="sng" baseline="0">
                <a:solidFill>
                  <a:srgbClr val="0000C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ladenis@imnc.in2p3.fr</a:t>
            </a:r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" y="5216405"/>
            <a:ext cx="1220400" cy="12204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23" y="5217715"/>
            <a:ext cx="493857" cy="12190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88" y="5216405"/>
            <a:ext cx="876288" cy="12204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6AC88F-E471-4EE4-8352-9ACD3C429E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09C137-483D-48BE-8BF9-EC1DFFC836E6}"/>
              </a:ext>
            </a:extLst>
          </p:cNvPr>
          <p:cNvSpPr txBox="1"/>
          <p:nvPr userDrawn="1"/>
        </p:nvSpPr>
        <p:spPr>
          <a:xfrm>
            <a:off x="2939806" y="6593721"/>
            <a:ext cx="3264388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6th French-</a:t>
            </a:r>
            <a:r>
              <a:rPr lang="en-GB" sz="11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Ukrainian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LAL 2018</a:t>
            </a:r>
          </a:p>
        </p:txBody>
      </p:sp>
    </p:spTree>
    <p:extLst>
      <p:ext uri="{BB962C8B-B14F-4D97-AF65-F5344CB8AC3E}">
        <p14:creationId xmlns:p14="http://schemas.microsoft.com/office/powerpoint/2010/main" val="40617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28514-267A-4BEC-8D86-78B64329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A1F00A-A460-4D84-B77B-585C8315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1AA97F-D78A-4477-A5C3-F98260D2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42F5B9-5155-42E2-9B03-CC1B89DF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B891E3-E7C6-4B22-B223-B53F5974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8D1A39-1BC0-44C0-B1BC-BD601382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A45DCD-6A97-4E0F-9B29-2AA3F53D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6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AF8CB-9757-4F85-B0B7-1629F8B8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BE572-8041-4B26-BC39-ED3B9B47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741081-BA64-4A43-86AE-9A5579E9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17DEB3-5B67-47F4-AB67-779BF1F4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53008E-939D-46EC-B4F5-FBF96BBD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E7236C-DF66-4530-BF12-3FEAC0A7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7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D380D-E52D-497A-AB63-9019108C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DE52BF-0589-4065-96CD-6252BBA88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166741-4FAD-4D04-B448-B8079F960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32DF76-F17E-4980-A80D-02B57477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C1FB18-B0C4-46A4-B77A-5D4C3B0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99CAB1-B86D-4DE5-9992-918C4CDE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8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781E1-6947-4DCA-9AE9-193D576C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EB81B2-BE84-4B9E-A016-D56D71336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0E5EE-1269-4C8C-B567-ECE6CBDD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9D349F-EA30-4FC6-B18E-6C46648E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E1B19-0BC8-4101-AC35-4BF06B3C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679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5B7724-2FFC-4082-B210-CC9A46F04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24AE58-E440-4C6D-B3AC-670A78A8B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15661E-253C-4271-BA44-13ECAB2E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A67F5-ADFF-46E5-BEDC-333031F8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0113DE-5F51-4A83-9DC9-5FCA51DF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8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pPr/>
              <a:t>‹N°›</a:t>
            </a:fld>
            <a:r>
              <a:rPr lang="fr-FR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5283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19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8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529388"/>
            <a:ext cx="9144000" cy="328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/>
          <p:cNvCxnSpPr/>
          <p:nvPr userDrawn="1"/>
        </p:nvCxnSpPr>
        <p:spPr>
          <a:xfrm>
            <a:off x="9024938" y="-1"/>
            <a:ext cx="0" cy="6858001"/>
          </a:xfrm>
          <a:prstGeom prst="line">
            <a:avLst/>
          </a:prstGeom>
          <a:ln w="25400">
            <a:solidFill>
              <a:srgbClr val="C0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itre 1"/>
          <p:cNvSpPr txBox="1">
            <a:spLocks/>
          </p:cNvSpPr>
          <p:nvPr userDrawn="1"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B5362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60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8" name="Arrondir un rectangle avec un coin du même côté 17"/>
          <p:cNvSpPr/>
          <p:nvPr userDrawn="1"/>
        </p:nvSpPr>
        <p:spPr>
          <a:xfrm rot="16200000">
            <a:off x="7784307" y="-689768"/>
            <a:ext cx="669928" cy="204946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3" y="93070"/>
            <a:ext cx="1919293" cy="500968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0" y="6493828"/>
            <a:ext cx="9144000" cy="0"/>
          </a:xfrm>
          <a:prstGeom prst="line">
            <a:avLst/>
          </a:prstGeom>
          <a:ln w="12700">
            <a:solidFill>
              <a:srgbClr val="B5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 userDrawn="1"/>
        </p:nvCxnSpPr>
        <p:spPr>
          <a:xfrm>
            <a:off x="0" y="6530975"/>
            <a:ext cx="9144000" cy="0"/>
          </a:xfrm>
          <a:prstGeom prst="line">
            <a:avLst/>
          </a:prstGeom>
          <a:ln w="12700">
            <a:solidFill>
              <a:srgbClr val="B5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rganigramme : Terminateur 27"/>
          <p:cNvSpPr/>
          <p:nvPr userDrawn="1"/>
        </p:nvSpPr>
        <p:spPr>
          <a:xfrm>
            <a:off x="8307357" y="6653426"/>
            <a:ext cx="503417" cy="185494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Terminateur 28"/>
          <p:cNvSpPr/>
          <p:nvPr userDrawn="1"/>
        </p:nvSpPr>
        <p:spPr>
          <a:xfrm>
            <a:off x="8034871" y="6441440"/>
            <a:ext cx="843566" cy="276158"/>
          </a:xfrm>
          <a:prstGeom prst="flowChartTerminator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Terminateur 30"/>
          <p:cNvSpPr/>
          <p:nvPr userDrawn="1"/>
        </p:nvSpPr>
        <p:spPr>
          <a:xfrm>
            <a:off x="7845767" y="6328727"/>
            <a:ext cx="552652" cy="190501"/>
          </a:xfrm>
          <a:prstGeom prst="flowChartTerminator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Terminateur 32"/>
          <p:cNvSpPr/>
          <p:nvPr userDrawn="1"/>
        </p:nvSpPr>
        <p:spPr>
          <a:xfrm>
            <a:off x="8305384" y="6658155"/>
            <a:ext cx="503417" cy="185494"/>
          </a:xfrm>
          <a:prstGeom prst="flowChartTerminator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14288" y="6588125"/>
            <a:ext cx="848309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ADENIS Léo</a:t>
            </a:r>
          </a:p>
        </p:txBody>
      </p:sp>
      <p:sp>
        <p:nvSpPr>
          <p:cNvPr id="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81805" y="6376988"/>
            <a:ext cx="2133600" cy="365125"/>
          </a:xfrm>
          <a:noFill/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1279E6A-BAE1-439F-9B54-63627866E7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itre 1"/>
          <p:cNvSpPr>
            <a:spLocks noGrp="1"/>
          </p:cNvSpPr>
          <p:nvPr>
            <p:ph type="title"/>
          </p:nvPr>
        </p:nvSpPr>
        <p:spPr>
          <a:xfrm>
            <a:off x="9616" y="57857"/>
            <a:ext cx="6976973" cy="6463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287BDD-29E0-4DB2-9A17-B4219D6AB811}"/>
              </a:ext>
            </a:extLst>
          </p:cNvPr>
          <p:cNvSpPr txBox="1"/>
          <p:nvPr userDrawn="1"/>
        </p:nvSpPr>
        <p:spPr>
          <a:xfrm>
            <a:off x="2939806" y="6593721"/>
            <a:ext cx="3264388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6th French-</a:t>
            </a:r>
            <a:r>
              <a:rPr lang="en-GB" sz="11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Ukrainian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LAL 2018</a:t>
            </a:r>
          </a:p>
        </p:txBody>
      </p:sp>
    </p:spTree>
    <p:extLst>
      <p:ext uri="{BB962C8B-B14F-4D97-AF65-F5344CB8AC3E}">
        <p14:creationId xmlns:p14="http://schemas.microsoft.com/office/powerpoint/2010/main" val="3653705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96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34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768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5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8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78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79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354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53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0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6529388"/>
            <a:ext cx="9144000" cy="328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9024938" y="-1"/>
            <a:ext cx="0" cy="6858001"/>
          </a:xfrm>
          <a:prstGeom prst="line">
            <a:avLst/>
          </a:prstGeom>
          <a:ln w="25400">
            <a:solidFill>
              <a:srgbClr val="C0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itre 1"/>
          <p:cNvSpPr txBox="1">
            <a:spLocks/>
          </p:cNvSpPr>
          <p:nvPr userDrawn="1"/>
        </p:nvSpPr>
        <p:spPr bwMode="auto">
          <a:xfrm>
            <a:off x="1" y="3"/>
            <a:ext cx="9144000" cy="646113"/>
          </a:xfrm>
          <a:prstGeom prst="rect">
            <a:avLst/>
          </a:prstGeom>
          <a:solidFill>
            <a:srgbClr val="C0362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prstClr val="white"/>
              </a:solidFill>
              <a:latin typeface="Calibri Light" pitchFamily="34" charset="0"/>
              <a:cs typeface="+mn-cs"/>
            </a:endParaRPr>
          </a:p>
        </p:txBody>
      </p:sp>
      <p:cxnSp>
        <p:nvCxnSpPr>
          <p:cNvPr id="34" name="Connecteur droit 33"/>
          <p:cNvCxnSpPr/>
          <p:nvPr userDrawn="1"/>
        </p:nvCxnSpPr>
        <p:spPr>
          <a:xfrm>
            <a:off x="0" y="6493828"/>
            <a:ext cx="9144000" cy="0"/>
          </a:xfrm>
          <a:prstGeom prst="line">
            <a:avLst/>
          </a:prstGeom>
          <a:ln w="12700">
            <a:solidFill>
              <a:srgbClr val="B5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 userDrawn="1"/>
        </p:nvCxnSpPr>
        <p:spPr>
          <a:xfrm>
            <a:off x="0" y="6530975"/>
            <a:ext cx="9144000" cy="0"/>
          </a:xfrm>
          <a:prstGeom prst="line">
            <a:avLst/>
          </a:prstGeom>
          <a:ln w="12700">
            <a:solidFill>
              <a:srgbClr val="B5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rganigramme : Terminateur 35"/>
          <p:cNvSpPr/>
          <p:nvPr userDrawn="1"/>
        </p:nvSpPr>
        <p:spPr>
          <a:xfrm>
            <a:off x="8307357" y="6653426"/>
            <a:ext cx="503417" cy="185494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Terminateur 36"/>
          <p:cNvSpPr/>
          <p:nvPr userDrawn="1"/>
        </p:nvSpPr>
        <p:spPr>
          <a:xfrm>
            <a:off x="8034871" y="6441440"/>
            <a:ext cx="843566" cy="276158"/>
          </a:xfrm>
          <a:prstGeom prst="flowChartTerminator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rganigramme : Terminateur 37"/>
          <p:cNvSpPr/>
          <p:nvPr userDrawn="1"/>
        </p:nvSpPr>
        <p:spPr>
          <a:xfrm>
            <a:off x="7845767" y="6328727"/>
            <a:ext cx="552652" cy="190501"/>
          </a:xfrm>
          <a:prstGeom prst="flowChartTerminator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Terminateur 38"/>
          <p:cNvSpPr/>
          <p:nvPr userDrawn="1"/>
        </p:nvSpPr>
        <p:spPr>
          <a:xfrm>
            <a:off x="8305384" y="6658155"/>
            <a:ext cx="503417" cy="185494"/>
          </a:xfrm>
          <a:prstGeom prst="flowChartTerminator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 userDrawn="1"/>
        </p:nvSpPr>
        <p:spPr>
          <a:xfrm>
            <a:off x="14288" y="6588125"/>
            <a:ext cx="848309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ADENIS Léo</a:t>
            </a:r>
          </a:p>
        </p:txBody>
      </p:sp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81805" y="6376988"/>
            <a:ext cx="2133600" cy="365125"/>
          </a:xfrm>
          <a:noFill/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AF2CEB-9C8C-4504-B522-80D034A4FB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3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996952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de la transition</a:t>
            </a:r>
          </a:p>
        </p:txBody>
      </p:sp>
      <p:sp>
        <p:nvSpPr>
          <p:cNvPr id="44" name="Arrondir un rectangle avec un coin du même côté 43"/>
          <p:cNvSpPr/>
          <p:nvPr userDrawn="1"/>
        </p:nvSpPr>
        <p:spPr>
          <a:xfrm rot="16200000">
            <a:off x="7784307" y="-689768"/>
            <a:ext cx="669928" cy="204946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3" y="93070"/>
            <a:ext cx="1919293" cy="50096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FF00F54-83A5-4985-BAD5-89F48478857F}"/>
              </a:ext>
            </a:extLst>
          </p:cNvPr>
          <p:cNvSpPr txBox="1"/>
          <p:nvPr userDrawn="1"/>
        </p:nvSpPr>
        <p:spPr>
          <a:xfrm>
            <a:off x="2939806" y="6593721"/>
            <a:ext cx="3264388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6th French-</a:t>
            </a:r>
            <a:r>
              <a:rPr lang="en-GB" sz="11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Ukrainian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LAL 2018</a:t>
            </a:r>
          </a:p>
        </p:txBody>
      </p:sp>
    </p:spTree>
    <p:extLst>
      <p:ext uri="{BB962C8B-B14F-4D97-AF65-F5344CB8AC3E}">
        <p14:creationId xmlns:p14="http://schemas.microsoft.com/office/powerpoint/2010/main" val="39303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6529388"/>
            <a:ext cx="9144000" cy="328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61" b="19247"/>
          <a:stretch/>
        </p:blipFill>
        <p:spPr>
          <a:xfrm>
            <a:off x="3293630" y="1968147"/>
            <a:ext cx="2583543" cy="253563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9024938" y="-1"/>
            <a:ext cx="0" cy="6858001"/>
          </a:xfrm>
          <a:prstGeom prst="line">
            <a:avLst/>
          </a:prstGeom>
          <a:ln w="25400">
            <a:solidFill>
              <a:srgbClr val="C0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itre 1"/>
          <p:cNvSpPr txBox="1">
            <a:spLocks/>
          </p:cNvSpPr>
          <p:nvPr userDrawn="1"/>
        </p:nvSpPr>
        <p:spPr bwMode="auto">
          <a:xfrm>
            <a:off x="1" y="3"/>
            <a:ext cx="9144000" cy="646113"/>
          </a:xfrm>
          <a:prstGeom prst="rect">
            <a:avLst/>
          </a:prstGeom>
          <a:solidFill>
            <a:srgbClr val="C0362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prstClr val="white"/>
              </a:solidFill>
              <a:latin typeface="Calibri Light" pitchFamily="34" charset="0"/>
              <a:cs typeface="+mn-cs"/>
            </a:endParaRPr>
          </a:p>
        </p:txBody>
      </p:sp>
      <p:sp>
        <p:nvSpPr>
          <p:cNvPr id="11" name="Arrondir un rectangle avec un coin du même côté 10"/>
          <p:cNvSpPr/>
          <p:nvPr userDrawn="1"/>
        </p:nvSpPr>
        <p:spPr>
          <a:xfrm rot="16200000">
            <a:off x="7019171" y="-1162809"/>
            <a:ext cx="962026" cy="328764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89" y="62866"/>
            <a:ext cx="3173412" cy="828315"/>
          </a:xfrm>
          <a:prstGeom prst="rect">
            <a:avLst/>
          </a:prstGeom>
        </p:spPr>
      </p:pic>
      <p:cxnSp>
        <p:nvCxnSpPr>
          <p:cNvPr id="34" name="Connecteur droit 33"/>
          <p:cNvCxnSpPr/>
          <p:nvPr userDrawn="1"/>
        </p:nvCxnSpPr>
        <p:spPr>
          <a:xfrm>
            <a:off x="0" y="6493828"/>
            <a:ext cx="9144000" cy="0"/>
          </a:xfrm>
          <a:prstGeom prst="line">
            <a:avLst/>
          </a:prstGeom>
          <a:ln w="12700">
            <a:solidFill>
              <a:srgbClr val="B5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 userDrawn="1"/>
        </p:nvCxnSpPr>
        <p:spPr>
          <a:xfrm>
            <a:off x="0" y="6530975"/>
            <a:ext cx="9144000" cy="0"/>
          </a:xfrm>
          <a:prstGeom prst="line">
            <a:avLst/>
          </a:prstGeom>
          <a:ln w="12700">
            <a:solidFill>
              <a:srgbClr val="B53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rganigramme : Terminateur 35"/>
          <p:cNvSpPr/>
          <p:nvPr userDrawn="1"/>
        </p:nvSpPr>
        <p:spPr>
          <a:xfrm>
            <a:off x="8307357" y="6653426"/>
            <a:ext cx="503417" cy="185494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Terminateur 36"/>
          <p:cNvSpPr/>
          <p:nvPr userDrawn="1"/>
        </p:nvSpPr>
        <p:spPr>
          <a:xfrm>
            <a:off x="8034871" y="6441440"/>
            <a:ext cx="843566" cy="276158"/>
          </a:xfrm>
          <a:prstGeom prst="flowChartTerminator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rganigramme : Terminateur 37"/>
          <p:cNvSpPr/>
          <p:nvPr userDrawn="1"/>
        </p:nvSpPr>
        <p:spPr>
          <a:xfrm>
            <a:off x="7845767" y="6328727"/>
            <a:ext cx="552652" cy="190501"/>
          </a:xfrm>
          <a:prstGeom prst="flowChartTerminator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Terminateur 38"/>
          <p:cNvSpPr/>
          <p:nvPr userDrawn="1"/>
        </p:nvSpPr>
        <p:spPr>
          <a:xfrm>
            <a:off x="8305384" y="6658155"/>
            <a:ext cx="503417" cy="185494"/>
          </a:xfrm>
          <a:prstGeom prst="flowChartTerminator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 userDrawn="1"/>
        </p:nvSpPr>
        <p:spPr>
          <a:xfrm>
            <a:off x="14288" y="6588125"/>
            <a:ext cx="848309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ADENIS Léo</a:t>
            </a:r>
          </a:p>
        </p:txBody>
      </p:sp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81805" y="6376988"/>
            <a:ext cx="2133600" cy="365125"/>
          </a:xfrm>
          <a:noFill/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AF2CEB-9C8C-4504-B522-80D034A4FB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Rectangle à coins arrondis 1"/>
          <p:cNvSpPr/>
          <p:nvPr userDrawn="1"/>
        </p:nvSpPr>
        <p:spPr>
          <a:xfrm>
            <a:off x="3238314" y="1891680"/>
            <a:ext cx="2694175" cy="2612097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/>
          <p:cNvSpPr>
            <a:spLocks noGrp="1"/>
          </p:cNvSpPr>
          <p:nvPr>
            <p:ph type="title" hasCustomPrompt="1"/>
          </p:nvPr>
        </p:nvSpPr>
        <p:spPr>
          <a:xfrm>
            <a:off x="482079" y="2341683"/>
            <a:ext cx="8229600" cy="174986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Message de remerciement à modifier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3168242" y="4303935"/>
            <a:ext cx="2789274" cy="5592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u="sng" baseline="0">
                <a:solidFill>
                  <a:srgbClr val="0000C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ladenis@imnc.in2p3.fr</a:t>
            </a: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4" y="5132969"/>
            <a:ext cx="1220400" cy="12204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75" y="5134279"/>
            <a:ext cx="493857" cy="121909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40" y="5132969"/>
            <a:ext cx="876288" cy="12204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124B7A3-781B-4705-A62F-5B1AD9369D6F}"/>
              </a:ext>
            </a:extLst>
          </p:cNvPr>
          <p:cNvSpPr txBox="1"/>
          <p:nvPr userDrawn="1"/>
        </p:nvSpPr>
        <p:spPr>
          <a:xfrm>
            <a:off x="2939806" y="6593721"/>
            <a:ext cx="3264388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6th French-</a:t>
            </a:r>
            <a:r>
              <a:rPr lang="en-GB" sz="11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Ukrainian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LAL 2018</a:t>
            </a:r>
          </a:p>
        </p:txBody>
      </p:sp>
    </p:spTree>
    <p:extLst>
      <p:ext uri="{BB962C8B-B14F-4D97-AF65-F5344CB8AC3E}">
        <p14:creationId xmlns:p14="http://schemas.microsoft.com/office/powerpoint/2010/main" val="345094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2F148-BFAE-444D-A1BA-623A0524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295AB7-CCD9-4DC0-B2FB-71914FF97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DEA0BC-686A-4B74-90E4-23B08E73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41403E-52CD-4BB9-A6C1-8607AB16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2EF41-42E7-4501-A595-F6C44BB3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5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4FCD0-DB39-441C-87A2-2E65EB0F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26D11A-A459-4153-AE6A-438FCDEB9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480CC7-79CA-4D42-9427-F6F12483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04DAD-9DF1-491B-9E3E-C44206C9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DA98E-3004-4689-A269-13BE4C61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0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2871B-A186-4937-8FE8-681BA051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DB4A4A-1A7B-4F06-9E4D-83D66B49E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21234-4589-464B-A680-FC84662E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88BEAF-254D-4E9F-977C-2655CEFF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D0622-2C4A-48B6-8E35-694F8C58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3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757B9-E1EE-4944-955A-0347026C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8CDC7-A665-4F5B-B730-A21C57CDD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408ECF-1537-461F-9F26-B39BB60FE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217DCD-5EB7-4A8F-9562-EEE75FB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691C7D-8527-4148-B5F3-660FE1D5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24D32E-A778-4C13-86D1-4603BCE6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3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C8F1B-2C20-40A3-9FE0-B32AE371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31C5FE-6BEE-4868-A29E-E21483FB5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77F42C-A262-4096-B962-DFB9F073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07D315-0ACF-42A9-830B-56204F155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5D032C-C80E-46A6-9AA1-C9B35D6E3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1A7EC3-6005-4D3A-8352-03961DBB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083EC6-ECDB-4575-81F9-538DB3B2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1E79CA-FE37-4E98-B6CF-F6603277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8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2CEB-9C8C-4504-B522-80D034A4FB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04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9719EF-D488-4B76-BE9D-67577AFA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F3203C-C372-4D26-9426-B5786B0C1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5F2314-5203-4B15-8211-58E7C14C7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C8844-5DA1-4A15-941F-A17CDE906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2D943-1A04-4736-ACFC-DBC9CEA2B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CBE9-2F9E-441C-B118-6770C60DCF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1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6590-6817-4A57-8084-2F53C74EA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3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82" r:id="rId9"/>
    <p:sldLayoutId id="2147483683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22B1011-8CE1-42C3-86E0-8C3B3B0A6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Modelling in Vitro cancer cells aggregation and in Vivo tumor growth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A47119-DEEA-4318-BB0C-74AC6C713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L. Adenis</a:t>
            </a:r>
            <a:r>
              <a:rPr lang="en-GB" baseline="30000"/>
              <a:t>1 </a:t>
            </a:r>
            <a:r>
              <a:rPr lang="en-GB"/>
              <a:t>(PhD Student)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DB68E-C2AE-4E63-946D-968B9954B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7363" y="5570943"/>
            <a:ext cx="2789274" cy="5592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3ADCA5-62D2-40F8-8520-6F39317204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29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8C2340-A989-4A2B-8B0E-37C4CD9B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BD6C04-EB1A-4D1D-9B71-FB71BD9A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comparison</a:t>
            </a:r>
          </a:p>
        </p:txBody>
      </p:sp>
      <p:pic>
        <p:nvPicPr>
          <p:cNvPr id="5" name="image0001.jpg" descr="image0001.jpg">
            <a:extLst>
              <a:ext uri="{FF2B5EF4-FFF2-40B4-BE49-F238E27FC236}">
                <a16:creationId xmlns:a16="http://schemas.microsoft.com/office/drawing/2014/main" id="{D9AC9054-6418-4621-9FA8-C5CB2295A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1490" y="1567348"/>
            <a:ext cx="3919339" cy="3306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.png" descr="0.png">
            <a:extLst>
              <a:ext uri="{FF2B5EF4-FFF2-40B4-BE49-F238E27FC236}">
                <a16:creationId xmlns:a16="http://schemas.microsoft.com/office/drawing/2014/main" id="{7EF13DE2-D623-4E0C-9CAA-5EB9A6305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171" y="1536774"/>
            <a:ext cx="3294776" cy="3306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olorBar_voisin.png" descr="ColorBar_voisin.png">
            <a:extLst>
              <a:ext uri="{FF2B5EF4-FFF2-40B4-BE49-F238E27FC236}">
                <a16:creationId xmlns:a16="http://schemas.microsoft.com/office/drawing/2014/main" id="{DCFF15E3-5557-4A38-8E7D-76253DF45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9484" y="1357376"/>
            <a:ext cx="375234" cy="366574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03B3E5-0853-6340-80C8-7C664237B9D7}"/>
              </a:ext>
            </a:extLst>
          </p:cNvPr>
          <p:cNvSpPr txBox="1"/>
          <p:nvPr/>
        </p:nvSpPr>
        <p:spPr>
          <a:xfrm>
            <a:off x="2045324" y="5073973"/>
            <a:ext cx="447574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means number of neighbour cells</a:t>
            </a:r>
          </a:p>
        </p:txBody>
      </p:sp>
    </p:spTree>
    <p:extLst>
      <p:ext uri="{BB962C8B-B14F-4D97-AF65-F5344CB8AC3E}">
        <p14:creationId xmlns:p14="http://schemas.microsoft.com/office/powerpoint/2010/main" val="158541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8C2340-A989-4A2B-8B0E-37C4CD9B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BD6C04-EB1A-4D1D-9B71-FB71BD9A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comparison</a:t>
            </a:r>
          </a:p>
        </p:txBody>
      </p:sp>
      <p:pic>
        <p:nvPicPr>
          <p:cNvPr id="6" name="image1441.jpg" descr="image1441.jpg">
            <a:extLst>
              <a:ext uri="{FF2B5EF4-FFF2-40B4-BE49-F238E27FC236}">
                <a16:creationId xmlns:a16="http://schemas.microsoft.com/office/drawing/2014/main" id="{91A6C21F-3566-4D0B-AEDC-FF3A2933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7751" y="1572012"/>
            <a:ext cx="3919339" cy="3306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1500.png" descr="1500.png">
            <a:extLst>
              <a:ext uri="{FF2B5EF4-FFF2-40B4-BE49-F238E27FC236}">
                <a16:creationId xmlns:a16="http://schemas.microsoft.com/office/drawing/2014/main" id="{905CBE74-1B7B-41D7-A7C3-50BF7D2E4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936" y="1572013"/>
            <a:ext cx="3294776" cy="3306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olorBar_voisin.png" descr="ColorBar_voisin.png">
            <a:extLst>
              <a:ext uri="{FF2B5EF4-FFF2-40B4-BE49-F238E27FC236}">
                <a16:creationId xmlns:a16="http://schemas.microsoft.com/office/drawing/2014/main" id="{DCFF15E3-5557-4A38-8E7D-76253DF45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9484" y="1357376"/>
            <a:ext cx="375234" cy="366574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7E3608-15EE-4948-BF46-02FEAA798D23}"/>
              </a:ext>
            </a:extLst>
          </p:cNvPr>
          <p:cNvSpPr txBox="1"/>
          <p:nvPr/>
        </p:nvSpPr>
        <p:spPr>
          <a:xfrm>
            <a:off x="2045324" y="5073973"/>
            <a:ext cx="447574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means number of neighbour cells</a:t>
            </a:r>
          </a:p>
        </p:txBody>
      </p:sp>
    </p:spTree>
    <p:extLst>
      <p:ext uri="{BB962C8B-B14F-4D97-AF65-F5344CB8AC3E}">
        <p14:creationId xmlns:p14="http://schemas.microsoft.com/office/powerpoint/2010/main" val="402657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8C2340-A989-4A2B-8B0E-37C4CD9B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BD6C04-EB1A-4D1D-9B71-FB71BD9A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comparison</a:t>
            </a:r>
          </a:p>
        </p:txBody>
      </p:sp>
      <p:pic>
        <p:nvPicPr>
          <p:cNvPr id="7" name="Mvt_Simu_Exp.mpg" descr="Mvt_Simu_Exp.mpg">
            <a:extLst>
              <a:ext uri="{FF2B5EF4-FFF2-40B4-BE49-F238E27FC236}">
                <a16:creationId xmlns:a16="http://schemas.microsoft.com/office/drawing/2014/main" id="{A12551B0-9293-4275-B0B2-38ACD124F9B6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4744" y="2285999"/>
            <a:ext cx="6248401" cy="228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39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8C2340-A989-4A2B-8B0E-37C4CD9B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BD6C04-EB1A-4D1D-9B71-FB71BD9A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Quantitative Comparison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EB3855-D47A-4DDF-B4A0-6BFBAC04AC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04536" y="701636"/>
            <a:ext cx="5682344" cy="56779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1E0CD7-DCA0-0D4B-B4C3-B197F85A354A}"/>
              </a:ext>
            </a:extLst>
          </p:cNvPr>
          <p:cNvSpPr txBox="1"/>
          <p:nvPr/>
        </p:nvSpPr>
        <p:spPr>
          <a:xfrm>
            <a:off x="2634916" y="6007656"/>
            <a:ext cx="141972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(min)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7ED7F2-2CD1-5442-B2F7-39EB41115783}"/>
              </a:ext>
            </a:extLst>
          </p:cNvPr>
          <p:cNvSpPr txBox="1"/>
          <p:nvPr/>
        </p:nvSpPr>
        <p:spPr>
          <a:xfrm>
            <a:off x="2755232" y="3299662"/>
            <a:ext cx="12994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(min)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109DB7-B30D-414F-A08E-30BD740B4815}"/>
              </a:ext>
            </a:extLst>
          </p:cNvPr>
          <p:cNvSpPr txBox="1"/>
          <p:nvPr/>
        </p:nvSpPr>
        <p:spPr>
          <a:xfrm rot="16200000">
            <a:off x="-244650" y="1967692"/>
            <a:ext cx="200528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aggregates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874F20-3803-D442-9845-1171747D035C}"/>
              </a:ext>
            </a:extLst>
          </p:cNvPr>
          <p:cNvSpPr/>
          <p:nvPr/>
        </p:nvSpPr>
        <p:spPr>
          <a:xfrm>
            <a:off x="532564" y="4319337"/>
            <a:ext cx="264696" cy="96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573739-0809-B543-B223-461438E39D11}"/>
              </a:ext>
            </a:extLst>
          </p:cNvPr>
          <p:cNvSpPr txBox="1"/>
          <p:nvPr/>
        </p:nvSpPr>
        <p:spPr>
          <a:xfrm rot="16200000">
            <a:off x="64808" y="4646711"/>
            <a:ext cx="124328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(pixel</a:t>
            </a:r>
            <a:r>
              <a:rPr lang="en-GB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FA520C-B171-574F-912A-6ACE91D73AD3}"/>
              </a:ext>
            </a:extLst>
          </p:cNvPr>
          <p:cNvSpPr txBox="1"/>
          <p:nvPr/>
        </p:nvSpPr>
        <p:spPr>
          <a:xfrm>
            <a:off x="6286446" y="1887573"/>
            <a:ext cx="12031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527810-BE11-904D-9ACA-2E24523738BD}"/>
              </a:ext>
            </a:extLst>
          </p:cNvPr>
          <p:cNvSpPr txBox="1"/>
          <p:nvPr/>
        </p:nvSpPr>
        <p:spPr>
          <a:xfrm>
            <a:off x="6081800" y="5097197"/>
            <a:ext cx="12031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7F21A4-4339-5747-B4B6-306526305988}"/>
              </a:ext>
            </a:extLst>
          </p:cNvPr>
          <p:cNvSpPr txBox="1"/>
          <p:nvPr/>
        </p:nvSpPr>
        <p:spPr>
          <a:xfrm>
            <a:off x="6276925" y="2579563"/>
            <a:ext cx="168915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Adhesion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D52B91-34B0-5E49-9934-7B2A942F807C}"/>
              </a:ext>
            </a:extLst>
          </p:cNvPr>
          <p:cNvSpPr txBox="1"/>
          <p:nvPr/>
        </p:nvSpPr>
        <p:spPr>
          <a:xfrm>
            <a:off x="6214908" y="4117272"/>
            <a:ext cx="168915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Adhesion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018C2EF-F5F7-FB44-8626-C0EA0CC99F5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992414" y="2072239"/>
            <a:ext cx="1294032" cy="154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4258817-31E8-A548-8741-0F9BAEB1DF1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967890" y="2072239"/>
            <a:ext cx="1318556" cy="412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1B64398-5EBB-8443-BC3E-F5169E50CFF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967890" y="2072239"/>
            <a:ext cx="1318556" cy="691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A3F130B-191F-9B45-AAC0-1BFD9AB26722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803229" y="2669543"/>
            <a:ext cx="1473696" cy="94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ED81A58-2937-9E4F-ADA0-D9DE25ABF41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967891" y="2764229"/>
            <a:ext cx="130903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AB4C339-ED42-0E48-9F44-7C39365CEB2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992415" y="2764229"/>
            <a:ext cx="1284510" cy="27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A74D056-61AC-7341-823B-F7A5B0F18D7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589930" y="4132280"/>
            <a:ext cx="1624978" cy="16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42E1FDA-D521-AB41-A694-0318B098D3B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589930" y="4301938"/>
            <a:ext cx="1624978" cy="37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D226CCC-926E-CA41-9D21-5B9CC3526BB6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589930" y="5130383"/>
            <a:ext cx="1491870" cy="15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82565788-D259-C945-92D1-F86BC5F1FCF6}"/>
              </a:ext>
            </a:extLst>
          </p:cNvPr>
          <p:cNvSpPr txBox="1"/>
          <p:nvPr/>
        </p:nvSpPr>
        <p:spPr>
          <a:xfrm>
            <a:off x="6214908" y="864249"/>
            <a:ext cx="236725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Light coloured stars</a:t>
            </a:r>
          </a:p>
          <a:p>
            <a:r>
              <a:rPr lang="en-GB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points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Dark coloured triangles</a:t>
            </a:r>
          </a:p>
        </p:txBody>
      </p:sp>
    </p:spTree>
    <p:extLst>
      <p:ext uri="{BB962C8B-B14F-4D97-AF65-F5344CB8AC3E}">
        <p14:creationId xmlns:p14="http://schemas.microsoft.com/office/powerpoint/2010/main" val="151896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8C2340-A989-4A2B-8B0E-37C4CD9B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BD6C04-EB1A-4D1D-9B71-FB71BD9A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Smoluchowski</a:t>
            </a:r>
            <a:r>
              <a:rPr lang="en-GB" dirty="0"/>
              <a:t> equations : an aggregation model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5DBBF6-438B-0947-ABAD-FF4DD9FDE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255"/>
            <a:ext cx="4646605" cy="21431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8ED2CA-977B-4B48-8137-3595FD11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159"/>
            <a:ext cx="5710237" cy="11580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9ADE663-D04B-6747-8275-B6FACA34D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7" y="5068127"/>
            <a:ext cx="2706515" cy="1028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1DB509-6FB4-354D-8A88-AD22AC07C5F1}"/>
              </a:ext>
            </a:extLst>
          </p:cNvPr>
          <p:cNvSpPr txBox="1"/>
          <p:nvPr/>
        </p:nvSpPr>
        <p:spPr>
          <a:xfrm>
            <a:off x="688788" y="4746741"/>
            <a:ext cx="242739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GB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9B14F0-E417-0B43-8090-6206BE540785}"/>
              </a:ext>
            </a:extLst>
          </p:cNvPr>
          <p:cNvSpPr txBox="1"/>
          <p:nvPr/>
        </p:nvSpPr>
        <p:spPr>
          <a:xfrm>
            <a:off x="5043499" y="1435260"/>
            <a:ext cx="3871906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baseline="-25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Number of element of size i</a:t>
            </a:r>
          </a:p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400" baseline="-25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 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Interaction constant between element of size i and j</a:t>
            </a:r>
          </a:p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: Total number of element </a:t>
            </a:r>
          </a:p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400" baseline="-25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Initial total number of element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9AF6A15-DCF8-2A4A-B06D-02386D2A51E5}"/>
              </a:ext>
            </a:extLst>
          </p:cNvPr>
          <p:cNvGrpSpPr/>
          <p:nvPr/>
        </p:nvGrpSpPr>
        <p:grpSpPr>
          <a:xfrm>
            <a:off x="5172353" y="5120579"/>
            <a:ext cx="2778642" cy="923152"/>
            <a:chOff x="5172353" y="5120579"/>
            <a:chExt cx="2778642" cy="92315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D9D33E4-8A3B-304B-A95D-0696E1272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10"/>
            <a:stretch/>
          </p:blipFill>
          <p:spPr>
            <a:xfrm>
              <a:off x="5172353" y="5120579"/>
              <a:ext cx="2455668" cy="923152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165B1BE-7F2E-454E-8320-C2389C5BEB4C}"/>
                </a:ext>
              </a:extLst>
            </p:cNvPr>
            <p:cNvSpPr txBox="1"/>
            <p:nvPr/>
          </p:nvSpPr>
          <p:spPr>
            <a:xfrm>
              <a:off x="7529889" y="5528529"/>
              <a:ext cx="421106" cy="2154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02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8C2340-A989-4A2B-8B0E-37C4CD9B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BD6C04-EB1A-4D1D-9B71-FB71BD9A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Smoluchowski</a:t>
            </a:r>
            <a:r>
              <a:rPr lang="en-GB" dirty="0"/>
              <a:t> equations : an aggregation model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D099320-0D6A-3542-89BE-E26C3A25A834}"/>
              </a:ext>
            </a:extLst>
          </p:cNvPr>
          <p:cNvGrpSpPr/>
          <p:nvPr/>
        </p:nvGrpSpPr>
        <p:grpSpPr>
          <a:xfrm>
            <a:off x="250248" y="1152195"/>
            <a:ext cx="8203765" cy="4595253"/>
            <a:chOff x="250248" y="1152195"/>
            <a:chExt cx="8203765" cy="459525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E64E0DB-D2BB-C24E-A053-14EF34E1F384}"/>
                </a:ext>
              </a:extLst>
            </p:cNvPr>
            <p:cNvGrpSpPr/>
            <p:nvPr/>
          </p:nvGrpSpPr>
          <p:grpSpPr>
            <a:xfrm>
              <a:off x="250248" y="1152195"/>
              <a:ext cx="8203765" cy="4595253"/>
              <a:chOff x="250248" y="1152195"/>
              <a:chExt cx="8203765" cy="4595253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5B075F3B-374B-F445-ACFA-7EDEF3A10E2F}"/>
                  </a:ext>
                </a:extLst>
              </p:cNvPr>
              <p:cNvGrpSpPr/>
              <p:nvPr/>
            </p:nvGrpSpPr>
            <p:grpSpPr>
              <a:xfrm>
                <a:off x="250248" y="1152195"/>
                <a:ext cx="8203765" cy="4512093"/>
                <a:chOff x="313706" y="1284541"/>
                <a:chExt cx="8203765" cy="4512093"/>
              </a:xfrm>
            </p:grpSpPr>
            <p:pic>
              <p:nvPicPr>
                <p:cNvPr id="5" name="Image 4">
                  <a:extLst>
                    <a:ext uri="{FF2B5EF4-FFF2-40B4-BE49-F238E27FC236}">
                      <a16:creationId xmlns:a16="http://schemas.microsoft.com/office/drawing/2014/main" id="{BCD0B8FA-BD2F-EE4C-98B8-CD1714DBE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7" r="52368" b="51318"/>
                <a:stretch/>
              </p:blipFill>
              <p:spPr>
                <a:xfrm>
                  <a:off x="313706" y="1284541"/>
                  <a:ext cx="8203765" cy="4512093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9325C09-985A-DA47-A364-C26D5BDFF508}"/>
                    </a:ext>
                  </a:extLst>
                </p:cNvPr>
                <p:cNvSpPr/>
                <p:nvPr/>
              </p:nvSpPr>
              <p:spPr>
                <a:xfrm>
                  <a:off x="4415589" y="1708484"/>
                  <a:ext cx="3958390" cy="1323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826FA82-8B68-1649-9037-CF5D3234E16A}"/>
                  </a:ext>
                </a:extLst>
              </p:cNvPr>
              <p:cNvSpPr txBox="1"/>
              <p:nvPr/>
            </p:nvSpPr>
            <p:spPr>
              <a:xfrm>
                <a:off x="6180226" y="3071296"/>
                <a:ext cx="12031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Adhesion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401B90-861E-644E-9D27-D7782DC2FB6A}"/>
                  </a:ext>
                </a:extLst>
              </p:cNvPr>
              <p:cNvSpPr txBox="1"/>
              <p:nvPr/>
            </p:nvSpPr>
            <p:spPr>
              <a:xfrm>
                <a:off x="6649457" y="4367792"/>
                <a:ext cx="1467853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adhesion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9691039-FBA7-D64A-BCC6-286F4B36EAFB}"/>
                  </a:ext>
                </a:extLst>
              </p:cNvPr>
              <p:cNvSpPr txBox="1"/>
              <p:nvPr/>
            </p:nvSpPr>
            <p:spPr>
              <a:xfrm>
                <a:off x="4174958" y="5378116"/>
                <a:ext cx="141972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(min)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25BEFDC-90DC-0A4E-ABCA-094F44D6FF58}"/>
                  </a:ext>
                </a:extLst>
              </p:cNvPr>
              <p:cNvSpPr txBox="1"/>
              <p:nvPr/>
            </p:nvSpPr>
            <p:spPr>
              <a:xfrm rot="16200000">
                <a:off x="-842211" y="3092772"/>
                <a:ext cx="274320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aggregates</a:t>
                </a: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53163A1-F200-064B-9105-E9BC3736F938}"/>
                </a:ext>
              </a:extLst>
            </p:cNvPr>
            <p:cNvSpPr txBox="1"/>
            <p:nvPr/>
          </p:nvSpPr>
          <p:spPr>
            <a:xfrm>
              <a:off x="3275517" y="3898232"/>
              <a:ext cx="44516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42A2A735-3EB8-FC4C-B3A3-117F6C9CA660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3720686" y="3898232"/>
              <a:ext cx="631444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921B7BB0-1093-F04A-8394-B35930B016AA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3720686" y="4082898"/>
              <a:ext cx="1537114" cy="8472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78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4355CA-7BE5-724D-BFA8-520688A3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4E6054A-9632-534D-B888-B4055305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Smoluchowski</a:t>
            </a:r>
            <a:r>
              <a:rPr lang="en-GB" dirty="0"/>
              <a:t> equations : an aggregation model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E0FE3E-EA95-1842-BE5E-121A316403FB}"/>
              </a:ext>
            </a:extLst>
          </p:cNvPr>
          <p:cNvSpPr txBox="1"/>
          <p:nvPr/>
        </p:nvSpPr>
        <p:spPr>
          <a:xfrm>
            <a:off x="288758" y="1600201"/>
            <a:ext cx="83138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Fits are in good agreement at the beginning for both adhesive and non adhesive mediums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397569-B40C-AA4F-968B-E669793D47A1}"/>
              </a:ext>
            </a:extLst>
          </p:cNvPr>
          <p:cNvSpPr txBox="1"/>
          <p:nvPr/>
        </p:nvSpPr>
        <p:spPr>
          <a:xfrm>
            <a:off x="288758" y="2909814"/>
            <a:ext cx="819350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at longer times agreements is slightly better for non adhesive medium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AC6996-825B-CC43-8F63-06E6AC79A476}"/>
              </a:ext>
            </a:extLst>
          </p:cNvPr>
          <p:cNvSpPr txBox="1"/>
          <p:nvPr/>
        </p:nvSpPr>
        <p:spPr>
          <a:xfrm>
            <a:off x="260689" y="3942428"/>
            <a:ext cx="821756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i="1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GB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is not very good for </a:t>
            </a:r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adhesive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medium 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 stop moving at a smaller size (compared to non adhesive medium)</a:t>
            </a:r>
          </a:p>
        </p:txBody>
      </p:sp>
    </p:spTree>
    <p:extLst>
      <p:ext uri="{BB962C8B-B14F-4D97-AF65-F5344CB8AC3E}">
        <p14:creationId xmlns:p14="http://schemas.microsoft.com/office/powerpoint/2010/main" val="3006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780997-3B87-4BE1-A723-5A58A3D0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AF750F-4D7E-4643-B1C2-031DD8B5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Another cell line : U87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4C813131-078A-A646-8DE1-580E0C2F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65" y="1042339"/>
            <a:ext cx="2914193" cy="24982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22797655-A1B1-384C-B135-BBA987DB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65" y="3877600"/>
            <a:ext cx="2915517" cy="24993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E129D6A-C7C9-F34F-AA41-E789242CB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12" y="1041200"/>
            <a:ext cx="2914193" cy="24993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DFFD1B-6F3D-BC4A-A335-AF3E15E2F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12" y="3877600"/>
            <a:ext cx="2914193" cy="24993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3EBF5D3-6617-344C-99BF-D50268D2E286}"/>
              </a:ext>
            </a:extLst>
          </p:cNvPr>
          <p:cNvSpPr txBox="1"/>
          <p:nvPr/>
        </p:nvSpPr>
        <p:spPr>
          <a:xfrm>
            <a:off x="1966540" y="671868"/>
            <a:ext cx="62564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F98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FD1698-3BFB-1E48-9502-69B2FE7C2D74}"/>
              </a:ext>
            </a:extLst>
          </p:cNvPr>
          <p:cNvSpPr txBox="1"/>
          <p:nvPr/>
        </p:nvSpPr>
        <p:spPr>
          <a:xfrm>
            <a:off x="6078687" y="671868"/>
            <a:ext cx="62564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U87</a:t>
            </a:r>
          </a:p>
        </p:txBody>
      </p:sp>
    </p:spTree>
    <p:extLst>
      <p:ext uri="{BB962C8B-B14F-4D97-AF65-F5344CB8AC3E}">
        <p14:creationId xmlns:p14="http://schemas.microsoft.com/office/powerpoint/2010/main" val="253479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780997-3B87-4BE1-A723-5A58A3D0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AF750F-4D7E-4643-B1C2-031DD8B5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Quantitative : Number of aggregates and Area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F1FCB2-F030-4DC0-A475-04C6A6752A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" r="48877" b="-1"/>
          <a:stretch/>
        </p:blipFill>
        <p:spPr>
          <a:xfrm>
            <a:off x="978164" y="700693"/>
            <a:ext cx="5803641" cy="56797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89CB2B5-ABD3-0041-9799-D07493F69374}"/>
              </a:ext>
            </a:extLst>
          </p:cNvPr>
          <p:cNvSpPr txBox="1"/>
          <p:nvPr/>
        </p:nvSpPr>
        <p:spPr>
          <a:xfrm>
            <a:off x="6555010" y="2154350"/>
            <a:ext cx="12031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E664BD-B1DE-B347-B8D6-8EB0AC61C7C6}"/>
              </a:ext>
            </a:extLst>
          </p:cNvPr>
          <p:cNvSpPr txBox="1"/>
          <p:nvPr/>
        </p:nvSpPr>
        <p:spPr>
          <a:xfrm>
            <a:off x="6781805" y="5406706"/>
            <a:ext cx="12031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6789EB-BAF5-F64D-834A-BD2535513E4E}"/>
              </a:ext>
            </a:extLst>
          </p:cNvPr>
          <p:cNvSpPr txBox="1"/>
          <p:nvPr/>
        </p:nvSpPr>
        <p:spPr>
          <a:xfrm>
            <a:off x="6565790" y="2751805"/>
            <a:ext cx="16351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adhesion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CD750E-4BDD-B040-8888-E4D915FB506B}"/>
              </a:ext>
            </a:extLst>
          </p:cNvPr>
          <p:cNvSpPr txBox="1"/>
          <p:nvPr/>
        </p:nvSpPr>
        <p:spPr>
          <a:xfrm>
            <a:off x="6565789" y="4444180"/>
            <a:ext cx="16351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adhesion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FBCFE20-5677-6047-BDB0-02655255D266}"/>
              </a:ext>
            </a:extLst>
          </p:cNvPr>
          <p:cNvCxnSpPr>
            <a:stCxn id="4" idx="1"/>
          </p:cNvCxnSpPr>
          <p:nvPr/>
        </p:nvCxnSpPr>
        <p:spPr>
          <a:xfrm flipH="1">
            <a:off x="5853163" y="2339016"/>
            <a:ext cx="701847" cy="179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73F4285-1F73-2640-ADEB-8D648DE0C82B}"/>
              </a:ext>
            </a:extLst>
          </p:cNvPr>
          <p:cNvCxnSpPr>
            <a:stCxn id="8" idx="1"/>
          </p:cNvCxnSpPr>
          <p:nvPr/>
        </p:nvCxnSpPr>
        <p:spPr>
          <a:xfrm flipH="1">
            <a:off x="5901289" y="2936471"/>
            <a:ext cx="664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E4A1C79-D18E-2541-8E0B-D3758A116A21}"/>
              </a:ext>
            </a:extLst>
          </p:cNvPr>
          <p:cNvCxnSpPr>
            <a:cxnSpLocks/>
          </p:cNvCxnSpPr>
          <p:nvPr/>
        </p:nvCxnSpPr>
        <p:spPr>
          <a:xfrm flipH="1" flipV="1">
            <a:off x="5853163" y="4444180"/>
            <a:ext cx="701848" cy="184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9F30312-75CC-D945-8BD6-11586DD0A441}"/>
              </a:ext>
            </a:extLst>
          </p:cNvPr>
          <p:cNvCxnSpPr>
            <a:cxnSpLocks/>
          </p:cNvCxnSpPr>
          <p:nvPr/>
        </p:nvCxnSpPr>
        <p:spPr>
          <a:xfrm flipH="1">
            <a:off x="5842385" y="4628845"/>
            <a:ext cx="712625" cy="388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C731D20-4FAC-5E41-946A-7ED47FEE3EA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884075" y="5459844"/>
            <a:ext cx="897730" cy="131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2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0F0E183-5867-2347-9C70-8E6FC1AE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9D1F7F-FA2D-9644-A452-8529857E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en-GB" dirty="0"/>
              <a:t>summarize</a:t>
            </a:r>
            <a:r>
              <a:rPr lang="fr-FR" dirty="0"/>
              <a:t>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984701-2E62-564E-AE0E-55B3160000E2}"/>
              </a:ext>
            </a:extLst>
          </p:cNvPr>
          <p:cNvSpPr txBox="1"/>
          <p:nvPr/>
        </p:nvSpPr>
        <p:spPr>
          <a:xfrm>
            <a:off x="625642" y="1324596"/>
            <a:ext cx="749567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model parameters between cell lines : </a:t>
            </a:r>
          </a:p>
          <a:p>
            <a:endParaRPr lang="en-GB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U87 proliferation is slower (in agreement with experimental data)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U87 cells are bigger (in agreement with experimental data)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U87 compaction is weaker (in agreement with experimental data)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C7914E-5A37-AF41-B147-B5E3675DD109}"/>
              </a:ext>
            </a:extLst>
          </p:cNvPr>
          <p:cNvSpPr txBox="1"/>
          <p:nvPr/>
        </p:nvSpPr>
        <p:spPr>
          <a:xfrm>
            <a:off x="625642" y="3422332"/>
            <a:ext cx="815741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model parameters between medium with and without adhesion :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Only the step of the cell is different (for both tested cell lines)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34848B-7B88-E04A-AED9-84B25B993B56}"/>
              </a:ext>
            </a:extLst>
          </p:cNvPr>
          <p:cNvSpPr txBox="1"/>
          <p:nvPr/>
        </p:nvSpPr>
        <p:spPr>
          <a:xfrm>
            <a:off x="625642" y="5164627"/>
            <a:ext cx="76280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good agreement between simulations and </a:t>
            </a:r>
            <a:r>
              <a:rPr lang="en-GB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experiencesfor</a:t>
            </a:r>
            <a:r>
              <a:rPr lang="en-GB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cell lines and medium </a:t>
            </a:r>
            <a:r>
              <a:rPr lang="en-GB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adhsesion</a:t>
            </a:r>
            <a:r>
              <a:rPr lang="en-GB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4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837105-31AC-D84C-A3CD-638FA735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8E7CB73-BAD9-5A42-9343-FA6678B1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BE7DCE-AD34-1740-9A30-D65694603871}"/>
              </a:ext>
            </a:extLst>
          </p:cNvPr>
          <p:cNvSpPr txBox="1"/>
          <p:nvPr/>
        </p:nvSpPr>
        <p:spPr>
          <a:xfrm>
            <a:off x="2384263" y="3155867"/>
            <a:ext cx="439754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work</a:t>
            </a:r>
          </a:p>
        </p:txBody>
      </p:sp>
    </p:spTree>
    <p:extLst>
      <p:ext uri="{BB962C8B-B14F-4D97-AF65-F5344CB8AC3E}">
        <p14:creationId xmlns:p14="http://schemas.microsoft.com/office/powerpoint/2010/main" val="123132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C2F568-D9C3-B542-9462-959CD907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27724F-C81D-7042-815E-9D4BB6B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In Vivo </a:t>
            </a:r>
            <a:r>
              <a:rPr lang="en-GB" dirty="0"/>
              <a:t>model : tumour growth clinical data</a:t>
            </a:r>
            <a:endParaRPr lang="en-GB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3AC92-9DE3-D44D-91E8-9019D707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5" y="2213347"/>
            <a:ext cx="4888496" cy="285357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AB17B73-AE83-E448-B69A-D7E179C97488}"/>
              </a:ext>
            </a:extLst>
          </p:cNvPr>
          <p:cNvGrpSpPr/>
          <p:nvPr/>
        </p:nvGrpSpPr>
        <p:grpSpPr>
          <a:xfrm>
            <a:off x="6153818" y="2213347"/>
            <a:ext cx="2111876" cy="2545823"/>
            <a:chOff x="6226008" y="1944706"/>
            <a:chExt cx="2111876" cy="254582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3915CCB-4817-784B-BA0F-B90688C0D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008" y="1944706"/>
              <a:ext cx="2111876" cy="2545823"/>
            </a:xfrm>
            <a:prstGeom prst="rect">
              <a:avLst/>
            </a:prstGeom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59FB6467-7732-C246-9181-471C2618C899}"/>
                </a:ext>
              </a:extLst>
            </p:cNvPr>
            <p:cNvCxnSpPr>
              <a:cxnSpLocks/>
            </p:cNvCxnSpPr>
            <p:nvPr/>
          </p:nvCxnSpPr>
          <p:spPr>
            <a:xfrm>
              <a:off x="7459579" y="3258898"/>
              <a:ext cx="48126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6A0A653-29A2-5942-9F56-1CAF8853A06A}"/>
              </a:ext>
            </a:extLst>
          </p:cNvPr>
          <p:cNvSpPr/>
          <p:nvPr/>
        </p:nvSpPr>
        <p:spPr>
          <a:xfrm>
            <a:off x="120316" y="5731047"/>
            <a:ext cx="892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/>
              <a:t>Mandonnet</a:t>
            </a:r>
            <a:r>
              <a:rPr lang="en-GB" sz="1400" dirty="0"/>
              <a:t> E et al (2003) Continuous growth of mean tumour diameter in a subset of grade II gliomas. Ann </a:t>
            </a:r>
            <a:r>
              <a:rPr lang="en-GB" sz="1400" dirty="0" err="1"/>
              <a:t>Neurol</a:t>
            </a:r>
            <a:r>
              <a:rPr lang="en-GB" sz="1400" dirty="0"/>
              <a:t> 53, 524–528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668B6C-C14F-2E49-839B-1D2F6B43853F}"/>
              </a:ext>
            </a:extLst>
          </p:cNvPr>
          <p:cNvSpPr txBox="1"/>
          <p:nvPr/>
        </p:nvSpPr>
        <p:spPr>
          <a:xfrm>
            <a:off x="304805" y="1026000"/>
            <a:ext cx="7543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 growth without treatments</a:t>
            </a:r>
          </a:p>
        </p:txBody>
      </p:sp>
    </p:spTree>
    <p:extLst>
      <p:ext uri="{BB962C8B-B14F-4D97-AF65-F5344CB8AC3E}">
        <p14:creationId xmlns:p14="http://schemas.microsoft.com/office/powerpoint/2010/main" val="268453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4D7404-48FC-7F41-8168-346F0A8A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4DFF7D-BA4B-1A46-8A6D-64D1EB8F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Radiotherapy effect : clinical data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9DAC0-E9B3-AD40-ABA5-3D7E4A3B5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25" y="1068618"/>
            <a:ext cx="5288213" cy="4208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FF1FD4-3508-5742-86C7-2B5FB74A13B1}"/>
              </a:ext>
            </a:extLst>
          </p:cNvPr>
          <p:cNvSpPr/>
          <p:nvPr/>
        </p:nvSpPr>
        <p:spPr>
          <a:xfrm>
            <a:off x="9616" y="5641661"/>
            <a:ext cx="892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Badoual</a:t>
            </a:r>
            <a:r>
              <a:rPr lang="en-GB" sz="1200" dirty="0"/>
              <a:t> M, et al (2014) An oedema-based model for diffuse low-grade gliomas: application to clinical cases under radiotherapy, Cell </a:t>
            </a:r>
            <a:r>
              <a:rPr lang="en-GB" sz="1200" dirty="0" err="1"/>
              <a:t>Prolif</a:t>
            </a:r>
            <a:r>
              <a:rPr lang="en-GB" sz="1200" dirty="0"/>
              <a:t>, 47, 369</a:t>
            </a:r>
          </a:p>
        </p:txBody>
      </p:sp>
    </p:spTree>
    <p:extLst>
      <p:ext uri="{BB962C8B-B14F-4D97-AF65-F5344CB8AC3E}">
        <p14:creationId xmlns:p14="http://schemas.microsoft.com/office/powerpoint/2010/main" val="9226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94DA80F-BBB9-DC4E-B94E-42286D2C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FAA4535-A172-EB4A-AEEA-1987D755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Radiotherapy effect : clinical data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FB79D9-8A83-594A-BE6E-8AD7EADD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80" y="1435448"/>
            <a:ext cx="7385099" cy="3865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AFE6A3-8822-7C45-B036-BDA1182CA3AA}"/>
              </a:ext>
            </a:extLst>
          </p:cNvPr>
          <p:cNvSpPr/>
          <p:nvPr/>
        </p:nvSpPr>
        <p:spPr>
          <a:xfrm>
            <a:off x="9616" y="5505726"/>
            <a:ext cx="892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Pallud</a:t>
            </a:r>
            <a:r>
              <a:rPr lang="en-GB" sz="1200" dirty="0"/>
              <a:t> </a:t>
            </a:r>
            <a:r>
              <a:rPr lang="en-GB" sz="1200" dirty="0" err="1"/>
              <a:t>J.et</a:t>
            </a:r>
            <a:r>
              <a:rPr lang="en-GB" sz="1200" dirty="0"/>
              <a:t> al.(2012)  Dynamic imaging response following radiation therapy predicts long-term outcomes for diffuse low-grade gliomas Neuro Oncol., 14, 1-10.</a:t>
            </a:r>
          </a:p>
        </p:txBody>
      </p:sp>
    </p:spTree>
    <p:extLst>
      <p:ext uri="{BB962C8B-B14F-4D97-AF65-F5344CB8AC3E}">
        <p14:creationId xmlns:p14="http://schemas.microsoft.com/office/powerpoint/2010/main" val="399796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F7091A-12FF-4650-845F-F5E0F9AB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5F30140-C5F2-42F0-9F3E-D975687B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Radiotherapy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model (qualitative </a:t>
            </a:r>
            <a:r>
              <a:rPr lang="fr-FR" dirty="0" err="1"/>
              <a:t>results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3175FB-8746-444D-9234-DAB48EE9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5" y="2414683"/>
            <a:ext cx="3368040" cy="10591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6C83F4-E061-492A-A951-1C2A570C45D8}"/>
              </a:ext>
            </a:extLst>
          </p:cNvPr>
          <p:cNvSpPr txBox="1"/>
          <p:nvPr/>
        </p:nvSpPr>
        <p:spPr>
          <a:xfrm>
            <a:off x="6677122" y="3478038"/>
            <a:ext cx="2133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érez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-García et al.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C0DD1D-8BDB-BA4C-8A6F-D80C0FA2EF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3" t="-1052" b="1"/>
          <a:stretch/>
        </p:blipFill>
        <p:spPr>
          <a:xfrm>
            <a:off x="377952" y="1046747"/>
            <a:ext cx="4241344" cy="51526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D0D7CF-3E87-B040-A7E8-2FD4255BF13B}"/>
              </a:ext>
            </a:extLst>
          </p:cNvPr>
          <p:cNvSpPr txBox="1"/>
          <p:nvPr/>
        </p:nvSpPr>
        <p:spPr>
          <a:xfrm>
            <a:off x="4860763" y="1957214"/>
            <a:ext cx="384208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Diffusion-Proliferation equation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8AA9DA-A96A-8E4E-B9F5-EA0ABDC7FB46}"/>
              </a:ext>
            </a:extLst>
          </p:cNvPr>
          <p:cNvSpPr txBox="1"/>
          <p:nvPr/>
        </p:nvSpPr>
        <p:spPr>
          <a:xfrm>
            <a:off x="5097784" y="4415589"/>
            <a:ext cx="3712937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cell concentration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damaged cell concentration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diffusion coefficient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⍴ : proliferation rate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: death rate</a:t>
            </a:r>
          </a:p>
        </p:txBody>
      </p:sp>
    </p:spTree>
    <p:extLst>
      <p:ext uri="{BB962C8B-B14F-4D97-AF65-F5344CB8AC3E}">
        <p14:creationId xmlns:p14="http://schemas.microsoft.com/office/powerpoint/2010/main" val="252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78734DA-4D1C-304D-95F1-5AA24161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CDB45CD-B1AC-E240-95BD-78134FAE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Radiotherapy, tumour growth : quantitative results ?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805C27-B528-A240-A2C4-2B23B3556FF8}"/>
              </a:ext>
            </a:extLst>
          </p:cNvPr>
          <p:cNvSpPr txBox="1"/>
          <p:nvPr/>
        </p:nvSpPr>
        <p:spPr>
          <a:xfrm>
            <a:off x="776741" y="2249803"/>
            <a:ext cx="579922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 scheme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079CFE-E9C8-E74E-8994-233D3802CEAC}"/>
              </a:ext>
            </a:extLst>
          </p:cNvPr>
          <p:cNvSpPr txBox="1"/>
          <p:nvPr/>
        </p:nvSpPr>
        <p:spPr>
          <a:xfrm>
            <a:off x="6781805" y="3080083"/>
            <a:ext cx="203334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stars represent cell population after irradiation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A45B6E-E04D-C24A-B33F-312C7A148C8C}"/>
              </a:ext>
            </a:extLst>
          </p:cNvPr>
          <p:cNvSpPr txBox="1"/>
          <p:nvPr/>
        </p:nvSpPr>
        <p:spPr>
          <a:xfrm>
            <a:off x="481263" y="1080252"/>
            <a:ext cx="806115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working on it.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8E731A-EE6F-B048-8355-7ADFFCE95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6" t="-1393" r="35263"/>
          <a:stretch/>
        </p:blipFill>
        <p:spPr>
          <a:xfrm>
            <a:off x="1944943" y="763438"/>
            <a:ext cx="4681369" cy="55331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37A6D4-7288-3344-AF04-C827C721A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6" t="-1393" r="35263"/>
          <a:stretch/>
        </p:blipFill>
        <p:spPr>
          <a:xfrm>
            <a:off x="2022689" y="704188"/>
            <a:ext cx="4631019" cy="54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E627B0-D5C9-4548-9B33-C8E1AE4E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EEEC6BA-4B70-B947-B07A-1AF77633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your attention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2262AC-214E-BF42-AFDB-F9CF317CA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43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8950A6-2368-45D7-9DB4-FD9BBFC5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2A283C-DB1E-426E-B890-EC5BF76C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Model : Proliferation rule</a:t>
            </a:r>
          </a:p>
        </p:txBody>
      </p:sp>
      <p:grpSp>
        <p:nvGrpSpPr>
          <p:cNvPr id="4" name="Groupe">
            <a:extLst>
              <a:ext uri="{FF2B5EF4-FFF2-40B4-BE49-F238E27FC236}">
                <a16:creationId xmlns:a16="http://schemas.microsoft.com/office/drawing/2014/main" id="{1B3BBC10-2698-4CC1-A4BD-6AC2FD0EC834}"/>
              </a:ext>
            </a:extLst>
          </p:cNvPr>
          <p:cNvGrpSpPr/>
          <p:nvPr/>
        </p:nvGrpSpPr>
        <p:grpSpPr>
          <a:xfrm>
            <a:off x="3988897" y="1677358"/>
            <a:ext cx="2324101" cy="1492250"/>
            <a:chOff x="0" y="0"/>
            <a:chExt cx="2324100" cy="1492250"/>
          </a:xfrm>
        </p:grpSpPr>
        <p:sp>
          <p:nvSpPr>
            <p:cNvPr id="5" name="Cercle">
              <a:extLst>
                <a:ext uri="{FF2B5EF4-FFF2-40B4-BE49-F238E27FC236}">
                  <a16:creationId xmlns:a16="http://schemas.microsoft.com/office/drawing/2014/main" id="{53C6CF4A-161A-478E-ABC2-849F852EF89F}"/>
                </a:ext>
              </a:extLst>
            </p:cNvPr>
            <p:cNvSpPr/>
            <p:nvPr/>
          </p:nvSpPr>
          <p:spPr>
            <a:xfrm>
              <a:off x="762000" y="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Cercle">
              <a:extLst>
                <a:ext uri="{FF2B5EF4-FFF2-40B4-BE49-F238E27FC236}">
                  <a16:creationId xmlns:a16="http://schemas.microsoft.com/office/drawing/2014/main" id="{874C3091-FA3F-4CB1-BD1D-DB55006C15A1}"/>
                </a:ext>
              </a:extLst>
            </p:cNvPr>
            <p:cNvSpPr/>
            <p:nvPr/>
          </p:nvSpPr>
          <p:spPr>
            <a:xfrm>
              <a:off x="0" y="6032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Cercle">
              <a:extLst>
                <a:ext uri="{FF2B5EF4-FFF2-40B4-BE49-F238E27FC236}">
                  <a16:creationId xmlns:a16="http://schemas.microsoft.com/office/drawing/2014/main" id="{0F629A1B-E10B-443C-ACB1-26C294CBDA00}"/>
                </a:ext>
              </a:extLst>
            </p:cNvPr>
            <p:cNvSpPr/>
            <p:nvPr/>
          </p:nvSpPr>
          <p:spPr>
            <a:xfrm>
              <a:off x="762000" y="603250"/>
              <a:ext cx="889000" cy="88900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Cercle">
              <a:extLst>
                <a:ext uri="{FF2B5EF4-FFF2-40B4-BE49-F238E27FC236}">
                  <a16:creationId xmlns:a16="http://schemas.microsoft.com/office/drawing/2014/main" id="{9B01FEE6-7F9E-464A-AF70-A505E68C0F35}"/>
                </a:ext>
              </a:extLst>
            </p:cNvPr>
            <p:cNvSpPr/>
            <p:nvPr/>
          </p:nvSpPr>
          <p:spPr>
            <a:xfrm>
              <a:off x="1435100" y="383999"/>
              <a:ext cx="889000" cy="889001"/>
            </a:xfrm>
            <a:prstGeom prst="ellipse">
              <a:avLst/>
            </a:prstGeom>
            <a:solidFill>
              <a:schemeClr val="accent3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74A8D09-C510-4413-8282-0C440001E734}"/>
              </a:ext>
            </a:extLst>
          </p:cNvPr>
          <p:cNvGrpSpPr/>
          <p:nvPr/>
        </p:nvGrpSpPr>
        <p:grpSpPr>
          <a:xfrm>
            <a:off x="4146549" y="3891498"/>
            <a:ext cx="1651001" cy="1492251"/>
            <a:chOff x="4803716" y="4001918"/>
            <a:chExt cx="1651001" cy="1492251"/>
          </a:xfrm>
        </p:grpSpPr>
        <p:sp>
          <p:nvSpPr>
            <p:cNvPr id="10" name="Cercle">
              <a:extLst>
                <a:ext uri="{FF2B5EF4-FFF2-40B4-BE49-F238E27FC236}">
                  <a16:creationId xmlns:a16="http://schemas.microsoft.com/office/drawing/2014/main" id="{B983075B-6406-4328-AE0F-42C252F52F0D}"/>
                </a:ext>
              </a:extLst>
            </p:cNvPr>
            <p:cNvSpPr/>
            <p:nvPr/>
          </p:nvSpPr>
          <p:spPr>
            <a:xfrm>
              <a:off x="5565716" y="4001918"/>
              <a:ext cx="889001" cy="889001"/>
            </a:xfrm>
            <a:prstGeom prst="ellipse">
              <a:avLst/>
            </a:prstGeom>
            <a:solidFill>
              <a:srgbClr val="D6D5D5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ercle">
              <a:extLst>
                <a:ext uri="{FF2B5EF4-FFF2-40B4-BE49-F238E27FC236}">
                  <a16:creationId xmlns:a16="http://schemas.microsoft.com/office/drawing/2014/main" id="{4160B631-7021-4440-8670-61E84681CB01}"/>
                </a:ext>
              </a:extLst>
            </p:cNvPr>
            <p:cNvSpPr/>
            <p:nvPr/>
          </p:nvSpPr>
          <p:spPr>
            <a:xfrm>
              <a:off x="4803716" y="4605168"/>
              <a:ext cx="889001" cy="889001"/>
            </a:xfrm>
            <a:prstGeom prst="ellipse">
              <a:avLst/>
            </a:prstGeom>
            <a:solidFill>
              <a:srgbClr val="D6D5D5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ercle">
              <a:extLst>
                <a:ext uri="{FF2B5EF4-FFF2-40B4-BE49-F238E27FC236}">
                  <a16:creationId xmlns:a16="http://schemas.microsoft.com/office/drawing/2014/main" id="{DBDA031E-3743-45EE-90FF-852B4A6272B7}"/>
                </a:ext>
              </a:extLst>
            </p:cNvPr>
            <p:cNvSpPr/>
            <p:nvPr/>
          </p:nvSpPr>
          <p:spPr>
            <a:xfrm>
              <a:off x="5565716" y="4605168"/>
              <a:ext cx="889001" cy="8890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13" name="Groupe">
              <a:extLst>
                <a:ext uri="{FF2B5EF4-FFF2-40B4-BE49-F238E27FC236}">
                  <a16:creationId xmlns:a16="http://schemas.microsoft.com/office/drawing/2014/main" id="{E0795C1E-88BD-4BE9-B0A6-BE7D9A8118C4}"/>
                </a:ext>
              </a:extLst>
            </p:cNvPr>
            <p:cNvGrpSpPr/>
            <p:nvPr/>
          </p:nvGrpSpPr>
          <p:grpSpPr>
            <a:xfrm>
              <a:off x="5361339" y="4035881"/>
              <a:ext cx="893558" cy="907760"/>
              <a:chOff x="0" y="10497"/>
              <a:chExt cx="893556" cy="907757"/>
            </a:xfrm>
          </p:grpSpPr>
          <p:sp>
            <p:nvSpPr>
              <p:cNvPr id="14" name="Cercle">
                <a:extLst>
                  <a:ext uri="{FF2B5EF4-FFF2-40B4-BE49-F238E27FC236}">
                    <a16:creationId xmlns:a16="http://schemas.microsoft.com/office/drawing/2014/main" id="{F9348505-F4AC-441F-848A-BB3648128283}"/>
                  </a:ext>
                </a:extLst>
              </p:cNvPr>
              <p:cNvSpPr/>
              <p:nvPr/>
            </p:nvSpPr>
            <p:spPr>
              <a:xfrm>
                <a:off x="2278" y="29255"/>
                <a:ext cx="889001" cy="889001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15" name="Groupe">
                <a:extLst>
                  <a:ext uri="{FF2B5EF4-FFF2-40B4-BE49-F238E27FC236}">
                    <a16:creationId xmlns:a16="http://schemas.microsoft.com/office/drawing/2014/main" id="{462F9483-7FAF-4337-B475-E405E44B5542}"/>
                  </a:ext>
                </a:extLst>
              </p:cNvPr>
              <p:cNvGrpSpPr/>
              <p:nvPr/>
            </p:nvGrpSpPr>
            <p:grpSpPr>
              <a:xfrm>
                <a:off x="0" y="10497"/>
                <a:ext cx="893557" cy="872562"/>
                <a:chOff x="0" y="0"/>
                <a:chExt cx="893556" cy="872560"/>
              </a:xfrm>
            </p:grpSpPr>
            <p:sp>
              <p:nvSpPr>
                <p:cNvPr id="16" name="Ligne">
                  <a:extLst>
                    <a:ext uri="{FF2B5EF4-FFF2-40B4-BE49-F238E27FC236}">
                      <a16:creationId xmlns:a16="http://schemas.microsoft.com/office/drawing/2014/main" id="{6D4D4EDD-E062-46DC-B663-21CCB5C07BC5}"/>
                    </a:ext>
                  </a:extLst>
                </p:cNvPr>
                <p:cNvSpPr/>
                <p:nvPr/>
              </p:nvSpPr>
              <p:spPr>
                <a:xfrm flipV="1">
                  <a:off x="-1" y="-1"/>
                  <a:ext cx="893558" cy="872562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7" name="Ligne">
                  <a:extLst>
                    <a:ext uri="{FF2B5EF4-FFF2-40B4-BE49-F238E27FC236}">
                      <a16:creationId xmlns:a16="http://schemas.microsoft.com/office/drawing/2014/main" id="{32AFBA2F-D4C0-49D5-8E8D-9D0B0CCFC87E}"/>
                    </a:ext>
                  </a:extLst>
                </p:cNvPr>
                <p:cNvSpPr/>
                <p:nvPr/>
              </p:nvSpPr>
              <p:spPr>
                <a:xfrm>
                  <a:off x="26511" y="25891"/>
                  <a:ext cx="840528" cy="820778"/>
                </a:xfrm>
                <a:prstGeom prst="line">
                  <a:avLst/>
                </a:prstGeom>
                <a:noFill/>
                <a:ln w="2540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18" name="Groupe">
            <a:extLst>
              <a:ext uri="{FF2B5EF4-FFF2-40B4-BE49-F238E27FC236}">
                <a16:creationId xmlns:a16="http://schemas.microsoft.com/office/drawing/2014/main" id="{441498ED-B36A-4167-A393-359CEA8E5FFB}"/>
              </a:ext>
            </a:extLst>
          </p:cNvPr>
          <p:cNvGrpSpPr/>
          <p:nvPr/>
        </p:nvGrpSpPr>
        <p:grpSpPr>
          <a:xfrm>
            <a:off x="799778" y="2830909"/>
            <a:ext cx="1651001" cy="1492251"/>
            <a:chOff x="0" y="0"/>
            <a:chExt cx="1651000" cy="1492250"/>
          </a:xfrm>
        </p:grpSpPr>
        <p:sp>
          <p:nvSpPr>
            <p:cNvPr id="19" name="Cercle">
              <a:extLst>
                <a:ext uri="{FF2B5EF4-FFF2-40B4-BE49-F238E27FC236}">
                  <a16:creationId xmlns:a16="http://schemas.microsoft.com/office/drawing/2014/main" id="{0727BFEF-62D7-43D3-8114-04E706D28C35}"/>
                </a:ext>
              </a:extLst>
            </p:cNvPr>
            <p:cNvSpPr/>
            <p:nvPr/>
          </p:nvSpPr>
          <p:spPr>
            <a:xfrm>
              <a:off x="762000" y="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Cercle">
              <a:extLst>
                <a:ext uri="{FF2B5EF4-FFF2-40B4-BE49-F238E27FC236}">
                  <a16:creationId xmlns:a16="http://schemas.microsoft.com/office/drawing/2014/main" id="{6E6AFFFD-5357-4A88-A527-DD2C36C3DCBA}"/>
                </a:ext>
              </a:extLst>
            </p:cNvPr>
            <p:cNvSpPr/>
            <p:nvPr/>
          </p:nvSpPr>
          <p:spPr>
            <a:xfrm>
              <a:off x="0" y="6032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Cercle">
              <a:extLst>
                <a:ext uri="{FF2B5EF4-FFF2-40B4-BE49-F238E27FC236}">
                  <a16:creationId xmlns:a16="http://schemas.microsoft.com/office/drawing/2014/main" id="{3E549ADE-E8DD-4BA6-A80A-5CABD15C815F}"/>
                </a:ext>
              </a:extLst>
            </p:cNvPr>
            <p:cNvSpPr/>
            <p:nvPr/>
          </p:nvSpPr>
          <p:spPr>
            <a:xfrm>
              <a:off x="762000" y="603250"/>
              <a:ext cx="889000" cy="88900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CD70BFD-3BC0-4D88-A06C-6C34F2C2285F}"/>
              </a:ext>
            </a:extLst>
          </p:cNvPr>
          <p:cNvCxnSpPr>
            <a:cxnSpLocks/>
            <a:stCxn id="21" idx="6"/>
            <a:endCxn id="6" idx="2"/>
          </p:cNvCxnSpPr>
          <p:nvPr/>
        </p:nvCxnSpPr>
        <p:spPr>
          <a:xfrm flipV="1">
            <a:off x="2450779" y="2725108"/>
            <a:ext cx="1538118" cy="11535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418AA17-DD9D-435F-BCB9-BA9FDD4F52BC}"/>
              </a:ext>
            </a:extLst>
          </p:cNvPr>
          <p:cNvCxnSpPr>
            <a:stCxn id="21" idx="6"/>
            <a:endCxn id="11" idx="2"/>
          </p:cNvCxnSpPr>
          <p:nvPr/>
        </p:nvCxnSpPr>
        <p:spPr>
          <a:xfrm>
            <a:off x="2450779" y="3878660"/>
            <a:ext cx="1695770" cy="10605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408F168-94D7-427F-A90B-F4FE2AB6D1E0}"/>
              </a:ext>
            </a:extLst>
          </p:cNvPr>
          <p:cNvSpPr txBox="1"/>
          <p:nvPr/>
        </p:nvSpPr>
        <p:spPr>
          <a:xfrm>
            <a:off x="6348770" y="2203239"/>
            <a:ext cx="260240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space for daughter cell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0FC00A-7E0C-2C41-8C33-8DA2828E7402}"/>
              </a:ext>
            </a:extLst>
          </p:cNvPr>
          <p:cNvSpPr txBox="1"/>
          <p:nvPr/>
        </p:nvSpPr>
        <p:spPr>
          <a:xfrm>
            <a:off x="6312998" y="4361743"/>
            <a:ext cx="260240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space for daughter cell</a:t>
            </a:r>
          </a:p>
        </p:txBody>
      </p:sp>
    </p:spTree>
    <p:extLst>
      <p:ext uri="{BB962C8B-B14F-4D97-AF65-F5344CB8AC3E}">
        <p14:creationId xmlns:p14="http://schemas.microsoft.com/office/powerpoint/2010/main" val="2611897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ABCD1B-ED00-446D-A8BF-459818C2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3543E0-F105-4C1A-A7CF-FA6E59BE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Model : Compaction rule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8845F2-ED46-4636-AF2F-7AE372250763}"/>
              </a:ext>
            </a:extLst>
          </p:cNvPr>
          <p:cNvSpPr txBox="1"/>
          <p:nvPr/>
        </p:nvSpPr>
        <p:spPr>
          <a:xfrm>
            <a:off x="793290" y="1313153"/>
            <a:ext cx="565822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bigger the aggregate more the cell movement is biased towards the cluster’s mass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8FD6F42-BD9D-4739-952F-3FC6BC7324C8}"/>
              </a:ext>
            </a:extLst>
          </p:cNvPr>
          <p:cNvGrpSpPr/>
          <p:nvPr/>
        </p:nvGrpSpPr>
        <p:grpSpPr>
          <a:xfrm>
            <a:off x="3206353" y="3070023"/>
            <a:ext cx="2032001" cy="2330090"/>
            <a:chOff x="4132180" y="1549580"/>
            <a:chExt cx="2032001" cy="2330090"/>
          </a:xfrm>
        </p:grpSpPr>
        <p:sp>
          <p:nvSpPr>
            <p:cNvPr id="40" name="Cercle">
              <a:extLst>
                <a:ext uri="{FF2B5EF4-FFF2-40B4-BE49-F238E27FC236}">
                  <a16:creationId xmlns:a16="http://schemas.microsoft.com/office/drawing/2014/main" id="{7218B638-5BB9-4C26-A093-C3CE7F260960}"/>
                </a:ext>
              </a:extLst>
            </p:cNvPr>
            <p:cNvSpPr/>
            <p:nvPr/>
          </p:nvSpPr>
          <p:spPr>
            <a:xfrm>
              <a:off x="4602080" y="2711269"/>
              <a:ext cx="889001" cy="889001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" name="Cercle">
              <a:extLst>
                <a:ext uri="{FF2B5EF4-FFF2-40B4-BE49-F238E27FC236}">
                  <a16:creationId xmlns:a16="http://schemas.microsoft.com/office/drawing/2014/main" id="{41F4CFF9-1FB0-4534-AE1B-FE618BA60C9B}"/>
                </a:ext>
              </a:extLst>
            </p:cNvPr>
            <p:cNvSpPr/>
            <p:nvPr/>
          </p:nvSpPr>
          <p:spPr>
            <a:xfrm>
              <a:off x="5275180" y="2469969"/>
              <a:ext cx="889001" cy="889001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" name="Cercle">
              <a:extLst>
                <a:ext uri="{FF2B5EF4-FFF2-40B4-BE49-F238E27FC236}">
                  <a16:creationId xmlns:a16="http://schemas.microsoft.com/office/drawing/2014/main" id="{89A2DF34-EE03-4871-B007-6458FBEF7E1F}"/>
                </a:ext>
              </a:extLst>
            </p:cNvPr>
            <p:cNvSpPr/>
            <p:nvPr/>
          </p:nvSpPr>
          <p:spPr>
            <a:xfrm>
              <a:off x="5033880" y="2863669"/>
              <a:ext cx="889001" cy="889001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Cercle">
              <a:extLst>
                <a:ext uri="{FF2B5EF4-FFF2-40B4-BE49-F238E27FC236}">
                  <a16:creationId xmlns:a16="http://schemas.microsoft.com/office/drawing/2014/main" id="{E4CE70A5-FF5A-4BE0-97E0-EE955B2B5934}"/>
                </a:ext>
              </a:extLst>
            </p:cNvPr>
            <p:cNvSpPr/>
            <p:nvPr/>
          </p:nvSpPr>
          <p:spPr>
            <a:xfrm>
              <a:off x="4132180" y="2990669"/>
              <a:ext cx="889001" cy="889001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Cercle">
              <a:extLst>
                <a:ext uri="{FF2B5EF4-FFF2-40B4-BE49-F238E27FC236}">
                  <a16:creationId xmlns:a16="http://schemas.microsoft.com/office/drawing/2014/main" id="{53118F61-593D-4717-A8FF-DF63FC2800F9}"/>
                </a:ext>
              </a:extLst>
            </p:cNvPr>
            <p:cNvSpPr/>
            <p:nvPr/>
          </p:nvSpPr>
          <p:spPr>
            <a:xfrm>
              <a:off x="4132180" y="2266769"/>
              <a:ext cx="889001" cy="889001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Étoile">
              <a:extLst>
                <a:ext uri="{FF2B5EF4-FFF2-40B4-BE49-F238E27FC236}">
                  <a16:creationId xmlns:a16="http://schemas.microsoft.com/office/drawing/2014/main" id="{C7F43C30-AA5D-4E5C-AF21-789F1049F7BF}"/>
                </a:ext>
              </a:extLst>
            </p:cNvPr>
            <p:cNvSpPr/>
            <p:nvPr/>
          </p:nvSpPr>
          <p:spPr>
            <a:xfrm>
              <a:off x="4813994" y="2850684"/>
              <a:ext cx="363223" cy="345445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47" name="Groupe">
              <a:extLst>
                <a:ext uri="{FF2B5EF4-FFF2-40B4-BE49-F238E27FC236}">
                  <a16:creationId xmlns:a16="http://schemas.microsoft.com/office/drawing/2014/main" id="{44AE8894-47AF-4E6A-9BFC-839C1BD66F01}"/>
                </a:ext>
              </a:extLst>
            </p:cNvPr>
            <p:cNvGrpSpPr/>
            <p:nvPr/>
          </p:nvGrpSpPr>
          <p:grpSpPr>
            <a:xfrm>
              <a:off x="4502867" y="1549580"/>
              <a:ext cx="1468426" cy="1400980"/>
              <a:chOff x="0" y="0"/>
              <a:chExt cx="1468425" cy="1400979"/>
            </a:xfrm>
          </p:grpSpPr>
          <p:sp>
            <p:nvSpPr>
              <p:cNvPr id="48" name="Cercle">
                <a:extLst>
                  <a:ext uri="{FF2B5EF4-FFF2-40B4-BE49-F238E27FC236}">
                    <a16:creationId xmlns:a16="http://schemas.microsoft.com/office/drawing/2014/main" id="{1069BD10-F882-4CBC-9052-BE0ACFF1362F}"/>
                  </a:ext>
                </a:extLst>
              </p:cNvPr>
              <p:cNvSpPr/>
              <p:nvPr/>
            </p:nvSpPr>
            <p:spPr>
              <a:xfrm rot="21052797">
                <a:off x="289712" y="256638"/>
                <a:ext cx="889001" cy="8890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" name="Ligne">
                <a:extLst>
                  <a:ext uri="{FF2B5EF4-FFF2-40B4-BE49-F238E27FC236}">
                    <a16:creationId xmlns:a16="http://schemas.microsoft.com/office/drawing/2014/main" id="{357FCE30-DDBF-4357-A4DE-83FE7081578F}"/>
                  </a:ext>
                </a:extLst>
              </p:cNvPr>
              <p:cNvSpPr/>
              <p:nvPr/>
            </p:nvSpPr>
            <p:spPr>
              <a:xfrm flipV="1">
                <a:off x="721230" y="583663"/>
                <a:ext cx="727427" cy="11677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0" name="Ligne">
                <a:extLst>
                  <a:ext uri="{FF2B5EF4-FFF2-40B4-BE49-F238E27FC236}">
                    <a16:creationId xmlns:a16="http://schemas.microsoft.com/office/drawing/2014/main" id="{12BAC139-DC4E-455D-B33B-0207585A301F}"/>
                  </a:ext>
                </a:extLst>
              </p:cNvPr>
              <p:cNvSpPr/>
              <p:nvPr/>
            </p:nvSpPr>
            <p:spPr>
              <a:xfrm flipH="1" flipV="1">
                <a:off x="625801" y="-1"/>
                <a:ext cx="107811" cy="671575"/>
              </a:xfrm>
              <a:prstGeom prst="line">
                <a:avLst/>
              </a:prstGeom>
              <a:noFill/>
              <a:ln w="25400" cap="flat">
                <a:solidFill>
                  <a:srgbClr val="FF01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2" name="Ligne">
                <a:extLst>
                  <a:ext uri="{FF2B5EF4-FFF2-40B4-BE49-F238E27FC236}">
                    <a16:creationId xmlns:a16="http://schemas.microsoft.com/office/drawing/2014/main" id="{95F6AD2D-FF38-46D9-B394-41D2614032BA}"/>
                  </a:ext>
                </a:extLst>
              </p:cNvPr>
              <p:cNvSpPr/>
              <p:nvPr/>
            </p:nvSpPr>
            <p:spPr>
              <a:xfrm flipV="1">
                <a:off x="738261" y="9373"/>
                <a:ext cx="199385" cy="667675"/>
              </a:xfrm>
              <a:prstGeom prst="line">
                <a:avLst/>
              </a:prstGeom>
              <a:noFill/>
              <a:ln w="25400" cap="flat">
                <a:solidFill>
                  <a:srgbClr val="FF06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3" name="Ligne">
                <a:extLst>
                  <a:ext uri="{FF2B5EF4-FFF2-40B4-BE49-F238E27FC236}">
                    <a16:creationId xmlns:a16="http://schemas.microsoft.com/office/drawing/2014/main" id="{DB8B4A8D-CBB4-4E34-8689-CDB269A0F3CC}"/>
                  </a:ext>
                </a:extLst>
              </p:cNvPr>
              <p:cNvSpPr/>
              <p:nvPr/>
            </p:nvSpPr>
            <p:spPr>
              <a:xfrm flipV="1">
                <a:off x="746003" y="136656"/>
                <a:ext cx="450098" cy="554326"/>
              </a:xfrm>
              <a:prstGeom prst="line">
                <a:avLst/>
              </a:prstGeom>
              <a:noFill/>
              <a:ln w="25400" cap="flat">
                <a:solidFill>
                  <a:srgbClr val="FF452D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6" name="Ligne">
                <a:extLst>
                  <a:ext uri="{FF2B5EF4-FFF2-40B4-BE49-F238E27FC236}">
                    <a16:creationId xmlns:a16="http://schemas.microsoft.com/office/drawing/2014/main" id="{7F18D932-EE69-473D-BF84-F687D2237906}"/>
                  </a:ext>
                </a:extLst>
              </p:cNvPr>
              <p:cNvSpPr/>
              <p:nvPr/>
            </p:nvSpPr>
            <p:spPr>
              <a:xfrm flipV="1">
                <a:off x="752163" y="317561"/>
                <a:ext cx="628694" cy="37045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8" name="Ligne">
                <a:extLst>
                  <a:ext uri="{FF2B5EF4-FFF2-40B4-BE49-F238E27FC236}">
                    <a16:creationId xmlns:a16="http://schemas.microsoft.com/office/drawing/2014/main" id="{56109FC7-F5CE-43F8-8B05-4C6C41BFCEE0}"/>
                  </a:ext>
                </a:extLst>
              </p:cNvPr>
              <p:cNvSpPr/>
              <p:nvPr/>
            </p:nvSpPr>
            <p:spPr>
              <a:xfrm flipH="1" flipV="1">
                <a:off x="324478" y="107807"/>
                <a:ext cx="398349" cy="57171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9" name="Ligne">
                <a:extLst>
                  <a:ext uri="{FF2B5EF4-FFF2-40B4-BE49-F238E27FC236}">
                    <a16:creationId xmlns:a16="http://schemas.microsoft.com/office/drawing/2014/main" id="{77D88257-AF25-4608-BE6A-D75B9A0A42F8}"/>
                  </a:ext>
                </a:extLst>
              </p:cNvPr>
              <p:cNvSpPr/>
              <p:nvPr/>
            </p:nvSpPr>
            <p:spPr>
              <a:xfrm flipH="1" flipV="1">
                <a:off x="118849" y="309590"/>
                <a:ext cx="600986" cy="38559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0" name="Ligne">
                <a:extLst>
                  <a:ext uri="{FF2B5EF4-FFF2-40B4-BE49-F238E27FC236}">
                    <a16:creationId xmlns:a16="http://schemas.microsoft.com/office/drawing/2014/main" id="{7EB09710-E0DE-42F1-B895-EE6FFB56BCDD}"/>
                  </a:ext>
                </a:extLst>
              </p:cNvPr>
              <p:cNvSpPr/>
              <p:nvPr/>
            </p:nvSpPr>
            <p:spPr>
              <a:xfrm flipH="1" flipV="1">
                <a:off x="0" y="539234"/>
                <a:ext cx="713057" cy="15506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2" name="Ligne">
                <a:extLst>
                  <a:ext uri="{FF2B5EF4-FFF2-40B4-BE49-F238E27FC236}">
                    <a16:creationId xmlns:a16="http://schemas.microsoft.com/office/drawing/2014/main" id="{CF280B65-A1CF-44D9-AAE9-7252FBF93DCC}"/>
                  </a:ext>
                </a:extLst>
              </p:cNvPr>
              <p:cNvSpPr/>
              <p:nvPr/>
            </p:nvSpPr>
            <p:spPr>
              <a:xfrm flipH="1">
                <a:off x="18896" y="696411"/>
                <a:ext cx="727428" cy="11677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" name="Ligne">
                <a:extLst>
                  <a:ext uri="{FF2B5EF4-FFF2-40B4-BE49-F238E27FC236}">
                    <a16:creationId xmlns:a16="http://schemas.microsoft.com/office/drawing/2014/main" id="{611C2861-47CB-4B52-98A5-4B6D28848A1C}"/>
                  </a:ext>
                </a:extLst>
              </p:cNvPr>
              <p:cNvSpPr/>
              <p:nvPr/>
            </p:nvSpPr>
            <p:spPr>
              <a:xfrm>
                <a:off x="742896" y="729405"/>
                <a:ext cx="107810" cy="6715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5" name="Ligne">
                <a:extLst>
                  <a:ext uri="{FF2B5EF4-FFF2-40B4-BE49-F238E27FC236}">
                    <a16:creationId xmlns:a16="http://schemas.microsoft.com/office/drawing/2014/main" id="{9BD53A11-2D76-45F8-A661-CBAB127E9CA0}"/>
                  </a:ext>
                </a:extLst>
              </p:cNvPr>
              <p:cNvSpPr/>
              <p:nvPr/>
            </p:nvSpPr>
            <p:spPr>
              <a:xfrm>
                <a:off x="745598" y="722751"/>
                <a:ext cx="398349" cy="57171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6" name="Ligne">
                <a:extLst>
                  <a:ext uri="{FF2B5EF4-FFF2-40B4-BE49-F238E27FC236}">
                    <a16:creationId xmlns:a16="http://schemas.microsoft.com/office/drawing/2014/main" id="{47DB6299-067D-48B8-A733-97EDD0D7291E}"/>
                  </a:ext>
                </a:extLst>
              </p:cNvPr>
              <p:cNvSpPr/>
              <p:nvPr/>
            </p:nvSpPr>
            <p:spPr>
              <a:xfrm>
                <a:off x="748590" y="707094"/>
                <a:ext cx="600986" cy="38559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8" name="Ligne">
                <a:extLst>
                  <a:ext uri="{FF2B5EF4-FFF2-40B4-BE49-F238E27FC236}">
                    <a16:creationId xmlns:a16="http://schemas.microsoft.com/office/drawing/2014/main" id="{2D3657EC-E047-47AD-A821-EAD974557A27}"/>
                  </a:ext>
                </a:extLst>
              </p:cNvPr>
              <p:cNvSpPr/>
              <p:nvPr/>
            </p:nvSpPr>
            <p:spPr>
              <a:xfrm>
                <a:off x="755368" y="707980"/>
                <a:ext cx="713058" cy="15506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71" name="Ligne">
                <a:extLst>
                  <a:ext uri="{FF2B5EF4-FFF2-40B4-BE49-F238E27FC236}">
                    <a16:creationId xmlns:a16="http://schemas.microsoft.com/office/drawing/2014/main" id="{C23AD158-7AC0-4172-BC96-5F7DF9FC76D5}"/>
                  </a:ext>
                </a:extLst>
              </p:cNvPr>
              <p:cNvSpPr/>
              <p:nvPr/>
            </p:nvSpPr>
            <p:spPr>
              <a:xfrm flipH="1">
                <a:off x="530779" y="725229"/>
                <a:ext cx="199385" cy="66767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78" name="Ligne">
                <a:extLst>
                  <a:ext uri="{FF2B5EF4-FFF2-40B4-BE49-F238E27FC236}">
                    <a16:creationId xmlns:a16="http://schemas.microsoft.com/office/drawing/2014/main" id="{04E731E0-6933-4DF5-9588-83FAA56E86EC}"/>
                  </a:ext>
                </a:extLst>
              </p:cNvPr>
              <p:cNvSpPr/>
              <p:nvPr/>
            </p:nvSpPr>
            <p:spPr>
              <a:xfrm flipH="1">
                <a:off x="272324" y="711295"/>
                <a:ext cx="450098" cy="5543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0" name="Ligne">
                <a:extLst>
                  <a:ext uri="{FF2B5EF4-FFF2-40B4-BE49-F238E27FC236}">
                    <a16:creationId xmlns:a16="http://schemas.microsoft.com/office/drawing/2014/main" id="{A70FC38C-3FDB-44B1-A4A2-7E5C228DF67C}"/>
                  </a:ext>
                </a:extLst>
              </p:cNvPr>
              <p:cNvSpPr/>
              <p:nvPr/>
            </p:nvSpPr>
            <p:spPr>
              <a:xfrm flipH="1">
                <a:off x="87568" y="714258"/>
                <a:ext cx="628694" cy="37045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1" name="Cercle">
                <a:extLst>
                  <a:ext uri="{FF2B5EF4-FFF2-40B4-BE49-F238E27FC236}">
                    <a16:creationId xmlns:a16="http://schemas.microsoft.com/office/drawing/2014/main" id="{042A3371-A1AB-4053-AF52-B70A87AFE23D}"/>
                  </a:ext>
                </a:extLst>
              </p:cNvPr>
              <p:cNvSpPr/>
              <p:nvPr/>
            </p:nvSpPr>
            <p:spPr>
              <a:xfrm rot="21052797">
                <a:off x="698196" y="661277"/>
                <a:ext cx="72033" cy="79723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505BF2B9-1EAF-4DA5-AA95-FA04631D54B5}"/>
              </a:ext>
            </a:extLst>
          </p:cNvPr>
          <p:cNvGrpSpPr/>
          <p:nvPr/>
        </p:nvGrpSpPr>
        <p:grpSpPr>
          <a:xfrm>
            <a:off x="6187501" y="2730424"/>
            <a:ext cx="2374900" cy="3142944"/>
            <a:chOff x="1066800" y="5093006"/>
            <a:chExt cx="2374900" cy="3142944"/>
          </a:xfrm>
        </p:grpSpPr>
        <p:sp>
          <p:nvSpPr>
            <p:cNvPr id="83" name="Cercle">
              <a:extLst>
                <a:ext uri="{FF2B5EF4-FFF2-40B4-BE49-F238E27FC236}">
                  <a16:creationId xmlns:a16="http://schemas.microsoft.com/office/drawing/2014/main" id="{F63C20B3-0594-4A45-90FB-4D4ABB6D0615}"/>
                </a:ext>
              </a:extLst>
            </p:cNvPr>
            <p:cNvSpPr/>
            <p:nvPr/>
          </p:nvSpPr>
          <p:spPr>
            <a:xfrm>
              <a:off x="1536700" y="60007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4" name="Cercle">
              <a:extLst>
                <a:ext uri="{FF2B5EF4-FFF2-40B4-BE49-F238E27FC236}">
                  <a16:creationId xmlns:a16="http://schemas.microsoft.com/office/drawing/2014/main" id="{424885BD-BE21-413F-A64F-45C66175EFA3}"/>
                </a:ext>
              </a:extLst>
            </p:cNvPr>
            <p:cNvSpPr/>
            <p:nvPr/>
          </p:nvSpPr>
          <p:spPr>
            <a:xfrm>
              <a:off x="2209800" y="57594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5" name="Cercle">
              <a:extLst>
                <a:ext uri="{FF2B5EF4-FFF2-40B4-BE49-F238E27FC236}">
                  <a16:creationId xmlns:a16="http://schemas.microsoft.com/office/drawing/2014/main" id="{B8ACFF97-81A3-4721-BAC6-ADA6FFFB22AE}"/>
                </a:ext>
              </a:extLst>
            </p:cNvPr>
            <p:cNvSpPr/>
            <p:nvPr/>
          </p:nvSpPr>
          <p:spPr>
            <a:xfrm>
              <a:off x="1968500" y="61531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6" name="Cercle">
              <a:extLst>
                <a:ext uri="{FF2B5EF4-FFF2-40B4-BE49-F238E27FC236}">
                  <a16:creationId xmlns:a16="http://schemas.microsoft.com/office/drawing/2014/main" id="{26A825FF-E34A-4026-B12F-29D32BC60670}"/>
                </a:ext>
              </a:extLst>
            </p:cNvPr>
            <p:cNvSpPr/>
            <p:nvPr/>
          </p:nvSpPr>
          <p:spPr>
            <a:xfrm>
              <a:off x="1066800" y="62801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9" name="Cercle">
              <a:extLst>
                <a:ext uri="{FF2B5EF4-FFF2-40B4-BE49-F238E27FC236}">
                  <a16:creationId xmlns:a16="http://schemas.microsoft.com/office/drawing/2014/main" id="{C9F57DCE-CED9-4025-8C3A-89E0535D1FC5}"/>
                </a:ext>
              </a:extLst>
            </p:cNvPr>
            <p:cNvSpPr/>
            <p:nvPr/>
          </p:nvSpPr>
          <p:spPr>
            <a:xfrm>
              <a:off x="2552700" y="62801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0" name="Cercle">
              <a:extLst>
                <a:ext uri="{FF2B5EF4-FFF2-40B4-BE49-F238E27FC236}">
                  <a16:creationId xmlns:a16="http://schemas.microsoft.com/office/drawing/2014/main" id="{D0F1B7AB-3AF1-4A55-9761-843927F3F6E7}"/>
                </a:ext>
              </a:extLst>
            </p:cNvPr>
            <p:cNvSpPr/>
            <p:nvPr/>
          </p:nvSpPr>
          <p:spPr>
            <a:xfrm>
              <a:off x="1974850" y="67627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1" name="Cercle">
              <a:extLst>
                <a:ext uri="{FF2B5EF4-FFF2-40B4-BE49-F238E27FC236}">
                  <a16:creationId xmlns:a16="http://schemas.microsoft.com/office/drawing/2014/main" id="{85557D33-D983-47F8-AC89-DC4956B29715}"/>
                </a:ext>
              </a:extLst>
            </p:cNvPr>
            <p:cNvSpPr/>
            <p:nvPr/>
          </p:nvSpPr>
          <p:spPr>
            <a:xfrm>
              <a:off x="1447800" y="67627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2" name="Cercle">
              <a:extLst>
                <a:ext uri="{FF2B5EF4-FFF2-40B4-BE49-F238E27FC236}">
                  <a16:creationId xmlns:a16="http://schemas.microsoft.com/office/drawing/2014/main" id="{19E30516-E81F-4671-BD14-6A9CF2925089}"/>
                </a:ext>
              </a:extLst>
            </p:cNvPr>
            <p:cNvSpPr/>
            <p:nvPr/>
          </p:nvSpPr>
          <p:spPr>
            <a:xfrm>
              <a:off x="2552700" y="67627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3" name="Cercle">
              <a:extLst>
                <a:ext uri="{FF2B5EF4-FFF2-40B4-BE49-F238E27FC236}">
                  <a16:creationId xmlns:a16="http://schemas.microsoft.com/office/drawing/2014/main" id="{BA0C3B44-8D4F-4790-A521-F056CC694A3F}"/>
                </a:ext>
              </a:extLst>
            </p:cNvPr>
            <p:cNvSpPr/>
            <p:nvPr/>
          </p:nvSpPr>
          <p:spPr>
            <a:xfrm>
              <a:off x="1447800" y="73469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4" name="Cercle">
              <a:extLst>
                <a:ext uri="{FF2B5EF4-FFF2-40B4-BE49-F238E27FC236}">
                  <a16:creationId xmlns:a16="http://schemas.microsoft.com/office/drawing/2014/main" id="{CF2B7EEC-DAD7-4805-B3F4-B062D1BDA786}"/>
                </a:ext>
              </a:extLst>
            </p:cNvPr>
            <p:cNvSpPr/>
            <p:nvPr/>
          </p:nvSpPr>
          <p:spPr>
            <a:xfrm>
              <a:off x="2120900" y="7346950"/>
              <a:ext cx="889000" cy="889000"/>
            </a:xfrm>
            <a:prstGeom prst="ellipse">
              <a:avLst/>
            </a:prstGeom>
            <a:solidFill>
              <a:srgbClr val="D6D5D5"/>
            </a:solidFill>
            <a:ln w="127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7" name="Étoile">
              <a:extLst>
                <a:ext uri="{FF2B5EF4-FFF2-40B4-BE49-F238E27FC236}">
                  <a16:creationId xmlns:a16="http://schemas.microsoft.com/office/drawing/2014/main" id="{CC331F28-A1A5-47BA-9EA9-C3933224AC25}"/>
                </a:ext>
              </a:extLst>
            </p:cNvPr>
            <p:cNvSpPr/>
            <p:nvPr/>
          </p:nvSpPr>
          <p:spPr>
            <a:xfrm>
              <a:off x="2064722" y="6659667"/>
              <a:ext cx="363223" cy="345445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98" name="Groupe">
              <a:extLst>
                <a:ext uri="{FF2B5EF4-FFF2-40B4-BE49-F238E27FC236}">
                  <a16:creationId xmlns:a16="http://schemas.microsoft.com/office/drawing/2014/main" id="{F5DBFD98-EDD8-4625-A0ED-CB11C51CE0EA}"/>
                </a:ext>
              </a:extLst>
            </p:cNvPr>
            <p:cNvGrpSpPr/>
            <p:nvPr/>
          </p:nvGrpSpPr>
          <p:grpSpPr>
            <a:xfrm>
              <a:off x="1455698" y="5093006"/>
              <a:ext cx="1493436" cy="1440458"/>
              <a:chOff x="1655" y="0"/>
              <a:chExt cx="1493435" cy="1440456"/>
            </a:xfrm>
          </p:grpSpPr>
          <p:sp>
            <p:nvSpPr>
              <p:cNvPr id="99" name="Cercle">
                <a:extLst>
                  <a:ext uri="{FF2B5EF4-FFF2-40B4-BE49-F238E27FC236}">
                    <a16:creationId xmlns:a16="http://schemas.microsoft.com/office/drawing/2014/main" id="{89B3F4FD-539B-477E-841A-A5896061549D}"/>
                  </a:ext>
                </a:extLst>
              </p:cNvPr>
              <p:cNvSpPr/>
              <p:nvPr/>
            </p:nvSpPr>
            <p:spPr>
              <a:xfrm rot="19904687">
                <a:off x="303872" y="275728"/>
                <a:ext cx="889001" cy="8890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0" name="Ligne">
                <a:extLst>
                  <a:ext uri="{FF2B5EF4-FFF2-40B4-BE49-F238E27FC236}">
                    <a16:creationId xmlns:a16="http://schemas.microsoft.com/office/drawing/2014/main" id="{BE76A49C-50A5-4ED2-AE50-128D9A9ABFE9}"/>
                  </a:ext>
                </a:extLst>
              </p:cNvPr>
              <p:cNvSpPr/>
              <p:nvPr/>
            </p:nvSpPr>
            <p:spPr>
              <a:xfrm flipV="1">
                <a:off x="735879" y="375051"/>
                <a:ext cx="648956" cy="34877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1" name="Ligne">
                <a:extLst>
                  <a:ext uri="{FF2B5EF4-FFF2-40B4-BE49-F238E27FC236}">
                    <a16:creationId xmlns:a16="http://schemas.microsoft.com/office/drawing/2014/main" id="{6141335E-C464-49ED-9D3D-D37431958497}"/>
                  </a:ext>
                </a:extLst>
              </p:cNvPr>
              <p:cNvSpPr/>
              <p:nvPr/>
            </p:nvSpPr>
            <p:spPr>
              <a:xfrm flipH="1" flipV="1">
                <a:off x="416120" y="93365"/>
                <a:ext cx="321995" cy="599130"/>
              </a:xfrm>
              <a:prstGeom prst="line">
                <a:avLst/>
              </a:prstGeom>
              <a:noFill/>
              <a:ln w="25400" cap="flat">
                <a:solidFill>
                  <a:srgbClr val="FF01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2" name="Ligne">
                <a:extLst>
                  <a:ext uri="{FF2B5EF4-FFF2-40B4-BE49-F238E27FC236}">
                    <a16:creationId xmlns:a16="http://schemas.microsoft.com/office/drawing/2014/main" id="{82D4A934-F190-4871-A714-F264D0F6C86B}"/>
                  </a:ext>
                </a:extLst>
              </p:cNvPr>
              <p:cNvSpPr/>
              <p:nvPr/>
            </p:nvSpPr>
            <p:spPr>
              <a:xfrm flipH="1" flipV="1">
                <a:off x="713807" y="-1"/>
                <a:ext cx="30495" cy="696142"/>
              </a:xfrm>
              <a:prstGeom prst="line">
                <a:avLst/>
              </a:prstGeom>
              <a:noFill/>
              <a:ln w="25400" cap="flat">
                <a:solidFill>
                  <a:srgbClr val="FF06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3" name="Ligne">
                <a:extLst>
                  <a:ext uri="{FF2B5EF4-FFF2-40B4-BE49-F238E27FC236}">
                    <a16:creationId xmlns:a16="http://schemas.microsoft.com/office/drawing/2014/main" id="{33C8A981-E958-4805-B091-CE27476FC683}"/>
                  </a:ext>
                </a:extLst>
              </p:cNvPr>
              <p:cNvSpPr/>
              <p:nvPr/>
            </p:nvSpPr>
            <p:spPr>
              <a:xfrm flipV="1">
                <a:off x="756182" y="35529"/>
                <a:ext cx="243523" cy="671239"/>
              </a:xfrm>
              <a:prstGeom prst="line">
                <a:avLst/>
              </a:prstGeom>
              <a:noFill/>
              <a:ln w="25400" cap="flat">
                <a:solidFill>
                  <a:srgbClr val="FF452D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4" name="Ligne">
                <a:extLst>
                  <a:ext uri="{FF2B5EF4-FFF2-40B4-BE49-F238E27FC236}">
                    <a16:creationId xmlns:a16="http://schemas.microsoft.com/office/drawing/2014/main" id="{A43932A7-08C3-4EBF-95CE-584BA8F3535C}"/>
                  </a:ext>
                </a:extLst>
              </p:cNvPr>
              <p:cNvSpPr/>
              <p:nvPr/>
            </p:nvSpPr>
            <p:spPr>
              <a:xfrm flipV="1">
                <a:off x="761031" y="145875"/>
                <a:ext cx="472523" cy="556075"/>
              </a:xfrm>
              <a:prstGeom prst="line">
                <a:avLst/>
              </a:prstGeom>
              <a:noFill/>
              <a:ln w="25400" cap="flat">
                <a:solidFill>
                  <a:srgbClr val="FF1515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5" name="Ligne">
                <a:extLst>
                  <a:ext uri="{FF2B5EF4-FFF2-40B4-BE49-F238E27FC236}">
                    <a16:creationId xmlns:a16="http://schemas.microsoft.com/office/drawing/2014/main" id="{9FAFBB83-B0CA-4191-B67A-432A1A947EA2}"/>
                  </a:ext>
                </a:extLst>
              </p:cNvPr>
              <p:cNvSpPr/>
              <p:nvPr/>
            </p:nvSpPr>
            <p:spPr>
              <a:xfrm flipH="1" flipV="1">
                <a:off x="166785" y="293989"/>
                <a:ext cx="563746" cy="409553"/>
              </a:xfrm>
              <a:prstGeom prst="line">
                <a:avLst/>
              </a:prstGeom>
              <a:noFill/>
              <a:ln w="25400" cap="flat">
                <a:solidFill>
                  <a:srgbClr val="FF1516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6" name="Ligne">
                <a:extLst>
                  <a:ext uri="{FF2B5EF4-FFF2-40B4-BE49-F238E27FC236}">
                    <a16:creationId xmlns:a16="http://schemas.microsoft.com/office/drawing/2014/main" id="{FF44BD63-47CD-4683-84F6-409427CAD547}"/>
                  </a:ext>
                </a:extLst>
              </p:cNvPr>
              <p:cNvSpPr/>
              <p:nvPr/>
            </p:nvSpPr>
            <p:spPr>
              <a:xfrm flipH="1" flipV="1">
                <a:off x="38661" y="552028"/>
                <a:ext cx="694176" cy="16728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7" name="Ligne">
                <a:extLst>
                  <a:ext uri="{FF2B5EF4-FFF2-40B4-BE49-F238E27FC236}">
                    <a16:creationId xmlns:a16="http://schemas.microsoft.com/office/drawing/2014/main" id="{1A7F15CA-CFBB-4ED6-8457-02D7294C2B6F}"/>
                  </a:ext>
                </a:extLst>
              </p:cNvPr>
              <p:cNvSpPr/>
              <p:nvPr/>
            </p:nvSpPr>
            <p:spPr>
              <a:xfrm flipH="1">
                <a:off x="1655" y="720699"/>
                <a:ext cx="724488" cy="872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8" name="Ligne">
                <a:extLst>
                  <a:ext uri="{FF2B5EF4-FFF2-40B4-BE49-F238E27FC236}">
                    <a16:creationId xmlns:a16="http://schemas.microsoft.com/office/drawing/2014/main" id="{99E77427-F51C-4C07-807C-E68CC599B6CE}"/>
                  </a:ext>
                </a:extLst>
              </p:cNvPr>
              <p:cNvSpPr/>
              <p:nvPr/>
            </p:nvSpPr>
            <p:spPr>
              <a:xfrm flipH="1">
                <a:off x="109309" y="711793"/>
                <a:ext cx="648957" cy="34877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9" name="Ligne">
                <a:extLst>
                  <a:ext uri="{FF2B5EF4-FFF2-40B4-BE49-F238E27FC236}">
                    <a16:creationId xmlns:a16="http://schemas.microsoft.com/office/drawing/2014/main" id="{05BF47CD-6AE1-492D-B8DB-F1A2222A57CB}"/>
                  </a:ext>
                </a:extLst>
              </p:cNvPr>
              <p:cNvSpPr/>
              <p:nvPr/>
            </p:nvSpPr>
            <p:spPr>
              <a:xfrm>
                <a:off x="765842" y="744086"/>
                <a:ext cx="321994" cy="59913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0" name="Ligne">
                <a:extLst>
                  <a:ext uri="{FF2B5EF4-FFF2-40B4-BE49-F238E27FC236}">
                    <a16:creationId xmlns:a16="http://schemas.microsoft.com/office/drawing/2014/main" id="{37A63429-02D4-4E9F-B57B-F37C592E746B}"/>
                  </a:ext>
                </a:extLst>
              </p:cNvPr>
              <p:cNvSpPr/>
              <p:nvPr/>
            </p:nvSpPr>
            <p:spPr>
              <a:xfrm>
                <a:off x="766214" y="736914"/>
                <a:ext cx="563747" cy="4095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1" name="Ligne">
                <a:extLst>
                  <a:ext uri="{FF2B5EF4-FFF2-40B4-BE49-F238E27FC236}">
                    <a16:creationId xmlns:a16="http://schemas.microsoft.com/office/drawing/2014/main" id="{57A8EB58-71D3-40B3-B2F8-4E2E57AF6504}"/>
                  </a:ext>
                </a:extLst>
              </p:cNvPr>
              <p:cNvSpPr/>
              <p:nvPr/>
            </p:nvSpPr>
            <p:spPr>
              <a:xfrm>
                <a:off x="763909" y="721142"/>
                <a:ext cx="694176" cy="16728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2" name="Ligne">
                <a:extLst>
                  <a:ext uri="{FF2B5EF4-FFF2-40B4-BE49-F238E27FC236}">
                    <a16:creationId xmlns:a16="http://schemas.microsoft.com/office/drawing/2014/main" id="{F01E02DE-CE08-4E98-8B87-B1C76D06C269}"/>
                  </a:ext>
                </a:extLst>
              </p:cNvPr>
              <p:cNvSpPr/>
              <p:nvPr/>
            </p:nvSpPr>
            <p:spPr>
              <a:xfrm flipV="1">
                <a:off x="770602" y="632514"/>
                <a:ext cx="724489" cy="872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3" name="Ligne">
                <a:extLst>
                  <a:ext uri="{FF2B5EF4-FFF2-40B4-BE49-F238E27FC236}">
                    <a16:creationId xmlns:a16="http://schemas.microsoft.com/office/drawing/2014/main" id="{7FE161B0-791A-4C51-92AD-AD698085AF8A}"/>
                  </a:ext>
                </a:extLst>
              </p:cNvPr>
              <p:cNvSpPr/>
              <p:nvPr/>
            </p:nvSpPr>
            <p:spPr>
              <a:xfrm>
                <a:off x="752444" y="744315"/>
                <a:ext cx="30495" cy="6961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4" name="Ligne">
                <a:extLst>
                  <a:ext uri="{FF2B5EF4-FFF2-40B4-BE49-F238E27FC236}">
                    <a16:creationId xmlns:a16="http://schemas.microsoft.com/office/drawing/2014/main" id="{09AF7915-5FFF-48E2-8698-99CA9CDE9367}"/>
                  </a:ext>
                </a:extLst>
              </p:cNvPr>
              <p:cNvSpPr/>
              <p:nvPr/>
            </p:nvSpPr>
            <p:spPr>
              <a:xfrm flipH="1">
                <a:off x="497040" y="733689"/>
                <a:ext cx="243523" cy="6712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5" name="Ligne">
                <a:extLst>
                  <a:ext uri="{FF2B5EF4-FFF2-40B4-BE49-F238E27FC236}">
                    <a16:creationId xmlns:a16="http://schemas.microsoft.com/office/drawing/2014/main" id="{4A7B0FB1-F6C9-437E-B9E6-EEAD4EA61B47}"/>
                  </a:ext>
                </a:extLst>
              </p:cNvPr>
              <p:cNvSpPr/>
              <p:nvPr/>
            </p:nvSpPr>
            <p:spPr>
              <a:xfrm flipH="1">
                <a:off x="263192" y="738507"/>
                <a:ext cx="472522" cy="55607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6" name="Cercle">
                <a:extLst>
                  <a:ext uri="{FF2B5EF4-FFF2-40B4-BE49-F238E27FC236}">
                    <a16:creationId xmlns:a16="http://schemas.microsoft.com/office/drawing/2014/main" id="{F446F890-AEC8-437A-B29D-F90995444DDB}"/>
                  </a:ext>
                </a:extLst>
              </p:cNvPr>
              <p:cNvSpPr/>
              <p:nvPr/>
            </p:nvSpPr>
            <p:spPr>
              <a:xfrm rot="19904687">
                <a:off x="712356" y="680367"/>
                <a:ext cx="72034" cy="79723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135" name="Groupe">
            <a:extLst>
              <a:ext uri="{FF2B5EF4-FFF2-40B4-BE49-F238E27FC236}">
                <a16:creationId xmlns:a16="http://schemas.microsoft.com/office/drawing/2014/main" id="{B2328A13-0544-422B-9BB8-4D4C00C67C76}"/>
              </a:ext>
            </a:extLst>
          </p:cNvPr>
          <p:cNvGrpSpPr/>
          <p:nvPr/>
        </p:nvGrpSpPr>
        <p:grpSpPr>
          <a:xfrm>
            <a:off x="793290" y="3618401"/>
            <a:ext cx="1493436" cy="1440458"/>
            <a:chOff x="1655" y="0"/>
            <a:chExt cx="1493434" cy="1440456"/>
          </a:xfrm>
        </p:grpSpPr>
        <p:sp>
          <p:nvSpPr>
            <p:cNvPr id="136" name="Cercle">
              <a:extLst>
                <a:ext uri="{FF2B5EF4-FFF2-40B4-BE49-F238E27FC236}">
                  <a16:creationId xmlns:a16="http://schemas.microsoft.com/office/drawing/2014/main" id="{AA877EAD-4596-4C50-8C21-320097415F1D}"/>
                </a:ext>
              </a:extLst>
            </p:cNvPr>
            <p:cNvSpPr/>
            <p:nvPr/>
          </p:nvSpPr>
          <p:spPr>
            <a:xfrm rot="19904687">
              <a:off x="303872" y="275728"/>
              <a:ext cx="889001" cy="8890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Ligne">
              <a:extLst>
                <a:ext uri="{FF2B5EF4-FFF2-40B4-BE49-F238E27FC236}">
                  <a16:creationId xmlns:a16="http://schemas.microsoft.com/office/drawing/2014/main" id="{EEDAE684-57A2-4369-89A1-5C4CF6A89FE3}"/>
                </a:ext>
              </a:extLst>
            </p:cNvPr>
            <p:cNvSpPr/>
            <p:nvPr/>
          </p:nvSpPr>
          <p:spPr>
            <a:xfrm flipV="1">
              <a:off x="735879" y="375051"/>
              <a:ext cx="648956" cy="3487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Ligne">
              <a:extLst>
                <a:ext uri="{FF2B5EF4-FFF2-40B4-BE49-F238E27FC236}">
                  <a16:creationId xmlns:a16="http://schemas.microsoft.com/office/drawing/2014/main" id="{716E9D7F-F720-4C61-8754-08B537F6CCA5}"/>
                </a:ext>
              </a:extLst>
            </p:cNvPr>
            <p:cNvSpPr/>
            <p:nvPr/>
          </p:nvSpPr>
          <p:spPr>
            <a:xfrm flipH="1" flipV="1">
              <a:off x="416120" y="93365"/>
              <a:ext cx="321995" cy="5991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Ligne">
              <a:extLst>
                <a:ext uri="{FF2B5EF4-FFF2-40B4-BE49-F238E27FC236}">
                  <a16:creationId xmlns:a16="http://schemas.microsoft.com/office/drawing/2014/main" id="{7665A390-A40C-4B37-82DE-F64FBC7B66ED}"/>
                </a:ext>
              </a:extLst>
            </p:cNvPr>
            <p:cNvSpPr/>
            <p:nvPr/>
          </p:nvSpPr>
          <p:spPr>
            <a:xfrm flipH="1" flipV="1">
              <a:off x="713807" y="-1"/>
              <a:ext cx="30495" cy="69614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Ligne">
              <a:extLst>
                <a:ext uri="{FF2B5EF4-FFF2-40B4-BE49-F238E27FC236}">
                  <a16:creationId xmlns:a16="http://schemas.microsoft.com/office/drawing/2014/main" id="{74C382E2-2834-4533-8D65-298D9E0E7467}"/>
                </a:ext>
              </a:extLst>
            </p:cNvPr>
            <p:cNvSpPr/>
            <p:nvPr/>
          </p:nvSpPr>
          <p:spPr>
            <a:xfrm flipV="1">
              <a:off x="756182" y="35529"/>
              <a:ext cx="243523" cy="6712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Ligne">
              <a:extLst>
                <a:ext uri="{FF2B5EF4-FFF2-40B4-BE49-F238E27FC236}">
                  <a16:creationId xmlns:a16="http://schemas.microsoft.com/office/drawing/2014/main" id="{DC82ECD1-A607-4CD2-ABA0-D6145A0E8EFC}"/>
                </a:ext>
              </a:extLst>
            </p:cNvPr>
            <p:cNvSpPr/>
            <p:nvPr/>
          </p:nvSpPr>
          <p:spPr>
            <a:xfrm flipV="1">
              <a:off x="761031" y="145875"/>
              <a:ext cx="472522" cy="5560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Ligne">
              <a:extLst>
                <a:ext uri="{FF2B5EF4-FFF2-40B4-BE49-F238E27FC236}">
                  <a16:creationId xmlns:a16="http://schemas.microsoft.com/office/drawing/2014/main" id="{ABFFCF68-8434-4D6D-9CEC-63F60D29BB21}"/>
                </a:ext>
              </a:extLst>
            </p:cNvPr>
            <p:cNvSpPr/>
            <p:nvPr/>
          </p:nvSpPr>
          <p:spPr>
            <a:xfrm flipH="1" flipV="1">
              <a:off x="166784" y="293989"/>
              <a:ext cx="563747" cy="4095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Ligne">
              <a:extLst>
                <a:ext uri="{FF2B5EF4-FFF2-40B4-BE49-F238E27FC236}">
                  <a16:creationId xmlns:a16="http://schemas.microsoft.com/office/drawing/2014/main" id="{4EA8F5DE-2828-4609-AA84-4F774AFC9DAA}"/>
                </a:ext>
              </a:extLst>
            </p:cNvPr>
            <p:cNvSpPr/>
            <p:nvPr/>
          </p:nvSpPr>
          <p:spPr>
            <a:xfrm flipH="1" flipV="1">
              <a:off x="38661" y="552028"/>
              <a:ext cx="694176" cy="1672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" name="Ligne">
              <a:extLst>
                <a:ext uri="{FF2B5EF4-FFF2-40B4-BE49-F238E27FC236}">
                  <a16:creationId xmlns:a16="http://schemas.microsoft.com/office/drawing/2014/main" id="{21F686FB-52C3-42CD-BB6A-4EE829F4864E}"/>
                </a:ext>
              </a:extLst>
            </p:cNvPr>
            <p:cNvSpPr/>
            <p:nvPr/>
          </p:nvSpPr>
          <p:spPr>
            <a:xfrm flipH="1">
              <a:off x="1655" y="720699"/>
              <a:ext cx="724488" cy="872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Ligne">
              <a:extLst>
                <a:ext uri="{FF2B5EF4-FFF2-40B4-BE49-F238E27FC236}">
                  <a16:creationId xmlns:a16="http://schemas.microsoft.com/office/drawing/2014/main" id="{C6589122-50A7-41C2-B030-6A7CAF604C7C}"/>
                </a:ext>
              </a:extLst>
            </p:cNvPr>
            <p:cNvSpPr/>
            <p:nvPr/>
          </p:nvSpPr>
          <p:spPr>
            <a:xfrm flipH="1">
              <a:off x="109309" y="711793"/>
              <a:ext cx="648956" cy="3487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6" name="Ligne">
              <a:extLst>
                <a:ext uri="{FF2B5EF4-FFF2-40B4-BE49-F238E27FC236}">
                  <a16:creationId xmlns:a16="http://schemas.microsoft.com/office/drawing/2014/main" id="{E08987BA-B594-48EF-BA7E-2D22EAFED4B2}"/>
                </a:ext>
              </a:extLst>
            </p:cNvPr>
            <p:cNvSpPr/>
            <p:nvPr/>
          </p:nvSpPr>
          <p:spPr>
            <a:xfrm>
              <a:off x="765842" y="744087"/>
              <a:ext cx="321994" cy="5991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7" name="Ligne">
              <a:extLst>
                <a:ext uri="{FF2B5EF4-FFF2-40B4-BE49-F238E27FC236}">
                  <a16:creationId xmlns:a16="http://schemas.microsoft.com/office/drawing/2014/main" id="{7AA9C486-9040-45C9-BB3D-C858DE6D7480}"/>
                </a:ext>
              </a:extLst>
            </p:cNvPr>
            <p:cNvSpPr/>
            <p:nvPr/>
          </p:nvSpPr>
          <p:spPr>
            <a:xfrm>
              <a:off x="766214" y="736914"/>
              <a:ext cx="563747" cy="4095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Ligne">
              <a:extLst>
                <a:ext uri="{FF2B5EF4-FFF2-40B4-BE49-F238E27FC236}">
                  <a16:creationId xmlns:a16="http://schemas.microsoft.com/office/drawing/2014/main" id="{BB1F8730-98DC-4F60-A723-FC8037D27E84}"/>
                </a:ext>
              </a:extLst>
            </p:cNvPr>
            <p:cNvSpPr/>
            <p:nvPr/>
          </p:nvSpPr>
          <p:spPr>
            <a:xfrm>
              <a:off x="763908" y="721142"/>
              <a:ext cx="694176" cy="1672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9" name="Ligne">
              <a:extLst>
                <a:ext uri="{FF2B5EF4-FFF2-40B4-BE49-F238E27FC236}">
                  <a16:creationId xmlns:a16="http://schemas.microsoft.com/office/drawing/2014/main" id="{6EF8E47B-28DD-4B19-AA44-5786393AEE9D}"/>
                </a:ext>
              </a:extLst>
            </p:cNvPr>
            <p:cNvSpPr/>
            <p:nvPr/>
          </p:nvSpPr>
          <p:spPr>
            <a:xfrm flipV="1">
              <a:off x="770602" y="632514"/>
              <a:ext cx="724489" cy="872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0" name="Ligne">
              <a:extLst>
                <a:ext uri="{FF2B5EF4-FFF2-40B4-BE49-F238E27FC236}">
                  <a16:creationId xmlns:a16="http://schemas.microsoft.com/office/drawing/2014/main" id="{172F4E37-E296-461D-94B5-708621A0B98E}"/>
                </a:ext>
              </a:extLst>
            </p:cNvPr>
            <p:cNvSpPr/>
            <p:nvPr/>
          </p:nvSpPr>
          <p:spPr>
            <a:xfrm>
              <a:off x="752444" y="744315"/>
              <a:ext cx="30495" cy="69614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1" name="Ligne">
              <a:extLst>
                <a:ext uri="{FF2B5EF4-FFF2-40B4-BE49-F238E27FC236}">
                  <a16:creationId xmlns:a16="http://schemas.microsoft.com/office/drawing/2014/main" id="{0B6BC545-14CE-4D92-81D1-A04D79F84422}"/>
                </a:ext>
              </a:extLst>
            </p:cNvPr>
            <p:cNvSpPr/>
            <p:nvPr/>
          </p:nvSpPr>
          <p:spPr>
            <a:xfrm flipH="1">
              <a:off x="497040" y="733690"/>
              <a:ext cx="243523" cy="6712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2" name="Ligne">
              <a:extLst>
                <a:ext uri="{FF2B5EF4-FFF2-40B4-BE49-F238E27FC236}">
                  <a16:creationId xmlns:a16="http://schemas.microsoft.com/office/drawing/2014/main" id="{2A01D88B-843D-42BC-815B-733EF6C07D40}"/>
                </a:ext>
              </a:extLst>
            </p:cNvPr>
            <p:cNvSpPr/>
            <p:nvPr/>
          </p:nvSpPr>
          <p:spPr>
            <a:xfrm flipH="1">
              <a:off x="263192" y="738508"/>
              <a:ext cx="472522" cy="5560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Cercle">
              <a:extLst>
                <a:ext uri="{FF2B5EF4-FFF2-40B4-BE49-F238E27FC236}">
                  <a16:creationId xmlns:a16="http://schemas.microsoft.com/office/drawing/2014/main" id="{30D7BFB7-C715-4A08-866F-282CB437FCE7}"/>
                </a:ext>
              </a:extLst>
            </p:cNvPr>
            <p:cNvSpPr/>
            <p:nvPr/>
          </p:nvSpPr>
          <p:spPr>
            <a:xfrm rot="19904687">
              <a:off x="712356" y="680367"/>
              <a:ext cx="72033" cy="7972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1881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518CE4-ECAB-DD4F-A9F2-52DDD8F6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CB5359-AA51-5044-8728-366B97D0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compaction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776811-FEAD-9C4E-A28B-9B2548798049}"/>
              </a:ext>
            </a:extLst>
          </p:cNvPr>
          <p:cNvSpPr txBox="1"/>
          <p:nvPr/>
        </p:nvSpPr>
        <p:spPr>
          <a:xfrm>
            <a:off x="589548" y="1046747"/>
            <a:ext cx="61922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 were not circular enough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8D7B1D-8F37-AF47-A330-14B1F981A960}"/>
              </a:ext>
            </a:extLst>
          </p:cNvPr>
          <p:cNvSpPr txBox="1"/>
          <p:nvPr/>
        </p:nvSpPr>
        <p:spPr>
          <a:xfrm>
            <a:off x="544349" y="1758638"/>
            <a:ext cx="5907506" cy="37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density Incoherence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C75023-6750-F548-B0C6-F0B94489F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7" y="2470529"/>
            <a:ext cx="4301608" cy="36294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9D3214-4721-314E-A142-F162C28C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5" y="2659670"/>
            <a:ext cx="32893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D869E77-5020-1846-BA11-FB1C2F6C3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7" y="2470529"/>
            <a:ext cx="4301608" cy="362948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518CE4-ECAB-DD4F-A9F2-52DDD8F6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CB5359-AA51-5044-8728-366B97D0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compaction ?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425C17-D770-EC40-8707-561B688A6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5" y="2647638"/>
            <a:ext cx="3289300" cy="3251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7D870B6-6506-EC42-A6C3-50DF8C23368F}"/>
              </a:ext>
            </a:extLst>
          </p:cNvPr>
          <p:cNvSpPr txBox="1"/>
          <p:nvPr/>
        </p:nvSpPr>
        <p:spPr>
          <a:xfrm>
            <a:off x="589548" y="1046747"/>
            <a:ext cx="61922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 were not circular enough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675BA0-AC69-744D-8F27-649C183E4744}"/>
              </a:ext>
            </a:extLst>
          </p:cNvPr>
          <p:cNvSpPr txBox="1"/>
          <p:nvPr/>
        </p:nvSpPr>
        <p:spPr>
          <a:xfrm>
            <a:off x="544349" y="1758638"/>
            <a:ext cx="5907506" cy="37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density Incoherence :</a:t>
            </a:r>
          </a:p>
        </p:txBody>
      </p:sp>
    </p:spTree>
    <p:extLst>
      <p:ext uri="{BB962C8B-B14F-4D97-AF65-F5344CB8AC3E}">
        <p14:creationId xmlns:p14="http://schemas.microsoft.com/office/powerpoint/2010/main" val="159161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46D01C5-FABC-4ACF-980D-671BE175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ACB0388-360E-403C-ADF5-DE159215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Survival rate evolution of different cancers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49C6BE-D0A2-4875-B0F0-667F8CF48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30" y="645741"/>
            <a:ext cx="4986339" cy="57896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7A2774-57C1-45AF-8321-7CFA2154BBB1}"/>
              </a:ext>
            </a:extLst>
          </p:cNvPr>
          <p:cNvSpPr txBox="1"/>
          <p:nvPr/>
        </p:nvSpPr>
        <p:spPr>
          <a:xfrm>
            <a:off x="5038530" y="6253877"/>
            <a:ext cx="32004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00"/>
              <a:t>Credit: Cancer Research UK.</a:t>
            </a:r>
            <a:endParaRPr lang="en-GB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96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047A53B-EB55-7144-9981-D7F62AC6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5" y="2647638"/>
            <a:ext cx="3289300" cy="32512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518CE4-ECAB-DD4F-A9F2-52DDD8F6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CB5359-AA51-5044-8728-366B97D0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compaction ?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6B2F26-52D2-9349-8EC3-EC2323F13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8" y="2470530"/>
            <a:ext cx="4301608" cy="36294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6DC7CB-6B56-844C-BA0B-99320F29A6A1}"/>
              </a:ext>
            </a:extLst>
          </p:cNvPr>
          <p:cNvSpPr txBox="1"/>
          <p:nvPr/>
        </p:nvSpPr>
        <p:spPr>
          <a:xfrm>
            <a:off x="589548" y="1046747"/>
            <a:ext cx="61922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 were not circular enough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7D9039-236E-524E-ACDD-C1C42B1E84AB}"/>
              </a:ext>
            </a:extLst>
          </p:cNvPr>
          <p:cNvSpPr txBox="1"/>
          <p:nvPr/>
        </p:nvSpPr>
        <p:spPr>
          <a:xfrm>
            <a:off x="544349" y="1758638"/>
            <a:ext cx="5907506" cy="37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density Incoherence :</a:t>
            </a:r>
          </a:p>
        </p:txBody>
      </p:sp>
    </p:spTree>
    <p:extLst>
      <p:ext uri="{BB962C8B-B14F-4D97-AF65-F5344CB8AC3E}">
        <p14:creationId xmlns:p14="http://schemas.microsoft.com/office/powerpoint/2010/main" val="485999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518CE4-ECAB-DD4F-A9F2-52DDD8F6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CB5359-AA51-5044-8728-366B97D0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compaction ?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6B2F26-52D2-9349-8EC3-EC2323F13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8" y="2470530"/>
            <a:ext cx="4301608" cy="36294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40027E-3577-C94E-B792-B770C2AE6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5" y="2659670"/>
            <a:ext cx="3289300" cy="3251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6DC7CB-6B56-844C-BA0B-99320F29A6A1}"/>
              </a:ext>
            </a:extLst>
          </p:cNvPr>
          <p:cNvSpPr txBox="1"/>
          <p:nvPr/>
        </p:nvSpPr>
        <p:spPr>
          <a:xfrm>
            <a:off x="589548" y="1046747"/>
            <a:ext cx="619225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 were not circular enough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7D9039-236E-524E-ACDD-C1C42B1E84AB}"/>
              </a:ext>
            </a:extLst>
          </p:cNvPr>
          <p:cNvSpPr txBox="1"/>
          <p:nvPr/>
        </p:nvSpPr>
        <p:spPr>
          <a:xfrm>
            <a:off x="544349" y="1758638"/>
            <a:ext cx="5907506" cy="37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density Incoherence :</a:t>
            </a:r>
          </a:p>
        </p:txBody>
      </p:sp>
    </p:spTree>
    <p:extLst>
      <p:ext uri="{BB962C8B-B14F-4D97-AF65-F5344CB8AC3E}">
        <p14:creationId xmlns:p14="http://schemas.microsoft.com/office/powerpoint/2010/main" val="554329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705C0A-65E0-FD47-B3A9-642B03DC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E18F1FD-6161-7144-ADFB-A3DBFE94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Low-grade Gliomas growth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60CC08-FC41-CE44-A362-1B4EA5769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8" y="2113518"/>
            <a:ext cx="5918205" cy="35556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367A98-D584-B743-A475-B7540DDF5246}"/>
              </a:ext>
            </a:extLst>
          </p:cNvPr>
          <p:cNvSpPr txBox="1"/>
          <p:nvPr/>
        </p:nvSpPr>
        <p:spPr>
          <a:xfrm>
            <a:off x="3498102" y="5919537"/>
            <a:ext cx="303504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Mandonnet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7EDC494-1519-6948-821B-FD494115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50" y="1202795"/>
            <a:ext cx="20447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D29D6B-08D1-754A-86E6-CE5C72BF1731}"/>
              </a:ext>
            </a:extLst>
          </p:cNvPr>
          <p:cNvSpPr txBox="1"/>
          <p:nvPr/>
        </p:nvSpPr>
        <p:spPr>
          <a:xfrm>
            <a:off x="2863516" y="763150"/>
            <a:ext cx="34169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Diffusion-Proliferation equation</a:t>
            </a:r>
          </a:p>
        </p:txBody>
      </p:sp>
    </p:spTree>
    <p:extLst>
      <p:ext uri="{BB962C8B-B14F-4D97-AF65-F5344CB8AC3E}">
        <p14:creationId xmlns:p14="http://schemas.microsoft.com/office/powerpoint/2010/main" val="2534810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E8A4B48-144D-1344-B625-BEF8BAF9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3DEC98-3EB4-3241-8B06-E8807FBD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Low-grade glioma : diffusion-proliferation equation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826C3D-032A-3049-8BD7-C07AD438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4" y="1161388"/>
            <a:ext cx="8137844" cy="45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ABCD1B-ED00-446D-A8BF-459818C2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3543E0-F105-4C1A-A7CF-FA6E59BE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low-grade glioma evolution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C467404-AD85-408D-B02B-158E055CC62A}"/>
              </a:ext>
            </a:extLst>
          </p:cNvPr>
          <p:cNvGrpSpPr/>
          <p:nvPr/>
        </p:nvGrpSpPr>
        <p:grpSpPr>
          <a:xfrm>
            <a:off x="322770" y="1272481"/>
            <a:ext cx="8498460" cy="4019191"/>
            <a:chOff x="256157" y="712645"/>
            <a:chExt cx="8498460" cy="4019191"/>
          </a:xfrm>
        </p:grpSpPr>
        <p:sp>
          <p:nvSpPr>
            <p:cNvPr id="5" name="ZoneTexte 34">
              <a:extLst>
                <a:ext uri="{FF2B5EF4-FFF2-40B4-BE49-F238E27FC236}">
                  <a16:creationId xmlns:a16="http://schemas.microsoft.com/office/drawing/2014/main" id="{87119058-7516-4532-BD50-A0363A3C0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53" y="3931617"/>
              <a:ext cx="781744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rgbClr val="BF9000"/>
                  </a:solidFill>
                </a:rPr>
                <a:t>Giese A et al, (2003) Cost of migration: invasion of malignant gliomas and implications for treatment, J Clin Oncol, 8, 1624-36,</a:t>
              </a:r>
              <a:br>
                <a:rPr lang="en-GB" altLang="en-US">
                  <a:solidFill>
                    <a:srgbClr val="000000"/>
                  </a:solidFill>
                </a:rPr>
              </a:br>
              <a:endParaRPr lang="en-GB" alt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e 48">
              <a:extLst>
                <a:ext uri="{FF2B5EF4-FFF2-40B4-BE49-F238E27FC236}">
                  <a16:creationId xmlns:a16="http://schemas.microsoft.com/office/drawing/2014/main" id="{CD2B0120-C3B4-4425-8C2E-0AFE47C4F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157" y="712645"/>
              <a:ext cx="8498460" cy="2873614"/>
              <a:chOff x="60359" y="892152"/>
              <a:chExt cx="5193773" cy="1938006"/>
            </a:xfrm>
          </p:grpSpPr>
          <p:pic>
            <p:nvPicPr>
              <p:cNvPr id="7" name="Image 36">
                <a:extLst>
                  <a:ext uri="{FF2B5EF4-FFF2-40B4-BE49-F238E27FC236}">
                    <a16:creationId xmlns:a16="http://schemas.microsoft.com/office/drawing/2014/main" id="{FCCC14B2-25E0-4535-8D42-94B0A41224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9" y="1528373"/>
                <a:ext cx="5021171" cy="13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ZoneTexte 37">
                <a:extLst>
                  <a:ext uri="{FF2B5EF4-FFF2-40B4-BE49-F238E27FC236}">
                    <a16:creationId xmlns:a16="http://schemas.microsoft.com/office/drawing/2014/main" id="{A0C5C76F-1787-49EC-B822-8E8167205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754" y="892152"/>
                <a:ext cx="998378" cy="207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>
                    <a:solidFill>
                      <a:srgbClr val="00B050"/>
                    </a:solidFill>
                  </a:rPr>
                  <a:t>Tumour</a:t>
                </a:r>
              </a:p>
            </p:txBody>
          </p:sp>
          <p:sp>
            <p:nvSpPr>
              <p:cNvPr id="9" name="ZoneTexte 38">
                <a:extLst>
                  <a:ext uri="{FF2B5EF4-FFF2-40B4-BE49-F238E27FC236}">
                    <a16:creationId xmlns:a16="http://schemas.microsoft.com/office/drawing/2014/main" id="{5E920903-9625-4AF1-BA74-FBD09888F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1365" y="1006544"/>
                <a:ext cx="1231641" cy="207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>
                    <a:solidFill>
                      <a:srgbClr val="00B050"/>
                    </a:solidFill>
                  </a:rPr>
                  <a:t>Surgery</a:t>
                </a:r>
              </a:p>
            </p:txBody>
          </p:sp>
          <p:sp>
            <p:nvSpPr>
              <p:cNvPr id="10" name="ZoneTexte 39">
                <a:extLst>
                  <a:ext uri="{FF2B5EF4-FFF2-40B4-BE49-F238E27FC236}">
                    <a16:creationId xmlns:a16="http://schemas.microsoft.com/office/drawing/2014/main" id="{C084B537-05DD-443A-B43C-42E29B279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178" y="1006544"/>
                <a:ext cx="1402954" cy="249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>
                    <a:solidFill>
                      <a:srgbClr val="00B050"/>
                    </a:solidFill>
                  </a:rPr>
                  <a:t>Relapse</a:t>
                </a:r>
                <a:r>
                  <a:rPr lang="en-GB" altLang="en-US">
                    <a:solidFill>
                      <a:srgbClr val="00B050"/>
                    </a:solidFill>
                  </a:rPr>
                  <a:t> </a:t>
                </a:r>
              </a:p>
            </p:txBody>
          </p:sp>
          <p:cxnSp>
            <p:nvCxnSpPr>
              <p:cNvPr id="11" name="Connecteur droit avec flèche 41">
                <a:extLst>
                  <a:ext uri="{FF2B5EF4-FFF2-40B4-BE49-F238E27FC236}">
                    <a16:creationId xmlns:a16="http://schemas.microsoft.com/office/drawing/2014/main" id="{3AFBD82B-FA4E-4572-84B9-46904FC085DF}"/>
                  </a:ext>
                </a:extLst>
              </p:cNvPr>
              <p:cNvCxnSpPr>
                <a:cxnSpLocks noChangeShapeType="1"/>
                <a:stCxn id="8" idx="2"/>
              </p:cNvCxnSpPr>
              <p:nvPr/>
            </p:nvCxnSpPr>
            <p:spPr bwMode="auto">
              <a:xfrm flipH="1">
                <a:off x="1292943" y="1099721"/>
                <a:ext cx="1" cy="696919"/>
              </a:xfrm>
              <a:prstGeom prst="straightConnector1">
                <a:avLst/>
              </a:prstGeom>
              <a:noFill/>
              <a:ln w="38103">
                <a:solidFill>
                  <a:srgbClr val="FF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Connecteur droit avec flèche 44">
                <a:extLst>
                  <a:ext uri="{FF2B5EF4-FFF2-40B4-BE49-F238E27FC236}">
                    <a16:creationId xmlns:a16="http://schemas.microsoft.com/office/drawing/2014/main" id="{1FB3944B-08EA-46D8-AE75-256F17F38390}"/>
                  </a:ext>
                </a:extLst>
              </p:cNvPr>
              <p:cNvCxnSpPr>
                <a:cxnSpLocks noChangeShapeType="1"/>
                <a:stCxn id="9" idx="2"/>
              </p:cNvCxnSpPr>
              <p:nvPr/>
            </p:nvCxnSpPr>
            <p:spPr bwMode="auto">
              <a:xfrm>
                <a:off x="2927185" y="1214113"/>
                <a:ext cx="1" cy="485683"/>
              </a:xfrm>
              <a:prstGeom prst="straightConnector1">
                <a:avLst/>
              </a:prstGeom>
              <a:noFill/>
              <a:ln w="38103">
                <a:solidFill>
                  <a:srgbClr val="FF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Connecteur droit avec flèche 46">
                <a:extLst>
                  <a:ext uri="{FF2B5EF4-FFF2-40B4-BE49-F238E27FC236}">
                    <a16:creationId xmlns:a16="http://schemas.microsoft.com/office/drawing/2014/main" id="{E480B5B7-7615-4B0F-A1F0-5661A1EB4DAE}"/>
                  </a:ext>
                </a:extLst>
              </p:cNvPr>
              <p:cNvCxnSpPr>
                <a:cxnSpLocks noChangeShapeType="1"/>
                <a:stCxn id="10" idx="2"/>
              </p:cNvCxnSpPr>
              <p:nvPr/>
            </p:nvCxnSpPr>
            <p:spPr bwMode="auto">
              <a:xfrm>
                <a:off x="4552655" y="1255627"/>
                <a:ext cx="5" cy="541013"/>
              </a:xfrm>
              <a:prstGeom prst="straightConnector1">
                <a:avLst/>
              </a:prstGeom>
              <a:noFill/>
              <a:ln w="38103">
                <a:solidFill>
                  <a:srgbClr val="FF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12113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31F7A3-92B1-E544-9BA4-A4BDE25D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B1D07C-F7F2-E24B-A212-3CD43276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2E8DA7-0430-F647-AC4B-D14EF5DBB8B4}"/>
              </a:ext>
            </a:extLst>
          </p:cNvPr>
          <p:cNvSpPr txBox="1"/>
          <p:nvPr/>
        </p:nvSpPr>
        <p:spPr>
          <a:xfrm>
            <a:off x="409073" y="1907869"/>
            <a:ext cx="833788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 Vitro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: a cell automaton for cancer cells culture</a:t>
            </a:r>
            <a:endParaRPr lang="en-GB" sz="3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EE2306-44B9-8F4C-B896-F7A1AD69AAD7}"/>
              </a:ext>
            </a:extLst>
          </p:cNvPr>
          <p:cNvSpPr txBox="1"/>
          <p:nvPr/>
        </p:nvSpPr>
        <p:spPr>
          <a:xfrm>
            <a:off x="409073" y="3919263"/>
            <a:ext cx="7411453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 Vivo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: a continuous model for tumour growth and radiotherapy</a:t>
            </a:r>
            <a:endParaRPr lang="en-GB" sz="3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E63BDF-17CB-48F7-9B69-FDBA3B42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360BBAF-A1B7-4EB5-94E5-41B850A0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results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EA93CE5-CDAF-4D08-B9B3-4AD7314C73EA}"/>
              </a:ext>
            </a:extLst>
          </p:cNvPr>
          <p:cNvGrpSpPr/>
          <p:nvPr/>
        </p:nvGrpSpPr>
        <p:grpSpPr>
          <a:xfrm>
            <a:off x="155198" y="1928634"/>
            <a:ext cx="5962797" cy="4098196"/>
            <a:chOff x="405801" y="1186113"/>
            <a:chExt cx="7245330" cy="4901138"/>
          </a:xfrm>
        </p:grpSpPr>
        <p:grpSp>
          <p:nvGrpSpPr>
            <p:cNvPr id="18" name="Groupe 13">
              <a:extLst>
                <a:ext uri="{FF2B5EF4-FFF2-40B4-BE49-F238E27FC236}">
                  <a16:creationId xmlns:a16="http://schemas.microsoft.com/office/drawing/2014/main" id="{8030395A-019C-4724-9A69-F9D54AB9D073}"/>
                </a:ext>
              </a:extLst>
            </p:cNvPr>
            <p:cNvGrpSpPr/>
            <p:nvPr/>
          </p:nvGrpSpPr>
          <p:grpSpPr>
            <a:xfrm>
              <a:off x="405801" y="1186113"/>
              <a:ext cx="7241371" cy="2206794"/>
              <a:chOff x="405801" y="1186113"/>
              <a:chExt cx="7241371" cy="2206794"/>
            </a:xfrm>
          </p:grpSpPr>
          <p:pic>
            <p:nvPicPr>
              <p:cNvPr id="24" name="Image 3">
                <a:extLst>
                  <a:ext uri="{FF2B5EF4-FFF2-40B4-BE49-F238E27FC236}">
                    <a16:creationId xmlns:a16="http://schemas.microsoft.com/office/drawing/2014/main" id="{B60875BB-95C3-4B92-B23F-1E602D16D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5801" y="1187119"/>
                <a:ext cx="2614269" cy="22057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5" name="Image 5">
                <a:extLst>
                  <a:ext uri="{FF2B5EF4-FFF2-40B4-BE49-F238E27FC236}">
                    <a16:creationId xmlns:a16="http://schemas.microsoft.com/office/drawing/2014/main" id="{89F17AF7-921A-477F-AE8E-A406926DD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1714" y="1186113"/>
                <a:ext cx="2615458" cy="2206794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26" name="Flèche : droite 11">
                <a:extLst>
                  <a:ext uri="{FF2B5EF4-FFF2-40B4-BE49-F238E27FC236}">
                    <a16:creationId xmlns:a16="http://schemas.microsoft.com/office/drawing/2014/main" id="{659F2473-B2BB-4DE6-B404-44D6F139B3EA}"/>
                  </a:ext>
                </a:extLst>
              </p:cNvPr>
              <p:cNvSpPr/>
              <p:nvPr/>
            </p:nvSpPr>
            <p:spPr>
              <a:xfrm>
                <a:off x="3176808" y="2168206"/>
                <a:ext cx="1698168" cy="242599"/>
              </a:xfrm>
              <a:custGeom>
                <a:avLst>
                  <a:gd name="f0" fmla="val 16853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ZoneTexte 13">
                <a:extLst>
                  <a:ext uri="{FF2B5EF4-FFF2-40B4-BE49-F238E27FC236}">
                    <a16:creationId xmlns:a16="http://schemas.microsoft.com/office/drawing/2014/main" id="{1D8817C0-75D4-4BD5-B25A-8B88F7C1EBBB}"/>
                  </a:ext>
                </a:extLst>
              </p:cNvPr>
              <p:cNvSpPr txBox="1"/>
              <p:nvPr/>
            </p:nvSpPr>
            <p:spPr>
              <a:xfrm>
                <a:off x="3020071" y="1739261"/>
                <a:ext cx="2011643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+24h</a:t>
                </a: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3E99063-59DC-4295-A513-6E0BAB79DA7A}"/>
                </a:ext>
              </a:extLst>
            </p:cNvPr>
            <p:cNvGrpSpPr/>
            <p:nvPr/>
          </p:nvGrpSpPr>
          <p:grpSpPr>
            <a:xfrm>
              <a:off x="405801" y="3881463"/>
              <a:ext cx="7245330" cy="2205788"/>
              <a:chOff x="405801" y="3881463"/>
              <a:chExt cx="7245330" cy="2205788"/>
            </a:xfrm>
          </p:grpSpPr>
          <p:pic>
            <p:nvPicPr>
              <p:cNvPr id="20" name="Image 7">
                <a:extLst>
                  <a:ext uri="{FF2B5EF4-FFF2-40B4-BE49-F238E27FC236}">
                    <a16:creationId xmlns:a16="http://schemas.microsoft.com/office/drawing/2014/main" id="{805DB009-4E3B-4004-A6D9-F2A9B8703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801" y="3881463"/>
                <a:ext cx="2614269" cy="22057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1" name="Image 9">
                <a:extLst>
                  <a:ext uri="{FF2B5EF4-FFF2-40B4-BE49-F238E27FC236}">
                    <a16:creationId xmlns:a16="http://schemas.microsoft.com/office/drawing/2014/main" id="{64EF01AE-3F20-4820-B7FE-CB9C726A9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5673" y="3881463"/>
                <a:ext cx="2615458" cy="22057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22" name="Flèche : droite 12">
                <a:extLst>
                  <a:ext uri="{FF2B5EF4-FFF2-40B4-BE49-F238E27FC236}">
                    <a16:creationId xmlns:a16="http://schemas.microsoft.com/office/drawing/2014/main" id="{9437B093-E389-4D56-97DF-7374FA81F9DE}"/>
                  </a:ext>
                </a:extLst>
              </p:cNvPr>
              <p:cNvSpPr/>
              <p:nvPr/>
            </p:nvSpPr>
            <p:spPr>
              <a:xfrm>
                <a:off x="3176808" y="4984357"/>
                <a:ext cx="1698168" cy="242599"/>
              </a:xfrm>
              <a:custGeom>
                <a:avLst>
                  <a:gd name="f0" fmla="val 16853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ZoneTexte 14">
                <a:extLst>
                  <a:ext uri="{FF2B5EF4-FFF2-40B4-BE49-F238E27FC236}">
                    <a16:creationId xmlns:a16="http://schemas.microsoft.com/office/drawing/2014/main" id="{8B6CA6AC-F619-4CB6-B459-94DEACA64A11}"/>
                  </a:ext>
                </a:extLst>
              </p:cNvPr>
              <p:cNvSpPr txBox="1"/>
              <p:nvPr/>
            </p:nvSpPr>
            <p:spPr>
              <a:xfrm>
                <a:off x="3020071" y="4555412"/>
                <a:ext cx="2011643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+24h</a:t>
                </a: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AC5935E-4D7F-4B7D-BB55-39740526E342}"/>
              </a:ext>
            </a:extLst>
          </p:cNvPr>
          <p:cNvSpPr txBox="1"/>
          <p:nvPr/>
        </p:nvSpPr>
        <p:spPr>
          <a:xfrm>
            <a:off x="226243" y="791852"/>
            <a:ext cx="505276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culture on a hydrogel with tuneable adhesion and rigidity to reproduce biological conditions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749FF7-3DF3-4A67-A428-F1921628AA87}"/>
              </a:ext>
            </a:extLst>
          </p:cNvPr>
          <p:cNvSpPr txBox="1"/>
          <p:nvPr/>
        </p:nvSpPr>
        <p:spPr>
          <a:xfrm>
            <a:off x="6240819" y="930351"/>
            <a:ext cx="262065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Micro-tumour Formation (</a:t>
            </a:r>
            <a:r>
              <a:rPr lang="en-GB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A4D75ED-1893-468C-AEDF-79A5FB391D6D}"/>
              </a:ext>
            </a:extLst>
          </p:cNvPr>
          <p:cNvSpPr/>
          <p:nvPr/>
        </p:nvSpPr>
        <p:spPr>
          <a:xfrm>
            <a:off x="5279011" y="1074656"/>
            <a:ext cx="835726" cy="2938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2BBEB1-5583-4375-B2B0-D7737E415E50}"/>
              </a:ext>
            </a:extLst>
          </p:cNvPr>
          <p:cNvSpPr txBox="1"/>
          <p:nvPr/>
        </p:nvSpPr>
        <p:spPr>
          <a:xfrm>
            <a:off x="6320947" y="4485390"/>
            <a:ext cx="2460396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Adhesif</a:t>
            </a:r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medium:</a:t>
            </a:r>
          </a:p>
          <a:p>
            <a:endParaRPr lang="en-GB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but smaller aggregates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39D8F2D-6EA8-4932-8426-3EA56B105D46}"/>
              </a:ext>
            </a:extLst>
          </p:cNvPr>
          <p:cNvSpPr txBox="1"/>
          <p:nvPr/>
        </p:nvSpPr>
        <p:spPr>
          <a:xfrm>
            <a:off x="6455009" y="2236346"/>
            <a:ext cx="2460396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GB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adhesif</a:t>
            </a:r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medium :</a:t>
            </a:r>
          </a:p>
          <a:p>
            <a:endParaRPr lang="en-GB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but bigger aggregates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B0F6FE0-BAF9-684B-B5BB-5077C3A46735}"/>
              </a:ext>
            </a:extLst>
          </p:cNvPr>
          <p:cNvSpPr txBox="1"/>
          <p:nvPr/>
        </p:nvSpPr>
        <p:spPr>
          <a:xfrm>
            <a:off x="9616" y="6076674"/>
            <a:ext cx="890578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00" err="1"/>
              <a:t>Gontran</a:t>
            </a:r>
            <a:r>
              <a:rPr lang="en-GB" sz="1000"/>
              <a:t> E, </a:t>
            </a:r>
            <a:r>
              <a:rPr lang="en-GB" sz="1000" err="1"/>
              <a:t>Juchaux</a:t>
            </a:r>
            <a:r>
              <a:rPr lang="en-GB" sz="1000"/>
              <a:t> M, </a:t>
            </a:r>
            <a:r>
              <a:rPr lang="en-GB" sz="1000" err="1"/>
              <a:t>Deroulers</a:t>
            </a:r>
            <a:r>
              <a:rPr lang="en-GB" sz="1000"/>
              <a:t> C, </a:t>
            </a:r>
            <a:r>
              <a:rPr lang="en-GB" sz="1000" err="1"/>
              <a:t>Kruglik</a:t>
            </a:r>
            <a:r>
              <a:rPr lang="en-GB" sz="1000"/>
              <a:t> S, Huang N, </a:t>
            </a:r>
            <a:r>
              <a:rPr lang="en-GB" sz="1000" err="1"/>
              <a:t>Badoual</a:t>
            </a:r>
            <a:r>
              <a:rPr lang="en-GB" sz="1000"/>
              <a:t> M, </a:t>
            </a:r>
            <a:r>
              <a:rPr lang="en-GB" sz="1000" err="1"/>
              <a:t>Seksek</a:t>
            </a:r>
            <a:r>
              <a:rPr lang="en-GB" sz="1000"/>
              <a:t> O, Assessment of the ability of poly(l‐lysine)–poly(ethylene glycol) (PLL–PEG) hydrogels to support the growth of U87‐MG and F98 glioma </a:t>
            </a:r>
            <a:r>
              <a:rPr lang="en-GB" sz="1000" err="1"/>
              <a:t>tumor</a:t>
            </a:r>
            <a:r>
              <a:rPr lang="en-GB" sz="1000"/>
              <a:t> cells, J. Appl. </a:t>
            </a:r>
            <a:r>
              <a:rPr lang="en-GB" sz="1000" err="1"/>
              <a:t>Polym</a:t>
            </a:r>
            <a:r>
              <a:rPr lang="en-GB" sz="1000"/>
              <a:t>. Sci. 2018, 135, 46287</a:t>
            </a:r>
            <a:endParaRPr lang="fr-FR" sz="1000"/>
          </a:p>
          <a:p>
            <a:endParaRPr lang="fr-FR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E63BDF-17CB-48F7-9B69-FDBA3B42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360BBAF-A1B7-4EB5-94E5-41B850A0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results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EA93CE5-CDAF-4D08-B9B3-4AD7314C73EA}"/>
              </a:ext>
            </a:extLst>
          </p:cNvPr>
          <p:cNvGrpSpPr/>
          <p:nvPr/>
        </p:nvGrpSpPr>
        <p:grpSpPr>
          <a:xfrm>
            <a:off x="155198" y="1928634"/>
            <a:ext cx="5962797" cy="4098196"/>
            <a:chOff x="405801" y="1186113"/>
            <a:chExt cx="7245330" cy="4901138"/>
          </a:xfrm>
        </p:grpSpPr>
        <p:grpSp>
          <p:nvGrpSpPr>
            <p:cNvPr id="18" name="Groupe 13">
              <a:extLst>
                <a:ext uri="{FF2B5EF4-FFF2-40B4-BE49-F238E27FC236}">
                  <a16:creationId xmlns:a16="http://schemas.microsoft.com/office/drawing/2014/main" id="{8030395A-019C-4724-9A69-F9D54AB9D073}"/>
                </a:ext>
              </a:extLst>
            </p:cNvPr>
            <p:cNvGrpSpPr/>
            <p:nvPr/>
          </p:nvGrpSpPr>
          <p:grpSpPr>
            <a:xfrm>
              <a:off x="405801" y="1186113"/>
              <a:ext cx="7241371" cy="2206794"/>
              <a:chOff x="405801" y="1186113"/>
              <a:chExt cx="7241371" cy="2206794"/>
            </a:xfrm>
          </p:grpSpPr>
          <p:pic>
            <p:nvPicPr>
              <p:cNvPr id="24" name="Image 3">
                <a:extLst>
                  <a:ext uri="{FF2B5EF4-FFF2-40B4-BE49-F238E27FC236}">
                    <a16:creationId xmlns:a16="http://schemas.microsoft.com/office/drawing/2014/main" id="{B60875BB-95C3-4B92-B23F-1E602D16D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5801" y="1187119"/>
                <a:ext cx="2614269" cy="22057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5" name="Image 5">
                <a:extLst>
                  <a:ext uri="{FF2B5EF4-FFF2-40B4-BE49-F238E27FC236}">
                    <a16:creationId xmlns:a16="http://schemas.microsoft.com/office/drawing/2014/main" id="{89F17AF7-921A-477F-AE8E-A406926DD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1714" y="1186113"/>
                <a:ext cx="2615458" cy="2206794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26" name="Flèche : droite 11">
                <a:extLst>
                  <a:ext uri="{FF2B5EF4-FFF2-40B4-BE49-F238E27FC236}">
                    <a16:creationId xmlns:a16="http://schemas.microsoft.com/office/drawing/2014/main" id="{659F2473-B2BB-4DE6-B404-44D6F139B3EA}"/>
                  </a:ext>
                </a:extLst>
              </p:cNvPr>
              <p:cNvSpPr/>
              <p:nvPr/>
            </p:nvSpPr>
            <p:spPr>
              <a:xfrm>
                <a:off x="3176808" y="2168206"/>
                <a:ext cx="1698168" cy="242599"/>
              </a:xfrm>
              <a:custGeom>
                <a:avLst>
                  <a:gd name="f0" fmla="val 16853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ZoneTexte 13">
                <a:extLst>
                  <a:ext uri="{FF2B5EF4-FFF2-40B4-BE49-F238E27FC236}">
                    <a16:creationId xmlns:a16="http://schemas.microsoft.com/office/drawing/2014/main" id="{1D8817C0-75D4-4BD5-B25A-8B88F7C1EBBB}"/>
                  </a:ext>
                </a:extLst>
              </p:cNvPr>
              <p:cNvSpPr txBox="1"/>
              <p:nvPr/>
            </p:nvSpPr>
            <p:spPr>
              <a:xfrm>
                <a:off x="3020071" y="1739261"/>
                <a:ext cx="2011643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+24h</a:t>
                </a: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3E99063-59DC-4295-A513-6E0BAB79DA7A}"/>
                </a:ext>
              </a:extLst>
            </p:cNvPr>
            <p:cNvGrpSpPr/>
            <p:nvPr/>
          </p:nvGrpSpPr>
          <p:grpSpPr>
            <a:xfrm>
              <a:off x="405801" y="3881463"/>
              <a:ext cx="7245330" cy="2205788"/>
              <a:chOff x="405801" y="3881463"/>
              <a:chExt cx="7245330" cy="2205788"/>
            </a:xfrm>
          </p:grpSpPr>
          <p:pic>
            <p:nvPicPr>
              <p:cNvPr id="20" name="Image 7">
                <a:extLst>
                  <a:ext uri="{FF2B5EF4-FFF2-40B4-BE49-F238E27FC236}">
                    <a16:creationId xmlns:a16="http://schemas.microsoft.com/office/drawing/2014/main" id="{805DB009-4E3B-4004-A6D9-F2A9B8703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801" y="3881463"/>
                <a:ext cx="2614269" cy="22057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1" name="Image 9">
                <a:extLst>
                  <a:ext uri="{FF2B5EF4-FFF2-40B4-BE49-F238E27FC236}">
                    <a16:creationId xmlns:a16="http://schemas.microsoft.com/office/drawing/2014/main" id="{64EF01AE-3F20-4820-B7FE-CB9C726A9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5673" y="3881463"/>
                <a:ext cx="2615458" cy="220578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22" name="Flèche : droite 12">
                <a:extLst>
                  <a:ext uri="{FF2B5EF4-FFF2-40B4-BE49-F238E27FC236}">
                    <a16:creationId xmlns:a16="http://schemas.microsoft.com/office/drawing/2014/main" id="{9437B093-E389-4D56-97DF-7374FA81F9DE}"/>
                  </a:ext>
                </a:extLst>
              </p:cNvPr>
              <p:cNvSpPr/>
              <p:nvPr/>
            </p:nvSpPr>
            <p:spPr>
              <a:xfrm>
                <a:off x="3176808" y="4984357"/>
                <a:ext cx="1698168" cy="242599"/>
              </a:xfrm>
              <a:custGeom>
                <a:avLst>
                  <a:gd name="f0" fmla="val 16853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ZoneTexte 14">
                <a:extLst>
                  <a:ext uri="{FF2B5EF4-FFF2-40B4-BE49-F238E27FC236}">
                    <a16:creationId xmlns:a16="http://schemas.microsoft.com/office/drawing/2014/main" id="{8B6CA6AC-F619-4CB6-B459-94DEACA64A11}"/>
                  </a:ext>
                </a:extLst>
              </p:cNvPr>
              <p:cNvSpPr txBox="1"/>
              <p:nvPr/>
            </p:nvSpPr>
            <p:spPr>
              <a:xfrm>
                <a:off x="3020071" y="4555412"/>
                <a:ext cx="2011643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+24h</a:t>
                </a: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AC5935E-4D7F-4B7D-BB55-39740526E342}"/>
              </a:ext>
            </a:extLst>
          </p:cNvPr>
          <p:cNvSpPr txBox="1"/>
          <p:nvPr/>
        </p:nvSpPr>
        <p:spPr>
          <a:xfrm>
            <a:off x="226243" y="791852"/>
            <a:ext cx="505276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culture on a hydrogel with tuneable adhesion and rigidity to reproduce biological conditions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749FF7-3DF3-4A67-A428-F1921628AA87}"/>
              </a:ext>
            </a:extLst>
          </p:cNvPr>
          <p:cNvSpPr txBox="1"/>
          <p:nvPr/>
        </p:nvSpPr>
        <p:spPr>
          <a:xfrm>
            <a:off x="6240819" y="930351"/>
            <a:ext cx="262065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Micro-tumour Formation (</a:t>
            </a:r>
            <a:r>
              <a:rPr lang="en-GB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A4D75ED-1893-468C-AEDF-79A5FB391D6D}"/>
              </a:ext>
            </a:extLst>
          </p:cNvPr>
          <p:cNvSpPr/>
          <p:nvPr/>
        </p:nvSpPr>
        <p:spPr>
          <a:xfrm>
            <a:off x="5279011" y="1074656"/>
            <a:ext cx="835726" cy="2938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2BBEB1-5583-4375-B2B0-D7737E415E50}"/>
              </a:ext>
            </a:extLst>
          </p:cNvPr>
          <p:cNvSpPr txBox="1"/>
          <p:nvPr/>
        </p:nvSpPr>
        <p:spPr>
          <a:xfrm>
            <a:off x="6320947" y="4485390"/>
            <a:ext cx="2460396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Adhesif</a:t>
            </a:r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medium:</a:t>
            </a:r>
          </a:p>
          <a:p>
            <a:endParaRPr lang="en-GB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but smaller aggregates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39D8F2D-6EA8-4932-8426-3EA56B105D46}"/>
              </a:ext>
            </a:extLst>
          </p:cNvPr>
          <p:cNvSpPr txBox="1"/>
          <p:nvPr/>
        </p:nvSpPr>
        <p:spPr>
          <a:xfrm>
            <a:off x="6455009" y="2236346"/>
            <a:ext cx="2460396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GB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adhesif</a:t>
            </a:r>
            <a:r>
              <a:rPr lang="en-GB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medium :</a:t>
            </a:r>
          </a:p>
          <a:p>
            <a:endParaRPr lang="en-GB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but bigger aggregates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B0F6FE0-BAF9-684B-B5BB-5077C3A46735}"/>
              </a:ext>
            </a:extLst>
          </p:cNvPr>
          <p:cNvSpPr txBox="1"/>
          <p:nvPr/>
        </p:nvSpPr>
        <p:spPr>
          <a:xfrm>
            <a:off x="9616" y="6076674"/>
            <a:ext cx="890578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000" err="1"/>
              <a:t>Gontran</a:t>
            </a:r>
            <a:r>
              <a:rPr lang="en-GB" sz="1000"/>
              <a:t> E, </a:t>
            </a:r>
            <a:r>
              <a:rPr lang="en-GB" sz="1000" err="1"/>
              <a:t>Juchaux</a:t>
            </a:r>
            <a:r>
              <a:rPr lang="en-GB" sz="1000"/>
              <a:t> M, </a:t>
            </a:r>
            <a:r>
              <a:rPr lang="en-GB" sz="1000" err="1"/>
              <a:t>Deroulers</a:t>
            </a:r>
            <a:r>
              <a:rPr lang="en-GB" sz="1000"/>
              <a:t> C, </a:t>
            </a:r>
            <a:r>
              <a:rPr lang="en-GB" sz="1000" err="1"/>
              <a:t>Kruglik</a:t>
            </a:r>
            <a:r>
              <a:rPr lang="en-GB" sz="1000"/>
              <a:t> S, Huang N, </a:t>
            </a:r>
            <a:r>
              <a:rPr lang="en-GB" sz="1000" err="1"/>
              <a:t>Badoual</a:t>
            </a:r>
            <a:r>
              <a:rPr lang="en-GB" sz="1000"/>
              <a:t> M, </a:t>
            </a:r>
            <a:r>
              <a:rPr lang="en-GB" sz="1000" err="1"/>
              <a:t>Seksek</a:t>
            </a:r>
            <a:r>
              <a:rPr lang="en-GB" sz="1000"/>
              <a:t> O, Assessment of the ability of poly(l‐lysine)–poly(ethylene glycol) (PLL–PEG) hydrogels to support the growth of U87‐MG and F98 glioma </a:t>
            </a:r>
            <a:r>
              <a:rPr lang="en-GB" sz="1000" err="1"/>
              <a:t>tumor</a:t>
            </a:r>
            <a:r>
              <a:rPr lang="en-GB" sz="1000"/>
              <a:t> cells, J. Appl. </a:t>
            </a:r>
            <a:r>
              <a:rPr lang="en-GB" sz="1000" err="1"/>
              <a:t>Polym</a:t>
            </a:r>
            <a:r>
              <a:rPr lang="en-GB" sz="1000"/>
              <a:t>. Sci. 2018, 135, 46287</a:t>
            </a:r>
            <a:endParaRPr lang="fr-FR" sz="1000"/>
          </a:p>
          <a:p>
            <a:endParaRPr lang="fr-FR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03788BC-3C0E-C64D-80CA-7371D9C0C994}"/>
              </a:ext>
            </a:extLst>
          </p:cNvPr>
          <p:cNvGrpSpPr/>
          <p:nvPr/>
        </p:nvGrpSpPr>
        <p:grpSpPr>
          <a:xfrm>
            <a:off x="863062" y="626248"/>
            <a:ext cx="4961349" cy="5497322"/>
            <a:chOff x="863062" y="626248"/>
            <a:chExt cx="4961349" cy="5497322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460F86C9-C745-5A43-8BCD-8A87F6359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74" t="-746"/>
            <a:stretch/>
          </p:blipFill>
          <p:spPr>
            <a:xfrm>
              <a:off x="863062" y="714264"/>
              <a:ext cx="4896853" cy="5409306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FFD9649-6405-DB4C-BF5F-3895B68A8E14}"/>
                </a:ext>
              </a:extLst>
            </p:cNvPr>
            <p:cNvSpPr txBox="1"/>
            <p:nvPr/>
          </p:nvSpPr>
          <p:spPr>
            <a:xfrm>
              <a:off x="4186566" y="1717091"/>
              <a:ext cx="1445749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Adhesif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272314D-0978-D046-A000-26037FF6DCA3}"/>
                </a:ext>
              </a:extLst>
            </p:cNvPr>
            <p:cNvSpPr txBox="1"/>
            <p:nvPr/>
          </p:nvSpPr>
          <p:spPr>
            <a:xfrm>
              <a:off x="4023840" y="2472910"/>
              <a:ext cx="1800571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 adhesif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F8FE307-7124-5E4E-91EF-220E21BB6C96}"/>
                </a:ext>
              </a:extLst>
            </p:cNvPr>
            <p:cNvSpPr txBox="1"/>
            <p:nvPr/>
          </p:nvSpPr>
          <p:spPr>
            <a:xfrm>
              <a:off x="2195136" y="626248"/>
              <a:ext cx="242982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aggregate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F1CFE17-7F9B-1E49-A26C-15E5443228BC}"/>
                </a:ext>
              </a:extLst>
            </p:cNvPr>
            <p:cNvSpPr txBox="1"/>
            <p:nvPr/>
          </p:nvSpPr>
          <p:spPr>
            <a:xfrm>
              <a:off x="2571590" y="3234251"/>
              <a:ext cx="1676912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 (pixel</a:t>
              </a:r>
              <a:r>
                <a:rPr lang="en-GB" baseline="30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80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8E5D69-7D88-A04E-A145-DAB6A46E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934A6-DCAB-4948-8B1B-9BB93ECF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Objective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2FAB20-7195-0843-B34B-567793A55AF3}"/>
              </a:ext>
            </a:extLst>
          </p:cNvPr>
          <p:cNvSpPr txBox="1"/>
          <p:nvPr/>
        </p:nvSpPr>
        <p:spPr>
          <a:xfrm>
            <a:off x="367735" y="2393737"/>
            <a:ext cx="8631891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Main objective 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differences between mediums and test the hypothesis that adhesion means slower cells</a:t>
            </a:r>
          </a:p>
        </p:txBody>
      </p:sp>
    </p:spTree>
    <p:extLst>
      <p:ext uri="{BB962C8B-B14F-4D97-AF65-F5344CB8AC3E}">
        <p14:creationId xmlns:p14="http://schemas.microsoft.com/office/powerpoint/2010/main" val="320429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3B7A17-5C97-4CE4-8E05-CDF58435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9E6A-BAE1-439F-9B54-63627866E71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72B5C7-3F2B-433D-875A-ABA8E811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Model</a:t>
            </a:r>
            <a:endParaRPr lang="en-GB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B84E74B1-8285-4C90-B2AF-5C0262630ADB}"/>
              </a:ext>
            </a:extLst>
          </p:cNvPr>
          <p:cNvSpPr txBox="1"/>
          <p:nvPr/>
        </p:nvSpPr>
        <p:spPr>
          <a:xfrm>
            <a:off x="273311" y="5176659"/>
            <a:ext cx="345581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u="sng" kern="0" dirty="0">
                <a:solidFill>
                  <a:srgbClr val="000000"/>
                </a:solidFill>
                <a:latin typeface="Calibri"/>
              </a:rPr>
              <a:t>Adhesion :</a:t>
            </a:r>
            <a:endParaRPr lang="en-GB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Calibri"/>
              </a:rPr>
              <a:t>Cells move slower(c) </a:t>
            </a:r>
          </a:p>
        </p:txBody>
      </p:sp>
      <p:grpSp>
        <p:nvGrpSpPr>
          <p:cNvPr id="6" name="Groupe 59">
            <a:extLst>
              <a:ext uri="{FF2B5EF4-FFF2-40B4-BE49-F238E27FC236}">
                <a16:creationId xmlns:a16="http://schemas.microsoft.com/office/drawing/2014/main" id="{B37EDAD7-A76B-4294-8B9D-FBC47C0CEDC5}"/>
              </a:ext>
            </a:extLst>
          </p:cNvPr>
          <p:cNvGrpSpPr/>
          <p:nvPr/>
        </p:nvGrpSpPr>
        <p:grpSpPr>
          <a:xfrm>
            <a:off x="4944230" y="1106574"/>
            <a:ext cx="2559241" cy="1190046"/>
            <a:chOff x="5129829" y="998524"/>
            <a:chExt cx="2559241" cy="1190046"/>
          </a:xfrm>
        </p:grpSpPr>
        <p:grpSp>
          <p:nvGrpSpPr>
            <p:cNvPr id="28" name="Groupe 36">
              <a:extLst>
                <a:ext uri="{FF2B5EF4-FFF2-40B4-BE49-F238E27FC236}">
                  <a16:creationId xmlns:a16="http://schemas.microsoft.com/office/drawing/2014/main" id="{E6074452-6782-4FBB-9313-DEF179C1B89F}"/>
                </a:ext>
              </a:extLst>
            </p:cNvPr>
            <p:cNvGrpSpPr/>
            <p:nvPr/>
          </p:nvGrpSpPr>
          <p:grpSpPr>
            <a:xfrm>
              <a:off x="5617863" y="1090659"/>
              <a:ext cx="2071207" cy="1097911"/>
              <a:chOff x="5617863" y="1090659"/>
              <a:chExt cx="2071207" cy="1097911"/>
            </a:xfrm>
          </p:grpSpPr>
          <p:grpSp>
            <p:nvGrpSpPr>
              <p:cNvPr id="30" name="Groupe 18">
                <a:extLst>
                  <a:ext uri="{FF2B5EF4-FFF2-40B4-BE49-F238E27FC236}">
                    <a16:creationId xmlns:a16="http://schemas.microsoft.com/office/drawing/2014/main" id="{EB0C5D51-8C78-43FF-B67E-1BD4F5D7DB21}"/>
                  </a:ext>
                </a:extLst>
              </p:cNvPr>
              <p:cNvGrpSpPr/>
              <p:nvPr/>
            </p:nvGrpSpPr>
            <p:grpSpPr>
              <a:xfrm>
                <a:off x="5617863" y="1090659"/>
                <a:ext cx="214600" cy="978289"/>
                <a:chOff x="5617863" y="1090659"/>
                <a:chExt cx="214600" cy="978289"/>
              </a:xfrm>
            </p:grpSpPr>
            <p:sp>
              <p:nvSpPr>
                <p:cNvPr id="49" name="Ellipse 10">
                  <a:extLst>
                    <a:ext uri="{FF2B5EF4-FFF2-40B4-BE49-F238E27FC236}">
                      <a16:creationId xmlns:a16="http://schemas.microsoft.com/office/drawing/2014/main" id="{66176D56-69A6-406C-AAF7-CCC93ED9381C}"/>
                    </a:ext>
                  </a:extLst>
                </p:cNvPr>
                <p:cNvSpPr/>
                <p:nvPr/>
              </p:nvSpPr>
              <p:spPr>
                <a:xfrm>
                  <a:off x="5617863" y="1863675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00B050"/>
                </a:solidFill>
                <a:ln w="12701" cap="flat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cxnSp>
              <p:nvCxnSpPr>
                <p:cNvPr id="50" name="Connecteur droit avec flèche 14">
                  <a:extLst>
                    <a:ext uri="{FF2B5EF4-FFF2-40B4-BE49-F238E27FC236}">
                      <a16:creationId xmlns:a16="http://schemas.microsoft.com/office/drawing/2014/main" id="{F399D8FF-C707-4A88-8237-575073296EDB}"/>
                    </a:ext>
                  </a:extLst>
                </p:cNvPr>
                <p:cNvCxnSpPr>
                  <a:stCxn id="49" idx="0"/>
                </p:cNvCxnSpPr>
                <p:nvPr/>
              </p:nvCxnSpPr>
              <p:spPr>
                <a:xfrm flipV="1">
                  <a:off x="5725168" y="1090659"/>
                  <a:ext cx="0" cy="773016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FF0000"/>
                  </a:solidFill>
                  <a:prstDash val="solid"/>
                  <a:miter/>
                  <a:tailEnd type="arrow"/>
                </a:ln>
              </p:spPr>
            </p:cxnSp>
          </p:grpSp>
          <p:grpSp>
            <p:nvGrpSpPr>
              <p:cNvPr id="31" name="Groupe 35">
                <a:extLst>
                  <a:ext uri="{FF2B5EF4-FFF2-40B4-BE49-F238E27FC236}">
                    <a16:creationId xmlns:a16="http://schemas.microsoft.com/office/drawing/2014/main" id="{C52C66E8-79B9-4948-A411-DBB28A060045}"/>
                  </a:ext>
                </a:extLst>
              </p:cNvPr>
              <p:cNvGrpSpPr/>
              <p:nvPr/>
            </p:nvGrpSpPr>
            <p:grpSpPr>
              <a:xfrm>
                <a:off x="6077760" y="1283342"/>
                <a:ext cx="353004" cy="767446"/>
                <a:chOff x="6077760" y="1283342"/>
                <a:chExt cx="353004" cy="767446"/>
              </a:xfrm>
            </p:grpSpPr>
            <p:sp>
              <p:nvSpPr>
                <p:cNvPr id="45" name="Ellipse 6">
                  <a:extLst>
                    <a:ext uri="{FF2B5EF4-FFF2-40B4-BE49-F238E27FC236}">
                      <a16:creationId xmlns:a16="http://schemas.microsoft.com/office/drawing/2014/main" id="{B2BC05E2-7256-4BB6-B291-041EA2318425}"/>
                    </a:ext>
                  </a:extLst>
                </p:cNvPr>
                <p:cNvSpPr/>
                <p:nvPr/>
              </p:nvSpPr>
              <p:spPr>
                <a:xfrm>
                  <a:off x="6077760" y="1813758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6" name="Groupe 19">
                  <a:extLst>
                    <a:ext uri="{FF2B5EF4-FFF2-40B4-BE49-F238E27FC236}">
                      <a16:creationId xmlns:a16="http://schemas.microsoft.com/office/drawing/2014/main" id="{A4E53B8E-95FF-4E45-BE62-9626221C7FF8}"/>
                    </a:ext>
                  </a:extLst>
                </p:cNvPr>
                <p:cNvGrpSpPr/>
                <p:nvPr/>
              </p:nvGrpSpPr>
              <p:grpSpPr>
                <a:xfrm>
                  <a:off x="6216164" y="1283342"/>
                  <a:ext cx="214600" cy="767446"/>
                  <a:chOff x="6216164" y="1283342"/>
                  <a:chExt cx="214600" cy="767446"/>
                </a:xfrm>
              </p:grpSpPr>
              <p:sp>
                <p:nvSpPr>
                  <p:cNvPr id="47" name="Ellipse 20">
                    <a:extLst>
                      <a:ext uri="{FF2B5EF4-FFF2-40B4-BE49-F238E27FC236}">
                        <a16:creationId xmlns:a16="http://schemas.microsoft.com/office/drawing/2014/main" id="{9985728D-1BD6-4D62-A67E-41D5577D2D2D}"/>
                      </a:ext>
                    </a:extLst>
                  </p:cNvPr>
                  <p:cNvSpPr/>
                  <p:nvPr/>
                </p:nvSpPr>
                <p:spPr>
                  <a:xfrm>
                    <a:off x="6216164" y="1845515"/>
                    <a:ext cx="214600" cy="205273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+- 2700000 f2 0"/>
                      <a:gd name="f15" fmla="*/ f9 f1 1"/>
                      <a:gd name="f16" fmla="*/ f10 f1 1"/>
                      <a:gd name="f17" fmla="?: f11 f4 1"/>
                      <a:gd name="f18" fmla="?: f12 f5 1"/>
                      <a:gd name="f19" fmla="?: f13 f6 1"/>
                      <a:gd name="f20" fmla="+- f14 0 f2"/>
                      <a:gd name="f21" fmla="*/ f15 1 f3"/>
                      <a:gd name="f22" fmla="*/ f16 1 f3"/>
                      <a:gd name="f23" fmla="*/ f17 1 21600"/>
                      <a:gd name="f24" fmla="*/ f18 1 21600"/>
                      <a:gd name="f25" fmla="*/ 21600 f17 1"/>
                      <a:gd name="f26" fmla="*/ 21600 f18 1"/>
                      <a:gd name="f27" fmla="+- f20 f2 0"/>
                      <a:gd name="f28" fmla="+- f21 0 f2"/>
                      <a:gd name="f29" fmla="+- f22 0 f2"/>
                      <a:gd name="f30" fmla="min f24 f23"/>
                      <a:gd name="f31" fmla="*/ f25 1 f19"/>
                      <a:gd name="f32" fmla="*/ f26 1 f19"/>
                      <a:gd name="f33" fmla="*/ f27 f8 1"/>
                      <a:gd name="f34" fmla="val f31"/>
                      <a:gd name="f35" fmla="val f32"/>
                      <a:gd name="f36" fmla="*/ f33 1 f1"/>
                      <a:gd name="f37" fmla="*/ f7 f30 1"/>
                      <a:gd name="f38" fmla="+- f35 0 f7"/>
                      <a:gd name="f39" fmla="+- f34 0 f7"/>
                      <a:gd name="f40" fmla="+- 0 0 f36"/>
                      <a:gd name="f41" fmla="*/ f38 1 2"/>
                      <a:gd name="f42" fmla="*/ f39 1 2"/>
                      <a:gd name="f43" fmla="+- 0 0 f40"/>
                      <a:gd name="f44" fmla="+- f7 f41 0"/>
                      <a:gd name="f45" fmla="+- f7 f42 0"/>
                      <a:gd name="f46" fmla="*/ f43 f1 1"/>
                      <a:gd name="f47" fmla="*/ f42 f30 1"/>
                      <a:gd name="f48" fmla="*/ f41 f30 1"/>
                      <a:gd name="f49" fmla="*/ f46 1 f8"/>
                      <a:gd name="f50" fmla="*/ f44 f30 1"/>
                      <a:gd name="f51" fmla="+- f49 0 f2"/>
                      <a:gd name="f52" fmla="cos 1 f51"/>
                      <a:gd name="f53" fmla="sin 1 f51"/>
                      <a:gd name="f54" fmla="+- 0 0 f52"/>
                      <a:gd name="f55" fmla="+- 0 0 f53"/>
                      <a:gd name="f56" fmla="+- 0 0 f54"/>
                      <a:gd name="f57" fmla="+- 0 0 f55"/>
                      <a:gd name="f58" fmla="val f56"/>
                      <a:gd name="f59" fmla="val f57"/>
                      <a:gd name="f60" fmla="*/ f58 f42 1"/>
                      <a:gd name="f61" fmla="*/ f59 f41 1"/>
                      <a:gd name="f62" fmla="+- f45 0 f60"/>
                      <a:gd name="f63" fmla="+- f45 f60 0"/>
                      <a:gd name="f64" fmla="+- f44 0 f61"/>
                      <a:gd name="f65" fmla="+- f44 f61 0"/>
                      <a:gd name="f66" fmla="*/ f62 f30 1"/>
                      <a:gd name="f67" fmla="*/ f64 f30 1"/>
                      <a:gd name="f68" fmla="*/ f63 f30 1"/>
                      <a:gd name="f69" fmla="*/ f65 f3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8">
                        <a:pos x="f66" y="f67"/>
                      </a:cxn>
                      <a:cxn ang="f29">
                        <a:pos x="f66" y="f69"/>
                      </a:cxn>
                      <a:cxn ang="f29">
                        <a:pos x="f68" y="f69"/>
                      </a:cxn>
                      <a:cxn ang="f28">
                        <a:pos x="f68" y="f67"/>
                      </a:cxn>
                    </a:cxnLst>
                    <a:rect l="f66" t="f67" r="f68" b="f69"/>
                    <a:pathLst>
                      <a:path>
                        <a:moveTo>
                          <a:pt x="f37" y="f50"/>
                        </a:moveTo>
                        <a:arcTo wR="f47" hR="f48" stAng="f1" swAng="f0"/>
                        <a:close/>
                      </a:path>
                    </a:pathLst>
                  </a:custGeom>
                  <a:solidFill>
                    <a:srgbClr val="00B050"/>
                  </a:solidFill>
                  <a:ln w="12701" cap="flat">
                    <a:solidFill>
                      <a:srgbClr val="00B05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GB" sz="18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/>
                    </a:endParaRPr>
                  </a:p>
                </p:txBody>
              </p:sp>
              <p:cxnSp>
                <p:nvCxnSpPr>
                  <p:cNvPr id="48" name="Connecteur droit avec flèche 21">
                    <a:extLst>
                      <a:ext uri="{FF2B5EF4-FFF2-40B4-BE49-F238E27FC236}">
                        <a16:creationId xmlns:a16="http://schemas.microsoft.com/office/drawing/2014/main" id="{074A7492-D5CE-4A46-B3F6-9156457E6080}"/>
                      </a:ext>
                    </a:extLst>
                  </p:cNvPr>
                  <p:cNvCxnSpPr>
                    <a:stCxn id="47" idx="0"/>
                  </p:cNvCxnSpPr>
                  <p:nvPr/>
                </p:nvCxnSpPr>
                <p:spPr>
                  <a:xfrm flipH="1" flipV="1">
                    <a:off x="6321311" y="1283342"/>
                    <a:ext cx="2149" cy="562173"/>
                  </a:xfrm>
                  <a:prstGeom prst="straightConnector1">
                    <a:avLst/>
                  </a:prstGeom>
                  <a:noFill/>
                  <a:ln w="6345" cap="flat">
                    <a:solidFill>
                      <a:srgbClr val="FFC000"/>
                    </a:solidFill>
                    <a:prstDash val="solid"/>
                    <a:miter/>
                    <a:tailEnd type="arrow"/>
                  </a:ln>
                </p:spPr>
              </p:cxnSp>
            </p:grpSp>
          </p:grpSp>
          <p:grpSp>
            <p:nvGrpSpPr>
              <p:cNvPr id="32" name="Groupe 34">
                <a:extLst>
                  <a:ext uri="{FF2B5EF4-FFF2-40B4-BE49-F238E27FC236}">
                    <a16:creationId xmlns:a16="http://schemas.microsoft.com/office/drawing/2014/main" id="{64BD33BE-2F45-40D8-93FF-5517679EB5BC}"/>
                  </a:ext>
                </a:extLst>
              </p:cNvPr>
              <p:cNvGrpSpPr/>
              <p:nvPr/>
            </p:nvGrpSpPr>
            <p:grpSpPr>
              <a:xfrm>
                <a:off x="6698565" y="1531409"/>
                <a:ext cx="395953" cy="647111"/>
                <a:chOff x="6698565" y="1531409"/>
                <a:chExt cx="395953" cy="647111"/>
              </a:xfrm>
            </p:grpSpPr>
            <p:sp>
              <p:nvSpPr>
                <p:cNvPr id="40" name="Ellipse 7">
                  <a:extLst>
                    <a:ext uri="{FF2B5EF4-FFF2-40B4-BE49-F238E27FC236}">
                      <a16:creationId xmlns:a16="http://schemas.microsoft.com/office/drawing/2014/main" id="{3D554072-0D0E-4B6C-974F-164ADA75890B}"/>
                    </a:ext>
                  </a:extLst>
                </p:cNvPr>
                <p:cNvSpPr/>
                <p:nvPr/>
              </p:nvSpPr>
              <p:spPr>
                <a:xfrm>
                  <a:off x="6698565" y="1783528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1" name="Ellipse 8">
                  <a:extLst>
                    <a:ext uri="{FF2B5EF4-FFF2-40B4-BE49-F238E27FC236}">
                      <a16:creationId xmlns:a16="http://schemas.microsoft.com/office/drawing/2014/main" id="{51BBC65E-1E32-48CD-9D00-CDDB2C628FBC}"/>
                    </a:ext>
                  </a:extLst>
                </p:cNvPr>
                <p:cNvSpPr/>
                <p:nvPr/>
              </p:nvSpPr>
              <p:spPr>
                <a:xfrm>
                  <a:off x="6698565" y="1973247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2" name="Groupe 22">
                  <a:extLst>
                    <a:ext uri="{FF2B5EF4-FFF2-40B4-BE49-F238E27FC236}">
                      <a16:creationId xmlns:a16="http://schemas.microsoft.com/office/drawing/2014/main" id="{8F893804-0ACB-4354-ACAD-C8CF7A13D621}"/>
                    </a:ext>
                  </a:extLst>
                </p:cNvPr>
                <p:cNvGrpSpPr/>
                <p:nvPr/>
              </p:nvGrpSpPr>
              <p:grpSpPr>
                <a:xfrm>
                  <a:off x="6879918" y="1531409"/>
                  <a:ext cx="214600" cy="543601"/>
                  <a:chOff x="6879918" y="1531409"/>
                  <a:chExt cx="214600" cy="543601"/>
                </a:xfrm>
              </p:grpSpPr>
              <p:sp>
                <p:nvSpPr>
                  <p:cNvPr id="43" name="Ellipse 23">
                    <a:extLst>
                      <a:ext uri="{FF2B5EF4-FFF2-40B4-BE49-F238E27FC236}">
                        <a16:creationId xmlns:a16="http://schemas.microsoft.com/office/drawing/2014/main" id="{A0BBE7F5-BC54-41B1-A82B-A3D13A71EAA2}"/>
                      </a:ext>
                    </a:extLst>
                  </p:cNvPr>
                  <p:cNvSpPr/>
                  <p:nvPr/>
                </p:nvSpPr>
                <p:spPr>
                  <a:xfrm>
                    <a:off x="6879918" y="1869737"/>
                    <a:ext cx="214600" cy="205273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+- 2700000 f2 0"/>
                      <a:gd name="f15" fmla="*/ f9 f1 1"/>
                      <a:gd name="f16" fmla="*/ f10 f1 1"/>
                      <a:gd name="f17" fmla="?: f11 f4 1"/>
                      <a:gd name="f18" fmla="?: f12 f5 1"/>
                      <a:gd name="f19" fmla="?: f13 f6 1"/>
                      <a:gd name="f20" fmla="+- f14 0 f2"/>
                      <a:gd name="f21" fmla="*/ f15 1 f3"/>
                      <a:gd name="f22" fmla="*/ f16 1 f3"/>
                      <a:gd name="f23" fmla="*/ f17 1 21600"/>
                      <a:gd name="f24" fmla="*/ f18 1 21600"/>
                      <a:gd name="f25" fmla="*/ 21600 f17 1"/>
                      <a:gd name="f26" fmla="*/ 21600 f18 1"/>
                      <a:gd name="f27" fmla="+- f20 f2 0"/>
                      <a:gd name="f28" fmla="+- f21 0 f2"/>
                      <a:gd name="f29" fmla="+- f22 0 f2"/>
                      <a:gd name="f30" fmla="min f24 f23"/>
                      <a:gd name="f31" fmla="*/ f25 1 f19"/>
                      <a:gd name="f32" fmla="*/ f26 1 f19"/>
                      <a:gd name="f33" fmla="*/ f27 f8 1"/>
                      <a:gd name="f34" fmla="val f31"/>
                      <a:gd name="f35" fmla="val f32"/>
                      <a:gd name="f36" fmla="*/ f33 1 f1"/>
                      <a:gd name="f37" fmla="*/ f7 f30 1"/>
                      <a:gd name="f38" fmla="+- f35 0 f7"/>
                      <a:gd name="f39" fmla="+- f34 0 f7"/>
                      <a:gd name="f40" fmla="+- 0 0 f36"/>
                      <a:gd name="f41" fmla="*/ f38 1 2"/>
                      <a:gd name="f42" fmla="*/ f39 1 2"/>
                      <a:gd name="f43" fmla="+- 0 0 f40"/>
                      <a:gd name="f44" fmla="+- f7 f41 0"/>
                      <a:gd name="f45" fmla="+- f7 f42 0"/>
                      <a:gd name="f46" fmla="*/ f43 f1 1"/>
                      <a:gd name="f47" fmla="*/ f42 f30 1"/>
                      <a:gd name="f48" fmla="*/ f41 f30 1"/>
                      <a:gd name="f49" fmla="*/ f46 1 f8"/>
                      <a:gd name="f50" fmla="*/ f44 f30 1"/>
                      <a:gd name="f51" fmla="+- f49 0 f2"/>
                      <a:gd name="f52" fmla="cos 1 f51"/>
                      <a:gd name="f53" fmla="sin 1 f51"/>
                      <a:gd name="f54" fmla="+- 0 0 f52"/>
                      <a:gd name="f55" fmla="+- 0 0 f53"/>
                      <a:gd name="f56" fmla="+- 0 0 f54"/>
                      <a:gd name="f57" fmla="+- 0 0 f55"/>
                      <a:gd name="f58" fmla="val f56"/>
                      <a:gd name="f59" fmla="val f57"/>
                      <a:gd name="f60" fmla="*/ f58 f42 1"/>
                      <a:gd name="f61" fmla="*/ f59 f41 1"/>
                      <a:gd name="f62" fmla="+- f45 0 f60"/>
                      <a:gd name="f63" fmla="+- f45 f60 0"/>
                      <a:gd name="f64" fmla="+- f44 0 f61"/>
                      <a:gd name="f65" fmla="+- f44 f61 0"/>
                      <a:gd name="f66" fmla="*/ f62 f30 1"/>
                      <a:gd name="f67" fmla="*/ f64 f30 1"/>
                      <a:gd name="f68" fmla="*/ f63 f30 1"/>
                      <a:gd name="f69" fmla="*/ f65 f3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8">
                        <a:pos x="f66" y="f67"/>
                      </a:cxn>
                      <a:cxn ang="f29">
                        <a:pos x="f66" y="f69"/>
                      </a:cxn>
                      <a:cxn ang="f29">
                        <a:pos x="f68" y="f69"/>
                      </a:cxn>
                      <a:cxn ang="f28">
                        <a:pos x="f68" y="f67"/>
                      </a:cxn>
                    </a:cxnLst>
                    <a:rect l="f66" t="f67" r="f68" b="f69"/>
                    <a:pathLst>
                      <a:path>
                        <a:moveTo>
                          <a:pt x="f37" y="f50"/>
                        </a:moveTo>
                        <a:arcTo wR="f47" hR="f48" stAng="f1" swAng="f0"/>
                        <a:close/>
                      </a:path>
                    </a:pathLst>
                  </a:custGeom>
                  <a:solidFill>
                    <a:srgbClr val="00B050"/>
                  </a:solidFill>
                  <a:ln w="12701" cap="flat">
                    <a:solidFill>
                      <a:srgbClr val="00B05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GB" sz="18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/>
                    </a:endParaRPr>
                  </a:p>
                </p:txBody>
              </p:sp>
              <p:cxnSp>
                <p:nvCxnSpPr>
                  <p:cNvPr id="44" name="Connecteur droit avec flèche 24">
                    <a:extLst>
                      <a:ext uri="{FF2B5EF4-FFF2-40B4-BE49-F238E27FC236}">
                        <a16:creationId xmlns:a16="http://schemas.microsoft.com/office/drawing/2014/main" id="{7588714B-9E0B-412E-BFDF-AFE8D0766755}"/>
                      </a:ext>
                    </a:extLst>
                  </p:cNvPr>
                  <p:cNvCxnSpPr>
                    <a:stCxn id="43" idx="0"/>
                  </p:cNvCxnSpPr>
                  <p:nvPr/>
                </p:nvCxnSpPr>
                <p:spPr>
                  <a:xfrm flipV="1">
                    <a:off x="6987213" y="1531409"/>
                    <a:ext cx="0" cy="338328"/>
                  </a:xfrm>
                  <a:prstGeom prst="straightConnector1">
                    <a:avLst/>
                  </a:prstGeom>
                  <a:noFill/>
                  <a:ln w="6345" cap="flat">
                    <a:solidFill>
                      <a:srgbClr val="00B050"/>
                    </a:solidFill>
                    <a:prstDash val="solid"/>
                    <a:miter/>
                    <a:tailEnd type="arrow"/>
                  </a:ln>
                </p:spPr>
              </p:cxnSp>
            </p:grpSp>
          </p:grpSp>
          <p:grpSp>
            <p:nvGrpSpPr>
              <p:cNvPr id="33" name="Groupe 33">
                <a:extLst>
                  <a:ext uri="{FF2B5EF4-FFF2-40B4-BE49-F238E27FC236}">
                    <a16:creationId xmlns:a16="http://schemas.microsoft.com/office/drawing/2014/main" id="{00B14A57-DA8F-4040-8F7E-CABC2CB0A08C}"/>
                  </a:ext>
                </a:extLst>
              </p:cNvPr>
              <p:cNvGrpSpPr/>
              <p:nvPr/>
            </p:nvGrpSpPr>
            <p:grpSpPr>
              <a:xfrm>
                <a:off x="7259860" y="1653116"/>
                <a:ext cx="429210" cy="535454"/>
                <a:chOff x="7259860" y="1653116"/>
                <a:chExt cx="429210" cy="535454"/>
              </a:xfrm>
            </p:grpSpPr>
            <p:sp>
              <p:nvSpPr>
                <p:cNvPr id="34" name="Ellipse 9">
                  <a:extLst>
                    <a:ext uri="{FF2B5EF4-FFF2-40B4-BE49-F238E27FC236}">
                      <a16:creationId xmlns:a16="http://schemas.microsoft.com/office/drawing/2014/main" id="{D375AFE0-2CC2-4C4E-98A5-64B1B2F5E0BA}"/>
                    </a:ext>
                  </a:extLst>
                </p:cNvPr>
                <p:cNvSpPr/>
                <p:nvPr/>
              </p:nvSpPr>
              <p:spPr>
                <a:xfrm>
                  <a:off x="7259860" y="1779294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" name="Ellipse 11">
                  <a:extLst>
                    <a:ext uri="{FF2B5EF4-FFF2-40B4-BE49-F238E27FC236}">
                      <a16:creationId xmlns:a16="http://schemas.microsoft.com/office/drawing/2014/main" id="{D2A43C7F-2EE1-4E8A-BBAF-D2DF7EA122F2}"/>
                    </a:ext>
                  </a:extLst>
                </p:cNvPr>
                <p:cNvSpPr/>
                <p:nvPr/>
              </p:nvSpPr>
              <p:spPr>
                <a:xfrm>
                  <a:off x="7474470" y="1983297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Ellipse 12">
                  <a:extLst>
                    <a:ext uri="{FF2B5EF4-FFF2-40B4-BE49-F238E27FC236}">
                      <a16:creationId xmlns:a16="http://schemas.microsoft.com/office/drawing/2014/main" id="{6F882C08-33C2-49C0-90EB-78CE8CB7B708}"/>
                    </a:ext>
                  </a:extLst>
                </p:cNvPr>
                <p:cNvSpPr/>
                <p:nvPr/>
              </p:nvSpPr>
              <p:spPr>
                <a:xfrm>
                  <a:off x="7259860" y="1968694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7" name="Groupe 25">
                  <a:extLst>
                    <a:ext uri="{FF2B5EF4-FFF2-40B4-BE49-F238E27FC236}">
                      <a16:creationId xmlns:a16="http://schemas.microsoft.com/office/drawing/2014/main" id="{DA8BB688-0DFF-46F1-817A-5E06B4AA759F}"/>
                    </a:ext>
                  </a:extLst>
                </p:cNvPr>
                <p:cNvGrpSpPr/>
                <p:nvPr/>
              </p:nvGrpSpPr>
              <p:grpSpPr>
                <a:xfrm>
                  <a:off x="7398264" y="1653116"/>
                  <a:ext cx="214600" cy="372562"/>
                  <a:chOff x="7398264" y="1653116"/>
                  <a:chExt cx="214600" cy="372562"/>
                </a:xfrm>
              </p:grpSpPr>
              <p:sp>
                <p:nvSpPr>
                  <p:cNvPr id="38" name="Ellipse 26">
                    <a:extLst>
                      <a:ext uri="{FF2B5EF4-FFF2-40B4-BE49-F238E27FC236}">
                        <a16:creationId xmlns:a16="http://schemas.microsoft.com/office/drawing/2014/main" id="{A70E5190-550F-4F2A-BE34-A8504AD3AC95}"/>
                      </a:ext>
                    </a:extLst>
                  </p:cNvPr>
                  <p:cNvSpPr/>
                  <p:nvPr/>
                </p:nvSpPr>
                <p:spPr>
                  <a:xfrm>
                    <a:off x="7398264" y="1820405"/>
                    <a:ext cx="214600" cy="205273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+- 2700000 f2 0"/>
                      <a:gd name="f15" fmla="*/ f9 f1 1"/>
                      <a:gd name="f16" fmla="*/ f10 f1 1"/>
                      <a:gd name="f17" fmla="?: f11 f4 1"/>
                      <a:gd name="f18" fmla="?: f12 f5 1"/>
                      <a:gd name="f19" fmla="?: f13 f6 1"/>
                      <a:gd name="f20" fmla="+- f14 0 f2"/>
                      <a:gd name="f21" fmla="*/ f15 1 f3"/>
                      <a:gd name="f22" fmla="*/ f16 1 f3"/>
                      <a:gd name="f23" fmla="*/ f17 1 21600"/>
                      <a:gd name="f24" fmla="*/ f18 1 21600"/>
                      <a:gd name="f25" fmla="*/ 21600 f17 1"/>
                      <a:gd name="f26" fmla="*/ 21600 f18 1"/>
                      <a:gd name="f27" fmla="+- f20 f2 0"/>
                      <a:gd name="f28" fmla="+- f21 0 f2"/>
                      <a:gd name="f29" fmla="+- f22 0 f2"/>
                      <a:gd name="f30" fmla="min f24 f23"/>
                      <a:gd name="f31" fmla="*/ f25 1 f19"/>
                      <a:gd name="f32" fmla="*/ f26 1 f19"/>
                      <a:gd name="f33" fmla="*/ f27 f8 1"/>
                      <a:gd name="f34" fmla="val f31"/>
                      <a:gd name="f35" fmla="val f32"/>
                      <a:gd name="f36" fmla="*/ f33 1 f1"/>
                      <a:gd name="f37" fmla="*/ f7 f30 1"/>
                      <a:gd name="f38" fmla="+- f35 0 f7"/>
                      <a:gd name="f39" fmla="+- f34 0 f7"/>
                      <a:gd name="f40" fmla="+- 0 0 f36"/>
                      <a:gd name="f41" fmla="*/ f38 1 2"/>
                      <a:gd name="f42" fmla="*/ f39 1 2"/>
                      <a:gd name="f43" fmla="+- 0 0 f40"/>
                      <a:gd name="f44" fmla="+- f7 f41 0"/>
                      <a:gd name="f45" fmla="+- f7 f42 0"/>
                      <a:gd name="f46" fmla="*/ f43 f1 1"/>
                      <a:gd name="f47" fmla="*/ f42 f30 1"/>
                      <a:gd name="f48" fmla="*/ f41 f30 1"/>
                      <a:gd name="f49" fmla="*/ f46 1 f8"/>
                      <a:gd name="f50" fmla="*/ f44 f30 1"/>
                      <a:gd name="f51" fmla="+- f49 0 f2"/>
                      <a:gd name="f52" fmla="cos 1 f51"/>
                      <a:gd name="f53" fmla="sin 1 f51"/>
                      <a:gd name="f54" fmla="+- 0 0 f52"/>
                      <a:gd name="f55" fmla="+- 0 0 f53"/>
                      <a:gd name="f56" fmla="+- 0 0 f54"/>
                      <a:gd name="f57" fmla="+- 0 0 f55"/>
                      <a:gd name="f58" fmla="val f56"/>
                      <a:gd name="f59" fmla="val f57"/>
                      <a:gd name="f60" fmla="*/ f58 f42 1"/>
                      <a:gd name="f61" fmla="*/ f59 f41 1"/>
                      <a:gd name="f62" fmla="+- f45 0 f60"/>
                      <a:gd name="f63" fmla="+- f45 f60 0"/>
                      <a:gd name="f64" fmla="+- f44 0 f61"/>
                      <a:gd name="f65" fmla="+- f44 f61 0"/>
                      <a:gd name="f66" fmla="*/ f62 f30 1"/>
                      <a:gd name="f67" fmla="*/ f64 f30 1"/>
                      <a:gd name="f68" fmla="*/ f63 f30 1"/>
                      <a:gd name="f69" fmla="*/ f65 f30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8">
                        <a:pos x="f66" y="f67"/>
                      </a:cxn>
                      <a:cxn ang="f29">
                        <a:pos x="f66" y="f69"/>
                      </a:cxn>
                      <a:cxn ang="f29">
                        <a:pos x="f68" y="f69"/>
                      </a:cxn>
                      <a:cxn ang="f28">
                        <a:pos x="f68" y="f67"/>
                      </a:cxn>
                    </a:cxnLst>
                    <a:rect l="f66" t="f67" r="f68" b="f69"/>
                    <a:pathLst>
                      <a:path>
                        <a:moveTo>
                          <a:pt x="f37" y="f50"/>
                        </a:moveTo>
                        <a:arcTo wR="f47" hR="f48" stAng="f1" swAng="f0"/>
                        <a:close/>
                      </a:path>
                    </a:pathLst>
                  </a:custGeom>
                  <a:solidFill>
                    <a:srgbClr val="00B050"/>
                  </a:solidFill>
                  <a:ln w="12701" cap="flat">
                    <a:solidFill>
                      <a:srgbClr val="00B05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GB" sz="18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/>
                    </a:endParaRPr>
                  </a:p>
                </p:txBody>
              </p:sp>
              <p:cxnSp>
                <p:nvCxnSpPr>
                  <p:cNvPr id="39" name="Connecteur droit avec flèche 27">
                    <a:extLst>
                      <a:ext uri="{FF2B5EF4-FFF2-40B4-BE49-F238E27FC236}">
                        <a16:creationId xmlns:a16="http://schemas.microsoft.com/office/drawing/2014/main" id="{8DE5F2C7-40F6-4CA7-A29A-39DB5DC4A0D4}"/>
                      </a:ext>
                    </a:extLst>
                  </p:cNvPr>
                  <p:cNvCxnSpPr>
                    <a:stCxn id="38" idx="0"/>
                  </p:cNvCxnSpPr>
                  <p:nvPr/>
                </p:nvCxnSpPr>
                <p:spPr>
                  <a:xfrm flipV="1">
                    <a:off x="7505568" y="1653116"/>
                    <a:ext cx="5926" cy="167289"/>
                  </a:xfrm>
                  <a:prstGeom prst="straightConnector1">
                    <a:avLst/>
                  </a:prstGeom>
                  <a:noFill/>
                  <a:ln w="6345" cap="flat">
                    <a:solidFill>
                      <a:srgbClr val="7030A0"/>
                    </a:solidFill>
                    <a:prstDash val="solid"/>
                    <a:miter/>
                    <a:tailEnd type="arrow"/>
                  </a:ln>
                </p:spPr>
              </p:cxnSp>
            </p:grpSp>
          </p:grpSp>
        </p:grpSp>
        <p:sp>
          <p:nvSpPr>
            <p:cNvPr id="29" name="ZoneTexte 54">
              <a:extLst>
                <a:ext uri="{FF2B5EF4-FFF2-40B4-BE49-F238E27FC236}">
                  <a16:creationId xmlns:a16="http://schemas.microsoft.com/office/drawing/2014/main" id="{6EBD2EC8-6DEA-4057-8DC6-CBAF40435034}"/>
                </a:ext>
              </a:extLst>
            </p:cNvPr>
            <p:cNvSpPr txBox="1"/>
            <p:nvPr/>
          </p:nvSpPr>
          <p:spPr>
            <a:xfrm>
              <a:off x="5129829" y="998524"/>
              <a:ext cx="89341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(a)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7" name="Groupe 58">
            <a:extLst>
              <a:ext uri="{FF2B5EF4-FFF2-40B4-BE49-F238E27FC236}">
                <a16:creationId xmlns:a16="http://schemas.microsoft.com/office/drawing/2014/main" id="{D4431DFE-99EF-4853-843D-6D084216B2A0}"/>
              </a:ext>
            </a:extLst>
          </p:cNvPr>
          <p:cNvGrpSpPr/>
          <p:nvPr/>
        </p:nvGrpSpPr>
        <p:grpSpPr>
          <a:xfrm>
            <a:off x="4946169" y="2791786"/>
            <a:ext cx="3021616" cy="1502642"/>
            <a:chOff x="5131768" y="2683736"/>
            <a:chExt cx="3021616" cy="1502642"/>
          </a:xfrm>
        </p:grpSpPr>
        <p:grpSp>
          <p:nvGrpSpPr>
            <p:cNvPr id="8" name="Groupe 65">
              <a:extLst>
                <a:ext uri="{FF2B5EF4-FFF2-40B4-BE49-F238E27FC236}">
                  <a16:creationId xmlns:a16="http://schemas.microsoft.com/office/drawing/2014/main" id="{038BC1B7-7D0F-4547-982F-A1543F1BAE48}"/>
                </a:ext>
              </a:extLst>
            </p:cNvPr>
            <p:cNvGrpSpPr/>
            <p:nvPr/>
          </p:nvGrpSpPr>
          <p:grpSpPr>
            <a:xfrm>
              <a:off x="5388879" y="2792559"/>
              <a:ext cx="2764505" cy="1393819"/>
              <a:chOff x="5388879" y="2792559"/>
              <a:chExt cx="2764505" cy="1393819"/>
            </a:xfrm>
          </p:grpSpPr>
          <p:grpSp>
            <p:nvGrpSpPr>
              <p:cNvPr id="10" name="Groupe 46">
                <a:extLst>
                  <a:ext uri="{FF2B5EF4-FFF2-40B4-BE49-F238E27FC236}">
                    <a16:creationId xmlns:a16="http://schemas.microsoft.com/office/drawing/2014/main" id="{6A59474D-9FFC-47C8-817F-DDE992102AF0}"/>
                  </a:ext>
                </a:extLst>
              </p:cNvPr>
              <p:cNvGrpSpPr/>
              <p:nvPr/>
            </p:nvGrpSpPr>
            <p:grpSpPr>
              <a:xfrm>
                <a:off x="5388879" y="3245041"/>
                <a:ext cx="593792" cy="409275"/>
                <a:chOff x="5388879" y="3245041"/>
                <a:chExt cx="593792" cy="409275"/>
              </a:xfrm>
            </p:grpSpPr>
            <p:sp>
              <p:nvSpPr>
                <p:cNvPr id="24" name="Ellipse 43">
                  <a:extLst>
                    <a:ext uri="{FF2B5EF4-FFF2-40B4-BE49-F238E27FC236}">
                      <a16:creationId xmlns:a16="http://schemas.microsoft.com/office/drawing/2014/main" id="{0BAB5A7D-A64E-41D3-B592-CD44D7129D1B}"/>
                    </a:ext>
                  </a:extLst>
                </p:cNvPr>
                <p:cNvSpPr/>
                <p:nvPr/>
              </p:nvSpPr>
              <p:spPr>
                <a:xfrm>
                  <a:off x="5388879" y="3245041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" name="Ellipse 44">
                  <a:extLst>
                    <a:ext uri="{FF2B5EF4-FFF2-40B4-BE49-F238E27FC236}">
                      <a16:creationId xmlns:a16="http://schemas.microsoft.com/office/drawing/2014/main" id="{5502BAAC-F59A-4570-87F6-463FE9439F3D}"/>
                    </a:ext>
                  </a:extLst>
                </p:cNvPr>
                <p:cNvSpPr/>
                <p:nvPr/>
              </p:nvSpPr>
              <p:spPr>
                <a:xfrm>
                  <a:off x="5603479" y="3449043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6" name="Ellipse 45">
                  <a:extLst>
                    <a:ext uri="{FF2B5EF4-FFF2-40B4-BE49-F238E27FC236}">
                      <a16:creationId xmlns:a16="http://schemas.microsoft.com/office/drawing/2014/main" id="{E76E2CD2-66F1-4F0F-A7B9-2654C28EE2A5}"/>
                    </a:ext>
                  </a:extLst>
                </p:cNvPr>
                <p:cNvSpPr/>
                <p:nvPr/>
              </p:nvSpPr>
              <p:spPr>
                <a:xfrm>
                  <a:off x="5388879" y="3434440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7" name="Ellipse 41">
                  <a:extLst>
                    <a:ext uri="{FF2B5EF4-FFF2-40B4-BE49-F238E27FC236}">
                      <a16:creationId xmlns:a16="http://schemas.microsoft.com/office/drawing/2014/main" id="{44952F87-ECBF-49BE-A8C3-B54D5366537E}"/>
                    </a:ext>
                  </a:extLst>
                </p:cNvPr>
                <p:cNvSpPr/>
                <p:nvPr/>
              </p:nvSpPr>
              <p:spPr>
                <a:xfrm>
                  <a:off x="5768071" y="3353690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00B050"/>
                </a:solidFill>
                <a:ln w="12701" cap="flat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1" name="Groupe 47">
                <a:extLst>
                  <a:ext uri="{FF2B5EF4-FFF2-40B4-BE49-F238E27FC236}">
                    <a16:creationId xmlns:a16="http://schemas.microsoft.com/office/drawing/2014/main" id="{4587BA1B-B671-412B-83EE-7E44F6C3246D}"/>
                  </a:ext>
                </a:extLst>
              </p:cNvPr>
              <p:cNvGrpSpPr/>
              <p:nvPr/>
            </p:nvGrpSpPr>
            <p:grpSpPr>
              <a:xfrm>
                <a:off x="7458486" y="2792559"/>
                <a:ext cx="429210" cy="409275"/>
                <a:chOff x="7458486" y="2792559"/>
                <a:chExt cx="429210" cy="409275"/>
              </a:xfrm>
            </p:grpSpPr>
            <p:sp>
              <p:nvSpPr>
                <p:cNvPr id="20" name="Ellipse 48">
                  <a:extLst>
                    <a:ext uri="{FF2B5EF4-FFF2-40B4-BE49-F238E27FC236}">
                      <a16:creationId xmlns:a16="http://schemas.microsoft.com/office/drawing/2014/main" id="{50E934D0-E214-4F4B-B108-EE2A573DAF98}"/>
                    </a:ext>
                  </a:extLst>
                </p:cNvPr>
                <p:cNvSpPr/>
                <p:nvPr/>
              </p:nvSpPr>
              <p:spPr>
                <a:xfrm>
                  <a:off x="7458486" y="2792559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1" name="Ellipse 49">
                  <a:extLst>
                    <a:ext uri="{FF2B5EF4-FFF2-40B4-BE49-F238E27FC236}">
                      <a16:creationId xmlns:a16="http://schemas.microsoft.com/office/drawing/2014/main" id="{B42D2DB1-96E7-4812-8A13-96404E6C653D}"/>
                    </a:ext>
                  </a:extLst>
                </p:cNvPr>
                <p:cNvSpPr/>
                <p:nvPr/>
              </p:nvSpPr>
              <p:spPr>
                <a:xfrm>
                  <a:off x="7673096" y="2996561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2" name="Ellipse 50">
                  <a:extLst>
                    <a:ext uri="{FF2B5EF4-FFF2-40B4-BE49-F238E27FC236}">
                      <a16:creationId xmlns:a16="http://schemas.microsoft.com/office/drawing/2014/main" id="{D09C52CD-744A-4A41-93DD-1AFA4D909D99}"/>
                    </a:ext>
                  </a:extLst>
                </p:cNvPr>
                <p:cNvSpPr/>
                <p:nvPr/>
              </p:nvSpPr>
              <p:spPr>
                <a:xfrm>
                  <a:off x="7458486" y="2981958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3" name="Ellipse 51">
                  <a:extLst>
                    <a:ext uri="{FF2B5EF4-FFF2-40B4-BE49-F238E27FC236}">
                      <a16:creationId xmlns:a16="http://schemas.microsoft.com/office/drawing/2014/main" id="{5C096511-B59E-4033-8F47-017D1E15F871}"/>
                    </a:ext>
                  </a:extLst>
                </p:cNvPr>
                <p:cNvSpPr/>
                <p:nvPr/>
              </p:nvSpPr>
              <p:spPr>
                <a:xfrm>
                  <a:off x="7603354" y="2852928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00B050"/>
                </a:solidFill>
                <a:ln w="12701" cap="flat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2" name="Groupe 52">
                <a:extLst>
                  <a:ext uri="{FF2B5EF4-FFF2-40B4-BE49-F238E27FC236}">
                    <a16:creationId xmlns:a16="http://schemas.microsoft.com/office/drawing/2014/main" id="{C86BB549-58D2-4AAE-87C9-3605AE46A770}"/>
                  </a:ext>
                </a:extLst>
              </p:cNvPr>
              <p:cNvGrpSpPr/>
              <p:nvPr/>
            </p:nvGrpSpPr>
            <p:grpSpPr>
              <a:xfrm>
                <a:off x="7351190" y="3777102"/>
                <a:ext cx="802194" cy="409276"/>
                <a:chOff x="7351190" y="3777102"/>
                <a:chExt cx="802194" cy="409276"/>
              </a:xfrm>
            </p:grpSpPr>
            <p:sp>
              <p:nvSpPr>
                <p:cNvPr id="16" name="Ellipse 53">
                  <a:extLst>
                    <a:ext uri="{FF2B5EF4-FFF2-40B4-BE49-F238E27FC236}">
                      <a16:creationId xmlns:a16="http://schemas.microsoft.com/office/drawing/2014/main" id="{61ADCE3B-DCA9-4A6B-B6BE-7B518B3B005A}"/>
                    </a:ext>
                  </a:extLst>
                </p:cNvPr>
                <p:cNvSpPr/>
                <p:nvPr/>
              </p:nvSpPr>
              <p:spPr>
                <a:xfrm>
                  <a:off x="7351190" y="3777102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" name="Ellipse 54">
                  <a:extLst>
                    <a:ext uri="{FF2B5EF4-FFF2-40B4-BE49-F238E27FC236}">
                      <a16:creationId xmlns:a16="http://schemas.microsoft.com/office/drawing/2014/main" id="{2AFF01E7-155E-4DA6-8519-6C2852FC34D9}"/>
                    </a:ext>
                  </a:extLst>
                </p:cNvPr>
                <p:cNvSpPr/>
                <p:nvPr/>
              </p:nvSpPr>
              <p:spPr>
                <a:xfrm>
                  <a:off x="7565791" y="3981105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8" name="Ellipse 55">
                  <a:extLst>
                    <a:ext uri="{FF2B5EF4-FFF2-40B4-BE49-F238E27FC236}">
                      <a16:creationId xmlns:a16="http://schemas.microsoft.com/office/drawing/2014/main" id="{95B94785-65A1-4006-A7B3-8BE125D2FA4F}"/>
                    </a:ext>
                  </a:extLst>
                </p:cNvPr>
                <p:cNvSpPr/>
                <p:nvPr/>
              </p:nvSpPr>
              <p:spPr>
                <a:xfrm>
                  <a:off x="7351190" y="3966502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4472C4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9" name="Ellipse 56">
                  <a:extLst>
                    <a:ext uri="{FF2B5EF4-FFF2-40B4-BE49-F238E27FC236}">
                      <a16:creationId xmlns:a16="http://schemas.microsoft.com/office/drawing/2014/main" id="{F33A3D9A-0A4C-4ABD-8B0A-00D0C51CB647}"/>
                    </a:ext>
                  </a:extLst>
                </p:cNvPr>
                <p:cNvSpPr/>
                <p:nvPr/>
              </p:nvSpPr>
              <p:spPr>
                <a:xfrm>
                  <a:off x="7938784" y="3832972"/>
                  <a:ext cx="214600" cy="20527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00B050"/>
                </a:solidFill>
                <a:ln w="12701" cap="flat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13" name="Connecteur droit avec flèche 61">
                <a:extLst>
                  <a:ext uri="{FF2B5EF4-FFF2-40B4-BE49-F238E27FC236}">
                    <a16:creationId xmlns:a16="http://schemas.microsoft.com/office/drawing/2014/main" id="{35EA9D1C-4D61-438E-8649-8962A9947C23}"/>
                  </a:ext>
                </a:extLst>
              </p:cNvPr>
              <p:cNvCxnSpPr/>
              <p:nvPr/>
            </p:nvCxnSpPr>
            <p:spPr>
              <a:xfrm flipV="1">
                <a:off x="6260512" y="2996561"/>
                <a:ext cx="1077456" cy="376230"/>
              </a:xfrm>
              <a:prstGeom prst="straightConnector1">
                <a:avLst/>
              </a:prstGeom>
              <a:noFill/>
              <a:ln w="57150" cap="flat">
                <a:solidFill>
                  <a:srgbClr val="00B05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4" name="Connecteur droit avec flèche 63">
                <a:extLst>
                  <a:ext uri="{FF2B5EF4-FFF2-40B4-BE49-F238E27FC236}">
                    <a16:creationId xmlns:a16="http://schemas.microsoft.com/office/drawing/2014/main" id="{E3EEBCF5-F41D-4B37-9F45-7FA939E56C7E}"/>
                  </a:ext>
                </a:extLst>
              </p:cNvPr>
              <p:cNvCxnSpPr/>
              <p:nvPr/>
            </p:nvCxnSpPr>
            <p:spPr>
              <a:xfrm>
                <a:off x="6260512" y="3434440"/>
                <a:ext cx="1011592" cy="501165"/>
              </a:xfrm>
              <a:prstGeom prst="straightConnector1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/>
                <a:tailEnd type="arrow"/>
              </a:ln>
            </p:spPr>
          </p:cxnSp>
          <p:sp>
            <p:nvSpPr>
              <p:cNvPr id="15" name="Croix 64">
                <a:extLst>
                  <a:ext uri="{FF2B5EF4-FFF2-40B4-BE49-F238E27FC236}">
                    <a16:creationId xmlns:a16="http://schemas.microsoft.com/office/drawing/2014/main" id="{D9F829E9-3D8A-4D04-AB9A-2DD0D3F1722C}"/>
                  </a:ext>
                </a:extLst>
              </p:cNvPr>
              <p:cNvSpPr/>
              <p:nvPr/>
            </p:nvSpPr>
            <p:spPr>
              <a:xfrm rot="3364041">
                <a:off x="6463452" y="3407735"/>
                <a:ext cx="578495" cy="567824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val 46362"/>
                  <a:gd name="f5" fmla="abs f0"/>
                  <a:gd name="f6" fmla="abs f1"/>
                  <a:gd name="f7" fmla="abs f2"/>
                  <a:gd name="f8" fmla="?: f5 f0 1"/>
                  <a:gd name="f9" fmla="?: f6 f1 1"/>
                  <a:gd name="f10" fmla="?: f7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3 f15 1"/>
                  <a:gd name="f21" fmla="+- f19 0 f3"/>
                  <a:gd name="f22" fmla="+- f18 0 f3"/>
                  <a:gd name="f23" fmla="*/ f18 f15 1"/>
                  <a:gd name="f24" fmla="*/ f19 f15 1"/>
                  <a:gd name="f25" fmla="min f22 f21"/>
                  <a:gd name="f26" fmla="+- f22 0 f21"/>
                  <a:gd name="f27" fmla="*/ f25 f4 1"/>
                  <a:gd name="f28" fmla="*/ f27 1 100000"/>
                  <a:gd name="f29" fmla="+- f18 0 f28"/>
                  <a:gd name="f30" fmla="+- f19 0 f28"/>
                  <a:gd name="f31" fmla="?: f26 f3 f28"/>
                  <a:gd name="f32" fmla="?: f26 f28 f3"/>
                  <a:gd name="f33" fmla="*/ f28 f15 1"/>
                  <a:gd name="f34" fmla="?: f26 f18 f29"/>
                  <a:gd name="f35" fmla="?: f26 f30 f19"/>
                  <a:gd name="f36" fmla="*/ f31 f15 1"/>
                  <a:gd name="f37" fmla="*/ f32 f15 1"/>
                  <a:gd name="f38" fmla="*/ f29 f15 1"/>
                  <a:gd name="f39" fmla="*/ f30 f15 1"/>
                  <a:gd name="f40" fmla="*/ f34 f15 1"/>
                  <a:gd name="f41" fmla="*/ f3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7" r="f40" b="f41"/>
                <a:pathLst>
                  <a:path>
                    <a:moveTo>
                      <a:pt x="f20" y="f33"/>
                    </a:moveTo>
                    <a:lnTo>
                      <a:pt x="f33" y="f33"/>
                    </a:lnTo>
                    <a:lnTo>
                      <a:pt x="f33" y="f20"/>
                    </a:lnTo>
                    <a:lnTo>
                      <a:pt x="f38" y="f20"/>
                    </a:lnTo>
                    <a:lnTo>
                      <a:pt x="f38" y="f33"/>
                    </a:lnTo>
                    <a:lnTo>
                      <a:pt x="f23" y="f33"/>
                    </a:lnTo>
                    <a:lnTo>
                      <a:pt x="f23" y="f39"/>
                    </a:lnTo>
                    <a:lnTo>
                      <a:pt x="f38" y="f39"/>
                    </a:lnTo>
                    <a:lnTo>
                      <a:pt x="f38" y="f24"/>
                    </a:lnTo>
                    <a:lnTo>
                      <a:pt x="f33" y="f24"/>
                    </a:lnTo>
                    <a:lnTo>
                      <a:pt x="f33" y="f39"/>
                    </a:lnTo>
                    <a:lnTo>
                      <a:pt x="f20" y="f39"/>
                    </a:lnTo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9" name="ZoneTexte 55">
              <a:extLst>
                <a:ext uri="{FF2B5EF4-FFF2-40B4-BE49-F238E27FC236}">
                  <a16:creationId xmlns:a16="http://schemas.microsoft.com/office/drawing/2014/main" id="{71B7CAF5-5139-4146-A789-C3DED0F11306}"/>
                </a:ext>
              </a:extLst>
            </p:cNvPr>
            <p:cNvSpPr txBox="1"/>
            <p:nvPr/>
          </p:nvSpPr>
          <p:spPr>
            <a:xfrm>
              <a:off x="5131768" y="2683736"/>
              <a:ext cx="832177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(b)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0C82A2D-A4EC-479D-B44E-23E9F6F65307}"/>
              </a:ext>
            </a:extLst>
          </p:cNvPr>
          <p:cNvGrpSpPr/>
          <p:nvPr/>
        </p:nvGrpSpPr>
        <p:grpSpPr>
          <a:xfrm>
            <a:off x="4950768" y="4747363"/>
            <a:ext cx="3139807" cy="1374835"/>
            <a:chOff x="4950768" y="4885693"/>
            <a:chExt cx="3139807" cy="1374835"/>
          </a:xfrm>
        </p:grpSpPr>
        <p:sp>
          <p:nvSpPr>
            <p:cNvPr id="52" name="Ellipse 10">
              <a:extLst>
                <a:ext uri="{FF2B5EF4-FFF2-40B4-BE49-F238E27FC236}">
                  <a16:creationId xmlns:a16="http://schemas.microsoft.com/office/drawing/2014/main" id="{DDBED598-985E-4069-9825-E270757841A1}"/>
                </a:ext>
              </a:extLst>
            </p:cNvPr>
            <p:cNvSpPr/>
            <p:nvPr/>
          </p:nvSpPr>
          <p:spPr>
            <a:xfrm>
              <a:off x="6054911" y="5658709"/>
              <a:ext cx="214600" cy="20527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B050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53" name="Connecteur droit avec flèche 14">
              <a:extLst>
                <a:ext uri="{FF2B5EF4-FFF2-40B4-BE49-F238E27FC236}">
                  <a16:creationId xmlns:a16="http://schemas.microsoft.com/office/drawing/2014/main" id="{41D8153F-BA4D-4EF8-9C37-6A13BF227679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6162216" y="4885693"/>
              <a:ext cx="0" cy="773016"/>
            </a:xfrm>
            <a:prstGeom prst="straightConnector1">
              <a:avLst/>
            </a:prstGeom>
            <a:noFill/>
            <a:ln w="6345" cap="flat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54" name="Ellipse 10">
              <a:extLst>
                <a:ext uri="{FF2B5EF4-FFF2-40B4-BE49-F238E27FC236}">
                  <a16:creationId xmlns:a16="http://schemas.microsoft.com/office/drawing/2014/main" id="{82B233BB-D3FB-4C89-A486-322B794DA5E0}"/>
                </a:ext>
              </a:extLst>
            </p:cNvPr>
            <p:cNvSpPr/>
            <p:nvPr/>
          </p:nvSpPr>
          <p:spPr>
            <a:xfrm>
              <a:off x="7503471" y="5657440"/>
              <a:ext cx="214600" cy="20527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B050"/>
            </a:solidFill>
            <a:ln w="12701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55" name="Connecteur droit avec flèche 14">
              <a:extLst>
                <a:ext uri="{FF2B5EF4-FFF2-40B4-BE49-F238E27FC236}">
                  <a16:creationId xmlns:a16="http://schemas.microsoft.com/office/drawing/2014/main" id="{D81C95D8-42D6-4A06-B080-75F7024D64AC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V="1">
              <a:off x="7610771" y="5381236"/>
              <a:ext cx="5" cy="276204"/>
            </a:xfrm>
            <a:prstGeom prst="straightConnector1">
              <a:avLst/>
            </a:prstGeom>
            <a:noFill/>
            <a:ln w="6345" cap="flat">
              <a:solidFill>
                <a:srgbClr val="FF0000"/>
              </a:solidFill>
              <a:prstDash val="solid"/>
              <a:miter/>
              <a:tailEnd type="arrow"/>
            </a:ln>
          </p:spPr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466C1FD-583F-4E9D-A25C-591AD2975C3E}"/>
                </a:ext>
              </a:extLst>
            </p:cNvPr>
            <p:cNvSpPr txBox="1"/>
            <p:nvPr/>
          </p:nvSpPr>
          <p:spPr>
            <a:xfrm>
              <a:off x="7130967" y="5952751"/>
              <a:ext cx="95960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Adhesif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3080755-5B2D-4753-BB72-BEB591DB5AE3}"/>
                </a:ext>
              </a:extLst>
            </p:cNvPr>
            <p:cNvSpPr txBox="1"/>
            <p:nvPr/>
          </p:nvSpPr>
          <p:spPr>
            <a:xfrm>
              <a:off x="5384339" y="5940234"/>
              <a:ext cx="158018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 adhesif</a:t>
              </a:r>
            </a:p>
          </p:txBody>
        </p:sp>
        <p:sp>
          <p:nvSpPr>
            <p:cNvPr id="61" name="ZoneTexte 55">
              <a:extLst>
                <a:ext uri="{FF2B5EF4-FFF2-40B4-BE49-F238E27FC236}">
                  <a16:creationId xmlns:a16="http://schemas.microsoft.com/office/drawing/2014/main" id="{65B17C58-9033-43A6-A95D-A77709986D1D}"/>
                </a:ext>
              </a:extLst>
            </p:cNvPr>
            <p:cNvSpPr txBox="1"/>
            <p:nvPr/>
          </p:nvSpPr>
          <p:spPr>
            <a:xfrm>
              <a:off x="4950768" y="4931094"/>
              <a:ext cx="832177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(c)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D1A58150-455F-B346-BC00-3751F21AC673}"/>
              </a:ext>
            </a:extLst>
          </p:cNvPr>
          <p:cNvSpPr txBox="1"/>
          <p:nvPr/>
        </p:nvSpPr>
        <p:spPr>
          <a:xfrm>
            <a:off x="281148" y="1001511"/>
            <a:ext cx="326034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u="sng" kern="0" dirty="0">
                <a:solidFill>
                  <a:srgbClr val="000000"/>
                </a:solidFill>
              </a:rPr>
              <a:t>Cell automaton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No Lattice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</a:rPr>
              <a:t>Cells are circles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Random Walk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Cells proliferate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Periodic boundary conditions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405AA71-17FC-4A47-B479-C8689C01F731}"/>
              </a:ext>
            </a:extLst>
          </p:cNvPr>
          <p:cNvSpPr txBox="1"/>
          <p:nvPr/>
        </p:nvSpPr>
        <p:spPr>
          <a:xfrm>
            <a:off x="264036" y="3115031"/>
            <a:ext cx="3465094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u="sng" dirty="0">
                <a:solidFill>
                  <a:srgbClr val="000000"/>
                </a:solidFill>
              </a:rPr>
              <a:t>Movement rules :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Step size depends on neighbours number(a)</a:t>
            </a:r>
            <a:endParaRPr lang="en-GB" u="sng" dirty="0">
              <a:solidFill>
                <a:srgbClr val="000000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C42BC34-3525-D84C-949E-CC0EFA4B39A2}"/>
              </a:ext>
            </a:extLst>
          </p:cNvPr>
          <p:cNvSpPr txBox="1"/>
          <p:nvPr/>
        </p:nvSpPr>
        <p:spPr>
          <a:xfrm>
            <a:off x="264036" y="3941022"/>
            <a:ext cx="3532863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</a:rPr>
              <a:t>Can NOT lose neighbours </a:t>
            </a:r>
            <a:r>
              <a:rPr lang="en-GB" kern="0" dirty="0">
                <a:solidFill>
                  <a:srgbClr val="000000"/>
                </a:solidFill>
              </a:rPr>
              <a:t>(b)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Compaction</a:t>
            </a:r>
            <a:r>
              <a:rPr lang="en-GB" kern="0" dirty="0">
                <a:solidFill>
                  <a:srgbClr val="000000"/>
                </a:solidFill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Cells can not overlap entirely</a:t>
            </a:r>
          </a:p>
        </p:txBody>
      </p:sp>
    </p:spTree>
    <p:extLst>
      <p:ext uri="{BB962C8B-B14F-4D97-AF65-F5344CB8AC3E}">
        <p14:creationId xmlns:p14="http://schemas.microsoft.com/office/powerpoint/2010/main" val="30667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4" grpId="0" animBg="1"/>
      <p:bldP spid="51" grpId="0" animBg="1"/>
      <p:bldP spid="57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noFill/>
        </a:ln>
        <a:effectLst/>
      </a:spPr>
      <a:bodyPr wrap="square" rtlCol="0">
        <a:spAutoFit/>
      </a:bodyPr>
      <a:lstStyle>
        <a:defPPr>
          <a:defRPr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10232</TotalTime>
  <Words>1005</Words>
  <Application>Microsoft Macintosh PowerPoint</Application>
  <PresentationFormat>Affichage à l'écran (4:3)</PresentationFormat>
  <Paragraphs>195</Paragraphs>
  <Slides>33</Slides>
  <Notes>4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Helvetica Neue Medium</vt:lpstr>
      <vt:lpstr>Lucida Sans Unicode</vt:lpstr>
      <vt:lpstr>Conception personnalisée</vt:lpstr>
      <vt:lpstr>2_Conception personnalisée</vt:lpstr>
      <vt:lpstr>1_Conception personnalisée</vt:lpstr>
      <vt:lpstr>Modelling in Vitro cancer cells aggregation and in Vivo tumor growth</vt:lpstr>
      <vt:lpstr>Disclaimer</vt:lpstr>
      <vt:lpstr>Survival rate evolution of different cancers</vt:lpstr>
      <vt:lpstr>Typical low-grade glioma evolution</vt:lpstr>
      <vt:lpstr>Outline</vt:lpstr>
      <vt:lpstr>Experimental results</vt:lpstr>
      <vt:lpstr>Experimental results</vt:lpstr>
      <vt:lpstr>Our Objective</vt:lpstr>
      <vt:lpstr>Our Model</vt:lpstr>
      <vt:lpstr>Qualitative comparison</vt:lpstr>
      <vt:lpstr>Qualitative comparison</vt:lpstr>
      <vt:lpstr>Qualitative comparison</vt:lpstr>
      <vt:lpstr>Quantitative Comparison</vt:lpstr>
      <vt:lpstr>Smoluchowski equations : an aggregation model</vt:lpstr>
      <vt:lpstr>Smoluchowski equations : an aggregation model</vt:lpstr>
      <vt:lpstr>Smoluchowski equations : an aggregation model</vt:lpstr>
      <vt:lpstr>Another cell line : U87</vt:lpstr>
      <vt:lpstr>Quantitative : Number of aggregates and Area</vt:lpstr>
      <vt:lpstr>To summarize :</vt:lpstr>
      <vt:lpstr>In Vivo model : tumour growth clinical data</vt:lpstr>
      <vt:lpstr>Radiotherapy effect : clinical data </vt:lpstr>
      <vt:lpstr>Radiotherapy effect : clinical data </vt:lpstr>
      <vt:lpstr>Radiotherapy effect model (qualitative results)</vt:lpstr>
      <vt:lpstr>Radiotherapy, tumour growth : quantitative results ?</vt:lpstr>
      <vt:lpstr>Thank you for your attention</vt:lpstr>
      <vt:lpstr>Our Model : Proliferation rule</vt:lpstr>
      <vt:lpstr>Our Model : Compaction rule</vt:lpstr>
      <vt:lpstr>Why compaction ?</vt:lpstr>
      <vt:lpstr>Why compaction ?</vt:lpstr>
      <vt:lpstr>Why compaction ?</vt:lpstr>
      <vt:lpstr>Why compaction ?</vt:lpstr>
      <vt:lpstr>Low-grade Gliomas growth</vt:lpstr>
      <vt:lpstr>Low-grade glioma : diffusion-proliferation equation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Cafe_croissant_mythes&amp;realite</dc:title>
  <dc:creator>Léo Adenis</dc:creator>
  <cp:lastModifiedBy>Léo Adenis</cp:lastModifiedBy>
  <cp:revision>282</cp:revision>
  <cp:lastPrinted>2018-09-26T17:32:23Z</cp:lastPrinted>
  <dcterms:created xsi:type="dcterms:W3CDTF">2014-01-21T08:53:22Z</dcterms:created>
  <dcterms:modified xsi:type="dcterms:W3CDTF">2018-09-26T17:33:20Z</dcterms:modified>
</cp:coreProperties>
</file>