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78" r:id="rId3"/>
    <p:sldId id="267" r:id="rId4"/>
    <p:sldId id="277" r:id="rId5"/>
    <p:sldId id="288" r:id="rId6"/>
    <p:sldId id="258" r:id="rId7"/>
    <p:sldId id="262" r:id="rId8"/>
    <p:sldId id="263" r:id="rId9"/>
    <p:sldId id="290" r:id="rId10"/>
    <p:sldId id="264" r:id="rId11"/>
    <p:sldId id="273" r:id="rId12"/>
    <p:sldId id="297" r:id="rId13"/>
    <p:sldId id="265" r:id="rId14"/>
    <p:sldId id="266" r:id="rId15"/>
    <p:sldId id="268" r:id="rId16"/>
    <p:sldId id="280" r:id="rId17"/>
    <p:sldId id="283" r:id="rId18"/>
    <p:sldId id="285" r:id="rId19"/>
    <p:sldId id="286" r:id="rId20"/>
    <p:sldId id="298" r:id="rId21"/>
    <p:sldId id="304" r:id="rId22"/>
    <p:sldId id="306" r:id="rId23"/>
    <p:sldId id="305" r:id="rId24"/>
    <p:sldId id="279" r:id="rId25"/>
    <p:sldId id="300" r:id="rId26"/>
    <p:sldId id="303" r:id="rId27"/>
    <p:sldId id="301" r:id="rId28"/>
    <p:sldId id="302" r:id="rId29"/>
    <p:sldId id="307" r:id="rId3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914006FC-F0FB-4071-AB5E-ABE46C9086A6}">
          <p14:sldIdLst>
            <p14:sldId id="256"/>
            <p14:sldId id="278"/>
            <p14:sldId id="267"/>
            <p14:sldId id="277"/>
            <p14:sldId id="288"/>
            <p14:sldId id="258"/>
          </p14:sldIdLst>
        </p14:section>
        <p14:section name="Section sans titre" id="{8153903B-D757-42CE-88B2-C16F76EE312D}">
          <p14:sldIdLst>
            <p14:sldId id="262"/>
            <p14:sldId id="263"/>
            <p14:sldId id="290"/>
            <p14:sldId id="264"/>
            <p14:sldId id="273"/>
            <p14:sldId id="297"/>
            <p14:sldId id="265"/>
            <p14:sldId id="266"/>
            <p14:sldId id="268"/>
            <p14:sldId id="280"/>
            <p14:sldId id="283"/>
            <p14:sldId id="285"/>
            <p14:sldId id="286"/>
            <p14:sldId id="298"/>
            <p14:sldId id="304"/>
            <p14:sldId id="306"/>
            <p14:sldId id="305"/>
            <p14:sldId id="279"/>
            <p14:sldId id="300"/>
            <p14:sldId id="303"/>
            <p14:sldId id="301"/>
            <p14:sldId id="302"/>
            <p14:sldId id="30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8"/>
    <p:restoredTop sz="94633"/>
  </p:normalViewPr>
  <p:slideViewPr>
    <p:cSldViewPr>
      <p:cViewPr varScale="1">
        <p:scale>
          <a:sx n="184" d="100"/>
          <a:sy n="184" d="100"/>
        </p:scale>
        <p:origin x="2152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A4EED9-AA2D-4001-9E84-6DBB2742C2A7}" type="datetimeFigureOut">
              <a:rPr lang="fr-FR" smtClean="0"/>
              <a:t>28/01/2019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6607C-E16B-4158-A276-AEF6FA6D83D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7736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6607C-E16B-4158-A276-AEF6FA6D83D1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8009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6607C-E16B-4158-A276-AEF6FA6D83D1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5438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6607C-E16B-4158-A276-AEF6FA6D83D1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4681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C1B90-FEEF-4197-A124-C2BBFBD0869F}" type="datetimeFigureOut">
              <a:rPr lang="fr-FR" smtClean="0"/>
              <a:t>28/01/2019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35BC0-B706-40B6-A6A3-C6CECDED946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6300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C1B90-FEEF-4197-A124-C2BBFBD0869F}" type="datetimeFigureOut">
              <a:rPr lang="fr-FR" smtClean="0"/>
              <a:t>28/01/2019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35BC0-B706-40B6-A6A3-C6CECDED946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098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C1B90-FEEF-4197-A124-C2BBFBD0869F}" type="datetimeFigureOut">
              <a:rPr lang="fr-FR" smtClean="0"/>
              <a:t>28/01/2019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35BC0-B706-40B6-A6A3-C6CECDED946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1565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C1B90-FEEF-4197-A124-C2BBFBD0869F}" type="datetimeFigureOut">
              <a:rPr lang="fr-FR" smtClean="0"/>
              <a:t>28/01/2019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35BC0-B706-40B6-A6A3-C6CECDED946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3443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C1B90-FEEF-4197-A124-C2BBFBD0869F}" type="datetimeFigureOut">
              <a:rPr lang="fr-FR" smtClean="0"/>
              <a:t>28/01/2019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35BC0-B706-40B6-A6A3-C6CECDED946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6552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C1B90-FEEF-4197-A124-C2BBFBD0869F}" type="datetimeFigureOut">
              <a:rPr lang="fr-FR" smtClean="0"/>
              <a:t>28/01/2019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35BC0-B706-40B6-A6A3-C6CECDED946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8038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C1B90-FEEF-4197-A124-C2BBFBD0869F}" type="datetimeFigureOut">
              <a:rPr lang="fr-FR" smtClean="0"/>
              <a:t>28/01/2019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35BC0-B706-40B6-A6A3-C6CECDED946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5476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C1B90-FEEF-4197-A124-C2BBFBD0869F}" type="datetimeFigureOut">
              <a:rPr lang="fr-FR" smtClean="0"/>
              <a:t>28/01/2019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35BC0-B706-40B6-A6A3-C6CECDED946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720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C1B90-FEEF-4197-A124-C2BBFBD0869F}" type="datetimeFigureOut">
              <a:rPr lang="fr-FR" smtClean="0"/>
              <a:t>28/01/2019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35BC0-B706-40B6-A6A3-C6CECDED946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4363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C1B90-FEEF-4197-A124-C2BBFBD0869F}" type="datetimeFigureOut">
              <a:rPr lang="fr-FR" smtClean="0"/>
              <a:t>28/01/2019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35BC0-B706-40B6-A6A3-C6CECDED946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7800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C1B90-FEEF-4197-A124-C2BBFBD0869F}" type="datetimeFigureOut">
              <a:rPr lang="fr-FR" smtClean="0"/>
              <a:t>28/01/2019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35BC0-B706-40B6-A6A3-C6CECDED946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1099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C1B90-FEEF-4197-A124-C2BBFBD0869F}" type="datetimeFigureOut">
              <a:rPr lang="fr-FR" smtClean="0"/>
              <a:t>28/01/2019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35BC0-B706-40B6-A6A3-C6CECDED946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1071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3" Type="http://schemas.openxmlformats.org/officeDocument/2006/relationships/image" Target="../media/image1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1.jpg"/><Relationship Id="rId7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0422" y="2276872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 smtClean="0">
                <a:latin typeface="Cambria" panose="02040503050406030204" pitchFamily="18" charset="0"/>
              </a:rPr>
              <a:t>Source RF de </a:t>
            </a:r>
            <a:r>
              <a:rPr lang="fr-FR" sz="4800" dirty="0" err="1" smtClean="0">
                <a:latin typeface="Cambria" panose="02040503050406030204" pitchFamily="18" charset="0"/>
              </a:rPr>
              <a:t>ThomX</a:t>
            </a:r>
            <a:endParaRPr lang="fr-FR" sz="4800" dirty="0" smtClean="0">
              <a:latin typeface="Cambria" panose="02040503050406030204" pitchFamily="18" charset="0"/>
            </a:endParaRPr>
          </a:p>
          <a:p>
            <a:pPr algn="ctr"/>
            <a:r>
              <a:rPr lang="fr-FR" sz="4800" dirty="0" err="1" smtClean="0">
                <a:latin typeface="Cambria" panose="02040503050406030204" pitchFamily="18" charset="0"/>
              </a:rPr>
              <a:t>Linac</a:t>
            </a:r>
            <a:endParaRPr lang="fr-FR" sz="4800" dirty="0" smtClean="0">
              <a:latin typeface="Cambria" panose="02040503050406030204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60648"/>
            <a:ext cx="29845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82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160792"/>
            <a:ext cx="91440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latin typeface="Cambria" panose="02040503050406030204" pitchFamily="18" charset="0"/>
              </a:rPr>
              <a:t>Source RF de </a:t>
            </a:r>
            <a:r>
              <a:rPr lang="fr-FR" sz="4000" dirty="0" err="1" smtClean="0">
                <a:latin typeface="Cambria" panose="02040503050406030204" pitchFamily="18" charset="0"/>
              </a:rPr>
              <a:t>ThomX</a:t>
            </a:r>
            <a:r>
              <a:rPr lang="fr-FR" sz="4000" dirty="0" smtClean="0">
                <a:latin typeface="Cambria" panose="02040503050406030204" pitchFamily="18" charset="0"/>
              </a:rPr>
              <a:t> </a:t>
            </a:r>
            <a:r>
              <a:rPr lang="fr-FR" sz="3200" dirty="0" err="1" smtClean="0">
                <a:latin typeface="Cambria" panose="02040503050406030204" pitchFamily="18" charset="0"/>
              </a:rPr>
              <a:t>Linac</a:t>
            </a:r>
            <a:endParaRPr lang="fr-FR" sz="4000" dirty="0" smtClean="0">
              <a:latin typeface="Cambria" panose="02040503050406030204" pitchFamily="18" charset="0"/>
            </a:endParaRPr>
          </a:p>
          <a:p>
            <a:pPr algn="ctr"/>
            <a:r>
              <a:rPr lang="fr-FR" sz="2800" dirty="0" smtClean="0">
                <a:latin typeface="Cambria" panose="02040503050406030204" pitchFamily="18" charset="0"/>
              </a:rPr>
              <a:t>Composition Modulateur</a:t>
            </a:r>
          </a:p>
          <a:p>
            <a:r>
              <a:rPr lang="fr-FR" sz="4000" dirty="0" smtClean="0">
                <a:latin typeface="Cambria" panose="02040503050406030204" pitchFamily="18" charset="0"/>
              </a:rPr>
              <a:t>Transformateur de l’impulsion</a:t>
            </a:r>
          </a:p>
          <a:p>
            <a:endParaRPr lang="fr-FR" dirty="0">
              <a:latin typeface="Cambria" panose="02040503050406030204" pitchFamily="18" charset="0"/>
            </a:endParaRPr>
          </a:p>
          <a:p>
            <a:r>
              <a:rPr lang="fr-FR" sz="3200" dirty="0" smtClean="0">
                <a:latin typeface="Cambria" panose="02040503050406030204" pitchFamily="18" charset="0"/>
              </a:rPr>
              <a:t>C’est l’élément clé du modulateur</a:t>
            </a:r>
          </a:p>
          <a:p>
            <a:r>
              <a:rPr lang="fr-FR" sz="3200" dirty="0">
                <a:latin typeface="Cambria" panose="02040503050406030204" pitchFamily="18" charset="0"/>
              </a:rPr>
              <a:t>	</a:t>
            </a:r>
            <a:r>
              <a:rPr lang="fr-FR" sz="3200" dirty="0" smtClean="0">
                <a:latin typeface="Cambria" panose="02040503050406030204" pitchFamily="18" charset="0"/>
              </a:rPr>
              <a:t>- Plusieurs bobinages au primaire </a:t>
            </a:r>
          </a:p>
          <a:p>
            <a:r>
              <a:rPr lang="fr-FR" sz="3200" dirty="0">
                <a:latin typeface="Cambria" panose="02040503050406030204" pitchFamily="18" charset="0"/>
              </a:rPr>
              <a:t>	</a:t>
            </a:r>
            <a:r>
              <a:rPr lang="fr-FR" sz="3200" dirty="0" smtClean="0">
                <a:latin typeface="Cambria" panose="02040503050406030204" pitchFamily="18" charset="0"/>
              </a:rPr>
              <a:t>faible inductance et faible tension primaire</a:t>
            </a:r>
          </a:p>
          <a:p>
            <a:endParaRPr lang="fr-FR" sz="3200" dirty="0" smtClean="0"/>
          </a:p>
          <a:p>
            <a:endParaRPr lang="fr-FR" sz="3200" dirty="0"/>
          </a:p>
        </p:txBody>
      </p:sp>
      <p:sp>
        <p:nvSpPr>
          <p:cNvPr id="4" name="Flèche droite 3"/>
          <p:cNvSpPr/>
          <p:nvPr/>
        </p:nvSpPr>
        <p:spPr>
          <a:xfrm>
            <a:off x="7308304" y="2780928"/>
            <a:ext cx="432048" cy="28803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078" y="188226"/>
            <a:ext cx="2984500" cy="635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7366"/>
            <a:ext cx="9144000" cy="343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77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700808"/>
            <a:ext cx="6658904" cy="373432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7084" y="9033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latin typeface="Cambria" panose="02040503050406030204" pitchFamily="18" charset="0"/>
              </a:rPr>
              <a:t>Source RF </a:t>
            </a:r>
            <a:r>
              <a:rPr lang="fr-FR" sz="4000" dirty="0" err="1" smtClean="0">
                <a:latin typeface="Cambria" panose="02040503050406030204" pitchFamily="18" charset="0"/>
              </a:rPr>
              <a:t>Thomx</a:t>
            </a:r>
            <a:r>
              <a:rPr lang="fr-FR" sz="4000" dirty="0" smtClean="0">
                <a:latin typeface="Cambria" panose="02040503050406030204" pitchFamily="18" charset="0"/>
              </a:rPr>
              <a:t> </a:t>
            </a:r>
            <a:r>
              <a:rPr lang="fr-FR" sz="3200" dirty="0" err="1" smtClean="0">
                <a:latin typeface="Cambria" panose="02040503050406030204" pitchFamily="18" charset="0"/>
              </a:rPr>
              <a:t>Linac</a:t>
            </a:r>
            <a:endParaRPr lang="fr-FR" sz="4000" dirty="0" smtClean="0">
              <a:latin typeface="Cambria" panose="02040503050406030204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711" y="163225"/>
            <a:ext cx="29845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6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0778"/>
            <a:ext cx="9144000" cy="513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418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160717"/>
            <a:ext cx="9128478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latin typeface="Cambria" panose="02040503050406030204" pitchFamily="18" charset="0"/>
              </a:rPr>
              <a:t>Source RF de </a:t>
            </a:r>
            <a:r>
              <a:rPr lang="fr-FR" sz="4000" dirty="0" err="1" smtClean="0">
                <a:latin typeface="Cambria" panose="02040503050406030204" pitchFamily="18" charset="0"/>
              </a:rPr>
              <a:t>ThomX</a:t>
            </a:r>
            <a:r>
              <a:rPr lang="fr-FR" sz="4000" dirty="0" smtClean="0">
                <a:latin typeface="Cambria" panose="02040503050406030204" pitchFamily="18" charset="0"/>
              </a:rPr>
              <a:t> </a:t>
            </a:r>
            <a:r>
              <a:rPr lang="fr-FR" sz="3200" dirty="0" err="1" smtClean="0">
                <a:latin typeface="Cambria" panose="02040503050406030204" pitchFamily="18" charset="0"/>
              </a:rPr>
              <a:t>Linac</a:t>
            </a:r>
            <a:endParaRPr lang="fr-FR" sz="4000" dirty="0" smtClean="0">
              <a:latin typeface="Cambria" panose="02040503050406030204" pitchFamily="18" charset="0"/>
            </a:endParaRPr>
          </a:p>
          <a:p>
            <a:pPr algn="ctr"/>
            <a:r>
              <a:rPr lang="fr-FR" sz="2800" dirty="0" smtClean="0">
                <a:latin typeface="Cambria" panose="02040503050406030204" pitchFamily="18" charset="0"/>
              </a:rPr>
              <a:t>Composition Modulateur</a:t>
            </a:r>
          </a:p>
          <a:p>
            <a:r>
              <a:rPr lang="fr-FR" sz="4000" dirty="0" smtClean="0">
                <a:latin typeface="Cambria" panose="02040503050406030204" pitchFamily="18" charset="0"/>
              </a:rPr>
              <a:t>Systèmes Auxiliaires:</a:t>
            </a:r>
          </a:p>
          <a:p>
            <a:r>
              <a:rPr lang="fr-FR" sz="4000" dirty="0" smtClean="0">
                <a:latin typeface="Cambria" panose="02040503050406030204" pitchFamily="18" charset="0"/>
              </a:rPr>
              <a:t>-Timing et déclenchement</a:t>
            </a:r>
          </a:p>
          <a:p>
            <a:r>
              <a:rPr lang="fr-FR" sz="4000" dirty="0">
                <a:latin typeface="Cambria" panose="02040503050406030204" pitchFamily="18" charset="0"/>
              </a:rPr>
              <a:t>	</a:t>
            </a:r>
            <a:r>
              <a:rPr lang="fr-FR" sz="2800" dirty="0" smtClean="0">
                <a:latin typeface="Cambria" panose="02040503050406030204" pitchFamily="18" charset="0"/>
              </a:rPr>
              <a:t>Générateur interne/externe </a:t>
            </a:r>
          </a:p>
          <a:p>
            <a:r>
              <a:rPr lang="fr-FR" sz="2800" dirty="0">
                <a:latin typeface="Cambria" panose="02040503050406030204" pitchFamily="18" charset="0"/>
              </a:rPr>
              <a:t>	</a:t>
            </a:r>
            <a:r>
              <a:rPr lang="fr-FR" sz="2800" dirty="0" smtClean="0">
                <a:latin typeface="Cambria" panose="02040503050406030204" pitchFamily="18" charset="0"/>
              </a:rPr>
              <a:t>Distribution par fibre optique </a:t>
            </a:r>
            <a:endParaRPr lang="fr-FR" sz="3200" dirty="0" smtClean="0">
              <a:latin typeface="Cambria" panose="02040503050406030204" pitchFamily="18" charset="0"/>
            </a:endParaRPr>
          </a:p>
          <a:p>
            <a:r>
              <a:rPr lang="fr-FR" sz="4000" dirty="0" smtClean="0">
                <a:latin typeface="Cambria" panose="02040503050406030204" pitchFamily="18" charset="0"/>
              </a:rPr>
              <a:t>-Sécurités et Mesures</a:t>
            </a:r>
          </a:p>
          <a:p>
            <a:r>
              <a:rPr lang="fr-FR" sz="2800" dirty="0">
                <a:latin typeface="Cambria" panose="02040503050406030204" pitchFamily="18" charset="0"/>
              </a:rPr>
              <a:t>	</a:t>
            </a:r>
            <a:r>
              <a:rPr lang="fr-FR" sz="2800" dirty="0" smtClean="0">
                <a:latin typeface="Cambria" panose="02040503050406030204" pitchFamily="18" charset="0"/>
              </a:rPr>
              <a:t>Dynamique: Protection surintensité; surtension</a:t>
            </a:r>
          </a:p>
          <a:p>
            <a:r>
              <a:rPr lang="fr-FR" sz="2800" dirty="0">
                <a:latin typeface="Cambria" panose="02040503050406030204" pitchFamily="18" charset="0"/>
              </a:rPr>
              <a:t>	</a:t>
            </a:r>
            <a:r>
              <a:rPr lang="fr-FR" sz="2800" dirty="0" smtClean="0">
                <a:latin typeface="Cambria" panose="02040503050406030204" pitchFamily="18" charset="0"/>
              </a:rPr>
              <a:t>Statique: Refroidissement; Accès; Radioprotection</a:t>
            </a:r>
          </a:p>
          <a:p>
            <a:r>
              <a:rPr lang="fr-FR" sz="2800" dirty="0">
                <a:latin typeface="Cambria" panose="02040503050406030204" pitchFamily="18" charset="0"/>
              </a:rPr>
              <a:t>	</a:t>
            </a:r>
            <a:r>
              <a:rPr lang="fr-FR" sz="2800" dirty="0" smtClean="0">
                <a:latin typeface="Cambria" panose="02040503050406030204" pitchFamily="18" charset="0"/>
              </a:rPr>
              <a:t>Demande extérieure; etc…</a:t>
            </a:r>
          </a:p>
          <a:p>
            <a:r>
              <a:rPr lang="fr-FR" sz="4000" dirty="0" smtClean="0">
                <a:latin typeface="Cambria" panose="02040503050406030204" pitchFamily="18" charset="0"/>
              </a:rPr>
              <a:t>-Système de </a:t>
            </a:r>
            <a:r>
              <a:rPr lang="fr-FR" sz="4000" dirty="0" err="1" smtClean="0">
                <a:latin typeface="Cambria" panose="02040503050406030204" pitchFamily="18" charset="0"/>
              </a:rPr>
              <a:t>Cle</a:t>
            </a:r>
            <a:r>
              <a:rPr lang="fr-FR" sz="4000" dirty="0" smtClean="0">
                <a:latin typeface="Cambria" panose="02040503050406030204" pitchFamily="18" charset="0"/>
              </a:rPr>
              <a:t>/Cde</a:t>
            </a:r>
          </a:p>
          <a:p>
            <a:r>
              <a:rPr lang="fr-FR" sz="4000" dirty="0">
                <a:latin typeface="Cambria" panose="02040503050406030204" pitchFamily="18" charset="0"/>
              </a:rPr>
              <a:t>	</a:t>
            </a:r>
            <a:r>
              <a:rPr lang="fr-FR" sz="2800" dirty="0" smtClean="0">
                <a:latin typeface="Cambria" panose="02040503050406030204" pitchFamily="18" charset="0"/>
              </a:rPr>
              <a:t>Local et à distance </a:t>
            </a:r>
            <a:endParaRPr lang="fr-FR" sz="4000" dirty="0" smtClean="0">
              <a:latin typeface="Cambria" panose="02040503050406030204" pitchFamily="18" charset="0"/>
            </a:endParaRPr>
          </a:p>
          <a:p>
            <a:endParaRPr lang="fr-FR" sz="4000" dirty="0"/>
          </a:p>
        </p:txBody>
      </p:sp>
      <p:sp>
        <p:nvSpPr>
          <p:cNvPr id="3" name="Flèche droite 2"/>
          <p:cNvSpPr/>
          <p:nvPr/>
        </p:nvSpPr>
        <p:spPr>
          <a:xfrm>
            <a:off x="6228184" y="3178106"/>
            <a:ext cx="432048" cy="28803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6804248" y="3060512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Cambria" panose="02040503050406030204" pitchFamily="18" charset="0"/>
              </a:rPr>
              <a:t>Modules</a:t>
            </a:r>
            <a:endParaRPr lang="fr-FR" sz="2800" dirty="0">
              <a:latin typeface="Cambria" panose="02040503050406030204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365" y="160717"/>
            <a:ext cx="29845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63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160717"/>
            <a:ext cx="9128478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latin typeface="Cambria" panose="02040503050406030204" pitchFamily="18" charset="0"/>
              </a:rPr>
              <a:t>Source RF de </a:t>
            </a:r>
            <a:r>
              <a:rPr lang="fr-FR" sz="4000" dirty="0" err="1" smtClean="0">
                <a:latin typeface="Cambria" panose="02040503050406030204" pitchFamily="18" charset="0"/>
              </a:rPr>
              <a:t>ThomX</a:t>
            </a:r>
            <a:r>
              <a:rPr lang="fr-FR" sz="4000" dirty="0" smtClean="0">
                <a:latin typeface="Cambria" panose="02040503050406030204" pitchFamily="18" charset="0"/>
              </a:rPr>
              <a:t> </a:t>
            </a:r>
            <a:r>
              <a:rPr lang="fr-FR" sz="3200" dirty="0" err="1" smtClean="0">
                <a:latin typeface="Cambria" panose="02040503050406030204" pitchFamily="18" charset="0"/>
              </a:rPr>
              <a:t>Linac</a:t>
            </a:r>
            <a:endParaRPr lang="fr-FR" sz="4000" dirty="0" smtClean="0">
              <a:latin typeface="Cambria" panose="02040503050406030204" pitchFamily="18" charset="0"/>
            </a:endParaRPr>
          </a:p>
          <a:p>
            <a:pPr algn="ctr"/>
            <a:r>
              <a:rPr lang="fr-FR" sz="2800" dirty="0" smtClean="0">
                <a:latin typeface="Cambria" panose="02040503050406030204" pitchFamily="18" charset="0"/>
              </a:rPr>
              <a:t>Composition Modulateur</a:t>
            </a:r>
          </a:p>
          <a:p>
            <a:r>
              <a:rPr lang="fr-FR" sz="4000" dirty="0" smtClean="0">
                <a:latin typeface="Cambria" panose="02040503050406030204" pitchFamily="18" charset="0"/>
              </a:rPr>
              <a:t>Systèmes Auxiliaires Klystron:</a:t>
            </a:r>
          </a:p>
          <a:p>
            <a:r>
              <a:rPr lang="fr-FR" sz="4000" dirty="0" smtClean="0">
                <a:latin typeface="Cambria" panose="02040503050406030204" pitchFamily="18" charset="0"/>
              </a:rPr>
              <a:t>-Alimentation Chauffage </a:t>
            </a:r>
          </a:p>
          <a:p>
            <a:r>
              <a:rPr lang="fr-FR" sz="4000" dirty="0">
                <a:latin typeface="Cambria" panose="02040503050406030204" pitchFamily="18" charset="0"/>
              </a:rPr>
              <a:t>	</a:t>
            </a:r>
            <a:r>
              <a:rPr lang="fr-FR" sz="2800" dirty="0" smtClean="0">
                <a:latin typeface="Cambria" panose="02040503050406030204" pitchFamily="18" charset="0"/>
              </a:rPr>
              <a:t>Tension: 20 V	Courant: 20 A</a:t>
            </a:r>
            <a:endParaRPr lang="fr-FR" sz="4000" dirty="0" smtClean="0">
              <a:latin typeface="Cambria" panose="02040503050406030204" pitchFamily="18" charset="0"/>
            </a:endParaRPr>
          </a:p>
          <a:p>
            <a:r>
              <a:rPr lang="fr-FR" sz="4000" dirty="0" smtClean="0">
                <a:latin typeface="Cambria" panose="02040503050406030204" pitchFamily="18" charset="0"/>
              </a:rPr>
              <a:t>-Alimentations Focalisateur </a:t>
            </a:r>
          </a:p>
          <a:p>
            <a:r>
              <a:rPr lang="fr-FR" sz="2800" dirty="0">
                <a:latin typeface="Cambria" panose="02040503050406030204" pitchFamily="18" charset="0"/>
              </a:rPr>
              <a:t>	2</a:t>
            </a:r>
            <a:r>
              <a:rPr lang="fr-FR" sz="2800" dirty="0" smtClean="0">
                <a:latin typeface="Cambria" panose="02040503050406030204" pitchFamily="18" charset="0"/>
              </a:rPr>
              <a:t> alims pour 6 bobines de focalisation</a:t>
            </a:r>
          </a:p>
          <a:p>
            <a:r>
              <a:rPr lang="fr-FR" sz="4000" dirty="0" smtClean="0">
                <a:latin typeface="Cambria" panose="02040503050406030204" pitchFamily="18" charset="0"/>
              </a:rPr>
              <a:t>-Alimentation RF</a:t>
            </a:r>
          </a:p>
          <a:p>
            <a:r>
              <a:rPr lang="fr-FR" sz="2800" dirty="0">
                <a:latin typeface="Cambria" panose="02040503050406030204" pitchFamily="18" charset="0"/>
              </a:rPr>
              <a:t>	</a:t>
            </a:r>
            <a:r>
              <a:rPr lang="fr-FR" sz="2800" dirty="0" smtClean="0">
                <a:latin typeface="Cambria" panose="02040503050406030204" pitchFamily="18" charset="0"/>
              </a:rPr>
              <a:t>Ampli 600 W  3 </a:t>
            </a:r>
            <a:r>
              <a:rPr lang="fr-FR" sz="2800" dirty="0" err="1" smtClean="0">
                <a:latin typeface="Cambria" panose="02040503050406030204" pitchFamily="18" charset="0"/>
              </a:rPr>
              <a:t>Ghz</a:t>
            </a:r>
            <a:r>
              <a:rPr lang="fr-FR" sz="2800" dirty="0" smtClean="0">
                <a:latin typeface="Cambria" panose="02040503050406030204" pitchFamily="18" charset="0"/>
              </a:rPr>
              <a:t> </a:t>
            </a:r>
          </a:p>
          <a:p>
            <a:r>
              <a:rPr lang="fr-FR" sz="4000" dirty="0" smtClean="0">
                <a:latin typeface="Cambria" panose="02040503050406030204" pitchFamily="18" charset="0"/>
              </a:rPr>
              <a:t>-Alimentation Vide </a:t>
            </a:r>
            <a:r>
              <a:rPr lang="fr-FR" sz="4000" dirty="0" err="1" smtClean="0">
                <a:latin typeface="Cambria" panose="02040503050406030204" pitchFamily="18" charset="0"/>
              </a:rPr>
              <a:t>Klyston</a:t>
            </a:r>
            <a:endParaRPr lang="fr-FR" sz="4000" dirty="0" smtClean="0">
              <a:latin typeface="Cambria" panose="02040503050406030204" pitchFamily="18" charset="0"/>
            </a:endParaRPr>
          </a:p>
          <a:p>
            <a:r>
              <a:rPr lang="fr-FR" sz="4000" dirty="0">
                <a:latin typeface="Cambria" panose="02040503050406030204" pitchFamily="18" charset="0"/>
              </a:rPr>
              <a:t>	</a:t>
            </a:r>
            <a:r>
              <a:rPr lang="fr-FR" sz="2800" dirty="0" smtClean="0">
                <a:latin typeface="Cambria" panose="02040503050406030204" pitchFamily="18" charset="0"/>
              </a:rPr>
              <a:t>Tension: 3,5 kV		Courant: 1 mA</a:t>
            </a:r>
            <a:endParaRPr lang="fr-FR" sz="4000" dirty="0" smtClean="0">
              <a:latin typeface="Cambria" panose="02040503050406030204" pitchFamily="18" charset="0"/>
            </a:endParaRPr>
          </a:p>
          <a:p>
            <a:endParaRPr lang="fr-FR" sz="40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60717"/>
            <a:ext cx="29845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06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188640"/>
            <a:ext cx="9144000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latin typeface="Cambria" panose="02040503050406030204" pitchFamily="18" charset="0"/>
              </a:rPr>
              <a:t>Source RF de </a:t>
            </a:r>
            <a:r>
              <a:rPr lang="fr-FR" sz="4000" dirty="0" err="1" smtClean="0">
                <a:latin typeface="Cambria" panose="02040503050406030204" pitchFamily="18" charset="0"/>
              </a:rPr>
              <a:t>ThomX</a:t>
            </a:r>
            <a:r>
              <a:rPr lang="fr-FR" sz="4000" dirty="0" smtClean="0">
                <a:latin typeface="Cambria" panose="02040503050406030204" pitchFamily="18" charset="0"/>
              </a:rPr>
              <a:t> </a:t>
            </a:r>
            <a:r>
              <a:rPr lang="fr-FR" sz="3200" dirty="0" err="1" smtClean="0">
                <a:latin typeface="Cambria" panose="02040503050406030204" pitchFamily="18" charset="0"/>
              </a:rPr>
              <a:t>Linac</a:t>
            </a:r>
            <a:endParaRPr lang="fr-FR" sz="4000" dirty="0" smtClean="0">
              <a:latin typeface="Cambria" panose="02040503050406030204" pitchFamily="18" charset="0"/>
            </a:endParaRPr>
          </a:p>
          <a:p>
            <a:pPr algn="ctr"/>
            <a:r>
              <a:rPr lang="fr-FR" sz="2800" dirty="0" smtClean="0">
                <a:latin typeface="Cambria" panose="02040503050406030204" pitchFamily="18" charset="0"/>
              </a:rPr>
              <a:t>Klystron</a:t>
            </a:r>
          </a:p>
          <a:p>
            <a:r>
              <a:rPr lang="fr-FR" sz="3200" dirty="0" smtClean="0">
                <a:latin typeface="Cambria" panose="02040503050406030204" pitchFamily="18" charset="0"/>
              </a:rPr>
              <a:t>Klystron: Toshiba E37310</a:t>
            </a:r>
          </a:p>
          <a:p>
            <a:r>
              <a:rPr lang="fr-FR" sz="3200" dirty="0" smtClean="0">
                <a:latin typeface="Cambria" panose="02040503050406030204" pitchFamily="18" charset="0"/>
              </a:rPr>
              <a:t>Puissance RF (sortie): 37,5 MW</a:t>
            </a:r>
          </a:p>
          <a:p>
            <a:r>
              <a:rPr lang="fr-FR" sz="3200" dirty="0" smtClean="0">
                <a:latin typeface="Cambria" panose="02040503050406030204" pitchFamily="18" charset="0"/>
              </a:rPr>
              <a:t>Puissance RF (entrée): 325 W</a:t>
            </a:r>
          </a:p>
          <a:p>
            <a:r>
              <a:rPr lang="fr-FR" sz="3200" dirty="0" smtClean="0">
                <a:latin typeface="Cambria" panose="02040503050406030204" pitchFamily="18" charset="0"/>
              </a:rPr>
              <a:t>Tension cathode: 285 kV</a:t>
            </a:r>
          </a:p>
          <a:p>
            <a:r>
              <a:rPr lang="fr-FR" sz="3200" dirty="0" smtClean="0">
                <a:latin typeface="Cambria" panose="02040503050406030204" pitchFamily="18" charset="0"/>
              </a:rPr>
              <a:t>Courant cathode: 308 A</a:t>
            </a:r>
          </a:p>
          <a:p>
            <a:r>
              <a:rPr lang="fr-FR" sz="3200" dirty="0" smtClean="0">
                <a:latin typeface="Cambria" panose="02040503050406030204" pitchFamily="18" charset="0"/>
              </a:rPr>
              <a:t>Courant chauffage cathode: 17 A</a:t>
            </a:r>
          </a:p>
          <a:p>
            <a:r>
              <a:rPr lang="fr-FR" sz="3200" dirty="0" smtClean="0">
                <a:latin typeface="Cambria" panose="02040503050406030204" pitchFamily="18" charset="0"/>
              </a:rPr>
              <a:t>Largeur d’impulsion RF: 4,5 µS</a:t>
            </a:r>
          </a:p>
          <a:p>
            <a:r>
              <a:rPr lang="fr-FR" sz="3200" dirty="0" smtClean="0">
                <a:latin typeface="Cambria" panose="02040503050406030204" pitchFamily="18" charset="0"/>
              </a:rPr>
              <a:t>Taux de répétition: 50 Hz</a:t>
            </a:r>
          </a:p>
          <a:p>
            <a:r>
              <a:rPr lang="fr-FR" sz="3200" dirty="0" err="1" smtClean="0">
                <a:latin typeface="Cambria" panose="02040503050406030204" pitchFamily="18" charset="0"/>
              </a:rPr>
              <a:t>Éfficacité</a:t>
            </a:r>
            <a:r>
              <a:rPr lang="fr-FR" sz="3200" dirty="0" smtClean="0">
                <a:latin typeface="Cambria" panose="02040503050406030204" pitchFamily="18" charset="0"/>
              </a:rPr>
              <a:t>: 42,9 %</a:t>
            </a:r>
          </a:p>
          <a:p>
            <a:r>
              <a:rPr lang="fr-FR" sz="3200" dirty="0" smtClean="0">
                <a:latin typeface="Cambria" panose="02040503050406030204" pitchFamily="18" charset="0"/>
              </a:rPr>
              <a:t>Gain: 50,6 dB</a:t>
            </a:r>
            <a:endParaRPr lang="fr-FR" dirty="0" smtClean="0">
              <a:latin typeface="Cambria" panose="02040503050406030204" pitchFamily="18" charset="0"/>
            </a:endParaRPr>
          </a:p>
          <a:p>
            <a:r>
              <a:rPr lang="fr-FR" sz="3200" dirty="0" err="1" smtClean="0">
                <a:latin typeface="Cambria" panose="02040503050406030204" pitchFamily="18" charset="0"/>
              </a:rPr>
              <a:t>Perveance</a:t>
            </a:r>
            <a:r>
              <a:rPr lang="fr-FR" sz="3200" dirty="0" smtClean="0">
                <a:latin typeface="Cambria" panose="02040503050406030204" pitchFamily="18" charset="0"/>
              </a:rPr>
              <a:t>: 2,02 [µa/v</a:t>
            </a:r>
            <a:endParaRPr lang="fr-FR" sz="3200" dirty="0" smtClean="0"/>
          </a:p>
          <a:p>
            <a:endParaRPr lang="fr-FR" sz="40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88640"/>
            <a:ext cx="2984500" cy="635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687" y="1124744"/>
            <a:ext cx="3024981" cy="100314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923928" y="6093296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3/2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254589" y="6093296"/>
            <a:ext cx="355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]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60197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188640"/>
            <a:ext cx="9144000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latin typeface="Cambria" panose="02040503050406030204" pitchFamily="18" charset="0"/>
              </a:rPr>
              <a:t>Source RF de </a:t>
            </a:r>
            <a:r>
              <a:rPr lang="fr-FR" sz="4000" dirty="0" err="1" smtClean="0">
                <a:latin typeface="Cambria" panose="02040503050406030204" pitchFamily="18" charset="0"/>
              </a:rPr>
              <a:t>ThomX</a:t>
            </a:r>
            <a:r>
              <a:rPr lang="fr-FR" sz="4000" dirty="0" smtClean="0">
                <a:latin typeface="Cambria" panose="02040503050406030204" pitchFamily="18" charset="0"/>
              </a:rPr>
              <a:t> </a:t>
            </a:r>
            <a:r>
              <a:rPr lang="fr-FR" sz="3200" dirty="0" err="1" smtClean="0">
                <a:latin typeface="Cambria" panose="02040503050406030204" pitchFamily="18" charset="0"/>
              </a:rPr>
              <a:t>Linac</a:t>
            </a:r>
            <a:endParaRPr lang="fr-FR" sz="4000" dirty="0" smtClean="0">
              <a:latin typeface="Cambria" panose="02040503050406030204" pitchFamily="18" charset="0"/>
            </a:endParaRPr>
          </a:p>
          <a:p>
            <a:pPr algn="ctr"/>
            <a:r>
              <a:rPr lang="fr-FR" dirty="0" smtClean="0">
                <a:latin typeface="Cambria" panose="02040503050406030204" pitchFamily="18" charset="0"/>
              </a:rPr>
              <a:t>Test en Usine ( FAT )</a:t>
            </a:r>
          </a:p>
          <a:p>
            <a:endParaRPr lang="fr-FR" sz="2400" dirty="0" smtClean="0">
              <a:latin typeface="Cambria" panose="02040503050406030204" pitchFamily="18" charset="0"/>
            </a:endParaRPr>
          </a:p>
          <a:p>
            <a:r>
              <a:rPr lang="fr-FR" sz="2800" dirty="0" smtClean="0">
                <a:latin typeface="Cambria" panose="02040503050406030204" pitchFamily="18" charset="0"/>
              </a:rPr>
              <a:t>Période du Test: du 15 au 16 déc. 2016</a:t>
            </a:r>
          </a:p>
          <a:p>
            <a:r>
              <a:rPr lang="fr-FR" sz="2800" dirty="0" smtClean="0">
                <a:latin typeface="Cambria" panose="02040503050406030204" pitchFamily="18" charset="0"/>
              </a:rPr>
              <a:t>Lieu: sur le site de SCANDINOVA à Uppsala- Suède</a:t>
            </a:r>
          </a:p>
          <a:p>
            <a:r>
              <a:rPr lang="fr-FR" sz="2800" dirty="0" smtClean="0">
                <a:latin typeface="Cambria" panose="02040503050406030204" pitchFamily="18" charset="0"/>
              </a:rPr>
              <a:t>Composantes du test:</a:t>
            </a:r>
          </a:p>
          <a:p>
            <a:r>
              <a:rPr lang="fr-FR" sz="3200" dirty="0" smtClean="0">
                <a:latin typeface="Cambria" panose="02040503050406030204" pitchFamily="18" charset="0"/>
              </a:rPr>
              <a:t>Éléments de sécurité du matériel</a:t>
            </a:r>
          </a:p>
          <a:p>
            <a:r>
              <a:rPr lang="fr-FR" sz="3200" dirty="0">
                <a:latin typeface="Cambria" panose="02040503050406030204" pitchFamily="18" charset="0"/>
              </a:rPr>
              <a:t>	</a:t>
            </a:r>
            <a:r>
              <a:rPr lang="fr-FR" sz="3200" dirty="0" smtClean="0">
                <a:latin typeface="Cambria" panose="02040503050406030204" pitchFamily="18" charset="0"/>
              </a:rPr>
              <a:t>surintensité; dépassement valeurs limites </a:t>
            </a:r>
          </a:p>
          <a:p>
            <a:r>
              <a:rPr lang="fr-FR" sz="3200" dirty="0" smtClean="0">
                <a:latin typeface="Cambria" panose="02040503050406030204" pitchFamily="18" charset="0"/>
              </a:rPr>
              <a:t>Éléments de sécurité externes demandés</a:t>
            </a:r>
          </a:p>
          <a:p>
            <a:r>
              <a:rPr lang="fr-FR" sz="3200" dirty="0">
                <a:latin typeface="Cambria" panose="02040503050406030204" pitchFamily="18" charset="0"/>
              </a:rPr>
              <a:t>	</a:t>
            </a:r>
            <a:r>
              <a:rPr lang="fr-FR" sz="3200" dirty="0" smtClean="0">
                <a:latin typeface="Cambria" panose="02040503050406030204" pitchFamily="18" charset="0"/>
              </a:rPr>
              <a:t>personnel; radioprotection; arrêt d’urgence</a:t>
            </a:r>
          </a:p>
          <a:p>
            <a:r>
              <a:rPr lang="fr-FR" sz="3200" dirty="0" smtClean="0">
                <a:latin typeface="Cambria" panose="02040503050406030204" pitchFamily="18" charset="0"/>
              </a:rPr>
              <a:t>Stabilité de l’impulsion modulateur</a:t>
            </a:r>
          </a:p>
          <a:p>
            <a:r>
              <a:rPr lang="fr-FR" sz="3200" dirty="0">
                <a:latin typeface="Cambria" panose="02040503050406030204" pitchFamily="18" charset="0"/>
              </a:rPr>
              <a:t>	</a:t>
            </a:r>
            <a:r>
              <a:rPr lang="fr-FR" sz="3200" dirty="0" smtClean="0">
                <a:latin typeface="Cambria" panose="02040503050406030204" pitchFamily="18" charset="0"/>
              </a:rPr>
              <a:t>court terme et long terme</a:t>
            </a:r>
          </a:p>
          <a:p>
            <a:r>
              <a:rPr lang="fr-FR" sz="3200" dirty="0" smtClean="0">
                <a:latin typeface="Cambria" panose="02040503050406030204" pitchFamily="18" charset="0"/>
              </a:rPr>
              <a:t>Vérification des caractéristiques de l’impulsion</a:t>
            </a:r>
          </a:p>
          <a:p>
            <a:r>
              <a:rPr lang="fr-FR" sz="3200" dirty="0" smtClean="0">
                <a:latin typeface="Cambria" panose="02040503050406030204" pitchFamily="18" charset="0"/>
              </a:rPr>
              <a:t>Fonctionnement longue durée: 8 heures</a:t>
            </a:r>
          </a:p>
          <a:p>
            <a:endParaRPr lang="fr-FR" sz="3200" dirty="0" smtClean="0"/>
          </a:p>
          <a:p>
            <a:endParaRPr lang="fr-FR" sz="32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988" y="201580"/>
            <a:ext cx="29845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17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988" y="201580"/>
            <a:ext cx="2984500" cy="635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3" y="3118970"/>
            <a:ext cx="4608512" cy="346764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992" y="3175158"/>
            <a:ext cx="4493008" cy="357249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7084" y="9033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latin typeface="Cambria" panose="02040503050406030204" pitchFamily="18" charset="0"/>
              </a:rPr>
              <a:t>Source RF </a:t>
            </a:r>
            <a:r>
              <a:rPr lang="fr-FR" sz="4000" dirty="0" err="1" smtClean="0">
                <a:latin typeface="Cambria" panose="02040503050406030204" pitchFamily="18" charset="0"/>
              </a:rPr>
              <a:t>Thomx</a:t>
            </a:r>
            <a:r>
              <a:rPr lang="fr-FR" sz="4000" dirty="0" smtClean="0">
                <a:latin typeface="Cambria" panose="02040503050406030204" pitchFamily="18" charset="0"/>
              </a:rPr>
              <a:t> </a:t>
            </a:r>
            <a:r>
              <a:rPr lang="fr-FR" sz="3200" dirty="0" err="1" smtClean="0">
                <a:latin typeface="Cambria" panose="02040503050406030204" pitchFamily="18" charset="0"/>
              </a:rPr>
              <a:t>Linac</a:t>
            </a:r>
            <a:endParaRPr lang="fr-FR" sz="4000" dirty="0" smtClean="0">
              <a:latin typeface="Cambria" panose="0204050305040603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992" y="1179978"/>
            <a:ext cx="89575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latin typeface="Cambria" panose="02040503050406030204" pitchFamily="18" charset="0"/>
              </a:rPr>
              <a:t>Tension </a:t>
            </a:r>
            <a:r>
              <a:rPr lang="fr-FR" sz="2400" dirty="0" smtClean="0">
                <a:latin typeface="Cambria" panose="02040503050406030204" pitchFamily="18" charset="0"/>
              </a:rPr>
              <a:t>Crête: 275,4 kV		Courant Crête: 292 </a:t>
            </a:r>
            <a:r>
              <a:rPr lang="fr-FR" sz="2400" dirty="0">
                <a:latin typeface="Cambria" panose="02040503050406030204" pitchFamily="18" charset="0"/>
              </a:rPr>
              <a:t>A</a:t>
            </a:r>
          </a:p>
          <a:p>
            <a:r>
              <a:rPr lang="fr-FR" sz="2400" dirty="0">
                <a:latin typeface="Cambria" panose="02040503050406030204" pitchFamily="18" charset="0"/>
              </a:rPr>
              <a:t>Puissance </a:t>
            </a:r>
            <a:r>
              <a:rPr lang="fr-FR" sz="2400" dirty="0" smtClean="0">
                <a:latin typeface="Cambria" panose="02040503050406030204" pitchFamily="18" charset="0"/>
              </a:rPr>
              <a:t>Crête: 80 MW		Puissance moyenne: 26,5 kW</a:t>
            </a:r>
            <a:endParaRPr lang="fr-FR" sz="2400" dirty="0">
              <a:latin typeface="Cambria" panose="02040503050406030204" pitchFamily="18" charset="0"/>
            </a:endParaRPr>
          </a:p>
          <a:p>
            <a:r>
              <a:rPr lang="fr-FR" sz="2400" dirty="0">
                <a:latin typeface="Cambria" panose="02040503050406030204" pitchFamily="18" charset="0"/>
              </a:rPr>
              <a:t>Largeur d’impulsion: 6,2 </a:t>
            </a:r>
            <a:r>
              <a:rPr lang="fr-FR" sz="2400" dirty="0" smtClean="0">
                <a:latin typeface="Cambria" panose="02040503050406030204" pitchFamily="18" charset="0"/>
              </a:rPr>
              <a:t>µS		Ondulation au sommet: 1,2 %</a:t>
            </a:r>
            <a:endParaRPr lang="fr-FR" sz="2400" dirty="0">
              <a:latin typeface="Cambria" panose="02040503050406030204" pitchFamily="18" charset="0"/>
            </a:endParaRPr>
          </a:p>
          <a:p>
            <a:r>
              <a:rPr lang="fr-FR" sz="2400" dirty="0" smtClean="0">
                <a:latin typeface="Cambria" panose="02040503050406030204" pitchFamily="18" charset="0"/>
              </a:rPr>
              <a:t>Pulse stabilité: 0,2 %			</a:t>
            </a:r>
            <a:r>
              <a:rPr lang="fr-FR" sz="2400" dirty="0" err="1" smtClean="0">
                <a:latin typeface="Cambria" panose="02040503050406030204" pitchFamily="18" charset="0"/>
              </a:rPr>
              <a:t>Jitter</a:t>
            </a:r>
            <a:r>
              <a:rPr lang="fr-FR" sz="2400" dirty="0" smtClean="0">
                <a:latin typeface="Cambria" panose="02040503050406030204" pitchFamily="18" charset="0"/>
              </a:rPr>
              <a:t>: 8 </a:t>
            </a:r>
            <a:r>
              <a:rPr lang="fr-FR" sz="2400" dirty="0" err="1" smtClean="0">
                <a:latin typeface="Cambria" panose="02040503050406030204" pitchFamily="18" charset="0"/>
              </a:rPr>
              <a:t>nS</a:t>
            </a:r>
            <a:r>
              <a:rPr lang="fr-FR" sz="2400" dirty="0" smtClean="0">
                <a:latin typeface="Cambria" panose="02040503050406030204" pitchFamily="18" charset="0"/>
              </a:rPr>
              <a:t>		</a:t>
            </a:r>
          </a:p>
          <a:p>
            <a:r>
              <a:rPr lang="fr-FR" sz="2400" dirty="0" smtClean="0">
                <a:latin typeface="Cambria" panose="02040503050406030204" pitchFamily="18" charset="0"/>
              </a:rPr>
              <a:t>Taux </a:t>
            </a:r>
            <a:r>
              <a:rPr lang="fr-FR" sz="2400" dirty="0">
                <a:latin typeface="Cambria" panose="02040503050406030204" pitchFamily="18" charset="0"/>
              </a:rPr>
              <a:t>de </a:t>
            </a:r>
            <a:r>
              <a:rPr lang="fr-FR" sz="2400" dirty="0" err="1">
                <a:latin typeface="Cambria" panose="02040503050406030204" pitchFamily="18" charset="0"/>
              </a:rPr>
              <a:t>rép</a:t>
            </a:r>
            <a:r>
              <a:rPr lang="fr-FR" sz="2400" dirty="0">
                <a:latin typeface="Cambria" panose="02040503050406030204" pitchFamily="18" charset="0"/>
              </a:rPr>
              <a:t>.: 50 Hz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59832" y="669747"/>
            <a:ext cx="21932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>
                <a:latin typeface="Cambria" panose="02040503050406030204" pitchFamily="18" charset="0"/>
              </a:rPr>
              <a:t>Test en Usine ( FAT )</a:t>
            </a:r>
          </a:p>
        </p:txBody>
      </p:sp>
    </p:spTree>
    <p:extLst>
      <p:ext uri="{BB962C8B-B14F-4D97-AF65-F5344CB8AC3E}">
        <p14:creationId xmlns:p14="http://schemas.microsoft.com/office/powerpoint/2010/main" val="426142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988" y="201580"/>
            <a:ext cx="2984500" cy="6350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7084" y="9033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latin typeface="Cambria" panose="02040503050406030204" pitchFamily="18" charset="0"/>
              </a:rPr>
              <a:t>Source RF </a:t>
            </a:r>
            <a:r>
              <a:rPr lang="fr-FR" sz="4000" dirty="0" err="1" smtClean="0">
                <a:latin typeface="Cambria" panose="02040503050406030204" pitchFamily="18" charset="0"/>
              </a:rPr>
              <a:t>Thomx</a:t>
            </a:r>
            <a:r>
              <a:rPr lang="fr-FR" sz="4000" dirty="0" smtClean="0">
                <a:latin typeface="Cambria" panose="02040503050406030204" pitchFamily="18" charset="0"/>
              </a:rPr>
              <a:t> </a:t>
            </a:r>
            <a:r>
              <a:rPr lang="fr-FR" sz="3200" dirty="0" err="1" smtClean="0">
                <a:latin typeface="Cambria" panose="02040503050406030204" pitchFamily="18" charset="0"/>
              </a:rPr>
              <a:t>Linac</a:t>
            </a:r>
            <a:endParaRPr lang="fr-FR" sz="4000" dirty="0" smtClean="0">
              <a:latin typeface="Cambria" panose="02040503050406030204" pitchFamily="18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165" y="3175158"/>
            <a:ext cx="4518835" cy="33654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5" y="3237264"/>
            <a:ext cx="4464496" cy="330329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347864" y="651914"/>
            <a:ext cx="21932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>
                <a:latin typeface="Cambria" panose="02040503050406030204" pitchFamily="18" charset="0"/>
              </a:rPr>
              <a:t>Test en Usine ( FAT )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96596" y="1772816"/>
            <a:ext cx="87849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Cambria" panose="02040503050406030204" pitchFamily="18" charset="0"/>
              </a:rPr>
              <a:t>Temps de montée: 346 kV/µS</a:t>
            </a:r>
          </a:p>
          <a:p>
            <a:r>
              <a:rPr lang="fr-FR" sz="3200" dirty="0" smtClean="0">
                <a:latin typeface="Cambria" panose="02040503050406030204" pitchFamily="18" charset="0"/>
              </a:rPr>
              <a:t>Temps de descente: 278 kV/µS</a:t>
            </a:r>
            <a:endParaRPr lang="fr-FR" sz="32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57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988" y="201580"/>
            <a:ext cx="2984500" cy="6350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7084" y="9033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latin typeface="Cambria" panose="02040503050406030204" pitchFamily="18" charset="0"/>
              </a:rPr>
              <a:t>Source RF </a:t>
            </a:r>
            <a:r>
              <a:rPr lang="fr-FR" sz="4000" dirty="0" err="1" smtClean="0">
                <a:latin typeface="Cambria" panose="02040503050406030204" pitchFamily="18" charset="0"/>
              </a:rPr>
              <a:t>Thomx</a:t>
            </a:r>
            <a:r>
              <a:rPr lang="fr-FR" sz="4000" dirty="0" smtClean="0">
                <a:latin typeface="Cambria" panose="02040503050406030204" pitchFamily="18" charset="0"/>
              </a:rPr>
              <a:t> </a:t>
            </a:r>
            <a:r>
              <a:rPr lang="fr-FR" sz="3200" dirty="0" err="1" smtClean="0">
                <a:latin typeface="Cambria" panose="02040503050406030204" pitchFamily="18" charset="0"/>
              </a:rPr>
              <a:t>Linac</a:t>
            </a:r>
            <a:endParaRPr lang="fr-FR" sz="4000" dirty="0" smtClean="0">
              <a:latin typeface="Cambria" panose="020405030504060302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47864" y="651914"/>
            <a:ext cx="21932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>
                <a:latin typeface="Cambria" panose="02040503050406030204" pitchFamily="18" charset="0"/>
              </a:rPr>
              <a:t>Test en Usine ( FAT )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67544" y="1582821"/>
            <a:ext cx="87849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Cambria" panose="02040503050406030204" pitchFamily="18" charset="0"/>
              </a:rPr>
              <a:t>Plateau de l’impulsion: 1,2 % </a:t>
            </a:r>
          </a:p>
          <a:p>
            <a:r>
              <a:rPr lang="fr-FR" sz="3200" dirty="0" smtClean="0">
                <a:latin typeface="Cambria" panose="02040503050406030204" pitchFamily="18" charset="0"/>
              </a:rPr>
              <a:t>Plateau durant 1µS: 0,2 %</a:t>
            </a:r>
            <a:endParaRPr lang="fr-FR" sz="3200" dirty="0">
              <a:latin typeface="Cambria" panose="02040503050406030204" pitchFamily="18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93" y="3382561"/>
            <a:ext cx="4471732" cy="322431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135" y="3447138"/>
            <a:ext cx="4536504" cy="316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79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188640"/>
            <a:ext cx="9144000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latin typeface="Cambria" panose="02040503050406030204" pitchFamily="18" charset="0"/>
              </a:rPr>
              <a:t>Source RF de </a:t>
            </a:r>
            <a:r>
              <a:rPr lang="fr-FR" sz="4000" dirty="0" err="1" smtClean="0">
                <a:latin typeface="Cambria" panose="02040503050406030204" pitchFamily="18" charset="0"/>
              </a:rPr>
              <a:t>ThomX</a:t>
            </a:r>
            <a:r>
              <a:rPr lang="fr-FR" sz="4000" dirty="0" smtClean="0">
                <a:latin typeface="Cambria" panose="02040503050406030204" pitchFamily="18" charset="0"/>
              </a:rPr>
              <a:t> </a:t>
            </a:r>
            <a:r>
              <a:rPr lang="fr-FR" sz="3200" dirty="0" err="1" smtClean="0">
                <a:latin typeface="Cambria" panose="02040503050406030204" pitchFamily="18" charset="0"/>
              </a:rPr>
              <a:t>Linac</a:t>
            </a:r>
            <a:endParaRPr lang="fr-FR" sz="4000" dirty="0" smtClean="0">
              <a:latin typeface="Cambria" panose="02040503050406030204" pitchFamily="18" charset="0"/>
            </a:endParaRPr>
          </a:p>
          <a:p>
            <a:r>
              <a:rPr lang="fr-FR" sz="2400" dirty="0">
                <a:latin typeface="Cambria" panose="02040503050406030204" pitchFamily="18" charset="0"/>
              </a:rPr>
              <a:t>		</a:t>
            </a:r>
            <a:endParaRPr lang="fr-FR" sz="2400" dirty="0" smtClean="0">
              <a:latin typeface="Cambria" panose="02040503050406030204" pitchFamily="18" charset="0"/>
            </a:endParaRPr>
          </a:p>
          <a:p>
            <a:pPr algn="ctr"/>
            <a:endParaRPr lang="fr-FR" sz="3200" dirty="0">
              <a:latin typeface="Cambria" panose="02040503050406030204" pitchFamily="18" charset="0"/>
            </a:endParaRPr>
          </a:p>
          <a:p>
            <a:r>
              <a:rPr lang="fr-FR" sz="4000" dirty="0" smtClean="0">
                <a:latin typeface="Cambria" panose="02040503050406030204" pitchFamily="18" charset="0"/>
              </a:rPr>
              <a:t>Modulateur </a:t>
            </a:r>
            <a:r>
              <a:rPr lang="fr-FR" sz="4000" dirty="0">
                <a:latin typeface="Cambria" panose="02040503050406030204" pitchFamily="18" charset="0"/>
              </a:rPr>
              <a:t>/</a:t>
            </a:r>
            <a:r>
              <a:rPr lang="fr-FR" sz="4000" dirty="0" smtClean="0">
                <a:latin typeface="Cambria" panose="02040503050406030204" pitchFamily="18" charset="0"/>
              </a:rPr>
              <a:t> Klystron</a:t>
            </a:r>
          </a:p>
          <a:p>
            <a:r>
              <a:rPr lang="fr-FR" sz="4000" dirty="0" smtClean="0">
                <a:latin typeface="Cambria" panose="02040503050406030204" pitchFamily="18" charset="0"/>
              </a:rPr>
              <a:t>Réalisé par </a:t>
            </a:r>
            <a:r>
              <a:rPr lang="fr-FR" sz="4000" dirty="0" err="1" smtClean="0">
                <a:latin typeface="Cambria" panose="02040503050406030204" pitchFamily="18" charset="0"/>
              </a:rPr>
              <a:t>Scandinova</a:t>
            </a:r>
            <a:endParaRPr lang="fr-FR" sz="4000" dirty="0" smtClean="0">
              <a:latin typeface="Cambria" panose="02040503050406030204" pitchFamily="18" charset="0"/>
            </a:endParaRPr>
          </a:p>
          <a:p>
            <a:r>
              <a:rPr lang="fr-FR" sz="4000" dirty="0" smtClean="0">
                <a:latin typeface="Cambria" panose="02040503050406030204" pitchFamily="18" charset="0"/>
              </a:rPr>
              <a:t>Modulateur + 3 Klystrons </a:t>
            </a:r>
          </a:p>
          <a:p>
            <a:r>
              <a:rPr lang="fr-FR" sz="4000" dirty="0" smtClean="0">
                <a:latin typeface="Cambria" panose="02040503050406030204" pitchFamily="18" charset="0"/>
              </a:rPr>
              <a:t>Recette en usine: 14/12/2016</a:t>
            </a:r>
          </a:p>
          <a:p>
            <a:r>
              <a:rPr lang="fr-FR" sz="4000" dirty="0" smtClean="0">
                <a:latin typeface="Cambria" panose="02040503050406030204" pitchFamily="18" charset="0"/>
              </a:rPr>
              <a:t>Livraison: 16/05/2017</a:t>
            </a:r>
          </a:p>
          <a:p>
            <a:r>
              <a:rPr lang="fr-FR" sz="4000" dirty="0" smtClean="0">
                <a:latin typeface="Cambria" panose="02040503050406030204" pitchFamily="18" charset="0"/>
              </a:rPr>
              <a:t>Recette sur site: </a:t>
            </a:r>
            <a:r>
              <a:rPr lang="fr-FR" sz="4000" dirty="0">
                <a:latin typeface="Cambria" panose="02040503050406030204" pitchFamily="18" charset="0"/>
              </a:rPr>
              <a:t>28/08/2017 </a:t>
            </a:r>
            <a:endParaRPr lang="fr-FR" sz="4000" dirty="0" smtClean="0">
              <a:latin typeface="Cambria" panose="02040503050406030204" pitchFamily="18" charset="0"/>
            </a:endParaRPr>
          </a:p>
          <a:p>
            <a:r>
              <a:rPr lang="fr-FR" sz="4000" dirty="0" smtClean="0">
                <a:latin typeface="Cambria" panose="02040503050406030204" pitchFamily="18" charset="0"/>
              </a:rPr>
              <a:t>Test </a:t>
            </a:r>
            <a:r>
              <a:rPr lang="fr-FR" sz="4000" dirty="0">
                <a:latin typeface="Cambria" panose="02040503050406030204" pitchFamily="18" charset="0"/>
              </a:rPr>
              <a:t>sur </a:t>
            </a:r>
            <a:r>
              <a:rPr lang="fr-FR" sz="4000" dirty="0" smtClean="0">
                <a:latin typeface="Cambria" panose="02040503050406030204" pitchFamily="18" charset="0"/>
              </a:rPr>
              <a:t>site </a:t>
            </a:r>
            <a:r>
              <a:rPr lang="fr-FR" sz="4000" dirty="0" err="1" smtClean="0">
                <a:latin typeface="Cambria" panose="02040503050406030204" pitchFamily="18" charset="0"/>
              </a:rPr>
              <a:t>kly</a:t>
            </a:r>
            <a:r>
              <a:rPr lang="fr-FR" sz="4000" dirty="0" smtClean="0">
                <a:latin typeface="Cambria" panose="02040503050406030204" pitchFamily="18" charset="0"/>
              </a:rPr>
              <a:t>. 2: 9/10/2017 </a:t>
            </a:r>
            <a:endParaRPr lang="fr-FR" sz="4000" dirty="0">
              <a:latin typeface="Cambria" panose="02040503050406030204" pitchFamily="18" charset="0"/>
            </a:endParaRPr>
          </a:p>
          <a:p>
            <a:r>
              <a:rPr lang="fr-FR" sz="4000" dirty="0" smtClean="0">
                <a:latin typeface="Cambria" panose="02040503050406030204" pitchFamily="18" charset="0"/>
              </a:rPr>
              <a:t>Modulateur et 2 Klystrons en fonction</a:t>
            </a:r>
          </a:p>
          <a:p>
            <a:endParaRPr lang="fr-FR" sz="4000" dirty="0" smtClean="0">
              <a:latin typeface="Cambria" panose="02040503050406030204" pitchFamily="18" charset="0"/>
            </a:endParaRPr>
          </a:p>
          <a:p>
            <a:endParaRPr lang="fr-FR" sz="4000" dirty="0" smtClean="0">
              <a:latin typeface="Cambria" panose="02040503050406030204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60648"/>
            <a:ext cx="2984500" cy="635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276872"/>
            <a:ext cx="2326054" cy="57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9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188640"/>
            <a:ext cx="9144000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latin typeface="Cambria" panose="02040503050406030204" pitchFamily="18" charset="0"/>
              </a:rPr>
              <a:t>Source RF de </a:t>
            </a:r>
            <a:r>
              <a:rPr lang="fr-FR" sz="4000" dirty="0" err="1" smtClean="0">
                <a:latin typeface="Cambria" panose="02040503050406030204" pitchFamily="18" charset="0"/>
              </a:rPr>
              <a:t>ThomX</a:t>
            </a:r>
            <a:r>
              <a:rPr lang="fr-FR" sz="4000" dirty="0" smtClean="0">
                <a:latin typeface="Cambria" panose="02040503050406030204" pitchFamily="18" charset="0"/>
              </a:rPr>
              <a:t> </a:t>
            </a:r>
            <a:r>
              <a:rPr lang="fr-FR" sz="3200" dirty="0" err="1" smtClean="0">
                <a:latin typeface="Cambria" panose="02040503050406030204" pitchFamily="18" charset="0"/>
              </a:rPr>
              <a:t>Linac</a:t>
            </a:r>
            <a:endParaRPr lang="fr-FR" sz="4000" dirty="0" smtClean="0">
              <a:latin typeface="Cambria" panose="02040503050406030204" pitchFamily="18" charset="0"/>
            </a:endParaRPr>
          </a:p>
          <a:p>
            <a:pPr algn="ctr"/>
            <a:r>
              <a:rPr lang="fr-FR" dirty="0" smtClean="0">
                <a:latin typeface="Cambria" panose="02040503050406030204" pitchFamily="18" charset="0"/>
              </a:rPr>
              <a:t>Test sur Site ( SAT )</a:t>
            </a:r>
          </a:p>
          <a:p>
            <a:endParaRPr lang="fr-FR" sz="2400" dirty="0" smtClean="0">
              <a:latin typeface="Cambria" panose="02040503050406030204" pitchFamily="18" charset="0"/>
            </a:endParaRPr>
          </a:p>
          <a:p>
            <a:r>
              <a:rPr lang="fr-FR" sz="2800" dirty="0" smtClean="0">
                <a:latin typeface="Cambria" panose="02040503050406030204" pitchFamily="18" charset="0"/>
              </a:rPr>
              <a:t>Période du Test: du 28 </a:t>
            </a:r>
            <a:r>
              <a:rPr lang="fr-FR" sz="2800" dirty="0">
                <a:latin typeface="Cambria" panose="02040503050406030204" pitchFamily="18" charset="0"/>
              </a:rPr>
              <a:t>a</a:t>
            </a:r>
            <a:r>
              <a:rPr lang="fr-FR" sz="2800" dirty="0" smtClean="0">
                <a:latin typeface="Cambria" panose="02040503050406030204" pitchFamily="18" charset="0"/>
              </a:rPr>
              <a:t>oût au 1 sep. 2016</a:t>
            </a:r>
          </a:p>
          <a:p>
            <a:r>
              <a:rPr lang="fr-FR" sz="2800" dirty="0" smtClean="0">
                <a:latin typeface="Cambria" panose="02040503050406030204" pitchFamily="18" charset="0"/>
              </a:rPr>
              <a:t>Lieu: sur le site du THOMX Hall D1</a:t>
            </a:r>
          </a:p>
          <a:p>
            <a:r>
              <a:rPr lang="fr-FR" sz="2800" dirty="0" smtClean="0">
                <a:latin typeface="Cambria" panose="02040503050406030204" pitchFamily="18" charset="0"/>
              </a:rPr>
              <a:t>Composantes du test:</a:t>
            </a:r>
          </a:p>
          <a:p>
            <a:r>
              <a:rPr lang="fr-FR" sz="3200" dirty="0" smtClean="0">
                <a:latin typeface="Cambria" panose="02040503050406030204" pitchFamily="18" charset="0"/>
              </a:rPr>
              <a:t>Éléments de sécurité du matériel</a:t>
            </a:r>
          </a:p>
          <a:p>
            <a:r>
              <a:rPr lang="fr-FR" sz="3200" dirty="0">
                <a:latin typeface="Cambria" panose="02040503050406030204" pitchFamily="18" charset="0"/>
              </a:rPr>
              <a:t>	</a:t>
            </a:r>
            <a:r>
              <a:rPr lang="fr-FR" sz="3200" dirty="0" smtClean="0">
                <a:latin typeface="Cambria" panose="02040503050406030204" pitchFamily="18" charset="0"/>
              </a:rPr>
              <a:t>surintensité; dépassement valeurs limites </a:t>
            </a:r>
          </a:p>
          <a:p>
            <a:r>
              <a:rPr lang="fr-FR" sz="3200" dirty="0" smtClean="0">
                <a:latin typeface="Cambria" panose="02040503050406030204" pitchFamily="18" charset="0"/>
              </a:rPr>
              <a:t>Éléments de sécurité externes demandé</a:t>
            </a:r>
          </a:p>
          <a:p>
            <a:r>
              <a:rPr lang="fr-FR" sz="3200" dirty="0">
                <a:latin typeface="Cambria" panose="02040503050406030204" pitchFamily="18" charset="0"/>
              </a:rPr>
              <a:t>	</a:t>
            </a:r>
            <a:r>
              <a:rPr lang="fr-FR" sz="3200" dirty="0" smtClean="0">
                <a:latin typeface="Cambria" panose="02040503050406030204" pitchFamily="18" charset="0"/>
              </a:rPr>
              <a:t>personnel; radioprotection; arrêt d’urgence</a:t>
            </a:r>
          </a:p>
          <a:p>
            <a:r>
              <a:rPr lang="fr-FR" sz="3200" dirty="0" smtClean="0">
                <a:latin typeface="Cambria" panose="02040503050406030204" pitchFamily="18" charset="0"/>
              </a:rPr>
              <a:t>Fonctionnement du Contrôle/ Commande </a:t>
            </a:r>
          </a:p>
          <a:p>
            <a:r>
              <a:rPr lang="fr-FR" sz="3200" dirty="0" smtClean="0">
                <a:latin typeface="Cambria" panose="02040503050406030204" pitchFamily="18" charset="0"/>
              </a:rPr>
              <a:t>Fonctionnement avec RF</a:t>
            </a:r>
          </a:p>
          <a:p>
            <a:r>
              <a:rPr lang="fr-FR" sz="3200" dirty="0" smtClean="0">
                <a:latin typeface="Cambria" panose="02040503050406030204" pitchFamily="18" charset="0"/>
              </a:rPr>
              <a:t>Vérification des caractéristiques de l’impulsion</a:t>
            </a:r>
          </a:p>
          <a:p>
            <a:r>
              <a:rPr lang="fr-FR" sz="3200" dirty="0" smtClean="0">
                <a:latin typeface="Cambria" panose="02040503050406030204" pitchFamily="18" charset="0"/>
              </a:rPr>
              <a:t>Fonctionnement longue durée: 8 heures</a:t>
            </a:r>
          </a:p>
          <a:p>
            <a:endParaRPr lang="fr-FR" sz="3200" dirty="0" smtClean="0"/>
          </a:p>
          <a:p>
            <a:endParaRPr lang="fr-FR" sz="32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88640"/>
            <a:ext cx="29845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4903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188640"/>
            <a:ext cx="91440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latin typeface="Cambria" panose="02040503050406030204" pitchFamily="18" charset="0"/>
              </a:rPr>
              <a:t>Source RF de </a:t>
            </a:r>
            <a:r>
              <a:rPr lang="fr-FR" sz="4000" dirty="0" err="1" smtClean="0">
                <a:latin typeface="Cambria" panose="02040503050406030204" pitchFamily="18" charset="0"/>
              </a:rPr>
              <a:t>ThomX</a:t>
            </a:r>
            <a:r>
              <a:rPr lang="fr-FR" sz="4000" dirty="0" smtClean="0">
                <a:latin typeface="Cambria" panose="02040503050406030204" pitchFamily="18" charset="0"/>
              </a:rPr>
              <a:t> </a:t>
            </a:r>
            <a:r>
              <a:rPr lang="fr-FR" sz="3200" dirty="0" err="1" smtClean="0">
                <a:latin typeface="Cambria" panose="02040503050406030204" pitchFamily="18" charset="0"/>
              </a:rPr>
              <a:t>Linac</a:t>
            </a:r>
            <a:endParaRPr lang="fr-FR" sz="4000" dirty="0" smtClean="0">
              <a:latin typeface="Cambria" panose="02040503050406030204" pitchFamily="18" charset="0"/>
            </a:endParaRPr>
          </a:p>
          <a:p>
            <a:pPr algn="ctr"/>
            <a:r>
              <a:rPr lang="fr-FR" dirty="0" smtClean="0">
                <a:latin typeface="Cambria" panose="02040503050406030204" pitchFamily="18" charset="0"/>
              </a:rPr>
              <a:t>Test sur Site ( SAT )</a:t>
            </a:r>
          </a:p>
          <a:p>
            <a:endParaRPr lang="fr-FR" sz="3200" dirty="0" smtClean="0"/>
          </a:p>
          <a:p>
            <a:endParaRPr lang="fr-FR" sz="32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88640"/>
            <a:ext cx="2984500" cy="635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76772"/>
            <a:ext cx="8424936" cy="548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2222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188640"/>
            <a:ext cx="91440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latin typeface="Cambria" panose="02040503050406030204" pitchFamily="18" charset="0"/>
              </a:rPr>
              <a:t>Source RF de </a:t>
            </a:r>
            <a:r>
              <a:rPr lang="fr-FR" sz="4000" dirty="0" err="1" smtClean="0">
                <a:latin typeface="Cambria" panose="02040503050406030204" pitchFamily="18" charset="0"/>
              </a:rPr>
              <a:t>ThomX</a:t>
            </a:r>
            <a:r>
              <a:rPr lang="fr-FR" sz="4000" dirty="0" smtClean="0">
                <a:latin typeface="Cambria" panose="02040503050406030204" pitchFamily="18" charset="0"/>
              </a:rPr>
              <a:t> </a:t>
            </a:r>
            <a:r>
              <a:rPr lang="fr-FR" sz="3200" dirty="0" err="1" smtClean="0">
                <a:latin typeface="Cambria" panose="02040503050406030204" pitchFamily="18" charset="0"/>
              </a:rPr>
              <a:t>Linac</a:t>
            </a:r>
            <a:endParaRPr lang="fr-FR" sz="4000" dirty="0" smtClean="0">
              <a:latin typeface="Cambria" panose="02040503050406030204" pitchFamily="18" charset="0"/>
            </a:endParaRPr>
          </a:p>
          <a:p>
            <a:pPr algn="ctr"/>
            <a:r>
              <a:rPr lang="fr-FR" dirty="0" smtClean="0">
                <a:latin typeface="Cambria" panose="02040503050406030204" pitchFamily="18" charset="0"/>
              </a:rPr>
              <a:t>Test sur Site ( SAT )</a:t>
            </a:r>
          </a:p>
          <a:p>
            <a:endParaRPr lang="fr-FR" sz="3200" dirty="0" smtClean="0"/>
          </a:p>
          <a:p>
            <a:endParaRPr lang="fr-FR" sz="32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88640"/>
            <a:ext cx="2984500" cy="635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9144000" cy="55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0376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188640"/>
            <a:ext cx="91440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latin typeface="Cambria" panose="02040503050406030204" pitchFamily="18" charset="0"/>
              </a:rPr>
              <a:t>Source RF de </a:t>
            </a:r>
            <a:r>
              <a:rPr lang="fr-FR" sz="4000" dirty="0" err="1" smtClean="0">
                <a:latin typeface="Cambria" panose="02040503050406030204" pitchFamily="18" charset="0"/>
              </a:rPr>
              <a:t>ThomX</a:t>
            </a:r>
            <a:r>
              <a:rPr lang="fr-FR" sz="4000" dirty="0" smtClean="0">
                <a:latin typeface="Cambria" panose="02040503050406030204" pitchFamily="18" charset="0"/>
              </a:rPr>
              <a:t> </a:t>
            </a:r>
            <a:r>
              <a:rPr lang="fr-FR" sz="3200" dirty="0" err="1" smtClean="0">
                <a:latin typeface="Cambria" panose="02040503050406030204" pitchFamily="18" charset="0"/>
              </a:rPr>
              <a:t>Linac</a:t>
            </a:r>
            <a:endParaRPr lang="fr-FR" sz="4000" dirty="0" smtClean="0">
              <a:latin typeface="Cambria" panose="02040503050406030204" pitchFamily="18" charset="0"/>
            </a:endParaRPr>
          </a:p>
          <a:p>
            <a:pPr algn="ctr"/>
            <a:r>
              <a:rPr lang="fr-FR" dirty="0" smtClean="0">
                <a:latin typeface="Cambria" panose="02040503050406030204" pitchFamily="18" charset="0"/>
              </a:rPr>
              <a:t>Test sur Site ( SAT )</a:t>
            </a:r>
          </a:p>
          <a:p>
            <a:endParaRPr lang="fr-FR" sz="3200" dirty="0" smtClean="0"/>
          </a:p>
          <a:p>
            <a:endParaRPr lang="fr-FR" sz="32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88640"/>
            <a:ext cx="2984500" cy="635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4754"/>
            <a:ext cx="9144000" cy="564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5838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524945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7084" y="9033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latin typeface="Cambria" panose="02040503050406030204" pitchFamily="18" charset="0"/>
              </a:rPr>
              <a:t>Source RF </a:t>
            </a:r>
            <a:r>
              <a:rPr lang="fr-FR" sz="4000" dirty="0" err="1" smtClean="0">
                <a:latin typeface="Cambria" panose="02040503050406030204" pitchFamily="18" charset="0"/>
              </a:rPr>
              <a:t>Thomx</a:t>
            </a:r>
            <a:r>
              <a:rPr lang="fr-FR" sz="4000" dirty="0" smtClean="0">
                <a:latin typeface="Cambria" panose="02040503050406030204" pitchFamily="18" charset="0"/>
              </a:rPr>
              <a:t> </a:t>
            </a:r>
            <a:r>
              <a:rPr lang="fr-FR" sz="3200" dirty="0" err="1" smtClean="0">
                <a:latin typeface="Cambria" panose="02040503050406030204" pitchFamily="18" charset="0"/>
              </a:rPr>
              <a:t>Linac</a:t>
            </a:r>
            <a:endParaRPr lang="fr-FR" sz="4000" dirty="0" smtClean="0">
              <a:latin typeface="Cambria" panose="02040503050406030204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60717"/>
            <a:ext cx="2984500" cy="635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699792" y="692696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Cambria" panose="02040503050406030204" pitchFamily="18" charset="0"/>
              </a:rPr>
              <a:t>Test sur Site (SAT)</a:t>
            </a:r>
            <a:endParaRPr lang="fr-FR" sz="28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3271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988" y="201580"/>
            <a:ext cx="2984500" cy="6350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7084" y="9033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latin typeface="Cambria" panose="02040503050406030204" pitchFamily="18" charset="0"/>
              </a:rPr>
              <a:t>Source RF </a:t>
            </a:r>
            <a:r>
              <a:rPr lang="fr-FR" sz="4000" dirty="0" err="1" smtClean="0">
                <a:latin typeface="Cambria" panose="02040503050406030204" pitchFamily="18" charset="0"/>
              </a:rPr>
              <a:t>Thomx</a:t>
            </a:r>
            <a:r>
              <a:rPr lang="fr-FR" sz="4000" dirty="0" smtClean="0">
                <a:latin typeface="Cambria" panose="02040503050406030204" pitchFamily="18" charset="0"/>
              </a:rPr>
              <a:t> </a:t>
            </a:r>
            <a:r>
              <a:rPr lang="fr-FR" sz="3200" dirty="0" err="1" smtClean="0">
                <a:latin typeface="Cambria" panose="02040503050406030204" pitchFamily="18" charset="0"/>
              </a:rPr>
              <a:t>Linac</a:t>
            </a:r>
            <a:endParaRPr lang="fr-FR" sz="4000" dirty="0" smtClean="0">
              <a:latin typeface="Cambria" panose="0204050305040603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992" y="1179978"/>
            <a:ext cx="89575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latin typeface="Cambria" panose="02040503050406030204" pitchFamily="18" charset="0"/>
              </a:rPr>
              <a:t>Tension </a:t>
            </a:r>
            <a:r>
              <a:rPr lang="fr-FR" sz="2400" dirty="0" smtClean="0">
                <a:latin typeface="Cambria" panose="02040503050406030204" pitchFamily="18" charset="0"/>
              </a:rPr>
              <a:t>Crête: 288 kV		Courant Crête: 316 </a:t>
            </a:r>
            <a:r>
              <a:rPr lang="fr-FR" sz="2400" dirty="0">
                <a:latin typeface="Cambria" panose="02040503050406030204" pitchFamily="18" charset="0"/>
              </a:rPr>
              <a:t>A</a:t>
            </a:r>
          </a:p>
          <a:p>
            <a:r>
              <a:rPr lang="fr-FR" sz="2400" dirty="0">
                <a:latin typeface="Cambria" panose="02040503050406030204" pitchFamily="18" charset="0"/>
              </a:rPr>
              <a:t>Puissance </a:t>
            </a:r>
            <a:r>
              <a:rPr lang="fr-FR" sz="2400" dirty="0" smtClean="0">
                <a:latin typeface="Cambria" panose="02040503050406030204" pitchFamily="18" charset="0"/>
              </a:rPr>
              <a:t>Crête: 91 MW		Puissance moyenne: 29,5 kW</a:t>
            </a:r>
            <a:endParaRPr lang="fr-FR" sz="2400" dirty="0">
              <a:latin typeface="Cambria" panose="02040503050406030204" pitchFamily="18" charset="0"/>
            </a:endParaRPr>
          </a:p>
          <a:p>
            <a:r>
              <a:rPr lang="fr-FR" sz="2400" dirty="0">
                <a:latin typeface="Cambria" panose="02040503050406030204" pitchFamily="18" charset="0"/>
              </a:rPr>
              <a:t>Puissance RF sortie: 37,4 </a:t>
            </a:r>
            <a:r>
              <a:rPr lang="fr-FR" sz="2400" dirty="0" smtClean="0">
                <a:latin typeface="Cambria" panose="02040503050406030204" pitchFamily="18" charset="0"/>
              </a:rPr>
              <a:t>MW</a:t>
            </a:r>
            <a:r>
              <a:rPr lang="fr-FR" sz="2400" dirty="0">
                <a:latin typeface="Cambria" panose="02040503050406030204" pitchFamily="18" charset="0"/>
              </a:rPr>
              <a:t>	</a:t>
            </a:r>
            <a:r>
              <a:rPr lang="fr-FR" sz="2400" dirty="0" smtClean="0">
                <a:latin typeface="Cambria" panose="02040503050406030204" pitchFamily="18" charset="0"/>
              </a:rPr>
              <a:t>Largeur d’impulsion HT: 6,2µS</a:t>
            </a:r>
          </a:p>
          <a:p>
            <a:r>
              <a:rPr lang="fr-FR" sz="2400" dirty="0" smtClean="0">
                <a:latin typeface="Cambria" panose="02040503050406030204" pitchFamily="18" charset="0"/>
              </a:rPr>
              <a:t>Largeur </a:t>
            </a:r>
            <a:r>
              <a:rPr lang="fr-FR" sz="2400" dirty="0">
                <a:latin typeface="Cambria" panose="02040503050406030204" pitchFamily="18" charset="0"/>
              </a:rPr>
              <a:t>d’impulsion </a:t>
            </a:r>
            <a:r>
              <a:rPr lang="fr-FR" sz="2400" dirty="0" smtClean="0">
                <a:latin typeface="Cambria" panose="02040503050406030204" pitchFamily="18" charset="0"/>
              </a:rPr>
              <a:t>RF: 4,5 µS</a:t>
            </a:r>
            <a:r>
              <a:rPr lang="fr-FR" sz="2400" dirty="0">
                <a:latin typeface="Cambria" panose="02040503050406030204" pitchFamily="18" charset="0"/>
              </a:rPr>
              <a:t>	</a:t>
            </a:r>
            <a:r>
              <a:rPr lang="fr-FR" sz="2400" dirty="0" smtClean="0">
                <a:latin typeface="Cambria" panose="02040503050406030204" pitchFamily="18" charset="0"/>
              </a:rPr>
              <a:t>Ondulation au sommet: 1,3 % </a:t>
            </a:r>
          </a:p>
          <a:p>
            <a:r>
              <a:rPr lang="fr-FR" sz="2400" dirty="0" smtClean="0">
                <a:latin typeface="Cambria" panose="02040503050406030204" pitchFamily="18" charset="0"/>
              </a:rPr>
              <a:t>Répétitivité: 0,2 %			Taux </a:t>
            </a:r>
            <a:r>
              <a:rPr lang="fr-FR" sz="2400" dirty="0">
                <a:latin typeface="Cambria" panose="02040503050406030204" pitchFamily="18" charset="0"/>
              </a:rPr>
              <a:t>de </a:t>
            </a:r>
            <a:r>
              <a:rPr lang="fr-FR" sz="2400" dirty="0" err="1">
                <a:latin typeface="Cambria" panose="02040503050406030204" pitchFamily="18" charset="0"/>
              </a:rPr>
              <a:t>rép</a:t>
            </a:r>
            <a:r>
              <a:rPr lang="fr-FR" sz="2400" dirty="0">
                <a:latin typeface="Cambria" panose="02040503050406030204" pitchFamily="18" charset="0"/>
              </a:rPr>
              <a:t>.: 50 Hz</a:t>
            </a:r>
          </a:p>
        </p:txBody>
      </p:sp>
      <p:sp>
        <p:nvSpPr>
          <p:cNvPr id="10" name="Rectangle 9"/>
          <p:cNvSpPr/>
          <p:nvPr/>
        </p:nvSpPr>
        <p:spPr>
          <a:xfrm>
            <a:off x="2619235" y="669747"/>
            <a:ext cx="3074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>
                <a:latin typeface="Cambria" panose="02040503050406030204" pitchFamily="18" charset="0"/>
              </a:rPr>
              <a:t>Test </a:t>
            </a:r>
            <a:r>
              <a:rPr lang="fr-FR" dirty="0" smtClean="0">
                <a:latin typeface="Cambria" panose="02040503050406030204" pitchFamily="18" charset="0"/>
              </a:rPr>
              <a:t>sur site klystron 1( SAT </a:t>
            </a:r>
            <a:r>
              <a:rPr lang="fr-FR" dirty="0">
                <a:latin typeface="Cambria" panose="02040503050406030204" pitchFamily="18" charset="0"/>
              </a:rPr>
              <a:t>)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4" y="3434443"/>
            <a:ext cx="4458936" cy="334420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744" y="3456747"/>
            <a:ext cx="4488160" cy="336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63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6058"/>
            <a:ext cx="4263283" cy="347577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51729"/>
            <a:ext cx="4561525" cy="347577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576" y="3709928"/>
            <a:ext cx="5090601" cy="316835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51520" y="4295467"/>
            <a:ext cx="3096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Cycle de conditionnement RF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523518" y="544522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Temps de montée</a:t>
            </a:r>
            <a:endParaRPr lang="fr-FR" dirty="0"/>
          </a:p>
        </p:txBody>
      </p:sp>
      <p:sp>
        <p:nvSpPr>
          <p:cNvPr id="9" name="Flèche vers le haut 8"/>
          <p:cNvSpPr/>
          <p:nvPr/>
        </p:nvSpPr>
        <p:spPr>
          <a:xfrm rot="3960000">
            <a:off x="2861673" y="3742294"/>
            <a:ext cx="121471" cy="48614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vers le haut 9"/>
          <p:cNvSpPr/>
          <p:nvPr/>
        </p:nvSpPr>
        <p:spPr>
          <a:xfrm>
            <a:off x="2483768" y="3709928"/>
            <a:ext cx="144016" cy="42979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droite 10"/>
          <p:cNvSpPr/>
          <p:nvPr/>
        </p:nvSpPr>
        <p:spPr>
          <a:xfrm>
            <a:off x="3426261" y="5589240"/>
            <a:ext cx="401513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22945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988" y="201580"/>
            <a:ext cx="2984500" cy="6350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7084" y="9033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latin typeface="Cambria" panose="02040503050406030204" pitchFamily="18" charset="0"/>
              </a:rPr>
              <a:t>Source RF </a:t>
            </a:r>
            <a:r>
              <a:rPr lang="fr-FR" sz="4000" dirty="0" err="1" smtClean="0">
                <a:latin typeface="Cambria" panose="02040503050406030204" pitchFamily="18" charset="0"/>
              </a:rPr>
              <a:t>Thomx</a:t>
            </a:r>
            <a:r>
              <a:rPr lang="fr-FR" sz="4000" dirty="0" smtClean="0">
                <a:latin typeface="Cambria" panose="02040503050406030204" pitchFamily="18" charset="0"/>
              </a:rPr>
              <a:t> </a:t>
            </a:r>
            <a:r>
              <a:rPr lang="fr-FR" sz="3200" dirty="0" err="1" smtClean="0">
                <a:latin typeface="Cambria" panose="02040503050406030204" pitchFamily="18" charset="0"/>
              </a:rPr>
              <a:t>Linac</a:t>
            </a:r>
            <a:endParaRPr lang="fr-FR" sz="4000" dirty="0" smtClean="0">
              <a:latin typeface="Cambria" panose="020405030504060302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19235" y="669747"/>
            <a:ext cx="3074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>
                <a:latin typeface="Cambria" panose="02040503050406030204" pitchFamily="18" charset="0"/>
              </a:rPr>
              <a:t>Test </a:t>
            </a:r>
            <a:r>
              <a:rPr lang="fr-FR" dirty="0" smtClean="0">
                <a:latin typeface="Cambria" panose="02040503050406030204" pitchFamily="18" charset="0"/>
              </a:rPr>
              <a:t>sur site klystron 2( SAT </a:t>
            </a:r>
            <a:r>
              <a:rPr lang="fr-FR" dirty="0"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9" name="Rectangle 8"/>
          <p:cNvSpPr/>
          <p:nvPr/>
        </p:nvSpPr>
        <p:spPr>
          <a:xfrm>
            <a:off x="78992" y="1179978"/>
            <a:ext cx="89575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latin typeface="Cambria" panose="02040503050406030204" pitchFamily="18" charset="0"/>
              </a:rPr>
              <a:t>Tension </a:t>
            </a:r>
            <a:r>
              <a:rPr lang="fr-FR" sz="2400" dirty="0" smtClean="0">
                <a:latin typeface="Cambria" panose="02040503050406030204" pitchFamily="18" charset="0"/>
              </a:rPr>
              <a:t>Crête: 289,2 kV		Courant Crête: 320,8 </a:t>
            </a:r>
            <a:r>
              <a:rPr lang="fr-FR" sz="2400" dirty="0">
                <a:latin typeface="Cambria" panose="02040503050406030204" pitchFamily="18" charset="0"/>
              </a:rPr>
              <a:t>A</a:t>
            </a:r>
          </a:p>
          <a:p>
            <a:r>
              <a:rPr lang="fr-FR" sz="2400" dirty="0">
                <a:latin typeface="Cambria" panose="02040503050406030204" pitchFamily="18" charset="0"/>
              </a:rPr>
              <a:t>Puissance </a:t>
            </a:r>
            <a:r>
              <a:rPr lang="fr-FR" sz="2400" dirty="0" smtClean="0">
                <a:latin typeface="Cambria" panose="02040503050406030204" pitchFamily="18" charset="0"/>
              </a:rPr>
              <a:t>Crête: 93 MW		Puissance moyenne: 30,1 kW</a:t>
            </a:r>
            <a:endParaRPr lang="fr-FR" sz="2400" dirty="0">
              <a:latin typeface="Cambria" panose="02040503050406030204" pitchFamily="18" charset="0"/>
            </a:endParaRPr>
          </a:p>
          <a:p>
            <a:r>
              <a:rPr lang="fr-FR" sz="2400" dirty="0">
                <a:latin typeface="Cambria" panose="02040503050406030204" pitchFamily="18" charset="0"/>
              </a:rPr>
              <a:t>Puissance RF sortie: </a:t>
            </a:r>
            <a:r>
              <a:rPr lang="fr-FR" sz="2400" dirty="0" smtClean="0">
                <a:latin typeface="Cambria" panose="02040503050406030204" pitchFamily="18" charset="0"/>
              </a:rPr>
              <a:t>37,5 MW</a:t>
            </a:r>
            <a:r>
              <a:rPr lang="fr-FR" sz="2400" dirty="0">
                <a:latin typeface="Cambria" panose="02040503050406030204" pitchFamily="18" charset="0"/>
              </a:rPr>
              <a:t>	</a:t>
            </a:r>
            <a:r>
              <a:rPr lang="fr-FR" sz="2400" dirty="0" smtClean="0">
                <a:latin typeface="Cambria" panose="02040503050406030204" pitchFamily="18" charset="0"/>
              </a:rPr>
              <a:t>Largeur d’impulsion HT: 6,2µS</a:t>
            </a:r>
          </a:p>
          <a:p>
            <a:r>
              <a:rPr lang="fr-FR" sz="2400" dirty="0" smtClean="0">
                <a:latin typeface="Cambria" panose="02040503050406030204" pitchFamily="18" charset="0"/>
              </a:rPr>
              <a:t>Largeur </a:t>
            </a:r>
            <a:r>
              <a:rPr lang="fr-FR" sz="2400" dirty="0">
                <a:latin typeface="Cambria" panose="02040503050406030204" pitchFamily="18" charset="0"/>
              </a:rPr>
              <a:t>d’impulsion </a:t>
            </a:r>
            <a:r>
              <a:rPr lang="fr-FR" sz="2400" dirty="0" smtClean="0">
                <a:latin typeface="Cambria" panose="02040503050406030204" pitchFamily="18" charset="0"/>
              </a:rPr>
              <a:t>RF: 4,5 µS</a:t>
            </a:r>
            <a:r>
              <a:rPr lang="fr-FR" sz="2400" dirty="0">
                <a:latin typeface="Cambria" panose="02040503050406030204" pitchFamily="18" charset="0"/>
              </a:rPr>
              <a:t>	</a:t>
            </a:r>
            <a:r>
              <a:rPr lang="fr-FR" sz="2400" dirty="0" smtClean="0">
                <a:latin typeface="Cambria" panose="02040503050406030204" pitchFamily="18" charset="0"/>
              </a:rPr>
              <a:t>Ondulation au sommet: 1,3 % </a:t>
            </a:r>
          </a:p>
          <a:p>
            <a:r>
              <a:rPr lang="fr-FR" sz="2400" dirty="0" smtClean="0">
                <a:latin typeface="Cambria" panose="02040503050406030204" pitchFamily="18" charset="0"/>
              </a:rPr>
              <a:t>Répétitivité: 0,2 %			Taux </a:t>
            </a:r>
            <a:r>
              <a:rPr lang="fr-FR" sz="2400" dirty="0">
                <a:latin typeface="Cambria" panose="02040503050406030204" pitchFamily="18" charset="0"/>
              </a:rPr>
              <a:t>de </a:t>
            </a:r>
            <a:r>
              <a:rPr lang="fr-FR" sz="2400" dirty="0" err="1">
                <a:latin typeface="Cambria" panose="02040503050406030204" pitchFamily="18" charset="0"/>
              </a:rPr>
              <a:t>rép</a:t>
            </a:r>
            <a:r>
              <a:rPr lang="fr-FR" sz="2400" dirty="0">
                <a:latin typeface="Cambria" panose="02040503050406030204" pitchFamily="18" charset="0"/>
              </a:rPr>
              <a:t>.: 50 Hz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4" y="3557814"/>
            <a:ext cx="4438836" cy="332912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715" y="3480426"/>
            <a:ext cx="4559787" cy="341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93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988" y="201580"/>
            <a:ext cx="2984500" cy="6350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7084" y="9033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latin typeface="Cambria" panose="02040503050406030204" pitchFamily="18" charset="0"/>
              </a:rPr>
              <a:t>Source RF </a:t>
            </a:r>
            <a:r>
              <a:rPr lang="fr-FR" sz="4000" dirty="0" err="1" smtClean="0">
                <a:latin typeface="Cambria" panose="02040503050406030204" pitchFamily="18" charset="0"/>
              </a:rPr>
              <a:t>Thomx</a:t>
            </a:r>
            <a:r>
              <a:rPr lang="fr-FR" sz="4000" dirty="0" smtClean="0">
                <a:latin typeface="Cambria" panose="02040503050406030204" pitchFamily="18" charset="0"/>
              </a:rPr>
              <a:t> </a:t>
            </a:r>
            <a:r>
              <a:rPr lang="fr-FR" sz="3200" dirty="0" err="1" smtClean="0">
                <a:latin typeface="Cambria" panose="02040503050406030204" pitchFamily="18" charset="0"/>
              </a:rPr>
              <a:t>Linac</a:t>
            </a:r>
            <a:endParaRPr lang="fr-FR" sz="4000" dirty="0" smtClean="0">
              <a:latin typeface="Cambria" panose="020405030504060302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19235" y="669747"/>
            <a:ext cx="3074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>
                <a:latin typeface="Cambria" panose="02040503050406030204" pitchFamily="18" charset="0"/>
              </a:rPr>
              <a:t>Test </a:t>
            </a:r>
            <a:r>
              <a:rPr lang="fr-FR" dirty="0" smtClean="0">
                <a:latin typeface="Cambria" panose="02040503050406030204" pitchFamily="18" charset="0"/>
              </a:rPr>
              <a:t>sur site klystron 2( SAT </a:t>
            </a:r>
            <a:r>
              <a:rPr lang="fr-FR" dirty="0"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9" name="Rectangle 8"/>
          <p:cNvSpPr/>
          <p:nvPr/>
        </p:nvSpPr>
        <p:spPr>
          <a:xfrm>
            <a:off x="78992" y="1179978"/>
            <a:ext cx="89575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latin typeface="Cambria" panose="02040503050406030204" pitchFamily="18" charset="0"/>
              </a:rPr>
              <a:t>Temps de conditionnement, haute tension: 15 Min</a:t>
            </a:r>
            <a:endParaRPr lang="fr-FR" sz="2400" dirty="0">
              <a:latin typeface="Cambria" panose="02040503050406030204" pitchFamily="18" charset="0"/>
            </a:endParaRPr>
          </a:p>
          <a:p>
            <a:r>
              <a:rPr lang="fr-FR" sz="2400" dirty="0" smtClean="0">
                <a:latin typeface="Cambria" panose="02040503050406030204" pitchFamily="18" charset="0"/>
              </a:rPr>
              <a:t>Temps de conditionnement, RF: 3 heures</a:t>
            </a:r>
            <a:endParaRPr lang="fr-FR" sz="2400" dirty="0">
              <a:latin typeface="Cambria" panose="02040503050406030204" pitchFamily="18" charset="0"/>
            </a:endParaRPr>
          </a:p>
          <a:p>
            <a:r>
              <a:rPr lang="fr-FR" sz="2400" dirty="0" smtClean="0">
                <a:latin typeface="Cambria" panose="02040503050406030204" pitchFamily="18" charset="0"/>
              </a:rPr>
              <a:t>Méthode: </a:t>
            </a:r>
          </a:p>
          <a:p>
            <a:r>
              <a:rPr lang="fr-FR" sz="2400" dirty="0" smtClean="0">
                <a:latin typeface="Cambria" panose="02040503050406030204" pitchFamily="18" charset="0"/>
              </a:rPr>
              <a:t>HT klystron à valeur nominal pour la puissance nominal</a:t>
            </a:r>
          </a:p>
          <a:p>
            <a:r>
              <a:rPr lang="fr-FR" sz="2400" dirty="0" smtClean="0">
                <a:latin typeface="Cambria" panose="02040503050406030204" pitchFamily="18" charset="0"/>
              </a:rPr>
              <a:t>RF entrée ampli valeur basse ( -6 dBm ) impulsion 0,2 à 4,5 </a:t>
            </a:r>
          </a:p>
          <a:p>
            <a:r>
              <a:rPr lang="fr-FR" sz="2400" dirty="0" smtClean="0">
                <a:latin typeface="Cambria" panose="02040503050406030204" pitchFamily="18" charset="0"/>
              </a:rPr>
              <a:t>Augmentation et répétition RF entrée ( de -6 dBm à 7,28 dBm )</a:t>
            </a:r>
            <a:endParaRPr lang="fr-FR" sz="2400" dirty="0">
              <a:latin typeface="Cambria" panose="02040503050406030204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4" y="3557814"/>
            <a:ext cx="4438836" cy="332912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715" y="3480426"/>
            <a:ext cx="4559787" cy="341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23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188640"/>
            <a:ext cx="91440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latin typeface="Cambria" panose="02040503050406030204" pitchFamily="18" charset="0"/>
              </a:rPr>
              <a:t>Source RF de </a:t>
            </a:r>
            <a:r>
              <a:rPr lang="fr-FR" sz="4000" dirty="0" err="1" smtClean="0">
                <a:latin typeface="Cambria" panose="02040503050406030204" pitchFamily="18" charset="0"/>
              </a:rPr>
              <a:t>ThomX</a:t>
            </a:r>
            <a:r>
              <a:rPr lang="fr-FR" sz="4000" dirty="0" smtClean="0">
                <a:latin typeface="Cambria" panose="02040503050406030204" pitchFamily="18" charset="0"/>
              </a:rPr>
              <a:t> </a:t>
            </a:r>
            <a:r>
              <a:rPr lang="fr-FR" sz="3200" dirty="0" err="1" smtClean="0">
                <a:latin typeface="Cambria" panose="02040503050406030204" pitchFamily="18" charset="0"/>
              </a:rPr>
              <a:t>Linac</a:t>
            </a:r>
            <a:endParaRPr lang="fr-FR" sz="4000" dirty="0" smtClean="0">
              <a:latin typeface="Cambria" panose="02040503050406030204" pitchFamily="18" charset="0"/>
            </a:endParaRPr>
          </a:p>
          <a:p>
            <a:pPr algn="ctr"/>
            <a:r>
              <a:rPr lang="fr-FR" dirty="0" smtClean="0">
                <a:latin typeface="Cambria" panose="02040503050406030204" pitchFamily="18" charset="0"/>
              </a:rPr>
              <a:t>Test sur </a:t>
            </a:r>
            <a:r>
              <a:rPr lang="fr-FR" dirty="0">
                <a:latin typeface="Cambria" panose="02040503050406030204" pitchFamily="18" charset="0"/>
              </a:rPr>
              <a:t>s</a:t>
            </a:r>
            <a:r>
              <a:rPr lang="fr-FR" dirty="0" smtClean="0">
                <a:latin typeface="Cambria" panose="02040503050406030204" pitchFamily="18" charset="0"/>
              </a:rPr>
              <a:t>ite klystron 2( SAT )</a:t>
            </a:r>
          </a:p>
          <a:p>
            <a:endParaRPr lang="fr-FR" sz="3200" dirty="0" smtClean="0"/>
          </a:p>
          <a:p>
            <a:endParaRPr lang="fr-FR" sz="32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88640"/>
            <a:ext cx="2984500" cy="635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780928"/>
            <a:ext cx="4248472" cy="386212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410" y="2780928"/>
            <a:ext cx="4540250" cy="394948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07504" y="184482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Taux de répétition à 50 Hz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4488006" y="1816951"/>
            <a:ext cx="4332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Court-circuit ( claquage HT ) dans le Klystron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176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188640"/>
            <a:ext cx="9411055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latin typeface="Cambria" panose="02040503050406030204" pitchFamily="18" charset="0"/>
              </a:rPr>
              <a:t>Source RF de </a:t>
            </a:r>
            <a:r>
              <a:rPr lang="fr-FR" sz="4000" dirty="0" err="1" smtClean="0">
                <a:latin typeface="Cambria" panose="02040503050406030204" pitchFamily="18" charset="0"/>
              </a:rPr>
              <a:t>ThomX</a:t>
            </a:r>
            <a:r>
              <a:rPr lang="fr-FR" sz="4000" dirty="0">
                <a:latin typeface="Cambria" panose="02040503050406030204" pitchFamily="18" charset="0"/>
              </a:rPr>
              <a:t> </a:t>
            </a:r>
            <a:r>
              <a:rPr lang="fr-FR" sz="3200" dirty="0" err="1" smtClean="0">
                <a:latin typeface="Cambria" panose="02040503050406030204" pitchFamily="18" charset="0"/>
              </a:rPr>
              <a:t>Linac</a:t>
            </a:r>
            <a:endParaRPr lang="fr-FR" sz="3200" dirty="0">
              <a:latin typeface="Cambria" panose="02040503050406030204" pitchFamily="18" charset="0"/>
            </a:endParaRPr>
          </a:p>
          <a:p>
            <a:endParaRPr lang="fr-FR" sz="3600" dirty="0" smtClean="0">
              <a:latin typeface="Cambria" panose="02040503050406030204" pitchFamily="18" charset="0"/>
            </a:endParaRPr>
          </a:p>
          <a:p>
            <a:r>
              <a:rPr lang="fr-FR" sz="3600" dirty="0" smtClean="0">
                <a:latin typeface="Cambria" panose="02040503050406030204" pitchFamily="18" charset="0"/>
              </a:rPr>
              <a:t>Caractéristiques Principales:</a:t>
            </a:r>
          </a:p>
          <a:p>
            <a:endParaRPr lang="fr-FR" sz="2800" dirty="0" smtClean="0">
              <a:latin typeface="Cambria" panose="02040503050406030204" pitchFamily="18" charset="0"/>
            </a:endParaRPr>
          </a:p>
          <a:p>
            <a:r>
              <a:rPr lang="fr-FR" sz="3600" dirty="0" smtClean="0">
                <a:latin typeface="Cambria" panose="02040503050406030204" pitchFamily="18" charset="0"/>
              </a:rPr>
              <a:t>Puissance RF crête max.: 40 MW</a:t>
            </a:r>
          </a:p>
          <a:p>
            <a:r>
              <a:rPr lang="fr-FR" sz="3600" dirty="0" smtClean="0">
                <a:latin typeface="Cambria" panose="02040503050406030204" pitchFamily="18" charset="0"/>
              </a:rPr>
              <a:t>Tension Crête max.: 330 kV</a:t>
            </a:r>
          </a:p>
          <a:p>
            <a:r>
              <a:rPr lang="fr-FR" sz="3600" dirty="0" smtClean="0">
                <a:latin typeface="Cambria" panose="02040503050406030204" pitchFamily="18" charset="0"/>
              </a:rPr>
              <a:t>Courant Crête max.: 350 A</a:t>
            </a:r>
          </a:p>
          <a:p>
            <a:r>
              <a:rPr lang="fr-FR" sz="3600" dirty="0" smtClean="0">
                <a:latin typeface="Cambria" panose="02040503050406030204" pitchFamily="18" charset="0"/>
              </a:rPr>
              <a:t>Puissance Crête max.: 92 MW</a:t>
            </a:r>
          </a:p>
          <a:p>
            <a:r>
              <a:rPr lang="fr-FR" sz="3600" dirty="0" smtClean="0">
                <a:latin typeface="Cambria" panose="02040503050406030204" pitchFamily="18" charset="0"/>
              </a:rPr>
              <a:t>Largeur d’impulsion: 6,2 µS</a:t>
            </a:r>
          </a:p>
          <a:p>
            <a:r>
              <a:rPr lang="fr-FR" sz="3600" dirty="0" smtClean="0">
                <a:latin typeface="Cambria" panose="02040503050406030204" pitchFamily="18" charset="0"/>
              </a:rPr>
              <a:t>Taux de </a:t>
            </a:r>
            <a:r>
              <a:rPr lang="fr-FR" sz="3600" dirty="0" err="1" smtClean="0">
                <a:latin typeface="Cambria" panose="02040503050406030204" pitchFamily="18" charset="0"/>
              </a:rPr>
              <a:t>rép</a:t>
            </a:r>
            <a:r>
              <a:rPr lang="fr-FR" sz="3600" dirty="0" smtClean="0">
                <a:latin typeface="Cambria" panose="02040503050406030204" pitchFamily="18" charset="0"/>
              </a:rPr>
              <a:t>.: 50 Hz</a:t>
            </a:r>
          </a:p>
          <a:p>
            <a:r>
              <a:rPr lang="fr-FR" sz="3600" dirty="0" err="1" smtClean="0">
                <a:latin typeface="Cambria" panose="02040503050406030204" pitchFamily="18" charset="0"/>
              </a:rPr>
              <a:t>Jitter</a:t>
            </a:r>
            <a:r>
              <a:rPr lang="fr-FR" sz="3600" dirty="0" smtClean="0">
                <a:latin typeface="Cambria" panose="02040503050406030204" pitchFamily="18" charset="0"/>
              </a:rPr>
              <a:t>: ±4 </a:t>
            </a:r>
            <a:r>
              <a:rPr lang="fr-FR" sz="3600" dirty="0" err="1" smtClean="0">
                <a:latin typeface="Cambria" panose="02040503050406030204" pitchFamily="18" charset="0"/>
              </a:rPr>
              <a:t>nS</a:t>
            </a:r>
            <a:endParaRPr lang="fr-FR" sz="3600" dirty="0" smtClean="0">
              <a:latin typeface="Cambria" panose="02040503050406030204" pitchFamily="18" charset="0"/>
            </a:endParaRPr>
          </a:p>
          <a:p>
            <a:r>
              <a:rPr lang="fr-FR" sz="3600" dirty="0">
                <a:latin typeface="Cambria" panose="02040503050406030204" pitchFamily="18" charset="0"/>
              </a:rPr>
              <a:t>Ensemble modulaire</a:t>
            </a:r>
          </a:p>
          <a:p>
            <a:endParaRPr lang="fr-FR" sz="4000" dirty="0" smtClean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16199"/>
            <a:ext cx="29845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65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33" y="476672"/>
            <a:ext cx="7333333" cy="671428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60648"/>
            <a:ext cx="2984500" cy="63500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-11924" y="122729"/>
            <a:ext cx="59520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latin typeface="Cambria" panose="02040503050406030204" pitchFamily="18" charset="0"/>
              </a:rPr>
              <a:t>Source RF de </a:t>
            </a:r>
            <a:r>
              <a:rPr lang="fr-FR" sz="4000" dirty="0" err="1" smtClean="0">
                <a:latin typeface="Cambria" panose="02040503050406030204" pitchFamily="18" charset="0"/>
              </a:rPr>
              <a:t>ThomX</a:t>
            </a:r>
            <a:r>
              <a:rPr lang="fr-FR" sz="4000" dirty="0" smtClean="0">
                <a:latin typeface="Cambria" panose="02040503050406030204" pitchFamily="18" charset="0"/>
              </a:rPr>
              <a:t> </a:t>
            </a:r>
            <a:r>
              <a:rPr lang="fr-FR" sz="3200" dirty="0" err="1" smtClean="0">
                <a:latin typeface="Cambria" panose="02040503050406030204" pitchFamily="18" charset="0"/>
              </a:rPr>
              <a:t>Linac</a:t>
            </a:r>
            <a:endParaRPr lang="fr-FR" sz="4000" dirty="0">
              <a:latin typeface="Cambria" panose="02040503050406030204" pitchFamily="18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79512" y="5877272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Dimensions:</a:t>
            </a:r>
          </a:p>
          <a:p>
            <a:r>
              <a:rPr lang="fr-FR" sz="2400" dirty="0" smtClean="0"/>
              <a:t>1,5mX2mX2m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90483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50" y="381000"/>
            <a:ext cx="61341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991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18864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latin typeface="Cambria" panose="02040503050406030204" pitchFamily="18" charset="0"/>
              </a:rPr>
              <a:t>Source RF de </a:t>
            </a:r>
            <a:r>
              <a:rPr lang="fr-FR" sz="4000" dirty="0" err="1" smtClean="0">
                <a:latin typeface="Cambria" panose="02040503050406030204" pitchFamily="18" charset="0"/>
              </a:rPr>
              <a:t>ThomX</a:t>
            </a:r>
            <a:r>
              <a:rPr lang="fr-FR" sz="4000" dirty="0" smtClean="0">
                <a:latin typeface="Cambria" panose="02040503050406030204" pitchFamily="18" charset="0"/>
              </a:rPr>
              <a:t> </a:t>
            </a:r>
            <a:r>
              <a:rPr lang="fr-FR" sz="3200" dirty="0" err="1" smtClean="0">
                <a:latin typeface="Cambria" panose="02040503050406030204" pitchFamily="18" charset="0"/>
              </a:rPr>
              <a:t>Linac</a:t>
            </a:r>
            <a:endParaRPr lang="fr-FR" sz="4000" dirty="0" smtClean="0">
              <a:latin typeface="Cambria" panose="02040503050406030204" pitchFamily="18" charset="0"/>
            </a:endParaRPr>
          </a:p>
          <a:p>
            <a:endParaRPr lang="fr-FR" sz="4000" dirty="0">
              <a:latin typeface="Cambria" panose="02040503050406030204" pitchFamily="18" charset="0"/>
            </a:endParaRPr>
          </a:p>
          <a:p>
            <a:r>
              <a:rPr lang="fr-FR" sz="4000" dirty="0" smtClean="0">
                <a:latin typeface="Cambria" panose="02040503050406030204" pitchFamily="18" charset="0"/>
              </a:rPr>
              <a:t>Modulateur et Klystron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536" y="2492896"/>
            <a:ext cx="1008112" cy="20882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/>
              <a:t>8</a:t>
            </a:r>
            <a:endParaRPr lang="fr-FR" sz="3200" dirty="0"/>
          </a:p>
        </p:txBody>
      </p:sp>
      <p:sp>
        <p:nvSpPr>
          <p:cNvPr id="5" name="Rectangle 4"/>
          <p:cNvSpPr/>
          <p:nvPr/>
        </p:nvSpPr>
        <p:spPr>
          <a:xfrm>
            <a:off x="2195736" y="2483680"/>
            <a:ext cx="1656184" cy="20882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4662715" y="2492896"/>
            <a:ext cx="1296144" cy="20882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T</a:t>
            </a:r>
            <a:endParaRPr lang="fr-FR" dirty="0"/>
          </a:p>
        </p:txBody>
      </p:sp>
      <p:sp>
        <p:nvSpPr>
          <p:cNvPr id="8" name="Flèche droite 7"/>
          <p:cNvSpPr/>
          <p:nvPr/>
        </p:nvSpPr>
        <p:spPr>
          <a:xfrm>
            <a:off x="3995572" y="3429000"/>
            <a:ext cx="576064" cy="314324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85018" y="5080668"/>
            <a:ext cx="6846114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droite 10"/>
          <p:cNvSpPr/>
          <p:nvPr/>
        </p:nvSpPr>
        <p:spPr>
          <a:xfrm>
            <a:off x="1547664" y="3429000"/>
            <a:ext cx="576064" cy="314324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droite 11"/>
          <p:cNvSpPr/>
          <p:nvPr/>
        </p:nvSpPr>
        <p:spPr>
          <a:xfrm>
            <a:off x="6084168" y="3376701"/>
            <a:ext cx="576064" cy="314324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flèche verticale 15"/>
          <p:cNvSpPr/>
          <p:nvPr/>
        </p:nvSpPr>
        <p:spPr>
          <a:xfrm>
            <a:off x="855456" y="4602418"/>
            <a:ext cx="206131" cy="432048"/>
          </a:xfrm>
          <a:prstGeom prst="up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Double flèche verticale 16"/>
          <p:cNvSpPr/>
          <p:nvPr/>
        </p:nvSpPr>
        <p:spPr>
          <a:xfrm>
            <a:off x="3023828" y="4599058"/>
            <a:ext cx="206131" cy="432048"/>
          </a:xfrm>
          <a:prstGeom prst="up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Double flèche verticale 18"/>
          <p:cNvSpPr/>
          <p:nvPr/>
        </p:nvSpPr>
        <p:spPr>
          <a:xfrm>
            <a:off x="5260284" y="4599058"/>
            <a:ext cx="206131" cy="432048"/>
          </a:xfrm>
          <a:prstGeom prst="up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Double flèche verticale 19"/>
          <p:cNvSpPr/>
          <p:nvPr/>
        </p:nvSpPr>
        <p:spPr>
          <a:xfrm>
            <a:off x="6876256" y="4581128"/>
            <a:ext cx="206131" cy="432048"/>
          </a:xfrm>
          <a:prstGeom prst="up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06" y="3138543"/>
            <a:ext cx="771429" cy="895238"/>
          </a:xfrm>
          <a:prstGeom prst="rect">
            <a:avLst/>
          </a:prstGeom>
        </p:spPr>
      </p:pic>
      <p:sp>
        <p:nvSpPr>
          <p:cNvPr id="26" name="ZoneTexte 25"/>
          <p:cNvSpPr txBox="1"/>
          <p:nvPr/>
        </p:nvSpPr>
        <p:spPr>
          <a:xfrm>
            <a:off x="395536" y="2492896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Alim. HT</a:t>
            </a:r>
            <a:endParaRPr lang="fr-FR" dirty="0"/>
          </a:p>
        </p:txBody>
      </p:sp>
      <p:sp>
        <p:nvSpPr>
          <p:cNvPr id="29" name="ZoneTexte 28"/>
          <p:cNvSpPr txBox="1"/>
          <p:nvPr/>
        </p:nvSpPr>
        <p:spPr>
          <a:xfrm>
            <a:off x="4662715" y="2453371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Transfo. élévateur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52761" y="5071452"/>
            <a:ext cx="65106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Cambria" panose="02040503050406030204" pitchFamily="18" charset="0"/>
              </a:rPr>
              <a:t>Systèmes auxiliaires, contrôle, mesures et sécurités</a:t>
            </a:r>
          </a:p>
          <a:p>
            <a:pPr algn="ctr"/>
            <a:r>
              <a:rPr lang="fr-FR" sz="2400" dirty="0" smtClean="0">
                <a:latin typeface="Cambria" panose="02040503050406030204" pitchFamily="18" charset="0"/>
              </a:rPr>
              <a:t>Système de </a:t>
            </a:r>
            <a:r>
              <a:rPr lang="fr-FR" sz="2400" dirty="0" err="1" smtClean="0">
                <a:latin typeface="Cambria" panose="02040503050406030204" pitchFamily="18" charset="0"/>
              </a:rPr>
              <a:t>Cle</a:t>
            </a:r>
            <a:r>
              <a:rPr lang="fr-FR" sz="2400" dirty="0" smtClean="0">
                <a:latin typeface="Cambria" panose="02040503050406030204" pitchFamily="18" charset="0"/>
              </a:rPr>
              <a:t>/ Cde local et à distance</a:t>
            </a:r>
            <a:endParaRPr lang="fr-FR" sz="2400" dirty="0">
              <a:latin typeface="Cambria" panose="0204050305040603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660232" y="2492896"/>
            <a:ext cx="570900" cy="20790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503" y="3068419"/>
            <a:ext cx="361905" cy="1438095"/>
          </a:xfrm>
          <a:prstGeom prst="rect">
            <a:avLst/>
          </a:prstGeom>
        </p:spPr>
      </p:pic>
      <p:sp>
        <p:nvSpPr>
          <p:cNvPr id="27" name="ZoneTexte 26"/>
          <p:cNvSpPr txBox="1"/>
          <p:nvPr/>
        </p:nvSpPr>
        <p:spPr>
          <a:xfrm>
            <a:off x="6703331" y="2492896"/>
            <a:ext cx="527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Kly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32" name="ZoneTexte 31"/>
          <p:cNvSpPr txBox="1"/>
          <p:nvPr/>
        </p:nvSpPr>
        <p:spPr>
          <a:xfrm>
            <a:off x="7884368" y="2453371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Accélé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34" name="Imag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47" y="2995749"/>
            <a:ext cx="1304762" cy="380952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47" y="3405434"/>
            <a:ext cx="1304762" cy="380952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47" y="4125562"/>
            <a:ext cx="1304762" cy="380952"/>
          </a:xfrm>
          <a:prstGeom prst="rect">
            <a:avLst/>
          </a:prstGeom>
        </p:spPr>
      </p:pic>
      <p:sp>
        <p:nvSpPr>
          <p:cNvPr id="37" name="Flèche vers le bas 36"/>
          <p:cNvSpPr/>
          <p:nvPr/>
        </p:nvSpPr>
        <p:spPr>
          <a:xfrm>
            <a:off x="2483768" y="3787467"/>
            <a:ext cx="72008" cy="338095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Flèche vers le bas 37"/>
          <p:cNvSpPr/>
          <p:nvPr/>
        </p:nvSpPr>
        <p:spPr>
          <a:xfrm>
            <a:off x="2949803" y="3775459"/>
            <a:ext cx="72008" cy="338095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ZoneTexte 38"/>
          <p:cNvSpPr txBox="1"/>
          <p:nvPr/>
        </p:nvSpPr>
        <p:spPr>
          <a:xfrm>
            <a:off x="2267744" y="2420888"/>
            <a:ext cx="1540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Formation impulsion</a:t>
            </a:r>
            <a:endParaRPr lang="fr-FR" dirty="0"/>
          </a:p>
        </p:txBody>
      </p:sp>
      <p:pic>
        <p:nvPicPr>
          <p:cNvPr id="43" name="Image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549" y="3284984"/>
            <a:ext cx="990476" cy="628571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086" y="198947"/>
            <a:ext cx="2984500" cy="635000"/>
          </a:xfrm>
          <a:prstGeom prst="rect">
            <a:avLst/>
          </a:prstGeom>
        </p:spPr>
      </p:pic>
      <p:sp>
        <p:nvSpPr>
          <p:cNvPr id="10" name="Flèche angle droit à deux pointes 9"/>
          <p:cNvSpPr/>
          <p:nvPr/>
        </p:nvSpPr>
        <p:spPr>
          <a:xfrm>
            <a:off x="7282977" y="5071452"/>
            <a:ext cx="1264083" cy="495342"/>
          </a:xfrm>
          <a:prstGeom prst="left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lèche à angle droit 20"/>
          <p:cNvSpPr/>
          <p:nvPr/>
        </p:nvSpPr>
        <p:spPr>
          <a:xfrm rot="10800000" flipH="1">
            <a:off x="7321491" y="3451737"/>
            <a:ext cx="571335" cy="504777"/>
          </a:xfrm>
          <a:prstGeom prst="bent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273" y="3775459"/>
            <a:ext cx="972766" cy="122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2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188640"/>
            <a:ext cx="9144000" cy="7448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latin typeface="Cambria" panose="02040503050406030204" pitchFamily="18" charset="0"/>
              </a:rPr>
              <a:t>Source RF de </a:t>
            </a:r>
            <a:r>
              <a:rPr lang="fr-FR" sz="4000" dirty="0" err="1" smtClean="0">
                <a:latin typeface="Cambria" panose="02040503050406030204" pitchFamily="18" charset="0"/>
              </a:rPr>
              <a:t>ThomX</a:t>
            </a:r>
            <a:r>
              <a:rPr lang="fr-FR" sz="4000" dirty="0" smtClean="0">
                <a:latin typeface="Cambria" panose="02040503050406030204" pitchFamily="18" charset="0"/>
              </a:rPr>
              <a:t> </a:t>
            </a:r>
            <a:r>
              <a:rPr lang="fr-FR" sz="3200" dirty="0" err="1" smtClean="0">
                <a:latin typeface="Cambria" panose="02040503050406030204" pitchFamily="18" charset="0"/>
              </a:rPr>
              <a:t>Linac</a:t>
            </a:r>
            <a:endParaRPr lang="fr-FR" sz="4000" dirty="0" smtClean="0">
              <a:latin typeface="Cambria" panose="02040503050406030204" pitchFamily="18" charset="0"/>
            </a:endParaRPr>
          </a:p>
          <a:p>
            <a:pPr algn="ctr"/>
            <a:r>
              <a:rPr lang="fr-FR" sz="2800" dirty="0" smtClean="0">
                <a:latin typeface="Cambria" panose="02040503050406030204" pitchFamily="18" charset="0"/>
              </a:rPr>
              <a:t>Composition Modulateur</a:t>
            </a:r>
          </a:p>
          <a:p>
            <a:r>
              <a:rPr lang="fr-FR" sz="4000" dirty="0" smtClean="0">
                <a:latin typeface="Cambria" panose="02040503050406030204" pitchFamily="18" charset="0"/>
              </a:rPr>
              <a:t>Alimentation HT</a:t>
            </a:r>
          </a:p>
          <a:p>
            <a:endParaRPr lang="fr-FR" dirty="0">
              <a:latin typeface="Cambria" panose="02040503050406030204" pitchFamily="18" charset="0"/>
            </a:endParaRPr>
          </a:p>
          <a:p>
            <a:r>
              <a:rPr lang="fr-FR" sz="3200" dirty="0" smtClean="0">
                <a:latin typeface="Cambria" panose="02040503050406030204" pitchFamily="18" charset="0"/>
              </a:rPr>
              <a:t>2 Alimentations type chargeur de condensateurs</a:t>
            </a:r>
          </a:p>
          <a:p>
            <a:r>
              <a:rPr lang="fr-FR" sz="3200" dirty="0" smtClean="0">
                <a:latin typeface="Cambria" panose="02040503050406030204" pitchFamily="18" charset="0"/>
              </a:rPr>
              <a:t>Régulation à découpage ( 25 kHz )</a:t>
            </a:r>
          </a:p>
          <a:p>
            <a:r>
              <a:rPr lang="fr-FR" sz="3200" dirty="0" smtClean="0">
                <a:latin typeface="Cambria" panose="02040503050406030204" pitchFamily="18" charset="0"/>
              </a:rPr>
              <a:t>Contrôle du PWM par FPGA</a:t>
            </a:r>
          </a:p>
          <a:p>
            <a:r>
              <a:rPr lang="fr-FR" sz="3200" dirty="0" smtClean="0">
                <a:latin typeface="Cambria" panose="02040503050406030204" pitchFamily="18" charset="0"/>
              </a:rPr>
              <a:t>Éléments de commutation ½ pont</a:t>
            </a:r>
            <a:r>
              <a:rPr lang="fr-FR" sz="3200" dirty="0">
                <a:latin typeface="Cambria" panose="02040503050406030204" pitchFamily="18" charset="0"/>
              </a:rPr>
              <a:t> </a:t>
            </a:r>
            <a:r>
              <a:rPr lang="fr-FR" sz="3200" dirty="0" smtClean="0">
                <a:latin typeface="Cambria" panose="02040503050406030204" pitchFamily="18" charset="0"/>
              </a:rPr>
              <a:t>de 2 IGBT</a:t>
            </a:r>
          </a:p>
          <a:p>
            <a:r>
              <a:rPr lang="fr-FR" sz="3200" dirty="0" smtClean="0">
                <a:latin typeface="Cambria" panose="02040503050406030204" pitchFamily="18" charset="0"/>
              </a:rPr>
              <a:t>Puissance: 25 kW</a:t>
            </a:r>
          </a:p>
          <a:p>
            <a:r>
              <a:rPr lang="fr-FR" sz="3200" dirty="0" smtClean="0">
                <a:latin typeface="Cambria" panose="02040503050406030204" pitchFamily="18" charset="0"/>
              </a:rPr>
              <a:t>Taux de charge: 25kJ/s</a:t>
            </a:r>
          </a:p>
          <a:p>
            <a:r>
              <a:rPr lang="fr-FR" sz="3200" dirty="0" smtClean="0">
                <a:latin typeface="Cambria" panose="02040503050406030204" pitchFamily="18" charset="0"/>
              </a:rPr>
              <a:t>Tension max: 1400 V   Courant max: 18 A</a:t>
            </a:r>
          </a:p>
          <a:p>
            <a:r>
              <a:rPr lang="fr-FR" sz="3200" dirty="0" smtClean="0">
                <a:latin typeface="Cambria" panose="02040503050406030204" pitchFamily="18" charset="0"/>
              </a:rPr>
              <a:t>Isolation par fibre optique du contrôle</a:t>
            </a:r>
          </a:p>
          <a:p>
            <a:r>
              <a:rPr lang="fr-FR" sz="3200" dirty="0" smtClean="0">
                <a:latin typeface="Cambria" panose="02040503050406030204" pitchFamily="18" charset="0"/>
              </a:rPr>
              <a:t>Régulation très fine de la tension de charge</a:t>
            </a:r>
          </a:p>
          <a:p>
            <a:endParaRPr lang="fr-FR" sz="3200" dirty="0" smtClean="0"/>
          </a:p>
          <a:p>
            <a:endParaRPr lang="fr-FR" sz="32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988" y="201580"/>
            <a:ext cx="29845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33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188640"/>
            <a:ext cx="91440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latin typeface="Cambria" panose="02040503050406030204" pitchFamily="18" charset="0"/>
              </a:rPr>
              <a:t>Source RF de </a:t>
            </a:r>
            <a:r>
              <a:rPr lang="fr-FR" sz="4000" dirty="0" err="1" smtClean="0">
                <a:latin typeface="Cambria" panose="02040503050406030204" pitchFamily="18" charset="0"/>
              </a:rPr>
              <a:t>ThomX</a:t>
            </a:r>
            <a:r>
              <a:rPr lang="fr-FR" sz="4000" dirty="0" smtClean="0">
                <a:latin typeface="Cambria" panose="02040503050406030204" pitchFamily="18" charset="0"/>
              </a:rPr>
              <a:t> </a:t>
            </a:r>
            <a:r>
              <a:rPr lang="fr-FR" sz="3200" dirty="0" err="1" smtClean="0">
                <a:latin typeface="Cambria" panose="02040503050406030204" pitchFamily="18" charset="0"/>
              </a:rPr>
              <a:t>Linac</a:t>
            </a:r>
            <a:endParaRPr lang="fr-FR" sz="4000" dirty="0" smtClean="0">
              <a:latin typeface="Cambria" panose="02040503050406030204" pitchFamily="18" charset="0"/>
            </a:endParaRPr>
          </a:p>
          <a:p>
            <a:pPr algn="ctr"/>
            <a:r>
              <a:rPr lang="fr-FR" sz="2800" dirty="0" smtClean="0">
                <a:latin typeface="Cambria" panose="02040503050406030204" pitchFamily="18" charset="0"/>
              </a:rPr>
              <a:t>Composition Modulateur</a:t>
            </a:r>
          </a:p>
          <a:p>
            <a:r>
              <a:rPr lang="fr-FR" sz="4000" dirty="0" smtClean="0">
                <a:latin typeface="Cambria" panose="02040503050406030204" pitchFamily="18" charset="0"/>
              </a:rPr>
              <a:t>Formation de l’impulsion</a:t>
            </a:r>
          </a:p>
          <a:p>
            <a:endParaRPr lang="fr-FR" dirty="0">
              <a:latin typeface="Cambria" panose="02040503050406030204" pitchFamily="18" charset="0"/>
            </a:endParaRPr>
          </a:p>
          <a:p>
            <a:r>
              <a:rPr lang="fr-FR" sz="3200" dirty="0" smtClean="0">
                <a:latin typeface="Cambria" panose="02040503050406030204" pitchFamily="18" charset="0"/>
              </a:rPr>
              <a:t>7 Unités dédiées à la génération de l’impulsion</a:t>
            </a:r>
          </a:p>
          <a:p>
            <a:r>
              <a:rPr lang="fr-FR" sz="3200" dirty="0" smtClean="0">
                <a:latin typeface="Cambria" panose="02040503050406030204" pitchFamily="18" charset="0"/>
              </a:rPr>
              <a:t>	Condensateur réservoir: 141 µF </a:t>
            </a:r>
          </a:p>
          <a:p>
            <a:r>
              <a:rPr lang="fr-FR" sz="3200" dirty="0" smtClean="0">
                <a:latin typeface="Cambria" panose="02040503050406030204" pitchFamily="18" charset="0"/>
              </a:rPr>
              <a:t>	</a:t>
            </a:r>
            <a:r>
              <a:rPr lang="fr-FR" sz="2400" dirty="0" smtClean="0">
                <a:latin typeface="Cambria" panose="02040503050406030204" pitchFamily="18" charset="0"/>
              </a:rPr>
              <a:t>Décharge partielle de 5 %</a:t>
            </a:r>
          </a:p>
          <a:p>
            <a:r>
              <a:rPr lang="fr-FR" sz="3200" dirty="0" smtClean="0">
                <a:latin typeface="Cambria" panose="02040503050406030204" pitchFamily="18" charset="0"/>
              </a:rPr>
              <a:t>	Élément de commutation: IGBT</a:t>
            </a:r>
          </a:p>
          <a:p>
            <a:endParaRPr lang="fr-FR" sz="3200" dirty="0" smtClean="0"/>
          </a:p>
          <a:p>
            <a:endParaRPr lang="fr-FR" sz="3200" dirty="0" smtClean="0"/>
          </a:p>
          <a:p>
            <a:endParaRPr lang="fr-FR" sz="32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631" y="188640"/>
            <a:ext cx="2984500" cy="635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365104"/>
            <a:ext cx="7228571" cy="23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8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0778"/>
            <a:ext cx="9144000" cy="513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17456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4692</TotalTime>
  <Words>632</Words>
  <Application>Microsoft Macintosh PowerPoint</Application>
  <PresentationFormat>Présentation à l'écran (4:3)</PresentationFormat>
  <Paragraphs>191</Paragraphs>
  <Slides>29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Cambria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LAL - CNRS</Company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maher omeich</dc:creator>
  <cp:lastModifiedBy>Utilisateur de Microsoft Office</cp:lastModifiedBy>
  <cp:revision>157</cp:revision>
  <dcterms:created xsi:type="dcterms:W3CDTF">2016-10-31T10:20:35Z</dcterms:created>
  <dcterms:modified xsi:type="dcterms:W3CDTF">2019-01-28T09:10:51Z</dcterms:modified>
</cp:coreProperties>
</file>