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256" r:id="rId2"/>
    <p:sldId id="259" r:id="rId3"/>
    <p:sldId id="258" r:id="rId4"/>
    <p:sldId id="337" r:id="rId5"/>
    <p:sldId id="338" r:id="rId6"/>
    <p:sldId id="266" r:id="rId7"/>
    <p:sldId id="289" r:id="rId8"/>
    <p:sldId id="307" r:id="rId9"/>
    <p:sldId id="326" r:id="rId10"/>
    <p:sldId id="330" r:id="rId11"/>
    <p:sldId id="314" r:id="rId12"/>
    <p:sldId id="292" r:id="rId13"/>
    <p:sldId id="309" r:id="rId14"/>
    <p:sldId id="308" r:id="rId15"/>
    <p:sldId id="313" r:id="rId16"/>
    <p:sldId id="286" r:id="rId17"/>
    <p:sldId id="310" r:id="rId18"/>
    <p:sldId id="315" r:id="rId19"/>
    <p:sldId id="322" r:id="rId20"/>
    <p:sldId id="294" r:id="rId21"/>
    <p:sldId id="296" r:id="rId22"/>
    <p:sldId id="293" r:id="rId23"/>
    <p:sldId id="281" r:id="rId24"/>
    <p:sldId id="328" r:id="rId25"/>
    <p:sldId id="336" r:id="rId26"/>
    <p:sldId id="284" r:id="rId27"/>
    <p:sldId id="261" r:id="rId28"/>
    <p:sldId id="311" r:id="rId29"/>
    <p:sldId id="323" r:id="rId30"/>
    <p:sldId id="316" r:id="rId31"/>
    <p:sldId id="321" r:id="rId32"/>
    <p:sldId id="267" r:id="rId33"/>
    <p:sldId id="272" r:id="rId34"/>
    <p:sldId id="317" r:id="rId35"/>
    <p:sldId id="318" r:id="rId36"/>
    <p:sldId id="325" r:id="rId37"/>
    <p:sldId id="278" r:id="rId38"/>
    <p:sldId id="324" r:id="rId39"/>
    <p:sldId id="273" r:id="rId40"/>
    <p:sldId id="320" r:id="rId41"/>
    <p:sldId id="276"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D4033"/>
    <a:srgbClr val="ED5106"/>
    <a:srgbClr val="A3F9FB"/>
    <a:srgbClr val="FCAAB0"/>
    <a:srgbClr val="ED6C0F"/>
    <a:srgbClr val="4068C2"/>
    <a:srgbClr val="3CA2A2"/>
    <a:srgbClr val="522276"/>
    <a:srgbClr val="52B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14" autoAdjust="0"/>
    <p:restoredTop sz="94648"/>
  </p:normalViewPr>
  <p:slideViewPr>
    <p:cSldViewPr snapToGrid="0" snapToObjects="1">
      <p:cViewPr>
        <p:scale>
          <a:sx n="75" d="100"/>
          <a:sy n="75" d="100"/>
        </p:scale>
        <p:origin x="-1146" y="-3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5" d="100"/>
          <a:sy n="85" d="100"/>
        </p:scale>
        <p:origin x="314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F18DD4-0F7F-5140-A383-868739932F3D}" type="datetimeFigureOut">
              <a:rPr lang="fr-FR" smtClean="0"/>
              <a:t>15/01/2019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5FE47A-7706-AD4A-9A5D-D2568D9C1812}" type="slidenum">
              <a:rPr lang="fr-FR" smtClean="0"/>
              <a:t>‹N°›</a:t>
            </a:fld>
            <a:endParaRPr lang="fr-FR"/>
          </a:p>
        </p:txBody>
      </p:sp>
    </p:spTree>
    <p:extLst>
      <p:ext uri="{BB962C8B-B14F-4D97-AF65-F5344CB8AC3E}">
        <p14:creationId xmlns:p14="http://schemas.microsoft.com/office/powerpoint/2010/main" val="1377911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AEBE0-4031-724D-83CE-49E4E6FDC85D}" type="datetimeFigureOut">
              <a:rPr lang="fr-FR" smtClean="0"/>
              <a:t>15/01/2019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C304E-78C1-AC4B-90CB-C410081E4E98}" type="slidenum">
              <a:rPr lang="fr-FR" smtClean="0"/>
              <a:t>‹N°›</a:t>
            </a:fld>
            <a:endParaRPr lang="fr-FR"/>
          </a:p>
        </p:txBody>
      </p:sp>
    </p:spTree>
    <p:extLst>
      <p:ext uri="{BB962C8B-B14F-4D97-AF65-F5344CB8AC3E}">
        <p14:creationId xmlns:p14="http://schemas.microsoft.com/office/powerpoint/2010/main" val="35689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userDrawn="1"/>
        </p:nvSpPr>
        <p:spPr>
          <a:xfrm>
            <a:off x="0" y="1"/>
            <a:ext cx="12192000" cy="179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1800719"/>
            <a:ext cx="12192000" cy="29119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1840522" y="236846"/>
            <a:ext cx="9144000" cy="125594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0" y="506571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15/01/2019</a:t>
            </a:r>
            <a:endParaRPr lang="fr-FR"/>
          </a:p>
        </p:txBody>
      </p:sp>
      <p:sp>
        <p:nvSpPr>
          <p:cNvPr id="5" name="Espace réservé du pied de page 4"/>
          <p:cNvSpPr>
            <a:spLocks noGrp="1"/>
          </p:cNvSpPr>
          <p:nvPr>
            <p:ph type="ftr" sz="quarter" idx="11"/>
          </p:nvPr>
        </p:nvSpPr>
        <p:spPr/>
        <p:txBody>
          <a:bodyPr/>
          <a:lstStyle/>
          <a:p>
            <a:r>
              <a:rPr lang="fr-FR" smtClean="0"/>
              <a:t>HCERES evaluation – Hadronic Physics</a:t>
            </a:r>
            <a:endParaRPr lang="fr-FR"/>
          </a:p>
        </p:txBody>
      </p:sp>
      <p:sp>
        <p:nvSpPr>
          <p:cNvPr id="6" name="Espace réservé du numéro de diapositive 5"/>
          <p:cNvSpPr>
            <a:spLocks noGrp="1"/>
          </p:cNvSpPr>
          <p:nvPr>
            <p:ph type="sldNum" sz="quarter" idx="12"/>
          </p:nvPr>
        </p:nvSpPr>
        <p:spPr/>
        <p:txBody>
          <a:bodyPr/>
          <a:lstStyle/>
          <a:p>
            <a:fld id="{F41BE48F-A7D6-8A4D-99CA-582EB3456AD8}" type="slidenum">
              <a:rPr lang="fr-FR" smtClean="0"/>
              <a:t>‹N°›</a:t>
            </a:fld>
            <a:endParaRPr lang="fr-FR"/>
          </a:p>
        </p:txBody>
      </p:sp>
      <p:sp>
        <p:nvSpPr>
          <p:cNvPr id="9" name="Rectangle 8"/>
          <p:cNvSpPr/>
          <p:nvPr userDrawn="1"/>
        </p:nvSpPr>
        <p:spPr>
          <a:xfrm>
            <a:off x="0" y="4712677"/>
            <a:ext cx="12192000" cy="2145323"/>
          </a:xfrm>
          <a:prstGeom prst="rect">
            <a:avLst/>
          </a:prstGeom>
          <a:solidFill>
            <a:srgbClr val="ED6C0F"/>
          </a:solidFill>
          <a:ln>
            <a:solidFill>
              <a:srgbClr val="ED6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45964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15/01/2019</a:t>
            </a:r>
            <a:endParaRPr lang="fr-FR"/>
          </a:p>
        </p:txBody>
      </p:sp>
      <p:sp>
        <p:nvSpPr>
          <p:cNvPr id="5" name="Espace réservé du pied de page 4"/>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6" name="Espace réservé du numéro de diapositive 5"/>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175233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15/01/2019</a:t>
            </a:r>
            <a:endParaRPr lang="fr-FR"/>
          </a:p>
        </p:txBody>
      </p:sp>
      <p:sp>
        <p:nvSpPr>
          <p:cNvPr id="5" name="Espace réservé du pied de page 4"/>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6" name="Espace réservé du numéro de diapositive 5"/>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91913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p:nvPr userDrawn="1"/>
        </p:nvSpPr>
        <p:spPr>
          <a:xfrm>
            <a:off x="0" y="0"/>
            <a:ext cx="12192000" cy="762004"/>
          </a:xfrm>
          <a:prstGeom prst="rect">
            <a:avLst/>
          </a:prstGeom>
          <a:solidFill>
            <a:srgbClr val="ED6C0F"/>
          </a:solidFill>
          <a:ln>
            <a:solidFill>
              <a:srgbClr val="ED6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94197"/>
            <a:ext cx="10515600" cy="600075"/>
          </a:xfrm>
        </p:spPr>
        <p:txBody>
          <a:bodyPr/>
          <a:lstStyle>
            <a:lvl1pPr>
              <a:defRPr>
                <a:solidFill>
                  <a:schemeClr val="bg1"/>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6" name="Espace réservé du numéro de diapositive 5"/>
          <p:cNvSpPr>
            <a:spLocks noGrp="1"/>
          </p:cNvSpPr>
          <p:nvPr>
            <p:ph type="sldNum" sz="quarter" idx="12"/>
          </p:nvPr>
        </p:nvSpPr>
        <p:spPr>
          <a:xfrm>
            <a:off x="9448800" y="6492875"/>
            <a:ext cx="2743200" cy="365125"/>
          </a:xfrm>
        </p:spPr>
        <p:txBody>
          <a:bodyPr/>
          <a:lstStyle/>
          <a:p>
            <a:fld id="{F41BE48F-A7D6-8A4D-99CA-582EB3456AD8}" type="slidenum">
              <a:rPr lang="fr-FR" smtClean="0"/>
              <a:t>‹N°›</a:t>
            </a:fld>
            <a:endParaRPr lang="fr-FR"/>
          </a:p>
        </p:txBody>
      </p:sp>
      <p:sp>
        <p:nvSpPr>
          <p:cNvPr id="8"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Tree>
    <p:extLst>
      <p:ext uri="{BB962C8B-B14F-4D97-AF65-F5344CB8AC3E}">
        <p14:creationId xmlns:p14="http://schemas.microsoft.com/office/powerpoint/2010/main" val="653401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15/01/2019</a:t>
            </a:r>
            <a:endParaRPr lang="fr-FR"/>
          </a:p>
        </p:txBody>
      </p:sp>
      <p:sp>
        <p:nvSpPr>
          <p:cNvPr id="5" name="Espace réservé du pied de page 4"/>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6" name="Espace réservé du numéro de diapositive 5"/>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80737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15/01/2019</a:t>
            </a:r>
            <a:endParaRPr lang="fr-FR"/>
          </a:p>
        </p:txBody>
      </p:sp>
      <p:sp>
        <p:nvSpPr>
          <p:cNvPr id="6" name="Espace réservé du pied de page 5"/>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7" name="Espace réservé du numéro de diapositive 6"/>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168056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15/01/2019</a:t>
            </a:r>
            <a:endParaRPr lang="fr-FR"/>
          </a:p>
        </p:txBody>
      </p:sp>
      <p:sp>
        <p:nvSpPr>
          <p:cNvPr id="8" name="Espace réservé du pied de page 7"/>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9" name="Espace réservé du numéro de diapositive 8"/>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153351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r>
              <a:rPr lang="fr-FR" smtClean="0"/>
              <a:t>15/01/2019</a:t>
            </a:r>
            <a:endParaRPr lang="fr-FR"/>
          </a:p>
        </p:txBody>
      </p:sp>
      <p:sp>
        <p:nvSpPr>
          <p:cNvPr id="4" name="Espace réservé du pied de page 3"/>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5" name="Espace réservé du numéro de diapositive 4"/>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186497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15/01/2019</a:t>
            </a:r>
            <a:endParaRPr lang="fr-FR"/>
          </a:p>
        </p:txBody>
      </p:sp>
      <p:sp>
        <p:nvSpPr>
          <p:cNvPr id="3" name="Espace réservé du pied de page 2"/>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4" name="Espace réservé du numéro de diapositive 3"/>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204859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15/01/2019</a:t>
            </a:r>
            <a:endParaRPr lang="fr-FR"/>
          </a:p>
        </p:txBody>
      </p:sp>
      <p:sp>
        <p:nvSpPr>
          <p:cNvPr id="6" name="Espace réservé du pied de page 5"/>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7" name="Espace réservé du numéro de diapositive 6"/>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91255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15/01/2019</a:t>
            </a:r>
            <a:endParaRPr lang="fr-FR"/>
          </a:p>
        </p:txBody>
      </p:sp>
      <p:sp>
        <p:nvSpPr>
          <p:cNvPr id="6" name="Espace réservé du pied de page 5"/>
          <p:cNvSpPr>
            <a:spLocks noGrp="1"/>
          </p:cNvSpPr>
          <p:nvPr>
            <p:ph type="ftr" sz="quarter" idx="11"/>
          </p:nvPr>
        </p:nvSpPr>
        <p:spPr/>
        <p:txBody>
          <a:bodyPr/>
          <a:lstStyle/>
          <a:p>
            <a:r>
              <a:rPr lang="fr-FR" dirty="0" smtClean="0"/>
              <a:t>HCERES </a:t>
            </a:r>
            <a:r>
              <a:rPr lang="fr-FR" dirty="0" err="1" smtClean="0"/>
              <a:t>evaluation</a:t>
            </a:r>
            <a:r>
              <a:rPr lang="fr-FR" dirty="0" smtClean="0"/>
              <a:t> – Accelerator </a:t>
            </a:r>
            <a:r>
              <a:rPr lang="fr-FR" dirty="0" err="1" smtClean="0"/>
              <a:t>Physics</a:t>
            </a:r>
            <a:endParaRPr lang="fr-FR" dirty="0"/>
          </a:p>
        </p:txBody>
      </p:sp>
      <p:sp>
        <p:nvSpPr>
          <p:cNvPr id="7" name="Espace réservé du numéro de diapositive 6"/>
          <p:cNvSpPr>
            <a:spLocks noGrp="1"/>
          </p:cNvSpPr>
          <p:nvPr>
            <p:ph type="sldNum" sz="quarter" idx="12"/>
          </p:nvPr>
        </p:nvSpPr>
        <p:spPr/>
        <p:txBody>
          <a:bodyPr/>
          <a:lstStyle/>
          <a:p>
            <a:fld id="{F41BE48F-A7D6-8A4D-99CA-582EB3456AD8}" type="slidenum">
              <a:rPr lang="fr-FR" smtClean="0"/>
              <a:t>‹N°›</a:t>
            </a:fld>
            <a:endParaRPr lang="fr-FR"/>
          </a:p>
        </p:txBody>
      </p:sp>
    </p:spTree>
    <p:extLst>
      <p:ext uri="{BB962C8B-B14F-4D97-AF65-F5344CB8AC3E}">
        <p14:creationId xmlns:p14="http://schemas.microsoft.com/office/powerpoint/2010/main" val="42546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15/01/2019</a:t>
            </a: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HCERES evaluation – Hadronic Physics</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BE48F-A7D6-8A4D-99CA-582EB3456AD8}" type="slidenum">
              <a:rPr lang="fr-FR" smtClean="0"/>
              <a:t>‹N°›</a:t>
            </a:fld>
            <a:endParaRPr lang="fr-FR"/>
          </a:p>
        </p:txBody>
      </p:sp>
    </p:spTree>
    <p:extLst>
      <p:ext uri="{BB962C8B-B14F-4D97-AF65-F5344CB8AC3E}">
        <p14:creationId xmlns:p14="http://schemas.microsoft.com/office/powerpoint/2010/main" val="195415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7.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8.png"/><Relationship Id="rId4" Type="http://schemas.openxmlformats.org/officeDocument/2006/relationships/image" Target="../media/image77.jpeg"/><Relationship Id="rId9"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85.jpe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84.png"/><Relationship Id="rId2" Type="http://schemas.openxmlformats.org/officeDocument/2006/relationships/image" Target="../media/image93.png"/><Relationship Id="rId16"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png"/><Relationship Id="rId19" Type="http://schemas.openxmlformats.org/officeDocument/2006/relationships/image" Target="../media/image86.jpeg"/><Relationship Id="rId4" Type="http://schemas.openxmlformats.org/officeDocument/2006/relationships/image" Target="../media/image87.png"/><Relationship Id="rId9" Type="http://schemas.openxmlformats.org/officeDocument/2006/relationships/image" Target="../media/image99.png"/><Relationship Id="rId14" Type="http://schemas.openxmlformats.org/officeDocument/2006/relationships/image" Target="../media/image10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9.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3" Type="http://schemas.openxmlformats.org/officeDocument/2006/relationships/oleObject" Target="../embeddings/oleObject1.bin"/><Relationship Id="rId7" Type="http://schemas.openxmlformats.org/officeDocument/2006/relationships/image" Target="../media/image112.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slideLayout" Target="../slideLayouts/slideLayout2.xml"/><Relationship Id="rId16" Type="http://schemas.openxmlformats.org/officeDocument/2006/relationships/image" Target="../media/image119.png"/><Relationship Id="rId20" Type="http://schemas.openxmlformats.org/officeDocument/2006/relationships/image" Target="../media/image121.png"/><Relationship Id="rId1" Type="http://schemas.openxmlformats.org/officeDocument/2006/relationships/vmlDrawing" Target="../drawings/vmlDrawing1.v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11.png"/><Relationship Id="rId15" Type="http://schemas.openxmlformats.org/officeDocument/2006/relationships/image" Target="../media/image118.png"/><Relationship Id="rId10" Type="http://schemas.openxmlformats.org/officeDocument/2006/relationships/image" Target="../media/image114.png"/><Relationship Id="rId19" Type="http://schemas.openxmlformats.org/officeDocument/2006/relationships/image" Target="../media/image10.svg"/><Relationship Id="rId4" Type="http://schemas.openxmlformats.org/officeDocument/2006/relationships/image" Target="../media/image110.emf"/><Relationship Id="rId9" Type="http://schemas.microsoft.com/office/2007/relationships/hdphoto" Target="../media/hdphoto3.wdp"/><Relationship Id="rId14"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gif"/></Relationships>
</file>

<file path=ppt/slides/_rels/slide3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tiff"/><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89823" y="70336"/>
            <a:ext cx="8063081" cy="1371600"/>
          </a:xfrm>
        </p:spPr>
        <p:txBody>
          <a:bodyPr>
            <a:normAutofit/>
          </a:bodyPr>
          <a:lstStyle/>
          <a:p>
            <a:r>
              <a:rPr lang="fr-FR" sz="4200" dirty="0" smtClean="0"/>
              <a:t>HCERES </a:t>
            </a:r>
            <a:r>
              <a:rPr lang="fr-FR" sz="4200" dirty="0" err="1" smtClean="0"/>
              <a:t>evaluation</a:t>
            </a:r>
            <a:r>
              <a:rPr lang="fr-FR" sz="4200" dirty="0" smtClean="0"/>
              <a:t> of</a:t>
            </a:r>
            <a:br>
              <a:rPr lang="fr-FR" sz="4200" dirty="0" smtClean="0"/>
            </a:br>
            <a:r>
              <a:rPr lang="fr-FR" sz="4200" dirty="0" smtClean="0"/>
              <a:t>Laboratoires de la vallée d’     </a:t>
            </a:r>
            <a:r>
              <a:rPr lang="fr-FR" sz="4200" dirty="0" err="1" smtClean="0"/>
              <a:t>rsay</a:t>
            </a:r>
            <a:endParaRPr lang="fr-FR" sz="4200" dirty="0"/>
          </a:p>
        </p:txBody>
      </p:sp>
      <p:sp>
        <p:nvSpPr>
          <p:cNvPr id="3" name="Sous-titre 2"/>
          <p:cNvSpPr>
            <a:spLocks noGrp="1"/>
          </p:cNvSpPr>
          <p:nvPr>
            <p:ph type="subTitle" idx="1"/>
          </p:nvPr>
        </p:nvSpPr>
        <p:spPr>
          <a:xfrm>
            <a:off x="0" y="4888523"/>
            <a:ext cx="12191999" cy="879231"/>
          </a:xfrm>
        </p:spPr>
        <p:txBody>
          <a:bodyPr>
            <a:normAutofit/>
          </a:bodyPr>
          <a:lstStyle/>
          <a:p>
            <a:r>
              <a:rPr lang="fr-FR" sz="4000" dirty="0" smtClean="0">
                <a:solidFill>
                  <a:schemeClr val="bg1"/>
                </a:solidFill>
              </a:rPr>
              <a:t>Accelerator </a:t>
            </a:r>
            <a:r>
              <a:rPr lang="fr-FR" sz="4000" dirty="0" err="1" smtClean="0">
                <a:solidFill>
                  <a:schemeClr val="bg1"/>
                </a:solidFill>
              </a:rPr>
              <a:t>Physics</a:t>
            </a:r>
            <a:endParaRPr lang="fr-FR" sz="4000" dirty="0" smtClean="0">
              <a:solidFill>
                <a:schemeClr val="bg1"/>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 y="17586"/>
            <a:ext cx="1406648" cy="140664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264" y="20618"/>
            <a:ext cx="1009135" cy="1403616"/>
          </a:xfrm>
          <a:prstGeom prst="rect">
            <a:avLst/>
          </a:prstGeom>
        </p:spPr>
      </p:pic>
      <p:sp>
        <p:nvSpPr>
          <p:cNvPr id="7" name="ZoneTexte 6"/>
          <p:cNvSpPr txBox="1"/>
          <p:nvPr/>
        </p:nvSpPr>
        <p:spPr>
          <a:xfrm>
            <a:off x="17585" y="5767754"/>
            <a:ext cx="12174414" cy="800219"/>
          </a:xfrm>
          <a:prstGeom prst="rect">
            <a:avLst/>
          </a:prstGeom>
          <a:noFill/>
        </p:spPr>
        <p:txBody>
          <a:bodyPr wrap="square" rtlCol="0">
            <a:spAutoFit/>
          </a:bodyPr>
          <a:lstStyle/>
          <a:p>
            <a:r>
              <a:rPr lang="fr-FR" sz="2800" dirty="0" smtClean="0">
                <a:solidFill>
                  <a:schemeClr val="bg1"/>
                </a:solidFill>
              </a:rPr>
              <a:t>Speaker : S. Bousson, on </a:t>
            </a:r>
            <a:r>
              <a:rPr lang="fr-FR" sz="2800" dirty="0" err="1" smtClean="0">
                <a:solidFill>
                  <a:schemeClr val="bg1"/>
                </a:solidFill>
              </a:rPr>
              <a:t>behalf</a:t>
            </a:r>
            <a:r>
              <a:rPr lang="fr-FR" sz="2800" dirty="0" smtClean="0">
                <a:solidFill>
                  <a:schemeClr val="bg1"/>
                </a:solidFill>
              </a:rPr>
              <a:t> of the Accelerator Teams</a:t>
            </a:r>
          </a:p>
          <a:p>
            <a:endParaRPr lang="fr-FR" dirty="0"/>
          </a:p>
        </p:txBody>
      </p:sp>
      <p:grpSp>
        <p:nvGrpSpPr>
          <p:cNvPr id="37" name="Grouper 36"/>
          <p:cNvGrpSpPr/>
          <p:nvPr/>
        </p:nvGrpSpPr>
        <p:grpSpPr>
          <a:xfrm>
            <a:off x="9168804" y="800999"/>
            <a:ext cx="534042" cy="540000"/>
            <a:chOff x="8931740" y="800999"/>
            <a:chExt cx="534042" cy="540000"/>
          </a:xfrm>
        </p:grpSpPr>
        <p:sp>
          <p:nvSpPr>
            <p:cNvPr id="11" name="Arc plein 10"/>
            <p:cNvSpPr/>
            <p:nvPr/>
          </p:nvSpPr>
          <p:spPr>
            <a:xfrm>
              <a:off x="8947211" y="823596"/>
              <a:ext cx="486095" cy="517403"/>
            </a:xfrm>
            <a:prstGeom prst="blockArc">
              <a:avLst>
                <a:gd name="adj1" fmla="val 10800000"/>
                <a:gd name="adj2" fmla="val 14936468"/>
                <a:gd name="adj3" fmla="val 20692"/>
              </a:avLst>
            </a:prstGeom>
            <a:solidFill>
              <a:srgbClr val="52BAF3"/>
            </a:solidFill>
            <a:ln>
              <a:solidFill>
                <a:srgbClr val="52B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Arc plein 16"/>
            <p:cNvSpPr/>
            <p:nvPr/>
          </p:nvSpPr>
          <p:spPr>
            <a:xfrm rot="12552568">
              <a:off x="8964150" y="817854"/>
              <a:ext cx="486095" cy="517403"/>
            </a:xfrm>
            <a:prstGeom prst="blockArc">
              <a:avLst>
                <a:gd name="adj1" fmla="val 10800000"/>
                <a:gd name="adj2" fmla="val 14936468"/>
                <a:gd name="adj3" fmla="val 206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Arc plein 17"/>
            <p:cNvSpPr/>
            <p:nvPr/>
          </p:nvSpPr>
          <p:spPr>
            <a:xfrm rot="17399031">
              <a:off x="8964033" y="829469"/>
              <a:ext cx="486096" cy="517402"/>
            </a:xfrm>
            <a:prstGeom prst="blockArc">
              <a:avLst>
                <a:gd name="adj1" fmla="val 10253167"/>
                <a:gd name="adj2" fmla="val 14936468"/>
                <a:gd name="adj3" fmla="val 20692"/>
              </a:avLst>
            </a:prstGeom>
            <a:solidFill>
              <a:srgbClr val="522276"/>
            </a:solidFill>
            <a:ln>
              <a:solidFill>
                <a:srgbClr val="522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Arc plein 18"/>
            <p:cNvSpPr/>
            <p:nvPr/>
          </p:nvSpPr>
          <p:spPr>
            <a:xfrm rot="8496151">
              <a:off x="8958969" y="800999"/>
              <a:ext cx="486095" cy="517403"/>
            </a:xfrm>
            <a:prstGeom prst="blockArc">
              <a:avLst>
                <a:gd name="adj1" fmla="val 10800000"/>
                <a:gd name="adj2" fmla="val 14936468"/>
                <a:gd name="adj3" fmla="val 20692"/>
              </a:avLst>
            </a:prstGeom>
            <a:solidFill>
              <a:srgbClr val="4068C2"/>
            </a:solidFill>
            <a:ln>
              <a:solidFill>
                <a:srgbClr val="4068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Arc plein 19"/>
            <p:cNvSpPr/>
            <p:nvPr/>
          </p:nvSpPr>
          <p:spPr>
            <a:xfrm rot="4174146">
              <a:off x="8947393" y="810054"/>
              <a:ext cx="486096" cy="517402"/>
            </a:xfrm>
            <a:prstGeom prst="blockArc">
              <a:avLst>
                <a:gd name="adj1" fmla="val 10800000"/>
                <a:gd name="adj2" fmla="val 14936468"/>
                <a:gd name="adj3" fmla="val 20692"/>
              </a:avLst>
            </a:prstGeom>
            <a:solidFill>
              <a:srgbClr val="3CA2A2"/>
            </a:solidFill>
            <a:ln>
              <a:solidFill>
                <a:srgbClr val="3C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2" name="Ellipse 21"/>
          <p:cNvSpPr/>
          <p:nvPr/>
        </p:nvSpPr>
        <p:spPr>
          <a:xfrm>
            <a:off x="10960545" y="124689"/>
            <a:ext cx="192365" cy="207818"/>
          </a:xfrm>
          <a:prstGeom prst="ellipse">
            <a:avLst/>
          </a:prstGeom>
          <a:solidFill>
            <a:srgbClr val="52BAF3"/>
          </a:solidFill>
          <a:ln>
            <a:solidFill>
              <a:srgbClr val="52B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10962000" y="450000"/>
            <a:ext cx="192365" cy="207818"/>
          </a:xfrm>
          <a:prstGeom prst="ellipse">
            <a:avLst/>
          </a:prstGeom>
          <a:solidFill>
            <a:srgbClr val="ED4033"/>
          </a:solidFill>
          <a:ln>
            <a:solidFill>
              <a:srgbClr val="ED51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10962000" y="774000"/>
            <a:ext cx="192365" cy="207818"/>
          </a:xfrm>
          <a:prstGeom prst="ellipse">
            <a:avLst/>
          </a:prstGeom>
          <a:solidFill>
            <a:srgbClr val="522276"/>
          </a:solidFill>
          <a:ln>
            <a:solidFill>
              <a:srgbClr val="522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10962000" y="1098000"/>
            <a:ext cx="192365" cy="207818"/>
          </a:xfrm>
          <a:prstGeom prst="ellipse">
            <a:avLst/>
          </a:prstGeom>
          <a:solidFill>
            <a:srgbClr val="3CA2A2"/>
          </a:solidFill>
          <a:ln>
            <a:solidFill>
              <a:srgbClr val="3C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10962000" y="1422000"/>
            <a:ext cx="192365" cy="207818"/>
          </a:xfrm>
          <a:prstGeom prst="ellipse">
            <a:avLst/>
          </a:prstGeom>
          <a:solidFill>
            <a:srgbClr val="4068C2"/>
          </a:solidFill>
          <a:ln>
            <a:solidFill>
              <a:srgbClr val="4068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1166760" y="55414"/>
            <a:ext cx="983674" cy="369332"/>
          </a:xfrm>
          <a:prstGeom prst="rect">
            <a:avLst/>
          </a:prstGeom>
          <a:noFill/>
        </p:spPr>
        <p:txBody>
          <a:bodyPr wrap="square" rtlCol="0">
            <a:spAutoFit/>
          </a:bodyPr>
          <a:lstStyle/>
          <a:p>
            <a:r>
              <a:rPr lang="fr-FR" smtClean="0"/>
              <a:t>CSNSM</a:t>
            </a:r>
            <a:endParaRPr lang="fr-FR"/>
          </a:p>
        </p:txBody>
      </p:sp>
      <p:sp>
        <p:nvSpPr>
          <p:cNvPr id="28" name="ZoneTexte 27"/>
          <p:cNvSpPr txBox="1"/>
          <p:nvPr/>
        </p:nvSpPr>
        <p:spPr>
          <a:xfrm>
            <a:off x="11180616" y="358201"/>
            <a:ext cx="983674" cy="369332"/>
          </a:xfrm>
          <a:prstGeom prst="rect">
            <a:avLst/>
          </a:prstGeom>
          <a:noFill/>
        </p:spPr>
        <p:txBody>
          <a:bodyPr wrap="square" rtlCol="0">
            <a:spAutoFit/>
          </a:bodyPr>
          <a:lstStyle/>
          <a:p>
            <a:r>
              <a:rPr lang="fr-FR" smtClean="0"/>
              <a:t>IMNC</a:t>
            </a:r>
          </a:p>
        </p:txBody>
      </p:sp>
      <p:sp>
        <p:nvSpPr>
          <p:cNvPr id="29" name="ZoneTexte 28"/>
          <p:cNvSpPr txBox="1"/>
          <p:nvPr/>
        </p:nvSpPr>
        <p:spPr>
          <a:xfrm>
            <a:off x="11180611" y="732281"/>
            <a:ext cx="983674" cy="369332"/>
          </a:xfrm>
          <a:prstGeom prst="rect">
            <a:avLst/>
          </a:prstGeom>
          <a:noFill/>
        </p:spPr>
        <p:txBody>
          <a:bodyPr wrap="square" rtlCol="0">
            <a:spAutoFit/>
          </a:bodyPr>
          <a:lstStyle/>
          <a:p>
            <a:r>
              <a:rPr lang="fr-FR" dirty="0" smtClean="0"/>
              <a:t>IPNO</a:t>
            </a:r>
          </a:p>
        </p:txBody>
      </p:sp>
      <p:sp>
        <p:nvSpPr>
          <p:cNvPr id="30" name="ZoneTexte 29"/>
          <p:cNvSpPr txBox="1"/>
          <p:nvPr/>
        </p:nvSpPr>
        <p:spPr>
          <a:xfrm>
            <a:off x="11180607" y="1038478"/>
            <a:ext cx="983674" cy="369332"/>
          </a:xfrm>
          <a:prstGeom prst="rect">
            <a:avLst/>
          </a:prstGeom>
          <a:noFill/>
        </p:spPr>
        <p:txBody>
          <a:bodyPr wrap="square" rtlCol="0">
            <a:spAutoFit/>
          </a:bodyPr>
          <a:lstStyle/>
          <a:p>
            <a:r>
              <a:rPr lang="fr-FR" dirty="0" smtClean="0"/>
              <a:t>LAL</a:t>
            </a:r>
          </a:p>
        </p:txBody>
      </p:sp>
      <p:sp>
        <p:nvSpPr>
          <p:cNvPr id="31" name="ZoneTexte 30"/>
          <p:cNvSpPr txBox="1"/>
          <p:nvPr/>
        </p:nvSpPr>
        <p:spPr>
          <a:xfrm>
            <a:off x="11194460" y="1370988"/>
            <a:ext cx="983674" cy="369332"/>
          </a:xfrm>
          <a:prstGeom prst="rect">
            <a:avLst/>
          </a:prstGeom>
          <a:noFill/>
        </p:spPr>
        <p:txBody>
          <a:bodyPr wrap="square" rtlCol="0">
            <a:spAutoFit/>
          </a:bodyPr>
          <a:lstStyle/>
          <a:p>
            <a:r>
              <a:rPr lang="fr-FR" dirty="0" smtClean="0"/>
              <a:t>LPT</a:t>
            </a:r>
          </a:p>
        </p:txBody>
      </p:sp>
      <p:sp>
        <p:nvSpPr>
          <p:cNvPr id="36" name="ZoneTexte 35"/>
          <p:cNvSpPr txBox="1"/>
          <p:nvPr/>
        </p:nvSpPr>
        <p:spPr>
          <a:xfrm>
            <a:off x="10013759" y="6314607"/>
            <a:ext cx="2278301" cy="400110"/>
          </a:xfrm>
          <a:prstGeom prst="rect">
            <a:avLst/>
          </a:prstGeom>
          <a:noFill/>
        </p:spPr>
        <p:txBody>
          <a:bodyPr wrap="square" rtlCol="0">
            <a:spAutoFit/>
          </a:bodyPr>
          <a:lstStyle/>
          <a:p>
            <a:r>
              <a:rPr lang="fr-FR" sz="2000" dirty="0" smtClean="0">
                <a:solidFill>
                  <a:schemeClr val="bg1"/>
                </a:solidFill>
              </a:rPr>
              <a:t>14-17 </a:t>
            </a:r>
            <a:r>
              <a:rPr lang="fr-FR" sz="2000" dirty="0" err="1" smtClean="0">
                <a:solidFill>
                  <a:schemeClr val="bg1"/>
                </a:solidFill>
              </a:rPr>
              <a:t>january</a:t>
            </a:r>
            <a:r>
              <a:rPr lang="fr-FR" sz="2000" dirty="0" smtClean="0">
                <a:solidFill>
                  <a:schemeClr val="bg1"/>
                </a:solidFill>
              </a:rPr>
              <a:t> 2019</a:t>
            </a:r>
            <a:endParaRPr lang="fr-FR" sz="2000" dirty="0">
              <a:solidFill>
                <a:schemeClr val="bg1"/>
              </a:solidFill>
            </a:endParaRPr>
          </a:p>
        </p:txBody>
      </p:sp>
      <p:pic>
        <p:nvPicPr>
          <p:cNvPr id="1026" name="Picture 2" descr="ttps://upload.wikimedia.org/wikipedia/fr/thumb/5/52/Logo-P7.svg/120px-Logo-P7.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602" y="18687"/>
            <a:ext cx="568493" cy="14022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Ã©sultat de recherche d'images pour &quot;eli np circulator&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2033" y="1838482"/>
            <a:ext cx="4149741" cy="27678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0_Donnees IPN OK\Direction DA\AG DA\AG 2016\download\Photos r+®centes\SAM_1935.JPG"/>
          <p:cNvPicPr/>
          <p:nvPr/>
        </p:nvPicPr>
        <p:blipFill>
          <a:blip r:embed="rId6" cstate="print"/>
          <a:srcRect/>
          <a:stretch>
            <a:fillRect/>
          </a:stretch>
        </p:blipFill>
        <p:spPr bwMode="auto">
          <a:xfrm>
            <a:off x="8436519" y="1869466"/>
            <a:ext cx="3581309" cy="2767845"/>
          </a:xfrm>
          <a:prstGeom prst="rect">
            <a:avLst/>
          </a:prstGeom>
          <a:noFill/>
        </p:spPr>
      </p:pic>
      <p:pic>
        <p:nvPicPr>
          <p:cNvPr id="13314" name="Picture 2" descr="RÃ©sultat de recherche d'images pour &quot;phil lal&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85" y="1869466"/>
            <a:ext cx="4039804" cy="269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33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Beam</a:t>
            </a:r>
            <a:r>
              <a:rPr lang="fr-FR" dirty="0" smtClean="0"/>
              <a:t> </a:t>
            </a:r>
            <a:r>
              <a:rPr lang="fr-FR" dirty="0" err="1" smtClean="0"/>
              <a:t>Physics</a:t>
            </a:r>
            <a:r>
              <a:rPr lang="fr-FR" dirty="0" smtClean="0"/>
              <a:t> &amp; Instrumentation: DRUM</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dirty="0"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10</a:t>
            </a:fld>
            <a:r>
              <a:rPr lang="fr-FR" dirty="0" smtClean="0"/>
              <a:t> -</a:t>
            </a:r>
            <a:endParaRPr lang="fr-FR" dirty="0"/>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60867" y="5407954"/>
            <a:ext cx="7992533" cy="97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eaLnBrk="1" hangingPunct="1">
              <a:buClr>
                <a:srgbClr val="FF0000"/>
              </a:buClr>
              <a:buSzPct val="120000"/>
              <a:buFont typeface="Arial" charset="0"/>
              <a:buChar char="•"/>
            </a:pPr>
            <a:r>
              <a:rPr lang="en-US" altLang="fr-FR" dirty="0" smtClean="0">
                <a:latin typeface="Calibri" pitchFamily="34" charset="0"/>
              </a:rPr>
              <a:t> </a:t>
            </a:r>
            <a:r>
              <a:rPr lang="en-US" altLang="fr-FR" b="1" dirty="0" smtClean="0">
                <a:latin typeface="Calibri" pitchFamily="34" charset="0"/>
              </a:rPr>
              <a:t>Human resource: </a:t>
            </a:r>
            <a:r>
              <a:rPr lang="en-US" altLang="fr-FR" dirty="0" smtClean="0">
                <a:latin typeface="Calibri" pitchFamily="34" charset="0"/>
              </a:rPr>
              <a:t>1 PhD student, 1 P2IO post-doc, 2 FTE/year (from  EXALT team)</a:t>
            </a:r>
            <a:endParaRPr lang="en-US" altLang="fr-FR" dirty="0">
              <a:latin typeface="Calibri" pitchFamily="34" charset="0"/>
            </a:endParaRPr>
          </a:p>
          <a:p>
            <a:pPr eaLnBrk="1" hangingPunct="1">
              <a:buClr>
                <a:srgbClr val="FF0000"/>
              </a:buClr>
              <a:buSzPct val="120000"/>
              <a:buFont typeface="Arial" charset="0"/>
              <a:buChar char="•"/>
            </a:pPr>
            <a:r>
              <a:rPr lang="en-US" altLang="fr-FR" b="1" dirty="0">
                <a:latin typeface="Calibri" pitchFamily="34" charset="0"/>
              </a:rPr>
              <a:t> </a:t>
            </a:r>
            <a:r>
              <a:rPr lang="en-US" altLang="fr-FR" b="1" dirty="0" smtClean="0">
                <a:latin typeface="Calibri" pitchFamily="34" charset="0"/>
              </a:rPr>
              <a:t>Funding:  </a:t>
            </a:r>
            <a:r>
              <a:rPr lang="en-US" altLang="fr-FR" dirty="0" smtClean="0">
                <a:latin typeface="Calibri" pitchFamily="34" charset="0"/>
              </a:rPr>
              <a:t>mainly P2IO R&amp;D funding 66 </a:t>
            </a:r>
            <a:r>
              <a:rPr lang="en-US" altLang="fr-FR" dirty="0" err="1" smtClean="0">
                <a:latin typeface="Calibri" pitchFamily="34" charset="0"/>
              </a:rPr>
              <a:t>kEuros</a:t>
            </a:r>
            <a:endParaRPr lang="en-US" altLang="fr-FR" dirty="0" smtClean="0">
              <a:latin typeface="Calibri" pitchFamily="34" charset="0"/>
            </a:endParaRPr>
          </a:p>
          <a:p>
            <a:pPr eaLnBrk="1" hangingPunct="1">
              <a:buClr>
                <a:srgbClr val="FF0000"/>
              </a:buClr>
              <a:buSzPct val="120000"/>
              <a:buFont typeface="Arial" charset="0"/>
              <a:buChar char="•"/>
            </a:pPr>
            <a:r>
              <a:rPr lang="en-US" altLang="fr-FR" b="1" dirty="0" smtClean="0">
                <a:latin typeface="Calibri" pitchFamily="34" charset="0"/>
              </a:rPr>
              <a:t> Main </a:t>
            </a:r>
            <a:r>
              <a:rPr lang="en-US" altLang="fr-FR" b="1" dirty="0">
                <a:latin typeface="Calibri" pitchFamily="34" charset="0"/>
              </a:rPr>
              <a:t>collaborations  </a:t>
            </a:r>
            <a:r>
              <a:rPr lang="en-US" altLang="fr-FR" dirty="0">
                <a:latin typeface="Calibri" pitchFamily="34" charset="0"/>
              </a:rPr>
              <a:t>LASERIX (LPGP, CLUPS), CEA/</a:t>
            </a:r>
            <a:r>
              <a:rPr lang="en-US" altLang="fr-FR" dirty="0" err="1">
                <a:latin typeface="Calibri" pitchFamily="34" charset="0"/>
              </a:rPr>
              <a:t>Lydil</a:t>
            </a:r>
            <a:r>
              <a:rPr lang="en-US" altLang="fr-FR" dirty="0">
                <a:latin typeface="Calibri" pitchFamily="34" charset="0"/>
              </a:rPr>
              <a:t>, </a:t>
            </a:r>
            <a:r>
              <a:rPr lang="en-US" altLang="fr-FR" dirty="0" err="1">
                <a:latin typeface="Calibri" pitchFamily="34" charset="0"/>
              </a:rPr>
              <a:t>Desy</a:t>
            </a:r>
            <a:r>
              <a:rPr lang="en-US" altLang="fr-FR" dirty="0">
                <a:latin typeface="Calibri" pitchFamily="34" charset="0"/>
              </a:rPr>
              <a:t>, CERN</a:t>
            </a:r>
          </a:p>
          <a:p>
            <a:pPr eaLnBrk="1" hangingPunct="1">
              <a:buClr>
                <a:srgbClr val="FF0000"/>
              </a:buClr>
              <a:buSzPct val="120000"/>
            </a:pPr>
            <a:endParaRPr lang="en-US" altLang="fr-FR" dirty="0">
              <a:latin typeface="Calibri" pitchFamily="34" charset="0"/>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85419" y="746954"/>
            <a:ext cx="1107284" cy="599524"/>
          </a:xfrm>
          <a:prstGeom prst="rect">
            <a:avLst/>
          </a:prstGeom>
        </p:spPr>
      </p:pic>
      <p:pic>
        <p:nvPicPr>
          <p:cNvPr id="14" name="Image 13"/>
          <p:cNvPicPr>
            <a:picLocks noChangeAspect="1"/>
          </p:cNvPicPr>
          <p:nvPr/>
        </p:nvPicPr>
        <p:blipFill rotWithShape="1">
          <a:blip r:embed="rId4"/>
          <a:srcRect r="8624"/>
          <a:stretch/>
        </p:blipFill>
        <p:spPr>
          <a:xfrm>
            <a:off x="7348105" y="2353466"/>
            <a:ext cx="4744598" cy="2524848"/>
          </a:xfrm>
          <a:prstGeom prst="rect">
            <a:avLst/>
          </a:prstGeom>
        </p:spPr>
      </p:pic>
      <p:pic>
        <p:nvPicPr>
          <p:cNvPr id="15" name="Image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18607" y="1134736"/>
            <a:ext cx="3270704" cy="1132011"/>
          </a:xfrm>
          <a:prstGeom prst="rect">
            <a:avLst/>
          </a:prstGeom>
        </p:spPr>
      </p:pic>
      <p:sp>
        <p:nvSpPr>
          <p:cNvPr id="17" name="Rectangle 16"/>
          <p:cNvSpPr/>
          <p:nvPr/>
        </p:nvSpPr>
        <p:spPr>
          <a:xfrm>
            <a:off x="129307" y="793059"/>
            <a:ext cx="7705182" cy="4391972"/>
          </a:xfrm>
          <a:prstGeom prst="rect">
            <a:avLst/>
          </a:prstGeom>
        </p:spPr>
        <p:txBody>
          <a:bodyPr wrap="square">
            <a:spAutoFit/>
          </a:bodyPr>
          <a:lstStyle/>
          <a:p>
            <a:pPr algn="just">
              <a:spcAft>
                <a:spcPts val="600"/>
              </a:spcAft>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Scientific Objective</a:t>
            </a:r>
          </a:p>
          <a:p>
            <a:pPr>
              <a:spcAft>
                <a:spcPct val="30000"/>
              </a:spcAft>
              <a:buClr>
                <a:srgbClr val="FF0000"/>
              </a:buClr>
              <a:buSzPct val="120000"/>
            </a:pPr>
            <a:r>
              <a:rPr lang="en-US" altLang="fr-FR" b="1" dirty="0">
                <a:latin typeface="Calibri" pitchFamily="34" charset="0"/>
              </a:rPr>
              <a:t>Goals of DRUM project based on the EXALT </a:t>
            </a:r>
            <a:r>
              <a:rPr lang="en-US" altLang="fr-FR" b="1" dirty="0" smtClean="0">
                <a:latin typeface="Calibri" pitchFamily="34" charset="0"/>
              </a:rPr>
              <a:t>installation: </a:t>
            </a:r>
            <a:r>
              <a:rPr lang="en-US" altLang="fr-FR" dirty="0" smtClean="0">
                <a:latin typeface="Calibri" pitchFamily="34" charset="0"/>
              </a:rPr>
              <a:t>femtosecond </a:t>
            </a:r>
            <a:r>
              <a:rPr lang="en-US" altLang="fr-FR" dirty="0">
                <a:latin typeface="Calibri" pitchFamily="34" charset="0"/>
              </a:rPr>
              <a:t>laser </a:t>
            </a:r>
            <a:r>
              <a:rPr lang="en-US" altLang="fr-FR" dirty="0" smtClean="0">
                <a:latin typeface="Calibri" pitchFamily="34" charset="0"/>
              </a:rPr>
              <a:t>(</a:t>
            </a:r>
            <a:r>
              <a:rPr lang="en-US" altLang="fr-FR" b="1" dirty="0" smtClean="0">
                <a:latin typeface="Calibri" pitchFamily="34" charset="0"/>
              </a:rPr>
              <a:t>LASERIX) </a:t>
            </a:r>
            <a:r>
              <a:rPr lang="en-US" altLang="fr-FR" dirty="0" smtClean="0">
                <a:latin typeface="Calibri" pitchFamily="34" charset="0"/>
              </a:rPr>
              <a:t>coupled to </a:t>
            </a:r>
            <a:r>
              <a:rPr lang="en-US" altLang="fr-FR" dirty="0">
                <a:latin typeface="Calibri" pitchFamily="34" charset="0"/>
              </a:rPr>
              <a:t>a </a:t>
            </a:r>
            <a:r>
              <a:rPr lang="en-US" altLang="fr-FR" dirty="0" err="1">
                <a:latin typeface="Calibri" pitchFamily="34" charset="0"/>
              </a:rPr>
              <a:t>photoinjector</a:t>
            </a:r>
            <a:r>
              <a:rPr lang="en-US" altLang="fr-FR" dirty="0">
                <a:latin typeface="Calibri" pitchFamily="34" charset="0"/>
              </a:rPr>
              <a:t> R&amp;D line </a:t>
            </a:r>
            <a:r>
              <a:rPr lang="en-US" altLang="fr-FR" dirty="0" smtClean="0">
                <a:latin typeface="Calibri" pitchFamily="34" charset="0"/>
              </a:rPr>
              <a:t>(</a:t>
            </a:r>
            <a:r>
              <a:rPr lang="en-US" altLang="fr-FR" b="1" dirty="0" smtClean="0">
                <a:latin typeface="Calibri" pitchFamily="34" charset="0"/>
              </a:rPr>
              <a:t>PHIL)</a:t>
            </a:r>
          </a:p>
          <a:p>
            <a:pPr marL="171450" lvl="1">
              <a:spcAft>
                <a:spcPct val="30000"/>
              </a:spcAft>
              <a:buClr>
                <a:srgbClr val="FF0000"/>
              </a:buClr>
              <a:buSzPct val="120000"/>
              <a:buFont typeface="Arial" charset="0"/>
              <a:buChar char="•"/>
            </a:pPr>
            <a:r>
              <a:rPr lang="en-US" altLang="fr-FR" dirty="0" smtClean="0">
                <a:latin typeface="Calibri" pitchFamily="34" charset="0"/>
              </a:rPr>
              <a:t> Produce </a:t>
            </a:r>
            <a:r>
              <a:rPr lang="en-US" altLang="fr-FR" b="1" dirty="0">
                <a:latin typeface="Calibri" pitchFamily="34" charset="0"/>
              </a:rPr>
              <a:t>short electron </a:t>
            </a:r>
            <a:r>
              <a:rPr lang="en-US" altLang="fr-FR" b="1" dirty="0" smtClean="0">
                <a:latin typeface="Calibri" pitchFamily="34" charset="0"/>
              </a:rPr>
              <a:t>beams</a:t>
            </a:r>
            <a:endParaRPr lang="en-US" altLang="fr-FR" dirty="0">
              <a:latin typeface="Calibri" pitchFamily="34" charset="0"/>
            </a:endParaRPr>
          </a:p>
          <a:p>
            <a:pPr marL="171450" lvl="1">
              <a:spcAft>
                <a:spcPct val="30000"/>
              </a:spcAft>
              <a:buClr>
                <a:srgbClr val="FF0000"/>
              </a:buClr>
              <a:buSzPct val="120000"/>
              <a:buFont typeface="Arial" charset="0"/>
              <a:buChar char="•"/>
            </a:pPr>
            <a:r>
              <a:rPr lang="en-US" altLang="fr-FR" dirty="0">
                <a:latin typeface="Calibri" pitchFamily="34" charset="0"/>
              </a:rPr>
              <a:t> </a:t>
            </a:r>
            <a:r>
              <a:rPr lang="en-US" altLang="fr-FR" dirty="0" smtClean="0">
                <a:latin typeface="Calibri" pitchFamily="34" charset="0"/>
              </a:rPr>
              <a:t>Perform b</a:t>
            </a:r>
            <a:r>
              <a:rPr lang="en-US" altLang="fr-FR" b="1" dirty="0" smtClean="0">
                <a:latin typeface="Calibri" pitchFamily="34" charset="0"/>
              </a:rPr>
              <a:t>unch </a:t>
            </a:r>
            <a:r>
              <a:rPr lang="en-US" altLang="fr-FR" b="1" dirty="0">
                <a:latin typeface="Calibri" pitchFamily="34" charset="0"/>
              </a:rPr>
              <a:t>duration reconstruction</a:t>
            </a:r>
            <a:r>
              <a:rPr lang="en-US" altLang="fr-FR" dirty="0">
                <a:latin typeface="Calibri" pitchFamily="34" charset="0"/>
              </a:rPr>
              <a:t> from energy spread measurement and </a:t>
            </a:r>
            <a:r>
              <a:rPr lang="en-US" altLang="fr-FR" dirty="0" smtClean="0">
                <a:latin typeface="Calibri" pitchFamily="34" charset="0"/>
              </a:rPr>
              <a:t>analytical models and improve it with a booster cavity</a:t>
            </a:r>
          </a:p>
          <a:p>
            <a:pPr marL="171450" lvl="1">
              <a:spcAft>
                <a:spcPct val="30000"/>
              </a:spcAft>
              <a:buClr>
                <a:srgbClr val="FF0000"/>
              </a:buClr>
              <a:buSzPct val="120000"/>
              <a:buFont typeface="Arial" charset="0"/>
              <a:buChar char="•"/>
            </a:pPr>
            <a:r>
              <a:rPr lang="en-US" altLang="fr-FR" dirty="0" smtClean="0">
                <a:latin typeface="Calibri" pitchFamily="34" charset="0"/>
              </a:rPr>
              <a:t> Beam </a:t>
            </a:r>
            <a:r>
              <a:rPr lang="en-US" altLang="fr-FR" dirty="0">
                <a:latin typeface="Calibri" pitchFamily="34" charset="0"/>
              </a:rPr>
              <a:t>dynamics with </a:t>
            </a:r>
            <a:r>
              <a:rPr lang="en-US" altLang="fr-FR" b="1" dirty="0">
                <a:latin typeface="Calibri" pitchFamily="34" charset="0"/>
              </a:rPr>
              <a:t>linear space charge expansion </a:t>
            </a:r>
            <a:r>
              <a:rPr lang="en-US" altLang="fr-FR" dirty="0">
                <a:latin typeface="Calibri" pitchFamily="34" charset="0"/>
              </a:rPr>
              <a:t>(high charge density</a:t>
            </a:r>
            <a:r>
              <a:rPr lang="en-US" altLang="fr-FR" dirty="0" smtClean="0">
                <a:latin typeface="Calibri" pitchFamily="34" charset="0"/>
              </a:rPr>
              <a:t>)</a:t>
            </a:r>
          </a:p>
          <a:p>
            <a:pPr>
              <a:buClr>
                <a:srgbClr val="FF0000"/>
              </a:buClr>
              <a:buSzPct val="120000"/>
            </a:pPr>
            <a:r>
              <a:rPr lang="en-US" sz="2200" b="1" dirty="0" smtClean="0">
                <a:solidFill>
                  <a:srgbClr val="5F2987"/>
                </a:solidFill>
                <a:effectLst>
                  <a:outerShdw blurRad="38100" dist="38100" dir="2700000" algn="tl">
                    <a:srgbClr val="C0C0C0"/>
                  </a:outerShdw>
                </a:effectLst>
                <a:latin typeface="Calibri" pitchFamily="34" charset="0"/>
              </a:rPr>
              <a:t>Main achievements:</a:t>
            </a:r>
          </a:p>
          <a:p>
            <a:pPr marL="285750" indent="-285750">
              <a:spcAft>
                <a:spcPct val="30000"/>
              </a:spcAft>
              <a:buClr>
                <a:srgbClr val="FF0000"/>
              </a:buClr>
              <a:buSzPct val="120000"/>
              <a:buFont typeface="Wingdings" panose="05000000000000000000" pitchFamily="2" charset="2"/>
              <a:buChar char="Ø"/>
            </a:pPr>
            <a:r>
              <a:rPr lang="en-US" altLang="fr-FR" dirty="0" smtClean="0">
                <a:latin typeface="Calibri" pitchFamily="34" charset="0"/>
              </a:rPr>
              <a:t>Recent </a:t>
            </a:r>
            <a:r>
              <a:rPr lang="en-US" altLang="fr-FR" dirty="0">
                <a:latin typeface="Calibri" pitchFamily="34" charset="0"/>
              </a:rPr>
              <a:t>experimental results concerning electron bunch </a:t>
            </a:r>
            <a:r>
              <a:rPr lang="en-US" altLang="fr-FR" b="1" dirty="0">
                <a:latin typeface="Calibri" pitchFamily="34" charset="0"/>
              </a:rPr>
              <a:t>measurement at the cathode until 180 fs </a:t>
            </a:r>
            <a:r>
              <a:rPr lang="en-US" altLang="fr-FR" b="1" dirty="0" err="1">
                <a:latin typeface="Calibri" pitchFamily="34" charset="0"/>
              </a:rPr>
              <a:t>rms</a:t>
            </a:r>
            <a:r>
              <a:rPr lang="en-US" altLang="fr-FR" b="1" dirty="0">
                <a:latin typeface="Calibri" pitchFamily="34" charset="0"/>
              </a:rPr>
              <a:t> </a:t>
            </a:r>
            <a:r>
              <a:rPr lang="en-US" altLang="fr-FR" dirty="0">
                <a:latin typeface="Calibri" pitchFamily="34" charset="0"/>
              </a:rPr>
              <a:t>@10 </a:t>
            </a:r>
            <a:r>
              <a:rPr lang="en-US" altLang="fr-FR" dirty="0" err="1">
                <a:latin typeface="Calibri" pitchFamily="34" charset="0"/>
              </a:rPr>
              <a:t>pC</a:t>
            </a:r>
            <a:r>
              <a:rPr lang="en-US" altLang="fr-FR" dirty="0">
                <a:latin typeface="Calibri" pitchFamily="34" charset="0"/>
              </a:rPr>
              <a:t>, 60 MV/m</a:t>
            </a:r>
          </a:p>
          <a:p>
            <a:pPr marL="26988" lvl="1" indent="-26988">
              <a:spcAft>
                <a:spcPct val="30000"/>
              </a:spcAft>
              <a:buClr>
                <a:srgbClr val="FF0000"/>
              </a:buClr>
              <a:buSzPct val="120000"/>
              <a:buFont typeface="Wingdings" panose="05000000000000000000" pitchFamily="2" charset="2"/>
              <a:buChar char="Ø"/>
            </a:pPr>
            <a:r>
              <a:rPr lang="en-US" altLang="fr-FR" b="1" dirty="0">
                <a:latin typeface="Calibri" pitchFamily="34" charset="0"/>
              </a:rPr>
              <a:t> RF tuning in progress for the booster </a:t>
            </a:r>
            <a:r>
              <a:rPr lang="en-US" altLang="fr-FR" dirty="0">
                <a:latin typeface="Calibri" pitchFamily="34" charset="0"/>
              </a:rPr>
              <a:t>accelerating section done at </a:t>
            </a:r>
            <a:r>
              <a:rPr lang="en-US" altLang="fr-FR" dirty="0" smtClean="0">
                <a:latin typeface="Calibri" pitchFamily="34" charset="0"/>
              </a:rPr>
              <a:t>LAL</a:t>
            </a:r>
          </a:p>
          <a:p>
            <a:pPr marL="26988" lvl="1" indent="-26988">
              <a:spcAft>
                <a:spcPct val="30000"/>
              </a:spcAft>
              <a:buClr>
                <a:srgbClr val="FF0000"/>
              </a:buClr>
              <a:buSzPct val="120000"/>
              <a:buFont typeface="Wingdings" panose="05000000000000000000" pitchFamily="2" charset="2"/>
              <a:buChar char="Ø"/>
            </a:pPr>
            <a:r>
              <a:rPr lang="en-US" altLang="fr-FR" dirty="0">
                <a:latin typeface="Calibri" pitchFamily="34" charset="0"/>
              </a:rPr>
              <a:t> </a:t>
            </a:r>
            <a:r>
              <a:rPr lang="en-US" altLang="fr-FR" dirty="0" smtClean="0">
                <a:latin typeface="Calibri" pitchFamily="34" charset="0"/>
              </a:rPr>
              <a:t> </a:t>
            </a:r>
            <a:r>
              <a:rPr lang="en-US" altLang="fr-FR" dirty="0">
                <a:latin typeface="Calibri" pitchFamily="34" charset="0"/>
              </a:rPr>
              <a:t>Bunch duration reconstruction </a:t>
            </a:r>
            <a:r>
              <a:rPr lang="en-US" altLang="fr-FR" b="1" dirty="0">
                <a:latin typeface="Calibri" pitchFamily="34" charset="0"/>
              </a:rPr>
              <a:t>tested on different installations </a:t>
            </a:r>
            <a:r>
              <a:rPr lang="en-US" altLang="fr-FR" dirty="0">
                <a:latin typeface="Calibri" pitchFamily="34" charset="0"/>
              </a:rPr>
              <a:t>(PITZ, SOLEIL, </a:t>
            </a:r>
            <a:r>
              <a:rPr lang="en-US" altLang="fr-FR" dirty="0" smtClean="0">
                <a:latin typeface="Calibri" pitchFamily="34" charset="0"/>
              </a:rPr>
              <a:t>CLEAR)</a:t>
            </a:r>
            <a:endParaRPr lang="en-US" altLang="fr-FR" b="1" dirty="0">
              <a:latin typeface="Calibri" pitchFamily="34" charset="0"/>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11619" y="1741182"/>
            <a:ext cx="1275304" cy="525565"/>
          </a:xfrm>
          <a:prstGeom prst="rect">
            <a:avLst/>
          </a:prstGeom>
        </p:spPr>
      </p:pic>
      <p:pic>
        <p:nvPicPr>
          <p:cNvPr id="18" name="Imag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44400" y="5043448"/>
            <a:ext cx="2829641" cy="1584599"/>
          </a:xfrm>
          <a:prstGeom prst="rect">
            <a:avLst/>
          </a:prstGeom>
        </p:spPr>
      </p:pic>
    </p:spTree>
    <p:extLst>
      <p:ext uri="{BB962C8B-B14F-4D97-AF65-F5344CB8AC3E}">
        <p14:creationId xmlns:p14="http://schemas.microsoft.com/office/powerpoint/2010/main" val="738678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Future </a:t>
            </a:r>
            <a:r>
              <a:rPr lang="fr-FR" dirty="0" err="1" smtClean="0"/>
              <a:t>Circular</a:t>
            </a:r>
            <a:r>
              <a:rPr lang="fr-FR" dirty="0" smtClean="0"/>
              <a:t> </a:t>
            </a:r>
            <a:r>
              <a:rPr lang="fr-FR" dirty="0" err="1" smtClean="0"/>
              <a:t>Collider</a:t>
            </a:r>
            <a:r>
              <a:rPr lang="fr-FR" dirty="0" smtClean="0"/>
              <a:t> (FCC)</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11</a:t>
            </a:fld>
            <a:r>
              <a:rPr lang="fr-FR" dirty="0" smtClean="0"/>
              <a:t> -</a:t>
            </a:r>
            <a:endParaRPr lang="fr-FR" dirty="0"/>
          </a:p>
        </p:txBody>
      </p:sp>
      <p:sp>
        <p:nvSpPr>
          <p:cNvPr id="11" name="Rectangle 10"/>
          <p:cNvSpPr/>
          <p:nvPr/>
        </p:nvSpPr>
        <p:spPr>
          <a:xfrm>
            <a:off x="129307" y="793059"/>
            <a:ext cx="8277845" cy="6073970"/>
          </a:xfrm>
          <a:prstGeom prst="rect">
            <a:avLst/>
          </a:prstGeom>
        </p:spPr>
        <p:txBody>
          <a:bodyPr wrap="square">
            <a:spAutoFit/>
          </a:bodyPr>
          <a:lstStyle/>
          <a:p>
            <a:pPr algn="just">
              <a:spcAft>
                <a:spcPts val="600"/>
              </a:spcAft>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Scientific Objective</a:t>
            </a:r>
          </a:p>
          <a:p>
            <a:pPr>
              <a:defRPr/>
            </a:pPr>
            <a:r>
              <a:rPr lang="en-US" altLang="fr-FR" b="1" dirty="0" smtClean="0">
                <a:latin typeface="Calibri" pitchFamily="34" charset="0"/>
              </a:rPr>
              <a:t>Contribution to the design of the CERN FCC options:</a:t>
            </a:r>
          </a:p>
          <a:p>
            <a:pPr marL="171450" indent="-171450">
              <a:buFont typeface="Arial" panose="020B0604020202020204" pitchFamily="34" charset="0"/>
              <a:buChar char="•"/>
              <a:defRPr/>
            </a:pPr>
            <a:r>
              <a:rPr lang="en-US" b="1" i="1" kern="0" dirty="0" smtClean="0">
                <a:solidFill>
                  <a:srgbClr val="0000FF"/>
                </a:solidFill>
                <a:cs typeface="Calibri" pitchFamily="34" charset="0"/>
              </a:rPr>
              <a:t>pp</a:t>
            </a:r>
            <a:r>
              <a:rPr lang="en-US" b="1" kern="0" dirty="0" smtClean="0">
                <a:solidFill>
                  <a:srgbClr val="0000FF"/>
                </a:solidFill>
                <a:cs typeface="Calibri" pitchFamily="34" charset="0"/>
              </a:rPr>
              <a:t>-collider </a:t>
            </a:r>
            <a:r>
              <a:rPr lang="en-US" b="1" kern="0" dirty="0">
                <a:solidFill>
                  <a:srgbClr val="0000FF"/>
                </a:solidFill>
                <a:cs typeface="Calibri" pitchFamily="34" charset="0"/>
              </a:rPr>
              <a:t>(</a:t>
            </a:r>
            <a:r>
              <a:rPr lang="en-US" b="1" i="1" kern="0" dirty="0">
                <a:solidFill>
                  <a:srgbClr val="0000FF"/>
                </a:solidFill>
                <a:cs typeface="Calibri" pitchFamily="34" charset="0"/>
              </a:rPr>
              <a:t>FCC-</a:t>
            </a:r>
            <a:r>
              <a:rPr lang="en-US" b="1" i="1" kern="0" dirty="0" err="1">
                <a:solidFill>
                  <a:srgbClr val="0000FF"/>
                </a:solidFill>
                <a:cs typeface="Calibri" pitchFamily="34" charset="0"/>
              </a:rPr>
              <a:t>hh</a:t>
            </a:r>
            <a:r>
              <a:rPr lang="en-US" b="1" kern="0" dirty="0">
                <a:solidFill>
                  <a:srgbClr val="0000FF"/>
                </a:solidFill>
                <a:cs typeface="Calibri" pitchFamily="34" charset="0"/>
              </a:rPr>
              <a:t>) </a:t>
            </a:r>
            <a:r>
              <a:rPr lang="en-US" kern="0" dirty="0">
                <a:cs typeface="Calibri" pitchFamily="34" charset="0"/>
                <a:sym typeface="Wingdings" panose="05000000000000000000" pitchFamily="2" charset="2"/>
              </a:rPr>
              <a:t> main emphasis, </a:t>
            </a:r>
            <a:r>
              <a:rPr lang="en-US" kern="0" dirty="0">
                <a:cs typeface="Calibri" pitchFamily="34" charset="0"/>
              </a:rPr>
              <a:t>defining infrastructure requirements </a:t>
            </a:r>
            <a:endParaRPr lang="en-US" kern="0" dirty="0" smtClean="0">
              <a:cs typeface="Calibri" pitchFamily="34" charset="0"/>
            </a:endParaRPr>
          </a:p>
          <a:p>
            <a:pPr>
              <a:defRPr/>
            </a:pPr>
            <a:r>
              <a:rPr lang="en-US" i="1" kern="0" dirty="0">
                <a:cs typeface="Calibri" pitchFamily="34" charset="0"/>
              </a:rPr>
              <a:t> </a:t>
            </a:r>
            <a:r>
              <a:rPr lang="en-US" i="1" kern="0" dirty="0" smtClean="0">
                <a:cs typeface="Calibri" pitchFamily="34" charset="0"/>
              </a:rPr>
              <a:t>  (</a:t>
            </a:r>
            <a:r>
              <a:rPr lang="en-US" kern="0" dirty="0" smtClean="0">
                <a:cs typeface="Calibri" pitchFamily="34" charset="0"/>
              </a:rPr>
              <a:t>~</a:t>
            </a:r>
            <a:r>
              <a:rPr lang="en-US" kern="0" dirty="0">
                <a:cs typeface="Calibri" pitchFamily="34" charset="0"/>
              </a:rPr>
              <a:t>100 km tunnel infrastructure </a:t>
            </a:r>
            <a:r>
              <a:rPr lang="en-US" kern="0" dirty="0" smtClean="0">
                <a:cs typeface="Calibri" pitchFamily="34" charset="0"/>
              </a:rPr>
              <a:t>in </a:t>
            </a:r>
            <a:r>
              <a:rPr lang="en-US" kern="0" dirty="0">
                <a:cs typeface="Calibri" pitchFamily="34" charset="0"/>
              </a:rPr>
              <a:t>Geneva </a:t>
            </a:r>
            <a:r>
              <a:rPr lang="en-US" kern="0" dirty="0" smtClean="0">
                <a:cs typeface="Calibri" pitchFamily="34" charset="0"/>
              </a:rPr>
              <a:t>area)</a:t>
            </a:r>
            <a:endParaRPr lang="en-US" kern="0" dirty="0">
              <a:cs typeface="Calibri" pitchFamily="34" charset="0"/>
            </a:endParaRPr>
          </a:p>
          <a:p>
            <a:pPr marL="171450" indent="-171450">
              <a:buFont typeface="Arial" panose="020B0604020202020204" pitchFamily="34" charset="0"/>
              <a:buChar char="•"/>
              <a:defRPr/>
            </a:pPr>
            <a:r>
              <a:rPr lang="en-US" b="1" i="1" kern="0" dirty="0" err="1">
                <a:solidFill>
                  <a:srgbClr val="0000FF"/>
                </a:solidFill>
                <a:cs typeface="Calibri" pitchFamily="34" charset="0"/>
              </a:rPr>
              <a:t>e</a:t>
            </a:r>
            <a:r>
              <a:rPr lang="en-US" b="1" kern="0" baseline="30000" dirty="0" err="1">
                <a:solidFill>
                  <a:srgbClr val="0000FF"/>
                </a:solidFill>
                <a:cs typeface="Calibri" pitchFamily="34" charset="0"/>
              </a:rPr>
              <a:t>+</a:t>
            </a:r>
            <a:r>
              <a:rPr lang="en-US" b="1" i="1" kern="0" dirty="0" err="1">
                <a:solidFill>
                  <a:srgbClr val="0000FF"/>
                </a:solidFill>
                <a:cs typeface="Calibri" pitchFamily="34" charset="0"/>
              </a:rPr>
              <a:t>e</a:t>
            </a:r>
            <a:r>
              <a:rPr lang="en-US" b="1" kern="0" baseline="30000" dirty="0">
                <a:solidFill>
                  <a:srgbClr val="0000FF"/>
                </a:solidFill>
                <a:cs typeface="Calibri" pitchFamily="34" charset="0"/>
              </a:rPr>
              <a:t>-</a:t>
            </a:r>
            <a:r>
              <a:rPr lang="en-US" b="1" kern="0" dirty="0">
                <a:solidFill>
                  <a:srgbClr val="0000FF"/>
                </a:solidFill>
                <a:cs typeface="Calibri" pitchFamily="34" charset="0"/>
              </a:rPr>
              <a:t> collider (</a:t>
            </a:r>
            <a:r>
              <a:rPr lang="en-US" b="1" i="1" kern="0" dirty="0">
                <a:solidFill>
                  <a:srgbClr val="0000FF"/>
                </a:solidFill>
                <a:cs typeface="Calibri" pitchFamily="34" charset="0"/>
              </a:rPr>
              <a:t>FCC-</a:t>
            </a:r>
            <a:r>
              <a:rPr lang="en-US" b="1" i="1" kern="0" dirty="0" err="1">
                <a:solidFill>
                  <a:srgbClr val="0000FF"/>
                </a:solidFill>
                <a:cs typeface="Calibri" pitchFamily="34" charset="0"/>
              </a:rPr>
              <a:t>ee</a:t>
            </a:r>
            <a:r>
              <a:rPr lang="en-US" b="1" kern="0" dirty="0">
                <a:solidFill>
                  <a:srgbClr val="0000FF"/>
                </a:solidFill>
                <a:cs typeface="Calibri" pitchFamily="34" charset="0"/>
              </a:rPr>
              <a:t>), </a:t>
            </a:r>
            <a:r>
              <a:rPr lang="en-US" kern="0" dirty="0">
                <a:cs typeface="Calibri" pitchFamily="34" charset="0"/>
              </a:rPr>
              <a:t>as potential first step</a:t>
            </a:r>
          </a:p>
          <a:p>
            <a:pPr marL="171450" indent="-171450">
              <a:buFont typeface="Arial" panose="020B0604020202020204" pitchFamily="34" charset="0"/>
              <a:buChar char="•"/>
              <a:defRPr/>
            </a:pPr>
            <a:r>
              <a:rPr lang="en-US" b="1" i="1" kern="0" dirty="0">
                <a:solidFill>
                  <a:srgbClr val="0000FF"/>
                </a:solidFill>
                <a:cs typeface="Calibri" pitchFamily="34" charset="0"/>
              </a:rPr>
              <a:t>p-e</a:t>
            </a:r>
            <a:r>
              <a:rPr lang="en-US" b="1" kern="0" dirty="0">
                <a:solidFill>
                  <a:srgbClr val="0000FF"/>
                </a:solidFill>
                <a:cs typeface="Calibri" pitchFamily="34" charset="0"/>
              </a:rPr>
              <a:t> collider (</a:t>
            </a:r>
            <a:r>
              <a:rPr lang="en-US" b="1" i="1" kern="0" dirty="0">
                <a:solidFill>
                  <a:srgbClr val="0000FF"/>
                </a:solidFill>
                <a:cs typeface="Calibri" pitchFamily="34" charset="0"/>
              </a:rPr>
              <a:t>FCC-he</a:t>
            </a:r>
            <a:r>
              <a:rPr lang="en-US" b="1" kern="0" dirty="0">
                <a:solidFill>
                  <a:srgbClr val="0000FF"/>
                </a:solidFill>
                <a:cs typeface="Calibri" pitchFamily="34" charset="0"/>
              </a:rPr>
              <a:t>) option</a:t>
            </a:r>
            <a:r>
              <a:rPr lang="en-US" b="1" kern="0" dirty="0">
                <a:cs typeface="Calibri" pitchFamily="34" charset="0"/>
              </a:rPr>
              <a:t>, </a:t>
            </a:r>
            <a:r>
              <a:rPr lang="en-US" kern="0" dirty="0">
                <a:cs typeface="Calibri" pitchFamily="34" charset="0"/>
              </a:rPr>
              <a:t>integration one IP, e from ERL</a:t>
            </a:r>
          </a:p>
          <a:p>
            <a:pPr marL="171450" indent="-171450">
              <a:buFont typeface="Arial" panose="020B0604020202020204" pitchFamily="34" charset="0"/>
              <a:buChar char="•"/>
              <a:defRPr/>
            </a:pPr>
            <a:r>
              <a:rPr lang="en-US" b="1" kern="0" dirty="0">
                <a:solidFill>
                  <a:srgbClr val="0000FF"/>
                </a:solidFill>
                <a:cs typeface="Calibri" pitchFamily="34" charset="0"/>
              </a:rPr>
              <a:t>HE-LHC</a:t>
            </a:r>
            <a:r>
              <a:rPr lang="en-US" kern="0" dirty="0">
                <a:cs typeface="Calibri" pitchFamily="34" charset="0"/>
              </a:rPr>
              <a:t> with </a:t>
            </a:r>
            <a:r>
              <a:rPr lang="en-US" i="1" kern="0" dirty="0">
                <a:cs typeface="Calibri" pitchFamily="34" charset="0"/>
              </a:rPr>
              <a:t>FCC-</a:t>
            </a:r>
            <a:r>
              <a:rPr lang="en-US" i="1" kern="0" dirty="0" err="1">
                <a:cs typeface="Calibri" pitchFamily="34" charset="0"/>
              </a:rPr>
              <a:t>hh</a:t>
            </a:r>
            <a:r>
              <a:rPr lang="en-US" i="1" kern="0" dirty="0">
                <a:cs typeface="Calibri" pitchFamily="34" charset="0"/>
              </a:rPr>
              <a:t> </a:t>
            </a:r>
            <a:r>
              <a:rPr lang="en-US" kern="0" dirty="0">
                <a:cs typeface="Calibri" pitchFamily="34" charset="0"/>
              </a:rPr>
              <a:t>technology</a:t>
            </a:r>
          </a:p>
          <a:p>
            <a:pPr>
              <a:spcAft>
                <a:spcPct val="30000"/>
              </a:spcAft>
              <a:buClr>
                <a:srgbClr val="FF0000"/>
              </a:buClr>
              <a:buSzPct val="120000"/>
            </a:pPr>
            <a:endParaRPr lang="en-US" altLang="fr-FR" sz="800" b="1" dirty="0" smtClean="0">
              <a:solidFill>
                <a:srgbClr val="0000FF"/>
              </a:solidFill>
              <a:latin typeface="Calibri" pitchFamily="34" charset="0"/>
            </a:endParaRPr>
          </a:p>
          <a:p>
            <a:pPr marL="285750" indent="-285750">
              <a:lnSpc>
                <a:spcPct val="90000"/>
              </a:lnSpc>
              <a:buFont typeface="Wingdings" panose="05000000000000000000" pitchFamily="2" charset="2"/>
              <a:buChar char="Ø"/>
              <a:defRPr sz="1400"/>
            </a:pPr>
            <a:r>
              <a:rPr lang="fr-FR" sz="1600" b="1" dirty="0"/>
              <a:t>Collimation insertion design and performance </a:t>
            </a:r>
            <a:r>
              <a:rPr lang="fr-FR" sz="1600" b="1" dirty="0" err="1"/>
              <a:t>evaluation</a:t>
            </a:r>
            <a:r>
              <a:rPr lang="fr-FR" sz="1600" b="1" dirty="0"/>
              <a:t> </a:t>
            </a:r>
            <a:r>
              <a:rPr lang="fr-FR" sz="1600" b="1" dirty="0" err="1"/>
              <a:t>including</a:t>
            </a:r>
            <a:r>
              <a:rPr lang="fr-FR" sz="1600" b="1" dirty="0"/>
              <a:t> imperfections for FCC-</a:t>
            </a:r>
            <a:r>
              <a:rPr lang="fr-FR" sz="1600" b="1" dirty="0" err="1"/>
              <a:t>hh</a:t>
            </a:r>
            <a:r>
              <a:rPr lang="fr-FR" sz="1600" b="1" dirty="0"/>
              <a:t> </a:t>
            </a:r>
            <a:r>
              <a:rPr lang="fr-FR" sz="1600" dirty="0"/>
              <a:t>(</a:t>
            </a:r>
            <a:r>
              <a:rPr lang="fr-FR" sz="1600" dirty="0" err="1"/>
              <a:t>further</a:t>
            </a:r>
            <a:r>
              <a:rPr lang="fr-FR" sz="1600" dirty="0"/>
              <a:t> simulation and design for FCC-</a:t>
            </a:r>
            <a:r>
              <a:rPr lang="fr-FR" sz="1600" dirty="0" err="1"/>
              <a:t>hh</a:t>
            </a:r>
            <a:r>
              <a:rPr lang="fr-FR" sz="1600" dirty="0"/>
              <a:t> and HE-LHC design </a:t>
            </a:r>
            <a:r>
              <a:rPr lang="fr-FR" sz="1600" dirty="0" err="1"/>
              <a:t>under</a:t>
            </a:r>
            <a:r>
              <a:rPr lang="fr-FR" sz="1600" dirty="0"/>
              <a:t> </a:t>
            </a:r>
            <a:r>
              <a:rPr lang="fr-FR" sz="1600" dirty="0" err="1"/>
              <a:t>consideration</a:t>
            </a:r>
            <a:r>
              <a:rPr lang="fr-FR" sz="1600" dirty="0"/>
              <a:t>) </a:t>
            </a:r>
          </a:p>
          <a:p>
            <a:pPr marL="285750" indent="-285750">
              <a:lnSpc>
                <a:spcPct val="90000"/>
              </a:lnSpc>
              <a:buFont typeface="Wingdings" panose="05000000000000000000" pitchFamily="2" charset="2"/>
              <a:buChar char="Ø"/>
              <a:defRPr sz="1400"/>
            </a:pPr>
            <a:r>
              <a:rPr lang="fr-FR" sz="1600" b="1" dirty="0" err="1"/>
              <a:t>Study</a:t>
            </a:r>
            <a:r>
              <a:rPr lang="fr-FR" sz="1600" b="1" dirty="0"/>
              <a:t> of </a:t>
            </a:r>
            <a:r>
              <a:rPr lang="fr-FR" sz="1600" b="1" dirty="0" err="1"/>
              <a:t>beam</a:t>
            </a:r>
            <a:r>
              <a:rPr lang="fr-FR" sz="1600" b="1" dirty="0"/>
              <a:t>-surface interactions and </a:t>
            </a:r>
            <a:r>
              <a:rPr lang="fr-FR" sz="1600" b="1" dirty="0" err="1"/>
              <a:t>dynamic</a:t>
            </a:r>
            <a:r>
              <a:rPr lang="fr-FR" sz="1600" b="1" dirty="0"/>
              <a:t> pressure </a:t>
            </a:r>
            <a:r>
              <a:rPr lang="fr-FR" sz="1600" b="1" dirty="0" err="1"/>
              <a:t>generated</a:t>
            </a:r>
            <a:r>
              <a:rPr lang="fr-FR" sz="1600" b="1" dirty="0"/>
              <a:t> by e- </a:t>
            </a:r>
            <a:r>
              <a:rPr lang="fr-FR" sz="1600" b="1" dirty="0" err="1"/>
              <a:t>clouds</a:t>
            </a:r>
            <a:r>
              <a:rPr lang="fr-FR" sz="1600" b="1" dirty="0"/>
              <a:t> and ions in FCC-</a:t>
            </a:r>
            <a:r>
              <a:rPr lang="fr-FR" sz="1600" b="1" dirty="0" err="1"/>
              <a:t>hh</a:t>
            </a:r>
            <a:r>
              <a:rPr lang="fr-FR" sz="1600" dirty="0"/>
              <a:t> (</a:t>
            </a:r>
            <a:r>
              <a:rPr lang="fr-FR" sz="1600" dirty="0" err="1"/>
              <a:t>thesis</a:t>
            </a:r>
            <a:r>
              <a:rPr lang="fr-FR" sz="1600" dirty="0"/>
              <a:t> </a:t>
            </a:r>
            <a:r>
              <a:rPr lang="fr-FR" sz="1600" dirty="0" err="1"/>
              <a:t>ongoing</a:t>
            </a:r>
            <a:r>
              <a:rPr lang="fr-FR" sz="1600" dirty="0"/>
              <a:t> </a:t>
            </a:r>
            <a:r>
              <a:rPr lang="fr-FR" sz="1600" dirty="0" err="1"/>
              <a:t>started</a:t>
            </a:r>
            <a:r>
              <a:rPr lang="fr-FR" sz="1600" dirty="0"/>
              <a:t> in </a:t>
            </a:r>
            <a:r>
              <a:rPr lang="fr-FR" sz="1600" dirty="0" err="1"/>
              <a:t>June</a:t>
            </a:r>
            <a:r>
              <a:rPr lang="fr-FR" sz="1600" dirty="0"/>
              <a:t> 2017)</a:t>
            </a:r>
          </a:p>
          <a:p>
            <a:pPr marL="285750" indent="-285750">
              <a:lnSpc>
                <a:spcPct val="90000"/>
              </a:lnSpc>
              <a:buFont typeface="Wingdings" panose="05000000000000000000" pitchFamily="2" charset="2"/>
              <a:buChar char="Ø"/>
              <a:defRPr sz="1400"/>
            </a:pPr>
            <a:r>
              <a:rPr lang="fr-FR" sz="1600" b="1" dirty="0"/>
              <a:t>Design and Performance </a:t>
            </a:r>
            <a:r>
              <a:rPr lang="fr-FR" sz="1600" b="1" dirty="0" err="1"/>
              <a:t>evaluation</a:t>
            </a:r>
            <a:r>
              <a:rPr lang="fr-FR" sz="1600" b="1" dirty="0"/>
              <a:t> of FCC-</a:t>
            </a:r>
            <a:r>
              <a:rPr lang="fr-FR" sz="1600" b="1" dirty="0" err="1"/>
              <a:t>ee</a:t>
            </a:r>
            <a:r>
              <a:rPr lang="fr-FR" sz="1600" b="1" dirty="0"/>
              <a:t> positron system and injection</a:t>
            </a:r>
            <a:r>
              <a:rPr lang="fr-FR" sz="1600" dirty="0"/>
              <a:t> (</a:t>
            </a:r>
            <a:r>
              <a:rPr lang="fr-FR" sz="1600" dirty="0" err="1"/>
              <a:t>target</a:t>
            </a:r>
            <a:r>
              <a:rPr lang="fr-FR" sz="1600" dirty="0"/>
              <a:t>  optimisation, </a:t>
            </a:r>
            <a:r>
              <a:rPr lang="fr-FR" sz="1600" dirty="0" err="1"/>
              <a:t>studies</a:t>
            </a:r>
            <a:r>
              <a:rPr lang="fr-FR" sz="1600" dirty="0"/>
              <a:t> of </a:t>
            </a:r>
            <a:r>
              <a:rPr lang="fr-FR" sz="1600" dirty="0" err="1"/>
              <a:t>two</a:t>
            </a:r>
            <a:r>
              <a:rPr lang="fr-FR" sz="1600" dirty="0"/>
              <a:t> </a:t>
            </a:r>
            <a:r>
              <a:rPr lang="fr-FR" sz="1600" dirty="0" err="1"/>
              <a:t>modalities</a:t>
            </a:r>
            <a:r>
              <a:rPr lang="fr-FR" sz="1600" dirty="0"/>
              <a:t> of positron production </a:t>
            </a:r>
            <a:r>
              <a:rPr lang="fr-FR" sz="1600" dirty="0" err="1"/>
              <a:t>classical</a:t>
            </a:r>
            <a:r>
              <a:rPr lang="fr-FR" sz="1600" dirty="0"/>
              <a:t> and </a:t>
            </a:r>
            <a:r>
              <a:rPr lang="fr-FR" sz="1600" dirty="0" err="1"/>
              <a:t>hybrid</a:t>
            </a:r>
            <a:r>
              <a:rPr lang="fr-FR" sz="1600" dirty="0"/>
              <a:t> </a:t>
            </a:r>
            <a:r>
              <a:rPr lang="fr-FR" sz="1600" dirty="0" err="1"/>
              <a:t>schemes</a:t>
            </a:r>
            <a:r>
              <a:rPr lang="fr-FR" sz="1600" dirty="0" smtClean="0"/>
              <a:t>…</a:t>
            </a:r>
            <a:endParaRPr lang="en-US" altLang="fr-FR" sz="1600" b="1" dirty="0">
              <a:solidFill>
                <a:srgbClr val="0000FF"/>
              </a:solidFill>
              <a:latin typeface="Calibri" pitchFamily="34" charset="0"/>
            </a:endParaRPr>
          </a:p>
          <a:p>
            <a:pPr>
              <a:spcAft>
                <a:spcPct val="30000"/>
              </a:spcAft>
              <a:buClr>
                <a:srgbClr val="FF0000"/>
              </a:buClr>
              <a:buSzPct val="120000"/>
            </a:pPr>
            <a:endParaRPr lang="en-US" altLang="fr-FR" sz="800" b="1" dirty="0" smtClean="0">
              <a:solidFill>
                <a:srgbClr val="0000FF"/>
              </a:solidFill>
              <a:latin typeface="Calibri" pitchFamily="34" charset="0"/>
            </a:endParaRPr>
          </a:p>
          <a:p>
            <a:pPr>
              <a:buClr>
                <a:srgbClr val="FF0000"/>
              </a:buClr>
              <a:buSzPct val="120000"/>
            </a:pPr>
            <a:r>
              <a:rPr lang="en-US" sz="2200" b="1" dirty="0" smtClean="0">
                <a:solidFill>
                  <a:srgbClr val="5F2987"/>
                </a:solidFill>
                <a:effectLst>
                  <a:outerShdw blurRad="38100" dist="38100" dir="2700000" algn="tl">
                    <a:srgbClr val="C0C0C0"/>
                  </a:outerShdw>
                </a:effectLst>
                <a:latin typeface="Calibri" pitchFamily="34" charset="0"/>
              </a:rPr>
              <a:t>Main achievements:</a:t>
            </a:r>
            <a:endParaRPr lang="en-US" sz="2200" b="1" dirty="0">
              <a:solidFill>
                <a:srgbClr val="5F2987"/>
              </a:solidFill>
              <a:effectLst>
                <a:outerShdw blurRad="38100" dist="38100" dir="2700000" algn="tl">
                  <a:srgbClr val="C0C0C0"/>
                </a:outerShdw>
              </a:effectLst>
              <a:latin typeface="Calibri" pitchFamily="34" charset="0"/>
            </a:endParaRPr>
          </a:p>
          <a:p>
            <a:pPr marL="179388" indent="-107950">
              <a:buClr>
                <a:srgbClr val="FF0000"/>
              </a:buClr>
              <a:buSzPct val="120000"/>
              <a:buFont typeface="Arial" panose="020B0604020202020204" pitchFamily="34" charset="0"/>
              <a:buChar char="•"/>
            </a:pPr>
            <a:r>
              <a:rPr lang="en-US" altLang="fr-FR" b="1" dirty="0" smtClean="0">
                <a:solidFill>
                  <a:srgbClr val="0000FF"/>
                </a:solidFill>
                <a:latin typeface="Calibri" pitchFamily="34" charset="0"/>
              </a:rPr>
              <a:t>FCC-</a:t>
            </a:r>
            <a:r>
              <a:rPr lang="en-US" altLang="fr-FR" b="1" dirty="0" err="1" smtClean="0">
                <a:solidFill>
                  <a:srgbClr val="0000FF"/>
                </a:solidFill>
                <a:latin typeface="Calibri" pitchFamily="34" charset="0"/>
              </a:rPr>
              <a:t>hh</a:t>
            </a:r>
            <a:r>
              <a:rPr lang="en-US" altLang="fr-FR" b="1" dirty="0" smtClean="0">
                <a:latin typeface="Calibri" pitchFamily="34" charset="0"/>
              </a:rPr>
              <a:t>: </a:t>
            </a:r>
            <a:r>
              <a:rPr lang="fr-FR" b="1" dirty="0" err="1" smtClean="0"/>
              <a:t>Development</a:t>
            </a:r>
            <a:r>
              <a:rPr lang="fr-FR" b="1" dirty="0" smtClean="0"/>
              <a:t> </a:t>
            </a:r>
            <a:r>
              <a:rPr lang="fr-FR" b="1" dirty="0"/>
              <a:t>of the </a:t>
            </a:r>
            <a:r>
              <a:rPr lang="fr-FR" b="1" dirty="0" err="1"/>
              <a:t>tools</a:t>
            </a:r>
            <a:r>
              <a:rPr lang="fr-FR" b="1" dirty="0"/>
              <a:t> for </a:t>
            </a:r>
            <a:r>
              <a:rPr lang="fr-FR" b="1" dirty="0" err="1"/>
              <a:t>tracking</a:t>
            </a:r>
            <a:r>
              <a:rPr lang="fr-FR" b="1" dirty="0"/>
              <a:t> and </a:t>
            </a:r>
            <a:r>
              <a:rPr lang="fr-FR" b="1" dirty="0" err="1"/>
              <a:t>loss</a:t>
            </a:r>
            <a:r>
              <a:rPr lang="fr-FR" b="1" dirty="0"/>
              <a:t> </a:t>
            </a:r>
            <a:r>
              <a:rPr lang="fr-FR" b="1" dirty="0" err="1" smtClean="0"/>
              <a:t>maps</a:t>
            </a:r>
            <a:r>
              <a:rPr lang="fr-FR" b="1" dirty="0" smtClean="0"/>
              <a:t>;  </a:t>
            </a:r>
            <a:r>
              <a:rPr lang="fr-FR" b="1" dirty="0" err="1" smtClean="0"/>
              <a:t>FCChh</a:t>
            </a:r>
            <a:r>
              <a:rPr lang="fr-FR" b="1" dirty="0" smtClean="0"/>
              <a:t> </a:t>
            </a:r>
            <a:r>
              <a:rPr lang="fr-FR" b="1" dirty="0"/>
              <a:t>CDR </a:t>
            </a:r>
            <a:endParaRPr lang="fr-FR" b="1" dirty="0" smtClean="0"/>
          </a:p>
          <a:p>
            <a:pPr marL="179388" indent="-107950">
              <a:buClr>
                <a:srgbClr val="FF0000"/>
              </a:buClr>
              <a:buSzPct val="120000"/>
              <a:buFont typeface="Arial" panose="020B0604020202020204" pitchFamily="34" charset="0"/>
              <a:buChar char="•"/>
            </a:pPr>
            <a:r>
              <a:rPr lang="fr-FR" altLang="fr-FR" b="1" dirty="0" smtClean="0">
                <a:solidFill>
                  <a:srgbClr val="0000FF"/>
                </a:solidFill>
                <a:latin typeface="Calibri" pitchFamily="34" charset="0"/>
              </a:rPr>
              <a:t>FCC-</a:t>
            </a:r>
            <a:r>
              <a:rPr lang="fr-FR" altLang="fr-FR" b="1" dirty="0" err="1" smtClean="0">
                <a:solidFill>
                  <a:srgbClr val="0000FF"/>
                </a:solidFill>
                <a:latin typeface="Calibri" pitchFamily="34" charset="0"/>
              </a:rPr>
              <a:t>ee</a:t>
            </a:r>
            <a:r>
              <a:rPr lang="fr-FR" altLang="fr-FR" b="1" dirty="0" smtClean="0">
                <a:latin typeface="Calibri" pitchFamily="34" charset="0"/>
              </a:rPr>
              <a:t>:  </a:t>
            </a:r>
            <a:endParaRPr lang="en-US" altLang="fr-FR" b="1" dirty="0" smtClean="0">
              <a:latin typeface="Calibri" pitchFamily="34" charset="0"/>
            </a:endParaRPr>
          </a:p>
          <a:p>
            <a:pPr marL="352425" lvl="1" indent="-112713" hangingPunct="0">
              <a:lnSpc>
                <a:spcPct val="90000"/>
              </a:lnSpc>
              <a:spcBef>
                <a:spcPts val="300"/>
              </a:spcBef>
              <a:buSzPct val="100000"/>
              <a:buFont typeface="Wingdings" panose="05000000000000000000" pitchFamily="2" charset="2"/>
              <a:buChar char="Ø"/>
              <a:defRPr sz="1400"/>
            </a:pPr>
            <a:r>
              <a:rPr lang="en-GB" b="1" kern="0" dirty="0" smtClean="0">
                <a:solidFill>
                  <a:srgbClr val="000000"/>
                </a:solidFill>
                <a:cs typeface="Calibri"/>
              </a:rPr>
              <a:t> FCC-</a:t>
            </a:r>
            <a:r>
              <a:rPr lang="en-GB" b="1" kern="0" dirty="0" err="1" smtClean="0">
                <a:solidFill>
                  <a:srgbClr val="000000"/>
                </a:solidFill>
                <a:cs typeface="Calibri"/>
              </a:rPr>
              <a:t>ee</a:t>
            </a:r>
            <a:r>
              <a:rPr lang="en-GB" b="1" kern="0" dirty="0" smtClean="0">
                <a:solidFill>
                  <a:srgbClr val="000000"/>
                </a:solidFill>
                <a:cs typeface="Calibri"/>
              </a:rPr>
              <a:t> can employ the conventional/hybrid positron source. No showstopper identified.</a:t>
            </a:r>
            <a:endParaRPr lang="fr-FR" b="1" kern="0" dirty="0" smtClean="0">
              <a:solidFill>
                <a:srgbClr val="000000"/>
              </a:solidFill>
              <a:cs typeface="Calibri"/>
              <a:sym typeface="Calibri"/>
            </a:endParaRPr>
          </a:p>
          <a:p>
            <a:pPr marL="352425" lvl="1" indent="-112713" hangingPunct="0">
              <a:lnSpc>
                <a:spcPct val="90000"/>
              </a:lnSpc>
              <a:spcBef>
                <a:spcPts val="300"/>
              </a:spcBef>
              <a:buSzPct val="100000"/>
              <a:buFont typeface="Wingdings" panose="05000000000000000000" pitchFamily="2" charset="2"/>
              <a:buChar char="Ø"/>
              <a:defRPr sz="1400"/>
            </a:pPr>
            <a:r>
              <a:rPr lang="fr-FR" b="1" kern="0" dirty="0" smtClean="0">
                <a:solidFill>
                  <a:srgbClr val="000000"/>
                </a:solidFill>
                <a:cs typeface="Calibri"/>
                <a:sym typeface="Calibri"/>
              </a:rPr>
              <a:t> Target </a:t>
            </a:r>
            <a:r>
              <a:rPr lang="fr-FR" b="1" kern="0" dirty="0" err="1">
                <a:solidFill>
                  <a:srgbClr val="000000"/>
                </a:solidFill>
                <a:cs typeface="Calibri"/>
                <a:sym typeface="Calibri"/>
              </a:rPr>
              <a:t>optimization</a:t>
            </a:r>
            <a:r>
              <a:rPr lang="fr-FR" b="1" kern="0" dirty="0">
                <a:solidFill>
                  <a:srgbClr val="000000"/>
                </a:solidFill>
                <a:cs typeface="Calibri"/>
                <a:sym typeface="Calibri"/>
              </a:rPr>
              <a:t> and simulation of the </a:t>
            </a:r>
            <a:r>
              <a:rPr lang="fr-FR" b="1" kern="0" dirty="0" err="1">
                <a:solidFill>
                  <a:srgbClr val="000000"/>
                </a:solidFill>
                <a:cs typeface="Calibri"/>
                <a:sym typeface="Calibri"/>
              </a:rPr>
              <a:t>primary</a:t>
            </a:r>
            <a:r>
              <a:rPr lang="fr-FR" b="1" kern="0" dirty="0">
                <a:solidFill>
                  <a:srgbClr val="000000"/>
                </a:solidFill>
                <a:cs typeface="Calibri"/>
                <a:sym typeface="Calibri"/>
              </a:rPr>
              <a:t> capture for </a:t>
            </a:r>
            <a:r>
              <a:rPr lang="fr-FR" b="1" kern="0" dirty="0" err="1">
                <a:solidFill>
                  <a:srgbClr val="000000"/>
                </a:solidFill>
                <a:cs typeface="Calibri"/>
                <a:sym typeface="Calibri"/>
              </a:rPr>
              <a:t>conventional</a:t>
            </a:r>
            <a:r>
              <a:rPr lang="fr-FR" b="1" kern="0" dirty="0">
                <a:solidFill>
                  <a:srgbClr val="000000"/>
                </a:solidFill>
                <a:cs typeface="Calibri"/>
                <a:sym typeface="Calibri"/>
              </a:rPr>
              <a:t>  e+ production </a:t>
            </a:r>
            <a:r>
              <a:rPr lang="fr-FR" b="1" kern="0" dirty="0" err="1">
                <a:solidFill>
                  <a:srgbClr val="000000"/>
                </a:solidFill>
                <a:cs typeface="Calibri"/>
                <a:sym typeface="Calibri"/>
              </a:rPr>
              <a:t>scheme</a:t>
            </a:r>
            <a:r>
              <a:rPr lang="fr-FR" b="1" kern="0" dirty="0">
                <a:solidFill>
                  <a:srgbClr val="000000"/>
                </a:solidFill>
                <a:cs typeface="Calibri"/>
                <a:sym typeface="Calibri"/>
              </a:rPr>
              <a:t>. </a:t>
            </a:r>
            <a:r>
              <a:rPr lang="fr-FR" b="1" kern="0" dirty="0" err="1">
                <a:solidFill>
                  <a:srgbClr val="000000"/>
                </a:solidFill>
                <a:cs typeface="Calibri"/>
                <a:sym typeface="Calibri"/>
              </a:rPr>
              <a:t>Parametrization</a:t>
            </a:r>
            <a:r>
              <a:rPr lang="fr-FR" b="1" kern="0" dirty="0">
                <a:solidFill>
                  <a:srgbClr val="000000"/>
                </a:solidFill>
                <a:cs typeface="Calibri"/>
                <a:sym typeface="Calibri"/>
              </a:rPr>
              <a:t> </a:t>
            </a:r>
            <a:r>
              <a:rPr lang="fr-FR" b="1" kern="0" dirty="0" err="1">
                <a:solidFill>
                  <a:srgbClr val="000000"/>
                </a:solidFill>
                <a:cs typeface="Calibri"/>
                <a:sym typeface="Calibri"/>
              </a:rPr>
              <a:t>studies</a:t>
            </a:r>
            <a:r>
              <a:rPr lang="fr-FR" b="1" kern="0" dirty="0">
                <a:solidFill>
                  <a:srgbClr val="000000"/>
                </a:solidFill>
                <a:cs typeface="Calibri"/>
                <a:sym typeface="Calibri"/>
              </a:rPr>
              <a:t> for the </a:t>
            </a:r>
            <a:r>
              <a:rPr lang="fr-FR" b="1" kern="0" dirty="0" err="1">
                <a:solidFill>
                  <a:srgbClr val="000000"/>
                </a:solidFill>
                <a:cs typeface="Calibri"/>
                <a:sym typeface="Calibri"/>
              </a:rPr>
              <a:t>hybrid</a:t>
            </a:r>
            <a:r>
              <a:rPr lang="fr-FR" b="1" kern="0" dirty="0">
                <a:solidFill>
                  <a:srgbClr val="000000"/>
                </a:solidFill>
                <a:cs typeface="Calibri"/>
                <a:sym typeface="Calibri"/>
              </a:rPr>
              <a:t> </a:t>
            </a:r>
            <a:r>
              <a:rPr lang="fr-FR" b="1" kern="0" dirty="0" err="1">
                <a:solidFill>
                  <a:srgbClr val="000000"/>
                </a:solidFill>
                <a:cs typeface="Calibri"/>
                <a:sym typeface="Calibri"/>
              </a:rPr>
              <a:t>scheme</a:t>
            </a:r>
            <a:r>
              <a:rPr lang="fr-FR" b="1" kern="0" dirty="0">
                <a:solidFill>
                  <a:srgbClr val="000000"/>
                </a:solidFill>
                <a:cs typeface="Calibri"/>
                <a:sym typeface="Calibri"/>
              </a:rPr>
              <a:t>. Test of the </a:t>
            </a:r>
            <a:r>
              <a:rPr lang="fr-FR" b="1" kern="0" dirty="0" err="1">
                <a:solidFill>
                  <a:srgbClr val="000000"/>
                </a:solidFill>
                <a:cs typeface="Calibri"/>
                <a:sym typeface="Calibri"/>
              </a:rPr>
              <a:t>hybrid</a:t>
            </a:r>
            <a:r>
              <a:rPr lang="fr-FR" b="1" kern="0" dirty="0">
                <a:solidFill>
                  <a:srgbClr val="000000"/>
                </a:solidFill>
                <a:cs typeface="Calibri"/>
                <a:sym typeface="Calibri"/>
              </a:rPr>
              <a:t> source </a:t>
            </a:r>
            <a:r>
              <a:rPr lang="fr-FR" kern="0" dirty="0" err="1">
                <a:solidFill>
                  <a:srgbClr val="000000"/>
                </a:solidFill>
                <a:cs typeface="Calibri"/>
                <a:sym typeface="Calibri"/>
              </a:rPr>
              <a:t>with</a:t>
            </a:r>
            <a:r>
              <a:rPr lang="fr-FR" kern="0" dirty="0">
                <a:solidFill>
                  <a:srgbClr val="000000"/>
                </a:solidFill>
                <a:cs typeface="Calibri"/>
                <a:sym typeface="Calibri"/>
              </a:rPr>
              <a:t> the </a:t>
            </a:r>
            <a:r>
              <a:rPr lang="fr-FR" kern="0" dirty="0" err="1">
                <a:solidFill>
                  <a:srgbClr val="000000"/>
                </a:solidFill>
                <a:cs typeface="Calibri"/>
                <a:sym typeface="Calibri"/>
              </a:rPr>
              <a:t>granular</a:t>
            </a:r>
            <a:r>
              <a:rPr lang="fr-FR" kern="0" dirty="0">
                <a:solidFill>
                  <a:srgbClr val="000000"/>
                </a:solidFill>
                <a:cs typeface="Calibri"/>
                <a:sym typeface="Calibri"/>
              </a:rPr>
              <a:t> </a:t>
            </a:r>
            <a:r>
              <a:rPr lang="fr-FR" kern="0" dirty="0" err="1">
                <a:solidFill>
                  <a:srgbClr val="000000"/>
                </a:solidFill>
                <a:cs typeface="Calibri"/>
                <a:sym typeface="Calibri"/>
              </a:rPr>
              <a:t>converter</a:t>
            </a:r>
            <a:r>
              <a:rPr lang="fr-FR" kern="0" dirty="0">
                <a:solidFill>
                  <a:srgbClr val="000000"/>
                </a:solidFill>
                <a:cs typeface="Calibri"/>
                <a:sym typeface="Calibri"/>
              </a:rPr>
              <a:t> at KEK. </a:t>
            </a:r>
            <a:r>
              <a:rPr lang="fr-FR" kern="0" dirty="0" err="1">
                <a:solidFill>
                  <a:srgbClr val="000000"/>
                </a:solidFill>
                <a:cs typeface="Calibri"/>
                <a:sym typeface="Calibri"/>
              </a:rPr>
              <a:t>Granular</a:t>
            </a:r>
            <a:r>
              <a:rPr lang="fr-FR" kern="0" dirty="0">
                <a:solidFill>
                  <a:srgbClr val="000000"/>
                </a:solidFill>
                <a:cs typeface="Calibri"/>
                <a:sym typeface="Calibri"/>
              </a:rPr>
              <a:t> </a:t>
            </a:r>
            <a:r>
              <a:rPr lang="fr-FR" kern="0" dirty="0" err="1">
                <a:solidFill>
                  <a:srgbClr val="000000"/>
                </a:solidFill>
                <a:cs typeface="Calibri"/>
                <a:sym typeface="Calibri"/>
              </a:rPr>
              <a:t>targets</a:t>
            </a:r>
            <a:r>
              <a:rPr lang="fr-FR" kern="0" dirty="0">
                <a:solidFill>
                  <a:srgbClr val="000000"/>
                </a:solidFill>
                <a:cs typeface="Calibri"/>
                <a:sym typeface="Calibri"/>
              </a:rPr>
              <a:t> and  photon detector </a:t>
            </a:r>
            <a:r>
              <a:rPr lang="fr-FR" kern="0" dirty="0" err="1">
                <a:solidFill>
                  <a:srgbClr val="000000"/>
                </a:solidFill>
                <a:cs typeface="Calibri"/>
                <a:sym typeface="Calibri"/>
              </a:rPr>
              <a:t>realized</a:t>
            </a:r>
            <a:r>
              <a:rPr lang="fr-FR" kern="0" dirty="0">
                <a:solidFill>
                  <a:srgbClr val="000000"/>
                </a:solidFill>
                <a:cs typeface="Calibri"/>
                <a:sym typeface="Calibri"/>
              </a:rPr>
              <a:t> at LAL.</a:t>
            </a:r>
          </a:p>
          <a:p>
            <a:pPr marL="352425" lvl="1" indent="-112713" hangingPunct="0">
              <a:lnSpc>
                <a:spcPct val="90000"/>
              </a:lnSpc>
              <a:spcBef>
                <a:spcPts val="300"/>
              </a:spcBef>
              <a:buSzPct val="100000"/>
              <a:buFont typeface="Wingdings" panose="05000000000000000000" pitchFamily="2" charset="2"/>
              <a:buChar char="Ø"/>
              <a:defRPr sz="1400"/>
            </a:pPr>
            <a:r>
              <a:rPr lang="fr-FR" b="1" kern="0" dirty="0" smtClean="0">
                <a:solidFill>
                  <a:srgbClr val="000000"/>
                </a:solidFill>
                <a:cs typeface="Calibri"/>
                <a:sym typeface="Calibri"/>
              </a:rPr>
              <a:t> </a:t>
            </a:r>
            <a:r>
              <a:rPr lang="fr-FR" b="1" kern="0" dirty="0" err="1" smtClean="0">
                <a:solidFill>
                  <a:srgbClr val="000000"/>
                </a:solidFill>
                <a:cs typeface="Calibri"/>
                <a:sym typeface="Calibri"/>
              </a:rPr>
              <a:t>FCCee</a:t>
            </a:r>
            <a:r>
              <a:rPr lang="fr-FR" b="1" kern="0" dirty="0" smtClean="0">
                <a:solidFill>
                  <a:srgbClr val="000000"/>
                </a:solidFill>
                <a:cs typeface="Calibri"/>
                <a:sym typeface="Calibri"/>
              </a:rPr>
              <a:t> </a:t>
            </a:r>
            <a:r>
              <a:rPr lang="fr-FR" b="1" kern="0" dirty="0">
                <a:solidFill>
                  <a:srgbClr val="000000"/>
                </a:solidFill>
                <a:cs typeface="Calibri"/>
                <a:sym typeface="Calibri"/>
              </a:rPr>
              <a:t>CDR</a:t>
            </a:r>
          </a:p>
          <a:p>
            <a:pPr>
              <a:spcAft>
                <a:spcPct val="30000"/>
              </a:spcAft>
              <a:buClr>
                <a:srgbClr val="FF0000"/>
              </a:buClr>
              <a:buSzPct val="120000"/>
            </a:pPr>
            <a:endParaRPr lang="en-US" altLang="fr-FR" b="1" dirty="0">
              <a:latin typeface="Calibri" pitchFamily="34" charset="0"/>
            </a:endParaRPr>
          </a:p>
        </p:txBody>
      </p:sp>
      <p:pic>
        <p:nvPicPr>
          <p:cNvPr id="12" name="Image 7" descr="Image 7">
            <a:extLst>
              <a:ext uri="{FF2B5EF4-FFF2-40B4-BE49-F238E27FC236}">
                <a16:creationId xmlns="" xmlns:a16="http://schemas.microsoft.com/office/drawing/2014/main" id="{02A4DDEB-F012-724B-95B8-B163F0155B38}"/>
              </a:ext>
            </a:extLst>
          </p:cNvPr>
          <p:cNvPicPr>
            <a:picLocks noChangeAspect="1"/>
          </p:cNvPicPr>
          <p:nvPr/>
        </p:nvPicPr>
        <p:blipFill>
          <a:blip r:embed="rId2">
            <a:extLst/>
          </a:blip>
          <a:stretch>
            <a:fillRect/>
          </a:stretch>
        </p:blipFill>
        <p:spPr>
          <a:xfrm>
            <a:off x="8502589" y="3199810"/>
            <a:ext cx="3300422" cy="1619938"/>
          </a:xfrm>
          <a:prstGeom prst="rect">
            <a:avLst/>
          </a:prstGeom>
          <a:ln w="12700">
            <a:miter lim="400000"/>
          </a:ln>
        </p:spPr>
      </p:pic>
      <p:sp>
        <p:nvSpPr>
          <p:cNvPr id="13" name="Rectangle 12">
            <a:extLst>
              <a:ext uri="{FF2B5EF4-FFF2-40B4-BE49-F238E27FC236}">
                <a16:creationId xmlns="" xmlns:a16="http://schemas.microsoft.com/office/drawing/2014/main" id="{8C8468F2-B06D-0647-A285-F1D7F617C23E}"/>
              </a:ext>
            </a:extLst>
          </p:cNvPr>
          <p:cNvSpPr/>
          <p:nvPr/>
        </p:nvSpPr>
        <p:spPr>
          <a:xfrm>
            <a:off x="9765638" y="3022248"/>
            <a:ext cx="809837" cy="230832"/>
          </a:xfrm>
          <a:prstGeom prst="rect">
            <a:avLst/>
          </a:prstGeom>
        </p:spPr>
        <p:txBody>
          <a:bodyPr wrap="none">
            <a:spAutoFit/>
          </a:bodyPr>
          <a:lstStyle/>
          <a:p>
            <a:r>
              <a:rPr lang="en-US" sz="900" b="1" dirty="0"/>
              <a:t>FCC loss map</a:t>
            </a:r>
            <a:endParaRPr lang="fr-FR" sz="900" dirty="0"/>
          </a:p>
        </p:txBody>
      </p:sp>
      <p:pic>
        <p:nvPicPr>
          <p:cNvPr id="14" name="Picture 6">
            <a:extLst>
              <a:ext uri="{FF2B5EF4-FFF2-40B4-BE49-F238E27FC236}">
                <a16:creationId xmlns="" xmlns:a16="http://schemas.microsoft.com/office/drawing/2014/main" id="{80491F92-AE45-2941-9309-8B6C423F68AB}"/>
              </a:ext>
            </a:extLst>
          </p:cNvPr>
          <p:cNvPicPr>
            <a:picLocks noChangeAspect="1"/>
          </p:cNvPicPr>
          <p:nvPr/>
        </p:nvPicPr>
        <p:blipFill>
          <a:blip r:embed="rId3"/>
          <a:stretch>
            <a:fillRect/>
          </a:stretch>
        </p:blipFill>
        <p:spPr>
          <a:xfrm>
            <a:off x="7503696" y="863368"/>
            <a:ext cx="4299315" cy="2141126"/>
          </a:xfrm>
          <a:prstGeom prst="rect">
            <a:avLst/>
          </a:prstGeom>
        </p:spPr>
      </p:pic>
      <p:sp>
        <p:nvSpPr>
          <p:cNvPr id="17" name="Rectangle à coins arrondis 16">
            <a:extLst>
              <a:ext uri="{FF2B5EF4-FFF2-40B4-BE49-F238E27FC236}">
                <a16:creationId xmlns="" xmlns:a16="http://schemas.microsoft.com/office/drawing/2014/main" id="{71FA6866-6413-6A4A-862A-BC20D977D8F7}"/>
              </a:ext>
            </a:extLst>
          </p:cNvPr>
          <p:cNvSpPr/>
          <p:nvPr/>
        </p:nvSpPr>
        <p:spPr>
          <a:xfrm>
            <a:off x="8649169" y="5015884"/>
            <a:ext cx="3264663" cy="948088"/>
          </a:xfrm>
          <a:prstGeom prst="roundRect">
            <a:avLst>
              <a:gd name="adj" fmla="val 1529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400"/>
          </a:p>
        </p:txBody>
      </p:sp>
      <p:sp>
        <p:nvSpPr>
          <p:cNvPr id="18" name="Text Box 13">
            <a:extLst>
              <a:ext uri="{FF2B5EF4-FFF2-40B4-BE49-F238E27FC236}">
                <a16:creationId xmlns="" xmlns:a16="http://schemas.microsoft.com/office/drawing/2014/main" id="{D32F13B2-3A12-2847-99CA-928CD079A779}"/>
              </a:ext>
            </a:extLst>
          </p:cNvPr>
          <p:cNvSpPr txBox="1">
            <a:spLocks noChangeArrowheads="1"/>
          </p:cNvSpPr>
          <p:nvPr/>
        </p:nvSpPr>
        <p:spPr bwMode="auto">
          <a:xfrm>
            <a:off x="8819516" y="5064250"/>
            <a:ext cx="24223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a:defRPr sz="2400">
                <a:solidFill>
                  <a:schemeClr val="tx1"/>
                </a:solidFill>
                <a:latin typeface="Times New Roman" panose="02020603050405020304" pitchFamily="18" charset="0"/>
                <a:ea typeface="MS PGothic" panose="020B0600070205080204" pitchFamily="34" charset="-128"/>
              </a:defRPr>
            </a:lvl1pPr>
            <a:lvl2pPr marL="742950" indent="-285750" defTabSz="449263">
              <a:defRPr sz="2400">
                <a:solidFill>
                  <a:schemeClr val="tx1"/>
                </a:solidFill>
                <a:latin typeface="Times New Roman" panose="02020603050405020304" pitchFamily="18" charset="0"/>
                <a:ea typeface="MS PGothic" panose="020B0600070205080204" pitchFamily="34" charset="-128"/>
              </a:defRPr>
            </a:lvl2pPr>
            <a:lvl3pPr marL="1143000" indent="-228600" defTabSz="449263">
              <a:defRPr sz="2400">
                <a:solidFill>
                  <a:schemeClr val="tx1"/>
                </a:solidFill>
                <a:latin typeface="Times New Roman" panose="02020603050405020304" pitchFamily="18" charset="0"/>
                <a:ea typeface="MS PGothic" panose="020B0600070205080204" pitchFamily="34" charset="-128"/>
              </a:defRPr>
            </a:lvl3pPr>
            <a:lvl4pPr marL="1600200" indent="-228600" defTabSz="449263">
              <a:defRPr sz="2400">
                <a:solidFill>
                  <a:schemeClr val="tx1"/>
                </a:solidFill>
                <a:latin typeface="Times New Roman" panose="02020603050405020304" pitchFamily="18" charset="0"/>
                <a:ea typeface="MS PGothic" panose="020B0600070205080204" pitchFamily="34" charset="-128"/>
              </a:defRPr>
            </a:lvl4pPr>
            <a:lvl5pPr marL="2057400" indent="-228600" defTabSz="449263">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fr-FR" altLang="fr-FR" sz="1400" b="1" dirty="0">
                <a:solidFill>
                  <a:srgbClr val="CA0009"/>
                </a:solidFill>
                <a:latin typeface="+mn-lt"/>
                <a:cs typeface="Arial" panose="020B0604020202020204" pitchFamily="34" charset="0"/>
              </a:rPr>
              <a:t>FINANCIAL SUPPORT and </a:t>
            </a:r>
            <a:r>
              <a:rPr lang="fr-FR" altLang="fr-FR" sz="1400" b="1" dirty="0" err="1">
                <a:solidFill>
                  <a:srgbClr val="CA0009"/>
                </a:solidFill>
                <a:latin typeface="+mn-lt"/>
                <a:cs typeface="Arial" panose="020B0604020202020204" pitchFamily="34" charset="0"/>
              </a:rPr>
              <a:t>FTEs</a:t>
            </a:r>
            <a:endParaRPr lang="fr-FR" altLang="fr-FR" sz="1400" b="1" dirty="0">
              <a:solidFill>
                <a:srgbClr val="CA0009"/>
              </a:solidFill>
              <a:latin typeface="+mn-lt"/>
              <a:cs typeface="Arial" panose="020B0604020202020204" pitchFamily="34" charset="0"/>
            </a:endParaRPr>
          </a:p>
        </p:txBody>
      </p:sp>
      <p:sp>
        <p:nvSpPr>
          <p:cNvPr id="19" name="Rectangle 18">
            <a:extLst>
              <a:ext uri="{FF2B5EF4-FFF2-40B4-BE49-F238E27FC236}">
                <a16:creationId xmlns="" xmlns:a16="http://schemas.microsoft.com/office/drawing/2014/main" id="{B55205BD-5526-1547-AA02-E4CA5DCE3E63}"/>
              </a:ext>
            </a:extLst>
          </p:cNvPr>
          <p:cNvSpPr/>
          <p:nvPr/>
        </p:nvSpPr>
        <p:spPr>
          <a:xfrm>
            <a:off x="8770569" y="5320524"/>
            <a:ext cx="3021862" cy="674031"/>
          </a:xfrm>
          <a:prstGeom prst="rect">
            <a:avLst/>
          </a:prstGeom>
        </p:spPr>
        <p:txBody>
          <a:bodyPr wrap="square">
            <a:spAutoFit/>
          </a:bodyPr>
          <a:lstStyle/>
          <a:p>
            <a:pPr marL="171450" lvl="0" indent="-171450" algn="just">
              <a:lnSpc>
                <a:spcPct val="90000"/>
              </a:lnSpc>
              <a:buFont typeface="Arial" panose="020B0604020202020204" pitchFamily="34" charset="0"/>
              <a:buChar char="•"/>
            </a:pPr>
            <a:r>
              <a:rPr lang="en-US" sz="1400" b="1" dirty="0" err="1">
                <a:solidFill>
                  <a:prstClr val="black"/>
                </a:solidFill>
                <a:cs typeface="Arial" panose="020B0604020202020204" pitchFamily="34" charset="0"/>
              </a:rPr>
              <a:t>EuroCircol</a:t>
            </a:r>
            <a:r>
              <a:rPr lang="en-US" sz="1400" b="1" dirty="0">
                <a:solidFill>
                  <a:prstClr val="black"/>
                </a:solidFill>
                <a:cs typeface="Arial" panose="020B0604020202020204" pitchFamily="34" charset="0"/>
              </a:rPr>
              <a:t> EU project </a:t>
            </a:r>
            <a:r>
              <a:rPr lang="en-US" sz="1400" dirty="0">
                <a:solidFill>
                  <a:prstClr val="black"/>
                </a:solidFill>
                <a:cs typeface="Arial" panose="020B0604020202020204" pitchFamily="34" charset="0"/>
              </a:rPr>
              <a:t>(2015-2019) </a:t>
            </a:r>
          </a:p>
          <a:p>
            <a:pPr marL="171450" lvl="0" indent="-171450" algn="just">
              <a:lnSpc>
                <a:spcPct val="90000"/>
              </a:lnSpc>
              <a:buFont typeface="Arial" panose="020B0604020202020204" pitchFamily="34" charset="0"/>
              <a:buChar char="•"/>
            </a:pPr>
            <a:r>
              <a:rPr lang="en-US" sz="1400" b="1" dirty="0">
                <a:solidFill>
                  <a:prstClr val="black"/>
                </a:solidFill>
                <a:cs typeface="Arial" panose="020B0604020202020204" pitchFamily="34" charset="0"/>
              </a:rPr>
              <a:t>IN2P3 master project, FTE: </a:t>
            </a:r>
            <a:r>
              <a:rPr lang="en-US" sz="1400" dirty="0">
                <a:solidFill>
                  <a:prstClr val="black"/>
                </a:solidFill>
                <a:cs typeface="Arial" panose="020B0604020202020204" pitchFamily="34" charset="0"/>
              </a:rPr>
              <a:t>3,5</a:t>
            </a:r>
          </a:p>
          <a:p>
            <a:pPr marL="171450" lvl="0" indent="-171450" algn="just">
              <a:lnSpc>
                <a:spcPct val="90000"/>
              </a:lnSpc>
              <a:buFont typeface="Arial" panose="020B0604020202020204" pitchFamily="34" charset="0"/>
              <a:buChar char="•"/>
            </a:pPr>
            <a:r>
              <a:rPr lang="en-US" sz="1400" b="1" dirty="0">
                <a:solidFill>
                  <a:prstClr val="black"/>
                </a:solidFill>
                <a:cs typeface="Arial" panose="020B0604020202020204" pitchFamily="34" charset="0"/>
              </a:rPr>
              <a:t>TYL-FJJPL, FCPPL</a:t>
            </a:r>
            <a:endParaRPr lang="fr-FR" sz="1400" dirty="0">
              <a:solidFill>
                <a:prstClr val="black">
                  <a:lumMod val="65000"/>
                  <a:lumOff val="35000"/>
                </a:prstClr>
              </a:solidFill>
              <a:cs typeface="Arial" panose="020B0604020202020204" pitchFamily="34" charset="0"/>
            </a:endParaRPr>
          </a:p>
        </p:txBody>
      </p:sp>
      <p:sp>
        <p:nvSpPr>
          <p:cNvPr id="20" name="Rectangle à coins arrondis 25">
            <a:extLst>
              <a:ext uri="{FF2B5EF4-FFF2-40B4-BE49-F238E27FC236}">
                <a16:creationId xmlns="" xmlns:a16="http://schemas.microsoft.com/office/drawing/2014/main" id="{4E63231C-AAFC-3647-BC9E-C0D3451088A9}"/>
              </a:ext>
            </a:extLst>
          </p:cNvPr>
          <p:cNvSpPr/>
          <p:nvPr/>
        </p:nvSpPr>
        <p:spPr>
          <a:xfrm>
            <a:off x="8781149" y="6035417"/>
            <a:ext cx="2736641" cy="607887"/>
          </a:xfrm>
          <a:prstGeom prst="roundRect">
            <a:avLst>
              <a:gd name="adj" fmla="val 1529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400"/>
          </a:p>
        </p:txBody>
      </p:sp>
      <p:sp>
        <p:nvSpPr>
          <p:cNvPr id="21" name="Text Box 13">
            <a:extLst>
              <a:ext uri="{FF2B5EF4-FFF2-40B4-BE49-F238E27FC236}">
                <a16:creationId xmlns="" xmlns:a16="http://schemas.microsoft.com/office/drawing/2014/main" id="{1F05A0A6-C399-F043-A0CC-44AB4C978D02}"/>
              </a:ext>
            </a:extLst>
          </p:cNvPr>
          <p:cNvSpPr txBox="1">
            <a:spLocks noChangeArrowheads="1"/>
          </p:cNvSpPr>
          <p:nvPr/>
        </p:nvSpPr>
        <p:spPr bwMode="auto">
          <a:xfrm>
            <a:off x="8894693" y="6016263"/>
            <a:ext cx="562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a:defRPr sz="2400">
                <a:solidFill>
                  <a:schemeClr val="tx1"/>
                </a:solidFill>
                <a:latin typeface="Times New Roman" panose="02020603050405020304" pitchFamily="18" charset="0"/>
                <a:ea typeface="MS PGothic" panose="020B0600070205080204" pitchFamily="34" charset="-128"/>
              </a:defRPr>
            </a:lvl1pPr>
            <a:lvl2pPr marL="742950" indent="-285750" defTabSz="449263">
              <a:defRPr sz="2400">
                <a:solidFill>
                  <a:schemeClr val="tx1"/>
                </a:solidFill>
                <a:latin typeface="Times New Roman" panose="02020603050405020304" pitchFamily="18" charset="0"/>
                <a:ea typeface="MS PGothic" panose="020B0600070205080204" pitchFamily="34" charset="-128"/>
              </a:defRPr>
            </a:lvl2pPr>
            <a:lvl3pPr marL="1143000" indent="-228600" defTabSz="449263">
              <a:defRPr sz="2400">
                <a:solidFill>
                  <a:schemeClr val="tx1"/>
                </a:solidFill>
                <a:latin typeface="Times New Roman" panose="02020603050405020304" pitchFamily="18" charset="0"/>
                <a:ea typeface="MS PGothic" panose="020B0600070205080204" pitchFamily="34" charset="-128"/>
              </a:defRPr>
            </a:lvl3pPr>
            <a:lvl4pPr marL="1600200" indent="-228600" defTabSz="449263">
              <a:defRPr sz="2400">
                <a:solidFill>
                  <a:schemeClr val="tx1"/>
                </a:solidFill>
                <a:latin typeface="Times New Roman" panose="02020603050405020304" pitchFamily="18" charset="0"/>
                <a:ea typeface="MS PGothic" panose="020B0600070205080204" pitchFamily="34" charset="-128"/>
              </a:defRPr>
            </a:lvl4pPr>
            <a:lvl5pPr marL="2057400" indent="-228600" defTabSz="449263">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fr-FR" altLang="fr-FR" sz="1400" b="1" dirty="0" err="1">
                <a:solidFill>
                  <a:srgbClr val="CA0009"/>
                </a:solidFill>
                <a:latin typeface="+mn-lt"/>
                <a:cs typeface="Arial" panose="020B0604020202020204" pitchFamily="34" charset="0"/>
              </a:rPr>
              <a:t>PhDs</a:t>
            </a:r>
            <a:endParaRPr lang="fr-FR" altLang="fr-FR" sz="1400" b="1" dirty="0">
              <a:solidFill>
                <a:srgbClr val="CA0009"/>
              </a:solidFill>
              <a:latin typeface="+mn-lt"/>
              <a:cs typeface="Arial" panose="020B0604020202020204" pitchFamily="34" charset="0"/>
            </a:endParaRPr>
          </a:p>
        </p:txBody>
      </p:sp>
      <p:sp>
        <p:nvSpPr>
          <p:cNvPr id="22" name="Rectangle 21">
            <a:extLst>
              <a:ext uri="{FF2B5EF4-FFF2-40B4-BE49-F238E27FC236}">
                <a16:creationId xmlns="" xmlns:a16="http://schemas.microsoft.com/office/drawing/2014/main" id="{66D0582C-D8E2-254D-8CD0-7B6B242C7C77}"/>
              </a:ext>
            </a:extLst>
          </p:cNvPr>
          <p:cNvSpPr/>
          <p:nvPr/>
        </p:nvSpPr>
        <p:spPr>
          <a:xfrm>
            <a:off x="8819516" y="6348466"/>
            <a:ext cx="2494079" cy="286232"/>
          </a:xfrm>
          <a:prstGeom prst="rect">
            <a:avLst/>
          </a:prstGeom>
        </p:spPr>
        <p:txBody>
          <a:bodyPr wrap="square">
            <a:spAutoFit/>
          </a:bodyPr>
          <a:lstStyle/>
          <a:p>
            <a:pPr marL="171450" lvl="0" indent="-171450" algn="just">
              <a:lnSpc>
                <a:spcPct val="90000"/>
              </a:lnSpc>
              <a:buFont typeface="Arial" panose="020B0604020202020204" pitchFamily="34" charset="0"/>
              <a:buChar char="•"/>
            </a:pPr>
            <a:r>
              <a:rPr lang="en-US" sz="1400" b="1" dirty="0">
                <a:solidFill>
                  <a:prstClr val="black"/>
                </a:solidFill>
                <a:cs typeface="Arial" panose="020B0604020202020204" pitchFamily="34" charset="0"/>
              </a:rPr>
              <a:t>1 </a:t>
            </a:r>
            <a:r>
              <a:rPr lang="en-US" sz="1400" b="1" dirty="0" err="1" smtClean="0">
                <a:solidFill>
                  <a:prstClr val="black"/>
                </a:solidFill>
                <a:cs typeface="Arial" panose="020B0604020202020204" pitchFamily="34" charset="0"/>
              </a:rPr>
              <a:t>UPSud</a:t>
            </a:r>
            <a:r>
              <a:rPr lang="en-US" sz="1400" b="1" dirty="0" smtClean="0">
                <a:solidFill>
                  <a:prstClr val="black"/>
                </a:solidFill>
                <a:cs typeface="Arial" panose="020B0604020202020204" pitchFamily="34" charset="0"/>
              </a:rPr>
              <a:t>, </a:t>
            </a:r>
            <a:r>
              <a:rPr lang="en-US" sz="1400" b="1" dirty="0">
                <a:solidFill>
                  <a:prstClr val="black"/>
                </a:solidFill>
                <a:cs typeface="Arial" panose="020B0604020202020204" pitchFamily="34" charset="0"/>
              </a:rPr>
              <a:t>ongoing</a:t>
            </a:r>
          </a:p>
        </p:txBody>
      </p:sp>
      <p:grpSp>
        <p:nvGrpSpPr>
          <p:cNvPr id="23" name="Groupe 22"/>
          <p:cNvGrpSpPr>
            <a:grpSpLocks/>
          </p:cNvGrpSpPr>
          <p:nvPr/>
        </p:nvGrpSpPr>
        <p:grpSpPr bwMode="auto">
          <a:xfrm>
            <a:off x="9749142" y="57214"/>
            <a:ext cx="1072769" cy="615478"/>
            <a:chOff x="6228184" y="1162694"/>
            <a:chExt cx="1512168" cy="818572"/>
          </a:xfrm>
        </p:grpSpPr>
        <p:sp>
          <p:nvSpPr>
            <p:cNvPr id="24" name="Rectangle 23"/>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5" name="Image 5" descr="IPN_gif64trans_L200px.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487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smtClean="0"/>
              <a:t>Laser-plasma </a:t>
            </a:r>
            <a:r>
              <a:rPr lang="fr-FR" dirty="0" err="1" smtClean="0"/>
              <a:t>Acceleration</a:t>
            </a:r>
            <a:r>
              <a:rPr lang="fr-FR" dirty="0" smtClean="0"/>
              <a:t> (1)</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12</a:t>
            </a:fld>
            <a:r>
              <a:rPr lang="fr-FR" dirty="0" smtClean="0"/>
              <a:t> -</a:t>
            </a:r>
            <a:endParaRPr lang="fr-FR" dirty="0"/>
          </a:p>
        </p:txBody>
      </p:sp>
      <p:sp>
        <p:nvSpPr>
          <p:cNvPr id="6" name="Text Box 6"/>
          <p:cNvSpPr txBox="1">
            <a:spLocks noChangeArrowheads="1"/>
          </p:cNvSpPr>
          <p:nvPr/>
        </p:nvSpPr>
        <p:spPr bwMode="auto">
          <a:xfrm>
            <a:off x="17463" y="853114"/>
            <a:ext cx="8773997" cy="51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ct val="30000"/>
              </a:spcAft>
              <a:buClr>
                <a:srgbClr val="FF0000"/>
              </a:buClr>
              <a:buSzPct val="120000"/>
            </a:pPr>
            <a:r>
              <a:rPr lang="en-US" sz="2200" b="1" dirty="0">
                <a:solidFill>
                  <a:srgbClr val="5F2987"/>
                </a:solidFill>
                <a:effectLst>
                  <a:outerShdw blurRad="38100" dist="38100" dir="2700000" algn="tl">
                    <a:srgbClr val="C0C0C0"/>
                  </a:outerShdw>
                </a:effectLst>
                <a:latin typeface="Calibri" pitchFamily="34" charset="0"/>
              </a:rPr>
              <a:t>Scientific Objective</a:t>
            </a:r>
          </a:p>
          <a:p>
            <a:pPr eaLnBrk="1" hangingPunct="1">
              <a:spcAft>
                <a:spcPct val="30000"/>
              </a:spcAft>
              <a:buClr>
                <a:srgbClr val="FF0000"/>
              </a:buClr>
              <a:buSzPct val="120000"/>
            </a:pPr>
            <a:r>
              <a:rPr lang="en-US" altLang="fr-FR" b="1" dirty="0" smtClean="0">
                <a:latin typeface="Calibri" pitchFamily="34" charset="0"/>
              </a:rPr>
              <a:t>Laser-plasma </a:t>
            </a:r>
            <a:r>
              <a:rPr lang="en-US" altLang="fr-FR" b="1" dirty="0">
                <a:latin typeface="Calibri" pitchFamily="34" charset="0"/>
              </a:rPr>
              <a:t>acceleration uses high power laser (</a:t>
            </a:r>
            <a:r>
              <a:rPr lang="en-US" altLang="fr-FR" b="1" dirty="0" smtClean="0">
                <a:latin typeface="Calibri" pitchFamily="34" charset="0"/>
              </a:rPr>
              <a:t>10ths of </a:t>
            </a:r>
            <a:r>
              <a:rPr lang="en-US" altLang="fr-FR" b="1" dirty="0">
                <a:latin typeface="Calibri" pitchFamily="34" charset="0"/>
              </a:rPr>
              <a:t>TW … PW)  to accelerate electrons to high energy (100s MeV</a:t>
            </a:r>
            <a:r>
              <a:rPr lang="en-US" altLang="fr-FR" b="1" dirty="0" smtClean="0">
                <a:latin typeface="Calibri" pitchFamily="34" charset="0"/>
              </a:rPr>
              <a:t>).</a:t>
            </a:r>
          </a:p>
          <a:p>
            <a:pPr eaLnBrk="1" hangingPunct="1">
              <a:spcAft>
                <a:spcPct val="30000"/>
              </a:spcAft>
              <a:buClr>
                <a:srgbClr val="FF0000"/>
              </a:buClr>
              <a:buSzPct val="120000"/>
            </a:pPr>
            <a:r>
              <a:rPr lang="en-US" altLang="fr-FR" b="1" dirty="0" smtClean="0">
                <a:latin typeface="Calibri" pitchFamily="34" charset="0"/>
              </a:rPr>
              <a:t>The main purpose is to </a:t>
            </a:r>
            <a:r>
              <a:rPr lang="en-US" altLang="fr-FR" b="1" dirty="0">
                <a:latin typeface="Calibri" pitchFamily="34" charset="0"/>
              </a:rPr>
              <a:t>explore how externally injected electrons can be accelerated. We are a unique place to perform such studies as we combine in the same location a photoinjector (PHIL) and a high power (TW/PW) laser (</a:t>
            </a:r>
            <a:r>
              <a:rPr lang="en-US" altLang="fr-FR" b="1" dirty="0" err="1">
                <a:latin typeface="Calibri" pitchFamily="34" charset="0"/>
              </a:rPr>
              <a:t>Laserix</a:t>
            </a:r>
            <a:r>
              <a:rPr lang="en-US" altLang="fr-FR" b="1" dirty="0">
                <a:latin typeface="Calibri" pitchFamily="34" charset="0"/>
              </a:rPr>
              <a:t>).</a:t>
            </a:r>
          </a:p>
          <a:p>
            <a:pPr eaLnBrk="1" hangingPunct="1">
              <a:spcAft>
                <a:spcPct val="30000"/>
              </a:spcAft>
              <a:buClr>
                <a:srgbClr val="FF0000"/>
              </a:buClr>
              <a:buSzPct val="120000"/>
            </a:pPr>
            <a:r>
              <a:rPr lang="en-US" altLang="fr-FR" b="1" dirty="0" smtClean="0">
                <a:latin typeface="Calibri" pitchFamily="34" charset="0"/>
              </a:rPr>
              <a:t>We </a:t>
            </a:r>
            <a:r>
              <a:rPr lang="en-US" altLang="fr-FR" b="1" dirty="0">
                <a:latin typeface="Calibri" pitchFamily="34" charset="0"/>
              </a:rPr>
              <a:t>also contribute to experiments on the APOLLON PW laser.</a:t>
            </a:r>
          </a:p>
          <a:p>
            <a:pPr eaLnBrk="1" hangingPunct="1">
              <a:spcAft>
                <a:spcPct val="30000"/>
              </a:spcAft>
              <a:buClr>
                <a:srgbClr val="FF0000"/>
              </a:buClr>
              <a:buSzPct val="120000"/>
              <a:buFont typeface="Arial" charset="0"/>
              <a:buChar char="•"/>
            </a:pPr>
            <a:r>
              <a:rPr lang="en-US" altLang="fr-FR" b="1" dirty="0">
                <a:latin typeface="Calibri" pitchFamily="34" charset="0"/>
              </a:rPr>
              <a:t> Human resources: ~6 researchers (CR+MCF) (~1,5 FTE/year), ~6 engineers (0,7 FTE/year), ~4 technicians (0,4FTE/year),  1.5 post-docs (0,3 FTE/year – one funded by P2IO), 1 PhD student (full time – funded by CSC) + mechanical workshop</a:t>
            </a:r>
          </a:p>
          <a:p>
            <a:pPr eaLnBrk="1" hangingPunct="1">
              <a:spcAft>
                <a:spcPct val="30000"/>
              </a:spcAft>
              <a:buClr>
                <a:srgbClr val="FF0000"/>
              </a:buClr>
              <a:buSzPct val="120000"/>
              <a:buFont typeface="Arial" charset="0"/>
              <a:buChar char="•"/>
            </a:pPr>
            <a:r>
              <a:rPr lang="en-US" altLang="fr-FR" b="1" dirty="0">
                <a:latin typeface="Calibri" pitchFamily="34" charset="0"/>
              </a:rPr>
              <a:t> Financial resources: about 150k€ integrated over 5 years (IN2P3 and lab resources, 3 P2IO grants) – Not including running and maintenance costs of the two machines.</a:t>
            </a:r>
          </a:p>
          <a:p>
            <a:pPr>
              <a:buClr>
                <a:srgbClr val="FF0000"/>
              </a:buClr>
              <a:buSzPct val="120000"/>
            </a:pPr>
            <a:r>
              <a:rPr lang="en-US" sz="2200" b="1" dirty="0">
                <a:solidFill>
                  <a:srgbClr val="5F2987"/>
                </a:solidFill>
                <a:effectLst>
                  <a:outerShdw blurRad="38100" dist="38100" dir="2700000" algn="tl">
                    <a:srgbClr val="000000">
                      <a:alpha val="43137"/>
                    </a:srgbClr>
                  </a:outerShdw>
                </a:effectLst>
                <a:latin typeface="Calibri" pitchFamily="34" charset="0"/>
              </a:rPr>
              <a:t>Main achievements:</a:t>
            </a:r>
          </a:p>
          <a:p>
            <a:pPr lvl="1" eaLnBrk="1" hangingPunct="1">
              <a:spcAft>
                <a:spcPct val="30000"/>
              </a:spcAft>
              <a:buClr>
                <a:srgbClr val="7030A0"/>
              </a:buClr>
              <a:buSzPct val="120000"/>
              <a:buFont typeface="Wingdings" pitchFamily="2" charset="2"/>
              <a:buChar char="§"/>
            </a:pPr>
            <a:r>
              <a:rPr lang="en-US" altLang="fr-FR" b="1" dirty="0" smtClean="0">
                <a:latin typeface="Calibri" pitchFamily="34" charset="0"/>
              </a:rPr>
              <a:t> Synchronization </a:t>
            </a:r>
            <a:r>
              <a:rPr lang="en-US" altLang="fr-FR" b="1" dirty="0">
                <a:latin typeface="Calibri" pitchFamily="34" charset="0"/>
              </a:rPr>
              <a:t>of the two machines with </a:t>
            </a:r>
            <a:r>
              <a:rPr lang="en-US" altLang="fr-FR" b="1" dirty="0" err="1">
                <a:latin typeface="Calibri" pitchFamily="34" charset="0"/>
              </a:rPr>
              <a:t>ps</a:t>
            </a:r>
            <a:r>
              <a:rPr lang="en-US" altLang="fr-FR" b="1" dirty="0">
                <a:latin typeface="Calibri" pitchFamily="34" charset="0"/>
              </a:rPr>
              <a:t> resolution</a:t>
            </a:r>
          </a:p>
          <a:p>
            <a:pPr lvl="1" eaLnBrk="1" hangingPunct="1">
              <a:spcAft>
                <a:spcPct val="30000"/>
              </a:spcAft>
              <a:buClr>
                <a:srgbClr val="7030A0"/>
              </a:buClr>
              <a:buSzPct val="120000"/>
              <a:buFont typeface="Wingdings" pitchFamily="2" charset="2"/>
              <a:buChar char="§"/>
            </a:pPr>
            <a:r>
              <a:rPr lang="en-US" altLang="fr-FR" b="1" dirty="0">
                <a:latin typeface="Calibri" pitchFamily="34" charset="0"/>
              </a:rPr>
              <a:t> Simulation of the expected performances of the experiment</a:t>
            </a:r>
            <a:endParaRPr lang="en-US" altLang="fr-FR" dirty="0">
              <a:latin typeface="Calibri" pitchFamily="34" charset="0"/>
            </a:endParaRPr>
          </a:p>
          <a:p>
            <a:pPr lvl="1" eaLnBrk="1" hangingPunct="1">
              <a:spcAft>
                <a:spcPct val="30000"/>
              </a:spcAft>
              <a:buClr>
                <a:srgbClr val="7030A0"/>
              </a:buClr>
              <a:buSzPct val="120000"/>
              <a:buFont typeface="Wingdings" pitchFamily="2" charset="2"/>
              <a:buChar char="§"/>
            </a:pPr>
            <a:r>
              <a:rPr lang="en-US" altLang="fr-FR" b="1" dirty="0">
                <a:latin typeface="Calibri" pitchFamily="34" charset="0"/>
              </a:rPr>
              <a:t> Bunch compression scheme for external injection </a:t>
            </a:r>
          </a:p>
          <a:p>
            <a:pPr eaLnBrk="1" hangingPunct="1">
              <a:spcAft>
                <a:spcPct val="30000"/>
              </a:spcAft>
              <a:buClr>
                <a:srgbClr val="FF0000"/>
              </a:buClr>
              <a:buSzPct val="120000"/>
            </a:pPr>
            <a:endParaRPr lang="en-US" altLang="fr-FR" b="1" dirty="0">
              <a:latin typeface="Calibri" pitchFamily="34" charset="0"/>
            </a:endParaRPr>
          </a:p>
        </p:txBody>
      </p:sp>
      <p:pic>
        <p:nvPicPr>
          <p:cNvPr id="7" name="Image 6">
            <a:extLst>
              <a:ext uri="{FF2B5EF4-FFF2-40B4-BE49-F238E27FC236}">
                <a16:creationId xmlns="" xmlns:a16="http://schemas.microsoft.com/office/drawing/2014/main" xmlns:lc="http://schemas.openxmlformats.org/drawingml/2006/lockedCanvas" id="{7AD3AB19-4133-4B46-A6E5-CB1033F29678}"/>
              </a:ext>
            </a:extLst>
          </p:cNvPr>
          <p:cNvPicPr>
            <a:picLocks noChangeAspect="1"/>
          </p:cNvPicPr>
          <p:nvPr/>
        </p:nvPicPr>
        <p:blipFill>
          <a:blip r:embed="rId2"/>
          <a:srcRect/>
          <a:stretch>
            <a:fillRect/>
          </a:stretch>
        </p:blipFill>
        <p:spPr bwMode="auto">
          <a:xfrm>
            <a:off x="8883386" y="3590751"/>
            <a:ext cx="3082989" cy="975409"/>
          </a:xfrm>
          <a:prstGeom prst="rect">
            <a:avLst/>
          </a:prstGeom>
          <a:noFill/>
          <a:ln w="9525">
            <a:noFill/>
            <a:miter lim="800000"/>
            <a:headEnd/>
            <a:tailEnd/>
          </a:ln>
        </p:spPr>
      </p:pic>
      <p:pic>
        <p:nvPicPr>
          <p:cNvPr id="11" name="Image 10">
            <a:extLst>
              <a:ext uri="{FF2B5EF4-FFF2-40B4-BE49-F238E27FC236}">
                <a16:creationId xmlns="" xmlns:a16="http://schemas.microsoft.com/office/drawing/2014/main" xmlns:lc="http://schemas.openxmlformats.org/drawingml/2006/lockedCanvas" id="{8D36A7BF-68D3-0743-821B-E61BD413E870}"/>
              </a:ext>
            </a:extLst>
          </p:cNvPr>
          <p:cNvPicPr>
            <a:picLocks noChangeAspect="1"/>
          </p:cNvPicPr>
          <p:nvPr/>
        </p:nvPicPr>
        <p:blipFill rotWithShape="1">
          <a:blip r:embed="rId3"/>
          <a:srcRect l="65991" t="54670"/>
          <a:stretch/>
        </p:blipFill>
        <p:spPr>
          <a:xfrm>
            <a:off x="6492542" y="4690533"/>
            <a:ext cx="2938795" cy="2167465"/>
          </a:xfrm>
          <a:prstGeom prst="rect">
            <a:avLst/>
          </a:prstGeom>
        </p:spPr>
      </p:pic>
      <p:pic>
        <p:nvPicPr>
          <p:cNvPr id="12" name="Picture 10">
            <a:extLst>
              <a:ext uri="{FF2B5EF4-FFF2-40B4-BE49-F238E27FC236}">
                <a16:creationId xmlns="" xmlns:a16="http://schemas.microsoft.com/office/drawing/2014/main" xmlns:lc="http://schemas.openxmlformats.org/drawingml/2006/lockedCanvas" id="{325DC26C-00B2-F445-B65D-3533389D3BA4}"/>
              </a:ext>
            </a:extLst>
          </p:cNvPr>
          <p:cNvPicPr>
            <a:picLocks noChangeAspect="1"/>
          </p:cNvPicPr>
          <p:nvPr/>
        </p:nvPicPr>
        <p:blipFill>
          <a:blip r:embed="rId4"/>
          <a:stretch>
            <a:fillRect/>
          </a:stretch>
        </p:blipFill>
        <p:spPr>
          <a:xfrm>
            <a:off x="9028905" y="4566160"/>
            <a:ext cx="3111411" cy="2291838"/>
          </a:xfrm>
          <a:prstGeom prst="rect">
            <a:avLst/>
          </a:prstGeom>
        </p:spPr>
      </p:pic>
      <p:pic>
        <p:nvPicPr>
          <p:cNvPr id="13" name="Picture 11">
            <a:extLst>
              <a:ext uri="{FF2B5EF4-FFF2-40B4-BE49-F238E27FC236}">
                <a16:creationId xmlns="" xmlns:a16="http://schemas.microsoft.com/office/drawing/2014/main" xmlns:lc="http://schemas.openxmlformats.org/drawingml/2006/lockedCanvas" id="{302446B7-B69C-164F-9114-196D0A4EA85A}"/>
              </a:ext>
            </a:extLst>
          </p:cNvPr>
          <p:cNvPicPr>
            <a:picLocks noChangeAspect="1"/>
          </p:cNvPicPr>
          <p:nvPr/>
        </p:nvPicPr>
        <p:blipFill>
          <a:blip r:embed="rId5"/>
          <a:stretch>
            <a:fillRect/>
          </a:stretch>
        </p:blipFill>
        <p:spPr>
          <a:xfrm>
            <a:off x="9028904" y="708930"/>
            <a:ext cx="3111411" cy="2804591"/>
          </a:xfrm>
          <a:prstGeom prst="rect">
            <a:avLst/>
          </a:prstGeom>
        </p:spPr>
      </p:pic>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78342" y="2531687"/>
            <a:ext cx="1107284" cy="599524"/>
          </a:xfrm>
          <a:prstGeom prst="rect">
            <a:avLst/>
          </a:prstGeom>
        </p:spPr>
      </p:pic>
    </p:spTree>
    <p:extLst>
      <p:ext uri="{BB962C8B-B14F-4D97-AF65-F5344CB8AC3E}">
        <p14:creationId xmlns:p14="http://schemas.microsoft.com/office/powerpoint/2010/main" val="308235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smtClean="0"/>
              <a:t>Laser-plasma </a:t>
            </a:r>
            <a:r>
              <a:rPr lang="fr-FR" dirty="0" err="1" smtClean="0"/>
              <a:t>Acceleration</a:t>
            </a:r>
            <a:r>
              <a:rPr lang="fr-FR" dirty="0" smtClean="0"/>
              <a:t> (2)</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13</a:t>
            </a:fld>
            <a:r>
              <a:rPr lang="fr-FR" dirty="0" smtClean="0"/>
              <a:t> -</a:t>
            </a:r>
            <a:endParaRPr lang="fr-FR" dirty="0"/>
          </a:p>
        </p:txBody>
      </p:sp>
      <p:sp>
        <p:nvSpPr>
          <p:cNvPr id="6" name="Text Box 6">
            <a:extLst>
              <a:ext uri="{FF2B5EF4-FFF2-40B4-BE49-F238E27FC236}">
                <a16:creationId xmlns="" xmlns:a16="http://schemas.microsoft.com/office/drawing/2014/main" xmlns:lc="http://schemas.openxmlformats.org/drawingml/2006/lockedCanvas" id="{D9B08A34-BBE9-2741-999D-9F4ABC2C780F}"/>
              </a:ext>
            </a:extLst>
          </p:cNvPr>
          <p:cNvSpPr txBox="1">
            <a:spLocks noChangeArrowheads="1"/>
          </p:cNvSpPr>
          <p:nvPr/>
        </p:nvSpPr>
        <p:spPr bwMode="auto">
          <a:xfrm>
            <a:off x="247573" y="755245"/>
            <a:ext cx="11716745" cy="566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Aft>
                <a:spcPct val="30000"/>
              </a:spcAft>
              <a:buClr>
                <a:srgbClr val="FF0000"/>
              </a:buClr>
              <a:buSzPct val="120000"/>
              <a:buFont typeface="Arial" charset="0"/>
              <a:buChar char="•"/>
            </a:pPr>
            <a:r>
              <a:rPr lang="en-US" altLang="fr-FR" sz="2200" b="1" dirty="0">
                <a:solidFill>
                  <a:srgbClr val="7030A0"/>
                </a:solidFill>
                <a:latin typeface="Calibri" pitchFamily="34" charset="0"/>
              </a:rPr>
              <a:t> Collaborations:</a:t>
            </a:r>
          </a:p>
          <a:p>
            <a:pPr marL="358775" lvl="1" eaLnBrk="1" hangingPunct="1">
              <a:spcAft>
                <a:spcPct val="30000"/>
              </a:spcAft>
              <a:buClr>
                <a:srgbClr val="FF0000"/>
              </a:buClr>
              <a:buSzPct val="120000"/>
              <a:buFont typeface="Arial" charset="0"/>
              <a:buChar char="•"/>
            </a:pPr>
            <a:r>
              <a:rPr lang="en-US" altLang="fr-FR" b="1" dirty="0">
                <a:latin typeface="Calibri" pitchFamily="34" charset="0"/>
              </a:rPr>
              <a:t> Local: The team collaborates with several laboratories from Paris-</a:t>
            </a:r>
            <a:r>
              <a:rPr lang="en-US" altLang="fr-FR" b="1" dirty="0" err="1">
                <a:latin typeface="Calibri" pitchFamily="34" charset="0"/>
              </a:rPr>
              <a:t>Saclay</a:t>
            </a:r>
            <a:r>
              <a:rPr lang="en-US" altLang="fr-FR" b="1" dirty="0">
                <a:latin typeface="Calibri" pitchFamily="34" charset="0"/>
              </a:rPr>
              <a:t> (LPGP, LCP, LLR, CEA/</a:t>
            </a:r>
            <a:r>
              <a:rPr lang="en-US" altLang="fr-FR" b="1" dirty="0" err="1">
                <a:latin typeface="Calibri" pitchFamily="34" charset="0"/>
              </a:rPr>
              <a:t>Lydil</a:t>
            </a:r>
            <a:r>
              <a:rPr lang="en-US" altLang="fr-FR" b="1" dirty="0">
                <a:latin typeface="Calibri" pitchFamily="34" charset="0"/>
              </a:rPr>
              <a:t>, LOA, </a:t>
            </a:r>
            <a:r>
              <a:rPr lang="en-US" altLang="fr-FR" b="1" dirty="0" err="1">
                <a:latin typeface="Calibri" pitchFamily="34" charset="0"/>
              </a:rPr>
              <a:t>Lumat</a:t>
            </a:r>
            <a:r>
              <a:rPr lang="en-US" altLang="fr-FR" b="1" dirty="0">
                <a:latin typeface="Calibri" pitchFamily="34" charset="0"/>
              </a:rPr>
              <a:t>, LULI, CEA/IRFU, SOLEIL,…) both on the local external injection project and on the APOLLON experiments.</a:t>
            </a:r>
          </a:p>
          <a:p>
            <a:pPr marL="358775" lvl="1" eaLnBrk="1" hangingPunct="1">
              <a:spcAft>
                <a:spcPct val="30000"/>
              </a:spcAft>
              <a:buClr>
                <a:srgbClr val="FF0000"/>
              </a:buClr>
              <a:buSzPct val="120000"/>
              <a:buFont typeface="Arial" charset="0"/>
              <a:buChar char="•"/>
            </a:pPr>
            <a:r>
              <a:rPr lang="en-US" altLang="fr-FR" b="1" dirty="0">
                <a:latin typeface="Calibri" pitchFamily="34" charset="0"/>
              </a:rPr>
              <a:t>National: Member of the National Research Group (</a:t>
            </a:r>
            <a:r>
              <a:rPr lang="en-US" altLang="fr-FR" b="1" dirty="0" err="1">
                <a:latin typeface="Calibri" pitchFamily="34" charset="0"/>
              </a:rPr>
              <a:t>GdR</a:t>
            </a:r>
            <a:r>
              <a:rPr lang="en-US" altLang="fr-FR" b="1" dirty="0">
                <a:latin typeface="Calibri" pitchFamily="34" charset="0"/>
              </a:rPr>
              <a:t>) APPEL (Plasma accelerator pumped by lasers), one national coordinator and one task leader.</a:t>
            </a:r>
          </a:p>
          <a:p>
            <a:pPr marL="358775" lvl="1" eaLnBrk="1" hangingPunct="1">
              <a:spcAft>
                <a:spcPct val="30000"/>
              </a:spcAft>
              <a:buClr>
                <a:srgbClr val="FF0000"/>
              </a:buClr>
              <a:buSzPct val="120000"/>
              <a:buFont typeface="Arial" charset="0"/>
              <a:buChar char="•"/>
            </a:pPr>
            <a:r>
              <a:rPr lang="en-US" altLang="fr-FR" b="1" dirty="0">
                <a:latin typeface="Calibri" pitchFamily="34" charset="0"/>
              </a:rPr>
              <a:t>International: Member of the European collaboration </a:t>
            </a:r>
            <a:r>
              <a:rPr lang="en-US" altLang="fr-FR" b="1" dirty="0" err="1">
                <a:latin typeface="Calibri" pitchFamily="34" charset="0"/>
              </a:rPr>
              <a:t>EuPraxia</a:t>
            </a:r>
            <a:r>
              <a:rPr lang="en-US" altLang="fr-FR" b="1" dirty="0">
                <a:latin typeface="Calibri" pitchFamily="34" charset="0"/>
              </a:rPr>
              <a:t>, one work package leader.</a:t>
            </a:r>
          </a:p>
          <a:p>
            <a:pPr eaLnBrk="1" hangingPunct="1">
              <a:spcAft>
                <a:spcPct val="30000"/>
              </a:spcAft>
              <a:buClr>
                <a:srgbClr val="FF0000"/>
              </a:buClr>
              <a:buSzPct val="120000"/>
              <a:buFont typeface="Arial" charset="0"/>
              <a:buChar char="•"/>
            </a:pPr>
            <a:r>
              <a:rPr lang="en-US" altLang="fr-FR" b="1" dirty="0" smtClean="0">
                <a:latin typeface="Calibri" pitchFamily="34" charset="0"/>
              </a:rPr>
              <a:t> </a:t>
            </a:r>
            <a:r>
              <a:rPr lang="en-US" altLang="fr-FR" sz="2200" b="1" dirty="0" smtClean="0">
                <a:solidFill>
                  <a:srgbClr val="7030A0"/>
                </a:solidFill>
                <a:latin typeface="Calibri" pitchFamily="34" charset="0"/>
              </a:rPr>
              <a:t>5 </a:t>
            </a:r>
            <a:r>
              <a:rPr lang="en-US" altLang="fr-FR" sz="2200" b="1" dirty="0">
                <a:solidFill>
                  <a:srgbClr val="7030A0"/>
                </a:solidFill>
                <a:latin typeface="Calibri" pitchFamily="34" charset="0"/>
              </a:rPr>
              <a:t>years outlook:</a:t>
            </a:r>
          </a:p>
          <a:p>
            <a:pPr marL="358775" lvl="1" algn="ctr" eaLnBrk="1" hangingPunct="1">
              <a:spcAft>
                <a:spcPct val="30000"/>
              </a:spcAft>
              <a:buClr>
                <a:srgbClr val="FF0000"/>
              </a:buClr>
              <a:buSzPct val="120000"/>
              <a:buFont typeface="Arial" charset="0"/>
              <a:buChar char="•"/>
            </a:pPr>
            <a:r>
              <a:rPr lang="en-US" altLang="fr-FR" b="1" dirty="0">
                <a:latin typeface="Calibri" pitchFamily="34" charset="0"/>
              </a:rPr>
              <a:t> Make a preliminary experiment (LUCELX) to demonstrate the operation of both machines together (no acceleration</a:t>
            </a:r>
            <a:r>
              <a:rPr lang="en-US" altLang="fr-FR" b="1" dirty="0" smtClean="0">
                <a:latin typeface="Calibri" pitchFamily="34" charset="0"/>
              </a:rPr>
              <a:t>). </a:t>
            </a:r>
            <a:r>
              <a:rPr lang="en-US" altLang="fr-FR" sz="2000" b="1" dirty="0" smtClean="0">
                <a:solidFill>
                  <a:srgbClr val="0000FF"/>
                </a:solidFill>
                <a:latin typeface="Calibri" pitchFamily="34" charset="0"/>
              </a:rPr>
              <a:t>New ambition with the </a:t>
            </a:r>
            <a:r>
              <a:rPr lang="en-US" altLang="fr-FR" sz="2000" b="1" dirty="0" err="1" smtClean="0">
                <a:solidFill>
                  <a:srgbClr val="0000FF"/>
                </a:solidFill>
                <a:latin typeface="Calibri" pitchFamily="34" charset="0"/>
              </a:rPr>
              <a:t>Laserix</a:t>
            </a:r>
            <a:r>
              <a:rPr lang="en-US" altLang="fr-FR" sz="2000" b="1" dirty="0" smtClean="0">
                <a:solidFill>
                  <a:srgbClr val="0000FF"/>
                </a:solidFill>
                <a:latin typeface="Calibri" pitchFamily="34" charset="0"/>
              </a:rPr>
              <a:t> group joining LAL !</a:t>
            </a:r>
            <a:endParaRPr lang="en-US" altLang="fr-FR" sz="2000" b="1" dirty="0">
              <a:solidFill>
                <a:srgbClr val="0000FF"/>
              </a:solidFill>
              <a:latin typeface="Calibri" pitchFamily="34" charset="0"/>
            </a:endParaRPr>
          </a:p>
          <a:p>
            <a:pPr marL="358775" lvl="1" eaLnBrk="1" hangingPunct="1">
              <a:spcAft>
                <a:spcPct val="30000"/>
              </a:spcAft>
              <a:buClr>
                <a:srgbClr val="FF0000"/>
              </a:buClr>
              <a:buSzPct val="120000"/>
              <a:buFont typeface="Arial" charset="0"/>
              <a:buChar char="•"/>
            </a:pPr>
            <a:r>
              <a:rPr lang="en-US" altLang="fr-FR" b="1" dirty="0">
                <a:latin typeface="Calibri" pitchFamily="34" charset="0"/>
              </a:rPr>
              <a:t> Upgrade PHIL to increase bunch energy to 10 MeV and demonstrate bunch compression to 100fs x 100um</a:t>
            </a:r>
            <a:r>
              <a:rPr lang="en-US" altLang="fr-FR" b="1" baseline="30000" dirty="0">
                <a:latin typeface="Calibri" pitchFamily="34" charset="0"/>
              </a:rPr>
              <a:t>2</a:t>
            </a:r>
          </a:p>
          <a:p>
            <a:pPr marL="358775" lvl="1" eaLnBrk="1" hangingPunct="1">
              <a:spcAft>
                <a:spcPct val="30000"/>
              </a:spcAft>
              <a:buClr>
                <a:srgbClr val="FF0000"/>
              </a:buClr>
              <a:buSzPct val="120000"/>
              <a:buFont typeface="Arial" charset="0"/>
              <a:buChar char="•"/>
            </a:pPr>
            <a:r>
              <a:rPr lang="en-US" altLang="fr-FR" b="1" dirty="0">
                <a:latin typeface="Calibri" pitchFamily="34" charset="0"/>
              </a:rPr>
              <a:t> </a:t>
            </a:r>
            <a:r>
              <a:rPr lang="en-US" altLang="fr-FR" b="1" dirty="0" smtClean="0">
                <a:latin typeface="Calibri" pitchFamily="34" charset="0"/>
              </a:rPr>
              <a:t>Perform external </a:t>
            </a:r>
            <a:r>
              <a:rPr lang="en-US" altLang="fr-FR" b="1" dirty="0">
                <a:latin typeface="Calibri" pitchFamily="34" charset="0"/>
              </a:rPr>
              <a:t>injection experiments</a:t>
            </a:r>
          </a:p>
          <a:p>
            <a:pPr marL="358775" lvl="1" eaLnBrk="1" hangingPunct="1">
              <a:spcAft>
                <a:spcPct val="30000"/>
              </a:spcAft>
              <a:buClr>
                <a:srgbClr val="FF0000"/>
              </a:buClr>
              <a:buSzPct val="120000"/>
              <a:buFont typeface="Arial" charset="0"/>
              <a:buChar char="•"/>
            </a:pPr>
            <a:r>
              <a:rPr lang="en-US" altLang="fr-FR" b="1" dirty="0">
                <a:latin typeface="Calibri" pitchFamily="34" charset="0"/>
              </a:rPr>
              <a:t> Contribute </a:t>
            </a:r>
            <a:r>
              <a:rPr lang="en-US" altLang="fr-FR" b="1" dirty="0" smtClean="0">
                <a:latin typeface="Calibri" pitchFamily="34" charset="0"/>
              </a:rPr>
              <a:t>to electron </a:t>
            </a:r>
            <a:r>
              <a:rPr lang="en-US" altLang="fr-FR" b="1" dirty="0">
                <a:latin typeface="Calibri" pitchFamily="34" charset="0"/>
              </a:rPr>
              <a:t>diagnostics </a:t>
            </a:r>
            <a:r>
              <a:rPr lang="en-US" altLang="fr-FR" b="1" dirty="0" smtClean="0">
                <a:latin typeface="Calibri" pitchFamily="34" charset="0"/>
              </a:rPr>
              <a:t>of the APOLLON facility</a:t>
            </a:r>
            <a:endParaRPr lang="en-US" altLang="fr-FR" b="1" dirty="0">
              <a:latin typeface="Calibri" pitchFamily="34" charset="0"/>
            </a:endParaRPr>
          </a:p>
        </p:txBody>
      </p:sp>
      <p:pic>
        <p:nvPicPr>
          <p:cNvPr id="22532" name="Picture 4" descr="RÃ©sultat de recherche d'images pour &quot;laserix paris su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07" y="5038256"/>
            <a:ext cx="5068359" cy="1454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Ã©sultat de recherche d'images pour &quot;phil lal&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052" y="4401394"/>
            <a:ext cx="3208215" cy="2138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62162" y="2388468"/>
            <a:ext cx="1107284" cy="599524"/>
          </a:xfrm>
          <a:prstGeom prst="rect">
            <a:avLst/>
          </a:prstGeom>
        </p:spPr>
      </p:pic>
    </p:spTree>
    <p:extLst>
      <p:ext uri="{BB962C8B-B14F-4D97-AF65-F5344CB8AC3E}">
        <p14:creationId xmlns:p14="http://schemas.microsoft.com/office/powerpoint/2010/main" val="2001758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smtClean="0"/>
              <a:t>Electron – Laser Interaction (1)</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14</a:t>
            </a:fld>
            <a:r>
              <a:rPr lang="fr-FR" dirty="0" smtClean="0"/>
              <a:t> -</a:t>
            </a:r>
            <a:endParaRPr lang="fr-FR" dirty="0"/>
          </a:p>
        </p:txBody>
      </p:sp>
      <p:sp>
        <p:nvSpPr>
          <p:cNvPr id="6" name="Text Box 6"/>
          <p:cNvSpPr txBox="1">
            <a:spLocks noChangeArrowheads="1"/>
          </p:cNvSpPr>
          <p:nvPr/>
        </p:nvSpPr>
        <p:spPr bwMode="auto">
          <a:xfrm>
            <a:off x="34925" y="760735"/>
            <a:ext cx="12108508" cy="551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ct val="30000"/>
              </a:spcAft>
              <a:buClr>
                <a:srgbClr val="FF0000"/>
              </a:buClr>
              <a:buSzPct val="120000"/>
            </a:pPr>
            <a:r>
              <a:rPr lang="en-US" sz="2400" b="1" dirty="0">
                <a:solidFill>
                  <a:srgbClr val="5F2987"/>
                </a:solidFill>
                <a:effectLst>
                  <a:outerShdw blurRad="38100" dist="38100" dir="2700000" algn="tl">
                    <a:srgbClr val="C0C0C0"/>
                  </a:outerShdw>
                </a:effectLst>
                <a:latin typeface="Calibri" pitchFamily="34" charset="0"/>
              </a:rPr>
              <a:t>Scientific Objective</a:t>
            </a:r>
          </a:p>
          <a:p>
            <a:pPr lvl="1" eaLnBrk="1" hangingPunct="1">
              <a:spcAft>
                <a:spcPct val="30000"/>
              </a:spcAft>
              <a:buClr>
                <a:srgbClr val="FF0000"/>
              </a:buClr>
              <a:buSzPct val="120000"/>
              <a:buFont typeface="Arial" charset="0"/>
              <a:buChar char="•"/>
            </a:pPr>
            <a:r>
              <a:rPr lang="en-US" altLang="fr-FR" b="1" dirty="0" smtClean="0">
                <a:latin typeface="Calibri" pitchFamily="34" charset="0"/>
              </a:rPr>
              <a:t> Application </a:t>
            </a:r>
            <a:r>
              <a:rPr lang="en-US" altLang="fr-FR" b="1" dirty="0">
                <a:latin typeface="Calibri" pitchFamily="34" charset="0"/>
              </a:rPr>
              <a:t>of </a:t>
            </a:r>
            <a:r>
              <a:rPr lang="en-US" altLang="fr-FR" b="1" dirty="0" smtClean="0">
                <a:latin typeface="Calibri" pitchFamily="34" charset="0"/>
              </a:rPr>
              <a:t>laser interaction with electron and ion beams. R&amp;D on related dedicated optical systems: </a:t>
            </a:r>
          </a:p>
          <a:p>
            <a:pPr lvl="2" eaLnBrk="1" hangingPunct="1">
              <a:spcAft>
                <a:spcPct val="30000"/>
              </a:spcAft>
              <a:buClr>
                <a:srgbClr val="FF0000"/>
              </a:buClr>
              <a:buSzPct val="120000"/>
              <a:buFont typeface="Arial" charset="0"/>
              <a:buChar char="•"/>
            </a:pPr>
            <a:r>
              <a:rPr lang="en-US" altLang="fr-FR" b="1" dirty="0" smtClean="0">
                <a:latin typeface="Calibri" pitchFamily="34" charset="0"/>
              </a:rPr>
              <a:t>X-ray production with high finesse optical resonator with ~1MW average power &amp; picosecond pulses </a:t>
            </a:r>
            <a:r>
              <a:rPr lang="en-US" altLang="fr-FR" sz="1400" b="1" dirty="0" smtClean="0">
                <a:latin typeface="Calibri" pitchFamily="34" charset="0"/>
                <a:sym typeface="Wingdings" panose="05000000000000000000" pitchFamily="2" charset="2"/>
              </a:rPr>
              <a:t> </a:t>
            </a:r>
            <a:r>
              <a:rPr lang="en-US" altLang="fr-FR" sz="1400" b="1" dirty="0" err="1" smtClean="0">
                <a:latin typeface="Calibri" pitchFamily="34" charset="0"/>
                <a:sym typeface="Wingdings" panose="05000000000000000000" pitchFamily="2" charset="2"/>
              </a:rPr>
              <a:t>ThomX</a:t>
            </a:r>
            <a:r>
              <a:rPr lang="en-US" altLang="fr-FR" sz="1400" b="1" dirty="0" smtClean="0">
                <a:latin typeface="Calibri" pitchFamily="34" charset="0"/>
                <a:sym typeface="Wingdings" panose="05000000000000000000" pitchFamily="2" charset="2"/>
              </a:rPr>
              <a:t> (LAL)</a:t>
            </a:r>
            <a:r>
              <a:rPr lang="en-US" altLang="fr-FR" sz="1400" b="1" dirty="0" smtClean="0">
                <a:latin typeface="Calibri" pitchFamily="34" charset="0"/>
              </a:rPr>
              <a:t> </a:t>
            </a:r>
            <a:endParaRPr lang="en-US" altLang="fr-FR" b="1" dirty="0" smtClean="0">
              <a:latin typeface="Calibri" pitchFamily="34" charset="0"/>
            </a:endParaRPr>
          </a:p>
          <a:p>
            <a:pPr lvl="2" eaLnBrk="1" hangingPunct="1">
              <a:spcAft>
                <a:spcPct val="30000"/>
              </a:spcAft>
              <a:buClr>
                <a:srgbClr val="FF0000"/>
              </a:buClr>
              <a:buSzPct val="120000"/>
              <a:buFont typeface="Arial" charset="0"/>
              <a:buChar char="•"/>
            </a:pPr>
            <a:r>
              <a:rPr lang="en-US" altLang="fr-FR" b="1" dirty="0" smtClean="0">
                <a:latin typeface="Calibri" pitchFamily="34" charset="0"/>
              </a:rPr>
              <a:t>X/gamma ray production by photonic excitation of stripped ion beam (CERN)</a:t>
            </a:r>
          </a:p>
          <a:p>
            <a:pPr lvl="2" eaLnBrk="1" hangingPunct="1">
              <a:spcAft>
                <a:spcPct val="30000"/>
              </a:spcAft>
              <a:buClr>
                <a:srgbClr val="FF0000"/>
              </a:buClr>
              <a:buSzPct val="120000"/>
              <a:buFont typeface="Arial" charset="0"/>
              <a:buChar char="•"/>
            </a:pPr>
            <a:r>
              <a:rPr lang="en-US" altLang="fr-FR" b="1" dirty="0">
                <a:latin typeface="Calibri" pitchFamily="34" charset="0"/>
              </a:rPr>
              <a:t>X-ray </a:t>
            </a:r>
            <a:r>
              <a:rPr lang="en-US" altLang="fr-FR" b="1" dirty="0" smtClean="0">
                <a:latin typeface="Calibri" pitchFamily="34" charset="0"/>
              </a:rPr>
              <a:t>production: Burst mode resonators for electron LINACS (</a:t>
            </a:r>
            <a:r>
              <a:rPr lang="en-US" altLang="fr-FR" b="1" dirty="0" err="1" smtClean="0">
                <a:latin typeface="Calibri" pitchFamily="34" charset="0"/>
              </a:rPr>
              <a:t>Valorisation</a:t>
            </a:r>
            <a:r>
              <a:rPr lang="en-US" altLang="fr-FR" b="1" dirty="0" smtClean="0">
                <a:latin typeface="Calibri" pitchFamily="34" charset="0"/>
              </a:rPr>
              <a:t>)</a:t>
            </a:r>
          </a:p>
          <a:p>
            <a:pPr lvl="2" eaLnBrk="1" hangingPunct="1">
              <a:spcAft>
                <a:spcPct val="30000"/>
              </a:spcAft>
              <a:buClr>
                <a:srgbClr val="FF0000"/>
              </a:buClr>
              <a:buSzPct val="120000"/>
              <a:buFont typeface="Arial" charset="0"/>
              <a:buChar char="•"/>
            </a:pPr>
            <a:r>
              <a:rPr lang="en-US" altLang="fr-FR" b="1" dirty="0" smtClean="0">
                <a:latin typeface="Calibri" pitchFamily="34" charset="0"/>
              </a:rPr>
              <a:t>Diagnostic: High laser power &amp; </a:t>
            </a:r>
            <a:r>
              <a:rPr lang="en-US" altLang="fr-FR" b="1" dirty="0">
                <a:latin typeface="Calibri" pitchFamily="34" charset="0"/>
              </a:rPr>
              <a:t>e</a:t>
            </a:r>
            <a:r>
              <a:rPr lang="en-US" altLang="fr-FR" b="1" dirty="0" smtClean="0">
                <a:latin typeface="Calibri" pitchFamily="34" charset="0"/>
              </a:rPr>
              <a:t>lectron beams  high precision polarization measurements (ILC, </a:t>
            </a:r>
            <a:r>
              <a:rPr lang="en-US" altLang="fr-FR" b="1" dirty="0" err="1" smtClean="0">
                <a:latin typeface="Calibri" pitchFamily="34" charset="0"/>
              </a:rPr>
              <a:t>LHeC</a:t>
            </a:r>
            <a:r>
              <a:rPr lang="en-US" altLang="fr-FR" b="1" dirty="0" smtClean="0">
                <a:latin typeface="Calibri" pitchFamily="34" charset="0"/>
              </a:rPr>
              <a:t> projects)  </a:t>
            </a:r>
          </a:p>
          <a:p>
            <a:pPr eaLnBrk="1" hangingPunct="1">
              <a:spcAft>
                <a:spcPct val="30000"/>
              </a:spcAft>
              <a:buClr>
                <a:srgbClr val="FF0000"/>
              </a:buClr>
              <a:buSzPct val="120000"/>
              <a:buFont typeface="Arial" charset="0"/>
              <a:buChar char="•"/>
            </a:pPr>
            <a:r>
              <a:rPr lang="en-US" altLang="fr-FR" b="1" dirty="0" smtClean="0">
                <a:latin typeface="Calibri" pitchFamily="34" charset="0"/>
              </a:rPr>
              <a:t> </a:t>
            </a:r>
            <a:r>
              <a:rPr lang="en-US" altLang="fr-FR" b="1" dirty="0" smtClean="0">
                <a:solidFill>
                  <a:srgbClr val="FF0000"/>
                </a:solidFill>
                <a:latin typeface="Calibri" pitchFamily="34" charset="0"/>
              </a:rPr>
              <a:t>~5 FTE</a:t>
            </a:r>
            <a:r>
              <a:rPr lang="en-US" altLang="fr-FR" b="1" dirty="0" smtClean="0">
                <a:latin typeface="Calibri" pitchFamily="34" charset="0"/>
              </a:rPr>
              <a:t> (including 2 PhD/year)</a:t>
            </a:r>
            <a:endParaRPr lang="en-US" altLang="fr-FR" b="1" dirty="0" smtClean="0">
              <a:solidFill>
                <a:srgbClr val="FF0000"/>
              </a:solidFill>
              <a:latin typeface="Calibri" pitchFamily="34" charset="0"/>
            </a:endParaRPr>
          </a:p>
          <a:p>
            <a:pPr lvl="1" eaLnBrk="1" hangingPunct="1">
              <a:spcAft>
                <a:spcPct val="30000"/>
              </a:spcAft>
              <a:buClr>
                <a:srgbClr val="FF0000"/>
              </a:buClr>
              <a:buSzPct val="120000"/>
              <a:buFont typeface="Arial" charset="0"/>
              <a:buChar char="•"/>
            </a:pPr>
            <a:r>
              <a:rPr lang="en-US" altLang="fr-FR" b="1" dirty="0" smtClean="0">
                <a:latin typeface="Calibri" pitchFamily="34" charset="0"/>
              </a:rPr>
              <a:t>Y. You, X. Liu, H. Wang(on going) </a:t>
            </a:r>
            <a:r>
              <a:rPr lang="en-US" altLang="fr-FR" b="1" dirty="0" smtClean="0">
                <a:solidFill>
                  <a:srgbClr val="FF0000"/>
                </a:solidFill>
                <a:latin typeface="Calibri" pitchFamily="34" charset="0"/>
              </a:rPr>
              <a:t>3 theses </a:t>
            </a:r>
            <a:r>
              <a:rPr lang="en-US" altLang="fr-FR" b="1" dirty="0" err="1" smtClean="0">
                <a:solidFill>
                  <a:srgbClr val="FF0000"/>
                </a:solidFill>
                <a:latin typeface="Calibri" pitchFamily="34" charset="0"/>
              </a:rPr>
              <a:t>cotutelle</a:t>
            </a:r>
            <a:r>
              <a:rPr lang="en-US" altLang="fr-FR" b="1" dirty="0" smtClean="0">
                <a:solidFill>
                  <a:srgbClr val="FF0000"/>
                </a:solidFill>
                <a:latin typeface="Calibri" pitchFamily="34" charset="0"/>
              </a:rPr>
              <a:t> </a:t>
            </a:r>
            <a:r>
              <a:rPr lang="en-US" altLang="fr-FR" b="1" dirty="0" smtClean="0">
                <a:latin typeface="Calibri" pitchFamily="34" charset="0"/>
              </a:rPr>
              <a:t>with Tsinghua University Beijing (Eiffel </a:t>
            </a:r>
            <a:r>
              <a:rPr lang="en-US" altLang="fr-FR" b="1" dirty="0" err="1" smtClean="0">
                <a:latin typeface="Calibri" pitchFamily="34" charset="0"/>
              </a:rPr>
              <a:t>fundings</a:t>
            </a:r>
            <a:r>
              <a:rPr lang="en-US" altLang="fr-FR" b="1" dirty="0" smtClean="0">
                <a:latin typeface="Calibri" pitchFamily="34" charset="0"/>
              </a:rPr>
              <a:t>)</a:t>
            </a:r>
          </a:p>
          <a:p>
            <a:pPr lvl="1" eaLnBrk="1" hangingPunct="1">
              <a:spcAft>
                <a:spcPct val="30000"/>
              </a:spcAft>
              <a:buClr>
                <a:srgbClr val="FF0000"/>
              </a:buClr>
              <a:buSzPct val="120000"/>
              <a:buFont typeface="Arial" charset="0"/>
              <a:buChar char="•"/>
            </a:pPr>
            <a:r>
              <a:rPr lang="en-US" altLang="fr-FR" b="1" dirty="0" smtClean="0">
                <a:latin typeface="Calibri" pitchFamily="34" charset="0"/>
              </a:rPr>
              <a:t>P. Favier, L. </a:t>
            </a:r>
            <a:r>
              <a:rPr lang="en-US" altLang="fr-FR" b="1" dirty="0" err="1" smtClean="0">
                <a:latin typeface="Calibri" pitchFamily="34" charset="0"/>
              </a:rPr>
              <a:t>Amoudry</a:t>
            </a:r>
            <a:r>
              <a:rPr lang="en-US" altLang="fr-FR" b="1" dirty="0" smtClean="0">
                <a:latin typeface="Calibri" pitchFamily="34" charset="0"/>
              </a:rPr>
              <a:t> (on going) </a:t>
            </a:r>
            <a:r>
              <a:rPr lang="en-US" altLang="fr-FR" b="1" dirty="0" smtClean="0">
                <a:solidFill>
                  <a:srgbClr val="FF0000"/>
                </a:solidFill>
                <a:latin typeface="Calibri" pitchFamily="34" charset="0"/>
              </a:rPr>
              <a:t>2 theses Paris-</a:t>
            </a:r>
            <a:r>
              <a:rPr lang="en-US" altLang="fr-FR" b="1" dirty="0" err="1" smtClean="0">
                <a:solidFill>
                  <a:srgbClr val="FF0000"/>
                </a:solidFill>
                <a:latin typeface="Calibri" pitchFamily="34" charset="0"/>
              </a:rPr>
              <a:t>Saclay</a:t>
            </a:r>
            <a:endParaRPr lang="en-US" altLang="fr-FR" b="1" dirty="0">
              <a:solidFill>
                <a:srgbClr val="FF0000"/>
              </a:solidFill>
              <a:latin typeface="Calibri" pitchFamily="34" charset="0"/>
            </a:endParaRPr>
          </a:p>
          <a:p>
            <a:pPr eaLnBrk="1" hangingPunct="1">
              <a:spcAft>
                <a:spcPct val="30000"/>
              </a:spcAft>
              <a:buClr>
                <a:srgbClr val="FF0000"/>
              </a:buClr>
              <a:buSzPct val="120000"/>
              <a:buFont typeface="Arial" charset="0"/>
              <a:buChar char="•"/>
            </a:pPr>
            <a:r>
              <a:rPr lang="en-US" altLang="fr-FR" b="1" dirty="0">
                <a:latin typeface="Calibri" pitchFamily="34" charset="0"/>
              </a:rPr>
              <a:t> </a:t>
            </a:r>
            <a:r>
              <a:rPr lang="en-US" altLang="fr-FR" b="1" dirty="0" err="1" smtClean="0">
                <a:solidFill>
                  <a:srgbClr val="FF0000"/>
                </a:solidFill>
                <a:latin typeface="Calibri" pitchFamily="34" charset="0"/>
              </a:rPr>
              <a:t>Fundings</a:t>
            </a:r>
            <a:r>
              <a:rPr lang="en-US" altLang="fr-FR" b="1" dirty="0" smtClean="0">
                <a:solidFill>
                  <a:srgbClr val="FF0000"/>
                </a:solidFill>
                <a:latin typeface="Calibri" pitchFamily="34" charset="0"/>
              </a:rPr>
              <a:t>/5 years</a:t>
            </a:r>
          </a:p>
          <a:p>
            <a:pPr lvl="1" eaLnBrk="1" hangingPunct="1">
              <a:spcAft>
                <a:spcPct val="30000"/>
              </a:spcAft>
              <a:buClr>
                <a:srgbClr val="FF0000"/>
              </a:buClr>
              <a:buSzPct val="120000"/>
              <a:buFont typeface="Arial" charset="0"/>
              <a:buChar char="•"/>
            </a:pPr>
            <a:r>
              <a:rPr lang="en-US" altLang="fr-FR" b="1" dirty="0" smtClean="0">
                <a:latin typeface="Calibri" pitchFamily="34" charset="0"/>
              </a:rPr>
              <a:t>ANR </a:t>
            </a:r>
            <a:r>
              <a:rPr lang="en-US" altLang="fr-FR" b="1" dirty="0" err="1" smtClean="0">
                <a:latin typeface="Calibri" pitchFamily="34" charset="0"/>
              </a:rPr>
              <a:t>Hellix</a:t>
            </a:r>
            <a:r>
              <a:rPr lang="en-US" altLang="fr-FR" b="1" dirty="0" smtClean="0">
                <a:latin typeface="Calibri" pitchFamily="34" charset="0"/>
              </a:rPr>
              <a:t> 140k€, ASTRE: Essonne Department 60k€, IN2P3~125k€ </a:t>
            </a:r>
            <a:r>
              <a:rPr lang="en-US" altLang="fr-FR" b="1" dirty="0" smtClean="0">
                <a:latin typeface="Calibri" pitchFamily="34" charset="0"/>
                <a:sym typeface="Wingdings" panose="05000000000000000000" pitchFamily="2" charset="2"/>
              </a:rPr>
              <a:t></a:t>
            </a:r>
            <a:r>
              <a:rPr lang="en-US" altLang="fr-FR" b="1" dirty="0" smtClean="0">
                <a:solidFill>
                  <a:srgbClr val="FF0000"/>
                </a:solidFill>
                <a:latin typeface="Calibri" pitchFamily="34" charset="0"/>
                <a:sym typeface="Wingdings" panose="05000000000000000000" pitchFamily="2" charset="2"/>
              </a:rPr>
              <a:t>~325 k€</a:t>
            </a:r>
            <a:endParaRPr lang="en-US" altLang="fr-FR" b="1" dirty="0">
              <a:solidFill>
                <a:srgbClr val="FF0000"/>
              </a:solidFill>
              <a:latin typeface="Calibri" pitchFamily="34" charset="0"/>
            </a:endParaRPr>
          </a:p>
          <a:p>
            <a:pPr>
              <a:buClr>
                <a:srgbClr val="FF0000"/>
              </a:buClr>
              <a:buSzPct val="120000"/>
            </a:pPr>
            <a:endParaRPr lang="en-US" sz="1000" b="1" dirty="0" smtClean="0">
              <a:solidFill>
                <a:srgbClr val="5F2987"/>
              </a:solidFill>
              <a:effectLst>
                <a:outerShdw blurRad="38100" dist="38100" dir="2700000" algn="tl">
                  <a:srgbClr val="C0C0C0"/>
                </a:outerShdw>
              </a:effectLst>
              <a:latin typeface="Calibri" pitchFamily="34" charset="0"/>
            </a:endParaRPr>
          </a:p>
          <a:p>
            <a:pPr>
              <a:buClr>
                <a:srgbClr val="FF0000"/>
              </a:buClr>
              <a:buSzPct val="120000"/>
            </a:pPr>
            <a:r>
              <a:rPr lang="en-US" sz="2400" b="1" dirty="0" smtClean="0">
                <a:solidFill>
                  <a:srgbClr val="5F2987"/>
                </a:solidFill>
                <a:effectLst>
                  <a:outerShdw blurRad="38100" dist="38100" dir="2700000" algn="tl">
                    <a:srgbClr val="C0C0C0"/>
                  </a:outerShdw>
                </a:effectLst>
                <a:latin typeface="Calibri" pitchFamily="34" charset="0"/>
              </a:rPr>
              <a:t>Main </a:t>
            </a:r>
            <a:r>
              <a:rPr lang="en-US" sz="2400" b="1" dirty="0">
                <a:solidFill>
                  <a:srgbClr val="5F2987"/>
                </a:solidFill>
                <a:effectLst>
                  <a:outerShdw blurRad="38100" dist="38100" dir="2700000" algn="tl">
                    <a:srgbClr val="C0C0C0"/>
                  </a:outerShdw>
                </a:effectLst>
                <a:latin typeface="Calibri" pitchFamily="34" charset="0"/>
              </a:rPr>
              <a:t>achievements:</a:t>
            </a:r>
          </a:p>
          <a:p>
            <a:pPr lvl="1" eaLnBrk="1" hangingPunct="1">
              <a:spcAft>
                <a:spcPct val="30000"/>
              </a:spcAft>
              <a:buClr>
                <a:srgbClr val="7030A0"/>
              </a:buClr>
              <a:buSzPct val="120000"/>
              <a:buFont typeface="Wingdings" pitchFamily="2" charset="2"/>
              <a:buChar char="§"/>
            </a:pPr>
            <a:r>
              <a:rPr lang="en-US" altLang="fr-FR" b="1" dirty="0" smtClean="0">
                <a:latin typeface="Calibri" pitchFamily="34" charset="0"/>
              </a:rPr>
              <a:t> Highest rate of gamma rays </a:t>
            </a:r>
            <a:r>
              <a:rPr lang="en-US" altLang="fr-FR" b="1" dirty="0" smtClean="0">
                <a:latin typeface="Calibri" pitchFamily="34" charset="0"/>
                <a:sym typeface="Wingdings" panose="05000000000000000000" pitchFamily="2" charset="2"/>
              </a:rPr>
              <a:t> ATF / </a:t>
            </a:r>
            <a:r>
              <a:rPr lang="en-US" altLang="fr-FR" b="1" dirty="0" smtClean="0">
                <a:latin typeface="Calibri" pitchFamily="34" charset="0"/>
              </a:rPr>
              <a:t>KEK (ANR </a:t>
            </a:r>
            <a:r>
              <a:rPr lang="en-US" altLang="fr-FR" b="1" dirty="0" err="1" smtClean="0">
                <a:latin typeface="Calibri" pitchFamily="34" charset="0"/>
              </a:rPr>
              <a:t>MightyLaser</a:t>
            </a:r>
            <a:r>
              <a:rPr lang="en-US" altLang="fr-FR" b="1" dirty="0" smtClean="0">
                <a:latin typeface="Calibri" pitchFamily="34" charset="0"/>
              </a:rPr>
              <a:t>)</a:t>
            </a:r>
            <a:endParaRPr lang="en-US" altLang="fr-FR" b="1" dirty="0">
              <a:latin typeface="Calibri" pitchFamily="34" charset="0"/>
            </a:endParaRPr>
          </a:p>
          <a:p>
            <a:pPr lvl="1" eaLnBrk="1" hangingPunct="1">
              <a:spcAft>
                <a:spcPct val="30000"/>
              </a:spcAft>
              <a:buClr>
                <a:srgbClr val="7030A0"/>
              </a:buClr>
              <a:buSzPct val="120000"/>
              <a:buFont typeface="Wingdings" pitchFamily="2" charset="2"/>
              <a:buChar char="§"/>
            </a:pPr>
            <a:r>
              <a:rPr lang="en-US" altLang="fr-FR" b="1" dirty="0">
                <a:latin typeface="Calibri" pitchFamily="34" charset="0"/>
              </a:rPr>
              <a:t> </a:t>
            </a:r>
            <a:r>
              <a:rPr lang="en-US" altLang="fr-FR" b="1" dirty="0" smtClean="0">
                <a:latin typeface="Calibri" pitchFamily="34" charset="0"/>
              </a:rPr>
              <a:t>400kW average power in optical cavity with highest finesse</a:t>
            </a:r>
            <a:r>
              <a:rPr lang="en-US" altLang="fr-FR" b="1" dirty="0" smtClean="0">
                <a:latin typeface="Calibri" pitchFamily="34" charset="0"/>
                <a:sym typeface="Wingdings" panose="05000000000000000000" pitchFamily="2" charset="2"/>
              </a:rPr>
              <a:t> LAL (</a:t>
            </a:r>
            <a:r>
              <a:rPr lang="en-US" altLang="fr-FR" b="1" dirty="0" err="1" smtClean="0">
                <a:latin typeface="Calibri" pitchFamily="34" charset="0"/>
                <a:sym typeface="Wingdings" panose="05000000000000000000" pitchFamily="2" charset="2"/>
              </a:rPr>
              <a:t>ThomX</a:t>
            </a:r>
            <a:r>
              <a:rPr lang="en-US" altLang="fr-FR" b="1" dirty="0" smtClean="0">
                <a:latin typeface="Calibri" pitchFamily="34" charset="0"/>
                <a:sym typeface="Wingdings" panose="05000000000000000000" pitchFamily="2" charset="2"/>
              </a:rPr>
              <a:t>)</a:t>
            </a:r>
            <a:endParaRPr lang="en-US" altLang="fr-FR" dirty="0">
              <a:latin typeface="Calibri" pitchFamily="34" charset="0"/>
            </a:endParaRPr>
          </a:p>
          <a:p>
            <a:pPr lvl="1" eaLnBrk="1" hangingPunct="1">
              <a:spcAft>
                <a:spcPct val="30000"/>
              </a:spcAft>
              <a:buClr>
                <a:srgbClr val="7030A0"/>
              </a:buClr>
              <a:buSzPct val="120000"/>
              <a:buFont typeface="Wingdings" pitchFamily="2" charset="2"/>
              <a:buChar char="§"/>
            </a:pPr>
            <a:r>
              <a:rPr lang="en-US" altLang="fr-FR" b="1" dirty="0">
                <a:latin typeface="Calibri" pitchFamily="34" charset="0"/>
              </a:rPr>
              <a:t> </a:t>
            </a:r>
            <a:r>
              <a:rPr lang="en-US" altLang="fr-FR" b="1" dirty="0" smtClean="0">
                <a:latin typeface="Calibri" pitchFamily="34" charset="0"/>
              </a:rPr>
              <a:t>1 GHz optical cavity / 1 GHz laser oscillator </a:t>
            </a:r>
            <a:r>
              <a:rPr lang="en-US" altLang="fr-FR" b="1" dirty="0" smtClean="0">
                <a:latin typeface="Calibri" pitchFamily="34" charset="0"/>
                <a:sym typeface="Wingdings" panose="05000000000000000000" pitchFamily="2" charset="2"/>
              </a:rPr>
              <a:t> start LAL/Amplitude</a:t>
            </a:r>
            <a:endParaRPr lang="en-US" altLang="fr-FR" b="1" dirty="0">
              <a:latin typeface="Calibri" pitchFamily="34" charset="0"/>
            </a:endParaRPr>
          </a:p>
        </p:txBody>
      </p:sp>
      <p:pic>
        <p:nvPicPr>
          <p:cNvPr id="7" name="Picture 10" descr="LAL-group_8716"/>
          <p:cNvPicPr>
            <a:picLocks noChangeAspect="1" noChangeArrowheads="1"/>
          </p:cNvPicPr>
          <p:nvPr/>
        </p:nvPicPr>
        <p:blipFill>
          <a:blip r:embed="rId2" cstate="print"/>
          <a:srcRect/>
          <a:stretch>
            <a:fillRect/>
          </a:stretch>
        </p:blipFill>
        <p:spPr bwMode="auto">
          <a:xfrm>
            <a:off x="8048625" y="3860799"/>
            <a:ext cx="4143375" cy="2752453"/>
          </a:xfrm>
          <a:prstGeom prst="rect">
            <a:avLst/>
          </a:prstGeom>
          <a:noFill/>
          <a:ln w="9525">
            <a:noFill/>
            <a:miter lim="800000"/>
            <a:headEnd/>
            <a:tailEnd/>
          </a:ln>
        </p:spPr>
      </p:pic>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1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15</a:t>
            </a:fld>
            <a:r>
              <a:rPr lang="fr-FR" dirty="0" smtClean="0"/>
              <a:t> -</a:t>
            </a:r>
            <a:endParaRPr lang="fr-FR" dirty="0"/>
          </a:p>
        </p:txBody>
      </p:sp>
      <p:sp>
        <p:nvSpPr>
          <p:cNvPr id="6" name="Espace réservé du contenu 2"/>
          <p:cNvSpPr>
            <a:spLocks noGrp="1"/>
          </p:cNvSpPr>
          <p:nvPr>
            <p:ph idx="1"/>
          </p:nvPr>
        </p:nvSpPr>
        <p:spPr>
          <a:xfrm>
            <a:off x="286439" y="782197"/>
            <a:ext cx="11644828" cy="5433726"/>
          </a:xfrm>
        </p:spPr>
        <p:txBody>
          <a:bodyPr>
            <a:normAutofit/>
          </a:bodyPr>
          <a:lstStyle/>
          <a:p>
            <a:pPr>
              <a:spcAft>
                <a:spcPct val="30000"/>
              </a:spcAft>
              <a:buClr>
                <a:srgbClr val="FF0000"/>
              </a:buClr>
              <a:buSzPct val="120000"/>
              <a:buFont typeface="Arial" charset="0"/>
              <a:buChar char="•"/>
            </a:pPr>
            <a:r>
              <a:rPr lang="en-US" altLang="fr-FR" sz="2200" b="1" dirty="0" smtClean="0">
                <a:solidFill>
                  <a:srgbClr val="7030A0"/>
                </a:solidFill>
              </a:rPr>
              <a:t>Collaborations </a:t>
            </a:r>
          </a:p>
          <a:p>
            <a:pPr lvl="1">
              <a:lnSpc>
                <a:spcPct val="120000"/>
              </a:lnSpc>
              <a:spcBef>
                <a:spcPts val="0"/>
              </a:spcBef>
              <a:spcAft>
                <a:spcPts val="600"/>
              </a:spcAft>
              <a:buClr>
                <a:srgbClr val="FF0000"/>
              </a:buClr>
              <a:buSzPct val="120000"/>
              <a:buFont typeface="Arial" charset="0"/>
              <a:buChar char="•"/>
            </a:pPr>
            <a:r>
              <a:rPr lang="en-US" altLang="fr-FR" sz="1800" b="1" dirty="0" smtClean="0"/>
              <a:t>IOGS/</a:t>
            </a:r>
            <a:r>
              <a:rPr lang="en-US" altLang="fr-FR" sz="1800" b="1" dirty="0" err="1" smtClean="0"/>
              <a:t>Palaiseau</a:t>
            </a:r>
            <a:r>
              <a:rPr lang="en-US" altLang="fr-FR" sz="1800" b="1" dirty="0" smtClean="0"/>
              <a:t> (ANR </a:t>
            </a:r>
            <a:r>
              <a:rPr lang="en-US" altLang="fr-FR" sz="1800" b="1" dirty="0" err="1" smtClean="0"/>
              <a:t>Hellix</a:t>
            </a:r>
            <a:r>
              <a:rPr lang="en-US" altLang="fr-FR" sz="1800" b="1" dirty="0" smtClean="0"/>
              <a:t>), LMA/Lyon (ANR </a:t>
            </a:r>
            <a:r>
              <a:rPr lang="en-US" altLang="fr-FR" sz="1800" b="1" dirty="0" err="1" smtClean="0"/>
              <a:t>MightyLaser&amp;ThomX</a:t>
            </a:r>
            <a:r>
              <a:rPr lang="en-US" altLang="fr-FR" sz="1800" b="1" dirty="0" smtClean="0"/>
              <a:t>), CELIA/Bordeaux (ANR </a:t>
            </a:r>
            <a:r>
              <a:rPr lang="en-US" altLang="fr-FR" sz="1800" b="1" dirty="0" err="1" smtClean="0"/>
              <a:t>MightyLaser&amp;ThomX</a:t>
            </a:r>
            <a:r>
              <a:rPr lang="en-US" altLang="fr-FR" sz="1800" b="1" dirty="0" smtClean="0"/>
              <a:t>) since ~2006</a:t>
            </a:r>
            <a:endParaRPr lang="en-US" altLang="fr-FR" sz="1800" b="1" dirty="0"/>
          </a:p>
          <a:p>
            <a:pPr lvl="1">
              <a:lnSpc>
                <a:spcPct val="120000"/>
              </a:lnSpc>
              <a:spcBef>
                <a:spcPts val="0"/>
              </a:spcBef>
              <a:spcAft>
                <a:spcPts val="600"/>
              </a:spcAft>
              <a:buClr>
                <a:srgbClr val="FF0000"/>
              </a:buClr>
              <a:buSzPct val="120000"/>
              <a:buFont typeface="Arial" charset="0"/>
              <a:buChar char="•"/>
            </a:pPr>
            <a:r>
              <a:rPr lang="en-US" altLang="fr-FR" sz="1800" b="1" dirty="0" smtClean="0"/>
              <a:t>KEK/Japan (since 2006), </a:t>
            </a:r>
            <a:r>
              <a:rPr lang="en-US" altLang="fr-FR" sz="1800" b="1" dirty="0"/>
              <a:t>Tsinghua Univ./</a:t>
            </a:r>
            <a:r>
              <a:rPr lang="en-US" altLang="fr-FR" sz="1800" b="1" dirty="0" smtClean="0"/>
              <a:t>China (since 2011), INFN/Milano (since 2012), INFN/</a:t>
            </a:r>
            <a:r>
              <a:rPr lang="en-US" altLang="fr-FR" sz="1800" b="1" dirty="0" err="1" smtClean="0"/>
              <a:t>Frascati</a:t>
            </a:r>
            <a:r>
              <a:rPr lang="en-US" altLang="fr-FR" sz="1800" b="1" dirty="0" smtClean="0"/>
              <a:t> (since 2012), CERN (Gamma factory since 2017), DESY (ILC since 2018) , Eindhoven Univ. Netherlands (since 2018).</a:t>
            </a:r>
            <a:endParaRPr lang="en-US" altLang="fr-FR" sz="1800" b="1" dirty="0"/>
          </a:p>
          <a:p>
            <a:pPr>
              <a:lnSpc>
                <a:spcPct val="120000"/>
              </a:lnSpc>
              <a:spcBef>
                <a:spcPts val="0"/>
              </a:spcBef>
              <a:spcAft>
                <a:spcPts val="600"/>
              </a:spcAft>
              <a:buClr>
                <a:srgbClr val="FF0000"/>
              </a:buClr>
              <a:buSzPct val="120000"/>
              <a:buFont typeface="Arial" charset="0"/>
              <a:buChar char="•"/>
            </a:pPr>
            <a:r>
              <a:rPr lang="en-US" altLang="fr-FR" sz="2200" b="1" dirty="0" smtClean="0">
                <a:solidFill>
                  <a:srgbClr val="7030A0"/>
                </a:solidFill>
              </a:rPr>
              <a:t>5 years outlook</a:t>
            </a:r>
          </a:p>
          <a:p>
            <a:pPr lvl="1">
              <a:spcBef>
                <a:spcPts val="0"/>
              </a:spcBef>
              <a:spcAft>
                <a:spcPts val="600"/>
              </a:spcAft>
              <a:buClr>
                <a:srgbClr val="FF0000"/>
              </a:buClr>
              <a:buSzPct val="120000"/>
              <a:buFont typeface="Arial" charset="0"/>
              <a:buChar char="•"/>
            </a:pPr>
            <a:r>
              <a:rPr lang="en-US" altLang="fr-FR" sz="1800" b="1" dirty="0" err="1" smtClean="0"/>
              <a:t>ThomX</a:t>
            </a:r>
            <a:r>
              <a:rPr lang="en-US" altLang="fr-FR" sz="1800" b="1" dirty="0" smtClean="0"/>
              <a:t> optical cavity upgrades (from 200kW_now to 1MW_futur)</a:t>
            </a:r>
            <a:endParaRPr lang="en-US" altLang="fr-FR" sz="1800" b="1" dirty="0"/>
          </a:p>
          <a:p>
            <a:pPr lvl="1">
              <a:spcBef>
                <a:spcPts val="0"/>
              </a:spcBef>
              <a:spcAft>
                <a:spcPts val="600"/>
              </a:spcAft>
              <a:buClr>
                <a:srgbClr val="FF0000"/>
              </a:buClr>
              <a:buSzPct val="120000"/>
              <a:buFont typeface="Arial" charset="0"/>
              <a:buChar char="•"/>
            </a:pPr>
            <a:r>
              <a:rPr lang="en-US" altLang="fr-FR" sz="1800" b="1" dirty="0" smtClean="0"/>
              <a:t> burst mode cavity (Lab. Com. with Amplitude)</a:t>
            </a:r>
          </a:p>
          <a:p>
            <a:pPr lvl="1">
              <a:spcBef>
                <a:spcPts val="0"/>
              </a:spcBef>
              <a:spcAft>
                <a:spcPts val="600"/>
              </a:spcAft>
              <a:buClr>
                <a:srgbClr val="FF0000"/>
              </a:buClr>
              <a:buSzPct val="120000"/>
              <a:buFont typeface="Arial" charset="0"/>
              <a:buChar char="•"/>
            </a:pPr>
            <a:r>
              <a:rPr lang="en-US" altLang="fr-FR" sz="1800" b="1" dirty="0" smtClean="0"/>
              <a:t> Gamma Factory (SPS CERN)</a:t>
            </a:r>
          </a:p>
          <a:p>
            <a:pPr lvl="1">
              <a:spcBef>
                <a:spcPts val="0"/>
              </a:spcBef>
              <a:spcAft>
                <a:spcPts val="600"/>
              </a:spcAft>
              <a:buClr>
                <a:srgbClr val="FF0000"/>
              </a:buClr>
              <a:buSzPct val="120000"/>
              <a:buFont typeface="Arial" charset="0"/>
              <a:buChar char="•"/>
            </a:pPr>
            <a:r>
              <a:rPr lang="en-US" altLang="fr-FR" sz="1800" b="1" dirty="0" smtClean="0"/>
              <a:t> </a:t>
            </a:r>
            <a:r>
              <a:rPr lang="en-US" altLang="fr-FR" sz="1800" b="1" dirty="0"/>
              <a:t>P</a:t>
            </a:r>
            <a:r>
              <a:rPr lang="en-US" altLang="fr-FR" sz="1800" b="1" dirty="0" smtClean="0"/>
              <a:t>olarimetry ILC &amp; high field QED effects @ ILC </a:t>
            </a:r>
            <a:endParaRPr lang="en-US" altLang="fr-FR" sz="1800"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026" y="2996999"/>
            <a:ext cx="2804773" cy="2763088"/>
          </a:xfrm>
          <a:prstGeom prst="rect">
            <a:avLst/>
          </a:prstGeom>
        </p:spPr>
      </p:pic>
      <p:sp>
        <p:nvSpPr>
          <p:cNvPr id="11" name="ZoneTexte 10"/>
          <p:cNvSpPr txBox="1"/>
          <p:nvPr/>
        </p:nvSpPr>
        <p:spPr>
          <a:xfrm>
            <a:off x="8692022" y="3267602"/>
            <a:ext cx="1513556" cy="369332"/>
          </a:xfrm>
          <a:prstGeom prst="rect">
            <a:avLst/>
          </a:prstGeom>
          <a:noFill/>
        </p:spPr>
        <p:txBody>
          <a:bodyPr wrap="none" rtlCol="0">
            <a:spAutoFit/>
          </a:bodyPr>
          <a:lstStyle/>
          <a:p>
            <a:r>
              <a:rPr lang="fr-FR" dirty="0" smtClean="0"/>
              <a:t>Finesse 24000</a:t>
            </a:r>
            <a:endParaRPr lang="fr-FR" dirty="0"/>
          </a:p>
        </p:txBody>
      </p:sp>
      <p:sp>
        <p:nvSpPr>
          <p:cNvPr id="13" name="Titre 1"/>
          <p:cNvSpPr>
            <a:spLocks noGrp="1"/>
          </p:cNvSpPr>
          <p:nvPr>
            <p:ph type="title"/>
          </p:nvPr>
        </p:nvSpPr>
        <p:spPr>
          <a:xfrm>
            <a:off x="838200" y="94197"/>
            <a:ext cx="10515600" cy="600075"/>
          </a:xfrm>
        </p:spPr>
        <p:txBody>
          <a:bodyPr>
            <a:normAutofit fontScale="90000"/>
          </a:bodyPr>
          <a:lstStyle/>
          <a:p>
            <a:pPr algn="ctr"/>
            <a:r>
              <a:rPr lang="fr-FR" dirty="0" smtClean="0"/>
              <a:t>Electron – Laser Interaction (2)</a:t>
            </a:r>
            <a:endParaRPr lang="fr-FR" dirty="0"/>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914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ELI-NP (1)</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16</a:t>
            </a:fld>
            <a:r>
              <a:rPr lang="fr-FR" dirty="0" smtClean="0"/>
              <a:t> -</a:t>
            </a:r>
            <a:endParaRPr lang="fr-FR" dirty="0"/>
          </a:p>
        </p:txBody>
      </p:sp>
      <p:pic>
        <p:nvPicPr>
          <p:cNvPr id="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6206" y="807160"/>
            <a:ext cx="11963165" cy="6534096"/>
          </a:xfrm>
          <a:prstGeom prst="rect">
            <a:avLst/>
          </a:prstGeom>
        </p:spPr>
        <p:txBody>
          <a:bodyPr wrap="square">
            <a:spAutoFit/>
          </a:bodyPr>
          <a:lstStyle/>
          <a:p>
            <a:pPr algn="jus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spcAft>
                <a:spcPct val="30000"/>
              </a:spcAft>
              <a:buClr>
                <a:srgbClr val="FF0000"/>
              </a:buClr>
              <a:buSzPct val="120000"/>
            </a:pPr>
            <a:r>
              <a:rPr lang="en-US" altLang="fr-FR" b="1" dirty="0">
                <a:latin typeface="Calibri" pitchFamily="34" charset="0"/>
              </a:rPr>
              <a:t>The ELINP Project : Delivering a </a:t>
            </a:r>
            <a:r>
              <a:rPr lang="en-US" altLang="fr-FR" b="1" dirty="0">
                <a:solidFill>
                  <a:srgbClr val="0000FF"/>
                </a:solidFill>
                <a:latin typeface="Calibri" pitchFamily="34" charset="0"/>
              </a:rPr>
              <a:t>Gamma beam source </a:t>
            </a:r>
            <a:r>
              <a:rPr lang="en-US" altLang="fr-FR" b="1" dirty="0">
                <a:latin typeface="Calibri" pitchFamily="34" charset="0"/>
              </a:rPr>
              <a:t>for the Romanian Nuclear physics pillar in Romania.  </a:t>
            </a:r>
          </a:p>
          <a:p>
            <a:pPr>
              <a:spcAft>
                <a:spcPct val="30000"/>
              </a:spcAft>
              <a:buClr>
                <a:srgbClr val="FF0000"/>
              </a:buClr>
              <a:buSzPct val="120000"/>
            </a:pPr>
            <a:r>
              <a:rPr lang="en-US" altLang="fr-FR" b="1" dirty="0">
                <a:latin typeface="Calibri" pitchFamily="34" charset="0"/>
              </a:rPr>
              <a:t>European Consortium </a:t>
            </a:r>
            <a:r>
              <a:rPr lang="en-US" altLang="fr-FR" b="1" dirty="0" err="1">
                <a:solidFill>
                  <a:srgbClr val="0000FF"/>
                </a:solidFill>
                <a:latin typeface="Calibri" pitchFamily="34" charset="0"/>
              </a:rPr>
              <a:t>EuroGammaS</a:t>
            </a:r>
            <a:r>
              <a:rPr lang="en-US" altLang="fr-FR" b="1" dirty="0">
                <a:solidFill>
                  <a:srgbClr val="0000FF"/>
                </a:solidFill>
                <a:latin typeface="Calibri" pitchFamily="34" charset="0"/>
              </a:rPr>
              <a:t> </a:t>
            </a:r>
            <a:r>
              <a:rPr lang="en-US" altLang="fr-FR" b="1" dirty="0">
                <a:latin typeface="Calibri" pitchFamily="34" charset="0"/>
              </a:rPr>
              <a:t>including labs and industries  (INFN, CNRS, </a:t>
            </a:r>
            <a:r>
              <a:rPr lang="en-US" altLang="fr-FR" b="1" dirty="0" err="1">
                <a:latin typeface="Calibri" pitchFamily="34" charset="0"/>
              </a:rPr>
              <a:t>Scandinova</a:t>
            </a:r>
            <a:r>
              <a:rPr lang="en-US" altLang="fr-FR" b="1" dirty="0">
                <a:latin typeface="Calibri" pitchFamily="34" charset="0"/>
              </a:rPr>
              <a:t>, Amplitude Laser, </a:t>
            </a:r>
            <a:r>
              <a:rPr lang="en-US" altLang="fr-FR" b="1" dirty="0" err="1">
                <a:latin typeface="Calibri" pitchFamily="34" charset="0"/>
              </a:rPr>
              <a:t>Alsyom</a:t>
            </a:r>
            <a:r>
              <a:rPr lang="en-US" altLang="fr-FR" b="1" dirty="0">
                <a:latin typeface="Calibri" pitchFamily="34" charset="0"/>
              </a:rPr>
              <a:t>, </a:t>
            </a:r>
            <a:r>
              <a:rPr lang="en-US" altLang="fr-FR" b="1" dirty="0" err="1">
                <a:latin typeface="Calibri" pitchFamily="34" charset="0"/>
              </a:rPr>
              <a:t>Comeb</a:t>
            </a:r>
            <a:r>
              <a:rPr lang="en-US" altLang="fr-FR" b="1" dirty="0">
                <a:latin typeface="Calibri" pitchFamily="34" charset="0"/>
              </a:rPr>
              <a:t>) successfully delivered the first part of the machine</a:t>
            </a:r>
            <a:r>
              <a:rPr lang="en-US" altLang="fr-FR" b="1" dirty="0" smtClean="0">
                <a:latin typeface="Calibri" pitchFamily="34" charset="0"/>
              </a:rPr>
              <a:t>.</a:t>
            </a:r>
          </a:p>
          <a:p>
            <a:pPr>
              <a:spcAft>
                <a:spcPct val="30000"/>
              </a:spcAft>
              <a:buClr>
                <a:srgbClr val="FF0000"/>
              </a:buClr>
              <a:buSzPct val="120000"/>
            </a:pPr>
            <a:r>
              <a:rPr lang="en-US" altLang="fr-FR" b="1" dirty="0">
                <a:solidFill>
                  <a:srgbClr val="7030A0"/>
                </a:solidFill>
                <a:latin typeface="Calibri" pitchFamily="34" charset="0"/>
              </a:rPr>
              <a:t>Full budget </a:t>
            </a:r>
            <a:r>
              <a:rPr lang="en-US" altLang="fr-FR" b="1" dirty="0">
                <a:latin typeface="Calibri" pitchFamily="34" charset="0"/>
              </a:rPr>
              <a:t>: 5.7M€. Since the beginning of the contract </a:t>
            </a:r>
          </a:p>
          <a:p>
            <a:pPr>
              <a:spcAft>
                <a:spcPts val="600"/>
              </a:spcAft>
              <a:buClr>
                <a:srgbClr val="FF0000"/>
              </a:buClr>
              <a:buSzPct val="120000"/>
            </a:pPr>
            <a:r>
              <a:rPr lang="en-US" altLang="fr-FR" b="1" dirty="0" smtClean="0">
                <a:solidFill>
                  <a:srgbClr val="7030A0"/>
                </a:solidFill>
                <a:latin typeface="Calibri" pitchFamily="34" charset="0"/>
              </a:rPr>
              <a:t>Human </a:t>
            </a:r>
            <a:r>
              <a:rPr lang="en-US" altLang="fr-FR" b="1" dirty="0">
                <a:solidFill>
                  <a:srgbClr val="7030A0"/>
                </a:solidFill>
                <a:latin typeface="Calibri" pitchFamily="34" charset="0"/>
              </a:rPr>
              <a:t>resources  </a:t>
            </a:r>
            <a:r>
              <a:rPr lang="en-US" altLang="fr-FR" b="1" dirty="0">
                <a:latin typeface="Calibri" pitchFamily="34" charset="0"/>
              </a:rPr>
              <a:t>(average since 2014): 4.93 FTE / year</a:t>
            </a:r>
          </a:p>
          <a:p>
            <a:pPr>
              <a:buClr>
                <a:srgbClr val="FF0000"/>
              </a:buClr>
              <a:buSzPct val="120000"/>
            </a:pPr>
            <a:r>
              <a:rPr lang="en-US" altLang="fr-FR" sz="2400" b="1" dirty="0" smtClean="0">
                <a:solidFill>
                  <a:srgbClr val="7030A0"/>
                </a:solidFill>
                <a:latin typeface="Calibri" pitchFamily="34" charset="0"/>
              </a:rPr>
              <a:t>LAL </a:t>
            </a:r>
            <a:r>
              <a:rPr lang="en-US" altLang="fr-FR" sz="2400" b="1" dirty="0">
                <a:solidFill>
                  <a:srgbClr val="7030A0"/>
                </a:solidFill>
                <a:latin typeface="Calibri" pitchFamily="34" charset="0"/>
              </a:rPr>
              <a:t>contributions </a:t>
            </a:r>
            <a:r>
              <a:rPr lang="en-US" altLang="fr-FR" sz="2400" b="1" dirty="0" smtClean="0">
                <a:solidFill>
                  <a:srgbClr val="7030A0"/>
                </a:solidFill>
                <a:latin typeface="Calibri" pitchFamily="34" charset="0"/>
              </a:rPr>
              <a:t>and achievements:</a:t>
            </a:r>
            <a:endParaRPr lang="en-US" altLang="fr-FR" sz="2400" b="1" dirty="0">
              <a:solidFill>
                <a:srgbClr val="7030A0"/>
              </a:solidFill>
              <a:latin typeface="Calibri" pitchFamily="34" charset="0"/>
            </a:endParaRP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LAL </a:t>
            </a:r>
            <a:r>
              <a:rPr lang="en-US" altLang="fr-FR" b="1" dirty="0">
                <a:solidFill>
                  <a:srgbClr val="0000FF"/>
                </a:solidFill>
                <a:latin typeface="Calibri" pitchFamily="34" charset="0"/>
              </a:rPr>
              <a:t>drives design of the interaction point, optics and lasers</a:t>
            </a: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Technical coordination of the laser and optics of the GBS machine for the European consortium. </a:t>
            </a: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UV laser beam transport line for the photocathode laser with full control system and diagnostics (10/2015)</a:t>
            </a: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Low energy IP laser beam transport line with outstanding performances in terms of error in the output wave front  (&lt; 50nm </a:t>
            </a:r>
            <a:r>
              <a:rPr lang="en-US" altLang="fr-FR" b="1" dirty="0" err="1">
                <a:latin typeface="Calibri" pitchFamily="34" charset="0"/>
              </a:rPr>
              <a:t>PtV</a:t>
            </a:r>
            <a:r>
              <a:rPr lang="en-US" altLang="fr-FR" b="1" dirty="0">
                <a:latin typeface="Calibri" pitchFamily="34" charset="0"/>
              </a:rPr>
              <a:t>) and beam pointing stability (&lt;4urad RMS) - low power laser commissioning at LAL delivered on site (10/2017)</a:t>
            </a: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All instruments for the Low energy </a:t>
            </a:r>
            <a:r>
              <a:rPr lang="en-US" altLang="fr-FR" b="1" dirty="0" smtClean="0">
                <a:latin typeface="Calibri" pitchFamily="34" charset="0"/>
              </a:rPr>
              <a:t>IP module </a:t>
            </a:r>
            <a:r>
              <a:rPr lang="en-US" altLang="fr-FR" b="1" dirty="0">
                <a:latin typeface="Calibri" pitchFamily="34" charset="0"/>
              </a:rPr>
              <a:t>(M09) and </a:t>
            </a:r>
            <a:r>
              <a:rPr lang="en-US" altLang="fr-FR" b="1" dirty="0" smtClean="0">
                <a:latin typeface="Calibri" pitchFamily="34" charset="0"/>
              </a:rPr>
              <a:t>C&amp;C of </a:t>
            </a:r>
            <a:r>
              <a:rPr lang="en-US" altLang="fr-FR" b="1" dirty="0">
                <a:latin typeface="Calibri" pitchFamily="34" charset="0"/>
              </a:rPr>
              <a:t>the full interaction point at ALSYOM, </a:t>
            </a:r>
            <a:r>
              <a:rPr lang="en-US" altLang="fr-FR" b="1" dirty="0" smtClean="0">
                <a:latin typeface="Calibri" pitchFamily="34" charset="0"/>
              </a:rPr>
              <a:t>(07/2017</a:t>
            </a:r>
            <a:r>
              <a:rPr lang="en-US" altLang="fr-FR" b="1" dirty="0">
                <a:latin typeface="Calibri" pitchFamily="34" charset="0"/>
              </a:rPr>
              <a:t>)  </a:t>
            </a: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fast Gamma beam detector based on diamond sensor developed and tested. </a:t>
            </a:r>
          </a:p>
          <a:p>
            <a:pPr marL="184150" indent="-104775">
              <a:spcAft>
                <a:spcPts val="300"/>
              </a:spcAft>
              <a:buClr>
                <a:srgbClr val="FF0000"/>
              </a:buClr>
              <a:buSzPct val="120000"/>
              <a:buFont typeface="Arial" panose="020B0604020202020204" pitchFamily="34" charset="0"/>
              <a:buChar char="•"/>
            </a:pPr>
            <a:r>
              <a:rPr lang="en-US" altLang="fr-FR" b="1" dirty="0">
                <a:latin typeface="Calibri" pitchFamily="34" charset="0"/>
              </a:rPr>
              <a:t> LAL team leads and  actively participates to the low power commissioning of the laser beam circulator (LBC) from 07/2017-07/2018 with successful results : final phase of the contract laser beam circulator gain demonstrated.</a:t>
            </a:r>
          </a:p>
          <a:p>
            <a:pPr marL="184150" indent="-104775">
              <a:spcAft>
                <a:spcPts val="300"/>
              </a:spcAft>
              <a:buClr>
                <a:srgbClr val="FF0000"/>
              </a:buClr>
              <a:buSzPct val="120000"/>
              <a:buFont typeface="Arial" panose="020B0604020202020204" pitchFamily="34" charset="0"/>
              <a:buChar char="•"/>
            </a:pPr>
            <a:r>
              <a:rPr lang="en-US" altLang="fr-FR" b="1" dirty="0" smtClean="0">
                <a:solidFill>
                  <a:srgbClr val="0000FF"/>
                </a:solidFill>
                <a:latin typeface="Calibri" pitchFamily="34" charset="0"/>
              </a:rPr>
              <a:t> The </a:t>
            </a:r>
            <a:r>
              <a:rPr lang="en-US" altLang="fr-FR" b="1" dirty="0">
                <a:solidFill>
                  <a:srgbClr val="0000FF"/>
                </a:solidFill>
                <a:latin typeface="Calibri" pitchFamily="34" charset="0"/>
              </a:rPr>
              <a:t>contract with </a:t>
            </a:r>
            <a:r>
              <a:rPr lang="en-US" altLang="fr-FR" b="1" dirty="0" err="1">
                <a:solidFill>
                  <a:srgbClr val="0000FF"/>
                </a:solidFill>
                <a:latin typeface="Calibri" pitchFamily="34" charset="0"/>
              </a:rPr>
              <a:t>EuroGammaS</a:t>
            </a:r>
            <a:r>
              <a:rPr lang="en-US" altLang="fr-FR" b="1" dirty="0">
                <a:solidFill>
                  <a:srgbClr val="0000FF"/>
                </a:solidFill>
                <a:latin typeface="Calibri" pitchFamily="34" charset="0"/>
              </a:rPr>
              <a:t> has been terminated by IFIN-HH</a:t>
            </a:r>
            <a:r>
              <a:rPr lang="en-US" altLang="fr-FR" b="1" dirty="0">
                <a:latin typeface="Calibri" pitchFamily="34" charset="0"/>
              </a:rPr>
              <a:t>. EU commissioner give the 09/01/19 an ultimatum to Romanian to solve the issue.</a:t>
            </a:r>
          </a:p>
          <a:p>
            <a:pPr>
              <a:spcAft>
                <a:spcPct val="30000"/>
              </a:spcAft>
              <a:buClr>
                <a:srgbClr val="FF0000"/>
              </a:buClr>
              <a:buSzPct val="120000"/>
            </a:pPr>
            <a:endParaRPr lang="en-US" altLang="fr-FR" b="1" dirty="0">
              <a:latin typeface="Calibri" pitchFamily="34" charset="0"/>
            </a:endParaRPr>
          </a:p>
          <a:p>
            <a:pPr>
              <a:spcAft>
                <a:spcPct val="30000"/>
              </a:spcAft>
              <a:buClr>
                <a:srgbClr val="FF0000"/>
              </a:buClr>
              <a:buSzPct val="120000"/>
            </a:pPr>
            <a:r>
              <a:rPr lang="en-US" altLang="fr-FR" b="1" dirty="0" smtClean="0">
                <a:latin typeface="Calibri" pitchFamily="34" charset="0"/>
              </a:rPr>
              <a:t> </a:t>
            </a:r>
            <a:endParaRPr lang="en-US" altLang="fr-FR" b="1" dirty="0">
              <a:latin typeface="Calibri" pitchFamily="34" charset="0"/>
            </a:endParaRPr>
          </a:p>
        </p:txBody>
      </p:sp>
    </p:spTree>
    <p:extLst>
      <p:ext uri="{BB962C8B-B14F-4D97-AF65-F5344CB8AC3E}">
        <p14:creationId xmlns:p14="http://schemas.microsoft.com/office/powerpoint/2010/main" val="3500439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ELI-NP (2)</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17</a:t>
            </a:fld>
            <a:r>
              <a:rPr lang="fr-FR" dirty="0" smtClean="0"/>
              <a:t> -</a:t>
            </a:r>
            <a:endParaRPr lang="fr-FR" dirty="0"/>
          </a:p>
        </p:txBody>
      </p:sp>
      <p:grpSp>
        <p:nvGrpSpPr>
          <p:cNvPr id="6" name="Groupe"/>
          <p:cNvGrpSpPr/>
          <p:nvPr/>
        </p:nvGrpSpPr>
        <p:grpSpPr>
          <a:xfrm>
            <a:off x="300548" y="4195552"/>
            <a:ext cx="3738052" cy="2529262"/>
            <a:chOff x="0" y="0"/>
            <a:chExt cx="3738051" cy="2529260"/>
          </a:xfrm>
        </p:grpSpPr>
        <p:pic>
          <p:nvPicPr>
            <p:cNvPr id="7" name="test.pdf" descr="test.pdf"/>
            <p:cNvPicPr>
              <a:picLocks noChangeAspect="1"/>
            </p:cNvPicPr>
            <p:nvPr/>
          </p:nvPicPr>
          <p:blipFill>
            <a:blip r:embed="rId2">
              <a:extLst/>
            </a:blip>
            <a:stretch>
              <a:fillRect/>
            </a:stretch>
          </p:blipFill>
          <p:spPr>
            <a:xfrm>
              <a:off x="0" y="0"/>
              <a:ext cx="3738052" cy="2529261"/>
            </a:xfrm>
            <a:prstGeom prst="rect">
              <a:avLst/>
            </a:prstGeom>
            <a:ln w="12700" cap="flat">
              <a:noFill/>
              <a:miter lim="400000"/>
            </a:ln>
            <a:effectLst/>
          </p:spPr>
        </p:pic>
        <p:sp>
          <p:nvSpPr>
            <p:cNvPr id="11" name="Ligne"/>
            <p:cNvSpPr/>
            <p:nvPr/>
          </p:nvSpPr>
          <p:spPr>
            <a:xfrm>
              <a:off x="631994" y="1740679"/>
              <a:ext cx="2932986" cy="1"/>
            </a:xfrm>
            <a:prstGeom prst="line">
              <a:avLst/>
            </a:prstGeom>
            <a:noFill/>
            <a:ln w="38100" cap="rnd">
              <a:solidFill>
                <a:srgbClr val="004D80"/>
              </a:solidFill>
              <a:custDash>
                <a:ds d="100000" sp="200000"/>
              </a:custDash>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2" name="Ligne"/>
            <p:cNvSpPr/>
            <p:nvPr/>
          </p:nvSpPr>
          <p:spPr>
            <a:xfrm flipV="1">
              <a:off x="3301724" y="153974"/>
              <a:ext cx="1" cy="1784145"/>
            </a:xfrm>
            <a:prstGeom prst="line">
              <a:avLst/>
            </a:prstGeom>
            <a:noFill/>
            <a:ln w="25400" cap="flat">
              <a:solidFill>
                <a:srgbClr val="0076BA"/>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3" name="Ligne"/>
            <p:cNvSpPr/>
            <p:nvPr/>
          </p:nvSpPr>
          <p:spPr>
            <a:xfrm flipV="1">
              <a:off x="3496768" y="153974"/>
              <a:ext cx="1" cy="1784145"/>
            </a:xfrm>
            <a:prstGeom prst="line">
              <a:avLst/>
            </a:prstGeom>
            <a:noFill/>
            <a:ln w="25400" cap="flat">
              <a:solidFill>
                <a:srgbClr val="0076BA"/>
              </a:solidFill>
              <a:prstDash val="solid"/>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pic>
        <p:nvPicPr>
          <p:cNvPr id="14" name="15-44-beamSizes.pdf" descr="15-44-beamSizes.pdf"/>
          <p:cNvPicPr>
            <a:picLocks noChangeAspect="1"/>
          </p:cNvPicPr>
          <p:nvPr/>
        </p:nvPicPr>
        <p:blipFill>
          <a:blip r:embed="rId3">
            <a:extLst/>
          </a:blip>
          <a:stretch>
            <a:fillRect/>
          </a:stretch>
        </p:blipFill>
        <p:spPr>
          <a:xfrm>
            <a:off x="4052895" y="1154139"/>
            <a:ext cx="4466118" cy="2752588"/>
          </a:xfrm>
          <a:prstGeom prst="rect">
            <a:avLst/>
          </a:prstGeom>
          <a:ln w="12700">
            <a:miter lim="400000"/>
          </a:ln>
        </p:spPr>
      </p:pic>
      <p:pic>
        <p:nvPicPr>
          <p:cNvPr id="15" name="15-44-allSpots.pdf" descr="15-44-allSpots.pdf"/>
          <p:cNvPicPr>
            <a:picLocks noChangeAspect="1"/>
          </p:cNvPicPr>
          <p:nvPr/>
        </p:nvPicPr>
        <p:blipFill>
          <a:blip r:embed="rId4">
            <a:extLst/>
          </a:blip>
          <a:srcRect l="19102" b="6423"/>
          <a:stretch>
            <a:fillRect/>
          </a:stretch>
        </p:blipFill>
        <p:spPr>
          <a:xfrm>
            <a:off x="467582" y="1508001"/>
            <a:ext cx="2868285" cy="2044864"/>
          </a:xfrm>
          <a:prstGeom prst="rect">
            <a:avLst/>
          </a:prstGeom>
          <a:ln w="12700">
            <a:miter lim="400000"/>
          </a:ln>
        </p:spPr>
      </p:pic>
      <p:sp>
        <p:nvSpPr>
          <p:cNvPr id="16" name="Overlap 32 normalized laser spot at the IP"/>
          <p:cNvSpPr txBox="1"/>
          <p:nvPr/>
        </p:nvSpPr>
        <p:spPr>
          <a:xfrm>
            <a:off x="18717" y="1292997"/>
            <a:ext cx="3861106" cy="337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a:latin typeface="Optima"/>
                <a:ea typeface="Optima"/>
                <a:cs typeface="Optima"/>
                <a:sym typeface="Optima"/>
              </a:defRPr>
            </a:lvl1pPr>
          </a:lstStyle>
          <a:p>
            <a:r>
              <a:rPr dirty="0"/>
              <a:t>Overlap 32 normalized laser spot at the IP </a:t>
            </a:r>
          </a:p>
        </p:txBody>
      </p:sp>
      <p:sp>
        <p:nvSpPr>
          <p:cNvPr id="17" name="Observable for spatial alignment performance : Transverse Distance to Barycenter measured down to &lt;TDB&gt; = 8.1um, (routinely between 8-18um)"/>
          <p:cNvSpPr txBox="1"/>
          <p:nvPr/>
        </p:nvSpPr>
        <p:spPr>
          <a:xfrm>
            <a:off x="107958" y="3554400"/>
            <a:ext cx="4404775"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584200">
              <a:defRPr sz="1600">
                <a:latin typeface="Optima"/>
                <a:ea typeface="Optima"/>
                <a:cs typeface="Optima"/>
                <a:sym typeface="Optima"/>
              </a:defRPr>
            </a:lvl1pPr>
          </a:lstStyle>
          <a:p>
            <a:r>
              <a:rPr dirty="0">
                <a:latin typeface="Calibri" panose="020F0502020204030204" pitchFamily="34" charset="0"/>
              </a:rPr>
              <a:t>Observable for spatial alignment performance : Transverse Distance to Barycenter measured down to &lt;TDB&gt; = 8.1um, (routinely between 8-18um)</a:t>
            </a:r>
          </a:p>
        </p:txBody>
      </p:sp>
      <p:pic>
        <p:nvPicPr>
          <p:cNvPr id="18" name="fig-syncMPS2.png" descr="fig-syncMPS2.png"/>
          <p:cNvPicPr>
            <a:picLocks noChangeAspect="1"/>
          </p:cNvPicPr>
          <p:nvPr/>
        </p:nvPicPr>
        <p:blipFill>
          <a:blip r:embed="rId5">
            <a:extLst/>
          </a:blip>
          <a:stretch>
            <a:fillRect/>
          </a:stretch>
        </p:blipFill>
        <p:spPr>
          <a:xfrm>
            <a:off x="8689223" y="1308115"/>
            <a:ext cx="3309150" cy="2523929"/>
          </a:xfrm>
          <a:prstGeom prst="rect">
            <a:avLst/>
          </a:prstGeom>
          <a:ln w="12700">
            <a:miter lim="400000"/>
          </a:ln>
        </p:spPr>
      </p:pic>
      <p:pic>
        <p:nvPicPr>
          <p:cNvPr id="19" name="Immagine 5" descr="Immagine 5"/>
          <p:cNvPicPr>
            <a:picLocks noChangeAspect="1"/>
          </p:cNvPicPr>
          <p:nvPr/>
        </p:nvPicPr>
        <p:blipFill>
          <a:blip r:embed="rId6">
            <a:extLst/>
          </a:blip>
          <a:srcRect t="19373" b="6648"/>
          <a:stretch>
            <a:fillRect/>
          </a:stretch>
        </p:blipFill>
        <p:spPr>
          <a:xfrm>
            <a:off x="6811795" y="3841321"/>
            <a:ext cx="5200192" cy="2565884"/>
          </a:xfrm>
          <a:prstGeom prst="rect">
            <a:avLst/>
          </a:prstGeom>
          <a:ln w="12700">
            <a:miter lim="400000"/>
          </a:ln>
        </p:spPr>
      </p:pic>
      <p:pic>
        <p:nvPicPr>
          <p:cNvPr id="20" name="Gruppo 3" descr="Gruppo 3"/>
          <p:cNvPicPr>
            <a:picLocks noChangeAspect="1"/>
          </p:cNvPicPr>
          <p:nvPr/>
        </p:nvPicPr>
        <p:blipFill>
          <a:blip r:embed="rId7">
            <a:extLst/>
          </a:blip>
          <a:srcRect t="5250" b="10338"/>
          <a:stretch>
            <a:fillRect/>
          </a:stretch>
        </p:blipFill>
        <p:spPr>
          <a:xfrm>
            <a:off x="4375743" y="4195552"/>
            <a:ext cx="2976982" cy="1675616"/>
          </a:xfrm>
          <a:prstGeom prst="rect">
            <a:avLst/>
          </a:prstGeom>
          <a:ln w="12700">
            <a:miter lim="400000"/>
          </a:ln>
        </p:spPr>
      </p:pic>
      <p:sp>
        <p:nvSpPr>
          <p:cNvPr id="21" name="Ligne"/>
          <p:cNvSpPr/>
          <p:nvPr/>
        </p:nvSpPr>
        <p:spPr>
          <a:xfrm flipH="1">
            <a:off x="7006897" y="4945505"/>
            <a:ext cx="2951140" cy="732856"/>
          </a:xfrm>
          <a:prstGeom prst="line">
            <a:avLst/>
          </a:prstGeom>
          <a:ln w="25400">
            <a:solidFill>
              <a:srgbClr val="FFFFFF"/>
            </a:solidFill>
            <a:miter lim="400000"/>
            <a:tailEnd type="triangle"/>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22" name="LBC Performances for Low energy IP (0.2-3.5MeV)"/>
          <p:cNvSpPr txBox="1"/>
          <p:nvPr/>
        </p:nvSpPr>
        <p:spPr>
          <a:xfrm>
            <a:off x="98191" y="874850"/>
            <a:ext cx="6263126"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200">
                <a:solidFill>
                  <a:srgbClr val="FFFFFF"/>
                </a:solidFill>
                <a:latin typeface="Optima"/>
                <a:ea typeface="Optima"/>
                <a:cs typeface="Optima"/>
                <a:sym typeface="Optima"/>
              </a:defRPr>
            </a:lvl1pPr>
          </a:lstStyle>
          <a:p>
            <a:r>
              <a:rPr sz="2000" b="1" dirty="0">
                <a:solidFill>
                  <a:srgbClr val="7030A0"/>
                </a:solidFill>
              </a:rPr>
              <a:t>LBC Performances for Low energy IP (0.2-3.5MeV) </a:t>
            </a:r>
          </a:p>
        </p:txBody>
      </p:sp>
      <p:pic>
        <p:nvPicPr>
          <p:cNvPr id="2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270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THOMX: Compact X-Ray Source</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18</a:t>
            </a:fld>
            <a:r>
              <a:rPr lang="fr-FR" dirty="0" smtClean="0"/>
              <a:t> -</a:t>
            </a:r>
            <a:endParaRPr lang="fr-FR" dirty="0"/>
          </a:p>
        </p:txBody>
      </p:sp>
      <p:sp>
        <p:nvSpPr>
          <p:cNvPr id="6" name="ZoneTexte 5"/>
          <p:cNvSpPr txBox="1"/>
          <p:nvPr/>
        </p:nvSpPr>
        <p:spPr>
          <a:xfrm>
            <a:off x="771525" y="1605192"/>
            <a:ext cx="8896350" cy="338554"/>
          </a:xfrm>
          <a:prstGeom prst="rect">
            <a:avLst/>
          </a:prstGeom>
          <a:solidFill>
            <a:schemeClr val="bg1"/>
          </a:solidFill>
          <a:ln>
            <a:solidFill>
              <a:schemeClr val="accent1">
                <a:lumMod val="75000"/>
              </a:schemeClr>
            </a:solidFill>
          </a:ln>
        </p:spPr>
        <p:txBody>
          <a:bodyPr wrap="square">
            <a:spAutoFit/>
          </a:bodyPr>
          <a:lstStyle/>
          <a:p>
            <a:pPr>
              <a:defRPr/>
            </a:pPr>
            <a:r>
              <a:rPr lang="fr-FR" sz="1600" b="1" dirty="0">
                <a:solidFill>
                  <a:srgbClr val="FF0000"/>
                </a:solidFill>
                <a:ea typeface="ＭＳ Ｐゴシック" panose="020B0600070205080204" pitchFamily="34" charset="-128"/>
              </a:rPr>
              <a:t>- Key </a:t>
            </a:r>
            <a:r>
              <a:rPr lang="fr-FR" sz="1600" b="1" dirty="0" err="1">
                <a:solidFill>
                  <a:srgbClr val="FF0000"/>
                </a:solidFill>
                <a:ea typeface="ＭＳ Ｐゴシック" panose="020B0600070205080204" pitchFamily="34" charset="-128"/>
              </a:rPr>
              <a:t>words</a:t>
            </a:r>
            <a:r>
              <a:rPr lang="fr-FR" sz="1600" b="1" dirty="0">
                <a:solidFill>
                  <a:srgbClr val="FF0000"/>
                </a:solidFill>
                <a:ea typeface="ＭＳ Ｐゴシック" panose="020B0600070205080204" pitchFamily="34" charset="-128"/>
              </a:rPr>
              <a:t> : </a:t>
            </a:r>
            <a:r>
              <a:rPr lang="fr-FR" sz="1600" b="1" dirty="0" err="1">
                <a:solidFill>
                  <a:srgbClr val="FF0000"/>
                </a:solidFill>
                <a:ea typeface="ＭＳ Ｐゴシック" panose="020B0600070205080204" pitchFamily="34" charset="-128"/>
              </a:rPr>
              <a:t>compton</a:t>
            </a:r>
            <a:r>
              <a:rPr lang="fr-FR" sz="1600" b="1" dirty="0">
                <a:solidFill>
                  <a:srgbClr val="FF0000"/>
                </a:solidFill>
                <a:ea typeface="ＭＳ Ｐゴシック" panose="020B0600070205080204" pitchFamily="34" charset="-128"/>
              </a:rPr>
              <a:t> interaction, </a:t>
            </a:r>
            <a:r>
              <a:rPr lang="fr-FR" sz="1600" b="1" dirty="0" err="1">
                <a:solidFill>
                  <a:srgbClr val="FF0000"/>
                </a:solidFill>
                <a:ea typeface="ＭＳ Ｐゴシック" panose="020B0600070205080204" pitchFamily="34" charset="-128"/>
              </a:rPr>
              <a:t>linac</a:t>
            </a:r>
            <a:r>
              <a:rPr lang="fr-FR" sz="1600" b="1" dirty="0">
                <a:solidFill>
                  <a:srgbClr val="FF0000"/>
                </a:solidFill>
                <a:ea typeface="ＭＳ Ｐゴシック" panose="020B0600070205080204" pitchFamily="34" charset="-128"/>
              </a:rPr>
              <a:t> + ring, laser amplification (Fabry-</a:t>
            </a:r>
            <a:r>
              <a:rPr lang="fr-FR" sz="1600" b="1" dirty="0" err="1">
                <a:solidFill>
                  <a:srgbClr val="FF0000"/>
                </a:solidFill>
                <a:ea typeface="ＭＳ Ｐゴシック" panose="020B0600070205080204" pitchFamily="34" charset="-128"/>
              </a:rPr>
              <a:t>Perot</a:t>
            </a:r>
            <a:r>
              <a:rPr lang="fr-FR" sz="1600" b="1" dirty="0">
                <a:solidFill>
                  <a:srgbClr val="FF0000"/>
                </a:solidFill>
                <a:ea typeface="ＭＳ Ｐゴシック" panose="020B0600070205080204" pitchFamily="34" charset="-128"/>
              </a:rPr>
              <a:t> </a:t>
            </a:r>
            <a:r>
              <a:rPr lang="fr-FR" sz="1600" b="1" dirty="0" err="1">
                <a:solidFill>
                  <a:srgbClr val="FF0000"/>
                </a:solidFill>
                <a:ea typeface="ＭＳ Ｐゴシック" panose="020B0600070205080204" pitchFamily="34" charset="-128"/>
              </a:rPr>
              <a:t>cavity</a:t>
            </a:r>
            <a:r>
              <a:rPr lang="fr-FR" sz="1600" b="1" dirty="0" smtClean="0">
                <a:solidFill>
                  <a:srgbClr val="FF0000"/>
                </a:solidFill>
                <a:ea typeface="ＭＳ Ｐゴシック" panose="020B0600070205080204" pitchFamily="34" charset="-128"/>
              </a:rPr>
              <a:t>),  </a:t>
            </a:r>
            <a:r>
              <a:rPr lang="fr-FR" sz="1600" b="1" dirty="0">
                <a:solidFill>
                  <a:srgbClr val="FF0000"/>
                </a:solidFill>
                <a:ea typeface="ＭＳ Ｐゴシック" panose="020B0600070205080204" pitchFamily="34" charset="-128"/>
              </a:rPr>
              <a:t>x ray </a:t>
            </a:r>
            <a:r>
              <a:rPr lang="fr-FR" sz="1600" b="1" dirty="0" err="1">
                <a:solidFill>
                  <a:srgbClr val="FF0000"/>
                </a:solidFill>
                <a:ea typeface="ＭＳ Ｐゴシック" panose="020B0600070205080204" pitchFamily="34" charset="-128"/>
              </a:rPr>
              <a:t>users</a:t>
            </a:r>
            <a:endParaRPr lang="fr-FR" sz="1600" b="1" dirty="0">
              <a:solidFill>
                <a:srgbClr val="FF0000"/>
              </a:solidFill>
              <a:ea typeface="ＭＳ Ｐゴシック" panose="020B0600070205080204" pitchFamily="34" charset="-128"/>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613" y="2609055"/>
            <a:ext cx="3916362" cy="289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9823450" y="973367"/>
            <a:ext cx="2295525" cy="923925"/>
          </a:xfrm>
          <a:prstGeom prst="rect">
            <a:avLst/>
          </a:prstGeom>
          <a:solidFill>
            <a:schemeClr val="bg1"/>
          </a:solidFill>
          <a:ln>
            <a:solidFill>
              <a:schemeClr val="accent5">
                <a:lumMod val="75000"/>
              </a:schemeClr>
            </a:solidFill>
          </a:ln>
        </p:spPr>
        <p:txBody>
          <a:bodyPr wrap="none">
            <a:spAutoFit/>
          </a:bodyPr>
          <a:lstStyle/>
          <a:p>
            <a:pPr>
              <a:defRPr/>
            </a:pPr>
            <a:r>
              <a:rPr lang="fr-FR" dirty="0">
                <a:ea typeface="ＭＳ Ｐゴシック" panose="020B0600070205080204" pitchFamily="34" charset="-128"/>
              </a:rPr>
              <a:t>RX : </a:t>
            </a:r>
            <a:r>
              <a:rPr lang="fr-FR" dirty="0">
                <a:latin typeface="Symbol" panose="05050102010706020507" pitchFamily="18" charset="2"/>
                <a:ea typeface="ＭＳ Ｐゴシック" panose="020B0600070205080204" pitchFamily="34" charset="-128"/>
              </a:rPr>
              <a:t>e</a:t>
            </a:r>
            <a:r>
              <a:rPr lang="fr-FR" dirty="0">
                <a:ea typeface="ＭＳ Ｐゴシック" panose="020B0600070205080204" pitchFamily="34" charset="-128"/>
              </a:rPr>
              <a:t> = 45 à 90 </a:t>
            </a:r>
            <a:r>
              <a:rPr lang="fr-FR" dirty="0" err="1">
                <a:ea typeface="ＭＳ Ｐゴシック" panose="020B0600070205080204" pitchFamily="34" charset="-128"/>
              </a:rPr>
              <a:t>keV</a:t>
            </a:r>
            <a:endParaRPr lang="fr-FR" dirty="0">
              <a:ea typeface="ＭＳ Ｐゴシック" panose="020B0600070205080204" pitchFamily="34" charset="-128"/>
            </a:endParaRPr>
          </a:p>
          <a:p>
            <a:pPr>
              <a:defRPr/>
            </a:pPr>
            <a:r>
              <a:rPr lang="fr-FR" dirty="0">
                <a:ea typeface="ＭＳ Ｐゴシック" panose="020B0600070205080204" pitchFamily="34" charset="-128"/>
              </a:rPr>
              <a:t>       flux  : 10</a:t>
            </a:r>
            <a:r>
              <a:rPr lang="fr-FR" baseline="30000" dirty="0">
                <a:ea typeface="ＭＳ Ｐゴシック" panose="020B0600070205080204" pitchFamily="34" charset="-128"/>
              </a:rPr>
              <a:t>13</a:t>
            </a:r>
            <a:r>
              <a:rPr lang="fr-FR" dirty="0">
                <a:ea typeface="ＭＳ Ｐゴシック" panose="020B0600070205080204" pitchFamily="34" charset="-128"/>
              </a:rPr>
              <a:t> ph/s</a:t>
            </a:r>
          </a:p>
          <a:p>
            <a:pPr>
              <a:defRPr/>
            </a:pPr>
            <a:r>
              <a:rPr lang="fr-FR" dirty="0">
                <a:ea typeface="ＭＳ Ｐゴシック" panose="020B0600070205080204" pitchFamily="34" charset="-128"/>
              </a:rPr>
              <a:t>       BW &lt; 1% </a:t>
            </a:r>
          </a:p>
        </p:txBody>
      </p:sp>
      <p:sp>
        <p:nvSpPr>
          <p:cNvPr id="12" name="ZoneTexte 11"/>
          <p:cNvSpPr txBox="1"/>
          <p:nvPr/>
        </p:nvSpPr>
        <p:spPr>
          <a:xfrm>
            <a:off x="601663" y="2265592"/>
            <a:ext cx="8450262" cy="647700"/>
          </a:xfrm>
          <a:prstGeom prst="rect">
            <a:avLst/>
          </a:prstGeom>
          <a:noFill/>
          <a:ln>
            <a:solidFill>
              <a:schemeClr val="accent5">
                <a:lumMod val="75000"/>
              </a:schemeClr>
            </a:solidFill>
          </a:ln>
        </p:spPr>
        <p:txBody>
          <a:bodyPr wrap="none">
            <a:spAutoFit/>
          </a:bodyPr>
          <a:lstStyle/>
          <a:p>
            <a:pPr>
              <a:defRPr/>
            </a:pPr>
            <a:r>
              <a:rPr lang="fr-FR" dirty="0">
                <a:ea typeface="ＭＳ Ｐゴシック" panose="020B0600070205080204" pitchFamily="34" charset="-128"/>
              </a:rPr>
              <a:t>Budget  : PIA -&gt; ANR /</a:t>
            </a:r>
            <a:r>
              <a:rPr lang="fr-FR" dirty="0" err="1">
                <a:ea typeface="ＭＳ Ｐゴシック" panose="020B0600070205080204" pitchFamily="34" charset="-128"/>
              </a:rPr>
              <a:t>Equipex</a:t>
            </a:r>
            <a:r>
              <a:rPr lang="fr-FR" dirty="0">
                <a:ea typeface="ＭＳ Ｐゴシック" panose="020B0600070205080204" pitchFamily="34" charset="-128"/>
              </a:rPr>
              <a:t> + In2p3 + </a:t>
            </a:r>
            <a:r>
              <a:rPr lang="fr-FR" dirty="0" err="1">
                <a:ea typeface="ＭＳ Ｐゴシック" panose="020B0600070205080204" pitchFamily="34" charset="-128"/>
              </a:rPr>
              <a:t>Sesame+UPS</a:t>
            </a:r>
            <a:r>
              <a:rPr lang="fr-FR" dirty="0">
                <a:ea typeface="ＭＳ Ｐゴシック" panose="020B0600070205080204" pitchFamily="34" charset="-128"/>
              </a:rPr>
              <a:t>      + CPER (building): </a:t>
            </a:r>
            <a:r>
              <a:rPr lang="fr-FR" dirty="0">
                <a:solidFill>
                  <a:srgbClr val="FF6F00"/>
                </a:solidFill>
                <a:ea typeface="ＭＳ Ｐゴシック" panose="020B0600070205080204" pitchFamily="34" charset="-128"/>
              </a:rPr>
              <a:t>2 </a:t>
            </a:r>
            <a:r>
              <a:rPr lang="fr-FR" dirty="0">
                <a:ea typeface="ＭＳ Ｐゴシック" panose="020B0600070205080204" pitchFamily="34" charset="-128"/>
              </a:rPr>
              <a:t>M€</a:t>
            </a:r>
          </a:p>
          <a:p>
            <a:pPr>
              <a:defRPr/>
            </a:pPr>
            <a:r>
              <a:rPr lang="fr-FR" dirty="0">
                <a:solidFill>
                  <a:srgbClr val="FF0000"/>
                </a:solidFill>
                <a:ea typeface="ＭＳ Ｐゴシック" panose="020B0600070205080204" pitchFamily="34" charset="-128"/>
              </a:rPr>
              <a:t>10</a:t>
            </a:r>
            <a:r>
              <a:rPr lang="fr-FR" dirty="0">
                <a:ea typeface="ＭＳ Ｐゴシック" panose="020B0600070205080204" pitchFamily="34" charset="-128"/>
              </a:rPr>
              <a:t> M€ Equipment T1 + </a:t>
            </a:r>
            <a:r>
              <a:rPr lang="fr-FR" dirty="0">
                <a:solidFill>
                  <a:srgbClr val="FF0000"/>
                </a:solidFill>
                <a:ea typeface="ＭＳ Ｐゴシック" panose="020B0600070205080204" pitchFamily="34" charset="-128"/>
              </a:rPr>
              <a:t>2</a:t>
            </a:r>
            <a:r>
              <a:rPr lang="fr-FR" dirty="0">
                <a:ea typeface="ＭＳ Ｐゴシック" panose="020B0600070205080204" pitchFamily="34" charset="-128"/>
              </a:rPr>
              <a:t> M€ </a:t>
            </a:r>
            <a:r>
              <a:rPr lang="fr-FR" dirty="0" err="1">
                <a:ea typeface="ＭＳ Ｐゴシック" panose="020B0600070205080204" pitchFamily="34" charset="-128"/>
              </a:rPr>
              <a:t>functionning</a:t>
            </a:r>
            <a:r>
              <a:rPr lang="fr-FR" dirty="0">
                <a:ea typeface="ＭＳ Ｐゴシック" panose="020B0600070205080204" pitchFamily="34" charset="-128"/>
              </a:rPr>
              <a:t> T2 :: end T1, T2 = </a:t>
            </a:r>
            <a:r>
              <a:rPr lang="fr-FR" b="1" dirty="0">
                <a:solidFill>
                  <a:schemeClr val="accent4">
                    <a:lumMod val="75000"/>
                  </a:schemeClr>
                </a:solidFill>
                <a:ea typeface="ＭＳ Ｐゴシック" panose="020B0600070205080204" pitchFamily="34" charset="-128"/>
              </a:rPr>
              <a:t>2021</a:t>
            </a:r>
          </a:p>
        </p:txBody>
      </p:sp>
      <p:sp>
        <p:nvSpPr>
          <p:cNvPr id="13" name="ZoneTexte 12"/>
          <p:cNvSpPr txBox="1"/>
          <p:nvPr/>
        </p:nvSpPr>
        <p:spPr>
          <a:xfrm>
            <a:off x="506413" y="3143480"/>
            <a:ext cx="9090025" cy="368300"/>
          </a:xfrm>
          <a:prstGeom prst="rect">
            <a:avLst/>
          </a:prstGeom>
          <a:noFill/>
          <a:ln>
            <a:solidFill>
              <a:schemeClr val="accent5">
                <a:lumMod val="75000"/>
              </a:schemeClr>
            </a:solidFill>
          </a:ln>
        </p:spPr>
        <p:txBody>
          <a:bodyPr>
            <a:spAutoFit/>
          </a:bodyPr>
          <a:lstStyle/>
          <a:p>
            <a:pPr>
              <a:defRPr/>
            </a:pPr>
            <a:r>
              <a:rPr lang="fr-FR" altLang="fr-FR" dirty="0"/>
              <a:t> 8 </a:t>
            </a:r>
            <a:r>
              <a:rPr lang="fr-FR" altLang="fr-FR" dirty="0" err="1"/>
              <a:t>partners</a:t>
            </a:r>
            <a:r>
              <a:rPr lang="fr-FR" altLang="fr-FR" dirty="0"/>
              <a:t> (french) : LAL, Soleil, ESRF, CELIA, LAMS, NEEL, </a:t>
            </a:r>
            <a:r>
              <a:rPr lang="fr-FR" altLang="fr-FR" dirty="0" err="1"/>
              <a:t>GIN,Thalès</a:t>
            </a:r>
            <a:r>
              <a:rPr lang="fr-FR" altLang="fr-FR" dirty="0"/>
              <a:t>   ~ 30 ETP </a:t>
            </a:r>
          </a:p>
        </p:txBody>
      </p:sp>
      <p:sp>
        <p:nvSpPr>
          <p:cNvPr id="14" name="ZoneTexte 13"/>
          <p:cNvSpPr txBox="1"/>
          <p:nvPr/>
        </p:nvSpPr>
        <p:spPr>
          <a:xfrm>
            <a:off x="506413" y="4508730"/>
            <a:ext cx="7467600" cy="922337"/>
          </a:xfrm>
          <a:prstGeom prst="rect">
            <a:avLst/>
          </a:prstGeom>
          <a:noFill/>
          <a:ln>
            <a:solidFill>
              <a:schemeClr val="accent5">
                <a:lumMod val="75000"/>
              </a:schemeClr>
            </a:solidFill>
          </a:ln>
        </p:spPr>
        <p:txBody>
          <a:bodyPr>
            <a:spAutoFit/>
          </a:bodyPr>
          <a:lstStyle/>
          <a:p>
            <a:pPr>
              <a:defRPr/>
            </a:pPr>
            <a:r>
              <a:rPr lang="fr-FR" altLang="fr-FR" dirty="0">
                <a:solidFill>
                  <a:schemeClr val="accent1">
                    <a:lumMod val="60000"/>
                    <a:lumOff val="40000"/>
                  </a:schemeClr>
                </a:solidFill>
              </a:rPr>
              <a:t>Publications : </a:t>
            </a:r>
            <a:r>
              <a:rPr lang="fr-FR" altLang="fr-FR" dirty="0"/>
              <a:t>CDR, TDR,     </a:t>
            </a:r>
            <a:r>
              <a:rPr lang="fr-FR" altLang="fr-FR" dirty="0" err="1"/>
              <a:t>proceedings</a:t>
            </a:r>
            <a:r>
              <a:rPr lang="fr-FR" altLang="fr-FR" dirty="0"/>
              <a:t> (</a:t>
            </a:r>
            <a:r>
              <a:rPr lang="fr-FR" altLang="fr-FR" dirty="0" err="1"/>
              <a:t>eg</a:t>
            </a:r>
            <a:r>
              <a:rPr lang="fr-FR" altLang="fr-FR" dirty="0"/>
              <a:t> LINAC, EPAC,..) ~ 10/</a:t>
            </a:r>
            <a:r>
              <a:rPr lang="fr-FR" altLang="fr-FR" dirty="0" err="1"/>
              <a:t>year</a:t>
            </a:r>
            <a:endParaRPr lang="fr-FR" altLang="fr-FR" dirty="0"/>
          </a:p>
          <a:p>
            <a:pPr>
              <a:defRPr/>
            </a:pPr>
            <a:endParaRPr lang="fr-FR" altLang="fr-FR" dirty="0"/>
          </a:p>
          <a:p>
            <a:pPr>
              <a:defRPr/>
            </a:pPr>
            <a:r>
              <a:rPr lang="fr-FR" altLang="fr-FR" dirty="0">
                <a:solidFill>
                  <a:srgbClr val="00B0F0"/>
                </a:solidFill>
              </a:rPr>
              <a:t>PhD</a:t>
            </a:r>
            <a:r>
              <a:rPr lang="fr-FR" altLang="fr-FR" dirty="0"/>
              <a:t> : 3 running (2 FP </a:t>
            </a:r>
            <a:r>
              <a:rPr lang="fr-FR" altLang="fr-FR" dirty="0" err="1"/>
              <a:t>cavity</a:t>
            </a:r>
            <a:r>
              <a:rPr lang="fr-FR" altLang="fr-FR" dirty="0"/>
              <a:t> + 1 Accelerator – ring) </a:t>
            </a:r>
          </a:p>
        </p:txBody>
      </p:sp>
      <p:sp>
        <p:nvSpPr>
          <p:cNvPr id="15" name="ZoneTexte 14"/>
          <p:cNvSpPr txBox="1"/>
          <p:nvPr/>
        </p:nvSpPr>
        <p:spPr>
          <a:xfrm>
            <a:off x="771525" y="851130"/>
            <a:ext cx="7466013" cy="369332"/>
          </a:xfrm>
          <a:prstGeom prst="rect">
            <a:avLst/>
          </a:prstGeom>
          <a:noFill/>
          <a:ln>
            <a:solidFill>
              <a:schemeClr val="accent5">
                <a:lumMod val="75000"/>
              </a:schemeClr>
            </a:solidFill>
          </a:ln>
        </p:spPr>
        <p:txBody>
          <a:bodyPr>
            <a:spAutoFit/>
          </a:bodyPr>
          <a:lstStyle/>
          <a:p>
            <a:pPr>
              <a:defRPr/>
            </a:pPr>
            <a:r>
              <a:rPr lang="fr-FR" altLang="fr-FR" dirty="0" err="1">
                <a:solidFill>
                  <a:srgbClr val="0000FF"/>
                </a:solidFill>
              </a:rPr>
              <a:t>Demonstrator</a:t>
            </a:r>
            <a:r>
              <a:rPr lang="fr-FR" altLang="fr-FR" dirty="0">
                <a:solidFill>
                  <a:srgbClr val="0000FF"/>
                </a:solidFill>
              </a:rPr>
              <a:t> </a:t>
            </a:r>
            <a:r>
              <a:rPr lang="fr-FR" altLang="fr-FR" dirty="0"/>
              <a:t>: compact X ray source </a:t>
            </a:r>
            <a:r>
              <a:rPr lang="fr-FR" altLang="fr-FR" dirty="0" err="1"/>
              <a:t>installed</a:t>
            </a:r>
            <a:r>
              <a:rPr lang="fr-FR" altLang="fr-FR" dirty="0"/>
              <a:t> in </a:t>
            </a:r>
            <a:r>
              <a:rPr lang="fr-FR" altLang="fr-FR" dirty="0" err="1"/>
              <a:t>lab</a:t>
            </a:r>
            <a:r>
              <a:rPr lang="fr-FR" altLang="fr-FR" dirty="0"/>
              <a:t>, </a:t>
            </a:r>
            <a:r>
              <a:rPr lang="fr-FR" altLang="fr-FR" dirty="0" err="1"/>
              <a:t>museum</a:t>
            </a:r>
            <a:r>
              <a:rPr lang="fr-FR" altLang="fr-FR" dirty="0"/>
              <a:t>, </a:t>
            </a:r>
            <a:r>
              <a:rPr lang="fr-FR" altLang="fr-FR" dirty="0" err="1"/>
              <a:t>hospital</a:t>
            </a:r>
            <a:r>
              <a:rPr lang="fr-FR" altLang="fr-FR" dirty="0"/>
              <a:t>, … </a:t>
            </a:r>
          </a:p>
        </p:txBody>
      </p:sp>
      <p:sp>
        <p:nvSpPr>
          <p:cNvPr id="16" name="ZoneTexte 15"/>
          <p:cNvSpPr txBox="1"/>
          <p:nvPr/>
        </p:nvSpPr>
        <p:spPr>
          <a:xfrm>
            <a:off x="506413" y="3780067"/>
            <a:ext cx="8489950" cy="369888"/>
          </a:xfrm>
          <a:prstGeom prst="rect">
            <a:avLst/>
          </a:prstGeom>
          <a:noFill/>
          <a:ln>
            <a:solidFill>
              <a:schemeClr val="accent5">
                <a:lumMod val="75000"/>
              </a:schemeClr>
            </a:solidFill>
          </a:ln>
        </p:spPr>
        <p:txBody>
          <a:bodyPr>
            <a:spAutoFit/>
          </a:bodyPr>
          <a:lstStyle/>
          <a:p>
            <a:pPr>
              <a:defRPr/>
            </a:pPr>
            <a:r>
              <a:rPr lang="fr-FR" altLang="fr-FR" dirty="0"/>
              <a:t> building </a:t>
            </a:r>
            <a:r>
              <a:rPr lang="fr-FR" altLang="fr-FR" dirty="0" err="1"/>
              <a:t>rehabilitation</a:t>
            </a:r>
            <a:r>
              <a:rPr lang="fr-FR" altLang="fr-FR" dirty="0"/>
              <a:t> : 2016 – 2017        machine installation </a:t>
            </a:r>
            <a:r>
              <a:rPr lang="fr-FR" altLang="fr-FR" dirty="0" err="1"/>
              <a:t>start</a:t>
            </a:r>
            <a:r>
              <a:rPr lang="fr-FR" altLang="fr-FR" dirty="0"/>
              <a:t> : </a:t>
            </a:r>
            <a:r>
              <a:rPr lang="fr-FR" altLang="fr-FR" dirty="0" err="1"/>
              <a:t>april</a:t>
            </a:r>
            <a:r>
              <a:rPr lang="fr-FR" altLang="fr-FR" dirty="0"/>
              <a:t> 2017</a:t>
            </a:r>
          </a:p>
        </p:txBody>
      </p:sp>
      <p:pic>
        <p:nvPicPr>
          <p:cNvPr id="17" name="Image 17" descr="BandeauNLogosPartenairesThomXTrans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5501393"/>
            <a:ext cx="1036161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p:cNvSpPr txBox="1">
            <a:spLocks noChangeArrowheads="1"/>
          </p:cNvSpPr>
          <p:nvPr/>
        </p:nvSpPr>
        <p:spPr bwMode="auto">
          <a:xfrm>
            <a:off x="76200" y="6231643"/>
            <a:ext cx="9112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ea typeface="ＭＳ Ｐゴシック" charset="-128"/>
              </a:defRPr>
            </a:lvl1pPr>
            <a:lvl2pPr marL="742950" indent="-285750" eaLnBrk="0" hangingPunct="0">
              <a:defRPr sz="2400">
                <a:solidFill>
                  <a:schemeClr val="tx1"/>
                </a:solidFill>
                <a:latin typeface="Trebuchet MS" pitchFamily="34" charset="0"/>
                <a:ea typeface="ＭＳ Ｐゴシック" charset="-128"/>
              </a:defRPr>
            </a:lvl2pPr>
            <a:lvl3pPr marL="1143000" indent="-228600" eaLnBrk="0" hangingPunct="0">
              <a:defRPr sz="2400">
                <a:solidFill>
                  <a:schemeClr val="tx1"/>
                </a:solidFill>
                <a:latin typeface="Trebuchet MS" pitchFamily="34" charset="0"/>
                <a:ea typeface="ＭＳ Ｐゴシック" charset="-128"/>
              </a:defRPr>
            </a:lvl3pPr>
            <a:lvl4pPr marL="1600200" indent="-228600" eaLnBrk="0" hangingPunct="0">
              <a:defRPr sz="2400">
                <a:solidFill>
                  <a:schemeClr val="tx1"/>
                </a:solidFill>
                <a:latin typeface="Trebuchet MS" pitchFamily="34" charset="0"/>
                <a:ea typeface="ＭＳ Ｐゴシック" charset="-128"/>
              </a:defRPr>
            </a:lvl4pPr>
            <a:lvl5pPr marL="2057400" indent="-228600" eaLnBrk="0" hangingPunct="0">
              <a:defRPr sz="2400">
                <a:solidFill>
                  <a:schemeClr val="tx1"/>
                </a:solidFill>
                <a:latin typeface="Trebuchet MS"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Trebuchet MS"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Trebuchet MS"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Trebuchet MS"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Trebuchet MS" pitchFamily="34" charset="0"/>
                <a:ea typeface="ＭＳ Ｐゴシック" charset="-128"/>
              </a:defRPr>
            </a:lvl9pPr>
          </a:lstStyle>
          <a:p>
            <a:pPr eaLnBrk="1" hangingPunct="1">
              <a:defRPr/>
            </a:pPr>
            <a:r>
              <a:rPr lang="fr-FR" altLang="fr-FR" sz="800" dirty="0" smtClean="0">
                <a:latin typeface="Arial" charset="0"/>
              </a:rPr>
              <a:t>Programme Investissements d’avenir de l’Etat ANR-10-EQPX-51. Financé également par la Région Ile-de-France. </a:t>
            </a:r>
            <a:r>
              <a:rPr lang="fr-FR" altLang="fr-FR" sz="800" i="1" dirty="0" smtClean="0">
                <a:latin typeface="Arial" charset="0"/>
              </a:rPr>
              <a:t> Program « </a:t>
            </a:r>
            <a:r>
              <a:rPr lang="fr-FR" altLang="fr-FR" sz="800" i="1" dirty="0" err="1" smtClean="0">
                <a:latin typeface="Arial" charset="0"/>
              </a:rPr>
              <a:t>Investing</a:t>
            </a:r>
            <a:r>
              <a:rPr lang="fr-FR" altLang="fr-FR" sz="800" i="1" dirty="0" smtClean="0">
                <a:latin typeface="Arial" charset="0"/>
              </a:rPr>
              <a:t> in the future » ANR-10-EQOX-51. </a:t>
            </a:r>
          </a:p>
          <a:p>
            <a:pPr eaLnBrk="1" hangingPunct="1">
              <a:defRPr/>
            </a:pPr>
            <a:r>
              <a:rPr lang="fr-FR" altLang="fr-FR" sz="800" i="1" dirty="0" err="1" smtClean="0">
                <a:latin typeface="Arial" charset="0"/>
              </a:rPr>
              <a:t>Work</a:t>
            </a:r>
            <a:r>
              <a:rPr lang="fr-FR" altLang="fr-FR" sz="800" i="1" dirty="0" smtClean="0">
                <a:latin typeface="Arial" charset="0"/>
              </a:rPr>
              <a:t> </a:t>
            </a:r>
            <a:r>
              <a:rPr lang="fr-FR" altLang="fr-FR" sz="800" i="1" dirty="0" err="1" smtClean="0">
                <a:latin typeface="Arial" charset="0"/>
              </a:rPr>
              <a:t>also</a:t>
            </a:r>
            <a:r>
              <a:rPr lang="fr-FR" altLang="fr-FR" sz="800" i="1" dirty="0" smtClean="0">
                <a:latin typeface="Arial" charset="0"/>
              </a:rPr>
              <a:t> </a:t>
            </a:r>
            <a:r>
              <a:rPr lang="fr-FR" altLang="fr-FR" sz="800" i="1" dirty="0" err="1" smtClean="0">
                <a:latin typeface="Arial" charset="0"/>
              </a:rPr>
              <a:t>supported</a:t>
            </a:r>
            <a:r>
              <a:rPr lang="fr-FR" altLang="fr-FR" sz="800" i="1" dirty="0" smtClean="0">
                <a:latin typeface="Arial" charset="0"/>
              </a:rPr>
              <a:t> by </a:t>
            </a:r>
            <a:r>
              <a:rPr lang="fr-FR" altLang="fr-FR" sz="800" i="1" dirty="0" err="1" smtClean="0">
                <a:latin typeface="Arial" charset="0"/>
              </a:rPr>
              <a:t>grants</a:t>
            </a:r>
            <a:r>
              <a:rPr lang="fr-FR" altLang="fr-FR" sz="800" i="1" dirty="0" smtClean="0">
                <a:latin typeface="Arial" charset="0"/>
              </a:rPr>
              <a:t> </a:t>
            </a:r>
            <a:r>
              <a:rPr lang="fr-FR" altLang="fr-FR" sz="800" i="1" dirty="0" err="1" smtClean="0">
                <a:latin typeface="Arial" charset="0"/>
              </a:rPr>
              <a:t>from</a:t>
            </a:r>
            <a:r>
              <a:rPr lang="fr-FR" altLang="fr-FR" sz="800" i="1" dirty="0" smtClean="0">
                <a:latin typeface="Arial" charset="0"/>
              </a:rPr>
              <a:t> Région Ile-de-France.</a:t>
            </a:r>
            <a:endParaRPr lang="fr-FR" altLang="fr-FR" sz="800" dirty="0" smtClean="0">
              <a:latin typeface="Arial" charset="0"/>
            </a:endParaRPr>
          </a:p>
        </p:txBody>
      </p:sp>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471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474" y="782126"/>
            <a:ext cx="3925162" cy="585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19</a:t>
            </a:fld>
            <a:r>
              <a:rPr lang="fr-FR" dirty="0" smtClean="0"/>
              <a:t> -</a:t>
            </a:r>
            <a:endParaRPr lang="fr-FR" dirty="0"/>
          </a:p>
        </p:txBody>
      </p:sp>
      <p:sp>
        <p:nvSpPr>
          <p:cNvPr id="6" name="ZoneTexte 5"/>
          <p:cNvSpPr txBox="1"/>
          <p:nvPr/>
        </p:nvSpPr>
        <p:spPr>
          <a:xfrm>
            <a:off x="5074388" y="3047489"/>
            <a:ext cx="3867150" cy="1200150"/>
          </a:xfrm>
          <a:prstGeom prst="rect">
            <a:avLst/>
          </a:prstGeom>
          <a:solidFill>
            <a:schemeClr val="bg1"/>
          </a:solidFill>
          <a:ln>
            <a:solidFill>
              <a:schemeClr val="accent1">
                <a:lumMod val="75000"/>
              </a:schemeClr>
            </a:solidFill>
          </a:ln>
        </p:spPr>
        <p:txBody>
          <a:bodyPr wrap="none">
            <a:spAutoFit/>
          </a:bodyPr>
          <a:lstStyle/>
          <a:p>
            <a:pPr>
              <a:defRPr/>
            </a:pPr>
            <a:r>
              <a:rPr lang="fr-FR" b="1" dirty="0">
                <a:solidFill>
                  <a:srgbClr val="00B0F0"/>
                </a:solidFill>
                <a:ea typeface="ＭＳ Ｐゴシック" panose="020B0600070205080204" pitchFamily="34" charset="-128"/>
              </a:rPr>
              <a:t>Global Planning</a:t>
            </a:r>
            <a:r>
              <a:rPr lang="fr-FR" b="1" dirty="0">
                <a:solidFill>
                  <a:srgbClr val="FF0000"/>
                </a:solidFill>
                <a:ea typeface="ＭＳ Ｐゴシック" panose="020B0600070205080204" pitchFamily="34" charset="-128"/>
              </a:rPr>
              <a:t> </a:t>
            </a:r>
          </a:p>
          <a:p>
            <a:pPr>
              <a:defRPr/>
            </a:pPr>
            <a:r>
              <a:rPr lang="fr-FR" b="1" dirty="0">
                <a:solidFill>
                  <a:srgbClr val="FF0000"/>
                </a:solidFill>
                <a:ea typeface="ＭＳ Ｐゴシック" panose="020B0600070205080204" pitchFamily="34" charset="-128"/>
              </a:rPr>
              <a:t>LINAC </a:t>
            </a:r>
            <a:r>
              <a:rPr lang="fr-FR" b="1" dirty="0" err="1">
                <a:solidFill>
                  <a:srgbClr val="FF0000"/>
                </a:solidFill>
                <a:ea typeface="ＭＳ Ｐゴシック" panose="020B0600070205080204" pitchFamily="34" charset="-128"/>
              </a:rPr>
              <a:t>start</a:t>
            </a:r>
            <a:r>
              <a:rPr lang="fr-FR" b="1" dirty="0">
                <a:solidFill>
                  <a:srgbClr val="FF0000"/>
                </a:solidFill>
                <a:ea typeface="ＭＳ Ｐゴシック" panose="020B0600070205080204" pitchFamily="34" charset="-128"/>
              </a:rPr>
              <a:t> : </a:t>
            </a:r>
            <a:r>
              <a:rPr lang="fr-FR" b="1" dirty="0" err="1">
                <a:solidFill>
                  <a:srgbClr val="FF0000"/>
                </a:solidFill>
                <a:ea typeface="ＭＳ Ｐゴシック" panose="020B0600070205080204" pitchFamily="34" charset="-128"/>
              </a:rPr>
              <a:t>may</a:t>
            </a:r>
            <a:r>
              <a:rPr lang="fr-FR" b="1" dirty="0">
                <a:solidFill>
                  <a:srgbClr val="FF0000"/>
                </a:solidFill>
                <a:ea typeface="ＭＳ Ｐゴシック" panose="020B0600070205080204" pitchFamily="34" charset="-128"/>
              </a:rPr>
              <a:t> 2019</a:t>
            </a:r>
          </a:p>
          <a:p>
            <a:pPr marL="285750" indent="-285750">
              <a:buFontTx/>
              <a:buChar char="-"/>
              <a:defRPr/>
            </a:pPr>
            <a:r>
              <a:rPr lang="fr-FR" dirty="0">
                <a:solidFill>
                  <a:schemeClr val="accent5">
                    <a:lumMod val="75000"/>
                  </a:schemeClr>
                </a:solidFill>
                <a:ea typeface="ＭＳ Ｐゴシック" panose="020B0600070205080204" pitchFamily="34" charset="-128"/>
              </a:rPr>
              <a:t>1st X ray (45 </a:t>
            </a:r>
            <a:r>
              <a:rPr lang="fr-FR" dirty="0" err="1">
                <a:solidFill>
                  <a:schemeClr val="accent5">
                    <a:lumMod val="75000"/>
                  </a:schemeClr>
                </a:solidFill>
                <a:ea typeface="ＭＳ Ｐゴシック" panose="020B0600070205080204" pitchFamily="34" charset="-128"/>
              </a:rPr>
              <a:t>keV</a:t>
            </a:r>
            <a:r>
              <a:rPr lang="fr-FR" dirty="0">
                <a:solidFill>
                  <a:schemeClr val="accent5">
                    <a:lumMod val="75000"/>
                  </a:schemeClr>
                </a:solidFill>
                <a:ea typeface="ＭＳ Ｐゴシック" panose="020B0600070205080204" pitchFamily="34" charset="-128"/>
              </a:rPr>
              <a:t>) : </a:t>
            </a:r>
            <a:r>
              <a:rPr lang="fr-FR" dirty="0" err="1">
                <a:solidFill>
                  <a:schemeClr val="accent5">
                    <a:lumMod val="75000"/>
                  </a:schemeClr>
                </a:solidFill>
                <a:ea typeface="ＭＳ Ｐゴシック" panose="020B0600070205080204" pitchFamily="34" charset="-128"/>
              </a:rPr>
              <a:t>january</a:t>
            </a:r>
            <a:r>
              <a:rPr lang="fr-FR" dirty="0">
                <a:solidFill>
                  <a:schemeClr val="accent5">
                    <a:lumMod val="75000"/>
                  </a:schemeClr>
                </a:solidFill>
                <a:ea typeface="ＭＳ Ｐゴシック" panose="020B0600070205080204" pitchFamily="34" charset="-128"/>
              </a:rPr>
              <a:t> 2020</a:t>
            </a:r>
          </a:p>
          <a:p>
            <a:pPr marL="285750" indent="-285750">
              <a:buFontTx/>
              <a:buChar char="-"/>
              <a:defRPr/>
            </a:pPr>
            <a:r>
              <a:rPr lang="fr-FR" dirty="0">
                <a:solidFill>
                  <a:schemeClr val="accent5">
                    <a:lumMod val="75000"/>
                  </a:schemeClr>
                </a:solidFill>
                <a:ea typeface="ＭＳ Ｐゴシック" panose="020B0600070205080204" pitchFamily="34" charset="-128"/>
              </a:rPr>
              <a:t>Flux Optimisation : end 2020</a:t>
            </a:r>
          </a:p>
        </p:txBody>
      </p:sp>
      <p:sp>
        <p:nvSpPr>
          <p:cNvPr id="7" name="ZoneTexte 6"/>
          <p:cNvSpPr txBox="1"/>
          <p:nvPr/>
        </p:nvSpPr>
        <p:spPr>
          <a:xfrm>
            <a:off x="4559783" y="4880439"/>
            <a:ext cx="5275262" cy="646113"/>
          </a:xfrm>
          <a:prstGeom prst="rect">
            <a:avLst/>
          </a:prstGeom>
          <a:solidFill>
            <a:schemeClr val="bg1"/>
          </a:solidFill>
          <a:ln>
            <a:solidFill>
              <a:schemeClr val="accent1">
                <a:lumMod val="75000"/>
              </a:schemeClr>
            </a:solidFill>
          </a:ln>
        </p:spPr>
        <p:txBody>
          <a:bodyPr>
            <a:spAutoFit/>
          </a:bodyPr>
          <a:lstStyle/>
          <a:p>
            <a:pPr marL="285750" indent="-285750">
              <a:buFontTx/>
              <a:buChar char="-"/>
              <a:defRPr/>
            </a:pPr>
            <a:r>
              <a:rPr lang="fr-FR" b="1" dirty="0">
                <a:solidFill>
                  <a:srgbClr val="FF0000"/>
                </a:solidFill>
                <a:ea typeface="ＭＳ Ｐゴシック" panose="020B0600070205080204" pitchFamily="34" charset="-128"/>
              </a:rPr>
              <a:t>THX future : </a:t>
            </a:r>
            <a:r>
              <a:rPr lang="fr-FR" b="1" dirty="0" err="1">
                <a:solidFill>
                  <a:srgbClr val="FF0000"/>
                </a:solidFill>
                <a:ea typeface="ＭＳ Ｐゴシック" panose="020B0600070205080204" pitchFamily="34" charset="-128"/>
              </a:rPr>
              <a:t>platform</a:t>
            </a:r>
            <a:r>
              <a:rPr lang="fr-FR" b="1" dirty="0">
                <a:solidFill>
                  <a:srgbClr val="FF0000"/>
                </a:solidFill>
                <a:ea typeface="ＭＳ Ｐゴシック" panose="020B0600070205080204" pitchFamily="34" charset="-128"/>
              </a:rPr>
              <a:t> R&amp;D </a:t>
            </a:r>
            <a:r>
              <a:rPr lang="fr-FR" b="1" dirty="0" err="1">
                <a:solidFill>
                  <a:srgbClr val="FF0000"/>
                </a:solidFill>
                <a:ea typeface="ＭＳ Ｐゴシック" panose="020B0600070205080204" pitchFamily="34" charset="-128"/>
              </a:rPr>
              <a:t>accele</a:t>
            </a:r>
            <a:r>
              <a:rPr lang="fr-FR" b="1" dirty="0">
                <a:solidFill>
                  <a:srgbClr val="FF0000"/>
                </a:solidFill>
                <a:ea typeface="ＭＳ Ｐゴシック" panose="020B0600070205080204" pitchFamily="34" charset="-128"/>
              </a:rPr>
              <a:t> + </a:t>
            </a:r>
            <a:r>
              <a:rPr lang="fr-FR" b="1" dirty="0" err="1">
                <a:solidFill>
                  <a:srgbClr val="FF0000"/>
                </a:solidFill>
                <a:ea typeface="ＭＳ Ｐゴシック" panose="020B0600070205080204" pitchFamily="34" charset="-128"/>
              </a:rPr>
              <a:t>users</a:t>
            </a:r>
            <a:endParaRPr lang="fr-FR" b="1" dirty="0">
              <a:solidFill>
                <a:srgbClr val="FF0000"/>
              </a:solidFill>
              <a:ea typeface="ＭＳ Ｐゴシック" panose="020B0600070205080204" pitchFamily="34" charset="-128"/>
            </a:endParaRPr>
          </a:p>
          <a:p>
            <a:pPr marL="285750" indent="-285750">
              <a:buFontTx/>
              <a:buChar char="-"/>
              <a:defRPr/>
            </a:pPr>
            <a:r>
              <a:rPr lang="fr-FR" b="1" dirty="0">
                <a:solidFill>
                  <a:schemeClr val="accent2">
                    <a:lumMod val="75000"/>
                  </a:schemeClr>
                </a:solidFill>
                <a:ea typeface="ＭＳ Ｐゴシック" panose="020B0600070205080204" pitchFamily="34" charset="-128"/>
              </a:rPr>
              <a:t>Financial model to </a:t>
            </a:r>
            <a:r>
              <a:rPr lang="fr-FR" b="1" dirty="0" err="1">
                <a:solidFill>
                  <a:schemeClr val="accent2">
                    <a:lumMod val="75000"/>
                  </a:schemeClr>
                </a:solidFill>
                <a:ea typeface="ＭＳ Ｐゴシック" panose="020B0600070205080204" pitchFamily="34" charset="-128"/>
              </a:rPr>
              <a:t>be</a:t>
            </a:r>
            <a:r>
              <a:rPr lang="fr-FR" b="1" dirty="0">
                <a:solidFill>
                  <a:schemeClr val="accent2">
                    <a:lumMod val="75000"/>
                  </a:schemeClr>
                </a:solidFill>
                <a:ea typeface="ＭＳ Ｐゴシック" panose="020B0600070205080204" pitchFamily="34" charset="-128"/>
              </a:rPr>
              <a:t> </a:t>
            </a:r>
            <a:r>
              <a:rPr lang="fr-FR" b="1" dirty="0" err="1">
                <a:solidFill>
                  <a:schemeClr val="accent2">
                    <a:lumMod val="75000"/>
                  </a:schemeClr>
                </a:solidFill>
                <a:ea typeface="ＭＳ Ｐゴシック" panose="020B0600070205080204" pitchFamily="34" charset="-128"/>
              </a:rPr>
              <a:t>defined</a:t>
            </a:r>
            <a:endParaRPr lang="fr-FR" b="1" dirty="0">
              <a:solidFill>
                <a:schemeClr val="accent2">
                  <a:lumMod val="75000"/>
                </a:schemeClr>
              </a:solidFill>
              <a:ea typeface="ＭＳ Ｐゴシック" panose="020B0600070205080204" pitchFamily="34" charset="-128"/>
            </a:endParaRPr>
          </a:p>
        </p:txBody>
      </p:sp>
      <p:sp>
        <p:nvSpPr>
          <p:cNvPr id="12" name="ZoneTexte 11"/>
          <p:cNvSpPr txBox="1"/>
          <p:nvPr/>
        </p:nvSpPr>
        <p:spPr>
          <a:xfrm>
            <a:off x="4559783" y="4320246"/>
            <a:ext cx="5551487" cy="369887"/>
          </a:xfrm>
          <a:prstGeom prst="rect">
            <a:avLst/>
          </a:prstGeom>
          <a:solidFill>
            <a:schemeClr val="bg1"/>
          </a:solidFill>
          <a:ln>
            <a:solidFill>
              <a:schemeClr val="accent1">
                <a:lumMod val="75000"/>
              </a:schemeClr>
            </a:solidFill>
          </a:ln>
        </p:spPr>
        <p:txBody>
          <a:bodyPr wrap="none">
            <a:spAutoFit/>
          </a:bodyPr>
          <a:lstStyle/>
          <a:p>
            <a:pPr>
              <a:defRPr/>
            </a:pPr>
            <a:r>
              <a:rPr lang="fr-FR" b="1" dirty="0" err="1">
                <a:solidFill>
                  <a:schemeClr val="accent2">
                    <a:lumMod val="75000"/>
                  </a:schemeClr>
                </a:solidFill>
                <a:ea typeface="ＭＳ Ｐゴシック" panose="020B0600070205080204" pitchFamily="34" charset="-128"/>
              </a:rPr>
              <a:t>Valorization</a:t>
            </a:r>
            <a:r>
              <a:rPr lang="fr-FR" b="1" dirty="0">
                <a:solidFill>
                  <a:srgbClr val="FF0000"/>
                </a:solidFill>
                <a:ea typeface="ＭＳ Ｐゴシック" panose="020B0600070205080204" pitchFamily="34" charset="-128"/>
              </a:rPr>
              <a:t> : SATT, </a:t>
            </a:r>
            <a:r>
              <a:rPr lang="fr-FR" b="1" dirty="0" err="1">
                <a:solidFill>
                  <a:srgbClr val="FF0000"/>
                </a:solidFill>
                <a:ea typeface="ＭＳ Ｐゴシック" panose="020B0600070205080204" pitchFamily="34" charset="-128"/>
              </a:rPr>
              <a:t>market</a:t>
            </a:r>
            <a:r>
              <a:rPr lang="fr-FR" b="1" dirty="0">
                <a:solidFill>
                  <a:srgbClr val="FF0000"/>
                </a:solidFill>
                <a:ea typeface="ＭＳ Ｐゴシック" panose="020B0600070205080204" pitchFamily="34" charset="-128"/>
              </a:rPr>
              <a:t> </a:t>
            </a:r>
            <a:r>
              <a:rPr lang="fr-FR" b="1" dirty="0" err="1">
                <a:solidFill>
                  <a:srgbClr val="FF0000"/>
                </a:solidFill>
                <a:ea typeface="ＭＳ Ｐゴシック" panose="020B0600070205080204" pitchFamily="34" charset="-128"/>
              </a:rPr>
              <a:t>study</a:t>
            </a:r>
            <a:r>
              <a:rPr lang="fr-FR" b="1" dirty="0">
                <a:solidFill>
                  <a:srgbClr val="FF0000"/>
                </a:solidFill>
                <a:ea typeface="ＭＳ Ｐゴシック" panose="020B0600070205080204" pitchFamily="34" charset="-128"/>
              </a:rPr>
              <a:t> : </a:t>
            </a:r>
            <a:r>
              <a:rPr lang="fr-FR" b="1" dirty="0" err="1">
                <a:solidFill>
                  <a:srgbClr val="FF0000"/>
                </a:solidFill>
                <a:ea typeface="ＭＳ Ｐゴシック" panose="020B0600070205080204" pitchFamily="34" charset="-128"/>
              </a:rPr>
              <a:t>radiotherapy</a:t>
            </a:r>
            <a:r>
              <a:rPr lang="fr-FR" b="1" dirty="0">
                <a:solidFill>
                  <a:srgbClr val="FF0000"/>
                </a:solidFill>
                <a:ea typeface="ＭＳ Ｐゴシック" panose="020B0600070205080204" pitchFamily="34" charset="-128"/>
              </a:rPr>
              <a:t> ?</a:t>
            </a:r>
            <a:endParaRPr lang="fr-FR" dirty="0">
              <a:solidFill>
                <a:schemeClr val="accent5">
                  <a:lumMod val="75000"/>
                </a:schemeClr>
              </a:solidFill>
              <a:ea typeface="ＭＳ Ｐゴシック" panose="020B0600070205080204" pitchFamily="34" charset="-128"/>
            </a:endParaRPr>
          </a:p>
        </p:txBody>
      </p:sp>
      <p:sp>
        <p:nvSpPr>
          <p:cNvPr id="13" name="ZoneTexte 12"/>
          <p:cNvSpPr txBox="1"/>
          <p:nvPr/>
        </p:nvSpPr>
        <p:spPr>
          <a:xfrm>
            <a:off x="3263444" y="5748179"/>
            <a:ext cx="8524875" cy="646113"/>
          </a:xfrm>
          <a:prstGeom prst="rect">
            <a:avLst/>
          </a:prstGeom>
          <a:solidFill>
            <a:schemeClr val="bg1"/>
          </a:solidFill>
          <a:ln>
            <a:solidFill>
              <a:schemeClr val="accent1">
                <a:lumMod val="75000"/>
              </a:schemeClr>
            </a:solidFill>
          </a:ln>
        </p:spPr>
        <p:txBody>
          <a:bodyPr>
            <a:spAutoFit/>
          </a:bodyPr>
          <a:lstStyle/>
          <a:p>
            <a:pPr>
              <a:defRPr/>
            </a:pPr>
            <a:r>
              <a:rPr lang="fr-FR" b="1" dirty="0">
                <a:solidFill>
                  <a:srgbClr val="FF0000"/>
                </a:solidFill>
                <a:ea typeface="ＭＳ Ｐゴシック" panose="020B0600070205080204" pitchFamily="34" charset="-128"/>
              </a:rPr>
              <a:t>Tech </a:t>
            </a:r>
            <a:r>
              <a:rPr lang="fr-FR" b="1" dirty="0" err="1">
                <a:solidFill>
                  <a:srgbClr val="FF0000"/>
                </a:solidFill>
                <a:ea typeface="ＭＳ Ｐゴシック" panose="020B0600070205080204" pitchFamily="34" charset="-128"/>
              </a:rPr>
              <a:t>Achievement</a:t>
            </a:r>
            <a:r>
              <a:rPr lang="fr-FR" b="1" dirty="0">
                <a:solidFill>
                  <a:srgbClr val="FF0000"/>
                </a:solidFill>
                <a:ea typeface="ＭＳ Ｐゴシック" panose="020B0600070205080204" pitchFamily="34" charset="-128"/>
              </a:rPr>
              <a:t> : 200 kW laser </a:t>
            </a:r>
            <a:r>
              <a:rPr lang="fr-FR" b="1" dirty="0" err="1">
                <a:solidFill>
                  <a:srgbClr val="FF0000"/>
                </a:solidFill>
                <a:ea typeface="ＭＳ Ｐゴシック" panose="020B0600070205080204" pitchFamily="34" charset="-128"/>
              </a:rPr>
              <a:t>stored</a:t>
            </a:r>
            <a:r>
              <a:rPr lang="fr-FR" b="1" dirty="0">
                <a:solidFill>
                  <a:srgbClr val="FF0000"/>
                </a:solidFill>
                <a:ea typeface="ＭＳ Ｐゴシック" panose="020B0600070205080204" pitchFamily="34" charset="-128"/>
              </a:rPr>
              <a:t> in FP </a:t>
            </a:r>
            <a:r>
              <a:rPr lang="fr-FR" b="1" dirty="0" err="1">
                <a:solidFill>
                  <a:srgbClr val="FF0000"/>
                </a:solidFill>
                <a:ea typeface="ＭＳ Ｐゴシック" panose="020B0600070205080204" pitchFamily="34" charset="-128"/>
              </a:rPr>
              <a:t>cavity</a:t>
            </a:r>
            <a:r>
              <a:rPr lang="fr-FR" b="1" dirty="0">
                <a:solidFill>
                  <a:srgbClr val="FF0000"/>
                </a:solidFill>
                <a:ea typeface="ＭＳ Ｐゴシック" panose="020B0600070205080204" pitchFamily="34" charset="-128"/>
              </a:rPr>
              <a:t> for ½ h (prototype)</a:t>
            </a:r>
          </a:p>
          <a:p>
            <a:pPr>
              <a:defRPr/>
            </a:pPr>
            <a:r>
              <a:rPr lang="fr-FR" b="1" dirty="0">
                <a:solidFill>
                  <a:schemeClr val="bg2">
                    <a:lumMod val="25000"/>
                  </a:schemeClr>
                </a:solidFill>
                <a:ea typeface="ＭＳ Ｐゴシック" panose="020B0600070205080204" pitchFamily="34" charset="-128"/>
              </a:rPr>
              <a:t>Tech. </a:t>
            </a:r>
            <a:r>
              <a:rPr lang="fr-FR" b="1" dirty="0" err="1">
                <a:solidFill>
                  <a:schemeClr val="bg2">
                    <a:lumMod val="25000"/>
                  </a:schemeClr>
                </a:solidFill>
                <a:ea typeface="ＭＳ Ｐゴシック" panose="020B0600070205080204" pitchFamily="34" charset="-128"/>
              </a:rPr>
              <a:t>Commissioning</a:t>
            </a:r>
            <a:r>
              <a:rPr lang="fr-FR" b="1" dirty="0">
                <a:solidFill>
                  <a:schemeClr val="bg2">
                    <a:lumMod val="25000"/>
                  </a:schemeClr>
                </a:solidFill>
                <a:ea typeface="ＭＳ Ｐゴシック" panose="020B0600070205080204" pitchFamily="34" charset="-128"/>
              </a:rPr>
              <a:t> </a:t>
            </a:r>
            <a:r>
              <a:rPr lang="fr-FR" b="1" dirty="0">
                <a:solidFill>
                  <a:srgbClr val="FF0000"/>
                </a:solidFill>
                <a:ea typeface="ＭＳ Ｐゴシック" panose="020B0600070205080204" pitchFamily="34" charset="-128"/>
              </a:rPr>
              <a:t>of: photocathode laser, </a:t>
            </a:r>
            <a:r>
              <a:rPr lang="fr-FR" b="1" dirty="0" err="1">
                <a:solidFill>
                  <a:srgbClr val="FF0000"/>
                </a:solidFill>
                <a:ea typeface="ＭＳ Ｐゴシック" panose="020B0600070205080204" pitchFamily="34" charset="-128"/>
              </a:rPr>
              <a:t>magnets</a:t>
            </a:r>
            <a:r>
              <a:rPr lang="fr-FR" b="1" dirty="0">
                <a:solidFill>
                  <a:srgbClr val="FF0000"/>
                </a:solidFill>
                <a:ea typeface="ＭＳ Ｐゴシック" panose="020B0600070205080204" pitchFamily="34" charset="-128"/>
              </a:rPr>
              <a:t>, klystron, </a:t>
            </a:r>
            <a:r>
              <a:rPr lang="fr-FR" b="1" dirty="0" err="1">
                <a:solidFill>
                  <a:srgbClr val="FF0000"/>
                </a:solidFill>
                <a:ea typeface="ＭＳ Ｐゴシック" panose="020B0600070205080204" pitchFamily="34" charset="-128"/>
              </a:rPr>
              <a:t>modulator</a:t>
            </a:r>
            <a:r>
              <a:rPr lang="fr-FR" b="1" dirty="0">
                <a:solidFill>
                  <a:srgbClr val="FF0000"/>
                </a:solidFill>
                <a:ea typeface="ＭＳ Ｐゴシック" panose="020B0600070205080204" pitchFamily="34" charset="-128"/>
              </a:rPr>
              <a:t>, … </a:t>
            </a:r>
            <a:endParaRPr lang="fr-FR" dirty="0">
              <a:solidFill>
                <a:schemeClr val="accent5">
                  <a:lumMod val="75000"/>
                </a:schemeClr>
              </a:solidFill>
              <a:ea typeface="ＭＳ Ｐゴシック" panose="020B0600070205080204" pitchFamily="34" charset="-128"/>
            </a:endParaRPr>
          </a:p>
        </p:txBody>
      </p:sp>
      <p:pic>
        <p:nvPicPr>
          <p:cNvPr id="14" name="Image 5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1396" y="782126"/>
            <a:ext cx="3436937"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txBox="1">
            <a:spLocks/>
          </p:cNvSpPr>
          <p:nvPr/>
        </p:nvSpPr>
        <p:spPr>
          <a:xfrm>
            <a:off x="990600" y="125294"/>
            <a:ext cx="10515600" cy="6000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fr-FR" dirty="0" smtClean="0"/>
              <a:t>THOMX: Compact X-Ray Source</a:t>
            </a:r>
            <a:endParaRPr lang="fr-FR" dirty="0"/>
          </a:p>
        </p:txBody>
      </p:sp>
      <p:pic>
        <p:nvPicPr>
          <p:cNvPr id="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982" y="88839"/>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a:off x="4406748" y="1141225"/>
            <a:ext cx="3537530" cy="1502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High priority given to </a:t>
            </a:r>
            <a:r>
              <a:rPr lang="en-US" sz="2000" b="1" dirty="0" err="1" smtClean="0"/>
              <a:t>ThomX</a:t>
            </a:r>
            <a:r>
              <a:rPr lang="en-US" sz="2000" b="1" dirty="0" smtClean="0"/>
              <a:t> completion and commissioning</a:t>
            </a:r>
            <a:endParaRPr lang="en-US" sz="2000" b="1" dirty="0"/>
          </a:p>
        </p:txBody>
      </p:sp>
    </p:spTree>
    <p:extLst>
      <p:ext uri="{BB962C8B-B14F-4D97-AF65-F5344CB8AC3E}">
        <p14:creationId xmlns:p14="http://schemas.microsoft.com/office/powerpoint/2010/main" val="1329003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Accelerators</a:t>
            </a:r>
            <a:r>
              <a:rPr lang="fr-FR" dirty="0" smtClean="0"/>
              <a:t> </a:t>
            </a:r>
            <a:r>
              <a:rPr lang="fr-FR" dirty="0" err="1" smtClean="0"/>
              <a:t>Physics</a:t>
            </a:r>
            <a:r>
              <a:rPr lang="fr-FR" dirty="0" smtClean="0"/>
              <a:t> </a:t>
            </a:r>
            <a:endParaRPr lang="fr-FR" dirty="0"/>
          </a:p>
        </p:txBody>
      </p:sp>
      <p:sp>
        <p:nvSpPr>
          <p:cNvPr id="6"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a:t>
            </a:fld>
            <a:r>
              <a:rPr lang="fr-FR" dirty="0" smtClean="0"/>
              <a:t> -</a:t>
            </a:r>
            <a:endParaRPr lang="fr-FR" dirty="0"/>
          </a:p>
        </p:txBody>
      </p:sp>
      <p:sp>
        <p:nvSpPr>
          <p:cNvPr id="13" name="Rectangle 12"/>
          <p:cNvSpPr/>
          <p:nvPr/>
        </p:nvSpPr>
        <p:spPr>
          <a:xfrm>
            <a:off x="157302" y="764151"/>
            <a:ext cx="11943543" cy="5947782"/>
          </a:xfrm>
          <a:prstGeom prst="rect">
            <a:avLst/>
          </a:prstGeom>
        </p:spPr>
        <p:txBody>
          <a:bodyPr wrap="square">
            <a:spAutoFit/>
          </a:bodyPr>
          <a:lstStyle/>
          <a:p>
            <a:pPr algn="just">
              <a:spcAft>
                <a:spcPts val="600"/>
              </a:spcAft>
              <a:tabLst>
                <a:tab pos="5738813" algn="l"/>
              </a:tabLst>
              <a:defRPr/>
            </a:pPr>
            <a:r>
              <a:rPr lang="en-US" sz="2400" b="1" dirty="0">
                <a:solidFill>
                  <a:srgbClr val="5F2987"/>
                </a:solidFill>
                <a:effectLst>
                  <a:outerShdw blurRad="38100" dist="38100" dir="2700000" algn="tl">
                    <a:srgbClr val="C0C0C0"/>
                  </a:outerShdw>
                </a:effectLst>
                <a:latin typeface="Calibri" pitchFamily="34" charset="0"/>
              </a:rPr>
              <a:t>The Accelerator Physics landscape in the Orsay Valley</a:t>
            </a:r>
          </a:p>
          <a:p>
            <a:pPr marL="200025" indent="-200025" algn="just">
              <a:spcAft>
                <a:spcPts val="600"/>
              </a:spcAft>
              <a:buFont typeface="Arial" panose="020B0604020202020204" pitchFamily="34" charset="0"/>
              <a:buChar char="•"/>
              <a:tabLst>
                <a:tab pos="5738813" algn="l"/>
              </a:tabLst>
              <a:defRPr/>
            </a:pPr>
            <a:r>
              <a:rPr lang="en-US" b="1" dirty="0">
                <a:effectLst>
                  <a:outerShdw blurRad="38100" dist="38100" dir="2700000" algn="tl">
                    <a:srgbClr val="C0C0C0"/>
                  </a:outerShdw>
                </a:effectLst>
                <a:latin typeface="Calibri" pitchFamily="34" charset="0"/>
              </a:rPr>
              <a:t>Accelerator Physics and Engineering in mainly 2 laboratories,</a:t>
            </a:r>
            <a:r>
              <a:rPr lang="en-US" b="1" dirty="0">
                <a:solidFill>
                  <a:srgbClr val="0000FF"/>
                </a:solidFill>
                <a:effectLst>
                  <a:outerShdw blurRad="38100" dist="38100" dir="2700000" algn="tl">
                    <a:srgbClr val="C0C0C0"/>
                  </a:outerShdw>
                </a:effectLst>
                <a:latin typeface="Calibri" pitchFamily="34" charset="0"/>
              </a:rPr>
              <a:t> LAL and IPNO, </a:t>
            </a:r>
            <a:r>
              <a:rPr lang="en-US" b="1" dirty="0">
                <a:effectLst>
                  <a:outerShdw blurRad="38100" dist="38100" dir="2700000" algn="tl">
                    <a:srgbClr val="C0C0C0"/>
                  </a:outerShdw>
                </a:effectLst>
                <a:latin typeface="Calibri" pitchFamily="34" charset="0"/>
              </a:rPr>
              <a:t>but also some</a:t>
            </a:r>
            <a:r>
              <a:rPr lang="en-US" b="1" dirty="0">
                <a:solidFill>
                  <a:srgbClr val="0000FF"/>
                </a:solidFill>
                <a:effectLst>
                  <a:outerShdw blurRad="38100" dist="38100" dir="2700000" algn="tl">
                    <a:srgbClr val="C0C0C0"/>
                  </a:outerShdw>
                </a:effectLst>
                <a:latin typeface="Calibri" pitchFamily="34" charset="0"/>
              </a:rPr>
              <a:t> specific expertise in </a:t>
            </a:r>
            <a:r>
              <a:rPr lang="en-US" b="1" dirty="0" smtClean="0">
                <a:solidFill>
                  <a:srgbClr val="0000FF"/>
                </a:solidFill>
                <a:effectLst>
                  <a:outerShdw blurRad="38100" dist="38100" dir="2700000" algn="tl">
                    <a:srgbClr val="C0C0C0"/>
                  </a:outerShdw>
                </a:effectLst>
                <a:latin typeface="Calibri" pitchFamily="34" charset="0"/>
              </a:rPr>
              <a:t>CSNSM</a:t>
            </a:r>
            <a:endParaRPr lang="en-US" b="1" dirty="0" smtClean="0">
              <a:effectLst>
                <a:outerShdw blurRad="38100" dist="38100" dir="2700000" algn="tl">
                  <a:srgbClr val="C0C0C0"/>
                </a:outerShdw>
              </a:effectLst>
              <a:latin typeface="Calibri" pitchFamily="34" charset="0"/>
            </a:endParaRPr>
          </a:p>
          <a:p>
            <a:pPr marL="200025" indent="-200025"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6 </a:t>
            </a:r>
            <a:r>
              <a:rPr lang="en-US" b="1" dirty="0">
                <a:solidFill>
                  <a:srgbClr val="0000FF"/>
                </a:solidFill>
                <a:effectLst>
                  <a:outerShdw blurRad="38100" dist="38100" dir="2700000" algn="tl">
                    <a:srgbClr val="C0C0C0"/>
                  </a:outerShdw>
                </a:effectLst>
                <a:latin typeface="Calibri" pitchFamily="34" charset="0"/>
              </a:rPr>
              <a:t>area of research activities </a:t>
            </a:r>
            <a:r>
              <a:rPr lang="en-US" b="1" dirty="0">
                <a:effectLst>
                  <a:outerShdw blurRad="38100" dist="38100" dir="2700000" algn="tl">
                    <a:srgbClr val="C0C0C0"/>
                  </a:outerShdw>
                </a:effectLst>
                <a:latin typeface="Calibri" pitchFamily="34" charset="0"/>
              </a:rPr>
              <a:t>in the field of Accelerator Physics with high international </a:t>
            </a:r>
            <a:r>
              <a:rPr lang="en-US" b="1" dirty="0" smtClean="0">
                <a:effectLst>
                  <a:outerShdw blurRad="38100" dist="38100" dir="2700000" algn="tl">
                    <a:srgbClr val="C0C0C0"/>
                  </a:outerShdw>
                </a:effectLst>
                <a:latin typeface="Calibri" pitchFamily="34" charset="0"/>
              </a:rPr>
              <a:t>visibility</a:t>
            </a:r>
          </a:p>
          <a:p>
            <a:pPr marL="447675" lvl="1" indent="-200025">
              <a:spcBef>
                <a:spcPts val="300"/>
              </a:spcBef>
              <a:buFont typeface="Wingdings" pitchFamily="2" charset="2"/>
              <a:buChar char="Ø"/>
            </a:pPr>
            <a:r>
              <a:rPr lang="en-US" b="1" dirty="0" smtClean="0">
                <a:latin typeface="Calibri" pitchFamily="34" charset="0"/>
                <a:cs typeface="Calibri" pitchFamily="34" charset="0"/>
              </a:rPr>
              <a:t> Beam </a:t>
            </a:r>
            <a:r>
              <a:rPr lang="en-US" b="1" dirty="0">
                <a:latin typeface="Calibri" pitchFamily="34" charset="0"/>
                <a:cs typeface="Calibri" pitchFamily="34" charset="0"/>
              </a:rPr>
              <a:t>physics and </a:t>
            </a:r>
            <a:r>
              <a:rPr lang="en-US" b="1" dirty="0" smtClean="0">
                <a:latin typeface="Calibri" pitchFamily="34" charset="0"/>
                <a:cs typeface="Calibri" pitchFamily="34" charset="0"/>
              </a:rPr>
              <a:t>instrumentation</a:t>
            </a:r>
          </a:p>
          <a:p>
            <a:pPr marL="447675" lvl="1" indent="-200025">
              <a:spcAft>
                <a:spcPts val="300"/>
              </a:spcAft>
            </a:pPr>
            <a:r>
              <a:rPr lang="en-US" sz="1600" i="1" dirty="0" smtClean="0">
                <a:latin typeface="Calibri" pitchFamily="34" charset="0"/>
                <a:cs typeface="Calibri" pitchFamily="34" charset="0"/>
              </a:rPr>
              <a:t>Accelerator design and simulations, beam dynamics, beam monitoring and control, beam instrumentation, high power beams, </a:t>
            </a:r>
            <a:r>
              <a:rPr lang="en-US" sz="1600" i="1" dirty="0" err="1" smtClean="0">
                <a:latin typeface="Calibri" pitchFamily="34" charset="0"/>
                <a:cs typeface="Calibri" pitchFamily="34" charset="0"/>
              </a:rPr>
              <a:t>nano</a:t>
            </a:r>
            <a:r>
              <a:rPr lang="en-US" sz="1600" i="1" dirty="0" smtClean="0">
                <a:latin typeface="Calibri" pitchFamily="34" charset="0"/>
                <a:cs typeface="Calibri" pitchFamily="34" charset="0"/>
              </a:rPr>
              <a:t>-beams</a:t>
            </a:r>
            <a:endParaRPr lang="en-US" sz="1600" i="1" dirty="0">
              <a:latin typeface="Calibri" pitchFamily="34" charset="0"/>
              <a:cs typeface="Calibri" pitchFamily="34" charset="0"/>
            </a:endParaRPr>
          </a:p>
          <a:p>
            <a:pPr marL="447675" lvl="1" indent="-200025">
              <a:spcBef>
                <a:spcPts val="300"/>
              </a:spcBef>
              <a:buFont typeface="Wingdings" pitchFamily="2" charset="2"/>
              <a:buChar char="Ø"/>
            </a:pPr>
            <a:r>
              <a:rPr lang="en-US" b="1" dirty="0">
                <a:latin typeface="Calibri" pitchFamily="34" charset="0"/>
                <a:cs typeface="Calibri" pitchFamily="34" charset="0"/>
              </a:rPr>
              <a:t> Superconducting and conventional RF </a:t>
            </a:r>
            <a:r>
              <a:rPr lang="en-US" b="1" dirty="0" smtClean="0">
                <a:latin typeface="Calibri" pitchFamily="34" charset="0"/>
                <a:cs typeface="Calibri" pitchFamily="34" charset="0"/>
              </a:rPr>
              <a:t>acceleration</a:t>
            </a:r>
          </a:p>
          <a:p>
            <a:pPr marL="447675" lvl="1" indent="-200025">
              <a:spcAft>
                <a:spcPts val="300"/>
              </a:spcAft>
            </a:pPr>
            <a:r>
              <a:rPr lang="en-US" sz="1600" i="1" dirty="0" smtClean="0">
                <a:latin typeface="Calibri" pitchFamily="34" charset="0"/>
                <a:cs typeface="Calibri" pitchFamily="34" charset="0"/>
              </a:rPr>
              <a:t>Conventional and superconducting RF structure design and operation,  RF sources, new SRF concept and material </a:t>
            </a:r>
            <a:endParaRPr lang="en-US" sz="1600" b="1" dirty="0">
              <a:latin typeface="Calibri" pitchFamily="34" charset="0"/>
              <a:cs typeface="Calibri" pitchFamily="34" charset="0"/>
            </a:endParaRPr>
          </a:p>
          <a:p>
            <a:pPr marL="447675" lvl="1" indent="-200025">
              <a:spcBef>
                <a:spcPts val="300"/>
              </a:spcBef>
              <a:buFont typeface="Wingdings" pitchFamily="2" charset="2"/>
              <a:buChar char="Ø"/>
            </a:pPr>
            <a:r>
              <a:rPr lang="en-US" b="1" dirty="0">
                <a:latin typeface="Calibri" pitchFamily="34" charset="0"/>
                <a:cs typeface="Calibri" pitchFamily="34" charset="0"/>
              </a:rPr>
              <a:t> Laser-plasma </a:t>
            </a:r>
            <a:r>
              <a:rPr lang="en-US" b="1" dirty="0" smtClean="0">
                <a:latin typeface="Calibri" pitchFamily="34" charset="0"/>
                <a:cs typeface="Calibri" pitchFamily="34" charset="0"/>
              </a:rPr>
              <a:t>acceleration</a:t>
            </a:r>
          </a:p>
          <a:p>
            <a:pPr marL="447675" lvl="1" indent="-200025">
              <a:spcAft>
                <a:spcPts val="300"/>
              </a:spcAft>
            </a:pPr>
            <a:r>
              <a:rPr lang="en-US" sz="1600" i="1" dirty="0" smtClean="0">
                <a:latin typeface="Calibri" pitchFamily="34" charset="0"/>
                <a:cs typeface="Calibri" pitchFamily="34" charset="0"/>
              </a:rPr>
              <a:t>High power laser, </a:t>
            </a:r>
            <a:r>
              <a:rPr lang="en-US" sz="1600" i="1" dirty="0" err="1" smtClean="0">
                <a:latin typeface="Calibri" pitchFamily="34" charset="0"/>
                <a:cs typeface="Calibri" pitchFamily="34" charset="0"/>
              </a:rPr>
              <a:t>photoinjectors</a:t>
            </a:r>
            <a:r>
              <a:rPr lang="en-US" sz="1600" i="1" dirty="0" smtClean="0">
                <a:latin typeface="Calibri" pitchFamily="34" charset="0"/>
                <a:cs typeface="Calibri" pitchFamily="34" charset="0"/>
              </a:rPr>
              <a:t>, ultra-short beams, diagnostics, external injection</a:t>
            </a:r>
            <a:endParaRPr lang="en-US" sz="1600" b="1" dirty="0">
              <a:latin typeface="Calibri" pitchFamily="34" charset="0"/>
              <a:cs typeface="Calibri" pitchFamily="34" charset="0"/>
            </a:endParaRPr>
          </a:p>
          <a:p>
            <a:pPr marL="447675" lvl="1" indent="-200025">
              <a:spcBef>
                <a:spcPts val="300"/>
              </a:spcBef>
              <a:buFont typeface="Wingdings" pitchFamily="2" charset="2"/>
              <a:buChar char="Ø"/>
            </a:pPr>
            <a:r>
              <a:rPr lang="en-US" b="1" dirty="0" smtClean="0">
                <a:latin typeface="Calibri" pitchFamily="34" charset="0"/>
                <a:cs typeface="Calibri" pitchFamily="34" charset="0"/>
              </a:rPr>
              <a:t> Laser – electrons interaction</a:t>
            </a:r>
          </a:p>
          <a:p>
            <a:pPr marL="247650" lvl="1">
              <a:spcAft>
                <a:spcPts val="300"/>
              </a:spcAft>
            </a:pPr>
            <a:r>
              <a:rPr lang="en-US" sz="1600" i="1" dirty="0" smtClean="0">
                <a:latin typeface="Calibri" pitchFamily="34" charset="0"/>
                <a:cs typeface="Calibri" pitchFamily="34" charset="0"/>
              </a:rPr>
              <a:t>Compton sources for X-</a:t>
            </a:r>
            <a:r>
              <a:rPr lang="en-US" sz="1600" i="1" dirty="0" smtClean="0">
                <a:latin typeface="Symbol" panose="05050102010706020507" pitchFamily="18" charset="2"/>
                <a:cs typeface="Calibri" pitchFamily="34" charset="0"/>
              </a:rPr>
              <a:t>g</a:t>
            </a:r>
            <a:r>
              <a:rPr lang="en-US" sz="1600" i="1" dirty="0" smtClean="0">
                <a:latin typeface="Calibri" pitchFamily="34" charset="0"/>
                <a:cs typeface="Calibri" pitchFamily="34" charset="0"/>
              </a:rPr>
              <a:t> ray production, optics, </a:t>
            </a:r>
            <a:endParaRPr lang="en-US" sz="1600" b="1" dirty="0" smtClean="0">
              <a:latin typeface="Calibri" pitchFamily="34" charset="0"/>
              <a:cs typeface="Calibri" pitchFamily="34" charset="0"/>
            </a:endParaRPr>
          </a:p>
          <a:p>
            <a:pPr marL="447675" lvl="1" indent="-200025">
              <a:spcBef>
                <a:spcPts val="300"/>
              </a:spcBef>
              <a:buFont typeface="Wingdings" pitchFamily="2" charset="2"/>
              <a:buChar char="Ø"/>
            </a:pPr>
            <a:r>
              <a:rPr lang="en-US" b="1" dirty="0" smtClean="0">
                <a:latin typeface="Calibri" pitchFamily="34" charset="0"/>
                <a:cs typeface="Calibri" pitchFamily="34" charset="0"/>
              </a:rPr>
              <a:t>Radioactive ion beams production</a:t>
            </a:r>
            <a:endParaRPr lang="en-US" b="1" dirty="0">
              <a:latin typeface="Calibri" pitchFamily="34" charset="0"/>
              <a:cs typeface="Calibri" pitchFamily="34" charset="0"/>
            </a:endParaRPr>
          </a:p>
          <a:p>
            <a:pPr marL="247650" lvl="1">
              <a:spcAft>
                <a:spcPts val="300"/>
              </a:spcAft>
            </a:pPr>
            <a:r>
              <a:rPr lang="en-US" sz="1600" i="1" dirty="0" smtClean="0">
                <a:latin typeface="Calibri" pitchFamily="34" charset="0"/>
                <a:cs typeface="Calibri" pitchFamily="34" charset="0"/>
              </a:rPr>
              <a:t>Ion-source physics and technology, </a:t>
            </a:r>
            <a:r>
              <a:rPr lang="en-US" sz="1600" i="1" dirty="0" err="1" smtClean="0">
                <a:latin typeface="Calibri" pitchFamily="34" charset="0"/>
                <a:cs typeface="Calibri" pitchFamily="34" charset="0"/>
              </a:rPr>
              <a:t>UCx</a:t>
            </a:r>
            <a:r>
              <a:rPr lang="en-US" sz="1600" i="1" dirty="0" smtClean="0">
                <a:latin typeface="Calibri" pitchFamily="34" charset="0"/>
                <a:cs typeface="Calibri" pitchFamily="34" charset="0"/>
              </a:rPr>
              <a:t> target developments,   </a:t>
            </a:r>
            <a:endParaRPr lang="en-US" sz="1600" b="1" dirty="0">
              <a:latin typeface="Calibri" pitchFamily="34" charset="0"/>
              <a:cs typeface="Calibri" pitchFamily="34" charset="0"/>
            </a:endParaRPr>
          </a:p>
          <a:p>
            <a:pPr marL="447675" lvl="1" indent="-200025">
              <a:spcBef>
                <a:spcPts val="300"/>
              </a:spcBef>
              <a:buFont typeface="Wingdings" pitchFamily="2" charset="2"/>
              <a:buChar char="Ø"/>
            </a:pPr>
            <a:r>
              <a:rPr lang="en-US" b="1" dirty="0">
                <a:latin typeface="Calibri" pitchFamily="34" charset="0"/>
                <a:cs typeface="Calibri" pitchFamily="34" charset="0"/>
              </a:rPr>
              <a:t>Physics of vacuum and surfaces </a:t>
            </a:r>
            <a:r>
              <a:rPr lang="en-US" b="1" i="1" dirty="0">
                <a:latin typeface="Calibri" pitchFamily="34" charset="0"/>
                <a:cs typeface="Calibri" pitchFamily="34" charset="0"/>
              </a:rPr>
              <a:t>(a nascent </a:t>
            </a:r>
            <a:r>
              <a:rPr lang="en-US" b="1" i="1" dirty="0" smtClean="0">
                <a:latin typeface="Calibri" pitchFamily="34" charset="0"/>
                <a:cs typeface="Calibri" pitchFamily="34" charset="0"/>
              </a:rPr>
              <a:t>thematic)</a:t>
            </a:r>
            <a:endParaRPr lang="en-US" b="1" i="1" dirty="0">
              <a:latin typeface="Calibri" pitchFamily="34" charset="0"/>
              <a:cs typeface="Calibri" pitchFamily="34" charset="0"/>
            </a:endParaRPr>
          </a:p>
          <a:p>
            <a:pPr marL="247650" lvl="1">
              <a:spcAft>
                <a:spcPts val="300"/>
              </a:spcAft>
            </a:pPr>
            <a:r>
              <a:rPr lang="en-US" sz="1600" i="1" dirty="0" smtClean="0">
                <a:latin typeface="Calibri" pitchFamily="34" charset="0"/>
                <a:cs typeface="Calibri" pitchFamily="34" charset="0"/>
              </a:rPr>
              <a:t> Vacuum physics, thin films/layers in accelerator application (anti-</a:t>
            </a:r>
            <a:r>
              <a:rPr lang="en-US" sz="1600" i="1" dirty="0" err="1" smtClean="0">
                <a:latin typeface="Calibri" pitchFamily="34" charset="0"/>
                <a:cs typeface="Calibri" pitchFamily="34" charset="0"/>
              </a:rPr>
              <a:t>multipacting</a:t>
            </a:r>
            <a:r>
              <a:rPr lang="en-US" sz="1600" i="1" dirty="0" smtClean="0">
                <a:latin typeface="Calibri" pitchFamily="34" charset="0"/>
                <a:cs typeface="Calibri" pitchFamily="34" charset="0"/>
              </a:rPr>
              <a:t>, SRF,…), photocathodes,…</a:t>
            </a:r>
            <a:endParaRPr lang="en-US" sz="1600" b="1" i="1" dirty="0">
              <a:latin typeface="Calibri" pitchFamily="34" charset="0"/>
              <a:cs typeface="Calibri" pitchFamily="34" charset="0"/>
            </a:endParaRPr>
          </a:p>
          <a:p>
            <a:pPr marL="200025" lvl="1" indent="-200025">
              <a:spcAft>
                <a:spcPts val="300"/>
              </a:spcAft>
            </a:pPr>
            <a:endParaRPr lang="en-US" sz="1000" b="1" dirty="0" smtClean="0">
              <a:effectLst>
                <a:outerShdw blurRad="38100" dist="38100" dir="2700000" algn="tl">
                  <a:srgbClr val="C0C0C0"/>
                </a:outerShdw>
              </a:effectLst>
              <a:latin typeface="Calibri" pitchFamily="34" charset="0"/>
            </a:endParaRPr>
          </a:p>
          <a:p>
            <a:pPr marL="200025" indent="-200025" algn="just">
              <a:spcAft>
                <a:spcPts val="3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 </a:t>
            </a:r>
            <a:r>
              <a:rPr lang="en-US" b="1" dirty="0">
                <a:effectLst>
                  <a:outerShdw blurRad="38100" dist="38100" dir="2700000" algn="tl">
                    <a:srgbClr val="C0C0C0"/>
                  </a:outerShdw>
                </a:effectLst>
                <a:latin typeface="Calibri" pitchFamily="34" charset="0"/>
              </a:rPr>
              <a:t>Many accelerators projects of </a:t>
            </a:r>
            <a:r>
              <a:rPr lang="en-US" b="1" dirty="0">
                <a:solidFill>
                  <a:srgbClr val="0000FF"/>
                </a:solidFill>
                <a:effectLst>
                  <a:outerShdw blurRad="38100" dist="38100" dir="2700000" algn="tl">
                    <a:srgbClr val="C0C0C0"/>
                  </a:outerShdw>
                </a:effectLst>
                <a:latin typeface="Calibri" pitchFamily="34" charset="0"/>
              </a:rPr>
              <a:t>various sizes </a:t>
            </a:r>
            <a:r>
              <a:rPr lang="en-US" b="1" dirty="0">
                <a:effectLst>
                  <a:outerShdw blurRad="38100" dist="38100" dir="2700000" algn="tl">
                    <a:srgbClr val="C0C0C0"/>
                  </a:outerShdw>
                </a:effectLst>
                <a:latin typeface="Calibri" pitchFamily="34" charset="0"/>
              </a:rPr>
              <a:t>(budget, allocated FTEs) </a:t>
            </a:r>
            <a:r>
              <a:rPr lang="en-US" b="1" dirty="0">
                <a:solidFill>
                  <a:srgbClr val="0000FF"/>
                </a:solidFill>
                <a:effectLst>
                  <a:outerShdw blurRad="38100" dist="38100" dir="2700000" algn="tl">
                    <a:srgbClr val="C0C0C0"/>
                  </a:outerShdw>
                </a:effectLst>
                <a:latin typeface="Calibri" pitchFamily="34" charset="0"/>
              </a:rPr>
              <a:t>but also framework </a:t>
            </a:r>
            <a:r>
              <a:rPr lang="en-US" b="1" dirty="0">
                <a:effectLst>
                  <a:outerShdw blurRad="38100" dist="38100" dir="2700000" algn="tl">
                    <a:srgbClr val="C0C0C0"/>
                  </a:outerShdw>
                </a:effectLst>
                <a:latin typeface="Calibri" pitchFamily="34" charset="0"/>
              </a:rPr>
              <a:t>(from local to international)</a:t>
            </a:r>
          </a:p>
          <a:p>
            <a:pPr marL="200025" indent="-200025" algn="just">
              <a:spcAft>
                <a:spcPts val="3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 </a:t>
            </a:r>
            <a:r>
              <a:rPr lang="en-US" b="1" dirty="0">
                <a:effectLst>
                  <a:outerShdw blurRad="38100" dist="38100" dir="2700000" algn="tl">
                    <a:srgbClr val="C0C0C0"/>
                  </a:outerShdw>
                </a:effectLst>
                <a:latin typeface="Calibri" pitchFamily="34" charset="0"/>
              </a:rPr>
              <a:t>Strengthened by </a:t>
            </a:r>
            <a:r>
              <a:rPr lang="en-US" b="1" dirty="0" smtClean="0">
                <a:solidFill>
                  <a:srgbClr val="0000FF"/>
                </a:solidFill>
                <a:effectLst>
                  <a:outerShdw blurRad="38100" dist="38100" dir="2700000" algn="tl">
                    <a:srgbClr val="C0C0C0"/>
                  </a:outerShdw>
                </a:effectLst>
                <a:latin typeface="Calibri" pitchFamily="34" charset="0"/>
              </a:rPr>
              <a:t>world-class technological </a:t>
            </a:r>
            <a:r>
              <a:rPr lang="en-US" b="1" dirty="0">
                <a:solidFill>
                  <a:srgbClr val="0000FF"/>
                </a:solidFill>
                <a:effectLst>
                  <a:outerShdw blurRad="38100" dist="38100" dir="2700000" algn="tl">
                    <a:srgbClr val="C0C0C0"/>
                  </a:outerShdw>
                </a:effectLst>
                <a:latin typeface="Calibri" pitchFamily="34" charset="0"/>
              </a:rPr>
              <a:t>platforms </a:t>
            </a:r>
            <a:r>
              <a:rPr lang="en-US" b="1" dirty="0">
                <a:effectLst>
                  <a:outerShdw blurRad="38100" dist="38100" dir="2700000" algn="tl">
                    <a:srgbClr val="C0C0C0"/>
                  </a:outerShdw>
                </a:effectLst>
                <a:latin typeface="Calibri" pitchFamily="34" charset="0"/>
              </a:rPr>
              <a:t>providing easy access to high tech equipment</a:t>
            </a:r>
          </a:p>
          <a:p>
            <a:pPr marL="200025" indent="-200025" algn="just">
              <a:spcAft>
                <a:spcPts val="3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 </a:t>
            </a:r>
            <a:r>
              <a:rPr lang="en-US" b="1" dirty="0">
                <a:effectLst>
                  <a:outerShdw blurRad="38100" dist="38100" dir="2700000" algn="tl">
                    <a:srgbClr val="C0C0C0"/>
                  </a:outerShdw>
                </a:effectLst>
                <a:latin typeface="Calibri" pitchFamily="34" charset="0"/>
              </a:rPr>
              <a:t>Construction and operation of </a:t>
            </a:r>
            <a:r>
              <a:rPr lang="en-US" b="1" dirty="0">
                <a:solidFill>
                  <a:srgbClr val="0000FF"/>
                </a:solidFill>
                <a:effectLst>
                  <a:outerShdw blurRad="38100" dist="38100" dir="2700000" algn="tl">
                    <a:srgbClr val="C0C0C0"/>
                  </a:outerShdw>
                </a:effectLst>
                <a:latin typeface="Calibri" pitchFamily="34" charset="0"/>
              </a:rPr>
              <a:t>local accelerators </a:t>
            </a:r>
          </a:p>
        </p:txBody>
      </p:sp>
      <p:pic>
        <p:nvPicPr>
          <p:cNvPr id="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5448" y="621723"/>
            <a:ext cx="977069" cy="5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e 15"/>
          <p:cNvGrpSpPr>
            <a:grpSpLocks/>
          </p:cNvGrpSpPr>
          <p:nvPr/>
        </p:nvGrpSpPr>
        <p:grpSpPr bwMode="auto">
          <a:xfrm>
            <a:off x="9756634" y="631316"/>
            <a:ext cx="1089241" cy="578074"/>
            <a:chOff x="6228184" y="1162694"/>
            <a:chExt cx="1512168" cy="818572"/>
          </a:xfrm>
        </p:grpSpPr>
        <p:sp>
          <p:nvSpPr>
            <p:cNvPr id="17" name="Rectangle 16"/>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8" name="Image 5" descr="IPN_gif64trans_L200px.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91789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smtClean="0"/>
              <a:t>R&amp;D on Radioactive Ion </a:t>
            </a:r>
            <a:r>
              <a:rPr lang="fr-FR" dirty="0" err="1" smtClean="0"/>
              <a:t>Beams</a:t>
            </a:r>
            <a:r>
              <a:rPr lang="fr-FR" dirty="0" smtClean="0"/>
              <a:t> production</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20</a:t>
            </a:fld>
            <a:r>
              <a:rPr lang="fr-FR" dirty="0" smtClean="0"/>
              <a:t> -</a:t>
            </a:r>
            <a:endParaRPr lang="fr-FR" dirty="0"/>
          </a:p>
        </p:txBody>
      </p:sp>
      <p:sp>
        <p:nvSpPr>
          <p:cNvPr id="7" name="Rectangle 6"/>
          <p:cNvSpPr/>
          <p:nvPr/>
        </p:nvSpPr>
        <p:spPr>
          <a:xfrm>
            <a:off x="97655" y="826202"/>
            <a:ext cx="6782539" cy="2169825"/>
          </a:xfrm>
          <a:prstGeom prst="rect">
            <a:avLst/>
          </a:prstGeom>
        </p:spPr>
        <p:txBody>
          <a:bodyPr wrap="square">
            <a:spAutoFit/>
          </a:bodyPr>
          <a:lstStyle/>
          <a:p>
            <a:pPr algn="just">
              <a:spcAft>
                <a:spcPts val="600"/>
              </a:spcAft>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Scientific Objective</a:t>
            </a:r>
          </a:p>
          <a:p>
            <a:r>
              <a:rPr lang="en-US" dirty="0" smtClean="0"/>
              <a:t>   </a:t>
            </a:r>
            <a:r>
              <a:rPr lang="en-US" b="1" dirty="0" smtClean="0"/>
              <a:t>Production of radioactive ion beams (RIB) of interest for nuclear physicists. The research activities has 4 topics:</a:t>
            </a:r>
          </a:p>
          <a:p>
            <a:pPr marL="285750" indent="-285750">
              <a:buFont typeface="Arial" panose="020B0604020202020204" pitchFamily="34" charset="0"/>
              <a:buChar char="•"/>
            </a:pPr>
            <a:r>
              <a:rPr lang="en-US" dirty="0" smtClean="0"/>
              <a:t>To </a:t>
            </a:r>
            <a:r>
              <a:rPr lang="en-US" dirty="0"/>
              <a:t>develop new beams @ ALTO</a:t>
            </a:r>
          </a:p>
          <a:p>
            <a:pPr marL="285750" indent="-285750">
              <a:buFont typeface="Arial" panose="020B0604020202020204" pitchFamily="34" charset="0"/>
              <a:buChar char="•"/>
            </a:pPr>
            <a:r>
              <a:rPr lang="en-US" dirty="0"/>
              <a:t>To increase RIB productions </a:t>
            </a:r>
          </a:p>
          <a:p>
            <a:pPr marL="285750" indent="-285750">
              <a:buFont typeface="Arial" panose="020B0604020202020204" pitchFamily="34" charset="0"/>
              <a:buChar char="•"/>
            </a:pPr>
            <a:r>
              <a:rPr lang="en-US" dirty="0"/>
              <a:t>To enhance beam purification</a:t>
            </a:r>
          </a:p>
          <a:p>
            <a:pPr marL="285750" indent="-285750">
              <a:buFont typeface="Arial" panose="020B0604020202020204" pitchFamily="34" charset="0"/>
              <a:buChar char="•"/>
            </a:pPr>
            <a:r>
              <a:rPr lang="en-US" dirty="0"/>
              <a:t>To increase reliability of the target-ion source </a:t>
            </a:r>
            <a:r>
              <a:rPr lang="en-US" dirty="0" smtClean="0"/>
              <a:t>system</a:t>
            </a:r>
            <a:endParaRPr lang="en-US" dirty="0"/>
          </a:p>
        </p:txBody>
      </p:sp>
      <p:sp>
        <p:nvSpPr>
          <p:cNvPr id="11" name="Rectangle 10"/>
          <p:cNvSpPr/>
          <p:nvPr/>
        </p:nvSpPr>
        <p:spPr>
          <a:xfrm>
            <a:off x="66577" y="2959334"/>
            <a:ext cx="6991165" cy="584775"/>
          </a:xfrm>
          <a:prstGeom prst="rect">
            <a:avLst/>
          </a:prstGeom>
        </p:spPr>
        <p:txBody>
          <a:bodyPr wrap="square">
            <a:spAutoFit/>
          </a:bodyPr>
          <a:lstStyle/>
          <a:p>
            <a:pPr marL="285750" indent="-285750">
              <a:buFont typeface="Wingdings" panose="05000000000000000000" pitchFamily="2" charset="2"/>
              <a:buChar char="Ø"/>
            </a:pPr>
            <a:r>
              <a:rPr lang="en-US" sz="1600" dirty="0" smtClean="0">
                <a:solidFill>
                  <a:srgbClr val="7030A0"/>
                </a:solidFill>
              </a:rPr>
              <a:t>The </a:t>
            </a:r>
            <a:r>
              <a:rPr lang="en-US" sz="1600" dirty="0">
                <a:solidFill>
                  <a:srgbClr val="7030A0"/>
                </a:solidFill>
              </a:rPr>
              <a:t>variety of the physics program at ALTO strongly depends on RIB availability, intensity and </a:t>
            </a:r>
            <a:r>
              <a:rPr lang="en-US" sz="1600" dirty="0" smtClean="0">
                <a:solidFill>
                  <a:srgbClr val="7030A0"/>
                </a:solidFill>
              </a:rPr>
              <a:t>purity i.e. on global target/ion source system performances</a:t>
            </a:r>
            <a:endParaRPr lang="en-US" sz="1600" dirty="0">
              <a:solidFill>
                <a:srgbClr val="7030A0"/>
              </a:solidFill>
            </a:endParaRPr>
          </a:p>
        </p:txBody>
      </p:sp>
      <p:grpSp>
        <p:nvGrpSpPr>
          <p:cNvPr id="12" name="Groupe 11"/>
          <p:cNvGrpSpPr/>
          <p:nvPr/>
        </p:nvGrpSpPr>
        <p:grpSpPr>
          <a:xfrm>
            <a:off x="7159923" y="911405"/>
            <a:ext cx="4813490" cy="2868271"/>
            <a:chOff x="3491880" y="3845457"/>
            <a:chExt cx="4813490" cy="2868271"/>
          </a:xfrm>
        </p:grpSpPr>
        <p:sp>
          <p:nvSpPr>
            <p:cNvPr id="13" name="Rectangle 12"/>
            <p:cNvSpPr/>
            <p:nvPr/>
          </p:nvSpPr>
          <p:spPr>
            <a:xfrm>
              <a:off x="5898826" y="3845457"/>
              <a:ext cx="2406544" cy="984885"/>
            </a:xfrm>
            <a:prstGeom prst="rect">
              <a:avLst/>
            </a:prstGeom>
            <a:ln w="15875" cmpd="sng">
              <a:solidFill>
                <a:schemeClr val="tx1"/>
              </a:solidFill>
            </a:ln>
          </p:spPr>
          <p:txBody>
            <a:bodyPr wrap="square">
              <a:spAutoFit/>
            </a:bodyPr>
            <a:lstStyle/>
            <a:p>
              <a:r>
                <a:rPr lang="en-US" sz="1600" b="1" dirty="0" smtClean="0"/>
                <a:t>Increase of yield:</a:t>
              </a:r>
            </a:p>
            <a:p>
              <a:r>
                <a:rPr lang="en-US" sz="1400" dirty="0" smtClean="0"/>
                <a:t>Increasing density with controlling porosity, </a:t>
              </a:r>
              <a:r>
                <a:rPr lang="en-US" sz="1400" dirty="0"/>
                <a:t>molecular </a:t>
              </a:r>
              <a:r>
                <a:rPr lang="en-US" sz="1400" dirty="0" smtClean="0"/>
                <a:t>beams, ionization efficiency</a:t>
              </a:r>
              <a:endParaRPr lang="en-US" sz="1400" dirty="0"/>
            </a:p>
          </p:txBody>
        </p:sp>
        <p:grpSp>
          <p:nvGrpSpPr>
            <p:cNvPr id="14" name="Groupe 13"/>
            <p:cNvGrpSpPr/>
            <p:nvPr/>
          </p:nvGrpSpPr>
          <p:grpSpPr>
            <a:xfrm>
              <a:off x="3491880" y="3933056"/>
              <a:ext cx="2042915" cy="1878638"/>
              <a:chOff x="3491880" y="4112979"/>
              <a:chExt cx="2042915" cy="1878638"/>
            </a:xfrm>
          </p:grpSpPr>
          <p:pic>
            <p:nvPicPr>
              <p:cNvPr id="20" name="Picture 303" descr="W-ionizer"/>
              <p:cNvPicPr>
                <a:picLocks noChangeAspect="1" noChangeArrowheads="1"/>
              </p:cNvPicPr>
              <p:nvPr/>
            </p:nvPicPr>
            <p:blipFill>
              <a:blip r:embed="rId2" cstate="print"/>
              <a:srcRect l="3543" t="12401" r="3543" b="2953"/>
              <a:stretch>
                <a:fillRect/>
              </a:stretch>
            </p:blipFill>
            <p:spPr bwMode="auto">
              <a:xfrm>
                <a:off x="3491880" y="4482311"/>
                <a:ext cx="2042915" cy="1509306"/>
              </a:xfrm>
              <a:prstGeom prst="rect">
                <a:avLst/>
              </a:prstGeom>
              <a:noFill/>
              <a:ln w="9525">
                <a:noFill/>
                <a:miter lim="800000"/>
                <a:headEnd/>
                <a:tailEnd/>
              </a:ln>
            </p:spPr>
          </p:pic>
          <p:sp>
            <p:nvSpPr>
              <p:cNvPr id="21" name="Rectangle 5"/>
              <p:cNvSpPr>
                <a:spLocks noChangeAspect="1" noChangeArrowheads="1"/>
              </p:cNvSpPr>
              <p:nvPr/>
            </p:nvSpPr>
            <p:spPr bwMode="auto">
              <a:xfrm>
                <a:off x="3562904" y="4112979"/>
                <a:ext cx="1851789" cy="369332"/>
              </a:xfrm>
              <a:prstGeom prst="rect">
                <a:avLst/>
              </a:prstGeom>
              <a:solidFill>
                <a:srgbClr val="FFFF00"/>
              </a:solidFill>
              <a:ln w="38100">
                <a:solidFill>
                  <a:srgbClr val="FF0000"/>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fr-FR" sz="1800" b="1" dirty="0" smtClean="0">
                    <a:solidFill>
                      <a:srgbClr val="FF0000"/>
                    </a:solidFill>
                    <a:latin typeface="Arial" pitchFamily="34" charset="0"/>
                  </a:rPr>
                  <a:t>Main </a:t>
                </a:r>
                <a:r>
                  <a:rPr lang="en-US" altLang="fr-FR" sz="1800" b="1" dirty="0">
                    <a:solidFill>
                      <a:srgbClr val="FF0000"/>
                    </a:solidFill>
                    <a:latin typeface="Arial" pitchFamily="34" charset="0"/>
                  </a:rPr>
                  <a:t>R&amp;D </a:t>
                </a:r>
                <a:r>
                  <a:rPr lang="en-US" altLang="fr-FR" sz="1800" b="1" dirty="0" smtClean="0">
                    <a:solidFill>
                      <a:srgbClr val="FF0000"/>
                    </a:solidFill>
                    <a:latin typeface="Arial" pitchFamily="34" charset="0"/>
                  </a:rPr>
                  <a:t>axes</a:t>
                </a:r>
                <a:endParaRPr lang="en-US" altLang="fr-FR" sz="1800" b="1" dirty="0">
                  <a:solidFill>
                    <a:srgbClr val="FF0000"/>
                  </a:solidFill>
                  <a:latin typeface="Arial" pitchFamily="34" charset="0"/>
                </a:endParaRPr>
              </a:p>
            </p:txBody>
          </p:sp>
        </p:grpSp>
        <p:sp>
          <p:nvSpPr>
            <p:cNvPr id="15" name="Rectangle 14"/>
            <p:cNvSpPr/>
            <p:nvPr/>
          </p:nvSpPr>
          <p:spPr>
            <a:xfrm>
              <a:off x="5898826" y="5116970"/>
              <a:ext cx="1880822" cy="769441"/>
            </a:xfrm>
            <a:prstGeom prst="rect">
              <a:avLst/>
            </a:prstGeom>
            <a:ln w="15875" cmpd="dbl">
              <a:solidFill>
                <a:schemeClr val="tx1"/>
              </a:solidFill>
            </a:ln>
          </p:spPr>
          <p:txBody>
            <a:bodyPr wrap="square">
              <a:spAutoFit/>
            </a:bodyPr>
            <a:lstStyle/>
            <a:p>
              <a:r>
                <a:rPr lang="en-US" sz="1600" b="1" dirty="0" smtClean="0"/>
                <a:t>Stability of release:</a:t>
              </a:r>
            </a:p>
            <a:p>
              <a:r>
                <a:rPr lang="en-US" sz="1400" dirty="0" smtClean="0"/>
                <a:t>Controlling microstructure</a:t>
              </a:r>
              <a:endParaRPr lang="fr-FR" sz="1400" dirty="0"/>
            </a:p>
          </p:txBody>
        </p:sp>
        <p:sp>
          <p:nvSpPr>
            <p:cNvPr id="16" name="Rectangle 15"/>
            <p:cNvSpPr>
              <a:spLocks/>
            </p:cNvSpPr>
            <p:nvPr/>
          </p:nvSpPr>
          <p:spPr>
            <a:xfrm>
              <a:off x="3491880" y="5944287"/>
              <a:ext cx="2307211" cy="769441"/>
            </a:xfrm>
            <a:prstGeom prst="rect">
              <a:avLst/>
            </a:prstGeom>
            <a:ln w="15875" cmpd="sng">
              <a:solidFill>
                <a:schemeClr val="tx1"/>
              </a:solidFill>
            </a:ln>
          </p:spPr>
          <p:txBody>
            <a:bodyPr wrap="square">
              <a:spAutoFit/>
            </a:bodyPr>
            <a:lstStyle/>
            <a:p>
              <a:r>
                <a:rPr lang="en-US" sz="1600" b="1" dirty="0" smtClean="0"/>
                <a:t>Purification from isobars</a:t>
              </a:r>
            </a:p>
            <a:p>
              <a:r>
                <a:rPr lang="en-US" sz="1400" dirty="0" smtClean="0"/>
                <a:t>Laser ionization </a:t>
              </a:r>
            </a:p>
            <a:p>
              <a:r>
                <a:rPr lang="en-US" sz="1400" dirty="0" smtClean="0"/>
                <a:t>Chemical purification</a:t>
              </a:r>
            </a:p>
          </p:txBody>
        </p:sp>
        <p:sp>
          <p:nvSpPr>
            <p:cNvPr id="17" name="Flèche droite 16"/>
            <p:cNvSpPr/>
            <p:nvPr/>
          </p:nvSpPr>
          <p:spPr>
            <a:xfrm rot="20094574">
              <a:off x="5418371" y="4302388"/>
              <a:ext cx="473408" cy="389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rot="5400000">
              <a:off x="4225337" y="5469765"/>
              <a:ext cx="576000" cy="389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droite 21"/>
            <p:cNvSpPr/>
            <p:nvPr/>
          </p:nvSpPr>
          <p:spPr>
            <a:xfrm rot="2328219">
              <a:off x="5418370" y="5034268"/>
              <a:ext cx="473408" cy="389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ZoneTexte 23"/>
          <p:cNvSpPr txBox="1"/>
          <p:nvPr/>
        </p:nvSpPr>
        <p:spPr>
          <a:xfrm>
            <a:off x="81736" y="3544109"/>
            <a:ext cx="7535305" cy="1738938"/>
          </a:xfrm>
          <a:prstGeom prst="rect">
            <a:avLst/>
          </a:prstGeom>
          <a:noFill/>
        </p:spPr>
        <p:txBody>
          <a:bodyPr wrap="square" rtlCol="0">
            <a:spAutoFit/>
          </a:bodyPr>
          <a:lstStyle/>
          <a:p>
            <a:pPr algn="just">
              <a:spcAft>
                <a:spcPts val="600"/>
              </a:spcAft>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Main achievements</a:t>
            </a:r>
            <a:endParaRPr lang="en-US" sz="2200" b="1" dirty="0">
              <a:solidFill>
                <a:srgbClr val="5F2987"/>
              </a:solidFill>
              <a:effectLst>
                <a:outerShdw blurRad="38100" dist="38100" dir="2700000" algn="tl">
                  <a:srgbClr val="C0C0C0"/>
                </a:outerShdw>
              </a:effectLst>
              <a:latin typeface="Calibri" pitchFamily="34" charset="0"/>
            </a:endParaRPr>
          </a:p>
          <a:p>
            <a:pPr marL="196850" indent="-196850">
              <a:buFont typeface="Arial" panose="020B0604020202020204" pitchFamily="34" charset="0"/>
              <a:buChar char="•"/>
            </a:pPr>
            <a:r>
              <a:rPr lang="en-US" sz="1600" dirty="0" smtClean="0"/>
              <a:t>Design </a:t>
            </a:r>
            <a:r>
              <a:rPr lang="en-US" sz="1600" dirty="0"/>
              <a:t>of a </a:t>
            </a:r>
            <a:r>
              <a:rPr lang="en-US" sz="1600" b="1" dirty="0"/>
              <a:t>new prototype </a:t>
            </a:r>
            <a:r>
              <a:rPr lang="en-US" sz="1600" dirty="0"/>
              <a:t>of the FEBIAD-type IRENA ion </a:t>
            </a:r>
            <a:r>
              <a:rPr lang="en-US" sz="1600" dirty="0" smtClean="0"/>
              <a:t>source</a:t>
            </a:r>
          </a:p>
          <a:p>
            <a:pPr marL="196850" indent="-196850">
              <a:buFont typeface="Arial" panose="020B0604020202020204" pitchFamily="34" charset="0"/>
              <a:buChar char="•"/>
            </a:pPr>
            <a:r>
              <a:rPr lang="en-US" sz="1600" dirty="0" smtClean="0"/>
              <a:t>Design of </a:t>
            </a:r>
            <a:r>
              <a:rPr lang="en-US" sz="1600" b="1" dirty="0" smtClean="0"/>
              <a:t>new </a:t>
            </a:r>
            <a:r>
              <a:rPr lang="en-US" sz="1600" b="1" dirty="0" err="1" smtClean="0"/>
              <a:t>UCx</a:t>
            </a:r>
            <a:r>
              <a:rPr lang="en-US" sz="1600" b="1" dirty="0" smtClean="0"/>
              <a:t> material structure </a:t>
            </a:r>
            <a:r>
              <a:rPr lang="en-US" sz="1600" dirty="0" smtClean="0"/>
              <a:t>for ISOL Targets </a:t>
            </a:r>
          </a:p>
          <a:p>
            <a:pPr marL="196850" indent="-196850">
              <a:buFont typeface="Arial" panose="020B0604020202020204" pitchFamily="34" charset="0"/>
              <a:buChar char="•"/>
            </a:pPr>
            <a:r>
              <a:rPr lang="en-US" sz="1600" dirty="0" smtClean="0"/>
              <a:t>New </a:t>
            </a:r>
            <a:r>
              <a:rPr lang="en-US" sz="1600" b="1" dirty="0" smtClean="0"/>
              <a:t>mass marker system </a:t>
            </a:r>
            <a:r>
              <a:rPr lang="en-US" sz="1600" dirty="0" smtClean="0"/>
              <a:t>for ion sources operation and mass separator tuning</a:t>
            </a:r>
          </a:p>
          <a:p>
            <a:pPr marL="196850" indent="-196850">
              <a:buFont typeface="Arial" panose="020B0604020202020204" pitchFamily="34" charset="0"/>
              <a:buChar char="•"/>
            </a:pPr>
            <a:r>
              <a:rPr lang="en-US" sz="1600" dirty="0" smtClean="0"/>
              <a:t>Successful </a:t>
            </a:r>
            <a:r>
              <a:rPr lang="en-US" sz="1600" b="1" dirty="0" smtClean="0"/>
              <a:t>stable lanthanides beams production </a:t>
            </a:r>
            <a:r>
              <a:rPr lang="en-US" sz="1600" dirty="0" smtClean="0"/>
              <a:t>by fluorination process</a:t>
            </a:r>
          </a:p>
          <a:p>
            <a:pPr marL="196850" indent="-196850">
              <a:buFont typeface="Arial" panose="020B0604020202020204" pitchFamily="34" charset="0"/>
              <a:buChar char="•"/>
            </a:pPr>
            <a:r>
              <a:rPr lang="en-US" sz="1600" dirty="0" smtClean="0"/>
              <a:t>All requested beams are delivered  for ISOL experiments</a:t>
            </a:r>
            <a:endParaRPr lang="en-US" sz="1600" dirty="0"/>
          </a:p>
        </p:txBody>
      </p:sp>
      <p:sp>
        <p:nvSpPr>
          <p:cNvPr id="25" name="ZoneTexte 24"/>
          <p:cNvSpPr txBox="1"/>
          <p:nvPr/>
        </p:nvSpPr>
        <p:spPr>
          <a:xfrm>
            <a:off x="7057741" y="3918001"/>
            <a:ext cx="5116959" cy="2554545"/>
          </a:xfrm>
          <a:prstGeom prst="rect">
            <a:avLst/>
          </a:prstGeom>
          <a:noFill/>
        </p:spPr>
        <p:txBody>
          <a:bodyPr wrap="square" rtlCol="0">
            <a:spAutoFit/>
          </a:bodyPr>
          <a:lstStyle/>
          <a:p>
            <a:r>
              <a:rPr lang="en-US" sz="1600" b="1" dirty="0" smtClean="0">
                <a:solidFill>
                  <a:srgbClr val="7030A0"/>
                </a:solidFill>
              </a:rPr>
              <a:t>Collaborations :</a:t>
            </a:r>
            <a:r>
              <a:rPr lang="en-US" sz="1600" dirty="0" smtClean="0"/>
              <a:t> GANIL, CERN-ISOLDE, INFN-LNL, IFJ-PAN</a:t>
            </a:r>
          </a:p>
          <a:p>
            <a:r>
              <a:rPr lang="en-US" sz="1600" b="1" dirty="0">
                <a:solidFill>
                  <a:srgbClr val="7030A0"/>
                </a:solidFill>
              </a:rPr>
              <a:t>Human resources</a:t>
            </a:r>
            <a:r>
              <a:rPr lang="en-US" sz="1600" b="1" dirty="0" smtClean="0">
                <a:solidFill>
                  <a:srgbClr val="7030A0"/>
                </a:solidFill>
              </a:rPr>
              <a:t>: </a:t>
            </a:r>
            <a:r>
              <a:rPr lang="en-US" sz="1600" dirty="0" smtClean="0"/>
              <a:t>1 </a:t>
            </a:r>
            <a:r>
              <a:rPr lang="en-US" sz="1600" dirty="0"/>
              <a:t>research </a:t>
            </a:r>
            <a:r>
              <a:rPr lang="en-US" sz="1600" dirty="0" smtClean="0"/>
              <a:t>engineer, </a:t>
            </a:r>
            <a:r>
              <a:rPr lang="en-US" sz="1600" dirty="0"/>
              <a:t>1.5 </a:t>
            </a:r>
            <a:r>
              <a:rPr lang="en-US" sz="1600" dirty="0" smtClean="0"/>
              <a:t>post-docs (1 ENSAR2 and 0.5 IN2P3), </a:t>
            </a:r>
            <a:r>
              <a:rPr lang="en-US" sz="1600" dirty="0"/>
              <a:t>1 technician (0.3 </a:t>
            </a:r>
            <a:r>
              <a:rPr lang="en-US" sz="1600" dirty="0" smtClean="0"/>
              <a:t>FTE/year</a:t>
            </a:r>
            <a:r>
              <a:rPr lang="en-US" sz="1600" dirty="0"/>
              <a:t>)</a:t>
            </a:r>
          </a:p>
          <a:p>
            <a:r>
              <a:rPr lang="en-US" sz="1600" b="1" dirty="0">
                <a:solidFill>
                  <a:srgbClr val="7030A0"/>
                </a:solidFill>
              </a:rPr>
              <a:t>5 </a:t>
            </a:r>
            <a:r>
              <a:rPr lang="en-US" sz="1600" b="1" dirty="0" smtClean="0">
                <a:solidFill>
                  <a:srgbClr val="7030A0"/>
                </a:solidFill>
              </a:rPr>
              <a:t>year outlook: </a:t>
            </a:r>
          </a:p>
          <a:p>
            <a:pPr marL="285750" indent="-285750">
              <a:buFont typeface="Arial" panose="020B0604020202020204" pitchFamily="34" charset="0"/>
              <a:buChar char="•"/>
            </a:pPr>
            <a:r>
              <a:rPr lang="en-US" sz="1600" dirty="0"/>
              <a:t>New beams </a:t>
            </a:r>
            <a:r>
              <a:rPr lang="en-US" sz="1600" dirty="0" smtClean="0"/>
              <a:t>by Fusion-Evaporation process (ANR TULIP)</a:t>
            </a:r>
          </a:p>
          <a:p>
            <a:pPr marL="285750" indent="-285750">
              <a:buFont typeface="Arial" panose="020B0604020202020204" pitchFamily="34" charset="0"/>
              <a:buChar char="•"/>
            </a:pPr>
            <a:r>
              <a:rPr lang="en-US" sz="1600" dirty="0" smtClean="0"/>
              <a:t>Reoxydation of  irradiated </a:t>
            </a:r>
            <a:r>
              <a:rPr lang="en-US" sz="1600" dirty="0" err="1" smtClean="0"/>
              <a:t>UCx</a:t>
            </a:r>
            <a:r>
              <a:rPr lang="en-US" sz="1600" dirty="0" smtClean="0"/>
              <a:t> ISOL targets (nuclear waste management plan)</a:t>
            </a:r>
          </a:p>
          <a:p>
            <a:pPr marL="285750" indent="-285750">
              <a:buFont typeface="Arial" panose="020B0604020202020204" pitchFamily="34" charset="0"/>
              <a:buChar char="•"/>
            </a:pPr>
            <a:r>
              <a:rPr lang="en-US" sz="1600" dirty="0" smtClean="0"/>
              <a:t>More reliable Target-Ion source systems</a:t>
            </a:r>
          </a:p>
          <a:p>
            <a:pPr marL="285750" indent="-285750">
              <a:buFont typeface="Arial" panose="020B0604020202020204" pitchFamily="34" charset="0"/>
              <a:buChar char="•"/>
            </a:pPr>
            <a:r>
              <a:rPr lang="en-US" sz="1600" dirty="0" smtClean="0"/>
              <a:t>New FEBIAD cavities for Laser ionization</a:t>
            </a:r>
          </a:p>
          <a:p>
            <a:pPr marL="285750" indent="-285750">
              <a:buFont typeface="Arial" panose="020B0604020202020204" pitchFamily="34" charset="0"/>
              <a:buChar char="•"/>
            </a:pPr>
            <a:r>
              <a:rPr lang="en-US" sz="1600" dirty="0" smtClean="0"/>
              <a:t>ASPHODEL JRA collaboration (future ERINS)</a:t>
            </a:r>
          </a:p>
        </p:txBody>
      </p:sp>
      <p:pic>
        <p:nvPicPr>
          <p:cNvPr id="26" name="Image 25">
            <a:extLst>
              <a:ext uri="{FF2B5EF4-FFF2-40B4-BE49-F238E27FC236}">
                <a16:creationId xmlns:a16="http://schemas.microsoft.com/office/drawing/2014/main" xmlns="" id="{01B63869-7F32-4680-A3A3-C6D211470939}"/>
              </a:ext>
            </a:extLst>
          </p:cNvPr>
          <p:cNvPicPr>
            <a:picLocks noChangeAspect="1"/>
          </p:cNvPicPr>
          <p:nvPr/>
        </p:nvPicPr>
        <p:blipFill rotWithShape="1">
          <a:blip r:embed="rId3"/>
          <a:srcRect l="18250" t="11778" r="28917" b="28667"/>
          <a:stretch/>
        </p:blipFill>
        <p:spPr>
          <a:xfrm>
            <a:off x="66577" y="5423857"/>
            <a:ext cx="1604532" cy="1017382"/>
          </a:xfrm>
          <a:prstGeom prst="rect">
            <a:avLst/>
          </a:prstGeom>
          <a:effectLst>
            <a:glow rad="139700">
              <a:schemeClr val="accent1">
                <a:satMod val="175000"/>
                <a:alpha val="40000"/>
              </a:schemeClr>
            </a:glow>
            <a:softEdge rad="31750"/>
          </a:effectLst>
        </p:spPr>
      </p:pic>
      <p:pic>
        <p:nvPicPr>
          <p:cNvPr id="27" name="Picture 2">
            <a:extLst>
              <a:ext uri="{FF2B5EF4-FFF2-40B4-BE49-F238E27FC236}">
                <a16:creationId xmlns:a16="http://schemas.microsoft.com/office/drawing/2014/main" xmlns="" id="{BBA6176E-9CFE-4D4F-A11A-9ACB7DBFC6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83" t="17361" r="4168" b="27704"/>
          <a:stretch/>
        </p:blipFill>
        <p:spPr bwMode="auto">
          <a:xfrm>
            <a:off x="1846261" y="5408048"/>
            <a:ext cx="2003127" cy="986446"/>
          </a:xfrm>
          <a:prstGeom prst="rect">
            <a:avLst/>
          </a:prstGeom>
          <a:solidFill>
            <a:schemeClr val="bg1"/>
          </a:solidFill>
          <a:ln>
            <a:solidFill>
              <a:schemeClr val="accent1">
                <a:shade val="95000"/>
                <a:satMod val="105000"/>
              </a:schemeClr>
            </a:solidFill>
          </a:ln>
          <a:effectLst>
            <a:glow rad="101600">
              <a:schemeClr val="accent1">
                <a:satMod val="175000"/>
                <a:alpha val="40000"/>
              </a:schemeClr>
            </a:glow>
            <a:softEdge rad="12700"/>
          </a:effectLst>
          <a:extLst/>
        </p:spPr>
      </p:pic>
      <p:grpSp>
        <p:nvGrpSpPr>
          <p:cNvPr id="28" name="Groupe 27"/>
          <p:cNvGrpSpPr/>
          <p:nvPr/>
        </p:nvGrpSpPr>
        <p:grpSpPr>
          <a:xfrm>
            <a:off x="4119612" y="5195199"/>
            <a:ext cx="2689568" cy="1244408"/>
            <a:chOff x="6012160" y="2401326"/>
            <a:chExt cx="2964774" cy="1371740"/>
          </a:xfrm>
          <a:effectLst>
            <a:glow rad="101600">
              <a:schemeClr val="accent1">
                <a:satMod val="175000"/>
                <a:alpha val="40000"/>
              </a:schemeClr>
            </a:glow>
          </a:effectLst>
        </p:grpSpPr>
        <p:grpSp>
          <p:nvGrpSpPr>
            <p:cNvPr id="29" name="Groupe 37"/>
            <p:cNvGrpSpPr/>
            <p:nvPr/>
          </p:nvGrpSpPr>
          <p:grpSpPr>
            <a:xfrm>
              <a:off x="6012160" y="2707539"/>
              <a:ext cx="2780518" cy="1065527"/>
              <a:chOff x="251520" y="5733256"/>
              <a:chExt cx="2780518" cy="1065527"/>
            </a:xfrm>
          </p:grpSpPr>
          <p:pic>
            <p:nvPicPr>
              <p:cNvPr id="34" name="Image 33" descr="Comp 30 -03.JPG"/>
              <p:cNvPicPr>
                <a:picLocks noChangeAspect="1"/>
              </p:cNvPicPr>
              <p:nvPr/>
            </p:nvPicPr>
            <p:blipFill>
              <a:blip r:embed="rId5" cstate="print"/>
              <a:srcRect t="27559" b="27625"/>
              <a:stretch>
                <a:fillRect/>
              </a:stretch>
            </p:blipFill>
            <p:spPr>
              <a:xfrm flipH="1">
                <a:off x="251520" y="5734285"/>
                <a:ext cx="2448272" cy="1064498"/>
              </a:xfrm>
              <a:prstGeom prst="rect">
                <a:avLst/>
              </a:prstGeom>
            </p:spPr>
          </p:pic>
          <p:pic>
            <p:nvPicPr>
              <p:cNvPr id="35" name="Image 34" descr="Comp 30 -03.JPG"/>
              <p:cNvPicPr>
                <a:picLocks noChangeAspect="1"/>
              </p:cNvPicPr>
              <p:nvPr/>
            </p:nvPicPr>
            <p:blipFill>
              <a:blip r:embed="rId5" cstate="print"/>
              <a:srcRect t="27559" r="85938" b="27625"/>
              <a:stretch>
                <a:fillRect/>
              </a:stretch>
            </p:blipFill>
            <p:spPr>
              <a:xfrm>
                <a:off x="2687760" y="5733256"/>
                <a:ext cx="344278" cy="1064498"/>
              </a:xfrm>
              <a:prstGeom prst="rect">
                <a:avLst/>
              </a:prstGeom>
            </p:spPr>
          </p:pic>
        </p:grpSp>
        <p:grpSp>
          <p:nvGrpSpPr>
            <p:cNvPr id="30" name="Groupe 29"/>
            <p:cNvGrpSpPr/>
            <p:nvPr/>
          </p:nvGrpSpPr>
          <p:grpSpPr>
            <a:xfrm>
              <a:off x="7315201" y="2401326"/>
              <a:ext cx="1661733" cy="1099682"/>
              <a:chOff x="7315201" y="1338543"/>
              <a:chExt cx="1661733" cy="1099682"/>
            </a:xfrm>
          </p:grpSpPr>
          <p:sp>
            <p:nvSpPr>
              <p:cNvPr id="31" name="Ellipse 30"/>
              <p:cNvSpPr/>
              <p:nvPr/>
            </p:nvSpPr>
            <p:spPr>
              <a:xfrm>
                <a:off x="7315201" y="1338543"/>
                <a:ext cx="1413483" cy="731317"/>
              </a:xfrm>
              <a:prstGeom prst="ellipse">
                <a:avLst/>
              </a:prstGeom>
              <a:blipFill rotWithShape="0">
                <a:blip r:embed="rId6" cstate="screen"/>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shade val="80000"/>
                  <a:hueOff val="0"/>
                  <a:satOff val="0"/>
                  <a:lumOff val="0"/>
                  <a:alphaOff val="0"/>
                </a:schemeClr>
              </a:effectRef>
              <a:fontRef idx="minor">
                <a:schemeClr val="lt1"/>
              </a:fontRef>
            </p:style>
          </p:sp>
          <p:pic>
            <p:nvPicPr>
              <p:cNvPr id="32" name="Picture 2"/>
              <p:cNvPicPr>
                <a:picLocks noChangeAspect="1" noChangeArrowheads="1"/>
              </p:cNvPicPr>
              <p:nvPr/>
            </p:nvPicPr>
            <p:blipFill>
              <a:blip r:embed="rId7" cstate="screen"/>
              <a:srcRect/>
              <a:stretch>
                <a:fillRect/>
              </a:stretch>
            </p:blipFill>
            <p:spPr bwMode="auto">
              <a:xfrm>
                <a:off x="8426523" y="1887814"/>
                <a:ext cx="550411" cy="550411"/>
              </a:xfrm>
              <a:prstGeom prst="rect">
                <a:avLst/>
              </a:prstGeom>
              <a:noFill/>
              <a:ln w="9525">
                <a:noFill/>
                <a:miter lim="800000"/>
                <a:headEnd/>
                <a:tailEnd/>
              </a:ln>
            </p:spPr>
          </p:pic>
        </p:grpSp>
      </p:grpSp>
      <p:grpSp>
        <p:nvGrpSpPr>
          <p:cNvPr id="33" name="Groupe 32"/>
          <p:cNvGrpSpPr>
            <a:grpSpLocks/>
          </p:cNvGrpSpPr>
          <p:nvPr/>
        </p:nvGrpSpPr>
        <p:grpSpPr bwMode="auto">
          <a:xfrm>
            <a:off x="10983228" y="63856"/>
            <a:ext cx="1072769" cy="615478"/>
            <a:chOff x="6228184" y="1162694"/>
            <a:chExt cx="1512168" cy="818572"/>
          </a:xfrm>
        </p:grpSpPr>
        <p:sp>
          <p:nvSpPr>
            <p:cNvPr id="36" name="Rectangle 35"/>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7" name="Image 5" descr="IPN_gif64trans_L200px.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5493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Superconducting</a:t>
            </a:r>
            <a:r>
              <a:rPr lang="fr-FR" dirty="0" smtClean="0"/>
              <a:t> RF </a:t>
            </a:r>
            <a:r>
              <a:rPr lang="fr-FR" dirty="0" err="1" smtClean="0"/>
              <a:t>Acceleration</a:t>
            </a:r>
            <a:r>
              <a:rPr lang="fr-FR" dirty="0" smtClean="0"/>
              <a:t> (1)</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21</a:t>
            </a:fld>
            <a:r>
              <a:rPr lang="fr-FR" dirty="0" smtClean="0"/>
              <a:t> -</a:t>
            </a:r>
            <a:endParaRPr lang="fr-FR" dirty="0"/>
          </a:p>
        </p:txBody>
      </p:sp>
      <p:grpSp>
        <p:nvGrpSpPr>
          <p:cNvPr id="12" name="Group 91"/>
          <p:cNvGrpSpPr>
            <a:grpSpLocks/>
          </p:cNvGrpSpPr>
          <p:nvPr/>
        </p:nvGrpSpPr>
        <p:grpSpPr bwMode="auto">
          <a:xfrm>
            <a:off x="9001878" y="1585505"/>
            <a:ext cx="2756153" cy="1272747"/>
            <a:chOff x="144" y="1488"/>
            <a:chExt cx="4407" cy="2912"/>
          </a:xfrm>
        </p:grpSpPr>
        <p:sp>
          <p:nvSpPr>
            <p:cNvPr id="13" name="Rectangle 92"/>
            <p:cNvSpPr>
              <a:spLocks noChangeArrowheads="1"/>
            </p:cNvSpPr>
            <p:nvPr/>
          </p:nvSpPr>
          <p:spPr bwMode="auto">
            <a:xfrm>
              <a:off x="144" y="1488"/>
              <a:ext cx="1392" cy="1872"/>
            </a:xfrm>
            <a:prstGeom prst="rect">
              <a:avLst/>
            </a:prstGeom>
            <a:solidFill>
              <a:schemeClr val="accent1"/>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accent1"/>
              </a:extrusionClr>
            </a:sp3d>
          </p:spPr>
          <p:txBody>
            <a:bodyPr wrap="none" anchor="ctr">
              <a:flatTx/>
            </a:bodyPr>
            <a:lstStyle/>
            <a:p>
              <a:pPr algn="ctr"/>
              <a:r>
                <a:rPr lang="en-US" b="1" dirty="0" err="1">
                  <a:cs typeface="Arial" pitchFamily="34" charset="0"/>
                </a:rPr>
                <a:t>Nb</a:t>
              </a:r>
              <a:r>
                <a:rPr lang="en-US" b="1" dirty="0">
                  <a:cs typeface="Arial" pitchFamily="34" charset="0"/>
                </a:rPr>
                <a:t>, </a:t>
              </a:r>
              <a:r>
                <a:rPr lang="en-US" b="1" dirty="0" err="1">
                  <a:cs typeface="Arial" pitchFamily="34" charset="0"/>
                </a:rPr>
                <a:t>Pb</a:t>
              </a:r>
              <a:endParaRPr lang="en-US" b="1" dirty="0">
                <a:cs typeface="Arial" pitchFamily="34" charset="0"/>
              </a:endParaRPr>
            </a:p>
          </p:txBody>
        </p:sp>
        <p:sp>
          <p:nvSpPr>
            <p:cNvPr id="14" name="Rectangle 93"/>
            <p:cNvSpPr>
              <a:spLocks noChangeArrowheads="1"/>
            </p:cNvSpPr>
            <p:nvPr/>
          </p:nvSpPr>
          <p:spPr bwMode="auto">
            <a:xfrm>
              <a:off x="1536" y="1488"/>
              <a:ext cx="96" cy="1872"/>
            </a:xfrm>
            <a:prstGeom prst="rect">
              <a:avLst/>
            </a:prstGeom>
            <a:solidFill>
              <a:schemeClr val="folHlink"/>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folHlink"/>
              </a:extrusionClr>
            </a:sp3d>
          </p:spPr>
          <p:txBody>
            <a:bodyPr wrap="none" anchor="ctr">
              <a:flatTx/>
            </a:bodyPr>
            <a:lstStyle/>
            <a:p>
              <a:endParaRPr lang="fr-FR"/>
            </a:p>
          </p:txBody>
        </p:sp>
        <p:sp>
          <p:nvSpPr>
            <p:cNvPr id="16" name="Rectangle 94"/>
            <p:cNvSpPr>
              <a:spLocks noChangeArrowheads="1"/>
            </p:cNvSpPr>
            <p:nvPr/>
          </p:nvSpPr>
          <p:spPr bwMode="auto">
            <a:xfrm>
              <a:off x="1632" y="1488"/>
              <a:ext cx="48" cy="1872"/>
            </a:xfrm>
            <a:prstGeom prst="rect">
              <a:avLst/>
            </a:prstGeom>
            <a:solidFill>
              <a:schemeClr val="tx1"/>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tx1"/>
              </a:extrusionClr>
            </a:sp3d>
          </p:spPr>
          <p:txBody>
            <a:bodyPr wrap="none" anchor="ctr">
              <a:flatTx/>
            </a:bodyPr>
            <a:lstStyle/>
            <a:p>
              <a:endParaRPr lang="fr-FR"/>
            </a:p>
          </p:txBody>
        </p:sp>
        <p:sp>
          <p:nvSpPr>
            <p:cNvPr id="18" name="Rectangle 95"/>
            <p:cNvSpPr>
              <a:spLocks noChangeArrowheads="1"/>
            </p:cNvSpPr>
            <p:nvPr/>
          </p:nvSpPr>
          <p:spPr bwMode="auto">
            <a:xfrm>
              <a:off x="1680" y="1488"/>
              <a:ext cx="96" cy="1872"/>
            </a:xfrm>
            <a:prstGeom prst="rect">
              <a:avLst/>
            </a:prstGeom>
            <a:solidFill>
              <a:schemeClr val="folHlink"/>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folHlink"/>
              </a:extrusionClr>
            </a:sp3d>
          </p:spPr>
          <p:txBody>
            <a:bodyPr wrap="none" anchor="ctr">
              <a:flatTx/>
            </a:bodyPr>
            <a:lstStyle/>
            <a:p>
              <a:endParaRPr lang="fr-FR"/>
            </a:p>
          </p:txBody>
        </p:sp>
        <p:sp>
          <p:nvSpPr>
            <p:cNvPr id="19" name="Rectangle 96"/>
            <p:cNvSpPr>
              <a:spLocks noChangeArrowheads="1"/>
            </p:cNvSpPr>
            <p:nvPr/>
          </p:nvSpPr>
          <p:spPr bwMode="auto">
            <a:xfrm>
              <a:off x="1776" y="1488"/>
              <a:ext cx="48" cy="1872"/>
            </a:xfrm>
            <a:prstGeom prst="rect">
              <a:avLst/>
            </a:prstGeom>
            <a:solidFill>
              <a:schemeClr val="tx1"/>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tx1"/>
              </a:extrusionClr>
            </a:sp3d>
          </p:spPr>
          <p:txBody>
            <a:bodyPr wrap="none" anchor="ctr">
              <a:flatTx/>
            </a:bodyPr>
            <a:lstStyle/>
            <a:p>
              <a:endParaRPr lang="fr-FR"/>
            </a:p>
          </p:txBody>
        </p:sp>
        <p:sp>
          <p:nvSpPr>
            <p:cNvPr id="20" name="Rectangle 97"/>
            <p:cNvSpPr>
              <a:spLocks noChangeArrowheads="1"/>
            </p:cNvSpPr>
            <p:nvPr/>
          </p:nvSpPr>
          <p:spPr bwMode="auto">
            <a:xfrm>
              <a:off x="1824" y="1488"/>
              <a:ext cx="96" cy="1872"/>
            </a:xfrm>
            <a:prstGeom prst="rect">
              <a:avLst/>
            </a:prstGeom>
            <a:solidFill>
              <a:schemeClr val="folHlink"/>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folHlink"/>
              </a:extrusionClr>
            </a:sp3d>
          </p:spPr>
          <p:txBody>
            <a:bodyPr wrap="none" anchor="ctr">
              <a:flatTx/>
            </a:bodyPr>
            <a:lstStyle/>
            <a:p>
              <a:endParaRPr lang="fr-FR"/>
            </a:p>
          </p:txBody>
        </p:sp>
        <p:sp>
          <p:nvSpPr>
            <p:cNvPr id="21" name="Rectangle 98"/>
            <p:cNvSpPr>
              <a:spLocks noChangeArrowheads="1"/>
            </p:cNvSpPr>
            <p:nvPr/>
          </p:nvSpPr>
          <p:spPr bwMode="auto">
            <a:xfrm>
              <a:off x="1920" y="1488"/>
              <a:ext cx="48" cy="1872"/>
            </a:xfrm>
            <a:prstGeom prst="rect">
              <a:avLst/>
            </a:prstGeom>
            <a:solidFill>
              <a:schemeClr val="tx1"/>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tx1"/>
              </a:extrusionClr>
            </a:sp3d>
          </p:spPr>
          <p:txBody>
            <a:bodyPr wrap="none" anchor="ctr">
              <a:flatTx/>
            </a:bodyPr>
            <a:lstStyle/>
            <a:p>
              <a:endParaRPr lang="fr-FR"/>
            </a:p>
          </p:txBody>
        </p:sp>
        <p:sp>
          <p:nvSpPr>
            <p:cNvPr id="22" name="Rectangle 99"/>
            <p:cNvSpPr>
              <a:spLocks noChangeArrowheads="1"/>
            </p:cNvSpPr>
            <p:nvPr/>
          </p:nvSpPr>
          <p:spPr bwMode="auto">
            <a:xfrm>
              <a:off x="1968" y="1488"/>
              <a:ext cx="96" cy="1872"/>
            </a:xfrm>
            <a:prstGeom prst="rect">
              <a:avLst/>
            </a:prstGeom>
            <a:solidFill>
              <a:schemeClr val="folHlink"/>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folHlink"/>
              </a:extrusionClr>
            </a:sp3d>
          </p:spPr>
          <p:txBody>
            <a:bodyPr wrap="none" anchor="ctr">
              <a:flatTx/>
            </a:bodyPr>
            <a:lstStyle/>
            <a:p>
              <a:endParaRPr lang="fr-FR"/>
            </a:p>
          </p:txBody>
        </p:sp>
        <p:sp>
          <p:nvSpPr>
            <p:cNvPr id="23" name="Rectangle 100"/>
            <p:cNvSpPr>
              <a:spLocks noChangeArrowheads="1"/>
            </p:cNvSpPr>
            <p:nvPr/>
          </p:nvSpPr>
          <p:spPr bwMode="auto">
            <a:xfrm>
              <a:off x="2064" y="1488"/>
              <a:ext cx="48" cy="1872"/>
            </a:xfrm>
            <a:prstGeom prst="rect">
              <a:avLst/>
            </a:prstGeom>
            <a:solidFill>
              <a:schemeClr val="tx1"/>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tx1"/>
              </a:extrusionClr>
            </a:sp3d>
          </p:spPr>
          <p:txBody>
            <a:bodyPr wrap="none" anchor="ctr">
              <a:flatTx/>
            </a:bodyPr>
            <a:lstStyle/>
            <a:p>
              <a:endParaRPr lang="fr-FR"/>
            </a:p>
          </p:txBody>
        </p:sp>
        <p:sp>
          <p:nvSpPr>
            <p:cNvPr id="24" name="Rectangle 101"/>
            <p:cNvSpPr>
              <a:spLocks noChangeArrowheads="1"/>
            </p:cNvSpPr>
            <p:nvPr/>
          </p:nvSpPr>
          <p:spPr bwMode="auto">
            <a:xfrm>
              <a:off x="2112" y="1488"/>
              <a:ext cx="96" cy="1872"/>
            </a:xfrm>
            <a:prstGeom prst="rect">
              <a:avLst/>
            </a:prstGeom>
            <a:solidFill>
              <a:schemeClr val="folHlink"/>
            </a:solidFill>
            <a:ln w="9525">
              <a:miter lim="800000"/>
              <a:headEnd/>
              <a:tailEnd/>
            </a:ln>
            <a:scene3d>
              <a:camera prst="legacyObliqueTopRight"/>
              <a:lightRig rig="legacyFlat3" dir="b"/>
            </a:scene3d>
            <a:sp3d extrusionH="1801800" prstMaterial="legacyMatte">
              <a:bevelT w="13500" h="13500" prst="angle"/>
              <a:bevelB w="13500" h="13500" prst="angle"/>
              <a:extrusionClr>
                <a:schemeClr val="folHlink"/>
              </a:extrusionClr>
            </a:sp3d>
          </p:spPr>
          <p:txBody>
            <a:bodyPr wrap="none" anchor="ctr">
              <a:flatTx/>
            </a:bodyPr>
            <a:lstStyle/>
            <a:p>
              <a:endParaRPr lang="fr-FR"/>
            </a:p>
          </p:txBody>
        </p:sp>
        <p:sp>
          <p:nvSpPr>
            <p:cNvPr id="25" name="Line 102"/>
            <p:cNvSpPr>
              <a:spLocks noChangeShapeType="1"/>
            </p:cNvSpPr>
            <p:nvPr/>
          </p:nvSpPr>
          <p:spPr bwMode="auto">
            <a:xfrm>
              <a:off x="1632" y="3360"/>
              <a:ext cx="96" cy="336"/>
            </a:xfrm>
            <a:prstGeom prst="line">
              <a:avLst/>
            </a:prstGeom>
            <a:noFill/>
            <a:ln w="9525">
              <a:solidFill>
                <a:schemeClr val="tx1"/>
              </a:solidFill>
              <a:round/>
              <a:headEnd type="triangle" w="med" len="med"/>
              <a:tailEnd/>
            </a:ln>
          </p:spPr>
          <p:txBody>
            <a:bodyPr/>
            <a:lstStyle/>
            <a:p>
              <a:endParaRPr lang="en-US"/>
            </a:p>
          </p:txBody>
        </p:sp>
        <p:sp>
          <p:nvSpPr>
            <p:cNvPr id="26" name="Line 103"/>
            <p:cNvSpPr>
              <a:spLocks noChangeShapeType="1"/>
            </p:cNvSpPr>
            <p:nvPr/>
          </p:nvSpPr>
          <p:spPr bwMode="auto">
            <a:xfrm flipV="1">
              <a:off x="1776" y="3360"/>
              <a:ext cx="0" cy="336"/>
            </a:xfrm>
            <a:prstGeom prst="line">
              <a:avLst/>
            </a:prstGeom>
            <a:noFill/>
            <a:ln w="9525">
              <a:solidFill>
                <a:schemeClr val="tx1"/>
              </a:solidFill>
              <a:round/>
              <a:headEnd/>
              <a:tailEnd type="triangle" w="med" len="med"/>
            </a:ln>
          </p:spPr>
          <p:txBody>
            <a:bodyPr/>
            <a:lstStyle/>
            <a:p>
              <a:endParaRPr lang="en-US"/>
            </a:p>
          </p:txBody>
        </p:sp>
        <p:sp>
          <p:nvSpPr>
            <p:cNvPr id="27" name="Line 104"/>
            <p:cNvSpPr>
              <a:spLocks noChangeShapeType="1"/>
            </p:cNvSpPr>
            <p:nvPr/>
          </p:nvSpPr>
          <p:spPr bwMode="auto">
            <a:xfrm flipV="1">
              <a:off x="1824" y="3360"/>
              <a:ext cx="96" cy="336"/>
            </a:xfrm>
            <a:prstGeom prst="line">
              <a:avLst/>
            </a:prstGeom>
            <a:noFill/>
            <a:ln w="9525">
              <a:solidFill>
                <a:schemeClr val="tx1"/>
              </a:solidFill>
              <a:round/>
              <a:headEnd/>
              <a:tailEnd type="triangle" w="med" len="med"/>
            </a:ln>
          </p:spPr>
          <p:txBody>
            <a:bodyPr/>
            <a:lstStyle/>
            <a:p>
              <a:endParaRPr lang="en-US"/>
            </a:p>
          </p:txBody>
        </p:sp>
        <p:sp>
          <p:nvSpPr>
            <p:cNvPr id="28" name="Line 105"/>
            <p:cNvSpPr>
              <a:spLocks noChangeShapeType="1"/>
            </p:cNvSpPr>
            <p:nvPr/>
          </p:nvSpPr>
          <p:spPr bwMode="auto">
            <a:xfrm flipV="1">
              <a:off x="1872" y="3360"/>
              <a:ext cx="192" cy="336"/>
            </a:xfrm>
            <a:prstGeom prst="line">
              <a:avLst/>
            </a:prstGeom>
            <a:noFill/>
            <a:ln w="9525">
              <a:solidFill>
                <a:schemeClr val="tx1"/>
              </a:solidFill>
              <a:round/>
              <a:headEnd/>
              <a:tailEnd type="triangle" w="med" len="med"/>
            </a:ln>
          </p:spPr>
          <p:txBody>
            <a:bodyPr/>
            <a:lstStyle/>
            <a:p>
              <a:endParaRPr lang="en-US"/>
            </a:p>
          </p:txBody>
        </p:sp>
        <p:sp>
          <p:nvSpPr>
            <p:cNvPr id="29" name="Text Box 106"/>
            <p:cNvSpPr txBox="1">
              <a:spLocks noChangeArrowheads="1"/>
            </p:cNvSpPr>
            <p:nvPr/>
          </p:nvSpPr>
          <p:spPr bwMode="auto">
            <a:xfrm>
              <a:off x="780" y="3696"/>
              <a:ext cx="1963" cy="704"/>
            </a:xfrm>
            <a:prstGeom prst="rect">
              <a:avLst/>
            </a:prstGeom>
            <a:noFill/>
            <a:ln w="9525">
              <a:noFill/>
              <a:miter lim="800000"/>
              <a:headEnd/>
              <a:tailEnd/>
            </a:ln>
          </p:spPr>
          <p:txBody>
            <a:bodyPr wrap="none">
              <a:spAutoFit/>
            </a:bodyPr>
            <a:lstStyle/>
            <a:p>
              <a:pPr algn="ctr"/>
              <a:r>
                <a:rPr lang="en-US" sz="1400" b="1" dirty="0">
                  <a:solidFill>
                    <a:schemeClr val="accent2">
                      <a:lumMod val="75000"/>
                    </a:schemeClr>
                  </a:solidFill>
                  <a:cs typeface="Arial" pitchFamily="34" charset="0"/>
                </a:rPr>
                <a:t>Isolating layer</a:t>
              </a:r>
            </a:p>
          </p:txBody>
        </p:sp>
        <p:sp>
          <p:nvSpPr>
            <p:cNvPr id="30" name="Text Box 107"/>
            <p:cNvSpPr txBox="1">
              <a:spLocks noChangeArrowheads="1"/>
            </p:cNvSpPr>
            <p:nvPr/>
          </p:nvSpPr>
          <p:spPr bwMode="auto">
            <a:xfrm>
              <a:off x="2220" y="2370"/>
              <a:ext cx="2331" cy="1690"/>
            </a:xfrm>
            <a:prstGeom prst="rect">
              <a:avLst/>
            </a:prstGeom>
            <a:noFill/>
            <a:ln w="9525">
              <a:noFill/>
              <a:miter lim="800000"/>
              <a:headEnd/>
              <a:tailEnd/>
            </a:ln>
          </p:spPr>
          <p:txBody>
            <a:bodyPr wrap="square">
              <a:spAutoFit/>
            </a:bodyPr>
            <a:lstStyle/>
            <a:p>
              <a:pPr algn="r"/>
              <a:r>
                <a:rPr lang="en-US" sz="1400" b="1" dirty="0">
                  <a:solidFill>
                    <a:schemeClr val="accent2">
                      <a:lumMod val="75000"/>
                    </a:schemeClr>
                  </a:solidFill>
                  <a:cs typeface="Arial" pitchFamily="34" charset="0"/>
                </a:rPr>
                <a:t>High </a:t>
              </a:r>
              <a:r>
                <a:rPr lang="en-US" sz="1400" b="1" dirty="0" err="1">
                  <a:solidFill>
                    <a:schemeClr val="accent2">
                      <a:lumMod val="75000"/>
                    </a:schemeClr>
                  </a:solidFill>
                  <a:cs typeface="Arial" pitchFamily="34" charset="0"/>
                </a:rPr>
                <a:t>Tc</a:t>
              </a:r>
              <a:r>
                <a:rPr lang="en-US" sz="1400" b="1" dirty="0">
                  <a:solidFill>
                    <a:schemeClr val="accent2">
                      <a:lumMod val="75000"/>
                    </a:schemeClr>
                  </a:solidFill>
                  <a:cs typeface="Arial" pitchFamily="34" charset="0"/>
                </a:rPr>
                <a:t> superconductor: </a:t>
              </a:r>
              <a:endParaRPr lang="en-US" sz="1400" b="1" dirty="0" smtClean="0">
                <a:solidFill>
                  <a:schemeClr val="accent2">
                    <a:lumMod val="75000"/>
                  </a:schemeClr>
                </a:solidFill>
                <a:cs typeface="Arial" pitchFamily="34" charset="0"/>
              </a:endParaRPr>
            </a:p>
            <a:p>
              <a:pPr algn="r"/>
              <a:r>
                <a:rPr lang="en-US" sz="1400" b="1" dirty="0" err="1" smtClean="0">
                  <a:solidFill>
                    <a:schemeClr val="accent2">
                      <a:lumMod val="75000"/>
                    </a:schemeClr>
                  </a:solidFill>
                  <a:cs typeface="Arial" pitchFamily="34" charset="0"/>
                </a:rPr>
                <a:t>NbN</a:t>
              </a:r>
              <a:r>
                <a:rPr lang="en-US" sz="1400" b="1" dirty="0">
                  <a:solidFill>
                    <a:schemeClr val="accent2">
                      <a:lumMod val="75000"/>
                    </a:schemeClr>
                  </a:solidFill>
                  <a:cs typeface="Arial" pitchFamily="34" charset="0"/>
                </a:rPr>
                <a:t>, Nb</a:t>
              </a:r>
              <a:r>
                <a:rPr lang="en-US" sz="1400" b="1" baseline="-25000" dirty="0">
                  <a:solidFill>
                    <a:schemeClr val="accent2">
                      <a:lumMod val="75000"/>
                    </a:schemeClr>
                  </a:solidFill>
                  <a:cs typeface="Arial" pitchFamily="34" charset="0"/>
                </a:rPr>
                <a:t>3</a:t>
              </a:r>
              <a:r>
                <a:rPr lang="en-US" sz="1400" b="1" dirty="0">
                  <a:solidFill>
                    <a:schemeClr val="accent2">
                      <a:lumMod val="75000"/>
                    </a:schemeClr>
                  </a:solidFill>
                  <a:cs typeface="Arial" pitchFamily="34" charset="0"/>
                </a:rPr>
                <a:t>Sn, etc</a:t>
              </a:r>
            </a:p>
          </p:txBody>
        </p:sp>
        <p:sp>
          <p:nvSpPr>
            <p:cNvPr id="31" name="Line 108"/>
            <p:cNvSpPr>
              <a:spLocks noChangeShapeType="1"/>
            </p:cNvSpPr>
            <p:nvPr/>
          </p:nvSpPr>
          <p:spPr bwMode="auto">
            <a:xfrm flipH="1" flipV="1">
              <a:off x="2726" y="1692"/>
              <a:ext cx="369" cy="635"/>
            </a:xfrm>
            <a:prstGeom prst="line">
              <a:avLst/>
            </a:prstGeom>
            <a:noFill/>
            <a:ln w="9525">
              <a:solidFill>
                <a:schemeClr val="tx1"/>
              </a:solidFill>
              <a:round/>
              <a:headEnd/>
              <a:tailEnd type="triangle" w="med" len="med"/>
            </a:ln>
          </p:spPr>
          <p:txBody>
            <a:bodyPr/>
            <a:lstStyle/>
            <a:p>
              <a:endParaRPr lang="en-US"/>
            </a:p>
          </p:txBody>
        </p:sp>
      </p:grpSp>
      <p:pic>
        <p:nvPicPr>
          <p:cNvPr id="33" name="Picture 17" descr="DSCN3492"/>
          <p:cNvPicPr>
            <a:picLocks noChangeAspect="1" noChangeArrowheads="1"/>
          </p:cNvPicPr>
          <p:nvPr/>
        </p:nvPicPr>
        <p:blipFill>
          <a:blip r:embed="rId2" cstate="print"/>
          <a:srcRect/>
          <a:stretch>
            <a:fillRect/>
          </a:stretch>
        </p:blipFill>
        <p:spPr bwMode="auto">
          <a:xfrm>
            <a:off x="7783428" y="1974708"/>
            <a:ext cx="1102410" cy="1469880"/>
          </a:xfrm>
          <a:prstGeom prst="rect">
            <a:avLst/>
          </a:prstGeom>
          <a:noFill/>
          <a:ln w="9525">
            <a:noFill/>
            <a:miter lim="800000"/>
            <a:headEnd/>
            <a:tailEnd/>
          </a:ln>
        </p:spPr>
      </p:pic>
      <p:sp>
        <p:nvSpPr>
          <p:cNvPr id="35" name="Rectangle 34"/>
          <p:cNvSpPr/>
          <p:nvPr/>
        </p:nvSpPr>
        <p:spPr>
          <a:xfrm>
            <a:off x="93368" y="808986"/>
            <a:ext cx="11963165" cy="1638910"/>
          </a:xfrm>
          <a:prstGeom prst="rect">
            <a:avLst/>
          </a:prstGeom>
        </p:spPr>
        <p:txBody>
          <a:bodyPr wrap="square">
            <a:spAutoFit/>
          </a:bodyPr>
          <a:lstStyle/>
          <a:p>
            <a:pPr algn="just">
              <a:spcAft>
                <a:spcPts val="600"/>
              </a:spcAft>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Scientific Objective</a:t>
            </a:r>
          </a:p>
          <a:p>
            <a:pPr>
              <a:spcAft>
                <a:spcPts val="300"/>
              </a:spcAft>
            </a:pPr>
            <a:r>
              <a:rPr lang="en-US" b="1" dirty="0">
                <a:latin typeface="Calibri" pitchFamily="34" charset="0"/>
                <a:cs typeface="Calibri" pitchFamily="34" charset="0"/>
              </a:rPr>
              <a:t>SRF Research Activities are oriented towards 3 main goals:</a:t>
            </a:r>
          </a:p>
          <a:p>
            <a:pPr marL="263525">
              <a:spcAft>
                <a:spcPts val="300"/>
              </a:spcAft>
              <a:buFont typeface="Arial" pitchFamily="34" charset="0"/>
              <a:buChar char="•"/>
            </a:pPr>
            <a:r>
              <a:rPr lang="en-US" sz="1600" b="1" dirty="0">
                <a:latin typeface="Calibri" pitchFamily="34" charset="0"/>
                <a:cs typeface="Calibri" pitchFamily="34" charset="0"/>
              </a:rPr>
              <a:t> </a:t>
            </a:r>
            <a:r>
              <a:rPr lang="en-US" altLang="fr-FR" sz="1600" b="1" dirty="0"/>
              <a:t>Push performances of SRF cavities to higher gradients and quality factors with bulk niobium</a:t>
            </a:r>
            <a:endParaRPr lang="en-US" sz="1600" b="1" dirty="0">
              <a:latin typeface="Calibri" pitchFamily="34" charset="0"/>
              <a:cs typeface="Calibri" pitchFamily="34" charset="0"/>
            </a:endParaRPr>
          </a:p>
          <a:p>
            <a:pPr marL="263525">
              <a:spcAft>
                <a:spcPts val="300"/>
              </a:spcAft>
              <a:buFont typeface="Arial" pitchFamily="34" charset="0"/>
              <a:buChar char="•"/>
            </a:pPr>
            <a:r>
              <a:rPr lang="en-US" altLang="fr-FR" sz="1600" b="1" dirty="0">
                <a:latin typeface="Calibri" pitchFamily="34" charset="0"/>
              </a:rPr>
              <a:t> </a:t>
            </a:r>
            <a:r>
              <a:rPr lang="en-US" altLang="fr-FR" sz="1600" b="1" dirty="0"/>
              <a:t>Increase reliability of actual SRF technology</a:t>
            </a:r>
          </a:p>
          <a:p>
            <a:pPr marL="263525">
              <a:spcAft>
                <a:spcPts val="300"/>
              </a:spcAft>
              <a:buFont typeface="Arial" pitchFamily="34" charset="0"/>
              <a:buChar char="•"/>
            </a:pPr>
            <a:r>
              <a:rPr lang="en-US" sz="1600" b="1" dirty="0">
                <a:latin typeface="Calibri" pitchFamily="34" charset="0"/>
                <a:cs typeface="Calibri" pitchFamily="34" charset="0"/>
              </a:rPr>
              <a:t> Beyond bulk Niobium: multilayers SRF thin films for magnetic </a:t>
            </a:r>
            <a:r>
              <a:rPr lang="en-US" sz="1600" b="1" dirty="0" smtClean="0">
                <a:latin typeface="Calibri" pitchFamily="34" charset="0"/>
                <a:cs typeface="Calibri" pitchFamily="34" charset="0"/>
              </a:rPr>
              <a:t>screening</a:t>
            </a:r>
            <a:endParaRPr lang="en-US" sz="1600" b="1" dirty="0">
              <a:latin typeface="Calibri" pitchFamily="34" charset="0"/>
              <a:cs typeface="Calibri" pitchFamily="34" charset="0"/>
            </a:endParaRPr>
          </a:p>
        </p:txBody>
      </p:sp>
      <p:sp>
        <p:nvSpPr>
          <p:cNvPr id="36" name="Rectangle 35"/>
          <p:cNvSpPr/>
          <p:nvPr/>
        </p:nvSpPr>
        <p:spPr>
          <a:xfrm>
            <a:off x="129306" y="2516080"/>
            <a:ext cx="8024094" cy="4348883"/>
          </a:xfrm>
          <a:prstGeom prst="rect">
            <a:avLst/>
          </a:prstGeom>
        </p:spPr>
        <p:txBody>
          <a:bodyPr wrap="square">
            <a:spAutoFit/>
          </a:bodyPr>
          <a:lstStyle/>
          <a:p>
            <a:pPr>
              <a:spcAft>
                <a:spcPct val="30000"/>
              </a:spcAft>
              <a:buClr>
                <a:srgbClr val="FF0000"/>
              </a:buClr>
              <a:buSzPct val="120000"/>
            </a:pPr>
            <a:r>
              <a:rPr lang="en-US" sz="2200" b="1" dirty="0" smtClean="0">
                <a:solidFill>
                  <a:srgbClr val="5F2987"/>
                </a:solidFill>
                <a:effectLst>
                  <a:outerShdw blurRad="38100" dist="38100" dir="2700000" algn="tl">
                    <a:srgbClr val="C0C0C0"/>
                  </a:outerShdw>
                </a:effectLst>
                <a:latin typeface="Calibri" pitchFamily="34" charset="0"/>
              </a:rPr>
              <a:t>Main achievements:</a:t>
            </a:r>
          </a:p>
          <a:p>
            <a:pPr lvl="0" fontAlgn="base">
              <a:spcBef>
                <a:spcPct val="0"/>
              </a:spcBef>
              <a:spcAft>
                <a:spcPct val="0"/>
              </a:spcAft>
              <a:tabLst>
                <a:tab pos="269875" algn="l"/>
              </a:tabLst>
            </a:pPr>
            <a:r>
              <a:rPr lang="en-US" altLang="fr-FR" sz="1600" b="1" dirty="0">
                <a:solidFill>
                  <a:srgbClr val="4F81BD"/>
                </a:solidFill>
                <a:ea typeface="MS Gothic" pitchFamily="49" charset="-128"/>
                <a:cs typeface="Times New Roman" pitchFamily="18" charset="0"/>
              </a:rPr>
              <a:t>R&amp;D on superconducting thin films (ECOMI program)</a:t>
            </a:r>
          </a:p>
          <a:p>
            <a:pPr marL="285750" lvl="0" indent="-285750" eaLnBrk="0" fontAlgn="base" hangingPunct="0">
              <a:spcBef>
                <a:spcPct val="0"/>
              </a:spcBef>
              <a:spcAft>
                <a:spcPct val="0"/>
              </a:spcAft>
              <a:buFont typeface="Arial" panose="020B0604020202020204" pitchFamily="34" charset="0"/>
              <a:buChar char="•"/>
              <a:tabLst>
                <a:tab pos="269875" algn="l"/>
              </a:tabLst>
            </a:pPr>
            <a:r>
              <a:rPr lang="fr-FR" altLang="fr-FR" sz="1600" dirty="0">
                <a:ea typeface="MS Gothic" pitchFamily="49" charset="-128"/>
                <a:cs typeface="Times New Roman" pitchFamily="18" charset="0"/>
              </a:rPr>
              <a:t>A </a:t>
            </a:r>
            <a:r>
              <a:rPr lang="en-US" altLang="fr-FR" sz="1600" dirty="0">
                <a:ea typeface="MS Gothic" pitchFamily="49" charset="-128"/>
                <a:cs typeface="Times New Roman" pitchFamily="18" charset="0"/>
              </a:rPr>
              <a:t>TE011 test cavity resonating at 3.87 GHz and made of bulk niobium has been developed and then used to test superconducting sample for RF applications. Niobium onto copper samples and Aluminum  nitride samples have been characterized with this new device. </a:t>
            </a:r>
          </a:p>
          <a:p>
            <a:pPr marL="285750" lvl="0" indent="-285750" eaLnBrk="0" hangingPunct="0">
              <a:buFont typeface="Arial" panose="020B0604020202020204" pitchFamily="34" charset="0"/>
              <a:buChar char="•"/>
            </a:pPr>
            <a:r>
              <a:rPr lang="en-US" altLang="fr-FR" sz="1600" dirty="0">
                <a:ea typeface="MS Gothic" pitchFamily="49" charset="-128"/>
                <a:cs typeface="Times New Roman" pitchFamily="18" charset="0"/>
              </a:rPr>
              <a:t>A promising deposition technique to produce these thin films is the Molecular Beam Epitaxy (MBE). To measure and characterize the tiny samples produced by MBE, a half wave resonator superconducting cavity is being developed. </a:t>
            </a:r>
            <a:endParaRPr lang="en-US" altLang="fr-FR" sz="1600" dirty="0" smtClean="0">
              <a:ea typeface="MS Gothic" pitchFamily="49" charset="-128"/>
              <a:cs typeface="Times New Roman" pitchFamily="18" charset="0"/>
            </a:endParaRPr>
          </a:p>
          <a:p>
            <a:pPr lvl="0" eaLnBrk="0" hangingPunct="0"/>
            <a:endParaRPr lang="en-US" altLang="fr-FR" sz="800" b="1" dirty="0">
              <a:solidFill>
                <a:srgbClr val="4F81BD"/>
              </a:solidFill>
              <a:ea typeface="MS Gothic" pitchFamily="49" charset="-128"/>
              <a:cs typeface="Times New Roman" pitchFamily="18" charset="0"/>
            </a:endParaRPr>
          </a:p>
          <a:p>
            <a:pPr lvl="0" eaLnBrk="0" hangingPunct="0"/>
            <a:r>
              <a:rPr lang="en-US" altLang="fr-FR" sz="1600" b="1" dirty="0" smtClean="0">
                <a:solidFill>
                  <a:srgbClr val="4F81BD"/>
                </a:solidFill>
                <a:ea typeface="MS Gothic" pitchFamily="49" charset="-128"/>
                <a:cs typeface="Times New Roman" pitchFamily="18" charset="0"/>
              </a:rPr>
              <a:t>R&amp;D </a:t>
            </a:r>
            <a:r>
              <a:rPr lang="en-US" altLang="fr-FR" sz="1600" b="1" dirty="0">
                <a:solidFill>
                  <a:srgbClr val="4F81BD"/>
                </a:solidFill>
                <a:ea typeface="MS Gothic" pitchFamily="49" charset="-128"/>
                <a:cs typeface="Times New Roman" pitchFamily="18" charset="0"/>
              </a:rPr>
              <a:t>on surface treatments for SRF cavities (</a:t>
            </a:r>
            <a:r>
              <a:rPr lang="en-US" altLang="fr-FR" sz="1600" b="1" dirty="0" smtClean="0">
                <a:solidFill>
                  <a:srgbClr val="4F81BD"/>
                </a:solidFill>
                <a:ea typeface="MS Gothic" pitchFamily="49" charset="-128"/>
                <a:cs typeface="Times New Roman" pitchFamily="18" charset="0"/>
              </a:rPr>
              <a:t>HELOISE program)</a:t>
            </a:r>
            <a:endParaRPr lang="en-US" altLang="fr-FR" sz="1600" b="1" dirty="0">
              <a:solidFill>
                <a:srgbClr val="4F81BD"/>
              </a:solidFill>
              <a:ea typeface="MS Gothic" pitchFamily="49" charset="-128"/>
              <a:cs typeface="Times New Roman" pitchFamily="18" charset="0"/>
            </a:endParaRPr>
          </a:p>
          <a:p>
            <a:pPr lvl="0" eaLnBrk="0" hangingPunct="0"/>
            <a:r>
              <a:rPr lang="en-US" altLang="fr-FR" sz="1600" dirty="0">
                <a:ea typeface="MS Gothic" pitchFamily="49" charset="-128"/>
                <a:cs typeface="Times New Roman" pitchFamily="18" charset="0"/>
              </a:rPr>
              <a:t>This R&amp;D program is aiming at pushing the performances of bulk niobium cavities using two methods: heat treatments under high vacuum at about </a:t>
            </a:r>
            <a:r>
              <a:rPr lang="en-US" altLang="fr-FR" sz="1600" dirty="0" smtClean="0">
                <a:ea typeface="MS Gothic" pitchFamily="49" charset="-128"/>
                <a:cs typeface="Times New Roman" pitchFamily="18" charset="0"/>
              </a:rPr>
              <a:t>600 to 800C and/or </a:t>
            </a:r>
            <a:r>
              <a:rPr lang="en-US" altLang="fr-FR" sz="1600" dirty="0">
                <a:ea typeface="MS Gothic" pitchFamily="49" charset="-128"/>
                <a:cs typeface="Times New Roman" pitchFamily="18" charset="0"/>
              </a:rPr>
              <a:t>nitrogen doping of cavity surfaces. </a:t>
            </a:r>
          </a:p>
          <a:p>
            <a:pPr marL="285750" lvl="0" indent="-285750" eaLnBrk="0" hangingPunct="0">
              <a:buFont typeface="Arial" panose="020B0604020202020204" pitchFamily="34" charset="0"/>
              <a:buChar char="•"/>
            </a:pPr>
            <a:r>
              <a:rPr lang="en-US" altLang="fr-FR" sz="1600" dirty="0">
                <a:ea typeface="MS Gothic" pitchFamily="49" charset="-128"/>
                <a:cs typeface="Times New Roman" pitchFamily="18" charset="0"/>
              </a:rPr>
              <a:t>A new vacuum furnace is installed and commissioned in the </a:t>
            </a:r>
            <a:r>
              <a:rPr lang="en-US" altLang="fr-FR" sz="1600" dirty="0" err="1">
                <a:ea typeface="MS Gothic" pitchFamily="49" charset="-128"/>
                <a:cs typeface="Times New Roman" pitchFamily="18" charset="0"/>
              </a:rPr>
              <a:t>SupraTech</a:t>
            </a:r>
            <a:r>
              <a:rPr lang="en-US" altLang="fr-FR" sz="1600" dirty="0">
                <a:ea typeface="MS Gothic" pitchFamily="49" charset="-128"/>
                <a:cs typeface="Times New Roman" pitchFamily="18" charset="0"/>
              </a:rPr>
              <a:t> platform.</a:t>
            </a:r>
          </a:p>
          <a:p>
            <a:pPr marL="285750" lvl="0" indent="-285750" eaLnBrk="0" hangingPunct="0">
              <a:buFont typeface="Arial" panose="020B0604020202020204" pitchFamily="34" charset="0"/>
              <a:buChar char="•"/>
            </a:pPr>
            <a:r>
              <a:rPr lang="en-US" altLang="fr-FR" sz="1600" dirty="0">
                <a:ea typeface="MS Gothic" pitchFamily="49" charset="-128"/>
                <a:cs typeface="Times New Roman" pitchFamily="18" charset="0"/>
              </a:rPr>
              <a:t>Excellent and promising results have already been obtained with a successful treatment of a spoke cavity without the need of a post-treatment process</a:t>
            </a:r>
          </a:p>
          <a:p>
            <a:pPr marL="285750" lvl="0" indent="-285750" eaLnBrk="0" fontAlgn="base" hangingPunct="0">
              <a:spcBef>
                <a:spcPct val="0"/>
              </a:spcBef>
              <a:spcAft>
                <a:spcPct val="0"/>
              </a:spcAft>
              <a:buFont typeface="Arial" panose="020B0604020202020204" pitchFamily="34" charset="0"/>
              <a:buChar char="•"/>
              <a:tabLst>
                <a:tab pos="269875" algn="l"/>
              </a:tabLst>
            </a:pPr>
            <a:endParaRPr lang="en-US" altLang="fr-FR" sz="1600" dirty="0">
              <a:ea typeface="MS Gothic" pitchFamily="49" charset="-128"/>
              <a:cs typeface="Times New Roman" pitchFamily="18" charset="0"/>
            </a:endParaRPr>
          </a:p>
        </p:txBody>
      </p:sp>
      <p:grpSp>
        <p:nvGrpSpPr>
          <p:cNvPr id="34" name="Groupe 33"/>
          <p:cNvGrpSpPr>
            <a:grpSpLocks/>
          </p:cNvGrpSpPr>
          <p:nvPr/>
        </p:nvGrpSpPr>
        <p:grpSpPr bwMode="auto">
          <a:xfrm>
            <a:off x="10983228" y="63856"/>
            <a:ext cx="1072769" cy="615478"/>
            <a:chOff x="6228184" y="1162694"/>
            <a:chExt cx="1512168" cy="818572"/>
          </a:xfrm>
        </p:grpSpPr>
        <p:sp>
          <p:nvSpPr>
            <p:cNvPr id="40" name="Rectangle 39"/>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1" name="Image 5" descr="IPN_gif64trans_L200px.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938" y="3975498"/>
            <a:ext cx="3780064" cy="227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766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4"/>
          <p:cNvSpPr>
            <a:spLocks noGrp="1"/>
          </p:cNvSpPr>
          <p:nvPr>
            <p:ph type="dt" sz="half" idx="10"/>
          </p:nvPr>
        </p:nvSpPr>
        <p:spPr>
          <a:xfrm>
            <a:off x="0" y="6465165"/>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22</a:t>
            </a:fld>
            <a:r>
              <a:rPr lang="fr-FR" dirty="0" smtClean="0"/>
              <a:t> -</a:t>
            </a:r>
            <a:endParaRPr lang="fr-FR" dirty="0"/>
          </a:p>
        </p:txBody>
      </p:sp>
      <p:pic>
        <p:nvPicPr>
          <p:cNvPr id="1031" name="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79" y="3941122"/>
            <a:ext cx="6000750" cy="1533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590079" y="5428213"/>
            <a:ext cx="57671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9875" algn="l"/>
              </a:tabLst>
              <a:defRPr>
                <a:solidFill>
                  <a:schemeClr val="tx1"/>
                </a:solidFill>
                <a:latin typeface="Arial" pitchFamily="34" charset="0"/>
                <a:cs typeface="Arial" pitchFamily="34" charset="0"/>
              </a:defRPr>
            </a:lvl1pPr>
            <a:lvl2pPr fontAlgn="base">
              <a:spcBef>
                <a:spcPct val="0"/>
              </a:spcBef>
              <a:spcAft>
                <a:spcPct val="0"/>
              </a:spcAft>
              <a:tabLst>
                <a:tab pos="269875" algn="l"/>
              </a:tabLst>
              <a:defRPr>
                <a:solidFill>
                  <a:schemeClr val="tx1"/>
                </a:solidFill>
                <a:latin typeface="Arial" pitchFamily="34" charset="0"/>
                <a:cs typeface="Arial" pitchFamily="34" charset="0"/>
              </a:defRPr>
            </a:lvl2pPr>
            <a:lvl3pPr fontAlgn="base">
              <a:spcBef>
                <a:spcPct val="0"/>
              </a:spcBef>
              <a:spcAft>
                <a:spcPct val="0"/>
              </a:spcAft>
              <a:tabLst>
                <a:tab pos="269875" algn="l"/>
              </a:tabLst>
              <a:defRPr>
                <a:solidFill>
                  <a:schemeClr val="tx1"/>
                </a:solidFill>
                <a:latin typeface="Arial" pitchFamily="34" charset="0"/>
                <a:cs typeface="Arial" pitchFamily="34" charset="0"/>
              </a:defRPr>
            </a:lvl3pPr>
            <a:lvl4pPr fontAlgn="base">
              <a:spcBef>
                <a:spcPct val="0"/>
              </a:spcBef>
              <a:spcAft>
                <a:spcPct val="0"/>
              </a:spcAft>
              <a:tabLst>
                <a:tab pos="269875" algn="l"/>
              </a:tabLst>
              <a:defRPr>
                <a:solidFill>
                  <a:schemeClr val="tx1"/>
                </a:solidFill>
                <a:latin typeface="Arial" pitchFamily="34" charset="0"/>
                <a:cs typeface="Arial" pitchFamily="34" charset="0"/>
              </a:defRPr>
            </a:lvl4pPr>
            <a:lvl5pPr fontAlgn="base">
              <a:spcBef>
                <a:spcPct val="0"/>
              </a:spcBef>
              <a:spcAft>
                <a:spcPct val="0"/>
              </a:spcAft>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69875" algn="l"/>
              </a:tabLst>
            </a:pP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Niobium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samples</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obtained</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with</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standard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chemical</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etching</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left</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barrel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centrifugal</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altLang="fr-FR"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polishing</a:t>
            </a:r>
            <a:r>
              <a:rPr kumimoji="0" lang="fr-FR" altLang="fr-FR"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(center and right)</a:t>
            </a:r>
            <a:r>
              <a:rPr kumimoji="0" lang="fr-FR" altLang="fr-FR" sz="8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ZoneTexte 16"/>
          <p:cNvSpPr txBox="1"/>
          <p:nvPr/>
        </p:nvSpPr>
        <p:spPr>
          <a:xfrm>
            <a:off x="100572" y="811270"/>
            <a:ext cx="11878987" cy="3670236"/>
          </a:xfrm>
          <a:prstGeom prst="rect">
            <a:avLst/>
          </a:prstGeom>
          <a:noFill/>
        </p:spPr>
        <p:txBody>
          <a:bodyPr wrap="square" rtlCol="0">
            <a:spAutoFit/>
          </a:bodyPr>
          <a:lstStyle/>
          <a:p>
            <a:pPr>
              <a:spcAft>
                <a:spcPts val="300"/>
              </a:spcAft>
            </a:pPr>
            <a:r>
              <a:rPr lang="en-US" sz="2200" b="1" dirty="0" smtClean="0">
                <a:solidFill>
                  <a:srgbClr val="5F2987"/>
                </a:solidFill>
                <a:effectLst>
                  <a:outerShdw blurRad="38100" dist="38100" dir="2700000" algn="tl">
                    <a:srgbClr val="000000">
                      <a:alpha val="43137"/>
                    </a:srgbClr>
                  </a:outerShdw>
                </a:effectLst>
                <a:latin typeface="Calibri" pitchFamily="34" charset="0"/>
                <a:cs typeface="Calibri" pitchFamily="34" charset="0"/>
              </a:rPr>
              <a:t>Main achievements:</a:t>
            </a:r>
          </a:p>
          <a:p>
            <a:pPr lvl="0" eaLnBrk="0" fontAlgn="base" hangingPunct="0">
              <a:spcBef>
                <a:spcPct val="0"/>
              </a:spcBef>
              <a:spcAft>
                <a:spcPct val="0"/>
              </a:spcAft>
              <a:tabLst>
                <a:tab pos="269875" algn="l"/>
              </a:tabLst>
            </a:pPr>
            <a:r>
              <a:rPr lang="en-US" altLang="fr-FR" sz="1600" b="1" dirty="0">
                <a:solidFill>
                  <a:srgbClr val="4F81BD"/>
                </a:solidFill>
                <a:ea typeface="MS Gothic" pitchFamily="49" charset="-128"/>
                <a:cs typeface="Times New Roman" pitchFamily="18" charset="0"/>
              </a:rPr>
              <a:t>R&amp;D on reliability for SRF cavities (</a:t>
            </a:r>
            <a:r>
              <a:rPr lang="en-US" altLang="fr-FR" sz="1600" b="1" dirty="0" smtClean="0">
                <a:solidFill>
                  <a:srgbClr val="4F81BD"/>
                </a:solidFill>
                <a:ea typeface="MS Gothic" pitchFamily="49" charset="-128"/>
                <a:cs typeface="Times New Roman" pitchFamily="18" charset="0"/>
              </a:rPr>
              <a:t>CAVSUP): </a:t>
            </a:r>
            <a:r>
              <a:rPr lang="en-US" altLang="fr-FR" sz="1600" dirty="0" smtClean="0">
                <a:ea typeface="MS Gothic" pitchFamily="49" charset="-128"/>
                <a:cs typeface="Times New Roman" pitchFamily="18" charset="0"/>
              </a:rPr>
              <a:t>Achieving </a:t>
            </a:r>
            <a:r>
              <a:rPr lang="en-US" altLang="fr-FR" sz="1600" dirty="0">
                <a:ea typeface="MS Gothic" pitchFamily="49" charset="-128"/>
                <a:cs typeface="Times New Roman" pitchFamily="18" charset="0"/>
              </a:rPr>
              <a:t>reliable and reproducible performances on </a:t>
            </a:r>
            <a:r>
              <a:rPr lang="en-US" altLang="fr-FR" sz="1600" dirty="0" smtClean="0">
                <a:ea typeface="MS Gothic" pitchFamily="49" charset="-128"/>
                <a:cs typeface="Times New Roman" pitchFamily="18" charset="0"/>
              </a:rPr>
              <a:t>SC cavities . </a:t>
            </a:r>
            <a:endParaRPr lang="en-US" altLang="fr-FR" sz="1600" dirty="0">
              <a:ea typeface="MS Gothic" pitchFamily="49" charset="-128"/>
              <a:cs typeface="Times New Roman" pitchFamily="18" charset="0"/>
            </a:endParaRPr>
          </a:p>
          <a:p>
            <a:pPr marL="285750" lvl="0" indent="-285750" eaLnBrk="0" fontAlgn="base" hangingPunct="0">
              <a:spcBef>
                <a:spcPct val="0"/>
              </a:spcBef>
              <a:spcAft>
                <a:spcPct val="0"/>
              </a:spcAft>
              <a:buFont typeface="Arial" panose="020B0604020202020204" pitchFamily="34" charset="0"/>
              <a:buChar char="•"/>
              <a:tabLst>
                <a:tab pos="269875" algn="l"/>
              </a:tabLst>
            </a:pPr>
            <a:r>
              <a:rPr lang="en-US" altLang="fr-FR" sz="1600" dirty="0">
                <a:ea typeface="MS Gothic" pitchFamily="49" charset="-128"/>
                <a:cs typeface="Times New Roman" pitchFamily="18" charset="0"/>
              </a:rPr>
              <a:t>A successful development of a diagnostic systems for cavities was achieved: a quench detection and localization devices based on second sound wave in superfluid helium. </a:t>
            </a:r>
          </a:p>
          <a:p>
            <a:pPr marL="285750" lvl="0" indent="-285750" eaLnBrk="0" fontAlgn="base" hangingPunct="0">
              <a:spcBef>
                <a:spcPct val="0"/>
              </a:spcBef>
              <a:spcAft>
                <a:spcPct val="0"/>
              </a:spcAft>
              <a:buFont typeface="Arial" panose="020B0604020202020204" pitchFamily="34" charset="0"/>
              <a:buChar char="•"/>
              <a:tabLst>
                <a:tab pos="269875" algn="l"/>
              </a:tabLst>
            </a:pPr>
            <a:r>
              <a:rPr lang="en-US" altLang="fr-FR" sz="1600" dirty="0">
                <a:ea typeface="MS Gothic" pitchFamily="49" charset="-128"/>
                <a:cs typeface="Times New Roman" pitchFamily="18" charset="0"/>
              </a:rPr>
              <a:t>a dedicated test cryostat for long duration tests on cold tuning system in order to assess their operability and lifetime over a typical 40 years of operation in an accelerator. The cryostat is now fabricated and the first long duration test of the piezoelectric actuators that will be used for ESS will soon take place.</a:t>
            </a:r>
            <a:endParaRPr lang="en-US" altLang="fr-FR" sz="1600" b="1" dirty="0">
              <a:solidFill>
                <a:srgbClr val="4F81BD"/>
              </a:solidFill>
              <a:ea typeface="MS Gothic" pitchFamily="49" charset="-128"/>
              <a:cs typeface="Times New Roman" pitchFamily="18" charset="0"/>
            </a:endParaRPr>
          </a:p>
          <a:p>
            <a:pPr lvl="0" eaLnBrk="0" fontAlgn="base" hangingPunct="0">
              <a:spcBef>
                <a:spcPct val="0"/>
              </a:spcBef>
              <a:spcAft>
                <a:spcPct val="0"/>
              </a:spcAft>
              <a:tabLst>
                <a:tab pos="269875" algn="l"/>
              </a:tabLst>
            </a:pPr>
            <a:endParaRPr lang="en-US" altLang="fr-FR" sz="1000" b="1" dirty="0">
              <a:solidFill>
                <a:srgbClr val="4F81BD"/>
              </a:solidFill>
              <a:ea typeface="MS Gothic" pitchFamily="49" charset="-128"/>
              <a:cs typeface="Times New Roman" pitchFamily="18" charset="0"/>
            </a:endParaRPr>
          </a:p>
          <a:p>
            <a:pPr lvl="0" eaLnBrk="0" fontAlgn="base" hangingPunct="0">
              <a:spcBef>
                <a:spcPct val="0"/>
              </a:spcBef>
              <a:spcAft>
                <a:spcPct val="0"/>
              </a:spcAft>
              <a:tabLst>
                <a:tab pos="269875" algn="l"/>
              </a:tabLst>
            </a:pPr>
            <a:r>
              <a:rPr lang="en-US" altLang="fr-FR" sz="1600" b="1" dirty="0">
                <a:solidFill>
                  <a:srgbClr val="4F81BD"/>
                </a:solidFill>
                <a:ea typeface="MS Gothic" pitchFamily="49" charset="-128"/>
                <a:cs typeface="Times New Roman" pitchFamily="18" charset="0"/>
              </a:rPr>
              <a:t>R&amp;D on surface preparation for SRF cavities (</a:t>
            </a:r>
            <a:r>
              <a:rPr lang="en-US" altLang="fr-FR" sz="1600" b="1" dirty="0" smtClean="0">
                <a:solidFill>
                  <a:srgbClr val="4F81BD"/>
                </a:solidFill>
                <a:ea typeface="MS Gothic" pitchFamily="49" charset="-128"/>
                <a:cs typeface="Times New Roman" pitchFamily="18" charset="0"/>
              </a:rPr>
              <a:t>PICASU): </a:t>
            </a:r>
            <a:r>
              <a:rPr lang="en-US" altLang="fr-FR" sz="1600" dirty="0" smtClean="0">
                <a:ea typeface="MS Gothic" pitchFamily="49" charset="-128"/>
                <a:cs typeface="Times New Roman" pitchFamily="18" charset="0"/>
              </a:rPr>
              <a:t>SC cavities </a:t>
            </a:r>
            <a:r>
              <a:rPr lang="en-US" altLang="fr-FR" sz="1600" dirty="0">
                <a:ea typeface="MS Gothic" pitchFamily="49" charset="-128"/>
                <a:cs typeface="Times New Roman" pitchFamily="18" charset="0"/>
              </a:rPr>
              <a:t>performances are strongly depending on the surface state (physical and chemical) of the niobium. An alternative </a:t>
            </a:r>
            <a:r>
              <a:rPr lang="en-US" altLang="fr-FR" sz="1600" dirty="0" smtClean="0">
                <a:ea typeface="MS Gothic" pitchFamily="49" charset="-128"/>
                <a:cs typeface="Times New Roman" pitchFamily="18" charset="0"/>
              </a:rPr>
              <a:t>to </a:t>
            </a:r>
            <a:r>
              <a:rPr lang="en-US" altLang="fr-FR" sz="1600" dirty="0">
                <a:ea typeface="MS Gothic" pitchFamily="49" charset="-128"/>
                <a:cs typeface="Times New Roman" pitchFamily="18" charset="0"/>
              </a:rPr>
              <a:t>niobium chemical etching is to perform a mechanical grinding (centrifugal barrel polishing). </a:t>
            </a:r>
          </a:p>
          <a:p>
            <a:pPr marL="285750" lvl="0" indent="-285750" eaLnBrk="0" hangingPunct="0">
              <a:buFont typeface="Arial" panose="020B0604020202020204" pitchFamily="34" charset="0"/>
              <a:buChar char="•"/>
            </a:pPr>
            <a:r>
              <a:rPr lang="en-US" altLang="fr-FR" sz="1600" dirty="0">
                <a:ea typeface="MS Gothic" pitchFamily="49" charset="-128"/>
                <a:cs typeface="Times New Roman" pitchFamily="18" charset="0"/>
              </a:rPr>
              <a:t>Recently, samples have been produced with centrifugal barrel polishing and the same treatment was applied to a niobium disk </a:t>
            </a:r>
          </a:p>
          <a:p>
            <a:pPr marL="285750" lvl="0" indent="-285750" eaLnBrk="0" hangingPunct="0">
              <a:buFont typeface="Arial" panose="020B0604020202020204" pitchFamily="34" charset="0"/>
              <a:buChar char="•"/>
            </a:pPr>
            <a:r>
              <a:rPr lang="en-US" altLang="fr-FR" sz="1600" dirty="0">
                <a:ea typeface="MS Gothic" pitchFamily="49" charset="-128"/>
                <a:cs typeface="Times New Roman" pitchFamily="18" charset="0"/>
              </a:rPr>
              <a:t>Work is now going on </a:t>
            </a:r>
            <a:r>
              <a:rPr lang="en-US" altLang="fr-FR" sz="1600" dirty="0" smtClean="0">
                <a:ea typeface="MS Gothic" pitchFamily="49" charset="-128"/>
                <a:cs typeface="Times New Roman" pitchFamily="18" charset="0"/>
              </a:rPr>
              <a:t>alternated </a:t>
            </a:r>
            <a:r>
              <a:rPr lang="en-US" altLang="fr-FR" sz="1600" dirty="0">
                <a:ea typeface="MS Gothic" pitchFamily="49" charset="-128"/>
                <a:cs typeface="Times New Roman" pitchFamily="18" charset="0"/>
              </a:rPr>
              <a:t>media such as Magnetorheological fluids. </a:t>
            </a:r>
            <a:endParaRPr lang="fr-FR" altLang="fr-FR" sz="1600" dirty="0"/>
          </a:p>
          <a:p>
            <a:pPr lvl="0" eaLnBrk="0" fontAlgn="base" hangingPunct="0">
              <a:spcBef>
                <a:spcPct val="0"/>
              </a:spcBef>
              <a:spcAft>
                <a:spcPct val="0"/>
              </a:spcAft>
              <a:tabLst>
                <a:tab pos="269875" algn="l"/>
              </a:tabLst>
            </a:pPr>
            <a:endParaRPr lang="fr-FR" altLang="fr-FR" sz="1600" dirty="0"/>
          </a:p>
          <a:p>
            <a:pPr>
              <a:spcAft>
                <a:spcPts val="300"/>
              </a:spcAft>
            </a:pPr>
            <a:endParaRPr lang="en-US" sz="2200" b="1"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24" name="Titre 1"/>
          <p:cNvSpPr>
            <a:spLocks noGrp="1"/>
          </p:cNvSpPr>
          <p:nvPr>
            <p:ph type="title"/>
          </p:nvPr>
        </p:nvSpPr>
        <p:spPr>
          <a:xfrm>
            <a:off x="838200" y="94197"/>
            <a:ext cx="10515600" cy="600075"/>
          </a:xfrm>
        </p:spPr>
        <p:txBody>
          <a:bodyPr>
            <a:normAutofit fontScale="90000"/>
          </a:bodyPr>
          <a:lstStyle/>
          <a:p>
            <a:pPr algn="ctr"/>
            <a:r>
              <a:rPr lang="fr-FR" dirty="0" err="1" smtClean="0"/>
              <a:t>Superconducting</a:t>
            </a:r>
            <a:r>
              <a:rPr lang="fr-FR" dirty="0" smtClean="0"/>
              <a:t> RF </a:t>
            </a:r>
            <a:r>
              <a:rPr lang="fr-FR" dirty="0" err="1" smtClean="0"/>
              <a:t>Acceleration</a:t>
            </a:r>
            <a:r>
              <a:rPr lang="fr-FR" dirty="0" smtClean="0"/>
              <a:t> (2)</a:t>
            </a:r>
            <a:endParaRPr lang="fr-FR" dirty="0"/>
          </a:p>
        </p:txBody>
      </p:sp>
      <p:grpSp>
        <p:nvGrpSpPr>
          <p:cNvPr id="12" name="Groupe 11"/>
          <p:cNvGrpSpPr>
            <a:grpSpLocks/>
          </p:cNvGrpSpPr>
          <p:nvPr/>
        </p:nvGrpSpPr>
        <p:grpSpPr bwMode="auto">
          <a:xfrm>
            <a:off x="10906790" y="37349"/>
            <a:ext cx="1072769" cy="615478"/>
            <a:chOff x="6228184" y="1162694"/>
            <a:chExt cx="1512168" cy="818572"/>
          </a:xfrm>
        </p:grpSpPr>
        <p:sp>
          <p:nvSpPr>
            <p:cNvPr id="13" name="Rectangle 12"/>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4" name="Image 5" descr="IPN_gif64trans_L200px.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ZoneTexte 14"/>
          <p:cNvSpPr txBox="1"/>
          <p:nvPr/>
        </p:nvSpPr>
        <p:spPr>
          <a:xfrm>
            <a:off x="6798605" y="3965985"/>
            <a:ext cx="5116959" cy="2277547"/>
          </a:xfrm>
          <a:prstGeom prst="rect">
            <a:avLst/>
          </a:prstGeom>
          <a:noFill/>
        </p:spPr>
        <p:txBody>
          <a:bodyPr wrap="square" rtlCol="0">
            <a:spAutoFit/>
          </a:bodyPr>
          <a:lstStyle/>
          <a:p>
            <a:pPr>
              <a:spcAft>
                <a:spcPts val="600"/>
              </a:spcAft>
            </a:pPr>
            <a:r>
              <a:rPr lang="en-US" sz="1600" b="1" dirty="0" smtClean="0">
                <a:solidFill>
                  <a:srgbClr val="7030A0"/>
                </a:solidFill>
              </a:rPr>
              <a:t>Collaborations :</a:t>
            </a:r>
            <a:r>
              <a:rPr lang="en-US" sz="1600" dirty="0" smtClean="0"/>
              <a:t> CEA, CERN and soon DESY and </a:t>
            </a:r>
            <a:r>
              <a:rPr lang="en-US" sz="1600" dirty="0" err="1" smtClean="0"/>
              <a:t>Fermilab</a:t>
            </a:r>
            <a:endParaRPr lang="en-US" sz="1600" dirty="0" smtClean="0"/>
          </a:p>
          <a:p>
            <a:pPr>
              <a:spcAft>
                <a:spcPts val="600"/>
              </a:spcAft>
            </a:pPr>
            <a:r>
              <a:rPr lang="en-US" sz="1600" b="1" dirty="0">
                <a:solidFill>
                  <a:srgbClr val="7030A0"/>
                </a:solidFill>
              </a:rPr>
              <a:t>Human resources</a:t>
            </a:r>
            <a:r>
              <a:rPr lang="en-US" sz="1600" b="1" dirty="0" smtClean="0">
                <a:solidFill>
                  <a:srgbClr val="7030A0"/>
                </a:solidFill>
              </a:rPr>
              <a:t>: </a:t>
            </a:r>
          </a:p>
          <a:p>
            <a:pPr defTabSz="358775">
              <a:spcAft>
                <a:spcPts val="600"/>
              </a:spcAft>
            </a:pPr>
            <a:r>
              <a:rPr lang="en-US" sz="1600" b="1" dirty="0">
                <a:solidFill>
                  <a:srgbClr val="7030A0"/>
                </a:solidFill>
              </a:rPr>
              <a:t>	</a:t>
            </a:r>
            <a:r>
              <a:rPr lang="en-US" sz="1600" dirty="0" smtClean="0"/>
              <a:t>~ 4 FTEs + support of </a:t>
            </a:r>
            <a:r>
              <a:rPr lang="en-US" sz="1600" dirty="0" err="1" smtClean="0"/>
              <a:t>SupraTech</a:t>
            </a:r>
            <a:r>
              <a:rPr lang="en-US" sz="1600" dirty="0" smtClean="0"/>
              <a:t> </a:t>
            </a:r>
          </a:p>
          <a:p>
            <a:pPr defTabSz="358775">
              <a:spcAft>
                <a:spcPts val="600"/>
              </a:spcAft>
            </a:pPr>
            <a:r>
              <a:rPr lang="en-US" sz="1600" dirty="0"/>
              <a:t>	</a:t>
            </a:r>
            <a:r>
              <a:rPr lang="en-US" sz="1600" dirty="0" smtClean="0"/>
              <a:t>1 to 2 PhD per year</a:t>
            </a:r>
            <a:endParaRPr lang="en-US" sz="1600" dirty="0"/>
          </a:p>
          <a:p>
            <a:pPr>
              <a:spcAft>
                <a:spcPts val="600"/>
              </a:spcAft>
            </a:pPr>
            <a:r>
              <a:rPr lang="en-US" sz="1600" b="1" dirty="0" smtClean="0">
                <a:solidFill>
                  <a:srgbClr val="7030A0"/>
                </a:solidFill>
              </a:rPr>
              <a:t>Yearly budget : </a:t>
            </a:r>
          </a:p>
          <a:p>
            <a:pPr>
              <a:spcAft>
                <a:spcPts val="600"/>
              </a:spcAft>
            </a:pPr>
            <a:r>
              <a:rPr lang="en-US" sz="1600" b="1" dirty="0" smtClean="0"/>
              <a:t>~80 k€ in average + P2IO and Sesame “Axe SRF” (2018)</a:t>
            </a:r>
          </a:p>
          <a:p>
            <a:pPr>
              <a:spcAft>
                <a:spcPts val="600"/>
              </a:spcAft>
            </a:pPr>
            <a:r>
              <a:rPr lang="en-US" sz="1600" b="1" dirty="0" smtClean="0"/>
              <a:t>Also financial support from projects like ESS and MYRRHA</a:t>
            </a:r>
          </a:p>
        </p:txBody>
      </p:sp>
    </p:spTree>
    <p:extLst>
      <p:ext uri="{BB962C8B-B14F-4D97-AF65-F5344CB8AC3E}">
        <p14:creationId xmlns:p14="http://schemas.microsoft.com/office/powerpoint/2010/main" val="2396094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smtClean="0"/>
              <a:t>SPIRAL-2</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23</a:t>
            </a:fld>
            <a:r>
              <a:rPr lang="fr-FR" dirty="0" smtClean="0"/>
              <a:t> -</a:t>
            </a:r>
            <a:endParaRPr lang="fr-FR" dirty="0"/>
          </a:p>
        </p:txBody>
      </p:sp>
      <p:pic>
        <p:nvPicPr>
          <p:cNvPr id="7" name="Picture 2" descr="composition_Linac0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6857" y="810883"/>
            <a:ext cx="6475143" cy="190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ryomodule partiel"/>
          <p:cNvPicPr>
            <a:picLocks noChangeAspect="1" noChangeArrowheads="1"/>
          </p:cNvPicPr>
          <p:nvPr/>
        </p:nvPicPr>
        <p:blipFill>
          <a:blip r:embed="rId3" cstate="print"/>
          <a:srcRect/>
          <a:stretch>
            <a:fillRect/>
          </a:stretch>
        </p:blipFill>
        <p:spPr bwMode="auto">
          <a:xfrm>
            <a:off x="10243395" y="3515137"/>
            <a:ext cx="1672169" cy="2740499"/>
          </a:xfrm>
          <a:prstGeom prst="rect">
            <a:avLst/>
          </a:prstGeom>
          <a:noFill/>
          <a:ln w="9525">
            <a:noFill/>
            <a:miter lim="800000"/>
            <a:headEnd/>
            <a:tailEnd/>
          </a:ln>
        </p:spPr>
      </p:pic>
      <p:sp>
        <p:nvSpPr>
          <p:cNvPr id="2" name="Rectangle 1"/>
          <p:cNvSpPr/>
          <p:nvPr/>
        </p:nvSpPr>
        <p:spPr>
          <a:xfrm>
            <a:off x="13857" y="957716"/>
            <a:ext cx="5747962" cy="1815882"/>
          </a:xfrm>
          <a:prstGeom prst="rect">
            <a:avLst/>
          </a:prstGeom>
        </p:spPr>
        <p:txBody>
          <a:bodyPr wrap="square">
            <a:spAutoFit/>
          </a:bodyPr>
          <a:lstStyle/>
          <a:p>
            <a:pPr algn="just">
              <a:buFont typeface="Wingdings" pitchFamily="2" charset="2"/>
              <a:buChar char="§"/>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 Contribution </a:t>
            </a:r>
            <a:r>
              <a:rPr lang="en-US" sz="2200" b="1" dirty="0">
                <a:solidFill>
                  <a:srgbClr val="5F2987"/>
                </a:solidFill>
                <a:effectLst>
                  <a:outerShdw blurRad="38100" dist="38100" dir="2700000" algn="tl">
                    <a:srgbClr val="C0C0C0"/>
                  </a:outerShdw>
                </a:effectLst>
                <a:latin typeface="Calibri" pitchFamily="34" charset="0"/>
              </a:rPr>
              <a:t>to </a:t>
            </a:r>
            <a:r>
              <a:rPr lang="en-US" sz="2200" b="1" dirty="0" smtClean="0">
                <a:solidFill>
                  <a:srgbClr val="5F2987"/>
                </a:solidFill>
                <a:effectLst>
                  <a:outerShdw blurRad="38100" dist="38100" dir="2700000" algn="tl">
                    <a:srgbClr val="C0C0C0"/>
                  </a:outerShdw>
                </a:effectLst>
                <a:latin typeface="Calibri" pitchFamily="34" charset="0"/>
              </a:rPr>
              <a:t>the construction of SPIRAL-2</a:t>
            </a:r>
            <a:endParaRPr lang="en-US" sz="2200" b="1" dirty="0">
              <a:solidFill>
                <a:srgbClr val="0033CC"/>
              </a:solidFill>
              <a:effectLst>
                <a:outerShdw blurRad="38100" dist="38100" dir="2700000" algn="tl">
                  <a:srgbClr val="C0C0C0"/>
                </a:outerShdw>
              </a:effectLst>
              <a:latin typeface="Calibri" pitchFamily="34" charset="0"/>
            </a:endParaRPr>
          </a:p>
          <a:p>
            <a:pPr marL="268288" indent="-106363" algn="just">
              <a:buFont typeface="Arial" panose="020B0604020202020204" pitchFamily="34" charset="0"/>
              <a:buChar char="•"/>
              <a:tabLst>
                <a:tab pos="806450" algn="l"/>
              </a:tabLst>
              <a:defRPr/>
            </a:pPr>
            <a:r>
              <a:rPr lang="en-US" b="1" dirty="0" smtClean="0">
                <a:solidFill>
                  <a:srgbClr val="0066FF"/>
                </a:solidFill>
                <a:latin typeface="Calibri" panose="020F0502020204030204" pitchFamily="34" charset="0"/>
              </a:rPr>
              <a:t>All cryomodules </a:t>
            </a:r>
            <a:r>
              <a:rPr lang="en-US" b="1" dirty="0">
                <a:solidFill>
                  <a:srgbClr val="0066FF"/>
                </a:solidFill>
                <a:latin typeface="Calibri" panose="020F0502020204030204" pitchFamily="34" charset="0"/>
              </a:rPr>
              <a:t>delivered to </a:t>
            </a:r>
            <a:r>
              <a:rPr lang="en-US" b="1" dirty="0" err="1" smtClean="0">
                <a:solidFill>
                  <a:srgbClr val="0066FF"/>
                </a:solidFill>
                <a:latin typeface="Calibri" panose="020F0502020204030204" pitchFamily="34" charset="0"/>
              </a:rPr>
              <a:t>Ganil</a:t>
            </a:r>
            <a:r>
              <a:rPr lang="en-US" b="1" dirty="0" smtClean="0">
                <a:solidFill>
                  <a:srgbClr val="0066FF"/>
                </a:solidFill>
                <a:latin typeface="Calibri" panose="020F0502020204030204" pitchFamily="34" charset="0"/>
              </a:rPr>
              <a:t>, </a:t>
            </a:r>
            <a:r>
              <a:rPr lang="en-US" dirty="0">
                <a:latin typeface="Calibri" panose="020F0502020204030204" pitchFamily="34" charset="0"/>
              </a:rPr>
              <a:t>after preparation, assembly and test at IPNO. All cryomodules installed and successfully cooled-down at 4K.</a:t>
            </a:r>
          </a:p>
          <a:p>
            <a:pPr marL="268288" indent="-106363" algn="just">
              <a:buFont typeface="Arial" panose="020B0604020202020204" pitchFamily="34" charset="0"/>
              <a:buChar char="•"/>
              <a:tabLst>
                <a:tab pos="806450" algn="l"/>
              </a:tabLst>
              <a:defRPr/>
            </a:pPr>
            <a:r>
              <a:rPr lang="en-US" b="1" dirty="0">
                <a:solidFill>
                  <a:srgbClr val="0066FF"/>
                </a:solidFill>
                <a:latin typeface="Calibri" panose="020F0502020204030204" pitchFamily="34" charset="0"/>
              </a:rPr>
              <a:t>All BPMs </a:t>
            </a:r>
            <a:r>
              <a:rPr lang="en-US" dirty="0" smtClean="0">
                <a:latin typeface="Calibri" panose="020F0502020204030204" pitchFamily="34" charset="0"/>
              </a:rPr>
              <a:t>(Beam Position Monitor)</a:t>
            </a:r>
            <a:r>
              <a:rPr lang="en-US" b="1" dirty="0" smtClean="0">
                <a:solidFill>
                  <a:srgbClr val="0066FF"/>
                </a:solidFill>
                <a:latin typeface="Calibri" panose="020F0502020204030204" pitchFamily="34" charset="0"/>
              </a:rPr>
              <a:t> </a:t>
            </a:r>
            <a:r>
              <a:rPr lang="en-US" dirty="0" smtClean="0">
                <a:latin typeface="Calibri" panose="020F0502020204030204" pitchFamily="34" charset="0"/>
              </a:rPr>
              <a:t>fabricated</a:t>
            </a:r>
            <a:r>
              <a:rPr lang="en-US" dirty="0">
                <a:latin typeface="Calibri" panose="020F0502020204030204" pitchFamily="34" charset="0"/>
              </a:rPr>
              <a:t>, characterized and </a:t>
            </a:r>
            <a:r>
              <a:rPr lang="en-US" b="1" dirty="0">
                <a:solidFill>
                  <a:srgbClr val="0066FF"/>
                </a:solidFill>
                <a:latin typeface="Calibri" panose="020F0502020204030204" pitchFamily="34" charset="0"/>
              </a:rPr>
              <a:t>delivered to </a:t>
            </a:r>
            <a:r>
              <a:rPr lang="en-US" b="1" dirty="0" smtClean="0">
                <a:solidFill>
                  <a:srgbClr val="0066FF"/>
                </a:solidFill>
                <a:latin typeface="Calibri" panose="020F0502020204030204" pitchFamily="34" charset="0"/>
              </a:rPr>
              <a:t>GANIL</a:t>
            </a:r>
          </a:p>
        </p:txBody>
      </p:sp>
      <p:pic>
        <p:nvPicPr>
          <p:cNvPr id="17" name="Picture 2" descr="D:\0_Donnees IPN OK\Direction DA\AG DA\AG 2016\download\Photos r+®centes\SAM_1935.JPG"/>
          <p:cNvPicPr/>
          <p:nvPr/>
        </p:nvPicPr>
        <p:blipFill>
          <a:blip r:embed="rId4" cstate="print"/>
          <a:srcRect/>
          <a:stretch>
            <a:fillRect/>
          </a:stretch>
        </p:blipFill>
        <p:spPr bwMode="auto">
          <a:xfrm>
            <a:off x="6485688" y="2896120"/>
            <a:ext cx="3540407" cy="2654883"/>
          </a:xfrm>
          <a:prstGeom prst="rect">
            <a:avLst/>
          </a:prstGeom>
          <a:noFill/>
        </p:spPr>
      </p:pic>
      <p:sp>
        <p:nvSpPr>
          <p:cNvPr id="19" name="AutoShape 1"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AutoShape 2"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AutoShape 3"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AutoShape 4"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AutoShape 5"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AutoShape 6"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AutoShape 7"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AutoShape 8"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AutoShape 9"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AutoShape 10"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AutoShape 11"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AutoShape 13"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AutoShape 14"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AutoShape 15"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AutoShape 16"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AutoShape 17"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AutoShape 18"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AutoShape 19"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AutoShape 20"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AutoShape 21"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AutoShape 22"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AutoShape 23" descr="Actions"/>
          <p:cNvSpPr>
            <a:spLocks noChangeAspect="1" noChangeArrowheads="1"/>
          </p:cNvSpPr>
          <p:nvPr/>
        </p:nvSpPr>
        <p:spPr bwMode="auto">
          <a:xfrm>
            <a:off x="2846388" y="147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Picture 2" descr="D:\MON_BOULOT\SPIRAL2_CONSTRUCTION_PHASE1\CONSOLIDATION_BANC_TEST_INTERMEDIAIRE\PHOTO BTI\Fichiers - ownCloud_fichiers\222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44" y="3887802"/>
            <a:ext cx="4632448" cy="2605071"/>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p:cNvSpPr txBox="1"/>
          <p:nvPr/>
        </p:nvSpPr>
        <p:spPr>
          <a:xfrm>
            <a:off x="3538611" y="3434491"/>
            <a:ext cx="795411" cy="369332"/>
          </a:xfrm>
          <a:prstGeom prst="rect">
            <a:avLst/>
          </a:prstGeom>
          <a:solidFill>
            <a:schemeClr val="bg1"/>
          </a:solidFill>
        </p:spPr>
        <p:txBody>
          <a:bodyPr wrap="none" rtlCol="0">
            <a:spAutoFit/>
          </a:bodyPr>
          <a:lstStyle/>
          <a:p>
            <a:r>
              <a:rPr lang="fr-FR" sz="1800" dirty="0" smtClean="0"/>
              <a:t>BPM 2</a:t>
            </a:r>
            <a:endParaRPr lang="fr-FR" sz="1800" dirty="0"/>
          </a:p>
        </p:txBody>
      </p:sp>
      <p:sp>
        <p:nvSpPr>
          <p:cNvPr id="43" name="ZoneTexte 42"/>
          <p:cNvSpPr txBox="1"/>
          <p:nvPr/>
        </p:nvSpPr>
        <p:spPr>
          <a:xfrm>
            <a:off x="838200" y="3434491"/>
            <a:ext cx="795411" cy="369332"/>
          </a:xfrm>
          <a:prstGeom prst="rect">
            <a:avLst/>
          </a:prstGeom>
          <a:solidFill>
            <a:schemeClr val="bg1"/>
          </a:solidFill>
        </p:spPr>
        <p:txBody>
          <a:bodyPr wrap="none" rtlCol="0">
            <a:spAutoFit/>
          </a:bodyPr>
          <a:lstStyle/>
          <a:p>
            <a:r>
              <a:rPr lang="fr-FR" sz="1800" dirty="0" smtClean="0"/>
              <a:t>BPM 1</a:t>
            </a:r>
            <a:endParaRPr lang="fr-FR" sz="1800" dirty="0"/>
          </a:p>
        </p:txBody>
      </p:sp>
      <p:cxnSp>
        <p:nvCxnSpPr>
          <p:cNvPr id="44" name="Connecteur droit avec flèche 43"/>
          <p:cNvCxnSpPr/>
          <p:nvPr/>
        </p:nvCxnSpPr>
        <p:spPr>
          <a:xfrm flipH="1">
            <a:off x="3615267" y="3727108"/>
            <a:ext cx="321050" cy="115827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1235905" y="3715558"/>
            <a:ext cx="508228" cy="116982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e 45"/>
          <p:cNvGrpSpPr>
            <a:grpSpLocks/>
          </p:cNvGrpSpPr>
          <p:nvPr/>
        </p:nvGrpSpPr>
        <p:grpSpPr bwMode="auto">
          <a:xfrm>
            <a:off x="10906790" y="37349"/>
            <a:ext cx="1072769" cy="615478"/>
            <a:chOff x="6228184" y="1162694"/>
            <a:chExt cx="1512168" cy="818572"/>
          </a:xfrm>
        </p:grpSpPr>
        <p:sp>
          <p:nvSpPr>
            <p:cNvPr id="50" name="Rectangle 49"/>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1" name="Image 5" descr="IPN_gif64trans_L200px.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12"/>
          <p:cNvGrpSpPr/>
          <p:nvPr/>
        </p:nvGrpSpPr>
        <p:grpSpPr>
          <a:xfrm>
            <a:off x="4657502" y="5407640"/>
            <a:ext cx="2118710" cy="1354455"/>
            <a:chOff x="0" y="0"/>
            <a:chExt cx="4256066" cy="2721252"/>
          </a:xfrm>
        </p:grpSpPr>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005597" cy="2095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
            <p:cNvPicPr>
              <a:picLocks noChangeAspect="1" noChangeArrowheads="1"/>
            </p:cNvPicPr>
            <p:nvPr/>
          </p:nvPicPr>
          <p:blipFill>
            <a:blip r:embed="rId8" cstate="print"/>
            <a:srcRect/>
            <a:stretch>
              <a:fillRect/>
            </a:stretch>
          </p:blipFill>
          <p:spPr bwMode="auto">
            <a:xfrm>
              <a:off x="2010102" y="1223791"/>
              <a:ext cx="2245964" cy="1497461"/>
            </a:xfrm>
            <a:prstGeom prst="ellipse">
              <a:avLst/>
            </a:prstGeom>
            <a:ln>
              <a:noFill/>
            </a:ln>
            <a:effectLst>
              <a:softEdge rad="112500"/>
            </a:effectLst>
          </p:spPr>
        </p:pic>
        <p:cxnSp>
          <p:nvCxnSpPr>
            <p:cNvPr id="16" name="Connecteur droit avec flèche 15"/>
            <p:cNvCxnSpPr/>
            <p:nvPr/>
          </p:nvCxnSpPr>
          <p:spPr>
            <a:xfrm>
              <a:off x="2722879" y="288032"/>
              <a:ext cx="144016" cy="1080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7072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smtClean="0"/>
              <a:t>SPIRAL-2</a:t>
            </a:r>
            <a:endParaRPr lang="fr-FR" dirty="0"/>
          </a:p>
        </p:txBody>
      </p:sp>
      <p:sp>
        <p:nvSpPr>
          <p:cNvPr id="19" name="Rectangle 18"/>
          <p:cNvSpPr/>
          <p:nvPr/>
        </p:nvSpPr>
        <p:spPr>
          <a:xfrm>
            <a:off x="129309" y="928932"/>
            <a:ext cx="11029758" cy="2369880"/>
          </a:xfrm>
          <a:prstGeom prst="rect">
            <a:avLst/>
          </a:prstGeom>
        </p:spPr>
        <p:txBody>
          <a:bodyPr wrap="square">
            <a:spAutoFit/>
          </a:bodyPr>
          <a:lstStyle/>
          <a:p>
            <a:pPr algn="just">
              <a:buFont typeface="Wingdings" pitchFamily="2" charset="2"/>
              <a:buChar char="§"/>
              <a:tabLst>
                <a:tab pos="5738813" algn="l"/>
              </a:tabLst>
              <a:defRPr/>
            </a:pPr>
            <a:r>
              <a:rPr lang="en-US" sz="2200" b="1" dirty="0" smtClean="0">
                <a:solidFill>
                  <a:srgbClr val="5F2987"/>
                </a:solidFill>
                <a:effectLst>
                  <a:outerShdw blurRad="38100" dist="38100" dir="2700000" algn="tl">
                    <a:srgbClr val="C0C0C0"/>
                  </a:outerShdw>
                </a:effectLst>
                <a:latin typeface="Calibri" pitchFamily="34" charset="0"/>
              </a:rPr>
              <a:t> Contribution </a:t>
            </a:r>
            <a:r>
              <a:rPr lang="en-US" sz="2200" b="1" dirty="0">
                <a:solidFill>
                  <a:srgbClr val="5F2987"/>
                </a:solidFill>
                <a:effectLst>
                  <a:outerShdw blurRad="38100" dist="38100" dir="2700000" algn="tl">
                    <a:srgbClr val="C0C0C0"/>
                  </a:outerShdw>
                </a:effectLst>
                <a:latin typeface="Calibri" pitchFamily="34" charset="0"/>
              </a:rPr>
              <a:t>to </a:t>
            </a:r>
            <a:r>
              <a:rPr lang="en-US" sz="2200" b="1" dirty="0" smtClean="0">
                <a:solidFill>
                  <a:srgbClr val="5F2987"/>
                </a:solidFill>
                <a:effectLst>
                  <a:outerShdw blurRad="38100" dist="38100" dir="2700000" algn="tl">
                    <a:srgbClr val="C0C0C0"/>
                  </a:outerShdw>
                </a:effectLst>
                <a:latin typeface="Calibri" pitchFamily="34" charset="0"/>
              </a:rPr>
              <a:t>S3 and DESIR</a:t>
            </a:r>
            <a:endParaRPr lang="en-US" sz="2200" b="1" dirty="0">
              <a:solidFill>
                <a:srgbClr val="0033CC"/>
              </a:solidFill>
              <a:effectLst>
                <a:outerShdw blurRad="38100" dist="38100" dir="2700000" algn="tl">
                  <a:srgbClr val="C0C0C0"/>
                </a:outerShdw>
              </a:effectLst>
              <a:latin typeface="Calibri" pitchFamily="34" charset="0"/>
            </a:endParaRPr>
          </a:p>
          <a:p>
            <a:pPr marL="268288" indent="-106363" algn="just">
              <a:buFont typeface="Arial" panose="020B0604020202020204" pitchFamily="34" charset="0"/>
              <a:buChar char="•"/>
              <a:tabLst>
                <a:tab pos="806450" algn="l"/>
              </a:tabLst>
              <a:defRPr/>
            </a:pPr>
            <a:r>
              <a:rPr lang="en-US" b="1" dirty="0">
                <a:latin typeface="Calibri" panose="020F0502020204030204" pitchFamily="34" charset="0"/>
              </a:rPr>
              <a:t>In </a:t>
            </a:r>
            <a:r>
              <a:rPr lang="en-US" b="1" dirty="0" smtClean="0">
                <a:latin typeface="Calibri" panose="020F0502020204030204" pitchFamily="34" charset="0"/>
              </a:rPr>
              <a:t>DESIR </a:t>
            </a:r>
            <a:r>
              <a:rPr lang="en-US" b="1" dirty="0">
                <a:latin typeface="Calibri" panose="020F0502020204030204" pitchFamily="34" charset="0"/>
              </a:rPr>
              <a:t>project </a:t>
            </a:r>
            <a:r>
              <a:rPr lang="en-US" b="1" dirty="0" smtClean="0">
                <a:latin typeface="Calibri" panose="020F0502020204030204" pitchFamily="34" charset="0"/>
              </a:rPr>
              <a:t>IPNO </a:t>
            </a:r>
            <a:r>
              <a:rPr lang="en-US" b="1" dirty="0">
                <a:latin typeface="Calibri" panose="020F0502020204030204" pitchFamily="34" charset="0"/>
              </a:rPr>
              <a:t>is in charge of the development of the beam transport sections connecting different experimental areas (S3 and the existing GANIL) to and inside the experimental hall DESIR</a:t>
            </a:r>
            <a:r>
              <a:rPr lang="en-US" b="1" dirty="0">
                <a:solidFill>
                  <a:srgbClr val="0066FF"/>
                </a:solidFill>
                <a:latin typeface="Calibri" panose="020F0502020204030204" pitchFamily="34" charset="0"/>
              </a:rPr>
              <a:t>. </a:t>
            </a:r>
            <a:endParaRPr lang="en-US" b="1" dirty="0" smtClean="0">
              <a:solidFill>
                <a:srgbClr val="0066FF"/>
              </a:solidFill>
              <a:latin typeface="Calibri" panose="020F0502020204030204" pitchFamily="34" charset="0"/>
            </a:endParaRPr>
          </a:p>
          <a:p>
            <a:pPr marL="268288" indent="-106363" algn="just">
              <a:buFont typeface="Arial" panose="020B0604020202020204" pitchFamily="34" charset="0"/>
              <a:buChar char="•"/>
              <a:tabLst>
                <a:tab pos="806450" algn="l"/>
              </a:tabLst>
              <a:defRPr/>
            </a:pPr>
            <a:r>
              <a:rPr lang="en-US" b="1" dirty="0">
                <a:solidFill>
                  <a:srgbClr val="0066FF"/>
                </a:solidFill>
                <a:latin typeface="Calibri" panose="020F0502020204030204" pitchFamily="34" charset="0"/>
              </a:rPr>
              <a:t> </a:t>
            </a:r>
            <a:r>
              <a:rPr lang="en-US" b="1" dirty="0" smtClean="0">
                <a:solidFill>
                  <a:srgbClr val="0000FF"/>
                </a:solidFill>
                <a:latin typeface="Calibri" panose="020F0502020204030204" pitchFamily="34" charset="0"/>
              </a:rPr>
              <a:t>An </a:t>
            </a:r>
            <a:r>
              <a:rPr lang="en-US" b="1" dirty="0">
                <a:solidFill>
                  <a:srgbClr val="0000FF"/>
                </a:solidFill>
                <a:latin typeface="Calibri" panose="020F0502020204030204" pitchFamily="34" charset="0"/>
              </a:rPr>
              <a:t>electrostatic quadrupole</a:t>
            </a:r>
            <a:r>
              <a:rPr lang="en-US" dirty="0">
                <a:solidFill>
                  <a:srgbClr val="0066FF"/>
                </a:solidFill>
                <a:latin typeface="Calibri" panose="020F0502020204030204" pitchFamily="34" charset="0"/>
              </a:rPr>
              <a:t> </a:t>
            </a:r>
            <a:r>
              <a:rPr lang="en-US" dirty="0">
                <a:latin typeface="Calibri" panose="020F0502020204030204" pitchFamily="34" charset="0"/>
              </a:rPr>
              <a:t>and </a:t>
            </a:r>
            <a:r>
              <a:rPr lang="en-US" dirty="0" err="1">
                <a:latin typeface="Calibri" panose="020F0502020204030204" pitchFamily="34" charset="0"/>
              </a:rPr>
              <a:t>steerer</a:t>
            </a:r>
            <a:r>
              <a:rPr lang="en-US" dirty="0">
                <a:latin typeface="Calibri" panose="020F0502020204030204" pitchFamily="34" charset="0"/>
              </a:rPr>
              <a:t> triplet section have been built and successfully operated at the test bench PIPERADE at CENBG. </a:t>
            </a:r>
            <a:endParaRPr lang="en-US" dirty="0" smtClean="0">
              <a:latin typeface="Calibri" panose="020F0502020204030204" pitchFamily="34" charset="0"/>
            </a:endParaRPr>
          </a:p>
          <a:p>
            <a:pPr marL="268288" indent="-106363" algn="just">
              <a:buFont typeface="Arial" panose="020B0604020202020204" pitchFamily="34" charset="0"/>
              <a:buChar char="•"/>
              <a:tabLst>
                <a:tab pos="806450" algn="l"/>
              </a:tabLst>
              <a:defRPr/>
            </a:pPr>
            <a:r>
              <a:rPr lang="en-US" dirty="0">
                <a:latin typeface="Calibri" panose="020F0502020204030204" pitchFamily="34" charset="0"/>
              </a:rPr>
              <a:t> </a:t>
            </a:r>
            <a:r>
              <a:rPr lang="en-US" dirty="0" smtClean="0">
                <a:latin typeface="Calibri" panose="020F0502020204030204" pitchFamily="34" charset="0"/>
              </a:rPr>
              <a:t>Qualitative </a:t>
            </a:r>
            <a:r>
              <a:rPr lang="en-US" dirty="0">
                <a:latin typeface="Calibri" panose="020F0502020204030204" pitchFamily="34" charset="0"/>
              </a:rPr>
              <a:t>version of </a:t>
            </a:r>
            <a:r>
              <a:rPr lang="en-US" b="1" dirty="0">
                <a:solidFill>
                  <a:srgbClr val="0000FF"/>
                </a:solidFill>
                <a:latin typeface="Calibri" panose="020F0502020204030204" pitchFamily="34" charset="0"/>
              </a:rPr>
              <a:t>the transfer line </a:t>
            </a:r>
            <a:r>
              <a:rPr lang="en-US" dirty="0">
                <a:latin typeface="Calibri" panose="020F0502020204030204" pitchFamily="34" charset="0"/>
              </a:rPr>
              <a:t>based on the ALTO design has been integrated between the production hall of SPIRAL2 and the injection into the DESIR hall. Full integration of the beam transfer line have been used as inputs for the civil engineering </a:t>
            </a:r>
            <a:r>
              <a:rPr lang="en-US" dirty="0" smtClean="0">
                <a:latin typeface="Calibri" panose="020F0502020204030204" pitchFamily="34" charset="0"/>
              </a:rPr>
              <a:t>study</a:t>
            </a: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83" y="3237256"/>
            <a:ext cx="3429083" cy="214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050" y="5378146"/>
            <a:ext cx="1814947" cy="1360741"/>
          </a:xfrm>
          <a:prstGeom prst="rect">
            <a:avLst/>
          </a:prstGeom>
        </p:spPr>
      </p:pic>
      <p:pic>
        <p:nvPicPr>
          <p:cNvPr id="25" name="Image 24"/>
          <p:cNvPicPr>
            <a:picLocks noChangeAspect="1"/>
          </p:cNvPicPr>
          <p:nvPr/>
        </p:nvPicPr>
        <p:blipFill>
          <a:blip r:embed="rId4"/>
          <a:stretch>
            <a:fillRect/>
          </a:stretch>
        </p:blipFill>
        <p:spPr>
          <a:xfrm>
            <a:off x="4885760" y="3237256"/>
            <a:ext cx="4263477" cy="3034593"/>
          </a:xfrm>
          <a:prstGeom prst="rect">
            <a:avLst/>
          </a:prstGeom>
        </p:spPr>
      </p:pic>
      <p:pic>
        <p:nvPicPr>
          <p:cNvPr id="26" name="Image 25" descr="Mont LS4-04.png"/>
          <p:cNvPicPr>
            <a:picLocks noChangeAspect="1"/>
          </p:cNvPicPr>
          <p:nvPr/>
        </p:nvPicPr>
        <p:blipFill>
          <a:blip r:embed="rId5" cstate="screen"/>
          <a:stretch>
            <a:fillRect/>
          </a:stretch>
        </p:blipFill>
        <p:spPr>
          <a:xfrm>
            <a:off x="9365046" y="3570203"/>
            <a:ext cx="1386650" cy="2701646"/>
          </a:xfrm>
          <a:prstGeom prst="rect">
            <a:avLst/>
          </a:prstGeom>
        </p:spPr>
      </p:pic>
      <p:grpSp>
        <p:nvGrpSpPr>
          <p:cNvPr id="11" name="Groupe 10"/>
          <p:cNvGrpSpPr>
            <a:grpSpLocks/>
          </p:cNvGrpSpPr>
          <p:nvPr/>
        </p:nvGrpSpPr>
        <p:grpSpPr bwMode="auto">
          <a:xfrm>
            <a:off x="10906790" y="37349"/>
            <a:ext cx="1072769" cy="615478"/>
            <a:chOff x="6228184" y="1162694"/>
            <a:chExt cx="1512168" cy="818572"/>
          </a:xfrm>
        </p:grpSpPr>
        <p:sp>
          <p:nvSpPr>
            <p:cNvPr id="12" name="Rectangle 11"/>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3" name="Image 5" descr="IPN_gif64trans_L200px.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5661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European</a:t>
            </a:r>
            <a:r>
              <a:rPr lang="fr-FR" dirty="0" smtClean="0"/>
              <a:t> Spallation Source (ESS)</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dirty="0" smtClean="0"/>
              <a:t>15/01/2019</a:t>
            </a:r>
            <a:endParaRPr lang="fr-FR" dirty="0"/>
          </a:p>
        </p:txBody>
      </p:sp>
      <p:sp>
        <p:nvSpPr>
          <p:cNvPr id="9" name="Espace réservé du pied de page 5"/>
          <p:cNvSpPr>
            <a:spLocks noGrp="1"/>
          </p:cNvSpPr>
          <p:nvPr>
            <p:ph type="ftr" sz="quarter" idx="11"/>
          </p:nvPr>
        </p:nvSpPr>
        <p:spPr>
          <a:xfrm>
            <a:off x="4267530" y="6473559"/>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25</a:t>
            </a:fld>
            <a:r>
              <a:rPr lang="fr-FR" dirty="0" smtClean="0"/>
              <a:t> -</a:t>
            </a:r>
            <a:endParaRPr lang="fr-FR" dirty="0"/>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7" y="3106284"/>
            <a:ext cx="9144000" cy="137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e 8"/>
          <p:cNvGrpSpPr/>
          <p:nvPr/>
        </p:nvGrpSpPr>
        <p:grpSpPr>
          <a:xfrm>
            <a:off x="3990620" y="2789218"/>
            <a:ext cx="4464496" cy="1688521"/>
            <a:chOff x="3851920" y="4263564"/>
            <a:chExt cx="4536504" cy="1829732"/>
          </a:xfrm>
        </p:grpSpPr>
        <p:sp>
          <p:nvSpPr>
            <p:cNvPr id="29" name="Rectangle à coins arrondis 28"/>
            <p:cNvSpPr/>
            <p:nvPr/>
          </p:nvSpPr>
          <p:spPr>
            <a:xfrm>
              <a:off x="3851920" y="4607143"/>
              <a:ext cx="4536504" cy="1486153"/>
            </a:xfrm>
            <a:prstGeom prst="roundRect">
              <a:avLst/>
            </a:prstGeom>
            <a:solidFill>
              <a:srgbClr val="0000FF">
                <a:alpha val="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851920" y="4263564"/>
              <a:ext cx="4536504" cy="333516"/>
            </a:xfrm>
            <a:prstGeom prst="rect">
              <a:avLst/>
            </a:prstGeom>
            <a:noFill/>
          </p:spPr>
          <p:txBody>
            <a:bodyPr wrap="square" rtlCol="0">
              <a:spAutoFit/>
            </a:bodyPr>
            <a:lstStyle/>
            <a:p>
              <a:pPr algn="ctr"/>
              <a:r>
                <a:rPr lang="fr-FR" sz="1400" b="1" dirty="0" smtClean="0">
                  <a:solidFill>
                    <a:srgbClr val="0000FF"/>
                  </a:solidFill>
                </a:rPr>
                <a:t>SCRF </a:t>
              </a:r>
              <a:r>
                <a:rPr lang="fr-FR" sz="1400" b="1" dirty="0" err="1" smtClean="0">
                  <a:solidFill>
                    <a:srgbClr val="0000FF"/>
                  </a:solidFill>
                </a:rPr>
                <a:t>linac</a:t>
              </a:r>
              <a:r>
                <a:rPr lang="fr-FR" sz="1400" b="1" dirty="0" smtClean="0">
                  <a:solidFill>
                    <a:srgbClr val="0000FF"/>
                  </a:solidFill>
                </a:rPr>
                <a:t> (T=2K)</a:t>
              </a:r>
              <a:endParaRPr lang="fr-FR" sz="1400" b="1" dirty="0">
                <a:solidFill>
                  <a:srgbClr val="0000FF"/>
                </a:solidFill>
              </a:endParaRPr>
            </a:p>
          </p:txBody>
        </p:sp>
      </p:grpSp>
      <p:grpSp>
        <p:nvGrpSpPr>
          <p:cNvPr id="31" name="Groupe 30"/>
          <p:cNvGrpSpPr/>
          <p:nvPr/>
        </p:nvGrpSpPr>
        <p:grpSpPr>
          <a:xfrm>
            <a:off x="894276" y="2765469"/>
            <a:ext cx="3024336" cy="1712275"/>
            <a:chOff x="928629" y="745964"/>
            <a:chExt cx="3024336" cy="1712275"/>
          </a:xfrm>
        </p:grpSpPr>
        <p:sp>
          <p:nvSpPr>
            <p:cNvPr id="32" name="Rectangle à coins arrondis 31"/>
            <p:cNvSpPr/>
            <p:nvPr/>
          </p:nvSpPr>
          <p:spPr>
            <a:xfrm>
              <a:off x="928629" y="1086778"/>
              <a:ext cx="3024336" cy="1371461"/>
            </a:xfrm>
            <a:prstGeom prst="roundRect">
              <a:avLst/>
            </a:prstGeom>
            <a:solidFill>
              <a:srgbClr val="FF0000">
                <a:alpha val="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3" name="Rectangle 32"/>
            <p:cNvSpPr/>
            <p:nvPr/>
          </p:nvSpPr>
          <p:spPr>
            <a:xfrm>
              <a:off x="1889287" y="745964"/>
              <a:ext cx="1134991" cy="307777"/>
            </a:xfrm>
            <a:prstGeom prst="rect">
              <a:avLst/>
            </a:prstGeom>
            <a:ln>
              <a:noFill/>
            </a:ln>
          </p:spPr>
          <p:txBody>
            <a:bodyPr wrap="none">
              <a:spAutoFit/>
            </a:bodyPr>
            <a:lstStyle/>
            <a:p>
              <a:pPr algn="ctr"/>
              <a:r>
                <a:rPr lang="fr-FR" sz="1400" b="1" dirty="0" smtClean="0">
                  <a:solidFill>
                    <a:srgbClr val="FF0000"/>
                  </a:solidFill>
                </a:rPr>
                <a:t>Warm </a:t>
              </a:r>
              <a:r>
                <a:rPr lang="fr-FR" sz="1400" b="1" dirty="0" err="1">
                  <a:solidFill>
                    <a:srgbClr val="FF0000"/>
                  </a:solidFill>
                </a:rPr>
                <a:t>linac</a:t>
              </a:r>
              <a:endParaRPr lang="fr-FR" sz="1400" b="1" dirty="0">
                <a:solidFill>
                  <a:srgbClr val="FF0000"/>
                </a:solidFill>
              </a:endParaRPr>
            </a:p>
          </p:txBody>
        </p:sp>
      </p:grpSp>
      <p:grpSp>
        <p:nvGrpSpPr>
          <p:cNvPr id="34" name="Groupe 33"/>
          <p:cNvGrpSpPr/>
          <p:nvPr/>
        </p:nvGrpSpPr>
        <p:grpSpPr>
          <a:xfrm>
            <a:off x="3745559" y="3072241"/>
            <a:ext cx="5895439" cy="1651522"/>
            <a:chOff x="3779912" y="1052736"/>
            <a:chExt cx="5895439" cy="1651522"/>
          </a:xfrm>
        </p:grpSpPr>
        <p:sp>
          <p:nvSpPr>
            <p:cNvPr id="35" name="Ellipse 34"/>
            <p:cNvSpPr/>
            <p:nvPr/>
          </p:nvSpPr>
          <p:spPr>
            <a:xfrm>
              <a:off x="3779912" y="1052736"/>
              <a:ext cx="1368152" cy="1368152"/>
            </a:xfrm>
            <a:prstGeom prst="ellipse">
              <a:avLst/>
            </a:prstGeom>
            <a:solidFill>
              <a:srgbClr val="00B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p:cNvCxnSpPr>
              <a:stCxn id="35" idx="4"/>
              <a:endCxn id="49" idx="0"/>
            </p:cNvCxnSpPr>
            <p:nvPr/>
          </p:nvCxnSpPr>
          <p:spPr>
            <a:xfrm flipH="1">
              <a:off x="4192841" y="2420888"/>
              <a:ext cx="271147" cy="26038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a:stCxn id="35" idx="4"/>
              <a:endCxn id="50" idx="0"/>
            </p:cNvCxnSpPr>
            <p:nvPr/>
          </p:nvCxnSpPr>
          <p:spPr>
            <a:xfrm>
              <a:off x="4463988" y="2420888"/>
              <a:ext cx="1446680" cy="28337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6969130" y="1400357"/>
              <a:ext cx="2706221" cy="2"/>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54431" y="793059"/>
            <a:ext cx="12092472" cy="2039020"/>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spcAft>
                <a:spcPts val="300"/>
              </a:spcAft>
              <a:buClr>
                <a:srgbClr val="FF0000"/>
              </a:buClr>
              <a:buSzPct val="120000"/>
            </a:pPr>
            <a:r>
              <a:rPr lang="en-US" altLang="fr-FR" b="1" dirty="0" smtClean="0">
                <a:latin typeface="Calibri" pitchFamily="34" charset="0"/>
              </a:rPr>
              <a:t>ESS is the future </a:t>
            </a:r>
            <a:r>
              <a:rPr lang="en-US" altLang="fr-FR" b="1" dirty="0" smtClean="0">
                <a:solidFill>
                  <a:srgbClr val="0000FF"/>
                </a:solidFill>
                <a:latin typeface="Calibri" pitchFamily="34" charset="0"/>
              </a:rPr>
              <a:t>European Neutron Source under construction </a:t>
            </a:r>
            <a:r>
              <a:rPr lang="en-US" altLang="fr-FR" b="1" dirty="0" smtClean="0">
                <a:latin typeface="Calibri" pitchFamily="34" charset="0"/>
              </a:rPr>
              <a:t>in Lund (</a:t>
            </a:r>
            <a:r>
              <a:rPr lang="en-US" altLang="fr-FR" b="1" dirty="0" err="1" smtClean="0">
                <a:latin typeface="Calibri" pitchFamily="34" charset="0"/>
              </a:rPr>
              <a:t>Sw</a:t>
            </a:r>
            <a:r>
              <a:rPr lang="en-US" altLang="fr-FR" b="1" dirty="0" smtClean="0">
                <a:latin typeface="Calibri" pitchFamily="34" charset="0"/>
              </a:rPr>
              <a:t>). France is contributing thru In-Kind Contributions </a:t>
            </a:r>
            <a:r>
              <a:rPr lang="en-US" altLang="fr-FR" b="1" dirty="0">
                <a:latin typeface="Calibri" pitchFamily="34" charset="0"/>
              </a:rPr>
              <a:t>o</a:t>
            </a:r>
            <a:r>
              <a:rPr lang="en-US" altLang="fr-FR" b="1" dirty="0" smtClean="0">
                <a:latin typeface="Calibri" pitchFamily="34" charset="0"/>
              </a:rPr>
              <a:t>n the accelerator and neutron detectors. </a:t>
            </a:r>
            <a:r>
              <a:rPr lang="en-US" altLang="fr-FR" b="1" dirty="0" smtClean="0">
                <a:solidFill>
                  <a:srgbClr val="0000FF"/>
                </a:solidFill>
                <a:latin typeface="Calibri" pitchFamily="34" charset="0"/>
              </a:rPr>
              <a:t>CNRS (IPNO) contributes to the ESS accelerator on the superconducting sections</a:t>
            </a:r>
            <a:r>
              <a:rPr lang="en-US" altLang="fr-FR" b="1" dirty="0" smtClean="0">
                <a:latin typeface="Calibri" pitchFamily="34" charset="0"/>
              </a:rPr>
              <a:t>:</a:t>
            </a:r>
          </a:p>
          <a:p>
            <a:pPr marL="449263" indent="-285750">
              <a:spcAft>
                <a:spcPts val="300"/>
              </a:spcAft>
              <a:buClr>
                <a:srgbClr val="FF0000"/>
              </a:buClr>
              <a:buSzPct val="120000"/>
              <a:buFont typeface="Arial" panose="020B0604020202020204" pitchFamily="34" charset="0"/>
              <a:buChar char="•"/>
            </a:pPr>
            <a:r>
              <a:rPr lang="en-US" altLang="fr-FR" dirty="0" smtClean="0">
                <a:latin typeface="Calibri" pitchFamily="34" charset="0"/>
              </a:rPr>
              <a:t>Design, construction, preparation, assembly and test </a:t>
            </a:r>
            <a:r>
              <a:rPr lang="en-US" altLang="fr-FR" b="1" dirty="0" smtClean="0">
                <a:latin typeface="Calibri" pitchFamily="34" charset="0"/>
              </a:rPr>
              <a:t>of the 13 spoke cryomodules</a:t>
            </a:r>
          </a:p>
          <a:p>
            <a:pPr marL="449263" indent="-285750">
              <a:spcAft>
                <a:spcPts val="300"/>
              </a:spcAft>
              <a:buClr>
                <a:srgbClr val="FF0000"/>
              </a:buClr>
              <a:buSzPct val="120000"/>
              <a:buFont typeface="Arial" panose="020B0604020202020204" pitchFamily="34" charset="0"/>
              <a:buChar char="•"/>
            </a:pPr>
            <a:r>
              <a:rPr lang="en-US" altLang="fr-FR" dirty="0" smtClean="0">
                <a:latin typeface="Calibri" pitchFamily="34" charset="0"/>
              </a:rPr>
              <a:t>Design, construction, installation and test of </a:t>
            </a:r>
            <a:r>
              <a:rPr lang="en-US" altLang="fr-FR" b="1" dirty="0" smtClean="0">
                <a:latin typeface="Calibri" pitchFamily="34" charset="0"/>
              </a:rPr>
              <a:t>the Spoke cryogenic distribution system </a:t>
            </a:r>
            <a:r>
              <a:rPr lang="en-US" altLang="fr-FR" dirty="0" smtClean="0">
                <a:latin typeface="Calibri" pitchFamily="34" charset="0"/>
              </a:rPr>
              <a:t>(</a:t>
            </a:r>
            <a:r>
              <a:rPr lang="en-US" altLang="fr-FR" dirty="0" err="1" smtClean="0">
                <a:latin typeface="Calibri" pitchFamily="34" charset="0"/>
              </a:rPr>
              <a:t>inc.</a:t>
            </a:r>
            <a:r>
              <a:rPr lang="en-US" altLang="fr-FR" dirty="0" smtClean="0">
                <a:latin typeface="Calibri" pitchFamily="34" charset="0"/>
              </a:rPr>
              <a:t> the 13 cryogenic valve boxes)</a:t>
            </a:r>
          </a:p>
          <a:p>
            <a:pPr marL="449263" indent="-285750">
              <a:spcAft>
                <a:spcPts val="300"/>
              </a:spcAft>
              <a:buClr>
                <a:srgbClr val="FF0000"/>
              </a:buClr>
              <a:buSzPct val="120000"/>
              <a:buFont typeface="Arial" panose="020B0604020202020204" pitchFamily="34" charset="0"/>
              <a:buChar char="•"/>
            </a:pPr>
            <a:r>
              <a:rPr lang="en-US" altLang="fr-FR" dirty="0" smtClean="0">
                <a:latin typeface="Calibri" pitchFamily="34" charset="0"/>
              </a:rPr>
              <a:t>In collaboration with CEA-</a:t>
            </a:r>
            <a:r>
              <a:rPr lang="en-US" altLang="fr-FR" dirty="0" err="1" smtClean="0">
                <a:latin typeface="Calibri" pitchFamily="34" charset="0"/>
              </a:rPr>
              <a:t>Saclay</a:t>
            </a:r>
            <a:r>
              <a:rPr lang="en-US" altLang="fr-FR" dirty="0" smtClean="0">
                <a:latin typeface="Calibri" pitchFamily="34" charset="0"/>
              </a:rPr>
              <a:t>, design and fabrication follow-up of </a:t>
            </a:r>
            <a:r>
              <a:rPr lang="en-US" altLang="fr-FR" b="1" dirty="0" smtClean="0">
                <a:latin typeface="Calibri" pitchFamily="34" charset="0"/>
              </a:rPr>
              <a:t>the elliptical cryostat</a:t>
            </a:r>
          </a:p>
        </p:txBody>
      </p:sp>
      <p:pic>
        <p:nvPicPr>
          <p:cNvPr id="4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56082" y="4700782"/>
            <a:ext cx="1604812" cy="168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4" cstate="print"/>
          <a:srcRect/>
          <a:stretch>
            <a:fillRect/>
          </a:stretch>
        </p:blipFill>
        <p:spPr bwMode="auto">
          <a:xfrm>
            <a:off x="5048575" y="4723763"/>
            <a:ext cx="1655479" cy="1564716"/>
          </a:xfrm>
          <a:prstGeom prst="rect">
            <a:avLst/>
          </a:prstGeom>
          <a:noFill/>
          <a:ln w="9525">
            <a:noFill/>
            <a:miter lim="800000"/>
            <a:headEnd/>
            <a:tailEnd/>
          </a:ln>
        </p:spPr>
      </p:pic>
      <p:sp>
        <p:nvSpPr>
          <p:cNvPr id="51" name="Rectangle 50"/>
          <p:cNvSpPr/>
          <p:nvPr/>
        </p:nvSpPr>
        <p:spPr>
          <a:xfrm>
            <a:off x="6925368" y="4716804"/>
            <a:ext cx="5201564" cy="1892826"/>
          </a:xfrm>
          <a:prstGeom prst="rect">
            <a:avLst/>
          </a:prstGeom>
        </p:spPr>
        <p:txBody>
          <a:bodyPr wrap="square">
            <a:spAutoFit/>
          </a:bodyPr>
          <a:lstStyle/>
          <a:p>
            <a:pPr marL="176213" indent="-176213">
              <a:spcAft>
                <a:spcPts val="300"/>
              </a:spcAft>
              <a:buClr>
                <a:srgbClr val="FF0000"/>
              </a:buClr>
              <a:buSzPct val="120000"/>
              <a:buFont typeface="Arial" panose="020B0604020202020204" pitchFamily="34" charset="0"/>
              <a:buChar char="•"/>
            </a:pPr>
            <a:r>
              <a:rPr lang="en-US" altLang="fr-FR" sz="1600" dirty="0" smtClean="0">
                <a:latin typeface="Calibri" pitchFamily="34" charset="0"/>
              </a:rPr>
              <a:t>ESS activities first covered with the </a:t>
            </a:r>
            <a:r>
              <a:rPr lang="en-US" altLang="fr-FR" sz="1600" dirty="0" smtClean="0">
                <a:solidFill>
                  <a:srgbClr val="0000FF"/>
                </a:solidFill>
                <a:latin typeface="Calibri" pitchFamily="34" charset="0"/>
              </a:rPr>
              <a:t>Fr/</a:t>
            </a:r>
            <a:r>
              <a:rPr lang="en-US" altLang="fr-FR" sz="1600" dirty="0" err="1" smtClean="0">
                <a:solidFill>
                  <a:srgbClr val="0000FF"/>
                </a:solidFill>
                <a:latin typeface="Calibri" pitchFamily="34" charset="0"/>
              </a:rPr>
              <a:t>Sw</a:t>
            </a:r>
            <a:r>
              <a:rPr lang="en-US" altLang="fr-FR" sz="1600" dirty="0" smtClean="0">
                <a:solidFill>
                  <a:srgbClr val="0000FF"/>
                </a:solidFill>
                <a:latin typeface="Calibri" pitchFamily="34" charset="0"/>
              </a:rPr>
              <a:t> collaboration agreement (2011-2016)</a:t>
            </a:r>
            <a:r>
              <a:rPr lang="en-US" altLang="fr-FR" sz="1600" dirty="0" smtClean="0">
                <a:latin typeface="Calibri" pitchFamily="34" charset="0"/>
              </a:rPr>
              <a:t> dedicated to prototyping (~5 M€)</a:t>
            </a:r>
          </a:p>
          <a:p>
            <a:pPr marL="176213" indent="-176213">
              <a:spcAft>
                <a:spcPts val="300"/>
              </a:spcAft>
              <a:buClr>
                <a:srgbClr val="FF0000"/>
              </a:buClr>
              <a:buSzPct val="120000"/>
              <a:buFont typeface="Arial" panose="020B0604020202020204" pitchFamily="34" charset="0"/>
              <a:buChar char="•"/>
            </a:pPr>
            <a:r>
              <a:rPr lang="en-US" altLang="fr-FR" sz="1600" dirty="0" smtClean="0">
                <a:latin typeface="Calibri" pitchFamily="34" charset="0"/>
              </a:rPr>
              <a:t>Now activity covered by the French IKC to ESS </a:t>
            </a:r>
            <a:r>
              <a:rPr lang="en-US" altLang="fr-FR" sz="1600" dirty="0" smtClean="0">
                <a:solidFill>
                  <a:srgbClr val="0000FF"/>
                </a:solidFill>
                <a:latin typeface="Calibri" pitchFamily="34" charset="0"/>
              </a:rPr>
              <a:t>(2015-2021)</a:t>
            </a:r>
          </a:p>
          <a:p>
            <a:pPr marL="176213" indent="-176213">
              <a:spcAft>
                <a:spcPts val="300"/>
              </a:spcAft>
              <a:buClr>
                <a:srgbClr val="FF0000"/>
              </a:buClr>
              <a:buSzPct val="120000"/>
              <a:buFont typeface="Arial" panose="020B0604020202020204" pitchFamily="34" charset="0"/>
              <a:buChar char="•"/>
            </a:pPr>
            <a:r>
              <a:rPr lang="en-US" altLang="fr-FR" sz="1600" b="1" dirty="0" smtClean="0">
                <a:solidFill>
                  <a:srgbClr val="0000FF"/>
                </a:solidFill>
                <a:latin typeface="Calibri" pitchFamily="34" charset="0"/>
              </a:rPr>
              <a:t>Spoke section</a:t>
            </a:r>
            <a:r>
              <a:rPr lang="en-US" altLang="fr-FR" sz="1600" b="1" dirty="0" smtClean="0">
                <a:latin typeface="Calibri" pitchFamily="34" charset="0"/>
              </a:rPr>
              <a:t> considered as the </a:t>
            </a:r>
            <a:r>
              <a:rPr lang="en-US" altLang="fr-FR" sz="1600" b="1" dirty="0" smtClean="0">
                <a:solidFill>
                  <a:srgbClr val="0000FF"/>
                </a:solidFill>
                <a:latin typeface="Calibri" pitchFamily="34" charset="0"/>
              </a:rPr>
              <a:t>most innovative development of the ESS accelerator </a:t>
            </a:r>
            <a:r>
              <a:rPr lang="en-US" altLang="fr-FR" sz="1600" b="1" dirty="0" smtClean="0">
                <a:latin typeface="Calibri" pitchFamily="34" charset="0"/>
              </a:rPr>
              <a:t>and thus the most challenging -&gt; </a:t>
            </a:r>
            <a:r>
              <a:rPr lang="en-US" altLang="fr-FR" sz="1600" dirty="0" smtClean="0">
                <a:latin typeface="Calibri" pitchFamily="34" charset="0"/>
              </a:rPr>
              <a:t>huge synergies with previous developments (</a:t>
            </a:r>
            <a:r>
              <a:rPr lang="en-US" altLang="fr-FR" sz="1600" dirty="0" err="1" smtClean="0">
                <a:latin typeface="Calibri" pitchFamily="34" charset="0"/>
              </a:rPr>
              <a:t>Eurisol</a:t>
            </a:r>
            <a:r>
              <a:rPr lang="en-US" altLang="fr-FR" sz="1600" dirty="0" smtClean="0">
                <a:latin typeface="Calibri" pitchFamily="34" charset="0"/>
              </a:rPr>
              <a:t>, R&amp;D programs, MYRRHA…)</a:t>
            </a:r>
          </a:p>
        </p:txBody>
      </p:sp>
      <p:sp>
        <p:nvSpPr>
          <p:cNvPr id="11" name="Ellipse 10"/>
          <p:cNvSpPr/>
          <p:nvPr/>
        </p:nvSpPr>
        <p:spPr>
          <a:xfrm>
            <a:off x="5825243" y="3238723"/>
            <a:ext cx="1258600" cy="1106579"/>
          </a:xfrm>
          <a:prstGeom prst="ellipse">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3" name="Groupe 52"/>
          <p:cNvGrpSpPr/>
          <p:nvPr/>
        </p:nvGrpSpPr>
        <p:grpSpPr>
          <a:xfrm>
            <a:off x="9640998" y="2829635"/>
            <a:ext cx="2356372" cy="1717479"/>
            <a:chOff x="2051720" y="3212976"/>
            <a:chExt cx="4536503" cy="3306501"/>
          </a:xfrm>
        </p:grpSpPr>
        <p:pic>
          <p:nvPicPr>
            <p:cNvPr id="54" name="Picture 2" descr="C:\D\Projets\ESS\CALHI\Project3&amp;8\images\images ECCTD 20150529\Cryomodule ESS 05B.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51720" y="3212976"/>
              <a:ext cx="4536503" cy="330650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2195736" y="3284984"/>
              <a:ext cx="309634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p:cNvSpPr txBox="1"/>
          <p:nvPr/>
        </p:nvSpPr>
        <p:spPr>
          <a:xfrm>
            <a:off x="4402212" y="6106470"/>
            <a:ext cx="1332224" cy="338554"/>
          </a:xfrm>
          <a:prstGeom prst="rect">
            <a:avLst/>
          </a:prstGeom>
          <a:noFill/>
        </p:spPr>
        <p:txBody>
          <a:bodyPr wrap="none" rtlCol="0">
            <a:spAutoFit/>
          </a:bodyPr>
          <a:lstStyle/>
          <a:p>
            <a:r>
              <a:rPr lang="fr-FR" sz="1600" dirty="0" err="1" smtClean="0"/>
              <a:t>Spoke</a:t>
            </a:r>
            <a:r>
              <a:rPr lang="fr-FR" sz="1600" dirty="0" smtClean="0"/>
              <a:t> section</a:t>
            </a:r>
            <a:endParaRPr lang="fr-FR" sz="1600" dirty="0"/>
          </a:p>
        </p:txBody>
      </p:sp>
      <p:sp>
        <p:nvSpPr>
          <p:cNvPr id="56" name="ZoneTexte 55"/>
          <p:cNvSpPr txBox="1"/>
          <p:nvPr/>
        </p:nvSpPr>
        <p:spPr>
          <a:xfrm>
            <a:off x="10387758" y="4377837"/>
            <a:ext cx="1918282" cy="338554"/>
          </a:xfrm>
          <a:prstGeom prst="rect">
            <a:avLst/>
          </a:prstGeom>
          <a:noFill/>
        </p:spPr>
        <p:txBody>
          <a:bodyPr wrap="none" rtlCol="0">
            <a:spAutoFit/>
          </a:bodyPr>
          <a:lstStyle/>
          <a:p>
            <a:r>
              <a:rPr lang="fr-FR" sz="1600" dirty="0" err="1" smtClean="0"/>
              <a:t>Elliptical</a:t>
            </a:r>
            <a:r>
              <a:rPr lang="fr-FR" sz="1600" dirty="0" smtClean="0"/>
              <a:t> cryomodule</a:t>
            </a:r>
            <a:endParaRPr lang="fr-FR" sz="1600" dirty="0"/>
          </a:p>
        </p:txBody>
      </p:sp>
      <p:pic>
        <p:nvPicPr>
          <p:cNvPr id="9218" name="Picture 2" descr="https://europeanspallationsource.se/sites/default/files/styles/aerial_large/public/images/aerial/2018-12/26112018-341-3-RE_Internal%20Use%20Only.jpg?itok=joW6JYY2"/>
          <p:cNvPicPr>
            <a:picLocks noChangeAspect="1" noChangeArrowheads="1"/>
          </p:cNvPicPr>
          <p:nvPr/>
        </p:nvPicPr>
        <p:blipFill rotWithShape="1">
          <a:blip r:embed="rId6">
            <a:extLst>
              <a:ext uri="{28A0092B-C50C-407E-A947-70E740481C1C}">
                <a14:useLocalDpi xmlns:a14="http://schemas.microsoft.com/office/drawing/2010/main" val="0"/>
              </a:ext>
            </a:extLst>
          </a:blip>
          <a:srcRect l="4257" t="18695" r="16489" b="8176"/>
          <a:stretch/>
        </p:blipFill>
        <p:spPr bwMode="auto">
          <a:xfrm>
            <a:off x="33406" y="4750397"/>
            <a:ext cx="3279401" cy="201733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e 56"/>
          <p:cNvGrpSpPr>
            <a:grpSpLocks/>
          </p:cNvGrpSpPr>
          <p:nvPr/>
        </p:nvGrpSpPr>
        <p:grpSpPr bwMode="auto">
          <a:xfrm>
            <a:off x="10906790" y="37349"/>
            <a:ext cx="1072769" cy="615478"/>
            <a:chOff x="6228184" y="1162694"/>
            <a:chExt cx="1512168" cy="818572"/>
          </a:xfrm>
        </p:grpSpPr>
        <p:sp>
          <p:nvSpPr>
            <p:cNvPr id="58" name="Rectangle 57"/>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9" name="Image 5" descr="IPN_gif64trans_L200px.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8871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26</a:t>
            </a:fld>
            <a:r>
              <a:rPr lang="fr-FR" dirty="0" smtClean="0"/>
              <a:t> -</a:t>
            </a: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702" y="825619"/>
            <a:ext cx="5830785" cy="395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Image 25"/>
          <p:cNvPicPr/>
          <p:nvPr/>
        </p:nvPicPr>
        <p:blipFill rotWithShape="1">
          <a:blip r:embed="rId3">
            <a:extLst>
              <a:ext uri="{28A0092B-C50C-407E-A947-70E740481C1C}">
                <a14:useLocalDpi xmlns:a14="http://schemas.microsoft.com/office/drawing/2010/main" val="0"/>
              </a:ext>
            </a:extLst>
          </a:blip>
          <a:srcRect l="4541" r="26808"/>
          <a:stretch/>
        </p:blipFill>
        <p:spPr bwMode="auto">
          <a:xfrm>
            <a:off x="5291090" y="4826823"/>
            <a:ext cx="2218092" cy="1562674"/>
          </a:xfrm>
          <a:prstGeom prst="rect">
            <a:avLst/>
          </a:prstGeom>
          <a:noFill/>
        </p:spPr>
      </p:pic>
      <p:sp>
        <p:nvSpPr>
          <p:cNvPr id="28" name="Rectangle 27"/>
          <p:cNvSpPr/>
          <p:nvPr/>
        </p:nvSpPr>
        <p:spPr>
          <a:xfrm>
            <a:off x="27049" y="797483"/>
            <a:ext cx="5680364" cy="1846659"/>
          </a:xfrm>
          <a:prstGeom prst="rect">
            <a:avLst/>
          </a:prstGeom>
        </p:spPr>
        <p:txBody>
          <a:bodyPr wrap="square">
            <a:spAutoFit/>
          </a:bodyPr>
          <a:lstStyle/>
          <a:p>
            <a:pPr algn="just">
              <a:buFont typeface="Wingdings" pitchFamily="2" charset="2"/>
              <a:buChar char="§"/>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 Main achievements</a:t>
            </a:r>
          </a:p>
          <a:p>
            <a:pPr marL="268288" indent="-106363" algn="just">
              <a:buFont typeface="Arial" panose="020B0604020202020204" pitchFamily="34" charset="0"/>
              <a:buChar char="•"/>
              <a:tabLst>
                <a:tab pos="806450" algn="l"/>
              </a:tabLst>
              <a:defRPr/>
            </a:pPr>
            <a:r>
              <a:rPr lang="en-US" b="1" dirty="0" smtClean="0">
                <a:latin typeface="Calibri" panose="020F0502020204030204" pitchFamily="34" charset="0"/>
              </a:rPr>
              <a:t>All system prototypes (cavity, couplers,  frequency tuners) designed, constructed, tested and they all meet specifications</a:t>
            </a:r>
          </a:p>
          <a:p>
            <a:pPr marL="268288" indent="-106363" algn="just">
              <a:buFont typeface="Arial" panose="020B0604020202020204" pitchFamily="34" charset="0"/>
              <a:buChar char="•"/>
              <a:tabLst>
                <a:tab pos="806450" algn="l"/>
              </a:tabLst>
              <a:defRPr/>
            </a:pPr>
            <a:r>
              <a:rPr lang="en-US" b="1" dirty="0">
                <a:latin typeface="Calibri" panose="020F0502020204030204" pitchFamily="34" charset="0"/>
              </a:rPr>
              <a:t> </a:t>
            </a:r>
            <a:r>
              <a:rPr lang="en-US" b="1" dirty="0" smtClean="0">
                <a:latin typeface="Calibri" panose="020F0502020204030204" pitchFamily="34" charset="0"/>
              </a:rPr>
              <a:t>Mass production started for all sub-components, and first elements received</a:t>
            </a:r>
            <a:endParaRPr lang="en-US" dirty="0" smtClean="0">
              <a:latin typeface="Calibri" panose="020F0502020204030204" pitchFamily="34" charset="0"/>
            </a:endParaRPr>
          </a:p>
        </p:txBody>
      </p:sp>
      <p:sp>
        <p:nvSpPr>
          <p:cNvPr id="29" name="Rectangle 28"/>
          <p:cNvSpPr/>
          <p:nvPr/>
        </p:nvSpPr>
        <p:spPr>
          <a:xfrm>
            <a:off x="25610" y="2636385"/>
            <a:ext cx="5680364" cy="1569660"/>
          </a:xfrm>
          <a:prstGeom prst="rect">
            <a:avLst/>
          </a:prstGeom>
        </p:spPr>
        <p:txBody>
          <a:bodyPr wrap="square">
            <a:spAutoFit/>
          </a:bodyPr>
          <a:lstStyle/>
          <a:p>
            <a:pPr algn="just">
              <a:buFont typeface="Wingdings" pitchFamily="2" charset="2"/>
              <a:buChar char="§"/>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 Resources</a:t>
            </a:r>
          </a:p>
          <a:p>
            <a:pPr marL="268288" indent="-106363" algn="just">
              <a:buFont typeface="Arial" panose="020B0604020202020204" pitchFamily="34" charset="0"/>
              <a:buChar char="•"/>
              <a:tabLst>
                <a:tab pos="806450" algn="l"/>
              </a:tabLst>
              <a:defRPr/>
            </a:pPr>
            <a:r>
              <a:rPr lang="en-US" dirty="0" smtClean="0">
                <a:latin typeface="Calibri" panose="020F0502020204030204" pitchFamily="34" charset="0"/>
              </a:rPr>
              <a:t>Expenses covered by the </a:t>
            </a:r>
            <a:r>
              <a:rPr lang="en-US" dirty="0" err="1" smtClean="0">
                <a:latin typeface="Calibri" panose="020F0502020204030204" pitchFamily="34" charset="0"/>
              </a:rPr>
              <a:t>french</a:t>
            </a:r>
            <a:r>
              <a:rPr lang="en-US" dirty="0" smtClean="0">
                <a:latin typeface="Calibri" panose="020F0502020204030204" pitchFamily="34" charset="0"/>
              </a:rPr>
              <a:t> in-kind contribution to ESS (147 M€ total)</a:t>
            </a:r>
            <a:r>
              <a:rPr lang="en-US" b="1" dirty="0" smtClean="0">
                <a:latin typeface="Calibri" panose="020F0502020204030204" pitchFamily="34" charset="0"/>
              </a:rPr>
              <a:t>: 21 M€ for the CNRS (IPNO) contribution to the accelerator</a:t>
            </a:r>
          </a:p>
          <a:p>
            <a:pPr marL="268288" indent="-106363" algn="just">
              <a:buFont typeface="Arial" panose="020B0604020202020204" pitchFamily="34" charset="0"/>
              <a:buChar char="•"/>
              <a:tabLst>
                <a:tab pos="806450" algn="l"/>
              </a:tabLst>
              <a:defRPr/>
            </a:pPr>
            <a:r>
              <a:rPr lang="en-US" b="1" dirty="0">
                <a:latin typeface="Calibri" panose="020F0502020204030204" pitchFamily="34" charset="0"/>
              </a:rPr>
              <a:t> </a:t>
            </a:r>
            <a:r>
              <a:rPr lang="en-US" b="1" dirty="0" smtClean="0">
                <a:latin typeface="Calibri" panose="020F0502020204030204" pitchFamily="34" charset="0"/>
              </a:rPr>
              <a:t>46 FTEs for series production phase (2016-2020)</a:t>
            </a:r>
            <a:endParaRPr lang="en-US" dirty="0" smtClean="0">
              <a:latin typeface="Calibri" panose="020F0502020204030204" pitchFamily="34" charset="0"/>
            </a:endParaRPr>
          </a:p>
        </p:txBody>
      </p:sp>
      <p:pic>
        <p:nvPicPr>
          <p:cNvPr id="1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05974" y="3240820"/>
            <a:ext cx="619728" cy="1440559"/>
          </a:xfrm>
          <a:prstGeom prst="rect">
            <a:avLst/>
          </a:prstGeom>
          <a:noFill/>
          <a:ln w="9525">
            <a:noFill/>
            <a:miter lim="800000"/>
            <a:headEnd/>
            <a:tailEnd/>
          </a:ln>
        </p:spPr>
      </p:pic>
      <p:pic>
        <p:nvPicPr>
          <p:cNvPr id="15" name="Image 14"/>
          <p:cNvPicPr/>
          <p:nvPr/>
        </p:nvPicPr>
        <p:blipFill rotWithShape="1">
          <a:blip r:embed="rId5">
            <a:extLst>
              <a:ext uri="{28A0092B-C50C-407E-A947-70E740481C1C}">
                <a14:useLocalDpi xmlns:a14="http://schemas.microsoft.com/office/drawing/2010/main" val="0"/>
              </a:ext>
            </a:extLst>
          </a:blip>
          <a:srcRect r="58517"/>
          <a:stretch/>
        </p:blipFill>
        <p:spPr bwMode="auto">
          <a:xfrm>
            <a:off x="10355598" y="5608160"/>
            <a:ext cx="1702396" cy="1046757"/>
          </a:xfrm>
          <a:prstGeom prst="rect">
            <a:avLst/>
          </a:prstGeom>
          <a:noFill/>
        </p:spPr>
      </p:pic>
      <p:pic>
        <p:nvPicPr>
          <p:cNvPr id="16" name="Picture 2" descr="D:\ESS\SAF\IMG_0611.JPG"/>
          <p:cNvPicPr>
            <a:picLocks noChangeAspect="1" noChangeArrowheads="1"/>
          </p:cNvPicPr>
          <p:nvPr/>
        </p:nvPicPr>
        <p:blipFill>
          <a:blip r:embed="rId6" cstate="print"/>
          <a:srcRect/>
          <a:stretch>
            <a:fillRect/>
          </a:stretch>
        </p:blipFill>
        <p:spPr bwMode="auto">
          <a:xfrm>
            <a:off x="10361387" y="4574847"/>
            <a:ext cx="1696607" cy="954270"/>
          </a:xfrm>
          <a:prstGeom prst="rect">
            <a:avLst/>
          </a:prstGeom>
          <a:noFill/>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4808" y="4802469"/>
            <a:ext cx="2692171" cy="176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re 1"/>
          <p:cNvSpPr>
            <a:spLocks noGrp="1"/>
          </p:cNvSpPr>
          <p:nvPr>
            <p:ph type="title"/>
          </p:nvPr>
        </p:nvSpPr>
        <p:spPr>
          <a:xfrm>
            <a:off x="838200" y="94197"/>
            <a:ext cx="10515600" cy="600075"/>
          </a:xfrm>
        </p:spPr>
        <p:txBody>
          <a:bodyPr>
            <a:normAutofit fontScale="90000"/>
          </a:bodyPr>
          <a:lstStyle/>
          <a:p>
            <a:pPr algn="ctr"/>
            <a:r>
              <a:rPr lang="fr-FR" dirty="0" err="1" smtClean="0"/>
              <a:t>European</a:t>
            </a:r>
            <a:r>
              <a:rPr lang="fr-FR" dirty="0" smtClean="0"/>
              <a:t> Spallation Source (ESS)</a:t>
            </a:r>
            <a:endParaRPr lang="fr-FR" dirty="0"/>
          </a:p>
        </p:txBody>
      </p:sp>
      <p:sp>
        <p:nvSpPr>
          <p:cNvPr id="21" name="Rectangle 20"/>
          <p:cNvSpPr/>
          <p:nvPr/>
        </p:nvSpPr>
        <p:spPr>
          <a:xfrm>
            <a:off x="25610" y="4252117"/>
            <a:ext cx="5265480" cy="1569660"/>
          </a:xfrm>
          <a:prstGeom prst="rect">
            <a:avLst/>
          </a:prstGeom>
        </p:spPr>
        <p:txBody>
          <a:bodyPr wrap="square">
            <a:spAutoFit/>
          </a:bodyPr>
          <a:lstStyle/>
          <a:p>
            <a:pPr algn="just">
              <a:buFont typeface="Wingdings" pitchFamily="2" charset="2"/>
              <a:buChar char="§"/>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 Next milestones</a:t>
            </a:r>
          </a:p>
          <a:p>
            <a:pPr marL="268288" indent="-106363" algn="just">
              <a:buFont typeface="Arial" panose="020B0604020202020204" pitchFamily="34" charset="0"/>
              <a:buChar char="•"/>
              <a:tabLst>
                <a:tab pos="806450" algn="l"/>
              </a:tabLst>
              <a:defRPr/>
            </a:pPr>
            <a:r>
              <a:rPr lang="en-US" dirty="0" smtClean="0">
                <a:latin typeface="Calibri" panose="020F0502020204030204" pitchFamily="34" charset="0"/>
              </a:rPr>
              <a:t>1</a:t>
            </a:r>
            <a:r>
              <a:rPr lang="en-US" baseline="30000" dirty="0" smtClean="0">
                <a:latin typeface="Calibri" panose="020F0502020204030204" pitchFamily="34" charset="0"/>
              </a:rPr>
              <a:t>st</a:t>
            </a:r>
            <a:r>
              <a:rPr lang="en-US" dirty="0" smtClean="0">
                <a:latin typeface="Calibri" panose="020F0502020204030204" pitchFamily="34" charset="0"/>
              </a:rPr>
              <a:t> series cryomodule to be completed by May 2019</a:t>
            </a:r>
            <a:endParaRPr lang="en-US" b="1" dirty="0" smtClean="0">
              <a:latin typeface="Calibri" panose="020F0502020204030204" pitchFamily="34" charset="0"/>
            </a:endParaRPr>
          </a:p>
          <a:p>
            <a:pPr marL="268288" indent="-106363" algn="just">
              <a:buFont typeface="Arial" panose="020B0604020202020204" pitchFamily="34" charset="0"/>
              <a:buChar char="•"/>
              <a:tabLst>
                <a:tab pos="806450" algn="l"/>
              </a:tabLst>
              <a:defRPr/>
            </a:pPr>
            <a:r>
              <a:rPr lang="en-US" dirty="0">
                <a:latin typeface="Calibri" panose="020F0502020204030204" pitchFamily="34" charset="0"/>
              </a:rPr>
              <a:t> </a:t>
            </a:r>
            <a:r>
              <a:rPr lang="en-US" dirty="0" smtClean="0">
                <a:latin typeface="Calibri" panose="020F0502020204030204" pitchFamily="34" charset="0"/>
              </a:rPr>
              <a:t>Last one </a:t>
            </a:r>
            <a:r>
              <a:rPr lang="en-US" dirty="0">
                <a:latin typeface="Calibri" panose="020F0502020204030204" pitchFamily="34" charset="0"/>
              </a:rPr>
              <a:t>(#13) </a:t>
            </a:r>
            <a:r>
              <a:rPr lang="en-US" dirty="0" smtClean="0">
                <a:latin typeface="Calibri" panose="020F0502020204030204" pitchFamily="34" charset="0"/>
              </a:rPr>
              <a:t>in October 2020</a:t>
            </a:r>
          </a:p>
          <a:p>
            <a:pPr marL="268288" indent="-106363" algn="just">
              <a:buFont typeface="Arial" panose="020B0604020202020204" pitchFamily="34" charset="0"/>
              <a:buChar char="•"/>
              <a:tabLst>
                <a:tab pos="806450" algn="l"/>
              </a:tabLst>
              <a:defRPr/>
            </a:pPr>
            <a:r>
              <a:rPr lang="en-US" dirty="0">
                <a:latin typeface="Calibri" panose="020F0502020204030204" pitchFamily="34" charset="0"/>
              </a:rPr>
              <a:t> </a:t>
            </a:r>
            <a:r>
              <a:rPr lang="en-US" dirty="0" smtClean="0">
                <a:latin typeface="Calibri" panose="020F0502020204030204" pitchFamily="34" charset="0"/>
              </a:rPr>
              <a:t>Spoke cryogenic distribution system installation completed in Oct. 2019</a:t>
            </a:r>
          </a:p>
        </p:txBody>
      </p:sp>
      <p:grpSp>
        <p:nvGrpSpPr>
          <p:cNvPr id="23" name="Groupe 22"/>
          <p:cNvGrpSpPr>
            <a:grpSpLocks/>
          </p:cNvGrpSpPr>
          <p:nvPr/>
        </p:nvGrpSpPr>
        <p:grpSpPr bwMode="auto">
          <a:xfrm>
            <a:off x="10906790" y="37349"/>
            <a:ext cx="1072769" cy="615478"/>
            <a:chOff x="6228184" y="1162694"/>
            <a:chExt cx="1512168" cy="818572"/>
          </a:xfrm>
        </p:grpSpPr>
        <p:sp>
          <p:nvSpPr>
            <p:cNvPr id="24" name="Rectangle 23"/>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5" name="Image 5" descr="IPN_gif64trans_L200px.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3536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60"/>
          <a:stretch/>
        </p:blipFill>
        <p:spPr bwMode="auto">
          <a:xfrm>
            <a:off x="6809174" y="807865"/>
            <a:ext cx="5335490" cy="245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MYRRHA</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dirty="0"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27</a:t>
            </a:fld>
            <a:r>
              <a:rPr lang="fr-FR" dirty="0" smtClean="0"/>
              <a:t> -</a:t>
            </a:r>
            <a:endParaRPr lang="fr-FR" dirty="0"/>
          </a:p>
        </p:txBody>
      </p:sp>
      <p:sp>
        <p:nvSpPr>
          <p:cNvPr id="18" name="Rectangle 17"/>
          <p:cNvSpPr/>
          <p:nvPr/>
        </p:nvSpPr>
        <p:spPr>
          <a:xfrm>
            <a:off x="84667" y="777568"/>
            <a:ext cx="5909733" cy="1685077"/>
          </a:xfrm>
          <a:prstGeom prst="rect">
            <a:avLst/>
          </a:prstGeom>
        </p:spPr>
        <p:txBody>
          <a:bodyPr wrap="square">
            <a:spAutoFit/>
          </a:bodyPr>
          <a:lstStyle/>
          <a:p>
            <a:pPr algn="just">
              <a:spcAft>
                <a:spcPts val="3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MYRRHA </a:t>
            </a:r>
            <a:r>
              <a:rPr lang="en-US" b="1" dirty="0" smtClean="0"/>
              <a:t>(Multi-purpose </a:t>
            </a:r>
            <a:r>
              <a:rPr lang="en-US" b="1" dirty="0" err="1"/>
              <a:t>hYbrid</a:t>
            </a:r>
            <a:r>
              <a:rPr lang="en-US" b="1" dirty="0"/>
              <a:t> Research Reactor for High-tech </a:t>
            </a:r>
            <a:r>
              <a:rPr lang="en-US" b="1" dirty="0" smtClean="0"/>
              <a:t>Applications) is a demonstrator of an Accelerator Driven System (ADS) for nuclear waste transmutation</a:t>
            </a:r>
            <a:endParaRPr lang="en-US" b="1" dirty="0"/>
          </a:p>
          <a:p>
            <a:pPr algn="just">
              <a:spcAft>
                <a:spcPts val="600"/>
              </a:spcAft>
              <a:tabLst>
                <a:tab pos="5738813" algn="l"/>
              </a:tabLst>
              <a:defRPr/>
            </a:pPr>
            <a:r>
              <a:rPr lang="en-US" dirty="0" smtClean="0">
                <a:latin typeface="Calibri" pitchFamily="34" charset="0"/>
              </a:rPr>
              <a:t>Could also produce radioisotopes for health applications</a:t>
            </a:r>
            <a:endParaRPr lang="en-US" dirty="0">
              <a:solidFill>
                <a:srgbClr val="0000FF"/>
              </a:solidFill>
              <a:latin typeface="Calibri" pitchFamily="34" charset="0"/>
            </a:endParaRPr>
          </a:p>
        </p:txBody>
      </p:sp>
      <p:pic>
        <p:nvPicPr>
          <p:cNvPr id="15362" name="Picture 2"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090" y="1912587"/>
            <a:ext cx="916763" cy="55005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4666" y="2480281"/>
            <a:ext cx="5909733" cy="3185487"/>
          </a:xfrm>
          <a:prstGeom prst="rect">
            <a:avLst/>
          </a:prstGeom>
        </p:spPr>
        <p:txBody>
          <a:bodyPr wrap="square">
            <a:spAutoFit/>
          </a:bodyPr>
          <a:lstStyle/>
          <a:p>
            <a:pPr algn="just">
              <a:spcAft>
                <a:spcPts val="3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Main achievements</a:t>
            </a:r>
          </a:p>
          <a:p>
            <a:pPr marL="285750" indent="-285750" algn="just">
              <a:spcAft>
                <a:spcPts val="3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Contract signed with SCK-CEN for a TDR phase </a:t>
            </a:r>
            <a:r>
              <a:rPr lang="en-US" dirty="0" smtClean="0"/>
              <a:t>(2017-2020) to develop beam instruments and spoke cryomodule prototype : </a:t>
            </a:r>
            <a:r>
              <a:rPr lang="en-US" b="1" dirty="0" smtClean="0"/>
              <a:t>18 FTEs (IPNO+LAL) total</a:t>
            </a:r>
            <a:endParaRPr lang="en-US" b="1" dirty="0"/>
          </a:p>
          <a:p>
            <a:pPr marL="285750" indent="-285750" algn="just">
              <a:spcAft>
                <a:spcPts val="300"/>
              </a:spcAft>
              <a:buFont typeface="Arial" panose="020B0604020202020204" pitchFamily="34" charset="0"/>
              <a:buChar char="•"/>
              <a:tabLst>
                <a:tab pos="5738813" algn="l"/>
              </a:tabLst>
              <a:defRPr/>
            </a:pPr>
            <a:r>
              <a:rPr lang="en-US" b="1" dirty="0" smtClean="0">
                <a:solidFill>
                  <a:srgbClr val="0000FF"/>
                </a:solidFill>
                <a:latin typeface="Calibri" pitchFamily="34" charset="0"/>
              </a:rPr>
              <a:t>A digital LLRF system </a:t>
            </a:r>
            <a:r>
              <a:rPr lang="en-US" dirty="0" smtClean="0">
                <a:latin typeface="Calibri" pitchFamily="34" charset="0"/>
              </a:rPr>
              <a:t>for the RFQ has been produced and is being tested</a:t>
            </a:r>
          </a:p>
          <a:p>
            <a:pPr marL="285750" indent="-285750" algn="just">
              <a:spcAft>
                <a:spcPts val="300"/>
              </a:spcAft>
              <a:buFont typeface="Arial" panose="020B0604020202020204" pitchFamily="34" charset="0"/>
              <a:buChar char="•"/>
              <a:tabLst>
                <a:tab pos="5738813" algn="l"/>
              </a:tabLst>
              <a:defRPr/>
            </a:pPr>
            <a:r>
              <a:rPr lang="en-US" b="1" dirty="0" smtClean="0">
                <a:solidFill>
                  <a:srgbClr val="0000FF"/>
                </a:solidFill>
                <a:latin typeface="Calibri" pitchFamily="34" charset="0"/>
              </a:rPr>
              <a:t>BPMs </a:t>
            </a:r>
            <a:r>
              <a:rPr lang="en-US" dirty="0" smtClean="0">
                <a:latin typeface="Calibri" pitchFamily="34" charset="0"/>
              </a:rPr>
              <a:t>developed and calibrated for the injector</a:t>
            </a:r>
          </a:p>
          <a:p>
            <a:pPr marL="285750" indent="-285750" algn="just">
              <a:spcAft>
                <a:spcPts val="300"/>
              </a:spcAft>
              <a:buFont typeface="Arial" panose="020B0604020202020204" pitchFamily="34" charset="0"/>
              <a:buChar char="•"/>
              <a:tabLst>
                <a:tab pos="5738813" algn="l"/>
              </a:tabLst>
              <a:defRPr/>
            </a:pPr>
            <a:r>
              <a:rPr lang="en-US" b="1" dirty="0" smtClean="0">
                <a:solidFill>
                  <a:srgbClr val="0000FF"/>
                </a:solidFill>
                <a:latin typeface="Calibri" pitchFamily="34" charset="0"/>
              </a:rPr>
              <a:t>Experimental program </a:t>
            </a:r>
            <a:r>
              <a:rPr lang="en-US" dirty="0" smtClean="0">
                <a:latin typeface="Calibri" pitchFamily="34" charset="0"/>
              </a:rPr>
              <a:t>on single spoke cavities</a:t>
            </a:r>
          </a:p>
          <a:p>
            <a:pPr marL="285750" indent="-285750" algn="just">
              <a:spcAft>
                <a:spcPts val="300"/>
              </a:spcAft>
              <a:buFont typeface="Arial" panose="020B0604020202020204" pitchFamily="34" charset="0"/>
              <a:buChar char="•"/>
              <a:tabLst>
                <a:tab pos="5738813" algn="l"/>
              </a:tabLst>
              <a:defRPr/>
            </a:pPr>
            <a:r>
              <a:rPr lang="en-US" dirty="0" smtClean="0">
                <a:latin typeface="Calibri" pitchFamily="34" charset="0"/>
              </a:rPr>
              <a:t>Detailed study of the </a:t>
            </a:r>
            <a:r>
              <a:rPr lang="en-US" b="1" dirty="0" smtClean="0">
                <a:solidFill>
                  <a:srgbClr val="0000FF"/>
                </a:solidFill>
                <a:latin typeface="Calibri" pitchFamily="34" charset="0"/>
              </a:rPr>
              <a:t>spoke cryomodule </a:t>
            </a:r>
          </a:p>
          <a:p>
            <a:pPr marL="285750" indent="-285750" algn="just">
              <a:spcAft>
                <a:spcPts val="300"/>
              </a:spcAft>
              <a:buFont typeface="Arial" panose="020B0604020202020204" pitchFamily="34" charset="0"/>
              <a:buChar char="•"/>
              <a:tabLst>
                <a:tab pos="5738813" algn="l"/>
              </a:tabLst>
              <a:defRPr/>
            </a:pPr>
            <a:r>
              <a:rPr lang="en-US" b="1" dirty="0" smtClean="0">
                <a:solidFill>
                  <a:srgbClr val="0000FF"/>
                </a:solidFill>
                <a:latin typeface="Calibri" pitchFamily="34" charset="0"/>
              </a:rPr>
              <a:t>Beam dynamics simulation </a:t>
            </a:r>
            <a:r>
              <a:rPr lang="en-US" dirty="0" smtClean="0">
                <a:latin typeface="Calibri" pitchFamily="34" charset="0"/>
              </a:rPr>
              <a:t>for the 100 MeV version</a:t>
            </a:r>
            <a:endParaRPr lang="en-US" dirty="0">
              <a:latin typeface="Calibri" pitchFamily="34" charset="0"/>
            </a:endParaRPr>
          </a:p>
        </p:txBody>
      </p:sp>
      <p:pic>
        <p:nvPicPr>
          <p:cNvPr id="20" name="Image 19" descr="20160115_163720.jpg"/>
          <p:cNvPicPr>
            <a:picLocks noChangeAspect="1"/>
          </p:cNvPicPr>
          <p:nvPr/>
        </p:nvPicPr>
        <p:blipFill>
          <a:blip r:embed="rId4" cstate="print">
            <a:clrChange>
              <a:clrFrom>
                <a:srgbClr val="CBC6CC"/>
              </a:clrFrom>
              <a:clrTo>
                <a:srgbClr val="CBC6CC">
                  <a:alpha val="0"/>
                </a:srgbClr>
              </a:clrTo>
            </a:clrChange>
          </a:blip>
          <a:srcRect t="10162" r="1709" b="22475"/>
          <a:stretch>
            <a:fillRect/>
          </a:stretch>
        </p:blipFill>
        <p:spPr>
          <a:xfrm>
            <a:off x="9787122" y="3258157"/>
            <a:ext cx="2316676" cy="1160871"/>
          </a:xfrm>
          <a:prstGeom prst="rect">
            <a:avLst/>
          </a:prstGeom>
          <a:ln>
            <a:noFill/>
          </a:ln>
          <a:effectLst>
            <a:softEdge rad="63500"/>
          </a:effectLst>
        </p:spPr>
      </p:pic>
      <p:sp>
        <p:nvSpPr>
          <p:cNvPr id="21" name="ZoneTexte 20"/>
          <p:cNvSpPr txBox="1"/>
          <p:nvPr/>
        </p:nvSpPr>
        <p:spPr>
          <a:xfrm>
            <a:off x="10249459" y="4265139"/>
            <a:ext cx="1532727" cy="307777"/>
          </a:xfrm>
          <a:prstGeom prst="rect">
            <a:avLst/>
          </a:prstGeom>
          <a:noFill/>
        </p:spPr>
        <p:txBody>
          <a:bodyPr wrap="none" rtlCol="0">
            <a:spAutoFit/>
          </a:bodyPr>
          <a:lstStyle/>
          <a:p>
            <a:pPr algn="ctr"/>
            <a:r>
              <a:rPr lang="fr-FR" sz="1400" b="1" dirty="0" smtClean="0"/>
              <a:t>RF </a:t>
            </a:r>
            <a:r>
              <a:rPr lang="fr-FR" sz="1400" b="1" dirty="0" err="1" smtClean="0"/>
              <a:t>board</a:t>
            </a:r>
            <a:r>
              <a:rPr lang="fr-FR" sz="1400" b="1" dirty="0" smtClean="0"/>
              <a:t> for S.E.L.</a:t>
            </a:r>
            <a:endParaRPr lang="fr-FR" sz="1400" b="1" dirty="0"/>
          </a:p>
        </p:txBody>
      </p:sp>
      <p:grpSp>
        <p:nvGrpSpPr>
          <p:cNvPr id="22" name="Groupe 21"/>
          <p:cNvGrpSpPr>
            <a:grpSpLocks/>
          </p:cNvGrpSpPr>
          <p:nvPr/>
        </p:nvGrpSpPr>
        <p:grpSpPr bwMode="auto">
          <a:xfrm>
            <a:off x="9749142" y="57214"/>
            <a:ext cx="1072769" cy="615478"/>
            <a:chOff x="6228184" y="1162694"/>
            <a:chExt cx="1512168" cy="818572"/>
          </a:xfrm>
        </p:grpSpPr>
        <p:sp>
          <p:nvSpPr>
            <p:cNvPr id="23" name="Rectangle 22"/>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4" name="Image 5" descr="IPN_gif64trans_L200px.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 24" descr="DSC02481.JPG"/>
          <p:cNvPicPr>
            <a:picLocks noChangeAspect="1"/>
          </p:cNvPicPr>
          <p:nvPr/>
        </p:nvPicPr>
        <p:blipFill>
          <a:blip r:embed="rId6" cstate="print"/>
          <a:stretch>
            <a:fillRect/>
          </a:stretch>
        </p:blipFill>
        <p:spPr>
          <a:xfrm>
            <a:off x="6235710" y="5400423"/>
            <a:ext cx="1788861" cy="1005142"/>
          </a:xfrm>
          <a:prstGeom prst="rect">
            <a:avLst/>
          </a:prstGeom>
        </p:spPr>
      </p:pic>
      <p:pic>
        <p:nvPicPr>
          <p:cNvPr id="26" name="Image 2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46962" y="4840998"/>
            <a:ext cx="2720351" cy="1859927"/>
          </a:xfrm>
          <a:prstGeom prst="rect">
            <a:avLst/>
          </a:prstGeom>
          <a:noFill/>
        </p:spPr>
      </p:pic>
      <p:pic>
        <p:nvPicPr>
          <p:cNvPr id="2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2982" y="62205"/>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Texte 28"/>
          <p:cNvSpPr txBox="1"/>
          <p:nvPr/>
        </p:nvSpPr>
        <p:spPr>
          <a:xfrm>
            <a:off x="6235710" y="6161761"/>
            <a:ext cx="1106265" cy="307777"/>
          </a:xfrm>
          <a:prstGeom prst="rect">
            <a:avLst/>
          </a:prstGeom>
          <a:noFill/>
        </p:spPr>
        <p:txBody>
          <a:bodyPr wrap="none" rtlCol="0">
            <a:spAutoFit/>
          </a:bodyPr>
          <a:lstStyle/>
          <a:p>
            <a:pPr algn="ctr"/>
            <a:r>
              <a:rPr lang="fr-FR" sz="1400" b="1" dirty="0" smtClean="0"/>
              <a:t>Single </a:t>
            </a:r>
            <a:r>
              <a:rPr lang="fr-FR" sz="1400" b="1" dirty="0" err="1" smtClean="0"/>
              <a:t>spoke</a:t>
            </a:r>
            <a:endParaRPr lang="fr-FR" sz="1400" b="1" dirty="0"/>
          </a:p>
        </p:txBody>
      </p:sp>
      <p:pic>
        <p:nvPicPr>
          <p:cNvPr id="81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5710" y="3210123"/>
            <a:ext cx="3513432" cy="212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48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XFEL and SRF </a:t>
            </a:r>
            <a:r>
              <a:rPr lang="fr-FR" dirty="0" err="1" smtClean="0"/>
              <a:t>couplers</a:t>
            </a:r>
            <a:r>
              <a:rPr lang="fr-FR" dirty="0" smtClean="0"/>
              <a:t> (1)</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28</a:t>
            </a:fld>
            <a:r>
              <a:rPr lang="fr-FR" dirty="0" smtClean="0"/>
              <a:t> -</a:t>
            </a:r>
            <a:endParaRPr lang="fr-FR" dirty="0"/>
          </a:p>
        </p:txBody>
      </p:sp>
      <p:sp>
        <p:nvSpPr>
          <p:cNvPr id="7" name="Rectangle 6"/>
          <p:cNvSpPr/>
          <p:nvPr/>
        </p:nvSpPr>
        <p:spPr>
          <a:xfrm>
            <a:off x="129308" y="793059"/>
            <a:ext cx="7185892" cy="3634841"/>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lgn="just">
              <a:spcAft>
                <a:spcPts val="600"/>
              </a:spcAft>
              <a:tabLst>
                <a:tab pos="5738813" algn="l"/>
              </a:tabLst>
              <a:defRPr/>
            </a:pPr>
            <a:r>
              <a:rPr lang="en-US" b="1" dirty="0">
                <a:effectLst>
                  <a:outerShdw blurRad="38100" dist="38100" dir="2700000" algn="tl">
                    <a:srgbClr val="C0C0C0"/>
                  </a:outerShdw>
                </a:effectLst>
                <a:latin typeface="Calibri" pitchFamily="34" charset="0"/>
              </a:rPr>
              <a:t>In the framework of the </a:t>
            </a:r>
            <a:r>
              <a:rPr lang="en-US" b="1" dirty="0">
                <a:solidFill>
                  <a:srgbClr val="0000FF"/>
                </a:solidFill>
                <a:effectLst>
                  <a:outerShdw blurRad="38100" dist="38100" dir="2700000" algn="tl">
                    <a:srgbClr val="C0C0C0"/>
                  </a:outerShdw>
                </a:effectLst>
                <a:latin typeface="Calibri" pitchFamily="34" charset="0"/>
              </a:rPr>
              <a:t>French in-kind contribution to the European XFEL project</a:t>
            </a:r>
            <a:r>
              <a:rPr lang="en-US" b="1" dirty="0">
                <a:effectLst>
                  <a:outerShdw blurRad="38100" dist="38100" dir="2700000" algn="tl">
                    <a:srgbClr val="C0C0C0"/>
                  </a:outerShdw>
                </a:effectLst>
                <a:latin typeface="Calibri" pitchFamily="34" charset="0"/>
              </a:rPr>
              <a:t>, LAL had in charge the delivery </a:t>
            </a:r>
            <a:r>
              <a:rPr lang="en-US" b="1" dirty="0">
                <a:solidFill>
                  <a:srgbClr val="0000FF"/>
                </a:solidFill>
                <a:effectLst>
                  <a:outerShdw blurRad="38100" dist="38100" dir="2700000" algn="tl">
                    <a:srgbClr val="C0C0C0"/>
                  </a:outerShdw>
                </a:effectLst>
                <a:latin typeface="Calibri" pitchFamily="34" charset="0"/>
              </a:rPr>
              <a:t>of 800 power couplers</a:t>
            </a:r>
            <a:r>
              <a:rPr lang="en-US" b="1" dirty="0">
                <a:effectLst>
                  <a:outerShdw blurRad="38100" dist="38100" dir="2700000" algn="tl">
                    <a:srgbClr val="C0C0C0"/>
                  </a:outerShdw>
                </a:effectLst>
                <a:latin typeface="Calibri" pitchFamily="34" charset="0"/>
              </a:rPr>
              <a:t> needed to equip the 100 cryomodules of the superconductive accelerator. </a:t>
            </a:r>
            <a:endParaRPr lang="en-US" b="1" dirty="0" smtClean="0">
              <a:effectLst>
                <a:outerShdw blurRad="38100" dist="38100" dir="2700000" algn="tl">
                  <a:srgbClr val="C0C0C0"/>
                </a:outerShdw>
              </a:effectLst>
              <a:latin typeface="Calibri" pitchFamily="34" charset="0"/>
            </a:endParaRPr>
          </a:p>
          <a:p>
            <a:pPr algn="just">
              <a:spcAft>
                <a:spcPct val="30000"/>
              </a:spcAft>
              <a:buClr>
                <a:srgbClr val="FF0000"/>
              </a:buClr>
              <a:buSzPct val="120000"/>
              <a:buFont typeface="Arial" charset="0"/>
              <a:buChar char="•"/>
            </a:pPr>
            <a:r>
              <a:rPr lang="en-GB" altLang="fr-FR" b="1" dirty="0" smtClean="0">
                <a:latin typeface="Calibri" pitchFamily="34" charset="0"/>
              </a:rPr>
              <a:t> Allocated </a:t>
            </a:r>
            <a:r>
              <a:rPr lang="en-GB" altLang="fr-FR" b="1" dirty="0">
                <a:latin typeface="Calibri" pitchFamily="34" charset="0"/>
              </a:rPr>
              <a:t>budget of 20 M</a:t>
            </a:r>
            <a:r>
              <a:rPr lang="en-GB" b="1" dirty="0"/>
              <a:t>€</a:t>
            </a:r>
            <a:r>
              <a:rPr lang="en-GB" dirty="0"/>
              <a:t>: Coupler purchase (670 units), infrastructure (clean room), equipment (RF source, ovens, tools…)</a:t>
            </a:r>
          </a:p>
          <a:p>
            <a:pPr algn="just">
              <a:spcAft>
                <a:spcPct val="30000"/>
              </a:spcAft>
              <a:buClr>
                <a:srgbClr val="FF0000"/>
              </a:buClr>
              <a:buSzPct val="120000"/>
              <a:buFont typeface="Arial" charset="0"/>
              <a:buChar char="•"/>
            </a:pPr>
            <a:r>
              <a:rPr lang="en-GB" altLang="fr-FR" dirty="0"/>
              <a:t> </a:t>
            </a:r>
            <a:r>
              <a:rPr lang="en-GB" altLang="fr-FR" b="1" dirty="0"/>
              <a:t>Man-power</a:t>
            </a:r>
            <a:r>
              <a:rPr lang="en-GB" altLang="fr-FR" dirty="0"/>
              <a:t>: </a:t>
            </a:r>
            <a:r>
              <a:rPr lang="en-US" altLang="fr-FR" b="1" dirty="0">
                <a:latin typeface="Calibri" pitchFamily="34" charset="0"/>
              </a:rPr>
              <a:t>9.5 FTE/year </a:t>
            </a:r>
            <a:r>
              <a:rPr lang="en-US" altLang="fr-FR" dirty="0">
                <a:latin typeface="Calibri" pitchFamily="34" charset="0"/>
              </a:rPr>
              <a:t>were involved in the project (an average for the total project duration: 2010-2016).</a:t>
            </a:r>
          </a:p>
          <a:p>
            <a:pPr algn="just">
              <a:spcAft>
                <a:spcPct val="30000"/>
              </a:spcAft>
              <a:buClr>
                <a:srgbClr val="FF0000"/>
              </a:buClr>
              <a:buSzPct val="120000"/>
              <a:buFont typeface="Arial" charset="0"/>
              <a:buChar char="•"/>
            </a:pPr>
            <a:r>
              <a:rPr lang="en-US" altLang="fr-FR" dirty="0">
                <a:latin typeface="Calibri" pitchFamily="34" charset="0"/>
              </a:rPr>
              <a:t> </a:t>
            </a:r>
            <a:r>
              <a:rPr lang="en-US" altLang="fr-FR" b="1" dirty="0">
                <a:latin typeface="Calibri" pitchFamily="34" charset="0"/>
              </a:rPr>
              <a:t>Close collaboration with DESY </a:t>
            </a:r>
            <a:r>
              <a:rPr lang="en-US" altLang="fr-FR" dirty="0">
                <a:latin typeface="Calibri" pitchFamily="34" charset="0"/>
              </a:rPr>
              <a:t>and also with the companies </a:t>
            </a:r>
            <a:r>
              <a:rPr lang="en-US" altLang="fr-FR" b="1" dirty="0">
                <a:latin typeface="Calibri" pitchFamily="34" charset="0"/>
              </a:rPr>
              <a:t>Thales Electron Devices (France)</a:t>
            </a:r>
            <a:r>
              <a:rPr lang="en-US" altLang="fr-FR" dirty="0">
                <a:latin typeface="Calibri" pitchFamily="34" charset="0"/>
              </a:rPr>
              <a:t>, </a:t>
            </a:r>
            <a:r>
              <a:rPr lang="en-US" altLang="fr-FR" b="1" dirty="0">
                <a:latin typeface="Calibri" pitchFamily="34" charset="0"/>
              </a:rPr>
              <a:t>Research Instruments (Germany)</a:t>
            </a:r>
            <a:r>
              <a:rPr lang="en-US" altLang="fr-FR" dirty="0">
                <a:latin typeface="Calibri" pitchFamily="34" charset="0"/>
              </a:rPr>
              <a:t> and </a:t>
            </a:r>
            <a:r>
              <a:rPr lang="en-US" altLang="fr-FR" b="1" dirty="0">
                <a:latin typeface="Calibri" pitchFamily="34" charset="0"/>
              </a:rPr>
              <a:t>CPI (USA)</a:t>
            </a:r>
            <a:r>
              <a:rPr lang="en-US" altLang="fr-FR" dirty="0">
                <a:latin typeface="Calibri" pitchFamily="34" charset="0"/>
              </a:rPr>
              <a:t>. </a:t>
            </a:r>
          </a:p>
          <a:p>
            <a:pPr algn="just">
              <a:spcAft>
                <a:spcPts val="600"/>
              </a:spcAft>
              <a:tabLst>
                <a:tab pos="5738813" algn="l"/>
              </a:tabLst>
              <a:defRPr/>
            </a:pPr>
            <a:endParaRPr lang="en-US" b="1" dirty="0">
              <a:effectLst>
                <a:outerShdw blurRad="38100" dist="38100" dir="2700000" algn="tl">
                  <a:srgbClr val="C0C0C0"/>
                </a:outerShdw>
              </a:effectLst>
              <a:latin typeface="Calibri" pitchFamily="34" charset="0"/>
            </a:endParaRPr>
          </a:p>
        </p:txBody>
      </p:sp>
      <p:sp>
        <p:nvSpPr>
          <p:cNvPr id="11" name="Rectangle 10"/>
          <p:cNvSpPr/>
          <p:nvPr/>
        </p:nvSpPr>
        <p:spPr>
          <a:xfrm>
            <a:off x="147966" y="4256487"/>
            <a:ext cx="11720568" cy="2283702"/>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Main achievements</a:t>
            </a:r>
          </a:p>
          <a:p>
            <a:pPr marL="285750" indent="-285750" algn="just">
              <a:spcAft>
                <a:spcPct val="30000"/>
              </a:spcAft>
              <a:buClr>
                <a:srgbClr val="7030A0"/>
              </a:buClr>
              <a:buSzPct val="120000"/>
              <a:buFont typeface="Wingdings" pitchFamily="2" charset="2"/>
              <a:buChar char="§"/>
            </a:pPr>
            <a:r>
              <a:rPr lang="en-US" altLang="fr-FR" dirty="0">
                <a:latin typeface="Calibri" pitchFamily="34" charset="0"/>
              </a:rPr>
              <a:t>2013 to mid-2016: LAL insured the </a:t>
            </a:r>
            <a:r>
              <a:rPr lang="en-US" altLang="fr-FR" b="1" dirty="0">
                <a:latin typeface="Calibri" pitchFamily="34" charset="0"/>
              </a:rPr>
              <a:t>production monitoring</a:t>
            </a:r>
            <a:r>
              <a:rPr lang="en-US" altLang="fr-FR" dirty="0">
                <a:latin typeface="Calibri" pitchFamily="34" charset="0"/>
              </a:rPr>
              <a:t> and the </a:t>
            </a:r>
            <a:r>
              <a:rPr lang="en-US" altLang="fr-FR" b="1" dirty="0">
                <a:latin typeface="Calibri" pitchFamily="34" charset="0"/>
              </a:rPr>
              <a:t>quality control</a:t>
            </a:r>
            <a:r>
              <a:rPr lang="en-US" altLang="fr-FR" dirty="0">
                <a:latin typeface="Calibri" pitchFamily="34" charset="0"/>
              </a:rPr>
              <a:t> at the </a:t>
            </a:r>
            <a:r>
              <a:rPr lang="en-US" altLang="fr-FR" b="1" dirty="0">
                <a:latin typeface="Calibri" pitchFamily="34" charset="0"/>
              </a:rPr>
              <a:t>production sites</a:t>
            </a:r>
            <a:r>
              <a:rPr lang="en-US" altLang="fr-FR" dirty="0">
                <a:latin typeface="Calibri" pitchFamily="34" charset="0"/>
              </a:rPr>
              <a:t>, in addition to the </a:t>
            </a:r>
            <a:r>
              <a:rPr lang="en-US" altLang="fr-FR" b="1" dirty="0">
                <a:latin typeface="Calibri" pitchFamily="34" charset="0"/>
              </a:rPr>
              <a:t>RF conditioning at Orsay</a:t>
            </a:r>
            <a:r>
              <a:rPr lang="en-US" altLang="fr-FR" dirty="0">
                <a:latin typeface="Calibri" pitchFamily="34" charset="0"/>
              </a:rPr>
              <a:t> of all the produced couplers and their </a:t>
            </a:r>
            <a:r>
              <a:rPr lang="en-US" altLang="fr-FR" b="1" dirty="0">
                <a:latin typeface="Calibri" pitchFamily="34" charset="0"/>
              </a:rPr>
              <a:t>delivery for assembly on cryomodule at a rate of 8 couplers/week</a:t>
            </a:r>
            <a:r>
              <a:rPr lang="en-US" altLang="fr-FR" dirty="0">
                <a:latin typeface="Calibri" pitchFamily="34" charset="0"/>
              </a:rPr>
              <a:t>. These tasks were accomplished </a:t>
            </a:r>
            <a:r>
              <a:rPr lang="en-US" altLang="fr-FR" b="1" dirty="0">
                <a:latin typeface="Calibri" pitchFamily="34" charset="0"/>
              </a:rPr>
              <a:t>with respect of the global project agenda</a:t>
            </a:r>
            <a:r>
              <a:rPr lang="en-US" altLang="fr-FR" dirty="0">
                <a:latin typeface="Calibri" pitchFamily="34" charset="0"/>
              </a:rPr>
              <a:t>, </a:t>
            </a:r>
            <a:r>
              <a:rPr lang="en-US" altLang="fr-FR" b="1" dirty="0">
                <a:latin typeface="Calibri" pitchFamily="34" charset="0"/>
              </a:rPr>
              <a:t>within the allocated budget</a:t>
            </a:r>
            <a:r>
              <a:rPr lang="en-US" altLang="fr-FR" dirty="0">
                <a:latin typeface="Calibri" pitchFamily="34" charset="0"/>
              </a:rPr>
              <a:t>.</a:t>
            </a:r>
          </a:p>
          <a:p>
            <a:pPr marL="285750" indent="-285750" algn="just">
              <a:spcAft>
                <a:spcPct val="30000"/>
              </a:spcAft>
              <a:buClr>
                <a:srgbClr val="7030A0"/>
              </a:buClr>
              <a:buSzPct val="120000"/>
              <a:buFont typeface="Wingdings" pitchFamily="2" charset="2"/>
              <a:buChar char="§"/>
            </a:pPr>
            <a:r>
              <a:rPr lang="en-US" altLang="fr-FR" dirty="0">
                <a:latin typeface="Calibri" pitchFamily="34" charset="0"/>
              </a:rPr>
              <a:t>LAL owns a </a:t>
            </a:r>
            <a:r>
              <a:rPr lang="en-US" altLang="fr-FR" b="1" dirty="0">
                <a:latin typeface="Calibri" pitchFamily="34" charset="0"/>
              </a:rPr>
              <a:t>Technical Infrastructure </a:t>
            </a:r>
            <a:r>
              <a:rPr lang="en-US" altLang="fr-FR" dirty="0">
                <a:latin typeface="Calibri" pitchFamily="34" charset="0"/>
              </a:rPr>
              <a:t>(clean room, equipment, power source...) adapted to </a:t>
            </a:r>
            <a:r>
              <a:rPr lang="en-US" altLang="fr-FR" b="1" dirty="0">
                <a:latin typeface="Calibri" pitchFamily="34" charset="0"/>
              </a:rPr>
              <a:t>coupler mass production</a:t>
            </a:r>
            <a:r>
              <a:rPr lang="en-US" altLang="fr-FR" dirty="0">
                <a:latin typeface="Calibri" pitchFamily="34" charset="0"/>
              </a:rPr>
              <a:t>. Even if it was built for </a:t>
            </a:r>
            <a:r>
              <a:rPr lang="en-US" altLang="fr-FR" dirty="0" err="1">
                <a:latin typeface="Calibri" pitchFamily="34" charset="0"/>
              </a:rPr>
              <a:t>Eu</a:t>
            </a:r>
            <a:r>
              <a:rPr lang="en-US" altLang="fr-FR" dirty="0">
                <a:latin typeface="Calibri" pitchFamily="34" charset="0"/>
              </a:rPr>
              <a:t>-XFEL construction, it is currently part of an </a:t>
            </a:r>
            <a:r>
              <a:rPr lang="en-US" altLang="fr-FR" b="1" dirty="0">
                <a:latin typeface="Calibri" pitchFamily="34" charset="0"/>
              </a:rPr>
              <a:t>European Technical Infrastructure network </a:t>
            </a:r>
            <a:r>
              <a:rPr lang="en-US" altLang="fr-FR" dirty="0">
                <a:latin typeface="Calibri" pitchFamily="34" charset="0"/>
              </a:rPr>
              <a:t>(AMICI) that aims at participating to the </a:t>
            </a:r>
            <a:r>
              <a:rPr lang="en-US" altLang="fr-FR" b="1" dirty="0">
                <a:latin typeface="Calibri" pitchFamily="34" charset="0"/>
              </a:rPr>
              <a:t>construction of future Research Infrastructures </a:t>
            </a:r>
            <a:r>
              <a:rPr lang="en-US" altLang="fr-FR" b="1" dirty="0" smtClean="0">
                <a:latin typeface="Calibri" pitchFamily="34" charset="0"/>
              </a:rPr>
              <a:t>(such as ILC)</a:t>
            </a:r>
            <a:r>
              <a:rPr lang="en-US" altLang="fr-FR" dirty="0" smtClean="0">
                <a:latin typeface="Calibri" pitchFamily="34" charset="0"/>
              </a:rPr>
              <a:t>.</a:t>
            </a:r>
            <a:endParaRPr lang="en-US" b="1" dirty="0">
              <a:effectLst>
                <a:outerShdw blurRad="38100" dist="38100" dir="2700000" algn="tl">
                  <a:srgbClr val="C0C0C0"/>
                </a:outerShdw>
              </a:effectLst>
              <a:latin typeface="Calibri" pitchFamily="34" charset="0"/>
            </a:endParaRPr>
          </a:p>
        </p:txBody>
      </p:sp>
      <p:pic>
        <p:nvPicPr>
          <p:cNvPr id="12" name="Image 11"/>
          <p:cNvPicPr>
            <a:picLocks noChangeAspect="1"/>
          </p:cNvPicPr>
          <p:nvPr/>
        </p:nvPicPr>
        <p:blipFill>
          <a:blip r:embed="rId2"/>
          <a:stretch>
            <a:fillRect/>
          </a:stretch>
        </p:blipFill>
        <p:spPr>
          <a:xfrm>
            <a:off x="7436633" y="1221408"/>
            <a:ext cx="4628071" cy="2778141"/>
          </a:xfrm>
          <a:prstGeom prst="rect">
            <a:avLst/>
          </a:prstGeom>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982" y="62205"/>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86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smtClean="0"/>
              <a:t>XFEL and SRF </a:t>
            </a:r>
            <a:r>
              <a:rPr lang="fr-FR" dirty="0" err="1" smtClean="0"/>
              <a:t>couplers</a:t>
            </a:r>
            <a:r>
              <a:rPr lang="fr-FR" dirty="0" smtClean="0"/>
              <a:t> (2)</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29</a:t>
            </a:fld>
            <a:r>
              <a:rPr lang="fr-FR" dirty="0" smtClean="0"/>
              <a:t> -</a:t>
            </a:r>
            <a:endParaRPr lang="fr-FR" dirty="0"/>
          </a:p>
        </p:txBody>
      </p:sp>
      <p:sp>
        <p:nvSpPr>
          <p:cNvPr id="6" name="Text Box 6">
            <a:extLst>
              <a:ext uri="{FF2B5EF4-FFF2-40B4-BE49-F238E27FC236}">
                <a16:creationId xmlns:a16="http://schemas.microsoft.com/office/drawing/2014/main" xmlns="" id="{351D1A22-A6D4-9645-916D-A2C6578E4B7C}"/>
              </a:ext>
            </a:extLst>
          </p:cNvPr>
          <p:cNvSpPr txBox="1">
            <a:spLocks noChangeArrowheads="1"/>
          </p:cNvSpPr>
          <p:nvPr/>
        </p:nvSpPr>
        <p:spPr bwMode="auto">
          <a:xfrm>
            <a:off x="264043" y="1331267"/>
            <a:ext cx="9184757" cy="432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ct val="30000"/>
              </a:spcAft>
              <a:buClr>
                <a:srgbClr val="FF0000"/>
              </a:buClr>
              <a:buSzPct val="120000"/>
              <a:buFont typeface="Arial" charset="0"/>
              <a:buChar char="•"/>
            </a:pPr>
            <a:r>
              <a:rPr lang="en-US" altLang="fr-FR" b="1" dirty="0">
                <a:latin typeface="Calibri" pitchFamily="34" charset="0"/>
              </a:rPr>
              <a:t> </a:t>
            </a:r>
            <a:r>
              <a:rPr lang="en-GB" altLang="fr-FR" b="1" dirty="0">
                <a:latin typeface="Calibri" pitchFamily="34" charset="0"/>
              </a:rPr>
              <a:t>LCLS2 (2016-2017, SLAC-LAL Agreement ): </a:t>
            </a:r>
            <a:r>
              <a:rPr lang="en-GB" altLang="fr-FR" dirty="0">
                <a:latin typeface="Calibri" pitchFamily="34" charset="0"/>
              </a:rPr>
              <a:t>Production monitoring and quality control of the couplers production in Europe (140 units)</a:t>
            </a:r>
          </a:p>
          <a:p>
            <a:pPr algn="just" eaLnBrk="1" hangingPunct="1">
              <a:spcAft>
                <a:spcPct val="30000"/>
              </a:spcAft>
              <a:buClr>
                <a:srgbClr val="FF0000"/>
              </a:buClr>
              <a:buSzPct val="120000"/>
              <a:buFont typeface="Arial" charset="0"/>
              <a:buChar char="•"/>
            </a:pPr>
            <a:r>
              <a:rPr lang="en-GB" altLang="fr-FR" b="1" dirty="0">
                <a:latin typeface="Calibri" pitchFamily="34" charset="0"/>
              </a:rPr>
              <a:t> LUCRECE (2016-2020, Regional funding): </a:t>
            </a:r>
            <a:r>
              <a:rPr lang="en-GB" altLang="fr-FR" dirty="0">
                <a:latin typeface="Calibri" pitchFamily="34" charset="0"/>
              </a:rPr>
              <a:t>Design and production and RF conditioning of 2 coupler prototypes (1.3 GHz @ 14kW CW) for Lunex5 accelerator at Soleil.</a:t>
            </a:r>
          </a:p>
          <a:p>
            <a:pPr algn="just" eaLnBrk="1" hangingPunct="1">
              <a:spcAft>
                <a:spcPct val="30000"/>
              </a:spcAft>
              <a:buClr>
                <a:srgbClr val="FF0000"/>
              </a:buClr>
              <a:buSzPct val="120000"/>
              <a:buFont typeface="Arial" charset="0"/>
              <a:buChar char="•"/>
            </a:pPr>
            <a:r>
              <a:rPr lang="en-GB" altLang="fr-FR" b="1" dirty="0">
                <a:latin typeface="Calibri" pitchFamily="34" charset="0"/>
              </a:rPr>
              <a:t> MYRRHA (2017-2020, CNRS-SCK CEN Belgium collaboration): </a:t>
            </a:r>
            <a:r>
              <a:rPr lang="en-GB" altLang="fr-FR" dirty="0">
                <a:latin typeface="Calibri" pitchFamily="34" charset="0"/>
              </a:rPr>
              <a:t>Preparation and RF conditioning of 4 couplers (352 MHz @20kW CW) for a low beta cryomodule prototype for the Belgium ADS. </a:t>
            </a:r>
          </a:p>
          <a:p>
            <a:pPr algn="just" eaLnBrk="1" hangingPunct="1">
              <a:spcAft>
                <a:spcPct val="30000"/>
              </a:spcAft>
              <a:buClr>
                <a:srgbClr val="FF0000"/>
              </a:buClr>
              <a:buSzPct val="120000"/>
              <a:buFont typeface="Arial" charset="0"/>
              <a:buChar char="•"/>
            </a:pPr>
            <a:r>
              <a:rPr lang="en-GB" altLang="fr-FR" b="1" dirty="0" smtClean="0">
                <a:latin typeface="Calibri" pitchFamily="34" charset="0"/>
              </a:rPr>
              <a:t> Power Coupler </a:t>
            </a:r>
            <a:r>
              <a:rPr lang="en-GB" altLang="fr-FR" b="1" dirty="0">
                <a:latin typeface="Calibri" pitchFamily="34" charset="0"/>
              </a:rPr>
              <a:t>R&amp;D:</a:t>
            </a:r>
          </a:p>
          <a:p>
            <a:pPr marL="742950" lvl="1" indent="-285750" algn="just" eaLnBrk="1" hangingPunct="1">
              <a:spcAft>
                <a:spcPct val="30000"/>
              </a:spcAft>
              <a:buClr>
                <a:srgbClr val="7030A0"/>
              </a:buClr>
              <a:buSzPct val="120000"/>
              <a:buFont typeface="Wingdings" pitchFamily="2" charset="2"/>
              <a:buChar char="§"/>
            </a:pPr>
            <a:r>
              <a:rPr lang="en-GB" altLang="fr-FR" b="1" dirty="0">
                <a:latin typeface="Calibri" pitchFamily="34" charset="0"/>
              </a:rPr>
              <a:t>Optimisation of </a:t>
            </a:r>
            <a:r>
              <a:rPr lang="en-GB" altLang="fr-FR" b="1" dirty="0" err="1">
                <a:latin typeface="Calibri" pitchFamily="34" charset="0"/>
              </a:rPr>
              <a:t>TiN</a:t>
            </a:r>
            <a:r>
              <a:rPr lang="en-GB" altLang="fr-FR" b="1" dirty="0">
                <a:latin typeface="Calibri" pitchFamily="34" charset="0"/>
              </a:rPr>
              <a:t> thin layers as </a:t>
            </a:r>
            <a:r>
              <a:rPr lang="en-GB" altLang="fr-FR" b="1" dirty="0" err="1">
                <a:latin typeface="Calibri" pitchFamily="34" charset="0"/>
              </a:rPr>
              <a:t>Multipactor</a:t>
            </a:r>
            <a:r>
              <a:rPr lang="en-GB" altLang="fr-FR" b="1" dirty="0">
                <a:latin typeface="Calibri" pitchFamily="34" charset="0"/>
              </a:rPr>
              <a:t> suppressor on coupler ceramic window</a:t>
            </a:r>
          </a:p>
          <a:p>
            <a:pPr marL="742950" lvl="1" indent="-285750" algn="just" eaLnBrk="1" hangingPunct="1">
              <a:spcAft>
                <a:spcPct val="30000"/>
              </a:spcAft>
              <a:buClr>
                <a:srgbClr val="7030A0"/>
              </a:buClr>
              <a:buSzPct val="120000"/>
              <a:buFont typeface="Wingdings" pitchFamily="2" charset="2"/>
              <a:buChar char="§"/>
            </a:pPr>
            <a:r>
              <a:rPr lang="en-GB" b="1" dirty="0">
                <a:latin typeface="+mn-lt"/>
              </a:rPr>
              <a:t>Development of an RF coaxial resonator for </a:t>
            </a:r>
            <a:r>
              <a:rPr lang="en-GB" b="1" dirty="0" err="1">
                <a:latin typeface="+mn-lt"/>
              </a:rPr>
              <a:t>multipactor</a:t>
            </a:r>
            <a:r>
              <a:rPr lang="en-GB" b="1" dirty="0">
                <a:latin typeface="+mn-lt"/>
              </a:rPr>
              <a:t> investigating</a:t>
            </a:r>
            <a:endParaRPr lang="en-GB" altLang="fr-FR" b="1" dirty="0">
              <a:latin typeface="+mn-lt"/>
            </a:endParaRPr>
          </a:p>
          <a:p>
            <a:pPr algn="just" eaLnBrk="1" hangingPunct="1">
              <a:spcAft>
                <a:spcPct val="30000"/>
              </a:spcAft>
              <a:buClr>
                <a:srgbClr val="FF0000"/>
              </a:buClr>
              <a:buSzPct val="120000"/>
            </a:pPr>
            <a:endParaRPr lang="en-GB" altLang="fr-FR" b="1" dirty="0">
              <a:latin typeface="Calibri" pitchFamily="34" charset="0"/>
            </a:endParaRPr>
          </a:p>
          <a:p>
            <a:pPr marL="742950" lvl="1" indent="-285750" algn="just" eaLnBrk="1" hangingPunct="1">
              <a:spcAft>
                <a:spcPct val="30000"/>
              </a:spcAft>
              <a:buClr>
                <a:srgbClr val="7030A0"/>
              </a:buClr>
              <a:buSzPct val="120000"/>
              <a:buFont typeface="Wingdings" pitchFamily="2" charset="2"/>
              <a:buChar char="§"/>
            </a:pPr>
            <a:endParaRPr lang="en-GB" b="1" dirty="0">
              <a:latin typeface="+mn-lt"/>
            </a:endParaRPr>
          </a:p>
          <a:p>
            <a:pPr lvl="1" algn="just" eaLnBrk="1" hangingPunct="1">
              <a:spcAft>
                <a:spcPct val="30000"/>
              </a:spcAft>
              <a:buClr>
                <a:srgbClr val="7030A0"/>
              </a:buClr>
              <a:buSzPct val="120000"/>
            </a:pPr>
            <a:endParaRPr lang="en-GB" sz="1600" i="1" dirty="0"/>
          </a:p>
        </p:txBody>
      </p:sp>
      <p:pic>
        <p:nvPicPr>
          <p:cNvPr id="7" name="Imag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41101" y="1221093"/>
            <a:ext cx="1764527" cy="23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863" y="4041460"/>
            <a:ext cx="1632765" cy="1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64043" y="860144"/>
            <a:ext cx="11720568" cy="461665"/>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From XFEL experience to…:</a:t>
            </a: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982" y="62205"/>
            <a:ext cx="976464" cy="58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538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Accelerator </a:t>
            </a:r>
            <a:r>
              <a:rPr lang="fr-FR" dirty="0" err="1" smtClean="0"/>
              <a:t>Human</a:t>
            </a:r>
            <a:r>
              <a:rPr lang="fr-FR" dirty="0" smtClean="0"/>
              <a:t> </a:t>
            </a:r>
            <a:r>
              <a:rPr lang="fr-FR" dirty="0" err="1" smtClean="0"/>
              <a:t>Resources</a:t>
            </a:r>
            <a:endParaRPr lang="fr-FR" dirty="0"/>
          </a:p>
        </p:txBody>
      </p:sp>
      <p:sp>
        <p:nvSpPr>
          <p:cNvPr id="7"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8"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9"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a:t>
            </a:fld>
            <a:r>
              <a:rPr lang="fr-FR" dirty="0" smtClean="0"/>
              <a:t> -</a:t>
            </a:r>
            <a:endParaRPr lang="fr-FR"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0" y="1967313"/>
            <a:ext cx="5811151" cy="434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0684" y="785351"/>
            <a:ext cx="11795215" cy="1169551"/>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Accelerator Human Resources</a:t>
            </a:r>
            <a:endParaRPr lang="en-US" sz="2400" b="1" dirty="0">
              <a:solidFill>
                <a:srgbClr val="5F2987"/>
              </a:solidFill>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At </a:t>
            </a:r>
            <a:r>
              <a:rPr lang="en-US" b="1" dirty="0" smtClean="0">
                <a:solidFill>
                  <a:srgbClr val="0000FF"/>
                </a:solidFill>
                <a:effectLst>
                  <a:outerShdw blurRad="38100" dist="38100" dir="2700000" algn="tl">
                    <a:srgbClr val="C0C0C0"/>
                  </a:outerShdw>
                </a:effectLst>
                <a:latin typeface="Calibri" pitchFamily="34" charset="0"/>
              </a:rPr>
              <a:t>present </a:t>
            </a:r>
            <a:r>
              <a:rPr lang="en-US" b="1" dirty="0" smtClean="0">
                <a:effectLst>
                  <a:outerShdw blurRad="38100" dist="38100" dir="2700000" algn="tl">
                    <a:srgbClr val="C0C0C0"/>
                  </a:outerShdw>
                </a:effectLst>
                <a:latin typeface="Calibri" pitchFamily="34" charset="0"/>
              </a:rPr>
              <a:t>(permanent + temporary): </a:t>
            </a:r>
            <a:r>
              <a:rPr lang="en-US" b="1" dirty="0">
                <a:effectLst>
                  <a:outerShdw blurRad="38100" dist="38100" dir="2700000" algn="tl">
                    <a:srgbClr val="C0C0C0"/>
                  </a:outerShdw>
                </a:effectLst>
                <a:latin typeface="Calibri" pitchFamily="34" charset="0"/>
              </a:rPr>
              <a:t>LAL Accelerator Department : 42 and IPNO Accelerator Division: </a:t>
            </a:r>
            <a:r>
              <a:rPr lang="en-US" b="1" dirty="0" smtClean="0">
                <a:effectLst>
                  <a:outerShdw blurRad="38100" dist="38100" dir="2700000" algn="tl">
                    <a:srgbClr val="C0C0C0"/>
                  </a:outerShdw>
                </a:effectLst>
                <a:latin typeface="Calibri" pitchFamily="34" charset="0"/>
              </a:rPr>
              <a:t>72</a:t>
            </a:r>
            <a:endParaRPr lang="en-US" b="1" dirty="0">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Among </a:t>
            </a:r>
            <a:r>
              <a:rPr lang="en-US" b="1" dirty="0">
                <a:effectLst>
                  <a:outerShdw blurRad="38100" dist="38100" dir="2700000" algn="tl">
                    <a:srgbClr val="C0C0C0"/>
                  </a:outerShdw>
                </a:effectLst>
                <a:latin typeface="Calibri" pitchFamily="34" charset="0"/>
              </a:rPr>
              <a:t>which the </a:t>
            </a:r>
            <a:r>
              <a:rPr lang="en-US" b="1" dirty="0">
                <a:solidFill>
                  <a:srgbClr val="0000FF"/>
                </a:solidFill>
                <a:effectLst>
                  <a:outerShdw blurRad="38100" dist="38100" dir="2700000" algn="tl">
                    <a:srgbClr val="C0C0C0"/>
                  </a:outerShdw>
                </a:effectLst>
                <a:latin typeface="Calibri" pitchFamily="34" charset="0"/>
              </a:rPr>
              <a:t>Accelerator Research </a:t>
            </a:r>
            <a:r>
              <a:rPr lang="en-US" b="1" dirty="0" smtClean="0">
                <a:solidFill>
                  <a:srgbClr val="0000FF"/>
                </a:solidFill>
                <a:effectLst>
                  <a:outerShdw blurRad="38100" dist="38100" dir="2700000" algn="tl">
                    <a:srgbClr val="C0C0C0"/>
                  </a:outerShdw>
                </a:effectLst>
                <a:latin typeface="Calibri" pitchFamily="34" charset="0"/>
              </a:rPr>
              <a:t>Taskforce </a:t>
            </a:r>
            <a:r>
              <a:rPr lang="en-US" b="1" dirty="0">
                <a:effectLst>
                  <a:outerShdw blurRad="38100" dist="38100" dir="2700000" algn="tl">
                    <a:srgbClr val="C0C0C0"/>
                  </a:outerShdw>
                </a:effectLst>
                <a:latin typeface="Calibri" pitchFamily="34" charset="0"/>
              </a:rPr>
              <a:t>is </a:t>
            </a:r>
            <a:r>
              <a:rPr lang="en-US" b="1" dirty="0">
                <a:solidFill>
                  <a:srgbClr val="0000FF"/>
                </a:solidFill>
                <a:effectLst>
                  <a:outerShdw blurRad="38100" dist="38100" dir="2700000" algn="tl">
                    <a:srgbClr val="C0C0C0"/>
                  </a:outerShdw>
                </a:effectLst>
                <a:latin typeface="Calibri" pitchFamily="34" charset="0"/>
              </a:rPr>
              <a:t>about 40 </a:t>
            </a:r>
            <a:r>
              <a:rPr lang="en-US" b="1" dirty="0" smtClean="0">
                <a:solidFill>
                  <a:srgbClr val="0000FF"/>
                </a:solidFill>
                <a:effectLst>
                  <a:outerShdw blurRad="38100" dist="38100" dir="2700000" algn="tl">
                    <a:srgbClr val="C0C0C0"/>
                  </a:outerShdw>
                </a:effectLst>
                <a:latin typeface="Calibri" pitchFamily="34" charset="0"/>
              </a:rPr>
              <a:t>persons</a:t>
            </a:r>
            <a:endParaRPr lang="en-US" b="1" dirty="0">
              <a:solidFill>
                <a:srgbClr val="0000FF"/>
              </a:solidFill>
              <a:effectLst>
                <a:outerShdw blurRad="38100" dist="38100" dir="2700000" algn="tl">
                  <a:srgbClr val="C0C0C0"/>
                </a:outerShdw>
              </a:effectLst>
              <a:latin typeface="Calibr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588" y="2045744"/>
            <a:ext cx="6167601" cy="435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2612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a:bodyPr>
          <a:lstStyle/>
          <a:p>
            <a:pPr algn="ctr"/>
            <a:r>
              <a:rPr lang="en-US" sz="2800" b="1" dirty="0">
                <a:latin typeface="Calibri"/>
                <a:cs typeface="Cambria" charset="0"/>
              </a:rPr>
              <a:t>P</a:t>
            </a:r>
            <a:r>
              <a:rPr lang="en-US" sz="2800" b="1" dirty="0">
                <a:solidFill>
                  <a:prstClr val="black"/>
                </a:solidFill>
                <a:latin typeface="Calibri"/>
                <a:cs typeface="Cambria" charset="0"/>
              </a:rPr>
              <a:t>latform for </a:t>
            </a:r>
            <a:r>
              <a:rPr lang="en-US" sz="2800" b="1" dirty="0">
                <a:solidFill>
                  <a:srgbClr val="FFFFFF"/>
                </a:solidFill>
                <a:latin typeface="Calibri"/>
                <a:cs typeface="Cambria" charset="0"/>
              </a:rPr>
              <a:t>R</a:t>
            </a:r>
            <a:r>
              <a:rPr lang="en-US" sz="2800" b="1" dirty="0">
                <a:solidFill>
                  <a:prstClr val="black"/>
                </a:solidFill>
                <a:latin typeface="Calibri"/>
                <a:cs typeface="Cambria" charset="0"/>
              </a:rPr>
              <a:t>esearch and </a:t>
            </a:r>
            <a:r>
              <a:rPr lang="en-US" sz="2800" b="1" dirty="0">
                <a:solidFill>
                  <a:srgbClr val="FFFFFF"/>
                </a:solidFill>
                <a:latin typeface="Calibri"/>
                <a:cs typeface="Cambria" charset="0"/>
              </a:rPr>
              <a:t>A</a:t>
            </a:r>
            <a:r>
              <a:rPr lang="en-US" sz="2800" b="1" dirty="0">
                <a:solidFill>
                  <a:prstClr val="black"/>
                </a:solidFill>
                <a:latin typeface="Calibri"/>
                <a:cs typeface="Cambria" charset="0"/>
              </a:rPr>
              <a:t>pplications with </a:t>
            </a:r>
            <a:r>
              <a:rPr lang="en-US" sz="2800" b="1" dirty="0">
                <a:solidFill>
                  <a:srgbClr val="FFFFFF"/>
                </a:solidFill>
                <a:latin typeface="Calibri"/>
                <a:cs typeface="Cambria" charset="0"/>
              </a:rPr>
              <a:t>E</a:t>
            </a:r>
            <a:r>
              <a:rPr lang="en-US" sz="2800" b="1" dirty="0">
                <a:solidFill>
                  <a:prstClr val="black"/>
                </a:solidFill>
                <a:latin typeface="Calibri"/>
                <a:cs typeface="Cambria" charset="0"/>
              </a:rPr>
              <a:t>lectrons</a:t>
            </a:r>
            <a:endParaRPr lang="fr-FR" sz="2800" dirty="0"/>
          </a:p>
        </p:txBody>
      </p:sp>
      <p:sp>
        <p:nvSpPr>
          <p:cNvPr id="33" name="Rectangle 32"/>
          <p:cNvSpPr/>
          <p:nvPr/>
        </p:nvSpPr>
        <p:spPr>
          <a:xfrm>
            <a:off x="-56172" y="926408"/>
            <a:ext cx="12287250" cy="5047535"/>
          </a:xfrm>
          <a:prstGeom prst="rect">
            <a:avLst/>
          </a:prstGeom>
        </p:spPr>
        <p:txBody>
          <a:bodyPr wrap="square">
            <a:spAutoFit/>
          </a:bodyPr>
          <a:lstStyle/>
          <a:p>
            <a:r>
              <a:rPr lang="en-US" sz="1400" b="1" dirty="0">
                <a:solidFill>
                  <a:srgbClr val="7030A0"/>
                </a:solidFill>
              </a:rPr>
              <a:t>PRAE</a:t>
            </a:r>
            <a:r>
              <a:rPr lang="en-US" sz="1400" dirty="0"/>
              <a:t>: multi-disciplinary site based on electron beam with </a:t>
            </a:r>
            <a:r>
              <a:rPr lang="en-US" sz="1400" b="1" dirty="0"/>
              <a:t>energy of 70 MeV</a:t>
            </a:r>
            <a:r>
              <a:rPr lang="en-US" sz="1400" dirty="0"/>
              <a:t> </a:t>
            </a:r>
            <a:r>
              <a:rPr lang="en-US" sz="1400" b="1" dirty="0" smtClean="0">
                <a:solidFill>
                  <a:srgbClr val="7030A0"/>
                </a:solidFill>
              </a:rPr>
              <a:t>(140 </a:t>
            </a:r>
            <a:r>
              <a:rPr lang="en-US" sz="1400" b="1" dirty="0">
                <a:solidFill>
                  <a:srgbClr val="7030A0"/>
                </a:solidFill>
              </a:rPr>
              <a:t>MeV PRAE upgrade)</a:t>
            </a:r>
            <a:r>
              <a:rPr lang="en-US" sz="1400" dirty="0"/>
              <a:t> at Orsay.</a:t>
            </a:r>
          </a:p>
          <a:p>
            <a:r>
              <a:rPr lang="en-US" sz="1400" dirty="0"/>
              <a:t>Infrastructure and PRAE design already allows an upgrade to 140 MeV</a:t>
            </a:r>
          </a:p>
          <a:p>
            <a:endParaRPr lang="en-US" sz="1400" dirty="0"/>
          </a:p>
          <a:p>
            <a:pPr marL="285750" indent="-285750">
              <a:buFont typeface="Wingdings" charset="2"/>
              <a:buChar char="q"/>
            </a:pPr>
            <a:r>
              <a:rPr lang="en-US" sz="1400" dirty="0"/>
              <a:t>Program: </a:t>
            </a:r>
            <a:r>
              <a:rPr lang="en-US" sz="1400" b="1" dirty="0"/>
              <a:t>Nuclear physics/nucleon structure; new approaches in Radiobiology; Instrumentation</a:t>
            </a:r>
          </a:p>
          <a:p>
            <a:pPr marL="285750" indent="-285750">
              <a:buFont typeface="Wingdings" charset="2"/>
              <a:buChar char="q"/>
            </a:pPr>
            <a:r>
              <a:rPr lang="en-US" sz="1400" dirty="0"/>
              <a:t>Re-use of unique site of the former Linear Accelerator and its infrastructure</a:t>
            </a:r>
          </a:p>
          <a:p>
            <a:pPr marL="285750" indent="-285750">
              <a:buFont typeface="Wingdings" charset="2"/>
              <a:buChar char="q"/>
            </a:pPr>
            <a:r>
              <a:rPr lang="en-US" sz="1400" dirty="0"/>
              <a:t>Start of the operation foreseen in </a:t>
            </a:r>
            <a:r>
              <a:rPr lang="en-US" sz="1400" b="1" dirty="0"/>
              <a:t>2021</a:t>
            </a:r>
          </a:p>
          <a:p>
            <a:endParaRPr lang="en-US" sz="1400" b="1" dirty="0"/>
          </a:p>
          <a:p>
            <a:pPr marL="285750" indent="-285750">
              <a:buFont typeface="Wingdings" charset="2"/>
              <a:buChar char="q"/>
            </a:pPr>
            <a:r>
              <a:rPr lang="en-US" sz="1400" b="1" u="sng" dirty="0"/>
              <a:t>Ultimate  objectives:</a:t>
            </a:r>
          </a:p>
          <a:p>
            <a:pPr marL="742950" lvl="1" indent="-285750">
              <a:buFontTx/>
              <a:buChar char="-"/>
            </a:pPr>
            <a:r>
              <a:rPr lang="en-US" sz="1400" dirty="0"/>
              <a:t>Crucial measurement in relation with the proton charge radius puzzle</a:t>
            </a:r>
          </a:p>
          <a:p>
            <a:pPr marL="742950" lvl="1" indent="-285750">
              <a:buFontTx/>
              <a:buChar char="-"/>
            </a:pPr>
            <a:endParaRPr lang="en-US" sz="1400" dirty="0"/>
          </a:p>
          <a:p>
            <a:pPr lvl="1"/>
            <a:endParaRPr lang="en-US" sz="1400" dirty="0"/>
          </a:p>
          <a:p>
            <a:pPr marL="742950" lvl="1" indent="-285750">
              <a:buFontTx/>
              <a:buChar char="-"/>
            </a:pPr>
            <a:r>
              <a:rPr lang="en-US" sz="1400" dirty="0"/>
              <a:t>Development and validation of novel Very High-Energy electron (VHEE) therapy : Mini Beam and FLASH operation modes; Versatile open Radiobiology platform including in vivo studies, internships and training</a:t>
            </a:r>
          </a:p>
          <a:p>
            <a:pPr marL="742950" lvl="1" indent="-285750">
              <a:buFontTx/>
              <a:buChar char="-"/>
            </a:pPr>
            <a:endParaRPr lang="en-US" sz="1400" dirty="0"/>
          </a:p>
          <a:p>
            <a:pPr marL="742950" lvl="1" indent="-285750">
              <a:buFontTx/>
              <a:buChar char="-"/>
            </a:pPr>
            <a:endParaRPr lang="en-US" sz="1400" dirty="0"/>
          </a:p>
          <a:p>
            <a:pPr lvl="1"/>
            <a:endParaRPr lang="en-US" sz="1400" dirty="0"/>
          </a:p>
          <a:p>
            <a:pPr marL="742950" lvl="1" indent="-285750">
              <a:buFontTx/>
              <a:buChar char="-"/>
            </a:pPr>
            <a:endParaRPr lang="en-US" sz="1400" dirty="0"/>
          </a:p>
          <a:p>
            <a:pPr marL="742950" lvl="1" indent="-285750">
              <a:buFontTx/>
              <a:buChar char="-"/>
            </a:pPr>
            <a:r>
              <a:rPr lang="en-US" sz="1400" dirty="0"/>
              <a:t>Local Test Beam instrumentation platform for HEP and Nuclear detector development  programs</a:t>
            </a:r>
          </a:p>
          <a:p>
            <a:pPr lvl="1"/>
            <a:endParaRPr lang="en-US" sz="1400" dirty="0"/>
          </a:p>
          <a:p>
            <a:pPr lvl="1"/>
            <a:endParaRPr lang="en-US" sz="1400" dirty="0"/>
          </a:p>
          <a:p>
            <a:pPr marL="742950" lvl="1" indent="-285750">
              <a:buFontTx/>
              <a:buChar char="-"/>
            </a:pPr>
            <a:endParaRPr lang="en-US" sz="1400" dirty="0"/>
          </a:p>
          <a:p>
            <a:pPr marL="742950" lvl="1" indent="-285750">
              <a:buFontTx/>
              <a:buChar char="-"/>
            </a:pPr>
            <a:r>
              <a:rPr lang="en-US" sz="1400" dirty="0"/>
              <a:t>Synergy with industrial applications</a:t>
            </a:r>
          </a:p>
          <a:p>
            <a:pPr marL="742950" lvl="1" indent="-285750">
              <a:buFontTx/>
              <a:buChar char="-"/>
            </a:pPr>
            <a:r>
              <a:rPr lang="en-US" sz="1400" dirty="0"/>
              <a:t>Strong educational component</a:t>
            </a:r>
            <a:endParaRPr lang="fr-FR" sz="1400" dirty="0"/>
          </a:p>
        </p:txBody>
      </p:sp>
      <p:sp>
        <p:nvSpPr>
          <p:cNvPr id="35" name="Espace réservé du numéro de diapositive 21"/>
          <p:cNvSpPr txBox="1">
            <a:spLocks/>
          </p:cNvSpPr>
          <p:nvPr/>
        </p:nvSpPr>
        <p:spPr>
          <a:xfrm>
            <a:off x="7175500" y="6475717"/>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96808-11C4-2C48-AA60-BCBE8B073191}" type="slidenum">
              <a:rPr lang="fr-FR" smtClean="0">
                <a:solidFill>
                  <a:prstClr val="black">
                    <a:tint val="75000"/>
                  </a:prstClr>
                </a:solidFill>
                <a:latin typeface="Calibri"/>
              </a:rPr>
              <a:pPr/>
              <a:t>30</a:t>
            </a:fld>
            <a:endParaRPr lang="fr-FR">
              <a:solidFill>
                <a:prstClr val="black">
                  <a:tint val="75000"/>
                </a:prstClr>
              </a:solidFill>
              <a:latin typeface="Calibri"/>
            </a:endParaRPr>
          </a:p>
        </p:txBody>
      </p:sp>
      <p:pic>
        <p:nvPicPr>
          <p:cNvPr id="36" name="Image 35" descr="Image 3"/>
          <p:cNvPicPr>
            <a:picLocks noChangeAspect="1"/>
          </p:cNvPicPr>
          <p:nvPr/>
        </p:nvPicPr>
        <p:blipFill>
          <a:blip r:embed="rId2">
            <a:extLst/>
          </a:blip>
          <a:stretch>
            <a:fillRect/>
          </a:stretch>
        </p:blipFill>
        <p:spPr>
          <a:xfrm>
            <a:off x="10192673" y="685009"/>
            <a:ext cx="1635344" cy="451903"/>
          </a:xfrm>
          <a:prstGeom prst="rect">
            <a:avLst/>
          </a:prstGeom>
          <a:ln w="12700">
            <a:miter lim="400000"/>
          </a:ln>
        </p:spPr>
      </p:pic>
      <p:pic>
        <p:nvPicPr>
          <p:cNvPr id="37" name="Image 36" descr="Image 2"/>
          <p:cNvPicPr>
            <a:picLocks noChangeAspect="1"/>
          </p:cNvPicPr>
          <p:nvPr/>
        </p:nvPicPr>
        <p:blipFill>
          <a:blip r:embed="rId3">
            <a:extLst/>
          </a:blip>
          <a:stretch>
            <a:fillRect/>
          </a:stretch>
        </p:blipFill>
        <p:spPr>
          <a:xfrm>
            <a:off x="11163585" y="-22239"/>
            <a:ext cx="1019677" cy="598670"/>
          </a:xfrm>
          <a:prstGeom prst="rect">
            <a:avLst/>
          </a:prstGeom>
          <a:ln w="12700">
            <a:miter lim="400000"/>
          </a:ln>
        </p:spPr>
      </p:pic>
      <p:pic>
        <p:nvPicPr>
          <p:cNvPr id="38" name="Picture 11" descr="Picture 11"/>
          <p:cNvPicPr>
            <a:picLocks noChangeAspect="1"/>
          </p:cNvPicPr>
          <p:nvPr/>
        </p:nvPicPr>
        <p:blipFill>
          <a:blip r:embed="rId4">
            <a:extLst/>
          </a:blip>
          <a:stretch>
            <a:fillRect/>
          </a:stretch>
        </p:blipFill>
        <p:spPr>
          <a:xfrm>
            <a:off x="10195840" y="-22239"/>
            <a:ext cx="920596" cy="598670"/>
          </a:xfrm>
          <a:prstGeom prst="rect">
            <a:avLst/>
          </a:prstGeom>
          <a:ln w="12700">
            <a:miter lim="400000"/>
          </a:ln>
        </p:spPr>
      </p:pic>
      <p:pic>
        <p:nvPicPr>
          <p:cNvPr id="39" name="Image 38"/>
          <p:cNvPicPr>
            <a:picLocks noChangeAspect="1"/>
          </p:cNvPicPr>
          <p:nvPr/>
        </p:nvPicPr>
        <p:blipFill>
          <a:blip r:embed="rId5"/>
          <a:stretch>
            <a:fillRect/>
          </a:stretch>
        </p:blipFill>
        <p:spPr>
          <a:xfrm>
            <a:off x="0" y="-18770"/>
            <a:ext cx="1830748" cy="826452"/>
          </a:xfrm>
          <a:prstGeom prst="rect">
            <a:avLst/>
          </a:prstGeom>
          <a:solidFill>
            <a:schemeClr val="bg1"/>
          </a:solidFill>
        </p:spPr>
      </p:pic>
      <p:sp>
        <p:nvSpPr>
          <p:cNvPr id="40" name="Espace réservé du contenu 1"/>
          <p:cNvSpPr txBox="1">
            <a:spLocks/>
          </p:cNvSpPr>
          <p:nvPr/>
        </p:nvSpPr>
        <p:spPr bwMode="auto">
          <a:xfrm>
            <a:off x="-56172" y="4862661"/>
            <a:ext cx="10495572" cy="647700"/>
          </a:xfrm>
          <a:prstGeom prst="rect">
            <a:avLst/>
          </a:prstGeom>
          <a:noFill/>
          <a:ln w="38100" cmpd="sng">
            <a:noFill/>
            <a:miter lim="800000"/>
            <a:headEnd/>
            <a:tailEnd/>
          </a:ln>
          <a:extLst>
            <a:ext uri="{909E8E84-426E-40DD-AFC4-6F175D3DCCD1}">
              <a14:hiddenFill xmlns:a14="http://schemas.microsoft.com/office/drawing/2010/main">
                <a:solidFill>
                  <a:srgbClr val="FFFFFF"/>
                </a:solidFill>
              </a14:hiddenFill>
            </a:ext>
          </a:extLst>
        </p:spPr>
        <p:txBody>
          <a:bodyPr lIns="91407" tIns="45704" rIns="91407" bIns="45704"/>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fr-FR" sz="1400" b="1" kern="0" dirty="0">
                <a:solidFill>
                  <a:srgbClr val="FF0000"/>
                </a:solidFill>
                <a:latin typeface="Comic Sans MS" panose="030F0702030302020204" pitchFamily="66" charset="0"/>
              </a:rPr>
              <a:t>  =&gt; </a:t>
            </a:r>
            <a:r>
              <a:rPr lang="fr-FR" sz="1400" b="1" kern="0" dirty="0" err="1">
                <a:solidFill>
                  <a:srgbClr val="FF0000"/>
                </a:solidFill>
                <a:latin typeface="Comic Sans MS" panose="030F0702030302020204" pitchFamily="66" charset="0"/>
              </a:rPr>
              <a:t>Measure</a:t>
            </a:r>
            <a:r>
              <a:rPr lang="fr-FR" sz="1400" b="1" kern="0" dirty="0">
                <a:solidFill>
                  <a:srgbClr val="FF0000"/>
                </a:solidFill>
                <a:latin typeface="Comic Sans MS" panose="030F0702030302020204" pitchFamily="66" charset="0"/>
              </a:rPr>
              <a:t> the time, charge and </a:t>
            </a:r>
            <a:r>
              <a:rPr lang="fr-FR" sz="1400" b="1" kern="0" dirty="0" err="1">
                <a:solidFill>
                  <a:srgbClr val="FF0000"/>
                </a:solidFill>
                <a:latin typeface="Comic Sans MS" panose="030F0702030302020204" pitchFamily="66" charset="0"/>
              </a:rPr>
              <a:t>imaging</a:t>
            </a:r>
            <a:r>
              <a:rPr lang="fr-FR" sz="1400" b="1" kern="0" dirty="0">
                <a:solidFill>
                  <a:srgbClr val="FF0000"/>
                </a:solidFill>
                <a:latin typeface="Comic Sans MS" panose="030F0702030302020204" pitchFamily="66" charset="0"/>
              </a:rPr>
              <a:t> performance of </a:t>
            </a:r>
            <a:r>
              <a:rPr lang="fr-FR" sz="1400" b="1" kern="0" dirty="0" err="1">
                <a:solidFill>
                  <a:srgbClr val="FF0000"/>
                </a:solidFill>
                <a:latin typeface="Comic Sans MS" panose="030F0702030302020204" pitchFamily="66" charset="0"/>
              </a:rPr>
              <a:t>particle</a:t>
            </a:r>
            <a:r>
              <a:rPr lang="fr-FR" sz="1400" b="1" kern="0" dirty="0">
                <a:solidFill>
                  <a:srgbClr val="FF0000"/>
                </a:solidFill>
                <a:latin typeface="Comic Sans MS" panose="030F0702030302020204" pitchFamily="66" charset="0"/>
              </a:rPr>
              <a:t> detectors : </a:t>
            </a:r>
          </a:p>
          <a:p>
            <a:pPr marL="0" indent="0">
              <a:buNone/>
              <a:defRPr/>
            </a:pPr>
            <a:r>
              <a:rPr lang="fr-FR" sz="1400" b="1" kern="0" dirty="0">
                <a:solidFill>
                  <a:srgbClr val="FF0000"/>
                </a:solidFill>
                <a:latin typeface="Comic Sans MS" panose="030F0702030302020204" pitchFamily="66" charset="0"/>
              </a:rPr>
              <a:t>        </a:t>
            </a:r>
            <a:r>
              <a:rPr lang="en-US" sz="1400" b="1" dirty="0">
                <a:solidFill>
                  <a:srgbClr val="FF0000"/>
                </a:solidFill>
                <a:latin typeface="Comic Sans MS"/>
                <a:cs typeface="Comic Sans MS"/>
              </a:rPr>
              <a:t>Timing reference, &lt; 10 </a:t>
            </a:r>
            <a:r>
              <a:rPr lang="en-US" sz="1400" b="1" dirty="0" err="1">
                <a:solidFill>
                  <a:srgbClr val="FF0000"/>
                </a:solidFill>
                <a:latin typeface="Comic Sans MS"/>
                <a:cs typeface="Comic Sans MS"/>
              </a:rPr>
              <a:t>ps</a:t>
            </a:r>
            <a:r>
              <a:rPr lang="en-US" sz="1400" b="1" dirty="0">
                <a:solidFill>
                  <a:srgbClr val="FF0000"/>
                </a:solidFill>
                <a:latin typeface="Comic Sans MS"/>
                <a:cs typeface="Comic Sans MS"/>
              </a:rPr>
              <a:t> bunch length, Charge accuracy, RMS &lt; 2×10-3, Low straggling (energy &gt;&gt; 1 MeV)</a:t>
            </a:r>
          </a:p>
        </p:txBody>
      </p:sp>
      <p:pic>
        <p:nvPicPr>
          <p:cNvPr id="41" name="Imag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10500" y="5425220"/>
            <a:ext cx="1881833" cy="1400616"/>
          </a:xfrm>
          <a:prstGeom prst="rect">
            <a:avLst/>
          </a:prstGeom>
          <a:solidFill>
            <a:srgbClr val="FFFFFF"/>
          </a:solidFill>
          <a:ln>
            <a:noFill/>
          </a:ln>
          <a:extLst/>
        </p:spPr>
      </p:pic>
      <p:pic>
        <p:nvPicPr>
          <p:cNvPr id="42" name="Image 10" descr="Imag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87415" y="1648561"/>
            <a:ext cx="2006071" cy="1245979"/>
          </a:xfrm>
          <a:prstGeom prst="rect">
            <a:avLst/>
          </a:prstGeom>
          <a:ln w="12700">
            <a:miter lim="400000"/>
          </a:ln>
        </p:spPr>
      </p:pic>
      <p:pic>
        <p:nvPicPr>
          <p:cNvPr id="43" name="Screen Shot 2017-09-29 at 13.27.30.png" descr="Screen Shot 2017-09-29 at 13.27.30.png"/>
          <p:cNvPicPr>
            <a:picLocks noChangeAspect="1"/>
          </p:cNvPicPr>
          <p:nvPr/>
        </p:nvPicPr>
        <p:blipFill>
          <a:blip r:embed="rId8">
            <a:extLst/>
          </a:blip>
          <a:stretch>
            <a:fillRect/>
          </a:stretch>
        </p:blipFill>
        <p:spPr>
          <a:xfrm>
            <a:off x="9574960" y="1685146"/>
            <a:ext cx="1625600" cy="1247494"/>
          </a:xfrm>
          <a:prstGeom prst="rect">
            <a:avLst/>
          </a:prstGeom>
          <a:ln w="12700" cap="flat">
            <a:noFill/>
            <a:miter lim="400000"/>
          </a:ln>
          <a:effectLst/>
        </p:spPr>
      </p:pic>
      <p:sp>
        <p:nvSpPr>
          <p:cNvPr id="44" name="Espace réservé du contenu 1"/>
          <p:cNvSpPr txBox="1">
            <a:spLocks/>
          </p:cNvSpPr>
          <p:nvPr/>
        </p:nvSpPr>
        <p:spPr bwMode="auto">
          <a:xfrm>
            <a:off x="-5372" y="3814413"/>
            <a:ext cx="11649525" cy="568149"/>
          </a:xfrm>
          <a:prstGeom prst="rect">
            <a:avLst/>
          </a:prstGeom>
          <a:noFill/>
          <a:ln w="38100" cmpd="sng">
            <a:noFill/>
            <a:miter lim="800000"/>
            <a:headEnd/>
            <a:tailEnd/>
          </a:ln>
          <a:extLst>
            <a:ext uri="{909E8E84-426E-40DD-AFC4-6F175D3DCCD1}">
              <a14:hiddenFill xmlns:a14="http://schemas.microsoft.com/office/drawing/2010/main">
                <a:solidFill>
                  <a:srgbClr val="FFFFFF"/>
                </a:solidFill>
              </a14:hiddenFill>
            </a:ext>
          </a:extLst>
        </p:spPr>
        <p:txBody>
          <a:bodyPr lIns="91407" tIns="45704" rIns="91407" bIns="45704"/>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fr-FR" sz="1400" b="1" kern="0" dirty="0">
                <a:solidFill>
                  <a:srgbClr val="FF0000"/>
                </a:solidFill>
                <a:latin typeface="Comic Sans MS"/>
                <a:cs typeface="Comic Sans MS"/>
              </a:rPr>
              <a:t>  =&gt; </a:t>
            </a:r>
            <a:r>
              <a:rPr lang="en-US" sz="1400" b="1" dirty="0">
                <a:solidFill>
                  <a:srgbClr val="FF0000"/>
                </a:solidFill>
                <a:latin typeface="Comic Sans MS"/>
                <a:cs typeface="Comic Sans MS"/>
              </a:rPr>
              <a:t>FLASH therapy : very high dose rate &gt; 40 Gy/s (conventional 0,03 Gy/s) </a:t>
            </a:r>
          </a:p>
          <a:p>
            <a:pPr marL="0" indent="0">
              <a:buNone/>
              <a:defRPr/>
            </a:pPr>
            <a:r>
              <a:rPr lang="en-US" sz="1400" b="1" dirty="0">
                <a:solidFill>
                  <a:srgbClr val="FF0000"/>
                </a:solidFill>
                <a:latin typeface="Comic Sans MS"/>
                <a:cs typeface="Comic Sans MS"/>
              </a:rPr>
              <a:t>  =&gt; Mini Beam : combine advantages of VHEE beams with spatial fractionation</a:t>
            </a:r>
          </a:p>
        </p:txBody>
      </p:sp>
      <p:sp>
        <p:nvSpPr>
          <p:cNvPr id="45" name="ZoneTexte 44"/>
          <p:cNvSpPr txBox="1"/>
          <p:nvPr/>
        </p:nvSpPr>
        <p:spPr>
          <a:xfrm>
            <a:off x="10152417" y="2637326"/>
            <a:ext cx="1839649" cy="307773"/>
          </a:xfrm>
          <a:prstGeom prst="rect">
            <a:avLst/>
          </a:prstGeom>
          <a:solidFill>
            <a:srgbClr val="FFFF00"/>
          </a:solidFill>
        </p:spPr>
        <p:txBody>
          <a:bodyPr wrap="square" lIns="91435" tIns="45718" rIns="91435" bIns="45718" rtlCol="0">
            <a:spAutoFit/>
          </a:bodyPr>
          <a:lstStyle/>
          <a:p>
            <a:pPr algn="ctr"/>
            <a:r>
              <a:rPr lang="fr-FR" sz="1400" i="1" dirty="0" err="1" smtClean="0"/>
              <a:t>See</a:t>
            </a:r>
            <a:r>
              <a:rPr lang="fr-FR" sz="1400" i="1" dirty="0" smtClean="0"/>
              <a:t> talk </a:t>
            </a:r>
            <a:r>
              <a:rPr lang="fr-FR" sz="1400" i="1" dirty="0"/>
              <a:t>L. </a:t>
            </a:r>
            <a:r>
              <a:rPr lang="fr-FR" sz="1400" i="1" dirty="0" err="1"/>
              <a:t>Massacrier</a:t>
            </a:r>
            <a:endParaRPr lang="fr-FR" sz="1400" i="1" dirty="0"/>
          </a:p>
        </p:txBody>
      </p:sp>
      <p:sp>
        <p:nvSpPr>
          <p:cNvPr id="47" name="ZoneTexte 46"/>
          <p:cNvSpPr txBox="1"/>
          <p:nvPr/>
        </p:nvSpPr>
        <p:spPr>
          <a:xfrm>
            <a:off x="5215201" y="1255813"/>
            <a:ext cx="1839649" cy="307773"/>
          </a:xfrm>
          <a:prstGeom prst="rect">
            <a:avLst/>
          </a:prstGeom>
          <a:solidFill>
            <a:srgbClr val="FFFF00"/>
          </a:solidFill>
        </p:spPr>
        <p:txBody>
          <a:bodyPr wrap="square" lIns="91435" tIns="45718" rIns="91435" bIns="45718" rtlCol="0">
            <a:spAutoFit/>
          </a:bodyPr>
          <a:lstStyle/>
          <a:p>
            <a:pPr algn="ctr"/>
            <a:r>
              <a:rPr lang="fr-FR" sz="1400" i="1" dirty="0" err="1" smtClean="0"/>
              <a:t>See</a:t>
            </a:r>
            <a:r>
              <a:rPr lang="fr-FR" sz="1400" i="1" dirty="0" smtClean="0"/>
              <a:t> talk </a:t>
            </a:r>
            <a:r>
              <a:rPr lang="fr-FR" sz="1400" i="1" dirty="0"/>
              <a:t>C.O. </a:t>
            </a:r>
            <a:r>
              <a:rPr lang="fr-FR" sz="1400" i="1" dirty="0" err="1"/>
              <a:t>Bacri</a:t>
            </a:r>
            <a:endParaRPr lang="fr-FR" sz="1400" i="1" dirty="0"/>
          </a:p>
        </p:txBody>
      </p:sp>
      <p:pic>
        <p:nvPicPr>
          <p:cNvPr id="48" name="Image 47"/>
          <p:cNvPicPr>
            <a:picLocks noChangeAspect="1"/>
          </p:cNvPicPr>
          <p:nvPr/>
        </p:nvPicPr>
        <p:blipFill>
          <a:blip r:embed="rId9"/>
          <a:stretch>
            <a:fillRect/>
          </a:stretch>
        </p:blipFill>
        <p:spPr>
          <a:xfrm>
            <a:off x="8387908" y="3598503"/>
            <a:ext cx="1582833" cy="1264158"/>
          </a:xfrm>
          <a:prstGeom prst="rect">
            <a:avLst/>
          </a:prstGeom>
        </p:spPr>
      </p:pic>
      <p:sp>
        <p:nvSpPr>
          <p:cNvPr id="49" name="ZoneTexte 48"/>
          <p:cNvSpPr txBox="1"/>
          <p:nvPr/>
        </p:nvSpPr>
        <p:spPr>
          <a:xfrm>
            <a:off x="9970741" y="4781593"/>
            <a:ext cx="1839649" cy="307773"/>
          </a:xfrm>
          <a:prstGeom prst="rect">
            <a:avLst/>
          </a:prstGeom>
          <a:solidFill>
            <a:srgbClr val="FFFF00"/>
          </a:solidFill>
        </p:spPr>
        <p:txBody>
          <a:bodyPr wrap="square" lIns="91435" tIns="45718" rIns="91435" bIns="45718" rtlCol="0">
            <a:spAutoFit/>
          </a:bodyPr>
          <a:lstStyle/>
          <a:p>
            <a:pPr algn="ctr"/>
            <a:r>
              <a:rPr lang="fr-FR" sz="1400" i="1" dirty="0" err="1" smtClean="0"/>
              <a:t>See</a:t>
            </a:r>
            <a:r>
              <a:rPr lang="fr-FR" sz="1400" i="1" dirty="0" smtClean="0"/>
              <a:t> talk </a:t>
            </a:r>
            <a:r>
              <a:rPr lang="fr-FR" sz="1400" i="1" dirty="0"/>
              <a:t>L. Ménard</a:t>
            </a:r>
          </a:p>
        </p:txBody>
      </p:sp>
      <p:pic>
        <p:nvPicPr>
          <p:cNvPr id="50" name="Image 49"/>
          <p:cNvPicPr>
            <a:picLocks noChangeAspect="1"/>
          </p:cNvPicPr>
          <p:nvPr/>
        </p:nvPicPr>
        <p:blipFill>
          <a:blip r:embed="rId10"/>
          <a:stretch>
            <a:fillRect/>
          </a:stretch>
        </p:blipFill>
        <p:spPr>
          <a:xfrm>
            <a:off x="9900287" y="3738203"/>
            <a:ext cx="2292691" cy="1048248"/>
          </a:xfrm>
          <a:prstGeom prst="rect">
            <a:avLst/>
          </a:prstGeom>
        </p:spPr>
      </p:pic>
      <p:sp>
        <p:nvSpPr>
          <p:cNvPr id="51" name="Accolade fermante 50"/>
          <p:cNvSpPr/>
          <p:nvPr/>
        </p:nvSpPr>
        <p:spPr>
          <a:xfrm>
            <a:off x="7054850" y="3790075"/>
            <a:ext cx="241300" cy="568149"/>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2" name="ZoneTexte 51"/>
          <p:cNvSpPr txBox="1"/>
          <p:nvPr/>
        </p:nvSpPr>
        <p:spPr>
          <a:xfrm>
            <a:off x="7398515" y="3719350"/>
            <a:ext cx="928672" cy="738664"/>
          </a:xfrm>
          <a:prstGeom prst="rect">
            <a:avLst/>
          </a:prstGeom>
          <a:solidFill>
            <a:schemeClr val="accent4"/>
          </a:solidFill>
        </p:spPr>
        <p:txBody>
          <a:bodyPr wrap="none" rtlCol="0">
            <a:spAutoFit/>
          </a:bodyPr>
          <a:lstStyle/>
          <a:p>
            <a:r>
              <a:rPr lang="fr-FR" sz="1400" b="1" dirty="0" err="1">
                <a:solidFill>
                  <a:srgbClr val="FF0000"/>
                </a:solidFill>
                <a:latin typeface="Comic Sans MS"/>
                <a:cs typeface="Comic Sans MS"/>
              </a:rPr>
              <a:t>Preserve</a:t>
            </a:r>
            <a:r>
              <a:rPr lang="fr-FR" sz="1400" b="1" dirty="0">
                <a:solidFill>
                  <a:srgbClr val="FF0000"/>
                </a:solidFill>
                <a:latin typeface="Comic Sans MS"/>
                <a:cs typeface="Comic Sans MS"/>
              </a:rPr>
              <a:t> </a:t>
            </a:r>
          </a:p>
          <a:p>
            <a:r>
              <a:rPr lang="fr-FR" sz="1400" b="1" dirty="0" err="1">
                <a:solidFill>
                  <a:srgbClr val="FF0000"/>
                </a:solidFill>
                <a:latin typeface="Comic Sans MS"/>
                <a:cs typeface="Comic Sans MS"/>
              </a:rPr>
              <a:t>healthy</a:t>
            </a:r>
            <a:r>
              <a:rPr lang="fr-FR" sz="1400" b="1" dirty="0">
                <a:solidFill>
                  <a:srgbClr val="FF0000"/>
                </a:solidFill>
                <a:latin typeface="Comic Sans MS"/>
                <a:cs typeface="Comic Sans MS"/>
              </a:rPr>
              <a:t> </a:t>
            </a:r>
          </a:p>
          <a:p>
            <a:r>
              <a:rPr lang="fr-FR" sz="1400" b="1" dirty="0">
                <a:solidFill>
                  <a:srgbClr val="FF0000"/>
                </a:solidFill>
                <a:latin typeface="Comic Sans MS"/>
                <a:cs typeface="Comic Sans MS"/>
              </a:rPr>
              <a:t>tissues</a:t>
            </a:r>
          </a:p>
        </p:txBody>
      </p:sp>
      <p:sp>
        <p:nvSpPr>
          <p:cNvPr id="53" name="Espace réservé du contenu 1"/>
          <p:cNvSpPr txBox="1">
            <a:spLocks/>
          </p:cNvSpPr>
          <p:nvPr/>
        </p:nvSpPr>
        <p:spPr bwMode="auto">
          <a:xfrm>
            <a:off x="76912" y="2932640"/>
            <a:ext cx="11039524" cy="376344"/>
          </a:xfrm>
          <a:prstGeom prst="rect">
            <a:avLst/>
          </a:prstGeom>
          <a:noFill/>
          <a:ln w="38100" cmpd="sng">
            <a:noFill/>
            <a:miter lim="800000"/>
            <a:headEnd/>
            <a:tailEnd/>
          </a:ln>
          <a:extLst>
            <a:ext uri="{909E8E84-426E-40DD-AFC4-6F175D3DCCD1}">
              <a14:hiddenFill xmlns:a14="http://schemas.microsoft.com/office/drawing/2010/main">
                <a:solidFill>
                  <a:srgbClr val="FFFFFF"/>
                </a:solidFill>
              </a14:hiddenFill>
            </a:ext>
          </a:extLst>
        </p:spPr>
        <p:txBody>
          <a:bodyPr lIns="91407" tIns="45704" rIns="91407" bIns="45704"/>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defRPr/>
            </a:pPr>
            <a:r>
              <a:rPr lang="en-US" sz="1400" b="1" dirty="0">
                <a:solidFill>
                  <a:srgbClr val="FF0000"/>
                </a:solidFill>
                <a:latin typeface="Comic Sans MS"/>
                <a:cs typeface="Comic Sans MS"/>
              </a:rPr>
              <a:t>=&gt; Measure at 0.1% of the electric form factor of the proton GE(Q2) at very low four-momentum transfer Q2</a:t>
            </a:r>
            <a:r>
              <a:rPr lang="en-US" sz="1400" b="1" dirty="0">
                <a:latin typeface="Comic Sans MS"/>
                <a:cs typeface="Comic Sans MS"/>
              </a:rPr>
              <a:t> </a:t>
            </a:r>
          </a:p>
        </p:txBody>
      </p:sp>
      <p:sp>
        <p:nvSpPr>
          <p:cNvPr id="54"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55"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30</a:t>
            </a:fld>
            <a:r>
              <a:rPr lang="fr-FR" dirty="0" smtClean="0"/>
              <a:t> -</a:t>
            </a:r>
            <a:endParaRPr lang="fr-FR" dirty="0"/>
          </a:p>
        </p:txBody>
      </p:sp>
      <p:sp>
        <p:nvSpPr>
          <p:cNvPr id="56" name="Espace réservé de la date 4"/>
          <p:cNvSpPr>
            <a:spLocks noGrp="1"/>
          </p:cNvSpPr>
          <p:nvPr>
            <p:ph type="dt" sz="half" idx="10"/>
          </p:nvPr>
        </p:nvSpPr>
        <p:spPr>
          <a:xfrm>
            <a:off x="0" y="6492873"/>
            <a:ext cx="2743200" cy="365125"/>
          </a:xfrm>
        </p:spPr>
        <p:txBody>
          <a:bodyPr/>
          <a:lstStyle/>
          <a:p>
            <a:r>
              <a:rPr lang="fr-FR" dirty="0"/>
              <a:t>15/01/2019</a:t>
            </a:r>
          </a:p>
        </p:txBody>
      </p:sp>
    </p:spTree>
    <p:extLst>
      <p:ext uri="{BB962C8B-B14F-4D97-AF65-F5344CB8AC3E}">
        <p14:creationId xmlns:p14="http://schemas.microsoft.com/office/powerpoint/2010/main" val="3945375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a:bodyPr>
          <a:lstStyle/>
          <a:p>
            <a:pPr algn="ctr"/>
            <a:r>
              <a:rPr lang="en-US" sz="2800" b="1" dirty="0">
                <a:latin typeface="Calibri"/>
                <a:cs typeface="Cambria" charset="0"/>
              </a:rPr>
              <a:t>P</a:t>
            </a:r>
            <a:r>
              <a:rPr lang="en-US" sz="2800" b="1" dirty="0">
                <a:solidFill>
                  <a:prstClr val="black"/>
                </a:solidFill>
                <a:latin typeface="Calibri"/>
                <a:cs typeface="Cambria" charset="0"/>
              </a:rPr>
              <a:t>latform for </a:t>
            </a:r>
            <a:r>
              <a:rPr lang="en-US" sz="2800" b="1" dirty="0">
                <a:solidFill>
                  <a:srgbClr val="FFFFFF"/>
                </a:solidFill>
                <a:latin typeface="Calibri"/>
                <a:cs typeface="Cambria" charset="0"/>
              </a:rPr>
              <a:t>R</a:t>
            </a:r>
            <a:r>
              <a:rPr lang="en-US" sz="2800" b="1" dirty="0">
                <a:solidFill>
                  <a:prstClr val="black"/>
                </a:solidFill>
                <a:latin typeface="Calibri"/>
                <a:cs typeface="Cambria" charset="0"/>
              </a:rPr>
              <a:t>esearch and </a:t>
            </a:r>
            <a:r>
              <a:rPr lang="en-US" sz="2800" b="1" dirty="0">
                <a:solidFill>
                  <a:srgbClr val="FFFFFF"/>
                </a:solidFill>
                <a:latin typeface="Calibri"/>
                <a:cs typeface="Cambria" charset="0"/>
              </a:rPr>
              <a:t>A</a:t>
            </a:r>
            <a:r>
              <a:rPr lang="en-US" sz="2800" b="1" dirty="0">
                <a:solidFill>
                  <a:prstClr val="black"/>
                </a:solidFill>
                <a:latin typeface="Calibri"/>
                <a:cs typeface="Cambria" charset="0"/>
              </a:rPr>
              <a:t>pplications with </a:t>
            </a:r>
            <a:r>
              <a:rPr lang="en-US" sz="2800" b="1" dirty="0">
                <a:solidFill>
                  <a:srgbClr val="FFFFFF"/>
                </a:solidFill>
                <a:latin typeface="Calibri"/>
                <a:cs typeface="Cambria" charset="0"/>
              </a:rPr>
              <a:t>E</a:t>
            </a:r>
            <a:r>
              <a:rPr lang="en-US" sz="2800" b="1" dirty="0">
                <a:solidFill>
                  <a:prstClr val="black"/>
                </a:solidFill>
                <a:latin typeface="Calibri"/>
                <a:cs typeface="Cambria" charset="0"/>
              </a:rPr>
              <a:t>lectrons</a:t>
            </a:r>
            <a:endParaRPr lang="fr-FR" sz="2800" dirty="0"/>
          </a:p>
        </p:txBody>
      </p:sp>
      <p:pic>
        <p:nvPicPr>
          <p:cNvPr id="59" name="Image 14">
            <a:extLst>
              <a:ext uri="{FF2B5EF4-FFF2-40B4-BE49-F238E27FC236}">
                <a16:creationId xmlns="" xmlns:a16="http://schemas.microsoft.com/office/drawing/2014/main" id="{223AFA07-9AF4-5F45-9245-24DF8F37A69B}"/>
              </a:ext>
            </a:extLst>
          </p:cNvPr>
          <p:cNvPicPr>
            <a:picLocks noChangeAspect="1"/>
          </p:cNvPicPr>
          <p:nvPr/>
        </p:nvPicPr>
        <p:blipFill>
          <a:blip r:embed="rId2"/>
          <a:stretch>
            <a:fillRect/>
          </a:stretch>
        </p:blipFill>
        <p:spPr>
          <a:xfrm>
            <a:off x="6565270" y="2401227"/>
            <a:ext cx="5617991" cy="2378964"/>
          </a:xfrm>
          <a:prstGeom prst="rect">
            <a:avLst/>
          </a:prstGeom>
        </p:spPr>
      </p:pic>
      <p:pic>
        <p:nvPicPr>
          <p:cNvPr id="60" name="Image 59"/>
          <p:cNvPicPr>
            <a:picLocks noChangeAspect="1"/>
          </p:cNvPicPr>
          <p:nvPr/>
        </p:nvPicPr>
        <p:blipFill>
          <a:blip r:embed="rId3"/>
          <a:stretch>
            <a:fillRect/>
          </a:stretch>
        </p:blipFill>
        <p:spPr>
          <a:xfrm>
            <a:off x="8492263" y="1142576"/>
            <a:ext cx="3690998" cy="1602962"/>
          </a:xfrm>
          <a:prstGeom prst="rect">
            <a:avLst/>
          </a:prstGeom>
        </p:spPr>
      </p:pic>
      <p:sp>
        <p:nvSpPr>
          <p:cNvPr id="61" name="Rectangle 60"/>
          <p:cNvSpPr/>
          <p:nvPr/>
        </p:nvSpPr>
        <p:spPr>
          <a:xfrm>
            <a:off x="379" y="743419"/>
            <a:ext cx="12191621" cy="5570756"/>
          </a:xfrm>
          <a:prstGeom prst="rect">
            <a:avLst/>
          </a:prstGeom>
        </p:spPr>
        <p:txBody>
          <a:bodyPr wrap="square">
            <a:spAutoFit/>
          </a:bodyPr>
          <a:lstStyle/>
          <a:p>
            <a:pPr marL="285750" indent="-285750">
              <a:buFont typeface="Wingdings" charset="2"/>
              <a:buChar char="q"/>
            </a:pPr>
            <a:r>
              <a:rPr lang="en-US" b="1" u="sng" dirty="0"/>
              <a:t>Funding : </a:t>
            </a:r>
            <a:r>
              <a:rPr lang="fr-FR" sz="1400" dirty="0"/>
              <a:t>Projet Emblématique : 514 000,00 € + Programme SESAME : 1 070 000,00 € + LAL/IPNO : 100 000,00 € </a:t>
            </a:r>
            <a:endParaRPr lang="fr-FR" sz="1400" dirty="0" smtClean="0"/>
          </a:p>
          <a:p>
            <a:pPr marL="285750" indent="-285750">
              <a:buFont typeface="Wingdings" charset="2"/>
              <a:buChar char="q"/>
            </a:pPr>
            <a:endParaRPr lang="en-US" dirty="0"/>
          </a:p>
          <a:p>
            <a:pPr marL="285750" indent="-285750">
              <a:buFont typeface="Wingdings" charset="2"/>
              <a:buChar char="q"/>
            </a:pPr>
            <a:r>
              <a:rPr lang="en-US" b="1" u="sng" dirty="0"/>
              <a:t>Main achievements :</a:t>
            </a:r>
          </a:p>
          <a:p>
            <a:r>
              <a:rPr lang="en-US" dirty="0"/>
              <a:t>         		</a:t>
            </a:r>
            <a:r>
              <a:rPr lang="en-US" sz="1400" dirty="0"/>
              <a:t> - Accelerator : First beam optics design and simulation, </a:t>
            </a:r>
            <a:r>
              <a:rPr lang="en-GB" sz="1400" dirty="0"/>
              <a:t>purchase</a:t>
            </a:r>
            <a:r>
              <a:rPr lang="fr-FR" sz="1400" dirty="0"/>
              <a:t> of main components,</a:t>
            </a:r>
            <a:r>
              <a:rPr lang="en-US" sz="1400" dirty="0">
                <a:ea typeface="ＭＳ Ｐゴシック" charset="0"/>
                <a:cs typeface="Comic Sans MS"/>
              </a:rPr>
              <a:t>			                                                                           </a:t>
            </a:r>
          </a:p>
          <a:p>
            <a:r>
              <a:rPr lang="en-US" sz="1400" dirty="0">
                <a:ea typeface="ＭＳ Ｐゴシック" charset="0"/>
                <a:cs typeface="Comic Sans MS"/>
              </a:rPr>
              <a:t>                                                                          contract with IRSD for radioprotection calculations and ASN document</a:t>
            </a:r>
          </a:p>
          <a:p>
            <a:r>
              <a:rPr lang="en-US" sz="1400" dirty="0">
                <a:ea typeface="ＭＳ Ｐゴシック" charset="0"/>
                <a:cs typeface="Comic Sans MS"/>
              </a:rPr>
              <a:t>		 - Nuclear Physics : Detector developments and construction, studies of beam energy </a:t>
            </a:r>
          </a:p>
          <a:p>
            <a:r>
              <a:rPr lang="en-US" sz="1400" dirty="0">
                <a:ea typeface="ＭＳ Ｐゴシック" charset="0"/>
                <a:cs typeface="Comic Sans MS"/>
              </a:rPr>
              <a:t>                                                  measurement  methods </a:t>
            </a:r>
          </a:p>
          <a:p>
            <a:r>
              <a:rPr lang="en-US" sz="1400" dirty="0">
                <a:ea typeface="ＭＳ Ｐゴシック" charset="0"/>
                <a:cs typeface="Comic Sans MS"/>
              </a:rPr>
              <a:t>		 - Instrumentation : Manufacturing of the irradiation platform</a:t>
            </a:r>
          </a:p>
          <a:p>
            <a:r>
              <a:rPr lang="en-US" sz="1400" dirty="0">
                <a:ea typeface="ＭＳ Ｐゴシック" charset="0"/>
                <a:cs typeface="Comic Sans MS"/>
              </a:rPr>
              <a:t>        		 - Radiobiology : Flash and mini  simulations </a:t>
            </a:r>
          </a:p>
          <a:p>
            <a:r>
              <a:rPr lang="en-US" sz="1400" dirty="0"/>
              <a:t>       		 - Infrastructure : Building construction financed by </a:t>
            </a:r>
            <a:r>
              <a:rPr lang="en-US" sz="1400" dirty="0" err="1"/>
              <a:t>IdF</a:t>
            </a:r>
            <a:r>
              <a:rPr lang="en-US" sz="1400" dirty="0"/>
              <a:t> region </a:t>
            </a:r>
          </a:p>
          <a:p>
            <a:r>
              <a:rPr lang="en-US" sz="1400" dirty="0"/>
              <a:t>                                                                             Choice of architect</a:t>
            </a:r>
          </a:p>
          <a:p>
            <a:r>
              <a:rPr lang="en-US" dirty="0"/>
              <a:t>           	                   - </a:t>
            </a:r>
            <a:r>
              <a:rPr lang="en-US" sz="1400" dirty="0"/>
              <a:t>1</a:t>
            </a:r>
            <a:r>
              <a:rPr lang="en-US" sz="1400" baseline="30000" dirty="0"/>
              <a:t>st</a:t>
            </a:r>
            <a:r>
              <a:rPr lang="en-US" sz="1400" dirty="0"/>
              <a:t> PRAE international workshop </a:t>
            </a:r>
          </a:p>
          <a:p>
            <a:pPr marL="285750" indent="-285750">
              <a:buFont typeface="Wingdings" charset="2"/>
              <a:buChar char="q"/>
            </a:pPr>
            <a:r>
              <a:rPr lang="en-US" dirty="0">
                <a:cs typeface="Comic Sans MS"/>
              </a:rPr>
              <a:t> </a:t>
            </a:r>
            <a:r>
              <a:rPr lang="en-US" sz="1400" dirty="0">
                <a:cs typeface="Comic Sans MS"/>
              </a:rPr>
              <a:t>2 post-doc P2IO (M. </a:t>
            </a:r>
            <a:r>
              <a:rPr lang="en-US" sz="1400" dirty="0" err="1">
                <a:cs typeface="Comic Sans MS"/>
              </a:rPr>
              <a:t>Hoballah</a:t>
            </a:r>
            <a:r>
              <a:rPr lang="en-US" sz="1400" dirty="0">
                <a:cs typeface="Comic Sans MS"/>
              </a:rPr>
              <a:t> - Y Han) and 2 PhD (1 U</a:t>
            </a:r>
            <a:r>
              <a:rPr lang="fr-FR" sz="1400" dirty="0" err="1">
                <a:cs typeface="Comic Sans MS"/>
              </a:rPr>
              <a:t>PSay</a:t>
            </a:r>
            <a:r>
              <a:rPr lang="en-US" sz="1400" dirty="0">
                <a:cs typeface="Comic Sans MS"/>
              </a:rPr>
              <a:t> </a:t>
            </a:r>
            <a:r>
              <a:rPr lang="mr-IN" sz="1400" dirty="0">
                <a:cs typeface="Comic Sans MS"/>
              </a:rPr>
              <a:t>–</a:t>
            </a:r>
            <a:r>
              <a:rPr lang="en-US" sz="1400" dirty="0">
                <a:cs typeface="Comic Sans MS"/>
              </a:rPr>
              <a:t> CCS-IHEP (B. Bai) </a:t>
            </a:r>
          </a:p>
          <a:p>
            <a:r>
              <a:rPr lang="en-US" sz="1400" dirty="0">
                <a:cs typeface="Comic Sans MS"/>
              </a:rPr>
              <a:t>for accelerator et 1 PHENICS (L. </a:t>
            </a:r>
            <a:r>
              <a:rPr lang="en-US" sz="1400" dirty="0" err="1">
                <a:cs typeface="Comic Sans MS"/>
              </a:rPr>
              <a:t>Causse</a:t>
            </a:r>
            <a:r>
              <a:rPr lang="en-US" sz="1400" dirty="0">
                <a:cs typeface="Comic Sans MS"/>
              </a:rPr>
              <a:t>) for beam energy measurements for nuclear</a:t>
            </a:r>
            <a:endParaRPr lang="en-US" sz="1400" dirty="0"/>
          </a:p>
          <a:p>
            <a:pPr marL="285750" indent="-285750">
              <a:buFont typeface="Wingdings" charset="2"/>
              <a:buChar char="q"/>
            </a:pPr>
            <a:r>
              <a:rPr lang="en-US" b="1" u="sng" dirty="0"/>
              <a:t>Perspectives </a:t>
            </a:r>
            <a:r>
              <a:rPr lang="en-US" b="1" u="sng" dirty="0" smtClean="0"/>
              <a:t>2019-2023 </a:t>
            </a:r>
            <a:r>
              <a:rPr lang="en-US" dirty="0"/>
              <a:t>: </a:t>
            </a:r>
          </a:p>
          <a:p>
            <a:r>
              <a:rPr lang="en-US" dirty="0"/>
              <a:t>	</a:t>
            </a:r>
            <a:r>
              <a:rPr lang="en-US" sz="1400" dirty="0"/>
              <a:t>Commissioning and delivery of first beam for users - Upgrade of PRAE at 140 MeV </a:t>
            </a:r>
          </a:p>
          <a:p>
            <a:pPr marL="285750" indent="-285750">
              <a:buFont typeface="Wingdings" charset="2"/>
              <a:buChar char="q"/>
            </a:pPr>
            <a:r>
              <a:rPr lang="en-US" b="1" u="sng" dirty="0"/>
              <a:t>Main publications: </a:t>
            </a:r>
          </a:p>
          <a:p>
            <a:r>
              <a:rPr lang="en-US" sz="1400" b="1" dirty="0"/>
              <a:t>	- </a:t>
            </a:r>
            <a:r>
              <a:rPr lang="en-US" sz="1400" dirty="0"/>
              <a:t>A new platform for research and applications with electrons: the PRAE project. EPJ Web Conf. 2017;138:1012. doi:10.1051/</a:t>
            </a:r>
            <a:r>
              <a:rPr lang="en-US" sz="1400" dirty="0" err="1"/>
              <a:t>epjconf</a:t>
            </a:r>
            <a:r>
              <a:rPr lang="en-US" sz="1400" dirty="0"/>
              <a:t>/201713801012.</a:t>
            </a:r>
          </a:p>
          <a:p>
            <a:r>
              <a:rPr lang="en-US" dirty="0"/>
              <a:t>	- </a:t>
            </a:r>
            <a:r>
              <a:rPr lang="en-US" sz="1400" dirty="0"/>
              <a:t>First Optics Design And Beam Performance Simulation </a:t>
            </a:r>
            <a:r>
              <a:rPr lang="en-US" sz="1400" dirty="0" smtClean="0"/>
              <a:t>of </a:t>
            </a:r>
            <a:r>
              <a:rPr lang="en-US" sz="1400" dirty="0"/>
              <a:t>PRAE: Platform For Research And Applications With Electrons At Orsay, IPAC 2017</a:t>
            </a:r>
          </a:p>
          <a:p>
            <a:r>
              <a:rPr lang="en-US" sz="1400" dirty="0"/>
              <a:t>	- First Performance calculations for very high energy electron radiation therapy experiment at PRAE, Proceedings IPAC 2018</a:t>
            </a:r>
            <a:endParaRPr lang="en-US" dirty="0"/>
          </a:p>
          <a:p>
            <a:pPr marL="285750" indent="-285750">
              <a:buFont typeface="Wingdings" charset="2"/>
              <a:buChar char="q"/>
            </a:pPr>
            <a:r>
              <a:rPr lang="en-US" b="1" u="sng" dirty="0"/>
              <a:t>Collaborations: </a:t>
            </a:r>
          </a:p>
          <a:p>
            <a:pPr algn="just"/>
            <a:r>
              <a:rPr lang="en-US" dirty="0"/>
              <a:t>	</a:t>
            </a:r>
            <a:endParaRPr lang="en-US" b="1" dirty="0"/>
          </a:p>
        </p:txBody>
      </p:sp>
      <p:sp>
        <p:nvSpPr>
          <p:cNvPr id="63" name="Espace réservé de la date 4"/>
          <p:cNvSpPr>
            <a:spLocks noGrp="1"/>
          </p:cNvSpPr>
          <p:nvPr>
            <p:ph type="dt" sz="half" idx="10"/>
          </p:nvPr>
        </p:nvSpPr>
        <p:spPr>
          <a:xfrm>
            <a:off x="0" y="6492873"/>
            <a:ext cx="2743200" cy="365125"/>
          </a:xfrm>
        </p:spPr>
        <p:txBody>
          <a:bodyPr/>
          <a:lstStyle/>
          <a:p>
            <a:r>
              <a:rPr lang="fr-FR" dirty="0"/>
              <a:t>15/01/2019</a:t>
            </a:r>
          </a:p>
        </p:txBody>
      </p:sp>
      <p:pic>
        <p:nvPicPr>
          <p:cNvPr id="66" name="Image 65"/>
          <p:cNvPicPr>
            <a:picLocks noChangeAspect="1"/>
          </p:cNvPicPr>
          <p:nvPr/>
        </p:nvPicPr>
        <p:blipFill>
          <a:blip r:embed="rId4"/>
          <a:stretch>
            <a:fillRect/>
          </a:stretch>
        </p:blipFill>
        <p:spPr>
          <a:xfrm>
            <a:off x="0" y="-18770"/>
            <a:ext cx="1830748" cy="826452"/>
          </a:xfrm>
          <a:prstGeom prst="rect">
            <a:avLst/>
          </a:prstGeom>
          <a:solidFill>
            <a:schemeClr val="bg1"/>
          </a:solidFill>
        </p:spPr>
      </p:pic>
      <p:pic>
        <p:nvPicPr>
          <p:cNvPr id="67" name="Image 66" descr="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8589" y="6030775"/>
            <a:ext cx="561131" cy="566799"/>
          </a:xfrm>
          <a:prstGeom prst="rect">
            <a:avLst/>
          </a:prstGeom>
          <a:ln w="12700">
            <a:miter lim="400000"/>
          </a:ln>
        </p:spPr>
      </p:pic>
      <p:pic>
        <p:nvPicPr>
          <p:cNvPr id="68" name="Image 6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3952" y="6032989"/>
            <a:ext cx="512454" cy="510989"/>
          </a:xfrm>
          <a:prstGeom prst="rect">
            <a:avLst/>
          </a:prstGeom>
        </p:spPr>
      </p:pic>
      <p:pic>
        <p:nvPicPr>
          <p:cNvPr id="69" name="Image 6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7641" y="6071499"/>
            <a:ext cx="927660" cy="399488"/>
          </a:xfrm>
          <a:prstGeom prst="rect">
            <a:avLst/>
          </a:prstGeom>
        </p:spPr>
      </p:pic>
      <p:pic>
        <p:nvPicPr>
          <p:cNvPr id="70" name="Image 69"/>
          <p:cNvPicPr>
            <a:picLocks noChangeAspect="1"/>
          </p:cNvPicPr>
          <p:nvPr/>
        </p:nvPicPr>
        <p:blipFill>
          <a:blip r:embed="rId8"/>
          <a:stretch>
            <a:fillRect/>
          </a:stretch>
        </p:blipFill>
        <p:spPr>
          <a:xfrm>
            <a:off x="3110000" y="5924562"/>
            <a:ext cx="832592" cy="582006"/>
          </a:xfrm>
          <a:prstGeom prst="rect">
            <a:avLst/>
          </a:prstGeom>
        </p:spPr>
      </p:pic>
      <p:pic>
        <p:nvPicPr>
          <p:cNvPr id="71" name="Image 70"/>
          <p:cNvPicPr>
            <a:picLocks noChangeAspect="1"/>
          </p:cNvPicPr>
          <p:nvPr/>
        </p:nvPicPr>
        <p:blipFill>
          <a:blip r:embed="rId9"/>
          <a:stretch>
            <a:fillRect/>
          </a:stretch>
        </p:blipFill>
        <p:spPr>
          <a:xfrm>
            <a:off x="4923647" y="5928307"/>
            <a:ext cx="657960" cy="657960"/>
          </a:xfrm>
          <a:prstGeom prst="rect">
            <a:avLst/>
          </a:prstGeom>
        </p:spPr>
      </p:pic>
      <p:sp>
        <p:nvSpPr>
          <p:cNvPr id="72" name="Espace réservé du numéro de diapositive 21"/>
          <p:cNvSpPr txBox="1">
            <a:spLocks/>
          </p:cNvSpPr>
          <p:nvPr/>
        </p:nvSpPr>
        <p:spPr>
          <a:xfrm>
            <a:off x="7137502" y="6153142"/>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96808-11C4-2C48-AA60-BCBE8B073191}" type="slidenum">
              <a:rPr lang="fr-FR" smtClean="0">
                <a:solidFill>
                  <a:prstClr val="black">
                    <a:tint val="75000"/>
                  </a:prstClr>
                </a:solidFill>
                <a:latin typeface="Calibri"/>
              </a:rPr>
              <a:pPr/>
              <a:t>31</a:t>
            </a:fld>
            <a:endParaRPr lang="fr-FR">
              <a:solidFill>
                <a:prstClr val="black">
                  <a:tint val="75000"/>
                </a:prstClr>
              </a:solidFill>
              <a:latin typeface="Calibri"/>
            </a:endParaRPr>
          </a:p>
        </p:txBody>
      </p:sp>
      <p:pic>
        <p:nvPicPr>
          <p:cNvPr id="73" name="Image 72"/>
          <p:cNvPicPr>
            <a:picLocks noChangeAspect="1"/>
          </p:cNvPicPr>
          <p:nvPr/>
        </p:nvPicPr>
        <p:blipFill>
          <a:blip r:embed="rId10"/>
          <a:stretch>
            <a:fillRect/>
          </a:stretch>
        </p:blipFill>
        <p:spPr>
          <a:xfrm>
            <a:off x="5581607" y="5992357"/>
            <a:ext cx="866370" cy="551621"/>
          </a:xfrm>
          <a:prstGeom prst="rect">
            <a:avLst/>
          </a:prstGeom>
        </p:spPr>
      </p:pic>
      <p:pic>
        <p:nvPicPr>
          <p:cNvPr id="74" name="Image 73"/>
          <p:cNvPicPr>
            <a:picLocks noChangeAspect="1"/>
          </p:cNvPicPr>
          <p:nvPr/>
        </p:nvPicPr>
        <p:blipFill rotWithShape="1">
          <a:blip r:embed="rId11"/>
          <a:srcRect l="10476" t="6202" r="9048" b="13953"/>
          <a:stretch/>
        </p:blipFill>
        <p:spPr>
          <a:xfrm>
            <a:off x="3942592" y="5956908"/>
            <a:ext cx="981055" cy="597921"/>
          </a:xfrm>
          <a:prstGeom prst="rect">
            <a:avLst/>
          </a:prstGeom>
        </p:spPr>
      </p:pic>
      <p:pic>
        <p:nvPicPr>
          <p:cNvPr id="75" name="Image 74"/>
          <p:cNvPicPr>
            <a:picLocks noChangeAspect="1"/>
          </p:cNvPicPr>
          <p:nvPr/>
        </p:nvPicPr>
        <p:blipFill rotWithShape="1">
          <a:blip r:embed="rId12"/>
          <a:srcRect l="9429" r="14894"/>
          <a:stretch/>
        </p:blipFill>
        <p:spPr>
          <a:xfrm>
            <a:off x="6625940" y="6032989"/>
            <a:ext cx="576695" cy="535049"/>
          </a:xfrm>
          <a:prstGeom prst="rect">
            <a:avLst/>
          </a:prstGeom>
        </p:spPr>
      </p:pic>
      <p:sp>
        <p:nvSpPr>
          <p:cNvPr id="76" name="Rectangle 75"/>
          <p:cNvSpPr/>
          <p:nvPr/>
        </p:nvSpPr>
        <p:spPr>
          <a:xfrm>
            <a:off x="8205573" y="5645917"/>
            <a:ext cx="4147777" cy="1187569"/>
          </a:xfrm>
          <a:prstGeom prst="rect">
            <a:avLst/>
          </a:prstGeom>
          <a:noFill/>
        </p:spPr>
        <p:txBody>
          <a:bodyPr wrap="square">
            <a:spAutoFit/>
          </a:bodyPr>
          <a:lstStyle/>
          <a:p>
            <a:pPr>
              <a:lnSpc>
                <a:spcPct val="80000"/>
              </a:lnSpc>
              <a:spcBef>
                <a:spcPts val="400"/>
              </a:spcBef>
              <a:defRPr sz="1700"/>
            </a:pPr>
            <a:r>
              <a:rPr lang="fr-FR" sz="1200" b="1" u="sng" dirty="0"/>
              <a:t>New collaborations in discussions : </a:t>
            </a:r>
          </a:p>
          <a:p>
            <a:pPr marL="171450" indent="-171450">
              <a:lnSpc>
                <a:spcPct val="80000"/>
              </a:lnSpc>
              <a:spcBef>
                <a:spcPts val="400"/>
              </a:spcBef>
              <a:buFontTx/>
              <a:buChar char="-"/>
              <a:defRPr sz="1700"/>
            </a:pPr>
            <a:r>
              <a:rPr lang="fr-FR" sz="1200" dirty="0"/>
              <a:t>KINR (</a:t>
            </a:r>
            <a:r>
              <a:rPr lang="fr-FR" sz="1200" dirty="0" err="1"/>
              <a:t>Instrumented</a:t>
            </a:r>
            <a:r>
              <a:rPr lang="fr-FR" sz="1200" dirty="0"/>
              <a:t> </a:t>
            </a:r>
            <a:r>
              <a:rPr lang="fr-FR" sz="1200" dirty="0" err="1"/>
              <a:t>Phantom</a:t>
            </a:r>
            <a:r>
              <a:rPr lang="fr-FR" sz="1200" dirty="0"/>
              <a:t>),  </a:t>
            </a:r>
          </a:p>
          <a:p>
            <a:pPr marL="171450" indent="-171450">
              <a:lnSpc>
                <a:spcPct val="80000"/>
              </a:lnSpc>
              <a:spcBef>
                <a:spcPts val="400"/>
              </a:spcBef>
              <a:buFontTx/>
              <a:buChar char="-"/>
              <a:defRPr sz="1700"/>
            </a:pPr>
            <a:r>
              <a:rPr lang="fr-FR" sz="1200" dirty="0" err="1"/>
              <a:t>University</a:t>
            </a:r>
            <a:r>
              <a:rPr lang="fr-FR" sz="1200" dirty="0"/>
              <a:t> of </a:t>
            </a:r>
            <a:r>
              <a:rPr lang="fr-FR" sz="1200" dirty="0" err="1"/>
              <a:t>KieV</a:t>
            </a:r>
            <a:r>
              <a:rPr lang="fr-FR" sz="1200" dirty="0"/>
              <a:t> (Profiler and </a:t>
            </a:r>
            <a:r>
              <a:rPr lang="fr-FR" sz="1200" dirty="0" err="1"/>
              <a:t>its</a:t>
            </a:r>
            <a:r>
              <a:rPr lang="fr-FR" sz="1200" dirty="0"/>
              <a:t> feedback </a:t>
            </a:r>
            <a:r>
              <a:rPr lang="fr-FR" sz="1200" dirty="0" err="1"/>
              <a:t>with</a:t>
            </a:r>
            <a:r>
              <a:rPr lang="fr-FR" sz="1200" dirty="0"/>
              <a:t> IA for the Scanning </a:t>
            </a:r>
            <a:r>
              <a:rPr lang="fr-FR" sz="1200" dirty="0" err="1"/>
              <a:t>dipole</a:t>
            </a:r>
            <a:r>
              <a:rPr lang="fr-FR" sz="1200" dirty="0"/>
              <a:t> </a:t>
            </a:r>
            <a:r>
              <a:rPr lang="fr-FR" sz="1200" dirty="0" err="1"/>
              <a:t>tuning</a:t>
            </a:r>
            <a:r>
              <a:rPr lang="fr-FR" sz="1200" dirty="0"/>
              <a:t>), </a:t>
            </a:r>
          </a:p>
          <a:p>
            <a:pPr marL="171450" indent="-171450">
              <a:lnSpc>
                <a:spcPct val="80000"/>
              </a:lnSpc>
              <a:spcBef>
                <a:spcPts val="400"/>
              </a:spcBef>
              <a:buFontTx/>
              <a:buChar char="-"/>
              <a:defRPr sz="1700"/>
            </a:pPr>
            <a:r>
              <a:rPr lang="fr-FR" sz="1200" dirty="0"/>
              <a:t>CEA/DOSEO (</a:t>
            </a:r>
            <a:r>
              <a:rPr lang="fr-FR" sz="1200" dirty="0" err="1"/>
              <a:t>dosimetry</a:t>
            </a:r>
            <a:r>
              <a:rPr lang="fr-FR" sz="1200" dirty="0"/>
              <a:t>), </a:t>
            </a:r>
          </a:p>
          <a:p>
            <a:pPr marL="171450" indent="-171450">
              <a:lnSpc>
                <a:spcPct val="80000"/>
              </a:lnSpc>
              <a:spcBef>
                <a:spcPts val="400"/>
              </a:spcBef>
              <a:buFontTx/>
              <a:buChar char="-"/>
              <a:defRPr sz="1700"/>
            </a:pPr>
            <a:r>
              <a:rPr lang="fr-FR" sz="1200" dirty="0"/>
              <a:t>ACS and SB </a:t>
            </a:r>
            <a:r>
              <a:rPr lang="fr-FR" sz="1200" dirty="0" err="1"/>
              <a:t>TEchnologies</a:t>
            </a:r>
            <a:r>
              <a:rPr lang="fr-FR" sz="1200" dirty="0"/>
              <a:t> (Use of IA in </a:t>
            </a:r>
            <a:r>
              <a:rPr lang="fr-FR" sz="1200" dirty="0" err="1"/>
              <a:t>accelerators</a:t>
            </a:r>
            <a:r>
              <a:rPr lang="fr-FR" sz="1200" dirty="0"/>
              <a:t>)</a:t>
            </a:r>
          </a:p>
        </p:txBody>
      </p:sp>
      <p:pic>
        <p:nvPicPr>
          <p:cNvPr id="77" name="Image 7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6615" y="1726660"/>
            <a:ext cx="1184055" cy="1892968"/>
          </a:xfrm>
          <a:prstGeom prst="rect">
            <a:avLst/>
          </a:prstGeom>
        </p:spPr>
      </p:pic>
      <p:pic>
        <p:nvPicPr>
          <p:cNvPr id="78" name="Image 77"/>
          <p:cNvPicPr>
            <a:picLocks noChangeAspect="1"/>
          </p:cNvPicPr>
          <p:nvPr/>
        </p:nvPicPr>
        <p:blipFill>
          <a:blip r:embed="rId14"/>
          <a:stretch>
            <a:fillRect/>
          </a:stretch>
        </p:blipFill>
        <p:spPr>
          <a:xfrm>
            <a:off x="2406510" y="6109151"/>
            <a:ext cx="703490" cy="383722"/>
          </a:xfrm>
          <a:prstGeom prst="rect">
            <a:avLst/>
          </a:prstGeom>
        </p:spPr>
      </p:pic>
      <p:grpSp>
        <p:nvGrpSpPr>
          <p:cNvPr id="79" name="Group"/>
          <p:cNvGrpSpPr/>
          <p:nvPr/>
        </p:nvGrpSpPr>
        <p:grpSpPr>
          <a:xfrm>
            <a:off x="2065667" y="1059445"/>
            <a:ext cx="3515940" cy="265906"/>
            <a:chOff x="0" y="0"/>
            <a:chExt cx="5121766" cy="703809"/>
          </a:xfrm>
        </p:grpSpPr>
        <p:pic>
          <p:nvPicPr>
            <p:cNvPr id="80" name="Image 79" descr="Image 1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0" y="0"/>
              <a:ext cx="1954068" cy="703809"/>
            </a:xfrm>
            <a:prstGeom prst="rect">
              <a:avLst/>
            </a:prstGeom>
            <a:ln w="12700" cap="flat">
              <a:noFill/>
              <a:miter lim="400000"/>
            </a:ln>
            <a:effectLst/>
          </p:spPr>
        </p:pic>
        <p:pic>
          <p:nvPicPr>
            <p:cNvPr id="81" name="Imagen 2" descr="Imagen 2"/>
            <p:cNvPicPr>
              <a:picLocks noChangeAspect="1"/>
            </p:cNvPicPr>
            <p:nvPr/>
          </p:nvPicPr>
          <p:blipFill>
            <a:blip r:embed="rId16" cstate="print">
              <a:extLst>
                <a:ext uri="{28A0092B-C50C-407E-A947-70E740481C1C}">
                  <a14:useLocalDpi xmlns:a14="http://schemas.microsoft.com/office/drawing/2010/main"/>
                </a:ext>
              </a:extLst>
            </a:blip>
            <a:srcRect t="28766" b="29819"/>
            <a:stretch>
              <a:fillRect/>
            </a:stretch>
          </p:blipFill>
          <p:spPr>
            <a:xfrm>
              <a:off x="3003607" y="126950"/>
              <a:ext cx="2118159" cy="520489"/>
            </a:xfrm>
            <a:prstGeom prst="rect">
              <a:avLst/>
            </a:prstGeom>
            <a:ln w="12700" cap="flat">
              <a:noFill/>
              <a:miter lim="400000"/>
            </a:ln>
            <a:effectLst/>
          </p:spPr>
        </p:pic>
      </p:grpSp>
      <p:pic>
        <p:nvPicPr>
          <p:cNvPr id="82" name="Image 81" descr="Image 3"/>
          <p:cNvPicPr>
            <a:picLocks noChangeAspect="1"/>
          </p:cNvPicPr>
          <p:nvPr/>
        </p:nvPicPr>
        <p:blipFill>
          <a:blip r:embed="rId17">
            <a:extLst/>
          </a:blip>
          <a:stretch>
            <a:fillRect/>
          </a:stretch>
        </p:blipFill>
        <p:spPr>
          <a:xfrm>
            <a:off x="10192673" y="685009"/>
            <a:ext cx="1635344" cy="451903"/>
          </a:xfrm>
          <a:prstGeom prst="rect">
            <a:avLst/>
          </a:prstGeom>
          <a:ln w="12700">
            <a:miter lim="400000"/>
          </a:ln>
        </p:spPr>
      </p:pic>
      <p:pic>
        <p:nvPicPr>
          <p:cNvPr id="83" name="Image 82" descr="Image 2"/>
          <p:cNvPicPr>
            <a:picLocks noChangeAspect="1"/>
          </p:cNvPicPr>
          <p:nvPr/>
        </p:nvPicPr>
        <p:blipFill>
          <a:blip r:embed="rId18">
            <a:extLst/>
          </a:blip>
          <a:stretch>
            <a:fillRect/>
          </a:stretch>
        </p:blipFill>
        <p:spPr>
          <a:xfrm>
            <a:off x="11163585" y="-22239"/>
            <a:ext cx="1019677" cy="598670"/>
          </a:xfrm>
          <a:prstGeom prst="rect">
            <a:avLst/>
          </a:prstGeom>
          <a:ln w="12700">
            <a:miter lim="400000"/>
          </a:ln>
        </p:spPr>
      </p:pic>
      <p:pic>
        <p:nvPicPr>
          <p:cNvPr id="84" name="Picture 11" descr="Picture 11"/>
          <p:cNvPicPr>
            <a:picLocks noChangeAspect="1"/>
          </p:cNvPicPr>
          <p:nvPr/>
        </p:nvPicPr>
        <p:blipFill>
          <a:blip r:embed="rId19">
            <a:extLst/>
          </a:blip>
          <a:stretch>
            <a:fillRect/>
          </a:stretch>
        </p:blipFill>
        <p:spPr>
          <a:xfrm>
            <a:off x="10195840" y="-22239"/>
            <a:ext cx="920596" cy="598670"/>
          </a:xfrm>
          <a:prstGeom prst="rect">
            <a:avLst/>
          </a:prstGeom>
          <a:ln w="12700">
            <a:miter lim="400000"/>
          </a:ln>
        </p:spPr>
      </p:pic>
      <p:sp>
        <p:nvSpPr>
          <p:cNvPr id="85"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86"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31</a:t>
            </a:fld>
            <a:r>
              <a:rPr lang="fr-FR" dirty="0" smtClean="0"/>
              <a:t> -</a:t>
            </a:r>
            <a:endParaRPr lang="fr-FR" dirty="0"/>
          </a:p>
        </p:txBody>
      </p:sp>
    </p:spTree>
    <p:extLst>
      <p:ext uri="{BB962C8B-B14F-4D97-AF65-F5344CB8AC3E}">
        <p14:creationId xmlns:p14="http://schemas.microsoft.com/office/powerpoint/2010/main" val="304610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668" y="1303867"/>
            <a:ext cx="8652932" cy="4199466"/>
          </a:xfrm>
          <a:prstGeom prst="rect">
            <a:avLst/>
          </a:prstGeom>
          <a:solidFill>
            <a:srgbClr val="ED6C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p:cNvSpPr txBox="1">
            <a:spLocks/>
          </p:cNvSpPr>
          <p:nvPr/>
        </p:nvSpPr>
        <p:spPr>
          <a:xfrm>
            <a:off x="2065866" y="1913468"/>
            <a:ext cx="8144933" cy="22182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6600" dirty="0" smtClean="0">
                <a:solidFill>
                  <a:schemeClr val="bg1"/>
                </a:solidFill>
              </a:rPr>
              <a:t>Project</a:t>
            </a:r>
            <a:br>
              <a:rPr lang="fr-FR" sz="6600" dirty="0" smtClean="0">
                <a:solidFill>
                  <a:schemeClr val="bg1"/>
                </a:solidFill>
              </a:rPr>
            </a:br>
            <a:r>
              <a:rPr lang="fr-FR" sz="6600" dirty="0" smtClean="0">
                <a:solidFill>
                  <a:schemeClr val="bg1"/>
                </a:solidFill>
              </a:rPr>
              <a:t>(2018 </a:t>
            </a:r>
            <a:r>
              <a:rPr lang="mr-IN" sz="6600" dirty="0" smtClean="0">
                <a:solidFill>
                  <a:schemeClr val="bg1"/>
                </a:solidFill>
              </a:rPr>
              <a:t>–</a:t>
            </a:r>
            <a:r>
              <a:rPr lang="fr-FR" sz="6600" dirty="0" smtClean="0">
                <a:solidFill>
                  <a:schemeClr val="bg1"/>
                </a:solidFill>
              </a:rPr>
              <a:t> 2023 and longer </a:t>
            </a:r>
            <a:r>
              <a:rPr lang="fr-FR" sz="6600" dirty="0" err="1" smtClean="0">
                <a:solidFill>
                  <a:schemeClr val="bg1"/>
                </a:solidFill>
              </a:rPr>
              <a:t>term</a:t>
            </a:r>
            <a:r>
              <a:rPr lang="fr-FR" sz="6600" dirty="0" smtClean="0">
                <a:solidFill>
                  <a:schemeClr val="bg1"/>
                </a:solidFill>
              </a:rPr>
              <a:t> future)</a:t>
            </a:r>
            <a:endParaRPr lang="fr-FR" sz="6600" dirty="0">
              <a:solidFill>
                <a:schemeClr val="bg1"/>
              </a:solidFill>
            </a:endParaRPr>
          </a:p>
        </p:txBody>
      </p:sp>
      <p:sp>
        <p:nvSpPr>
          <p:cNvPr id="7"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8"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9"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32</a:t>
            </a:fld>
            <a:r>
              <a:rPr lang="fr-FR" dirty="0" smtClean="0"/>
              <a:t> -</a:t>
            </a:r>
            <a:endParaRPr lang="fr-FR" dirty="0"/>
          </a:p>
        </p:txBody>
      </p:sp>
    </p:spTree>
    <p:extLst>
      <p:ext uri="{BB962C8B-B14F-4D97-AF65-F5344CB8AC3E}">
        <p14:creationId xmlns:p14="http://schemas.microsoft.com/office/powerpoint/2010/main" val="17014525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en-US" dirty="0" smtClean="0"/>
              <a:t>General considerations for the future</a:t>
            </a:r>
            <a:endParaRPr lang="en-US"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33</a:t>
            </a:fld>
            <a:r>
              <a:rPr lang="fr-FR" dirty="0" smtClean="0"/>
              <a:t> -</a:t>
            </a:r>
            <a:endParaRPr lang="fr-FR" dirty="0"/>
          </a:p>
        </p:txBody>
      </p:sp>
      <p:sp>
        <p:nvSpPr>
          <p:cNvPr id="7" name="Rectangle 6"/>
          <p:cNvSpPr/>
          <p:nvPr/>
        </p:nvSpPr>
        <p:spPr>
          <a:xfrm>
            <a:off x="157302" y="858376"/>
            <a:ext cx="11795215" cy="2231380"/>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Merging the five laboratories is a unique opportunity </a:t>
            </a:r>
          </a:p>
          <a:p>
            <a:pPr marL="285750" indent="-285750" algn="just">
              <a:spcAft>
                <a:spcPts val="6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T</a:t>
            </a:r>
            <a:r>
              <a:rPr lang="en-US" b="1" dirty="0" smtClean="0">
                <a:solidFill>
                  <a:srgbClr val="0000FF"/>
                </a:solidFill>
                <a:effectLst>
                  <a:outerShdw blurRad="38100" dist="38100" dir="2700000" algn="tl">
                    <a:srgbClr val="C0C0C0"/>
                  </a:outerShdw>
                </a:effectLst>
                <a:latin typeface="Calibri" pitchFamily="34" charset="0"/>
              </a:rPr>
              <a:t>o develop our capacity</a:t>
            </a:r>
            <a:r>
              <a:rPr lang="en-US" b="1" dirty="0" smtClean="0">
                <a:effectLst>
                  <a:outerShdw blurRad="38100" dist="38100" dir="2700000" algn="tl">
                    <a:srgbClr val="C0C0C0"/>
                  </a:outerShdw>
                </a:effectLst>
                <a:latin typeface="Calibri" pitchFamily="34" charset="0"/>
              </a:rPr>
              <a:t> to perform high level accelerator research </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To optimize </a:t>
            </a:r>
            <a:r>
              <a:rPr lang="en-US" b="1" dirty="0" smtClean="0">
                <a:effectLst>
                  <a:outerShdw blurRad="38100" dist="38100" dir="2700000" algn="tl">
                    <a:srgbClr val="C0C0C0"/>
                  </a:outerShdw>
                </a:effectLst>
                <a:latin typeface="Calibri" pitchFamily="34" charset="0"/>
              </a:rPr>
              <a:t>our accelerator human resources and gain efficiency thanks to an integrated and coordinated management</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To broaden </a:t>
            </a:r>
            <a:r>
              <a:rPr lang="en-US" b="1" dirty="0" smtClean="0">
                <a:effectLst>
                  <a:outerShdw blurRad="38100" dist="38100" dir="2700000" algn="tl">
                    <a:srgbClr val="C0C0C0"/>
                  </a:outerShdw>
                </a:effectLst>
                <a:latin typeface="Calibri" pitchFamily="34" charset="0"/>
              </a:rPr>
              <a:t>our area of intervention to a wide range of accelerator technology</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To strengthen </a:t>
            </a:r>
            <a:r>
              <a:rPr lang="en-US" b="1" dirty="0" smtClean="0">
                <a:effectLst>
                  <a:outerShdw blurRad="38100" dist="38100" dir="2700000" algn="tl">
                    <a:srgbClr val="C0C0C0"/>
                  </a:outerShdw>
                </a:effectLst>
                <a:latin typeface="Calibri" pitchFamily="34" charset="0"/>
              </a:rPr>
              <a:t>some of our expertise/knowhow which were in danger (subcritical) when separated</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To gain visibility and impact </a:t>
            </a:r>
            <a:r>
              <a:rPr lang="en-US" b="1" dirty="0" smtClean="0">
                <a:effectLst>
                  <a:outerShdw blurRad="38100" dist="38100" dir="2700000" algn="tl">
                    <a:srgbClr val="C0C0C0"/>
                  </a:outerShdw>
                </a:effectLst>
                <a:latin typeface="Calibri" pitchFamily="34" charset="0"/>
              </a:rPr>
              <a:t>at national and international levels</a:t>
            </a:r>
            <a:endParaRPr lang="en-US" b="1" dirty="0">
              <a:effectLst>
                <a:outerShdw blurRad="38100" dist="38100" dir="2700000" algn="tl">
                  <a:srgbClr val="C0C0C0"/>
                </a:outerShdw>
              </a:effectLst>
              <a:latin typeface="Calibri" pitchFamily="34" charset="0"/>
            </a:endParaRPr>
          </a:p>
        </p:txBody>
      </p:sp>
      <p:sp>
        <p:nvSpPr>
          <p:cNvPr id="11" name="Rectangle 10"/>
          <p:cNvSpPr/>
          <p:nvPr/>
        </p:nvSpPr>
        <p:spPr>
          <a:xfrm>
            <a:off x="157302" y="3247026"/>
            <a:ext cx="11767222" cy="2631490"/>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We have defined several guidelines to plan our future:</a:t>
            </a:r>
          </a:p>
          <a:p>
            <a:pPr marL="285750" indent="-285750" algn="just">
              <a:spcAft>
                <a:spcPts val="6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Reinforce accelerator research </a:t>
            </a:r>
            <a:r>
              <a:rPr lang="en-US" b="1" dirty="0">
                <a:effectLst>
                  <a:outerShdw blurRad="38100" dist="38100" dir="2700000" algn="tl">
                    <a:srgbClr val="C0C0C0"/>
                  </a:outerShdw>
                </a:effectLst>
                <a:latin typeface="Calibri" pitchFamily="34" charset="0"/>
              </a:rPr>
              <a:t>in several key area, selected for their strategic importance and our capacity to have an important and  visible impact.</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Increase our capacity to build accelerators </a:t>
            </a:r>
            <a:r>
              <a:rPr lang="en-US" b="1" dirty="0" smtClean="0">
                <a:effectLst>
                  <a:outerShdw blurRad="38100" dist="38100" dir="2700000" algn="tl">
                    <a:srgbClr val="C0C0C0"/>
                  </a:outerShdw>
                </a:effectLst>
                <a:latin typeface="Calibri" pitchFamily="34" charset="0"/>
              </a:rPr>
              <a:t>: a clear strategy to have important contributions to international projects, allowing us to take part  in the definition of large equipment roadmaps and thus to facilitate the positioning of our research teams </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Insure efficient operation of our local accelerators: </a:t>
            </a:r>
            <a:r>
              <a:rPr lang="en-US" b="1" dirty="0" smtClean="0">
                <a:effectLst>
                  <a:outerShdw blurRad="38100" dist="38100" dir="2700000" algn="tl">
                    <a:srgbClr val="C0C0C0"/>
                  </a:outerShdw>
                </a:effectLst>
                <a:latin typeface="Calibri" pitchFamily="34" charset="0"/>
              </a:rPr>
              <a:t>a key to keep accelerators expertise, training capabilities, and insure visibility and attractiveness </a:t>
            </a:r>
          </a:p>
        </p:txBody>
      </p:sp>
      <p:sp>
        <p:nvSpPr>
          <p:cNvPr id="12" name="Rectangle 11"/>
          <p:cNvSpPr/>
          <p:nvPr/>
        </p:nvSpPr>
        <p:spPr>
          <a:xfrm>
            <a:off x="171298" y="5869157"/>
            <a:ext cx="11767222" cy="830997"/>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Several projects for the near future are considered, based on this new capacity and in accordance with the defined strategy</a:t>
            </a:r>
          </a:p>
        </p:txBody>
      </p:sp>
    </p:spTree>
    <p:extLst>
      <p:ext uri="{BB962C8B-B14F-4D97-AF65-F5344CB8AC3E}">
        <p14:creationId xmlns:p14="http://schemas.microsoft.com/office/powerpoint/2010/main" val="1672976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856" y="4472454"/>
            <a:ext cx="5540626" cy="220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DUNE / PIP-II</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34</a:t>
            </a:fld>
            <a:r>
              <a:rPr lang="fr-FR" dirty="0" smtClean="0"/>
              <a:t> -</a:t>
            </a:r>
            <a:endParaRPr lang="fr-FR" dirty="0"/>
          </a:p>
        </p:txBody>
      </p:sp>
      <p:sp>
        <p:nvSpPr>
          <p:cNvPr id="6" name="Rectangle 5"/>
          <p:cNvSpPr/>
          <p:nvPr/>
        </p:nvSpPr>
        <p:spPr>
          <a:xfrm>
            <a:off x="157301" y="839714"/>
            <a:ext cx="6476763" cy="3539430"/>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lgn="just">
              <a:spcAft>
                <a:spcPts val="600"/>
              </a:spcAft>
              <a:tabLst>
                <a:tab pos="5738813" algn="l"/>
              </a:tabLst>
              <a:defRPr/>
            </a:pPr>
            <a:r>
              <a:rPr lang="en-US" b="1" dirty="0">
                <a:solidFill>
                  <a:srgbClr val="0000FF"/>
                </a:solidFill>
                <a:effectLst>
                  <a:outerShdw blurRad="38100" dist="38100" dir="2700000" algn="tl">
                    <a:srgbClr val="C0C0C0"/>
                  </a:outerShdw>
                </a:effectLst>
                <a:latin typeface="Calibri" pitchFamily="34" charset="0"/>
              </a:rPr>
              <a:t>PIP-II </a:t>
            </a:r>
            <a:r>
              <a:rPr lang="en-US" b="1" dirty="0" smtClean="0">
                <a:solidFill>
                  <a:srgbClr val="0000FF"/>
                </a:solidFill>
                <a:effectLst>
                  <a:outerShdw blurRad="38100" dist="38100" dir="2700000" algn="tl">
                    <a:srgbClr val="C0C0C0"/>
                  </a:outerShdw>
                </a:effectLst>
                <a:latin typeface="Calibri" pitchFamily="34" charset="0"/>
              </a:rPr>
              <a:t>(</a:t>
            </a:r>
            <a:r>
              <a:rPr lang="en-US" b="1" dirty="0" err="1" smtClean="0">
                <a:solidFill>
                  <a:srgbClr val="0000FF"/>
                </a:solidFill>
                <a:effectLst>
                  <a:outerShdw blurRad="38100" dist="38100" dir="2700000" algn="tl">
                    <a:srgbClr val="C0C0C0"/>
                  </a:outerShdw>
                </a:effectLst>
                <a:latin typeface="Calibri" pitchFamily="34" charset="0"/>
              </a:rPr>
              <a:t>Fermilab</a:t>
            </a:r>
            <a:r>
              <a:rPr lang="en-US" b="1" dirty="0" smtClean="0">
                <a:solidFill>
                  <a:srgbClr val="0000FF"/>
                </a:solidFill>
                <a:effectLst>
                  <a:outerShdw blurRad="38100" dist="38100" dir="2700000" algn="tl">
                    <a:srgbClr val="C0C0C0"/>
                  </a:outerShdw>
                </a:effectLst>
                <a:latin typeface="Calibri" pitchFamily="34" charset="0"/>
              </a:rPr>
              <a:t>) </a:t>
            </a:r>
            <a:r>
              <a:rPr lang="en-US" b="1" dirty="0" smtClean="0">
                <a:effectLst>
                  <a:outerShdw blurRad="38100" dist="38100" dir="2700000" algn="tl">
                    <a:srgbClr val="C0C0C0"/>
                  </a:outerShdw>
                </a:effectLst>
                <a:latin typeface="Calibri" pitchFamily="34" charset="0"/>
              </a:rPr>
              <a:t>will </a:t>
            </a:r>
            <a:r>
              <a:rPr lang="en-US" b="1" dirty="0">
                <a:effectLst>
                  <a:outerShdw blurRad="38100" dist="38100" dir="2700000" algn="tl">
                    <a:srgbClr val="C0C0C0"/>
                  </a:outerShdw>
                </a:effectLst>
                <a:latin typeface="Calibri" pitchFamily="34" charset="0"/>
              </a:rPr>
              <a:t>deliver the world’s most intense beam of neutrinos to the international LBNF/DUNE project, and enable a broad physics research program, powering new discoveries for decades to come.</a:t>
            </a:r>
            <a:r>
              <a:rPr lang="en-US" b="1" dirty="0">
                <a:solidFill>
                  <a:srgbClr val="0000FF"/>
                </a:solidFill>
                <a:effectLst>
                  <a:outerShdw blurRad="38100" dist="38100" dir="2700000" algn="tl">
                    <a:srgbClr val="C0C0C0"/>
                  </a:outerShdw>
                </a:effectLst>
                <a:latin typeface="Calibri" pitchFamily="34" charset="0"/>
              </a:rPr>
              <a:t> </a:t>
            </a:r>
          </a:p>
          <a:p>
            <a:pPr marL="285750" indent="-285750" algn="just">
              <a:spcAft>
                <a:spcPts val="6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Deliver 1.2 MW of proton beam </a:t>
            </a:r>
            <a:r>
              <a:rPr lang="en-US" b="1" dirty="0">
                <a:effectLst>
                  <a:outerShdw blurRad="38100" dist="38100" dir="2700000" algn="tl">
                    <a:srgbClr val="C0C0C0"/>
                  </a:outerShdw>
                </a:effectLst>
                <a:latin typeface="Calibri" pitchFamily="34" charset="0"/>
              </a:rPr>
              <a:t>power from the Main Injector over the energy range 60 – 120 GeV, at the start of LBNF </a:t>
            </a:r>
          </a:p>
          <a:p>
            <a:pPr marL="285750" indent="-285750" algn="just">
              <a:spcAft>
                <a:spcPts val="600"/>
              </a:spcAft>
              <a:buFont typeface="Arial" panose="020B0604020202020204" pitchFamily="34" charset="0"/>
              <a:buChar char="•"/>
              <a:tabLst>
                <a:tab pos="5738813" algn="l"/>
              </a:tabLst>
              <a:defRPr/>
            </a:pPr>
            <a:r>
              <a:rPr lang="en-US" b="1" dirty="0">
                <a:solidFill>
                  <a:srgbClr val="0000FF"/>
                </a:solidFill>
                <a:effectLst>
                  <a:outerShdw blurRad="38100" dist="38100" dir="2700000" algn="tl">
                    <a:srgbClr val="C0C0C0"/>
                  </a:outerShdw>
                </a:effectLst>
                <a:latin typeface="Calibri" pitchFamily="34" charset="0"/>
              </a:rPr>
              <a:t>A modern SRF </a:t>
            </a:r>
            <a:r>
              <a:rPr lang="en-US" b="1" dirty="0" err="1">
                <a:solidFill>
                  <a:srgbClr val="0000FF"/>
                </a:solidFill>
                <a:effectLst>
                  <a:outerShdw blurRad="38100" dist="38100" dir="2700000" algn="tl">
                    <a:srgbClr val="C0C0C0"/>
                  </a:outerShdw>
                </a:effectLst>
                <a:latin typeface="Calibri" pitchFamily="34" charset="0"/>
              </a:rPr>
              <a:t>cw</a:t>
            </a:r>
            <a:r>
              <a:rPr lang="en-US" b="1" dirty="0">
                <a:solidFill>
                  <a:srgbClr val="0000FF"/>
                </a:solidFill>
                <a:effectLst>
                  <a:outerShdw blurRad="38100" dist="38100" dir="2700000" algn="tl">
                    <a:srgbClr val="C0C0C0"/>
                  </a:outerShdw>
                </a:effectLst>
                <a:latin typeface="Calibri" pitchFamily="34" charset="0"/>
              </a:rPr>
              <a:t>-compatible H- </a:t>
            </a:r>
            <a:r>
              <a:rPr lang="en-US" b="1" dirty="0" err="1" smtClean="0">
                <a:solidFill>
                  <a:srgbClr val="0000FF"/>
                </a:solidFill>
                <a:effectLst>
                  <a:outerShdw blurRad="38100" dist="38100" dir="2700000" algn="tl">
                    <a:srgbClr val="C0C0C0"/>
                  </a:outerShdw>
                </a:effectLst>
                <a:latin typeface="Calibri" pitchFamily="34" charset="0"/>
              </a:rPr>
              <a:t>linac</a:t>
            </a:r>
            <a:r>
              <a:rPr lang="en-US" b="1" dirty="0" smtClean="0">
                <a:solidFill>
                  <a:srgbClr val="0000FF"/>
                </a:solidFill>
                <a:effectLst>
                  <a:outerShdw blurRad="38100" dist="38100" dir="2700000" algn="tl">
                    <a:srgbClr val="C0C0C0"/>
                  </a:outerShdw>
                </a:effectLst>
                <a:latin typeface="Calibri" pitchFamily="34" charset="0"/>
              </a:rPr>
              <a:t>: </a:t>
            </a:r>
            <a:r>
              <a:rPr lang="en-US" b="1" dirty="0" smtClean="0">
                <a:effectLst>
                  <a:outerShdw blurRad="38100" dist="38100" dir="2700000" algn="tl">
                    <a:srgbClr val="C0C0C0"/>
                  </a:outerShdw>
                </a:effectLst>
                <a:latin typeface="Calibri" pitchFamily="34" charset="0"/>
              </a:rPr>
              <a:t>1.6 </a:t>
            </a:r>
            <a:r>
              <a:rPr lang="en-US" b="1" dirty="0">
                <a:effectLst>
                  <a:outerShdw blurRad="38100" dist="38100" dir="2700000" algn="tl">
                    <a:srgbClr val="C0C0C0"/>
                  </a:outerShdw>
                </a:effectLst>
                <a:latin typeface="Calibri" pitchFamily="34" charset="0"/>
              </a:rPr>
              <a:t>MW at 800 MeV, upgradable energy</a:t>
            </a:r>
          </a:p>
          <a:p>
            <a:pPr marL="285750" indent="-285750" algn="just">
              <a:spcAft>
                <a:spcPts val="600"/>
              </a:spcAft>
              <a:buFont typeface="Arial" panose="020B0604020202020204" pitchFamily="34" charset="0"/>
              <a:buChar char="•"/>
              <a:tabLst>
                <a:tab pos="5738813" algn="l"/>
              </a:tabLst>
              <a:defRPr/>
            </a:pPr>
            <a:r>
              <a:rPr lang="en-US" b="1" dirty="0">
                <a:effectLst>
                  <a:outerShdw blurRad="38100" dist="38100" dir="2700000" algn="tl">
                    <a:srgbClr val="C0C0C0"/>
                  </a:outerShdw>
                </a:effectLst>
                <a:latin typeface="Calibri" pitchFamily="34" charset="0"/>
              </a:rPr>
              <a:t>Main Injector and Booster upgrades allowing for </a:t>
            </a:r>
            <a:r>
              <a:rPr lang="en-US" b="1" dirty="0">
                <a:solidFill>
                  <a:srgbClr val="0000FF"/>
                </a:solidFill>
                <a:effectLst>
                  <a:outerShdw blurRad="38100" dist="38100" dir="2700000" algn="tl">
                    <a:srgbClr val="C0C0C0"/>
                  </a:outerShdw>
                </a:effectLst>
                <a:latin typeface="Calibri" pitchFamily="34" charset="0"/>
              </a:rPr>
              <a:t>1.2 MW and multi-MW beam power in the </a:t>
            </a:r>
            <a:r>
              <a:rPr lang="en-US" b="1" dirty="0" smtClean="0">
                <a:solidFill>
                  <a:srgbClr val="0000FF"/>
                </a:solidFill>
                <a:effectLst>
                  <a:outerShdw blurRad="38100" dist="38100" dir="2700000" algn="tl">
                    <a:srgbClr val="C0C0C0"/>
                  </a:outerShdw>
                </a:effectLst>
                <a:latin typeface="Calibri" pitchFamily="34" charset="0"/>
              </a:rPr>
              <a:t>future</a:t>
            </a:r>
            <a:endParaRPr lang="en-US" b="1" dirty="0">
              <a:solidFill>
                <a:srgbClr val="0000FF"/>
              </a:solidFill>
              <a:effectLst>
                <a:outerShdw blurRad="38100" dist="38100" dir="2700000" algn="tl">
                  <a:srgbClr val="C0C0C0"/>
                </a:outerShdw>
              </a:effectLst>
              <a:latin typeface="Calibri" pitchFamily="34" charset="0"/>
            </a:endParaRPr>
          </a:p>
        </p:txBody>
      </p:sp>
      <p:pic>
        <p:nvPicPr>
          <p:cNvPr id="5122" name="Picture 2" descr="Image associé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contrast="28000"/>
                    </a14:imgEffect>
                  </a14:imgLayer>
                </a14:imgProps>
              </a:ext>
              <a:ext uri="{28A0092B-C50C-407E-A947-70E740481C1C}">
                <a14:useLocalDpi xmlns:a14="http://schemas.microsoft.com/office/drawing/2010/main" val="0"/>
              </a:ext>
            </a:extLst>
          </a:blip>
          <a:srcRect b="28811"/>
          <a:stretch/>
        </p:blipFill>
        <p:spPr bwMode="auto">
          <a:xfrm>
            <a:off x="6792689" y="1181241"/>
            <a:ext cx="5213141" cy="221813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352" y="3300983"/>
            <a:ext cx="5194479" cy="173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595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DUNE / PIP-II</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35</a:t>
            </a:fld>
            <a:r>
              <a:rPr lang="fr-FR" dirty="0" smtClean="0"/>
              <a:t> -</a:t>
            </a:r>
            <a:endParaRPr lang="fr-FR" dirty="0"/>
          </a:p>
        </p:txBody>
      </p:sp>
      <p:sp>
        <p:nvSpPr>
          <p:cNvPr id="6" name="Rectangle 5"/>
          <p:cNvSpPr/>
          <p:nvPr/>
        </p:nvSpPr>
        <p:spPr>
          <a:xfrm>
            <a:off x="7595118" y="4174716"/>
            <a:ext cx="4478349" cy="2477601"/>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Why contributing to PIP-II ?</a:t>
            </a:r>
          </a:p>
          <a:p>
            <a:pPr marL="285750" indent="-285750" algn="jus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A challenging  accelerator, at the </a:t>
            </a:r>
            <a:r>
              <a:rPr lang="en-US" b="1" dirty="0" smtClean="0">
                <a:solidFill>
                  <a:srgbClr val="0000FF"/>
                </a:solidFill>
                <a:effectLst>
                  <a:outerShdw blurRad="38100" dist="38100" dir="2700000" algn="tl">
                    <a:srgbClr val="C0C0C0"/>
                  </a:outerShdw>
                </a:effectLst>
                <a:latin typeface="Calibri" pitchFamily="34" charset="0"/>
              </a:rPr>
              <a:t>forefront of SRF Technology </a:t>
            </a:r>
          </a:p>
          <a:p>
            <a:pPr marL="285750" indent="-285750" algn="jus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Worldwide recognize</a:t>
            </a:r>
            <a:r>
              <a:rPr lang="en-US" b="1" dirty="0" smtClean="0">
                <a:effectLst>
                  <a:outerShdw blurRad="38100" dist="38100" dir="2700000" algn="tl">
                    <a:srgbClr val="C0C0C0"/>
                  </a:outerShdw>
                </a:effectLst>
                <a:latin typeface="Calibri" pitchFamily="34" charset="0"/>
              </a:rPr>
              <a:t> expertize of our teams in spoke cavities and power couplers technology</a:t>
            </a:r>
          </a:p>
          <a:p>
            <a:pPr marL="285750" indent="-285750" algn="jus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A neutrino facility</a:t>
            </a:r>
            <a:r>
              <a:rPr lang="en-US" b="1" dirty="0" smtClean="0">
                <a:effectLst>
                  <a:outerShdw blurRad="38100" dist="38100" dir="2700000" algn="tl">
                    <a:srgbClr val="C0C0C0"/>
                  </a:outerShdw>
                </a:effectLst>
                <a:latin typeface="Calibri" pitchFamily="34" charset="0"/>
              </a:rPr>
              <a:t>, in the heart of the lab’s scientific field</a:t>
            </a:r>
            <a:endParaRPr lang="en-US" b="1" dirty="0">
              <a:effectLst>
                <a:outerShdw blurRad="38100" dist="38100" dir="2700000" algn="tl">
                  <a:srgbClr val="C0C0C0"/>
                </a:outerShdw>
              </a:effectLst>
              <a:latin typeface="Calibri" pitchFamily="34" charset="0"/>
            </a:endParaRPr>
          </a:p>
        </p:txBody>
      </p:sp>
      <p:grpSp>
        <p:nvGrpSpPr>
          <p:cNvPr id="7" name="Group 76">
            <a:extLst>
              <a:ext uri="{FF2B5EF4-FFF2-40B4-BE49-F238E27FC236}">
                <a16:creationId xmlns:a16="http://schemas.microsoft.com/office/drawing/2014/main" xmlns="" id="{07FDD825-A81E-4E49-A5AC-23404D92A8C3}"/>
              </a:ext>
            </a:extLst>
          </p:cNvPr>
          <p:cNvGrpSpPr/>
          <p:nvPr/>
        </p:nvGrpSpPr>
        <p:grpSpPr>
          <a:xfrm>
            <a:off x="29948" y="989811"/>
            <a:ext cx="7462027" cy="4683204"/>
            <a:chOff x="-128151" y="164912"/>
            <a:chExt cx="9343813" cy="5864221"/>
          </a:xfrm>
        </p:grpSpPr>
        <p:grpSp>
          <p:nvGrpSpPr>
            <p:cNvPr id="11" name="Group 71">
              <a:extLst>
                <a:ext uri="{FF2B5EF4-FFF2-40B4-BE49-F238E27FC236}">
                  <a16:creationId xmlns:a16="http://schemas.microsoft.com/office/drawing/2014/main" xmlns="" id="{185771D3-5642-4EF1-94B6-052853E32CE5}"/>
                </a:ext>
              </a:extLst>
            </p:cNvPr>
            <p:cNvGrpSpPr/>
            <p:nvPr/>
          </p:nvGrpSpPr>
          <p:grpSpPr>
            <a:xfrm>
              <a:off x="1279924" y="683172"/>
              <a:ext cx="1837685" cy="2005928"/>
              <a:chOff x="1279924" y="683172"/>
              <a:chExt cx="1837685" cy="2005928"/>
            </a:xfrm>
          </p:grpSpPr>
          <p:grpSp>
            <p:nvGrpSpPr>
              <p:cNvPr id="46" name="Group 70">
                <a:extLst>
                  <a:ext uri="{FF2B5EF4-FFF2-40B4-BE49-F238E27FC236}">
                    <a16:creationId xmlns:a16="http://schemas.microsoft.com/office/drawing/2014/main" xmlns="" id="{A5014F79-000D-457C-9A84-874345FD9515}"/>
                  </a:ext>
                </a:extLst>
              </p:cNvPr>
              <p:cNvGrpSpPr/>
              <p:nvPr/>
            </p:nvGrpSpPr>
            <p:grpSpPr>
              <a:xfrm>
                <a:off x="1279924" y="683172"/>
                <a:ext cx="1837685" cy="739013"/>
                <a:chOff x="1279924" y="683172"/>
                <a:chExt cx="1837685" cy="739013"/>
              </a:xfrm>
            </p:grpSpPr>
            <p:cxnSp>
              <p:nvCxnSpPr>
                <p:cNvPr id="53" name="Straight Connector 11">
                  <a:extLst>
                    <a:ext uri="{FF2B5EF4-FFF2-40B4-BE49-F238E27FC236}">
                      <a16:creationId xmlns:a16="http://schemas.microsoft.com/office/drawing/2014/main" xmlns="" id="{15E8669F-A8DB-4135-A8E7-106055BDC7FD}"/>
                    </a:ext>
                  </a:extLst>
                </p:cNvPr>
                <p:cNvCxnSpPr>
                  <a:cxnSpLocks/>
                </p:cNvCxnSpPr>
                <p:nvPr/>
              </p:nvCxnSpPr>
              <p:spPr>
                <a:xfrm>
                  <a:off x="1279924" y="704192"/>
                  <a:ext cx="1837685"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17">
                  <a:extLst>
                    <a:ext uri="{FF2B5EF4-FFF2-40B4-BE49-F238E27FC236}">
                      <a16:creationId xmlns:a16="http://schemas.microsoft.com/office/drawing/2014/main" xmlns="" id="{C9FAF50E-4381-41A7-B95E-F1083CB69805}"/>
                    </a:ext>
                  </a:extLst>
                </p:cNvPr>
                <p:cNvCxnSpPr>
                  <a:cxnSpLocks/>
                </p:cNvCxnSpPr>
                <p:nvPr/>
              </p:nvCxnSpPr>
              <p:spPr>
                <a:xfrm>
                  <a:off x="3117609" y="683172"/>
                  <a:ext cx="0" cy="73506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47">
                  <a:extLst>
                    <a:ext uri="{FF2B5EF4-FFF2-40B4-BE49-F238E27FC236}">
                      <a16:creationId xmlns:a16="http://schemas.microsoft.com/office/drawing/2014/main" xmlns="" id="{558746AA-D36E-4689-8495-8F0D149AF8C0}"/>
                    </a:ext>
                  </a:extLst>
                </p:cNvPr>
                <p:cNvCxnSpPr/>
                <p:nvPr/>
              </p:nvCxnSpPr>
              <p:spPr>
                <a:xfrm>
                  <a:off x="1279924" y="687121"/>
                  <a:ext cx="0" cy="73506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47" name="Group 69">
                <a:extLst>
                  <a:ext uri="{FF2B5EF4-FFF2-40B4-BE49-F238E27FC236}">
                    <a16:creationId xmlns:a16="http://schemas.microsoft.com/office/drawing/2014/main" xmlns="" id="{8C937FF9-7F5B-4098-9A43-D28A648FAC57}"/>
                  </a:ext>
                </a:extLst>
              </p:cNvPr>
              <p:cNvGrpSpPr/>
              <p:nvPr/>
            </p:nvGrpSpPr>
            <p:grpSpPr>
              <a:xfrm>
                <a:off x="1279924" y="1402862"/>
                <a:ext cx="1837685" cy="1286238"/>
                <a:chOff x="1279924" y="1402862"/>
                <a:chExt cx="1837685" cy="1286238"/>
              </a:xfrm>
            </p:grpSpPr>
            <p:cxnSp>
              <p:nvCxnSpPr>
                <p:cNvPr id="48" name="Straight Connector 48">
                  <a:extLst>
                    <a:ext uri="{FF2B5EF4-FFF2-40B4-BE49-F238E27FC236}">
                      <a16:creationId xmlns:a16="http://schemas.microsoft.com/office/drawing/2014/main" xmlns="" id="{C03702D8-C521-485A-A9D8-6A6470844679}"/>
                    </a:ext>
                  </a:extLst>
                </p:cNvPr>
                <p:cNvCxnSpPr>
                  <a:cxnSpLocks/>
                </p:cNvCxnSpPr>
                <p:nvPr/>
              </p:nvCxnSpPr>
              <p:spPr>
                <a:xfrm>
                  <a:off x="1632020" y="1422185"/>
                  <a:ext cx="0" cy="1266915"/>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50">
                  <a:extLst>
                    <a:ext uri="{FF2B5EF4-FFF2-40B4-BE49-F238E27FC236}">
                      <a16:creationId xmlns:a16="http://schemas.microsoft.com/office/drawing/2014/main" xmlns="" id="{ED294DE0-1AB3-48D4-8747-5942464B3076}"/>
                    </a:ext>
                  </a:extLst>
                </p:cNvPr>
                <p:cNvCxnSpPr/>
                <p:nvPr/>
              </p:nvCxnSpPr>
              <p:spPr>
                <a:xfrm>
                  <a:off x="1279924" y="1422185"/>
                  <a:ext cx="352096"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53">
                  <a:extLst>
                    <a:ext uri="{FF2B5EF4-FFF2-40B4-BE49-F238E27FC236}">
                      <a16:creationId xmlns:a16="http://schemas.microsoft.com/office/drawing/2014/main" xmlns="" id="{B9BA6BAA-4ADE-4FE8-9E18-7F43B80DDF5E}"/>
                    </a:ext>
                  </a:extLst>
                </p:cNvPr>
                <p:cNvCxnSpPr>
                  <a:cxnSpLocks/>
                </p:cNvCxnSpPr>
                <p:nvPr/>
              </p:nvCxnSpPr>
              <p:spPr>
                <a:xfrm>
                  <a:off x="1632020" y="2678166"/>
                  <a:ext cx="109774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5">
                  <a:extLst>
                    <a:ext uri="{FF2B5EF4-FFF2-40B4-BE49-F238E27FC236}">
                      <a16:creationId xmlns:a16="http://schemas.microsoft.com/office/drawing/2014/main" xmlns="" id="{2B28A550-35EA-4232-BAC8-DC168DF152A9}"/>
                    </a:ext>
                  </a:extLst>
                </p:cNvPr>
                <p:cNvCxnSpPr>
                  <a:cxnSpLocks/>
                </p:cNvCxnSpPr>
                <p:nvPr/>
              </p:nvCxnSpPr>
              <p:spPr>
                <a:xfrm>
                  <a:off x="2729760" y="1402862"/>
                  <a:ext cx="0" cy="128623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60">
                  <a:extLst>
                    <a:ext uri="{FF2B5EF4-FFF2-40B4-BE49-F238E27FC236}">
                      <a16:creationId xmlns:a16="http://schemas.microsoft.com/office/drawing/2014/main" xmlns="" id="{C03BC405-03DF-4360-802D-8851D70CD8BE}"/>
                    </a:ext>
                  </a:extLst>
                </p:cNvPr>
                <p:cNvCxnSpPr>
                  <a:cxnSpLocks/>
                </p:cNvCxnSpPr>
                <p:nvPr/>
              </p:nvCxnSpPr>
              <p:spPr>
                <a:xfrm>
                  <a:off x="2729760" y="1402862"/>
                  <a:ext cx="387849"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nvGrpSpPr>
            <p:cNvPr id="12" name="Group 3">
              <a:extLst>
                <a:ext uri="{FF2B5EF4-FFF2-40B4-BE49-F238E27FC236}">
                  <a16:creationId xmlns:a16="http://schemas.microsoft.com/office/drawing/2014/main" xmlns="" id="{44B0CCDE-E392-4290-A64A-36FAB3CBB3BB}"/>
                </a:ext>
              </a:extLst>
            </p:cNvPr>
            <p:cNvGrpSpPr/>
            <p:nvPr/>
          </p:nvGrpSpPr>
          <p:grpSpPr>
            <a:xfrm>
              <a:off x="-128151" y="164912"/>
              <a:ext cx="9343813" cy="5263787"/>
              <a:chOff x="-128151" y="296992"/>
              <a:chExt cx="9343813" cy="5263787"/>
            </a:xfrm>
          </p:grpSpPr>
          <p:graphicFrame>
            <p:nvGraphicFramePr>
              <p:cNvPr id="30" name="Object 6">
                <a:extLst/>
              </p:cNvPr>
              <p:cNvGraphicFramePr>
                <a:graphicFrameLocks noChangeAspect="1"/>
              </p:cNvGraphicFramePr>
              <p:nvPr>
                <p:extLst>
                  <p:ext uri="{D42A27DB-BD31-4B8C-83A1-F6EECF244321}">
                    <p14:modId xmlns:p14="http://schemas.microsoft.com/office/powerpoint/2010/main" val="1943475603"/>
                  </p:ext>
                </p:extLst>
              </p:nvPr>
            </p:nvGraphicFramePr>
            <p:xfrm>
              <a:off x="-128151" y="296992"/>
              <a:ext cx="6143091" cy="5263787"/>
            </p:xfrm>
            <a:graphic>
              <a:graphicData uri="http://schemas.openxmlformats.org/presentationml/2006/ole">
                <mc:AlternateContent xmlns:mc="http://schemas.openxmlformats.org/markup-compatibility/2006">
                  <mc:Choice xmlns:v="urn:schemas-microsoft-com:vml" Requires="v">
                    <p:oleObj spid="_x0000_s4186" name="Visio" r:id="rId3" imgW="6611282" imgH="5663140" progId="Visio.Drawing.11">
                      <p:embed/>
                    </p:oleObj>
                  </mc:Choice>
                  <mc:Fallback>
                    <p:oleObj name="Visio" r:id="rId3" imgW="6611282" imgH="566314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51" y="296992"/>
                            <a:ext cx="6143091" cy="5263787"/>
                          </a:xfrm>
                          <a:prstGeom prst="rect">
                            <a:avLst/>
                          </a:prstGeom>
                          <a:noFill/>
                        </p:spPr>
                      </p:pic>
                    </p:oleObj>
                  </mc:Fallback>
                </mc:AlternateContent>
              </a:graphicData>
            </a:graphic>
          </p:graphicFrame>
          <p:grpSp>
            <p:nvGrpSpPr>
              <p:cNvPr id="31" name="Group 2">
                <a:extLst>
                  <a:ext uri="{FF2B5EF4-FFF2-40B4-BE49-F238E27FC236}">
                    <a16:creationId xmlns:a16="http://schemas.microsoft.com/office/drawing/2014/main" xmlns="" id="{22C2DC21-C7F7-4051-A695-092591017F60}"/>
                  </a:ext>
                </a:extLst>
              </p:cNvPr>
              <p:cNvGrpSpPr/>
              <p:nvPr/>
            </p:nvGrpSpPr>
            <p:grpSpPr>
              <a:xfrm>
                <a:off x="2423604" y="555795"/>
                <a:ext cx="6792058" cy="4919575"/>
                <a:chOff x="2423604" y="555795"/>
                <a:chExt cx="6792058" cy="4919575"/>
              </a:xfrm>
            </p:grpSpPr>
            <p:pic>
              <p:nvPicPr>
                <p:cNvPr id="32" name="Picture 7"/>
                <p:cNvPicPr>
                  <a:picLocks noChangeAspect="1"/>
                </p:cNvPicPr>
                <p:nvPr/>
              </p:nvPicPr>
              <p:blipFill>
                <a:blip r:embed="rId5">
                  <a:extLst>
                    <a:ext uri="{BEBA8EAE-BF5A-486C-A8C5-ECC9F3942E4B}">
                      <a14:imgProps xmlns:a14="http://schemas.microsoft.com/office/drawing/2010/main">
                        <a14:imgLayer r:embed="rId6">
                          <a14:imgEffect>
                            <a14:backgroundRemoval t="850" b="98867" l="1496" r="98291"/>
                          </a14:imgEffect>
                        </a14:imgLayer>
                      </a14:imgProps>
                    </a:ext>
                  </a:extLst>
                </a:blip>
                <a:stretch>
                  <a:fillRect/>
                </a:stretch>
              </p:blipFill>
              <p:spPr>
                <a:xfrm>
                  <a:off x="7322291" y="2640137"/>
                  <a:ext cx="1705122" cy="1286129"/>
                </a:xfrm>
                <a:prstGeom prst="rect">
                  <a:avLst/>
                </a:prstGeom>
              </p:spPr>
            </p:pic>
            <p:pic>
              <p:nvPicPr>
                <p:cNvPr id="33" name="Picture 9"/>
                <p:cNvPicPr>
                  <a:picLocks noChangeAspect="1"/>
                </p:cNvPicPr>
                <p:nvPr/>
              </p:nvPicPr>
              <p:blipFill>
                <a:blip r:embed="rId7">
                  <a:clrChange>
                    <a:clrFrom>
                      <a:srgbClr val="232528"/>
                    </a:clrFrom>
                    <a:clrTo>
                      <a:srgbClr val="232528">
                        <a:alpha val="0"/>
                      </a:srgbClr>
                    </a:clrTo>
                  </a:clrChange>
                </a:blip>
                <a:stretch>
                  <a:fillRect/>
                </a:stretch>
              </p:blipFill>
              <p:spPr>
                <a:xfrm rot="21387830">
                  <a:off x="6375550" y="4152211"/>
                  <a:ext cx="2716051" cy="1195073"/>
                </a:xfrm>
                <a:prstGeom prst="rect">
                  <a:avLst/>
                </a:prstGeom>
              </p:spPr>
            </p:pic>
            <p:pic>
              <p:nvPicPr>
                <p:cNvPr id="34" name="Picture 14"/>
                <p:cNvPicPr>
                  <a:picLocks noChangeAspect="1"/>
                </p:cNvPicPr>
                <p:nvPr/>
              </p:nvPicPr>
              <p:blipFill>
                <a:blip r:embed="rId8">
                  <a:extLst>
                    <a:ext uri="{BEBA8EAE-BF5A-486C-A8C5-ECC9F3942E4B}">
                      <a14:imgProps xmlns:a14="http://schemas.microsoft.com/office/drawing/2010/main">
                        <a14:imgLayer r:embed="rId9">
                          <a14:imgEffect>
                            <a14:backgroundRemoval t="0" b="99317" l="0" r="100000"/>
                          </a14:imgEffect>
                        </a14:imgLayer>
                      </a14:imgProps>
                    </a:ext>
                    <a:ext uri="{28A0092B-C50C-407E-A947-70E740481C1C}">
                      <a14:useLocalDpi xmlns:a14="http://schemas.microsoft.com/office/drawing/2010/main" val="0"/>
                    </a:ext>
                  </a:extLst>
                </a:blip>
                <a:srcRect/>
                <a:stretch>
                  <a:fillRect/>
                </a:stretch>
              </p:blipFill>
              <p:spPr bwMode="auto">
                <a:xfrm>
                  <a:off x="3213895" y="1103236"/>
                  <a:ext cx="1948938" cy="73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21"/>
                <p:cNvCxnSpPr>
                  <a:cxnSpLocks/>
                </p:cNvCxnSpPr>
                <p:nvPr/>
              </p:nvCxnSpPr>
              <p:spPr>
                <a:xfrm flipV="1">
                  <a:off x="2423604" y="1960947"/>
                  <a:ext cx="1598195" cy="2058234"/>
                </a:xfrm>
                <a:prstGeom prst="straightConnector1">
                  <a:avLst/>
                </a:prstGeom>
                <a:ln>
                  <a:solidFill>
                    <a:srgbClr val="7030A0"/>
                  </a:solidFill>
                  <a:tailEnd type="triangle"/>
                </a:ln>
              </p:spPr>
              <p:style>
                <a:lnRef idx="2">
                  <a:schemeClr val="accent3"/>
                </a:lnRef>
                <a:fillRef idx="0">
                  <a:schemeClr val="accent3"/>
                </a:fillRef>
                <a:effectRef idx="1">
                  <a:schemeClr val="accent3"/>
                </a:effectRef>
                <a:fontRef idx="minor">
                  <a:schemeClr val="tx1"/>
                </a:fontRef>
              </p:style>
            </p:cxnSp>
            <p:cxnSp>
              <p:nvCxnSpPr>
                <p:cNvPr id="36" name="Straight Arrow Connector 22"/>
                <p:cNvCxnSpPr>
                  <a:cxnSpLocks/>
                </p:cNvCxnSpPr>
                <p:nvPr/>
              </p:nvCxnSpPr>
              <p:spPr>
                <a:xfrm flipV="1">
                  <a:off x="2623062" y="2236741"/>
                  <a:ext cx="2588708" cy="1771080"/>
                </a:xfrm>
                <a:prstGeom prst="straightConnector1">
                  <a:avLst/>
                </a:prstGeom>
                <a:ln>
                  <a:solidFill>
                    <a:schemeClr val="accent2"/>
                  </a:solidFill>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26"/>
                <p:cNvCxnSpPr>
                  <a:cxnSpLocks/>
                </p:cNvCxnSpPr>
                <p:nvPr/>
              </p:nvCxnSpPr>
              <p:spPr>
                <a:xfrm flipV="1">
                  <a:off x="3313404" y="2730916"/>
                  <a:ext cx="2960632" cy="1239586"/>
                </a:xfrm>
                <a:prstGeom prst="straightConnector1">
                  <a:avLst/>
                </a:prstGeom>
                <a:ln>
                  <a:solidFill>
                    <a:srgbClr val="FFFF00"/>
                  </a:solidFill>
                  <a:tailEnd type="triangle"/>
                </a:ln>
              </p:spPr>
              <p:style>
                <a:lnRef idx="2">
                  <a:schemeClr val="accent3"/>
                </a:lnRef>
                <a:fillRef idx="0">
                  <a:schemeClr val="accent3"/>
                </a:fillRef>
                <a:effectRef idx="1">
                  <a:schemeClr val="accent3"/>
                </a:effectRef>
                <a:fontRef idx="minor">
                  <a:schemeClr val="tx1"/>
                </a:fontRef>
              </p:style>
            </p:cxnSp>
            <p:cxnSp>
              <p:nvCxnSpPr>
                <p:cNvPr id="38" name="Straight Arrow Connector 29"/>
                <p:cNvCxnSpPr>
                  <a:cxnSpLocks/>
                </p:cNvCxnSpPr>
                <p:nvPr/>
              </p:nvCxnSpPr>
              <p:spPr>
                <a:xfrm flipV="1">
                  <a:off x="4922378" y="3431771"/>
                  <a:ext cx="2384246" cy="538732"/>
                </a:xfrm>
                <a:prstGeom prst="straightConnector1">
                  <a:avLst/>
                </a:prstGeom>
                <a:ln>
                  <a:solidFill>
                    <a:schemeClr val="tx2">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39" name="Straight Arrow Connector 32"/>
                <p:cNvCxnSpPr>
                  <a:cxnSpLocks/>
                </p:cNvCxnSpPr>
                <p:nvPr/>
              </p:nvCxnSpPr>
              <p:spPr>
                <a:xfrm>
                  <a:off x="5834953" y="4276883"/>
                  <a:ext cx="1898622" cy="110273"/>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pic>
              <p:nvPicPr>
                <p:cNvPr id="40" name="Content Placeholder 11" descr="15-0309-01.jpg"/>
                <p:cNvPicPr>
                  <a:picLocks noChangeAspect="1"/>
                </p:cNvPicPr>
                <p:nvPr/>
              </p:nvPicPr>
              <p:blipFill>
                <a:blip r:embed="rId10" cstate="screen">
                  <a:extLst>
                    <a:ext uri="{BEBA8EAE-BF5A-486C-A8C5-ECC9F3942E4B}">
                      <a14:imgProps xmlns:a14="http://schemas.microsoft.com/office/drawing/2010/main">
                        <a14:imgLayer r:embed="rId11">
                          <a14:imgEffect>
                            <a14:backgroundRemoval t="1578" b="99211" l="1125" r="96000">
                              <a14:foregroundMark x1="92625" y1="34911" x2="92625" y2="34911"/>
                              <a14:foregroundMark x1="89750" y1="29980" x2="89750" y2="29980"/>
                              <a14:foregroundMark x1="90375" y1="30769" x2="90375" y2="30769"/>
                              <a14:foregroundMark x1="66000" y1="70217" x2="66000" y2="70217"/>
                              <a14:foregroundMark x1="67125" y1="75542" x2="67125" y2="75542"/>
                              <a14:foregroundMark x1="77875" y1="71203" x2="77875" y2="71203"/>
                              <a14:foregroundMark x1="81875" y1="64300" x2="81875" y2="64300"/>
                              <a14:backgroundMark x1="79125" y1="69625" x2="79125" y2="69625"/>
                              <a14:backgroundMark x1="78000" y1="68047" x2="78000" y2="68047"/>
                            </a14:backgroundRemoval>
                          </a14:imgEffect>
                        </a14:imgLayer>
                      </a14:imgProps>
                    </a:ext>
                    <a:ext uri="{28A0092B-C50C-407E-A947-70E740481C1C}">
                      <a14:useLocalDpi xmlns:a14="http://schemas.microsoft.com/office/drawing/2010/main"/>
                    </a:ext>
                  </a:extLst>
                </a:blip>
                <a:stretch>
                  <a:fillRect/>
                </a:stretch>
              </p:blipFill>
              <p:spPr>
                <a:xfrm>
                  <a:off x="5116500" y="965044"/>
                  <a:ext cx="2073641" cy="1314170"/>
                </a:xfrm>
                <a:prstGeom prst="rect">
                  <a:avLst/>
                </a:prstGeom>
                <a:ln w="19050">
                  <a:noFill/>
                </a:ln>
              </p:spPr>
            </p:pic>
            <p:sp>
              <p:nvSpPr>
                <p:cNvPr id="41" name="TextBox 10"/>
                <p:cNvSpPr txBox="1"/>
                <p:nvPr/>
              </p:nvSpPr>
              <p:spPr>
                <a:xfrm>
                  <a:off x="3626672" y="641571"/>
                  <a:ext cx="1293944" cy="461665"/>
                </a:xfrm>
                <a:prstGeom prst="rect">
                  <a:avLst/>
                </a:prstGeom>
                <a:noFill/>
              </p:spPr>
              <p:txBody>
                <a:bodyPr wrap="none" rtlCol="0">
                  <a:spAutoFit/>
                </a:bodyPr>
                <a:lstStyle/>
                <a:p>
                  <a:r>
                    <a:rPr lang="en-US" b="1" dirty="0"/>
                    <a:t>HWR X 1</a:t>
                  </a:r>
                </a:p>
              </p:txBody>
            </p:sp>
            <p:sp>
              <p:nvSpPr>
                <p:cNvPr id="42" name="TextBox 20"/>
                <p:cNvSpPr txBox="1"/>
                <p:nvPr/>
              </p:nvSpPr>
              <p:spPr>
                <a:xfrm>
                  <a:off x="5653783" y="555795"/>
                  <a:ext cx="1268296" cy="461665"/>
                </a:xfrm>
                <a:prstGeom prst="rect">
                  <a:avLst/>
                </a:prstGeom>
                <a:noFill/>
              </p:spPr>
              <p:txBody>
                <a:bodyPr wrap="none" rtlCol="0">
                  <a:spAutoFit/>
                </a:bodyPr>
                <a:lstStyle/>
                <a:p>
                  <a:r>
                    <a:rPr lang="en-US" b="1" dirty="0"/>
                    <a:t>SSR1 X 2</a:t>
                  </a:r>
                </a:p>
              </p:txBody>
            </p:sp>
            <p:sp>
              <p:nvSpPr>
                <p:cNvPr id="43" name="TextBox 23"/>
                <p:cNvSpPr txBox="1"/>
                <p:nvPr/>
              </p:nvSpPr>
              <p:spPr>
                <a:xfrm>
                  <a:off x="7445997" y="1432349"/>
                  <a:ext cx="1268296" cy="461665"/>
                </a:xfrm>
                <a:prstGeom prst="rect">
                  <a:avLst/>
                </a:prstGeom>
                <a:noFill/>
              </p:spPr>
              <p:txBody>
                <a:bodyPr wrap="none" rtlCol="0">
                  <a:spAutoFit/>
                </a:bodyPr>
                <a:lstStyle/>
                <a:p>
                  <a:r>
                    <a:rPr lang="en-US" b="1" dirty="0"/>
                    <a:t>SSR2 X 7</a:t>
                  </a:r>
                </a:p>
              </p:txBody>
            </p:sp>
            <p:sp>
              <p:nvSpPr>
                <p:cNvPr id="44" name="TextBox 24"/>
                <p:cNvSpPr txBox="1"/>
                <p:nvPr/>
              </p:nvSpPr>
              <p:spPr>
                <a:xfrm>
                  <a:off x="7642796" y="2330235"/>
                  <a:ext cx="1572866" cy="461665"/>
                </a:xfrm>
                <a:prstGeom prst="rect">
                  <a:avLst/>
                </a:prstGeom>
                <a:noFill/>
              </p:spPr>
              <p:txBody>
                <a:bodyPr wrap="none" rtlCol="0">
                  <a:spAutoFit/>
                </a:bodyPr>
                <a:lstStyle/>
                <a:p>
                  <a:r>
                    <a:rPr lang="en-US" b="1" dirty="0"/>
                    <a:t>LB650 X 11</a:t>
                  </a:r>
                </a:p>
              </p:txBody>
            </p:sp>
            <p:sp>
              <p:nvSpPr>
                <p:cNvPr id="45" name="TextBox 25"/>
                <p:cNvSpPr txBox="1"/>
                <p:nvPr/>
              </p:nvSpPr>
              <p:spPr>
                <a:xfrm>
                  <a:off x="7525963" y="5013705"/>
                  <a:ext cx="1481496" cy="461665"/>
                </a:xfrm>
                <a:prstGeom prst="rect">
                  <a:avLst/>
                </a:prstGeom>
                <a:noFill/>
              </p:spPr>
              <p:txBody>
                <a:bodyPr wrap="none" rtlCol="0">
                  <a:spAutoFit/>
                </a:bodyPr>
                <a:lstStyle/>
                <a:p>
                  <a:r>
                    <a:rPr lang="en-US" b="1" dirty="0"/>
                    <a:t>HB650 X 4</a:t>
                  </a:r>
                </a:p>
              </p:txBody>
            </p:sp>
          </p:grpSp>
        </p:grpSp>
        <p:pic>
          <p:nvPicPr>
            <p:cNvPr id="13" name="x_Picture 3" descr="image001">
              <a:extLst>
                <a:ext uri="{FF2B5EF4-FFF2-40B4-BE49-F238E27FC236}">
                  <a16:creationId xmlns:a16="http://schemas.microsoft.com/office/drawing/2014/main" xmlns="" id="{77A9C53B-8ADD-457B-895D-CF47C751DA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511" y="4657446"/>
              <a:ext cx="5298475" cy="1371687"/>
            </a:xfrm>
            <a:prstGeom prst="rect">
              <a:avLst/>
            </a:prstGeom>
            <a:solidFill>
              <a:schemeClr val="accent1">
                <a:lumMod val="20000"/>
                <a:lumOff val="80000"/>
              </a:schemeClr>
            </a:solidFill>
            <a:ln>
              <a:noFill/>
            </a:ln>
          </p:spPr>
        </p:pic>
        <p:pic>
          <p:nvPicPr>
            <p:cNvPr id="14" name="Picture 4" descr="Image result">
              <a:extLst>
                <a:ext uri="{FF2B5EF4-FFF2-40B4-BE49-F238E27FC236}">
                  <a16:creationId xmlns:a16="http://schemas.microsoft.com/office/drawing/2014/main" xmlns="" id="{927863B2-C6EE-445C-85E8-501A421793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4885" y="2267151"/>
              <a:ext cx="480189" cy="3201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a:extLst>
                <a:ext uri="{FF2B5EF4-FFF2-40B4-BE49-F238E27FC236}">
                  <a16:creationId xmlns:a16="http://schemas.microsoft.com/office/drawing/2014/main" xmlns="" id="{EAEA3B26-46DC-4CD2-83CC-3647358284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97682" y="2104661"/>
              <a:ext cx="498737" cy="2626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a:extLst>
                <a:ext uri="{FF2B5EF4-FFF2-40B4-BE49-F238E27FC236}">
                  <a16:creationId xmlns:a16="http://schemas.microsoft.com/office/drawing/2014/main" xmlns="" id="{C3322B3E-0607-4582-952F-33BDAA8540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39270" y="3997367"/>
              <a:ext cx="491940" cy="330612"/>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7">
              <a:extLst>
                <a:ext uri="{FF2B5EF4-FFF2-40B4-BE49-F238E27FC236}">
                  <a16:creationId xmlns:a16="http://schemas.microsoft.com/office/drawing/2014/main" xmlns="" id="{D8DCE749-3463-430A-B851-B8D05700EDED}"/>
                </a:ext>
              </a:extLst>
            </p:cNvPr>
            <p:cNvPicPr>
              <a:picLocks noChangeAspect="1"/>
            </p:cNvPicPr>
            <p:nvPr/>
          </p:nvPicPr>
          <p:blipFill>
            <a:blip r:embed="rId15"/>
            <a:stretch>
              <a:fillRect/>
            </a:stretch>
          </p:blipFill>
          <p:spPr>
            <a:xfrm>
              <a:off x="7021453" y="4046107"/>
              <a:ext cx="576076" cy="288038"/>
            </a:xfrm>
            <a:prstGeom prst="rect">
              <a:avLst/>
            </a:prstGeom>
          </p:spPr>
        </p:pic>
        <p:pic>
          <p:nvPicPr>
            <p:cNvPr id="18" name="Picture 4" descr="Image result">
              <a:extLst>
                <a:ext uri="{FF2B5EF4-FFF2-40B4-BE49-F238E27FC236}">
                  <a16:creationId xmlns:a16="http://schemas.microsoft.com/office/drawing/2014/main" xmlns="" id="{D8F76705-CFC2-43FB-85D5-620E0E61BB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9062" y="425255"/>
              <a:ext cx="663655" cy="4424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6">
              <a:extLst>
                <a:ext uri="{FF2B5EF4-FFF2-40B4-BE49-F238E27FC236}">
                  <a16:creationId xmlns:a16="http://schemas.microsoft.com/office/drawing/2014/main" xmlns="" id="{61313CBB-834D-4D4E-AC7E-3D3AE23EC629}"/>
                </a:ext>
              </a:extLst>
            </p:cNvPr>
            <p:cNvPicPr>
              <a:picLocks noChangeAspect="1"/>
            </p:cNvPicPr>
            <p:nvPr/>
          </p:nvPicPr>
          <p:blipFill>
            <a:blip r:embed="rId16"/>
            <a:stretch>
              <a:fillRect/>
            </a:stretch>
          </p:blipFill>
          <p:spPr>
            <a:xfrm>
              <a:off x="4914641" y="2845644"/>
              <a:ext cx="492481" cy="328422"/>
            </a:xfrm>
            <a:prstGeom prst="rect">
              <a:avLst/>
            </a:prstGeom>
          </p:spPr>
        </p:pic>
        <p:pic>
          <p:nvPicPr>
            <p:cNvPr id="20" name="Picture 37">
              <a:extLst>
                <a:ext uri="{FF2B5EF4-FFF2-40B4-BE49-F238E27FC236}">
                  <a16:creationId xmlns:a16="http://schemas.microsoft.com/office/drawing/2014/main" xmlns="" id="{4157AFAC-B44E-4B57-94EF-C1AA1F13ED6D}"/>
                </a:ext>
              </a:extLst>
            </p:cNvPr>
            <p:cNvPicPr>
              <a:picLocks noChangeAspect="1"/>
            </p:cNvPicPr>
            <p:nvPr/>
          </p:nvPicPr>
          <p:blipFill>
            <a:blip r:embed="rId16"/>
            <a:stretch>
              <a:fillRect/>
            </a:stretch>
          </p:blipFill>
          <p:spPr>
            <a:xfrm>
              <a:off x="6720529" y="3257580"/>
              <a:ext cx="429389" cy="286348"/>
            </a:xfrm>
            <a:prstGeom prst="rect">
              <a:avLst/>
            </a:prstGeom>
          </p:spPr>
        </p:pic>
        <p:pic>
          <p:nvPicPr>
            <p:cNvPr id="21" name="Graphic 39">
              <a:extLst>
                <a:ext uri="{FF2B5EF4-FFF2-40B4-BE49-F238E27FC236}">
                  <a16:creationId xmlns:a16="http://schemas.microsoft.com/office/drawing/2014/main" xmlns="" id="{D6744118-1C3F-48C3-9C9C-26B9870E0BF1}"/>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5596506" y="3415240"/>
              <a:ext cx="478534" cy="319023"/>
            </a:xfrm>
            <a:prstGeom prst="rect">
              <a:avLst/>
            </a:prstGeom>
          </p:spPr>
        </p:pic>
        <p:pic>
          <p:nvPicPr>
            <p:cNvPr id="22" name="Picture 4" descr="Image result">
              <a:extLst>
                <a:ext uri="{FF2B5EF4-FFF2-40B4-BE49-F238E27FC236}">
                  <a16:creationId xmlns:a16="http://schemas.microsoft.com/office/drawing/2014/main" xmlns="" id="{C709A331-68FD-41FD-901A-547282AE08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21902" y="2636743"/>
              <a:ext cx="480189" cy="320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a:extLst>
                <a:ext uri="{FF2B5EF4-FFF2-40B4-BE49-F238E27FC236}">
                  <a16:creationId xmlns:a16="http://schemas.microsoft.com/office/drawing/2014/main" xmlns="" id="{828987C1-FF3B-4176-BD16-8B8FC639E3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3091" y="3299691"/>
              <a:ext cx="480189" cy="3201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a:extLst>
                <a:ext uri="{FF2B5EF4-FFF2-40B4-BE49-F238E27FC236}">
                  <a16:creationId xmlns:a16="http://schemas.microsoft.com/office/drawing/2014/main" xmlns="" id="{B931E1B5-56F5-422B-B5C0-C6C0BEB079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5996" y="4034251"/>
              <a:ext cx="467623" cy="3117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a:extLst>
                <a:ext uri="{FF2B5EF4-FFF2-40B4-BE49-F238E27FC236}">
                  <a16:creationId xmlns:a16="http://schemas.microsoft.com/office/drawing/2014/main" xmlns="" id="{F9943545-4D2F-4A32-9D40-76528FE667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06381" y="3131732"/>
              <a:ext cx="487834" cy="2811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a:extLst>
                <a:ext uri="{FF2B5EF4-FFF2-40B4-BE49-F238E27FC236}">
                  <a16:creationId xmlns:a16="http://schemas.microsoft.com/office/drawing/2014/main" xmlns="" id="{0D7BFE1B-BB31-4268-B815-7C094196B9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1398" y="3523482"/>
              <a:ext cx="498737" cy="262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a:extLst>
                <a:ext uri="{FF2B5EF4-FFF2-40B4-BE49-F238E27FC236}">
                  <a16:creationId xmlns:a16="http://schemas.microsoft.com/office/drawing/2014/main" xmlns="" id="{CD34934B-32F2-41DB-8DA0-89FC68C2EC0D}"/>
                </a:ext>
              </a:extLst>
            </p:cNvPr>
            <p:cNvPicPr>
              <a:picLocks noChangeAspect="1"/>
            </p:cNvPicPr>
            <p:nvPr/>
          </p:nvPicPr>
          <p:blipFill>
            <a:blip r:embed="rId20"/>
            <a:stretch>
              <a:fillRect/>
            </a:stretch>
          </p:blipFill>
          <p:spPr>
            <a:xfrm>
              <a:off x="6342087" y="1690770"/>
              <a:ext cx="1756762" cy="1030503"/>
            </a:xfrm>
            <a:prstGeom prst="rect">
              <a:avLst/>
            </a:prstGeom>
          </p:spPr>
        </p:pic>
        <p:sp>
          <p:nvSpPr>
            <p:cNvPr id="28" name="Left Brace 15">
              <a:extLst>
                <a:ext uri="{FF2B5EF4-FFF2-40B4-BE49-F238E27FC236}">
                  <a16:creationId xmlns:a16="http://schemas.microsoft.com/office/drawing/2014/main" xmlns="" id="{606569D1-ED00-48BB-B567-CF9ADAC403CF}"/>
                </a:ext>
              </a:extLst>
            </p:cNvPr>
            <p:cNvSpPr/>
            <p:nvPr/>
          </p:nvSpPr>
          <p:spPr>
            <a:xfrm rot="5400000">
              <a:off x="3988651" y="3037323"/>
              <a:ext cx="212505" cy="29846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 name="Picture 2" descr="Image result">
              <a:extLst>
                <a:ext uri="{FF2B5EF4-FFF2-40B4-BE49-F238E27FC236}">
                  <a16:creationId xmlns:a16="http://schemas.microsoft.com/office/drawing/2014/main" xmlns="" id="{BF165F4C-CC5A-4DEC-AC50-A25EA1275E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7272" y="2689751"/>
              <a:ext cx="513639" cy="311787"/>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p:cNvSpPr/>
          <p:nvPr/>
        </p:nvSpPr>
        <p:spPr>
          <a:xfrm>
            <a:off x="7595118" y="890926"/>
            <a:ext cx="4459688" cy="3062377"/>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Potential contribution:</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Mainly on the SSR2 cryomodules: </a:t>
            </a:r>
            <a:r>
              <a:rPr lang="en-US" b="1" dirty="0" smtClean="0">
                <a:effectLst>
                  <a:outerShdw blurRad="38100" dist="38100" dir="2700000" algn="tl">
                    <a:srgbClr val="C0C0C0"/>
                  </a:outerShdw>
                </a:effectLst>
                <a:latin typeface="Calibri" pitchFamily="34" charset="0"/>
              </a:rPr>
              <a:t>prototypes and series of spoke cavities, power couplers and frequency tuners </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Prototype phase: </a:t>
            </a:r>
            <a:r>
              <a:rPr lang="en-US" b="1" dirty="0" smtClean="0">
                <a:effectLst>
                  <a:outerShdw blurRad="38100" dist="38100" dir="2700000" algn="tl">
                    <a:srgbClr val="C0C0C0"/>
                  </a:outerShdw>
                </a:effectLst>
                <a:latin typeface="Calibri" pitchFamily="34" charset="0"/>
              </a:rPr>
              <a:t>2019-2021</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Series: </a:t>
            </a:r>
            <a:r>
              <a:rPr lang="en-US" b="1" dirty="0" smtClean="0">
                <a:effectLst>
                  <a:outerShdw blurRad="38100" dist="38100" dir="2700000" algn="tl">
                    <a:srgbClr val="C0C0C0"/>
                  </a:outerShdw>
                </a:effectLst>
                <a:latin typeface="Calibri" pitchFamily="34" charset="0"/>
              </a:rPr>
              <a:t>2021-2025</a:t>
            </a:r>
          </a:p>
          <a:p>
            <a:pPr algn="just">
              <a:spcAft>
                <a:spcPts val="600"/>
              </a:spcAft>
              <a:tabLst>
                <a:tab pos="5738813" algn="l"/>
              </a:tabLst>
              <a:defRPr/>
            </a:pPr>
            <a:r>
              <a:rPr lang="en-US" b="1" dirty="0" smtClean="0">
                <a:effectLst>
                  <a:outerShdw blurRad="38100" dist="38100" dir="2700000" algn="tl">
                    <a:srgbClr val="C0C0C0"/>
                  </a:outerShdw>
                </a:effectLst>
                <a:latin typeface="Calibri" pitchFamily="34" charset="0"/>
              </a:rPr>
              <a:t>~ 30 FTEs and 20 M€ budget</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Subjected</a:t>
            </a:r>
            <a:r>
              <a:rPr lang="en-US" b="1" dirty="0" smtClean="0">
                <a:effectLst>
                  <a:outerShdw blurRad="38100" dist="38100" dir="2700000" algn="tl">
                    <a:srgbClr val="C0C0C0"/>
                  </a:outerShdw>
                </a:effectLst>
                <a:latin typeface="Calibri" pitchFamily="34" charset="0"/>
              </a:rPr>
              <a:t> to approval of France In-Kind contribution to DUNE/LBNF</a:t>
            </a:r>
            <a:endParaRPr lang="en-US" b="1" dirty="0">
              <a:effectLst>
                <a:outerShdw blurRad="38100" dist="38100" dir="2700000" algn="tl">
                  <a:srgbClr val="C0C0C0"/>
                </a:outerShdw>
              </a:effectLst>
              <a:latin typeface="Calibri" pitchFamily="34" charset="0"/>
            </a:endParaRPr>
          </a:p>
        </p:txBody>
      </p:sp>
      <p:sp>
        <p:nvSpPr>
          <p:cNvPr id="2" name="Ellipse 1"/>
          <p:cNvSpPr/>
          <p:nvPr/>
        </p:nvSpPr>
        <p:spPr>
          <a:xfrm rot="20393354">
            <a:off x="4666336" y="2117571"/>
            <a:ext cx="2499855" cy="819285"/>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p:cNvCxnSpPr>
            <a:stCxn id="2" idx="6"/>
          </p:cNvCxnSpPr>
          <p:nvPr/>
        </p:nvCxnSpPr>
        <p:spPr>
          <a:xfrm flipV="1">
            <a:off x="7089983" y="1523322"/>
            <a:ext cx="505135" cy="5741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479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MYRRHA</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36</a:t>
            </a:fld>
            <a:r>
              <a:rPr lang="fr-FR" dirty="0" smtClean="0"/>
              <a:t> -</a:t>
            </a:r>
            <a:endParaRPr lang="fr-FR" dirty="0"/>
          </a:p>
        </p:txBody>
      </p:sp>
      <p:sp>
        <p:nvSpPr>
          <p:cNvPr id="6" name="Rectangle 5"/>
          <p:cNvSpPr/>
          <p:nvPr/>
        </p:nvSpPr>
        <p:spPr>
          <a:xfrm>
            <a:off x="164869" y="5225976"/>
            <a:ext cx="9947212" cy="1369606"/>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Why contributing to MYRRHA ?</a:t>
            </a:r>
          </a:p>
          <a:p>
            <a:pPr marL="285750" indent="-285750" algn="jus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An SRF accelerator, bringing new challenges </a:t>
            </a:r>
            <a:r>
              <a:rPr lang="en-US" b="1" dirty="0" smtClean="0">
                <a:solidFill>
                  <a:srgbClr val="0000FF"/>
                </a:solidFill>
                <a:effectLst>
                  <a:outerShdw blurRad="38100" dist="38100" dir="2700000" algn="tl">
                    <a:srgbClr val="C0C0C0"/>
                  </a:outerShdw>
                </a:effectLst>
                <a:latin typeface="Calibri" pitchFamily="34" charset="0"/>
              </a:rPr>
              <a:t>with the required extreme reliability</a:t>
            </a:r>
          </a:p>
          <a:p>
            <a:pPr marL="285750" indent="-285750" algn="jus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Fructify </a:t>
            </a:r>
            <a:r>
              <a:rPr lang="en-US" b="1" dirty="0" smtClean="0">
                <a:effectLst>
                  <a:outerShdw blurRad="38100" dist="38100" dir="2700000" algn="tl">
                    <a:srgbClr val="C0C0C0"/>
                  </a:outerShdw>
                </a:effectLst>
                <a:latin typeface="Calibri" pitchFamily="34" charset="0"/>
              </a:rPr>
              <a:t>gained experienced on Spiral-2, ESS, XFEL…</a:t>
            </a:r>
          </a:p>
          <a:p>
            <a:pPr marL="285750" indent="-285750" algn="jus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Application to Energy</a:t>
            </a:r>
            <a:r>
              <a:rPr lang="en-US" b="1" dirty="0" smtClean="0">
                <a:effectLst>
                  <a:outerShdw blurRad="38100" dist="38100" dir="2700000" algn="tl">
                    <a:srgbClr val="C0C0C0"/>
                  </a:outerShdw>
                </a:effectLst>
                <a:latin typeface="Calibri" pitchFamily="34" charset="0"/>
              </a:rPr>
              <a:t>, in the heart of the lab’s scientific field</a:t>
            </a:r>
            <a:endParaRPr lang="en-US" b="1" dirty="0">
              <a:effectLst>
                <a:outerShdw blurRad="38100" dist="38100" dir="2700000" algn="tl">
                  <a:srgbClr val="C0C0C0"/>
                </a:outerShdw>
              </a:effectLst>
              <a:latin typeface="Calibri" pitchFamily="34" charset="0"/>
            </a:endParaRPr>
          </a:p>
        </p:txBody>
      </p:sp>
      <p:sp>
        <p:nvSpPr>
          <p:cNvPr id="56" name="Rectangle 55"/>
          <p:cNvSpPr/>
          <p:nvPr/>
        </p:nvSpPr>
        <p:spPr>
          <a:xfrm>
            <a:off x="164869" y="4041842"/>
            <a:ext cx="6342586" cy="1092607"/>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Potential contribution:</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Could be almost on any sub-systems : </a:t>
            </a:r>
            <a:r>
              <a:rPr lang="en-US" b="1" dirty="0" smtClean="0">
                <a:effectLst>
                  <a:outerShdw blurRad="38100" dist="38100" dir="2700000" algn="tl">
                    <a:srgbClr val="C0C0C0"/>
                  </a:outerShdw>
                </a:effectLst>
                <a:latin typeface="Calibri" pitchFamily="34" charset="0"/>
              </a:rPr>
              <a:t>prototypes and series of spoke cavities, power couplers and frequency tuners </a:t>
            </a:r>
          </a:p>
        </p:txBody>
      </p:sp>
      <p:pic>
        <p:nvPicPr>
          <p:cNvPr id="57" name="Picture 3"/>
          <p:cNvPicPr>
            <a:picLocks noChangeAspect="1" noChangeArrowheads="1"/>
          </p:cNvPicPr>
          <p:nvPr/>
        </p:nvPicPr>
        <p:blipFill>
          <a:blip r:embed="rId2" cstate="print"/>
          <a:srcRect/>
          <a:stretch>
            <a:fillRect/>
          </a:stretch>
        </p:blipFill>
        <p:spPr bwMode="auto">
          <a:xfrm>
            <a:off x="509876" y="962113"/>
            <a:ext cx="5957025" cy="2737011"/>
          </a:xfrm>
          <a:prstGeom prst="rect">
            <a:avLst/>
          </a:prstGeom>
          <a:noFill/>
          <a:ln w="9525">
            <a:noFill/>
            <a:miter lim="800000"/>
            <a:headEnd/>
            <a:tailEnd/>
          </a:ln>
        </p:spPr>
      </p:pic>
      <p:pic>
        <p:nvPicPr>
          <p:cNvPr id="5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9190" y="1631636"/>
            <a:ext cx="4948652" cy="2406536"/>
          </a:xfrm>
          <a:prstGeom prst="rect">
            <a:avLst/>
          </a:prstGeom>
          <a:noFill/>
          <a:ln w="9525">
            <a:noFill/>
            <a:miter lim="800000"/>
            <a:headEnd/>
            <a:tailEnd/>
          </a:ln>
        </p:spPr>
      </p:pic>
      <p:pic>
        <p:nvPicPr>
          <p:cNvPr id="59" name="Picture 2" descr="Afficher l'image d'origine"/>
          <p:cNvPicPr>
            <a:picLocks noChangeAspect="1" noChangeArrowheads="1"/>
          </p:cNvPicPr>
          <p:nvPr/>
        </p:nvPicPr>
        <p:blipFill>
          <a:blip r:embed="rId4" cstate="print"/>
          <a:srcRect/>
          <a:stretch>
            <a:fillRect/>
          </a:stretch>
        </p:blipFill>
        <p:spPr bwMode="auto">
          <a:xfrm>
            <a:off x="164869" y="2143570"/>
            <a:ext cx="1000142" cy="645956"/>
          </a:xfrm>
          <a:prstGeom prst="rect">
            <a:avLst/>
          </a:prstGeom>
          <a:noFill/>
        </p:spPr>
      </p:pic>
      <p:sp>
        <p:nvSpPr>
          <p:cNvPr id="60" name="ZoneTexte 59"/>
          <p:cNvSpPr txBox="1"/>
          <p:nvPr/>
        </p:nvSpPr>
        <p:spPr>
          <a:xfrm>
            <a:off x="2021163" y="803578"/>
            <a:ext cx="553604" cy="553998"/>
          </a:xfrm>
          <a:prstGeom prst="rect">
            <a:avLst/>
          </a:prstGeom>
          <a:noFill/>
        </p:spPr>
        <p:txBody>
          <a:bodyPr wrap="square" rtlCol="0">
            <a:spAutoFit/>
          </a:bodyPr>
          <a:lstStyle/>
          <a:p>
            <a:r>
              <a:rPr lang="en-US" sz="1000" dirty="0" smtClean="0"/>
              <a:t>SPOKE</a:t>
            </a:r>
          </a:p>
          <a:p>
            <a:r>
              <a:rPr lang="en-US" sz="1000" dirty="0" smtClean="0"/>
              <a:t>352MHz</a:t>
            </a:r>
            <a:endParaRPr lang="en-US" sz="1000" dirty="0"/>
          </a:p>
        </p:txBody>
      </p:sp>
      <p:sp>
        <p:nvSpPr>
          <p:cNvPr id="61" name="ZoneTexte 60"/>
          <p:cNvSpPr txBox="1"/>
          <p:nvPr/>
        </p:nvSpPr>
        <p:spPr>
          <a:xfrm>
            <a:off x="2768587" y="803578"/>
            <a:ext cx="824559" cy="553998"/>
          </a:xfrm>
          <a:prstGeom prst="rect">
            <a:avLst/>
          </a:prstGeom>
          <a:noFill/>
        </p:spPr>
        <p:txBody>
          <a:bodyPr wrap="square" rtlCol="0">
            <a:spAutoFit/>
          </a:bodyPr>
          <a:lstStyle/>
          <a:p>
            <a:r>
              <a:rPr lang="en-US" sz="1000" dirty="0" smtClean="0"/>
              <a:t>Double SPOKE</a:t>
            </a:r>
          </a:p>
          <a:p>
            <a:r>
              <a:rPr lang="en-US" sz="1000" dirty="0" smtClean="0"/>
              <a:t>    352MHz </a:t>
            </a:r>
            <a:endParaRPr lang="en-US" sz="1000" dirty="0"/>
          </a:p>
        </p:txBody>
      </p:sp>
      <p:sp>
        <p:nvSpPr>
          <p:cNvPr id="62" name="ZoneTexte 61"/>
          <p:cNvSpPr txBox="1"/>
          <p:nvPr/>
        </p:nvSpPr>
        <p:spPr>
          <a:xfrm>
            <a:off x="3818161" y="803578"/>
            <a:ext cx="700490" cy="707886"/>
          </a:xfrm>
          <a:prstGeom prst="rect">
            <a:avLst/>
          </a:prstGeom>
          <a:noFill/>
        </p:spPr>
        <p:txBody>
          <a:bodyPr wrap="square" rtlCol="0">
            <a:spAutoFit/>
          </a:bodyPr>
          <a:lstStyle/>
          <a:p>
            <a:r>
              <a:rPr lang="en-US" sz="1000" dirty="0" smtClean="0"/>
              <a:t>    </a:t>
            </a:r>
            <a:r>
              <a:rPr lang="en-US" sz="1000" dirty="0" err="1" smtClean="0"/>
              <a:t>Elliptique</a:t>
            </a:r>
            <a:endParaRPr lang="en-US" sz="1000" dirty="0" smtClean="0"/>
          </a:p>
          <a:p>
            <a:r>
              <a:rPr lang="en-US" sz="1000" dirty="0" smtClean="0"/>
              <a:t>    704MHz </a:t>
            </a:r>
            <a:endParaRPr lang="en-US" sz="1000" dirty="0"/>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807" y="1378221"/>
            <a:ext cx="4989323" cy="384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055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err="1" smtClean="0"/>
              <a:t>Potential</a:t>
            </a:r>
            <a:r>
              <a:rPr lang="fr-FR" dirty="0" smtClean="0"/>
              <a:t> for ILC</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37</a:t>
            </a:fld>
            <a:r>
              <a:rPr lang="fr-FR" dirty="0" smtClean="0"/>
              <a:t> -</a:t>
            </a:r>
            <a:endParaRPr lang="fr-FR" dirty="0"/>
          </a:p>
        </p:txBody>
      </p:sp>
      <p:sp>
        <p:nvSpPr>
          <p:cNvPr id="6" name="Rectangle 5"/>
          <p:cNvSpPr/>
          <p:nvPr/>
        </p:nvSpPr>
        <p:spPr>
          <a:xfrm>
            <a:off x="157301" y="839714"/>
            <a:ext cx="11645923" cy="2231380"/>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Potential ILC contributions</a:t>
            </a:r>
          </a:p>
          <a:p>
            <a:pPr algn="just">
              <a:spcAft>
                <a:spcPts val="600"/>
              </a:spcAft>
              <a:tabLst>
                <a:tab pos="5738813" algn="l"/>
              </a:tabLst>
              <a:defRPr/>
            </a:pPr>
            <a:r>
              <a:rPr lang="en-US" b="1" dirty="0" smtClean="0">
                <a:effectLst>
                  <a:outerShdw blurRad="38100" dist="38100" dir="2700000" algn="tl">
                    <a:srgbClr val="C0C0C0"/>
                  </a:outerShdw>
                </a:effectLst>
                <a:latin typeface="Calibri" pitchFamily="34" charset="0"/>
              </a:rPr>
              <a:t>Adding the expertise and knowhow</a:t>
            </a:r>
            <a:r>
              <a:rPr lang="en-US" b="1" dirty="0" smtClean="0">
                <a:solidFill>
                  <a:srgbClr val="0000FF"/>
                </a:solidFill>
                <a:effectLst>
                  <a:outerShdw blurRad="38100" dist="38100" dir="2700000" algn="tl">
                    <a:srgbClr val="C0C0C0"/>
                  </a:outerShdw>
                </a:effectLst>
                <a:latin typeface="Calibri" pitchFamily="34" charset="0"/>
              </a:rPr>
              <a:t>, the new lab could be an important contributor to ILC </a:t>
            </a:r>
            <a:r>
              <a:rPr lang="en-US" b="1" dirty="0" smtClean="0">
                <a:effectLst>
                  <a:outerShdw blurRad="38100" dist="38100" dir="2700000" algn="tl">
                    <a:srgbClr val="C0C0C0"/>
                  </a:outerShdw>
                </a:effectLst>
                <a:latin typeface="Calibri" pitchFamily="34" charset="0"/>
              </a:rPr>
              <a:t>in several domains.</a:t>
            </a:r>
            <a:r>
              <a:rPr lang="en-US" b="1" dirty="0" smtClean="0">
                <a:solidFill>
                  <a:srgbClr val="0000FF"/>
                </a:solidFill>
                <a:effectLst>
                  <a:outerShdw blurRad="38100" dist="38100" dir="2700000" algn="tl">
                    <a:srgbClr val="C0C0C0"/>
                  </a:outerShdw>
                </a:effectLst>
                <a:latin typeface="Calibri" pitchFamily="34" charset="0"/>
              </a:rPr>
              <a:t> </a:t>
            </a:r>
            <a:endParaRPr lang="en-US" b="1" dirty="0">
              <a:solidFill>
                <a:srgbClr val="0000FF"/>
              </a:solidFill>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a:effectLst>
                  <a:outerShdw blurRad="38100" dist="38100" dir="2700000" algn="tl">
                    <a:srgbClr val="C0C0C0"/>
                  </a:outerShdw>
                </a:effectLst>
                <a:latin typeface="Calibri" pitchFamily="34" charset="0"/>
              </a:rPr>
              <a:t>Important experience </a:t>
            </a:r>
            <a:r>
              <a:rPr lang="en-US" b="1" dirty="0">
                <a:solidFill>
                  <a:srgbClr val="0000FF"/>
                </a:solidFill>
                <a:effectLst>
                  <a:outerShdw blurRad="38100" dist="38100" dir="2700000" algn="tl">
                    <a:srgbClr val="C0C0C0"/>
                  </a:outerShdw>
                </a:effectLst>
                <a:latin typeface="Calibri" pitchFamily="34" charset="0"/>
              </a:rPr>
              <a:t>on final focus in electron colliders </a:t>
            </a:r>
            <a:r>
              <a:rPr lang="en-US" b="1" dirty="0">
                <a:effectLst>
                  <a:outerShdw blurRad="38100" dist="38100" dir="2700000" algn="tl">
                    <a:srgbClr val="C0C0C0"/>
                  </a:outerShdw>
                </a:effectLst>
                <a:latin typeface="Calibri" pitchFamily="34" charset="0"/>
              </a:rPr>
              <a:t>gained with the participation </a:t>
            </a:r>
            <a:r>
              <a:rPr lang="en-US" b="1" dirty="0">
                <a:solidFill>
                  <a:srgbClr val="0000FF"/>
                </a:solidFill>
                <a:effectLst>
                  <a:outerShdw blurRad="38100" dist="38100" dir="2700000" algn="tl">
                    <a:srgbClr val="C0C0C0"/>
                  </a:outerShdw>
                </a:effectLst>
                <a:latin typeface="Calibri" pitchFamily="34" charset="0"/>
              </a:rPr>
              <a:t>to ATF2 experiments</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SRF experience </a:t>
            </a:r>
            <a:r>
              <a:rPr lang="en-US" b="1" dirty="0" smtClean="0">
                <a:effectLst>
                  <a:outerShdw blurRad="38100" dist="38100" dir="2700000" algn="tl">
                    <a:srgbClr val="C0C0C0"/>
                  </a:outerShdw>
                </a:effectLst>
                <a:latin typeface="Calibri" pitchFamily="34" charset="0"/>
              </a:rPr>
              <a:t>in cryomodule design and construction (LHC, ESS, …)</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Power coupler </a:t>
            </a:r>
            <a:r>
              <a:rPr lang="en-US" b="1" dirty="0" smtClean="0">
                <a:effectLst>
                  <a:outerShdw blurRad="38100" dist="38100" dir="2700000" algn="tl">
                    <a:srgbClr val="C0C0C0"/>
                  </a:outerShdw>
                </a:effectLst>
                <a:latin typeface="Calibri" pitchFamily="34" charset="0"/>
              </a:rPr>
              <a:t>design, construction and conditioning thanks to </a:t>
            </a:r>
            <a:r>
              <a:rPr lang="en-US" b="1" dirty="0" smtClean="0">
                <a:solidFill>
                  <a:srgbClr val="0000FF"/>
                </a:solidFill>
                <a:effectLst>
                  <a:outerShdw blurRad="38100" dist="38100" dir="2700000" algn="tl">
                    <a:srgbClr val="C0C0C0"/>
                  </a:outerShdw>
                </a:effectLst>
                <a:latin typeface="Calibri" pitchFamily="34" charset="0"/>
              </a:rPr>
              <a:t>experience gained with XFEL</a:t>
            </a:r>
            <a:endParaRPr lang="en-US" b="1" dirty="0">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Expertise in laser/electron interaction </a:t>
            </a:r>
            <a:r>
              <a:rPr lang="en-US" b="1" dirty="0" smtClean="0">
                <a:effectLst>
                  <a:outerShdw blurRad="38100" dist="38100" dir="2700000" algn="tl">
                    <a:srgbClr val="C0C0C0"/>
                  </a:outerShdw>
                </a:effectLst>
                <a:latin typeface="Calibri" pitchFamily="34" charset="0"/>
              </a:rPr>
              <a:t>for polarized positrons </a:t>
            </a:r>
            <a:r>
              <a:rPr lang="en-US" b="1" dirty="0" err="1" smtClean="0">
                <a:effectLst>
                  <a:outerShdw blurRad="38100" dist="38100" dir="2700000" algn="tl">
                    <a:srgbClr val="C0C0C0"/>
                  </a:outerShdw>
                </a:effectLst>
                <a:latin typeface="Calibri" pitchFamily="34" charset="0"/>
              </a:rPr>
              <a:t>compton</a:t>
            </a:r>
            <a:r>
              <a:rPr lang="en-US" b="1" dirty="0" smtClean="0">
                <a:effectLst>
                  <a:outerShdw blurRad="38100" dist="38100" dir="2700000" algn="tl">
                    <a:srgbClr val="C0C0C0"/>
                  </a:outerShdw>
                </a:effectLst>
                <a:latin typeface="Calibri" pitchFamily="34" charset="0"/>
              </a:rPr>
              <a:t> source and polarization measurements</a:t>
            </a:r>
            <a:endParaRPr lang="en-US" b="1" dirty="0">
              <a:effectLst>
                <a:outerShdw blurRad="38100" dist="38100" dir="2700000" algn="tl">
                  <a:srgbClr val="C0C0C0"/>
                </a:outerShdw>
              </a:effectLst>
              <a:latin typeface="Calibri" pitchFamily="34" charset="0"/>
            </a:endParaRPr>
          </a:p>
        </p:txBody>
      </p:sp>
      <p:pic>
        <p:nvPicPr>
          <p:cNvPr id="10242" name="Picture 2" descr="RÃ©sultat de recherche d'images pour &quot;international linear collide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17" y="4074711"/>
            <a:ext cx="4993197" cy="1783285"/>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9" descr="ILCTDR-VOLUME_1-Executive-Summary（ドラッグされました）.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0397" y="3568623"/>
            <a:ext cx="5705007" cy="27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21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Contribution to CERN / FCC</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38</a:t>
            </a:fld>
            <a:r>
              <a:rPr lang="fr-FR" dirty="0" smtClean="0"/>
              <a:t> -</a:t>
            </a:r>
            <a:endParaRPr lang="fr-FR" dirty="0"/>
          </a:p>
        </p:txBody>
      </p:sp>
      <p:sp>
        <p:nvSpPr>
          <p:cNvPr id="15" name="Rectangle 14"/>
          <p:cNvSpPr/>
          <p:nvPr/>
        </p:nvSpPr>
        <p:spPr>
          <a:xfrm>
            <a:off x="157301" y="839714"/>
            <a:ext cx="11645923" cy="2862322"/>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Reinforce our contributions to CERN</a:t>
            </a:r>
          </a:p>
          <a:p>
            <a:pPr algn="just">
              <a:spcAft>
                <a:spcPts val="600"/>
              </a:spcAft>
              <a:tabLst>
                <a:tab pos="5738813" algn="l"/>
              </a:tabLst>
              <a:defRPr/>
            </a:pPr>
            <a:r>
              <a:rPr lang="en-US" b="1" dirty="0" smtClean="0">
                <a:effectLst>
                  <a:outerShdw blurRad="38100" dist="38100" dir="2700000" algn="tl">
                    <a:srgbClr val="C0C0C0"/>
                  </a:outerShdw>
                </a:effectLst>
                <a:latin typeface="Calibri" pitchFamily="34" charset="0"/>
              </a:rPr>
              <a:t>Contributions to CERN (FCC or other projects) or collaboration with CERN in accelerator research  activities is a clear objective, in order to gain visibility and to play a important role in the Accelerator European Strategy </a:t>
            </a:r>
            <a:endParaRPr lang="en-US" b="1" dirty="0">
              <a:solidFill>
                <a:srgbClr val="0000FF"/>
              </a:solidFill>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Many contributions in the past: LHC, SPL, CLIC, ISOLDE…</a:t>
            </a:r>
            <a:endParaRPr lang="en-US" b="1" dirty="0">
              <a:solidFill>
                <a:srgbClr val="0000FF"/>
              </a:solidFill>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Not currently involved in </a:t>
            </a:r>
            <a:r>
              <a:rPr lang="en-US" b="1" dirty="0" err="1" smtClean="0">
                <a:solidFill>
                  <a:srgbClr val="0000FF"/>
                </a:solidFill>
                <a:effectLst>
                  <a:outerShdw blurRad="38100" dist="38100" dir="2700000" algn="tl">
                    <a:srgbClr val="C0C0C0"/>
                  </a:outerShdw>
                </a:effectLst>
                <a:latin typeface="Calibri" pitchFamily="34" charset="0"/>
              </a:rPr>
              <a:t>HiLumi</a:t>
            </a:r>
            <a:r>
              <a:rPr lang="en-US" b="1" dirty="0" smtClean="0">
                <a:solidFill>
                  <a:srgbClr val="0000FF"/>
                </a:solidFill>
                <a:effectLst>
                  <a:outerShdw blurRad="38100" dist="38100" dir="2700000" algn="tl">
                    <a:srgbClr val="C0C0C0"/>
                  </a:outerShdw>
                </a:effectLst>
                <a:latin typeface="Calibri" pitchFamily="34" charset="0"/>
              </a:rPr>
              <a:t> LHC or HE LHC, and not enough in some H2020 R&amp;D programs led by CERN</a:t>
            </a:r>
            <a:endParaRPr lang="en-US" b="1" dirty="0" smtClean="0">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Several possibilities:</a:t>
            </a:r>
            <a:endParaRPr lang="en-US" b="1" dirty="0">
              <a:effectLst>
                <a:outerShdw blurRad="38100" dist="38100" dir="2700000" algn="tl">
                  <a:srgbClr val="C0C0C0"/>
                </a:outerShdw>
              </a:effectLst>
              <a:latin typeface="Calibri" pitchFamily="34" charset="0"/>
            </a:endParaRPr>
          </a:p>
          <a:p>
            <a:pPr marL="742950" lvl="1" indent="-285750" algn="just">
              <a:spcAft>
                <a:spcPts val="600"/>
              </a:spcAft>
              <a:buFont typeface="Wingdings" panose="05000000000000000000" pitchFamily="2" charset="2"/>
              <a:buChar char="Ø"/>
              <a:tabLst>
                <a:tab pos="5738813" algn="l"/>
              </a:tabLst>
              <a:defRPr/>
            </a:pPr>
            <a:r>
              <a:rPr lang="en-US" b="1" dirty="0" smtClean="0">
                <a:effectLst>
                  <a:outerShdw blurRad="38100" dist="38100" dir="2700000" algn="tl">
                    <a:srgbClr val="C0C0C0"/>
                  </a:outerShdw>
                </a:effectLst>
                <a:latin typeface="Calibri" pitchFamily="34" charset="0"/>
              </a:rPr>
              <a:t>Increase our contribution </a:t>
            </a:r>
            <a:r>
              <a:rPr lang="en-US" b="1" dirty="0" smtClean="0">
                <a:solidFill>
                  <a:srgbClr val="0000FF"/>
                </a:solidFill>
                <a:effectLst>
                  <a:outerShdw blurRad="38100" dist="38100" dir="2700000" algn="tl">
                    <a:srgbClr val="C0C0C0"/>
                  </a:outerShdw>
                </a:effectLst>
                <a:latin typeface="Calibri" pitchFamily="34" charset="0"/>
              </a:rPr>
              <a:t>to FCC</a:t>
            </a:r>
          </a:p>
          <a:p>
            <a:pPr marL="742950" lvl="1" indent="-285750" algn="just">
              <a:spcAft>
                <a:spcPts val="600"/>
              </a:spcAft>
              <a:buFont typeface="Wingdings" panose="05000000000000000000" pitchFamily="2" charset="2"/>
              <a:buChar char="Ø"/>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Have closer research collaborations with CERN </a:t>
            </a:r>
            <a:r>
              <a:rPr lang="en-US" dirty="0" smtClean="0">
                <a:effectLst>
                  <a:outerShdw blurRad="38100" dist="38100" dir="2700000" algn="tl">
                    <a:srgbClr val="C0C0C0"/>
                  </a:outerShdw>
                </a:effectLst>
                <a:latin typeface="Calibri" pitchFamily="34" charset="0"/>
              </a:rPr>
              <a:t>(SRF research activities, 3D printing, </a:t>
            </a:r>
            <a:r>
              <a:rPr lang="en-US" dirty="0" err="1" smtClean="0">
                <a:effectLst>
                  <a:outerShdw blurRad="38100" dist="38100" dir="2700000" algn="tl">
                    <a:srgbClr val="C0C0C0"/>
                  </a:outerShdw>
                </a:effectLst>
                <a:latin typeface="Calibri" pitchFamily="34" charset="0"/>
              </a:rPr>
              <a:t>Perle</a:t>
            </a:r>
            <a:r>
              <a:rPr lang="en-US" dirty="0" smtClean="0">
                <a:effectLst>
                  <a:outerShdw blurRad="38100" dist="38100" dir="2700000" algn="tl">
                    <a:srgbClr val="C0C0C0"/>
                  </a:outerShdw>
                </a:effectLst>
                <a:latin typeface="Calibri" pitchFamily="34" charset="0"/>
              </a:rPr>
              <a:t>…)</a:t>
            </a:r>
            <a:endParaRPr lang="en-US" dirty="0">
              <a:effectLst>
                <a:outerShdw blurRad="38100" dist="38100" dir="2700000" algn="tl">
                  <a:srgbClr val="C0C0C0"/>
                </a:outerShdw>
              </a:effectLst>
              <a:latin typeface="Calibri" pitchFamily="34" charset="0"/>
            </a:endParaRPr>
          </a:p>
        </p:txBody>
      </p:sp>
      <p:pic>
        <p:nvPicPr>
          <p:cNvPr id="13314"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8018" y="3959316"/>
            <a:ext cx="4602856" cy="237375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Ã©sultat de recherche d'images pour &quot;fcc cer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53" y="5869477"/>
            <a:ext cx="1069544" cy="445844"/>
          </a:xfrm>
          <a:prstGeom prst="rect">
            <a:avLst/>
          </a:prstGeom>
          <a:solidFill>
            <a:schemeClr val="bg1"/>
          </a:solidFill>
        </p:spPr>
      </p:pic>
      <p:pic>
        <p:nvPicPr>
          <p:cNvPr id="17" name="Picture 3"/>
          <p:cNvPicPr>
            <a:picLocks noChangeAspect="1" noChangeArrowheads="1"/>
          </p:cNvPicPr>
          <p:nvPr/>
        </p:nvPicPr>
        <p:blipFill>
          <a:blip r:embed="rId4" cstate="print"/>
          <a:srcRect/>
          <a:stretch>
            <a:fillRect/>
          </a:stretch>
        </p:blipFill>
        <p:spPr bwMode="auto">
          <a:xfrm>
            <a:off x="1157043" y="3848314"/>
            <a:ext cx="1940975" cy="2595761"/>
          </a:xfrm>
          <a:prstGeom prst="rect">
            <a:avLst/>
          </a:prstGeom>
          <a:noFill/>
          <a:ln w="9525">
            <a:noFill/>
            <a:miter lim="800000"/>
            <a:headEnd/>
            <a:tailEnd/>
          </a:ln>
        </p:spPr>
      </p:pic>
    </p:spTree>
    <p:extLst>
      <p:ext uri="{BB962C8B-B14F-4D97-AF65-F5344CB8AC3E}">
        <p14:creationId xmlns:p14="http://schemas.microsoft.com/office/powerpoint/2010/main" val="3994192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PERLE</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39</a:t>
            </a:fld>
            <a:r>
              <a:rPr lang="fr-FR" dirty="0" smtClean="0"/>
              <a:t> -</a:t>
            </a:r>
            <a:endParaRPr lang="fr-FR" dirty="0"/>
          </a:p>
        </p:txBody>
      </p:sp>
      <p:sp>
        <p:nvSpPr>
          <p:cNvPr id="7" name="Rectangle 6"/>
          <p:cNvSpPr/>
          <p:nvPr/>
        </p:nvSpPr>
        <p:spPr>
          <a:xfrm>
            <a:off x="85318" y="830383"/>
            <a:ext cx="9758477" cy="2277547"/>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lgn="just">
              <a:spcAft>
                <a:spcPts val="600"/>
              </a:spcAft>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PERLE @ Orsay </a:t>
            </a:r>
            <a:r>
              <a:rPr lang="en-US" b="1" dirty="0" smtClean="0">
                <a:effectLst>
                  <a:outerShdw blurRad="38100" dist="38100" dir="2700000" algn="tl">
                    <a:srgbClr val="C0C0C0"/>
                  </a:outerShdw>
                </a:effectLst>
                <a:latin typeface="Calibri" pitchFamily="34" charset="0"/>
              </a:rPr>
              <a:t>is a demonstrator of an Energy Recovery </a:t>
            </a:r>
            <a:r>
              <a:rPr lang="en-US" b="1" dirty="0" err="1" smtClean="0">
                <a:effectLst>
                  <a:outerShdw blurRad="38100" dist="38100" dir="2700000" algn="tl">
                    <a:srgbClr val="C0C0C0"/>
                  </a:outerShdw>
                </a:effectLst>
                <a:latin typeface="Calibri" pitchFamily="34" charset="0"/>
              </a:rPr>
              <a:t>Linac</a:t>
            </a:r>
            <a:r>
              <a:rPr lang="en-US" b="1" dirty="0" smtClean="0">
                <a:effectLst>
                  <a:outerShdw blurRad="38100" dist="38100" dir="2700000" algn="tl">
                    <a:srgbClr val="C0C0C0"/>
                  </a:outerShdw>
                </a:effectLst>
                <a:latin typeface="Calibri" pitchFamily="34" charset="0"/>
              </a:rPr>
              <a:t> (ERL) facility</a:t>
            </a:r>
            <a:endParaRPr lang="en-US" b="1" dirty="0" smtClean="0">
              <a:solidFill>
                <a:srgbClr val="0000FF"/>
              </a:solidFill>
              <a:effectLst>
                <a:outerShdw blurRad="38100" dist="38100" dir="2700000" algn="tl">
                  <a:srgbClr val="C0C0C0"/>
                </a:outerShdw>
              </a:effectLst>
              <a:latin typeface="Calibri" pitchFamily="34" charset="0"/>
            </a:endParaRPr>
          </a:p>
          <a:p>
            <a:pPr marL="285750" indent="-285750" algn="just">
              <a:buFont typeface="Arial" panose="020B0604020202020204" pitchFamily="34" charset="0"/>
              <a:buChar char="•"/>
              <a:tabLst>
                <a:tab pos="5738813" algn="l"/>
              </a:tabLst>
              <a:defRPr/>
            </a:pPr>
            <a:r>
              <a:rPr lang="en-US" b="1" dirty="0">
                <a:effectLst>
                  <a:outerShdw blurRad="38100" dist="38100" dir="2700000" algn="tl">
                    <a:srgbClr val="C0C0C0"/>
                  </a:outerShdw>
                </a:effectLst>
                <a:latin typeface="Calibri" pitchFamily="34" charset="0"/>
              </a:rPr>
              <a:t>5</a:t>
            </a:r>
            <a:r>
              <a:rPr lang="en-US" b="1" dirty="0" smtClean="0">
                <a:effectLst>
                  <a:outerShdw blurRad="38100" dist="38100" dir="2700000" algn="tl">
                    <a:srgbClr val="C0C0C0"/>
                  </a:outerShdw>
                </a:effectLst>
                <a:latin typeface="Calibri" pitchFamily="34" charset="0"/>
              </a:rPr>
              <a:t>00 MeV, 20 mA (</a:t>
            </a:r>
            <a:r>
              <a:rPr lang="en-US" b="1" dirty="0" err="1" smtClean="0">
                <a:effectLst>
                  <a:outerShdw blurRad="38100" dist="38100" dir="2700000" algn="tl">
                    <a:srgbClr val="C0C0C0"/>
                  </a:outerShdw>
                </a:effectLst>
                <a:latin typeface="Calibri" pitchFamily="34" charset="0"/>
              </a:rPr>
              <a:t>Pvirtual</a:t>
            </a:r>
            <a:r>
              <a:rPr lang="en-US" b="1" dirty="0" smtClean="0">
                <a:effectLst>
                  <a:outerShdw blurRad="38100" dist="38100" dir="2700000" algn="tl">
                    <a:srgbClr val="C0C0C0"/>
                  </a:outerShdw>
                </a:effectLst>
                <a:latin typeface="Calibri" pitchFamily="34" charset="0"/>
              </a:rPr>
              <a:t> ~10 MW !!!) </a:t>
            </a:r>
          </a:p>
          <a:p>
            <a:pPr marL="285750" indent="-285750" algn="jus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3 turns of recirculation</a:t>
            </a:r>
            <a:endParaRPr lang="en-US" b="1" dirty="0">
              <a:effectLst>
                <a:outerShdw blurRad="38100" dist="38100" dir="2700000" algn="tl">
                  <a:srgbClr val="C0C0C0"/>
                </a:outerShdw>
              </a:effectLst>
              <a:latin typeface="Calibri" pitchFamily="34" charset="0"/>
            </a:endParaRPr>
          </a:p>
          <a:p>
            <a:pPr marL="285750" indent="-285750" algn="jus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2 superconducting </a:t>
            </a:r>
            <a:r>
              <a:rPr lang="en-US" b="1" dirty="0" err="1" smtClean="0">
                <a:effectLst>
                  <a:outerShdw blurRad="38100" dist="38100" dir="2700000" algn="tl">
                    <a:srgbClr val="C0C0C0"/>
                  </a:outerShdw>
                </a:effectLst>
                <a:latin typeface="Calibri" pitchFamily="34" charset="0"/>
              </a:rPr>
              <a:t>linac</a:t>
            </a:r>
            <a:endParaRPr lang="en-US" b="1" dirty="0" smtClean="0">
              <a:effectLst>
                <a:outerShdw blurRad="38100" dist="38100" dir="2700000" algn="tl">
                  <a:srgbClr val="C0C0C0"/>
                </a:outerShdw>
              </a:effectLst>
              <a:latin typeface="Calibri" pitchFamily="34" charset="0"/>
            </a:endParaRPr>
          </a:p>
          <a:p>
            <a:pPr marL="285750" indent="-285750" algn="jus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A unique project of a ERL demonstrator, </a:t>
            </a:r>
            <a:r>
              <a:rPr lang="en-US" b="1" dirty="0" smtClean="0">
                <a:effectLst>
                  <a:outerShdw blurRad="38100" dist="38100" dir="2700000" algn="tl">
                    <a:srgbClr val="C0C0C0"/>
                  </a:outerShdw>
                </a:effectLst>
                <a:latin typeface="Calibri" pitchFamily="34" charset="0"/>
              </a:rPr>
              <a:t>high current, with recirculation</a:t>
            </a:r>
          </a:p>
          <a:p>
            <a:pPr marL="285750" indent="-285750" algn="jus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A collaboration </a:t>
            </a:r>
            <a:r>
              <a:rPr lang="en-US" b="1" dirty="0" smtClean="0">
                <a:effectLst>
                  <a:outerShdw blurRad="38100" dist="38100" dir="2700000" algn="tl">
                    <a:srgbClr val="C0C0C0"/>
                  </a:outerShdw>
                </a:effectLst>
                <a:latin typeface="Calibri" pitchFamily="34" charset="0"/>
              </a:rPr>
              <a:t>is being set between CERN, </a:t>
            </a:r>
            <a:r>
              <a:rPr lang="en-US" b="1" dirty="0" err="1" smtClean="0">
                <a:effectLst>
                  <a:outerShdw blurRad="38100" dist="38100" dir="2700000" algn="tl">
                    <a:srgbClr val="C0C0C0"/>
                  </a:outerShdw>
                </a:effectLst>
                <a:latin typeface="Calibri" pitchFamily="34" charset="0"/>
              </a:rPr>
              <a:t>Jlab</a:t>
            </a:r>
            <a:r>
              <a:rPr lang="en-US" b="1" dirty="0" smtClean="0">
                <a:effectLst>
                  <a:outerShdw blurRad="38100" dist="38100" dir="2700000" algn="tl">
                    <a:srgbClr val="C0C0C0"/>
                  </a:outerShdw>
                </a:effectLst>
                <a:latin typeface="Calibri" pitchFamily="34" charset="0"/>
              </a:rPr>
              <a:t>, Daresbury, Novosibirsk, Liverpool University…</a:t>
            </a:r>
            <a:endParaRPr lang="en-US" b="1" dirty="0">
              <a:effectLst>
                <a:outerShdw blurRad="38100" dist="38100" dir="2700000" algn="tl">
                  <a:srgbClr val="C0C0C0"/>
                </a:outerShdw>
              </a:effectLst>
              <a:latin typeface="Calibri" pitchFamily="34" charset="0"/>
            </a:endParaRPr>
          </a:p>
        </p:txBody>
      </p:sp>
      <p:sp>
        <p:nvSpPr>
          <p:cNvPr id="38" name="ZoneTexte 93"/>
          <p:cNvSpPr txBox="1"/>
          <p:nvPr/>
        </p:nvSpPr>
        <p:spPr>
          <a:xfrm>
            <a:off x="10079727" y="6274004"/>
            <a:ext cx="1471571" cy="276999"/>
          </a:xfrm>
          <a:prstGeom prst="rect">
            <a:avLst/>
          </a:prstGeom>
          <a:ln>
            <a:noFill/>
          </a:ln>
          <a:extLst>
            <a:ext uri="{C572A759-6A51-4108-AA02-DFA0A04FC94B}">
              <ma14:wrappingTextBoxFlag xmlns="" xmlns:ma14="http://schemas.microsoft.com/office/mac/drawingml/2011/main" val="1"/>
            </a:ext>
          </a:extLst>
        </p:spPr>
        <p:txBody>
          <a:bodyPr wrap="square" lIns="45719" rIns="45719">
            <a:spAutoFit/>
          </a:bodyPr>
          <a:lstStyle>
            <a:lvl1pPr>
              <a:defRPr sz="1600">
                <a:solidFill>
                  <a:srgbClr val="FFFFFF"/>
                </a:solidFill>
              </a:defRPr>
            </a:lvl1pPr>
          </a:lstStyle>
          <a:p>
            <a:r>
              <a:rPr sz="1200" i="1" dirty="0"/>
              <a:t>Courtesy to A. </a:t>
            </a:r>
            <a:r>
              <a:rPr sz="1200" i="1" dirty="0" err="1"/>
              <a:t>Bogacz</a:t>
            </a:r>
            <a:endParaRPr sz="1200" i="1" dirty="0"/>
          </a:p>
        </p:txBody>
      </p:sp>
      <p:sp>
        <p:nvSpPr>
          <p:cNvPr id="45" name="TextBox 9"/>
          <p:cNvSpPr txBox="1"/>
          <p:nvPr/>
        </p:nvSpPr>
        <p:spPr>
          <a:xfrm>
            <a:off x="1413165" y="6067832"/>
            <a:ext cx="3817071" cy="307777"/>
          </a:xfrm>
          <a:prstGeom prst="rect">
            <a:avLst/>
          </a:prstGeom>
          <a:noFill/>
        </p:spPr>
        <p:txBody>
          <a:bodyPr wrap="none" rtlCol="0">
            <a:spAutoFit/>
          </a:bodyPr>
          <a:lstStyle/>
          <a:p>
            <a:pPr algn="ctr"/>
            <a:r>
              <a:rPr lang="en-US" sz="1400" b="1" dirty="0" smtClean="0">
                <a:solidFill>
                  <a:srgbClr val="434343"/>
                </a:solidFill>
                <a:latin typeface="Tahoma" panose="020B0604030504040204" pitchFamily="34" charset="0"/>
                <a:ea typeface="Tahoma" panose="020B0604030504040204" pitchFamily="34" charset="0"/>
                <a:cs typeface="Tahoma" panose="020B0604030504040204" pitchFamily="34" charset="0"/>
              </a:rPr>
              <a:t>The ERL Landscape: The State of the Art</a:t>
            </a:r>
            <a:endParaRPr lang="en-US" sz="1400" b="1" dirty="0">
              <a:solidFill>
                <a:srgbClr val="434343"/>
              </a:solidFill>
              <a:latin typeface="Tahoma" panose="020B0604030504040204" pitchFamily="34" charset="0"/>
              <a:ea typeface="Tahoma" panose="020B0604030504040204" pitchFamily="34" charset="0"/>
              <a:cs typeface="Tahoma" panose="020B060403050404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47" y="3107930"/>
            <a:ext cx="4875905" cy="3443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ZoneTexte 93"/>
          <p:cNvSpPr txBox="1"/>
          <p:nvPr/>
        </p:nvSpPr>
        <p:spPr>
          <a:xfrm>
            <a:off x="4394718" y="3306870"/>
            <a:ext cx="835518" cy="276999"/>
          </a:xfrm>
          <a:prstGeom prst="rect">
            <a:avLst/>
          </a:prstGeom>
          <a:ln>
            <a:noFill/>
          </a:ln>
          <a:extLst>
            <a:ext uri="{C572A759-6A51-4108-AA02-DFA0A04FC94B}">
              <ma14:wrappingTextBoxFlag xmlns="" xmlns:ma14="http://schemas.microsoft.com/office/mac/drawingml/2011/main" val="1"/>
            </a:ext>
          </a:extLst>
        </p:spPr>
        <p:txBody>
          <a:bodyPr wrap="square" lIns="45719" rIns="45719">
            <a:spAutoFit/>
          </a:bodyPr>
          <a:lstStyle>
            <a:lvl1pPr>
              <a:defRPr sz="1600">
                <a:solidFill>
                  <a:srgbClr val="FFFFFF"/>
                </a:solidFill>
              </a:defRPr>
            </a:lvl1pPr>
          </a:lstStyle>
          <a:p>
            <a:pPr algn="r"/>
            <a:r>
              <a:rPr lang="fr-FR" sz="1200" i="1" dirty="0" smtClean="0">
                <a:solidFill>
                  <a:schemeClr val="tx1"/>
                </a:solidFill>
              </a:rPr>
              <a:t>D. Douglas</a:t>
            </a:r>
            <a:endParaRPr sz="1200" i="1" dirty="0">
              <a:solidFill>
                <a:schemeClr val="tx1"/>
              </a:solidFill>
            </a:endParaRPr>
          </a:p>
        </p:txBody>
      </p:sp>
      <p:sp>
        <p:nvSpPr>
          <p:cNvPr id="99" name="TextBox 9"/>
          <p:cNvSpPr txBox="1"/>
          <p:nvPr/>
        </p:nvSpPr>
        <p:spPr>
          <a:xfrm>
            <a:off x="1424394" y="6449198"/>
            <a:ext cx="3122778" cy="307777"/>
          </a:xfrm>
          <a:prstGeom prst="rect">
            <a:avLst/>
          </a:prstGeom>
          <a:noFill/>
        </p:spPr>
        <p:txBody>
          <a:bodyPr wrap="none" rtlCol="0">
            <a:spAutoFit/>
          </a:bodyPr>
          <a:lstStyle/>
          <a:p>
            <a:pPr algn="ctr"/>
            <a:r>
              <a:rPr lang="en-US" sz="1400" b="1" dirty="0" smtClean="0">
                <a:latin typeface="Calibri" panose="020F0502020204030204" pitchFamily="34" charset="0"/>
                <a:ea typeface="Tahoma" panose="020B0604030504040204" pitchFamily="34" charset="0"/>
                <a:cs typeface="Tahoma" panose="020B0604030504040204" pitchFamily="34" charset="0"/>
              </a:rPr>
              <a:t>The ERL Landscape: The State of the Art</a:t>
            </a:r>
            <a:endParaRPr lang="en-US" sz="1400" b="1" dirty="0">
              <a:latin typeface="Calibri" panose="020F0502020204030204" pitchFamily="34" charset="0"/>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895" y="3122655"/>
            <a:ext cx="5153705" cy="341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830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90" y="1987321"/>
            <a:ext cx="5334000"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8" name="Espace réservé du pied de page 5"/>
          <p:cNvSpPr>
            <a:spLocks noGrp="1"/>
          </p:cNvSpPr>
          <p:nvPr>
            <p:ph type="ftr" sz="quarter" idx="11"/>
          </p:nvPr>
        </p:nvSpPr>
        <p:spPr>
          <a:xfrm>
            <a:off x="414746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9"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4</a:t>
            </a:fld>
            <a:r>
              <a:rPr lang="fr-FR" dirty="0" smtClean="0"/>
              <a:t> -</a:t>
            </a:r>
            <a:endParaRPr lang="fr-FR" dirty="0"/>
          </a:p>
        </p:txBody>
      </p:sp>
      <p:sp>
        <p:nvSpPr>
          <p:cNvPr id="12" name="Rectangle 11"/>
          <p:cNvSpPr/>
          <p:nvPr/>
        </p:nvSpPr>
        <p:spPr>
          <a:xfrm>
            <a:off x="170684" y="785351"/>
            <a:ext cx="11795215" cy="1169551"/>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Accelerator Human Resources* evolution over the past 5 years</a:t>
            </a:r>
            <a:endParaRPr lang="en-US" sz="2400" b="1" dirty="0">
              <a:solidFill>
                <a:srgbClr val="5F2987"/>
              </a:solidFill>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Situation different in IPNO and LAL, </a:t>
            </a:r>
            <a:r>
              <a:rPr lang="en-US" b="1" dirty="0" smtClean="0">
                <a:effectLst>
                  <a:outerShdw blurRad="38100" dist="38100" dir="2700000" algn="tl">
                    <a:srgbClr val="C0C0C0"/>
                  </a:outerShdw>
                </a:effectLst>
                <a:latin typeface="Calibri" pitchFamily="34" charset="0"/>
              </a:rPr>
              <a:t>but organization is also very different</a:t>
            </a:r>
            <a:endParaRPr lang="en-US" b="1" dirty="0">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effectLst>
                  <a:outerShdw blurRad="38100" dist="38100" dir="2700000" algn="tl">
                    <a:srgbClr val="C0C0C0"/>
                  </a:outerShdw>
                </a:effectLst>
                <a:latin typeface="Calibri" pitchFamily="34" charset="0"/>
              </a:rPr>
              <a:t>Differences also in accelerator researcher position: in 2018, </a:t>
            </a:r>
            <a:r>
              <a:rPr lang="en-US" b="1" dirty="0" smtClean="0">
                <a:solidFill>
                  <a:srgbClr val="0000FF"/>
                </a:solidFill>
                <a:effectLst>
                  <a:outerShdw blurRad="38100" dist="38100" dir="2700000" algn="tl">
                    <a:srgbClr val="C0C0C0"/>
                  </a:outerShdw>
                </a:effectLst>
                <a:latin typeface="Calibri" pitchFamily="34" charset="0"/>
              </a:rPr>
              <a:t>10 in LAL </a:t>
            </a:r>
            <a:r>
              <a:rPr lang="en-US" b="1" dirty="0" smtClean="0">
                <a:effectLst>
                  <a:outerShdw blurRad="38100" dist="38100" dir="2700000" algn="tl">
                    <a:srgbClr val="C0C0C0"/>
                  </a:outerShdw>
                </a:effectLst>
                <a:latin typeface="Calibri" pitchFamily="34" charset="0"/>
              </a:rPr>
              <a:t>and </a:t>
            </a:r>
            <a:r>
              <a:rPr lang="en-US" b="1" dirty="0" smtClean="0">
                <a:solidFill>
                  <a:srgbClr val="7030A0"/>
                </a:solidFill>
                <a:effectLst>
                  <a:outerShdw blurRad="38100" dist="38100" dir="2700000" algn="tl">
                    <a:srgbClr val="C0C0C0"/>
                  </a:outerShdw>
                </a:effectLst>
                <a:latin typeface="Calibri" pitchFamily="34" charset="0"/>
              </a:rPr>
              <a:t>2 in IPNO</a:t>
            </a:r>
            <a:endParaRPr lang="en-US" b="1" dirty="0">
              <a:solidFill>
                <a:srgbClr val="7030A0"/>
              </a:solidFill>
              <a:effectLst>
                <a:outerShdw blurRad="38100" dist="38100" dir="2700000" algn="tl">
                  <a:srgbClr val="C0C0C0"/>
                </a:outerShdw>
              </a:effectLst>
              <a:latin typeface="Calibri" pitchFamily="34" charset="0"/>
            </a:endParaRPr>
          </a:p>
        </p:txBody>
      </p:sp>
      <p:sp>
        <p:nvSpPr>
          <p:cNvPr id="14" name="Titre 1"/>
          <p:cNvSpPr>
            <a:spLocks noGrp="1"/>
          </p:cNvSpPr>
          <p:nvPr>
            <p:ph type="title"/>
          </p:nvPr>
        </p:nvSpPr>
        <p:spPr>
          <a:xfrm>
            <a:off x="838200" y="94197"/>
            <a:ext cx="10515600" cy="600075"/>
          </a:xfrm>
        </p:spPr>
        <p:txBody>
          <a:bodyPr>
            <a:normAutofit fontScale="90000"/>
          </a:bodyPr>
          <a:lstStyle/>
          <a:p>
            <a:pPr algn="ctr"/>
            <a:r>
              <a:rPr lang="fr-FR" dirty="0" smtClean="0"/>
              <a:t>Accelerator </a:t>
            </a:r>
            <a:r>
              <a:rPr lang="fr-FR" dirty="0" err="1" smtClean="0"/>
              <a:t>Human</a:t>
            </a:r>
            <a:r>
              <a:rPr lang="fr-FR" dirty="0" smtClean="0"/>
              <a:t> </a:t>
            </a:r>
            <a:r>
              <a:rPr lang="fr-FR" dirty="0" err="1" smtClean="0"/>
              <a:t>Resources</a:t>
            </a:r>
            <a:endParaRPr lang="fr-FR" dirty="0"/>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790" y="1987321"/>
            <a:ext cx="5341937"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369" y="4865915"/>
            <a:ext cx="4373563" cy="195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743" y="2127241"/>
            <a:ext cx="708144" cy="4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e 15"/>
          <p:cNvGrpSpPr>
            <a:grpSpLocks/>
          </p:cNvGrpSpPr>
          <p:nvPr/>
        </p:nvGrpSpPr>
        <p:grpSpPr bwMode="auto">
          <a:xfrm>
            <a:off x="4636941" y="2127241"/>
            <a:ext cx="790865" cy="453742"/>
            <a:chOff x="6228184" y="1162694"/>
            <a:chExt cx="1512168" cy="818572"/>
          </a:xfrm>
        </p:grpSpPr>
        <p:sp>
          <p:nvSpPr>
            <p:cNvPr id="17" name="Rectangle 16"/>
            <p:cNvSpPr/>
            <p:nvPr/>
          </p:nvSpPr>
          <p:spPr>
            <a:xfrm>
              <a:off x="6228184" y="1180362"/>
              <a:ext cx="1512168" cy="8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8" name="Image 5" descr="IPN_gif64trans_L200px.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1720" y="1162694"/>
              <a:ext cx="1368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oneTexte 3"/>
          <p:cNvSpPr txBox="1"/>
          <p:nvPr/>
        </p:nvSpPr>
        <p:spPr>
          <a:xfrm>
            <a:off x="4390803" y="4903585"/>
            <a:ext cx="1229376" cy="307777"/>
          </a:xfrm>
          <a:prstGeom prst="rect">
            <a:avLst/>
          </a:prstGeom>
          <a:noFill/>
        </p:spPr>
        <p:txBody>
          <a:bodyPr wrap="none" rtlCol="0">
            <a:spAutoFit/>
          </a:bodyPr>
          <a:lstStyle/>
          <a:p>
            <a:r>
              <a:rPr lang="fr-FR" sz="1400" b="1" dirty="0" err="1" smtClean="0">
                <a:solidFill>
                  <a:srgbClr val="0000FF"/>
                </a:solidFill>
              </a:rPr>
              <a:t>Ph-D</a:t>
            </a:r>
            <a:r>
              <a:rPr lang="fr-FR" sz="1400" b="1" dirty="0" smtClean="0">
                <a:solidFill>
                  <a:srgbClr val="0000FF"/>
                </a:solidFill>
              </a:rPr>
              <a:t> </a:t>
            </a:r>
            <a:r>
              <a:rPr lang="fr-FR" sz="1400" b="1" dirty="0" err="1" smtClean="0">
                <a:solidFill>
                  <a:srgbClr val="0000FF"/>
                </a:solidFill>
              </a:rPr>
              <a:t>students</a:t>
            </a:r>
            <a:endParaRPr lang="fr-FR" sz="1400" b="1" dirty="0">
              <a:solidFill>
                <a:srgbClr val="0000FF"/>
              </a:solidFill>
            </a:endParaRPr>
          </a:p>
        </p:txBody>
      </p:sp>
      <p:sp>
        <p:nvSpPr>
          <p:cNvPr id="27" name="Rectangle 26"/>
          <p:cNvSpPr/>
          <p:nvPr/>
        </p:nvSpPr>
        <p:spPr>
          <a:xfrm>
            <a:off x="170683" y="5384608"/>
            <a:ext cx="2939985" cy="954107"/>
          </a:xfrm>
          <a:prstGeom prst="rect">
            <a:avLst/>
          </a:prstGeom>
        </p:spPr>
        <p:txBody>
          <a:bodyPr wrap="square">
            <a:spAutoFit/>
          </a:bodyPr>
          <a:lstStyle/>
          <a:p>
            <a:pPr algn="just">
              <a:spcAft>
                <a:spcPts val="600"/>
              </a:spcAft>
              <a:tabLst>
                <a:tab pos="5738813" algn="l"/>
              </a:tabLst>
              <a:defRPr/>
            </a:pPr>
            <a:r>
              <a:rPr lang="en-US" sz="1400" b="1" i="1" dirty="0" smtClean="0">
                <a:solidFill>
                  <a:srgbClr val="5F2987"/>
                </a:solidFill>
                <a:latin typeface="Calibri" pitchFamily="34" charset="0"/>
              </a:rPr>
              <a:t>* </a:t>
            </a:r>
            <a:r>
              <a:rPr lang="en-US" sz="1400" i="1" dirty="0" smtClean="0">
                <a:solidFill>
                  <a:srgbClr val="5F2987"/>
                </a:solidFill>
                <a:latin typeface="Calibri" pitchFamily="34" charset="0"/>
              </a:rPr>
              <a:t>population of IPNO and LAL present accelerator departments, which is not  the full account of FTEs spent on accelerator activities </a:t>
            </a:r>
            <a:endParaRPr lang="en-US" sz="1400" i="1" dirty="0">
              <a:solidFill>
                <a:srgbClr val="7030A0"/>
              </a:solidFill>
              <a:latin typeface="Calibri" pitchFamily="34" charset="0"/>
            </a:endParaRPr>
          </a:p>
        </p:txBody>
      </p:sp>
    </p:spTree>
    <p:extLst>
      <p:ext uri="{BB962C8B-B14F-4D97-AF65-F5344CB8AC3E}">
        <p14:creationId xmlns:p14="http://schemas.microsoft.com/office/powerpoint/2010/main" val="292528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PERLE</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40</a:t>
            </a:fld>
            <a:r>
              <a:rPr lang="fr-FR" dirty="0" smtClean="0"/>
              <a:t> -</a:t>
            </a:r>
            <a:endParaRPr lang="fr-FR" dirty="0"/>
          </a:p>
        </p:txBody>
      </p:sp>
      <p:sp>
        <p:nvSpPr>
          <p:cNvPr id="6" name="Rectangle 5"/>
          <p:cNvSpPr/>
          <p:nvPr/>
        </p:nvSpPr>
        <p:spPr>
          <a:xfrm>
            <a:off x="149289" y="927663"/>
            <a:ext cx="11672597" cy="3293209"/>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Why PERLE is so interesting ?</a:t>
            </a: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A unique opportunity </a:t>
            </a:r>
            <a:r>
              <a:rPr lang="en-US" b="1" dirty="0" smtClean="0">
                <a:effectLst>
                  <a:outerShdw blurRad="38100" dist="38100" dir="2700000" algn="tl">
                    <a:srgbClr val="C0C0C0"/>
                  </a:outerShdw>
                </a:effectLst>
                <a:latin typeface="Calibri" pitchFamily="34" charset="0"/>
              </a:rPr>
              <a:t>to build “at home” a 10 MW (virtual power) demonstrator of an ERL </a:t>
            </a:r>
            <a:endParaRPr lang="en-US" b="1" dirty="0" smtClean="0">
              <a:solidFill>
                <a:srgbClr val="0000FF"/>
              </a:solidFill>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Would be a world premiere</a:t>
            </a:r>
            <a:endParaRPr lang="en-US" b="1" dirty="0" smtClean="0">
              <a:effectLst>
                <a:outerShdw blurRad="38100" dist="38100" dir="2700000" algn="tl">
                  <a:srgbClr val="C0C0C0"/>
                </a:outerShdw>
              </a:effectLst>
              <a:latin typeface="Calibri" pitchFamily="34" charset="0"/>
            </a:endParaRPr>
          </a:p>
          <a:p>
            <a:pPr marL="285750" indent="-285750" algn="just">
              <a:spcAft>
                <a:spcPts val="600"/>
              </a:spcAft>
              <a:buFont typeface="Arial" panose="020B0604020202020204" pitchFamily="34" charset="0"/>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Motivated by several reasons:</a:t>
            </a:r>
          </a:p>
          <a:p>
            <a:pPr marL="742950" lvl="1" indent="-285750" algn="just">
              <a:spcAft>
                <a:spcPts val="600"/>
              </a:spcAft>
              <a:buFontTx/>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New accelerator concept: </a:t>
            </a:r>
            <a:r>
              <a:rPr lang="en-US" b="1" dirty="0" smtClean="0">
                <a:effectLst>
                  <a:outerShdw blurRad="38100" dist="38100" dir="2700000" algn="tl">
                    <a:srgbClr val="C0C0C0"/>
                  </a:outerShdw>
                </a:effectLst>
                <a:latin typeface="Calibri" pitchFamily="34" charset="0"/>
              </a:rPr>
              <a:t>challenging and promising</a:t>
            </a:r>
          </a:p>
          <a:p>
            <a:pPr marL="742950" lvl="1" indent="-285750" algn="just">
              <a:spcAft>
                <a:spcPts val="600"/>
              </a:spcAft>
              <a:buFontTx/>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Related to several envisaged large scale facilities: </a:t>
            </a:r>
            <a:r>
              <a:rPr lang="en-US" b="1" dirty="0" err="1" smtClean="0">
                <a:effectLst>
                  <a:outerShdw blurRad="38100" dist="38100" dir="2700000" algn="tl">
                    <a:srgbClr val="C0C0C0"/>
                  </a:outerShdw>
                </a:effectLst>
                <a:latin typeface="Calibri" pitchFamily="34" charset="0"/>
              </a:rPr>
              <a:t>LHeC</a:t>
            </a:r>
            <a:r>
              <a:rPr lang="en-US" b="1" dirty="0" smtClean="0">
                <a:effectLst>
                  <a:outerShdw blurRad="38100" dist="38100" dir="2700000" algn="tl">
                    <a:srgbClr val="C0C0C0"/>
                  </a:outerShdw>
                </a:effectLst>
                <a:latin typeface="Calibri" pitchFamily="34" charset="0"/>
              </a:rPr>
              <a:t> (CERN)</a:t>
            </a:r>
            <a:r>
              <a:rPr lang="en-US" b="1" dirty="0">
                <a:effectLst>
                  <a:outerShdw blurRad="38100" dist="38100" dir="2700000" algn="tl">
                    <a:srgbClr val="C0C0C0"/>
                  </a:outerShdw>
                </a:effectLst>
                <a:latin typeface="Calibri" pitchFamily="34" charset="0"/>
              </a:rPr>
              <a:t> </a:t>
            </a:r>
            <a:r>
              <a:rPr lang="en-US" b="1" dirty="0" smtClean="0">
                <a:effectLst>
                  <a:outerShdw blurRad="38100" dist="38100" dir="2700000" algn="tl">
                    <a:srgbClr val="C0C0C0"/>
                  </a:outerShdw>
                </a:effectLst>
                <a:latin typeface="Calibri" pitchFamily="34" charset="0"/>
              </a:rPr>
              <a:t>mainly, but also EIC </a:t>
            </a:r>
            <a:r>
              <a:rPr lang="en-US" b="1" dirty="0">
                <a:effectLst>
                  <a:outerShdw blurRad="38100" dist="38100" dir="2700000" algn="tl">
                    <a:srgbClr val="C0C0C0"/>
                  </a:outerShdw>
                </a:effectLst>
                <a:latin typeface="Calibri" pitchFamily="34" charset="0"/>
              </a:rPr>
              <a:t>(USA</a:t>
            </a:r>
            <a:r>
              <a:rPr lang="en-US" b="1" dirty="0" smtClean="0">
                <a:effectLst>
                  <a:outerShdw blurRad="38100" dist="38100" dir="2700000" algn="tl">
                    <a:srgbClr val="C0C0C0"/>
                  </a:outerShdw>
                </a:effectLst>
                <a:latin typeface="Calibri" pitchFamily="34" charset="0"/>
              </a:rPr>
              <a:t>) </a:t>
            </a:r>
          </a:p>
          <a:p>
            <a:pPr marL="742950" lvl="1" indent="-285750" algn="just">
              <a:spcAft>
                <a:spcPts val="600"/>
              </a:spcAft>
              <a:buFontTx/>
              <a:buChar char="-"/>
              <a:tabLst>
                <a:tab pos="5738813" algn="l"/>
              </a:tabLst>
              <a:defRPr/>
            </a:pPr>
            <a:r>
              <a:rPr lang="en-US" b="1" dirty="0" smtClean="0">
                <a:solidFill>
                  <a:srgbClr val="0000FF"/>
                </a:solidFill>
                <a:effectLst>
                  <a:outerShdw blurRad="38100" dist="38100" dir="2700000" algn="tl">
                    <a:srgbClr val="C0C0C0"/>
                  </a:outerShdw>
                </a:effectLst>
                <a:latin typeface="Calibri" pitchFamily="34" charset="0"/>
              </a:rPr>
              <a:t>Local potentialities in nuclear physics: </a:t>
            </a:r>
            <a:r>
              <a:rPr lang="en-US" b="1" dirty="0" smtClean="0">
                <a:effectLst>
                  <a:outerShdw blurRad="38100" dist="38100" dir="2700000" algn="tl">
                    <a:srgbClr val="C0C0C0"/>
                  </a:outerShdw>
                </a:effectLst>
                <a:latin typeface="Calibri" pitchFamily="34" charset="0"/>
              </a:rPr>
              <a:t>electron scattering off RIBs experiments - </a:t>
            </a:r>
          </a:p>
          <a:p>
            <a:pPr marL="742950" lvl="1" indent="-285750" algn="just">
              <a:spcAft>
                <a:spcPts val="600"/>
              </a:spcAft>
              <a:buFontTx/>
              <a:buChar char="-"/>
              <a:tabLst>
                <a:tab pos="5738813" algn="l"/>
              </a:tabLst>
              <a:defRPr/>
            </a:pPr>
            <a:r>
              <a:rPr lang="en-US" b="1" dirty="0" smtClean="0">
                <a:effectLst>
                  <a:outerShdw blurRad="38100" dist="38100" dir="2700000" algn="tl">
                    <a:srgbClr val="C0C0C0"/>
                  </a:outerShdw>
                </a:effectLst>
                <a:latin typeface="Calibri" pitchFamily="34" charset="0"/>
              </a:rPr>
              <a:t>Maybe also Gamma-ray production applications…</a:t>
            </a:r>
          </a:p>
          <a:p>
            <a:pPr marL="742950" lvl="1" indent="-285750" algn="just">
              <a:spcAft>
                <a:spcPts val="600"/>
              </a:spcAft>
              <a:buFontTx/>
              <a:buChar char="-"/>
              <a:tabLst>
                <a:tab pos="5738813" algn="l"/>
              </a:tabLst>
              <a:defRPr/>
            </a:pPr>
            <a:endParaRPr lang="en-US" b="1" dirty="0">
              <a:effectLst>
                <a:outerShdw blurRad="38100" dist="38100" dir="2700000" algn="tl">
                  <a:srgbClr val="C0C0C0"/>
                </a:outerShdw>
              </a:effectLst>
              <a:latin typeface="Calibri" pitchFamily="34" charset="0"/>
            </a:endParaRPr>
          </a:p>
        </p:txBody>
      </p:sp>
      <p:pic>
        <p:nvPicPr>
          <p:cNvPr id="7" name="pasted-image.tiff" descr="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6833" y="4340448"/>
            <a:ext cx="2545135" cy="1862743"/>
          </a:xfrm>
          <a:prstGeom prst="rect">
            <a:avLst/>
          </a:prstGeom>
          <a:ln w="12700">
            <a:miter lim="400000"/>
          </a:ln>
        </p:spPr>
      </p:pic>
      <p:pic>
        <p:nvPicPr>
          <p:cNvPr id="11" name="Image 10"/>
          <p:cNvPicPr>
            <a:picLocks noChangeAspect="1"/>
          </p:cNvPicPr>
          <p:nvPr/>
        </p:nvPicPr>
        <p:blipFill>
          <a:blip r:embed="rId3"/>
          <a:stretch>
            <a:fillRect/>
          </a:stretch>
        </p:blipFill>
        <p:spPr>
          <a:xfrm>
            <a:off x="853396" y="4340448"/>
            <a:ext cx="2721337" cy="1855077"/>
          </a:xfrm>
          <a:prstGeom prst="rect">
            <a:avLst/>
          </a:prstGeom>
        </p:spPr>
      </p:pic>
      <p:pic>
        <p:nvPicPr>
          <p:cNvPr id="12" name="Image 7" descr="Image 7"/>
          <p:cNvPicPr>
            <a:picLocks noChangeAspect="1"/>
          </p:cNvPicPr>
          <p:nvPr/>
        </p:nvPicPr>
        <p:blipFill>
          <a:blip r:embed="rId4">
            <a:extLst/>
          </a:blip>
          <a:stretch>
            <a:fillRect/>
          </a:stretch>
        </p:blipFill>
        <p:spPr>
          <a:xfrm>
            <a:off x="4340359" y="4331593"/>
            <a:ext cx="2366799" cy="1871597"/>
          </a:xfrm>
          <a:prstGeom prst="rect">
            <a:avLst/>
          </a:prstGeom>
          <a:ln w="12700">
            <a:miter lim="400000"/>
          </a:ln>
        </p:spPr>
      </p:pic>
    </p:spTree>
    <p:extLst>
      <p:ext uri="{BB962C8B-B14F-4D97-AF65-F5344CB8AC3E}">
        <p14:creationId xmlns:p14="http://schemas.microsoft.com/office/powerpoint/2010/main" val="3776421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 y="94197"/>
            <a:ext cx="12073466" cy="600075"/>
          </a:xfrm>
        </p:spPr>
        <p:txBody>
          <a:bodyPr>
            <a:normAutofit fontScale="90000"/>
          </a:bodyPr>
          <a:lstStyle/>
          <a:p>
            <a:pPr algn="ctr"/>
            <a:r>
              <a:rPr lang="fr-FR" dirty="0" smtClean="0"/>
              <a:t>SWOT </a:t>
            </a:r>
            <a:r>
              <a:rPr lang="fr-FR" dirty="0" err="1" smtClean="0"/>
              <a:t>analysis</a:t>
            </a:r>
            <a:r>
              <a:rPr lang="fr-FR" dirty="0" smtClean="0"/>
              <a:t> for Accelerator </a:t>
            </a:r>
            <a:r>
              <a:rPr lang="fr-FR" dirty="0" err="1" smtClean="0"/>
              <a:t>Physics</a:t>
            </a:r>
            <a:endParaRPr lang="fr-FR" dirty="0"/>
          </a:p>
        </p:txBody>
      </p:sp>
      <p:sp>
        <p:nvSpPr>
          <p:cNvPr id="8" name="Rectangle à coins arrondis 7">
            <a:extLst>
              <a:ext uri="{FF2B5EF4-FFF2-40B4-BE49-F238E27FC236}">
                <a16:creationId xmlns="" xmlns:a16="http://schemas.microsoft.com/office/drawing/2014/main" id="{92E13703-124E-5E4A-8A6B-5CC45E9952F7}"/>
              </a:ext>
            </a:extLst>
          </p:cNvPr>
          <p:cNvSpPr/>
          <p:nvPr/>
        </p:nvSpPr>
        <p:spPr>
          <a:xfrm>
            <a:off x="119740" y="906091"/>
            <a:ext cx="5900060" cy="2680604"/>
          </a:xfrm>
          <a:prstGeom prst="roundRect">
            <a:avLst>
              <a:gd name="adj" fmla="val 4838"/>
            </a:avLst>
          </a:prstGeom>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t" anchorCtr="0"/>
          <a:lstStyle/>
          <a:p>
            <a:pPr algn="ctr">
              <a:spcAft>
                <a:spcPts val="600"/>
              </a:spcAft>
            </a:pPr>
            <a:r>
              <a:rPr lang="en-US" sz="2200" b="1" dirty="0" smtClean="0">
                <a:solidFill>
                  <a:schemeClr val="tx1"/>
                </a:solidFill>
                <a:effectLst>
                  <a:outerShdw blurRad="38100" dist="38100" dir="2700000" algn="tl">
                    <a:srgbClr val="000000">
                      <a:alpha val="43137"/>
                    </a:srgbClr>
                  </a:outerShdw>
                </a:effectLst>
              </a:rPr>
              <a:t>STRENGTHS</a:t>
            </a:r>
            <a:endParaRPr lang="en-US" sz="2200" dirty="0">
              <a:effectLst>
                <a:outerShdw blurRad="38100" dist="38100" dir="2700000" algn="tl">
                  <a:srgbClr val="000000">
                    <a:alpha val="43137"/>
                  </a:srgbClr>
                </a:outerShdw>
              </a:effectLst>
            </a:endParaRPr>
          </a:p>
          <a:p>
            <a:pPr marL="176400" lvl="0" indent="-176400">
              <a:buFontTx/>
              <a:buChar char="•"/>
            </a:pPr>
            <a:r>
              <a:rPr lang="en-US" sz="1400" dirty="0" smtClean="0">
                <a:solidFill>
                  <a:schemeClr val="tx1"/>
                </a:solidFill>
              </a:rPr>
              <a:t>High </a:t>
            </a:r>
            <a:r>
              <a:rPr lang="en-US" sz="1400" dirty="0">
                <a:solidFill>
                  <a:schemeClr val="tx1"/>
                </a:solidFill>
              </a:rPr>
              <a:t>visibility of the team due </a:t>
            </a:r>
            <a:r>
              <a:rPr lang="en-US" sz="1400" dirty="0" smtClean="0">
                <a:solidFill>
                  <a:schemeClr val="tx1"/>
                </a:solidFill>
              </a:rPr>
              <a:t>to </a:t>
            </a:r>
            <a:r>
              <a:rPr lang="en-US" sz="1400" dirty="0">
                <a:solidFill>
                  <a:schemeClr val="tx1"/>
                </a:solidFill>
              </a:rPr>
              <a:t>our recent </a:t>
            </a:r>
            <a:r>
              <a:rPr lang="en-US" sz="1400" dirty="0" smtClean="0">
                <a:solidFill>
                  <a:schemeClr val="tx1"/>
                </a:solidFill>
              </a:rPr>
              <a:t>and successful contributions </a:t>
            </a:r>
            <a:r>
              <a:rPr lang="en-US" sz="1400" dirty="0">
                <a:solidFill>
                  <a:schemeClr val="tx1"/>
                </a:solidFill>
              </a:rPr>
              <a:t>to international </a:t>
            </a:r>
            <a:r>
              <a:rPr lang="en-US" sz="1400" dirty="0" smtClean="0">
                <a:solidFill>
                  <a:schemeClr val="tx1"/>
                </a:solidFill>
              </a:rPr>
              <a:t>projects</a:t>
            </a:r>
            <a:endParaRPr lang="en-US" sz="1400" dirty="0">
              <a:solidFill>
                <a:schemeClr val="tx1"/>
              </a:solidFill>
            </a:endParaRPr>
          </a:p>
          <a:p>
            <a:pPr marL="176400" lvl="0" indent="-176400">
              <a:buFontTx/>
              <a:buChar char="•"/>
            </a:pPr>
            <a:r>
              <a:rPr lang="en-US" sz="1400" dirty="0">
                <a:solidFill>
                  <a:schemeClr val="tx1"/>
                </a:solidFill>
              </a:rPr>
              <a:t>Design, construction and operation of local accelerators thanks to high skilled staff in several domains required in particle </a:t>
            </a:r>
            <a:r>
              <a:rPr lang="en-US" sz="1400" dirty="0" smtClean="0">
                <a:solidFill>
                  <a:schemeClr val="tx1"/>
                </a:solidFill>
              </a:rPr>
              <a:t>accelerator</a:t>
            </a:r>
            <a:endParaRPr lang="en-US" sz="1400" dirty="0">
              <a:solidFill>
                <a:schemeClr val="tx1"/>
              </a:solidFill>
            </a:endParaRPr>
          </a:p>
          <a:p>
            <a:pPr marL="176400" lvl="0" indent="-176400">
              <a:buFontTx/>
              <a:buChar char="•"/>
            </a:pPr>
            <a:r>
              <a:rPr lang="en-US" sz="1400" dirty="0" smtClean="0">
                <a:solidFill>
                  <a:schemeClr val="tx1"/>
                </a:solidFill>
              </a:rPr>
              <a:t>Activities balanced </a:t>
            </a:r>
            <a:r>
              <a:rPr lang="en-US" sz="1400" dirty="0">
                <a:solidFill>
                  <a:schemeClr val="tx1"/>
                </a:solidFill>
              </a:rPr>
              <a:t>between </a:t>
            </a:r>
            <a:r>
              <a:rPr lang="en-US" sz="1400" dirty="0" smtClean="0">
                <a:solidFill>
                  <a:schemeClr val="tx1"/>
                </a:solidFill>
              </a:rPr>
              <a:t>accelerator research programs and facility </a:t>
            </a:r>
            <a:r>
              <a:rPr lang="en-US" sz="1400" dirty="0">
                <a:solidFill>
                  <a:schemeClr val="tx1"/>
                </a:solidFill>
              </a:rPr>
              <a:t>construction </a:t>
            </a:r>
            <a:endParaRPr lang="en-US" sz="1400" dirty="0" smtClean="0">
              <a:solidFill>
                <a:schemeClr val="tx1"/>
              </a:solidFill>
            </a:endParaRPr>
          </a:p>
          <a:p>
            <a:pPr marL="176400" lvl="0" indent="-176400">
              <a:buFontTx/>
              <a:buChar char="•"/>
            </a:pPr>
            <a:r>
              <a:rPr lang="en-US" sz="1400" dirty="0" smtClean="0">
                <a:solidFill>
                  <a:schemeClr val="tx1"/>
                </a:solidFill>
              </a:rPr>
              <a:t>World-class </a:t>
            </a:r>
            <a:r>
              <a:rPr lang="en-US" sz="1400" dirty="0">
                <a:solidFill>
                  <a:schemeClr val="tx1"/>
                </a:solidFill>
              </a:rPr>
              <a:t>technological </a:t>
            </a:r>
            <a:r>
              <a:rPr lang="en-US" sz="1400" dirty="0" smtClean="0">
                <a:solidFill>
                  <a:schemeClr val="tx1"/>
                </a:solidFill>
              </a:rPr>
              <a:t>platforms to </a:t>
            </a:r>
            <a:r>
              <a:rPr lang="en-US" sz="1400" dirty="0">
                <a:solidFill>
                  <a:schemeClr val="tx1"/>
                </a:solidFill>
              </a:rPr>
              <a:t>support projects and </a:t>
            </a:r>
            <a:r>
              <a:rPr lang="en-US" sz="1400" dirty="0" smtClean="0">
                <a:solidFill>
                  <a:schemeClr val="tx1"/>
                </a:solidFill>
              </a:rPr>
              <a:t>research programs</a:t>
            </a:r>
          </a:p>
          <a:p>
            <a:pPr marL="176400" lvl="0" indent="-176400">
              <a:buFontTx/>
              <a:buChar char="•"/>
            </a:pPr>
            <a:r>
              <a:rPr lang="en-US" sz="1400" dirty="0">
                <a:solidFill>
                  <a:schemeClr val="tx1"/>
                </a:solidFill>
              </a:rPr>
              <a:t>Involvement in conventional and innovated technics of </a:t>
            </a:r>
            <a:r>
              <a:rPr lang="en-US" sz="1400" dirty="0" smtClean="0">
                <a:solidFill>
                  <a:schemeClr val="tx1"/>
                </a:solidFill>
              </a:rPr>
              <a:t>acceleration</a:t>
            </a:r>
            <a:endParaRPr lang="en-US" sz="1400" dirty="0">
              <a:solidFill>
                <a:schemeClr val="tx1"/>
              </a:solidFill>
            </a:endParaRPr>
          </a:p>
          <a:p>
            <a:pPr marL="176400" indent="-176400">
              <a:buFontTx/>
              <a:buChar char="•"/>
            </a:pPr>
            <a:r>
              <a:rPr lang="en-US" sz="1400" dirty="0">
                <a:solidFill>
                  <a:schemeClr val="tx1"/>
                </a:solidFill>
              </a:rPr>
              <a:t>International collaborations with accelerator labs worldwide</a:t>
            </a:r>
          </a:p>
          <a:p>
            <a:pPr marL="176400" lvl="0" indent="-176400">
              <a:buFontTx/>
              <a:buChar char="•"/>
            </a:pPr>
            <a:endParaRPr lang="en-US" sz="1400" dirty="0">
              <a:solidFill>
                <a:schemeClr val="tx1"/>
              </a:solidFill>
            </a:endParaRPr>
          </a:p>
        </p:txBody>
      </p:sp>
      <p:sp>
        <p:nvSpPr>
          <p:cNvPr id="9" name="Rectangle à coins arrondis 8">
            <a:extLst>
              <a:ext uri="{FF2B5EF4-FFF2-40B4-BE49-F238E27FC236}">
                <a16:creationId xmlns="" xmlns:a16="http://schemas.microsoft.com/office/drawing/2014/main" id="{0C368385-5543-7F4A-B348-ECC5F34EB8C0}"/>
              </a:ext>
            </a:extLst>
          </p:cNvPr>
          <p:cNvSpPr/>
          <p:nvPr/>
        </p:nvSpPr>
        <p:spPr>
          <a:xfrm>
            <a:off x="6166845" y="906091"/>
            <a:ext cx="5906622" cy="2680604"/>
          </a:xfrm>
          <a:prstGeom prst="roundRect">
            <a:avLst>
              <a:gd name="adj" fmla="val 4838"/>
            </a:avLst>
          </a:prstGeom>
          <a:ln/>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rtlCol="0" anchor="t" anchorCtr="0"/>
          <a:lstStyle/>
          <a:p>
            <a:pPr algn="ctr">
              <a:spcAft>
                <a:spcPts val="600"/>
              </a:spcAft>
            </a:pPr>
            <a:r>
              <a:rPr lang="en-US" sz="2200" b="1" dirty="0">
                <a:solidFill>
                  <a:schemeClr val="tx1"/>
                </a:solidFill>
                <a:effectLst>
                  <a:outerShdw blurRad="38100" dist="38100" dir="2700000" algn="tl">
                    <a:srgbClr val="000000">
                      <a:alpha val="43137"/>
                    </a:srgbClr>
                  </a:outerShdw>
                </a:effectLst>
              </a:rPr>
              <a:t>WEAKNESSES</a:t>
            </a:r>
          </a:p>
          <a:p>
            <a:pPr marL="176400" lvl="0" indent="-176400">
              <a:buFontTx/>
              <a:buChar char="•"/>
            </a:pPr>
            <a:r>
              <a:rPr lang="en-US" sz="1400" dirty="0" smtClean="0">
                <a:solidFill>
                  <a:schemeClr val="tx1"/>
                </a:solidFill>
              </a:rPr>
              <a:t>Human resources decrease </a:t>
            </a:r>
            <a:r>
              <a:rPr lang="en-US" sz="1400" dirty="0">
                <a:solidFill>
                  <a:schemeClr val="tx1"/>
                </a:solidFill>
              </a:rPr>
              <a:t>since </a:t>
            </a:r>
            <a:r>
              <a:rPr lang="en-US" sz="1400" dirty="0" smtClean="0">
                <a:solidFill>
                  <a:schemeClr val="tx1"/>
                </a:solidFill>
              </a:rPr>
              <a:t>several </a:t>
            </a:r>
            <a:r>
              <a:rPr lang="en-US" sz="1400" dirty="0">
                <a:solidFill>
                  <a:schemeClr val="tx1"/>
                </a:solidFill>
              </a:rPr>
              <a:t>years despite numerous </a:t>
            </a:r>
            <a:r>
              <a:rPr lang="en-US" sz="1400" dirty="0" smtClean="0">
                <a:solidFill>
                  <a:schemeClr val="tx1"/>
                </a:solidFill>
              </a:rPr>
              <a:t>solicitations </a:t>
            </a:r>
            <a:r>
              <a:rPr lang="en-US" sz="1400" dirty="0">
                <a:solidFill>
                  <a:schemeClr val="tx1"/>
                </a:solidFill>
              </a:rPr>
              <a:t>to contribute to many projects</a:t>
            </a:r>
            <a:r>
              <a:rPr lang="en-US" sz="1400" dirty="0" smtClean="0">
                <a:solidFill>
                  <a:schemeClr val="tx1"/>
                </a:solidFill>
              </a:rPr>
              <a:t>.</a:t>
            </a:r>
          </a:p>
          <a:p>
            <a:pPr marL="176400" lvl="0" indent="-176400">
              <a:buFontTx/>
              <a:buChar char="•"/>
            </a:pPr>
            <a:r>
              <a:rPr lang="en-US" sz="1400" dirty="0" smtClean="0">
                <a:solidFill>
                  <a:schemeClr val="tx1"/>
                </a:solidFill>
              </a:rPr>
              <a:t>Scientific </a:t>
            </a:r>
            <a:r>
              <a:rPr lang="en-US" sz="1400" dirty="0">
                <a:solidFill>
                  <a:schemeClr val="tx1"/>
                </a:solidFill>
              </a:rPr>
              <a:t>contributions to accelerator physics and technology not enough </a:t>
            </a:r>
            <a:r>
              <a:rPr lang="en-US" sz="1400" dirty="0" smtClean="0">
                <a:solidFill>
                  <a:schemeClr val="tx1"/>
                </a:solidFill>
              </a:rPr>
              <a:t>disseminated </a:t>
            </a:r>
            <a:r>
              <a:rPr lang="en-US" sz="1400" dirty="0">
                <a:solidFill>
                  <a:schemeClr val="tx1"/>
                </a:solidFill>
              </a:rPr>
              <a:t>(low publication rate mainly due to lack of time)</a:t>
            </a:r>
          </a:p>
          <a:p>
            <a:pPr marL="176400" lvl="0" indent="-176400">
              <a:buFontTx/>
              <a:buChar char="•"/>
            </a:pPr>
            <a:r>
              <a:rPr lang="en-US" sz="1400" dirty="0" smtClean="0">
                <a:solidFill>
                  <a:schemeClr val="tx1"/>
                </a:solidFill>
              </a:rPr>
              <a:t>Important </a:t>
            </a:r>
            <a:r>
              <a:rPr lang="en-US" sz="1400" dirty="0">
                <a:solidFill>
                  <a:schemeClr val="tx1"/>
                </a:solidFill>
              </a:rPr>
              <a:t>turn-over in human </a:t>
            </a:r>
            <a:r>
              <a:rPr lang="en-US" sz="1400" dirty="0" smtClean="0">
                <a:solidFill>
                  <a:schemeClr val="tx1"/>
                </a:solidFill>
              </a:rPr>
              <a:t>resources </a:t>
            </a:r>
            <a:r>
              <a:rPr lang="en-US" sz="1400" dirty="0">
                <a:solidFill>
                  <a:schemeClr val="tx1"/>
                </a:solidFill>
              </a:rPr>
              <a:t>in specific area (C&amp;C, facility operators) </a:t>
            </a:r>
            <a:endParaRPr lang="en-US" sz="1400" dirty="0" smtClean="0">
              <a:solidFill>
                <a:schemeClr val="tx1"/>
              </a:solidFill>
            </a:endParaRPr>
          </a:p>
          <a:p>
            <a:pPr marL="176400" lvl="0" indent="-176400">
              <a:buFontTx/>
              <a:buChar char="•"/>
            </a:pPr>
            <a:r>
              <a:rPr lang="en-US" sz="1400" dirty="0" smtClean="0">
                <a:solidFill>
                  <a:schemeClr val="tx1"/>
                </a:solidFill>
              </a:rPr>
              <a:t>Lack </a:t>
            </a:r>
            <a:r>
              <a:rPr lang="en-US" sz="1400" dirty="0">
                <a:solidFill>
                  <a:schemeClr val="tx1"/>
                </a:solidFill>
              </a:rPr>
              <a:t>of resources (available </a:t>
            </a:r>
            <a:r>
              <a:rPr lang="en-US" sz="1400" dirty="0" smtClean="0">
                <a:solidFill>
                  <a:schemeClr val="tx1"/>
                </a:solidFill>
              </a:rPr>
              <a:t>manpower </a:t>
            </a:r>
            <a:r>
              <a:rPr lang="en-US" sz="1400" dirty="0">
                <a:solidFill>
                  <a:schemeClr val="tx1"/>
                </a:solidFill>
              </a:rPr>
              <a:t>and funding) for technology development.  Resources are mostly involved in </a:t>
            </a:r>
            <a:r>
              <a:rPr lang="en-US" sz="1400" dirty="0" smtClean="0">
                <a:solidFill>
                  <a:schemeClr val="tx1"/>
                </a:solidFill>
              </a:rPr>
              <a:t>projects</a:t>
            </a:r>
            <a:endParaRPr lang="en-US" sz="1400" dirty="0">
              <a:solidFill>
                <a:schemeClr val="tx1"/>
              </a:solidFill>
            </a:endParaRPr>
          </a:p>
          <a:p>
            <a:pPr marL="176400" lvl="0" indent="-176400">
              <a:buFontTx/>
              <a:buChar char="•"/>
            </a:pPr>
            <a:r>
              <a:rPr lang="en-US" sz="1400" dirty="0">
                <a:solidFill>
                  <a:schemeClr val="tx1"/>
                </a:solidFill>
              </a:rPr>
              <a:t>Non balanced staff, with </a:t>
            </a:r>
            <a:r>
              <a:rPr lang="en-US" sz="1400" dirty="0" smtClean="0">
                <a:solidFill>
                  <a:schemeClr val="tx1"/>
                </a:solidFill>
              </a:rPr>
              <a:t>more </a:t>
            </a:r>
            <a:r>
              <a:rPr lang="en-US" sz="1400" dirty="0">
                <a:solidFill>
                  <a:schemeClr val="tx1"/>
                </a:solidFill>
              </a:rPr>
              <a:t>engineers than technicians</a:t>
            </a:r>
          </a:p>
          <a:p>
            <a:pPr marL="176400" lvl="0" indent="-176400">
              <a:buFontTx/>
              <a:buChar char="•"/>
            </a:pPr>
            <a:r>
              <a:rPr lang="en-US" sz="1400" dirty="0">
                <a:solidFill>
                  <a:schemeClr val="tx1"/>
                </a:solidFill>
              </a:rPr>
              <a:t>Difficulties to sustain some </a:t>
            </a:r>
            <a:r>
              <a:rPr lang="en-US" sz="1400" dirty="0" smtClean="0">
                <a:solidFill>
                  <a:schemeClr val="tx1"/>
                </a:solidFill>
              </a:rPr>
              <a:t>technological platform</a:t>
            </a:r>
            <a:endParaRPr lang="en-US" sz="1400" dirty="0">
              <a:solidFill>
                <a:schemeClr val="tx1"/>
              </a:solidFill>
            </a:endParaRPr>
          </a:p>
        </p:txBody>
      </p:sp>
      <p:sp>
        <p:nvSpPr>
          <p:cNvPr id="10" name="Rectangle à coins arrondis 9">
            <a:extLst>
              <a:ext uri="{FF2B5EF4-FFF2-40B4-BE49-F238E27FC236}">
                <a16:creationId xmlns="" xmlns:a16="http://schemas.microsoft.com/office/drawing/2014/main" id="{5A8949DB-8C93-C247-BB28-74175749D362}"/>
              </a:ext>
            </a:extLst>
          </p:cNvPr>
          <p:cNvSpPr/>
          <p:nvPr/>
        </p:nvSpPr>
        <p:spPr>
          <a:xfrm>
            <a:off x="119740" y="3721169"/>
            <a:ext cx="5900058" cy="2874940"/>
          </a:xfrm>
          <a:prstGeom prst="roundRect">
            <a:avLst>
              <a:gd name="adj" fmla="val 5595"/>
            </a:avLst>
          </a:prstGeom>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rtlCol="0" anchor="t" anchorCtr="0"/>
          <a:lstStyle/>
          <a:p>
            <a:pPr algn="ctr">
              <a:spcAft>
                <a:spcPts val="600"/>
              </a:spcAft>
            </a:pPr>
            <a:r>
              <a:rPr lang="en-US" sz="2200" b="1" dirty="0">
                <a:solidFill>
                  <a:schemeClr val="tx1"/>
                </a:solidFill>
                <a:effectLst>
                  <a:outerShdw blurRad="38100" dist="38100" dir="2700000" algn="tl">
                    <a:srgbClr val="000000">
                      <a:alpha val="43137"/>
                    </a:srgbClr>
                  </a:outerShdw>
                </a:effectLst>
              </a:rPr>
              <a:t>OPPORTUNITIES</a:t>
            </a:r>
            <a:endParaRPr lang="en-US" sz="2200" dirty="0">
              <a:solidFill>
                <a:srgbClr val="000000"/>
              </a:solidFill>
              <a:effectLst>
                <a:outerShdw blurRad="38100" dist="38100" dir="2700000" algn="tl">
                  <a:srgbClr val="000000">
                    <a:alpha val="43137"/>
                  </a:srgbClr>
                </a:outerShdw>
              </a:effectLst>
            </a:endParaRPr>
          </a:p>
          <a:p>
            <a:pPr marL="176400" indent="-176400">
              <a:buFontTx/>
              <a:buChar char="•"/>
            </a:pPr>
            <a:r>
              <a:rPr lang="en-US" sz="1400" dirty="0" smtClean="0">
                <a:solidFill>
                  <a:schemeClr val="tx1"/>
                </a:solidFill>
              </a:rPr>
              <a:t>Several </a:t>
            </a:r>
            <a:r>
              <a:rPr lang="en-US" sz="1400" dirty="0">
                <a:solidFill>
                  <a:schemeClr val="tx1"/>
                </a:solidFill>
              </a:rPr>
              <a:t>promising new large international collaborations (DUNE, EIC, ILC) but also strong collaborations on important </a:t>
            </a:r>
            <a:r>
              <a:rPr lang="en-US" sz="1400" dirty="0" smtClean="0">
                <a:solidFill>
                  <a:schemeClr val="tx1"/>
                </a:solidFill>
              </a:rPr>
              <a:t>research programs are set</a:t>
            </a:r>
          </a:p>
          <a:p>
            <a:pPr marL="176400" indent="-176400">
              <a:buFontTx/>
              <a:buChar char="•"/>
            </a:pPr>
            <a:r>
              <a:rPr lang="en-US" sz="1400" dirty="0" smtClean="0">
                <a:solidFill>
                  <a:schemeClr val="tx1"/>
                </a:solidFill>
              </a:rPr>
              <a:t>Joining with </a:t>
            </a:r>
            <a:r>
              <a:rPr lang="en-US" sz="1400" dirty="0" err="1" smtClean="0">
                <a:solidFill>
                  <a:schemeClr val="tx1"/>
                </a:solidFill>
              </a:rPr>
              <a:t>laserix</a:t>
            </a:r>
            <a:r>
              <a:rPr lang="en-US" sz="1400" dirty="0" smtClean="0">
                <a:solidFill>
                  <a:schemeClr val="tx1"/>
                </a:solidFill>
              </a:rPr>
              <a:t> team to develop laser plasma acceleration research</a:t>
            </a:r>
          </a:p>
          <a:p>
            <a:pPr marL="176400" indent="-176400">
              <a:buFontTx/>
              <a:buChar char="•"/>
            </a:pPr>
            <a:r>
              <a:rPr lang="en-US" sz="1400" dirty="0" smtClean="0">
                <a:solidFill>
                  <a:schemeClr val="tx1"/>
                </a:solidFill>
              </a:rPr>
              <a:t>A </a:t>
            </a:r>
            <a:r>
              <a:rPr lang="en-US" sz="1400" dirty="0">
                <a:solidFill>
                  <a:schemeClr val="tx1"/>
                </a:solidFill>
              </a:rPr>
              <a:t>important activity on accelerator development for local use. This is based on existing platforms (ALTO, </a:t>
            </a:r>
            <a:r>
              <a:rPr lang="en-US" sz="1400" dirty="0" smtClean="0">
                <a:solidFill>
                  <a:schemeClr val="tx1"/>
                </a:solidFill>
              </a:rPr>
              <a:t>ANDROMEDE, PHIL) </a:t>
            </a:r>
            <a:r>
              <a:rPr lang="en-US" sz="1400" dirty="0">
                <a:solidFill>
                  <a:schemeClr val="tx1"/>
                </a:solidFill>
              </a:rPr>
              <a:t>but also on facilities under construction </a:t>
            </a:r>
            <a:r>
              <a:rPr lang="en-US" sz="1400" dirty="0" smtClean="0">
                <a:solidFill>
                  <a:schemeClr val="tx1"/>
                </a:solidFill>
              </a:rPr>
              <a:t>(</a:t>
            </a:r>
            <a:r>
              <a:rPr lang="en-US" sz="1400" dirty="0" err="1" smtClean="0">
                <a:solidFill>
                  <a:schemeClr val="tx1"/>
                </a:solidFill>
              </a:rPr>
              <a:t>THomX</a:t>
            </a:r>
            <a:r>
              <a:rPr lang="en-US" sz="1400" dirty="0" smtClean="0">
                <a:solidFill>
                  <a:schemeClr val="tx1"/>
                </a:solidFill>
              </a:rPr>
              <a:t>, PRAE</a:t>
            </a:r>
            <a:r>
              <a:rPr lang="en-US" sz="1400" dirty="0">
                <a:solidFill>
                  <a:schemeClr val="tx1"/>
                </a:solidFill>
              </a:rPr>
              <a:t>) or projects (PERLE</a:t>
            </a:r>
            <a:r>
              <a:rPr lang="en-US" sz="1400" dirty="0" smtClean="0">
                <a:solidFill>
                  <a:schemeClr val="tx1"/>
                </a:solidFill>
              </a:rPr>
              <a:t>)</a:t>
            </a:r>
            <a:endParaRPr lang="en-US" sz="1400" dirty="0">
              <a:solidFill>
                <a:schemeClr val="tx1"/>
              </a:solidFill>
            </a:endParaRPr>
          </a:p>
          <a:p>
            <a:pPr marL="176400" indent="-176400">
              <a:buFontTx/>
              <a:buChar char="•"/>
            </a:pPr>
            <a:r>
              <a:rPr lang="en-US" sz="1400" dirty="0">
                <a:solidFill>
                  <a:schemeClr val="tx1"/>
                </a:solidFill>
              </a:rPr>
              <a:t>M</a:t>
            </a:r>
            <a:r>
              <a:rPr lang="en-US" sz="1400" dirty="0" smtClean="0">
                <a:solidFill>
                  <a:schemeClr val="tx1"/>
                </a:solidFill>
              </a:rPr>
              <a:t>erging </a:t>
            </a:r>
            <a:r>
              <a:rPr lang="en-US" sz="1400" dirty="0">
                <a:solidFill>
                  <a:schemeClr val="tx1"/>
                </a:solidFill>
              </a:rPr>
              <a:t>the five Orsay Valley </a:t>
            </a:r>
            <a:r>
              <a:rPr lang="en-US" sz="1400" dirty="0" smtClean="0">
                <a:solidFill>
                  <a:schemeClr val="tx1"/>
                </a:solidFill>
              </a:rPr>
              <a:t>laboratories is a fantastic opportunity to reach higher </a:t>
            </a:r>
            <a:r>
              <a:rPr lang="en-US" sz="1400" dirty="0">
                <a:solidFill>
                  <a:schemeClr val="tx1"/>
                </a:solidFill>
              </a:rPr>
              <a:t>efficiency </a:t>
            </a:r>
            <a:r>
              <a:rPr lang="en-US" sz="1400" dirty="0" smtClean="0">
                <a:solidFill>
                  <a:schemeClr val="tx1"/>
                </a:solidFill>
              </a:rPr>
              <a:t>(team fragmentation reduction), to avoid being under critical mass in some areas, to increase our capacity to take large commitments in international projects, and finally to have an overall </a:t>
            </a:r>
            <a:r>
              <a:rPr lang="en-US" sz="1400" dirty="0">
                <a:solidFill>
                  <a:schemeClr val="tx1"/>
                </a:solidFill>
              </a:rPr>
              <a:t>increase of </a:t>
            </a:r>
            <a:r>
              <a:rPr lang="en-US" sz="1400" dirty="0" smtClean="0">
                <a:solidFill>
                  <a:schemeClr val="tx1"/>
                </a:solidFill>
              </a:rPr>
              <a:t>expertise </a:t>
            </a:r>
            <a:r>
              <a:rPr lang="en-US" sz="1400" dirty="0">
                <a:solidFill>
                  <a:schemeClr val="tx1"/>
                </a:solidFill>
              </a:rPr>
              <a:t>and </a:t>
            </a:r>
            <a:r>
              <a:rPr lang="en-US" sz="1400" dirty="0" smtClean="0">
                <a:solidFill>
                  <a:schemeClr val="tx1"/>
                </a:solidFill>
              </a:rPr>
              <a:t>skills by reinforcing </a:t>
            </a:r>
            <a:r>
              <a:rPr lang="en-US" sz="1400" dirty="0" err="1" smtClean="0">
                <a:solidFill>
                  <a:schemeClr val="tx1"/>
                </a:solidFill>
              </a:rPr>
              <a:t>attractivity</a:t>
            </a:r>
            <a:r>
              <a:rPr lang="en-US" sz="1400" dirty="0" smtClean="0">
                <a:solidFill>
                  <a:schemeClr val="tx1"/>
                </a:solidFill>
              </a:rPr>
              <a:t>.</a:t>
            </a:r>
            <a:endParaRPr lang="en-US" sz="1400" dirty="0">
              <a:solidFill>
                <a:schemeClr val="tx1"/>
              </a:solidFill>
            </a:endParaRPr>
          </a:p>
        </p:txBody>
      </p:sp>
      <p:sp>
        <p:nvSpPr>
          <p:cNvPr id="11" name="Rectangle à coins arrondis 10">
            <a:extLst>
              <a:ext uri="{FF2B5EF4-FFF2-40B4-BE49-F238E27FC236}">
                <a16:creationId xmlns="" xmlns:a16="http://schemas.microsoft.com/office/drawing/2014/main" id="{900A8684-30B1-C244-97C2-DA5625E62242}"/>
              </a:ext>
            </a:extLst>
          </p:cNvPr>
          <p:cNvSpPr/>
          <p:nvPr/>
        </p:nvSpPr>
        <p:spPr>
          <a:xfrm>
            <a:off x="6166845" y="3721169"/>
            <a:ext cx="5906621" cy="2874940"/>
          </a:xfrm>
          <a:prstGeom prst="roundRect">
            <a:avLst>
              <a:gd name="adj" fmla="val 5595"/>
            </a:avLst>
          </a:prstGeom>
          <a:ln/>
          <a:scene3d>
            <a:camera prst="orthographicFront"/>
            <a:lightRig rig="threePt" dir="t"/>
          </a:scene3d>
          <a:sp3d>
            <a:bevelT w="165100" prst="coolSlant"/>
          </a:sp3d>
        </p:spPr>
        <p:style>
          <a:lnRef idx="1">
            <a:schemeClr val="accent6"/>
          </a:lnRef>
          <a:fillRef idx="3">
            <a:schemeClr val="accent6"/>
          </a:fillRef>
          <a:effectRef idx="2">
            <a:schemeClr val="accent6"/>
          </a:effectRef>
          <a:fontRef idx="minor">
            <a:schemeClr val="lt1"/>
          </a:fontRef>
        </p:style>
        <p:txBody>
          <a:bodyPr rtlCol="0" anchor="t" anchorCtr="0"/>
          <a:lstStyle/>
          <a:p>
            <a:pPr marL="176400" indent="-176400" algn="ctr">
              <a:spcAft>
                <a:spcPts val="600"/>
              </a:spcAft>
            </a:pPr>
            <a:r>
              <a:rPr lang="en-US" sz="2200" b="1" dirty="0">
                <a:solidFill>
                  <a:schemeClr val="tx1"/>
                </a:solidFill>
                <a:effectLst>
                  <a:outerShdw blurRad="38100" dist="38100" dir="2700000" algn="tl">
                    <a:srgbClr val="000000">
                      <a:alpha val="43137"/>
                    </a:srgbClr>
                  </a:outerShdw>
                </a:effectLst>
              </a:rPr>
              <a:t>THREATS</a:t>
            </a:r>
            <a:endParaRPr lang="en-US" sz="2200" dirty="0">
              <a:solidFill>
                <a:schemeClr val="tx1"/>
              </a:solidFill>
              <a:effectLst>
                <a:outerShdw blurRad="38100" dist="38100" dir="2700000" algn="tl">
                  <a:srgbClr val="000000">
                    <a:alpha val="43137"/>
                  </a:srgbClr>
                </a:outerShdw>
              </a:effectLst>
            </a:endParaRPr>
          </a:p>
          <a:p>
            <a:pPr marL="176400" indent="-176400">
              <a:buFontTx/>
              <a:buChar char="•"/>
            </a:pPr>
            <a:r>
              <a:rPr lang="en-US" sz="1400" dirty="0" smtClean="0">
                <a:solidFill>
                  <a:schemeClr val="tx1"/>
                </a:solidFill>
              </a:rPr>
              <a:t>Several </a:t>
            </a:r>
            <a:r>
              <a:rPr lang="en-US" sz="1400" dirty="0">
                <a:solidFill>
                  <a:schemeClr val="tx1"/>
                </a:solidFill>
              </a:rPr>
              <a:t>high level expertise relies on </a:t>
            </a:r>
            <a:r>
              <a:rPr lang="en-US" sz="1400" dirty="0" smtClean="0">
                <a:solidFill>
                  <a:schemeClr val="tx1"/>
                </a:solidFill>
              </a:rPr>
              <a:t>few persons (magnetism, </a:t>
            </a:r>
            <a:r>
              <a:rPr lang="en-US" sz="1400" dirty="0">
                <a:solidFill>
                  <a:schemeClr val="tx1"/>
                </a:solidFill>
              </a:rPr>
              <a:t>RF power source, …) which is a very fragile and risky situation </a:t>
            </a:r>
          </a:p>
          <a:p>
            <a:pPr marL="176400" indent="-176400">
              <a:buFontTx/>
              <a:buChar char="•"/>
            </a:pPr>
            <a:r>
              <a:rPr lang="en-US" sz="1400" dirty="0" smtClean="0">
                <a:solidFill>
                  <a:schemeClr val="tx1"/>
                </a:solidFill>
              </a:rPr>
              <a:t>Difficulties </a:t>
            </a:r>
            <a:r>
              <a:rPr lang="en-US" sz="1400" dirty="0">
                <a:solidFill>
                  <a:schemeClr val="tx1"/>
                </a:solidFill>
              </a:rPr>
              <a:t>to hire skilled people, specially at technicians or engineer assistant levels (due to the high living costs in Paris area, the low wages compared to </a:t>
            </a:r>
            <a:r>
              <a:rPr lang="en-US" sz="1400" dirty="0" smtClean="0">
                <a:solidFill>
                  <a:schemeClr val="tx1"/>
                </a:solidFill>
              </a:rPr>
              <a:t>industry)</a:t>
            </a:r>
            <a:endParaRPr lang="en-US" sz="1400" dirty="0">
              <a:solidFill>
                <a:schemeClr val="tx1"/>
              </a:solidFill>
            </a:endParaRPr>
          </a:p>
          <a:p>
            <a:pPr marL="176400" indent="-176400">
              <a:buFontTx/>
              <a:buChar char="•"/>
            </a:pPr>
            <a:r>
              <a:rPr lang="en-US" sz="1400" dirty="0" smtClean="0">
                <a:solidFill>
                  <a:schemeClr val="tx1"/>
                </a:solidFill>
              </a:rPr>
              <a:t>Temptation </a:t>
            </a:r>
            <a:r>
              <a:rPr lang="en-US" sz="1400" dirty="0">
                <a:solidFill>
                  <a:schemeClr val="tx1"/>
                </a:solidFill>
              </a:rPr>
              <a:t>to put the main effort on construction projects and allocating less </a:t>
            </a:r>
            <a:r>
              <a:rPr lang="en-US" sz="1400" dirty="0" smtClean="0">
                <a:solidFill>
                  <a:schemeClr val="tx1"/>
                </a:solidFill>
              </a:rPr>
              <a:t>resources </a:t>
            </a:r>
            <a:r>
              <a:rPr lang="en-US" sz="1400" dirty="0">
                <a:solidFill>
                  <a:schemeClr val="tx1"/>
                </a:solidFill>
              </a:rPr>
              <a:t>to R&amp;D programs: this is an important threat for the long term, as it may result in the decrease of expertise or a difficulty to stay at the forefront of the science and technology in particle accelerators</a:t>
            </a:r>
          </a:p>
          <a:p>
            <a:endParaRPr lang="en-US" sz="1200" dirty="0"/>
          </a:p>
        </p:txBody>
      </p:sp>
      <p:sp>
        <p:nvSpPr>
          <p:cNvPr id="12" name="Espace réservé de la date 4"/>
          <p:cNvSpPr>
            <a:spLocks noGrp="1"/>
          </p:cNvSpPr>
          <p:nvPr>
            <p:ph type="dt" sz="half" idx="10"/>
          </p:nvPr>
        </p:nvSpPr>
        <p:spPr>
          <a:xfrm>
            <a:off x="0" y="6492873"/>
            <a:ext cx="2743200" cy="365125"/>
          </a:xfrm>
        </p:spPr>
        <p:txBody>
          <a:bodyPr/>
          <a:lstStyle/>
          <a:p>
            <a:r>
              <a:rPr lang="fr-FR" dirty="0" smtClean="0"/>
              <a:t>15/01/2019</a:t>
            </a:r>
            <a:endParaRPr lang="fr-FR" dirty="0"/>
          </a:p>
        </p:txBody>
      </p:sp>
      <p:sp>
        <p:nvSpPr>
          <p:cNvPr id="13"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4"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41</a:t>
            </a:fld>
            <a:r>
              <a:rPr lang="fr-FR" dirty="0" smtClean="0"/>
              <a:t> -</a:t>
            </a:r>
            <a:endParaRPr lang="fr-FR" dirty="0"/>
          </a:p>
        </p:txBody>
      </p:sp>
    </p:spTree>
    <p:extLst>
      <p:ext uri="{BB962C8B-B14F-4D97-AF65-F5344CB8AC3E}">
        <p14:creationId xmlns:p14="http://schemas.microsoft.com/office/powerpoint/2010/main" val="530372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94197"/>
            <a:ext cx="10515600" cy="600075"/>
          </a:xfrm>
        </p:spPr>
        <p:txBody>
          <a:bodyPr>
            <a:normAutofit fontScale="90000"/>
          </a:bodyPr>
          <a:lstStyle/>
          <a:p>
            <a:pPr algn="ctr"/>
            <a:r>
              <a:rPr lang="fr-FR" dirty="0" err="1" smtClean="0"/>
              <a:t>Teaching</a:t>
            </a:r>
            <a:r>
              <a:rPr lang="fr-FR" dirty="0" smtClean="0"/>
              <a:t> </a:t>
            </a:r>
            <a:r>
              <a:rPr lang="fr-FR" dirty="0" err="1" smtClean="0"/>
              <a:t>activities</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5</a:t>
            </a:fld>
            <a:r>
              <a:rPr lang="fr-FR" dirty="0" smtClean="0"/>
              <a:t> -</a:t>
            </a:r>
            <a:endParaRPr lang="fr-FR" dirty="0"/>
          </a:p>
        </p:txBody>
      </p:sp>
      <p:sp>
        <p:nvSpPr>
          <p:cNvPr id="7" name="Text Box 6">
            <a:extLst>
              <a:ext uri="{FF2B5EF4-FFF2-40B4-BE49-F238E27FC236}">
                <a16:creationId xmlns="" xmlns:a16="http://schemas.microsoft.com/office/drawing/2014/main" id="{1544D1B5-8A2D-FF4F-B60C-38C89B7F8D14}"/>
              </a:ext>
            </a:extLst>
          </p:cNvPr>
          <p:cNvSpPr txBox="1">
            <a:spLocks noChangeArrowheads="1"/>
          </p:cNvSpPr>
          <p:nvPr/>
        </p:nvSpPr>
        <p:spPr bwMode="auto">
          <a:xfrm>
            <a:off x="34925" y="981075"/>
            <a:ext cx="1180203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1450" lvl="1" eaLnBrk="1" hangingPunct="1">
              <a:spcAft>
                <a:spcPct val="30000"/>
              </a:spcAft>
              <a:buClr>
                <a:srgbClr val="FF0000"/>
              </a:buClr>
              <a:buSzPct val="120000"/>
            </a:pPr>
            <a:r>
              <a:rPr lang="en-US" altLang="fr-FR" sz="2400" b="1" dirty="0" smtClean="0">
                <a:solidFill>
                  <a:srgbClr val="7030A0"/>
                </a:solidFill>
                <a:latin typeface="Calibri" pitchFamily="34" charset="0"/>
              </a:rPr>
              <a:t>Both researchers and Engineers </a:t>
            </a:r>
            <a:r>
              <a:rPr lang="en-US" altLang="fr-FR" sz="2400" b="1" dirty="0" smtClean="0">
                <a:latin typeface="Calibri" pitchFamily="34" charset="0"/>
              </a:rPr>
              <a:t>are contributing </a:t>
            </a:r>
            <a:r>
              <a:rPr lang="en-US" altLang="fr-FR" sz="2400" b="1" dirty="0" smtClean="0">
                <a:solidFill>
                  <a:srgbClr val="0000FF"/>
                </a:solidFill>
                <a:latin typeface="Calibri" pitchFamily="34" charset="0"/>
              </a:rPr>
              <a:t>to numerous teaching activities</a:t>
            </a:r>
            <a:r>
              <a:rPr lang="en-US" altLang="fr-FR" sz="2400" b="1" dirty="0" smtClean="0">
                <a:solidFill>
                  <a:srgbClr val="7030A0"/>
                </a:solidFill>
                <a:latin typeface="Calibri" pitchFamily="34" charset="0"/>
              </a:rPr>
              <a:t>, </a:t>
            </a:r>
            <a:r>
              <a:rPr lang="en-US" altLang="fr-FR" sz="2400" b="1" dirty="0" smtClean="0">
                <a:latin typeface="Calibri" pitchFamily="34" charset="0"/>
              </a:rPr>
              <a:t>at different level. For instance (non exhaustive):</a:t>
            </a:r>
            <a:endParaRPr lang="en-US" altLang="fr-FR" sz="2000" b="1" dirty="0">
              <a:latin typeface="Calibri" pitchFamily="34" charset="0"/>
            </a:endParaRPr>
          </a:p>
          <a:p>
            <a:pPr marL="171450" lvl="1" eaLnBrk="1" hangingPunct="1">
              <a:spcAft>
                <a:spcPct val="30000"/>
              </a:spcAft>
              <a:buClr>
                <a:srgbClr val="FF0000"/>
              </a:buClr>
              <a:buSzPct val="120000"/>
              <a:buFont typeface="Arial" charset="0"/>
              <a:buChar char="•"/>
            </a:pPr>
            <a:r>
              <a:rPr lang="en-US" altLang="fr-FR" sz="2000" b="1" dirty="0" smtClean="0">
                <a:latin typeface="Calibri" pitchFamily="34" charset="0"/>
              </a:rPr>
              <a:t> Several accelerator courses </a:t>
            </a:r>
            <a:r>
              <a:rPr lang="en-US" altLang="fr-FR" sz="2000" b="1" dirty="0">
                <a:latin typeface="Calibri" pitchFamily="34" charset="0"/>
              </a:rPr>
              <a:t>at </a:t>
            </a:r>
            <a:r>
              <a:rPr lang="en-US" altLang="fr-FR" sz="2000" b="1" dirty="0">
                <a:solidFill>
                  <a:srgbClr val="0000FF"/>
                </a:solidFill>
                <a:latin typeface="Calibri" pitchFamily="34" charset="0"/>
              </a:rPr>
              <a:t>M2 level </a:t>
            </a:r>
            <a:r>
              <a:rPr lang="en-US" altLang="fr-FR" sz="2000" b="1" dirty="0">
                <a:latin typeface="Calibri" pitchFamily="34" charset="0"/>
              </a:rPr>
              <a:t>(M2 Grand </a:t>
            </a:r>
            <a:r>
              <a:rPr lang="en-US" altLang="fr-FR" sz="2000" b="1" dirty="0" smtClean="0">
                <a:latin typeface="Calibri" pitchFamily="34" charset="0"/>
              </a:rPr>
              <a:t>instruments, NPAC)</a:t>
            </a:r>
            <a:endParaRPr lang="en-US" altLang="fr-FR" sz="2000" b="1" dirty="0">
              <a:latin typeface="Calibri" pitchFamily="34" charset="0"/>
            </a:endParaRPr>
          </a:p>
          <a:p>
            <a:pPr marL="171450" lvl="1" eaLnBrk="1" hangingPunct="1">
              <a:spcAft>
                <a:spcPct val="30000"/>
              </a:spcAft>
              <a:buClr>
                <a:srgbClr val="FF0000"/>
              </a:buClr>
              <a:buSzPct val="120000"/>
              <a:buFont typeface="Arial" charset="0"/>
              <a:buChar char="•"/>
            </a:pPr>
            <a:r>
              <a:rPr lang="en-US" altLang="fr-FR" sz="2000" b="1" dirty="0" smtClean="0">
                <a:latin typeface="Calibri" pitchFamily="34" charset="0"/>
              </a:rPr>
              <a:t> Several accelerator courses </a:t>
            </a:r>
            <a:r>
              <a:rPr lang="en-US" altLang="fr-FR" sz="2000" b="1" dirty="0">
                <a:latin typeface="Calibri" pitchFamily="34" charset="0"/>
              </a:rPr>
              <a:t>at </a:t>
            </a:r>
            <a:r>
              <a:rPr lang="en-US" altLang="fr-FR" sz="2000" b="1" dirty="0">
                <a:solidFill>
                  <a:srgbClr val="0000FF"/>
                </a:solidFill>
                <a:latin typeface="Calibri" pitchFamily="34" charset="0"/>
              </a:rPr>
              <a:t>PhD school level </a:t>
            </a:r>
            <a:r>
              <a:rPr lang="en-US" altLang="fr-FR" sz="2000" b="1" dirty="0">
                <a:latin typeface="Calibri" pitchFamily="34" charset="0"/>
              </a:rPr>
              <a:t>(ED PHENIICS)</a:t>
            </a:r>
          </a:p>
          <a:p>
            <a:pPr marL="171450" lvl="1" eaLnBrk="1" hangingPunct="1">
              <a:spcAft>
                <a:spcPct val="30000"/>
              </a:spcAft>
              <a:buClr>
                <a:srgbClr val="FF0000"/>
              </a:buClr>
              <a:buSzPct val="120000"/>
              <a:buFont typeface="Arial" charset="0"/>
              <a:buChar char="•"/>
            </a:pPr>
            <a:r>
              <a:rPr lang="en-US" altLang="fr-FR" sz="2000" b="1" dirty="0" smtClean="0">
                <a:latin typeface="Calibri" pitchFamily="34" charset="0"/>
              </a:rPr>
              <a:t> Several contributions to courses </a:t>
            </a:r>
            <a:r>
              <a:rPr lang="en-US" altLang="fr-FR" sz="2000" b="1" dirty="0">
                <a:latin typeface="Calibri" pitchFamily="34" charset="0"/>
              </a:rPr>
              <a:t>at </a:t>
            </a:r>
            <a:r>
              <a:rPr lang="en-US" altLang="fr-FR" sz="2000" b="1" dirty="0">
                <a:solidFill>
                  <a:srgbClr val="0000FF"/>
                </a:solidFill>
                <a:latin typeface="Calibri" pitchFamily="34" charset="0"/>
              </a:rPr>
              <a:t>IN2P3 national </a:t>
            </a:r>
            <a:r>
              <a:rPr lang="en-US" altLang="fr-FR" sz="2000" b="1" dirty="0" smtClean="0">
                <a:solidFill>
                  <a:srgbClr val="0000FF"/>
                </a:solidFill>
                <a:latin typeface="Calibri" pitchFamily="34" charset="0"/>
              </a:rPr>
              <a:t>school</a:t>
            </a:r>
          </a:p>
          <a:p>
            <a:pPr marL="171450" lvl="1" eaLnBrk="1" hangingPunct="1">
              <a:spcAft>
                <a:spcPct val="30000"/>
              </a:spcAft>
              <a:buClr>
                <a:srgbClr val="FF0000"/>
              </a:buClr>
              <a:buSzPct val="120000"/>
              <a:buFont typeface="Arial" charset="0"/>
              <a:buChar char="•"/>
            </a:pPr>
            <a:r>
              <a:rPr lang="en-US" altLang="fr-FR" sz="2000" b="1" dirty="0">
                <a:solidFill>
                  <a:srgbClr val="0000FF"/>
                </a:solidFill>
                <a:latin typeface="Calibri" pitchFamily="34" charset="0"/>
              </a:rPr>
              <a:t> </a:t>
            </a:r>
            <a:r>
              <a:rPr lang="en-US" altLang="fr-FR" sz="2000" b="1" dirty="0" smtClean="0">
                <a:latin typeface="Calibri" pitchFamily="34" charset="0"/>
              </a:rPr>
              <a:t>Several courses on thermodynamics, sensor engineering, cryogenic at </a:t>
            </a:r>
            <a:r>
              <a:rPr lang="en-US" altLang="fr-FR" sz="2000" b="1" dirty="0" smtClean="0">
                <a:solidFill>
                  <a:srgbClr val="0000FF"/>
                </a:solidFill>
                <a:latin typeface="Calibri" pitchFamily="34" charset="0"/>
              </a:rPr>
              <a:t>IUT/DUT in Paris-</a:t>
            </a:r>
            <a:r>
              <a:rPr lang="en-US" altLang="fr-FR" sz="2000" b="1" dirty="0" err="1" smtClean="0">
                <a:solidFill>
                  <a:srgbClr val="0000FF"/>
                </a:solidFill>
                <a:latin typeface="Calibri" pitchFamily="34" charset="0"/>
              </a:rPr>
              <a:t>Saclay</a:t>
            </a:r>
            <a:endParaRPr lang="en-US" altLang="fr-FR" sz="2000" b="1" dirty="0">
              <a:solidFill>
                <a:srgbClr val="0000FF"/>
              </a:solidFill>
              <a:latin typeface="Calibri" pitchFamily="34" charset="0"/>
            </a:endParaRPr>
          </a:p>
          <a:p>
            <a:pPr marL="171450" lvl="1" eaLnBrk="1" hangingPunct="1">
              <a:spcAft>
                <a:spcPct val="30000"/>
              </a:spcAft>
              <a:buClr>
                <a:srgbClr val="FF0000"/>
              </a:buClr>
              <a:buSzPct val="120000"/>
              <a:buFont typeface="Arial" charset="0"/>
              <a:buChar char="•"/>
            </a:pPr>
            <a:r>
              <a:rPr lang="en-US" altLang="fr-FR" sz="2000" b="1" dirty="0" smtClean="0">
                <a:latin typeface="Calibri" pitchFamily="34" charset="0"/>
              </a:rPr>
              <a:t> Course in the European </a:t>
            </a:r>
            <a:r>
              <a:rPr lang="en-US" altLang="fr-FR" sz="2000" b="1" dirty="0" smtClean="0">
                <a:solidFill>
                  <a:srgbClr val="0000FF"/>
                </a:solidFill>
                <a:latin typeface="Calibri" pitchFamily="34" charset="0"/>
              </a:rPr>
              <a:t>Joint University Accelerator School </a:t>
            </a:r>
            <a:r>
              <a:rPr lang="en-US" altLang="fr-FR" sz="2000" b="1" dirty="0" smtClean="0">
                <a:latin typeface="Calibri" pitchFamily="34" charset="0"/>
              </a:rPr>
              <a:t>(</a:t>
            </a:r>
            <a:r>
              <a:rPr lang="en-US" altLang="fr-FR" sz="2000" b="1" dirty="0">
                <a:latin typeface="Calibri" pitchFamily="34" charset="0"/>
              </a:rPr>
              <a:t>JUAS) </a:t>
            </a:r>
            <a:endParaRPr lang="en-US" altLang="fr-FR" sz="2000" b="1" dirty="0" smtClean="0">
              <a:latin typeface="Calibri" pitchFamily="34" charset="0"/>
            </a:endParaRPr>
          </a:p>
          <a:p>
            <a:pPr marL="171450" lvl="1" eaLnBrk="1" hangingPunct="1">
              <a:spcAft>
                <a:spcPct val="30000"/>
              </a:spcAft>
              <a:buClr>
                <a:srgbClr val="FF0000"/>
              </a:buClr>
              <a:buSzPct val="120000"/>
              <a:buFont typeface="Arial" charset="0"/>
              <a:buChar char="•"/>
            </a:pPr>
            <a:r>
              <a:rPr lang="en-US" altLang="fr-FR" sz="2000" b="1" dirty="0">
                <a:latin typeface="Calibri" pitchFamily="34" charset="0"/>
              </a:rPr>
              <a:t> </a:t>
            </a:r>
            <a:r>
              <a:rPr lang="en-US" altLang="fr-FR" sz="2000" b="1" dirty="0" smtClean="0">
                <a:latin typeface="Calibri" pitchFamily="34" charset="0"/>
              </a:rPr>
              <a:t>Coordination </a:t>
            </a:r>
            <a:r>
              <a:rPr lang="en-US" altLang="fr-FR" sz="2000" b="1" dirty="0">
                <a:latin typeface="Calibri" pitchFamily="34" charset="0"/>
              </a:rPr>
              <a:t>of an </a:t>
            </a:r>
            <a:r>
              <a:rPr lang="en-US" altLang="fr-FR" sz="2000" b="1" dirty="0">
                <a:solidFill>
                  <a:srgbClr val="0000FF"/>
                </a:solidFill>
                <a:latin typeface="Calibri" pitchFamily="34" charset="0"/>
              </a:rPr>
              <a:t>online course </a:t>
            </a:r>
            <a:r>
              <a:rPr lang="en-US" altLang="fr-FR" sz="2000" b="1" dirty="0">
                <a:latin typeface="Calibri" pitchFamily="34" charset="0"/>
              </a:rPr>
              <a:t>about particle accelerator as part of the European project </a:t>
            </a:r>
            <a:r>
              <a:rPr lang="en-US" altLang="fr-FR" sz="2000" b="1" dirty="0" smtClean="0">
                <a:latin typeface="Calibri" pitchFamily="34" charset="0"/>
              </a:rPr>
              <a:t>ARIES</a:t>
            </a:r>
          </a:p>
          <a:p>
            <a:pPr marL="171450" lvl="1" eaLnBrk="1" hangingPunct="1">
              <a:spcAft>
                <a:spcPct val="30000"/>
              </a:spcAft>
              <a:buClr>
                <a:srgbClr val="FF0000"/>
              </a:buClr>
              <a:buSzPct val="120000"/>
              <a:buFont typeface="Arial" charset="0"/>
              <a:buChar char="•"/>
            </a:pPr>
            <a:r>
              <a:rPr lang="en-US" altLang="fr-FR" sz="2000" b="1" dirty="0">
                <a:latin typeface="Calibri" pitchFamily="34" charset="0"/>
              </a:rPr>
              <a:t> </a:t>
            </a:r>
            <a:r>
              <a:rPr lang="en-US" altLang="fr-FR" sz="2000" b="1" dirty="0" smtClean="0">
                <a:latin typeface="Calibri" pitchFamily="34" charset="0"/>
              </a:rPr>
              <a:t>Contribution to the </a:t>
            </a:r>
            <a:r>
              <a:rPr lang="en-US" altLang="fr-FR" sz="2000" b="1" dirty="0" smtClean="0">
                <a:solidFill>
                  <a:srgbClr val="0000FF"/>
                </a:solidFill>
                <a:latin typeface="Calibri" pitchFamily="34" charset="0"/>
              </a:rPr>
              <a:t>MOOC</a:t>
            </a:r>
            <a:r>
              <a:rPr lang="en-US" altLang="fr-FR" sz="2000" b="1" dirty="0" smtClean="0">
                <a:latin typeface="Calibri" pitchFamily="34" charset="0"/>
              </a:rPr>
              <a:t> “</a:t>
            </a:r>
            <a:r>
              <a:rPr lang="fr-FR" altLang="fr-FR" sz="2000" b="1" dirty="0" smtClean="0">
                <a:latin typeface="Calibri" pitchFamily="34" charset="0"/>
              </a:rPr>
              <a:t>Voyages </a:t>
            </a:r>
            <a:r>
              <a:rPr lang="fr-FR" altLang="fr-FR" sz="2000" b="1" dirty="0">
                <a:latin typeface="Calibri" pitchFamily="34" charset="0"/>
              </a:rPr>
              <a:t>de l'infiniment grand à l'infiniment </a:t>
            </a:r>
            <a:r>
              <a:rPr lang="fr-FR" altLang="fr-FR" sz="2000" b="1" dirty="0" smtClean="0">
                <a:latin typeface="Calibri" pitchFamily="34" charset="0"/>
              </a:rPr>
              <a:t>petit »</a:t>
            </a:r>
            <a:endParaRPr lang="en-US" altLang="fr-FR" sz="2000" b="1" dirty="0" smtClean="0">
              <a:latin typeface="Calibri" pitchFamily="34" charset="0"/>
            </a:endParaRPr>
          </a:p>
          <a:p>
            <a:pPr marL="171450" lvl="1" eaLnBrk="1" hangingPunct="1">
              <a:spcAft>
                <a:spcPct val="30000"/>
              </a:spcAft>
              <a:buClr>
                <a:srgbClr val="FF0000"/>
              </a:buClr>
              <a:buSzPct val="120000"/>
              <a:buFont typeface="Arial" charset="0"/>
              <a:buChar char="•"/>
            </a:pPr>
            <a:r>
              <a:rPr lang="en-US" altLang="fr-FR" sz="2000" b="1" dirty="0">
                <a:latin typeface="Calibri" pitchFamily="34" charset="0"/>
              </a:rPr>
              <a:t> </a:t>
            </a:r>
            <a:r>
              <a:rPr lang="en-US" altLang="fr-FR" sz="2000" b="1" dirty="0" smtClean="0">
                <a:latin typeface="Calibri" pitchFamily="34" charset="0"/>
              </a:rPr>
              <a:t>Also </a:t>
            </a:r>
            <a:r>
              <a:rPr lang="en-US" altLang="fr-FR" sz="2000" b="1" dirty="0" smtClean="0">
                <a:solidFill>
                  <a:srgbClr val="0000FF"/>
                </a:solidFill>
                <a:latin typeface="Calibri" pitchFamily="34" charset="0"/>
              </a:rPr>
              <a:t>Outreach </a:t>
            </a:r>
            <a:r>
              <a:rPr lang="en-US" altLang="fr-FR" sz="2000" b="1" dirty="0">
                <a:solidFill>
                  <a:srgbClr val="0000FF"/>
                </a:solidFill>
                <a:latin typeface="Calibri" pitchFamily="34" charset="0"/>
              </a:rPr>
              <a:t>activities </a:t>
            </a:r>
            <a:r>
              <a:rPr lang="en-US" altLang="fr-FR" sz="2000" b="1" dirty="0">
                <a:latin typeface="Calibri" pitchFamily="34" charset="0"/>
              </a:rPr>
              <a:t>(Accelerator museum Sciences ACO, conferences about accelerator to the general public, talks in high schools,…)</a:t>
            </a:r>
          </a:p>
          <a:p>
            <a:pPr lvl="1" eaLnBrk="1" hangingPunct="1">
              <a:spcAft>
                <a:spcPct val="30000"/>
              </a:spcAft>
              <a:buClr>
                <a:srgbClr val="FF0000"/>
              </a:buClr>
              <a:buSzPct val="120000"/>
              <a:buFont typeface="Arial" charset="0"/>
              <a:buChar char="•"/>
            </a:pPr>
            <a:endParaRPr lang="en-US" altLang="fr-FR" sz="2000" b="1" dirty="0">
              <a:latin typeface="Calibri" pitchFamily="34" charset="0"/>
            </a:endParaRPr>
          </a:p>
          <a:p>
            <a:pPr eaLnBrk="1" hangingPunct="1">
              <a:spcAft>
                <a:spcPct val="30000"/>
              </a:spcAft>
              <a:buClr>
                <a:srgbClr val="FF0000"/>
              </a:buClr>
              <a:buSzPct val="120000"/>
              <a:buFont typeface="Arial" charset="0"/>
              <a:buChar char="•"/>
            </a:pPr>
            <a:endParaRPr lang="en-US" altLang="fr-FR" sz="2000" b="1" dirty="0">
              <a:latin typeface="Calibri" pitchFamily="34" charset="0"/>
            </a:endParaRPr>
          </a:p>
        </p:txBody>
      </p:sp>
    </p:spTree>
    <p:extLst>
      <p:ext uri="{BB962C8B-B14F-4D97-AF65-F5344CB8AC3E}">
        <p14:creationId xmlns:p14="http://schemas.microsoft.com/office/powerpoint/2010/main" val="1565411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668" y="1303867"/>
            <a:ext cx="8652932" cy="4199466"/>
          </a:xfrm>
          <a:prstGeom prst="rect">
            <a:avLst/>
          </a:prstGeom>
          <a:solidFill>
            <a:srgbClr val="ED6C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p:cNvSpPr txBox="1">
            <a:spLocks/>
          </p:cNvSpPr>
          <p:nvPr/>
        </p:nvSpPr>
        <p:spPr>
          <a:xfrm>
            <a:off x="2065866" y="2503754"/>
            <a:ext cx="8144933" cy="16279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6600" smtClean="0">
                <a:solidFill>
                  <a:schemeClr val="bg1"/>
                </a:solidFill>
              </a:rPr>
              <a:t>Scientific achievements</a:t>
            </a:r>
            <a:br>
              <a:rPr lang="fr-FR" sz="6600" smtClean="0">
                <a:solidFill>
                  <a:schemeClr val="bg1"/>
                </a:solidFill>
              </a:rPr>
            </a:br>
            <a:r>
              <a:rPr lang="fr-FR" sz="6600" smtClean="0">
                <a:solidFill>
                  <a:schemeClr val="bg1"/>
                </a:solidFill>
              </a:rPr>
              <a:t>(2013 - 2018)</a:t>
            </a:r>
            <a:endParaRPr lang="fr-FR" sz="6600" dirty="0">
              <a:solidFill>
                <a:schemeClr val="bg1"/>
              </a:solidFill>
            </a:endParaRPr>
          </a:p>
        </p:txBody>
      </p:sp>
      <p:sp>
        <p:nvSpPr>
          <p:cNvPr id="7"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8"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9"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6</a:t>
            </a:fld>
            <a:r>
              <a:rPr lang="fr-FR" dirty="0" smtClean="0"/>
              <a:t> -</a:t>
            </a:r>
            <a:endParaRPr lang="fr-FR" dirty="0"/>
          </a:p>
        </p:txBody>
      </p:sp>
    </p:spTree>
    <p:extLst>
      <p:ext uri="{BB962C8B-B14F-4D97-AF65-F5344CB8AC3E}">
        <p14:creationId xmlns:p14="http://schemas.microsoft.com/office/powerpoint/2010/main" val="1996565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Beam</a:t>
            </a:r>
            <a:r>
              <a:rPr lang="fr-FR" dirty="0" smtClean="0"/>
              <a:t> </a:t>
            </a:r>
            <a:r>
              <a:rPr lang="fr-FR" dirty="0" err="1" smtClean="0"/>
              <a:t>Physics</a:t>
            </a:r>
            <a:r>
              <a:rPr lang="fr-FR" dirty="0" smtClean="0"/>
              <a:t> &amp; Instrumentation : ATF2 </a:t>
            </a:r>
            <a:r>
              <a:rPr lang="fr-FR" dirty="0" err="1" smtClean="0"/>
              <a:t>activities</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7</a:t>
            </a:fld>
            <a:r>
              <a:rPr lang="fr-FR" dirty="0" smtClean="0"/>
              <a:t> -</a:t>
            </a:r>
            <a:endParaRPr lang="fr-FR" dirty="0"/>
          </a:p>
        </p:txBody>
      </p:sp>
      <p:sp>
        <p:nvSpPr>
          <p:cNvPr id="7" name="Rectangle 6"/>
          <p:cNvSpPr/>
          <p:nvPr/>
        </p:nvSpPr>
        <p:spPr>
          <a:xfrm>
            <a:off x="129307" y="793059"/>
            <a:ext cx="11963165" cy="2237536"/>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spcAft>
                <a:spcPct val="30000"/>
              </a:spcAft>
              <a:buClr>
                <a:srgbClr val="FF0000"/>
              </a:buClr>
              <a:buSzPct val="120000"/>
            </a:pPr>
            <a:r>
              <a:rPr lang="en-US" altLang="fr-FR" sz="1600" b="1" dirty="0">
                <a:latin typeface="Calibri" pitchFamily="34" charset="0"/>
              </a:rPr>
              <a:t>In the framework of the </a:t>
            </a:r>
            <a:r>
              <a:rPr lang="en-US" altLang="fr-FR" sz="1600" b="1" dirty="0">
                <a:solidFill>
                  <a:srgbClr val="0000FF"/>
                </a:solidFill>
                <a:latin typeface="Calibri" pitchFamily="34" charset="0"/>
              </a:rPr>
              <a:t>Linear Collider Collaboration </a:t>
            </a:r>
            <a:r>
              <a:rPr lang="en-US" altLang="fr-FR" sz="1600" b="1" dirty="0">
                <a:latin typeface="Calibri" pitchFamily="34" charset="0"/>
              </a:rPr>
              <a:t>(LCC) and specifically in the </a:t>
            </a:r>
            <a:r>
              <a:rPr lang="en-US" altLang="fr-FR" sz="1600" b="1" dirty="0">
                <a:solidFill>
                  <a:srgbClr val="0000FF"/>
                </a:solidFill>
                <a:latin typeface="Calibri" pitchFamily="34" charset="0"/>
              </a:rPr>
              <a:t>Accelerator Test Facility (ATF) </a:t>
            </a:r>
            <a:r>
              <a:rPr lang="en-US" altLang="fr-FR" sz="1600" b="1" dirty="0">
                <a:latin typeface="Calibri" pitchFamily="34" charset="0"/>
              </a:rPr>
              <a:t>at KEK the LAL team has played a central role in </a:t>
            </a:r>
            <a:r>
              <a:rPr lang="en-US" altLang="fr-FR" sz="1600" b="1" dirty="0">
                <a:solidFill>
                  <a:srgbClr val="0000FF"/>
                </a:solidFill>
                <a:latin typeface="Calibri" pitchFamily="34" charset="0"/>
              </a:rPr>
              <a:t>achieving </a:t>
            </a:r>
            <a:r>
              <a:rPr lang="en-US" altLang="fr-FR" sz="1600" b="1" dirty="0" err="1">
                <a:solidFill>
                  <a:srgbClr val="0000FF"/>
                </a:solidFill>
                <a:latin typeface="Calibri" pitchFamily="34" charset="0"/>
              </a:rPr>
              <a:t>nanobeam</a:t>
            </a:r>
            <a:r>
              <a:rPr lang="en-US" altLang="fr-FR" sz="1600" b="1" dirty="0">
                <a:solidFill>
                  <a:srgbClr val="0000FF"/>
                </a:solidFill>
                <a:latin typeface="Calibri" pitchFamily="34" charset="0"/>
              </a:rPr>
              <a:t> sizes and nanometer beam stabilization </a:t>
            </a:r>
            <a:r>
              <a:rPr lang="en-US" altLang="fr-FR" sz="1600" b="1" dirty="0">
                <a:latin typeface="Calibri" pitchFamily="34" charset="0"/>
              </a:rPr>
              <a:t>at the ILC test facility ATF2 . Besides these activities, the LAL team is also involved in the R&amp;D on high intensity positron sources</a:t>
            </a:r>
            <a:r>
              <a:rPr lang="en-US" altLang="fr-FR" sz="1600" b="1" dirty="0" smtClean="0">
                <a:latin typeface="Calibri" pitchFamily="34" charset="0"/>
              </a:rPr>
              <a:t>.</a:t>
            </a:r>
          </a:p>
          <a:p>
            <a:pPr marL="171450" lvl="0" indent="-171450" algn="just">
              <a:lnSpc>
                <a:spcPct val="90000"/>
              </a:lnSpc>
              <a:buFont typeface="Arial" panose="020B0604020202020204" pitchFamily="34" charset="0"/>
              <a:buChar char="•"/>
            </a:pPr>
            <a:r>
              <a:rPr lang="en-US" sz="1600" b="1" dirty="0" err="1">
                <a:solidFill>
                  <a:srgbClr val="0000FF"/>
                </a:solidFill>
              </a:rPr>
              <a:t>Nanobeam</a:t>
            </a:r>
            <a:r>
              <a:rPr lang="en-US" sz="1600" b="1" dirty="0">
                <a:solidFill>
                  <a:srgbClr val="0000FF"/>
                </a:solidFill>
              </a:rPr>
              <a:t> sizes and nanometer alignment </a:t>
            </a:r>
            <a:r>
              <a:rPr lang="en-US" sz="1600" b="1" dirty="0" smtClean="0">
                <a:solidFill>
                  <a:srgbClr val="0000FF"/>
                </a:solidFill>
              </a:rPr>
              <a:t>technique</a:t>
            </a:r>
          </a:p>
          <a:p>
            <a:pPr lvl="1" algn="just">
              <a:lnSpc>
                <a:spcPct val="90000"/>
              </a:lnSpc>
            </a:pPr>
            <a:r>
              <a:rPr lang="en-US" sz="1600" dirty="0" smtClean="0">
                <a:solidFill>
                  <a:prstClr val="black"/>
                </a:solidFill>
              </a:rPr>
              <a:t>Beam </a:t>
            </a:r>
            <a:r>
              <a:rPr lang="en-US" sz="1600" dirty="0">
                <a:solidFill>
                  <a:prstClr val="black"/>
                </a:solidFill>
              </a:rPr>
              <a:t>tuning and control </a:t>
            </a:r>
            <a:r>
              <a:rPr lang="en-US" sz="1600" dirty="0" smtClean="0">
                <a:solidFill>
                  <a:prstClr val="black"/>
                </a:solidFill>
              </a:rPr>
              <a:t>techniques; beam instrumentation; origin</a:t>
            </a:r>
            <a:r>
              <a:rPr lang="en-US" sz="1600" dirty="0">
                <a:solidFill>
                  <a:prstClr val="black"/>
                </a:solidFill>
              </a:rPr>
              <a:t>, control and measurement of the </a:t>
            </a:r>
            <a:r>
              <a:rPr lang="en-US" sz="1600" dirty="0" smtClean="0">
                <a:solidFill>
                  <a:prstClr val="black"/>
                </a:solidFill>
              </a:rPr>
              <a:t>halo</a:t>
            </a:r>
            <a:endParaRPr lang="en-US" sz="1600" b="1" dirty="0" smtClean="0">
              <a:solidFill>
                <a:prstClr val="black"/>
              </a:solidFill>
            </a:endParaRPr>
          </a:p>
          <a:p>
            <a:pPr marL="171450" lvl="0" indent="-171450" algn="just">
              <a:lnSpc>
                <a:spcPct val="90000"/>
              </a:lnSpc>
              <a:buFont typeface="Arial" panose="020B0604020202020204" pitchFamily="34" charset="0"/>
              <a:buChar char="•"/>
            </a:pPr>
            <a:r>
              <a:rPr lang="en-US" sz="1600" b="1" dirty="0" smtClean="0">
                <a:solidFill>
                  <a:srgbClr val="0000FF"/>
                </a:solidFill>
              </a:rPr>
              <a:t>Positron </a:t>
            </a:r>
            <a:r>
              <a:rPr lang="en-US" sz="1600" b="1" dirty="0">
                <a:solidFill>
                  <a:srgbClr val="0000FF"/>
                </a:solidFill>
              </a:rPr>
              <a:t>sources</a:t>
            </a:r>
          </a:p>
          <a:p>
            <a:pPr lvl="1" algn="just">
              <a:lnSpc>
                <a:spcPct val="90000"/>
              </a:lnSpc>
            </a:pPr>
            <a:r>
              <a:rPr lang="en-US" sz="1600" dirty="0">
                <a:solidFill>
                  <a:prstClr val="black"/>
                </a:solidFill>
              </a:rPr>
              <a:t>Development of ILC R&amp;D positron production </a:t>
            </a:r>
            <a:r>
              <a:rPr lang="en-US" sz="1600" dirty="0" smtClean="0">
                <a:solidFill>
                  <a:prstClr val="black"/>
                </a:solidFill>
              </a:rPr>
              <a:t>system</a:t>
            </a:r>
            <a:endParaRPr lang="en-US" altLang="fr-FR" sz="1600" b="1" dirty="0">
              <a:latin typeface="Calibri" pitchFamily="34" charset="0"/>
            </a:endParaRPr>
          </a:p>
        </p:txBody>
      </p:sp>
      <p:sp>
        <p:nvSpPr>
          <p:cNvPr id="11" name="Rectangle 10"/>
          <p:cNvSpPr/>
          <p:nvPr/>
        </p:nvSpPr>
        <p:spPr>
          <a:xfrm>
            <a:off x="76038" y="2988884"/>
            <a:ext cx="7025027" cy="2865400"/>
          </a:xfrm>
          <a:prstGeom prst="rect">
            <a:avLst/>
          </a:prstGeom>
        </p:spPr>
        <p:txBody>
          <a:bodyPr wrap="square">
            <a:spAutoFit/>
          </a:bodyPr>
          <a:lstStyle/>
          <a:p>
            <a:pPr>
              <a:spcAft>
                <a:spcPct val="30000"/>
              </a:spcAft>
              <a:buClr>
                <a:srgbClr val="FF0000"/>
              </a:buClr>
              <a:buSzPct val="120000"/>
            </a:pPr>
            <a:r>
              <a:rPr lang="en-US" sz="2400" b="1" dirty="0" smtClean="0">
                <a:solidFill>
                  <a:srgbClr val="5F2987"/>
                </a:solidFill>
                <a:effectLst>
                  <a:outerShdw blurRad="38100" dist="38100" dir="2700000" algn="tl">
                    <a:srgbClr val="C0C0C0"/>
                  </a:outerShdw>
                </a:effectLst>
                <a:latin typeface="Calibri" pitchFamily="34" charset="0"/>
              </a:rPr>
              <a:t>Main achievements:</a:t>
            </a:r>
          </a:p>
          <a:p>
            <a:pPr marL="285750" indent="-285750">
              <a:spcAft>
                <a:spcPts val="600"/>
              </a:spcAft>
              <a:buClr>
                <a:srgbClr val="FF0000"/>
              </a:buClr>
              <a:buSzPct val="120000"/>
              <a:buFont typeface="Arial" panose="020B0604020202020204" pitchFamily="34" charset="0"/>
              <a:buChar char="•"/>
            </a:pPr>
            <a:r>
              <a:rPr lang="en-US" sz="1600" b="1" dirty="0"/>
              <a:t>The FFS ILC-type on the local chromaticity-correction scheme was successfully validated at ATF2 for the first time. </a:t>
            </a:r>
            <a:r>
              <a:rPr lang="en-US" sz="1600" dirty="0">
                <a:solidFill>
                  <a:srgbClr val="0000FF"/>
                </a:solidFill>
              </a:rPr>
              <a:t>Vertical beam sizes of 43 nm at 10</a:t>
            </a:r>
            <a:r>
              <a:rPr lang="en-US" sz="1600" baseline="30000" dirty="0">
                <a:solidFill>
                  <a:srgbClr val="0000FF"/>
                </a:solidFill>
              </a:rPr>
              <a:t>9</a:t>
            </a:r>
            <a:r>
              <a:rPr lang="en-US" sz="1600" dirty="0">
                <a:solidFill>
                  <a:srgbClr val="0000FF"/>
                </a:solidFill>
              </a:rPr>
              <a:t> electrons per bunch have been obtained</a:t>
            </a:r>
            <a:r>
              <a:rPr lang="en-US" sz="1600" dirty="0"/>
              <a:t>. A feedback system has also been successfully developed to reduce the orbit jitter, both at the entrance to the final focusing section of ATF2 and at the IP</a:t>
            </a:r>
            <a:r>
              <a:rPr lang="en-US" sz="1600" dirty="0" smtClean="0"/>
              <a:t>.</a:t>
            </a:r>
          </a:p>
          <a:p>
            <a:pPr marL="285750" indent="-285750">
              <a:spcAft>
                <a:spcPts val="600"/>
              </a:spcAft>
              <a:buClr>
                <a:srgbClr val="FF0000"/>
              </a:buClr>
              <a:buSzPct val="120000"/>
              <a:buFont typeface="Arial" panose="020B0604020202020204" pitchFamily="34" charset="0"/>
              <a:buChar char="•"/>
            </a:pPr>
            <a:r>
              <a:rPr lang="en-US" sz="1600" b="1" dirty="0"/>
              <a:t>Development of </a:t>
            </a:r>
            <a:r>
              <a:rPr lang="en-US" sz="1600" b="1" dirty="0" err="1"/>
              <a:t>unpolarised</a:t>
            </a:r>
            <a:r>
              <a:rPr lang="en-US" sz="1600" b="1" dirty="0"/>
              <a:t> positron sources more specifically the so-called hybrid positron source, based on channeling radiation. </a:t>
            </a:r>
            <a:r>
              <a:rPr lang="en-US" sz="1600" dirty="0"/>
              <a:t>New series of experimental data taking has started recently in </a:t>
            </a:r>
            <a:r>
              <a:rPr lang="en-US" sz="1600" dirty="0" err="1"/>
              <a:t>SuperKEKB</a:t>
            </a:r>
            <a:r>
              <a:rPr lang="en-US" sz="1600" dirty="0"/>
              <a:t> to test this new </a:t>
            </a:r>
            <a:r>
              <a:rPr lang="en-US" sz="1600" dirty="0" smtClean="0"/>
              <a:t>technique</a:t>
            </a:r>
            <a:endParaRPr lang="en-US" sz="2200" b="1" dirty="0">
              <a:solidFill>
                <a:srgbClr val="5F2987"/>
              </a:solidFill>
              <a:effectLst>
                <a:outerShdw blurRad="38100" dist="38100" dir="2700000" algn="tl">
                  <a:srgbClr val="C0C0C0"/>
                </a:outerShdw>
              </a:effectLst>
              <a:latin typeface="Calibri" pitchFamily="34" charset="0"/>
            </a:endParaRPr>
          </a:p>
        </p:txBody>
      </p:sp>
      <p:pic>
        <p:nvPicPr>
          <p:cNvPr id="12" name="Picture 30">
            <a:extLst>
              <a:ext uri="{FF2B5EF4-FFF2-40B4-BE49-F238E27FC236}">
                <a16:creationId xmlns:a16="http://schemas.microsoft.com/office/drawing/2014/main" xmlns="" id="{6679E4B2-9697-D245-A4D5-0C60F913B3DF}"/>
              </a:ext>
            </a:extLst>
          </p:cNvPr>
          <p:cNvPicPr>
            <a:picLocks noChangeAspect="1"/>
          </p:cNvPicPr>
          <p:nvPr/>
        </p:nvPicPr>
        <p:blipFill>
          <a:blip r:embed="rId2"/>
          <a:stretch>
            <a:fillRect/>
          </a:stretch>
        </p:blipFill>
        <p:spPr>
          <a:xfrm>
            <a:off x="7255073" y="3327113"/>
            <a:ext cx="4906427" cy="1412098"/>
          </a:xfrm>
          <a:prstGeom prst="rect">
            <a:avLst/>
          </a:prstGeom>
        </p:spPr>
      </p:pic>
      <p:cxnSp>
        <p:nvCxnSpPr>
          <p:cNvPr id="13" name="Straight Arrow Connector 42">
            <a:extLst>
              <a:ext uri="{FF2B5EF4-FFF2-40B4-BE49-F238E27FC236}">
                <a16:creationId xmlns:a16="http://schemas.microsoft.com/office/drawing/2014/main" xmlns="" id="{1C0934C5-CB7C-A646-B745-406EE3A58BCB}"/>
              </a:ext>
            </a:extLst>
          </p:cNvPr>
          <p:cNvCxnSpPr>
            <a:cxnSpLocks/>
          </p:cNvCxnSpPr>
          <p:nvPr/>
        </p:nvCxnSpPr>
        <p:spPr>
          <a:xfrm>
            <a:off x="7465572" y="3609439"/>
            <a:ext cx="553064" cy="46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31">
            <a:extLst>
              <a:ext uri="{FF2B5EF4-FFF2-40B4-BE49-F238E27FC236}">
                <a16:creationId xmlns:a16="http://schemas.microsoft.com/office/drawing/2014/main" xmlns="" id="{14EC3884-3DB8-4040-B009-FC7D38EF2371}"/>
              </a:ext>
            </a:extLst>
          </p:cNvPr>
          <p:cNvPicPr>
            <a:picLocks noChangeAspect="1"/>
          </p:cNvPicPr>
          <p:nvPr/>
        </p:nvPicPr>
        <p:blipFill>
          <a:blip r:embed="rId3"/>
          <a:stretch>
            <a:fillRect/>
          </a:stretch>
        </p:blipFill>
        <p:spPr>
          <a:xfrm>
            <a:off x="7255073" y="3021853"/>
            <a:ext cx="1040394" cy="1040394"/>
          </a:xfrm>
          <a:prstGeom prst="rect">
            <a:avLst/>
          </a:prstGeom>
        </p:spPr>
      </p:pic>
      <p:sp>
        <p:nvSpPr>
          <p:cNvPr id="15" name="Rectangle 14">
            <a:extLst>
              <a:ext uri="{FF2B5EF4-FFF2-40B4-BE49-F238E27FC236}">
                <a16:creationId xmlns:a16="http://schemas.microsoft.com/office/drawing/2014/main" xmlns="" id="{8C8468F2-B06D-0647-A285-F1D7F617C23E}"/>
              </a:ext>
            </a:extLst>
          </p:cNvPr>
          <p:cNvSpPr/>
          <p:nvPr/>
        </p:nvSpPr>
        <p:spPr>
          <a:xfrm>
            <a:off x="8223076" y="2908407"/>
            <a:ext cx="1132587" cy="230832"/>
          </a:xfrm>
          <a:prstGeom prst="rect">
            <a:avLst/>
          </a:prstGeom>
        </p:spPr>
        <p:txBody>
          <a:bodyPr wrap="square">
            <a:spAutoFit/>
          </a:bodyPr>
          <a:lstStyle/>
          <a:p>
            <a:r>
              <a:rPr lang="en-US" sz="900" b="1" dirty="0">
                <a:solidFill>
                  <a:srgbClr val="00B050"/>
                </a:solidFill>
              </a:rPr>
              <a:t>IPBPM support </a:t>
            </a:r>
            <a:endParaRPr lang="fr-FR" sz="900" dirty="0">
              <a:solidFill>
                <a:srgbClr val="00B050"/>
              </a:solidFill>
            </a:endParaRPr>
          </a:p>
        </p:txBody>
      </p:sp>
      <p:pic>
        <p:nvPicPr>
          <p:cNvPr id="16" name="Picture 49">
            <a:extLst>
              <a:ext uri="{FF2B5EF4-FFF2-40B4-BE49-F238E27FC236}">
                <a16:creationId xmlns:a16="http://schemas.microsoft.com/office/drawing/2014/main" xmlns="" id="{253C7553-59DD-DA40-A081-41A4F5F76D15}"/>
              </a:ext>
            </a:extLst>
          </p:cNvPr>
          <p:cNvPicPr>
            <a:picLocks noChangeAspect="1"/>
          </p:cNvPicPr>
          <p:nvPr/>
        </p:nvPicPr>
        <p:blipFill>
          <a:blip r:embed="rId4"/>
          <a:stretch>
            <a:fillRect/>
          </a:stretch>
        </p:blipFill>
        <p:spPr>
          <a:xfrm>
            <a:off x="7501066" y="5034549"/>
            <a:ext cx="2683470" cy="1663700"/>
          </a:xfrm>
          <a:prstGeom prst="rect">
            <a:avLst/>
          </a:prstGeom>
        </p:spPr>
      </p:pic>
      <p:sp>
        <p:nvSpPr>
          <p:cNvPr id="17" name="Rectangle 16">
            <a:extLst>
              <a:ext uri="{FF2B5EF4-FFF2-40B4-BE49-F238E27FC236}">
                <a16:creationId xmlns:a16="http://schemas.microsoft.com/office/drawing/2014/main" xmlns="" id="{819FC6A1-8FCF-5E47-A831-6F3FE58002B5}"/>
              </a:ext>
            </a:extLst>
          </p:cNvPr>
          <p:cNvSpPr/>
          <p:nvPr/>
        </p:nvSpPr>
        <p:spPr>
          <a:xfrm>
            <a:off x="9192216" y="5022934"/>
            <a:ext cx="944991" cy="507831"/>
          </a:xfrm>
          <a:prstGeom prst="rect">
            <a:avLst/>
          </a:prstGeom>
        </p:spPr>
        <p:txBody>
          <a:bodyPr wrap="square">
            <a:spAutoFit/>
          </a:bodyPr>
          <a:lstStyle/>
          <a:p>
            <a:r>
              <a:rPr lang="en-GB" sz="900" b="1" dirty="0">
                <a:solidFill>
                  <a:srgbClr val="00B050"/>
                </a:solidFill>
                <a:latin typeface="Calibri" panose="020F0502020204030204" pitchFamily="34" charset="0"/>
              </a:rPr>
              <a:t>Granular targets for experiments</a:t>
            </a:r>
            <a:endParaRPr lang="en-GB" sz="900" dirty="0">
              <a:solidFill>
                <a:srgbClr val="00B050"/>
              </a:solidFill>
              <a:effectLst/>
              <a:latin typeface="Calibri" panose="020F0502020204030204" pitchFamily="34" charset="0"/>
            </a:endParaRPr>
          </a:p>
        </p:txBody>
      </p:sp>
      <p:sp>
        <p:nvSpPr>
          <p:cNvPr id="18" name="Rectangle 17">
            <a:extLst>
              <a:ext uri="{FF2B5EF4-FFF2-40B4-BE49-F238E27FC236}">
                <a16:creationId xmlns:a16="http://schemas.microsoft.com/office/drawing/2014/main" xmlns="" id="{3EF36D1A-AAFB-4E43-B914-97355189B490}"/>
              </a:ext>
            </a:extLst>
          </p:cNvPr>
          <p:cNvSpPr/>
          <p:nvPr/>
        </p:nvSpPr>
        <p:spPr>
          <a:xfrm>
            <a:off x="10123785" y="5797854"/>
            <a:ext cx="1539872" cy="923330"/>
          </a:xfrm>
          <a:prstGeom prst="rect">
            <a:avLst/>
          </a:prstGeom>
        </p:spPr>
        <p:txBody>
          <a:bodyPr wrap="square">
            <a:spAutoFit/>
          </a:bodyPr>
          <a:lstStyle/>
          <a:p>
            <a:r>
              <a:rPr lang="fr-FR" sz="900" dirty="0" err="1">
                <a:latin typeface="Calibri" panose="020F0502020204030204" pitchFamily="34" charset="0"/>
              </a:rPr>
              <a:t>Granular</a:t>
            </a:r>
            <a:r>
              <a:rPr lang="fr-FR" sz="900" dirty="0">
                <a:latin typeface="Calibri" panose="020F0502020204030204" pitchFamily="34" charset="0"/>
              </a:rPr>
              <a:t> </a:t>
            </a:r>
            <a:r>
              <a:rPr lang="fr-FR" sz="900" dirty="0" err="1">
                <a:latin typeface="Calibri" panose="020F0502020204030204" pitchFamily="34" charset="0"/>
              </a:rPr>
              <a:t>target-converter</a:t>
            </a:r>
            <a:r>
              <a:rPr lang="fr-FR" sz="900" dirty="0">
                <a:latin typeface="Calibri" panose="020F0502020204030204" pitchFamily="34" charset="0"/>
              </a:rPr>
              <a:t> </a:t>
            </a:r>
            <a:r>
              <a:rPr lang="fr-FR" sz="900" dirty="0" err="1">
                <a:latin typeface="Calibri" panose="020F0502020204030204" pitchFamily="34" charset="0"/>
              </a:rPr>
              <a:t>can</a:t>
            </a:r>
            <a:r>
              <a:rPr lang="fr-FR" sz="900" dirty="0">
                <a:latin typeface="Calibri" panose="020F0502020204030204" pitchFamily="34" charset="0"/>
              </a:rPr>
              <a:t> </a:t>
            </a:r>
            <a:r>
              <a:rPr lang="fr-FR" sz="900" dirty="0" err="1">
                <a:latin typeface="Calibri" panose="020F0502020204030204" pitchFamily="34" charset="0"/>
              </a:rPr>
              <a:t>provide</a:t>
            </a:r>
            <a:r>
              <a:rPr lang="fr-FR" sz="900" dirty="0">
                <a:latin typeface="Calibri" panose="020F0502020204030204" pitchFamily="34" charset="0"/>
              </a:rPr>
              <a:t> </a:t>
            </a:r>
            <a:r>
              <a:rPr lang="fr-FR" sz="900" b="1" dirty="0" err="1">
                <a:latin typeface="Calibri" panose="020F0502020204030204" pitchFamily="34" charset="0"/>
              </a:rPr>
              <a:t>better</a:t>
            </a:r>
            <a:r>
              <a:rPr lang="fr-FR" sz="900" b="1" dirty="0">
                <a:latin typeface="Calibri" panose="020F0502020204030204" pitchFamily="34" charset="0"/>
              </a:rPr>
              <a:t> </a:t>
            </a:r>
            <a:r>
              <a:rPr lang="fr-FR" sz="900" b="1" dirty="0" err="1">
                <a:latin typeface="Calibri" panose="020F0502020204030204" pitchFamily="34" charset="0"/>
              </a:rPr>
              <a:t>heat</a:t>
            </a:r>
            <a:r>
              <a:rPr lang="fr-FR" sz="900" b="1" dirty="0">
                <a:latin typeface="Calibri" panose="020F0502020204030204" pitchFamily="34" charset="0"/>
              </a:rPr>
              <a:t> dissipation</a:t>
            </a:r>
            <a:r>
              <a:rPr lang="fr-FR" sz="900" dirty="0">
                <a:latin typeface="Calibri" panose="020F0502020204030204" pitchFamily="34" charset="0"/>
              </a:rPr>
              <a:t> </a:t>
            </a:r>
            <a:r>
              <a:rPr lang="fr-FR" sz="900" dirty="0" err="1">
                <a:latin typeface="Calibri" panose="020F0502020204030204" pitchFamily="34" charset="0"/>
              </a:rPr>
              <a:t>associated</a:t>
            </a:r>
            <a:r>
              <a:rPr lang="fr-FR" sz="900" dirty="0">
                <a:latin typeface="Calibri" panose="020F0502020204030204" pitchFamily="34" charset="0"/>
              </a:rPr>
              <a:t> </a:t>
            </a:r>
            <a:r>
              <a:rPr lang="fr-FR" sz="900" dirty="0" err="1">
                <a:latin typeface="Calibri" panose="020F0502020204030204" pitchFamily="34" charset="0"/>
              </a:rPr>
              <a:t>with</a:t>
            </a:r>
            <a:r>
              <a:rPr lang="fr-FR" sz="900" dirty="0">
                <a:latin typeface="Calibri" panose="020F0502020204030204" pitchFamily="34" charset="0"/>
              </a:rPr>
              <a:t> the ratio Surface/Volume of the </a:t>
            </a:r>
            <a:r>
              <a:rPr lang="fr-FR" sz="900" dirty="0" err="1">
                <a:latin typeface="Calibri" panose="020F0502020204030204" pitchFamily="34" charset="0"/>
              </a:rPr>
              <a:t>spheres</a:t>
            </a:r>
            <a:r>
              <a:rPr lang="fr-FR" sz="900" dirty="0">
                <a:latin typeface="Calibri" panose="020F0502020204030204" pitchFamily="34" charset="0"/>
              </a:rPr>
              <a:t> and the </a:t>
            </a:r>
            <a:r>
              <a:rPr lang="fr-FR" sz="900" b="1" dirty="0" err="1">
                <a:latin typeface="Calibri" panose="020F0502020204030204" pitchFamily="34" charset="0"/>
              </a:rPr>
              <a:t>better</a:t>
            </a:r>
            <a:r>
              <a:rPr lang="fr-FR" sz="900" b="1" dirty="0">
                <a:latin typeface="Calibri" panose="020F0502020204030204" pitchFamily="34" charset="0"/>
              </a:rPr>
              <a:t> </a:t>
            </a:r>
            <a:r>
              <a:rPr lang="fr-FR" sz="900" b="1" dirty="0" err="1">
                <a:latin typeface="Calibri" panose="020F0502020204030204" pitchFamily="34" charset="0"/>
              </a:rPr>
              <a:t>resistance</a:t>
            </a:r>
            <a:r>
              <a:rPr lang="fr-FR" sz="900" b="1" dirty="0">
                <a:latin typeface="Calibri" panose="020F0502020204030204" pitchFamily="34" charset="0"/>
              </a:rPr>
              <a:t> to the </a:t>
            </a:r>
            <a:r>
              <a:rPr lang="fr-FR" sz="900" b="1" dirty="0" err="1">
                <a:latin typeface="Calibri" panose="020F0502020204030204" pitchFamily="34" charset="0"/>
              </a:rPr>
              <a:t>shocks</a:t>
            </a:r>
            <a:r>
              <a:rPr lang="fr-FR" sz="900" dirty="0">
                <a:latin typeface="Calibri" panose="020F0502020204030204" pitchFamily="34" charset="0"/>
              </a:rPr>
              <a:t>.</a:t>
            </a:r>
            <a:endParaRPr lang="fr-FR" sz="900" dirty="0">
              <a:effectLst/>
              <a:latin typeface="Calibri" panose="020F0502020204030204" pitchFamily="34" charset="0"/>
            </a:endParaRPr>
          </a:p>
        </p:txBody>
      </p:sp>
      <p:pic>
        <p:nvPicPr>
          <p:cNvPr id="19" name="Picture 52">
            <a:extLst>
              <a:ext uri="{FF2B5EF4-FFF2-40B4-BE49-F238E27FC236}">
                <a16:creationId xmlns:a16="http://schemas.microsoft.com/office/drawing/2014/main" xmlns="" id="{9679833C-74BD-FB45-95A2-5A578BD3C38C}"/>
              </a:ext>
            </a:extLst>
          </p:cNvPr>
          <p:cNvPicPr>
            <a:picLocks noChangeAspect="1"/>
          </p:cNvPicPr>
          <p:nvPr/>
        </p:nvPicPr>
        <p:blipFill>
          <a:blip r:embed="rId5"/>
          <a:stretch>
            <a:fillRect/>
          </a:stretch>
        </p:blipFill>
        <p:spPr>
          <a:xfrm>
            <a:off x="9240610" y="5529319"/>
            <a:ext cx="547429" cy="617449"/>
          </a:xfrm>
          <a:prstGeom prst="rect">
            <a:avLst/>
          </a:prstGeom>
        </p:spPr>
      </p:pic>
      <p:pic>
        <p:nvPicPr>
          <p:cNvPr id="20" name="Picture 53">
            <a:extLst>
              <a:ext uri="{FF2B5EF4-FFF2-40B4-BE49-F238E27FC236}">
                <a16:creationId xmlns:a16="http://schemas.microsoft.com/office/drawing/2014/main" xmlns="" id="{953E04B0-8E5E-5446-9A68-F6E7E3612AB3}"/>
              </a:ext>
            </a:extLst>
          </p:cNvPr>
          <p:cNvPicPr>
            <a:picLocks noChangeAspect="1"/>
          </p:cNvPicPr>
          <p:nvPr/>
        </p:nvPicPr>
        <p:blipFill>
          <a:blip r:embed="rId6"/>
          <a:stretch>
            <a:fillRect/>
          </a:stretch>
        </p:blipFill>
        <p:spPr>
          <a:xfrm>
            <a:off x="10074406" y="5091191"/>
            <a:ext cx="1397000" cy="736600"/>
          </a:xfrm>
          <a:prstGeom prst="rect">
            <a:avLst/>
          </a:prstGeom>
        </p:spPr>
      </p:pic>
      <p:sp>
        <p:nvSpPr>
          <p:cNvPr id="21" name="Rectangle 20">
            <a:extLst>
              <a:ext uri="{FF2B5EF4-FFF2-40B4-BE49-F238E27FC236}">
                <a16:creationId xmlns:a16="http://schemas.microsoft.com/office/drawing/2014/main" xmlns="" id="{D18B1F62-B007-0D40-BE25-0DE628CA157F}"/>
              </a:ext>
            </a:extLst>
          </p:cNvPr>
          <p:cNvSpPr/>
          <p:nvPr/>
        </p:nvSpPr>
        <p:spPr>
          <a:xfrm>
            <a:off x="9921978" y="4860359"/>
            <a:ext cx="1766830" cy="230832"/>
          </a:xfrm>
          <a:prstGeom prst="rect">
            <a:avLst/>
          </a:prstGeom>
        </p:spPr>
        <p:txBody>
          <a:bodyPr wrap="none">
            <a:spAutoFit/>
          </a:bodyPr>
          <a:lstStyle/>
          <a:p>
            <a:r>
              <a:rPr lang="fr-FR" sz="900" b="1" dirty="0" err="1">
                <a:solidFill>
                  <a:srgbClr val="00B050"/>
                </a:solidFill>
              </a:rPr>
              <a:t>Hybrid</a:t>
            </a:r>
            <a:r>
              <a:rPr lang="fr-FR" sz="900" b="1" dirty="0">
                <a:solidFill>
                  <a:srgbClr val="00B050"/>
                </a:solidFill>
              </a:rPr>
              <a:t> </a:t>
            </a:r>
            <a:r>
              <a:rPr lang="fr-FR" sz="900" b="1" dirty="0" err="1">
                <a:solidFill>
                  <a:srgbClr val="00B050"/>
                </a:solidFill>
              </a:rPr>
              <a:t>scheme</a:t>
            </a:r>
            <a:r>
              <a:rPr lang="fr-FR" sz="900" b="1" dirty="0">
                <a:solidFill>
                  <a:srgbClr val="00B050"/>
                </a:solidFill>
              </a:rPr>
              <a:t> for e+ production</a:t>
            </a:r>
          </a:p>
        </p:txBody>
      </p:sp>
      <p:pic>
        <p:nvPicPr>
          <p:cNvPr id="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3721" y="596029"/>
            <a:ext cx="1116037" cy="66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à coins arrondis 24">
            <a:extLst>
              <a:ext uri="{FF2B5EF4-FFF2-40B4-BE49-F238E27FC236}">
                <a16:creationId xmlns="" xmlns:a16="http://schemas.microsoft.com/office/drawing/2014/main" id="{71FA6866-6413-6A4A-862A-BC20D977D8F7}"/>
              </a:ext>
            </a:extLst>
          </p:cNvPr>
          <p:cNvSpPr/>
          <p:nvPr/>
        </p:nvSpPr>
        <p:spPr>
          <a:xfrm>
            <a:off x="797372" y="5801725"/>
            <a:ext cx="2626253" cy="730656"/>
          </a:xfrm>
          <a:prstGeom prst="roundRect">
            <a:avLst>
              <a:gd name="adj" fmla="val 1529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6" name="Text Box 13">
            <a:extLst>
              <a:ext uri="{FF2B5EF4-FFF2-40B4-BE49-F238E27FC236}">
                <a16:creationId xmlns="" xmlns:a16="http://schemas.microsoft.com/office/drawing/2014/main" id="{D32F13B2-3A12-2847-99CA-928CD079A779}"/>
              </a:ext>
            </a:extLst>
          </p:cNvPr>
          <p:cNvSpPr txBox="1">
            <a:spLocks noChangeArrowheads="1"/>
          </p:cNvSpPr>
          <p:nvPr/>
        </p:nvSpPr>
        <p:spPr bwMode="auto">
          <a:xfrm>
            <a:off x="885420" y="5789106"/>
            <a:ext cx="24501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a:defRPr sz="2400">
                <a:solidFill>
                  <a:schemeClr val="tx1"/>
                </a:solidFill>
                <a:latin typeface="Times New Roman" panose="02020603050405020304" pitchFamily="18" charset="0"/>
                <a:ea typeface="MS PGothic" panose="020B0600070205080204" pitchFamily="34" charset="-128"/>
              </a:defRPr>
            </a:lvl1pPr>
            <a:lvl2pPr marL="742950" indent="-285750" defTabSz="449263">
              <a:defRPr sz="2400">
                <a:solidFill>
                  <a:schemeClr val="tx1"/>
                </a:solidFill>
                <a:latin typeface="Times New Roman" panose="02020603050405020304" pitchFamily="18" charset="0"/>
                <a:ea typeface="MS PGothic" panose="020B0600070205080204" pitchFamily="34" charset="-128"/>
              </a:defRPr>
            </a:lvl2pPr>
            <a:lvl3pPr marL="1143000" indent="-228600" defTabSz="449263">
              <a:defRPr sz="2400">
                <a:solidFill>
                  <a:schemeClr val="tx1"/>
                </a:solidFill>
                <a:latin typeface="Times New Roman" panose="02020603050405020304" pitchFamily="18" charset="0"/>
                <a:ea typeface="MS PGothic" panose="020B0600070205080204" pitchFamily="34" charset="-128"/>
              </a:defRPr>
            </a:lvl3pPr>
            <a:lvl4pPr marL="1600200" indent="-228600" defTabSz="449263">
              <a:defRPr sz="2400">
                <a:solidFill>
                  <a:schemeClr val="tx1"/>
                </a:solidFill>
                <a:latin typeface="Times New Roman" panose="02020603050405020304" pitchFamily="18" charset="0"/>
                <a:ea typeface="MS PGothic" panose="020B0600070205080204" pitchFamily="34" charset="-128"/>
              </a:defRPr>
            </a:lvl4pPr>
            <a:lvl5pPr marL="2057400" indent="-228600" defTabSz="449263">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fr-FR" altLang="fr-FR" sz="1200" b="1" dirty="0">
                <a:solidFill>
                  <a:srgbClr val="CA0009"/>
                </a:solidFill>
                <a:latin typeface="Arial" panose="020B0604020202020204" pitchFamily="34" charset="0"/>
                <a:cs typeface="Arial" panose="020B0604020202020204" pitchFamily="34" charset="0"/>
              </a:rPr>
              <a:t>FINANCIAL SUPPORT and FTE</a:t>
            </a:r>
          </a:p>
        </p:txBody>
      </p:sp>
      <p:sp>
        <p:nvSpPr>
          <p:cNvPr id="27" name="Rectangle 26">
            <a:extLst>
              <a:ext uri="{FF2B5EF4-FFF2-40B4-BE49-F238E27FC236}">
                <a16:creationId xmlns="" xmlns:a16="http://schemas.microsoft.com/office/drawing/2014/main" id="{B55205BD-5526-1547-AA02-E4CA5DCE3E63}"/>
              </a:ext>
            </a:extLst>
          </p:cNvPr>
          <p:cNvSpPr/>
          <p:nvPr/>
        </p:nvSpPr>
        <p:spPr>
          <a:xfrm>
            <a:off x="930506" y="6020912"/>
            <a:ext cx="2537310" cy="507831"/>
          </a:xfrm>
          <a:prstGeom prst="rect">
            <a:avLst/>
          </a:prstGeom>
        </p:spPr>
        <p:txBody>
          <a:bodyPr wrap="square">
            <a:spAutoFit/>
          </a:bodyPr>
          <a:lstStyle/>
          <a:p>
            <a:pPr marL="171450" lvl="0" indent="-171450" algn="just">
              <a:lnSpc>
                <a:spcPct val="90000"/>
              </a:lnSpc>
              <a:buFont typeface="Arial" panose="020B0604020202020204" pitchFamily="34" charset="0"/>
              <a:buChar char="•"/>
            </a:pPr>
            <a:r>
              <a:rPr lang="en-US" sz="1000" b="1" dirty="0" smtClean="0">
                <a:solidFill>
                  <a:prstClr val="black"/>
                </a:solidFill>
                <a:latin typeface="Arial" panose="020B0604020202020204" pitchFamily="34" charset="0"/>
                <a:cs typeface="Arial" panose="020B0604020202020204" pitchFamily="34" charset="0"/>
              </a:rPr>
              <a:t>IN2P3, </a:t>
            </a:r>
            <a:r>
              <a:rPr lang="en-US" sz="1000" b="1" dirty="0" smtClean="0">
                <a:solidFill>
                  <a:prstClr val="black"/>
                </a:solidFill>
                <a:latin typeface="Arial" panose="020B0604020202020204" pitchFamily="34" charset="0"/>
                <a:cs typeface="Arial" panose="020B0604020202020204" pitchFamily="34" charset="0"/>
                <a:sym typeface="Symbol"/>
              </a:rPr>
              <a:t> 3 FTE / year on average</a:t>
            </a:r>
            <a:endParaRPr lang="en-US" sz="1000" b="1" dirty="0">
              <a:solidFill>
                <a:prstClr val="black"/>
              </a:solidFill>
              <a:latin typeface="Arial" panose="020B0604020202020204" pitchFamily="34" charset="0"/>
              <a:cs typeface="Arial" panose="020B0604020202020204" pitchFamily="34" charset="0"/>
            </a:endParaRPr>
          </a:p>
          <a:p>
            <a:pPr marL="171450" lvl="0" indent="-171450" algn="just">
              <a:lnSpc>
                <a:spcPct val="90000"/>
              </a:lnSpc>
              <a:buFont typeface="Arial" panose="020B0604020202020204" pitchFamily="34" charset="0"/>
              <a:buChar char="•"/>
            </a:pPr>
            <a:r>
              <a:rPr lang="en-US" sz="1000" b="1" dirty="0" smtClean="0">
                <a:solidFill>
                  <a:prstClr val="black"/>
                </a:solidFill>
                <a:latin typeface="Arial" panose="020B0604020202020204" pitchFamily="34" charset="0"/>
                <a:cs typeface="Arial" panose="020B0604020202020204" pitchFamily="34" charset="0"/>
              </a:rPr>
              <a:t>LIA FJJPL</a:t>
            </a:r>
          </a:p>
          <a:p>
            <a:pPr marL="171450" lvl="0" indent="-171450" algn="just">
              <a:lnSpc>
                <a:spcPct val="90000"/>
              </a:lnSpc>
              <a:buFont typeface="Arial" panose="020B0604020202020204" pitchFamily="34" charset="0"/>
              <a:buChar char="•"/>
            </a:pPr>
            <a:r>
              <a:rPr lang="en-US" sz="1000" b="1" dirty="0" smtClean="0">
                <a:solidFill>
                  <a:prstClr val="black"/>
                </a:solidFill>
                <a:latin typeface="Arial" panose="020B0604020202020204" pitchFamily="34" charset="0"/>
                <a:cs typeface="Arial" panose="020B0604020202020204" pitchFamily="34" charset="0"/>
              </a:rPr>
              <a:t>H2020 / RISE / E-JADE co-funding</a:t>
            </a:r>
            <a:endParaRPr lang="fr-FR" sz="8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28" name="Rectangle à coins arrondis 25">
            <a:extLst>
              <a:ext uri="{FF2B5EF4-FFF2-40B4-BE49-F238E27FC236}">
                <a16:creationId xmlns="" xmlns:a16="http://schemas.microsoft.com/office/drawing/2014/main" id="{4E63231C-AAFC-3647-BC9E-C0D3451088A9}"/>
              </a:ext>
            </a:extLst>
          </p:cNvPr>
          <p:cNvSpPr/>
          <p:nvPr/>
        </p:nvSpPr>
        <p:spPr>
          <a:xfrm>
            <a:off x="3588551" y="5805035"/>
            <a:ext cx="2568359" cy="755758"/>
          </a:xfrm>
          <a:prstGeom prst="roundRect">
            <a:avLst>
              <a:gd name="adj" fmla="val 1529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9" name="Text Box 13">
            <a:extLst>
              <a:ext uri="{FF2B5EF4-FFF2-40B4-BE49-F238E27FC236}">
                <a16:creationId xmlns="" xmlns:a16="http://schemas.microsoft.com/office/drawing/2014/main" id="{1F05A0A6-C399-F043-A0CC-44AB4C978D02}"/>
              </a:ext>
            </a:extLst>
          </p:cNvPr>
          <p:cNvSpPr txBox="1">
            <a:spLocks noChangeArrowheads="1"/>
          </p:cNvSpPr>
          <p:nvPr/>
        </p:nvSpPr>
        <p:spPr bwMode="auto">
          <a:xfrm>
            <a:off x="4114072" y="5798064"/>
            <a:ext cx="16305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a:defRPr sz="2400">
                <a:solidFill>
                  <a:schemeClr val="tx1"/>
                </a:solidFill>
                <a:latin typeface="Times New Roman" panose="02020603050405020304" pitchFamily="18" charset="0"/>
                <a:ea typeface="MS PGothic" panose="020B0600070205080204" pitchFamily="34" charset="-128"/>
              </a:defRPr>
            </a:lvl1pPr>
            <a:lvl2pPr marL="742950" indent="-285750" defTabSz="449263">
              <a:defRPr sz="2400">
                <a:solidFill>
                  <a:schemeClr val="tx1"/>
                </a:solidFill>
                <a:latin typeface="Times New Roman" panose="02020603050405020304" pitchFamily="18" charset="0"/>
                <a:ea typeface="MS PGothic" panose="020B0600070205080204" pitchFamily="34" charset="-128"/>
              </a:defRPr>
            </a:lvl2pPr>
            <a:lvl3pPr marL="1143000" indent="-228600" defTabSz="449263">
              <a:defRPr sz="2400">
                <a:solidFill>
                  <a:schemeClr val="tx1"/>
                </a:solidFill>
                <a:latin typeface="Times New Roman" panose="02020603050405020304" pitchFamily="18" charset="0"/>
                <a:ea typeface="MS PGothic" panose="020B0600070205080204" pitchFamily="34" charset="-128"/>
              </a:defRPr>
            </a:lvl3pPr>
            <a:lvl4pPr marL="1600200" indent="-228600" defTabSz="449263">
              <a:defRPr sz="2400">
                <a:solidFill>
                  <a:schemeClr val="tx1"/>
                </a:solidFill>
                <a:latin typeface="Times New Roman" panose="02020603050405020304" pitchFamily="18" charset="0"/>
                <a:ea typeface="MS PGothic" panose="020B0600070205080204" pitchFamily="34" charset="-128"/>
              </a:defRPr>
            </a:lvl4pPr>
            <a:lvl5pPr marL="2057400" indent="-228600" defTabSz="449263">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fr-FR" altLang="fr-FR" sz="1200" b="1" dirty="0" err="1" smtClean="0">
                <a:solidFill>
                  <a:srgbClr val="CA0009"/>
                </a:solidFill>
                <a:latin typeface="Arial" panose="020B0604020202020204" pitchFamily="34" charset="0"/>
                <a:cs typeface="Arial" panose="020B0604020202020204" pitchFamily="34" charset="0"/>
              </a:rPr>
              <a:t>PhDs</a:t>
            </a:r>
            <a:r>
              <a:rPr lang="fr-FR" altLang="fr-FR" sz="1200" b="1" dirty="0" smtClean="0">
                <a:solidFill>
                  <a:srgbClr val="CA0009"/>
                </a:solidFill>
                <a:latin typeface="Arial" panose="020B0604020202020204" pitchFamily="34" charset="0"/>
                <a:cs typeface="Arial" panose="020B0604020202020204" pitchFamily="34" charset="0"/>
              </a:rPr>
              <a:t> and </a:t>
            </a:r>
            <a:r>
              <a:rPr lang="fr-FR" altLang="fr-FR" sz="1200" b="1" dirty="0" err="1" smtClean="0">
                <a:solidFill>
                  <a:srgbClr val="CA0009"/>
                </a:solidFill>
                <a:latin typeface="Arial" panose="020B0604020202020204" pitchFamily="34" charset="0"/>
                <a:cs typeface="Arial" panose="020B0604020202020204" pitchFamily="34" charset="0"/>
              </a:rPr>
              <a:t>Postdocs</a:t>
            </a:r>
            <a:endParaRPr lang="fr-FR" altLang="fr-FR" sz="1200" b="1" dirty="0">
              <a:solidFill>
                <a:srgbClr val="CA0009"/>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 xmlns:a16="http://schemas.microsoft.com/office/drawing/2014/main" id="{66D0582C-D8E2-254D-8CD0-7B6B242C7C77}"/>
              </a:ext>
            </a:extLst>
          </p:cNvPr>
          <p:cNvSpPr/>
          <p:nvPr/>
        </p:nvSpPr>
        <p:spPr>
          <a:xfrm>
            <a:off x="3829240" y="6070163"/>
            <a:ext cx="2200238" cy="507831"/>
          </a:xfrm>
          <a:prstGeom prst="rect">
            <a:avLst/>
          </a:prstGeom>
        </p:spPr>
        <p:txBody>
          <a:bodyPr wrap="square">
            <a:spAutoFit/>
          </a:bodyPr>
          <a:lstStyle/>
          <a:p>
            <a:pPr marL="171450" lvl="0" indent="-171450" algn="just">
              <a:lnSpc>
                <a:spcPct val="90000"/>
              </a:lnSpc>
              <a:buFont typeface="Arial" panose="020B0604020202020204" pitchFamily="34" charset="0"/>
              <a:buChar char="•"/>
            </a:pPr>
            <a:r>
              <a:rPr lang="en-US" sz="1000" b="1" dirty="0">
                <a:solidFill>
                  <a:prstClr val="black"/>
                </a:solidFill>
                <a:latin typeface="Arial" panose="020B0604020202020204" pitchFamily="34" charset="0"/>
                <a:cs typeface="Arial" panose="020B0604020202020204" pitchFamily="34" charset="0"/>
              </a:rPr>
              <a:t>4</a:t>
            </a:r>
            <a:r>
              <a:rPr lang="en-US" sz="1000" b="1" dirty="0" smtClean="0">
                <a:solidFill>
                  <a:prstClr val="black"/>
                </a:solidFill>
                <a:latin typeface="Arial" panose="020B0604020202020204" pitchFamily="34" charset="0"/>
                <a:cs typeface="Arial" panose="020B0604020202020204" pitchFamily="34" charset="0"/>
              </a:rPr>
              <a:t> PhD defended at </a:t>
            </a:r>
            <a:r>
              <a:rPr lang="en-US" sz="1000" b="1" dirty="0" err="1" smtClean="0">
                <a:solidFill>
                  <a:prstClr val="black"/>
                </a:solidFill>
                <a:latin typeface="Arial" panose="020B0604020202020204" pitchFamily="34" charset="0"/>
                <a:cs typeface="Arial" panose="020B0604020202020204" pitchFamily="34" charset="0"/>
              </a:rPr>
              <a:t>UPSud</a:t>
            </a:r>
            <a:endParaRPr lang="en-US" sz="1000" b="1" dirty="0">
              <a:solidFill>
                <a:prstClr val="black"/>
              </a:solidFill>
              <a:latin typeface="Arial" panose="020B0604020202020204" pitchFamily="34" charset="0"/>
              <a:cs typeface="Arial" panose="020B0604020202020204" pitchFamily="34" charset="0"/>
            </a:endParaRPr>
          </a:p>
          <a:p>
            <a:pPr marL="171450" lvl="0" indent="-171450" algn="just">
              <a:lnSpc>
                <a:spcPct val="90000"/>
              </a:lnSpc>
              <a:buFont typeface="Arial" panose="020B0604020202020204" pitchFamily="34" charset="0"/>
              <a:buChar char="•"/>
            </a:pPr>
            <a:r>
              <a:rPr lang="en-US" sz="1000" b="1" dirty="0" smtClean="0">
                <a:solidFill>
                  <a:prstClr val="black"/>
                </a:solidFill>
                <a:latin typeface="Arial" panose="020B0604020202020204" pitchFamily="34" charset="0"/>
                <a:cs typeface="Arial" panose="020B0604020202020204" pitchFamily="34" charset="0"/>
              </a:rPr>
              <a:t>2 PhD ongoing at </a:t>
            </a:r>
            <a:r>
              <a:rPr lang="en-US" sz="1000" b="1" dirty="0" err="1" smtClean="0">
                <a:solidFill>
                  <a:prstClr val="black"/>
                </a:solidFill>
                <a:latin typeface="Arial" panose="020B0604020202020204" pitchFamily="34" charset="0"/>
                <a:cs typeface="Arial" panose="020B0604020202020204" pitchFamily="34" charset="0"/>
              </a:rPr>
              <a:t>UPSud</a:t>
            </a:r>
            <a:endParaRPr lang="en-US" sz="1000" b="1" dirty="0" smtClean="0">
              <a:solidFill>
                <a:prstClr val="black"/>
              </a:solidFill>
              <a:latin typeface="Arial" panose="020B0604020202020204" pitchFamily="34" charset="0"/>
              <a:cs typeface="Arial" panose="020B0604020202020204" pitchFamily="34" charset="0"/>
            </a:endParaRPr>
          </a:p>
          <a:p>
            <a:pPr marL="171450" lvl="0" indent="-171450" algn="just">
              <a:lnSpc>
                <a:spcPct val="90000"/>
              </a:lnSpc>
              <a:buFont typeface="Arial" panose="020B0604020202020204" pitchFamily="34" charset="0"/>
              <a:buChar char="•"/>
            </a:pPr>
            <a:r>
              <a:rPr lang="en-US" sz="1000" b="1" dirty="0" smtClean="0">
                <a:solidFill>
                  <a:prstClr val="black"/>
                </a:solidFill>
                <a:latin typeface="Arial" panose="020B0604020202020204" pitchFamily="34" charset="0"/>
                <a:cs typeface="Arial" panose="020B0604020202020204" pitchFamily="34" charset="0"/>
              </a:rPr>
              <a:t>1 Postdoc</a:t>
            </a:r>
            <a:endParaRPr lang="fr-FR" sz="800" dirty="0">
              <a:solidFill>
                <a:prstClr val="black">
                  <a:lumMod val="65000"/>
                  <a:lumOff val="35000"/>
                </a:prstClr>
              </a:solidFill>
              <a:latin typeface="Arial" panose="020B0604020202020204" pitchFamily="34" charset="0"/>
              <a:cs typeface="Arial" panose="020B0604020202020204" pitchFamily="34" charset="0"/>
            </a:endParaRPr>
          </a:p>
        </p:txBody>
      </p:sp>
      <p:grpSp>
        <p:nvGrpSpPr>
          <p:cNvPr id="31" name="図形グループ 16"/>
          <p:cNvGrpSpPr>
            <a:grpSpLocks/>
          </p:cNvGrpSpPr>
          <p:nvPr/>
        </p:nvGrpSpPr>
        <p:grpSpPr bwMode="auto">
          <a:xfrm>
            <a:off x="9566652" y="1831925"/>
            <a:ext cx="2403402" cy="1811245"/>
            <a:chOff x="254308" y="3722075"/>
            <a:chExt cx="5028060" cy="2829016"/>
          </a:xfrm>
        </p:grpSpPr>
        <p:pic>
          <p:nvPicPr>
            <p:cNvPr id="32" name="図 8" descr="保存されていない プレビュー 書類 2（ドラッグされました）.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619" y="3722075"/>
              <a:ext cx="5008749" cy="282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コンテンツ プレースホルダー 4"/>
            <p:cNvSpPr txBox="1">
              <a:spLocks/>
            </p:cNvSpPr>
            <p:nvPr/>
          </p:nvSpPr>
          <p:spPr bwMode="auto">
            <a:xfrm>
              <a:off x="254308" y="5911827"/>
              <a:ext cx="4771193" cy="62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Arial" pitchFamily="34" charset="0"/>
                <a:buNone/>
              </a:pPr>
              <a:endParaRPr kumimoji="1" lang="ja-JP" altLang="en-US" sz="2400" b="1">
                <a:ea typeface="MS PGothic" pitchFamily="34" charset="-128"/>
              </a:endParaRPr>
            </a:p>
          </p:txBody>
        </p:sp>
        <p:sp>
          <p:nvSpPr>
            <p:cNvPr id="34" name="コンテンツ プレースホルダー 4"/>
            <p:cNvSpPr txBox="1">
              <a:spLocks/>
            </p:cNvSpPr>
            <p:nvPr/>
          </p:nvSpPr>
          <p:spPr bwMode="auto">
            <a:xfrm>
              <a:off x="2429183" y="3812262"/>
              <a:ext cx="2194314" cy="3733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Arial" pitchFamily="34" charset="0"/>
                <a:buChar char="•"/>
              </a:pPr>
              <a:r>
                <a:rPr kumimoji="1" lang="en-US" altLang="ja-JP" sz="1000" b="1" dirty="0" smtClean="0">
                  <a:solidFill>
                    <a:srgbClr val="FF0000"/>
                  </a:solidFill>
                  <a:ea typeface="MS PGothic" pitchFamily="34" charset="-128"/>
                </a:rPr>
                <a:t>43 </a:t>
              </a:r>
              <a:r>
                <a:rPr kumimoji="1" lang="en-US" altLang="ja-JP" sz="1000" b="1" dirty="0">
                  <a:solidFill>
                    <a:srgbClr val="FF0000"/>
                  </a:solidFill>
                  <a:ea typeface="MS PGothic" pitchFamily="34" charset="-128"/>
                </a:rPr>
                <a:t>nm achieved in June 2014</a:t>
              </a:r>
              <a:endParaRPr kumimoji="1" lang="en-US" altLang="ja-JP" sz="1000" dirty="0">
                <a:solidFill>
                  <a:srgbClr val="0000FF"/>
                </a:solidFill>
                <a:ea typeface="MS PGothic" pitchFamily="34" charset="-128"/>
              </a:endParaRPr>
            </a:p>
          </p:txBody>
        </p:sp>
        <p:cxnSp>
          <p:nvCxnSpPr>
            <p:cNvPr id="35" name="直線矢印コネクタ 12"/>
            <p:cNvCxnSpPr/>
            <p:nvPr/>
          </p:nvCxnSpPr>
          <p:spPr>
            <a:xfrm>
              <a:off x="1623266" y="4344197"/>
              <a:ext cx="2463545" cy="1413135"/>
            </a:xfrm>
            <a:prstGeom prst="straightConnector1">
              <a:avLst/>
            </a:prstGeom>
            <a:ln w="127000" cmpd="sng">
              <a:gradFill flip="none" rotWithShape="1">
                <a:gsLst>
                  <a:gs pos="0">
                    <a:schemeClr val="accent1">
                      <a:alpha val="50000"/>
                    </a:schemeClr>
                  </a:gs>
                  <a:gs pos="100000">
                    <a:prstClr val="white"/>
                  </a:gs>
                </a:gsLst>
                <a:lin ang="10800000" scaled="0"/>
                <a:tileRect/>
              </a:gra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6995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Beam</a:t>
            </a:r>
            <a:r>
              <a:rPr lang="fr-FR" dirty="0" smtClean="0"/>
              <a:t> </a:t>
            </a:r>
            <a:r>
              <a:rPr lang="fr-FR" dirty="0" err="1" smtClean="0"/>
              <a:t>Physics</a:t>
            </a:r>
            <a:r>
              <a:rPr lang="fr-FR" dirty="0" smtClean="0"/>
              <a:t> &amp; Instrumentation: </a:t>
            </a:r>
            <a:r>
              <a:rPr lang="fr-FR" dirty="0" err="1" smtClean="0"/>
              <a:t>SuperKEKB</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8</a:t>
            </a:fld>
            <a:r>
              <a:rPr lang="fr-FR" dirty="0" smtClean="0"/>
              <a:t> -</a:t>
            </a:r>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0155" y="50851"/>
            <a:ext cx="1018884" cy="60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7490750" y="5042516"/>
            <a:ext cx="4557322" cy="5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ct val="30000"/>
              </a:spcAft>
              <a:buClr>
                <a:srgbClr val="FF0000"/>
              </a:buClr>
              <a:buSzPct val="120000"/>
              <a:buFont typeface="Arial" charset="0"/>
              <a:buChar char="•"/>
            </a:pPr>
            <a:r>
              <a:rPr lang="en-US" altLang="fr-FR" b="1" dirty="0" smtClean="0">
                <a:latin typeface="Calibri" pitchFamily="34" charset="0"/>
              </a:rPr>
              <a:t> Human &amp; financial resources in past 5 years: 3.3 FTE/year, 2 PhD students, 2 Post-docs, </a:t>
            </a:r>
            <a:r>
              <a:rPr lang="en-US" altLang="fr-FR" b="1" dirty="0" smtClean="0">
                <a:latin typeface="Calibri" pitchFamily="34" charset="0"/>
                <a:sym typeface="Symbol"/>
              </a:rPr>
              <a:t></a:t>
            </a:r>
            <a:r>
              <a:rPr lang="en-US" altLang="fr-FR" b="1" dirty="0" smtClean="0">
                <a:latin typeface="Calibri" pitchFamily="34" charset="0"/>
              </a:rPr>
              <a:t>250 k€ (globally) + H2020 funding</a:t>
            </a:r>
            <a:endParaRPr lang="en-US" altLang="fr-FR" b="1" dirty="0">
              <a:latin typeface="Calibri" pitchFamily="34" charset="0"/>
            </a:endParaRPr>
          </a:p>
        </p:txBody>
      </p:sp>
      <p:sp>
        <p:nvSpPr>
          <p:cNvPr id="11" name="Rectangle 10"/>
          <p:cNvSpPr/>
          <p:nvPr/>
        </p:nvSpPr>
        <p:spPr>
          <a:xfrm>
            <a:off x="84917" y="722035"/>
            <a:ext cx="11963165" cy="2714589"/>
          </a:xfrm>
          <a:prstGeom prst="rect">
            <a:avLst/>
          </a:prstGeom>
        </p:spPr>
        <p:txBody>
          <a:bodyPr wrap="square">
            <a:spAutoFit/>
          </a:bodyPr>
          <a:lstStyle/>
          <a:p>
            <a:pPr algn="jus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spcAft>
                <a:spcPct val="30000"/>
              </a:spcAft>
              <a:buClr>
                <a:srgbClr val="FF0000"/>
              </a:buClr>
              <a:buSzPct val="120000"/>
            </a:pPr>
            <a:r>
              <a:rPr lang="en-US" altLang="fr-FR" b="1" dirty="0" smtClean="0">
                <a:latin typeface="Calibri" pitchFamily="34" charset="0"/>
              </a:rPr>
              <a:t>The </a:t>
            </a:r>
            <a:r>
              <a:rPr lang="en-US" altLang="fr-FR" b="1" dirty="0" err="1">
                <a:latin typeface="Calibri" pitchFamily="34" charset="0"/>
              </a:rPr>
              <a:t>SuperKEKB</a:t>
            </a:r>
            <a:r>
              <a:rPr lang="en-US" altLang="fr-FR" b="1" dirty="0">
                <a:latin typeface="Calibri" pitchFamily="34" charset="0"/>
              </a:rPr>
              <a:t> asymmetric </a:t>
            </a:r>
            <a:r>
              <a:rPr lang="en-US" altLang="fr-FR" b="1" dirty="0" err="1">
                <a:latin typeface="Calibri" pitchFamily="34" charset="0"/>
              </a:rPr>
              <a:t>e</a:t>
            </a:r>
            <a:r>
              <a:rPr lang="en-US" altLang="fr-FR" b="1" baseline="30000" dirty="0" err="1">
                <a:latin typeface="Calibri" pitchFamily="34" charset="0"/>
              </a:rPr>
              <a:t>+</a:t>
            </a:r>
            <a:r>
              <a:rPr lang="en-US" altLang="fr-FR" b="1" dirty="0" err="1">
                <a:latin typeface="Calibri" pitchFamily="34" charset="0"/>
              </a:rPr>
              <a:t>e</a:t>
            </a:r>
            <a:r>
              <a:rPr lang="en-US" altLang="fr-FR" b="1" baseline="30000" dirty="0">
                <a:latin typeface="Calibri" pitchFamily="34" charset="0"/>
              </a:rPr>
              <a:t>-</a:t>
            </a:r>
            <a:r>
              <a:rPr lang="en-US" altLang="fr-FR" b="1" dirty="0">
                <a:latin typeface="Calibri" pitchFamily="34" charset="0"/>
              </a:rPr>
              <a:t> collider (KEK, Japan) is designed to provide very high luminosity (8x10</a:t>
            </a:r>
            <a:r>
              <a:rPr lang="en-US" altLang="fr-FR" b="1" baseline="30000" dirty="0">
                <a:latin typeface="Calibri" pitchFamily="34" charset="0"/>
              </a:rPr>
              <a:t>35</a:t>
            </a:r>
            <a:r>
              <a:rPr lang="en-US" altLang="fr-FR" b="1" dirty="0">
                <a:latin typeface="Calibri" pitchFamily="34" charset="0"/>
              </a:rPr>
              <a:t> cm</a:t>
            </a:r>
            <a:r>
              <a:rPr lang="en-US" altLang="fr-FR" b="1" baseline="30000" dirty="0">
                <a:latin typeface="Calibri" pitchFamily="34" charset="0"/>
              </a:rPr>
              <a:t>-2</a:t>
            </a:r>
            <a:r>
              <a:rPr lang="en-US" altLang="fr-FR" b="1" dirty="0">
                <a:latin typeface="Calibri" pitchFamily="34" charset="0"/>
              </a:rPr>
              <a:t>s</a:t>
            </a:r>
            <a:r>
              <a:rPr lang="en-US" altLang="fr-FR" b="1" baseline="30000" dirty="0">
                <a:latin typeface="Calibri" pitchFamily="34" charset="0"/>
              </a:rPr>
              <a:t>-1</a:t>
            </a:r>
            <a:r>
              <a:rPr lang="en-US" altLang="fr-FR" b="1" dirty="0">
                <a:latin typeface="Calibri" pitchFamily="34" charset="0"/>
              </a:rPr>
              <a:t> ) for the Belle II experiment. </a:t>
            </a:r>
            <a:r>
              <a:rPr lang="en-US" altLang="fr-FR" b="1" dirty="0">
                <a:solidFill>
                  <a:srgbClr val="0000FF"/>
                </a:solidFill>
                <a:latin typeface="Calibri" pitchFamily="34" charset="0"/>
              </a:rPr>
              <a:t>LumiBelle2 is a fast luminosity monitor using diamond sensors </a:t>
            </a:r>
            <a:r>
              <a:rPr lang="en-US" altLang="fr-FR" b="1" dirty="0">
                <a:latin typeface="Calibri" pitchFamily="34" charset="0"/>
              </a:rPr>
              <a:t>to measure the rate of the radiative </a:t>
            </a:r>
            <a:r>
              <a:rPr lang="en-US" altLang="fr-FR" b="1" dirty="0" err="1">
                <a:latin typeface="Calibri" pitchFamily="34" charset="0"/>
              </a:rPr>
              <a:t>Bhabha</a:t>
            </a:r>
            <a:r>
              <a:rPr lang="en-US" altLang="fr-FR" b="1" dirty="0">
                <a:latin typeface="Calibri" pitchFamily="34" charset="0"/>
              </a:rPr>
              <a:t> process at vanishing scattering angle with high </a:t>
            </a:r>
            <a:r>
              <a:rPr lang="en-US" altLang="fr-FR" b="1" dirty="0" smtClean="0">
                <a:latin typeface="Calibri" pitchFamily="34" charset="0"/>
              </a:rPr>
              <a:t>precision and </a:t>
            </a:r>
            <a:r>
              <a:rPr lang="en-US" altLang="fr-FR" b="1" dirty="0">
                <a:latin typeface="Calibri" pitchFamily="34" charset="0"/>
              </a:rPr>
              <a:t>with very high dynamic range. It provides:</a:t>
            </a:r>
          </a:p>
          <a:p>
            <a:pPr marL="174625" lvl="1">
              <a:spcAft>
                <a:spcPts val="300"/>
              </a:spcAft>
              <a:buClr>
                <a:srgbClr val="7030A0"/>
              </a:buClr>
              <a:buSzPct val="120000"/>
              <a:buFont typeface="Wingdings" pitchFamily="2" charset="2"/>
              <a:buChar char="§"/>
            </a:pPr>
            <a:r>
              <a:rPr lang="en-US" altLang="fr-FR" b="1" dirty="0">
                <a:solidFill>
                  <a:prstClr val="black"/>
                </a:solidFill>
                <a:latin typeface="Calibri" pitchFamily="34" charset="0"/>
              </a:rPr>
              <a:t> </a:t>
            </a:r>
            <a:r>
              <a:rPr lang="en-US" altLang="fr-FR" sz="1600" b="1" dirty="0">
                <a:latin typeface="Calibri" pitchFamily="34" charset="0"/>
              </a:rPr>
              <a:t>Train integrated luminosity at </a:t>
            </a:r>
            <a:r>
              <a:rPr lang="en-US" altLang="fr-FR" sz="1600" b="1" dirty="0">
                <a:solidFill>
                  <a:srgbClr val="0000FF"/>
                </a:solidFill>
                <a:latin typeface="Calibri" pitchFamily="34" charset="0"/>
              </a:rPr>
              <a:t>1 kHz </a:t>
            </a:r>
            <a:r>
              <a:rPr lang="en-US" altLang="fr-FR" sz="1600" b="1" dirty="0">
                <a:latin typeface="Calibri" pitchFamily="34" charset="0"/>
              </a:rPr>
              <a:t>with </a:t>
            </a:r>
            <a:r>
              <a:rPr lang="en-US" altLang="fr-FR" sz="1600" b="1" dirty="0">
                <a:latin typeface="Calibri" pitchFamily="34" charset="0"/>
                <a:sym typeface="Symbol"/>
              </a:rPr>
              <a:t></a:t>
            </a:r>
            <a:r>
              <a:rPr lang="en-US" altLang="fr-FR" sz="1600" b="1" dirty="0">
                <a:latin typeface="Calibri" pitchFamily="34" charset="0"/>
              </a:rPr>
              <a:t>1% relative precision </a:t>
            </a:r>
            <a:r>
              <a:rPr lang="en-US" altLang="fr-FR" sz="1600" dirty="0">
                <a:latin typeface="Calibri" pitchFamily="34" charset="0"/>
                <a:sym typeface="Wingdings" panose="05000000000000000000" pitchFamily="2" charset="2"/>
              </a:rPr>
              <a:t> one of two main</a:t>
            </a:r>
            <a:r>
              <a:rPr lang="en-US" altLang="fr-FR" sz="1600" dirty="0">
                <a:latin typeface="Calibri" pitchFamily="34" charset="0"/>
              </a:rPr>
              <a:t> inputs to a dithering feedback system to maintain an optimum horizontal overlap between the two colliding beams at the IP</a:t>
            </a:r>
          </a:p>
          <a:p>
            <a:pPr marL="174625" lvl="1">
              <a:spcAft>
                <a:spcPts val="300"/>
              </a:spcAft>
              <a:buClr>
                <a:srgbClr val="7030A0"/>
              </a:buClr>
              <a:buSzPct val="120000"/>
              <a:buFont typeface="Wingdings" pitchFamily="2" charset="2"/>
              <a:buChar char="§"/>
            </a:pPr>
            <a:r>
              <a:rPr lang="en-US" altLang="fr-FR" sz="1600" b="1" dirty="0">
                <a:latin typeface="Calibri" pitchFamily="34" charset="0"/>
              </a:rPr>
              <a:t> Train integrated luminosity at </a:t>
            </a:r>
            <a:r>
              <a:rPr lang="en-US" altLang="fr-FR" sz="1600" b="1" dirty="0">
                <a:solidFill>
                  <a:srgbClr val="0000FF"/>
                </a:solidFill>
                <a:latin typeface="Calibri" pitchFamily="34" charset="0"/>
              </a:rPr>
              <a:t>1 Hz </a:t>
            </a:r>
            <a:r>
              <a:rPr lang="en-US" altLang="fr-FR" sz="1600" b="1" dirty="0">
                <a:latin typeface="Calibri" pitchFamily="34" charset="0"/>
              </a:rPr>
              <a:t>with </a:t>
            </a:r>
            <a:r>
              <a:rPr lang="en-US" altLang="fr-FR" sz="1600" b="1" dirty="0">
                <a:latin typeface="Calibri" pitchFamily="34" charset="0"/>
                <a:sym typeface="Symbol"/>
              </a:rPr>
              <a:t></a:t>
            </a:r>
            <a:r>
              <a:rPr lang="en-US" altLang="fr-FR" sz="1600" b="1" dirty="0">
                <a:latin typeface="Calibri" pitchFamily="34" charset="0"/>
              </a:rPr>
              <a:t>1% relative precision </a:t>
            </a:r>
            <a:r>
              <a:rPr lang="en-US" altLang="fr-FR" sz="1600" b="1" dirty="0">
                <a:solidFill>
                  <a:srgbClr val="0000FF"/>
                </a:solidFill>
                <a:latin typeface="Calibri" pitchFamily="34" charset="0"/>
              </a:rPr>
              <a:t>at very low (few mA) beam currents </a:t>
            </a:r>
            <a:r>
              <a:rPr lang="en-US" altLang="fr-FR" sz="1600" b="1" dirty="0">
                <a:latin typeface="Calibri" pitchFamily="34" charset="0"/>
                <a:sym typeface="Wingdings" panose="05000000000000000000" pitchFamily="2" charset="2"/>
              </a:rPr>
              <a:t> </a:t>
            </a:r>
            <a:r>
              <a:rPr lang="en-US" altLang="fr-FR" sz="1600" dirty="0">
                <a:latin typeface="Calibri" pitchFamily="34" charset="0"/>
                <a:sym typeface="Wingdings" panose="05000000000000000000" pitchFamily="2" charset="2"/>
              </a:rPr>
              <a:t>for</a:t>
            </a:r>
            <a:r>
              <a:rPr lang="en-US" altLang="fr-FR" sz="1600" dirty="0">
                <a:latin typeface="Calibri" pitchFamily="34" charset="0"/>
              </a:rPr>
              <a:t> IP beam size optics tuning without beam blowup from beam-beam effects which would mask improvements </a:t>
            </a:r>
          </a:p>
          <a:p>
            <a:pPr marL="174625" lvl="1">
              <a:spcAft>
                <a:spcPts val="300"/>
              </a:spcAft>
              <a:buClr>
                <a:srgbClr val="7030A0"/>
              </a:buClr>
              <a:buSzPct val="120000"/>
              <a:buFont typeface="Wingdings" pitchFamily="2" charset="2"/>
              <a:buChar char="§"/>
            </a:pPr>
            <a:r>
              <a:rPr lang="en-US" altLang="fr-FR" sz="1600" b="1" dirty="0">
                <a:latin typeface="Calibri" pitchFamily="34" charset="0"/>
              </a:rPr>
              <a:t> Bunch integrated luminosities at 1 Hz with </a:t>
            </a:r>
            <a:r>
              <a:rPr lang="en-US" altLang="fr-FR" sz="1600" b="1" dirty="0">
                <a:latin typeface="Calibri" pitchFamily="34" charset="0"/>
                <a:sym typeface="Symbol"/>
              </a:rPr>
              <a:t></a:t>
            </a:r>
            <a:r>
              <a:rPr lang="en-US" altLang="fr-FR" sz="1600" b="1" dirty="0">
                <a:latin typeface="Calibri" pitchFamily="34" charset="0"/>
              </a:rPr>
              <a:t>1% relative </a:t>
            </a:r>
            <a:r>
              <a:rPr lang="en-US" altLang="fr-FR" sz="1600" b="1" dirty="0" smtClean="0">
                <a:latin typeface="Calibri" pitchFamily="34" charset="0"/>
              </a:rPr>
              <a:t>precision</a:t>
            </a:r>
            <a:endParaRPr lang="en-US" altLang="fr-FR" sz="1600" b="1" dirty="0">
              <a:latin typeface="Calibri" pitchFamily="34" charset="0"/>
            </a:endParaRPr>
          </a:p>
        </p:txBody>
      </p:sp>
      <p:sp>
        <p:nvSpPr>
          <p:cNvPr id="12" name="Rectangle 11"/>
          <p:cNvSpPr/>
          <p:nvPr/>
        </p:nvSpPr>
        <p:spPr>
          <a:xfrm>
            <a:off x="84917" y="3348935"/>
            <a:ext cx="6839666" cy="1520416"/>
          </a:xfrm>
          <a:prstGeom prst="rect">
            <a:avLst/>
          </a:prstGeom>
        </p:spPr>
        <p:txBody>
          <a:bodyPr wrap="square">
            <a:spAutoFit/>
          </a:bodyPr>
          <a:lstStyle/>
          <a:p>
            <a:pPr algn="jus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Main achievements</a:t>
            </a:r>
          </a:p>
          <a:p>
            <a:pPr marL="177800" lvl="1" indent="177800">
              <a:spcAft>
                <a:spcPct val="30000"/>
              </a:spcAft>
              <a:buClr>
                <a:srgbClr val="7030A0"/>
              </a:buClr>
              <a:buSzPct val="120000"/>
              <a:buFont typeface="Wingdings" pitchFamily="2" charset="2"/>
              <a:buChar char="§"/>
            </a:pPr>
            <a:r>
              <a:rPr lang="en-US" altLang="fr-FR" sz="1600" b="1" dirty="0">
                <a:latin typeface="Calibri" pitchFamily="34" charset="0"/>
              </a:rPr>
              <a:t>Two successful tests </a:t>
            </a:r>
            <a:r>
              <a:rPr lang="en-US" altLang="fr-FR" sz="1600" dirty="0">
                <a:latin typeface="Calibri" pitchFamily="34" charset="0"/>
              </a:rPr>
              <a:t>of dithering feedback response with LumiBelle2 input in May and July 2018</a:t>
            </a:r>
          </a:p>
          <a:p>
            <a:pPr marL="177800" lvl="1" indent="177800">
              <a:spcAft>
                <a:spcPct val="30000"/>
              </a:spcAft>
              <a:buClr>
                <a:srgbClr val="7030A0"/>
              </a:buClr>
              <a:buSzPct val="120000"/>
              <a:buFont typeface="Wingdings" pitchFamily="2" charset="2"/>
              <a:buChar char="§"/>
            </a:pPr>
            <a:r>
              <a:rPr lang="en-US" altLang="fr-FR" sz="1600" b="1" dirty="0">
                <a:latin typeface="Calibri" pitchFamily="34" charset="0"/>
              </a:rPr>
              <a:t> First luminosity measurements in April 2018 </a:t>
            </a:r>
            <a:r>
              <a:rPr lang="en-US" altLang="fr-FR" sz="1600" dirty="0" smtClean="0">
                <a:latin typeface="Calibri" pitchFamily="34" charset="0"/>
              </a:rPr>
              <a:t>and successful </a:t>
            </a:r>
            <a:r>
              <a:rPr lang="en-US" altLang="fr-FR" sz="1600" dirty="0">
                <a:latin typeface="Calibri" pitchFamily="34" charset="0"/>
              </a:rPr>
              <a:t>delivery of continuous on-line monitoring during Phase 2 </a:t>
            </a:r>
            <a:r>
              <a:rPr lang="en-US" altLang="fr-FR" sz="1600" dirty="0" err="1">
                <a:latin typeface="Calibri" pitchFamily="34" charset="0"/>
              </a:rPr>
              <a:t>SuperKEKB</a:t>
            </a:r>
            <a:r>
              <a:rPr lang="en-US" altLang="fr-FR" sz="1600" dirty="0">
                <a:latin typeface="Calibri" pitchFamily="34" charset="0"/>
              </a:rPr>
              <a:t> </a:t>
            </a:r>
            <a:r>
              <a:rPr lang="en-US" altLang="fr-FR" sz="1600" dirty="0" smtClean="0">
                <a:latin typeface="Calibri" pitchFamily="34" charset="0"/>
              </a:rPr>
              <a:t>commissioning</a:t>
            </a:r>
            <a:endParaRPr lang="en-US" altLang="fr-FR" sz="1600" dirty="0">
              <a:latin typeface="Calibri" pitchFamily="34"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100" y="2911672"/>
            <a:ext cx="4869972" cy="155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re 1"/>
          <p:cNvSpPr txBox="1">
            <a:spLocks/>
          </p:cNvSpPr>
          <p:nvPr/>
        </p:nvSpPr>
        <p:spPr>
          <a:xfrm>
            <a:off x="7122918" y="4358116"/>
            <a:ext cx="4925164" cy="300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300" b="1" dirty="0" smtClean="0">
                <a:solidFill>
                  <a:srgbClr val="0000FF"/>
                </a:solidFill>
                <a:latin typeface="+mn-lt"/>
              </a:rPr>
              <a:t>LumiBelle2 luminosity monitor setup on </a:t>
            </a:r>
            <a:r>
              <a:rPr lang="en-US" sz="1300" b="1" dirty="0" err="1" smtClean="0">
                <a:solidFill>
                  <a:srgbClr val="0000FF"/>
                </a:solidFill>
                <a:latin typeface="+mn-lt"/>
              </a:rPr>
              <a:t>SuperKEKB</a:t>
            </a:r>
            <a:r>
              <a:rPr lang="en-US" sz="1300" b="1" dirty="0" smtClean="0">
                <a:solidFill>
                  <a:srgbClr val="0000FF"/>
                </a:solidFill>
                <a:latin typeface="+mn-lt"/>
              </a:rPr>
              <a:t> Low Energy Ring</a:t>
            </a:r>
            <a:endParaRPr lang="fr-FR" sz="1300" b="1" dirty="0">
              <a:solidFill>
                <a:srgbClr val="0000FF"/>
              </a:solidFill>
              <a:latin typeface="+mn-lt"/>
            </a:endParaRPr>
          </a:p>
        </p:txBody>
      </p:sp>
      <p:sp>
        <p:nvSpPr>
          <p:cNvPr id="15" name="Rectangle 14"/>
          <p:cNvSpPr/>
          <p:nvPr/>
        </p:nvSpPr>
        <p:spPr>
          <a:xfrm>
            <a:off x="76038" y="4714868"/>
            <a:ext cx="7319061" cy="2012859"/>
          </a:xfrm>
          <a:prstGeom prst="rect">
            <a:avLst/>
          </a:prstGeom>
        </p:spPr>
        <p:txBody>
          <a:bodyPr wrap="square">
            <a:spAutoFit/>
          </a:bodyPr>
          <a:lstStyle/>
          <a:p>
            <a:pPr algn="jus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Outlook</a:t>
            </a:r>
          </a:p>
          <a:p>
            <a:pPr marL="177800" lvl="1" indent="177800">
              <a:spcAft>
                <a:spcPct val="30000"/>
              </a:spcAft>
              <a:buClr>
                <a:srgbClr val="7030A0"/>
              </a:buClr>
              <a:buSzPct val="120000"/>
              <a:buFont typeface="Wingdings" pitchFamily="2" charset="2"/>
              <a:buChar char="§"/>
            </a:pPr>
            <a:r>
              <a:rPr lang="en-US" altLang="fr-FR" sz="1600" b="1" dirty="0">
                <a:solidFill>
                  <a:prstClr val="black"/>
                </a:solidFill>
                <a:latin typeface="Calibri" pitchFamily="34" charset="0"/>
              </a:rPr>
              <a:t>Commitment of LAL team to </a:t>
            </a:r>
            <a:r>
              <a:rPr lang="en-US" altLang="fr-FR" sz="1600" b="1" dirty="0" err="1">
                <a:solidFill>
                  <a:prstClr val="black"/>
                </a:solidFill>
                <a:latin typeface="Calibri" pitchFamily="34" charset="0"/>
              </a:rPr>
              <a:t>SuperKEKB</a:t>
            </a:r>
            <a:r>
              <a:rPr lang="en-US" altLang="fr-FR" sz="1600" b="1" dirty="0">
                <a:solidFill>
                  <a:prstClr val="black"/>
                </a:solidFill>
                <a:latin typeface="Calibri" pitchFamily="34" charset="0"/>
              </a:rPr>
              <a:t> </a:t>
            </a:r>
            <a:r>
              <a:rPr lang="en-US" altLang="fr-FR" sz="1600" dirty="0">
                <a:solidFill>
                  <a:prstClr val="black"/>
                </a:solidFill>
                <a:latin typeface="Calibri" pitchFamily="34" charset="0"/>
              </a:rPr>
              <a:t>to provide continuous luminosity monitoring for beam tuning </a:t>
            </a:r>
            <a:r>
              <a:rPr lang="en-US" altLang="fr-FR" sz="1600" dirty="0" smtClean="0">
                <a:solidFill>
                  <a:prstClr val="black"/>
                </a:solidFill>
                <a:latin typeface="Calibri" pitchFamily="34" charset="0"/>
              </a:rPr>
              <a:t>during </a:t>
            </a:r>
            <a:r>
              <a:rPr lang="en-US" altLang="fr-FR" sz="1600" dirty="0">
                <a:solidFill>
                  <a:prstClr val="black"/>
                </a:solidFill>
                <a:latin typeface="Calibri" pitchFamily="34" charset="0"/>
              </a:rPr>
              <a:t>the life of the </a:t>
            </a:r>
            <a:r>
              <a:rPr lang="en-US" altLang="fr-FR" sz="1600" dirty="0" err="1">
                <a:solidFill>
                  <a:prstClr val="black"/>
                </a:solidFill>
                <a:latin typeface="Calibri" pitchFamily="34" charset="0"/>
              </a:rPr>
              <a:t>SuperKEKB</a:t>
            </a:r>
            <a:r>
              <a:rPr lang="en-US" altLang="fr-FR" sz="1600" dirty="0">
                <a:solidFill>
                  <a:prstClr val="black"/>
                </a:solidFill>
                <a:latin typeface="Calibri" pitchFamily="34" charset="0"/>
              </a:rPr>
              <a:t> &amp; Belle II projects (</a:t>
            </a:r>
            <a:r>
              <a:rPr lang="en-US" altLang="fr-FR" sz="1600" dirty="0">
                <a:solidFill>
                  <a:prstClr val="black"/>
                </a:solidFill>
                <a:latin typeface="Calibri" pitchFamily="34" charset="0"/>
                <a:sym typeface="Symbol"/>
              </a:rPr>
              <a:t>10 years). Important to limit accumulated radiation dose on our diamonds to extend their </a:t>
            </a:r>
            <a:r>
              <a:rPr lang="en-US" altLang="fr-FR" sz="1600" dirty="0" err="1">
                <a:solidFill>
                  <a:prstClr val="black"/>
                </a:solidFill>
                <a:latin typeface="Calibri" pitchFamily="34" charset="0"/>
                <a:sym typeface="Symbol"/>
              </a:rPr>
              <a:t>lifes</a:t>
            </a:r>
            <a:r>
              <a:rPr lang="en-US" altLang="fr-FR" sz="1600" dirty="0">
                <a:solidFill>
                  <a:prstClr val="black"/>
                </a:solidFill>
                <a:latin typeface="Calibri" pitchFamily="34" charset="0"/>
                <a:sym typeface="Symbol"/>
              </a:rPr>
              <a:t> (for 2% relative precision at 1 kHz </a:t>
            </a:r>
            <a:r>
              <a:rPr lang="en-US" altLang="fr-FR" sz="1600" dirty="0">
                <a:solidFill>
                  <a:prstClr val="black"/>
                </a:solidFill>
                <a:latin typeface="Calibri" pitchFamily="34" charset="0"/>
                <a:sym typeface="Wingdings" panose="05000000000000000000" pitchFamily="2" charset="2"/>
              </a:rPr>
              <a:t> </a:t>
            </a:r>
            <a:r>
              <a:rPr lang="en-US" altLang="fr-FR" sz="1600" dirty="0">
                <a:solidFill>
                  <a:prstClr val="black"/>
                </a:solidFill>
                <a:latin typeface="Calibri" pitchFamily="34" charset="0"/>
                <a:sym typeface="Symbol"/>
              </a:rPr>
              <a:t></a:t>
            </a:r>
            <a:r>
              <a:rPr lang="en-US" altLang="fr-FR" sz="1600" dirty="0">
                <a:solidFill>
                  <a:prstClr val="black"/>
                </a:solidFill>
                <a:latin typeface="Calibri" pitchFamily="34" charset="0"/>
                <a:sym typeface="Wingdings" panose="05000000000000000000" pitchFamily="2" charset="2"/>
              </a:rPr>
              <a:t>1 </a:t>
            </a:r>
            <a:r>
              <a:rPr lang="en-US" altLang="fr-FR" sz="1600" dirty="0" err="1">
                <a:solidFill>
                  <a:prstClr val="black"/>
                </a:solidFill>
                <a:latin typeface="Calibri" pitchFamily="34" charset="0"/>
                <a:sym typeface="Wingdings" panose="05000000000000000000" pitchFamily="2" charset="2"/>
              </a:rPr>
              <a:t>Mgy</a:t>
            </a:r>
            <a:r>
              <a:rPr lang="en-US" altLang="fr-FR" sz="1600" dirty="0">
                <a:solidFill>
                  <a:prstClr val="black"/>
                </a:solidFill>
                <a:latin typeface="Calibri" pitchFamily="34" charset="0"/>
                <a:sym typeface="Wingdings" panose="05000000000000000000" pitchFamily="2" charset="2"/>
              </a:rPr>
              <a:t> / year at 50% op. efficiency)</a:t>
            </a:r>
            <a:r>
              <a:rPr lang="en-US" altLang="fr-FR" sz="1600" dirty="0">
                <a:solidFill>
                  <a:prstClr val="black"/>
                </a:solidFill>
                <a:latin typeface="Calibri" pitchFamily="34" charset="0"/>
                <a:sym typeface="Symbol"/>
              </a:rPr>
              <a:t> </a:t>
            </a:r>
          </a:p>
          <a:p>
            <a:pPr marL="177800" lvl="1" indent="177800">
              <a:spcAft>
                <a:spcPct val="30000"/>
              </a:spcAft>
              <a:buClr>
                <a:srgbClr val="7030A0"/>
              </a:buClr>
              <a:buSzPct val="120000"/>
              <a:buFont typeface="Wingdings" pitchFamily="2" charset="2"/>
              <a:buChar char="§"/>
            </a:pPr>
            <a:r>
              <a:rPr lang="en-US" altLang="fr-FR" sz="1600" dirty="0" smtClean="0">
                <a:solidFill>
                  <a:prstClr val="black"/>
                </a:solidFill>
                <a:latin typeface="Calibri" pitchFamily="34" charset="0"/>
                <a:sym typeface="Symbol"/>
              </a:rPr>
              <a:t>After </a:t>
            </a:r>
            <a:r>
              <a:rPr lang="en-US" altLang="fr-FR" sz="1600" dirty="0">
                <a:solidFill>
                  <a:prstClr val="black"/>
                </a:solidFill>
                <a:latin typeface="Calibri" pitchFamily="34" charset="0"/>
                <a:sym typeface="Symbol"/>
              </a:rPr>
              <a:t>intense R&amp;D phase, </a:t>
            </a:r>
            <a:r>
              <a:rPr lang="en-US" altLang="fr-FR" sz="1600" b="1" dirty="0">
                <a:solidFill>
                  <a:prstClr val="black"/>
                </a:solidFill>
                <a:latin typeface="Calibri" pitchFamily="34" charset="0"/>
                <a:sym typeface="Symbol"/>
              </a:rPr>
              <a:t>LumiBelle2 is evolving into an operation </a:t>
            </a:r>
            <a:r>
              <a:rPr lang="en-US" altLang="fr-FR" sz="1600" b="1" dirty="0" smtClean="0">
                <a:solidFill>
                  <a:prstClr val="black"/>
                </a:solidFill>
                <a:latin typeface="Calibri" pitchFamily="34" charset="0"/>
                <a:sym typeface="Symbol"/>
              </a:rPr>
              <a:t>project</a:t>
            </a:r>
            <a:r>
              <a:rPr lang="en-US" altLang="fr-FR" sz="1600" b="1" dirty="0">
                <a:solidFill>
                  <a:prstClr val="black"/>
                </a:solidFill>
                <a:latin typeface="Calibri" pitchFamily="34" charset="0"/>
                <a:sym typeface="Symbol"/>
              </a:rPr>
              <a:t>, </a:t>
            </a:r>
            <a:r>
              <a:rPr lang="en-US" altLang="fr-FR" sz="1600" dirty="0">
                <a:solidFill>
                  <a:prstClr val="black"/>
                </a:solidFill>
                <a:latin typeface="Calibri" pitchFamily="34" charset="0"/>
                <a:sym typeface="Symbol"/>
              </a:rPr>
              <a:t>part of the LAL </a:t>
            </a:r>
            <a:r>
              <a:rPr lang="en-US" altLang="fr-FR" sz="1600" dirty="0" smtClean="0">
                <a:solidFill>
                  <a:prstClr val="black"/>
                </a:solidFill>
                <a:latin typeface="Calibri" pitchFamily="34" charset="0"/>
                <a:sym typeface="Symbol"/>
              </a:rPr>
              <a:t>contribution </a:t>
            </a:r>
            <a:r>
              <a:rPr lang="en-US" altLang="fr-FR" sz="1600" dirty="0">
                <a:solidFill>
                  <a:prstClr val="black"/>
                </a:solidFill>
                <a:latin typeface="Calibri" pitchFamily="34" charset="0"/>
                <a:sym typeface="Symbol"/>
              </a:rPr>
              <a:t>to the Belle II </a:t>
            </a:r>
            <a:r>
              <a:rPr lang="en-US" altLang="fr-FR" sz="1600" dirty="0" smtClean="0">
                <a:solidFill>
                  <a:prstClr val="black"/>
                </a:solidFill>
                <a:latin typeface="Calibri" pitchFamily="34" charset="0"/>
                <a:sym typeface="Symbol"/>
              </a:rPr>
              <a:t>experiment</a:t>
            </a:r>
            <a:endParaRPr lang="en-US" altLang="fr-FR" sz="1600" dirty="0">
              <a:solidFill>
                <a:prstClr val="black"/>
              </a:solidFill>
              <a:latin typeface="Calibri" pitchFamily="34" charset="0"/>
              <a:sym typeface="Symbol"/>
            </a:endParaRPr>
          </a:p>
        </p:txBody>
      </p:sp>
    </p:spTree>
    <p:extLst>
      <p:ext uri="{BB962C8B-B14F-4D97-AF65-F5344CB8AC3E}">
        <p14:creationId xmlns:p14="http://schemas.microsoft.com/office/powerpoint/2010/main" val="1214340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dirty="0" err="1" smtClean="0"/>
              <a:t>Beam</a:t>
            </a:r>
            <a:r>
              <a:rPr lang="fr-FR" dirty="0" smtClean="0"/>
              <a:t> </a:t>
            </a:r>
            <a:r>
              <a:rPr lang="fr-FR" dirty="0" err="1" smtClean="0"/>
              <a:t>Physics</a:t>
            </a:r>
            <a:r>
              <a:rPr lang="fr-FR" dirty="0" smtClean="0"/>
              <a:t> &amp; Instrumentation: ETALON</a:t>
            </a:r>
            <a:endParaRPr lang="fr-FR" dirty="0"/>
          </a:p>
        </p:txBody>
      </p:sp>
      <p:sp>
        <p:nvSpPr>
          <p:cNvPr id="8" name="Espace réservé de la date 4"/>
          <p:cNvSpPr>
            <a:spLocks noGrp="1"/>
          </p:cNvSpPr>
          <p:nvPr>
            <p:ph type="dt" sz="half" idx="10"/>
          </p:nvPr>
        </p:nvSpPr>
        <p:spPr>
          <a:xfrm>
            <a:off x="0" y="6492873"/>
            <a:ext cx="2743200" cy="365125"/>
          </a:xfrm>
        </p:spPr>
        <p:txBody>
          <a:bodyPr/>
          <a:lstStyle/>
          <a:p>
            <a:r>
              <a:rPr lang="fr-FR" dirty="0" smtClean="0"/>
              <a:t>15/01/2019</a:t>
            </a:r>
            <a:endParaRPr lang="fr-FR" dirty="0"/>
          </a:p>
        </p:txBody>
      </p:sp>
      <p:sp>
        <p:nvSpPr>
          <p:cNvPr id="9" name="Espace réservé du pied de page 5"/>
          <p:cNvSpPr>
            <a:spLocks noGrp="1"/>
          </p:cNvSpPr>
          <p:nvPr>
            <p:ph type="ftr" sz="quarter" idx="11"/>
          </p:nvPr>
        </p:nvSpPr>
        <p:spPr>
          <a:xfrm>
            <a:off x="4038600" y="6492874"/>
            <a:ext cx="4114800" cy="365125"/>
          </a:xfrm>
        </p:spPr>
        <p:txBody>
          <a:bodyPr/>
          <a:lstStyle/>
          <a:p>
            <a:r>
              <a:rPr lang="fr-FR" dirty="0" smtClean="0"/>
              <a:t>HCERES </a:t>
            </a:r>
            <a:r>
              <a:rPr lang="fr-FR" dirty="0" err="1" smtClean="0"/>
              <a:t>evaluation</a:t>
            </a:r>
            <a:r>
              <a:rPr lang="fr-FR" dirty="0" smtClean="0"/>
              <a:t> </a:t>
            </a:r>
            <a:r>
              <a:rPr lang="mr-IN" dirty="0" smtClean="0"/>
              <a:t>–</a:t>
            </a:r>
            <a:r>
              <a:rPr lang="fr-FR" dirty="0" smtClean="0"/>
              <a:t> Accelerator </a:t>
            </a:r>
            <a:r>
              <a:rPr lang="fr-FR" dirty="0" err="1" smtClean="0"/>
              <a:t>Physics</a:t>
            </a:r>
            <a:endParaRPr lang="fr-FR" dirty="0"/>
          </a:p>
        </p:txBody>
      </p:sp>
      <p:sp>
        <p:nvSpPr>
          <p:cNvPr id="10" name="Espace réservé du numéro de diapositive 6"/>
          <p:cNvSpPr>
            <a:spLocks noGrp="1"/>
          </p:cNvSpPr>
          <p:nvPr>
            <p:ph type="sldNum" sz="quarter" idx="12"/>
          </p:nvPr>
        </p:nvSpPr>
        <p:spPr>
          <a:xfrm>
            <a:off x="9448800" y="6492875"/>
            <a:ext cx="2743200" cy="365125"/>
          </a:xfrm>
        </p:spPr>
        <p:txBody>
          <a:bodyPr/>
          <a:lstStyle/>
          <a:p>
            <a:r>
              <a:rPr lang="fr-FR" dirty="0" smtClean="0"/>
              <a:t>- </a:t>
            </a:r>
            <a:fld id="{F41BE48F-A7D6-8A4D-99CA-582EB3456AD8}" type="slidenum">
              <a:rPr lang="fr-FR" smtClean="0"/>
              <a:t>9</a:t>
            </a:fld>
            <a:r>
              <a:rPr lang="fr-FR" dirty="0" smtClean="0"/>
              <a:t> -</a:t>
            </a:r>
            <a:endParaRPr lang="fr-FR" dirty="0"/>
          </a:p>
        </p:txBody>
      </p:sp>
      <p:sp>
        <p:nvSpPr>
          <p:cNvPr id="7" name="Rectangle 6"/>
          <p:cNvSpPr/>
          <p:nvPr/>
        </p:nvSpPr>
        <p:spPr>
          <a:xfrm>
            <a:off x="129307" y="793059"/>
            <a:ext cx="11963165" cy="2653034"/>
          </a:xfrm>
          <a:prstGeom prst="rect">
            <a:avLst/>
          </a:prstGeom>
        </p:spPr>
        <p:txBody>
          <a:bodyPr wrap="square">
            <a:spAutoFit/>
          </a:bodyPr>
          <a:lstStyle/>
          <a:p>
            <a:pPr algn="just">
              <a:spcAft>
                <a:spcPts val="600"/>
              </a:spcAft>
              <a:tabLst>
                <a:tab pos="5738813" algn="l"/>
              </a:tabLst>
              <a:defRPr/>
            </a:pPr>
            <a:r>
              <a:rPr lang="en-US" sz="2400" b="1" dirty="0" smtClean="0">
                <a:solidFill>
                  <a:srgbClr val="5F2987"/>
                </a:solidFill>
                <a:effectLst>
                  <a:outerShdw blurRad="38100" dist="38100" dir="2700000" algn="tl">
                    <a:srgbClr val="C0C0C0"/>
                  </a:outerShdw>
                </a:effectLst>
                <a:latin typeface="Calibri" pitchFamily="34" charset="0"/>
              </a:rPr>
              <a:t>Scientific Objective</a:t>
            </a:r>
          </a:p>
          <a:p>
            <a:pPr>
              <a:spcAft>
                <a:spcPct val="30000"/>
              </a:spcAft>
              <a:buClr>
                <a:srgbClr val="FF0000"/>
              </a:buClr>
              <a:buSzPct val="120000"/>
            </a:pPr>
            <a:r>
              <a:rPr lang="en-US" altLang="fr-FR" b="1" dirty="0" smtClean="0">
                <a:latin typeface="Calibri" pitchFamily="34" charset="0"/>
              </a:rPr>
              <a:t>Performing </a:t>
            </a:r>
            <a:r>
              <a:rPr lang="en-US" altLang="fr-FR" b="1" dirty="0" smtClean="0">
                <a:solidFill>
                  <a:srgbClr val="0000FF"/>
                </a:solidFill>
                <a:latin typeface="Calibri" pitchFamily="34" charset="0"/>
              </a:rPr>
              <a:t>single </a:t>
            </a:r>
            <a:r>
              <a:rPr lang="en-US" altLang="fr-FR" b="1" dirty="0">
                <a:solidFill>
                  <a:srgbClr val="0000FF"/>
                </a:solidFill>
                <a:latin typeface="Calibri" pitchFamily="34" charset="0"/>
              </a:rPr>
              <a:t>shot </a:t>
            </a:r>
            <a:r>
              <a:rPr lang="en-US" altLang="fr-FR" b="1" dirty="0" smtClean="0">
                <a:solidFill>
                  <a:srgbClr val="0000FF"/>
                </a:solidFill>
                <a:latin typeface="Calibri" pitchFamily="34" charset="0"/>
              </a:rPr>
              <a:t>longitudinal </a:t>
            </a:r>
            <a:r>
              <a:rPr lang="en-US" altLang="fr-FR" b="1" dirty="0">
                <a:solidFill>
                  <a:srgbClr val="0000FF"/>
                </a:solidFill>
                <a:latin typeface="Calibri" pitchFamily="34" charset="0"/>
              </a:rPr>
              <a:t>bunch profile measurement </a:t>
            </a:r>
            <a:r>
              <a:rPr lang="en-US" altLang="fr-FR" b="1" dirty="0">
                <a:latin typeface="Calibri" pitchFamily="34" charset="0"/>
              </a:rPr>
              <a:t>for </a:t>
            </a:r>
            <a:r>
              <a:rPr lang="en-US" altLang="fr-FR" b="1" dirty="0" err="1">
                <a:latin typeface="Calibri" pitchFamily="34" charset="0"/>
              </a:rPr>
              <a:t>ps</a:t>
            </a:r>
            <a:r>
              <a:rPr lang="en-US" altLang="fr-FR" b="1" dirty="0">
                <a:latin typeface="Calibri" pitchFamily="34" charset="0"/>
              </a:rPr>
              <a:t> and sub-</a:t>
            </a:r>
            <a:r>
              <a:rPr lang="en-US" altLang="fr-FR" b="1" dirty="0" err="1">
                <a:latin typeface="Calibri" pitchFamily="34" charset="0"/>
              </a:rPr>
              <a:t>ps</a:t>
            </a:r>
            <a:r>
              <a:rPr lang="en-US" altLang="fr-FR" b="1" dirty="0">
                <a:latin typeface="Calibri" pitchFamily="34" charset="0"/>
              </a:rPr>
              <a:t> bunches </a:t>
            </a:r>
            <a:r>
              <a:rPr lang="en-US" altLang="fr-FR" b="1" dirty="0" smtClean="0">
                <a:latin typeface="Calibri" pitchFamily="34" charset="0"/>
              </a:rPr>
              <a:t>(important in conventional </a:t>
            </a:r>
            <a:r>
              <a:rPr lang="en-US" altLang="fr-FR" b="1" dirty="0">
                <a:latin typeface="Calibri" pitchFamily="34" charset="0"/>
              </a:rPr>
              <a:t>accelerators and laser plasma </a:t>
            </a:r>
            <a:r>
              <a:rPr lang="en-US" altLang="fr-FR" b="1" dirty="0" smtClean="0">
                <a:latin typeface="Calibri" pitchFamily="34" charset="0"/>
              </a:rPr>
              <a:t>accelerators) using </a:t>
            </a:r>
            <a:r>
              <a:rPr lang="en-US" altLang="fr-FR" b="1" dirty="0" smtClean="0">
                <a:solidFill>
                  <a:srgbClr val="0000FF"/>
                </a:solidFill>
                <a:latin typeface="Calibri" pitchFamily="34" charset="0"/>
              </a:rPr>
              <a:t>coherent Smith-Purcell radiation (CSPR) detectors</a:t>
            </a:r>
          </a:p>
          <a:p>
            <a:pPr>
              <a:buClr>
                <a:srgbClr val="FF0000"/>
              </a:buClr>
              <a:buSzPct val="120000"/>
            </a:pPr>
            <a:r>
              <a:rPr lang="en-US" sz="2400" b="1" dirty="0" smtClean="0">
                <a:solidFill>
                  <a:srgbClr val="5F2987"/>
                </a:solidFill>
                <a:effectLst>
                  <a:outerShdw blurRad="38100" dist="38100" dir="2700000" algn="tl">
                    <a:srgbClr val="C0C0C0"/>
                  </a:outerShdw>
                </a:effectLst>
                <a:latin typeface="Calibri" pitchFamily="34" charset="0"/>
              </a:rPr>
              <a:t>Main</a:t>
            </a:r>
            <a:r>
              <a:rPr lang="en-US" sz="2200" b="1" dirty="0" smtClean="0">
                <a:solidFill>
                  <a:srgbClr val="5F2987"/>
                </a:solidFill>
                <a:effectLst>
                  <a:outerShdw blurRad="38100" dist="38100" dir="2700000" algn="tl">
                    <a:srgbClr val="C0C0C0"/>
                  </a:outerShdw>
                </a:effectLst>
                <a:latin typeface="Calibri" pitchFamily="34" charset="0"/>
              </a:rPr>
              <a:t> achievements:</a:t>
            </a:r>
            <a:endParaRPr lang="en-US" sz="2200" b="1" dirty="0">
              <a:solidFill>
                <a:srgbClr val="5F2987"/>
              </a:solidFill>
              <a:effectLst>
                <a:outerShdw blurRad="38100" dist="38100" dir="2700000" algn="tl">
                  <a:srgbClr val="C0C0C0"/>
                </a:outerShdw>
              </a:effectLst>
              <a:latin typeface="Calibri" pitchFamily="34" charset="0"/>
            </a:endParaRPr>
          </a:p>
          <a:p>
            <a:pPr marL="285750" indent="-285750">
              <a:buClr>
                <a:srgbClr val="FF0000"/>
              </a:buClr>
              <a:buSzPct val="120000"/>
              <a:buFont typeface="Arial" panose="020B0604020202020204" pitchFamily="34" charset="0"/>
              <a:buChar char="•"/>
            </a:pPr>
            <a:r>
              <a:rPr lang="en-US" altLang="fr-FR" b="1" dirty="0">
                <a:latin typeface="Calibri" pitchFamily="34" charset="0"/>
              </a:rPr>
              <a:t>2 experiments recently concluded (FACET@SLAC and SOLEIL) and </a:t>
            </a:r>
            <a:r>
              <a:rPr lang="en-US" altLang="fr-FR" b="1" dirty="0" smtClean="0">
                <a:latin typeface="Calibri" pitchFamily="34" charset="0"/>
              </a:rPr>
              <a:t>2 in </a:t>
            </a:r>
            <a:r>
              <a:rPr lang="en-US" altLang="fr-FR" b="1" dirty="0">
                <a:latin typeface="Calibri" pitchFamily="34" charset="0"/>
              </a:rPr>
              <a:t>progress (CLIO@LCP Orsay and SPARC@LN </a:t>
            </a:r>
            <a:r>
              <a:rPr lang="en-US" altLang="fr-FR" b="1" dirty="0" err="1">
                <a:latin typeface="Calibri" pitchFamily="34" charset="0"/>
              </a:rPr>
              <a:t>Frascati</a:t>
            </a:r>
            <a:r>
              <a:rPr lang="en-US" altLang="fr-FR" b="1" dirty="0" smtClean="0">
                <a:latin typeface="Calibri" pitchFamily="34" charset="0"/>
              </a:rPr>
              <a:t>).</a:t>
            </a:r>
            <a:r>
              <a:rPr lang="en-US" altLang="fr-FR" b="1" dirty="0">
                <a:latin typeface="Calibri" pitchFamily="34" charset="0"/>
              </a:rPr>
              <a:t> </a:t>
            </a:r>
            <a:endParaRPr lang="en-US" altLang="fr-FR" b="1" dirty="0" smtClean="0">
              <a:latin typeface="Calibri" pitchFamily="34" charset="0"/>
            </a:endParaRPr>
          </a:p>
          <a:p>
            <a:pPr marL="285750" indent="-285750">
              <a:buClr>
                <a:srgbClr val="FF0000"/>
              </a:buClr>
              <a:buSzPct val="120000"/>
              <a:buFont typeface="Arial" panose="020B0604020202020204" pitchFamily="34" charset="0"/>
              <a:buChar char="•"/>
            </a:pPr>
            <a:r>
              <a:rPr lang="en-US" altLang="fr-FR" b="1" dirty="0" smtClean="0">
                <a:latin typeface="Calibri" pitchFamily="34" charset="0"/>
              </a:rPr>
              <a:t>Demonstration </a:t>
            </a:r>
            <a:r>
              <a:rPr lang="en-US" altLang="fr-FR" b="1" dirty="0">
                <a:latin typeface="Calibri" pitchFamily="34" charset="0"/>
              </a:rPr>
              <a:t>of sub-</a:t>
            </a:r>
            <a:r>
              <a:rPr lang="en-US" altLang="fr-FR" b="1" dirty="0" err="1">
                <a:latin typeface="Calibri" pitchFamily="34" charset="0"/>
              </a:rPr>
              <a:t>ps</a:t>
            </a:r>
            <a:r>
              <a:rPr lang="en-US" altLang="fr-FR" b="1" dirty="0">
                <a:latin typeface="Calibri" pitchFamily="34" charset="0"/>
              </a:rPr>
              <a:t> bunches measurement ; </a:t>
            </a:r>
            <a:r>
              <a:rPr lang="en-US" altLang="fr-FR" b="1" dirty="0" smtClean="0">
                <a:latin typeface="Calibri" pitchFamily="34" charset="0"/>
              </a:rPr>
              <a:t>Study </a:t>
            </a:r>
            <a:r>
              <a:rPr lang="en-US" altLang="fr-FR" b="1" dirty="0">
                <a:latin typeface="Calibri" pitchFamily="34" charset="0"/>
              </a:rPr>
              <a:t>of background noise identification and removal; Study of bunch profile reconstruction method</a:t>
            </a:r>
          </a:p>
          <a:p>
            <a:pPr>
              <a:spcAft>
                <a:spcPct val="30000"/>
              </a:spcAft>
              <a:buClr>
                <a:srgbClr val="FF0000"/>
              </a:buClr>
              <a:buSzPct val="120000"/>
            </a:pPr>
            <a:endParaRPr lang="en-US" altLang="fr-FR" b="1" dirty="0">
              <a:latin typeface="Calibri" pitchFamily="34" charset="0"/>
            </a:endParaRPr>
          </a:p>
        </p:txBody>
      </p:sp>
      <p:sp>
        <p:nvSpPr>
          <p:cNvPr id="11" name="Rectangle 10"/>
          <p:cNvSpPr/>
          <p:nvPr/>
        </p:nvSpPr>
        <p:spPr>
          <a:xfrm>
            <a:off x="129307" y="3259933"/>
            <a:ext cx="9156736" cy="2834622"/>
          </a:xfrm>
          <a:prstGeom prst="rect">
            <a:avLst/>
          </a:prstGeom>
        </p:spPr>
        <p:txBody>
          <a:bodyPr wrap="square">
            <a:spAutoFit/>
          </a:bodyPr>
          <a:lstStyle/>
          <a:p>
            <a:pPr marL="285750" indent="-285750">
              <a:spcAft>
                <a:spcPct val="30000"/>
              </a:spcAft>
              <a:buClr>
                <a:srgbClr val="FF0000"/>
              </a:buClr>
              <a:buSzPct val="120000"/>
              <a:buFont typeface="Wingdings" panose="05000000000000000000" pitchFamily="2" charset="2"/>
              <a:buChar char="Ø"/>
            </a:pPr>
            <a:r>
              <a:rPr lang="en-US" altLang="fr-FR" b="1" dirty="0" smtClean="0">
                <a:latin typeface="Calibri" pitchFamily="34" charset="0"/>
              </a:rPr>
              <a:t> </a:t>
            </a:r>
            <a:r>
              <a:rPr lang="en-US" altLang="fr-FR" b="1" dirty="0">
                <a:latin typeface="Calibri" pitchFamily="34" charset="0"/>
              </a:rPr>
              <a:t>Human </a:t>
            </a:r>
            <a:r>
              <a:rPr lang="en-US" altLang="fr-FR" b="1" dirty="0" smtClean="0">
                <a:latin typeface="Calibri" pitchFamily="34" charset="0"/>
              </a:rPr>
              <a:t>resources</a:t>
            </a:r>
            <a:r>
              <a:rPr lang="en-US" altLang="fr-FR" b="1" dirty="0">
                <a:latin typeface="Calibri" pitchFamily="34" charset="0"/>
              </a:rPr>
              <a:t>: </a:t>
            </a:r>
            <a:r>
              <a:rPr lang="en-US" altLang="fr-FR" dirty="0" smtClean="0">
                <a:latin typeface="Calibri" pitchFamily="34" charset="0"/>
              </a:rPr>
              <a:t>strong </a:t>
            </a:r>
            <a:r>
              <a:rPr lang="en-US" altLang="fr-FR" dirty="0">
                <a:latin typeface="Calibri" pitchFamily="34" charset="0"/>
              </a:rPr>
              <a:t>variation from 3,2 FTE/year (1 researcher, 1 post-doc, 1 PhD, 1 engineer) to &gt;1 FTE/year (1 researcher, 2 engineer, all part-time) + mechanical workshop.</a:t>
            </a:r>
          </a:p>
          <a:p>
            <a:pPr marL="285750" indent="-285750">
              <a:spcAft>
                <a:spcPct val="30000"/>
              </a:spcAft>
              <a:buClr>
                <a:srgbClr val="FF0000"/>
              </a:buClr>
              <a:buSzPct val="120000"/>
              <a:buFont typeface="Wingdings" panose="05000000000000000000" pitchFamily="2" charset="2"/>
              <a:buChar char="Ø"/>
            </a:pPr>
            <a:r>
              <a:rPr lang="en-US" altLang="fr-FR" b="1" dirty="0">
                <a:latin typeface="Calibri" pitchFamily="34" charset="0"/>
              </a:rPr>
              <a:t> Financial resources: ~</a:t>
            </a:r>
            <a:r>
              <a:rPr lang="en-US" altLang="fr-FR" dirty="0">
                <a:latin typeface="Calibri" pitchFamily="34" charset="0"/>
              </a:rPr>
              <a:t>500k€ over 5 year (mostly from ANR but also IN2P3 and Univ. Paris-</a:t>
            </a:r>
            <a:r>
              <a:rPr lang="en-US" altLang="fr-FR" dirty="0" err="1">
                <a:latin typeface="Calibri" pitchFamily="34" charset="0"/>
              </a:rPr>
              <a:t>Sud</a:t>
            </a:r>
            <a:r>
              <a:rPr lang="en-US" altLang="fr-FR" dirty="0">
                <a:latin typeface="Calibri" pitchFamily="34" charset="0"/>
              </a:rPr>
              <a:t>)</a:t>
            </a:r>
          </a:p>
          <a:p>
            <a:pPr marL="285750" indent="-285750">
              <a:spcAft>
                <a:spcPct val="30000"/>
              </a:spcAft>
              <a:buClr>
                <a:srgbClr val="FF0000"/>
              </a:buClr>
              <a:buSzPct val="120000"/>
              <a:buFont typeface="Wingdings" panose="05000000000000000000" pitchFamily="2" charset="2"/>
              <a:buChar char="Ø"/>
            </a:pPr>
            <a:r>
              <a:rPr lang="en-US" altLang="fr-FR" b="1" dirty="0" smtClean="0">
                <a:latin typeface="Calibri" pitchFamily="34" charset="0"/>
              </a:rPr>
              <a:t> Main </a:t>
            </a:r>
            <a:r>
              <a:rPr lang="en-US" altLang="fr-FR" b="1" dirty="0">
                <a:latin typeface="Calibri" pitchFamily="34" charset="0"/>
              </a:rPr>
              <a:t>collaborations: </a:t>
            </a:r>
            <a:r>
              <a:rPr lang="en-US" altLang="fr-FR" dirty="0">
                <a:latin typeface="Calibri" pitchFamily="34" charset="0"/>
              </a:rPr>
              <a:t>University of Oxford, LCP Orsay, LN </a:t>
            </a:r>
            <a:r>
              <a:rPr lang="en-US" altLang="fr-FR" dirty="0" err="1">
                <a:latin typeface="Calibri" pitchFamily="34" charset="0"/>
              </a:rPr>
              <a:t>Frascati</a:t>
            </a:r>
            <a:r>
              <a:rPr lang="en-US" altLang="fr-FR" dirty="0">
                <a:latin typeface="Calibri" pitchFamily="34" charset="0"/>
              </a:rPr>
              <a:t>, SOLEIL, SLAC</a:t>
            </a:r>
            <a:br>
              <a:rPr lang="en-US" altLang="fr-FR" dirty="0">
                <a:latin typeface="Calibri" pitchFamily="34" charset="0"/>
              </a:rPr>
            </a:br>
            <a:r>
              <a:rPr lang="en-US" altLang="fr-FR" dirty="0" smtClean="0">
                <a:latin typeface="Calibri" pitchFamily="34" charset="0"/>
              </a:rPr>
              <a:t> Member </a:t>
            </a:r>
            <a:r>
              <a:rPr lang="en-US" altLang="fr-FR" dirty="0">
                <a:latin typeface="Calibri" pitchFamily="34" charset="0"/>
              </a:rPr>
              <a:t>of the </a:t>
            </a:r>
            <a:r>
              <a:rPr lang="en-US" altLang="fr-FR" dirty="0" err="1">
                <a:latin typeface="Calibri" pitchFamily="34" charset="0"/>
              </a:rPr>
              <a:t>EuPraxia</a:t>
            </a:r>
            <a:r>
              <a:rPr lang="en-US" altLang="fr-FR" dirty="0">
                <a:latin typeface="Calibri" pitchFamily="34" charset="0"/>
              </a:rPr>
              <a:t> collaboration (work package leader)</a:t>
            </a:r>
          </a:p>
          <a:p>
            <a:pPr marL="285750" indent="-285750">
              <a:spcAft>
                <a:spcPct val="30000"/>
              </a:spcAft>
              <a:buClr>
                <a:srgbClr val="FF0000"/>
              </a:buClr>
              <a:buSzPct val="120000"/>
              <a:buFont typeface="Wingdings" panose="05000000000000000000" pitchFamily="2" charset="2"/>
              <a:buChar char="Ø"/>
            </a:pPr>
            <a:r>
              <a:rPr lang="en-US" altLang="fr-FR" b="1" dirty="0" smtClean="0">
                <a:latin typeface="Calibri" pitchFamily="34" charset="0"/>
              </a:rPr>
              <a:t>5 </a:t>
            </a:r>
            <a:r>
              <a:rPr lang="en-US" altLang="fr-FR" b="1" dirty="0">
                <a:latin typeface="Calibri" pitchFamily="34" charset="0"/>
              </a:rPr>
              <a:t>years outlook: Use 2 experiments in progress to compare with other diagnostics and demonstrate regular integrated operations at an accelerator; demonstrate single shot operation; find an accelerator </a:t>
            </a:r>
            <a:r>
              <a:rPr lang="en-US" altLang="fr-FR" b="1" dirty="0" smtClean="0">
                <a:latin typeface="Calibri" pitchFamily="34" charset="0"/>
              </a:rPr>
              <a:t>to </a:t>
            </a:r>
            <a:r>
              <a:rPr lang="en-US" altLang="fr-FR" b="1" dirty="0">
                <a:latin typeface="Calibri" pitchFamily="34" charset="0"/>
              </a:rPr>
              <a:t>install it as a routine diagnostic</a:t>
            </a:r>
            <a:endParaRPr lang="en-US" b="1" dirty="0">
              <a:effectLst>
                <a:outerShdw blurRad="38100" dist="38100" dir="2700000" algn="tl">
                  <a:srgbClr val="C0C0C0"/>
                </a:outerShdw>
              </a:effectLst>
              <a:latin typeface="Calibri" pitchFamily="34" charset="0"/>
            </a:endParaRPr>
          </a:p>
        </p:txBody>
      </p:sp>
      <p:pic>
        <p:nvPicPr>
          <p:cNvPr id="12" name="Image 7">
            <a:extLst>
              <a:ext uri="{FF2B5EF4-FFF2-40B4-BE49-F238E27FC236}">
                <a16:creationId xmlns:a16="http://schemas.microsoft.com/office/drawing/2014/main" xmlns="" id="{E9580F6E-CF32-7148-8F45-706EB2F04F73}"/>
              </a:ext>
            </a:extLst>
          </p:cNvPr>
          <p:cNvPicPr>
            <a:picLocks noChangeAspect="1"/>
          </p:cNvPicPr>
          <p:nvPr/>
        </p:nvPicPr>
        <p:blipFill>
          <a:blip r:embed="rId2"/>
          <a:stretch>
            <a:fillRect/>
          </a:stretch>
        </p:blipFill>
        <p:spPr>
          <a:xfrm>
            <a:off x="8861867" y="3259933"/>
            <a:ext cx="3330133" cy="2146697"/>
          </a:xfrm>
          <a:prstGeom prst="rect">
            <a:avLst/>
          </a:prstGeom>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7927" y="42743"/>
            <a:ext cx="1116037" cy="66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403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7533</TotalTime>
  <Words>6370</Words>
  <Application>Microsoft Office PowerPoint</Application>
  <PresentationFormat>Personnalisé</PresentationFormat>
  <Paragraphs>652</Paragraphs>
  <Slides>41</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41</vt:i4>
      </vt:variant>
    </vt:vector>
  </HeadingPairs>
  <TitlesOfParts>
    <vt:vector size="43" baseType="lpstr">
      <vt:lpstr>Thème Office</vt:lpstr>
      <vt:lpstr>Visio</vt:lpstr>
      <vt:lpstr>HCERES evaluation of Laboratoires de la vallée d’     rsay</vt:lpstr>
      <vt:lpstr>Accelerators Physics </vt:lpstr>
      <vt:lpstr>Accelerator Human Resources</vt:lpstr>
      <vt:lpstr>Accelerator Human Resources</vt:lpstr>
      <vt:lpstr>Teaching activities</vt:lpstr>
      <vt:lpstr>Présentation PowerPoint</vt:lpstr>
      <vt:lpstr>Beam Physics &amp; Instrumentation : ATF2 activities</vt:lpstr>
      <vt:lpstr>Beam Physics &amp; Instrumentation: SuperKEKB</vt:lpstr>
      <vt:lpstr>Beam Physics &amp; Instrumentation: ETALON</vt:lpstr>
      <vt:lpstr>Beam Physics &amp; Instrumentation: DRUM</vt:lpstr>
      <vt:lpstr>Future Circular Collider (FCC)</vt:lpstr>
      <vt:lpstr>Laser-plasma Acceleration (1)</vt:lpstr>
      <vt:lpstr>Laser-plasma Acceleration (2)</vt:lpstr>
      <vt:lpstr>Electron – Laser Interaction (1)</vt:lpstr>
      <vt:lpstr>Electron – Laser Interaction (2)</vt:lpstr>
      <vt:lpstr>ELI-NP (1)</vt:lpstr>
      <vt:lpstr>ELI-NP (2)</vt:lpstr>
      <vt:lpstr>THOMX: Compact X-Ray Source</vt:lpstr>
      <vt:lpstr>Présentation PowerPoint</vt:lpstr>
      <vt:lpstr>R&amp;D on Radioactive Ion Beams production</vt:lpstr>
      <vt:lpstr>Superconducting RF Acceleration (1)</vt:lpstr>
      <vt:lpstr>Superconducting RF Acceleration (2)</vt:lpstr>
      <vt:lpstr>SPIRAL-2</vt:lpstr>
      <vt:lpstr>SPIRAL-2</vt:lpstr>
      <vt:lpstr>European Spallation Source (ESS)</vt:lpstr>
      <vt:lpstr>European Spallation Source (ESS)</vt:lpstr>
      <vt:lpstr>MYRRHA</vt:lpstr>
      <vt:lpstr>XFEL and SRF couplers (1)</vt:lpstr>
      <vt:lpstr>XFEL and SRF couplers (2)</vt:lpstr>
      <vt:lpstr>Platform for Research and Applications with Electrons</vt:lpstr>
      <vt:lpstr>Platform for Research and Applications with Electrons</vt:lpstr>
      <vt:lpstr>Présentation PowerPoint</vt:lpstr>
      <vt:lpstr>General considerations for the future</vt:lpstr>
      <vt:lpstr>DUNE / PIP-II</vt:lpstr>
      <vt:lpstr>DUNE / PIP-II</vt:lpstr>
      <vt:lpstr>MYRRHA</vt:lpstr>
      <vt:lpstr>Potential for ILC</vt:lpstr>
      <vt:lpstr>Contribution to CERN / FCC</vt:lpstr>
      <vt:lpstr>PERLE</vt:lpstr>
      <vt:lpstr>PERLE</vt:lpstr>
      <vt:lpstr>SWOT analysis for Accelerator Physics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 massacrier</dc:creator>
  <cp:lastModifiedBy>BOUSSON Sebastien</cp:lastModifiedBy>
  <cp:revision>189</cp:revision>
  <cp:lastPrinted>2018-12-09T21:36:32Z</cp:lastPrinted>
  <dcterms:created xsi:type="dcterms:W3CDTF">2018-12-09T14:10:51Z</dcterms:created>
  <dcterms:modified xsi:type="dcterms:W3CDTF">2019-01-15T15:56:48Z</dcterms:modified>
</cp:coreProperties>
</file>