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9" r:id="rId4"/>
    <p:sldId id="266" r:id="rId5"/>
    <p:sldId id="260" r:id="rId6"/>
    <p:sldId id="281" r:id="rId7"/>
    <p:sldId id="261" r:id="rId8"/>
    <p:sldId id="279" r:id="rId9"/>
    <p:sldId id="267" r:id="rId10"/>
    <p:sldId id="1144" r:id="rId11"/>
    <p:sldId id="272" r:id="rId12"/>
    <p:sldId id="263" r:id="rId13"/>
    <p:sldId id="27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C0F"/>
    <a:srgbClr val="ED4033"/>
    <a:srgbClr val="ED5106"/>
    <a:srgbClr val="4068C2"/>
    <a:srgbClr val="3CA2A2"/>
    <a:srgbClr val="522276"/>
    <a:srgbClr val="52B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616"/>
    <p:restoredTop sz="94648"/>
  </p:normalViewPr>
  <p:slideViewPr>
    <p:cSldViewPr snapToGrid="0" snapToObjects="1">
      <p:cViewPr varScale="1">
        <p:scale>
          <a:sx n="119" d="100"/>
          <a:sy n="119" d="100"/>
        </p:scale>
        <p:origin x="5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18DD4-0F7F-5140-A383-868739932F3D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E47A-7706-AD4A-9A5D-D2568D9C18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91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AEBE0-4031-724D-83CE-49E4E6FDC85D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C304E-78C1-AC4B-90CB-C410081E4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9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22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79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1800719"/>
            <a:ext cx="12192000" cy="29119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40522" y="236846"/>
            <a:ext cx="9144000" cy="12559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06571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4712677"/>
            <a:ext cx="12192000" cy="2145323"/>
          </a:xfrm>
          <a:prstGeom prst="rect">
            <a:avLst/>
          </a:prstGeom>
          <a:solidFill>
            <a:srgbClr val="ED6C0F"/>
          </a:solidFill>
          <a:ln>
            <a:solidFill>
              <a:srgbClr val="ED6C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59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33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13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762004"/>
          </a:xfrm>
          <a:prstGeom prst="rect">
            <a:avLst/>
          </a:prstGeom>
          <a:solidFill>
            <a:srgbClr val="ED6C0F"/>
          </a:solidFill>
          <a:ln>
            <a:solidFill>
              <a:srgbClr val="ED6C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4197"/>
            <a:ext cx="10515600" cy="600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3"/>
            <a:ext cx="2743200" cy="365125"/>
          </a:xfrm>
        </p:spPr>
        <p:txBody>
          <a:bodyPr/>
          <a:lstStyle/>
          <a:p>
            <a:r>
              <a:rPr lang="fr-FR"/>
              <a:t>15/01/2019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/>
          <a:p>
            <a:r>
              <a:rPr lang="fr-FR"/>
              <a:t>HCERES evaluation – Data Science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4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37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56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51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97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59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5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6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15/01/2019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HCERES evaluation – Data Science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15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jmlr.org/proceedings/papers/v4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sites.google.com/site/trackmlpartic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p.studio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89823" y="70336"/>
            <a:ext cx="8063081" cy="1371600"/>
          </a:xfrm>
        </p:spPr>
        <p:txBody>
          <a:bodyPr>
            <a:normAutofit/>
          </a:bodyPr>
          <a:lstStyle/>
          <a:p>
            <a:r>
              <a:rPr lang="fr-FR" sz="4200" dirty="0"/>
              <a:t>HCERES </a:t>
            </a:r>
            <a:r>
              <a:rPr lang="fr-FR" sz="4200" dirty="0" err="1"/>
              <a:t>evaluation</a:t>
            </a:r>
            <a:r>
              <a:rPr lang="fr-FR" sz="4200" dirty="0"/>
              <a:t> of</a:t>
            </a:r>
            <a:br>
              <a:rPr lang="fr-FR" sz="4200" dirty="0"/>
            </a:br>
            <a:r>
              <a:rPr lang="fr-FR" sz="4200" dirty="0"/>
              <a:t>Laboratoires de la vallée d’     </a:t>
            </a:r>
            <a:r>
              <a:rPr lang="fr-FR" sz="4200" dirty="0" err="1"/>
              <a:t>rsay</a:t>
            </a:r>
            <a:endParaRPr lang="fr-FR" sz="4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888523"/>
            <a:ext cx="12191999" cy="879231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Data Science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5" y="17586"/>
            <a:ext cx="1406648" cy="14066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264" y="20618"/>
            <a:ext cx="1009135" cy="14036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585" y="5767754"/>
            <a:ext cx="121744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Speaker : D. Rousseau on </a:t>
            </a:r>
            <a:r>
              <a:rPr lang="fr-FR" sz="2800" dirty="0" err="1">
                <a:solidFill>
                  <a:schemeClr val="bg1"/>
                </a:solidFill>
              </a:rPr>
              <a:t>behalf</a:t>
            </a:r>
            <a:r>
              <a:rPr lang="fr-FR" sz="2800" dirty="0">
                <a:solidFill>
                  <a:schemeClr val="bg1"/>
                </a:solidFill>
              </a:rPr>
              <a:t>  of people </a:t>
            </a:r>
            <a:r>
              <a:rPr lang="fr-FR" sz="2800" dirty="0" err="1">
                <a:solidFill>
                  <a:schemeClr val="bg1"/>
                </a:solidFill>
              </a:rPr>
              <a:t>involved</a:t>
            </a:r>
            <a:endParaRPr lang="fr-FR" sz="2800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grpSp>
        <p:nvGrpSpPr>
          <p:cNvPr id="37" name="Grouper 36"/>
          <p:cNvGrpSpPr/>
          <p:nvPr/>
        </p:nvGrpSpPr>
        <p:grpSpPr>
          <a:xfrm>
            <a:off x="9168804" y="800999"/>
            <a:ext cx="534042" cy="540000"/>
            <a:chOff x="8931740" y="800999"/>
            <a:chExt cx="534042" cy="540000"/>
          </a:xfrm>
        </p:grpSpPr>
        <p:sp>
          <p:nvSpPr>
            <p:cNvPr id="11" name="Arc plein 10"/>
            <p:cNvSpPr/>
            <p:nvPr/>
          </p:nvSpPr>
          <p:spPr>
            <a:xfrm>
              <a:off x="8947211" y="823596"/>
              <a:ext cx="486095" cy="517403"/>
            </a:xfrm>
            <a:prstGeom prst="blockArc">
              <a:avLst>
                <a:gd name="adj1" fmla="val 10800000"/>
                <a:gd name="adj2" fmla="val 14936468"/>
                <a:gd name="adj3" fmla="val 20692"/>
              </a:avLst>
            </a:prstGeom>
            <a:solidFill>
              <a:srgbClr val="52BAF3"/>
            </a:solidFill>
            <a:ln>
              <a:solidFill>
                <a:srgbClr val="52BA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Arc plein 16"/>
            <p:cNvSpPr/>
            <p:nvPr/>
          </p:nvSpPr>
          <p:spPr>
            <a:xfrm rot="12552568">
              <a:off x="8964150" y="817854"/>
              <a:ext cx="486095" cy="517403"/>
            </a:xfrm>
            <a:prstGeom prst="blockArc">
              <a:avLst>
                <a:gd name="adj1" fmla="val 10800000"/>
                <a:gd name="adj2" fmla="val 14936468"/>
                <a:gd name="adj3" fmla="val 2069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" name="Arc plein 17"/>
            <p:cNvSpPr/>
            <p:nvPr/>
          </p:nvSpPr>
          <p:spPr>
            <a:xfrm rot="17399031">
              <a:off x="8964033" y="829469"/>
              <a:ext cx="486096" cy="517402"/>
            </a:xfrm>
            <a:prstGeom prst="blockArc">
              <a:avLst>
                <a:gd name="adj1" fmla="val 10253167"/>
                <a:gd name="adj2" fmla="val 14936468"/>
                <a:gd name="adj3" fmla="val 20692"/>
              </a:avLst>
            </a:prstGeom>
            <a:solidFill>
              <a:srgbClr val="522276"/>
            </a:solidFill>
            <a:ln>
              <a:solidFill>
                <a:srgbClr val="5222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Arc plein 18"/>
            <p:cNvSpPr/>
            <p:nvPr/>
          </p:nvSpPr>
          <p:spPr>
            <a:xfrm rot="8496151">
              <a:off x="8958969" y="800999"/>
              <a:ext cx="486095" cy="517403"/>
            </a:xfrm>
            <a:prstGeom prst="blockArc">
              <a:avLst>
                <a:gd name="adj1" fmla="val 10800000"/>
                <a:gd name="adj2" fmla="val 14936468"/>
                <a:gd name="adj3" fmla="val 20692"/>
              </a:avLst>
            </a:prstGeom>
            <a:solidFill>
              <a:srgbClr val="4068C2"/>
            </a:solidFill>
            <a:ln>
              <a:solidFill>
                <a:srgbClr val="4068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Arc plein 19"/>
            <p:cNvSpPr/>
            <p:nvPr/>
          </p:nvSpPr>
          <p:spPr>
            <a:xfrm rot="4174146">
              <a:off x="8947393" y="810054"/>
              <a:ext cx="486096" cy="517402"/>
            </a:xfrm>
            <a:prstGeom prst="blockArc">
              <a:avLst>
                <a:gd name="adj1" fmla="val 10800000"/>
                <a:gd name="adj2" fmla="val 14936468"/>
                <a:gd name="adj3" fmla="val 20692"/>
              </a:avLst>
            </a:prstGeom>
            <a:solidFill>
              <a:srgbClr val="3CA2A2"/>
            </a:solidFill>
            <a:ln>
              <a:solidFill>
                <a:srgbClr val="3CA2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2" name="Ellipse 21"/>
          <p:cNvSpPr/>
          <p:nvPr/>
        </p:nvSpPr>
        <p:spPr>
          <a:xfrm>
            <a:off x="10960545" y="124689"/>
            <a:ext cx="192365" cy="207818"/>
          </a:xfrm>
          <a:prstGeom prst="ellipse">
            <a:avLst/>
          </a:prstGeom>
          <a:solidFill>
            <a:srgbClr val="52BAF3"/>
          </a:solidFill>
          <a:ln>
            <a:solidFill>
              <a:srgbClr val="52B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0962000" y="450000"/>
            <a:ext cx="192365" cy="207818"/>
          </a:xfrm>
          <a:prstGeom prst="ellipse">
            <a:avLst/>
          </a:prstGeom>
          <a:solidFill>
            <a:srgbClr val="ED4033"/>
          </a:solidFill>
          <a:ln>
            <a:solidFill>
              <a:srgbClr val="ED5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0962000" y="774000"/>
            <a:ext cx="192365" cy="207818"/>
          </a:xfrm>
          <a:prstGeom prst="ellipse">
            <a:avLst/>
          </a:prstGeom>
          <a:solidFill>
            <a:srgbClr val="522276"/>
          </a:solidFill>
          <a:ln>
            <a:solidFill>
              <a:srgbClr val="52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10962000" y="1098000"/>
            <a:ext cx="192365" cy="207818"/>
          </a:xfrm>
          <a:prstGeom prst="ellipse">
            <a:avLst/>
          </a:prstGeom>
          <a:solidFill>
            <a:srgbClr val="3CA2A2"/>
          </a:solidFill>
          <a:ln>
            <a:solidFill>
              <a:srgbClr val="3C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0962000" y="1422000"/>
            <a:ext cx="192365" cy="207818"/>
          </a:xfrm>
          <a:prstGeom prst="ellipse">
            <a:avLst/>
          </a:prstGeom>
          <a:solidFill>
            <a:srgbClr val="4068C2"/>
          </a:solidFill>
          <a:ln>
            <a:solidFill>
              <a:srgbClr val="40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1166760" y="55414"/>
            <a:ext cx="98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CSNSM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1180616" y="358201"/>
            <a:ext cx="98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IMNC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1180611" y="732281"/>
            <a:ext cx="98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IPNO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1180607" y="1038478"/>
            <a:ext cx="98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1194460" y="1370988"/>
            <a:ext cx="98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LPT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0013759" y="6314607"/>
            <a:ext cx="227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14-17 </a:t>
            </a:r>
            <a:r>
              <a:rPr lang="fr-FR" sz="2000" dirty="0" err="1">
                <a:solidFill>
                  <a:schemeClr val="bg1"/>
                </a:solidFill>
              </a:rPr>
              <a:t>january</a:t>
            </a:r>
            <a:r>
              <a:rPr lang="fr-FR" sz="2000" dirty="0">
                <a:solidFill>
                  <a:schemeClr val="bg1"/>
                </a:solidFill>
              </a:rPr>
              <a:t> 2019</a:t>
            </a:r>
          </a:p>
        </p:txBody>
      </p:sp>
      <p:pic>
        <p:nvPicPr>
          <p:cNvPr id="1026" name="Picture 2" descr="ttps://upload.wikimedia.org/wikipedia/fr/thumb/5/52/Logo-P7.svg/120px-Logo-P7.sv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602" y="18687"/>
            <a:ext cx="568493" cy="140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 descr="trackml_cern_news_light.jpg">
            <a:extLst>
              <a:ext uri="{FF2B5EF4-FFF2-40B4-BE49-F238E27FC236}">
                <a16:creationId xmlns:a16="http://schemas.microsoft.com/office/drawing/2014/main" id="{BFC8EC7F-43DD-F140-9279-FAD192C767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0" y="2012723"/>
            <a:ext cx="4562956" cy="249289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8D0B928-5862-5949-ABD7-0D4CBF0EE5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138" y="3004670"/>
            <a:ext cx="3349942" cy="1494974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FDDD8EA-6065-4746-8F39-23FEF11B67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255" y="2098064"/>
            <a:ext cx="3001707" cy="781855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35" name="Image 34" descr="Capture d’écran 2019-01-07 à 11.35.35.png">
            <a:extLst>
              <a:ext uri="{FF2B5EF4-FFF2-40B4-BE49-F238E27FC236}">
                <a16:creationId xmlns:a16="http://schemas.microsoft.com/office/drawing/2014/main" id="{2D43765B-E398-3E48-9689-1DDC0F08A9A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953" y="2097701"/>
            <a:ext cx="3805082" cy="24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3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                   Machine Learning playground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grpSp>
        <p:nvGrpSpPr>
          <p:cNvPr id="20" name="Grouper 19"/>
          <p:cNvGrpSpPr/>
          <p:nvPr/>
        </p:nvGrpSpPr>
        <p:grpSpPr>
          <a:xfrm>
            <a:off x="1703513" y="1412776"/>
            <a:ext cx="8733159" cy="4968552"/>
            <a:chOff x="179512" y="1412776"/>
            <a:chExt cx="8733159" cy="4968552"/>
          </a:xfrm>
        </p:grpSpPr>
        <p:sp>
          <p:nvSpPr>
            <p:cNvPr id="5" name="Ellipse 4"/>
            <p:cNvSpPr/>
            <p:nvPr/>
          </p:nvSpPr>
          <p:spPr bwMode="auto">
            <a:xfrm>
              <a:off x="1331640" y="1412776"/>
              <a:ext cx="6192688" cy="496855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latin typeface="Times New Roman" charset="0"/>
              </a:endParaRPr>
            </a:p>
          </p:txBody>
        </p:sp>
        <p:sp>
          <p:nvSpPr>
            <p:cNvPr id="6" name="Flèche vers la droite 5"/>
            <p:cNvSpPr/>
            <p:nvPr/>
          </p:nvSpPr>
          <p:spPr bwMode="auto">
            <a:xfrm>
              <a:off x="179512" y="3861048"/>
              <a:ext cx="792088" cy="36004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 New Roman" charset="0"/>
              </a:endParaRPr>
            </a:p>
          </p:txBody>
        </p:sp>
        <p:sp>
          <p:nvSpPr>
            <p:cNvPr id="7" name="Flèche vers la droite 6"/>
            <p:cNvSpPr/>
            <p:nvPr/>
          </p:nvSpPr>
          <p:spPr bwMode="auto">
            <a:xfrm>
              <a:off x="8120583" y="3717032"/>
              <a:ext cx="792088" cy="36004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 New Roman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048575" y="3284984"/>
              <a:ext cx="820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papers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79512" y="3327375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data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7032105" y="3501008"/>
            <a:ext cx="1729059" cy="584776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Analysis statistical </a:t>
            </a:r>
          </a:p>
          <a:p>
            <a:r>
              <a:rPr lang="en-GB" sz="1600" dirty="0"/>
              <a:t>optimisation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15881" y="3284985"/>
            <a:ext cx="1233415" cy="584775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Particle ID</a:t>
            </a:r>
          </a:p>
          <a:p>
            <a:r>
              <a:rPr lang="en-GB" sz="1600" dirty="0"/>
              <a:t>optimisation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071665" y="3356992"/>
            <a:ext cx="1307269" cy="584776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Single trigger</a:t>
            </a:r>
          </a:p>
          <a:p>
            <a:r>
              <a:rPr lang="en-GB" sz="1600" dirty="0"/>
              <a:t>optimisation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943873" y="4005064"/>
            <a:ext cx="1668045" cy="338554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Energy regression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226461-0849-D64D-A6C9-8CF56722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C220B6B1-8C88-2A4F-ABB2-674B223C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10</a:t>
            </a:fld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84B17BE-FEE2-984D-879D-61C9633FE1EF}"/>
              </a:ext>
            </a:extLst>
          </p:cNvPr>
          <p:cNvGrpSpPr/>
          <p:nvPr/>
        </p:nvGrpSpPr>
        <p:grpSpPr>
          <a:xfrm>
            <a:off x="3071665" y="1628800"/>
            <a:ext cx="5706503" cy="4091681"/>
            <a:chOff x="3071665" y="1628800"/>
            <a:chExt cx="5706503" cy="4091681"/>
          </a:xfrm>
        </p:grpSpPr>
        <p:sp>
          <p:nvSpPr>
            <p:cNvPr id="17" name="ZoneTexte 16"/>
            <p:cNvSpPr txBox="1"/>
            <p:nvPr/>
          </p:nvSpPr>
          <p:spPr>
            <a:xfrm>
              <a:off x="3071665" y="4149080"/>
              <a:ext cx="1398139" cy="584776"/>
            </a:xfrm>
            <a:prstGeom prst="rect">
              <a:avLst/>
            </a:prstGeom>
            <a:solidFill>
              <a:srgbClr val="00FF00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Overall trigger</a:t>
              </a:r>
            </a:p>
            <a:p>
              <a:r>
                <a:rPr lang="en-GB" sz="1600" dirty="0"/>
                <a:t>optimisation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079777" y="2226350"/>
              <a:ext cx="1085253" cy="584776"/>
            </a:xfrm>
            <a:prstGeom prst="rect">
              <a:avLst/>
            </a:prstGeom>
            <a:solidFill>
              <a:srgbClr val="00FF00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Detector</a:t>
              </a:r>
            </a:p>
            <a:p>
              <a:r>
                <a:rPr lang="en-GB" sz="1600" dirty="0"/>
                <a:t>Simulation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943872" y="1628800"/>
              <a:ext cx="1115562" cy="338554"/>
            </a:xfrm>
            <a:prstGeom prst="rect">
              <a:avLst/>
            </a:prstGeom>
            <a:solidFill>
              <a:srgbClr val="00FF00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Generators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BE9452ED-67E7-A442-8ADA-01285FB7BD9E}"/>
                </a:ext>
              </a:extLst>
            </p:cNvPr>
            <p:cNvGrpSpPr/>
            <p:nvPr/>
          </p:nvGrpSpPr>
          <p:grpSpPr>
            <a:xfrm>
              <a:off x="4244802" y="4221088"/>
              <a:ext cx="4533366" cy="1499393"/>
              <a:chOff x="4244802" y="4221088"/>
              <a:chExt cx="4533366" cy="1499393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7104112" y="4221088"/>
                <a:ext cx="1674056" cy="584776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Analysis </a:t>
                </a:r>
                <a:r>
                  <a:rPr lang="en-GB" sz="1600" dirty="0" err="1"/>
                  <a:t>stat+syst</a:t>
                </a:r>
                <a:r>
                  <a:rPr lang="en-GB" sz="1600" dirty="0"/>
                  <a:t> </a:t>
                </a:r>
              </a:p>
              <a:p>
                <a:r>
                  <a:rPr lang="en-GB" sz="1600" dirty="0"/>
                  <a:t>optimisation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8B76A76-C776-724B-A364-90A5ADDCDFD7}"/>
                  </a:ext>
                </a:extLst>
              </p:cNvPr>
              <p:cNvSpPr txBox="1"/>
              <p:nvPr/>
            </p:nvSpPr>
            <p:spPr>
              <a:xfrm>
                <a:off x="4244802" y="5135706"/>
                <a:ext cx="1215782" cy="584775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Data Quality</a:t>
                </a:r>
              </a:p>
              <a:p>
                <a:r>
                  <a:rPr lang="en-GB" sz="1600" dirty="0"/>
                  <a:t> Monitoring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411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57431"/>
            <a:ext cx="10515600" cy="5219532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Foster ML in Laboratoires Vallée d’Orsay</a:t>
            </a:r>
          </a:p>
          <a:p>
            <a:pPr marL="0" indent="0">
              <a:buNone/>
            </a:pPr>
            <a:r>
              <a:rPr lang="fr-FR" dirty="0" err="1"/>
              <a:t>Identified</a:t>
            </a:r>
            <a:r>
              <a:rPr lang="fr-FR" dirty="0"/>
              <a:t> </a:t>
            </a:r>
            <a:r>
              <a:rPr lang="fr-FR" dirty="0" err="1"/>
              <a:t>opportunities</a:t>
            </a:r>
            <a:r>
              <a:rPr lang="fr-FR" dirty="0"/>
              <a:t>:</a:t>
            </a:r>
          </a:p>
          <a:p>
            <a:r>
              <a:rPr lang="fr-FR" dirty="0"/>
              <a:t>ML in HEP </a:t>
            </a:r>
            <a:r>
              <a:rPr lang="fr-FR" dirty="0" err="1"/>
              <a:t>analysis</a:t>
            </a:r>
            <a:endParaRPr lang="fr-FR" dirty="0"/>
          </a:p>
          <a:p>
            <a:r>
              <a:rPr lang="fr-FR" dirty="0"/>
              <a:t>ML in HEP simulation</a:t>
            </a:r>
          </a:p>
          <a:p>
            <a:r>
              <a:rPr lang="fr-FR" dirty="0"/>
              <a:t>ML in </a:t>
            </a:r>
            <a:r>
              <a:rPr lang="fr-FR" dirty="0" err="1"/>
              <a:t>biomedical</a:t>
            </a:r>
            <a:endParaRPr lang="fr-FR" dirty="0"/>
          </a:p>
          <a:p>
            <a:r>
              <a:rPr lang="fr-FR" dirty="0"/>
              <a:t>ML in </a:t>
            </a:r>
            <a:r>
              <a:rPr lang="fr-FR" dirty="0" err="1"/>
              <a:t>accelerator</a:t>
            </a:r>
            <a:endParaRPr lang="fr-FR" dirty="0"/>
          </a:p>
          <a:p>
            <a:r>
              <a:rPr lang="fr-FR" dirty="0"/>
              <a:t>R&amp;D on large </a:t>
            </a:r>
            <a:r>
              <a:rPr lang="fr-FR" dirty="0" err="1"/>
              <a:t>scale</a:t>
            </a:r>
            <a:r>
              <a:rPr lang="fr-FR" dirty="0"/>
              <a:t> ML training (</a:t>
            </a:r>
            <a:r>
              <a:rPr lang="fr-FR" dirty="0" err="1"/>
              <a:t>Spark</a:t>
            </a:r>
            <a:r>
              <a:rPr lang="fr-FR" dirty="0"/>
              <a:t>…)</a:t>
            </a:r>
          </a:p>
          <a:p>
            <a:r>
              <a:rPr lang="fr-FR" dirty="0"/>
              <a:t>ML </a:t>
            </a:r>
            <a:r>
              <a:rPr lang="fr-FR" dirty="0" err="1"/>
              <a:t>teaching</a:t>
            </a:r>
            <a:r>
              <a:rPr lang="fr-FR" dirty="0"/>
              <a:t>/training: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have a </a:t>
            </a:r>
            <a:r>
              <a:rPr lang="fr-FR" dirty="0" err="1"/>
              <a:t>kernel</a:t>
            </a:r>
            <a:r>
              <a:rPr lang="fr-FR" dirty="0"/>
              <a:t> of ML </a:t>
            </a:r>
            <a:r>
              <a:rPr lang="fr-FR" dirty="0" err="1"/>
              <a:t>savy</a:t>
            </a:r>
            <a:r>
              <a:rPr lang="fr-FR" dirty="0"/>
              <a:t> (</a:t>
            </a:r>
            <a:r>
              <a:rPr lang="fr-FR" dirty="0" err="1"/>
              <a:t>sci</a:t>
            </a:r>
            <a:r>
              <a:rPr lang="fr-FR" dirty="0"/>
              <a:t>-kit </a:t>
            </a:r>
            <a:r>
              <a:rPr lang="fr-FR" dirty="0" err="1"/>
              <a:t>learn</a:t>
            </a:r>
            <a:r>
              <a:rPr lang="fr-FR" dirty="0"/>
              <a:t>, </a:t>
            </a:r>
            <a:r>
              <a:rPr lang="fr-FR" dirty="0" err="1"/>
              <a:t>keras</a:t>
            </a:r>
            <a:r>
              <a:rPr lang="fr-FR" dirty="0"/>
              <a:t>, </a:t>
            </a:r>
            <a:r>
              <a:rPr lang="fr-FR" dirty="0" err="1"/>
              <a:t>tensorflow,pyTorch</a:t>
            </a:r>
            <a:r>
              <a:rPr lang="fr-FR" dirty="0"/>
              <a:t>…) PhD </a:t>
            </a:r>
            <a:r>
              <a:rPr lang="fr-FR" dirty="0" err="1"/>
              <a:t>students</a:t>
            </a:r>
            <a:r>
              <a:rPr lang="fr-FR" dirty="0"/>
              <a:t> in the laboratoires </a:t>
            </a:r>
          </a:p>
          <a:p>
            <a:pPr marL="0" indent="0">
              <a:buNone/>
            </a:pPr>
            <a:r>
              <a:rPr lang="fr-FR" dirty="0"/>
              <a:t>More workshops:</a:t>
            </a:r>
          </a:p>
          <a:p>
            <a:r>
              <a:rPr lang="fr-FR" dirty="0" err="1"/>
              <a:t>Successfully</a:t>
            </a:r>
            <a:r>
              <a:rPr lang="fr-FR" dirty="0"/>
              <a:t> </a:t>
            </a:r>
            <a:r>
              <a:rPr lang="fr-FR" dirty="0" err="1"/>
              <a:t>bid</a:t>
            </a:r>
            <a:r>
              <a:rPr lang="fr-FR" dirty="0"/>
              <a:t> for 3 Institut Pascal Workshops (</a:t>
            </a:r>
            <a:r>
              <a:rPr lang="fr-FR" dirty="0" err="1"/>
              <a:t>Kavli</a:t>
            </a:r>
            <a:r>
              <a:rPr lang="fr-FR" dirty="0"/>
              <a:t> style 2-weeks workshops </a:t>
            </a:r>
            <a:r>
              <a:rPr lang="fr-FR" dirty="0" err="1"/>
              <a:t>with</a:t>
            </a:r>
            <a:r>
              <a:rPr lang="fr-FR" dirty="0"/>
              <a:t> ~35 world experts in new Paris-Saclay building)</a:t>
            </a:r>
          </a:p>
          <a:p>
            <a:pPr lvl="1"/>
            <a:r>
              <a:rPr lang="fr-FR" dirty="0"/>
              <a:t>Advanced trigger end </a:t>
            </a:r>
            <a:r>
              <a:rPr lang="fr-FR" dirty="0" err="1"/>
              <a:t>Jul</a:t>
            </a:r>
            <a:r>
              <a:rPr lang="fr-FR" dirty="0"/>
              <a:t> 2019</a:t>
            </a:r>
          </a:p>
          <a:p>
            <a:pPr lvl="1"/>
            <a:r>
              <a:rPr lang="fr-FR" dirty="0"/>
              <a:t>Advanced Pattern Recognition end </a:t>
            </a:r>
            <a:r>
              <a:rPr lang="fr-FR" dirty="0" err="1"/>
              <a:t>October</a:t>
            </a:r>
            <a:r>
              <a:rPr lang="fr-FR" dirty="0"/>
              <a:t> 2019</a:t>
            </a:r>
          </a:p>
          <a:p>
            <a:pPr lvl="1"/>
            <a:r>
              <a:rPr lang="fr-FR" dirty="0" err="1"/>
              <a:t>Hammers</a:t>
            </a:r>
            <a:r>
              <a:rPr lang="fr-FR" dirty="0"/>
              <a:t> and </a:t>
            </a:r>
            <a:r>
              <a:rPr lang="fr-FR" dirty="0" err="1"/>
              <a:t>Nails</a:t>
            </a:r>
            <a:r>
              <a:rPr lang="fr-FR" dirty="0"/>
              <a:t> July 2020 (impact of IA on science)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" y="94197"/>
            <a:ext cx="12073466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Physics</a:t>
            </a:r>
            <a:r>
              <a:rPr lang="fr-FR" dirty="0"/>
              <a:t> - ML collaborations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97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94197"/>
            <a:ext cx="12073466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Link </a:t>
            </a:r>
            <a:r>
              <a:rPr lang="fr-FR" dirty="0" err="1"/>
              <a:t>with</a:t>
            </a:r>
            <a:r>
              <a:rPr lang="fr-FR" dirty="0"/>
              <a:t> local/national/international </a:t>
            </a:r>
            <a:r>
              <a:rPr lang="fr-FR" dirty="0" err="1"/>
              <a:t>communities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IN2P3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CompStat</a:t>
            </a:r>
            <a:r>
              <a:rPr lang="fr-FR" dirty="0"/>
              <a:t> </a:t>
            </a:r>
            <a:r>
              <a:rPr lang="fr-FR" dirty="0" err="1"/>
              <a:t>continuing</a:t>
            </a:r>
            <a:endParaRPr lang="fr-FR" dirty="0"/>
          </a:p>
          <a:p>
            <a:pPr lvl="1"/>
            <a:r>
              <a:rPr lang="fr-FR" dirty="0"/>
              <a:t>Foster HEP and ML collaborations in IN2P3 </a:t>
            </a:r>
            <a:r>
              <a:rPr lang="fr-FR" dirty="0" err="1"/>
              <a:t>laboratories</a:t>
            </a:r>
            <a:r>
              <a:rPr lang="fr-FR" dirty="0"/>
              <a:t> : </a:t>
            </a:r>
            <a:r>
              <a:rPr lang="fr-FR" dirty="0" err="1"/>
              <a:t>identified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far LPC Clermont LAPP Annecy, CPPM Marseille</a:t>
            </a:r>
          </a:p>
          <a:p>
            <a:pPr lvl="2"/>
            <a:r>
              <a:rPr lang="fr-FR" dirty="0"/>
              <a:t>=&gt;not </a:t>
            </a:r>
            <a:r>
              <a:rPr lang="fr-FR" dirty="0" err="1"/>
              <a:t>just</a:t>
            </a:r>
            <a:r>
              <a:rPr lang="fr-FR" dirty="0"/>
              <a:t> LAL/LRI </a:t>
            </a:r>
            <a:r>
              <a:rPr lang="fr-FR" dirty="0" err="1"/>
              <a:t>anymore</a:t>
            </a:r>
            <a:r>
              <a:rPr lang="fr-FR" dirty="0"/>
              <a:t>, good ! But </a:t>
            </a:r>
            <a:r>
              <a:rPr lang="fr-FR" dirty="0" err="1"/>
              <a:t>resources</a:t>
            </a:r>
            <a:r>
              <a:rPr lang="fr-FR" dirty="0"/>
              <a:t> ~15k€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shared</a:t>
            </a:r>
            <a:endParaRPr lang="fr-FR" dirty="0"/>
          </a:p>
          <a:p>
            <a:pPr lvl="1"/>
            <a:r>
              <a:rPr lang="fr-FR" dirty="0"/>
              <a:t>Foster exchanges on </a:t>
            </a:r>
            <a:r>
              <a:rPr lang="fr-FR" dirty="0" err="1"/>
              <a:t>experience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ML</a:t>
            </a:r>
          </a:p>
          <a:p>
            <a:pPr lvl="1"/>
            <a:r>
              <a:rPr lang="fr-FR" dirty="0"/>
              <a:t>Foster training (but </a:t>
            </a:r>
            <a:r>
              <a:rPr lang="fr-FR" dirty="0" err="1"/>
              <a:t>manpower</a:t>
            </a:r>
            <a:r>
              <a:rPr lang="fr-FR" dirty="0"/>
              <a:t>?)</a:t>
            </a:r>
          </a:p>
          <a:p>
            <a:r>
              <a:rPr lang="fr-FR" dirty="0" err="1"/>
              <a:t>Strong</a:t>
            </a:r>
            <a:r>
              <a:rPr lang="fr-FR" dirty="0"/>
              <a:t> links to Laboratoire Recherche Informatique LRI-Orsay (Cécile Germain, Isabelle Guyon, Cyril </a:t>
            </a:r>
            <a:r>
              <a:rPr lang="fr-FR" dirty="0" err="1"/>
              <a:t>Furtlehner</a:t>
            </a:r>
            <a:r>
              <a:rPr lang="fr-FR" dirty="0"/>
              <a:t>, Tobias </a:t>
            </a:r>
            <a:r>
              <a:rPr lang="fr-FR" dirty="0" err="1"/>
              <a:t>Isenberg</a:t>
            </a:r>
            <a:r>
              <a:rPr lang="fr-FR" dirty="0"/>
              <a:t>)</a:t>
            </a:r>
          </a:p>
          <a:p>
            <a:r>
              <a:rPr lang="fr-FR" dirty="0" err="1"/>
              <a:t>co</a:t>
            </a:r>
            <a:r>
              <a:rPr lang="fr-FR" dirty="0"/>
              <a:t>-coordination </a:t>
            </a:r>
            <a:r>
              <a:rPr lang="fr-FR" dirty="0" err="1"/>
              <a:t>Interexperiment</a:t>
            </a:r>
            <a:r>
              <a:rPr lang="fr-FR" dirty="0"/>
              <a:t> Machine Learning group at CERN, </a:t>
            </a:r>
            <a:r>
              <a:rPr lang="fr-FR" dirty="0" err="1"/>
              <a:t>also</a:t>
            </a:r>
            <a:r>
              <a:rPr lang="fr-FR" dirty="0"/>
              <a:t> participation to </a:t>
            </a:r>
            <a:r>
              <a:rPr lang="fr-FR" dirty="0" err="1"/>
              <a:t>organising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 </a:t>
            </a:r>
            <a:r>
              <a:rPr lang="fr-FR" dirty="0" err="1"/>
              <a:t>Connecting</a:t>
            </a:r>
            <a:r>
              <a:rPr lang="fr-FR" dirty="0"/>
              <a:t> The Dots (</a:t>
            </a:r>
            <a:r>
              <a:rPr lang="fr-FR" dirty="0" err="1"/>
              <a:t>advanced</a:t>
            </a:r>
            <a:r>
              <a:rPr lang="fr-FR" dirty="0"/>
              <a:t> </a:t>
            </a:r>
            <a:r>
              <a:rPr lang="fr-FR" dirty="0" err="1"/>
              <a:t>tracking</a:t>
            </a:r>
            <a:r>
              <a:rPr lang="fr-FR" dirty="0"/>
              <a:t>), Data Science @ HEP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53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Strengths</a:t>
            </a:r>
            <a:r>
              <a:rPr lang="fr-FR" dirty="0"/>
              <a:t> : </a:t>
            </a:r>
            <a:r>
              <a:rPr lang="fr-FR" dirty="0" err="1"/>
              <a:t>established</a:t>
            </a:r>
            <a:r>
              <a:rPr lang="fr-FR" dirty="0"/>
              <a:t> expertise (in </a:t>
            </a:r>
            <a:r>
              <a:rPr lang="fr-FR" dirty="0" err="1"/>
              <a:t>particular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challenges)	</a:t>
            </a:r>
          </a:p>
          <a:p>
            <a:r>
              <a:rPr lang="fr-FR" dirty="0" err="1"/>
              <a:t>Weaknesses</a:t>
            </a:r>
            <a:r>
              <a:rPr lang="fr-FR" dirty="0"/>
              <a:t> : no more </a:t>
            </a:r>
            <a:r>
              <a:rPr lang="fr-FR" dirty="0" err="1"/>
              <a:t>dedicated</a:t>
            </a:r>
            <a:r>
              <a:rPr lang="fr-FR" dirty="0"/>
              <a:t> </a:t>
            </a:r>
            <a:r>
              <a:rPr lang="fr-FR" dirty="0" err="1"/>
              <a:t>embedded</a:t>
            </a:r>
            <a:r>
              <a:rPr lang="fr-FR" dirty="0"/>
              <a:t> data-</a:t>
            </a:r>
            <a:r>
              <a:rPr lang="fr-FR" dirty="0" err="1"/>
              <a:t>scientist</a:t>
            </a:r>
            <a:r>
              <a:rPr lang="fr-FR" dirty="0"/>
              <a:t>, no </a:t>
            </a:r>
            <a:r>
              <a:rPr lang="fr-FR" dirty="0" err="1"/>
              <a:t>dedicated</a:t>
            </a:r>
            <a:r>
              <a:rPr lang="fr-FR" dirty="0"/>
              <a:t> </a:t>
            </a:r>
            <a:r>
              <a:rPr lang="fr-FR" dirty="0" err="1"/>
              <a:t>manpower</a:t>
            </a:r>
            <a:endParaRPr lang="fr-FR" dirty="0"/>
          </a:p>
          <a:p>
            <a:pPr lvl="2"/>
            <a:r>
              <a:rPr lang="fr-FR" dirty="0" err="1"/>
              <a:t>While</a:t>
            </a:r>
            <a:r>
              <a:rPr lang="fr-FR" dirty="0"/>
              <a:t> ML/AI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fast</a:t>
            </a:r>
            <a:r>
              <a:rPr lang="fr-FR" dirty="0"/>
              <a:t> </a:t>
            </a:r>
            <a:r>
              <a:rPr lang="fr-FR" dirty="0" err="1"/>
              <a:t>evolving</a:t>
            </a:r>
            <a:r>
              <a:rPr lang="fr-FR" dirty="0"/>
              <a:t> </a:t>
            </a:r>
            <a:r>
              <a:rPr lang="fr-FR" dirty="0" err="1"/>
              <a:t>field</a:t>
            </a:r>
            <a:endParaRPr lang="fr-FR" dirty="0"/>
          </a:p>
          <a:p>
            <a:pPr lvl="2"/>
            <a:r>
              <a:rPr lang="fr-FR" dirty="0">
                <a:sym typeface="Wingdings" pitchFamily="2" charset="2"/>
              </a:rPr>
              <a:t></a:t>
            </a:r>
            <a:r>
              <a:rPr lang="fr-FR" dirty="0" err="1">
                <a:sym typeface="Wingdings" pitchFamily="2" charset="2"/>
              </a:rPr>
              <a:t>hire</a:t>
            </a:r>
            <a:r>
              <a:rPr lang="fr-FR" dirty="0">
                <a:sym typeface="Wingdings" pitchFamily="2" charset="2"/>
              </a:rPr>
              <a:t> a replacement ? HEP PhD </a:t>
            </a:r>
            <a:r>
              <a:rPr lang="fr-FR" dirty="0" err="1">
                <a:sym typeface="Wingdings" pitchFamily="2" charset="2"/>
              </a:rPr>
              <a:t>with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very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strong</a:t>
            </a:r>
            <a:r>
              <a:rPr lang="fr-FR" dirty="0">
                <a:sym typeface="Wingdings" pitchFamily="2" charset="2"/>
              </a:rPr>
              <a:t> ML expertise ?</a:t>
            </a:r>
            <a:endParaRPr lang="fr-FR" dirty="0"/>
          </a:p>
          <a:p>
            <a:r>
              <a:rPr lang="fr-FR" dirty="0" err="1"/>
              <a:t>Opportunity</a:t>
            </a:r>
            <a:r>
              <a:rPr lang="fr-FR" dirty="0"/>
              <a:t> : </a:t>
            </a:r>
            <a:r>
              <a:rPr lang="fr-FR" dirty="0" err="1"/>
              <a:t>foster</a:t>
            </a:r>
            <a:r>
              <a:rPr lang="fr-FR" dirty="0"/>
              <a:t> more ML and HEP </a:t>
            </a:r>
            <a:r>
              <a:rPr lang="fr-FR" dirty="0" err="1"/>
              <a:t>research</a:t>
            </a:r>
            <a:r>
              <a:rPr lang="fr-FR" dirty="0"/>
              <a:t> in the Vallée and </a:t>
            </a:r>
            <a:r>
              <a:rPr lang="fr-FR" dirty="0" err="1"/>
              <a:t>beyond</a:t>
            </a:r>
            <a:endParaRPr lang="fr-FR" dirty="0"/>
          </a:p>
          <a:p>
            <a:r>
              <a:rPr lang="fr-FR" dirty="0" err="1"/>
              <a:t>Threats</a:t>
            </a:r>
            <a:r>
              <a:rPr lang="fr-FR" dirty="0"/>
              <a:t> :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funded</a:t>
            </a:r>
            <a:r>
              <a:rPr lang="fr-FR" dirty="0"/>
              <a:t> HEP </a:t>
            </a:r>
            <a:r>
              <a:rPr lang="fr-FR" dirty="0" err="1"/>
              <a:t>sw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(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strong</a:t>
            </a:r>
            <a:r>
              <a:rPr lang="fr-FR" dirty="0"/>
              <a:t> ML component) </a:t>
            </a:r>
            <a:r>
              <a:rPr lang="fr-FR" dirty="0" err="1"/>
              <a:t>abroad</a:t>
            </a:r>
            <a:r>
              <a:rPr lang="fr-FR" dirty="0"/>
              <a:t> (</a:t>
            </a:r>
            <a:r>
              <a:rPr lang="fr-FR" dirty="0" err="1"/>
              <a:t>e.g</a:t>
            </a:r>
            <a:r>
              <a:rPr lang="fr-FR" dirty="0"/>
              <a:t>. IRIS-HEP US/NSF </a:t>
            </a:r>
            <a:r>
              <a:rPr lang="fr-FR" dirty="0" err="1"/>
              <a:t>project</a:t>
            </a:r>
            <a:r>
              <a:rPr lang="fr-FR" dirty="0"/>
              <a:t> 25M$/5 </a:t>
            </a:r>
            <a:r>
              <a:rPr lang="fr-FR" dirty="0" err="1"/>
              <a:t>years</a:t>
            </a:r>
            <a:r>
              <a:rPr lang="fr-FR" dirty="0"/>
              <a:t>)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" y="94197"/>
            <a:ext cx="12073466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SWOT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HCERES </a:t>
            </a:r>
            <a:r>
              <a:rPr lang="fr-FR" dirty="0" err="1"/>
              <a:t>evaluation</a:t>
            </a:r>
            <a:r>
              <a:rPr lang="fr-FR" dirty="0"/>
              <a:t> – Data Science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37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19404"/>
            <a:ext cx="10515600" cy="5157559"/>
          </a:xfrm>
        </p:spPr>
        <p:txBody>
          <a:bodyPr>
            <a:normAutofit/>
          </a:bodyPr>
          <a:lstStyle/>
          <a:p>
            <a:r>
              <a:rPr lang="fr-FR" dirty="0"/>
              <a:t>Data Science in la Vallée 2013-2018:</a:t>
            </a:r>
          </a:p>
          <a:p>
            <a:pPr lvl="1"/>
            <a:r>
              <a:rPr lang="fr-FR" dirty="0" err="1"/>
              <a:t>kernel</a:t>
            </a:r>
            <a:r>
              <a:rPr lang="fr-FR" dirty="0"/>
              <a:t> </a:t>
            </a:r>
            <a:r>
              <a:rPr lang="fr-FR" dirty="0" err="1"/>
              <a:t>AppStat</a:t>
            </a:r>
            <a:r>
              <a:rPr lang="fr-FR" dirty="0"/>
              <a:t> group at LAL, </a:t>
            </a:r>
            <a:r>
              <a:rPr lang="fr-FR" dirty="0" err="1"/>
              <a:t>created</a:t>
            </a:r>
            <a:r>
              <a:rPr lang="fr-FR" dirty="0"/>
              <a:t> by B. </a:t>
            </a:r>
            <a:r>
              <a:rPr lang="fr-FR" dirty="0" err="1"/>
              <a:t>Kégl</a:t>
            </a:r>
            <a:r>
              <a:rPr lang="fr-FR" dirty="0"/>
              <a:t> Data </a:t>
            </a:r>
            <a:r>
              <a:rPr lang="fr-FR" dirty="0" err="1"/>
              <a:t>Scientist</a:t>
            </a:r>
            <a:r>
              <a:rPr lang="fr-FR" dirty="0"/>
              <a:t> </a:t>
            </a:r>
            <a:r>
              <a:rPr lang="fr-FR" dirty="0" err="1"/>
              <a:t>recruited</a:t>
            </a:r>
            <a:r>
              <a:rPr lang="fr-FR" dirty="0"/>
              <a:t> at LAL in 2006, </a:t>
            </a:r>
            <a:r>
              <a:rPr lang="fr-FR" dirty="0" err="1"/>
              <a:t>leaving</a:t>
            </a:r>
            <a:r>
              <a:rPr lang="fr-FR" dirty="0"/>
              <a:t> in Jan 2019</a:t>
            </a:r>
          </a:p>
          <a:p>
            <a:pPr lvl="1"/>
            <a:r>
              <a:rPr lang="fr-FR" dirty="0"/>
              <a:t>HEP and ML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spawned</a:t>
            </a:r>
            <a:r>
              <a:rPr lang="fr-FR" dirty="0"/>
              <a:t> (or not) by </a:t>
            </a:r>
            <a:r>
              <a:rPr lang="fr-FR" dirty="0" err="1"/>
              <a:t>this</a:t>
            </a:r>
            <a:r>
              <a:rPr lang="fr-FR" dirty="0"/>
              <a:t> group </a:t>
            </a:r>
          </a:p>
          <a:p>
            <a:r>
              <a:rPr lang="fr-FR" dirty="0" err="1"/>
              <a:t>Appstat</a:t>
            </a:r>
            <a:r>
              <a:rPr lang="fr-FR" dirty="0"/>
              <a:t> group at LAL 2013-2018: 1 permanent CNRS/IN2P3, 1-2 </a:t>
            </a:r>
            <a:r>
              <a:rPr lang="fr-FR" dirty="0" err="1"/>
              <a:t>postdoc</a:t>
            </a:r>
            <a:r>
              <a:rPr lang="fr-FR" dirty="0"/>
              <a:t> (ANR or IN2P3), 1-2 PhD </a:t>
            </a:r>
          </a:p>
          <a:p>
            <a:r>
              <a:rPr lang="fr-FR" dirty="0"/>
              <a:t>Financial support for </a:t>
            </a:r>
            <a:r>
              <a:rPr lang="fr-FR" dirty="0" err="1"/>
              <a:t>AppStat</a:t>
            </a:r>
            <a:endParaRPr lang="fr-FR" dirty="0"/>
          </a:p>
          <a:p>
            <a:pPr lvl="1"/>
            <a:r>
              <a:rPr lang="fr-FR" dirty="0"/>
              <a:t>ANR </a:t>
            </a:r>
            <a:r>
              <a:rPr lang="fr-FR" dirty="0" err="1"/>
              <a:t>Siminole</a:t>
            </a:r>
            <a:r>
              <a:rPr lang="fr-FR" dirty="0"/>
              <a:t> 2011-2014 160k€/</a:t>
            </a:r>
            <a:r>
              <a:rPr lang="fr-FR" dirty="0" err="1"/>
              <a:t>year</a:t>
            </a:r>
            <a:endParaRPr lang="fr-FR" dirty="0"/>
          </a:p>
          <a:p>
            <a:pPr lvl="1"/>
            <a:r>
              <a:rPr lang="fr-FR" dirty="0"/>
              <a:t>ANR </a:t>
            </a:r>
            <a:r>
              <a:rPr lang="fr-FR" dirty="0" err="1"/>
              <a:t>DirtyData</a:t>
            </a:r>
            <a:r>
              <a:rPr lang="fr-FR" dirty="0"/>
              <a:t> 2017-2020 80k€/</a:t>
            </a:r>
            <a:r>
              <a:rPr lang="fr-FR" dirty="0" err="1"/>
              <a:t>year</a:t>
            </a:r>
            <a:endParaRPr lang="fr-FR" dirty="0"/>
          </a:p>
          <a:p>
            <a:pPr lvl="1"/>
            <a:r>
              <a:rPr lang="fr-FR" dirty="0"/>
              <a:t>IN2P3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CompStat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2016 : ~15k€/</a:t>
            </a:r>
            <a:r>
              <a:rPr lang="fr-FR" dirty="0" err="1"/>
              <a:t>year</a:t>
            </a:r>
            <a:endParaRPr lang="fr-FR" dirty="0"/>
          </a:p>
          <a:p>
            <a:pPr lvl="1"/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stopgap</a:t>
            </a:r>
            <a:r>
              <a:rPr lang="fr-FR" dirty="0"/>
              <a:t> </a:t>
            </a:r>
            <a:r>
              <a:rPr lang="fr-FR" dirty="0" err="1"/>
              <a:t>Lab</a:t>
            </a:r>
            <a:r>
              <a:rPr lang="fr-FR" dirty="0"/>
              <a:t> support </a:t>
            </a:r>
          </a:p>
          <a:p>
            <a:pPr lvl="1"/>
            <a:r>
              <a:rPr lang="fr-FR" dirty="0"/>
              <a:t>MRM Paris-Sud : 20k€/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computing</a:t>
            </a:r>
            <a:r>
              <a:rPr lang="fr-FR" dirty="0"/>
              <a:t> </a:t>
            </a:r>
            <a:r>
              <a:rPr lang="fr-FR" dirty="0" err="1"/>
              <a:t>resources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78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2013-2018:</a:t>
            </a:r>
          </a:p>
          <a:p>
            <a:r>
              <a:rPr lang="fr-FR" dirty="0" err="1"/>
              <a:t>Yearly</a:t>
            </a:r>
            <a:r>
              <a:rPr lang="fr-FR" dirty="0"/>
              <a:t> participation in M2 on </a:t>
            </a:r>
            <a:r>
              <a:rPr lang="fr-FR" dirty="0" err="1"/>
              <a:t>CS:“Machine</a:t>
            </a:r>
            <a:r>
              <a:rPr lang="fr-FR" dirty="0"/>
              <a:t> Learning and </a:t>
            </a:r>
            <a:r>
              <a:rPr lang="fr-FR" dirty="0" err="1"/>
              <a:t>Optimization</a:t>
            </a:r>
            <a:r>
              <a:rPr lang="fr-FR" dirty="0"/>
              <a:t>” </a:t>
            </a:r>
          </a:p>
          <a:p>
            <a:r>
              <a:rPr lang="fr-FR" dirty="0"/>
              <a:t>Organisation of 2014 2016 2018 </a:t>
            </a:r>
            <a:r>
              <a:rPr lang="mr-IN" dirty="0"/>
              <a:t>…</a:t>
            </a:r>
            <a:r>
              <a:rPr lang="fr-FR" dirty="0"/>
              <a:t> IN2P3 </a:t>
            </a:r>
            <a:r>
              <a:rPr lang="fr-FR" dirty="0" err="1"/>
              <a:t>School</a:t>
            </a:r>
            <a:r>
              <a:rPr lang="fr-FR" dirty="0"/>
              <a:t> of </a:t>
            </a:r>
            <a:r>
              <a:rPr lang="fr-FR" dirty="0" err="1"/>
              <a:t>Statistics</a:t>
            </a:r>
            <a:r>
              <a:rPr lang="fr-FR" dirty="0"/>
              <a:t>. 2018 : </a:t>
            </a:r>
            <a:r>
              <a:rPr lang="fr-FR" dirty="0" err="1"/>
              <a:t>ramp</a:t>
            </a:r>
            <a:r>
              <a:rPr lang="fr-FR" dirty="0"/>
              <a:t> down </a:t>
            </a:r>
            <a:r>
              <a:rPr lang="fr-FR" dirty="0" err="1"/>
              <a:t>root</a:t>
            </a:r>
            <a:r>
              <a:rPr lang="fr-FR" dirty="0"/>
              <a:t>/TMVA </a:t>
            </a:r>
            <a:r>
              <a:rPr lang="fr-FR" dirty="0" err="1"/>
              <a:t>ramp</a:t>
            </a:r>
            <a:r>
              <a:rPr lang="fr-FR" dirty="0"/>
              <a:t> up ML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Sci</a:t>
            </a:r>
            <a:r>
              <a:rPr lang="fr-FR" dirty="0"/>
              <a:t>-kit </a:t>
            </a:r>
            <a:r>
              <a:rPr lang="fr-FR" dirty="0" err="1"/>
              <a:t>learn</a:t>
            </a:r>
            <a:r>
              <a:rPr lang="fr-FR" dirty="0"/>
              <a:t>, </a:t>
            </a:r>
            <a:r>
              <a:rPr lang="fr-FR" dirty="0" err="1"/>
              <a:t>keras</a:t>
            </a:r>
            <a:r>
              <a:rPr lang="fr-FR" dirty="0"/>
              <a:t>, </a:t>
            </a:r>
            <a:r>
              <a:rPr lang="fr-FR" dirty="0" err="1"/>
              <a:t>tensorflow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Future:</a:t>
            </a:r>
          </a:p>
          <a:p>
            <a:r>
              <a:rPr lang="fr-FR" dirty="0"/>
              <a:t>Continue participation to IN2P3 </a:t>
            </a:r>
            <a:r>
              <a:rPr lang="fr-FR" dirty="0" err="1"/>
              <a:t>School</a:t>
            </a:r>
            <a:r>
              <a:rPr lang="fr-FR" dirty="0"/>
              <a:t> of </a:t>
            </a:r>
            <a:r>
              <a:rPr lang="fr-FR" dirty="0" err="1"/>
              <a:t>Statistics</a:t>
            </a:r>
            <a:r>
              <a:rPr lang="fr-FR" dirty="0"/>
              <a:t> May 2018, bi-</a:t>
            </a:r>
            <a:r>
              <a:rPr lang="fr-FR" dirty="0" err="1"/>
              <a:t>yearly</a:t>
            </a:r>
            <a:endParaRPr lang="fr-FR" dirty="0"/>
          </a:p>
          <a:p>
            <a:r>
              <a:rPr lang="fr-FR" dirty="0" err="1"/>
              <a:t>Centralesupelec</a:t>
            </a:r>
            <a:r>
              <a:rPr lang="fr-FR" dirty="0"/>
              <a:t> Stat and ML course for 1st 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physics</a:t>
            </a:r>
            <a:r>
              <a:rPr lang="fr-FR" dirty="0"/>
              <a:t> « major » (100 </a:t>
            </a:r>
            <a:r>
              <a:rPr lang="fr-FR" dirty="0" err="1"/>
              <a:t>students</a:t>
            </a:r>
            <a:r>
              <a:rPr lang="fr-FR" dirty="0"/>
              <a:t>)</a:t>
            </a:r>
          </a:p>
          <a:p>
            <a:pPr marL="0" indent="0">
              <a:buNone/>
            </a:pP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94197"/>
            <a:ext cx="10515600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Teaching</a:t>
            </a:r>
            <a:r>
              <a:rPr lang="fr-FR" dirty="0"/>
              <a:t> </a:t>
            </a:r>
            <a:r>
              <a:rPr lang="fr-FR" dirty="0" err="1"/>
              <a:t>activities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5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668" y="1303867"/>
            <a:ext cx="8652932" cy="4199466"/>
          </a:xfrm>
          <a:prstGeom prst="rect">
            <a:avLst/>
          </a:prstGeom>
          <a:solidFill>
            <a:srgbClr val="ED6C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065866" y="2503754"/>
            <a:ext cx="8144933" cy="16279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600">
                <a:solidFill>
                  <a:schemeClr val="bg1"/>
                </a:solidFill>
              </a:rPr>
              <a:t>Scientific achievements</a:t>
            </a:r>
            <a:br>
              <a:rPr lang="fr-FR" sz="6600">
                <a:solidFill>
                  <a:schemeClr val="bg1"/>
                </a:solidFill>
              </a:rPr>
            </a:br>
            <a:r>
              <a:rPr lang="fr-FR" sz="6600">
                <a:solidFill>
                  <a:schemeClr val="bg1"/>
                </a:solidFill>
              </a:rPr>
              <a:t>(2013 - 2018)</a:t>
            </a:r>
            <a:endParaRPr lang="fr-FR" sz="66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56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931928" cy="4351338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An ATLAS Higgs signal vs background classification competition, optimising statistical significance</a:t>
            </a:r>
          </a:p>
          <a:p>
            <a:r>
              <a:rPr lang="en-GB" sz="1800" dirty="0"/>
              <a:t>Ran in summer 2014 : at the time few physicists knew what “Machine Learning” was, even if many where familiar with MVA analysis with Boosted Decision Trees</a:t>
            </a:r>
          </a:p>
          <a:p>
            <a:r>
              <a:rPr lang="en-GB" sz="1800" dirty="0"/>
              <a:t>2000 participants (largest on </a:t>
            </a:r>
            <a:r>
              <a:rPr lang="en-GB" sz="1800" dirty="0" err="1"/>
              <a:t>Kaggle</a:t>
            </a:r>
            <a:r>
              <a:rPr lang="en-GB" sz="1800" dirty="0"/>
              <a:t> at that time)</a:t>
            </a:r>
          </a:p>
          <a:p>
            <a:r>
              <a:rPr lang="en-GB" sz="1800" dirty="0"/>
              <a:t>Outcome</a:t>
            </a:r>
          </a:p>
          <a:p>
            <a:pPr lvl="1"/>
            <a:r>
              <a:rPr lang="en-GB" sz="1600" dirty="0"/>
              <a:t>Best significance 20% than with Root-TMVA</a:t>
            </a: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(gradient) BDT algorithm of choice </a:t>
            </a:r>
            <a:r>
              <a:rPr lang="en-GB" sz="1600" dirty="0"/>
              <a:t>in this case where number variables and number of training events limited (NN very slightly better but much more difficult to tune)</a:t>
            </a:r>
          </a:p>
          <a:p>
            <a:pPr lvl="1"/>
            <a:r>
              <a:rPr lang="en-GB" sz="1600" dirty="0" err="1"/>
              <a:t>XGBoost</a:t>
            </a:r>
            <a:r>
              <a:rPr lang="en-GB" sz="1600" dirty="0"/>
              <a:t> written for </a:t>
            </a:r>
            <a:r>
              <a:rPr lang="en-GB" sz="1600" dirty="0" err="1"/>
              <a:t>HiggsML</a:t>
            </a:r>
            <a:r>
              <a:rPr lang="en-GB" sz="1600" dirty="0"/>
              <a:t>, now best BDT on the market</a:t>
            </a:r>
          </a:p>
          <a:p>
            <a:pPr lvl="1"/>
            <a:r>
              <a:rPr lang="en-GB" sz="1600" dirty="0"/>
              <a:t>Wealth of ideas, documented in </a:t>
            </a:r>
            <a:r>
              <a:rPr lang="en-GB" sz="1600" dirty="0">
                <a:hlinkClick r:id="rId2"/>
              </a:rPr>
              <a:t>JMLR proceedings v42</a:t>
            </a:r>
            <a:endParaRPr lang="en-GB" sz="1600" dirty="0"/>
          </a:p>
          <a:p>
            <a:pPr lvl="1"/>
            <a:r>
              <a:rPr lang="en-GB" sz="1600" dirty="0"/>
              <a:t>Raised awareness about ML in HEP</a:t>
            </a:r>
          </a:p>
          <a:p>
            <a:r>
              <a:rPr lang="en-GB" sz="1800" dirty="0"/>
              <a:t>Followed by world wide explosion of HEP ML workshops, papers…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err="1"/>
              <a:t>HiggsML</a:t>
            </a:r>
            <a:r>
              <a:rPr lang="fr-FR" dirty="0"/>
              <a:t> Challenge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 descr="poster_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324" y="1482074"/>
            <a:ext cx="3054528" cy="43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err="1"/>
              <a:t>Other</a:t>
            </a:r>
            <a:r>
              <a:rPr lang="fr-FR" sz="2800" dirty="0"/>
              <a:t> ML Application:  </a:t>
            </a:r>
            <a:r>
              <a:rPr lang="fr-FR" sz="2800" dirty="0" err="1">
                <a:latin typeface="Symbol" charset="2"/>
              </a:rPr>
              <a:t>b,g</a:t>
            </a:r>
            <a:r>
              <a:rPr lang="fr-FR" sz="2800" dirty="0"/>
              <a:t> camera for </a:t>
            </a:r>
            <a:r>
              <a:rPr lang="fr-FR" sz="2800" dirty="0" err="1"/>
              <a:t>medical</a:t>
            </a:r>
            <a:r>
              <a:rPr lang="fr-FR" sz="2800" dirty="0"/>
              <a:t> application (IMNC)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0" t="11116" r="9838" b="9763"/>
          <a:stretch/>
        </p:blipFill>
        <p:spPr>
          <a:xfrm>
            <a:off x="3726384" y="1102533"/>
            <a:ext cx="5272922" cy="26241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04120"/>
            <a:ext cx="2272016" cy="16339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306" y="4283595"/>
            <a:ext cx="3192694" cy="24487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03"/>
          <a:stretch/>
        </p:blipFill>
        <p:spPr>
          <a:xfrm>
            <a:off x="2735627" y="4283595"/>
            <a:ext cx="2971031" cy="2530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43"/>
          <a:stretch/>
        </p:blipFill>
        <p:spPr>
          <a:xfrm>
            <a:off x="5900735" y="4283595"/>
            <a:ext cx="2975714" cy="24577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414" y="3501740"/>
            <a:ext cx="2070893" cy="7818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6845" y="430989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Inaccurate</a:t>
            </a:r>
            <a:r>
              <a:rPr lang="fr-FR" dirty="0">
                <a:solidFill>
                  <a:srgbClr val="FF0000"/>
                </a:solidFill>
              </a:rPr>
              <a:t> &amp; </a:t>
            </a:r>
            <a:r>
              <a:rPr lang="fr-FR" dirty="0" err="1">
                <a:solidFill>
                  <a:srgbClr val="FF0000"/>
                </a:solidFill>
              </a:rPr>
              <a:t>fast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280598" y="4311056"/>
            <a:ext cx="168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accurate</a:t>
            </a:r>
            <a:r>
              <a:rPr lang="fr-FR" dirty="0">
                <a:solidFill>
                  <a:srgbClr val="FF0000"/>
                </a:solidFill>
              </a:rPr>
              <a:t> &amp; slow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592246" y="424536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accurate</a:t>
            </a:r>
            <a:r>
              <a:rPr lang="fr-FR" dirty="0">
                <a:solidFill>
                  <a:srgbClr val="FF0000"/>
                </a:solidFill>
              </a:rPr>
              <a:t> &amp; </a:t>
            </a:r>
            <a:r>
              <a:rPr lang="fr-FR" dirty="0" err="1">
                <a:solidFill>
                  <a:srgbClr val="FF0000"/>
                </a:solidFill>
              </a:rPr>
              <a:t>fast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C23CD5-7467-8145-AFF4-B5D1CA53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3F8F4F-EDB6-DC40-AE7C-497A199F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7FB39C90-1B0B-644F-ABF1-A7F87773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72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56356"/>
            <a:ext cx="10515600" cy="3588915"/>
          </a:xfrm>
        </p:spPr>
        <p:txBody>
          <a:bodyPr>
            <a:normAutofit/>
          </a:bodyPr>
          <a:lstStyle/>
          <a:p>
            <a:r>
              <a:rPr lang="en-GB" sz="1400" dirty="0">
                <a:sym typeface="Wingdings"/>
              </a:rPr>
              <a:t>Pitch : HL-LHC tracking becoming difficult due to pile-up reaching 200. </a:t>
            </a:r>
            <a:r>
              <a:rPr lang="en-GB" sz="1400" dirty="0" err="1">
                <a:sym typeface="Wingdings"/>
              </a:rPr>
              <a:t>TrackML</a:t>
            </a:r>
            <a:r>
              <a:rPr lang="en-GB" sz="1400" dirty="0">
                <a:sym typeface="Wingdings"/>
              </a:rPr>
              <a:t> </a:t>
            </a:r>
            <a:r>
              <a:rPr lang="en-GB" sz="1400" dirty="0">
                <a:sym typeface="Wingdings"/>
                <a:hlinkClick r:id="rId2"/>
              </a:rPr>
              <a:t>https://sites.google.com/site/trackmlparticle/</a:t>
            </a:r>
            <a:r>
              <a:rPr lang="en-GB" sz="1400" dirty="0">
                <a:sym typeface="Wingdings"/>
              </a:rPr>
              <a:t>  is a competition to expose new algorithms for pattern recognition. We give 3D points, participants should connect the dots.</a:t>
            </a:r>
          </a:p>
          <a:p>
            <a:r>
              <a:rPr lang="en-GB" sz="1400" dirty="0">
                <a:sym typeface="Wingdings"/>
              </a:rPr>
              <a:t>First “Accuracy” phase  (no CPU constraint) has run on Kaggle platform May to August 2018. 653 </a:t>
            </a:r>
            <a:r>
              <a:rPr lang="en-GB" sz="1400" dirty="0" err="1">
                <a:sym typeface="Wingdings"/>
              </a:rPr>
              <a:t>participants.</a:t>
            </a:r>
            <a:r>
              <a:rPr lang="en-GB" sz="1400" dirty="0" err="1">
                <a:sym typeface="Wingdings" pitchFamily="2" charset="2"/>
              </a:rPr>
              <a:t>dedicated</a:t>
            </a:r>
            <a:r>
              <a:rPr lang="en-GB" sz="1400" dirty="0">
                <a:sym typeface="Wingdings" pitchFamily="2" charset="2"/>
              </a:rPr>
              <a:t> 1H15 session at </a:t>
            </a:r>
            <a:r>
              <a:rPr lang="en-GB" sz="1400" dirty="0" err="1">
                <a:sym typeface="Wingdings" pitchFamily="2" charset="2"/>
              </a:rPr>
              <a:t>NeurIPS</a:t>
            </a:r>
            <a:r>
              <a:rPr lang="en-GB" sz="1400" dirty="0">
                <a:sym typeface="Wingdings" pitchFamily="2" charset="2"/>
              </a:rPr>
              <a:t> 2018 in Montréal</a:t>
            </a:r>
            <a:endParaRPr lang="fr-FR" sz="1400" dirty="0">
              <a:sym typeface="Wingdings"/>
            </a:endParaRPr>
          </a:p>
          <a:p>
            <a:pPr lvl="1"/>
            <a:r>
              <a:rPr lang="fr-FR" sz="1050" dirty="0" err="1"/>
              <a:t>icecube</a:t>
            </a:r>
            <a:r>
              <a:rPr lang="fr-FR" sz="1050" dirty="0"/>
              <a:t> #1 92.2 % (master </a:t>
            </a:r>
            <a:r>
              <a:rPr lang="fr-FR" sz="1050" dirty="0" err="1"/>
              <a:t>student</a:t>
            </a:r>
            <a:r>
              <a:rPr lang="fr-FR" sz="1050" dirty="0"/>
              <a:t>) : </a:t>
            </a:r>
            <a:r>
              <a:rPr lang="fr-FR" sz="1050" dirty="0" err="1"/>
              <a:t>combinatorial</a:t>
            </a:r>
            <a:r>
              <a:rPr lang="fr-FR" sz="1050" dirty="0"/>
              <a:t> </a:t>
            </a:r>
            <a:r>
              <a:rPr lang="fr-FR" sz="1050" dirty="0" err="1"/>
              <a:t>approach</a:t>
            </a:r>
            <a:r>
              <a:rPr lang="fr-FR" sz="1050" dirty="0"/>
              <a:t>, </a:t>
            </a:r>
            <a:r>
              <a:rPr lang="fr-FR" sz="1050" dirty="0" err="1"/>
              <a:t>with</a:t>
            </a:r>
            <a:r>
              <a:rPr lang="fr-FR" sz="1050" dirty="0"/>
              <a:t> a bit of ML</a:t>
            </a:r>
          </a:p>
          <a:p>
            <a:pPr lvl="1"/>
            <a:r>
              <a:rPr lang="fr-FR" sz="1050" dirty="0" err="1"/>
              <a:t>outrunner</a:t>
            </a:r>
            <a:r>
              <a:rPr lang="fr-FR" sz="1050" dirty="0"/>
              <a:t> #2 90.3%  </a:t>
            </a:r>
            <a:r>
              <a:rPr lang="fr-FR" sz="1050" dirty="0" err="1"/>
              <a:t>Deep</a:t>
            </a:r>
            <a:r>
              <a:rPr lang="fr-FR" sz="1050" dirty="0"/>
              <a:t> Learning </a:t>
            </a:r>
            <a:r>
              <a:rPr lang="fr-FR" sz="1050" dirty="0" err="1"/>
              <a:t>approach</a:t>
            </a:r>
            <a:r>
              <a:rPr lang="fr-FR" sz="1050" dirty="0"/>
              <a:t> (but </a:t>
            </a:r>
            <a:r>
              <a:rPr lang="fr-FR" sz="1050" dirty="0" err="1"/>
              <a:t>very</a:t>
            </a:r>
            <a:r>
              <a:rPr lang="fr-FR" sz="1050" dirty="0"/>
              <a:t> slow)</a:t>
            </a:r>
          </a:p>
          <a:p>
            <a:pPr lvl="1"/>
            <a:r>
              <a:rPr lang="fr-FR" sz="1050" dirty="0" err="1"/>
              <a:t>Sergey</a:t>
            </a:r>
            <a:r>
              <a:rPr lang="fr-FR" sz="1050" dirty="0"/>
              <a:t> </a:t>
            </a:r>
            <a:r>
              <a:rPr lang="fr-FR" sz="1050" dirty="0" err="1"/>
              <a:t>Gorbunov</a:t>
            </a:r>
            <a:r>
              <a:rPr lang="fr-FR" sz="1050" dirty="0"/>
              <a:t> #3 89.4% </a:t>
            </a:r>
            <a:r>
              <a:rPr lang="fr-FR" sz="1050" dirty="0" err="1"/>
              <a:t>demelian</a:t>
            </a:r>
            <a:r>
              <a:rPr lang="fr-FR" sz="1050" dirty="0"/>
              <a:t> #4 87.1% : HEP </a:t>
            </a:r>
            <a:r>
              <a:rPr lang="fr-FR" sz="1050" dirty="0" err="1"/>
              <a:t>tracking</a:t>
            </a:r>
            <a:r>
              <a:rPr lang="fr-FR" sz="1050" dirty="0"/>
              <a:t> trigger experts</a:t>
            </a:r>
          </a:p>
          <a:p>
            <a:pPr lvl="1"/>
            <a:r>
              <a:rPr lang="fr-FR" sz="1050" dirty="0"/>
              <a:t>Yuval &amp; </a:t>
            </a:r>
            <a:r>
              <a:rPr lang="fr-FR" sz="1050" dirty="0" err="1"/>
              <a:t>Trian</a:t>
            </a:r>
            <a:r>
              <a:rPr lang="fr-FR" sz="1050" dirty="0"/>
              <a:t> #7 80.4% : </a:t>
            </a:r>
            <a:r>
              <a:rPr lang="fr-FR" sz="1050" dirty="0" err="1"/>
              <a:t>innovative</a:t>
            </a:r>
            <a:r>
              <a:rPr lang="fr-FR" sz="1050" dirty="0"/>
              <a:t> </a:t>
            </a:r>
            <a:r>
              <a:rPr lang="fr-FR" sz="1050" dirty="0" err="1"/>
              <a:t>clustering</a:t>
            </a:r>
            <a:endParaRPr lang="fr-FR" sz="1050" dirty="0"/>
          </a:p>
          <a:p>
            <a:pPr lvl="1"/>
            <a:r>
              <a:rPr lang="fr-FR" sz="1050" dirty="0"/>
              <a:t>CPMP #9 80.1% : DBSCAN </a:t>
            </a:r>
            <a:r>
              <a:rPr lang="fr-FR" sz="1050" dirty="0" err="1"/>
              <a:t>unsupervised</a:t>
            </a:r>
            <a:r>
              <a:rPr lang="fr-FR" sz="1050" dirty="0"/>
              <a:t> </a:t>
            </a:r>
            <a:r>
              <a:rPr lang="fr-FR" sz="1050" dirty="0" err="1"/>
              <a:t>clustering</a:t>
            </a:r>
            <a:r>
              <a:rPr lang="fr-FR" sz="1050" dirty="0"/>
              <a:t> </a:t>
            </a:r>
            <a:r>
              <a:rPr lang="fr-FR" sz="1050" dirty="0" err="1"/>
              <a:t>algorithm</a:t>
            </a:r>
            <a:endParaRPr lang="fr-FR" sz="1050" dirty="0"/>
          </a:p>
          <a:p>
            <a:pPr lvl="1"/>
            <a:r>
              <a:rPr lang="fr-FR" sz="1050" dirty="0" err="1"/>
              <a:t>Finnies</a:t>
            </a:r>
            <a:r>
              <a:rPr lang="fr-FR" sz="1050" dirty="0"/>
              <a:t> #12 74.8% : use LSTM</a:t>
            </a:r>
          </a:p>
          <a:p>
            <a:r>
              <a:rPr lang="en-GB" sz="1400" dirty="0">
                <a:sym typeface="Wingdings"/>
              </a:rPr>
              <a:t> Second phase “Throughput”  September to March 2019 : participant submit software on </a:t>
            </a:r>
            <a:r>
              <a:rPr lang="en-GB" sz="1400" dirty="0" err="1">
                <a:sym typeface="Wingdings"/>
              </a:rPr>
              <a:t>Codalab</a:t>
            </a:r>
            <a:r>
              <a:rPr lang="en-GB" sz="1400" dirty="0">
                <a:sym typeface="Wingdings"/>
              </a:rPr>
              <a:t> platform, which evaluates both Accuracy and CPU time</a:t>
            </a:r>
          </a:p>
          <a:p>
            <a:r>
              <a:rPr lang="en-GB" sz="1400" dirty="0">
                <a:sym typeface="Wingdings"/>
              </a:rPr>
              <a:t>Spin-off : collaboration with Tobias Isenberg (LRI) (and PhD </a:t>
            </a:r>
            <a:r>
              <a:rPr lang="en-GB" sz="1400" dirty="0" err="1">
                <a:sym typeface="Wingdings"/>
              </a:rPr>
              <a:t>Xiyao</a:t>
            </a:r>
            <a:r>
              <a:rPr lang="en-GB" sz="1400" dirty="0">
                <a:sym typeface="Wingdings"/>
              </a:rPr>
              <a:t> Wang) on scientific data visualisation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94197"/>
            <a:ext cx="10515600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/>
              <a:t>TrackML</a:t>
            </a:r>
            <a:r>
              <a:rPr lang="fr-FR" dirty="0"/>
              <a:t> challenge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 descr="trackml_cern_news_ligh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484" y="4518822"/>
            <a:ext cx="3478644" cy="1900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9" y="4088543"/>
            <a:ext cx="3945632" cy="2484469"/>
          </a:xfrm>
          <a:prstGeom prst="rect">
            <a:avLst/>
          </a:prstGeom>
        </p:spPr>
      </p:pic>
      <p:pic>
        <p:nvPicPr>
          <p:cNvPr id="10" name="Espace réservé du contenu 6">
            <a:extLst>
              <a:ext uri="{FF2B5EF4-FFF2-40B4-BE49-F238E27FC236}">
                <a16:creationId xmlns:a16="http://schemas.microsoft.com/office/drawing/2014/main" id="{5C671561-6C50-0341-AE9C-D7E16DDF0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1703" y="3632399"/>
            <a:ext cx="4834287" cy="341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74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61" y="1056894"/>
            <a:ext cx="7082318" cy="1934472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>
                <a:hlinkClick r:id="rId3"/>
              </a:rPr>
              <a:t>http://www.ramp.studio</a:t>
            </a:r>
            <a:r>
              <a:rPr lang="fr-FR" b="1" dirty="0"/>
              <a:t> </a:t>
            </a:r>
            <a:r>
              <a:rPr lang="fr-FR" dirty="0"/>
              <a:t> A </a:t>
            </a:r>
            <a:r>
              <a:rPr lang="fr-FR" dirty="0" err="1"/>
              <a:t>prototyping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for collaborative </a:t>
            </a:r>
            <a:r>
              <a:rPr lang="fr-FR" dirty="0" err="1"/>
              <a:t>development</a:t>
            </a:r>
            <a:r>
              <a:rPr lang="fr-FR" dirty="0"/>
              <a:t> of data science </a:t>
            </a:r>
            <a:r>
              <a:rPr lang="fr-FR" dirty="0" err="1"/>
              <a:t>workflows</a:t>
            </a:r>
            <a:endParaRPr lang="fr-FR" dirty="0"/>
          </a:p>
          <a:p>
            <a:r>
              <a:rPr lang="fr-FR" dirty="0"/>
              <a:t>Support </a:t>
            </a:r>
            <a:r>
              <a:rPr lang="fr-FR" dirty="0" err="1"/>
              <a:t>Kaggle-like</a:t>
            </a:r>
            <a:r>
              <a:rPr lang="fr-FR" dirty="0"/>
              <a:t> challenges but </a:t>
            </a:r>
            <a:r>
              <a:rPr lang="fr-FR" dirty="0" err="1"/>
              <a:t>allow</a:t>
            </a:r>
            <a:r>
              <a:rPr lang="fr-FR" dirty="0"/>
              <a:t>/</a:t>
            </a:r>
            <a:r>
              <a:rPr lang="fr-FR" dirty="0" err="1"/>
              <a:t>favour</a:t>
            </a:r>
            <a:r>
              <a:rPr lang="fr-FR" dirty="0"/>
              <a:t> </a:t>
            </a:r>
            <a:r>
              <a:rPr lang="fr-FR" dirty="0" err="1"/>
              <a:t>cooperation</a:t>
            </a:r>
            <a:r>
              <a:rPr lang="fr-FR" dirty="0"/>
              <a:t> in addition to </a:t>
            </a:r>
            <a:r>
              <a:rPr lang="fr-FR" dirty="0" err="1"/>
              <a:t>competition</a:t>
            </a:r>
            <a:endParaRPr lang="fr-FR" dirty="0"/>
          </a:p>
          <a:p>
            <a:r>
              <a:rPr lang="fr-FR" dirty="0"/>
              <a:t>In the frame of Center for Data Science Paris-Saclay 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94197"/>
            <a:ext cx="10515600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RAMP </a:t>
            </a:r>
            <a:r>
              <a:rPr lang="fr-FR" dirty="0" err="1"/>
              <a:t>platform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8</a:t>
            </a:fld>
            <a:endParaRPr lang="fr-FR"/>
          </a:p>
        </p:txBody>
      </p:sp>
      <p:pic>
        <p:nvPicPr>
          <p:cNvPr id="2" name="Image 1" descr="Capture d’écran 2019-01-07 à 11.32.3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305" y="694272"/>
            <a:ext cx="3849112" cy="330888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344225" y="431341"/>
            <a:ext cx="4880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TrackML2D </a:t>
            </a:r>
            <a:r>
              <a:rPr lang="fr-FR" dirty="0" err="1">
                <a:solidFill>
                  <a:srgbClr val="FF0000"/>
                </a:solidFill>
              </a:rPr>
              <a:t>prefiguration</a:t>
            </a:r>
            <a:r>
              <a:rPr lang="fr-FR" dirty="0">
                <a:solidFill>
                  <a:srgbClr val="FF0000"/>
                </a:solidFill>
              </a:rPr>
              <a:t> of full </a:t>
            </a:r>
            <a:r>
              <a:rPr lang="fr-FR" dirty="0" err="1">
                <a:solidFill>
                  <a:srgbClr val="FF0000"/>
                </a:solidFill>
              </a:rPr>
              <a:t>TrackML</a:t>
            </a:r>
            <a:r>
              <a:rPr lang="fr-FR" dirty="0">
                <a:solidFill>
                  <a:srgbClr val="FF0000"/>
                </a:solidFill>
              </a:rPr>
              <a:t> challenge</a:t>
            </a:r>
          </a:p>
        </p:txBody>
      </p:sp>
      <p:pic>
        <p:nvPicPr>
          <p:cNvPr id="11" name="Image 10" descr="Capture d’écran 2019-01-07 à 11.36.4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46"/>
          <a:stretch/>
        </p:blipFill>
        <p:spPr>
          <a:xfrm>
            <a:off x="3726799" y="3762375"/>
            <a:ext cx="7251160" cy="2730500"/>
          </a:xfrm>
          <a:prstGeom prst="rect">
            <a:avLst/>
          </a:prstGeom>
        </p:spPr>
      </p:pic>
      <p:pic>
        <p:nvPicPr>
          <p:cNvPr id="9" name="Image 8" descr="Capture d’écran 2019-01-07 à 11.34.17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091"/>
          <a:stretch/>
        </p:blipFill>
        <p:spPr>
          <a:xfrm>
            <a:off x="9699517" y="4003158"/>
            <a:ext cx="2339394" cy="2780083"/>
          </a:xfrm>
          <a:prstGeom prst="rect">
            <a:avLst/>
          </a:prstGeom>
        </p:spPr>
      </p:pic>
      <p:pic>
        <p:nvPicPr>
          <p:cNvPr id="10" name="Image 9" descr="Capture d’écran 2019-01-07 à 11.35.35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003158"/>
            <a:ext cx="4491262" cy="285484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414752" y="3679992"/>
            <a:ext cx="27772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Predicting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autism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r>
              <a:rPr lang="fr-FR" dirty="0" err="1">
                <a:solidFill>
                  <a:srgbClr val="FF0000"/>
                </a:solidFill>
              </a:rPr>
              <a:t>brain</a:t>
            </a:r>
            <a:r>
              <a:rPr lang="fr-FR" dirty="0">
                <a:solidFill>
                  <a:srgbClr val="FF0000"/>
                </a:solidFill>
              </a:rPr>
              <a:t> scan (</a:t>
            </a:r>
            <a:r>
              <a:rPr lang="fr-FR" dirty="0" err="1">
                <a:solidFill>
                  <a:srgbClr val="FF0000"/>
                </a:solidFill>
              </a:rPr>
              <a:t>with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Neurospin</a:t>
            </a:r>
            <a:r>
              <a:rPr lang="fr-FR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276348" y="3771474"/>
            <a:ext cx="33359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Identifying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pollinating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insects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with</a:t>
            </a:r>
            <a:r>
              <a:rPr lang="fr-FR" dirty="0">
                <a:solidFill>
                  <a:srgbClr val="FF0000"/>
                </a:solidFill>
              </a:rPr>
              <a:t> Museum Histoire Naturelle)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46572" y="3586808"/>
            <a:ext cx="23930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HEP </a:t>
            </a:r>
            <a:r>
              <a:rPr lang="fr-FR" dirty="0" err="1">
                <a:solidFill>
                  <a:srgbClr val="FF0000"/>
                </a:solidFill>
              </a:rPr>
              <a:t>Anomaly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detection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881EA1-6FB9-634B-8EB3-21E230629974}"/>
              </a:ext>
            </a:extLst>
          </p:cNvPr>
          <p:cNvSpPr txBox="1"/>
          <p:nvPr/>
        </p:nvSpPr>
        <p:spPr>
          <a:xfrm>
            <a:off x="4807087" y="3161283"/>
            <a:ext cx="18388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… a few </a:t>
            </a:r>
            <a:r>
              <a:rPr lang="fr-FR" dirty="0" err="1">
                <a:solidFill>
                  <a:srgbClr val="FF0000"/>
                </a:solidFill>
              </a:rPr>
              <a:t>examples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9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668" y="1303867"/>
            <a:ext cx="8652932" cy="4199466"/>
          </a:xfrm>
          <a:prstGeom prst="rect">
            <a:avLst/>
          </a:prstGeom>
          <a:solidFill>
            <a:srgbClr val="ED6C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065866" y="1913468"/>
            <a:ext cx="8144933" cy="2218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600" dirty="0">
                <a:solidFill>
                  <a:schemeClr val="bg1"/>
                </a:solidFill>
              </a:rPr>
              <a:t>Project</a:t>
            </a:r>
            <a:br>
              <a:rPr lang="fr-FR" sz="6600" dirty="0">
                <a:solidFill>
                  <a:schemeClr val="bg1"/>
                </a:solidFill>
              </a:rPr>
            </a:br>
            <a:r>
              <a:rPr lang="fr-FR" sz="6600" dirty="0">
                <a:solidFill>
                  <a:schemeClr val="bg1"/>
                </a:solidFill>
              </a:rPr>
              <a:t>(2019 </a:t>
            </a:r>
            <a:r>
              <a:rPr lang="mr-IN" sz="6600" dirty="0">
                <a:solidFill>
                  <a:schemeClr val="bg1"/>
                </a:solidFill>
              </a:rPr>
              <a:t>–</a:t>
            </a:r>
            <a:r>
              <a:rPr lang="fr-FR" sz="6600" dirty="0">
                <a:solidFill>
                  <a:schemeClr val="bg1"/>
                </a:solidFill>
              </a:rPr>
              <a:t> 2023 and longer </a:t>
            </a:r>
            <a:r>
              <a:rPr lang="fr-FR" sz="6600" dirty="0" err="1">
                <a:solidFill>
                  <a:schemeClr val="bg1"/>
                </a:solidFill>
              </a:rPr>
              <a:t>term</a:t>
            </a:r>
            <a:r>
              <a:rPr lang="fr-FR" sz="6600" dirty="0">
                <a:solidFill>
                  <a:schemeClr val="bg1"/>
                </a:solidFill>
              </a:rPr>
              <a:t> future)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15/01/2019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HCERES evaluation – Data Science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4525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967</Words>
  <Application>Microsoft Macintosh PowerPoint</Application>
  <PresentationFormat>Grand écran</PresentationFormat>
  <Paragraphs>153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Mangal</vt:lpstr>
      <vt:lpstr>Symbol</vt:lpstr>
      <vt:lpstr>Times New Roman</vt:lpstr>
      <vt:lpstr>Wingdings</vt:lpstr>
      <vt:lpstr>Thème Office</vt:lpstr>
      <vt:lpstr>HCERES evaluation of Laboratoires de la vallée d’     rsay</vt:lpstr>
      <vt:lpstr>Context</vt:lpstr>
      <vt:lpstr>Teaching activities</vt:lpstr>
      <vt:lpstr>Présentation PowerPoint</vt:lpstr>
      <vt:lpstr>HiggsML Challenge</vt:lpstr>
      <vt:lpstr>Other ML Application:  b,g camera for medical application (IMNC)</vt:lpstr>
      <vt:lpstr>TrackML challenge</vt:lpstr>
      <vt:lpstr>RAMP platform</vt:lpstr>
      <vt:lpstr>Présentation PowerPoint</vt:lpstr>
      <vt:lpstr>                    Machine Learning playground</vt:lpstr>
      <vt:lpstr>Physics - ML collaborations</vt:lpstr>
      <vt:lpstr>Link with local/national/international communities</vt:lpstr>
      <vt:lpstr>SWOT analysis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 massacrier</dc:creator>
  <cp:lastModifiedBy>Utilisateur de Microsoft Office</cp:lastModifiedBy>
  <cp:revision>68</cp:revision>
  <cp:lastPrinted>2019-01-11T16:32:25Z</cp:lastPrinted>
  <dcterms:created xsi:type="dcterms:W3CDTF">2018-12-09T14:10:51Z</dcterms:created>
  <dcterms:modified xsi:type="dcterms:W3CDTF">2019-01-15T07:37:53Z</dcterms:modified>
</cp:coreProperties>
</file>