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embeddings/oleObject1.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6"/>
  </p:notesMasterIdLst>
  <p:handoutMasterIdLst>
    <p:handoutMasterId r:id="rId47"/>
  </p:handoutMasterIdLst>
  <p:sldIdLst>
    <p:sldId id="576" r:id="rId2"/>
    <p:sldId id="501" r:id="rId3"/>
    <p:sldId id="530" r:id="rId4"/>
    <p:sldId id="531" r:id="rId5"/>
    <p:sldId id="532" r:id="rId6"/>
    <p:sldId id="533" r:id="rId7"/>
    <p:sldId id="534" r:id="rId8"/>
    <p:sldId id="535" r:id="rId9"/>
    <p:sldId id="536" r:id="rId10"/>
    <p:sldId id="537" r:id="rId11"/>
    <p:sldId id="538" r:id="rId12"/>
    <p:sldId id="539" r:id="rId13"/>
    <p:sldId id="540" r:id="rId14"/>
    <p:sldId id="541" r:id="rId15"/>
    <p:sldId id="542" r:id="rId16"/>
    <p:sldId id="511" r:id="rId17"/>
    <p:sldId id="543" r:id="rId18"/>
    <p:sldId id="552" r:id="rId19"/>
    <p:sldId id="553" r:id="rId20"/>
    <p:sldId id="528" r:id="rId21"/>
    <p:sldId id="567" r:id="rId22"/>
    <p:sldId id="579" r:id="rId23"/>
    <p:sldId id="569" r:id="rId24"/>
    <p:sldId id="548" r:id="rId25"/>
    <p:sldId id="549" r:id="rId26"/>
    <p:sldId id="550" r:id="rId27"/>
    <p:sldId id="557" r:id="rId28"/>
    <p:sldId id="558" r:id="rId29"/>
    <p:sldId id="559" r:id="rId30"/>
    <p:sldId id="560" r:id="rId31"/>
    <p:sldId id="563" r:id="rId32"/>
    <p:sldId id="564" r:id="rId33"/>
    <p:sldId id="565" r:id="rId34"/>
    <p:sldId id="566" r:id="rId35"/>
    <p:sldId id="574" r:id="rId36"/>
    <p:sldId id="575" r:id="rId37"/>
    <p:sldId id="577" r:id="rId38"/>
    <p:sldId id="578" r:id="rId39"/>
    <p:sldId id="580" r:id="rId40"/>
    <p:sldId id="581" r:id="rId41"/>
    <p:sldId id="582" r:id="rId42"/>
    <p:sldId id="583" r:id="rId43"/>
    <p:sldId id="584" r:id="rId44"/>
    <p:sldId id="585" r:id="rId45"/>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33CC"/>
    <a:srgbClr val="990099"/>
    <a:srgbClr val="009900"/>
    <a:srgbClr val="E7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8279" autoAdjust="0"/>
  </p:normalViewPr>
  <p:slideViewPr>
    <p:cSldViewPr snapToGrid="0">
      <p:cViewPr>
        <p:scale>
          <a:sx n="66" d="100"/>
          <a:sy n="66" d="100"/>
        </p:scale>
        <p:origin x="-2224" y="-6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06"/>
    </p:cViewPr>
  </p:sorterViewPr>
  <p:notesViewPr>
    <p:cSldViewPr snapToGrid="0">
      <p:cViewPr varScale="1">
        <p:scale>
          <a:sx n="66" d="100"/>
          <a:sy n="66" d="100"/>
        </p:scale>
        <p:origin x="-23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37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337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37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F3D5802-4B78-4AEC-8FA5-1786EC3A90F5}" type="slidenum">
              <a:rPr lang="fr-FR"/>
              <a:pPr>
                <a:defRPr/>
              </a:pPr>
              <a:t>‹#›</a:t>
            </a:fld>
            <a:endParaRPr lang="fr-FR"/>
          </a:p>
        </p:txBody>
      </p:sp>
    </p:spTree>
    <p:extLst>
      <p:ext uri="{BB962C8B-B14F-4D97-AF65-F5344CB8AC3E}">
        <p14:creationId xmlns:p14="http://schemas.microsoft.com/office/powerpoint/2010/main" val="526921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48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DF77A55-7B16-4F33-BEA1-4E9284181061}" type="slidenum">
              <a:rPr lang="fr-FR"/>
              <a:pPr>
                <a:defRPr/>
              </a:pPr>
              <a:t>‹#›</a:t>
            </a:fld>
            <a:endParaRPr lang="fr-FR"/>
          </a:p>
        </p:txBody>
      </p:sp>
    </p:spTree>
    <p:extLst>
      <p:ext uri="{BB962C8B-B14F-4D97-AF65-F5344CB8AC3E}">
        <p14:creationId xmlns:p14="http://schemas.microsoft.com/office/powerpoint/2010/main" val="20877137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7C91C6D-99E2-4A6A-A21C-093D98DBDDDF}" type="slidenum">
              <a:rPr lang="fr-FR" sz="1200" smtClean="0">
                <a:latin typeface="Arial" charset="0"/>
              </a:rPr>
              <a:pPr eaLnBrk="1" hangingPunct="1"/>
              <a:t>1</a:t>
            </a:fld>
            <a:endParaRPr lang="fr-FR" sz="1200" smtClean="0">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12B95BB-32C9-4A8F-B539-389B361BAE78}" type="slidenum">
              <a:rPr lang="fr-FR" altLang="fr-FR" smtClean="0"/>
              <a:pPr eaLnBrk="1" hangingPunct="1">
                <a:spcBef>
                  <a:spcPct val="0"/>
                </a:spcBef>
              </a:pPr>
              <a:t>10</a:t>
            </a:fld>
            <a:endParaRPr lang="fr-FR" altLang="fr-F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lvl="1" eaLnBrk="1" hangingPunct="1"/>
            <a:r>
              <a:rPr lang="fr-FR" altLang="fr-FR" dirty="0" smtClean="0"/>
              <a:t>où l’hydrogène est converti en hélium</a:t>
            </a:r>
          </a:p>
          <a:p>
            <a:pPr defTabSz="914310" eaLnBrk="1" hangingPunct="1">
              <a:defRPr/>
            </a:pPr>
            <a:r>
              <a:rPr lang="en-US" altLang="en-US" dirty="0"/>
              <a:t>Interactions are also responsible for decay</a:t>
            </a:r>
          </a:p>
          <a:p>
            <a:pPr eaLnBrk="1" hangingPunct="1"/>
            <a:endParaRPr lang="fr-FR" altLang="fr-FR"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D78D80C-A492-4146-B478-B4083B7803CB}" type="slidenum">
              <a:rPr lang="fr-FR" altLang="fr-FR" smtClean="0"/>
              <a:pPr eaLnBrk="1" hangingPunct="1">
                <a:spcBef>
                  <a:spcPct val="0"/>
                </a:spcBef>
              </a:pPr>
              <a:t>11</a:t>
            </a:fld>
            <a:endParaRPr lang="fr-FR" altLang="fr-FR" smtClean="0"/>
          </a:p>
        </p:txBody>
      </p:sp>
      <p:sp>
        <p:nvSpPr>
          <p:cNvPr id="78851"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457200" eaLnBrk="0" hangingPunct="0">
              <a:spcBef>
                <a:spcPct val="30000"/>
              </a:spcBef>
              <a:defRPr sz="1200">
                <a:solidFill>
                  <a:schemeClr val="tx1"/>
                </a:solidFill>
                <a:latin typeface="Arial" pitchFamily="34" charset="0"/>
              </a:defRPr>
            </a:lvl1pPr>
            <a:lvl2pPr marL="742950" indent="-285750" defTabSz="457200" eaLnBrk="0" hangingPunct="0">
              <a:spcBef>
                <a:spcPct val="30000"/>
              </a:spcBef>
              <a:defRPr sz="1200">
                <a:solidFill>
                  <a:schemeClr val="tx1"/>
                </a:solidFill>
                <a:latin typeface="Arial" pitchFamily="34" charset="0"/>
              </a:defRPr>
            </a:lvl2pPr>
            <a:lvl3pPr marL="1143000" indent="-228600" defTabSz="457200" eaLnBrk="0" hangingPunct="0">
              <a:spcBef>
                <a:spcPct val="30000"/>
              </a:spcBef>
              <a:defRPr sz="1200">
                <a:solidFill>
                  <a:schemeClr val="tx1"/>
                </a:solidFill>
                <a:latin typeface="Arial" pitchFamily="34" charset="0"/>
              </a:defRPr>
            </a:lvl3pPr>
            <a:lvl4pPr marL="1600200" indent="-228600" defTabSz="457200" eaLnBrk="0" hangingPunct="0">
              <a:spcBef>
                <a:spcPct val="30000"/>
              </a:spcBef>
              <a:defRPr sz="1200">
                <a:solidFill>
                  <a:schemeClr val="tx1"/>
                </a:solidFill>
                <a:latin typeface="Arial" pitchFamily="34" charset="0"/>
              </a:defRPr>
            </a:lvl4pPr>
            <a:lvl5pPr marL="2057400" indent="-228600" defTabSz="457200" eaLnBrk="0" hangingPunct="0">
              <a:spcBef>
                <a:spcPct val="30000"/>
              </a:spcBef>
              <a:defRPr sz="1200">
                <a:solidFill>
                  <a:schemeClr val="tx1"/>
                </a:solidFill>
                <a:latin typeface="Arial" pitchFamily="34" charset="0"/>
              </a:defRPr>
            </a:lvl5pPr>
            <a:lvl6pPr marL="2514600" indent="-228600" defTabSz="457200" eaLnBrk="0" fontAlgn="base" hangingPunct="0">
              <a:spcBef>
                <a:spcPct val="30000"/>
              </a:spcBef>
              <a:spcAft>
                <a:spcPct val="0"/>
              </a:spcAft>
              <a:defRPr sz="1200">
                <a:solidFill>
                  <a:schemeClr val="tx1"/>
                </a:solidFill>
                <a:latin typeface="Arial" pitchFamily="34" charset="0"/>
              </a:defRPr>
            </a:lvl6pPr>
            <a:lvl7pPr marL="2971800" indent="-228600" defTabSz="457200" eaLnBrk="0" fontAlgn="base" hangingPunct="0">
              <a:spcBef>
                <a:spcPct val="30000"/>
              </a:spcBef>
              <a:spcAft>
                <a:spcPct val="0"/>
              </a:spcAft>
              <a:defRPr sz="1200">
                <a:solidFill>
                  <a:schemeClr val="tx1"/>
                </a:solidFill>
                <a:latin typeface="Arial" pitchFamily="34" charset="0"/>
              </a:defRPr>
            </a:lvl7pPr>
            <a:lvl8pPr marL="3429000" indent="-228600" defTabSz="457200" eaLnBrk="0" fontAlgn="base" hangingPunct="0">
              <a:spcBef>
                <a:spcPct val="30000"/>
              </a:spcBef>
              <a:spcAft>
                <a:spcPct val="0"/>
              </a:spcAft>
              <a:defRPr sz="1200">
                <a:solidFill>
                  <a:schemeClr val="tx1"/>
                </a:solidFill>
                <a:latin typeface="Arial" pitchFamily="34" charset="0"/>
              </a:defRPr>
            </a:lvl8pPr>
            <a:lvl9pPr marL="3886200" indent="-228600" defTabSz="4572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B90A2307-34A8-43F6-8A74-DBB80919F774}" type="slidenum">
              <a:rPr lang="fr-FR" altLang="fr-FR">
                <a:latin typeface="Calibri" pitchFamily="34" charset="0"/>
              </a:rPr>
              <a:pPr algn="r" eaLnBrk="1" hangingPunct="1">
                <a:spcBef>
                  <a:spcPct val="0"/>
                </a:spcBef>
              </a:pPr>
              <a:t>11</a:t>
            </a:fld>
            <a:endParaRPr lang="fr-FR" altLang="fr-FR">
              <a:latin typeface="Calibri" pitchFamily="34" charset="0"/>
            </a:endParaRPr>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p:spPr>
        <p:txBody>
          <a:bodyPr/>
          <a:lstStyle/>
          <a:p>
            <a:pPr lvl="1" defTabSz="457155" eaLnBrk="1" hangingPunct="1">
              <a:spcBef>
                <a:spcPct val="0"/>
              </a:spcBef>
            </a:pPr>
            <a:r>
              <a:rPr lang="fr-FR" altLang="fr-FR" smtClean="0"/>
              <a:t>où l’hydrogène est converti en hélium</a:t>
            </a:r>
          </a:p>
          <a:p>
            <a:pPr defTabSz="457155" eaLnBrk="1" hangingPunct="1">
              <a:spcBef>
                <a:spcPct val="0"/>
              </a:spcBef>
            </a:pPr>
            <a:endParaRPr lang="fr-FR" alt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BD82B-68AC-4A3A-AEDD-1CB0265D1FEE}" type="slidenum">
              <a:rPr lang="fr-FR"/>
              <a:pPr/>
              <a:t>16</a:t>
            </a:fld>
            <a:endParaRPr lang="fr-F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C6DE9A5-7540-464B-BB46-A515F8439742}" type="slidenum">
              <a:rPr lang="fr-FR" altLang="fr-FR" smtClean="0"/>
              <a:pPr eaLnBrk="1" hangingPunct="1">
                <a:spcBef>
                  <a:spcPct val="0"/>
                </a:spcBef>
              </a:pPr>
              <a:t>17</a:t>
            </a:fld>
            <a:endParaRPr lang="fr-FR" altLang="fr-FR"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dirty="0" err="1" smtClean="0"/>
              <a:t>Lettre</a:t>
            </a:r>
            <a:r>
              <a:rPr lang="en-US" altLang="en-US" baseline="0" dirty="0" smtClean="0"/>
              <a:t> A et Z: </a:t>
            </a:r>
            <a:r>
              <a:rPr lang="en-US" altLang="en-US" baseline="0" dirty="0" err="1" smtClean="0"/>
              <a:t>symétrie</a:t>
            </a:r>
            <a:r>
              <a:rPr lang="en-US" altLang="en-US" baseline="0" dirty="0" smtClean="0"/>
              <a:t> </a:t>
            </a:r>
            <a:r>
              <a:rPr lang="en-US" altLang="en-US" baseline="0" dirty="0" err="1" smtClean="0"/>
              <a:t>mirroir</a:t>
            </a:r>
            <a:r>
              <a:rPr lang="en-US" altLang="en-US" baseline="0" dirty="0" smtClean="0"/>
              <a:t> et rotation</a:t>
            </a:r>
          </a:p>
          <a:p>
            <a:pPr eaLnBrk="1" hangingPunct="1"/>
            <a:endParaRPr lang="en-US" altLang="en-US" dirty="0" smtClean="0"/>
          </a:p>
          <a:p>
            <a:pPr eaLnBrk="1" hangingPunct="1"/>
            <a:r>
              <a:rPr lang="en-US" altLang="en-US" dirty="0" smtClean="0"/>
              <a:t>Certain properties such as energy can have only discrete values, not continuous values</a:t>
            </a:r>
            <a:endParaRPr lang="fr-FR" altLang="fr-FR" dirty="0" smtClean="0"/>
          </a:p>
          <a:p>
            <a:pPr eaLnBrk="1" hangingPunct="1"/>
            <a:r>
              <a:rPr lang="fr-FR" altLang="fr-FR" dirty="0" smtClean="0"/>
              <a:t>Symétrie de jauge permet de </a:t>
            </a:r>
            <a:r>
              <a:rPr lang="fr-FR" altLang="fr-FR" dirty="0" err="1" smtClean="0"/>
              <a:t>decrire</a:t>
            </a:r>
            <a:r>
              <a:rPr lang="fr-FR" altLang="fr-FR" dirty="0" smtClean="0"/>
              <a:t> les interactions fondamentales via un principe géométrique.</a:t>
            </a:r>
          </a:p>
          <a:p>
            <a:pPr eaLnBrk="1" hangingPunct="1"/>
            <a:r>
              <a:rPr lang="fr-FR" altLang="fr-FR" dirty="0" smtClean="0"/>
              <a:t>L’invariance de jauge ne permet pas aux particules (d’interaction) d’avoir une masse</a:t>
            </a:r>
          </a:p>
          <a:p>
            <a:pPr eaLnBrk="1" hangingPunct="1"/>
            <a:r>
              <a:rPr lang="fr-FR" altLang="fr-FR" dirty="0" smtClean="0"/>
              <a:t>Symétrie permet de relier des </a:t>
            </a:r>
            <a:r>
              <a:rPr lang="fr-FR" altLang="fr-FR" dirty="0" err="1" smtClean="0"/>
              <a:t>phenomenes</a:t>
            </a:r>
            <a:r>
              <a:rPr lang="fr-FR" altLang="fr-FR" dirty="0" smtClean="0"/>
              <a:t> qui n’ont rien a voir a priori</a:t>
            </a:r>
          </a:p>
          <a:p>
            <a:pPr eaLnBrk="1" hangingPunct="1"/>
            <a:r>
              <a:rPr lang="fr-FR" altLang="fr-FR" b="1" dirty="0" smtClean="0"/>
              <a:t>SU(3) X SU(2) X U(1)</a:t>
            </a:r>
            <a:endParaRPr lang="fr-FR" altLang="fr-FR" dirty="0" smtClean="0"/>
          </a:p>
          <a:p>
            <a:pPr eaLnBrk="1" hangingPunct="1"/>
            <a:r>
              <a:rPr lang="fr-FR" altLang="fr-FR" dirty="0" smtClean="0"/>
              <a:t>Transition symétrie </a:t>
            </a:r>
            <a:r>
              <a:rPr lang="fr-FR" altLang="fr-FR" dirty="0" smtClean="0">
                <a:sym typeface="Wingdings" pitchFamily="2" charset="2"/>
              </a:rPr>
              <a:t>&lt; -- &gt;</a:t>
            </a:r>
            <a:r>
              <a:rPr lang="fr-FR" altLang="fr-FR" dirty="0" smtClean="0"/>
              <a:t> </a:t>
            </a:r>
            <a:r>
              <a:rPr lang="fr-FR" altLang="fr-FR" dirty="0" err="1" smtClean="0"/>
              <a:t>higgs</a:t>
            </a:r>
            <a:endParaRPr lang="fr-FR" altLang="fr-FR" dirty="0" smtClean="0"/>
          </a:p>
          <a:p>
            <a:pPr eaLnBrk="1" hangingPunct="1"/>
            <a:r>
              <a:rPr lang="fr-FR" altLang="fr-FR" dirty="0" smtClean="0"/>
              <a:t>Norme d’un vecteur ne </a:t>
            </a:r>
            <a:r>
              <a:rPr lang="fr-FR" altLang="fr-FR" dirty="0" err="1" smtClean="0"/>
              <a:t>depend</a:t>
            </a:r>
            <a:r>
              <a:rPr lang="fr-FR" altLang="fr-FR" dirty="0" smtClean="0"/>
              <a:t> pas de son orientation</a:t>
            </a:r>
          </a:p>
          <a:p>
            <a:pPr eaLnBrk="1" hangingPunct="1"/>
            <a:endParaRPr lang="fr-FR" altLang="fr-FR" dirty="0" smtClean="0"/>
          </a:p>
          <a:p>
            <a:r>
              <a:rPr lang="en-US" altLang="fr-FR" dirty="0" err="1" smtClean="0"/>
              <a:t>Symétries</a:t>
            </a:r>
            <a:endParaRPr lang="en-US" altLang="fr-FR" dirty="0" smtClean="0"/>
          </a:p>
          <a:p>
            <a:r>
              <a:rPr lang="fr-FR" altLang="fr-FR" dirty="0" smtClean="0"/>
              <a:t> Liés aux lois de conservation (énergie…)</a:t>
            </a:r>
          </a:p>
          <a:p>
            <a:r>
              <a:rPr lang="fr-FR" altLang="fr-FR" dirty="0" smtClean="0"/>
              <a:t> liés aux interactions (dites symétries de</a:t>
            </a:r>
          </a:p>
          <a:p>
            <a:r>
              <a:rPr lang="en-US" altLang="fr-FR" dirty="0" err="1" smtClean="0"/>
              <a:t>Jauge</a:t>
            </a:r>
            <a:r>
              <a:rPr lang="en-US" altLang="fr-FR" dirty="0" smtClean="0"/>
              <a:t>)</a:t>
            </a:r>
            <a:endParaRPr lang="fr-FR" altLang="fr-FR"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77828"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100">
                <a:solidFill>
                  <a:schemeClr val="tx1"/>
                </a:solidFill>
                <a:latin typeface="Times New Roman" pitchFamily="18" charset="0"/>
              </a:defRPr>
            </a:lvl1pPr>
            <a:lvl2pPr marL="685817" indent="-263776" algn="l" eaLnBrk="0" hangingPunct="0">
              <a:spcBef>
                <a:spcPct val="30000"/>
              </a:spcBef>
              <a:defRPr sz="1100">
                <a:solidFill>
                  <a:schemeClr val="tx1"/>
                </a:solidFill>
                <a:latin typeface="Times New Roman" pitchFamily="18" charset="0"/>
              </a:defRPr>
            </a:lvl2pPr>
            <a:lvl3pPr marL="1055103" indent="-211021" algn="l" eaLnBrk="0" hangingPunct="0">
              <a:spcBef>
                <a:spcPct val="30000"/>
              </a:spcBef>
              <a:defRPr sz="1100">
                <a:solidFill>
                  <a:schemeClr val="tx1"/>
                </a:solidFill>
                <a:latin typeface="Times New Roman" pitchFamily="18" charset="0"/>
              </a:defRPr>
            </a:lvl3pPr>
            <a:lvl4pPr marL="1477145" indent="-211021" algn="l" eaLnBrk="0" hangingPunct="0">
              <a:spcBef>
                <a:spcPct val="30000"/>
              </a:spcBef>
              <a:defRPr sz="1100">
                <a:solidFill>
                  <a:schemeClr val="tx1"/>
                </a:solidFill>
                <a:latin typeface="Times New Roman" pitchFamily="18" charset="0"/>
              </a:defRPr>
            </a:lvl4pPr>
            <a:lvl5pPr marL="1899186" indent="-211021" algn="l" eaLnBrk="0" hangingPunct="0">
              <a:spcBef>
                <a:spcPct val="30000"/>
              </a:spcBef>
              <a:defRPr sz="1100">
                <a:solidFill>
                  <a:schemeClr val="tx1"/>
                </a:solidFill>
                <a:latin typeface="Times New Roman" pitchFamily="18" charset="0"/>
              </a:defRPr>
            </a:lvl5pPr>
            <a:lvl6pPr marL="2321227" indent="-211021" eaLnBrk="0" fontAlgn="base" hangingPunct="0">
              <a:spcBef>
                <a:spcPct val="30000"/>
              </a:spcBef>
              <a:spcAft>
                <a:spcPct val="0"/>
              </a:spcAft>
              <a:defRPr sz="1100">
                <a:solidFill>
                  <a:schemeClr val="tx1"/>
                </a:solidFill>
                <a:latin typeface="Times New Roman" pitchFamily="18" charset="0"/>
              </a:defRPr>
            </a:lvl6pPr>
            <a:lvl7pPr marL="2743269" indent="-211021" eaLnBrk="0" fontAlgn="base" hangingPunct="0">
              <a:spcBef>
                <a:spcPct val="30000"/>
              </a:spcBef>
              <a:spcAft>
                <a:spcPct val="0"/>
              </a:spcAft>
              <a:defRPr sz="1100">
                <a:solidFill>
                  <a:schemeClr val="tx1"/>
                </a:solidFill>
                <a:latin typeface="Times New Roman" pitchFamily="18" charset="0"/>
              </a:defRPr>
            </a:lvl7pPr>
            <a:lvl8pPr marL="3165310" indent="-211021" eaLnBrk="0" fontAlgn="base" hangingPunct="0">
              <a:spcBef>
                <a:spcPct val="30000"/>
              </a:spcBef>
              <a:spcAft>
                <a:spcPct val="0"/>
              </a:spcAft>
              <a:defRPr sz="1100">
                <a:solidFill>
                  <a:schemeClr val="tx1"/>
                </a:solidFill>
                <a:latin typeface="Times New Roman" pitchFamily="18" charset="0"/>
              </a:defRPr>
            </a:lvl8pPr>
            <a:lvl9pPr marL="3587351" indent="-211021" eaLnBrk="0" fontAlgn="base" hangingPunct="0">
              <a:spcBef>
                <a:spcPct val="30000"/>
              </a:spcBef>
              <a:spcAft>
                <a:spcPct val="0"/>
              </a:spcAft>
              <a:defRPr sz="1100">
                <a:solidFill>
                  <a:schemeClr val="tx1"/>
                </a:solidFill>
                <a:latin typeface="Times New Roman" pitchFamily="18" charset="0"/>
              </a:defRPr>
            </a:lvl9pPr>
          </a:lstStyle>
          <a:p>
            <a:pPr algn="r" eaLnBrk="1" hangingPunct="1">
              <a:spcBef>
                <a:spcPct val="0"/>
              </a:spcBef>
              <a:defRPr/>
            </a:pPr>
            <a:fld id="{8A745D6D-3B1E-410D-8630-A710E424346C}" type="slidenum">
              <a:rPr lang="fr-FR" altLang="fr-FR" sz="1200"/>
              <a:pPr algn="r" eaLnBrk="1" hangingPunct="1">
                <a:spcBef>
                  <a:spcPct val="0"/>
                </a:spcBef>
                <a:defRPr/>
              </a:pPr>
              <a:t>20</a:t>
            </a:fld>
            <a:endParaRPr lang="fr-FR" altLang="fr-F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23481FD-08DE-4815-B020-2D43A93AF625}" type="slidenum">
              <a:rPr lang="fr-FR" sz="1200" smtClean="0">
                <a:latin typeface="Arial" charset="0"/>
              </a:rPr>
              <a:pPr eaLnBrk="1" hangingPunct="1"/>
              <a:t>21</a:t>
            </a:fld>
            <a:endParaRPr lang="fr-FR" sz="1200"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23481FD-08DE-4815-B020-2D43A93AF625}" type="slidenum">
              <a:rPr lang="fr-FR" sz="1200" smtClean="0">
                <a:latin typeface="Arial" charset="0"/>
              </a:rPr>
              <a:pPr eaLnBrk="1" hangingPunct="1"/>
              <a:t>23</a:t>
            </a:fld>
            <a:endParaRPr lang="fr-FR" sz="1200"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98443EA-CE36-4BA1-A469-6F5C42F14B71}" type="slidenum">
              <a:rPr lang="fr-FR" altLang="fr-FR" smtClean="0"/>
              <a:pPr eaLnBrk="1" hangingPunct="1">
                <a:spcBef>
                  <a:spcPct val="0"/>
                </a:spcBef>
              </a:pPr>
              <a:t>27</a:t>
            </a:fld>
            <a:endParaRPr lang="fr-FR" altLang="fr-FR"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28</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29</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080422-4969-4A94-9F45-E7EF1546EA02}" type="slidenum">
              <a:rPr lang="fr-FR"/>
              <a:pPr/>
              <a:t>2</a:t>
            </a:fld>
            <a:endParaRPr lang="fr-FR"/>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r>
              <a:rPr lang="en-US"/>
              <a:t>Univers d’une grande compléxité et diversité</a:t>
            </a:r>
          </a:p>
          <a:p>
            <a:r>
              <a:rPr lang="en-US"/>
              <a:t>Pt commun entre ces objects qiu ont des comportements differents</a:t>
            </a:r>
          </a:p>
          <a:p>
            <a:r>
              <a:rPr lang="en-US"/>
              <a:t>La science a prouvé que ces objets sont constitués des memes briques fondamentales </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721C265-6744-40E8-B326-72144120024B}" type="slidenum">
              <a:rPr lang="fr-FR" sz="1200" smtClean="0">
                <a:latin typeface="Arial" charset="0"/>
              </a:rPr>
              <a:pPr eaLnBrk="1" hangingPunct="1"/>
              <a:t>30</a:t>
            </a:fld>
            <a:endParaRPr lang="fr-FR" sz="1200" smtClean="0">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98443EA-CE36-4BA1-A469-6F5C42F14B71}" type="slidenum">
              <a:rPr lang="fr-FR" altLang="fr-FR" smtClean="0"/>
              <a:pPr eaLnBrk="1" hangingPunct="1">
                <a:spcBef>
                  <a:spcPct val="0"/>
                </a:spcBef>
              </a:pPr>
              <a:t>41</a:t>
            </a:fld>
            <a:endParaRPr lang="fr-FR" altLang="fr-FR"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42</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43</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09B38B4-9140-48A7-A9D9-94C0E17BEC74}" type="slidenum">
              <a:rPr lang="fr-FR" altLang="fr-FR" smtClean="0"/>
              <a:pPr eaLnBrk="1" hangingPunct="1">
                <a:spcBef>
                  <a:spcPct val="0"/>
                </a:spcBef>
              </a:pPr>
              <a:t>44</a:t>
            </a:fld>
            <a:endParaRPr lang="fr-FR" altLang="fr-FR"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EDADCFE-9918-4CEC-87C7-B6257E4DD4AC}" type="slidenum">
              <a:rPr lang="fr-FR" altLang="fr-FR" smtClean="0"/>
              <a:pPr eaLnBrk="1" hangingPunct="1">
                <a:spcBef>
                  <a:spcPct val="0"/>
                </a:spcBef>
              </a:pPr>
              <a:t>3</a:t>
            </a:fld>
            <a:endParaRPr lang="fr-FR" altLang="fr-FR"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r>
              <a:rPr lang="en-US" altLang="fr-FR" i="1" smtClean="0"/>
              <a:t>Manipulation d'atomes individuels en utilisant la pointe ultra fine du STM (Scanning Tunneling Microscope.) L'illustration montre 48 atomes de fer (Fe) disposés sur un substrat de cuivre (Cu), en un cercle dont le rayon est de 71,3 Angstroms.</a:t>
            </a:r>
            <a:r>
              <a:rPr lang="en-US" altLang="fr-FR" smtClean="0"/>
              <a:t> </a:t>
            </a:r>
          </a:p>
          <a:p>
            <a:pPr eaLnBrk="1" hangingPunct="1"/>
            <a:endParaRPr lang="en-US" altLang="fr-FR" smtClean="0"/>
          </a:p>
          <a:p>
            <a:pPr eaLnBrk="1" hangingPunct="1"/>
            <a:r>
              <a:rPr lang="en-US" altLang="fr-FR" smtClean="0"/>
              <a:t>Microspo</a:t>
            </a:r>
            <a:endParaRPr lang="fr-FR" alt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5495510-D9DC-462A-835B-4B74F4010ED5}" type="slidenum">
              <a:rPr lang="fr-FR" altLang="fr-FR" smtClean="0"/>
              <a:pPr eaLnBrk="1" hangingPunct="1">
                <a:spcBef>
                  <a:spcPct val="0"/>
                </a:spcBef>
              </a:pPr>
              <a:t>4</a:t>
            </a:fld>
            <a:endParaRPr lang="fr-FR" altLang="fr-FR"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fr-FR" altLang="fr-FR" smtClean="0"/>
              <a:t>Taille</a:t>
            </a:r>
          </a:p>
          <a:p>
            <a:pPr eaLnBrk="1" hangingPunct="1"/>
            <a:r>
              <a:rPr lang="fr-FR" altLang="fr-FR" smtClean="0"/>
              <a:t>Propriéte de l’atome depend de ces constituents</a:t>
            </a:r>
          </a:p>
          <a:p>
            <a:pPr eaLnBrk="1" hangingPunct="1"/>
            <a:r>
              <a:rPr lang="fr-FR" altLang="fr-FR" smtClean="0"/>
              <a:t>99.99% de vide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A32ED45-CDC3-40C6-85CF-C5853B117276}" type="slidenum">
              <a:rPr lang="fr-FR" altLang="fr-FR" smtClean="0"/>
              <a:pPr eaLnBrk="1" hangingPunct="1">
                <a:spcBef>
                  <a:spcPct val="0"/>
                </a:spcBef>
              </a:pPr>
              <a:t>5</a:t>
            </a:fld>
            <a:endParaRPr lang="fr-FR" altLang="fr-FR"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fr-FR" altLang="fr-F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7509E1E-3025-4DF1-9D70-23FE74C4E66B}" type="slidenum">
              <a:rPr lang="fr-FR" altLang="fr-FR" smtClean="0"/>
              <a:pPr eaLnBrk="1" hangingPunct="1">
                <a:spcBef>
                  <a:spcPct val="0"/>
                </a:spcBef>
              </a:pPr>
              <a:t>6</a:t>
            </a:fld>
            <a:endParaRPr lang="fr-FR" altLang="fr-FR"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fr-FR" altLang="fr-FR" smtClean="0"/>
              <a:t>En physique des particules, une interaction par un echange de particule. Ainsi 2 particules interagissent en échangeant une particule</a:t>
            </a:r>
          </a:p>
          <a:p>
            <a:pPr eaLnBrk="1" hangingPunct="1"/>
            <a:endParaRPr lang="fr-FR" altLang="fr-FR" smtClean="0"/>
          </a:p>
          <a:p>
            <a:pPr eaLnBrk="1" hangingPunct="1"/>
            <a:r>
              <a:rPr lang="fr-FR" altLang="fr-FR" smtClean="0"/>
              <a:t>Quark up +2/3</a:t>
            </a:r>
          </a:p>
          <a:p>
            <a:pPr eaLnBrk="1" hangingPunct="1"/>
            <a:r>
              <a:rPr lang="fr-FR" altLang="fr-FR" smtClean="0"/>
              <a:t>Quark down -1/3</a:t>
            </a:r>
          </a:p>
          <a:p>
            <a:pPr eaLnBrk="1" hangingPunct="1"/>
            <a:r>
              <a:rPr lang="fr-FR" altLang="fr-FR" smtClean="0"/>
              <a:t>Transition interaction forte </a:t>
            </a:r>
            <a:r>
              <a:rPr lang="fr-FR" altLang="fr-FR" smtClean="0">
                <a:sym typeface="Wingdings" pitchFamily="2" charset="2"/>
              </a:rPr>
              <a:t>&lt; -- &gt;</a:t>
            </a:r>
            <a:r>
              <a:rPr lang="fr-FR" altLang="fr-FR" smtClean="0"/>
              <a:t> interaction</a:t>
            </a:r>
          </a:p>
          <a:p>
            <a:pPr eaLnBrk="1" hangingPunct="1"/>
            <a:endParaRPr lang="fr-FR" altLang="fr-FR" smtClean="0"/>
          </a:p>
          <a:p>
            <a:pPr eaLnBrk="1" hangingPunct="1"/>
            <a:endParaRPr lang="fr-FR" altLang="fr-FR" smtClean="0"/>
          </a:p>
          <a:p>
            <a:pPr eaLnBrk="1" hangingPunct="1"/>
            <a:r>
              <a:rPr lang="fr-FR" altLang="fr-FR" smtClean="0"/>
              <a:t>Quarks et confinement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200F818-CD7C-49C2-BA99-CAB77C2FFC42}" type="slidenum">
              <a:rPr lang="fr-FR" altLang="fr-FR" smtClean="0"/>
              <a:pPr eaLnBrk="1" hangingPunct="1">
                <a:spcBef>
                  <a:spcPct val="0"/>
                </a:spcBef>
              </a:pPr>
              <a:t>7</a:t>
            </a:fld>
            <a:endParaRPr lang="fr-FR" altLang="fr-FR"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tLang="fr-FR" smtClean="0"/>
              <a:t>Interaction ~force</a:t>
            </a:r>
          </a:p>
          <a:p>
            <a:pPr eaLnBrk="1" hangingPunct="1"/>
            <a:r>
              <a:rPr lang="fr-FR" altLang="fr-FR" smtClean="0"/>
              <a:t>Principe relativiste exclut tout action instanée à distance</a:t>
            </a:r>
          </a:p>
          <a:p>
            <a:pPr eaLnBrk="1" hangingPunct="1"/>
            <a:endParaRPr lang="en-US" alt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A399EBC-FF42-4323-BB32-202DFE41E668}" type="slidenum">
              <a:rPr lang="fr-FR" altLang="fr-FR" smtClean="0"/>
              <a:pPr eaLnBrk="1" hangingPunct="1">
                <a:spcBef>
                  <a:spcPct val="0"/>
                </a:spcBef>
              </a:pPr>
              <a:t>8</a:t>
            </a:fld>
            <a:endParaRPr lang="fr-FR" altLang="fr-FR"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fr-FR" altLang="fr-FR" smtClean="0"/>
              <a:t>M_gamma=0  =</a:t>
            </a:r>
            <a:r>
              <a:rPr lang="fr-FR" altLang="fr-FR" smtClean="0">
                <a:sym typeface="Wingdings" pitchFamily="2" charset="2"/>
              </a:rPr>
              <a:t> portée infini</a:t>
            </a:r>
          </a:p>
          <a:p>
            <a:pPr eaLnBrk="1" hangingPunct="1"/>
            <a:r>
              <a:rPr lang="fr-FR" altLang="fr-FR" smtClean="0"/>
              <a:t>Répulsion entre objets de </a:t>
            </a:r>
          </a:p>
          <a:p>
            <a:pPr eaLnBrk="1" hangingPunct="1"/>
            <a:r>
              <a:rPr lang="fr-FR" altLang="fr-FR" smtClean="0"/>
              <a:t>charges électriques identiques</a:t>
            </a:r>
          </a:p>
          <a:p>
            <a:pPr eaLnBrk="1" hangingPunct="1"/>
            <a:r>
              <a:rPr lang="fr-FR" altLang="fr-FR" smtClean="0"/>
              <a:t>(attraction si charges opposées)</a:t>
            </a:r>
          </a:p>
          <a:p>
            <a:pPr eaLnBrk="1" hangingPunct="1"/>
            <a:endParaRPr lang="fr-FR" alt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46A40A1-51A2-4D93-99D8-E3A5299A2F4F}" type="slidenum">
              <a:rPr lang="fr-FR" altLang="fr-FR" smtClean="0"/>
              <a:pPr eaLnBrk="1" hangingPunct="1">
                <a:spcBef>
                  <a:spcPct val="0"/>
                </a:spcBef>
              </a:pPr>
              <a:t>9</a:t>
            </a:fld>
            <a:endParaRPr lang="fr-FR" altLang="fr-FR"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fr-FR" altLang="fr-FR" dirty="0" smtClean="0"/>
          </a:p>
          <a:p>
            <a:pPr eaLnBrk="1" hangingPunct="1"/>
            <a:r>
              <a:rPr lang="fr-FR" altLang="fr-FR" dirty="0" smtClean="0"/>
              <a:t>Analogie avec </a:t>
            </a:r>
            <a:r>
              <a:rPr lang="fr-FR" altLang="fr-FR" dirty="0" err="1" smtClean="0"/>
              <a:t>elastique</a:t>
            </a:r>
            <a:endParaRPr lang="fr-FR" altLang="fr-FR" dirty="0" smtClean="0"/>
          </a:p>
          <a:p>
            <a:pPr eaLnBrk="1" hangingPunct="1"/>
            <a:r>
              <a:rPr lang="en-US" altLang="fr-FR" dirty="0" smtClean="0"/>
              <a:t>Confinement </a:t>
            </a:r>
            <a:r>
              <a:rPr lang="en-US" altLang="fr-FR" dirty="0" err="1" smtClean="0"/>
              <a:t>millenaire</a:t>
            </a:r>
            <a:r>
              <a:rPr lang="en-US" altLang="fr-FR" dirty="0" smtClean="0"/>
              <a:t> 1 million de dollar</a:t>
            </a:r>
            <a:endParaRPr lang="fr-FR" altLang="fr-FR"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wmf"/><Relationship Id="rId1" Type="http://schemas.openxmlformats.org/officeDocument/2006/relationships/vmlDrawing" Target="../drawings/vmlDrawing1.v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98375" name="Equation" r:id="rId3" imgW="114151" imgH="215619" progId="Equation.3">
                  <p:embed/>
                </p:oleObj>
              </mc:Choice>
              <mc:Fallback>
                <p:oleObj name="Equation" r:id="rId3"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0" name="Rectangle 2"/>
          <p:cNvSpPr>
            <a:spLocks noGrp="1" noChangeArrowheads="1"/>
          </p:cNvSpPr>
          <p:nvPr>
            <p:ph type="ctrTitle"/>
          </p:nvPr>
        </p:nvSpPr>
        <p:spPr>
          <a:xfrm>
            <a:off x="457200" y="1905000"/>
            <a:ext cx="8229600" cy="1520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lstStyle>
            <a:lvl1pPr>
              <a:defRPr sz="4800">
                <a:sym typeface="Symbol" pitchFamily="18" charset="2"/>
              </a:defRPr>
            </a:lvl1pPr>
          </a:lstStyle>
          <a:p>
            <a:pPr lvl="0"/>
            <a:endParaRPr lang="en-US" altLang="en-US" noProof="0" smtClean="0">
              <a:sym typeface="Symbol" pitchFamily="18" charset="2"/>
            </a:endParaRPr>
          </a:p>
        </p:txBody>
      </p:sp>
      <p:sp>
        <p:nvSpPr>
          <p:cNvPr id="7171" name="Rectangle 3"/>
          <p:cNvSpPr>
            <a:spLocks noGrp="1" noChangeArrowheads="1"/>
          </p:cNvSpPr>
          <p:nvPr>
            <p:ph type="subTitle" idx="1"/>
          </p:nvPr>
        </p:nvSpPr>
        <p:spPr>
          <a:xfrm>
            <a:off x="1295400" y="3886200"/>
            <a:ext cx="3657600" cy="1303338"/>
          </a:xfrm>
        </p:spPr>
        <p:txBody>
          <a:bodyPr/>
          <a:lstStyle>
            <a:lvl1pPr marL="0" indent="0" algn="ctr">
              <a:buFont typeface="Wingdings" pitchFamily="2" charset="2"/>
              <a:buNone/>
              <a:defRPr sz="2500">
                <a:solidFill>
                  <a:schemeClr val="accent1"/>
                </a:solidFill>
              </a:defRPr>
            </a:lvl1pPr>
          </a:lstStyle>
          <a:p>
            <a:pPr lvl="0"/>
            <a:endParaRPr lang="en-US" altLang="en-US" noProof="0" smtClean="0"/>
          </a:p>
          <a:p>
            <a:pPr lvl="0"/>
            <a:endParaRPr lang="en-US" altLang="en-US" noProof="0" smtClean="0"/>
          </a:p>
        </p:txBody>
      </p:sp>
      <p:sp>
        <p:nvSpPr>
          <p:cNvPr id="5" name="Espace réservé de la date 4"/>
          <p:cNvSpPr>
            <a:spLocks noGrp="1" noChangeArrowheads="1"/>
          </p:cNvSpPr>
          <p:nvPr>
            <p:ph type="dt" sz="half" idx="10"/>
          </p:nvPr>
        </p:nvSpPr>
        <p:spPr bwMode="auto">
          <a:xfrm>
            <a:off x="1828800" y="5449888"/>
            <a:ext cx="54864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800">
                <a:solidFill>
                  <a:schemeClr val="bg2"/>
                </a:solidFill>
                <a:latin typeface="Comic Sans MS" pitchFamily="66" charset="0"/>
              </a:defRPr>
            </a:lvl1pPr>
          </a:lstStyle>
          <a:p>
            <a:pPr>
              <a:defRPr/>
            </a:pPr>
            <a:endParaRPr lang="fr-FR" altLang="en-US"/>
          </a:p>
        </p:txBody>
      </p:sp>
    </p:spTree>
    <p:extLst>
      <p:ext uri="{BB962C8B-B14F-4D97-AF65-F5344CB8AC3E}">
        <p14:creationId xmlns:p14="http://schemas.microsoft.com/office/powerpoint/2010/main" val="496168198"/>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3399FE-A415-482A-A97B-C2DCD178A9AE}" type="slidenum">
              <a:rPr lang="fr-FR" altLang="en-US"/>
              <a:pPr>
                <a:defRPr/>
              </a:pPr>
              <a:t>‹#›</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44962632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08788" y="0"/>
            <a:ext cx="2209800" cy="65103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174625" y="0"/>
            <a:ext cx="6481763" cy="65103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4C62073E-4D3B-465B-BD77-66603CB5098C}" type="slidenum">
              <a:rPr lang="fr-FR" altLang="en-US"/>
              <a:pPr>
                <a:defRPr/>
              </a:pPr>
              <a:t>‹#›</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55476681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28600" y="2971800"/>
            <a:ext cx="8534400" cy="609600"/>
          </a:xfrm>
        </p:spPr>
        <p:txBody>
          <a:bodyPr/>
          <a:lstStyle/>
          <a:p>
            <a:r>
              <a:rPr lang="fr-FR" dirty="0" smtClean="0"/>
              <a:t>Cliquez et modifiez le titre</a:t>
            </a:r>
            <a:endParaRPr lang="en-GB" dirty="0"/>
          </a:p>
        </p:txBody>
      </p:sp>
    </p:spTree>
    <p:extLst>
      <p:ext uri="{BB962C8B-B14F-4D97-AF65-F5344CB8AC3E}">
        <p14:creationId xmlns:p14="http://schemas.microsoft.com/office/powerpoint/2010/main" val="174255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xfrm>
            <a:off x="8305800" y="6553200"/>
            <a:ext cx="838200" cy="304800"/>
          </a:xfrm>
          <a:ln/>
        </p:spPr>
        <p:txBody>
          <a:bodyPr/>
          <a:lstStyle>
            <a:lvl1pPr>
              <a:defRPr/>
            </a:lvl1pPr>
          </a:lstStyle>
          <a:p>
            <a:pPr>
              <a:defRPr/>
            </a:pPr>
            <a:fld id="{13BC8E82-106D-482C-BF01-23DEFAA648D8}" type="slidenum">
              <a:rPr lang="fr-FR" altLang="en-US"/>
              <a:pPr>
                <a:defRPr/>
              </a:pPr>
              <a:t>‹#›</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3807626255"/>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sldNum" sz="quarter" idx="10"/>
          </p:nvPr>
        </p:nvSpPr>
        <p:spPr>
          <a:ln/>
        </p:spPr>
        <p:txBody>
          <a:bodyPr/>
          <a:lstStyle>
            <a:lvl1pPr>
              <a:defRPr/>
            </a:lvl1pPr>
          </a:lstStyle>
          <a:p>
            <a:pPr>
              <a:defRPr/>
            </a:pPr>
            <a:fld id="{90574D07-DB2E-43FF-AA67-C88ECA02DF1F}" type="slidenum">
              <a:rPr lang="fr-FR" altLang="en-US"/>
              <a:pPr>
                <a:defRPr/>
              </a:pPr>
              <a:t>‹#›</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433409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174625" y="719138"/>
            <a:ext cx="4344988"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72013" y="719138"/>
            <a:ext cx="4346575"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7C882164-73B2-4ACC-8FA0-21A53AFD6736}" type="slidenum">
              <a:rPr lang="fr-FR" altLang="en-US"/>
              <a:pPr>
                <a:defRPr/>
              </a:pPr>
              <a:t>‹#›</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1665712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7D8F3DC7-90E2-4C2C-844D-DB6F989D6E26}" type="slidenum">
              <a:rPr lang="fr-FR" altLang="en-US"/>
              <a:pPr>
                <a:defRPr/>
              </a:pPr>
              <a:t>‹#›</a:t>
            </a:fld>
            <a:endParaRPr lang="fr-FR" altLang="en-US"/>
          </a:p>
        </p:txBody>
      </p:sp>
      <p:sp>
        <p:nvSpPr>
          <p:cNvPr id="8"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75586223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05193E6F-A11E-401A-BEAD-B301C1C8373E}" type="slidenum">
              <a:rPr lang="fr-FR" altLang="en-US"/>
              <a:pPr>
                <a:defRPr/>
              </a:pPr>
              <a:t>‹#›</a:t>
            </a:fld>
            <a:endParaRPr lang="fr-FR" altLang="en-US"/>
          </a:p>
        </p:txBody>
      </p:sp>
      <p:sp>
        <p:nvSpPr>
          <p:cNvPr id="4"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73785731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0DD9F85B-E66B-4890-B131-3F9264D42B7F}" type="slidenum">
              <a:rPr lang="fr-FR" altLang="en-US"/>
              <a:pPr>
                <a:defRPr/>
              </a:pPr>
              <a:t>‹#›</a:t>
            </a:fld>
            <a:endParaRPr lang="fr-FR" altLang="en-US"/>
          </a:p>
        </p:txBody>
      </p:sp>
      <p:sp>
        <p:nvSpPr>
          <p:cNvPr id="3"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8165116"/>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D204576B-47D3-4A47-9BF1-2A2CA080F795}" type="slidenum">
              <a:rPr lang="fr-FR" altLang="en-US"/>
              <a:pPr>
                <a:defRPr/>
              </a:pPr>
              <a:t>‹#›</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281602863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59650A64-A5F6-4227-B342-4972A6F3CAC0}" type="slidenum">
              <a:rPr lang="fr-FR" altLang="en-US"/>
              <a:pPr>
                <a:defRPr/>
              </a:pPr>
              <a:t>‹#›</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633428135"/>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760413" y="0"/>
            <a:ext cx="7658100"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lvl="0"/>
            <a:r>
              <a:rPr lang="fr-FR" altLang="en-US" smtClean="0"/>
              <a:t>Cliquez pour modifier le style du titre</a:t>
            </a:r>
          </a:p>
        </p:txBody>
      </p:sp>
      <p:sp>
        <p:nvSpPr>
          <p:cNvPr id="6148" name="Rectangle 4"/>
          <p:cNvSpPr>
            <a:spLocks noGrp="1" noChangeArrowheads="1"/>
          </p:cNvSpPr>
          <p:nvPr>
            <p:ph type="sldNum" sz="quarter" idx="4"/>
          </p:nvPr>
        </p:nvSpPr>
        <p:spPr bwMode="auto">
          <a:xfrm>
            <a:off x="8305800" y="0"/>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1">
                <a:solidFill>
                  <a:schemeClr val="tx2"/>
                </a:solidFill>
              </a:defRPr>
            </a:lvl1pPr>
          </a:lstStyle>
          <a:p>
            <a:pPr>
              <a:defRPr/>
            </a:pPr>
            <a:fld id="{8AA522CE-2654-4AB1-8E81-249BA6692C93}" type="slidenum">
              <a:rPr lang="fr-FR" altLang="en-US"/>
              <a:pPr>
                <a:defRPr/>
              </a:pPr>
              <a:t>‹#›</a:t>
            </a:fld>
            <a:endParaRPr lang="fr-FR" altLang="en-US"/>
          </a:p>
        </p:txBody>
      </p:sp>
      <p:sp>
        <p:nvSpPr>
          <p:cNvPr id="1029" name="Line 5"/>
          <p:cNvSpPr>
            <a:spLocks noChangeShapeType="1"/>
          </p:cNvSpPr>
          <p:nvPr/>
        </p:nvSpPr>
        <p:spPr bwMode="auto">
          <a:xfrm>
            <a:off x="244475" y="536575"/>
            <a:ext cx="8643938"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Rectangle 7"/>
          <p:cNvSpPr>
            <a:spLocks noGrp="1" noChangeArrowheads="1"/>
          </p:cNvSpPr>
          <p:nvPr>
            <p:ph type="body" idx="1"/>
          </p:nvPr>
        </p:nvSpPr>
        <p:spPr bwMode="auto">
          <a:xfrm>
            <a:off x="174625" y="719138"/>
            <a:ext cx="8843963"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a:p>
            <a:pPr lvl="4"/>
            <a:endParaRPr lang="en-US" smtClean="0"/>
          </a:p>
        </p:txBody>
      </p:sp>
      <p:sp>
        <p:nvSpPr>
          <p:cNvPr id="6154" name="Rectangle 10"/>
          <p:cNvSpPr>
            <a:spLocks noGrp="1" noChangeArrowheads="1"/>
          </p:cNvSpPr>
          <p:nvPr>
            <p:ph type="ftr" sz="quarter" idx="3"/>
          </p:nvPr>
        </p:nvSpPr>
        <p:spPr bwMode="auto">
          <a:xfrm>
            <a:off x="1117600" y="6588125"/>
            <a:ext cx="68961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Arial" charset="0"/>
              </a:defRPr>
            </a:lvl1pPr>
          </a:lstStyle>
          <a:p>
            <a:pPr>
              <a:defRPr/>
            </a:pPr>
            <a:r>
              <a:rPr lang="en-US" dirty="0" err="1" smtClean="0"/>
              <a:t>Nik</a:t>
            </a:r>
            <a:endParaRPr lang="en-US" dirty="0"/>
          </a:p>
        </p:txBody>
      </p:sp>
    </p:spTree>
  </p:cSld>
  <p:clrMap bg1="lt1" tx1="dk1" bg2="lt2" tx2="dk2" accent1="accent1" accent2="accent2" accent3="accent3" accent4="accent4" accent5="accent5" accent6="accent6" hlink="hlink" folHlink="folHlink"/>
  <p:sldLayoutIdLst>
    <p:sldLayoutId id="2147483714"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2800" b="1">
          <a:solidFill>
            <a:srgbClr val="FF0000"/>
          </a:solidFill>
          <a:latin typeface="+mj-lt"/>
          <a:ea typeface="+mj-ea"/>
          <a:cs typeface="+mj-cs"/>
        </a:defRPr>
      </a:lvl1pPr>
      <a:lvl2pPr algn="ctr" rtl="0" eaLnBrk="0" fontAlgn="base" hangingPunct="0">
        <a:spcBef>
          <a:spcPct val="0"/>
        </a:spcBef>
        <a:spcAft>
          <a:spcPct val="0"/>
        </a:spcAft>
        <a:defRPr sz="2800" b="1">
          <a:solidFill>
            <a:srgbClr val="FF0000"/>
          </a:solidFill>
          <a:latin typeface="Verdana" pitchFamily="34" charset="0"/>
        </a:defRPr>
      </a:lvl2pPr>
      <a:lvl3pPr algn="ctr" rtl="0" eaLnBrk="0" fontAlgn="base" hangingPunct="0">
        <a:spcBef>
          <a:spcPct val="0"/>
        </a:spcBef>
        <a:spcAft>
          <a:spcPct val="0"/>
        </a:spcAft>
        <a:defRPr sz="2800" b="1">
          <a:solidFill>
            <a:srgbClr val="FF0000"/>
          </a:solidFill>
          <a:latin typeface="Verdana" pitchFamily="34" charset="0"/>
        </a:defRPr>
      </a:lvl3pPr>
      <a:lvl4pPr algn="ctr" rtl="0" eaLnBrk="0" fontAlgn="base" hangingPunct="0">
        <a:spcBef>
          <a:spcPct val="0"/>
        </a:spcBef>
        <a:spcAft>
          <a:spcPct val="0"/>
        </a:spcAft>
        <a:defRPr sz="2800" b="1">
          <a:solidFill>
            <a:srgbClr val="FF0000"/>
          </a:solidFill>
          <a:latin typeface="Verdana" pitchFamily="34" charset="0"/>
        </a:defRPr>
      </a:lvl4pPr>
      <a:lvl5pPr algn="ctr" rtl="0" eaLnBrk="0" fontAlgn="base" hangingPunct="0">
        <a:spcBef>
          <a:spcPct val="0"/>
        </a:spcBef>
        <a:spcAft>
          <a:spcPct val="0"/>
        </a:spcAft>
        <a:defRPr sz="2800" b="1">
          <a:solidFill>
            <a:srgbClr val="FF0000"/>
          </a:solidFill>
          <a:latin typeface="Verdana" pitchFamily="34" charset="0"/>
        </a:defRPr>
      </a:lvl5pPr>
      <a:lvl6pPr marL="457200" algn="ctr" rtl="0" fontAlgn="base">
        <a:spcBef>
          <a:spcPct val="0"/>
        </a:spcBef>
        <a:spcAft>
          <a:spcPct val="0"/>
        </a:spcAft>
        <a:defRPr sz="2800" b="1">
          <a:solidFill>
            <a:srgbClr val="FF0000"/>
          </a:solidFill>
          <a:latin typeface="Verdana" pitchFamily="34" charset="0"/>
        </a:defRPr>
      </a:lvl6pPr>
      <a:lvl7pPr marL="914400" algn="ctr" rtl="0" fontAlgn="base">
        <a:spcBef>
          <a:spcPct val="0"/>
        </a:spcBef>
        <a:spcAft>
          <a:spcPct val="0"/>
        </a:spcAft>
        <a:defRPr sz="2800" b="1">
          <a:solidFill>
            <a:srgbClr val="FF0000"/>
          </a:solidFill>
          <a:latin typeface="Verdana" pitchFamily="34" charset="0"/>
        </a:defRPr>
      </a:lvl7pPr>
      <a:lvl8pPr marL="1371600" algn="ctr" rtl="0" fontAlgn="base">
        <a:spcBef>
          <a:spcPct val="0"/>
        </a:spcBef>
        <a:spcAft>
          <a:spcPct val="0"/>
        </a:spcAft>
        <a:defRPr sz="2800" b="1">
          <a:solidFill>
            <a:srgbClr val="FF0000"/>
          </a:solidFill>
          <a:latin typeface="Verdana" pitchFamily="34" charset="0"/>
        </a:defRPr>
      </a:lvl8pPr>
      <a:lvl9pPr marL="1828800" algn="ctr" rtl="0" fontAlgn="base">
        <a:spcBef>
          <a:spcPct val="0"/>
        </a:spcBef>
        <a:spcAft>
          <a:spcPct val="0"/>
        </a:spcAft>
        <a:defRPr sz="2800" b="1">
          <a:solidFill>
            <a:srgbClr val="FF0000"/>
          </a:solidFill>
          <a:latin typeface="Verdana" pitchFamily="34" charset="0"/>
        </a:defRPr>
      </a:lvl9pPr>
    </p:titleStyle>
    <p:body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oleObject" Target="../embeddings/oleObject2.bin"/><Relationship Id="rId9" Type="http://schemas.openxmlformats.org/officeDocument/2006/relationships/image" Target="../media/image36.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oleObject" Target="../embeddings/oleObject3.bin"/><Relationship Id="rId7" Type="http://schemas.openxmlformats.org/officeDocument/2006/relationships/image" Target="../media/image36.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oleObject" Target="../embeddings/oleObject4.bin"/><Relationship Id="rId9" Type="http://schemas.openxmlformats.org/officeDocument/2006/relationships/image" Target="../media/image36.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gif"/></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3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3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w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29950" y="658950"/>
            <a:ext cx="8229600" cy="1520825"/>
          </a:xfrm>
        </p:spPr>
        <p:txBody>
          <a:bodyPr/>
          <a:lstStyle/>
          <a:p>
            <a:pPr algn="l" eaLnBrk="1" hangingPunct="1"/>
            <a:r>
              <a:rPr lang="fr-FR" sz="4400" dirty="0" smtClean="0"/>
              <a:t>Particules </a:t>
            </a:r>
            <a:br>
              <a:rPr lang="fr-FR" sz="4400" dirty="0" smtClean="0"/>
            </a:br>
            <a:r>
              <a:rPr lang="fr-FR" sz="4400" dirty="0" smtClean="0"/>
              <a:t>et Interactions</a:t>
            </a:r>
          </a:p>
        </p:txBody>
      </p:sp>
      <p:sp>
        <p:nvSpPr>
          <p:cNvPr id="4099" name="Rectangle 3"/>
          <p:cNvSpPr>
            <a:spLocks noGrp="1" noChangeArrowheads="1"/>
          </p:cNvSpPr>
          <p:nvPr>
            <p:ph type="subTitle" idx="1"/>
          </p:nvPr>
        </p:nvSpPr>
        <p:spPr>
          <a:xfrm>
            <a:off x="158825" y="2696491"/>
            <a:ext cx="6039853" cy="1303338"/>
          </a:xfrm>
        </p:spPr>
        <p:txBody>
          <a:bodyPr/>
          <a:lstStyle/>
          <a:p>
            <a:pPr algn="l" eaLnBrk="1" hangingPunct="1">
              <a:lnSpc>
                <a:spcPct val="90000"/>
              </a:lnSpc>
            </a:pPr>
            <a:r>
              <a:rPr lang="fr-FR" dirty="0" smtClean="0"/>
              <a:t>Nikola </a:t>
            </a:r>
            <a:r>
              <a:rPr lang="fr-FR" dirty="0" err="1" smtClean="0"/>
              <a:t>Makovec</a:t>
            </a:r>
            <a:r>
              <a:rPr lang="fr-FR" dirty="0" smtClean="0"/>
              <a:t> </a:t>
            </a:r>
          </a:p>
          <a:p>
            <a:pPr algn="l" eaLnBrk="1" hangingPunct="1">
              <a:lnSpc>
                <a:spcPct val="90000"/>
              </a:lnSpc>
            </a:pPr>
            <a:r>
              <a:rPr lang="fr-FR" dirty="0" smtClean="0"/>
              <a:t>Nicolas Arnaud</a:t>
            </a:r>
          </a:p>
          <a:p>
            <a:pPr algn="l" eaLnBrk="1" hangingPunct="1">
              <a:lnSpc>
                <a:spcPct val="90000"/>
              </a:lnSpc>
            </a:pPr>
            <a:endParaRPr lang="fr-FR" sz="1400" dirty="0" smtClean="0"/>
          </a:p>
          <a:p>
            <a:pPr algn="l" eaLnBrk="1" hangingPunct="1">
              <a:lnSpc>
                <a:spcPct val="90000"/>
              </a:lnSpc>
            </a:pPr>
            <a:endParaRPr lang="fr-FR" sz="1400" dirty="0"/>
          </a:p>
          <a:p>
            <a:pPr algn="l" eaLnBrk="1" hangingPunct="1">
              <a:lnSpc>
                <a:spcPct val="90000"/>
              </a:lnSpc>
            </a:pPr>
            <a:endParaRPr lang="fr-FR" sz="1400" dirty="0" smtClean="0"/>
          </a:p>
          <a:p>
            <a:pPr algn="l" eaLnBrk="1" hangingPunct="1">
              <a:lnSpc>
                <a:spcPct val="90000"/>
              </a:lnSpc>
            </a:pPr>
            <a:endParaRPr lang="fr-FR" sz="1400" dirty="0"/>
          </a:p>
          <a:p>
            <a:pPr algn="l" eaLnBrk="1" hangingPunct="1">
              <a:lnSpc>
                <a:spcPct val="90000"/>
              </a:lnSpc>
            </a:pPr>
            <a:endParaRPr lang="fr-FR" sz="1400" dirty="0" smtClean="0"/>
          </a:p>
          <a:p>
            <a:pPr algn="l" eaLnBrk="1" hangingPunct="1">
              <a:lnSpc>
                <a:spcPct val="90000"/>
              </a:lnSpc>
            </a:pPr>
            <a:endParaRPr lang="fr-FR" sz="1400" dirty="0" smtClean="0"/>
          </a:p>
        </p:txBody>
      </p:sp>
      <p:grpSp>
        <p:nvGrpSpPr>
          <p:cNvPr id="4100" name="Group 10"/>
          <p:cNvGrpSpPr>
            <a:grpSpLocks/>
          </p:cNvGrpSpPr>
          <p:nvPr/>
        </p:nvGrpSpPr>
        <p:grpSpPr bwMode="auto">
          <a:xfrm>
            <a:off x="0" y="6210300"/>
            <a:ext cx="6477000" cy="647700"/>
            <a:chOff x="0" y="3720"/>
            <a:chExt cx="4768" cy="600"/>
          </a:xfrm>
        </p:grpSpPr>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6"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8"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10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0"/>
            <a:ext cx="27003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7325" y="3987829"/>
            <a:ext cx="6521118" cy="757130"/>
          </a:xfrm>
          <a:prstGeom prst="rect">
            <a:avLst/>
          </a:prstGeom>
        </p:spPr>
        <p:txBody>
          <a:bodyPr wrap="square">
            <a:spAutoFit/>
          </a:bodyPr>
          <a:lstStyle/>
          <a:p>
            <a:pPr>
              <a:lnSpc>
                <a:spcPct val="90000"/>
              </a:lnSpc>
            </a:pPr>
            <a:r>
              <a:rPr lang="fr-FR" sz="2400" dirty="0"/>
              <a:t>Laboratoire de l’Accélérateur Linéaire</a:t>
            </a:r>
          </a:p>
          <a:p>
            <a:pPr>
              <a:lnSpc>
                <a:spcPct val="90000"/>
              </a:lnSpc>
            </a:pPr>
            <a:r>
              <a:rPr lang="fr-FR" sz="2400" dirty="0"/>
              <a:t>CNRS/IN2P3, Université Paris-Sud</a:t>
            </a:r>
          </a:p>
        </p:txBody>
      </p:sp>
      <p:sp>
        <p:nvSpPr>
          <p:cNvPr id="3" name="Rectangle 2"/>
          <p:cNvSpPr/>
          <p:nvPr/>
        </p:nvSpPr>
        <p:spPr>
          <a:xfrm>
            <a:off x="1703442" y="5191686"/>
            <a:ext cx="3210134" cy="430887"/>
          </a:xfrm>
          <a:prstGeom prst="rect">
            <a:avLst/>
          </a:prstGeom>
        </p:spPr>
        <p:txBody>
          <a:bodyPr wrap="none">
            <a:spAutoFit/>
          </a:bodyPr>
          <a:lstStyle/>
          <a:p>
            <a:pPr eaLnBrk="1" hangingPunct="1">
              <a:lnSpc>
                <a:spcPct val="90000"/>
              </a:lnSpc>
            </a:pPr>
            <a:r>
              <a:rPr lang="fr-FR" sz="2400" dirty="0" err="1"/>
              <a:t>Masterclasses</a:t>
            </a:r>
            <a:r>
              <a:rPr lang="fr-FR" sz="2400"/>
              <a:t> </a:t>
            </a:r>
            <a:r>
              <a:rPr lang="fr-FR" sz="2400" smtClean="0"/>
              <a:t>2019</a:t>
            </a:r>
            <a:endParaRPr lang="fr-FR" sz="2400" dirty="0"/>
          </a:p>
        </p:txBody>
      </p:sp>
    </p:spTree>
    <p:extLst>
      <p:ext uri="{BB962C8B-B14F-4D97-AF65-F5344CB8AC3E}">
        <p14:creationId xmlns:p14="http://schemas.microsoft.com/office/powerpoint/2010/main" val="26379875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5D6AF71-9A56-4E0B-9131-501C31385885}" type="slidenum">
              <a:rPr lang="fr-FR" altLang="en-US" sz="1200" smtClean="0">
                <a:solidFill>
                  <a:schemeClr val="tx2"/>
                </a:solidFill>
              </a:rPr>
              <a:pPr eaLnBrk="1" hangingPunct="1">
                <a:spcBef>
                  <a:spcPct val="0"/>
                </a:spcBef>
                <a:buClrTx/>
                <a:buSzTx/>
                <a:buFontTx/>
                <a:buNone/>
              </a:pPr>
              <a:t>10</a:t>
            </a:fld>
            <a:endParaRPr lang="fr-FR" altLang="en-US" sz="1200" smtClean="0">
              <a:solidFill>
                <a:schemeClr val="tx2"/>
              </a:solidFill>
            </a:endParaRPr>
          </a:p>
        </p:txBody>
      </p:sp>
      <p:sp>
        <p:nvSpPr>
          <p:cNvPr id="14339" name="Rectangle 2"/>
          <p:cNvSpPr>
            <a:spLocks noGrp="1" noChangeArrowheads="1"/>
          </p:cNvSpPr>
          <p:nvPr>
            <p:ph type="title"/>
          </p:nvPr>
        </p:nvSpPr>
        <p:spPr>
          <a:xfrm>
            <a:off x="1598912" y="0"/>
            <a:ext cx="5979522" cy="523220"/>
          </a:xfrm>
        </p:spPr>
        <p:txBody>
          <a:bodyPr/>
          <a:lstStyle/>
          <a:p>
            <a:pPr eaLnBrk="1" hangingPunct="1"/>
            <a:r>
              <a:rPr lang="fr-FR" altLang="fr-FR" dirty="0" smtClean="0"/>
              <a:t>L’interaction nucléaire faible</a:t>
            </a:r>
          </a:p>
        </p:txBody>
      </p:sp>
      <p:sp>
        <p:nvSpPr>
          <p:cNvPr id="14340" name="Rectangle 3"/>
          <p:cNvSpPr>
            <a:spLocks noGrp="1" noChangeArrowheads="1"/>
          </p:cNvSpPr>
          <p:nvPr>
            <p:ph type="body" idx="1"/>
          </p:nvPr>
        </p:nvSpPr>
        <p:spPr>
          <a:xfrm>
            <a:off x="119381" y="767398"/>
            <a:ext cx="5443220" cy="5694362"/>
          </a:xfrm>
        </p:spPr>
        <p:txBody>
          <a:bodyPr/>
          <a:lstStyle/>
          <a:p>
            <a:pPr eaLnBrk="1" hangingPunct="1">
              <a:lnSpc>
                <a:spcPct val="90000"/>
              </a:lnSpc>
            </a:pPr>
            <a:r>
              <a:rPr lang="fr-FR" altLang="fr-FR" sz="2400" dirty="0" smtClean="0"/>
              <a:t>Responsable de:</a:t>
            </a:r>
          </a:p>
          <a:p>
            <a:pPr lvl="1" eaLnBrk="1" hangingPunct="1">
              <a:lnSpc>
                <a:spcPct val="90000"/>
              </a:lnSpc>
            </a:pPr>
            <a:r>
              <a:rPr lang="fr-FR" altLang="fr-FR" sz="2000" dirty="0" smtClean="0"/>
              <a:t>Radioactivité β </a:t>
            </a:r>
          </a:p>
          <a:p>
            <a:pPr lvl="1" eaLnBrk="1" hangingPunct="1">
              <a:lnSpc>
                <a:spcPct val="90000"/>
              </a:lnSpc>
            </a:pPr>
            <a:r>
              <a:rPr lang="fr-FR" altLang="fr-FR" sz="2000" dirty="0" smtClean="0"/>
              <a:t>Participe aux réactions nucléaires au </a:t>
            </a:r>
            <a:r>
              <a:rPr lang="fr-FR" altLang="fr-FR" sz="2000" dirty="0" err="1" smtClean="0"/>
              <a:t>coeur</a:t>
            </a:r>
            <a:r>
              <a:rPr lang="fr-FR" altLang="fr-FR" sz="2000" dirty="0" smtClean="0"/>
              <a:t> du Soleil</a:t>
            </a:r>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eaLnBrk="1" hangingPunct="1">
              <a:lnSpc>
                <a:spcPct val="90000"/>
              </a:lnSpc>
            </a:pPr>
            <a:r>
              <a:rPr lang="en-US" altLang="fr-FR" sz="2200" smtClean="0"/>
              <a:t>10 000 </a:t>
            </a:r>
            <a:r>
              <a:rPr lang="en-US" altLang="fr-FR" sz="2200" dirty="0" err="1" smtClean="0"/>
              <a:t>fois</a:t>
            </a:r>
            <a:r>
              <a:rPr lang="en-US" altLang="fr-FR" sz="2200" dirty="0" smtClean="0"/>
              <a:t> </a:t>
            </a:r>
            <a:r>
              <a:rPr lang="en-US" altLang="fr-FR" sz="2200" dirty="0" smtClean="0">
                <a:solidFill>
                  <a:srgbClr val="990099"/>
                </a:solidFill>
              </a:rPr>
              <a:t>plus </a:t>
            </a:r>
            <a:r>
              <a:rPr lang="en-US" altLang="fr-FR" sz="2200" dirty="0" err="1" smtClean="0">
                <a:solidFill>
                  <a:srgbClr val="990099"/>
                </a:solidFill>
              </a:rPr>
              <a:t>faible</a:t>
            </a:r>
            <a:r>
              <a:rPr lang="en-US" altLang="fr-FR" sz="2200" dirty="0" smtClean="0">
                <a:solidFill>
                  <a:srgbClr val="990099"/>
                </a:solidFill>
              </a:rPr>
              <a:t> </a:t>
            </a:r>
            <a:r>
              <a:rPr lang="en-US" altLang="fr-FR" sz="2200" dirty="0" err="1" smtClean="0">
                <a:solidFill>
                  <a:srgbClr val="990099"/>
                </a:solidFill>
              </a:rPr>
              <a:t>que</a:t>
            </a:r>
            <a:r>
              <a:rPr lang="en-US" altLang="fr-FR" sz="2200" dirty="0" smtClean="0">
                <a:solidFill>
                  <a:srgbClr val="990099"/>
                </a:solidFill>
              </a:rPr>
              <a:t> </a:t>
            </a:r>
            <a:r>
              <a:rPr lang="en-US" altLang="fr-FR" sz="2200" dirty="0" err="1" smtClean="0">
                <a:solidFill>
                  <a:srgbClr val="990099"/>
                </a:solidFill>
              </a:rPr>
              <a:t>l'interaction</a:t>
            </a:r>
            <a:r>
              <a:rPr lang="en-US" altLang="fr-FR" sz="2200" dirty="0" smtClean="0">
                <a:solidFill>
                  <a:srgbClr val="990099"/>
                </a:solidFill>
              </a:rPr>
              <a:t> forte</a:t>
            </a:r>
          </a:p>
          <a:p>
            <a:pPr eaLnBrk="1" hangingPunct="1">
              <a:lnSpc>
                <a:spcPct val="90000"/>
              </a:lnSpc>
              <a:buFont typeface="Wingdings" pitchFamily="2" charset="2"/>
              <a:buNone/>
            </a:pPr>
            <a:endParaRPr lang="en-US" altLang="fr-FR" sz="2200" dirty="0" smtClean="0"/>
          </a:p>
          <a:p>
            <a:pPr eaLnBrk="1" hangingPunct="1">
              <a:lnSpc>
                <a:spcPct val="90000"/>
              </a:lnSpc>
            </a:pPr>
            <a:r>
              <a:rPr lang="en-US" altLang="fr-FR" sz="2200" dirty="0" err="1" smtClean="0"/>
              <a:t>Portée</a:t>
            </a:r>
            <a:r>
              <a:rPr lang="en-US" altLang="fr-FR" sz="2200" smtClean="0"/>
              <a:t>: 10</a:t>
            </a:r>
            <a:r>
              <a:rPr lang="en-US" altLang="fr-FR" sz="2200" baseline="30000" smtClean="0">
                <a:latin typeface="Symbol" panose="05050102010706020507" pitchFamily="18" charset="2"/>
              </a:rPr>
              <a:t>-18</a:t>
            </a:r>
            <a:r>
              <a:rPr lang="en-US" altLang="fr-FR" sz="2200" baseline="30000" smtClean="0"/>
              <a:t> </a:t>
            </a:r>
            <a:r>
              <a:rPr lang="en-US" altLang="fr-FR" sz="2200" smtClean="0"/>
              <a:t>m</a:t>
            </a:r>
            <a:endParaRPr lang="en-US" altLang="fr-FR" sz="2200" dirty="0" smtClean="0"/>
          </a:p>
          <a:p>
            <a:pPr lvl="1" eaLnBrk="1" hangingPunct="1">
              <a:lnSpc>
                <a:spcPct val="90000"/>
              </a:lnSpc>
            </a:pPr>
            <a:r>
              <a:rPr lang="en-US" altLang="fr-FR" sz="2000" dirty="0" err="1" smtClean="0"/>
              <a:t>Expliquée</a:t>
            </a:r>
            <a:r>
              <a:rPr lang="en-US" altLang="fr-FR" sz="2000" dirty="0" smtClean="0"/>
              <a:t> par la </a:t>
            </a:r>
            <a:r>
              <a:rPr lang="en-US" altLang="fr-FR" sz="2000" dirty="0" err="1" smtClean="0">
                <a:solidFill>
                  <a:srgbClr val="990099"/>
                </a:solidFill>
              </a:rPr>
              <a:t>grande</a:t>
            </a:r>
            <a:r>
              <a:rPr lang="en-US" altLang="fr-FR" sz="2000" dirty="0" smtClean="0">
                <a:solidFill>
                  <a:srgbClr val="990099"/>
                </a:solidFill>
              </a:rPr>
              <a:t> masse des bosons de </a:t>
            </a:r>
            <a:r>
              <a:rPr lang="en-US" altLang="fr-FR" sz="2000" dirty="0" err="1" smtClean="0">
                <a:solidFill>
                  <a:srgbClr val="990099"/>
                </a:solidFill>
              </a:rPr>
              <a:t>jauge</a:t>
            </a:r>
            <a:r>
              <a:rPr lang="en-US" altLang="fr-FR" sz="2000" dirty="0" smtClean="0"/>
              <a:t> de </a:t>
            </a:r>
            <a:r>
              <a:rPr lang="en-US" altLang="fr-FR" sz="2000" dirty="0" err="1" smtClean="0"/>
              <a:t>l'interaction</a:t>
            </a:r>
            <a:r>
              <a:rPr lang="en-US" altLang="fr-FR" sz="2000" dirty="0" smtClean="0"/>
              <a:t> </a:t>
            </a:r>
            <a:r>
              <a:rPr lang="en-US" altLang="fr-FR" sz="2000" dirty="0" err="1" smtClean="0"/>
              <a:t>faible</a:t>
            </a:r>
            <a:r>
              <a:rPr lang="en-US" altLang="fr-FR" sz="2000" dirty="0" smtClean="0"/>
              <a:t>.</a:t>
            </a:r>
          </a:p>
          <a:p>
            <a:pPr lvl="1" eaLnBrk="1" hangingPunct="1">
              <a:lnSpc>
                <a:spcPct val="90000"/>
              </a:lnSpc>
            </a:pPr>
            <a:endParaRPr lang="en-US" altLang="fr-FR" sz="2000" dirty="0" smtClean="0"/>
          </a:p>
        </p:txBody>
      </p:sp>
      <p:sp>
        <p:nvSpPr>
          <p:cNvPr id="14341" name="Text Box 4"/>
          <p:cNvSpPr txBox="1">
            <a:spLocks noChangeArrowheads="1"/>
          </p:cNvSpPr>
          <p:nvPr/>
        </p:nvSpPr>
        <p:spPr bwMode="auto">
          <a:xfrm>
            <a:off x="1143000" y="2590800"/>
            <a:ext cx="36830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t>Médiateurs : </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 et Z</a:t>
            </a:r>
            <a:r>
              <a:rPr lang="fr-FR" altLang="fr-FR" sz="2000" b="1" baseline="30000">
                <a:solidFill>
                  <a:srgbClr val="FF0000"/>
                </a:solidFill>
              </a:rPr>
              <a:t>0</a:t>
            </a:r>
          </a:p>
        </p:txBody>
      </p:sp>
      <p:pic>
        <p:nvPicPr>
          <p:cNvPr id="1434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412" y="3718560"/>
            <a:ext cx="3042581" cy="227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86" name="Picture 2" descr="http://upload.wikimedia.org/wikipedia/commons/thumb/c/ca/Beta_decay_artistic.svg/220px-Beta_decay_artistic.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634" y="1031650"/>
            <a:ext cx="3450359" cy="232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449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9CBDA8E-227B-465A-8778-FD9715597324}" type="slidenum">
              <a:rPr lang="fr-FR" altLang="en-US" sz="1200" smtClean="0">
                <a:solidFill>
                  <a:schemeClr val="tx2"/>
                </a:solidFill>
              </a:rPr>
              <a:pPr eaLnBrk="1" hangingPunct="1">
                <a:spcBef>
                  <a:spcPct val="0"/>
                </a:spcBef>
                <a:buClrTx/>
                <a:buSzTx/>
                <a:buFontTx/>
                <a:buNone/>
              </a:pPr>
              <a:t>11</a:t>
            </a:fld>
            <a:endParaRPr lang="fr-FR" altLang="en-US" sz="1200" smtClean="0">
              <a:solidFill>
                <a:schemeClr val="tx2"/>
              </a:solidFill>
            </a:endParaRPr>
          </a:p>
        </p:txBody>
      </p:sp>
      <p:sp>
        <p:nvSpPr>
          <p:cNvPr id="15364" name="Rectangle 2"/>
          <p:cNvSpPr>
            <a:spLocks noGrp="1" noChangeArrowheads="1"/>
          </p:cNvSpPr>
          <p:nvPr>
            <p:ph type="title" idx="4294967295"/>
          </p:nvPr>
        </p:nvSpPr>
        <p:spPr>
          <a:xfrm>
            <a:off x="2613025" y="0"/>
            <a:ext cx="3951288" cy="519113"/>
          </a:xfrm>
        </p:spPr>
        <p:txBody>
          <a:bodyPr wrap="square" anchor="ctr"/>
          <a:lstStyle/>
          <a:p>
            <a:pPr eaLnBrk="1" hangingPunct="1"/>
            <a:r>
              <a:rPr lang="en-US" altLang="fr-FR" sz="2400" smtClean="0"/>
              <a:t>La gravitation</a:t>
            </a:r>
          </a:p>
        </p:txBody>
      </p:sp>
      <p:sp>
        <p:nvSpPr>
          <p:cNvPr id="91141" name="Rectangle 3"/>
          <p:cNvSpPr>
            <a:spLocks noGrp="1" noChangeArrowheads="1"/>
          </p:cNvSpPr>
          <p:nvPr>
            <p:ph type="body" idx="4294967295"/>
          </p:nvPr>
        </p:nvSpPr>
        <p:spPr>
          <a:xfrm>
            <a:off x="180975" y="670242"/>
            <a:ext cx="5334000" cy="6051233"/>
          </a:xfrm>
        </p:spPr>
        <p:txBody>
          <a:bodyPr/>
          <a:lstStyle/>
          <a:p>
            <a:pPr eaLnBrk="1" hangingPunct="1">
              <a:defRPr/>
            </a:pPr>
            <a:r>
              <a:rPr lang="en-US" sz="2200" dirty="0" err="1" smtClean="0">
                <a:latin typeface="+mj-lt"/>
              </a:rPr>
              <a:t>Responsable</a:t>
            </a:r>
            <a:r>
              <a:rPr lang="en-US" sz="2200" dirty="0" smtClean="0">
                <a:latin typeface="+mj-lt"/>
              </a:rPr>
              <a:t> </a:t>
            </a:r>
            <a:r>
              <a:rPr lang="en-US" sz="2200" dirty="0">
                <a:latin typeface="+mj-lt"/>
              </a:rPr>
              <a:t>de la </a:t>
            </a:r>
            <a:r>
              <a:rPr lang="en-US" sz="2200" dirty="0" err="1">
                <a:latin typeface="+mj-lt"/>
              </a:rPr>
              <a:t>pesanteur</a:t>
            </a:r>
            <a:r>
              <a:rPr lang="en-US" sz="2200" dirty="0">
                <a:latin typeface="+mj-lt"/>
              </a:rPr>
              <a:t>, des </a:t>
            </a:r>
            <a:r>
              <a:rPr lang="en-US" sz="2200" dirty="0" err="1">
                <a:latin typeface="+mj-lt"/>
              </a:rPr>
              <a:t>marées</a:t>
            </a:r>
            <a:r>
              <a:rPr lang="en-US" sz="2200" dirty="0">
                <a:latin typeface="+mj-lt"/>
              </a:rPr>
              <a:t>, </a:t>
            </a:r>
            <a:r>
              <a:rPr lang="en-US" sz="2200" dirty="0" smtClean="0">
                <a:latin typeface="+mj-lt"/>
              </a:rPr>
              <a:t>des </a:t>
            </a:r>
            <a:r>
              <a:rPr lang="en-US" sz="2200" dirty="0" err="1">
                <a:latin typeface="+mj-lt"/>
              </a:rPr>
              <a:t>mouvements</a:t>
            </a:r>
            <a:r>
              <a:rPr lang="en-US" sz="2200" dirty="0">
                <a:latin typeface="+mj-lt"/>
              </a:rPr>
              <a:t> des </a:t>
            </a:r>
            <a:r>
              <a:rPr lang="en-US" sz="2200" dirty="0" err="1">
                <a:latin typeface="+mj-lt"/>
              </a:rPr>
              <a:t>astres</a:t>
            </a:r>
            <a:r>
              <a:rPr lang="en-US" sz="2200" dirty="0">
                <a:latin typeface="+mj-lt"/>
              </a:rPr>
              <a:t>, … </a:t>
            </a:r>
            <a:endParaRPr lang="en-US" sz="2200" dirty="0" smtClean="0">
              <a:latin typeface="+mj-lt"/>
            </a:endParaRPr>
          </a:p>
          <a:p>
            <a:pPr eaLnBrk="1" hangingPunct="1">
              <a:defRPr/>
            </a:pPr>
            <a:endParaRPr lang="en-US" sz="800" dirty="0">
              <a:latin typeface="+mj-lt"/>
            </a:endParaRPr>
          </a:p>
          <a:p>
            <a:pPr eaLnBrk="1" hangingPunct="1">
              <a:defRPr/>
            </a:pPr>
            <a:r>
              <a:rPr lang="fr-FR" altLang="fr-FR" sz="2200" dirty="0" smtClean="0"/>
              <a:t>Force complètement négligeable à l’échelle du noyau</a:t>
            </a:r>
          </a:p>
          <a:p>
            <a:pPr lvl="1" eaLnBrk="1" hangingPunct="1">
              <a:defRPr/>
            </a:pPr>
            <a:r>
              <a:rPr lang="fr-FR" altLang="fr-FR" sz="2000" dirty="0" smtClean="0">
                <a:latin typeface="+mj-lt"/>
              </a:rPr>
              <a:t>10</a:t>
            </a:r>
            <a:r>
              <a:rPr lang="fr-FR" altLang="fr-FR" sz="2000" baseline="30000" dirty="0" smtClean="0">
                <a:latin typeface="+mj-lt"/>
              </a:rPr>
              <a:t>-33 </a:t>
            </a:r>
            <a:r>
              <a:rPr lang="fr-FR" altLang="fr-FR" sz="2000" baseline="30000" dirty="0">
                <a:latin typeface="+mj-lt"/>
              </a:rPr>
              <a:t> </a:t>
            </a:r>
            <a:r>
              <a:rPr lang="fr-FR" altLang="fr-FR" sz="2000" dirty="0" smtClean="0">
                <a:latin typeface="+mj-lt"/>
              </a:rPr>
              <a:t>fois plus faible que l’interaction faible</a:t>
            </a:r>
          </a:p>
          <a:p>
            <a:pPr lvl="1" eaLnBrk="1" hangingPunct="1">
              <a:defRPr/>
            </a:pPr>
            <a:r>
              <a:rPr lang="fr-FR" altLang="fr-FR" sz="2000" dirty="0" smtClean="0">
                <a:latin typeface="+mj-lt"/>
              </a:rPr>
              <a:t>Mais portée infinie et interaction uniquement  attractive</a:t>
            </a:r>
          </a:p>
          <a:p>
            <a:pPr marL="344487" lvl="1" indent="0" eaLnBrk="1" hangingPunct="1">
              <a:buNone/>
              <a:defRPr/>
            </a:pPr>
            <a:r>
              <a:rPr lang="fr-FR" altLang="fr-FR" sz="2000">
                <a:latin typeface="+mj-lt"/>
                <a:sym typeface="Symbol"/>
              </a:rPr>
              <a:t> </a:t>
            </a:r>
            <a:r>
              <a:rPr lang="fr-FR" altLang="fr-FR" sz="2000" smtClean="0">
                <a:latin typeface="+mj-lt"/>
                <a:sym typeface="Symbol"/>
              </a:rPr>
              <a:t>   </a:t>
            </a:r>
            <a:r>
              <a:rPr lang="fr-FR" altLang="fr-FR" sz="2000" dirty="0" smtClean="0">
                <a:latin typeface="+mj-lt"/>
              </a:rPr>
              <a:t>dominante à grande échelle</a:t>
            </a:r>
          </a:p>
          <a:p>
            <a:pPr marL="344487" lvl="1" indent="0" eaLnBrk="1" hangingPunct="1">
              <a:buFont typeface="Wingdings" pitchFamily="2" charset="2"/>
              <a:buNone/>
              <a:defRPr/>
            </a:pPr>
            <a:endParaRPr lang="fr-FR" altLang="fr-FR" sz="800" dirty="0" smtClean="0"/>
          </a:p>
          <a:p>
            <a:pPr eaLnBrk="1" hangingPunct="1">
              <a:defRPr/>
            </a:pPr>
            <a:r>
              <a:rPr lang="fr-FR" altLang="fr-FR" sz="2200" dirty="0" smtClean="0"/>
              <a:t>Décrite par la relativité générale</a:t>
            </a:r>
          </a:p>
          <a:p>
            <a:pPr lvl="1" eaLnBrk="1" hangingPunct="1">
              <a:defRPr/>
            </a:pPr>
            <a:r>
              <a:rPr lang="fr-FR" altLang="fr-FR" sz="2000" dirty="0" smtClean="0"/>
              <a:t>La gravitation est issue d’une déformation de l’espace temps</a:t>
            </a:r>
            <a:endParaRPr lang="fr-FR" altLang="fr-FR" sz="2200" dirty="0" smtClean="0"/>
          </a:p>
          <a:p>
            <a:pPr lvl="1" eaLnBrk="1" hangingPunct="1">
              <a:defRPr/>
            </a:pPr>
            <a:endParaRPr lang="fr-FR" altLang="fr-FR" sz="2000" dirty="0" smtClean="0"/>
          </a:p>
          <a:p>
            <a:pPr lvl="1" eaLnBrk="1" hangingPunct="1">
              <a:defRPr/>
            </a:pPr>
            <a:endParaRPr lang="fr-FR" altLang="fr-FR" sz="2000" dirty="0" smtClean="0"/>
          </a:p>
          <a:p>
            <a:pPr lvl="1" eaLnBrk="1" hangingPunct="1">
              <a:defRPr/>
            </a:pPr>
            <a:endParaRPr lang="fr-FR" altLang="fr-FR" sz="2000" dirty="0" smtClean="0"/>
          </a:p>
        </p:txBody>
      </p:sp>
      <p:sp>
        <p:nvSpPr>
          <p:cNvPr id="15366" name="Text Box 4"/>
          <p:cNvSpPr txBox="1">
            <a:spLocks noChangeArrowheads="1"/>
          </p:cNvSpPr>
          <p:nvPr/>
        </p:nvSpPr>
        <p:spPr bwMode="auto">
          <a:xfrm>
            <a:off x="656590" y="6083300"/>
            <a:ext cx="3898900" cy="425450"/>
          </a:xfrm>
          <a:prstGeom prst="rect">
            <a:avLst/>
          </a:prstGeom>
          <a:solidFill>
            <a:srgbClr val="FFFF00"/>
          </a:solidFill>
          <a:ln w="28575">
            <a:solidFill>
              <a:schemeClr val="tx1"/>
            </a:solidFill>
            <a:miter lim="800000"/>
            <a:headEnd/>
            <a:tailEnd/>
          </a:ln>
        </p:spPr>
        <p:txBody>
          <a:bodyPr>
            <a:spAutoFit/>
          </a:bodyPr>
          <a:lstStyle>
            <a:lvl1pPr defTabSz="457200"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defTabSz="45720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defTabSz="4572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defTabSz="4572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defTabSz="4572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latin typeface="Calibri" pitchFamily="34" charset="0"/>
              </a:rPr>
              <a:t>Médiateur hypothétique : </a:t>
            </a:r>
            <a:r>
              <a:rPr lang="fr-FR" altLang="fr-FR" sz="2000" b="1">
                <a:solidFill>
                  <a:srgbClr val="FF0000"/>
                </a:solidFill>
                <a:latin typeface="Calibri" pitchFamily="34" charset="0"/>
              </a:rPr>
              <a:t>graviton</a:t>
            </a:r>
            <a:endParaRPr lang="fr-FR" altLang="fr-FR" sz="2000" b="1" baseline="30000">
              <a:solidFill>
                <a:srgbClr val="FF0000"/>
              </a:solidFill>
              <a:latin typeface="Calibri" pitchFamily="34" charset="0"/>
            </a:endParaRPr>
          </a:p>
        </p:txBody>
      </p:sp>
      <p:pic>
        <p:nvPicPr>
          <p:cNvPr id="15367" name="Image 8" descr="Eclipsing_binary_star_animation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8382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Image 11" descr="espacetemp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1775" y="3292475"/>
            <a:ext cx="35655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s3.amazonaws.com/readers/2010/05/13/newtonmanzana_1.jpg"/>
          <p:cNvPicPr>
            <a:picLocks noChangeAspect="1" noChangeArrowheads="1"/>
          </p:cNvPicPr>
          <p:nvPr/>
        </p:nvPicPr>
        <p:blipFill>
          <a:blip r:embed="rId5" cstate="print"/>
          <a:srcRect/>
          <a:stretch>
            <a:fillRect/>
          </a:stretch>
        </p:blipFill>
        <p:spPr bwMode="auto">
          <a:xfrm>
            <a:off x="5818192" y="764704"/>
            <a:ext cx="2944808" cy="2208606"/>
          </a:xfrm>
          <a:prstGeom prst="rect">
            <a:avLst/>
          </a:prstGeom>
          <a:noFill/>
        </p:spPr>
      </p:pic>
    </p:spTree>
    <p:extLst>
      <p:ext uri="{BB962C8B-B14F-4D97-AF65-F5344CB8AC3E}">
        <p14:creationId xmlns:p14="http://schemas.microsoft.com/office/powerpoint/2010/main" val="17157100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12</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4" name="Rectangle 13"/>
          <p:cNvSpPr/>
          <p:nvPr/>
        </p:nvSpPr>
        <p:spPr bwMode="auto">
          <a:xfrm>
            <a:off x="1098550" y="4562158"/>
            <a:ext cx="1217930" cy="1762124"/>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5918230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13</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8096341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14</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dirty="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58736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Verdana" pitchFamily="34" charset="0"/>
            </a:endParaRPr>
          </a:p>
        </p:txBody>
      </p:sp>
      <p:sp>
        <p:nvSpPr>
          <p:cNvPr id="3" name="Rectangle 2"/>
          <p:cNvSpPr/>
          <p:nvPr/>
        </p:nvSpPr>
        <p:spPr bwMode="auto">
          <a:xfrm>
            <a:off x="3981609" y="292099"/>
            <a:ext cx="465947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0" name="Accolade fermante 9"/>
          <p:cNvSpPr/>
          <p:nvPr/>
        </p:nvSpPr>
        <p:spPr bwMode="auto">
          <a:xfrm rot="5400000">
            <a:off x="2946975" y="4858525"/>
            <a:ext cx="327304" cy="1681002"/>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25" name="Accolade fermante 24"/>
          <p:cNvSpPr/>
          <p:nvPr/>
        </p:nvSpPr>
        <p:spPr bwMode="auto">
          <a:xfrm rot="5400000">
            <a:off x="1574342" y="5248810"/>
            <a:ext cx="341274" cy="916941"/>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1" name="ZoneTexte 10"/>
          <p:cNvSpPr txBox="1"/>
          <p:nvPr/>
        </p:nvSpPr>
        <p:spPr>
          <a:xfrm>
            <a:off x="1292860" y="5847438"/>
            <a:ext cx="2497800" cy="400110"/>
          </a:xfrm>
          <a:prstGeom prst="rect">
            <a:avLst/>
          </a:prstGeom>
          <a:noFill/>
        </p:spPr>
        <p:txBody>
          <a:bodyPr wrap="none" rtlCol="0">
            <a:spAutoFit/>
          </a:bodyPr>
          <a:lstStyle/>
          <a:p>
            <a:r>
              <a:rPr lang="en-US" sz="2000" dirty="0">
                <a:solidFill>
                  <a:schemeClr val="bg1"/>
                </a:solidFill>
              </a:rPr>
              <a:t>s</a:t>
            </a:r>
            <a:r>
              <a:rPr lang="en-US" sz="2000" dirty="0" smtClean="0">
                <a:solidFill>
                  <a:schemeClr val="bg1"/>
                </a:solidFill>
              </a:rPr>
              <a:t>table      instable</a:t>
            </a:r>
            <a:endParaRPr lang="en-US" sz="2000" dirty="0">
              <a:solidFill>
                <a:schemeClr val="bg1"/>
              </a:solidFill>
            </a:endParaRPr>
          </a:p>
        </p:txBody>
      </p:sp>
    </p:spTree>
    <p:extLst>
      <p:ext uri="{BB962C8B-B14F-4D97-AF65-F5344CB8AC3E}">
        <p14:creationId xmlns:p14="http://schemas.microsoft.com/office/powerpoint/2010/main" val="10680526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15</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6935242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2"/>
          <p:cNvSpPr>
            <a:spLocks noGrp="1"/>
          </p:cNvSpPr>
          <p:nvPr>
            <p:ph type="sldNum" sz="quarter" idx="10"/>
          </p:nvPr>
        </p:nvSpPr>
        <p:spPr/>
        <p:txBody>
          <a:bodyPr/>
          <a:lstStyle/>
          <a:p>
            <a:fld id="{0E70E9C7-D759-4F6E-ACE5-00F09E9A49DC}" type="slidenum">
              <a:rPr lang="fr-FR" altLang="en-US"/>
              <a:pPr/>
              <a:t>16</a:t>
            </a:fld>
            <a:endParaRPr lang="fr-FR" altLang="en-US"/>
          </a:p>
        </p:txBody>
      </p:sp>
      <p:sp>
        <p:nvSpPr>
          <p:cNvPr id="560130" name="Rectangle 2"/>
          <p:cNvSpPr>
            <a:spLocks noGrp="1" noChangeArrowheads="1"/>
          </p:cNvSpPr>
          <p:nvPr>
            <p:ph type="title"/>
          </p:nvPr>
        </p:nvSpPr>
        <p:spPr>
          <a:xfrm>
            <a:off x="1654175" y="0"/>
            <a:ext cx="5872163" cy="519113"/>
          </a:xfrm>
        </p:spPr>
        <p:txBody>
          <a:bodyPr/>
          <a:lstStyle/>
          <a:p>
            <a:endParaRPr lang="fr-FR"/>
          </a:p>
        </p:txBody>
      </p:sp>
      <p:pic>
        <p:nvPicPr>
          <p:cNvPr id="560131" name="Picture 3" descr="lagrang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4725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AF721F0-68EB-4F26-9CEF-BD33AA731DC4}" type="slidenum">
              <a:rPr lang="fr-FR" altLang="en-US" sz="1200" smtClean="0">
                <a:solidFill>
                  <a:schemeClr val="tx2"/>
                </a:solidFill>
              </a:rPr>
              <a:pPr eaLnBrk="1" hangingPunct="1">
                <a:spcBef>
                  <a:spcPct val="0"/>
                </a:spcBef>
                <a:buClrTx/>
                <a:buSzTx/>
                <a:buFontTx/>
                <a:buNone/>
              </a:pPr>
              <a:t>17</a:t>
            </a:fld>
            <a:endParaRPr lang="fr-FR" altLang="en-US" sz="1200" smtClean="0">
              <a:solidFill>
                <a:schemeClr val="tx2"/>
              </a:solidFill>
            </a:endParaRPr>
          </a:p>
        </p:txBody>
      </p:sp>
      <p:sp>
        <p:nvSpPr>
          <p:cNvPr id="18435" name="Rectangle 2"/>
          <p:cNvSpPr>
            <a:spLocks noGrp="1" noChangeArrowheads="1"/>
          </p:cNvSpPr>
          <p:nvPr>
            <p:ph type="title"/>
          </p:nvPr>
        </p:nvSpPr>
        <p:spPr>
          <a:xfrm>
            <a:off x="2528888" y="0"/>
            <a:ext cx="4137025" cy="519113"/>
          </a:xfrm>
        </p:spPr>
        <p:txBody>
          <a:bodyPr/>
          <a:lstStyle/>
          <a:p>
            <a:pPr eaLnBrk="1" hangingPunct="1"/>
            <a:r>
              <a:rPr lang="fr-FR" altLang="fr-FR" smtClean="0"/>
              <a:t>Le Modèle Standard</a:t>
            </a:r>
          </a:p>
        </p:txBody>
      </p:sp>
      <p:sp>
        <p:nvSpPr>
          <p:cNvPr id="18436" name="Rectangle 3"/>
          <p:cNvSpPr>
            <a:spLocks noGrp="1" noChangeArrowheads="1"/>
          </p:cNvSpPr>
          <p:nvPr>
            <p:ph type="body" idx="1"/>
          </p:nvPr>
        </p:nvSpPr>
        <p:spPr>
          <a:xfrm>
            <a:off x="174625" y="719138"/>
            <a:ext cx="5768975" cy="5791200"/>
          </a:xfrm>
        </p:spPr>
        <p:txBody>
          <a:bodyPr/>
          <a:lstStyle/>
          <a:p>
            <a:pPr eaLnBrk="1" hangingPunct="1"/>
            <a:r>
              <a:rPr lang="fr-FR" altLang="fr-FR" sz="1700" b="1" dirty="0" smtClean="0"/>
              <a:t>Elaboré dans les années 1960-70 </a:t>
            </a:r>
          </a:p>
          <a:p>
            <a:pPr eaLnBrk="1" hangingPunct="1"/>
            <a:endParaRPr lang="fr-FR" altLang="fr-FR" sz="800" b="1" dirty="0" smtClean="0"/>
          </a:p>
          <a:p>
            <a:pPr eaLnBrk="1" hangingPunct="1"/>
            <a:r>
              <a:rPr lang="fr-FR" altLang="fr-FR" sz="1700" b="1" dirty="0" smtClean="0"/>
              <a:t>Décrit dans un même cadre les </a:t>
            </a:r>
            <a:r>
              <a:rPr lang="fr-FR" altLang="fr-FR" sz="1700" b="1" dirty="0" smtClean="0">
                <a:solidFill>
                  <a:srgbClr val="FF0000"/>
                </a:solidFill>
              </a:rPr>
              <a:t>particules élémentaires</a:t>
            </a:r>
            <a:r>
              <a:rPr lang="fr-FR" altLang="fr-FR" sz="1700" b="1" dirty="0" smtClean="0"/>
              <a:t> et les </a:t>
            </a:r>
            <a:r>
              <a:rPr lang="fr-FR" altLang="fr-FR" sz="1700" b="1" dirty="0" smtClean="0">
                <a:solidFill>
                  <a:srgbClr val="FF0000"/>
                </a:solidFill>
              </a:rPr>
              <a:t>interactions forte et électrofaible</a:t>
            </a:r>
          </a:p>
          <a:p>
            <a:pPr lvl="1" eaLnBrk="1" hangingPunct="1"/>
            <a:r>
              <a:rPr lang="fr-FR" altLang="fr-FR" sz="1500" b="1" dirty="0" smtClean="0"/>
              <a:t>Mais pas la gravitation!</a:t>
            </a:r>
          </a:p>
          <a:p>
            <a:pPr eaLnBrk="1" hangingPunct="1"/>
            <a:endParaRPr lang="fr-FR" altLang="fr-FR" sz="800" b="1" dirty="0" smtClean="0">
              <a:solidFill>
                <a:srgbClr val="FF0000"/>
              </a:solidFill>
            </a:endParaRPr>
          </a:p>
          <a:p>
            <a:pPr lvl="1" eaLnBrk="1" hangingPunct="1"/>
            <a:endParaRPr lang="fr-FR" altLang="fr-FR" sz="800" b="1" dirty="0" smtClean="0"/>
          </a:p>
          <a:p>
            <a:pPr eaLnBrk="1" hangingPunct="1"/>
            <a:r>
              <a:rPr lang="fr-FR" altLang="fr-FR" sz="1700" b="1" dirty="0" smtClean="0"/>
              <a:t>Testé expérimentalement avec </a:t>
            </a:r>
            <a:r>
              <a:rPr lang="fr-FR" altLang="fr-FR" sz="1700" b="1" dirty="0" smtClean="0">
                <a:solidFill>
                  <a:srgbClr val="E71919"/>
                </a:solidFill>
              </a:rPr>
              <a:t>grande précision</a:t>
            </a:r>
            <a:r>
              <a:rPr lang="fr-FR" altLang="fr-FR" sz="1700" dirty="0" smtClean="0">
                <a:solidFill>
                  <a:srgbClr val="E71919"/>
                </a:solidFill>
              </a:rPr>
              <a:t> </a:t>
            </a:r>
            <a:endParaRPr lang="fr-FR" altLang="fr-FR" sz="2200" b="1" dirty="0" smtClean="0">
              <a:solidFill>
                <a:srgbClr val="E71919"/>
              </a:solidFill>
            </a:endParaRPr>
          </a:p>
          <a:p>
            <a:pPr lvl="1" eaLnBrk="1" hangingPunct="1"/>
            <a:endParaRPr lang="fr-FR" altLang="fr-FR" sz="2000" b="1" dirty="0" smtClean="0">
              <a:solidFill>
                <a:srgbClr val="E71919"/>
              </a:solidFill>
            </a:endParaRPr>
          </a:p>
        </p:txBody>
      </p:sp>
      <p:pic>
        <p:nvPicPr>
          <p:cNvPr id="18437" name="Picture 4" descr="article13_imag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5360" y="3739375"/>
            <a:ext cx="2997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14"/>
          <p:cNvGrpSpPr>
            <a:grpSpLocks/>
          </p:cNvGrpSpPr>
          <p:nvPr/>
        </p:nvGrpSpPr>
        <p:grpSpPr bwMode="auto">
          <a:xfrm>
            <a:off x="876300" y="3162300"/>
            <a:ext cx="3824288" cy="3505200"/>
            <a:chOff x="1680" y="2112"/>
            <a:chExt cx="2113" cy="1968"/>
          </a:xfrm>
        </p:grpSpPr>
        <p:pic>
          <p:nvPicPr>
            <p:cNvPr id="18442" name="Picture 7" descr="3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2615"/>
              <a:ext cx="2113" cy="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AutoShape 8"/>
            <p:cNvSpPr>
              <a:spLocks noChangeArrowheads="1"/>
            </p:cNvSpPr>
            <p:nvPr/>
          </p:nvSpPr>
          <p:spPr bwMode="auto">
            <a:xfrm>
              <a:off x="1740" y="2112"/>
              <a:ext cx="1966" cy="556"/>
            </a:xfrm>
            <a:prstGeom prst="triangle">
              <a:avLst>
                <a:gd name="adj" fmla="val 50000"/>
              </a:avLst>
            </a:prstGeom>
            <a:noFill/>
            <a:ln w="762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8444" name="Text Box 9"/>
            <p:cNvSpPr txBox="1">
              <a:spLocks noChangeArrowheads="1"/>
            </p:cNvSpPr>
            <p:nvPr/>
          </p:nvSpPr>
          <p:spPr bwMode="auto">
            <a:xfrm>
              <a:off x="2343" y="2256"/>
              <a:ext cx="725"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800"/>
                <a:t>Modèle</a:t>
              </a:r>
            </a:p>
            <a:p>
              <a:pPr algn="ctr" eaLnBrk="1" hangingPunct="1">
                <a:spcBef>
                  <a:spcPct val="0"/>
                </a:spcBef>
                <a:buClrTx/>
                <a:buSzTx/>
                <a:buFontTx/>
                <a:buNone/>
              </a:pPr>
              <a:r>
                <a:rPr lang="en-US" altLang="fr-FR" sz="1800"/>
                <a:t> Standard</a:t>
              </a:r>
            </a:p>
          </p:txBody>
        </p:sp>
        <p:sp>
          <p:nvSpPr>
            <p:cNvPr id="18445" name="Text Box 10"/>
            <p:cNvSpPr txBox="1">
              <a:spLocks noChangeArrowheads="1"/>
            </p:cNvSpPr>
            <p:nvPr/>
          </p:nvSpPr>
          <p:spPr bwMode="auto">
            <a:xfrm rot="-5400000">
              <a:off x="3063" y="3293"/>
              <a:ext cx="678"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Symétrie</a:t>
              </a:r>
            </a:p>
          </p:txBody>
        </p:sp>
        <p:sp>
          <p:nvSpPr>
            <p:cNvPr id="18446" name="Text Box 11"/>
            <p:cNvSpPr txBox="1">
              <a:spLocks noChangeArrowheads="1"/>
            </p:cNvSpPr>
            <p:nvPr/>
          </p:nvSpPr>
          <p:spPr bwMode="auto">
            <a:xfrm rot="16200000">
              <a:off x="1719" y="3286"/>
              <a:ext cx="722" cy="187"/>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dirty="0" err="1" smtClean="0"/>
                <a:t>Relativité</a:t>
              </a:r>
              <a:endParaRPr lang="en-US" altLang="fr-FR" sz="1600" b="1" dirty="0"/>
            </a:p>
          </p:txBody>
        </p:sp>
        <p:sp>
          <p:nvSpPr>
            <p:cNvPr id="18447" name="Text Box 12"/>
            <p:cNvSpPr txBox="1">
              <a:spLocks noChangeArrowheads="1"/>
            </p:cNvSpPr>
            <p:nvPr/>
          </p:nvSpPr>
          <p:spPr bwMode="auto">
            <a:xfrm rot="-5400000">
              <a:off x="2342" y="3330"/>
              <a:ext cx="767"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Quantique</a:t>
              </a:r>
            </a:p>
          </p:txBody>
        </p:sp>
      </p:grpSp>
      <p:sp>
        <p:nvSpPr>
          <p:cNvPr id="18439" name="Rectangle 21"/>
          <p:cNvSpPr>
            <a:spLocks noChangeArrowheads="1"/>
          </p:cNvSpPr>
          <p:nvPr/>
        </p:nvSpPr>
        <p:spPr bwMode="auto">
          <a:xfrm>
            <a:off x="6921500" y="6164263"/>
            <a:ext cx="1841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b="1"/>
          </a:p>
        </p:txBody>
      </p:sp>
      <p:pic>
        <p:nvPicPr>
          <p:cNvPr id="18440" name="Picture 23" descr="button_the_standard_model-p145088601092894590en8go_4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0423" y="180181"/>
            <a:ext cx="313213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Espace réservé du contenu 2"/>
          <p:cNvSpPr txBox="1">
            <a:spLocks/>
          </p:cNvSpPr>
          <p:nvPr/>
        </p:nvSpPr>
        <p:spPr bwMode="auto">
          <a:xfrm>
            <a:off x="4912995" y="3955098"/>
            <a:ext cx="4017010" cy="144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a:lstStyle>
          <a:p>
            <a:pPr marL="342900" lvl="1" indent="-342900">
              <a:buClr>
                <a:srgbClr val="FF0066"/>
              </a:buClr>
              <a:buSzPct val="140000"/>
              <a:defRPr/>
            </a:pPr>
            <a:r>
              <a:rPr lang="fr-FR" sz="1700" b="1" dirty="0"/>
              <a:t>Un système est symétrique quand on </a:t>
            </a:r>
            <a:r>
              <a:rPr lang="fr-FR" sz="1700" b="1" dirty="0" smtClean="0"/>
              <a:t>le transforme </a:t>
            </a:r>
            <a:r>
              <a:rPr lang="fr-FR" sz="1700" b="1" dirty="0"/>
              <a:t>en laissant sa forme inchangée</a:t>
            </a:r>
            <a:r>
              <a:rPr lang="fr-FR" sz="1700" b="1" dirty="0" smtClean="0"/>
              <a:t>.</a:t>
            </a:r>
          </a:p>
          <a:p>
            <a:pPr marL="0" lvl="1" indent="0">
              <a:buClr>
                <a:srgbClr val="FF0066"/>
              </a:buClr>
              <a:buSzPct val="140000"/>
              <a:buNone/>
              <a:defRPr/>
            </a:pPr>
            <a:endParaRPr lang="en-US" altLang="fr-FR" sz="1700" b="1" kern="0" dirty="0" smtClean="0"/>
          </a:p>
          <a:p>
            <a:pPr marL="342900" lvl="1" indent="-342900">
              <a:buClr>
                <a:srgbClr val="FF0066"/>
              </a:buClr>
              <a:buSzPct val="140000"/>
              <a:defRPr/>
            </a:pPr>
            <a:r>
              <a:rPr lang="en-US" altLang="fr-FR" sz="1700" b="1" kern="0" dirty="0" err="1" smtClean="0"/>
              <a:t>Groupe</a:t>
            </a:r>
            <a:r>
              <a:rPr lang="en-US" altLang="fr-FR" sz="1700" b="1" kern="0" dirty="0" smtClean="0"/>
              <a:t> de </a:t>
            </a:r>
            <a:r>
              <a:rPr lang="en-US" altLang="fr-FR" sz="1700" b="1" kern="0" dirty="0" err="1" smtClean="0"/>
              <a:t>symétrie</a:t>
            </a:r>
            <a:r>
              <a:rPr lang="en-US" altLang="fr-FR" sz="1700" b="1" kern="0" dirty="0"/>
              <a:t> (Invariance de </a:t>
            </a:r>
            <a:r>
              <a:rPr lang="en-US" altLang="fr-FR" sz="1700" b="1" kern="0" dirty="0" err="1" smtClean="0"/>
              <a:t>jauge</a:t>
            </a:r>
            <a:r>
              <a:rPr lang="en-US" altLang="fr-FR" sz="1700" b="1" kern="0" dirty="0" smtClean="0"/>
              <a:t>) determine </a:t>
            </a:r>
            <a:r>
              <a:rPr lang="en-US" altLang="fr-FR" sz="1700" b="1" kern="0" dirty="0" err="1" smtClean="0"/>
              <a:t>completement</a:t>
            </a:r>
            <a:r>
              <a:rPr lang="en-US" altLang="fr-FR" sz="1700" b="1" kern="0" dirty="0" smtClean="0"/>
              <a:t> la structure de </a:t>
            </a:r>
            <a:r>
              <a:rPr lang="en-US" altLang="fr-FR" sz="1700" b="1" kern="0" dirty="0" err="1" smtClean="0"/>
              <a:t>l’interaction</a:t>
            </a:r>
            <a:r>
              <a:rPr lang="en-US" altLang="fr-FR" sz="1700" b="1" kern="0" dirty="0" smtClean="0"/>
              <a:t>!</a:t>
            </a:r>
          </a:p>
          <a:p>
            <a:pPr>
              <a:defRPr/>
            </a:pPr>
            <a:endParaRPr lang="en-US" sz="2400" kern="0" dirty="0"/>
          </a:p>
        </p:txBody>
      </p:sp>
      <p:sp>
        <p:nvSpPr>
          <p:cNvPr id="20" name="Text Box 53"/>
          <p:cNvSpPr txBox="1">
            <a:spLocks noChangeArrowheads="1"/>
          </p:cNvSpPr>
          <p:nvPr/>
        </p:nvSpPr>
        <p:spPr bwMode="auto">
          <a:xfrm>
            <a:off x="7209060" y="561480"/>
            <a:ext cx="184731" cy="25648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endParaRPr lang="fr-FR" altLang="fr-FR" sz="1600" baseline="-25000" dirty="0">
              <a:solidFill>
                <a:srgbClr val="7030A0"/>
              </a:solidFill>
              <a:latin typeface="Trebuchet MS" pitchFamily="34" charset="0"/>
            </a:endParaRPr>
          </a:p>
        </p:txBody>
      </p:sp>
      <p:pic>
        <p:nvPicPr>
          <p:cNvPr id="21" name="Picture 46" descr="pot2D_sy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1559" y="636987"/>
            <a:ext cx="2384464" cy="31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995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18</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3"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Tree>
    <p:extLst>
      <p:ext uri="{BB962C8B-B14F-4D97-AF65-F5344CB8AC3E}">
        <p14:creationId xmlns:p14="http://schemas.microsoft.com/office/powerpoint/2010/main" val="102585413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19</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2"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pic>
        <p:nvPicPr>
          <p:cNvPr id="14" name="Image 3"/>
          <p:cNvPicPr>
            <a:picLocks noChangeAspect="1"/>
          </p:cNvPicPr>
          <p:nvPr/>
        </p:nvPicPr>
        <p:blipFill>
          <a:blip r:embed="rId4">
            <a:extLst>
              <a:ext uri="{28A0092B-C50C-407E-A947-70E740481C1C}">
                <a14:useLocalDpi xmlns:a14="http://schemas.microsoft.com/office/drawing/2010/main" val="0"/>
              </a:ext>
            </a:extLst>
          </a:blip>
          <a:srcRect l="28978" t="1270" r="26407" b="84508"/>
          <a:stretch>
            <a:fillRect/>
          </a:stretch>
        </p:blipFill>
        <p:spPr bwMode="auto">
          <a:xfrm>
            <a:off x="2243331" y="5608367"/>
            <a:ext cx="4871147" cy="184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8671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
          <p:cNvSpPr>
            <a:spLocks noGrp="1"/>
          </p:cNvSpPr>
          <p:nvPr>
            <p:ph type="sldNum" sz="quarter" idx="10"/>
          </p:nvPr>
        </p:nvSpPr>
        <p:spPr/>
        <p:txBody>
          <a:bodyPr/>
          <a:lstStyle/>
          <a:p>
            <a:fld id="{1B205A34-5D4F-47A1-B808-6F4844237C23}" type="slidenum">
              <a:rPr lang="fr-FR" altLang="en-US"/>
              <a:pPr/>
              <a:t>2</a:t>
            </a:fld>
            <a:endParaRPr lang="fr-FR" altLang="en-US"/>
          </a:p>
        </p:txBody>
      </p:sp>
      <p:pic>
        <p:nvPicPr>
          <p:cNvPr id="845835" name="Picture 11" descr="http://images.toocharger.com/img/graphiques/fonds_d_ecran/espace/l_univers/l_univers.22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838200"/>
            <a:ext cx="9156700" cy="6861175"/>
          </a:xfrm>
          <a:prstGeom prst="rect">
            <a:avLst/>
          </a:prstGeom>
          <a:noFill/>
          <a:extLst>
            <a:ext uri="{909E8E84-426E-40dd-AFC4-6F175D3DCCD1}">
              <a14:hiddenFill xmlns:a14="http://schemas.microsoft.com/office/drawing/2010/main">
                <a:solidFill>
                  <a:srgbClr val="FFFFFF"/>
                </a:solidFill>
              </a14:hiddenFill>
            </a:ext>
          </a:extLst>
        </p:spPr>
      </p:pic>
      <p:sp>
        <p:nvSpPr>
          <p:cNvPr id="845865" name="Rectangle 41"/>
          <p:cNvSpPr>
            <a:spLocks noChangeArrowheads="1"/>
          </p:cNvSpPr>
          <p:nvPr/>
        </p:nvSpPr>
        <p:spPr bwMode="auto">
          <a:xfrm>
            <a:off x="5638800" y="5029200"/>
            <a:ext cx="1828800" cy="18288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845841" name="Picture 17" descr="noir_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5300" y="5057775"/>
            <a:ext cx="28797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53" name="Picture 29" descr="400_F_31590813_Zb9V83qy5I19AEg7zg4Aa69oKb15WF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36" name="Rectangle 12"/>
          <p:cNvSpPr>
            <a:spLocks noChangeArrowheads="1"/>
          </p:cNvSpPr>
          <p:nvPr/>
        </p:nvSpPr>
        <p:spPr bwMode="auto">
          <a:xfrm>
            <a:off x="0" y="0"/>
            <a:ext cx="91440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sz="2400" b="1" smtClean="0">
                <a:solidFill>
                  <a:srgbClr val="FF0000"/>
                </a:solidFill>
              </a:rPr>
              <a:t>Les particules </a:t>
            </a:r>
            <a:r>
              <a:rPr lang="en-US" sz="2400" b="1">
                <a:solidFill>
                  <a:srgbClr val="FF0000"/>
                </a:solidFill>
              </a:rPr>
              <a:t>élémentaires </a:t>
            </a:r>
            <a:r>
              <a:rPr lang="en-US" sz="2400" b="1" smtClean="0">
                <a:solidFill>
                  <a:srgbClr val="FF0000"/>
                </a:solidFill>
              </a:rPr>
              <a:t>:</a:t>
            </a:r>
          </a:p>
          <a:p>
            <a:r>
              <a:rPr lang="en-US" sz="2400" b="1">
                <a:solidFill>
                  <a:srgbClr val="FF0000"/>
                </a:solidFill>
              </a:rPr>
              <a:t>d</a:t>
            </a:r>
            <a:r>
              <a:rPr lang="en-US" sz="2400" b="1" smtClean="0">
                <a:solidFill>
                  <a:srgbClr val="FF0000"/>
                </a:solidFill>
              </a:rPr>
              <a:t>es blocs </a:t>
            </a:r>
            <a:r>
              <a:rPr lang="en-US" sz="2400" b="1">
                <a:solidFill>
                  <a:srgbClr val="FF0000"/>
                </a:solidFill>
              </a:rPr>
              <a:t>fondamentaux </a:t>
            </a:r>
            <a:r>
              <a:rPr lang="en-US" sz="2400" b="1" smtClean="0">
                <a:solidFill>
                  <a:srgbClr val="FF0000"/>
                </a:solidFill>
              </a:rPr>
              <a:t>(sans </a:t>
            </a:r>
            <a:r>
              <a:rPr lang="en-US" sz="2400" b="1">
                <a:solidFill>
                  <a:srgbClr val="FF0000"/>
                </a:solidFill>
              </a:rPr>
              <a:t>structure </a:t>
            </a:r>
            <a:r>
              <a:rPr lang="en-US" sz="2400" b="1" smtClean="0">
                <a:solidFill>
                  <a:srgbClr val="FF0000"/>
                </a:solidFill>
              </a:rPr>
              <a:t>interne)</a:t>
            </a:r>
          </a:p>
          <a:p>
            <a:r>
              <a:rPr lang="en-US" sz="2400" b="1" smtClean="0">
                <a:solidFill>
                  <a:srgbClr val="FF0000"/>
                </a:solidFill>
              </a:rPr>
              <a:t>qui </a:t>
            </a:r>
            <a:r>
              <a:rPr lang="en-US" sz="2400" b="1">
                <a:solidFill>
                  <a:srgbClr val="FF0000"/>
                </a:solidFill>
              </a:rPr>
              <a:t>constituent l'ensemble de la matière </a:t>
            </a:r>
          </a:p>
        </p:txBody>
      </p:sp>
      <p:pic>
        <p:nvPicPr>
          <p:cNvPr id="845843" name="Picture 19" descr="8723909-planete-terre-isolee-sur-fond-no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3775"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45" name="Picture 21" descr="10857065-homme-de-vitruve-sous-les-rayons-x-isole-sur-fond-noi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1213" y="5334000"/>
            <a:ext cx="1500187" cy="1500188"/>
          </a:xfrm>
          <a:prstGeom prst="rect">
            <a:avLst/>
          </a:prstGeom>
          <a:noFill/>
          <a:extLst>
            <a:ext uri="{909E8E84-426E-40dd-AFC4-6F175D3DCCD1}">
              <a14:hiddenFill xmlns:a14="http://schemas.microsoft.com/office/drawing/2010/main">
                <a:solidFill>
                  <a:srgbClr val="FFFFFF"/>
                </a:solidFill>
              </a14:hiddenFill>
            </a:ext>
          </a:extLst>
        </p:spPr>
      </p:pic>
      <p:pic>
        <p:nvPicPr>
          <p:cNvPr id="845847" name="Picture 23" descr="5900015-plumes-de-cygne-blanc-sur-fond-noi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057775"/>
            <a:ext cx="2489200"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54" name="Line 30"/>
          <p:cNvSpPr>
            <a:spLocks noChangeShapeType="1"/>
          </p:cNvSpPr>
          <p:nvPr/>
        </p:nvSpPr>
        <p:spPr bwMode="auto">
          <a:xfrm>
            <a:off x="0" y="5054600"/>
            <a:ext cx="9144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26420252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sp>
        <p:nvSpPr>
          <p:cNvPr id="24579" name="ZoneTexte 4"/>
          <p:cNvSpPr txBox="1">
            <a:spLocks noChangeArrowheads="1"/>
          </p:cNvSpPr>
          <p:nvPr/>
        </p:nvSpPr>
        <p:spPr bwMode="auto">
          <a:xfrm>
            <a:off x="8805863" y="6396038"/>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fld id="{5D2E62F9-178E-4659-A278-633DC6F9D705}" type="slidenum">
              <a:rPr lang="fr-FR" altLang="fr-FR" sz="2400" b="1"/>
              <a:pPr algn="ctr" eaLnBrk="1" hangingPunct="1">
                <a:spcBef>
                  <a:spcPct val="0"/>
                </a:spcBef>
                <a:buFontTx/>
                <a:buNone/>
              </a:pPr>
              <a:t>20</a:t>
            </a:fld>
            <a:endParaRPr lang="fr-FR" altLang="fr-FR" sz="2400" b="1"/>
          </a:p>
        </p:txBody>
      </p:sp>
      <p:sp>
        <p:nvSpPr>
          <p:cNvPr id="36868" name="Espace réservé du numéro de diapositive 3"/>
          <p:cNvSpPr>
            <a:spLocks noGrp="1"/>
          </p:cNvSpPr>
          <p:nvPr>
            <p:ph type="sldNum" sz="quarter" idx="4294967295"/>
          </p:nvPr>
        </p:nvSpPr>
        <p:spPr>
          <a:xfrm>
            <a:off x="8305800" y="6553200"/>
            <a:ext cx="838200" cy="3048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fld id="{111D5396-9FF1-4535-B863-B4DDCE544F25}" type="slidenum">
              <a:rPr lang="fr-FR" altLang="en-US" sz="1200" smtClean="0">
                <a:solidFill>
                  <a:schemeClr val="tx2"/>
                </a:solidFill>
                <a:latin typeface="Verdana" pitchFamily="34" charset="0"/>
              </a:rPr>
              <a:pPr eaLnBrk="1" hangingPunct="1">
                <a:spcBef>
                  <a:spcPct val="0"/>
                </a:spcBef>
                <a:buFontTx/>
                <a:buNone/>
                <a:defRPr/>
              </a:pPr>
              <a:t>20</a:t>
            </a:fld>
            <a:endParaRPr lang="fr-FR" altLang="en-US" sz="1200" smtClean="0">
              <a:solidFill>
                <a:schemeClr val="tx2"/>
              </a:solidFill>
              <a:latin typeface="Verdana" pitchFamily="34" charset="0"/>
            </a:endParaRPr>
          </a:p>
        </p:txBody>
      </p:sp>
      <p:sp>
        <p:nvSpPr>
          <p:cNvPr id="24581" name="Rectangle 7"/>
          <p:cNvSpPr>
            <a:spLocks noChangeArrowheads="1"/>
          </p:cNvSpPr>
          <p:nvPr/>
        </p:nvSpPr>
        <p:spPr bwMode="auto">
          <a:xfrm>
            <a:off x="3695700" y="1320800"/>
            <a:ext cx="1828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pic>
        <p:nvPicPr>
          <p:cNvPr id="24582"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9525"/>
            <a:ext cx="15351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Image 1"/>
          <p:cNvPicPr>
            <a:picLocks noChangeAspect="1"/>
          </p:cNvPicPr>
          <p:nvPr/>
        </p:nvPicPr>
        <p:blipFill>
          <a:blip r:embed="rId4">
            <a:extLst>
              <a:ext uri="{28A0092B-C50C-407E-A947-70E740481C1C}">
                <a14:useLocalDpi xmlns:a14="http://schemas.microsoft.com/office/drawing/2010/main" val="0"/>
              </a:ext>
            </a:extLst>
          </a:blip>
          <a:srcRect b="5270"/>
          <a:stretch>
            <a:fillRect/>
          </a:stretch>
        </p:blipFill>
        <p:spPr bwMode="auto">
          <a:xfrm>
            <a:off x="1979613" y="976313"/>
            <a:ext cx="5181600" cy="58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
          <p:cNvSpPr txBox="1">
            <a:spLocks noChangeArrowheads="1"/>
          </p:cNvSpPr>
          <p:nvPr/>
        </p:nvSpPr>
        <p:spPr bwMode="auto">
          <a:xfrm>
            <a:off x="6359525" y="9525"/>
            <a:ext cx="2786063"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altLang="fr-FR" sz="3200" kern="0" smtClean="0">
                <a:solidFill>
                  <a:schemeClr val="bg1"/>
                </a:solidFill>
              </a:rPr>
              <a:t>Le contenu</a:t>
            </a:r>
          </a:p>
          <a:p>
            <a:pPr eaLnBrk="1" hangingPunct="1">
              <a:defRPr/>
            </a:pPr>
            <a:r>
              <a:rPr lang="fr-FR" altLang="fr-FR" sz="3200" kern="0" smtClean="0">
                <a:solidFill>
                  <a:schemeClr val="bg1"/>
                </a:solidFill>
              </a:rPr>
              <a:t>énergétique</a:t>
            </a:r>
          </a:p>
          <a:p>
            <a:pPr eaLnBrk="1" hangingPunct="1">
              <a:defRPr/>
            </a:pPr>
            <a:r>
              <a:rPr lang="fr-FR" altLang="fr-FR" sz="3200" kern="0" smtClean="0">
                <a:solidFill>
                  <a:schemeClr val="bg1"/>
                </a:solidFill>
              </a:rPr>
              <a:t>de l’Univers</a:t>
            </a:r>
          </a:p>
        </p:txBody>
      </p:sp>
      <p:sp>
        <p:nvSpPr>
          <p:cNvPr id="24" name="Rectangle 2"/>
          <p:cNvSpPr txBox="1">
            <a:spLocks noChangeArrowheads="1"/>
          </p:cNvSpPr>
          <p:nvPr/>
        </p:nvSpPr>
        <p:spPr bwMode="auto">
          <a:xfrm>
            <a:off x="17463" y="4387850"/>
            <a:ext cx="2667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altLang="fr-FR" sz="3200" kern="0" smtClean="0">
                <a:solidFill>
                  <a:schemeClr val="bg1"/>
                </a:solidFill>
              </a:rPr>
              <a:t>Résultats</a:t>
            </a:r>
          </a:p>
          <a:p>
            <a:pPr eaLnBrk="1" hangingPunct="1">
              <a:defRPr/>
            </a:pPr>
            <a:r>
              <a:rPr lang="fr-FR" altLang="fr-FR" sz="3200" kern="0">
                <a:solidFill>
                  <a:schemeClr val="bg1"/>
                </a:solidFill>
              </a:rPr>
              <a:t>d</a:t>
            </a:r>
            <a:r>
              <a:rPr lang="fr-FR" altLang="fr-FR" sz="3200" kern="0" smtClean="0">
                <a:solidFill>
                  <a:schemeClr val="bg1"/>
                </a:solidFill>
              </a:rPr>
              <a:t>u satellite Planck</a:t>
            </a:r>
          </a:p>
          <a:p>
            <a:pPr eaLnBrk="1" hangingPunct="1">
              <a:defRPr/>
            </a:pPr>
            <a:r>
              <a:rPr lang="fr-FR" altLang="fr-FR" sz="3200" kern="0" smtClean="0">
                <a:solidFill>
                  <a:schemeClr val="bg1"/>
                </a:solidFill>
              </a:rPr>
              <a:t>(2013)</a:t>
            </a:r>
          </a:p>
        </p:txBody>
      </p:sp>
    </p:spTree>
    <p:extLst>
      <p:ext uri="{BB962C8B-B14F-4D97-AF65-F5344CB8AC3E}">
        <p14:creationId xmlns:p14="http://schemas.microsoft.com/office/powerpoint/2010/main" val="42229446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363" y="673100"/>
            <a:ext cx="1436687" cy="364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06BFA54-E795-433E-9EBF-B8418E74DB1A}" type="slidenum">
              <a:rPr lang="fr-FR" altLang="en-US" sz="1200" smtClean="0">
                <a:solidFill>
                  <a:schemeClr val="tx2"/>
                </a:solidFill>
              </a:rPr>
              <a:pPr eaLnBrk="1" hangingPunct="1"/>
              <a:t>21</a:t>
            </a:fld>
            <a:endParaRPr lang="fr-FR" altLang="en-US" sz="1200" smtClean="0">
              <a:solidFill>
                <a:schemeClr val="tx2"/>
              </a:solidFill>
            </a:endParaRPr>
          </a:p>
        </p:txBody>
      </p:sp>
      <p:sp>
        <p:nvSpPr>
          <p:cNvPr id="30723" name="Rectangle 2"/>
          <p:cNvSpPr>
            <a:spLocks noGrp="1" noChangeArrowheads="1"/>
          </p:cNvSpPr>
          <p:nvPr>
            <p:ph type="title"/>
          </p:nvPr>
        </p:nvSpPr>
        <p:spPr>
          <a:xfrm>
            <a:off x="3695606" y="0"/>
            <a:ext cx="1792478" cy="523220"/>
          </a:xfrm>
        </p:spPr>
        <p:txBody>
          <a:bodyPr/>
          <a:lstStyle/>
          <a:p>
            <a:pPr eaLnBrk="1" hangingPunct="1"/>
            <a:r>
              <a:rPr lang="fr-FR" dirty="0" smtClean="0"/>
              <a:t>Résumé</a:t>
            </a:r>
          </a:p>
        </p:txBody>
      </p:sp>
      <p:sp>
        <p:nvSpPr>
          <p:cNvPr id="30724" name="Rectangle 3"/>
          <p:cNvSpPr>
            <a:spLocks noGrp="1" noChangeArrowheads="1"/>
          </p:cNvSpPr>
          <p:nvPr>
            <p:ph type="body" idx="1"/>
          </p:nvPr>
        </p:nvSpPr>
        <p:spPr>
          <a:xfrm>
            <a:off x="174625" y="719138"/>
            <a:ext cx="8843963" cy="6138862"/>
          </a:xfrm>
        </p:spPr>
        <p:txBody>
          <a:bodyPr/>
          <a:lstStyle/>
          <a:p>
            <a:pPr eaLnBrk="1" hangingPunct="1">
              <a:lnSpc>
                <a:spcPct val="80000"/>
              </a:lnSpc>
            </a:pPr>
            <a:r>
              <a:rPr lang="fr-FR" sz="2400" b="1" dirty="0" smtClean="0"/>
              <a:t>Particules de matières: </a:t>
            </a:r>
            <a:r>
              <a:rPr lang="fr-FR" sz="2400" b="1" dirty="0" smtClean="0">
                <a:solidFill>
                  <a:srgbClr val="FF0000"/>
                </a:solidFill>
              </a:rPr>
              <a:t>fermions</a:t>
            </a:r>
          </a:p>
          <a:p>
            <a:pPr lvl="1" eaLnBrk="1" hangingPunct="1">
              <a:lnSpc>
                <a:spcPct val="80000"/>
              </a:lnSpc>
            </a:pPr>
            <a:r>
              <a:rPr lang="fr-FR" sz="1800" dirty="0" smtClean="0"/>
              <a:t>Particules stables et « utiles » pour </a:t>
            </a:r>
            <a:r>
              <a:rPr lang="fr-FR" sz="1800" dirty="0" err="1" smtClean="0"/>
              <a:t>batir</a:t>
            </a:r>
            <a:r>
              <a:rPr lang="fr-FR" sz="1800" dirty="0" smtClean="0"/>
              <a:t> l’univers:</a:t>
            </a:r>
          </a:p>
          <a:p>
            <a:pPr lvl="2" eaLnBrk="1" hangingPunct="1">
              <a:lnSpc>
                <a:spcPct val="80000"/>
              </a:lnSpc>
            </a:pPr>
            <a:r>
              <a:rPr lang="fr-FR" sz="1600" dirty="0" smtClean="0"/>
              <a:t>électron, quark up et quark down</a:t>
            </a:r>
          </a:p>
          <a:p>
            <a:pPr lvl="3" eaLnBrk="1" hangingPunct="1">
              <a:lnSpc>
                <a:spcPct val="80000"/>
              </a:lnSpc>
            </a:pPr>
            <a:r>
              <a:rPr lang="fr-FR" sz="1400" dirty="0" smtClean="0"/>
              <a:t>proton = 2 quarks u et un quark d</a:t>
            </a:r>
          </a:p>
          <a:p>
            <a:pPr lvl="1" eaLnBrk="1" hangingPunct="1">
              <a:lnSpc>
                <a:spcPct val="80000"/>
              </a:lnSpc>
            </a:pPr>
            <a:r>
              <a:rPr lang="fr-FR" sz="1800" dirty="0" smtClean="0"/>
              <a:t>Particules instables:</a:t>
            </a:r>
          </a:p>
          <a:p>
            <a:pPr lvl="2" eaLnBrk="1" hangingPunct="1">
              <a:lnSpc>
                <a:spcPct val="80000"/>
              </a:lnSpc>
            </a:pPr>
            <a:r>
              <a:rPr lang="fr-FR" sz="1600" dirty="0" smtClean="0"/>
              <a:t>muon, tau, quark </a:t>
            </a:r>
            <a:r>
              <a:rPr lang="fr-FR" sz="1600" dirty="0"/>
              <a:t>é</a:t>
            </a:r>
            <a:r>
              <a:rPr lang="fr-FR" sz="1600" dirty="0" smtClean="0"/>
              <a:t>trange,…</a:t>
            </a:r>
          </a:p>
          <a:p>
            <a:pPr lvl="1" eaLnBrk="1" hangingPunct="1">
              <a:lnSpc>
                <a:spcPct val="80000"/>
              </a:lnSpc>
            </a:pPr>
            <a:r>
              <a:rPr lang="fr-FR" sz="2200" dirty="0" smtClean="0"/>
              <a:t>A chaque particule est associée une antiparticule</a:t>
            </a:r>
          </a:p>
          <a:p>
            <a:pPr lvl="1" eaLnBrk="1" hangingPunct="1">
              <a:lnSpc>
                <a:spcPct val="80000"/>
              </a:lnSpc>
            </a:pPr>
            <a:endParaRPr lang="fr-FR" sz="1800" dirty="0" smtClean="0"/>
          </a:p>
          <a:p>
            <a:pPr eaLnBrk="1" hangingPunct="1">
              <a:lnSpc>
                <a:spcPct val="80000"/>
              </a:lnSpc>
            </a:pPr>
            <a:r>
              <a:rPr lang="fr-FR" sz="2400" b="1" dirty="0" smtClean="0"/>
              <a:t>Particules d’interactions:</a:t>
            </a:r>
            <a:r>
              <a:rPr lang="fr-FR" sz="2400" dirty="0" smtClean="0"/>
              <a:t> </a:t>
            </a:r>
            <a:r>
              <a:rPr lang="fr-FR" sz="2400" b="1" dirty="0" smtClean="0">
                <a:solidFill>
                  <a:srgbClr val="FF0000"/>
                </a:solidFill>
              </a:rPr>
              <a:t>bosons</a:t>
            </a:r>
          </a:p>
          <a:p>
            <a:pPr lvl="1" eaLnBrk="1" hangingPunct="1">
              <a:lnSpc>
                <a:spcPct val="80000"/>
              </a:lnSpc>
            </a:pPr>
            <a:r>
              <a:rPr lang="fr-FR" sz="1800" dirty="0" smtClean="0"/>
              <a:t>Photon: interaction électromagnétique</a:t>
            </a:r>
          </a:p>
          <a:p>
            <a:pPr lvl="1" eaLnBrk="1" hangingPunct="1">
              <a:lnSpc>
                <a:spcPct val="80000"/>
              </a:lnSpc>
            </a:pPr>
            <a:r>
              <a:rPr lang="fr-FR" sz="1800" dirty="0" smtClean="0"/>
              <a:t>Boson Z/W: interaction faible</a:t>
            </a:r>
          </a:p>
          <a:p>
            <a:pPr lvl="1" eaLnBrk="1" hangingPunct="1">
              <a:lnSpc>
                <a:spcPct val="80000"/>
              </a:lnSpc>
            </a:pPr>
            <a:r>
              <a:rPr lang="fr-FR" sz="1800" dirty="0" smtClean="0"/>
              <a:t>Gluon: interaction forte</a:t>
            </a:r>
          </a:p>
          <a:p>
            <a:pPr lvl="1" eaLnBrk="1" hangingPunct="1">
              <a:lnSpc>
                <a:spcPct val="80000"/>
              </a:lnSpc>
            </a:pPr>
            <a:endParaRPr lang="fr-FR" sz="1800" dirty="0" smtClean="0"/>
          </a:p>
          <a:p>
            <a:pPr eaLnBrk="1" hangingPunct="1">
              <a:lnSpc>
                <a:spcPct val="80000"/>
              </a:lnSpc>
            </a:pPr>
            <a:r>
              <a:rPr lang="fr-FR" sz="2400" dirty="0" smtClean="0"/>
              <a:t>Le </a:t>
            </a:r>
            <a:r>
              <a:rPr lang="fr-FR" sz="2400" b="1" dirty="0" smtClean="0">
                <a:solidFill>
                  <a:srgbClr val="FF0000"/>
                </a:solidFill>
              </a:rPr>
              <a:t>Modèle Standard</a:t>
            </a:r>
            <a:r>
              <a:rPr lang="fr-FR" sz="2400" dirty="0" smtClean="0">
                <a:solidFill>
                  <a:srgbClr val="FF0000"/>
                </a:solidFill>
              </a:rPr>
              <a:t> </a:t>
            </a:r>
            <a:r>
              <a:rPr lang="fr-FR" sz="2400" dirty="0" smtClean="0"/>
              <a:t>est le cadre théorique qui permet de décrire les particules et leurs interactions</a:t>
            </a:r>
          </a:p>
          <a:p>
            <a:pPr eaLnBrk="1" hangingPunct="1">
              <a:lnSpc>
                <a:spcPct val="80000"/>
              </a:lnSpc>
            </a:pPr>
            <a:endParaRPr lang="fr-FR" sz="2400" dirty="0" smtClean="0"/>
          </a:p>
          <a:p>
            <a:pPr eaLnBrk="1" hangingPunct="1">
              <a:lnSpc>
                <a:spcPct val="80000"/>
              </a:lnSpc>
            </a:pPr>
            <a:r>
              <a:rPr lang="fr-FR" sz="2400" dirty="0" smtClean="0"/>
              <a:t>La </a:t>
            </a:r>
            <a:r>
              <a:rPr lang="fr-FR" sz="2400" b="1" dirty="0" smtClean="0">
                <a:solidFill>
                  <a:srgbClr val="FF0000"/>
                </a:solidFill>
              </a:rPr>
              <a:t>masse des particules élémentaires </a:t>
            </a:r>
            <a:r>
              <a:rPr lang="fr-FR" sz="2400" dirty="0" smtClean="0"/>
              <a:t>provient de l’interaction avec le </a:t>
            </a:r>
            <a:r>
              <a:rPr lang="fr-FR" sz="2400" b="1" dirty="0" smtClean="0">
                <a:solidFill>
                  <a:srgbClr val="FF0000"/>
                </a:solidFill>
              </a:rPr>
              <a:t>champ de Higgs </a:t>
            </a:r>
            <a:r>
              <a:rPr lang="fr-FR" sz="2400" dirty="0" smtClean="0">
                <a:solidFill>
                  <a:schemeClr val="accent6"/>
                </a:solidFill>
              </a:rPr>
              <a:t>qui se manifeste également par l’existence du </a:t>
            </a:r>
            <a:r>
              <a:rPr lang="fr-FR" sz="2400" b="1" dirty="0" smtClean="0">
                <a:solidFill>
                  <a:srgbClr val="FF0000"/>
                </a:solidFill>
              </a:rPr>
              <a:t>boson de Higgs</a:t>
            </a:r>
          </a:p>
          <a:p>
            <a:pPr marL="344487" lvl="1" indent="0" eaLnBrk="1" hangingPunct="1">
              <a:lnSpc>
                <a:spcPct val="80000"/>
              </a:lnSpc>
              <a:buNone/>
            </a:pPr>
            <a:endParaRPr lang="fr-FR" sz="2200" b="1" dirty="0" smtClean="0">
              <a:solidFill>
                <a:srgbClr val="FF0000"/>
              </a:solidFill>
            </a:endParaRPr>
          </a:p>
          <a:p>
            <a:pPr eaLnBrk="1" hangingPunct="1">
              <a:lnSpc>
                <a:spcPct val="80000"/>
              </a:lnSpc>
            </a:pPr>
            <a:endParaRPr lang="fr-FR" sz="2400" dirty="0" smtClean="0"/>
          </a:p>
          <a:p>
            <a:pPr eaLnBrk="1" hangingPunct="1">
              <a:lnSpc>
                <a:spcPct val="80000"/>
              </a:lnSpc>
            </a:pPr>
            <a:endParaRPr lang="fr-FR" sz="2400" dirty="0" smtClean="0"/>
          </a:p>
        </p:txBody>
      </p:sp>
    </p:spTree>
    <p:extLst>
      <p:ext uri="{BB962C8B-B14F-4D97-AF65-F5344CB8AC3E}">
        <p14:creationId xmlns:p14="http://schemas.microsoft.com/office/powerpoint/2010/main" val="28135747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3603625" y="274638"/>
            <a:ext cx="1935163" cy="1143000"/>
          </a:xfrm>
        </p:spPr>
        <p:txBody>
          <a:bodyPr/>
          <a:lstStyle/>
          <a:p>
            <a:pPr eaLnBrk="1" hangingPunct="1"/>
            <a:r>
              <a:rPr lang="en-US" altLang="fr-FR" smtClean="0"/>
              <a:t>Back Up</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11115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06BFA54-E795-433E-9EBF-B8418E74DB1A}" type="slidenum">
              <a:rPr lang="fr-FR" altLang="en-US" sz="1200" smtClean="0">
                <a:solidFill>
                  <a:schemeClr val="tx2"/>
                </a:solidFill>
              </a:rPr>
              <a:pPr eaLnBrk="1" hangingPunct="1"/>
              <a:t>23</a:t>
            </a:fld>
            <a:endParaRPr lang="fr-FR" altLang="en-US" sz="1200" smtClean="0">
              <a:solidFill>
                <a:schemeClr val="tx2"/>
              </a:solidFill>
            </a:endParaRPr>
          </a:p>
        </p:txBody>
      </p:sp>
      <p:sp>
        <p:nvSpPr>
          <p:cNvPr id="30723" name="Rectangle 2"/>
          <p:cNvSpPr>
            <a:spLocks noGrp="1" noChangeArrowheads="1"/>
          </p:cNvSpPr>
          <p:nvPr>
            <p:ph type="title"/>
          </p:nvPr>
        </p:nvSpPr>
        <p:spPr>
          <a:xfrm>
            <a:off x="17527" y="0"/>
            <a:ext cx="9148659" cy="446276"/>
          </a:xfrm>
        </p:spPr>
        <p:txBody>
          <a:bodyPr/>
          <a:lstStyle/>
          <a:p>
            <a:pPr eaLnBrk="1" hangingPunct="1"/>
            <a:r>
              <a:rPr lang="fr-FR" sz="2300" smtClean="0"/>
              <a:t>Nouvelle affiche des composants élémentaires (2014)</a:t>
            </a:r>
            <a:endParaRPr lang="fr-FR" sz="2300" dirty="0" smtClean="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2" y="652901"/>
            <a:ext cx="8225860" cy="5831794"/>
          </a:xfrm>
          <a:prstGeom prst="rect">
            <a:avLst/>
          </a:prstGeom>
        </p:spPr>
      </p:pic>
    </p:spTree>
    <p:extLst>
      <p:ext uri="{BB962C8B-B14F-4D97-AF65-F5344CB8AC3E}">
        <p14:creationId xmlns:p14="http://schemas.microsoft.com/office/powerpoint/2010/main" val="23164454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FC4D8392-9D27-4E58-9301-C9CC542ECB12}" type="slidenum">
              <a:rPr lang="fr-FR" altLang="en-US"/>
              <a:pPr/>
              <a:t>24</a:t>
            </a:fld>
            <a:endParaRPr lang="fr-FR" altLang="en-US"/>
          </a:p>
        </p:txBody>
      </p:sp>
      <p:sp>
        <p:nvSpPr>
          <p:cNvPr id="1144834"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4835"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pic>
        <p:nvPicPr>
          <p:cNvPr id="1144843" name="Picture 11" descr="signal"/>
          <p:cNvPicPr>
            <a:picLocks noChangeAspect="1" noChangeArrowheads="1"/>
          </p:cNvPicPr>
          <p:nvPr/>
        </p:nvPicPr>
        <p:blipFill>
          <a:blip r:embed="rId4">
            <a:extLst>
              <a:ext uri="{28A0092B-C50C-407E-A947-70E740481C1C}">
                <a14:useLocalDpi xmlns:a14="http://schemas.microsoft.com/office/drawing/2010/main" val="0"/>
              </a:ext>
            </a:extLst>
          </a:blip>
          <a:srcRect l="19550"/>
          <a:stretch>
            <a:fillRect/>
          </a:stretch>
        </p:blipFill>
        <p:spPr bwMode="auto">
          <a:xfrm>
            <a:off x="868363" y="2209800"/>
            <a:ext cx="35893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844" name="Line 12"/>
          <p:cNvSpPr>
            <a:spLocks noChangeShapeType="1"/>
          </p:cNvSpPr>
          <p:nvPr/>
        </p:nvSpPr>
        <p:spPr bwMode="auto">
          <a:xfrm>
            <a:off x="2190750" y="2514600"/>
            <a:ext cx="0" cy="220980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44840" name="Text Box 8"/>
          <p:cNvSpPr txBox="1">
            <a:spLocks noChangeArrowheads="1"/>
          </p:cNvSpPr>
          <p:nvPr/>
        </p:nvSpPr>
        <p:spPr bwMode="auto">
          <a:xfrm>
            <a:off x="1001856"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9" name="Group 20"/>
          <p:cNvGrpSpPr>
            <a:grpSpLocks/>
          </p:cNvGrpSpPr>
          <p:nvPr/>
        </p:nvGrpSpPr>
        <p:grpSpPr bwMode="auto">
          <a:xfrm>
            <a:off x="1198563" y="5268913"/>
            <a:ext cx="2500312" cy="1589087"/>
            <a:chOff x="755" y="3319"/>
            <a:chExt cx="1575" cy="1001"/>
          </a:xfrm>
        </p:grpSpPr>
        <p:grpSp>
          <p:nvGrpSpPr>
            <p:cNvPr id="10" name="Group 21"/>
            <p:cNvGrpSpPr>
              <a:grpSpLocks/>
            </p:cNvGrpSpPr>
            <p:nvPr/>
          </p:nvGrpSpPr>
          <p:grpSpPr bwMode="auto">
            <a:xfrm>
              <a:off x="755" y="3319"/>
              <a:ext cx="1575" cy="1001"/>
              <a:chOff x="4012" y="3391"/>
              <a:chExt cx="1335" cy="929"/>
            </a:xfrm>
          </p:grpSpPr>
          <p:pic>
            <p:nvPicPr>
              <p:cNvPr id="12" name="Picture 22" descr="HiggsProdu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3" descr="higgsdecay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pic>
        <p:nvPicPr>
          <p:cNvPr id="99337" name="Picture 9" descr="http://atlas-vp1.web.cern.ch/atlas-vp1/screenshots/Hgg/evt_86694500/vp1_Hgg_run191426_evt86694500_hi-re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3524" y="2676732"/>
            <a:ext cx="4572000" cy="32438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t 2"/>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2439" name="Équation" r:id="rId8" imgW="2006600" imgH="508000" progId="Equation.3">
                  <p:embed/>
                </p:oleObj>
              </mc:Choice>
              <mc:Fallback>
                <p:oleObj name="Équation" r:id="rId8" imgW="2006600" imgH="508000" progId="Equation.3">
                  <p:embed/>
                  <p:pic>
                    <p:nvPicPr>
                      <p:cNvPr id="0" name="Objet 2"/>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055415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25</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sp>
        <p:nvSpPr>
          <p:cNvPr id="3" name="Accolade fermante 2"/>
          <p:cNvSpPr/>
          <p:nvPr/>
        </p:nvSpPr>
        <p:spPr bwMode="auto">
          <a:xfrm>
            <a:off x="4811151" y="1905000"/>
            <a:ext cx="801858" cy="3089031"/>
          </a:xfrm>
          <a:prstGeom prst="rightBrace">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tx1"/>
              </a:solidFill>
              <a:effectLst/>
              <a:latin typeface="Verdana" pitchFamily="34" charset="0"/>
            </a:endParaRPr>
          </a:p>
        </p:txBody>
      </p:sp>
      <p:sp>
        <p:nvSpPr>
          <p:cNvPr id="18" name="Text Box 13"/>
          <p:cNvSpPr txBox="1">
            <a:spLocks noChangeArrowheads="1"/>
          </p:cNvSpPr>
          <p:nvPr/>
        </p:nvSpPr>
        <p:spPr bwMode="auto">
          <a:xfrm>
            <a:off x="5755183" y="2757017"/>
            <a:ext cx="206338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fr-FR" sz="2800" smtClean="0"/>
              <a:t>Résolution</a:t>
            </a:r>
          </a:p>
          <a:p>
            <a:pPr algn="ctr"/>
            <a:r>
              <a:rPr lang="fr-FR" sz="2800" smtClean="0"/>
              <a:t>du</a:t>
            </a:r>
          </a:p>
          <a:p>
            <a:pPr algn="ctr"/>
            <a:r>
              <a:rPr lang="fr-FR" sz="2800" smtClean="0"/>
              <a:t>détecteur</a:t>
            </a:r>
            <a:endParaRPr lang="fr-FR" sz="2800"/>
          </a:p>
        </p:txBody>
      </p:sp>
      <p:graphicFrame>
        <p:nvGraphicFramePr>
          <p:cNvPr id="4" name="Objet 3"/>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3463" name="Équation" r:id="rId6" imgW="2006600" imgH="508000" progId="Equation.3">
                  <p:embed/>
                </p:oleObj>
              </mc:Choice>
              <mc:Fallback>
                <p:oleObj name="Équation" r:id="rId6" imgW="2006600" imgH="508000" progId="Equation.3">
                  <p:embed/>
                  <p:pic>
                    <p:nvPicPr>
                      <p:cNvPr id="0" name="Objet 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658180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26</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1143823" name="Group 15"/>
          <p:cNvGrpSpPr>
            <a:grpSpLocks/>
          </p:cNvGrpSpPr>
          <p:nvPr/>
        </p:nvGrpSpPr>
        <p:grpSpPr bwMode="auto">
          <a:xfrm>
            <a:off x="4427538" y="1917700"/>
            <a:ext cx="4457700" cy="4738688"/>
            <a:chOff x="2789" y="1208"/>
            <a:chExt cx="2808" cy="2985"/>
          </a:xfrm>
        </p:grpSpPr>
        <p:pic>
          <p:nvPicPr>
            <p:cNvPr id="1143824" name="Picture 16" descr="bk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 y="1396"/>
              <a:ext cx="2808" cy="1904"/>
            </a:xfrm>
            <a:prstGeom prst="rect">
              <a:avLst/>
            </a:prstGeom>
            <a:noFill/>
            <a:extLst>
              <a:ext uri="{909E8E84-426E-40dd-AFC4-6F175D3DCCD1}">
                <a14:hiddenFill xmlns:a14="http://schemas.microsoft.com/office/drawing/2010/main">
                  <a:solidFill>
                    <a:srgbClr val="FFFFFF"/>
                  </a:solidFill>
                </a14:hiddenFill>
              </a:ext>
            </a:extLst>
          </p:spPr>
        </p:pic>
        <p:pic>
          <p:nvPicPr>
            <p:cNvPr id="1143825"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 y="3552"/>
              <a:ext cx="1166" cy="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3826" name="Text Box 18"/>
            <p:cNvSpPr txBox="1">
              <a:spLocks noChangeArrowheads="1"/>
            </p:cNvSpPr>
            <p:nvPr/>
          </p:nvSpPr>
          <p:spPr bwMode="auto">
            <a:xfrm>
              <a:off x="3942" y="1208"/>
              <a:ext cx="106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a:t>Bruit de fond</a:t>
              </a:r>
            </a:p>
          </p:txBody>
        </p:sp>
        <p:sp>
          <p:nvSpPr>
            <p:cNvPr id="1143827" name="Text Box 19"/>
            <p:cNvSpPr txBox="1">
              <a:spLocks noChangeArrowheads="1"/>
            </p:cNvSpPr>
            <p:nvPr/>
          </p:nvSpPr>
          <p:spPr bwMode="auto">
            <a:xfrm>
              <a:off x="3168" y="3504"/>
              <a:ext cx="723"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600"/>
                <a:t>Exemple:</a:t>
              </a:r>
            </a:p>
          </p:txBody>
        </p:sp>
      </p:gr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graphicFrame>
        <p:nvGraphicFramePr>
          <p:cNvPr id="3" name="Objet 2"/>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4487" name="Équation" r:id="rId8" imgW="2006600" imgH="508000" progId="Equation.3">
                  <p:embed/>
                </p:oleObj>
              </mc:Choice>
              <mc:Fallback>
                <p:oleObj name="Équation" r:id="rId8" imgW="2006600" imgH="508000" progId="Equation.3">
                  <p:embed/>
                  <p:pic>
                    <p:nvPicPr>
                      <p:cNvPr id="0" name="Objet 2"/>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451374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7" descr="pot_asy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314" y="4601817"/>
            <a:ext cx="2485526" cy="19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CDF0B6F-9B96-42B1-BBEC-9E0E3620BA8C}" type="slidenum">
              <a:rPr lang="fr-FR" altLang="en-US" sz="1200" smtClean="0">
                <a:solidFill>
                  <a:schemeClr val="tx2"/>
                </a:solidFill>
              </a:rPr>
              <a:pPr eaLnBrk="1" hangingPunct="1">
                <a:spcBef>
                  <a:spcPct val="0"/>
                </a:spcBef>
                <a:buClrTx/>
                <a:buSzTx/>
                <a:buFontTx/>
                <a:buNone/>
              </a:pPr>
              <a:t>27</a:t>
            </a:fld>
            <a:endParaRPr lang="fr-FR" altLang="en-US" sz="1200" smtClean="0">
              <a:solidFill>
                <a:schemeClr val="tx2"/>
              </a:solidFill>
            </a:endParaRPr>
          </a:p>
        </p:txBody>
      </p:sp>
      <p:sp>
        <p:nvSpPr>
          <p:cNvPr id="19459" name="Rectangle 2"/>
          <p:cNvSpPr>
            <a:spLocks noGrp="1" noChangeArrowheads="1"/>
          </p:cNvSpPr>
          <p:nvPr>
            <p:ph type="title"/>
          </p:nvPr>
        </p:nvSpPr>
        <p:spPr>
          <a:xfrm>
            <a:off x="665100" y="0"/>
            <a:ext cx="7859845" cy="523220"/>
          </a:xfrm>
        </p:spPr>
        <p:txBody>
          <a:bodyPr/>
          <a:lstStyle/>
          <a:p>
            <a:pPr eaLnBrk="1" hangingPunct="1"/>
            <a:r>
              <a:rPr lang="fr-FR" altLang="fr-FR" dirty="0" smtClean="0"/>
              <a:t>Le mécanisme de Brout-</a:t>
            </a:r>
            <a:r>
              <a:rPr lang="fr-FR" altLang="fr-FR" dirty="0" err="1" smtClean="0"/>
              <a:t>Englert</a:t>
            </a:r>
            <a:r>
              <a:rPr lang="fr-FR" altLang="fr-FR" dirty="0" smtClean="0"/>
              <a:t>-Higgs</a:t>
            </a:r>
            <a:endParaRPr lang="en-US" altLang="fr-FR" dirty="0" smtClean="0"/>
          </a:p>
        </p:txBody>
      </p:sp>
      <p:sp>
        <p:nvSpPr>
          <p:cNvPr id="19460" name="Rectangle 3"/>
          <p:cNvSpPr>
            <a:spLocks noGrp="1" noChangeArrowheads="1"/>
          </p:cNvSpPr>
          <p:nvPr>
            <p:ph type="body" idx="1"/>
          </p:nvPr>
        </p:nvSpPr>
        <p:spPr>
          <a:xfrm>
            <a:off x="1905" y="518160"/>
            <a:ext cx="7038975" cy="5791200"/>
          </a:xfrm>
        </p:spPr>
        <p:txBody>
          <a:bodyPr/>
          <a:lstStyle/>
          <a:p>
            <a:pPr eaLnBrk="1" hangingPunct="1"/>
            <a:r>
              <a:rPr lang="fr-FR" altLang="fr-FR" sz="2400" b="1" dirty="0">
                <a:sym typeface="Symbol" pitchFamily="18" charset="2"/>
              </a:rPr>
              <a:t>La masse quantifie l'inertie du corps</a:t>
            </a:r>
            <a:endParaRPr lang="fr-FR" altLang="fr-FR" sz="2400" dirty="0">
              <a:sym typeface="Symbol" pitchFamily="18" charset="2"/>
            </a:endParaRPr>
          </a:p>
          <a:p>
            <a:pPr lvl="1" eaLnBrk="1" hangingPunct="1"/>
            <a:r>
              <a:rPr lang="fr-FR" altLang="fr-FR" sz="2100" b="1" dirty="0">
                <a:sym typeface="Symbol" pitchFamily="18" charset="2"/>
              </a:rPr>
              <a:t>Plus un objet est massif plus il est difficile à mettre en mouvement</a:t>
            </a:r>
          </a:p>
          <a:p>
            <a:pPr eaLnBrk="1" hangingPunct="1"/>
            <a:endParaRPr lang="fr-FR" altLang="fr-FR" sz="2400" b="1" dirty="0" smtClean="0"/>
          </a:p>
          <a:p>
            <a:pPr eaLnBrk="1" hangingPunct="1"/>
            <a:r>
              <a:rPr lang="fr-FR" altLang="fr-FR" sz="2400" b="1" dirty="0" smtClean="0"/>
              <a:t>Invariance de jauge</a:t>
            </a:r>
            <a:r>
              <a:rPr lang="fr-FR" altLang="fr-FR" sz="2400" dirty="0" smtClean="0"/>
              <a:t> </a:t>
            </a:r>
          </a:p>
          <a:p>
            <a:pPr eaLnBrk="1" hangingPunct="1">
              <a:buFont typeface="Wingdings" pitchFamily="2" charset="2"/>
              <a:buNone/>
            </a:pPr>
            <a:r>
              <a:rPr lang="fr-FR" altLang="fr-FR" sz="2100" dirty="0" smtClean="0">
                <a:sym typeface="Symbol" pitchFamily="18" charset="2"/>
              </a:rPr>
              <a:t>	  </a:t>
            </a:r>
            <a:r>
              <a:rPr lang="fr-FR" altLang="fr-FR" sz="2100" b="1" dirty="0" smtClean="0"/>
              <a:t>masse=0  </a:t>
            </a:r>
            <a:r>
              <a:rPr lang="fr-FR" altLang="fr-FR" sz="2100" b="1" dirty="0" smtClean="0">
                <a:sym typeface="Symbol" pitchFamily="18" charset="2"/>
              </a:rPr>
              <a:t> v=c</a:t>
            </a:r>
            <a:endParaRPr lang="fr-FR" altLang="fr-FR" sz="2100" dirty="0" smtClean="0"/>
          </a:p>
          <a:p>
            <a:pPr eaLnBrk="1" hangingPunct="1">
              <a:buFont typeface="Wingdings" pitchFamily="2" charset="2"/>
              <a:buNone/>
            </a:pPr>
            <a:r>
              <a:rPr lang="fr-FR" altLang="fr-FR" sz="2100" dirty="0" smtClean="0">
                <a:sym typeface="Symbol" pitchFamily="18" charset="2"/>
              </a:rPr>
              <a:t>      </a:t>
            </a:r>
            <a:r>
              <a:rPr lang="fr-FR" altLang="fr-FR" sz="2100" b="1" dirty="0" smtClean="0">
                <a:sym typeface="Symbol" pitchFamily="18" charset="2"/>
              </a:rPr>
              <a:t>contradiction avec l’expérience</a:t>
            </a:r>
            <a:endParaRPr lang="fr-FR" altLang="fr-FR" sz="2100" b="1" dirty="0" smtClean="0"/>
          </a:p>
          <a:p>
            <a:pPr marL="0" indent="0" eaLnBrk="1" hangingPunct="1">
              <a:buNone/>
            </a:pPr>
            <a:endParaRPr lang="fr-FR" altLang="fr-FR" sz="2400" b="1" dirty="0" smtClean="0">
              <a:solidFill>
                <a:srgbClr val="E71919"/>
              </a:solidFill>
            </a:endParaRPr>
          </a:p>
          <a:p>
            <a:pPr eaLnBrk="1" hangingPunct="1"/>
            <a:r>
              <a:rPr lang="fr-FR" altLang="fr-FR" sz="2400" b="1" dirty="0" smtClean="0">
                <a:solidFill>
                  <a:srgbClr val="E71919"/>
                </a:solidFill>
              </a:rPr>
              <a:t>Mécanisme de Brout-</a:t>
            </a:r>
            <a:r>
              <a:rPr lang="fr-FR" altLang="fr-FR" sz="2400" b="1" dirty="0" err="1" smtClean="0">
                <a:solidFill>
                  <a:srgbClr val="E71919"/>
                </a:solidFill>
              </a:rPr>
              <a:t>Englert</a:t>
            </a:r>
            <a:r>
              <a:rPr lang="fr-FR" altLang="fr-FR" sz="2400" b="1" dirty="0" smtClean="0">
                <a:solidFill>
                  <a:srgbClr val="E71919"/>
                </a:solidFill>
              </a:rPr>
              <a:t>-Higgs</a:t>
            </a:r>
            <a:endParaRPr lang="fr-FR" altLang="fr-FR" sz="1900" b="1" dirty="0" smtClean="0"/>
          </a:p>
          <a:p>
            <a:pPr lvl="1"/>
            <a:r>
              <a:rPr lang="fr-FR" altLang="fr-FR" sz="2100" dirty="0"/>
              <a:t>La masse n’est pas une propriété intrinsèque </a:t>
            </a:r>
            <a:r>
              <a:rPr lang="fr-FR" altLang="fr-FR" sz="2100" dirty="0" smtClean="0"/>
              <a:t>des particules</a:t>
            </a:r>
            <a:r>
              <a:rPr lang="fr-FR" altLang="fr-FR" sz="2100" dirty="0"/>
              <a:t>, mais le résultat de l’interaction de </a:t>
            </a:r>
            <a:r>
              <a:rPr lang="fr-FR" altLang="fr-FR" sz="2100" dirty="0" smtClean="0"/>
              <a:t>la particule </a:t>
            </a:r>
            <a:r>
              <a:rPr lang="fr-FR" altLang="fr-FR" sz="2100" dirty="0"/>
              <a:t>avec le champ de </a:t>
            </a:r>
            <a:r>
              <a:rPr lang="fr-FR" altLang="fr-FR" sz="2100" dirty="0" smtClean="0"/>
              <a:t>Brout-</a:t>
            </a:r>
            <a:r>
              <a:rPr lang="fr-FR" altLang="fr-FR" sz="2100" dirty="0" err="1" smtClean="0"/>
              <a:t>Englert</a:t>
            </a:r>
            <a:r>
              <a:rPr lang="fr-FR" altLang="fr-FR" sz="2100" dirty="0" smtClean="0"/>
              <a:t>-Higgs</a:t>
            </a:r>
            <a:endParaRPr lang="en-US" sz="2100" dirty="0"/>
          </a:p>
          <a:p>
            <a:pPr lvl="1" eaLnBrk="1" hangingPunct="1"/>
            <a:r>
              <a:rPr lang="fr-FR" altLang="fr-FR" sz="2100" dirty="0" smtClean="0"/>
              <a:t>Découvert en 1964 par:</a:t>
            </a:r>
          </a:p>
          <a:p>
            <a:pPr lvl="2" eaLnBrk="1" hangingPunct="1"/>
            <a:r>
              <a:rPr lang="en-US" altLang="fr-FR" sz="1400" dirty="0"/>
              <a:t>R. </a:t>
            </a:r>
            <a:r>
              <a:rPr lang="en-US" altLang="fr-FR" sz="1400" dirty="0" err="1"/>
              <a:t>Brout</a:t>
            </a:r>
            <a:r>
              <a:rPr lang="en-US" altLang="fr-FR" sz="1400" dirty="0"/>
              <a:t> and F. </a:t>
            </a:r>
            <a:r>
              <a:rPr lang="en-US" altLang="fr-FR" sz="1400" dirty="0" err="1" smtClean="0"/>
              <a:t>Englert</a:t>
            </a:r>
            <a:endParaRPr lang="fr-FR" altLang="fr-FR" sz="1400" dirty="0" smtClean="0"/>
          </a:p>
          <a:p>
            <a:pPr lvl="2" eaLnBrk="1" hangingPunct="1"/>
            <a:r>
              <a:rPr lang="fr-FR" altLang="fr-FR" sz="1400" dirty="0" err="1" smtClean="0"/>
              <a:t>P.Higgs</a:t>
            </a:r>
            <a:endParaRPr lang="fr-FR" altLang="fr-FR" sz="1400" dirty="0" smtClean="0"/>
          </a:p>
          <a:p>
            <a:pPr lvl="2" eaLnBrk="1" hangingPunct="1"/>
            <a:r>
              <a:rPr lang="en-US" altLang="fr-FR" sz="1400" dirty="0" smtClean="0"/>
              <a:t>G. </a:t>
            </a:r>
            <a:r>
              <a:rPr lang="en-US" altLang="fr-FR" sz="1400" dirty="0" err="1" smtClean="0"/>
              <a:t>Guralnik</a:t>
            </a:r>
            <a:r>
              <a:rPr lang="en-US" altLang="fr-FR" sz="1400" dirty="0" smtClean="0"/>
              <a:t>, C. R. Hagen, and T. Kibble</a:t>
            </a:r>
          </a:p>
          <a:p>
            <a:pPr lvl="2" eaLnBrk="1" hangingPunct="1"/>
            <a:endParaRPr lang="en-US" altLang="fr-FR" sz="1400" dirty="0" smtClean="0"/>
          </a:p>
          <a:p>
            <a:pPr lvl="2" eaLnBrk="1" hangingPunct="1">
              <a:buFont typeface="Wingdings" pitchFamily="2" charset="2"/>
              <a:buNone/>
            </a:pPr>
            <a:endParaRPr lang="fr-FR" altLang="fr-FR" sz="1600" dirty="0" smtClean="0"/>
          </a:p>
          <a:p>
            <a:pPr lvl="2" eaLnBrk="1" hangingPunct="1">
              <a:buFont typeface="Wingdings" pitchFamily="2" charset="2"/>
              <a:buNone/>
            </a:pPr>
            <a:endParaRPr lang="en-US" altLang="fr-FR" sz="4200" dirty="0" smtClean="0"/>
          </a:p>
        </p:txBody>
      </p:sp>
      <p:pic>
        <p:nvPicPr>
          <p:cNvPr id="19463" name="Picture 6" descr="C:\My Documents\ATLAS\StdMod2\mass_s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817" y="1236604"/>
            <a:ext cx="2443766" cy="22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651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pic>
        <p:nvPicPr>
          <p:cNvPr id="117762" name="Picture 2" descr="http://www.chambe-aix.com/photographies/concours_photos_savoie/photos/champ-neige-val-thorens-claire-laga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0"/>
            <a:ext cx="1024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1976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3D3D5F3-E930-421A-93F3-63BEC72A5A09}" type="slidenum">
              <a:rPr lang="fr-FR" altLang="en-US" sz="1200" smtClean="0">
                <a:solidFill>
                  <a:schemeClr val="tx2"/>
                </a:solidFill>
              </a:rPr>
              <a:pPr eaLnBrk="1" hangingPunct="1">
                <a:spcBef>
                  <a:spcPct val="0"/>
                </a:spcBef>
                <a:buClrTx/>
                <a:buSzTx/>
                <a:buFontTx/>
                <a:buNone/>
              </a:pPr>
              <a:t>29</a:t>
            </a:fld>
            <a:endParaRPr lang="fr-FR" altLang="en-US" sz="1200" smtClean="0">
              <a:solidFill>
                <a:schemeClr val="tx2"/>
              </a:solidFill>
            </a:endParaRPr>
          </a:p>
        </p:txBody>
      </p:sp>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grpSp>
        <p:nvGrpSpPr>
          <p:cNvPr id="2" name="Groupe 1"/>
          <p:cNvGrpSpPr>
            <a:grpSpLocks/>
          </p:cNvGrpSpPr>
          <p:nvPr/>
        </p:nvGrpSpPr>
        <p:grpSpPr bwMode="auto">
          <a:xfrm>
            <a:off x="1143000" y="731838"/>
            <a:ext cx="7785100" cy="1643062"/>
            <a:chOff x="1143000" y="731838"/>
            <a:chExt cx="7785100" cy="1643062"/>
          </a:xfrm>
        </p:grpSpPr>
        <p:pic>
          <p:nvPicPr>
            <p:cNvPr id="20511"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512"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0514"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photon: masse nulle</a:t>
                </a:r>
              </a:p>
            </p:txBody>
          </p:sp>
        </p:grpSp>
      </p:grpSp>
      <p:sp>
        <p:nvSpPr>
          <p:cNvPr id="20485"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600" b="1"/>
              <a:t>L’action du champ de Higgs est équivalent à une sorte de viscosité du vide</a:t>
            </a:r>
          </a:p>
        </p:txBody>
      </p:sp>
      <p:grpSp>
        <p:nvGrpSpPr>
          <p:cNvPr id="3" name="Groupe 2"/>
          <p:cNvGrpSpPr>
            <a:grpSpLocks/>
          </p:cNvGrpSpPr>
          <p:nvPr/>
        </p:nvGrpSpPr>
        <p:grpSpPr bwMode="auto">
          <a:xfrm>
            <a:off x="1152525" y="2578100"/>
            <a:ext cx="7770813" cy="1644650"/>
            <a:chOff x="1152525" y="2578100"/>
            <a:chExt cx="7770813" cy="1644650"/>
          </a:xfrm>
        </p:grpSpPr>
        <p:grpSp>
          <p:nvGrpSpPr>
            <p:cNvPr id="20504" name="Group 62"/>
            <p:cNvGrpSpPr>
              <a:grpSpLocks/>
            </p:cNvGrpSpPr>
            <p:nvPr/>
          </p:nvGrpSpPr>
          <p:grpSpPr bwMode="auto">
            <a:xfrm>
              <a:off x="1152525" y="2819400"/>
              <a:ext cx="4084638" cy="725488"/>
              <a:chOff x="726" y="1776"/>
              <a:chExt cx="2573" cy="457"/>
            </a:xfrm>
          </p:grpSpPr>
          <p:grpSp>
            <p:nvGrpSpPr>
              <p:cNvPr id="20506"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507"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L’électron: petite masse</a:t>
                </a:r>
              </a:p>
            </p:txBody>
          </p:sp>
        </p:grpSp>
        <p:pic>
          <p:nvPicPr>
            <p:cNvPr id="20505" name="Picture 55" descr="balade-raquettes-hiver-reallon-7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e 3"/>
          <p:cNvGrpSpPr>
            <a:grpSpLocks/>
          </p:cNvGrpSpPr>
          <p:nvPr/>
        </p:nvGrpSpPr>
        <p:grpSpPr bwMode="auto">
          <a:xfrm>
            <a:off x="1143000" y="4452938"/>
            <a:ext cx="7766050" cy="1943100"/>
            <a:chOff x="1143000" y="4452938"/>
            <a:chExt cx="7766050" cy="1943100"/>
          </a:xfrm>
        </p:grpSpPr>
        <p:pic>
          <p:nvPicPr>
            <p:cNvPr id="20488" name="Picture 5" descr="walking-in-deep-sn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489" name="Group 63"/>
            <p:cNvGrpSpPr>
              <a:grpSpLocks/>
            </p:cNvGrpSpPr>
            <p:nvPr/>
          </p:nvGrpSpPr>
          <p:grpSpPr bwMode="auto">
            <a:xfrm>
              <a:off x="1143000" y="4730750"/>
              <a:ext cx="4108450" cy="1068388"/>
              <a:chOff x="720" y="2980"/>
              <a:chExt cx="2588" cy="673"/>
            </a:xfrm>
          </p:grpSpPr>
          <p:grpSp>
            <p:nvGrpSpPr>
              <p:cNvPr id="20491"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48"/>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492"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boson Z: grande masse</a:t>
                </a:r>
              </a:p>
            </p:txBody>
          </p:sp>
        </p:grpSp>
        <p:sp>
          <p:nvSpPr>
            <p:cNvPr id="20490" name="Rectangle 64"/>
            <p:cNvSpPr>
              <a:spLocks noChangeArrowheads="1"/>
            </p:cNvSpPr>
            <p:nvPr/>
          </p:nvSpPr>
          <p:spPr bwMode="auto">
            <a:xfrm>
              <a:off x="6796088" y="6151563"/>
              <a:ext cx="20304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GB" altLang="fr-FR" sz="1000">
                  <a:solidFill>
                    <a:srgbClr val="262626"/>
                  </a:solidFill>
                  <a:sym typeface="Wingdings" pitchFamily="2" charset="2"/>
                </a:rPr>
                <a:t>Plus difficile à mettre en mvt</a:t>
              </a:r>
              <a:endParaRPr lang="fr-FR" altLang="fr-FR" sz="1000">
                <a:solidFill>
                  <a:srgbClr val="262626"/>
                </a:solidFill>
                <a:sym typeface="Wingdings" pitchFamily="2" charset="2"/>
              </a:endParaRPr>
            </a:p>
          </p:txBody>
        </p:sp>
      </p:grpSp>
    </p:spTree>
    <p:extLst>
      <p:ext uri="{BB962C8B-B14F-4D97-AF65-F5344CB8AC3E}">
        <p14:creationId xmlns:p14="http://schemas.microsoft.com/office/powerpoint/2010/main" val="13096804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9144000" cy="6858000"/>
          </a:xfrm>
          <a:prstGeom prst="rect">
            <a:avLst/>
          </a:prstGeom>
          <a:solidFill>
            <a:schemeClr val="accent4"/>
          </a:solidFill>
          <a:ln w="28575" cap="flat" cmpd="sng" algn="ctr">
            <a:solidFill>
              <a:schemeClr val="accent4"/>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17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759C5A4-178A-412E-BFEB-294EFC2E268C}" type="slidenum">
              <a:rPr lang="fr-FR" altLang="en-US" sz="1200" smtClean="0">
                <a:solidFill>
                  <a:schemeClr val="tx2"/>
                </a:solidFill>
              </a:rPr>
              <a:pPr eaLnBrk="1" hangingPunct="1">
                <a:spcBef>
                  <a:spcPct val="0"/>
                </a:spcBef>
                <a:buClrTx/>
                <a:buSzTx/>
                <a:buFontTx/>
                <a:buNone/>
              </a:pPr>
              <a:t>3</a:t>
            </a:fld>
            <a:endParaRPr lang="fr-FR" altLang="en-US" sz="1200" smtClean="0">
              <a:solidFill>
                <a:schemeClr val="tx2"/>
              </a:solidFill>
            </a:endParaRPr>
          </a:p>
        </p:txBody>
      </p:sp>
      <p:sp>
        <p:nvSpPr>
          <p:cNvPr id="7171" name="Rectangle 8"/>
          <p:cNvSpPr>
            <a:spLocks noChangeArrowheads="1"/>
          </p:cNvSpPr>
          <p:nvPr/>
        </p:nvSpPr>
        <p:spPr bwMode="auto">
          <a:xfrm>
            <a:off x="0" y="0"/>
            <a:ext cx="9144000" cy="652463"/>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7172" name="Rectangle 2"/>
          <p:cNvSpPr>
            <a:spLocks noGrp="1" noChangeArrowheads="1"/>
          </p:cNvSpPr>
          <p:nvPr>
            <p:ph type="title"/>
          </p:nvPr>
        </p:nvSpPr>
        <p:spPr>
          <a:xfrm>
            <a:off x="3697288" y="0"/>
            <a:ext cx="1785937" cy="519113"/>
          </a:xfrm>
        </p:spPr>
        <p:txBody>
          <a:bodyPr/>
          <a:lstStyle/>
          <a:p>
            <a:pPr eaLnBrk="1" hangingPunct="1"/>
            <a:r>
              <a:rPr lang="en-US" altLang="fr-FR" smtClean="0"/>
              <a:t>L’atome</a:t>
            </a:r>
            <a:endParaRPr lang="fr-FR" altLang="fr-FR" smtClean="0"/>
          </a:p>
        </p:txBody>
      </p:sp>
      <p:sp>
        <p:nvSpPr>
          <p:cNvPr id="7173" name="Rectangle 3"/>
          <p:cNvSpPr>
            <a:spLocks noGrp="1" noChangeArrowheads="1"/>
          </p:cNvSpPr>
          <p:nvPr>
            <p:ph type="body" idx="1"/>
          </p:nvPr>
        </p:nvSpPr>
        <p:spPr/>
        <p:txBody>
          <a:bodyPr/>
          <a:lstStyle/>
          <a:p>
            <a:pPr eaLnBrk="1" hangingPunct="1"/>
            <a:endParaRPr lang="fr-FR" altLang="fr-FR" smtClean="0"/>
          </a:p>
        </p:txBody>
      </p:sp>
      <p:pic>
        <p:nvPicPr>
          <p:cNvPr id="71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5344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5" name="Rectangle 5"/>
          <p:cNvSpPr>
            <a:spLocks noChangeArrowheads="1"/>
          </p:cNvSpPr>
          <p:nvPr/>
        </p:nvSpPr>
        <p:spPr bwMode="auto">
          <a:xfrm>
            <a:off x="1524000" y="5928360"/>
            <a:ext cx="58594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000">
                <a:solidFill>
                  <a:schemeClr val="bg1"/>
                </a:solidFill>
              </a:rPr>
              <a:t>Taille d’un atome: 10</a:t>
            </a:r>
            <a:r>
              <a:rPr lang="en-GB" altLang="fr-FR" sz="2000" baseline="30000">
                <a:solidFill>
                  <a:schemeClr val="bg1"/>
                </a:solidFill>
              </a:rPr>
              <a:t>-10</a:t>
            </a:r>
            <a:r>
              <a:rPr lang="en-GB" altLang="fr-FR" sz="2000">
                <a:solidFill>
                  <a:schemeClr val="bg1"/>
                </a:solidFill>
              </a:rPr>
              <a:t> m=0.0000000001m</a:t>
            </a:r>
          </a:p>
        </p:txBody>
      </p:sp>
      <p:sp>
        <p:nvSpPr>
          <p:cNvPr id="7176" name="Text Box 6"/>
          <p:cNvSpPr txBox="1">
            <a:spLocks noChangeArrowheads="1"/>
          </p:cNvSpPr>
          <p:nvPr/>
        </p:nvSpPr>
        <p:spPr bwMode="auto">
          <a:xfrm>
            <a:off x="2213117" y="6385560"/>
            <a:ext cx="4792663" cy="52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400" dirty="0">
                <a:solidFill>
                  <a:schemeClr val="bg1"/>
                </a:solidFill>
              </a:rPr>
              <a:t>10 millions de fois plus petit qu’une </a:t>
            </a:r>
            <a:r>
              <a:rPr lang="fr-FR" altLang="fr-FR" sz="1400" dirty="0" smtClean="0">
                <a:solidFill>
                  <a:schemeClr val="bg1"/>
                </a:solidFill>
              </a:rPr>
              <a:t>fourmi</a:t>
            </a:r>
          </a:p>
          <a:p>
            <a:pPr algn="ctr" eaLnBrk="1" hangingPunct="1">
              <a:spcBef>
                <a:spcPct val="0"/>
              </a:spcBef>
              <a:buClrTx/>
              <a:buSzTx/>
              <a:buFontTx/>
              <a:buNone/>
            </a:pPr>
            <a:r>
              <a:rPr lang="fr-FR" altLang="fr-FR" sz="1400" smtClean="0">
                <a:solidFill>
                  <a:schemeClr val="bg1"/>
                </a:solidFill>
              </a:rPr>
              <a:t>Entre 10 et 100 mille </a:t>
            </a:r>
            <a:r>
              <a:rPr lang="fr-FR" altLang="fr-FR" sz="1400" dirty="0" smtClean="0">
                <a:solidFill>
                  <a:schemeClr val="bg1"/>
                </a:solidFill>
              </a:rPr>
              <a:t>fois </a:t>
            </a:r>
            <a:r>
              <a:rPr lang="fr-FR" altLang="fr-FR" sz="1400" smtClean="0">
                <a:solidFill>
                  <a:schemeClr val="bg1"/>
                </a:solidFill>
              </a:rPr>
              <a:t>plus petit </a:t>
            </a:r>
            <a:r>
              <a:rPr lang="fr-FR" altLang="fr-FR" sz="1400" dirty="0" smtClean="0">
                <a:solidFill>
                  <a:schemeClr val="bg1"/>
                </a:solidFill>
              </a:rPr>
              <a:t>qu’une </a:t>
            </a:r>
            <a:r>
              <a:rPr lang="fr-FR" altLang="fr-FR" sz="1400" dirty="0" err="1" smtClean="0">
                <a:solidFill>
                  <a:schemeClr val="bg1"/>
                </a:solidFill>
              </a:rPr>
              <a:t>bacterie</a:t>
            </a:r>
            <a:endParaRPr lang="fr-FR" altLang="fr-FR" sz="1400" dirty="0">
              <a:solidFill>
                <a:schemeClr val="bg1"/>
              </a:solidFill>
            </a:endParaRPr>
          </a:p>
        </p:txBody>
      </p:sp>
      <p:pic>
        <p:nvPicPr>
          <p:cNvPr id="717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1520" y="6388980"/>
            <a:ext cx="792480" cy="46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58" name="Picture 2" descr="http://www.sopeople.fr/wp-content/uploads/2012/11/bacteri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385560"/>
            <a:ext cx="890361" cy="48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221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B0F0674-923D-4269-AA61-72A48D9C2E1A}" type="slidenum">
              <a:rPr lang="fr-FR" altLang="en-US" sz="1200" smtClean="0">
                <a:solidFill>
                  <a:schemeClr val="tx2"/>
                </a:solidFill>
              </a:rPr>
              <a:pPr eaLnBrk="1" hangingPunct="1"/>
              <a:t>30</a:t>
            </a:fld>
            <a:endParaRPr lang="fr-FR" altLang="en-US" sz="1200" smtClean="0">
              <a:solidFill>
                <a:schemeClr val="tx2"/>
              </a:solidFill>
            </a:endParaRPr>
          </a:p>
        </p:txBody>
      </p:sp>
      <p:sp>
        <p:nvSpPr>
          <p:cNvPr id="19459" name="Rectangle 2"/>
          <p:cNvSpPr>
            <a:spLocks noGrp="1" noChangeArrowheads="1"/>
          </p:cNvSpPr>
          <p:nvPr>
            <p:ph type="title"/>
          </p:nvPr>
        </p:nvSpPr>
        <p:spPr>
          <a:xfrm>
            <a:off x="2682875" y="0"/>
            <a:ext cx="3833813" cy="519113"/>
          </a:xfrm>
        </p:spPr>
        <p:txBody>
          <a:bodyPr/>
          <a:lstStyle/>
          <a:p>
            <a:pPr eaLnBrk="1" hangingPunct="1"/>
            <a:r>
              <a:rPr lang="en-US" smtClean="0"/>
              <a:t>Le boson de Higgs</a:t>
            </a:r>
          </a:p>
        </p:txBody>
      </p:sp>
      <p:pic>
        <p:nvPicPr>
          <p:cNvPr id="19460" name="Picture 5" descr="medium_flo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730375"/>
            <a:ext cx="3525838"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sz="2800">
                <a:effectLst>
                  <a:outerShdw blurRad="38100" dist="38100" dir="2700000" algn="tl">
                    <a:srgbClr val="C0C0C0"/>
                  </a:outerShdw>
                </a:effectLst>
              </a:rPr>
              <a:t>Boson de Higgs = quanta du champ de Higgs</a:t>
            </a:r>
          </a:p>
        </p:txBody>
      </p:sp>
      <p:sp>
        <p:nvSpPr>
          <p:cNvPr id="19462"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fr-FR" sz="2000" b="1"/>
              <a:t>Le boson de Higgs joue un rôle central dans le </a:t>
            </a:r>
          </a:p>
          <a:p>
            <a:pPr algn="ctr" eaLnBrk="1" hangingPunct="1"/>
            <a:r>
              <a:rPr lang="fr-FR" sz="2000" b="1"/>
              <a:t>mécanisme qui explique la masse des particules élémentaires</a:t>
            </a:r>
          </a:p>
        </p:txBody>
      </p:sp>
    </p:spTree>
    <p:extLst>
      <p:ext uri="{BB962C8B-B14F-4D97-AF65-F5344CB8AC3E}">
        <p14:creationId xmlns:p14="http://schemas.microsoft.com/office/powerpoint/2010/main" val="3508591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0"/>
          </p:nvPr>
        </p:nvSpPr>
        <p:spPr/>
        <p:txBody>
          <a:bodyPr/>
          <a:lstStyle/>
          <a:p>
            <a:fld id="{7757507F-10B3-4AAF-B049-0C3B7B97C7F9}" type="slidenum">
              <a:rPr lang="fr-FR" altLang="en-US"/>
              <a:pPr/>
              <a:t>31</a:t>
            </a:fld>
            <a:endParaRPr lang="fr-FR" altLang="en-US"/>
          </a:p>
        </p:txBody>
      </p:sp>
      <p:sp>
        <p:nvSpPr>
          <p:cNvPr id="1042434" name="Rectangle 2"/>
          <p:cNvSpPr>
            <a:spLocks noGrp="1" noChangeArrowheads="1"/>
          </p:cNvSpPr>
          <p:nvPr>
            <p:ph type="title"/>
          </p:nvPr>
        </p:nvSpPr>
        <p:spPr>
          <a:xfrm>
            <a:off x="1895475" y="0"/>
            <a:ext cx="5389563" cy="519113"/>
          </a:xfrm>
        </p:spPr>
        <p:txBody>
          <a:bodyPr/>
          <a:lstStyle/>
          <a:p>
            <a:r>
              <a:rPr lang="fr-FR"/>
              <a:t>Le canal H</a:t>
            </a:r>
            <a:r>
              <a:rPr lang="fr-FR">
                <a:sym typeface="Symbol" pitchFamily="18" charset="2"/>
              </a:rPr>
              <a:t> : simulation</a:t>
            </a:r>
          </a:p>
        </p:txBody>
      </p:sp>
      <p:pic>
        <p:nvPicPr>
          <p:cNvPr id="1042436" name="Picture 4" descr="signalb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176338"/>
            <a:ext cx="6916737" cy="4691062"/>
          </a:xfrm>
          <a:prstGeom prst="rect">
            <a:avLst/>
          </a:prstGeom>
          <a:noFill/>
          <a:extLst>
            <a:ext uri="{909E8E84-426E-40dd-AFC4-6F175D3DCCD1}">
              <a14:hiddenFill xmlns:a14="http://schemas.microsoft.com/office/drawing/2010/main">
                <a:solidFill>
                  <a:srgbClr val="FFFFFF"/>
                </a:solidFill>
              </a14:hiddenFill>
            </a:ext>
          </a:extLst>
        </p:spPr>
      </p:pic>
      <p:sp>
        <p:nvSpPr>
          <p:cNvPr id="1042443" name="Text Box 11"/>
          <p:cNvSpPr txBox="1">
            <a:spLocks noChangeArrowheads="1"/>
          </p:cNvSpPr>
          <p:nvPr/>
        </p:nvSpPr>
        <p:spPr bwMode="auto">
          <a:xfrm>
            <a:off x="5330825" y="2292350"/>
            <a:ext cx="8937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a:t>
            </a:r>
          </a:p>
        </p:txBody>
      </p:sp>
      <p:sp>
        <p:nvSpPr>
          <p:cNvPr id="1042444" name="Line 12"/>
          <p:cNvSpPr>
            <a:spLocks noChangeShapeType="1"/>
          </p:cNvSpPr>
          <p:nvPr/>
        </p:nvSpPr>
        <p:spPr bwMode="auto">
          <a:xfrm flipH="1">
            <a:off x="4597400" y="2730500"/>
            <a:ext cx="673100" cy="660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2450" name="Text Box 18"/>
          <p:cNvSpPr txBox="1">
            <a:spLocks noChangeArrowheads="1"/>
          </p:cNvSpPr>
          <p:nvPr/>
        </p:nvSpPr>
        <p:spPr bwMode="auto">
          <a:xfrm>
            <a:off x="1578190" y="5943600"/>
            <a:ext cx="598914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400"/>
              <a:t>Bosse = </a:t>
            </a:r>
            <a:r>
              <a:rPr lang="fr-FR" sz="2400" smtClean="0"/>
              <a:t>signature du boson </a:t>
            </a:r>
            <a:r>
              <a:rPr lang="fr-FR" sz="2400"/>
              <a:t>de Higgs</a:t>
            </a:r>
          </a:p>
        </p:txBody>
      </p:sp>
    </p:spTree>
    <p:extLst>
      <p:ext uri="{BB962C8B-B14F-4D97-AF65-F5344CB8AC3E}">
        <p14:creationId xmlns:p14="http://schemas.microsoft.com/office/powerpoint/2010/main" val="176341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3BC8E82-106D-482C-BF01-23DEFAA648D8}" type="slidenum">
              <a:rPr lang="fr-FR" altLang="en-US" smtClean="0"/>
              <a:pPr>
                <a:defRPr/>
              </a:pPr>
              <a:t>32</a:t>
            </a:fld>
            <a:endParaRPr lang="fr-FR" alt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98" r="12393"/>
          <a:stretch/>
        </p:blipFill>
        <p:spPr bwMode="auto">
          <a:xfrm>
            <a:off x="-1" y="2893"/>
            <a:ext cx="9144001" cy="682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ce réservé du numéro de diapositive 3"/>
          <p:cNvSpPr txBox="1">
            <a:spLocks/>
          </p:cNvSpPr>
          <p:nvPr/>
        </p:nvSpPr>
        <p:spPr bwMode="auto">
          <a:xfrm>
            <a:off x="8275316" y="6550852"/>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sz="1200" b="1" kern="1200">
                <a:solidFill>
                  <a:schemeClr val="tx2"/>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a:lstStyle>
          <a:p>
            <a:fld id="{0FA4E016-1DCD-41FD-BCC7-11B496DBA058}" type="slidenum">
              <a:rPr lang="fr-FR" altLang="en-US" smtClean="0"/>
              <a:pPr/>
              <a:t>32</a:t>
            </a:fld>
            <a:endParaRPr lang="fr-FR" altLang="en-US"/>
          </a:p>
        </p:txBody>
      </p:sp>
    </p:spTree>
    <p:extLst>
      <p:ext uri="{BB962C8B-B14F-4D97-AF65-F5344CB8AC3E}">
        <p14:creationId xmlns:p14="http://schemas.microsoft.com/office/powerpoint/2010/main" val="14168607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41" r="12658"/>
          <a:stretch/>
        </p:blipFill>
        <p:spPr bwMode="auto">
          <a:xfrm>
            <a:off x="1407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numéro de diapositive 3"/>
          <p:cNvSpPr>
            <a:spLocks noGrp="1"/>
          </p:cNvSpPr>
          <p:nvPr>
            <p:ph type="sldNum" sz="quarter" idx="10"/>
          </p:nvPr>
        </p:nvSpPr>
        <p:spPr>
          <a:xfrm>
            <a:off x="8305800" y="6553200"/>
            <a:ext cx="838200" cy="304800"/>
          </a:xfrm>
        </p:spPr>
        <p:txBody>
          <a:bodyPr/>
          <a:lstStyle/>
          <a:p>
            <a:fld id="{0FA4E016-1DCD-41FD-BCC7-11B496DBA058}" type="slidenum">
              <a:rPr lang="fr-FR" altLang="en-US"/>
              <a:pPr/>
              <a:t>33</a:t>
            </a:fld>
            <a:endParaRPr lang="fr-FR" altLang="en-US"/>
          </a:p>
        </p:txBody>
      </p:sp>
    </p:spTree>
    <p:extLst>
      <p:ext uri="{BB962C8B-B14F-4D97-AF65-F5344CB8AC3E}">
        <p14:creationId xmlns:p14="http://schemas.microsoft.com/office/powerpoint/2010/main" val="8782553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18" y="0"/>
            <a:ext cx="9321783" cy="523220"/>
          </a:xfrm>
        </p:spPr>
        <p:txBody>
          <a:bodyPr/>
          <a:lstStyle/>
          <a:p>
            <a:r>
              <a:rPr lang="en-US" dirty="0" err="1" smtClean="0"/>
              <a:t>Découverte</a:t>
            </a:r>
            <a:r>
              <a:rPr lang="en-US" dirty="0" smtClean="0"/>
              <a:t> </a:t>
            </a:r>
            <a:r>
              <a:rPr lang="en-US" dirty="0" err="1" smtClean="0"/>
              <a:t>d’une</a:t>
            </a:r>
            <a:r>
              <a:rPr lang="en-US" dirty="0" smtClean="0"/>
              <a:t> nouvelle </a:t>
            </a:r>
            <a:r>
              <a:rPr lang="en-US" dirty="0" err="1" smtClean="0"/>
              <a:t>particule</a:t>
            </a:r>
            <a:r>
              <a:rPr lang="en-US" dirty="0" smtClean="0"/>
              <a:t> au CERN</a:t>
            </a:r>
            <a:endParaRPr lang="en-US" dirty="0"/>
          </a:p>
        </p:txBody>
      </p:sp>
      <p:pic>
        <p:nvPicPr>
          <p:cNvPr id="100354" name="Picture 2" descr="https://twiki.cern.ch/twiki/pub/AtlasPublic/HiggsPublicResults//Hgg-FixedScale-Short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6097" y="544312"/>
            <a:ext cx="6505012" cy="63136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3"/>
          <p:cNvSpPr>
            <a:spLocks noGrp="1"/>
          </p:cNvSpPr>
          <p:nvPr>
            <p:ph type="sldNum" sz="quarter" idx="10"/>
          </p:nvPr>
        </p:nvSpPr>
        <p:spPr>
          <a:xfrm>
            <a:off x="8305800" y="6553200"/>
            <a:ext cx="838200" cy="304800"/>
          </a:xfrm>
        </p:spPr>
        <p:txBody>
          <a:bodyPr/>
          <a:lstStyle/>
          <a:p>
            <a:fld id="{0FA4E016-1DCD-41FD-BCC7-11B496DBA058}" type="slidenum">
              <a:rPr lang="fr-FR" altLang="en-US"/>
              <a:pPr/>
              <a:t>34</a:t>
            </a:fld>
            <a:endParaRPr lang="fr-FR" altLang="en-US"/>
          </a:p>
        </p:txBody>
      </p:sp>
    </p:spTree>
    <p:extLst>
      <p:ext uri="{BB962C8B-B14F-4D97-AF65-F5344CB8AC3E}">
        <p14:creationId xmlns:p14="http://schemas.microsoft.com/office/powerpoint/2010/main" val="960209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0" y="0"/>
            <a:ext cx="9144000" cy="6858000"/>
          </a:xfrm>
          <a:prstGeom prst="rect">
            <a:avLst/>
          </a:prstGeom>
          <a:solidFill>
            <a:schemeClr val="tx1"/>
          </a:solidFill>
          <a:ln w="28575" algn="ctr">
            <a:solidFill>
              <a:schemeClr val="tx2"/>
            </a:solidFill>
            <a:round/>
            <a:headEnd/>
            <a:tailEnd/>
          </a:ln>
        </p:spPr>
        <p:txBody>
          <a:bodyPr lIns="90000" tIns="46800" rIns="90000" bIns="46800">
            <a:spAutoFit/>
          </a:bodyPr>
          <a:lstStyle/>
          <a:p>
            <a:endParaRPr lang="fr-FR"/>
          </a:p>
        </p:txBody>
      </p:sp>
      <p:pic>
        <p:nvPicPr>
          <p:cNvPr id="25603" name="Picture 6" descr="http://p.twimg.com/Aw-9YxqCQAArFr_.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013" y="-288925"/>
            <a:ext cx="3889375"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descr="C:\Users\François\Desktop\LHC_collisions\Higgs\Conférence_Higgs\Higgs_SciencesetAven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5505">
            <a:off x="52388" y="61913"/>
            <a:ext cx="3021012"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513" y="4335463"/>
            <a:ext cx="4108450" cy="2300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6" name="Picture 10" descr="http://sciences.blogs.liberation.fr/.a/6a00e5500b4a648833017d3ef4335c970c-300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3824288"/>
            <a:ext cx="221932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2" descr="http://www.larecherche.fr/sites/larecherche.fr/files/imagecache/parution_image_portrait_block/couv/Mensuel/4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237">
            <a:off x="2459038" y="4510088"/>
            <a:ext cx="25320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4" descr="C:\Users\François\Desktop\LHC_collisions\Higgs\Conférence_Higgs\Higgs_Scien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91408">
            <a:off x="2833688" y="876300"/>
            <a:ext cx="267335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ZoneTexte 2"/>
          <p:cNvSpPr txBox="1">
            <a:spLocks noChangeArrowheads="1"/>
          </p:cNvSpPr>
          <p:nvPr/>
        </p:nvSpPr>
        <p:spPr bwMode="auto">
          <a:xfrm>
            <a:off x="2963863" y="0"/>
            <a:ext cx="371475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3600" b="1">
                <a:solidFill>
                  <a:schemeClr val="bg1"/>
                </a:solidFill>
              </a:rPr>
              <a:t>4 Juillet 2012</a:t>
            </a:r>
          </a:p>
        </p:txBody>
      </p:sp>
      <p:sp>
        <p:nvSpPr>
          <p:cNvPr id="2" name="Espace réservé du numéro de diapositive 1"/>
          <p:cNvSpPr>
            <a:spLocks noGrp="1"/>
          </p:cNvSpPr>
          <p:nvPr>
            <p:ph type="sldNum" sz="quarter" idx="10"/>
          </p:nvPr>
        </p:nvSpPr>
        <p:spPr/>
        <p:txBody>
          <a:bodyPr/>
          <a:lstStyle/>
          <a:p>
            <a:pPr>
              <a:defRPr/>
            </a:pPr>
            <a:fld id="{0DD9F85B-E66B-4890-B131-3F9264D42B7F}" type="slidenum">
              <a:rPr lang="fr-FR" altLang="en-US" smtClean="0"/>
              <a:pPr>
                <a:defRPr/>
              </a:pPr>
              <a:t>35</a:t>
            </a:fld>
            <a:endParaRPr lang="fr-FR" altLang="en-US"/>
          </a:p>
        </p:txBody>
      </p:sp>
    </p:spTree>
    <p:extLst>
      <p:ext uri="{BB962C8B-B14F-4D97-AF65-F5344CB8AC3E}">
        <p14:creationId xmlns:p14="http://schemas.microsoft.com/office/powerpoint/2010/main" val="22225422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36</a:t>
            </a:fld>
            <a:endParaRPr lang="fr-FR" alt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87883" cy="69509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oneTexte 4"/>
          <p:cNvSpPr txBox="1"/>
          <p:nvPr/>
        </p:nvSpPr>
        <p:spPr>
          <a:xfrm>
            <a:off x="7136781" y="468352"/>
            <a:ext cx="1212191" cy="307777"/>
          </a:xfrm>
          <a:prstGeom prst="rect">
            <a:avLst/>
          </a:prstGeom>
          <a:solidFill>
            <a:schemeClr val="accent3"/>
          </a:solidFill>
        </p:spPr>
        <p:txBody>
          <a:bodyPr wrap="none" rtlCol="0">
            <a:spAutoFit/>
          </a:bodyPr>
          <a:lstStyle/>
          <a:p>
            <a:r>
              <a:rPr lang="en-US" dirty="0" err="1" smtClean="0"/>
              <a:t>Découverte</a:t>
            </a:r>
            <a:endParaRPr lang="en-US" dirty="0"/>
          </a:p>
        </p:txBody>
      </p:sp>
      <p:sp>
        <p:nvSpPr>
          <p:cNvPr id="6" name="ZoneTexte 5"/>
          <p:cNvSpPr txBox="1"/>
          <p:nvPr/>
        </p:nvSpPr>
        <p:spPr>
          <a:xfrm>
            <a:off x="7144215" y="185854"/>
            <a:ext cx="1665248" cy="307777"/>
          </a:xfrm>
          <a:prstGeom prst="rect">
            <a:avLst/>
          </a:prstGeom>
          <a:solidFill>
            <a:schemeClr val="accent3"/>
          </a:solidFill>
        </p:spPr>
        <p:txBody>
          <a:bodyPr wrap="square" rtlCol="0">
            <a:spAutoFit/>
          </a:bodyPr>
          <a:lstStyle/>
          <a:p>
            <a:r>
              <a:rPr lang="en-US" dirty="0" err="1" smtClean="0"/>
              <a:t>Théorisé</a:t>
            </a:r>
            <a:endParaRPr lang="en-US" dirty="0"/>
          </a:p>
        </p:txBody>
      </p:sp>
      <p:sp>
        <p:nvSpPr>
          <p:cNvPr id="7" name="Rectangle 6"/>
          <p:cNvSpPr/>
          <p:nvPr/>
        </p:nvSpPr>
        <p:spPr bwMode="auto">
          <a:xfrm>
            <a:off x="234176" y="122663"/>
            <a:ext cx="4315522" cy="691376"/>
          </a:xfrm>
          <a:prstGeom prst="rect">
            <a:avLst/>
          </a:prstGeom>
          <a:solidFill>
            <a:schemeClr val="bg1"/>
          </a:solidFill>
          <a:ln w="2857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5061842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37</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77191413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38</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3"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Tree>
    <p:extLst>
      <p:ext uri="{BB962C8B-B14F-4D97-AF65-F5344CB8AC3E}">
        <p14:creationId xmlns:p14="http://schemas.microsoft.com/office/powerpoint/2010/main" val="27223508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3BC8E82-106D-482C-BF01-23DEFAA648D8}" type="slidenum">
              <a:rPr lang="fr-FR" altLang="en-US" smtClean="0"/>
              <a:pPr>
                <a:defRPr/>
              </a:pPr>
              <a:t>39</a:t>
            </a:fld>
            <a:endParaRPr lang="fr-FR" altLang="en-US"/>
          </a:p>
        </p:txBody>
      </p:sp>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813" y="1619250"/>
            <a:ext cx="3762375"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382372"/>
      </p:ext>
    </p:extLst>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C0CE140-3F36-4CB6-B4EF-D0A8CC62A65B}" type="slidenum">
              <a:rPr lang="fr-FR" altLang="en-US" sz="1200" smtClean="0">
                <a:solidFill>
                  <a:schemeClr val="tx2"/>
                </a:solidFill>
              </a:rPr>
              <a:pPr eaLnBrk="1" hangingPunct="1">
                <a:spcBef>
                  <a:spcPct val="0"/>
                </a:spcBef>
                <a:buClrTx/>
                <a:buSzTx/>
                <a:buFontTx/>
                <a:buNone/>
              </a:pPr>
              <a:t>4</a:t>
            </a:fld>
            <a:endParaRPr lang="fr-FR" altLang="en-US" sz="1200" smtClean="0">
              <a:solidFill>
                <a:schemeClr val="tx2"/>
              </a:solidFill>
            </a:endParaRPr>
          </a:p>
        </p:txBody>
      </p:sp>
      <p:sp>
        <p:nvSpPr>
          <p:cNvPr id="8195" name="Rectangle 2"/>
          <p:cNvSpPr>
            <a:spLocks noGrp="1" noChangeArrowheads="1"/>
          </p:cNvSpPr>
          <p:nvPr>
            <p:ph type="title"/>
          </p:nvPr>
        </p:nvSpPr>
        <p:spPr>
          <a:xfrm>
            <a:off x="2441575" y="0"/>
            <a:ext cx="4294188" cy="519113"/>
          </a:xfrm>
        </p:spPr>
        <p:txBody>
          <a:bodyPr/>
          <a:lstStyle/>
          <a:p>
            <a:pPr eaLnBrk="1" hangingPunct="1"/>
            <a:r>
              <a:rPr lang="fr-BE" altLang="fr-FR" smtClean="0"/>
              <a:t>Structure de l’atome</a:t>
            </a:r>
            <a:endParaRPr lang="en-GB" altLang="fr-FR" smtClean="0"/>
          </a:p>
        </p:txBody>
      </p:sp>
      <p:grpSp>
        <p:nvGrpSpPr>
          <p:cNvPr id="8196" name="Group 3"/>
          <p:cNvGrpSpPr>
            <a:grpSpLocks/>
          </p:cNvGrpSpPr>
          <p:nvPr/>
        </p:nvGrpSpPr>
        <p:grpSpPr bwMode="auto">
          <a:xfrm>
            <a:off x="3810000" y="1316038"/>
            <a:ext cx="4648200" cy="3376612"/>
            <a:chOff x="2400" y="829"/>
            <a:chExt cx="2928" cy="2127"/>
          </a:xfrm>
        </p:grpSpPr>
        <p:grpSp>
          <p:nvGrpSpPr>
            <p:cNvPr id="8217" name="Group 4"/>
            <p:cNvGrpSpPr>
              <a:grpSpLocks/>
            </p:cNvGrpSpPr>
            <p:nvPr/>
          </p:nvGrpSpPr>
          <p:grpSpPr bwMode="auto">
            <a:xfrm>
              <a:off x="2640" y="829"/>
              <a:ext cx="2688" cy="432"/>
              <a:chOff x="2640" y="829"/>
              <a:chExt cx="2688" cy="432"/>
            </a:xfrm>
          </p:grpSpPr>
          <p:sp>
            <p:nvSpPr>
              <p:cNvPr id="8221" name="Line 5"/>
              <p:cNvSpPr>
                <a:spLocks noChangeShapeType="1"/>
              </p:cNvSpPr>
              <p:nvPr/>
            </p:nvSpPr>
            <p:spPr bwMode="auto">
              <a:xfrm flipV="1">
                <a:off x="2640" y="1021"/>
                <a:ext cx="144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2" name="Text Box 6"/>
              <p:cNvSpPr txBox="1">
                <a:spLocks noChangeArrowheads="1"/>
              </p:cNvSpPr>
              <p:nvPr/>
            </p:nvSpPr>
            <p:spPr bwMode="auto">
              <a:xfrm>
                <a:off x="4080" y="829"/>
                <a:ext cx="124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Électron</a:t>
                </a:r>
                <a:endParaRPr lang="en-GB" altLang="fr-FR" sz="2400"/>
              </a:p>
            </p:txBody>
          </p:sp>
        </p:grpSp>
        <p:grpSp>
          <p:nvGrpSpPr>
            <p:cNvPr id="8218" name="Group 7"/>
            <p:cNvGrpSpPr>
              <a:grpSpLocks/>
            </p:cNvGrpSpPr>
            <p:nvPr/>
          </p:nvGrpSpPr>
          <p:grpSpPr bwMode="auto">
            <a:xfrm>
              <a:off x="2400" y="2173"/>
              <a:ext cx="2349" cy="783"/>
              <a:chOff x="2400" y="2544"/>
              <a:chExt cx="2349" cy="783"/>
            </a:xfrm>
          </p:grpSpPr>
          <p:sp>
            <p:nvSpPr>
              <p:cNvPr id="8219" name="Line 8"/>
              <p:cNvSpPr>
                <a:spLocks noChangeShapeType="1"/>
              </p:cNvSpPr>
              <p:nvPr/>
            </p:nvSpPr>
            <p:spPr bwMode="auto">
              <a:xfrm>
                <a:off x="2400" y="2544"/>
                <a:ext cx="1440" cy="624"/>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Text Box 9"/>
              <p:cNvSpPr txBox="1">
                <a:spLocks noChangeArrowheads="1"/>
              </p:cNvSpPr>
              <p:nvPr/>
            </p:nvSpPr>
            <p:spPr bwMode="auto">
              <a:xfrm>
                <a:off x="3919" y="3000"/>
                <a:ext cx="83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Noyau</a:t>
                </a:r>
                <a:endParaRPr lang="en-GB" altLang="fr-FR" sz="2800"/>
              </a:p>
            </p:txBody>
          </p:sp>
        </p:grpSp>
      </p:grpSp>
      <p:grpSp>
        <p:nvGrpSpPr>
          <p:cNvPr id="8197" name="Group 10"/>
          <p:cNvGrpSpPr>
            <a:grpSpLocks/>
          </p:cNvGrpSpPr>
          <p:nvPr/>
        </p:nvGrpSpPr>
        <p:grpSpPr bwMode="auto">
          <a:xfrm>
            <a:off x="3041650" y="1620838"/>
            <a:ext cx="1046163" cy="3581400"/>
            <a:chOff x="1916" y="1392"/>
            <a:chExt cx="659" cy="2256"/>
          </a:xfrm>
        </p:grpSpPr>
        <p:sp>
          <p:nvSpPr>
            <p:cNvPr id="8215" name="Oval 11"/>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16" name="Oval 12"/>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8198" name="Oval 13"/>
          <p:cNvSpPr>
            <a:spLocks noChangeArrowheads="1"/>
          </p:cNvSpPr>
          <p:nvPr/>
        </p:nvSpPr>
        <p:spPr bwMode="auto">
          <a:xfrm rot="-1329760">
            <a:off x="1600200" y="2979738"/>
            <a:ext cx="3797300" cy="863600"/>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8199" name="Oval 14"/>
          <p:cNvSpPr>
            <a:spLocks noChangeArrowheads="1"/>
          </p:cNvSpPr>
          <p:nvPr/>
        </p:nvSpPr>
        <p:spPr bwMode="auto">
          <a:xfrm>
            <a:off x="3433763" y="3225800"/>
            <a:ext cx="260350" cy="247650"/>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0" name="Oval 15"/>
          <p:cNvSpPr>
            <a:spLocks noChangeArrowheads="1"/>
          </p:cNvSpPr>
          <p:nvPr/>
        </p:nvSpPr>
        <p:spPr bwMode="auto">
          <a:xfrm rot="306568">
            <a:off x="1730375" y="2362200"/>
            <a:ext cx="3667125" cy="2098675"/>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1" name="Oval 16"/>
          <p:cNvSpPr>
            <a:spLocks noChangeArrowheads="1"/>
          </p:cNvSpPr>
          <p:nvPr/>
        </p:nvSpPr>
        <p:spPr bwMode="auto">
          <a:xfrm>
            <a:off x="3956050" y="1990725"/>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2" name="Oval 17"/>
          <p:cNvSpPr>
            <a:spLocks noChangeArrowheads="1"/>
          </p:cNvSpPr>
          <p:nvPr/>
        </p:nvSpPr>
        <p:spPr bwMode="auto">
          <a:xfrm>
            <a:off x="4481513" y="3349625"/>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3" name="Oval 18"/>
          <p:cNvSpPr>
            <a:spLocks noChangeArrowheads="1"/>
          </p:cNvSpPr>
          <p:nvPr/>
        </p:nvSpPr>
        <p:spPr bwMode="auto">
          <a:xfrm>
            <a:off x="2124075" y="2608263"/>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4" name="Oval 19"/>
          <p:cNvSpPr>
            <a:spLocks noChangeArrowheads="1"/>
          </p:cNvSpPr>
          <p:nvPr/>
        </p:nvSpPr>
        <p:spPr bwMode="auto">
          <a:xfrm>
            <a:off x="4038600" y="4973638"/>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8205" name="Group 20"/>
          <p:cNvGrpSpPr>
            <a:grpSpLocks/>
          </p:cNvGrpSpPr>
          <p:nvPr/>
        </p:nvGrpSpPr>
        <p:grpSpPr bwMode="auto">
          <a:xfrm>
            <a:off x="3581400" y="2154238"/>
            <a:ext cx="5548313" cy="1343025"/>
            <a:chOff x="2256" y="1357"/>
            <a:chExt cx="3495" cy="846"/>
          </a:xfrm>
        </p:grpSpPr>
        <p:grpSp>
          <p:nvGrpSpPr>
            <p:cNvPr id="8211" name="Group 21"/>
            <p:cNvGrpSpPr>
              <a:grpSpLocks/>
            </p:cNvGrpSpPr>
            <p:nvPr/>
          </p:nvGrpSpPr>
          <p:grpSpPr bwMode="auto">
            <a:xfrm>
              <a:off x="2412" y="1607"/>
              <a:ext cx="3339" cy="596"/>
              <a:chOff x="2496" y="1978"/>
              <a:chExt cx="3339" cy="596"/>
            </a:xfrm>
          </p:grpSpPr>
          <p:sp>
            <p:nvSpPr>
              <p:cNvPr id="8213" name="Line 22"/>
              <p:cNvSpPr>
                <a:spLocks noChangeShapeType="1"/>
              </p:cNvSpPr>
              <p:nvPr/>
            </p:nvSpPr>
            <p:spPr bwMode="auto">
              <a:xfrm>
                <a:off x="2496" y="2064"/>
                <a:ext cx="1296" cy="9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4" name="Text Box 23"/>
              <p:cNvSpPr txBox="1">
                <a:spLocks noChangeArrowheads="1"/>
              </p:cNvSpPr>
              <p:nvPr/>
            </p:nvSpPr>
            <p:spPr bwMode="auto">
              <a:xfrm>
                <a:off x="3614" y="1978"/>
                <a:ext cx="2221"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solidFill>
                      <a:srgbClr val="009900"/>
                    </a:solidFill>
                  </a:rPr>
                  <a:t>Interaction </a:t>
                </a:r>
              </a:p>
              <a:p>
                <a:pPr algn="ctr" eaLnBrk="1" hangingPunct="1">
                  <a:spcBef>
                    <a:spcPct val="0"/>
                  </a:spcBef>
                  <a:buClrTx/>
                  <a:buSzTx/>
                  <a:buFontTx/>
                  <a:buNone/>
                </a:pPr>
                <a:r>
                  <a:rPr lang="fr-BE" altLang="fr-FR" sz="2800">
                    <a:solidFill>
                      <a:srgbClr val="009900"/>
                    </a:solidFill>
                  </a:rPr>
                  <a:t>Électromagnétique</a:t>
                </a:r>
                <a:endParaRPr lang="en-GB" altLang="fr-FR" sz="2800">
                  <a:solidFill>
                    <a:srgbClr val="009900"/>
                  </a:solidFill>
                </a:endParaRPr>
              </a:p>
            </p:txBody>
          </p:sp>
        </p:grpSp>
        <p:sp>
          <p:nvSpPr>
            <p:cNvPr id="8212" name="Line 24"/>
            <p:cNvSpPr>
              <a:spLocks noChangeShapeType="1"/>
            </p:cNvSpPr>
            <p:nvPr/>
          </p:nvSpPr>
          <p:spPr bwMode="auto">
            <a:xfrm flipV="1">
              <a:off x="2256" y="1357"/>
              <a:ext cx="240" cy="624"/>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06" name="Text Box 25"/>
          <p:cNvSpPr txBox="1">
            <a:spLocks noChangeArrowheads="1"/>
          </p:cNvSpPr>
          <p:nvPr/>
        </p:nvSpPr>
        <p:spPr bwMode="auto">
          <a:xfrm>
            <a:off x="1712844" y="5638800"/>
            <a:ext cx="3809056" cy="645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Times New Roman" pitchFamily="18" charset="0"/>
              </a:rPr>
              <a:t>-10</a:t>
            </a:r>
            <a:r>
              <a:rPr lang="en-GB" altLang="fr-FR" sz="2400">
                <a:latin typeface="Times New Roman" pitchFamily="18" charset="0"/>
              </a:rPr>
              <a:t> </a:t>
            </a:r>
            <a:r>
              <a:rPr lang="en-GB" altLang="fr-FR" sz="2800" smtClean="0">
                <a:latin typeface="Times New Roman" pitchFamily="18" charset="0"/>
              </a:rPr>
              <a:t>m=0.0000000001 m</a:t>
            </a:r>
            <a:endParaRPr lang="en-GB" altLang="fr-FR" sz="2400">
              <a:latin typeface="Times New Roman" pitchFamily="18" charset="0"/>
            </a:endParaRPr>
          </a:p>
        </p:txBody>
      </p:sp>
      <p:sp>
        <p:nvSpPr>
          <p:cNvPr id="8207" name="Line 26"/>
          <p:cNvSpPr>
            <a:spLocks noChangeShapeType="1"/>
          </p:cNvSpPr>
          <p:nvPr/>
        </p:nvSpPr>
        <p:spPr bwMode="auto">
          <a:xfrm flipH="1">
            <a:off x="1524000" y="5486400"/>
            <a:ext cx="4114800" cy="4763"/>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208" name="Text Box 27"/>
          <p:cNvSpPr txBox="1">
            <a:spLocks noChangeArrowheads="1"/>
          </p:cNvSpPr>
          <p:nvPr/>
        </p:nvSpPr>
        <p:spPr bwMode="auto">
          <a:xfrm>
            <a:off x="6731000" y="1828800"/>
            <a:ext cx="153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a:t>taille&lt;</a:t>
            </a:r>
            <a:r>
              <a:rPr lang="en-GB" altLang="fr-FR" sz="1600"/>
              <a:t>10</a:t>
            </a:r>
            <a:r>
              <a:rPr lang="en-GB" altLang="fr-FR" sz="1600" baseline="30000"/>
              <a:t>-18</a:t>
            </a:r>
            <a:r>
              <a:rPr lang="en-GB" altLang="fr-FR" sz="1600"/>
              <a:t>m</a:t>
            </a:r>
            <a:endParaRPr lang="en-US" altLang="fr-FR" sz="1600"/>
          </a:p>
        </p:txBody>
      </p:sp>
      <p:sp>
        <p:nvSpPr>
          <p:cNvPr id="8209" name="Text Box 28"/>
          <p:cNvSpPr txBox="1">
            <a:spLocks noChangeArrowheads="1"/>
          </p:cNvSpPr>
          <p:nvPr/>
        </p:nvSpPr>
        <p:spPr bwMode="auto">
          <a:xfrm>
            <a:off x="5891213" y="4705350"/>
            <a:ext cx="203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positivement</a:t>
            </a:r>
          </a:p>
        </p:txBody>
      </p:sp>
      <p:sp>
        <p:nvSpPr>
          <p:cNvPr id="8210" name="Text Box 29"/>
          <p:cNvSpPr txBox="1">
            <a:spLocks noChangeArrowheads="1"/>
          </p:cNvSpPr>
          <p:nvPr/>
        </p:nvSpPr>
        <p:spPr bwMode="auto">
          <a:xfrm>
            <a:off x="6488113" y="2114550"/>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négativement</a:t>
            </a:r>
          </a:p>
        </p:txBody>
      </p:sp>
      <p:sp>
        <p:nvSpPr>
          <p:cNvPr id="31" name="Rectangle 30"/>
          <p:cNvSpPr/>
          <p:nvPr/>
        </p:nvSpPr>
        <p:spPr>
          <a:xfrm>
            <a:off x="5885485" y="5118100"/>
            <a:ext cx="3063266" cy="1077218"/>
          </a:xfrm>
          <a:prstGeom prst="rect">
            <a:avLst/>
          </a:prstGeom>
        </p:spPr>
        <p:txBody>
          <a:bodyPr wrap="square">
            <a:spAutoFit/>
          </a:bodyPr>
          <a:lstStyle/>
          <a:p>
            <a:r>
              <a:rPr lang="en-US" sz="1600" dirty="0">
                <a:latin typeface="+mj-lt"/>
                <a:cs typeface="Times New Roman" panose="02020603050405020304" pitchFamily="18" charset="0"/>
              </a:rPr>
              <a:t>10000 </a:t>
            </a:r>
            <a:r>
              <a:rPr lang="en-US" sz="1600" dirty="0" err="1">
                <a:latin typeface="+mj-lt"/>
                <a:cs typeface="Times New Roman" panose="02020603050405020304" pitchFamily="18" charset="0"/>
              </a:rPr>
              <a:t>fois</a:t>
            </a:r>
            <a:r>
              <a:rPr lang="en-US" sz="1600" dirty="0">
                <a:latin typeface="+mj-lt"/>
                <a:cs typeface="Times New Roman" panose="02020603050405020304" pitchFamily="18" charset="0"/>
              </a:rPr>
              <a:t> plus petit </a:t>
            </a:r>
            <a:r>
              <a:rPr lang="en-US" sz="1600" dirty="0" err="1">
                <a:latin typeface="+mj-lt"/>
                <a:cs typeface="Times New Roman" panose="02020603050405020304" pitchFamily="18" charset="0"/>
              </a:rPr>
              <a:t>que</a:t>
            </a:r>
            <a:r>
              <a:rPr lang="en-US" sz="1600" dirty="0">
                <a:latin typeface="+mj-lt"/>
                <a:cs typeface="Times New Roman" panose="02020603050405020304" pitchFamily="18" charset="0"/>
              </a:rPr>
              <a:t>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a:t>
            </a:r>
            <a:r>
              <a:rPr lang="en-US" sz="1600" dirty="0" err="1" smtClean="0">
                <a:latin typeface="+mj-lt"/>
                <a:cs typeface="Times New Roman" panose="02020603050405020304" pitchFamily="18" charset="0"/>
              </a:rPr>
              <a:t>mais</a:t>
            </a:r>
            <a:r>
              <a:rPr lang="en-US" sz="1600" dirty="0" smtClean="0">
                <a:latin typeface="+mj-lt"/>
                <a:cs typeface="Times New Roman" panose="02020603050405020304" pitchFamily="18" charset="0"/>
              </a:rPr>
              <a:t> &gt;</a:t>
            </a:r>
            <a:r>
              <a:rPr lang="en-US" sz="1600" dirty="0">
                <a:latin typeface="+mj-lt"/>
                <a:cs typeface="Times New Roman" panose="02020603050405020304" pitchFamily="18" charset="0"/>
              </a:rPr>
              <a:t>99.9% de la masse de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 </a:t>
            </a:r>
          </a:p>
          <a:p>
            <a:pPr eaLnBrk="1" hangingPunct="1"/>
            <a:endParaRPr lang="fr-FR" altLang="fr-FR" sz="1600" dirty="0">
              <a:latin typeface="+mj-lt"/>
            </a:endParaRPr>
          </a:p>
        </p:txBody>
      </p:sp>
    </p:spTree>
    <p:extLst>
      <p:ext uri="{BB962C8B-B14F-4D97-AF65-F5344CB8AC3E}">
        <p14:creationId xmlns:p14="http://schemas.microsoft.com/office/powerpoint/2010/main" val="999497829"/>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05"/>
                                        </p:tgtEl>
                                        <p:attrNameLst>
                                          <p:attrName>style.visibility</p:attrName>
                                        </p:attrNameLst>
                                      </p:cBhvr>
                                      <p:to>
                                        <p:strVal val="visible"/>
                                      </p:to>
                                    </p:set>
                                    <p:anim calcmode="lin" valueType="num">
                                      <p:cBhvr>
                                        <p:cTn id="7" dur="500" fill="hold"/>
                                        <p:tgtEl>
                                          <p:spTgt spid="8205"/>
                                        </p:tgtEl>
                                        <p:attrNameLst>
                                          <p:attrName>ppt_w</p:attrName>
                                        </p:attrNameLst>
                                      </p:cBhvr>
                                      <p:tavLst>
                                        <p:tav tm="0">
                                          <p:val>
                                            <p:fltVal val="0"/>
                                          </p:val>
                                        </p:tav>
                                        <p:tav tm="100000">
                                          <p:val>
                                            <p:strVal val="#ppt_w"/>
                                          </p:val>
                                        </p:tav>
                                      </p:tavLst>
                                    </p:anim>
                                    <p:anim calcmode="lin" valueType="num">
                                      <p:cBhvr>
                                        <p:cTn id="8" dur="500" fill="hold"/>
                                        <p:tgtEl>
                                          <p:spTgt spid="8205"/>
                                        </p:tgtEl>
                                        <p:attrNameLst>
                                          <p:attrName>ppt_h</p:attrName>
                                        </p:attrNameLst>
                                      </p:cBhvr>
                                      <p:tavLst>
                                        <p:tav tm="0">
                                          <p:val>
                                            <p:fltVal val="0"/>
                                          </p:val>
                                        </p:tav>
                                        <p:tav tm="100000">
                                          <p:val>
                                            <p:strVal val="#ppt_h"/>
                                          </p:val>
                                        </p:tav>
                                      </p:tavLst>
                                    </p:anim>
                                    <p:animEffect transition="in" filter="fade">
                                      <p:cBhvr>
                                        <p:cTn id="9" dur="5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40</a:t>
            </a:fld>
            <a:endParaRPr lang="fr-FR" altLang="en-US"/>
          </a:p>
        </p:txBody>
      </p:sp>
      <p:pic>
        <p:nvPicPr>
          <p:cNvPr id="4" name="Picture 2" descr="http://www.symmetrymagazine.org/sites/default/files/images/standard/sm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335" y="26406"/>
            <a:ext cx="7135411" cy="6831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446661"/>
      </p:ext>
    </p:extLst>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7" descr="pot_asy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314" y="4601817"/>
            <a:ext cx="2485526" cy="19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CDF0B6F-9B96-42B1-BBEC-9E0E3620BA8C}" type="slidenum">
              <a:rPr lang="fr-FR" altLang="en-US" sz="1200" smtClean="0">
                <a:solidFill>
                  <a:schemeClr val="tx2"/>
                </a:solidFill>
              </a:rPr>
              <a:pPr eaLnBrk="1" hangingPunct="1">
                <a:spcBef>
                  <a:spcPct val="0"/>
                </a:spcBef>
                <a:buClrTx/>
                <a:buSzTx/>
                <a:buFontTx/>
                <a:buNone/>
              </a:pPr>
              <a:t>41</a:t>
            </a:fld>
            <a:endParaRPr lang="fr-FR" altLang="en-US" sz="1200" smtClean="0">
              <a:solidFill>
                <a:schemeClr val="tx2"/>
              </a:solidFill>
            </a:endParaRPr>
          </a:p>
        </p:txBody>
      </p:sp>
      <p:sp>
        <p:nvSpPr>
          <p:cNvPr id="19459" name="Rectangle 2"/>
          <p:cNvSpPr>
            <a:spLocks noGrp="1" noChangeArrowheads="1"/>
          </p:cNvSpPr>
          <p:nvPr>
            <p:ph type="title"/>
          </p:nvPr>
        </p:nvSpPr>
        <p:spPr>
          <a:xfrm>
            <a:off x="665100" y="0"/>
            <a:ext cx="7859845" cy="523220"/>
          </a:xfrm>
        </p:spPr>
        <p:txBody>
          <a:bodyPr/>
          <a:lstStyle/>
          <a:p>
            <a:pPr eaLnBrk="1" hangingPunct="1"/>
            <a:r>
              <a:rPr lang="fr-FR" altLang="fr-FR" dirty="0" smtClean="0"/>
              <a:t>Le mécanisme de Brout-</a:t>
            </a:r>
            <a:r>
              <a:rPr lang="fr-FR" altLang="fr-FR" dirty="0" err="1" smtClean="0"/>
              <a:t>Englert</a:t>
            </a:r>
            <a:r>
              <a:rPr lang="fr-FR" altLang="fr-FR" dirty="0" smtClean="0"/>
              <a:t>-Higgs</a:t>
            </a:r>
            <a:endParaRPr lang="en-US" altLang="fr-FR" dirty="0" smtClean="0"/>
          </a:p>
        </p:txBody>
      </p:sp>
      <p:sp>
        <p:nvSpPr>
          <p:cNvPr id="19460" name="Rectangle 3"/>
          <p:cNvSpPr>
            <a:spLocks noGrp="1" noChangeArrowheads="1"/>
          </p:cNvSpPr>
          <p:nvPr>
            <p:ph type="body" idx="1"/>
          </p:nvPr>
        </p:nvSpPr>
        <p:spPr>
          <a:xfrm>
            <a:off x="1905" y="518160"/>
            <a:ext cx="7038975" cy="5791200"/>
          </a:xfrm>
        </p:spPr>
        <p:txBody>
          <a:bodyPr/>
          <a:lstStyle/>
          <a:p>
            <a:pPr eaLnBrk="1" hangingPunct="1"/>
            <a:r>
              <a:rPr lang="fr-FR" altLang="fr-FR" sz="2400" b="1" dirty="0">
                <a:sym typeface="Symbol" pitchFamily="18" charset="2"/>
              </a:rPr>
              <a:t>La masse quantifie l'inertie du corps</a:t>
            </a:r>
            <a:endParaRPr lang="fr-FR" altLang="fr-FR" sz="2400" dirty="0">
              <a:sym typeface="Symbol" pitchFamily="18" charset="2"/>
            </a:endParaRPr>
          </a:p>
          <a:p>
            <a:pPr lvl="1" eaLnBrk="1" hangingPunct="1"/>
            <a:r>
              <a:rPr lang="fr-FR" altLang="fr-FR" sz="2100" b="1" dirty="0">
                <a:sym typeface="Symbol" pitchFamily="18" charset="2"/>
              </a:rPr>
              <a:t>Plus un objet est massif plus il est difficile à mettre en mouvement</a:t>
            </a:r>
          </a:p>
          <a:p>
            <a:pPr eaLnBrk="1" hangingPunct="1"/>
            <a:endParaRPr lang="fr-FR" altLang="fr-FR" sz="2400" b="1" dirty="0" smtClean="0"/>
          </a:p>
          <a:p>
            <a:pPr eaLnBrk="1" hangingPunct="1"/>
            <a:r>
              <a:rPr lang="fr-FR" altLang="fr-FR" sz="2400" b="1" dirty="0" smtClean="0"/>
              <a:t>Invariance de jauge</a:t>
            </a:r>
            <a:r>
              <a:rPr lang="fr-FR" altLang="fr-FR" sz="2400" dirty="0" smtClean="0"/>
              <a:t> </a:t>
            </a:r>
          </a:p>
          <a:p>
            <a:pPr eaLnBrk="1" hangingPunct="1">
              <a:buFont typeface="Wingdings" pitchFamily="2" charset="2"/>
              <a:buNone/>
            </a:pPr>
            <a:r>
              <a:rPr lang="fr-FR" altLang="fr-FR" sz="2100" dirty="0" smtClean="0">
                <a:sym typeface="Symbol" pitchFamily="18" charset="2"/>
              </a:rPr>
              <a:t>	  </a:t>
            </a:r>
            <a:r>
              <a:rPr lang="fr-FR" altLang="fr-FR" sz="2100" b="1" dirty="0" smtClean="0"/>
              <a:t>masse=0  </a:t>
            </a:r>
            <a:r>
              <a:rPr lang="fr-FR" altLang="fr-FR" sz="2100" b="1" dirty="0" smtClean="0">
                <a:sym typeface="Symbol" pitchFamily="18" charset="2"/>
              </a:rPr>
              <a:t> v=c</a:t>
            </a:r>
            <a:endParaRPr lang="fr-FR" altLang="fr-FR" sz="2100" dirty="0" smtClean="0"/>
          </a:p>
          <a:p>
            <a:pPr eaLnBrk="1" hangingPunct="1">
              <a:buFont typeface="Wingdings" pitchFamily="2" charset="2"/>
              <a:buNone/>
            </a:pPr>
            <a:r>
              <a:rPr lang="fr-FR" altLang="fr-FR" sz="2100" dirty="0" smtClean="0">
                <a:sym typeface="Symbol" pitchFamily="18" charset="2"/>
              </a:rPr>
              <a:t>      </a:t>
            </a:r>
            <a:r>
              <a:rPr lang="fr-FR" altLang="fr-FR" sz="2100" b="1" dirty="0" smtClean="0">
                <a:sym typeface="Symbol" pitchFamily="18" charset="2"/>
              </a:rPr>
              <a:t>contradiction avec l’expérience</a:t>
            </a:r>
            <a:endParaRPr lang="fr-FR" altLang="fr-FR" sz="2100" b="1" dirty="0" smtClean="0"/>
          </a:p>
          <a:p>
            <a:pPr marL="0" indent="0" eaLnBrk="1" hangingPunct="1">
              <a:buNone/>
            </a:pPr>
            <a:endParaRPr lang="fr-FR" altLang="fr-FR" sz="2400" b="1" dirty="0" smtClean="0">
              <a:solidFill>
                <a:srgbClr val="E71919"/>
              </a:solidFill>
            </a:endParaRPr>
          </a:p>
          <a:p>
            <a:pPr eaLnBrk="1" hangingPunct="1"/>
            <a:r>
              <a:rPr lang="fr-FR" altLang="fr-FR" sz="2400" b="1" dirty="0" smtClean="0">
                <a:solidFill>
                  <a:srgbClr val="E71919"/>
                </a:solidFill>
              </a:rPr>
              <a:t>Mécanisme de Brout-</a:t>
            </a:r>
            <a:r>
              <a:rPr lang="fr-FR" altLang="fr-FR" sz="2400" b="1" dirty="0" err="1" smtClean="0">
                <a:solidFill>
                  <a:srgbClr val="E71919"/>
                </a:solidFill>
              </a:rPr>
              <a:t>Englert</a:t>
            </a:r>
            <a:r>
              <a:rPr lang="fr-FR" altLang="fr-FR" sz="2400" b="1" dirty="0" smtClean="0">
                <a:solidFill>
                  <a:srgbClr val="E71919"/>
                </a:solidFill>
              </a:rPr>
              <a:t>-Higgs</a:t>
            </a:r>
            <a:endParaRPr lang="fr-FR" altLang="fr-FR" sz="1900" b="1" dirty="0" smtClean="0"/>
          </a:p>
          <a:p>
            <a:pPr lvl="1"/>
            <a:r>
              <a:rPr lang="fr-FR" altLang="fr-FR" sz="2100" dirty="0"/>
              <a:t>La masse n’est pas une propriété intrinsèque </a:t>
            </a:r>
            <a:r>
              <a:rPr lang="fr-FR" altLang="fr-FR" sz="2100" dirty="0" smtClean="0"/>
              <a:t>des particules</a:t>
            </a:r>
            <a:r>
              <a:rPr lang="fr-FR" altLang="fr-FR" sz="2100" dirty="0"/>
              <a:t>, mais le résultat de l’interaction de </a:t>
            </a:r>
            <a:r>
              <a:rPr lang="fr-FR" altLang="fr-FR" sz="2100" dirty="0" smtClean="0"/>
              <a:t>la particule </a:t>
            </a:r>
            <a:r>
              <a:rPr lang="fr-FR" altLang="fr-FR" sz="2100" dirty="0"/>
              <a:t>avec le champ de </a:t>
            </a:r>
            <a:r>
              <a:rPr lang="fr-FR" altLang="fr-FR" sz="2100" dirty="0" smtClean="0"/>
              <a:t>Brout-</a:t>
            </a:r>
            <a:r>
              <a:rPr lang="fr-FR" altLang="fr-FR" sz="2100" dirty="0" err="1" smtClean="0"/>
              <a:t>Englert</a:t>
            </a:r>
            <a:r>
              <a:rPr lang="fr-FR" altLang="fr-FR" sz="2100" dirty="0" smtClean="0"/>
              <a:t>-Higgs</a:t>
            </a:r>
            <a:endParaRPr lang="en-US" sz="2100" dirty="0"/>
          </a:p>
          <a:p>
            <a:pPr lvl="1" eaLnBrk="1" hangingPunct="1"/>
            <a:r>
              <a:rPr lang="fr-FR" altLang="fr-FR" sz="2100" dirty="0" smtClean="0"/>
              <a:t>Découvert en 1964 par:</a:t>
            </a:r>
          </a:p>
          <a:p>
            <a:pPr lvl="2" eaLnBrk="1" hangingPunct="1"/>
            <a:r>
              <a:rPr lang="en-US" altLang="fr-FR" sz="1400" dirty="0"/>
              <a:t>R. </a:t>
            </a:r>
            <a:r>
              <a:rPr lang="en-US" altLang="fr-FR" sz="1400" dirty="0" err="1"/>
              <a:t>Brout</a:t>
            </a:r>
            <a:r>
              <a:rPr lang="en-US" altLang="fr-FR" sz="1400" dirty="0"/>
              <a:t> and F. </a:t>
            </a:r>
            <a:r>
              <a:rPr lang="en-US" altLang="fr-FR" sz="1400" dirty="0" err="1" smtClean="0"/>
              <a:t>Englert</a:t>
            </a:r>
            <a:endParaRPr lang="fr-FR" altLang="fr-FR" sz="1400" dirty="0" smtClean="0"/>
          </a:p>
          <a:p>
            <a:pPr lvl="2" eaLnBrk="1" hangingPunct="1"/>
            <a:r>
              <a:rPr lang="fr-FR" altLang="fr-FR" sz="1400" dirty="0" err="1" smtClean="0"/>
              <a:t>P.Higgs</a:t>
            </a:r>
            <a:endParaRPr lang="fr-FR" altLang="fr-FR" sz="1400" dirty="0" smtClean="0"/>
          </a:p>
          <a:p>
            <a:pPr lvl="2" eaLnBrk="1" hangingPunct="1"/>
            <a:r>
              <a:rPr lang="en-US" altLang="fr-FR" sz="1400" dirty="0" smtClean="0"/>
              <a:t>G. </a:t>
            </a:r>
            <a:r>
              <a:rPr lang="en-US" altLang="fr-FR" sz="1400" dirty="0" err="1" smtClean="0"/>
              <a:t>Guralnik</a:t>
            </a:r>
            <a:r>
              <a:rPr lang="en-US" altLang="fr-FR" sz="1400" dirty="0" smtClean="0"/>
              <a:t>, C. R. Hagen, and T. Kibble</a:t>
            </a:r>
          </a:p>
          <a:p>
            <a:pPr lvl="2" eaLnBrk="1" hangingPunct="1"/>
            <a:endParaRPr lang="en-US" altLang="fr-FR" sz="1400" dirty="0" smtClean="0"/>
          </a:p>
          <a:p>
            <a:pPr lvl="2" eaLnBrk="1" hangingPunct="1">
              <a:buFont typeface="Wingdings" pitchFamily="2" charset="2"/>
              <a:buNone/>
            </a:pPr>
            <a:endParaRPr lang="fr-FR" altLang="fr-FR" sz="1600" dirty="0" smtClean="0"/>
          </a:p>
          <a:p>
            <a:pPr lvl="2" eaLnBrk="1" hangingPunct="1">
              <a:buFont typeface="Wingdings" pitchFamily="2" charset="2"/>
              <a:buNone/>
            </a:pPr>
            <a:endParaRPr lang="en-US" altLang="fr-FR" sz="4200" dirty="0" smtClean="0"/>
          </a:p>
        </p:txBody>
      </p:sp>
      <p:pic>
        <p:nvPicPr>
          <p:cNvPr id="19463" name="Picture 6" descr="C:\My Documents\ATLAS\StdMod2\mass_s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817" y="1236604"/>
            <a:ext cx="2443766" cy="22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84493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pic>
        <p:nvPicPr>
          <p:cNvPr id="117762" name="Picture 2" descr="http://www.chambe-aix.com/photographies/concours_photos_savoie/photos/champ-neige-val-thorens-claire-laga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0"/>
            <a:ext cx="1024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6919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3D3D5F3-E930-421A-93F3-63BEC72A5A09}" type="slidenum">
              <a:rPr lang="fr-FR" altLang="en-US" sz="1200" smtClean="0">
                <a:solidFill>
                  <a:schemeClr val="tx2"/>
                </a:solidFill>
              </a:rPr>
              <a:pPr eaLnBrk="1" hangingPunct="1">
                <a:spcBef>
                  <a:spcPct val="0"/>
                </a:spcBef>
                <a:buClrTx/>
                <a:buSzTx/>
                <a:buFontTx/>
                <a:buNone/>
              </a:pPr>
              <a:t>43</a:t>
            </a:fld>
            <a:endParaRPr lang="fr-FR" altLang="en-US" sz="1200" smtClean="0">
              <a:solidFill>
                <a:schemeClr val="tx2"/>
              </a:solidFill>
            </a:endParaRPr>
          </a:p>
        </p:txBody>
      </p:sp>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grpSp>
        <p:nvGrpSpPr>
          <p:cNvPr id="2" name="Groupe 1"/>
          <p:cNvGrpSpPr>
            <a:grpSpLocks/>
          </p:cNvGrpSpPr>
          <p:nvPr/>
        </p:nvGrpSpPr>
        <p:grpSpPr bwMode="auto">
          <a:xfrm>
            <a:off x="1143000" y="731838"/>
            <a:ext cx="7785100" cy="1643062"/>
            <a:chOff x="1143000" y="731838"/>
            <a:chExt cx="7785100" cy="1643062"/>
          </a:xfrm>
        </p:grpSpPr>
        <p:pic>
          <p:nvPicPr>
            <p:cNvPr id="20511"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512"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0514"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photon: masse nulle</a:t>
                </a:r>
              </a:p>
            </p:txBody>
          </p:sp>
        </p:grpSp>
      </p:grpSp>
      <p:sp>
        <p:nvSpPr>
          <p:cNvPr id="20485"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600" b="1"/>
              <a:t>L’action du champ de Higgs est équivalent à une sorte de viscosité du vide</a:t>
            </a:r>
          </a:p>
        </p:txBody>
      </p:sp>
      <p:grpSp>
        <p:nvGrpSpPr>
          <p:cNvPr id="3" name="Groupe 2"/>
          <p:cNvGrpSpPr>
            <a:grpSpLocks/>
          </p:cNvGrpSpPr>
          <p:nvPr/>
        </p:nvGrpSpPr>
        <p:grpSpPr bwMode="auto">
          <a:xfrm>
            <a:off x="1152525" y="2578100"/>
            <a:ext cx="7770813" cy="1644650"/>
            <a:chOff x="1152525" y="2578100"/>
            <a:chExt cx="7770813" cy="1644650"/>
          </a:xfrm>
        </p:grpSpPr>
        <p:grpSp>
          <p:nvGrpSpPr>
            <p:cNvPr id="20504" name="Group 62"/>
            <p:cNvGrpSpPr>
              <a:grpSpLocks/>
            </p:cNvGrpSpPr>
            <p:nvPr/>
          </p:nvGrpSpPr>
          <p:grpSpPr bwMode="auto">
            <a:xfrm>
              <a:off x="1152525" y="2819400"/>
              <a:ext cx="4084638" cy="725488"/>
              <a:chOff x="726" y="1776"/>
              <a:chExt cx="2573" cy="457"/>
            </a:xfrm>
          </p:grpSpPr>
          <p:grpSp>
            <p:nvGrpSpPr>
              <p:cNvPr id="20506"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507"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L’électron: petite masse</a:t>
                </a:r>
              </a:p>
            </p:txBody>
          </p:sp>
        </p:grpSp>
        <p:pic>
          <p:nvPicPr>
            <p:cNvPr id="20505" name="Picture 55" descr="balade-raquettes-hiver-reallon-7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e 3"/>
          <p:cNvGrpSpPr>
            <a:grpSpLocks/>
          </p:cNvGrpSpPr>
          <p:nvPr/>
        </p:nvGrpSpPr>
        <p:grpSpPr bwMode="auto">
          <a:xfrm>
            <a:off x="1143000" y="4452938"/>
            <a:ext cx="7766050" cy="1943100"/>
            <a:chOff x="1143000" y="4452938"/>
            <a:chExt cx="7766050" cy="1943100"/>
          </a:xfrm>
        </p:grpSpPr>
        <p:pic>
          <p:nvPicPr>
            <p:cNvPr id="20488" name="Picture 5" descr="walking-in-deep-sn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489" name="Group 63"/>
            <p:cNvGrpSpPr>
              <a:grpSpLocks/>
            </p:cNvGrpSpPr>
            <p:nvPr/>
          </p:nvGrpSpPr>
          <p:grpSpPr bwMode="auto">
            <a:xfrm>
              <a:off x="1143000" y="4730750"/>
              <a:ext cx="4108450" cy="1068388"/>
              <a:chOff x="720" y="2980"/>
              <a:chExt cx="2588" cy="673"/>
            </a:xfrm>
          </p:grpSpPr>
          <p:grpSp>
            <p:nvGrpSpPr>
              <p:cNvPr id="20491"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48"/>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492"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boson Z: grande masse</a:t>
                </a:r>
              </a:p>
            </p:txBody>
          </p:sp>
        </p:grpSp>
        <p:sp>
          <p:nvSpPr>
            <p:cNvPr id="20490" name="Rectangle 64"/>
            <p:cNvSpPr>
              <a:spLocks noChangeArrowheads="1"/>
            </p:cNvSpPr>
            <p:nvPr/>
          </p:nvSpPr>
          <p:spPr bwMode="auto">
            <a:xfrm>
              <a:off x="6796088" y="6151563"/>
              <a:ext cx="20304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GB" altLang="fr-FR" sz="1000">
                  <a:solidFill>
                    <a:srgbClr val="262626"/>
                  </a:solidFill>
                  <a:sym typeface="Wingdings" pitchFamily="2" charset="2"/>
                </a:rPr>
                <a:t>Plus difficile à mettre en mvt</a:t>
              </a:r>
              <a:endParaRPr lang="fr-FR" altLang="fr-FR" sz="1000">
                <a:solidFill>
                  <a:srgbClr val="262626"/>
                </a:solidFill>
                <a:sym typeface="Wingdings" pitchFamily="2" charset="2"/>
              </a:endParaRPr>
            </a:p>
          </p:txBody>
        </p:sp>
      </p:grpSp>
    </p:spTree>
    <p:extLst>
      <p:ext uri="{BB962C8B-B14F-4D97-AF65-F5344CB8AC3E}">
        <p14:creationId xmlns:p14="http://schemas.microsoft.com/office/powerpoint/2010/main" val="12761055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25248C6-6AB6-49D0-A104-9C519A118898}" type="slidenum">
              <a:rPr lang="fr-FR" altLang="en-US" sz="1200" smtClean="0">
                <a:solidFill>
                  <a:schemeClr val="tx2"/>
                </a:solidFill>
              </a:rPr>
              <a:pPr eaLnBrk="1" hangingPunct="1">
                <a:spcBef>
                  <a:spcPct val="0"/>
                </a:spcBef>
                <a:buClrTx/>
                <a:buSzTx/>
                <a:buFontTx/>
                <a:buNone/>
              </a:pPr>
              <a:t>44</a:t>
            </a:fld>
            <a:endParaRPr lang="fr-FR" altLang="en-US" sz="1200" smtClean="0">
              <a:solidFill>
                <a:schemeClr val="tx2"/>
              </a:solidFill>
            </a:endParaRPr>
          </a:p>
        </p:txBody>
      </p:sp>
      <p:sp>
        <p:nvSpPr>
          <p:cNvPr id="21507" name="Rectangle 2"/>
          <p:cNvSpPr>
            <a:spLocks noGrp="1" noChangeArrowheads="1"/>
          </p:cNvSpPr>
          <p:nvPr>
            <p:ph type="title"/>
          </p:nvPr>
        </p:nvSpPr>
        <p:spPr>
          <a:xfrm>
            <a:off x="2682875" y="0"/>
            <a:ext cx="3833813" cy="519113"/>
          </a:xfrm>
        </p:spPr>
        <p:txBody>
          <a:bodyPr/>
          <a:lstStyle/>
          <a:p>
            <a:pPr eaLnBrk="1" hangingPunct="1"/>
            <a:r>
              <a:rPr lang="en-US" altLang="fr-FR" smtClean="0"/>
              <a:t>Le boson de Higgs</a:t>
            </a:r>
          </a:p>
        </p:txBody>
      </p:sp>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ltLang="fr-FR" sz="2800">
                <a:effectLst>
                  <a:outerShdw blurRad="38100" dist="38100" dir="2700000" algn="tl">
                    <a:srgbClr val="C0C0C0"/>
                  </a:outerShdw>
                </a:effectLst>
              </a:rPr>
              <a:t>Boson de Higgs = quanta du champ de Higgs</a:t>
            </a:r>
          </a:p>
        </p:txBody>
      </p:sp>
      <p:sp>
        <p:nvSpPr>
          <p:cNvPr id="21510"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2000" b="1"/>
              <a:t>Le boson de Higgs joue un rôle central dans le </a:t>
            </a:r>
          </a:p>
          <a:p>
            <a:pPr algn="ctr" eaLnBrk="1" hangingPunct="1">
              <a:spcBef>
                <a:spcPct val="0"/>
              </a:spcBef>
              <a:buClrTx/>
              <a:buSzTx/>
              <a:buFontTx/>
              <a:buNone/>
            </a:pPr>
            <a:r>
              <a:rPr lang="fr-FR" altLang="fr-FR" sz="2000" b="1"/>
              <a:t>mécanisme qui explique la masse des particules élémentaires</a:t>
            </a:r>
          </a:p>
        </p:txBody>
      </p:sp>
      <p:pic>
        <p:nvPicPr>
          <p:cNvPr id="117762" name="Picture 2" descr="http://www.mondial-infos.fr/wp-content/uploads/2010/12/flocon-nei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5225" y="1584960"/>
            <a:ext cx="3997959" cy="399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1055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p:cTn id="7" dur="1000" fill="hold"/>
                                        <p:tgtEl>
                                          <p:spTgt spid="117762"/>
                                        </p:tgtEl>
                                        <p:attrNameLst>
                                          <p:attrName>ppt_w</p:attrName>
                                        </p:attrNameLst>
                                      </p:cBhvr>
                                      <p:tavLst>
                                        <p:tav tm="0">
                                          <p:val>
                                            <p:fltVal val="0"/>
                                          </p:val>
                                        </p:tav>
                                        <p:tav tm="100000">
                                          <p:val>
                                            <p:strVal val="#ppt_w"/>
                                          </p:val>
                                        </p:tav>
                                      </p:tavLst>
                                    </p:anim>
                                    <p:anim calcmode="lin" valueType="num">
                                      <p:cBhvr>
                                        <p:cTn id="8" dur="1000" fill="hold"/>
                                        <p:tgtEl>
                                          <p:spTgt spid="117762"/>
                                        </p:tgtEl>
                                        <p:attrNameLst>
                                          <p:attrName>ppt_h</p:attrName>
                                        </p:attrNameLst>
                                      </p:cBhvr>
                                      <p:tavLst>
                                        <p:tav tm="0">
                                          <p:val>
                                            <p:fltVal val="0"/>
                                          </p:val>
                                        </p:tav>
                                        <p:tav tm="100000">
                                          <p:val>
                                            <p:strVal val="#ppt_h"/>
                                          </p:val>
                                        </p:tav>
                                      </p:tavLst>
                                    </p:anim>
                                    <p:anim calcmode="lin" valueType="num">
                                      <p:cBhvr>
                                        <p:cTn id="9" dur="1000" fill="hold"/>
                                        <p:tgtEl>
                                          <p:spTgt spid="117762"/>
                                        </p:tgtEl>
                                        <p:attrNameLst>
                                          <p:attrName>style.rotation</p:attrName>
                                        </p:attrNameLst>
                                      </p:cBhvr>
                                      <p:tavLst>
                                        <p:tav tm="0">
                                          <p:val>
                                            <p:fltVal val="90"/>
                                          </p:val>
                                        </p:tav>
                                        <p:tav tm="100000">
                                          <p:val>
                                            <p:fltVal val="0"/>
                                          </p:val>
                                        </p:tav>
                                      </p:tavLst>
                                    </p:anim>
                                    <p:animEffect transition="in" filter="fade">
                                      <p:cBhvr>
                                        <p:cTn id="10" dur="1000"/>
                                        <p:tgtEl>
                                          <p:spTgt spid="117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4CA781D-DCCE-4783-8985-2D5A412C3CB3}" type="slidenum">
              <a:rPr lang="fr-FR" altLang="en-US" sz="1200" smtClean="0">
                <a:solidFill>
                  <a:schemeClr val="tx2"/>
                </a:solidFill>
              </a:rPr>
              <a:pPr eaLnBrk="1" hangingPunct="1">
                <a:spcBef>
                  <a:spcPct val="0"/>
                </a:spcBef>
                <a:buClrTx/>
                <a:buSzTx/>
                <a:buFontTx/>
                <a:buNone/>
              </a:pPr>
              <a:t>5</a:t>
            </a:fld>
            <a:endParaRPr lang="fr-FR" altLang="en-US" sz="1200" smtClean="0">
              <a:solidFill>
                <a:schemeClr val="tx2"/>
              </a:solidFill>
            </a:endParaRPr>
          </a:p>
        </p:txBody>
      </p:sp>
      <p:grpSp>
        <p:nvGrpSpPr>
          <p:cNvPr id="9219" name="Group 2"/>
          <p:cNvGrpSpPr>
            <a:grpSpLocks/>
          </p:cNvGrpSpPr>
          <p:nvPr/>
        </p:nvGrpSpPr>
        <p:grpSpPr bwMode="auto">
          <a:xfrm>
            <a:off x="1295400" y="1511300"/>
            <a:ext cx="4311650" cy="3311525"/>
            <a:chOff x="816" y="952"/>
            <a:chExt cx="2716" cy="2086"/>
          </a:xfrm>
        </p:grpSpPr>
        <p:grpSp>
          <p:nvGrpSpPr>
            <p:cNvPr id="9248" name="Group 3"/>
            <p:cNvGrpSpPr>
              <a:grpSpLocks/>
            </p:cNvGrpSpPr>
            <p:nvPr/>
          </p:nvGrpSpPr>
          <p:grpSpPr bwMode="auto">
            <a:xfrm>
              <a:off x="1392" y="952"/>
              <a:ext cx="2140" cy="2086"/>
              <a:chOff x="2315" y="1539"/>
              <a:chExt cx="2071" cy="2086"/>
            </a:xfrm>
          </p:grpSpPr>
          <p:sp>
            <p:nvSpPr>
              <p:cNvPr id="9252" name="Oval 4"/>
              <p:cNvSpPr>
                <a:spLocks noChangeArrowheads="1"/>
              </p:cNvSpPr>
              <p:nvPr/>
            </p:nvSpPr>
            <p:spPr bwMode="auto">
              <a:xfrm>
                <a:off x="2315" y="1539"/>
                <a:ext cx="2071" cy="2086"/>
              </a:xfrm>
              <a:prstGeom prst="ellipse">
                <a:avLst/>
              </a:prstGeom>
              <a:noFill/>
              <a:ln w="19050">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9253"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4"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5"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6"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7"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8"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9"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0"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1"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2"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3"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4"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5"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6"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7"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8"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9"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0"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1"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2"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3"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4"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5"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6"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7"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8"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9"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0"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1"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49" name="Group 34"/>
            <p:cNvGrpSpPr>
              <a:grpSpLocks/>
            </p:cNvGrpSpPr>
            <p:nvPr/>
          </p:nvGrpSpPr>
          <p:grpSpPr bwMode="auto">
            <a:xfrm>
              <a:off x="816" y="952"/>
              <a:ext cx="1632" cy="1584"/>
              <a:chOff x="816" y="1344"/>
              <a:chExt cx="1632" cy="1584"/>
            </a:xfrm>
          </p:grpSpPr>
          <p:sp>
            <p:nvSpPr>
              <p:cNvPr id="9250" name="Line 35"/>
              <p:cNvSpPr>
                <a:spLocks noChangeShapeType="1"/>
              </p:cNvSpPr>
              <p:nvPr/>
            </p:nvSpPr>
            <p:spPr bwMode="auto">
              <a:xfrm>
                <a:off x="816" y="1536"/>
                <a:ext cx="720" cy="139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51" name="Line 36"/>
              <p:cNvSpPr>
                <a:spLocks noChangeShapeType="1"/>
              </p:cNvSpPr>
              <p:nvPr/>
            </p:nvSpPr>
            <p:spPr bwMode="auto">
              <a:xfrm flipV="1">
                <a:off x="864" y="1344"/>
                <a:ext cx="1584" cy="144"/>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220" name="Rectangle 37"/>
          <p:cNvSpPr>
            <a:spLocks noGrp="1" noChangeArrowheads="1"/>
          </p:cNvSpPr>
          <p:nvPr>
            <p:ph type="title"/>
          </p:nvPr>
        </p:nvSpPr>
        <p:spPr>
          <a:xfrm>
            <a:off x="2570163" y="0"/>
            <a:ext cx="4037012" cy="519113"/>
          </a:xfrm>
        </p:spPr>
        <p:txBody>
          <a:bodyPr/>
          <a:lstStyle/>
          <a:p>
            <a:pPr eaLnBrk="1" hangingPunct="1"/>
            <a:r>
              <a:rPr lang="fr-BE" altLang="fr-FR" smtClean="0"/>
              <a:t>Structure du noyau</a:t>
            </a:r>
            <a:endParaRPr lang="en-GB" altLang="fr-FR" smtClean="0"/>
          </a:p>
        </p:txBody>
      </p:sp>
      <p:grpSp>
        <p:nvGrpSpPr>
          <p:cNvPr id="9221" name="Group 38"/>
          <p:cNvGrpSpPr>
            <a:grpSpLocks/>
          </p:cNvGrpSpPr>
          <p:nvPr/>
        </p:nvGrpSpPr>
        <p:grpSpPr bwMode="auto">
          <a:xfrm>
            <a:off x="838200" y="1360488"/>
            <a:ext cx="949325" cy="895350"/>
            <a:chOff x="432" y="1728"/>
            <a:chExt cx="2392" cy="2256"/>
          </a:xfrm>
        </p:grpSpPr>
        <p:grpSp>
          <p:nvGrpSpPr>
            <p:cNvPr id="9238" name="Group 39"/>
            <p:cNvGrpSpPr>
              <a:grpSpLocks/>
            </p:cNvGrpSpPr>
            <p:nvPr/>
          </p:nvGrpSpPr>
          <p:grpSpPr bwMode="auto">
            <a:xfrm>
              <a:off x="1340" y="1728"/>
              <a:ext cx="659" cy="2256"/>
              <a:chOff x="1916" y="1392"/>
              <a:chExt cx="659" cy="2256"/>
            </a:xfrm>
          </p:grpSpPr>
          <p:sp>
            <p:nvSpPr>
              <p:cNvPr id="9246" name="Oval 40"/>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7" name="Oval 41"/>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9239" name="Oval 42"/>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9240" name="Oval 43"/>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1" name="Oval 44"/>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2" name="Oval 45"/>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3" name="Oval 46"/>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4" name="Oval 47"/>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5" name="Oval 48"/>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22" name="Group 49"/>
          <p:cNvGrpSpPr>
            <a:grpSpLocks/>
          </p:cNvGrpSpPr>
          <p:nvPr/>
        </p:nvGrpSpPr>
        <p:grpSpPr bwMode="auto">
          <a:xfrm>
            <a:off x="4114800" y="1320800"/>
            <a:ext cx="3571875" cy="3414713"/>
            <a:chOff x="2592" y="832"/>
            <a:chExt cx="2250" cy="2151"/>
          </a:xfrm>
        </p:grpSpPr>
        <p:grpSp>
          <p:nvGrpSpPr>
            <p:cNvPr id="9232" name="Group 50"/>
            <p:cNvGrpSpPr>
              <a:grpSpLocks/>
            </p:cNvGrpSpPr>
            <p:nvPr/>
          </p:nvGrpSpPr>
          <p:grpSpPr bwMode="auto">
            <a:xfrm>
              <a:off x="2592" y="1864"/>
              <a:ext cx="2225" cy="1119"/>
              <a:chOff x="2592" y="2256"/>
              <a:chExt cx="2225" cy="1119"/>
            </a:xfrm>
          </p:grpSpPr>
          <p:sp>
            <p:nvSpPr>
              <p:cNvPr id="9236" name="Line 51"/>
              <p:cNvSpPr>
                <a:spLocks noChangeShapeType="1"/>
              </p:cNvSpPr>
              <p:nvPr/>
            </p:nvSpPr>
            <p:spPr bwMode="auto">
              <a:xfrm>
                <a:off x="2592" y="2256"/>
                <a:ext cx="1104" cy="91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7" name="Text Box 52"/>
              <p:cNvSpPr txBox="1">
                <a:spLocks noChangeArrowheads="1"/>
              </p:cNvSpPr>
              <p:nvPr/>
            </p:nvSpPr>
            <p:spPr bwMode="auto">
              <a:xfrm>
                <a:off x="3796" y="3048"/>
                <a:ext cx="10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Neutron</a:t>
                </a:r>
                <a:endParaRPr lang="en-GB" altLang="fr-FR" sz="2400"/>
              </a:p>
            </p:txBody>
          </p:sp>
        </p:grpSp>
        <p:grpSp>
          <p:nvGrpSpPr>
            <p:cNvPr id="9233" name="Group 53"/>
            <p:cNvGrpSpPr>
              <a:grpSpLocks/>
            </p:cNvGrpSpPr>
            <p:nvPr/>
          </p:nvGrpSpPr>
          <p:grpSpPr bwMode="auto">
            <a:xfrm>
              <a:off x="2736" y="832"/>
              <a:ext cx="2106" cy="600"/>
              <a:chOff x="2736" y="1224"/>
              <a:chExt cx="2106" cy="600"/>
            </a:xfrm>
          </p:grpSpPr>
          <p:sp>
            <p:nvSpPr>
              <p:cNvPr id="9234" name="Line 54"/>
              <p:cNvSpPr>
                <a:spLocks noChangeShapeType="1"/>
              </p:cNvSpPr>
              <p:nvPr/>
            </p:nvSpPr>
            <p:spPr bwMode="auto">
              <a:xfrm flipV="1">
                <a:off x="2736" y="1392"/>
                <a:ext cx="1104" cy="43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5" name="Text Box 55"/>
              <p:cNvSpPr txBox="1">
                <a:spLocks noChangeArrowheads="1"/>
              </p:cNvSpPr>
              <p:nvPr/>
            </p:nvSpPr>
            <p:spPr bwMode="auto">
              <a:xfrm>
                <a:off x="3993" y="1224"/>
                <a:ext cx="84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Proton</a:t>
                </a:r>
                <a:endParaRPr lang="en-GB" altLang="fr-FR" sz="2400"/>
              </a:p>
            </p:txBody>
          </p:sp>
        </p:grpSp>
      </p:grpSp>
      <p:grpSp>
        <p:nvGrpSpPr>
          <p:cNvPr id="9223" name="Group 56"/>
          <p:cNvGrpSpPr>
            <a:grpSpLocks/>
          </p:cNvGrpSpPr>
          <p:nvPr/>
        </p:nvGrpSpPr>
        <p:grpSpPr bwMode="auto">
          <a:xfrm>
            <a:off x="3581400" y="1892299"/>
            <a:ext cx="5500688" cy="1741488"/>
            <a:chOff x="2256" y="1192"/>
            <a:chExt cx="3465" cy="1097"/>
          </a:xfrm>
        </p:grpSpPr>
        <p:grpSp>
          <p:nvGrpSpPr>
            <p:cNvPr id="9226" name="Group 57"/>
            <p:cNvGrpSpPr>
              <a:grpSpLocks/>
            </p:cNvGrpSpPr>
            <p:nvPr/>
          </p:nvGrpSpPr>
          <p:grpSpPr bwMode="auto">
            <a:xfrm>
              <a:off x="2256" y="1192"/>
              <a:ext cx="432" cy="624"/>
              <a:chOff x="2256" y="1584"/>
              <a:chExt cx="432" cy="624"/>
            </a:xfrm>
          </p:grpSpPr>
          <p:sp>
            <p:nvSpPr>
              <p:cNvPr id="9229" name="Line 58"/>
              <p:cNvSpPr>
                <a:spLocks noChangeShapeType="1"/>
              </p:cNvSpPr>
              <p:nvPr/>
            </p:nvSpPr>
            <p:spPr bwMode="auto">
              <a:xfrm flipV="1">
                <a:off x="2592" y="1872"/>
                <a:ext cx="96" cy="336"/>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0" name="Line 59"/>
              <p:cNvSpPr>
                <a:spLocks noChangeShapeType="1"/>
              </p:cNvSpPr>
              <p:nvPr/>
            </p:nvSpPr>
            <p:spPr bwMode="auto">
              <a:xfrm>
                <a:off x="2256" y="1968"/>
                <a:ext cx="240" cy="192"/>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1" name="Line 60"/>
              <p:cNvSpPr>
                <a:spLocks noChangeShapeType="1"/>
              </p:cNvSpPr>
              <p:nvPr/>
            </p:nvSpPr>
            <p:spPr bwMode="auto">
              <a:xfrm>
                <a:off x="2352" y="1584"/>
                <a:ext cx="288" cy="240"/>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227" name="Line 61"/>
            <p:cNvSpPr>
              <a:spLocks noChangeShapeType="1"/>
            </p:cNvSpPr>
            <p:nvPr/>
          </p:nvSpPr>
          <p:spPr bwMode="auto">
            <a:xfrm>
              <a:off x="2720" y="1660"/>
              <a:ext cx="1031" cy="5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8" name="Text Box 62"/>
            <p:cNvSpPr txBox="1">
              <a:spLocks noChangeArrowheads="1"/>
            </p:cNvSpPr>
            <p:nvPr/>
          </p:nvSpPr>
          <p:spPr bwMode="auto">
            <a:xfrm>
              <a:off x="3762" y="1962"/>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BE" altLang="fr-FR" sz="2800" dirty="0">
                  <a:solidFill>
                    <a:srgbClr val="009900"/>
                  </a:solidFill>
                </a:rPr>
                <a:t>Interaction forte</a:t>
              </a:r>
              <a:endParaRPr lang="en-GB" altLang="fr-FR" sz="2800" dirty="0">
                <a:solidFill>
                  <a:srgbClr val="009900"/>
                </a:solidFill>
              </a:endParaRPr>
            </a:p>
          </p:txBody>
        </p:sp>
      </p:grpSp>
      <p:sp>
        <p:nvSpPr>
          <p:cNvPr id="9224" name="Line 63"/>
          <p:cNvSpPr>
            <a:spLocks noChangeShapeType="1"/>
          </p:cNvSpPr>
          <p:nvPr/>
        </p:nvSpPr>
        <p:spPr bwMode="auto">
          <a:xfrm flipH="1">
            <a:off x="2286000" y="5166360"/>
            <a:ext cx="3352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9225" name="Text Box 64"/>
          <p:cNvSpPr txBox="1">
            <a:spLocks noChangeArrowheads="1"/>
          </p:cNvSpPr>
          <p:nvPr/>
        </p:nvSpPr>
        <p:spPr bwMode="auto">
          <a:xfrm>
            <a:off x="1593576" y="5318760"/>
            <a:ext cx="4706738" cy="71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Symbol" panose="05050102010706020507" pitchFamily="18" charset="2"/>
              </a:rPr>
              <a:t>-14</a:t>
            </a:r>
            <a:r>
              <a:rPr lang="en-GB" altLang="fr-FR" sz="2400">
                <a:latin typeface="Times New Roman" pitchFamily="18" charset="0"/>
              </a:rPr>
              <a:t> </a:t>
            </a:r>
            <a:r>
              <a:rPr lang="en-GB" altLang="fr-FR" sz="2800" smtClean="0">
                <a:latin typeface="Times New Roman" pitchFamily="18" charset="0"/>
              </a:rPr>
              <a:t>m = 0.00000000000001 m</a:t>
            </a:r>
            <a:endParaRPr lang="en-GB" altLang="fr-FR" sz="2400" dirty="0">
              <a:latin typeface="Times New Roman" pitchFamily="18" charset="0"/>
            </a:endParaRPr>
          </a:p>
        </p:txBody>
      </p:sp>
      <p:sp>
        <p:nvSpPr>
          <p:cNvPr id="2" name="Rectangle 1"/>
          <p:cNvSpPr/>
          <p:nvPr/>
        </p:nvSpPr>
        <p:spPr>
          <a:xfrm>
            <a:off x="1593507" y="5964555"/>
            <a:ext cx="4572000" cy="461665"/>
          </a:xfrm>
          <a:prstGeom prst="rect">
            <a:avLst/>
          </a:prstGeom>
        </p:spPr>
        <p:txBody>
          <a:bodyPr>
            <a:spAutoFit/>
          </a:bodyPr>
          <a:lstStyle/>
          <a:p>
            <a:pPr algn="ctr"/>
            <a:endParaRPr 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6338888" y="1864059"/>
            <a:ext cx="2605200" cy="307777"/>
          </a:xfrm>
          <a:prstGeom prst="rect">
            <a:avLst/>
          </a:prstGeom>
        </p:spPr>
        <p:txBody>
          <a:bodyPr wrap="none">
            <a:spAutoFit/>
          </a:bodyPr>
          <a:lstStyle/>
          <a:p>
            <a:r>
              <a:rPr lang="en-US"/>
              <a:t>m</a:t>
            </a:r>
            <a:r>
              <a:rPr lang="en-US" sz="1400" smtClean="0"/>
              <a:t> ~ 2</a:t>
            </a:r>
            <a:r>
              <a:rPr lang="en-US" sz="1400" smtClean="0">
                <a:sym typeface="Symbol"/>
              </a:rPr>
              <a:t></a:t>
            </a:r>
            <a:r>
              <a:rPr lang="en-US" sz="1400" smtClean="0"/>
              <a:t>10</a:t>
            </a:r>
            <a:r>
              <a:rPr lang="en-US" sz="1400" baseline="30000" smtClean="0">
                <a:latin typeface="Symbol" panose="05050102010706020507" pitchFamily="18" charset="2"/>
              </a:rPr>
              <a:t>-27</a:t>
            </a:r>
            <a:r>
              <a:rPr lang="en-US" sz="1400" baseline="30000" smtClean="0"/>
              <a:t> </a:t>
            </a:r>
            <a:r>
              <a:rPr lang="en-US" sz="1400" smtClean="0"/>
              <a:t>kg ~ 1GeV/c</a:t>
            </a:r>
            <a:r>
              <a:rPr lang="en-US" sz="1400" baseline="30000" smtClean="0"/>
              <a:t>2</a:t>
            </a:r>
            <a:endParaRPr lang="en-US" sz="1400" baseline="30000" dirty="0"/>
          </a:p>
        </p:txBody>
      </p:sp>
    </p:spTree>
    <p:extLst>
      <p:ext uri="{BB962C8B-B14F-4D97-AF65-F5344CB8AC3E}">
        <p14:creationId xmlns:p14="http://schemas.microsoft.com/office/powerpoint/2010/main" val="2928277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p:cTn id="7" dur="500" fill="hold"/>
                                        <p:tgtEl>
                                          <p:spTgt spid="9223"/>
                                        </p:tgtEl>
                                        <p:attrNameLst>
                                          <p:attrName>ppt_w</p:attrName>
                                        </p:attrNameLst>
                                      </p:cBhvr>
                                      <p:tavLst>
                                        <p:tav tm="0">
                                          <p:val>
                                            <p:fltVal val="0"/>
                                          </p:val>
                                        </p:tav>
                                        <p:tav tm="100000">
                                          <p:val>
                                            <p:strVal val="#ppt_w"/>
                                          </p:val>
                                        </p:tav>
                                      </p:tavLst>
                                    </p:anim>
                                    <p:anim calcmode="lin" valueType="num">
                                      <p:cBhvr>
                                        <p:cTn id="8" dur="500" fill="hold"/>
                                        <p:tgtEl>
                                          <p:spTgt spid="9223"/>
                                        </p:tgtEl>
                                        <p:attrNameLst>
                                          <p:attrName>ppt_h</p:attrName>
                                        </p:attrNameLst>
                                      </p:cBhvr>
                                      <p:tavLst>
                                        <p:tav tm="0">
                                          <p:val>
                                            <p:fltVal val="0"/>
                                          </p:val>
                                        </p:tav>
                                        <p:tav tm="100000">
                                          <p:val>
                                            <p:strVal val="#ppt_h"/>
                                          </p:val>
                                        </p:tav>
                                      </p:tavLst>
                                    </p:anim>
                                    <p:animEffect transition="in" filter="fade">
                                      <p:cBhvr>
                                        <p:cTn id="9"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DC94202-C60B-49F7-99FD-B4C16B92CEEF}" type="slidenum">
              <a:rPr lang="fr-FR" altLang="en-US" sz="1200" smtClean="0">
                <a:solidFill>
                  <a:schemeClr val="tx2"/>
                </a:solidFill>
              </a:rPr>
              <a:pPr eaLnBrk="1" hangingPunct="1">
                <a:spcBef>
                  <a:spcPct val="0"/>
                </a:spcBef>
                <a:buClrTx/>
                <a:buSzTx/>
                <a:buFontTx/>
                <a:buNone/>
              </a:pPr>
              <a:t>6</a:t>
            </a:fld>
            <a:endParaRPr lang="fr-FR" altLang="en-US" sz="1200" smtClean="0">
              <a:solidFill>
                <a:schemeClr val="tx2"/>
              </a:solidFill>
            </a:endParaRPr>
          </a:p>
        </p:txBody>
      </p:sp>
      <p:sp>
        <p:nvSpPr>
          <p:cNvPr id="10243" name="Rectangle 2"/>
          <p:cNvSpPr>
            <a:spLocks noGrp="1" noChangeArrowheads="1"/>
          </p:cNvSpPr>
          <p:nvPr>
            <p:ph type="title"/>
          </p:nvPr>
        </p:nvSpPr>
        <p:spPr>
          <a:xfrm>
            <a:off x="696913" y="0"/>
            <a:ext cx="7804150" cy="519113"/>
          </a:xfrm>
        </p:spPr>
        <p:txBody>
          <a:bodyPr/>
          <a:lstStyle/>
          <a:p>
            <a:pPr eaLnBrk="1" hangingPunct="1"/>
            <a:r>
              <a:rPr lang="fr-BE" altLang="fr-FR" smtClean="0"/>
              <a:t>Structure des protons et des neutrons</a:t>
            </a:r>
            <a:endParaRPr lang="en-GB" altLang="fr-FR" smtClean="0"/>
          </a:p>
        </p:txBody>
      </p:sp>
      <p:grpSp>
        <p:nvGrpSpPr>
          <p:cNvPr id="10244" name="Group 3"/>
          <p:cNvGrpSpPr>
            <a:grpSpLocks/>
          </p:cNvGrpSpPr>
          <p:nvPr/>
        </p:nvGrpSpPr>
        <p:grpSpPr bwMode="auto">
          <a:xfrm>
            <a:off x="838200" y="2894013"/>
            <a:ext cx="990600" cy="935037"/>
            <a:chOff x="2315" y="1539"/>
            <a:chExt cx="2071" cy="2086"/>
          </a:xfrm>
        </p:grpSpPr>
        <p:sp>
          <p:nvSpPr>
            <p:cNvPr id="10289" name="Oval 4"/>
            <p:cNvSpPr>
              <a:spLocks noChangeArrowheads="1"/>
            </p:cNvSpPr>
            <p:nvPr/>
          </p:nvSpPr>
          <p:spPr bwMode="auto">
            <a:xfrm>
              <a:off x="2315" y="1539"/>
              <a:ext cx="2071" cy="2086"/>
            </a:xfrm>
            <a:prstGeom prst="ellipse">
              <a:avLst/>
            </a:prstGeom>
            <a:noFill/>
            <a:ln w="1905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10290"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1"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2"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3"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4"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5"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6"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7"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8"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9"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0"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1"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2"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3"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4"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5"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6"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7"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8"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9"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0"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1"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2"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3"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4"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5"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6"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7"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8"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5" name="Group 34"/>
          <p:cNvGrpSpPr>
            <a:grpSpLocks/>
          </p:cNvGrpSpPr>
          <p:nvPr/>
        </p:nvGrpSpPr>
        <p:grpSpPr bwMode="auto">
          <a:xfrm>
            <a:off x="838200" y="1370013"/>
            <a:ext cx="949325" cy="895350"/>
            <a:chOff x="432" y="1728"/>
            <a:chExt cx="2392" cy="2256"/>
          </a:xfrm>
        </p:grpSpPr>
        <p:grpSp>
          <p:nvGrpSpPr>
            <p:cNvPr id="10279" name="Group 35"/>
            <p:cNvGrpSpPr>
              <a:grpSpLocks/>
            </p:cNvGrpSpPr>
            <p:nvPr/>
          </p:nvGrpSpPr>
          <p:grpSpPr bwMode="auto">
            <a:xfrm>
              <a:off x="1340" y="1728"/>
              <a:ext cx="659" cy="2256"/>
              <a:chOff x="1916" y="1392"/>
              <a:chExt cx="659" cy="2256"/>
            </a:xfrm>
          </p:grpSpPr>
          <p:sp>
            <p:nvSpPr>
              <p:cNvPr id="10287" name="Oval 36"/>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8" name="Oval 37"/>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10280" name="Oval 38"/>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10281" name="Oval 39"/>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2" name="Oval 40"/>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3" name="Oval 41"/>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4" name="Oval 42"/>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5" name="Oval 43"/>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6" name="Oval 44"/>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6" name="Group 45"/>
          <p:cNvGrpSpPr>
            <a:grpSpLocks/>
          </p:cNvGrpSpPr>
          <p:nvPr/>
        </p:nvGrpSpPr>
        <p:grpSpPr bwMode="auto">
          <a:xfrm>
            <a:off x="838200" y="1827213"/>
            <a:ext cx="990600" cy="1524000"/>
            <a:chOff x="528" y="1536"/>
            <a:chExt cx="624" cy="960"/>
          </a:xfrm>
        </p:grpSpPr>
        <p:sp>
          <p:nvSpPr>
            <p:cNvPr id="10277" name="Line 46"/>
            <p:cNvSpPr>
              <a:spLocks noChangeShapeType="1"/>
            </p:cNvSpPr>
            <p:nvPr/>
          </p:nvSpPr>
          <p:spPr bwMode="auto">
            <a:xfrm flipH="1">
              <a:off x="528" y="1536"/>
              <a:ext cx="288" cy="91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 name="Line 47"/>
            <p:cNvSpPr>
              <a:spLocks noChangeShapeType="1"/>
            </p:cNvSpPr>
            <p:nvPr/>
          </p:nvSpPr>
          <p:spPr bwMode="auto">
            <a:xfrm>
              <a:off x="864" y="1536"/>
              <a:ext cx="288" cy="96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47" name="Text Box 48"/>
          <p:cNvSpPr txBox="1">
            <a:spLocks noChangeArrowheads="1"/>
          </p:cNvSpPr>
          <p:nvPr/>
        </p:nvSpPr>
        <p:spPr bwMode="auto">
          <a:xfrm>
            <a:off x="6138863" y="1489075"/>
            <a:ext cx="2290762"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Proton :</a:t>
            </a:r>
          </a:p>
          <a:p>
            <a:pPr eaLnBrk="1" hangingPunct="1">
              <a:buClrTx/>
              <a:buSzTx/>
              <a:buFontTx/>
              <a:buNone/>
            </a:pPr>
            <a:r>
              <a:rPr lang="fr-BE" altLang="fr-FR" sz="2400"/>
              <a:t>2 quarks up</a:t>
            </a:r>
          </a:p>
          <a:p>
            <a:pPr eaLnBrk="1" hangingPunct="1">
              <a:buClrTx/>
              <a:buSzTx/>
              <a:buFontTx/>
              <a:buNone/>
            </a:pPr>
            <a:r>
              <a:rPr lang="fr-BE" altLang="fr-FR" sz="2400"/>
              <a:t>1 quark down</a:t>
            </a:r>
            <a:endParaRPr lang="en-GB" altLang="fr-FR" sz="2400"/>
          </a:p>
        </p:txBody>
      </p:sp>
      <p:sp>
        <p:nvSpPr>
          <p:cNvPr id="10248" name="Text Box 49"/>
          <p:cNvSpPr txBox="1">
            <a:spLocks noChangeArrowheads="1"/>
          </p:cNvSpPr>
          <p:nvPr/>
        </p:nvSpPr>
        <p:spPr bwMode="auto">
          <a:xfrm>
            <a:off x="6143625" y="3824288"/>
            <a:ext cx="244951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Neutron :</a:t>
            </a:r>
          </a:p>
          <a:p>
            <a:pPr eaLnBrk="1" hangingPunct="1">
              <a:buClrTx/>
              <a:buSzTx/>
              <a:buFontTx/>
              <a:buNone/>
            </a:pPr>
            <a:r>
              <a:rPr lang="fr-BE" altLang="fr-FR" sz="2400"/>
              <a:t>1 quark up</a:t>
            </a:r>
          </a:p>
          <a:p>
            <a:pPr eaLnBrk="1" hangingPunct="1">
              <a:buClrTx/>
              <a:buSzTx/>
              <a:buFontTx/>
              <a:buNone/>
            </a:pPr>
            <a:r>
              <a:rPr lang="fr-BE" altLang="fr-FR" sz="2400"/>
              <a:t>2 quarks down</a:t>
            </a:r>
            <a:endParaRPr lang="en-GB" altLang="fr-FR" sz="2400"/>
          </a:p>
        </p:txBody>
      </p:sp>
      <p:grpSp>
        <p:nvGrpSpPr>
          <p:cNvPr id="10249" name="Group 50"/>
          <p:cNvGrpSpPr>
            <a:grpSpLocks/>
          </p:cNvGrpSpPr>
          <p:nvPr/>
        </p:nvGrpSpPr>
        <p:grpSpPr bwMode="auto">
          <a:xfrm>
            <a:off x="1295400" y="1447800"/>
            <a:ext cx="4373563" cy="3962400"/>
            <a:chOff x="797" y="911"/>
            <a:chExt cx="2755" cy="2496"/>
          </a:xfrm>
        </p:grpSpPr>
        <p:sp>
          <p:nvSpPr>
            <p:cNvPr id="10265" name="Line 51"/>
            <p:cNvSpPr>
              <a:spLocks noChangeShapeType="1"/>
            </p:cNvSpPr>
            <p:nvPr/>
          </p:nvSpPr>
          <p:spPr bwMode="auto">
            <a:xfrm>
              <a:off x="816" y="2111"/>
              <a:ext cx="1983" cy="124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6" name="Line 52"/>
            <p:cNvSpPr>
              <a:spLocks noChangeShapeType="1"/>
            </p:cNvSpPr>
            <p:nvPr/>
          </p:nvSpPr>
          <p:spPr bwMode="auto">
            <a:xfrm>
              <a:off x="864" y="2015"/>
              <a:ext cx="2256" cy="43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7" name="Line 53"/>
            <p:cNvSpPr>
              <a:spLocks noChangeShapeType="1"/>
            </p:cNvSpPr>
            <p:nvPr/>
          </p:nvSpPr>
          <p:spPr bwMode="auto">
            <a:xfrm flipV="1">
              <a:off x="797" y="1871"/>
              <a:ext cx="2230" cy="174"/>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8" name="Line 54"/>
            <p:cNvSpPr>
              <a:spLocks noChangeShapeType="1"/>
            </p:cNvSpPr>
            <p:nvPr/>
          </p:nvSpPr>
          <p:spPr bwMode="auto">
            <a:xfrm flipV="1">
              <a:off x="797" y="941"/>
              <a:ext cx="2064" cy="1008"/>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 name="Oval 55"/>
            <p:cNvSpPr>
              <a:spLocks noChangeArrowheads="1"/>
            </p:cNvSpPr>
            <p:nvPr/>
          </p:nvSpPr>
          <p:spPr bwMode="auto">
            <a:xfrm>
              <a:off x="2544" y="911"/>
              <a:ext cx="1008" cy="960"/>
            </a:xfrm>
            <a:prstGeom prst="ellipse">
              <a:avLst/>
            </a:prstGeom>
            <a:solidFill>
              <a:schemeClr val="tx2">
                <a:alpha val="5098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0" name="Oval 56"/>
            <p:cNvSpPr>
              <a:spLocks noChangeArrowheads="1"/>
            </p:cNvSpPr>
            <p:nvPr/>
          </p:nvSpPr>
          <p:spPr bwMode="auto">
            <a:xfrm>
              <a:off x="3024" y="1583"/>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1" name="Oval 57"/>
            <p:cNvSpPr>
              <a:spLocks noChangeArrowheads="1"/>
            </p:cNvSpPr>
            <p:nvPr/>
          </p:nvSpPr>
          <p:spPr bwMode="auto">
            <a:xfrm>
              <a:off x="3216" y="1151"/>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2" name="Oval 58"/>
            <p:cNvSpPr>
              <a:spLocks noChangeArrowheads="1"/>
            </p:cNvSpPr>
            <p:nvPr/>
          </p:nvSpPr>
          <p:spPr bwMode="auto">
            <a:xfrm>
              <a:off x="2736" y="1247"/>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3" name="Oval 59"/>
            <p:cNvSpPr>
              <a:spLocks noChangeArrowheads="1"/>
            </p:cNvSpPr>
            <p:nvPr/>
          </p:nvSpPr>
          <p:spPr bwMode="auto">
            <a:xfrm>
              <a:off x="2544" y="2447"/>
              <a:ext cx="1008" cy="960"/>
            </a:xfrm>
            <a:prstGeom prst="ellipse">
              <a:avLst/>
            </a:prstGeom>
            <a:solidFill>
              <a:srgbClr val="E71919">
                <a:alpha val="5098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4" name="Oval 60"/>
            <p:cNvSpPr>
              <a:spLocks noChangeArrowheads="1"/>
            </p:cNvSpPr>
            <p:nvPr/>
          </p:nvSpPr>
          <p:spPr bwMode="auto">
            <a:xfrm>
              <a:off x="2736"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5" name="Oval 61"/>
            <p:cNvSpPr>
              <a:spLocks noChangeArrowheads="1"/>
            </p:cNvSpPr>
            <p:nvPr/>
          </p:nvSpPr>
          <p:spPr bwMode="auto">
            <a:xfrm>
              <a:off x="3168"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6" name="Oval 62"/>
            <p:cNvSpPr>
              <a:spLocks noChangeArrowheads="1"/>
            </p:cNvSpPr>
            <p:nvPr/>
          </p:nvSpPr>
          <p:spPr bwMode="auto">
            <a:xfrm>
              <a:off x="2976" y="2639"/>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50" name="Group 63"/>
          <p:cNvGrpSpPr>
            <a:grpSpLocks/>
          </p:cNvGrpSpPr>
          <p:nvPr/>
        </p:nvGrpSpPr>
        <p:grpSpPr bwMode="auto">
          <a:xfrm>
            <a:off x="4538663" y="1984375"/>
            <a:ext cx="3314700" cy="2862263"/>
            <a:chOff x="2859" y="1250"/>
            <a:chExt cx="2088" cy="1803"/>
          </a:xfrm>
        </p:grpSpPr>
        <p:grpSp>
          <p:nvGrpSpPr>
            <p:cNvPr id="10253" name="Group 64"/>
            <p:cNvGrpSpPr>
              <a:grpSpLocks/>
            </p:cNvGrpSpPr>
            <p:nvPr/>
          </p:nvGrpSpPr>
          <p:grpSpPr bwMode="auto">
            <a:xfrm>
              <a:off x="2865" y="1250"/>
              <a:ext cx="396" cy="342"/>
              <a:chOff x="2865" y="1250"/>
              <a:chExt cx="396" cy="342"/>
            </a:xfrm>
          </p:grpSpPr>
          <p:sp>
            <p:nvSpPr>
              <p:cNvPr id="10262" name="Line 65"/>
              <p:cNvSpPr>
                <a:spLocks noChangeShapeType="1"/>
              </p:cNvSpPr>
              <p:nvPr/>
            </p:nvSpPr>
            <p:spPr bwMode="auto">
              <a:xfrm>
                <a:off x="2865" y="1388"/>
                <a:ext cx="171" cy="204"/>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3" name="Line 66"/>
              <p:cNvSpPr>
                <a:spLocks noChangeShapeType="1"/>
              </p:cNvSpPr>
              <p:nvPr/>
            </p:nvSpPr>
            <p:spPr bwMode="auto">
              <a:xfrm flipV="1">
                <a:off x="3141" y="1304"/>
                <a:ext cx="120" cy="27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4" name="Line 67"/>
              <p:cNvSpPr>
                <a:spLocks noChangeShapeType="1"/>
              </p:cNvSpPr>
              <p:nvPr/>
            </p:nvSpPr>
            <p:spPr bwMode="auto">
              <a:xfrm flipV="1">
                <a:off x="2892" y="1250"/>
                <a:ext cx="315" cy="48"/>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4" name="Group 68"/>
            <p:cNvGrpSpPr>
              <a:grpSpLocks/>
            </p:cNvGrpSpPr>
            <p:nvPr/>
          </p:nvGrpSpPr>
          <p:grpSpPr bwMode="auto">
            <a:xfrm>
              <a:off x="2859" y="2786"/>
              <a:ext cx="336" cy="267"/>
              <a:chOff x="2859" y="2786"/>
              <a:chExt cx="336" cy="267"/>
            </a:xfrm>
          </p:grpSpPr>
          <p:sp>
            <p:nvSpPr>
              <p:cNvPr id="10259" name="Line 69"/>
              <p:cNvSpPr>
                <a:spLocks noChangeShapeType="1"/>
              </p:cNvSpPr>
              <p:nvPr/>
            </p:nvSpPr>
            <p:spPr bwMode="auto">
              <a:xfrm flipV="1">
                <a:off x="2859" y="2786"/>
                <a:ext cx="131" cy="189"/>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0" name="Line 70"/>
              <p:cNvSpPr>
                <a:spLocks noChangeShapeType="1"/>
              </p:cNvSpPr>
              <p:nvPr/>
            </p:nvSpPr>
            <p:spPr bwMode="auto">
              <a:xfrm>
                <a:off x="3085" y="2786"/>
                <a:ext cx="110" cy="186"/>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1" name="Line 71"/>
              <p:cNvSpPr>
                <a:spLocks noChangeShapeType="1"/>
              </p:cNvSpPr>
              <p:nvPr/>
            </p:nvSpPr>
            <p:spPr bwMode="auto">
              <a:xfrm>
                <a:off x="2913" y="3053"/>
                <a:ext cx="225" cy="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5" name="Group 72"/>
            <p:cNvGrpSpPr>
              <a:grpSpLocks/>
            </p:cNvGrpSpPr>
            <p:nvPr/>
          </p:nvGrpSpPr>
          <p:grpSpPr bwMode="auto">
            <a:xfrm>
              <a:off x="2988" y="1436"/>
              <a:ext cx="1959" cy="1440"/>
              <a:chOff x="2976" y="1824"/>
              <a:chExt cx="1959" cy="1440"/>
            </a:xfrm>
          </p:grpSpPr>
          <p:sp>
            <p:nvSpPr>
              <p:cNvPr id="10256" name="Line 73"/>
              <p:cNvSpPr>
                <a:spLocks noChangeShapeType="1"/>
              </p:cNvSpPr>
              <p:nvPr/>
            </p:nvSpPr>
            <p:spPr bwMode="auto">
              <a:xfrm>
                <a:off x="3216" y="1824"/>
                <a:ext cx="240" cy="528"/>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7" name="Line 74"/>
              <p:cNvSpPr>
                <a:spLocks noChangeShapeType="1"/>
              </p:cNvSpPr>
              <p:nvPr/>
            </p:nvSpPr>
            <p:spPr bwMode="auto">
              <a:xfrm flipV="1">
                <a:off x="3168" y="2688"/>
                <a:ext cx="288" cy="57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8" name="Text Box 75"/>
              <p:cNvSpPr txBox="1">
                <a:spLocks noChangeArrowheads="1"/>
              </p:cNvSpPr>
              <p:nvPr/>
            </p:nvSpPr>
            <p:spPr bwMode="auto">
              <a:xfrm>
                <a:off x="2976" y="2346"/>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dirty="0">
                    <a:solidFill>
                      <a:srgbClr val="009900"/>
                    </a:solidFill>
                  </a:rPr>
                  <a:t>Interaction forte</a:t>
                </a:r>
                <a:endParaRPr lang="en-GB" altLang="fr-FR" sz="2800" dirty="0">
                  <a:solidFill>
                    <a:srgbClr val="009900"/>
                  </a:solidFill>
                </a:endParaRPr>
              </a:p>
            </p:txBody>
          </p:sp>
        </p:grpSp>
      </p:grpSp>
      <p:sp>
        <p:nvSpPr>
          <p:cNvPr id="10251" name="Line 76"/>
          <p:cNvSpPr>
            <a:spLocks noChangeShapeType="1"/>
          </p:cNvSpPr>
          <p:nvPr/>
        </p:nvSpPr>
        <p:spPr bwMode="auto">
          <a:xfrm flipH="1">
            <a:off x="4191000" y="5715000"/>
            <a:ext cx="1447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10252" name="Text Box 77"/>
          <p:cNvSpPr txBox="1">
            <a:spLocks noChangeArrowheads="1"/>
          </p:cNvSpPr>
          <p:nvPr/>
        </p:nvSpPr>
        <p:spPr bwMode="auto">
          <a:xfrm>
            <a:off x="2514600" y="5867400"/>
            <a:ext cx="4886274" cy="71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Symbol" panose="05050102010706020507" pitchFamily="18" charset="2"/>
              </a:rPr>
              <a:t>-15</a:t>
            </a:r>
            <a:r>
              <a:rPr lang="en-GB" altLang="fr-FR" sz="2400">
                <a:latin typeface="Times New Roman" pitchFamily="18" charset="0"/>
              </a:rPr>
              <a:t> </a:t>
            </a:r>
            <a:r>
              <a:rPr lang="en-GB" altLang="fr-FR" sz="2800" smtClean="0">
                <a:latin typeface="Times New Roman" pitchFamily="18" charset="0"/>
              </a:rPr>
              <a:t>m = 0.000000000000001 m</a:t>
            </a:r>
            <a:endParaRPr lang="en-GB" altLang="fr-FR" sz="2400">
              <a:latin typeface="Times New Roman" pitchFamily="18" charset="0"/>
            </a:endParaRPr>
          </a:p>
        </p:txBody>
      </p:sp>
    </p:spTree>
    <p:extLst>
      <p:ext uri="{BB962C8B-B14F-4D97-AF65-F5344CB8AC3E}">
        <p14:creationId xmlns:p14="http://schemas.microsoft.com/office/powerpoint/2010/main" val="2565484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50"/>
                                        </p:tgtEl>
                                        <p:attrNameLst>
                                          <p:attrName>style.visibility</p:attrName>
                                        </p:attrNameLst>
                                      </p:cBhvr>
                                      <p:to>
                                        <p:strVal val="visible"/>
                                      </p:to>
                                    </p:set>
                                    <p:anim calcmode="lin" valueType="num">
                                      <p:cBhvr>
                                        <p:cTn id="7" dur="500" fill="hold"/>
                                        <p:tgtEl>
                                          <p:spTgt spid="10250"/>
                                        </p:tgtEl>
                                        <p:attrNameLst>
                                          <p:attrName>ppt_w</p:attrName>
                                        </p:attrNameLst>
                                      </p:cBhvr>
                                      <p:tavLst>
                                        <p:tav tm="0">
                                          <p:val>
                                            <p:fltVal val="0"/>
                                          </p:val>
                                        </p:tav>
                                        <p:tav tm="100000">
                                          <p:val>
                                            <p:strVal val="#ppt_w"/>
                                          </p:val>
                                        </p:tav>
                                      </p:tavLst>
                                    </p:anim>
                                    <p:anim calcmode="lin" valueType="num">
                                      <p:cBhvr>
                                        <p:cTn id="8" dur="500" fill="hold"/>
                                        <p:tgtEl>
                                          <p:spTgt spid="10250"/>
                                        </p:tgtEl>
                                        <p:attrNameLst>
                                          <p:attrName>ppt_h</p:attrName>
                                        </p:attrNameLst>
                                      </p:cBhvr>
                                      <p:tavLst>
                                        <p:tav tm="0">
                                          <p:val>
                                            <p:fltVal val="0"/>
                                          </p:val>
                                        </p:tav>
                                        <p:tav tm="100000">
                                          <p:val>
                                            <p:strVal val="#ppt_h"/>
                                          </p:val>
                                        </p:tav>
                                      </p:tavLst>
                                    </p:anim>
                                    <p:animEffect transition="in" filter="fade">
                                      <p:cBhvr>
                                        <p:cTn id="9"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106BA8F-282F-4307-B205-7121BB6F8754}" type="slidenum">
              <a:rPr lang="fr-FR" altLang="en-US" sz="1200" smtClean="0">
                <a:solidFill>
                  <a:schemeClr val="tx2"/>
                </a:solidFill>
              </a:rPr>
              <a:pPr eaLnBrk="1" hangingPunct="1">
                <a:spcBef>
                  <a:spcPct val="0"/>
                </a:spcBef>
                <a:buClrTx/>
                <a:buSzTx/>
                <a:buFontTx/>
                <a:buNone/>
              </a:pPr>
              <a:t>7</a:t>
            </a:fld>
            <a:endParaRPr lang="fr-FR" altLang="en-US" sz="1200" smtClean="0">
              <a:solidFill>
                <a:schemeClr val="tx2"/>
              </a:solidFill>
            </a:endParaRPr>
          </a:p>
        </p:txBody>
      </p:sp>
      <p:sp>
        <p:nvSpPr>
          <p:cNvPr id="34" name="AutoShape 2"/>
          <p:cNvSpPr>
            <a:spLocks noChangeArrowheads="1"/>
          </p:cNvSpPr>
          <p:nvPr/>
        </p:nvSpPr>
        <p:spPr bwMode="auto">
          <a:xfrm rot="10800000">
            <a:off x="5653088" y="2924175"/>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5" name="Line 3"/>
          <p:cNvSpPr>
            <a:spLocks noChangeShapeType="1"/>
          </p:cNvSpPr>
          <p:nvPr/>
        </p:nvSpPr>
        <p:spPr bwMode="auto">
          <a:xfrm flipH="1">
            <a:off x="5726113" y="3211513"/>
            <a:ext cx="142875" cy="0"/>
          </a:xfrm>
          <a:prstGeom prst="line">
            <a:avLst/>
          </a:prstGeom>
          <a:noFill/>
          <a:ln w="889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Oval 4"/>
          <p:cNvSpPr>
            <a:spLocks noChangeArrowheads="1"/>
          </p:cNvSpPr>
          <p:nvPr/>
        </p:nvSpPr>
        <p:spPr bwMode="auto">
          <a:xfrm>
            <a:off x="5795963" y="3068638"/>
            <a:ext cx="71437" cy="71437"/>
          </a:xfrm>
          <a:prstGeom prst="ellipse">
            <a:avLst/>
          </a:prstGeom>
          <a:solidFill>
            <a:srgbClr val="00FF00"/>
          </a:solidFill>
          <a:ln w="9525">
            <a:solidFill>
              <a:srgbClr val="00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7" name="Line 5"/>
          <p:cNvSpPr>
            <a:spLocks noChangeShapeType="1"/>
          </p:cNvSpPr>
          <p:nvPr/>
        </p:nvSpPr>
        <p:spPr bwMode="auto">
          <a:xfrm>
            <a:off x="5868988" y="3284538"/>
            <a:ext cx="144462"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6"/>
          <p:cNvSpPr>
            <a:spLocks noChangeShapeType="1"/>
          </p:cNvSpPr>
          <p:nvPr/>
        </p:nvSpPr>
        <p:spPr bwMode="auto">
          <a:xfrm>
            <a:off x="5653088" y="2924175"/>
            <a:ext cx="7191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7"/>
          <p:cNvSpPr>
            <a:spLocks noChangeShapeType="1"/>
          </p:cNvSpPr>
          <p:nvPr/>
        </p:nvSpPr>
        <p:spPr bwMode="auto">
          <a:xfrm>
            <a:off x="6011863" y="3427413"/>
            <a:ext cx="0" cy="1225550"/>
          </a:xfrm>
          <a:prstGeom prst="line">
            <a:avLst/>
          </a:prstGeom>
          <a:noFill/>
          <a:ln w="190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8"/>
          <p:cNvSpPr>
            <a:spLocks noChangeShapeType="1"/>
          </p:cNvSpPr>
          <p:nvPr/>
        </p:nvSpPr>
        <p:spPr bwMode="auto">
          <a:xfrm flipH="1" flipV="1">
            <a:off x="5364163" y="3427413"/>
            <a:ext cx="576262" cy="28892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
          <p:cNvSpPr>
            <a:spLocks noChangeShapeType="1"/>
          </p:cNvSpPr>
          <p:nvPr/>
        </p:nvSpPr>
        <p:spPr bwMode="auto">
          <a:xfrm flipH="1" flipV="1">
            <a:off x="5148263" y="3716338"/>
            <a:ext cx="792162" cy="144462"/>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AutoShape 10"/>
          <p:cNvSpPr>
            <a:spLocks noChangeArrowheads="1"/>
          </p:cNvSpPr>
          <p:nvPr/>
        </p:nvSpPr>
        <p:spPr bwMode="auto">
          <a:xfrm rot="10800000">
            <a:off x="2844800" y="3068638"/>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3" name="Freeform 11"/>
          <p:cNvSpPr>
            <a:spLocks/>
          </p:cNvSpPr>
          <p:nvPr/>
        </p:nvSpPr>
        <p:spPr bwMode="auto">
          <a:xfrm>
            <a:off x="2628900" y="2852738"/>
            <a:ext cx="906463" cy="500062"/>
          </a:xfrm>
          <a:custGeom>
            <a:avLst/>
            <a:gdLst>
              <a:gd name="T0" fmla="*/ 2147483647 w 571"/>
              <a:gd name="T1" fmla="*/ 2147483647 h 315"/>
              <a:gd name="T2" fmla="*/ 2147483647 w 571"/>
              <a:gd name="T3" fmla="*/ 2147483647 h 315"/>
              <a:gd name="T4" fmla="*/ 2147483647 w 571"/>
              <a:gd name="T5" fmla="*/ 2147483647 h 315"/>
              <a:gd name="T6" fmla="*/ 2147483647 w 571"/>
              <a:gd name="T7" fmla="*/ 2147483647 h 315"/>
              <a:gd name="T8" fmla="*/ 2147483647 w 571"/>
              <a:gd name="T9" fmla="*/ 2147483647 h 315"/>
              <a:gd name="T10" fmla="*/ 2147483647 w 571"/>
              <a:gd name="T11" fmla="*/ 2147483647 h 315"/>
              <a:gd name="T12" fmla="*/ 2147483647 w 571"/>
              <a:gd name="T13" fmla="*/ 2147483647 h 315"/>
              <a:gd name="T14" fmla="*/ 2147483647 w 571"/>
              <a:gd name="T15" fmla="*/ 2147483647 h 315"/>
              <a:gd name="T16" fmla="*/ 2147483647 w 571"/>
              <a:gd name="T17" fmla="*/ 2147483647 h 315"/>
              <a:gd name="T18" fmla="*/ 2147483647 w 571"/>
              <a:gd name="T19" fmla="*/ 2147483647 h 315"/>
              <a:gd name="T20" fmla="*/ 2147483647 w 571"/>
              <a:gd name="T21" fmla="*/ 2147483647 h 315"/>
              <a:gd name="T22" fmla="*/ 2147483647 w 571"/>
              <a:gd name="T23" fmla="*/ 2147483647 h 315"/>
              <a:gd name="T24" fmla="*/ 2147483647 w 571"/>
              <a:gd name="T25" fmla="*/ 2147483647 h 315"/>
              <a:gd name="T26" fmla="*/ 2147483647 w 571"/>
              <a:gd name="T27" fmla="*/ 2147483647 h 315"/>
              <a:gd name="T28" fmla="*/ 2147483647 w 571"/>
              <a:gd name="T29" fmla="*/ 2147483647 h 315"/>
              <a:gd name="T30" fmla="*/ 2147483647 w 571"/>
              <a:gd name="T31" fmla="*/ 2147483647 h 315"/>
              <a:gd name="T32" fmla="*/ 2147483647 w 571"/>
              <a:gd name="T33" fmla="*/ 2147483647 h 315"/>
              <a:gd name="T34" fmla="*/ 2147483647 w 571"/>
              <a:gd name="T35" fmla="*/ 2147483647 h 315"/>
              <a:gd name="T36" fmla="*/ 2147483647 w 571"/>
              <a:gd name="T37" fmla="*/ 2147483647 h 315"/>
              <a:gd name="T38" fmla="*/ 2147483647 w 571"/>
              <a:gd name="T39" fmla="*/ 2147483647 h 315"/>
              <a:gd name="T40" fmla="*/ 2147483647 w 571"/>
              <a:gd name="T41" fmla="*/ 2147483647 h 315"/>
              <a:gd name="T42" fmla="*/ 2147483647 w 571"/>
              <a:gd name="T43" fmla="*/ 2147483647 h 315"/>
              <a:gd name="T44" fmla="*/ 2147483647 w 571"/>
              <a:gd name="T45" fmla="*/ 2147483647 h 315"/>
              <a:gd name="T46" fmla="*/ 2147483647 w 571"/>
              <a:gd name="T47" fmla="*/ 2147483647 h 315"/>
              <a:gd name="T48" fmla="*/ 2147483647 w 571"/>
              <a:gd name="T49" fmla="*/ 2147483647 h 315"/>
              <a:gd name="T50" fmla="*/ 2147483647 w 571"/>
              <a:gd name="T51" fmla="*/ 2147483647 h 315"/>
              <a:gd name="T52" fmla="*/ 2147483647 w 571"/>
              <a:gd name="T53" fmla="*/ 2147483647 h 315"/>
              <a:gd name="T54" fmla="*/ 2147483647 w 571"/>
              <a:gd name="T55" fmla="*/ 2147483647 h 315"/>
              <a:gd name="T56" fmla="*/ 2147483647 w 571"/>
              <a:gd name="T57" fmla="*/ 2147483647 h 315"/>
              <a:gd name="T58" fmla="*/ 2147483647 w 571"/>
              <a:gd name="T59" fmla="*/ 2147483647 h 315"/>
              <a:gd name="T60" fmla="*/ 2147483647 w 571"/>
              <a:gd name="T61" fmla="*/ 2147483647 h 315"/>
              <a:gd name="T62" fmla="*/ 2147483647 w 571"/>
              <a:gd name="T63" fmla="*/ 2147483647 h 315"/>
              <a:gd name="T64" fmla="*/ 2147483647 w 571"/>
              <a:gd name="T65" fmla="*/ 2147483647 h 315"/>
              <a:gd name="T66" fmla="*/ 2147483647 w 571"/>
              <a:gd name="T67" fmla="*/ 2147483647 h 315"/>
              <a:gd name="T68" fmla="*/ 2147483647 w 571"/>
              <a:gd name="T69" fmla="*/ 2147483647 h 315"/>
              <a:gd name="T70" fmla="*/ 2147483647 w 571"/>
              <a:gd name="T71" fmla="*/ 2147483647 h 315"/>
              <a:gd name="T72" fmla="*/ 2147483647 w 571"/>
              <a:gd name="T73" fmla="*/ 2147483647 h 315"/>
              <a:gd name="T74" fmla="*/ 2147483647 w 571"/>
              <a:gd name="T75" fmla="*/ 2147483647 h 315"/>
              <a:gd name="T76" fmla="*/ 2147483647 w 571"/>
              <a:gd name="T77" fmla="*/ 2147483647 h 315"/>
              <a:gd name="T78" fmla="*/ 2147483647 w 571"/>
              <a:gd name="T79" fmla="*/ 2147483647 h 315"/>
              <a:gd name="T80" fmla="*/ 2147483647 w 571"/>
              <a:gd name="T81" fmla="*/ 2147483647 h 315"/>
              <a:gd name="T82" fmla="*/ 2147483647 w 571"/>
              <a:gd name="T83" fmla="*/ 2147483647 h 315"/>
              <a:gd name="T84" fmla="*/ 2147483647 w 571"/>
              <a:gd name="T85" fmla="*/ 2147483647 h 315"/>
              <a:gd name="T86" fmla="*/ 2147483647 w 571"/>
              <a:gd name="T87" fmla="*/ 2147483647 h 315"/>
              <a:gd name="T88" fmla="*/ 2147483647 w 571"/>
              <a:gd name="T89" fmla="*/ 2147483647 h 315"/>
              <a:gd name="T90" fmla="*/ 2147483647 w 571"/>
              <a:gd name="T91" fmla="*/ 2147483647 h 315"/>
              <a:gd name="T92" fmla="*/ 2147483647 w 571"/>
              <a:gd name="T93" fmla="*/ 2147483647 h 315"/>
              <a:gd name="T94" fmla="*/ 2147483647 w 571"/>
              <a:gd name="T95" fmla="*/ 2147483647 h 315"/>
              <a:gd name="T96" fmla="*/ 2147483647 w 571"/>
              <a:gd name="T97" fmla="*/ 2147483647 h 315"/>
              <a:gd name="T98" fmla="*/ 2147483647 w 571"/>
              <a:gd name="T99" fmla="*/ 2147483647 h 315"/>
              <a:gd name="T100" fmla="*/ 2147483647 w 571"/>
              <a:gd name="T101" fmla="*/ 2147483647 h 315"/>
              <a:gd name="T102" fmla="*/ 2147483647 w 571"/>
              <a:gd name="T103" fmla="*/ 2147483647 h 315"/>
              <a:gd name="T104" fmla="*/ 2147483647 w 571"/>
              <a:gd name="T105" fmla="*/ 2147483647 h 315"/>
              <a:gd name="T106" fmla="*/ 2147483647 w 571"/>
              <a:gd name="T107" fmla="*/ 2147483647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Oval 12"/>
          <p:cNvSpPr>
            <a:spLocks noChangeArrowheads="1"/>
          </p:cNvSpPr>
          <p:nvPr/>
        </p:nvSpPr>
        <p:spPr bwMode="auto">
          <a:xfrm>
            <a:off x="3203575" y="3140075"/>
            <a:ext cx="215900" cy="71438"/>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5" name="Line 13"/>
          <p:cNvSpPr>
            <a:spLocks noChangeShapeType="1"/>
          </p:cNvSpPr>
          <p:nvPr/>
        </p:nvSpPr>
        <p:spPr bwMode="auto">
          <a:xfrm>
            <a:off x="3348038" y="3284538"/>
            <a:ext cx="144462" cy="0"/>
          </a:xfrm>
          <a:prstGeom prst="line">
            <a:avLst/>
          </a:prstGeom>
          <a:noFill/>
          <a:ln w="508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4"/>
          <p:cNvSpPr>
            <a:spLocks noChangeShapeType="1"/>
          </p:cNvSpPr>
          <p:nvPr/>
        </p:nvSpPr>
        <p:spPr bwMode="auto">
          <a:xfrm>
            <a:off x="3203575" y="3355975"/>
            <a:ext cx="1444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5"/>
          <p:cNvSpPr>
            <a:spLocks noChangeShapeType="1"/>
          </p:cNvSpPr>
          <p:nvPr/>
        </p:nvSpPr>
        <p:spPr bwMode="auto">
          <a:xfrm>
            <a:off x="3203575" y="3571875"/>
            <a:ext cx="0" cy="1081088"/>
          </a:xfrm>
          <a:prstGeom prst="line">
            <a:avLst/>
          </a:prstGeom>
          <a:noFill/>
          <a:ln w="1270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16"/>
          <p:cNvSpPr>
            <a:spLocks noChangeShapeType="1"/>
          </p:cNvSpPr>
          <p:nvPr/>
        </p:nvSpPr>
        <p:spPr bwMode="auto">
          <a:xfrm flipV="1">
            <a:off x="3203575" y="3500438"/>
            <a:ext cx="649288" cy="36036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7"/>
          <p:cNvSpPr>
            <a:spLocks noChangeShapeType="1"/>
          </p:cNvSpPr>
          <p:nvPr/>
        </p:nvSpPr>
        <p:spPr bwMode="auto">
          <a:xfrm flipV="1">
            <a:off x="3203575" y="3716338"/>
            <a:ext cx="863600" cy="217487"/>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Oval 18"/>
          <p:cNvSpPr>
            <a:spLocks noChangeArrowheads="1"/>
          </p:cNvSpPr>
          <p:nvPr/>
        </p:nvSpPr>
        <p:spPr bwMode="auto">
          <a:xfrm>
            <a:off x="5003800" y="3355975"/>
            <a:ext cx="360363" cy="360363"/>
          </a:xfrm>
          <a:prstGeom prst="ellipse">
            <a:avLst/>
          </a:prstGeom>
          <a:solidFill>
            <a:srgbClr val="FF0000"/>
          </a:solidFill>
          <a:ln w="9525">
            <a:solidFill>
              <a:srgbClr val="FF00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51" name="AutoShape 19"/>
          <p:cNvSpPr>
            <a:spLocks noChangeArrowheads="1"/>
          </p:cNvSpPr>
          <p:nvPr/>
        </p:nvSpPr>
        <p:spPr bwMode="auto">
          <a:xfrm>
            <a:off x="161925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8000"/>
          </a:solidFill>
          <a:ln w="9525">
            <a:solidFill>
              <a:srgbClr val="008000"/>
            </a:solidFill>
            <a:miter lim="800000"/>
            <a:headEnd/>
            <a:tailEnd/>
          </a:ln>
        </p:spPr>
        <p:txBody>
          <a:bodyPr wrap="none" anchor="ctr"/>
          <a:lstStyle/>
          <a:p>
            <a:endParaRPr lang="en-US"/>
          </a:p>
        </p:txBody>
      </p:sp>
      <p:sp>
        <p:nvSpPr>
          <p:cNvPr id="52" name="AutoShape 20"/>
          <p:cNvSpPr>
            <a:spLocks noChangeArrowheads="1"/>
          </p:cNvSpPr>
          <p:nvPr/>
        </p:nvSpPr>
        <p:spPr bwMode="auto">
          <a:xfrm>
            <a:off x="500380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11286" name="Rectangle 21"/>
          <p:cNvSpPr>
            <a:spLocks noChangeArrowheads="1"/>
          </p:cNvSpPr>
          <p:nvPr/>
        </p:nvSpPr>
        <p:spPr bwMode="auto">
          <a:xfrm>
            <a:off x="0" y="5084763"/>
            <a:ext cx="9144000" cy="1800225"/>
          </a:xfrm>
          <a:prstGeom prst="rect">
            <a:avLst/>
          </a:prstGeom>
          <a:solidFill>
            <a:srgbClr val="3366FF"/>
          </a:solidFill>
          <a:ln w="9525">
            <a:solidFill>
              <a:srgbClr val="3366FF"/>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7" name="Oval 22"/>
          <p:cNvSpPr>
            <a:spLocks noChangeArrowheads="1"/>
          </p:cNvSpPr>
          <p:nvPr/>
        </p:nvSpPr>
        <p:spPr bwMode="auto">
          <a:xfrm>
            <a:off x="8027988" y="836613"/>
            <a:ext cx="914400" cy="9144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8" name="Line 23"/>
          <p:cNvSpPr>
            <a:spLocks noChangeShapeType="1"/>
          </p:cNvSpPr>
          <p:nvPr/>
        </p:nvSpPr>
        <p:spPr bwMode="auto">
          <a:xfrm>
            <a:off x="7812088" y="1339850"/>
            <a:ext cx="1331912"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9" name="Line 24"/>
          <p:cNvSpPr>
            <a:spLocks noChangeShapeType="1"/>
          </p:cNvSpPr>
          <p:nvPr/>
        </p:nvSpPr>
        <p:spPr bwMode="auto">
          <a:xfrm>
            <a:off x="8459788" y="647700"/>
            <a:ext cx="0" cy="126841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0" name="Line 25"/>
          <p:cNvSpPr>
            <a:spLocks noChangeShapeType="1"/>
          </p:cNvSpPr>
          <p:nvPr/>
        </p:nvSpPr>
        <p:spPr bwMode="auto">
          <a:xfrm flipV="1">
            <a:off x="7956550" y="836613"/>
            <a:ext cx="1008063" cy="8636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1" name="Line 26"/>
          <p:cNvSpPr>
            <a:spLocks noChangeShapeType="1"/>
          </p:cNvSpPr>
          <p:nvPr/>
        </p:nvSpPr>
        <p:spPr bwMode="auto">
          <a:xfrm>
            <a:off x="7956550" y="908050"/>
            <a:ext cx="1008063" cy="79216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2" name="Line 27"/>
          <p:cNvSpPr>
            <a:spLocks noChangeShapeType="1"/>
          </p:cNvSpPr>
          <p:nvPr/>
        </p:nvSpPr>
        <p:spPr bwMode="auto">
          <a:xfrm flipV="1">
            <a:off x="7885113" y="1052513"/>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3" name="Line 28"/>
          <p:cNvSpPr>
            <a:spLocks noChangeShapeType="1"/>
          </p:cNvSpPr>
          <p:nvPr/>
        </p:nvSpPr>
        <p:spPr bwMode="auto">
          <a:xfrm>
            <a:off x="7885113" y="1123950"/>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4" name="Line 29"/>
          <p:cNvSpPr>
            <a:spLocks noChangeShapeType="1"/>
          </p:cNvSpPr>
          <p:nvPr/>
        </p:nvSpPr>
        <p:spPr bwMode="auto">
          <a:xfrm flipV="1">
            <a:off x="8243888" y="647700"/>
            <a:ext cx="504825" cy="119697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5" name="Line 30"/>
          <p:cNvSpPr>
            <a:spLocks noChangeShapeType="1"/>
          </p:cNvSpPr>
          <p:nvPr/>
        </p:nvSpPr>
        <p:spPr bwMode="auto">
          <a:xfrm>
            <a:off x="8172450" y="763588"/>
            <a:ext cx="576263" cy="10795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296" name="Group 44"/>
          <p:cNvGrpSpPr>
            <a:grpSpLocks/>
          </p:cNvGrpSpPr>
          <p:nvPr/>
        </p:nvGrpSpPr>
        <p:grpSpPr bwMode="auto">
          <a:xfrm>
            <a:off x="215900" y="6340475"/>
            <a:ext cx="901700" cy="288925"/>
            <a:chOff x="0" y="4138"/>
            <a:chExt cx="712" cy="182"/>
          </a:xfrm>
        </p:grpSpPr>
        <p:sp>
          <p:nvSpPr>
            <p:cNvPr id="11302" name="Oval 31"/>
            <p:cNvSpPr>
              <a:spLocks noChangeArrowheads="1"/>
            </p:cNvSpPr>
            <p:nvPr/>
          </p:nvSpPr>
          <p:spPr bwMode="auto">
            <a:xfrm>
              <a:off x="136" y="4183"/>
              <a:ext cx="576" cy="137"/>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3" name="AutoShape 32"/>
            <p:cNvSpPr>
              <a:spLocks noChangeArrowheads="1"/>
            </p:cNvSpPr>
            <p:nvPr/>
          </p:nvSpPr>
          <p:spPr bwMode="auto">
            <a:xfrm rot="-7976251">
              <a:off x="-18" y="4156"/>
              <a:ext cx="179" cy="144"/>
            </a:xfrm>
            <a:prstGeom prst="rtTriangle">
              <a:avLst/>
            </a:prstGeom>
            <a:solidFill>
              <a:schemeClr val="tx1"/>
            </a:solidFill>
            <a:ln w="9525">
              <a:solidFill>
                <a:schemeClr val="tx1"/>
              </a:solidFill>
              <a:miter lim="800000"/>
              <a:headEnd/>
              <a:tailEnd/>
            </a:ln>
          </p:spPr>
          <p:txBody>
            <a:bodyPr vert="eaVert"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4" name="Line 33"/>
            <p:cNvSpPr>
              <a:spLocks noChangeShapeType="1"/>
            </p:cNvSpPr>
            <p:nvPr/>
          </p:nvSpPr>
          <p:spPr bwMode="auto">
            <a:xfrm flipH="1">
              <a:off x="635" y="4274"/>
              <a:ext cx="4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5" name="Oval 34"/>
            <p:cNvSpPr>
              <a:spLocks noChangeArrowheads="1"/>
            </p:cNvSpPr>
            <p:nvPr/>
          </p:nvSpPr>
          <p:spPr bwMode="auto">
            <a:xfrm>
              <a:off x="590" y="4229"/>
              <a:ext cx="45" cy="45"/>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grpSp>
      <p:sp>
        <p:nvSpPr>
          <p:cNvPr id="69" name="Line 37"/>
          <p:cNvSpPr>
            <a:spLocks noChangeShapeType="1"/>
          </p:cNvSpPr>
          <p:nvPr/>
        </p:nvSpPr>
        <p:spPr bwMode="auto">
          <a:xfrm>
            <a:off x="2843213" y="4652963"/>
            <a:ext cx="3600450" cy="0"/>
          </a:xfrm>
          <a:prstGeom prst="line">
            <a:avLst/>
          </a:prstGeom>
          <a:noFill/>
          <a:ln w="381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98" name="Rectangle 40"/>
          <p:cNvSpPr>
            <a:spLocks noChangeArrowheads="1"/>
          </p:cNvSpPr>
          <p:nvPr/>
        </p:nvSpPr>
        <p:spPr bwMode="auto">
          <a:xfrm>
            <a:off x="2913063" y="0"/>
            <a:ext cx="3373437"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2800" b="1">
                <a:solidFill>
                  <a:srgbClr val="FF0000"/>
                </a:solidFill>
              </a:rPr>
              <a:t>Les interactions</a:t>
            </a:r>
          </a:p>
        </p:txBody>
      </p:sp>
      <p:sp>
        <p:nvSpPr>
          <p:cNvPr id="11299" name="Text Box 41"/>
          <p:cNvSpPr txBox="1">
            <a:spLocks noChangeArrowheads="1"/>
          </p:cNvSpPr>
          <p:nvPr/>
        </p:nvSpPr>
        <p:spPr bwMode="auto">
          <a:xfrm>
            <a:off x="457200" y="781050"/>
            <a:ext cx="7288213"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a:t>Interagir = échanger une particule</a:t>
            </a:r>
          </a:p>
          <a:p>
            <a:pPr eaLnBrk="1" hangingPunct="1">
              <a:spcBef>
                <a:spcPct val="0"/>
              </a:spcBef>
              <a:buClrTx/>
              <a:buSzTx/>
              <a:buFontTx/>
              <a:buNone/>
            </a:pPr>
            <a:endParaRPr lang="en-GB" altLang="fr-FR" sz="2400"/>
          </a:p>
          <a:p>
            <a:pPr eaLnBrk="1" hangingPunct="1">
              <a:spcBef>
                <a:spcPct val="50000"/>
              </a:spcBef>
              <a:buClrTx/>
              <a:buSzTx/>
              <a:buFontTx/>
              <a:buNone/>
            </a:pPr>
            <a:endParaRPr lang="fr-FR" altLang="fr-FR" sz="2400" b="1">
              <a:solidFill>
                <a:srgbClr val="FF0000"/>
              </a:solidFill>
            </a:endParaRPr>
          </a:p>
        </p:txBody>
      </p:sp>
      <p:sp>
        <p:nvSpPr>
          <p:cNvPr id="75" name="Rectangle 74"/>
          <p:cNvSpPr>
            <a:spLocks noChangeArrowheads="1"/>
          </p:cNvSpPr>
          <p:nvPr/>
        </p:nvSpPr>
        <p:spPr bwMode="auto">
          <a:xfrm>
            <a:off x="838200" y="5334000"/>
            <a:ext cx="81359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buFont typeface="Symbol" pitchFamily="18" charset="2"/>
              <a:buChar char="·"/>
              <a:defRPr/>
            </a:pPr>
            <a:r>
              <a:rPr lang="fr-FR" altLang="fr-FR" sz="1600" b="1" smtClean="0">
                <a:solidFill>
                  <a:schemeClr val="bg1"/>
                </a:solidFill>
                <a:effectLst>
                  <a:outerShdw blurRad="38100" dist="38100" dir="2700000" algn="tl">
                    <a:srgbClr val="C0C0C0"/>
                  </a:outerShdw>
                </a:effectLst>
                <a:latin typeface="Verdana" pitchFamily="34" charset="0"/>
              </a:rPr>
              <a:t> Les </a:t>
            </a:r>
            <a:r>
              <a:rPr lang="fr-FR" altLang="fr-FR" sz="1600" b="1" smtClean="0">
                <a:solidFill>
                  <a:srgbClr val="FF0000"/>
                </a:solidFill>
                <a:effectLst>
                  <a:outerShdw blurRad="38100" dist="38100" dir="2700000" algn="tl">
                    <a:srgbClr val="C0C0C0"/>
                  </a:outerShdw>
                </a:effectLst>
                <a:latin typeface="Verdana" pitchFamily="34" charset="0"/>
              </a:rPr>
              <a:t>ballons</a:t>
            </a:r>
            <a:r>
              <a:rPr lang="fr-FR" altLang="fr-FR" sz="1600" b="1" smtClean="0">
                <a:solidFill>
                  <a:schemeClr val="bg1"/>
                </a:solidFill>
                <a:effectLst>
                  <a:outerShdw blurRad="38100" dist="38100" dir="2700000" algn="tl">
                    <a:srgbClr val="C0C0C0"/>
                  </a:outerShdw>
                </a:effectLst>
                <a:latin typeface="Verdana" pitchFamily="34" charset="0"/>
              </a:rPr>
              <a:t> sont les </a:t>
            </a:r>
            <a:r>
              <a:rPr lang="fr-FR" altLang="fr-FR" sz="1600" b="1" smtClean="0">
                <a:solidFill>
                  <a:srgbClr val="FF0000"/>
                </a:solidFill>
                <a:effectLst>
                  <a:outerShdw blurRad="38100" dist="38100" dir="2700000" algn="tl">
                    <a:srgbClr val="C0C0C0"/>
                  </a:outerShdw>
                </a:effectLst>
                <a:latin typeface="Verdana" pitchFamily="34" charset="0"/>
              </a:rPr>
              <a:t>médiateurs</a:t>
            </a:r>
            <a:r>
              <a:rPr lang="fr-FR" altLang="fr-FR" sz="1600" b="1" smtClean="0">
                <a:solidFill>
                  <a:schemeClr val="bg1"/>
                </a:solidFill>
                <a:effectLst>
                  <a:outerShdw blurRad="38100" dist="38100" dir="2700000" algn="tl">
                    <a:srgbClr val="C0C0C0"/>
                  </a:outerShdw>
                </a:effectLst>
                <a:latin typeface="Verdana" pitchFamily="34" charset="0"/>
              </a:rPr>
              <a:t> de la force qui écarte les 2 bateaux.</a:t>
            </a:r>
          </a:p>
          <a:p>
            <a:pPr>
              <a:buFont typeface="Symbol" pitchFamily="18" charset="2"/>
              <a:buChar char="·"/>
              <a:defRPr/>
            </a:pPr>
            <a:r>
              <a:rPr lang="fr-FR" altLang="fr-FR" sz="1600" b="1" smtClean="0">
                <a:solidFill>
                  <a:schemeClr val="bg1"/>
                </a:solidFill>
                <a:effectLst>
                  <a:outerShdw blurRad="38100" dist="38100" dir="2700000" algn="tl">
                    <a:srgbClr val="C0C0C0"/>
                  </a:outerShdw>
                </a:effectLst>
                <a:latin typeface="Verdana" pitchFamily="34" charset="0"/>
              </a:rPr>
              <a:t> La </a:t>
            </a:r>
            <a:r>
              <a:rPr lang="fr-FR" altLang="fr-FR" sz="1600" b="1" smtClean="0">
                <a:solidFill>
                  <a:srgbClr val="FF0000"/>
                </a:solidFill>
                <a:effectLst>
                  <a:outerShdw blurRad="38100" dist="38100" dir="2700000" algn="tl">
                    <a:srgbClr val="C0C0C0"/>
                  </a:outerShdw>
                </a:effectLst>
                <a:latin typeface="Verdana" pitchFamily="34" charset="0"/>
              </a:rPr>
              <a:t>portée</a:t>
            </a:r>
            <a:r>
              <a:rPr lang="fr-FR" altLang="fr-FR" sz="1600" b="1" smtClean="0">
                <a:solidFill>
                  <a:schemeClr val="bg1"/>
                </a:solidFill>
                <a:effectLst>
                  <a:outerShdw blurRad="38100" dist="38100" dir="2700000" algn="tl">
                    <a:srgbClr val="C0C0C0"/>
                  </a:outerShdw>
                </a:effectLst>
                <a:latin typeface="Verdana" pitchFamily="34" charset="0"/>
              </a:rPr>
              <a:t> dépend de la </a:t>
            </a:r>
            <a:r>
              <a:rPr lang="fr-FR" altLang="fr-FR" sz="1600" b="1" smtClean="0">
                <a:solidFill>
                  <a:srgbClr val="FF0000"/>
                </a:solidFill>
                <a:effectLst>
                  <a:outerShdw blurRad="38100" dist="38100" dir="2700000" algn="tl">
                    <a:srgbClr val="C0C0C0"/>
                  </a:outerShdw>
                </a:effectLst>
                <a:latin typeface="Verdana" pitchFamily="34" charset="0"/>
              </a:rPr>
              <a:t>masse</a:t>
            </a:r>
            <a:r>
              <a:rPr lang="fr-FR" altLang="fr-FR" sz="1600" b="1" smtClean="0">
                <a:solidFill>
                  <a:schemeClr val="bg1"/>
                </a:solidFill>
                <a:effectLst>
                  <a:outerShdw blurRad="38100" dist="38100" dir="2700000" algn="tl">
                    <a:srgbClr val="C0C0C0"/>
                  </a:outerShdw>
                </a:effectLst>
                <a:latin typeface="Verdana" pitchFamily="34" charset="0"/>
              </a:rPr>
              <a:t> du ballon</a:t>
            </a:r>
          </a:p>
          <a:p>
            <a:pPr>
              <a:buFont typeface="Symbol" pitchFamily="18" charset="2"/>
              <a:buNone/>
              <a:defRPr/>
            </a:pPr>
            <a:endParaRPr lang="fr-FR" altLang="fr-FR" sz="800" b="1" smtClean="0">
              <a:solidFill>
                <a:schemeClr val="bg1"/>
              </a:solidFill>
              <a:effectLst>
                <a:outerShdw blurRad="38100" dist="38100" dir="2700000" algn="tl">
                  <a:srgbClr val="C0C0C0"/>
                </a:outerShdw>
              </a:effectLst>
              <a:latin typeface="Verdana" pitchFamily="34" charset="0"/>
            </a:endParaRPr>
          </a:p>
          <a:p>
            <a:pPr>
              <a:buFont typeface="Symbol" pitchFamily="18" charset="2"/>
              <a:buNone/>
              <a:defRPr/>
            </a:pPr>
            <a:r>
              <a:rPr lang="fr-FR" altLang="fr-FR" sz="1800" smtClean="0">
                <a:solidFill>
                  <a:srgbClr val="E71919"/>
                </a:solidFill>
                <a:effectLst>
                  <a:outerShdw blurRad="38100" dist="38100" dir="2700000" algn="tl">
                    <a:srgbClr val="C0C0C0"/>
                  </a:outerShdw>
                </a:effectLst>
                <a:latin typeface="Verdana" pitchFamily="34" charset="0"/>
              </a:rPr>
              <a:t>Bosons de jauge</a:t>
            </a:r>
            <a:r>
              <a:rPr lang="fr-FR" altLang="fr-FR" sz="1800" smtClean="0">
                <a:effectLst>
                  <a:outerShdw blurRad="38100" dist="38100" dir="2700000" algn="tl">
                    <a:srgbClr val="C0C0C0"/>
                  </a:outerShdw>
                </a:effectLst>
                <a:latin typeface="Verdana" pitchFamily="34" charset="0"/>
              </a:rPr>
              <a:t> </a:t>
            </a:r>
            <a:r>
              <a:rPr lang="fr-FR" altLang="fr-FR" sz="1800" smtClean="0">
                <a:solidFill>
                  <a:schemeClr val="bg1"/>
                </a:solidFill>
                <a:effectLst>
                  <a:outerShdw blurRad="38100" dist="38100" dir="2700000" algn="tl">
                    <a:srgbClr val="C0C0C0"/>
                  </a:outerShdw>
                </a:effectLst>
                <a:latin typeface="Verdana" pitchFamily="34" charset="0"/>
              </a:rPr>
              <a:t>: mediateurs des interactions fondamentales</a:t>
            </a:r>
            <a:r>
              <a:rPr lang="fr-FR" altLang="fr-FR" sz="1800" smtClean="0">
                <a:latin typeface="Verdana" pitchFamily="34" charset="0"/>
              </a:rPr>
              <a:t> </a:t>
            </a:r>
            <a:endParaRPr lang="fr-FR" altLang="fr-FR" sz="1800" smtClean="0">
              <a:solidFill>
                <a:schemeClr val="bg1"/>
              </a:solidFill>
              <a:effectLst>
                <a:outerShdw blurRad="38100" dist="38100" dir="2700000" algn="tl">
                  <a:srgbClr val="C0C0C0"/>
                </a:outerShdw>
              </a:effectLst>
              <a:latin typeface="Verdana" pitchFamily="34" charset="0"/>
            </a:endParaRPr>
          </a:p>
          <a:p>
            <a:pPr>
              <a:defRPr/>
            </a:pPr>
            <a:endParaRPr lang="fr-FR" altLang="fr-FR" sz="1800" smtClean="0">
              <a:solidFill>
                <a:srgbClr val="FF0000"/>
              </a:solidFill>
              <a:effectLst>
                <a:outerShdw blurRad="38100" dist="38100" dir="2700000" algn="tl">
                  <a:srgbClr val="C0C0C0"/>
                </a:outerShdw>
              </a:effectLst>
              <a:latin typeface="Verdana" pitchFamily="34" charset="0"/>
            </a:endParaRPr>
          </a:p>
        </p:txBody>
      </p:sp>
      <p:sp>
        <p:nvSpPr>
          <p:cNvPr id="11301" name="Text Box 43"/>
          <p:cNvSpPr txBox="1">
            <a:spLocks noChangeArrowheads="1"/>
          </p:cNvSpPr>
          <p:nvPr/>
        </p:nvSpPr>
        <p:spPr bwMode="auto">
          <a:xfrm rot="5400000">
            <a:off x="8645525" y="6359525"/>
            <a:ext cx="768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900"/>
              <a:t>F. Vazeille</a:t>
            </a:r>
          </a:p>
        </p:txBody>
      </p:sp>
    </p:spTree>
    <p:extLst>
      <p:ext uri="{BB962C8B-B14F-4D97-AF65-F5344CB8AC3E}">
        <p14:creationId xmlns:p14="http://schemas.microsoft.com/office/powerpoint/2010/main" val="574494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00" y="300"/>
                                    </p:animMotion>
                                  </p:childTnLst>
                                </p:cTn>
                              </p:par>
                            </p:childTnLst>
                          </p:cTn>
                        </p:par>
                        <p:par>
                          <p:cTn id="25" fill="hold" nodeType="afterGroup">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00"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par>
                                <p:cTn id="46" presetID="53"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 calcmode="lin" valueType="num">
                                      <p:cBhvr>
                                        <p:cTn id="48" dur="500" fill="hold"/>
                                        <p:tgtEl>
                                          <p:spTgt spid="69"/>
                                        </p:tgtEl>
                                        <p:attrNameLst>
                                          <p:attrName>ppt_w</p:attrName>
                                        </p:attrNameLst>
                                      </p:cBhvr>
                                      <p:tavLst>
                                        <p:tav tm="0">
                                          <p:val>
                                            <p:fltVal val="0"/>
                                          </p:val>
                                        </p:tav>
                                        <p:tav tm="100000">
                                          <p:val>
                                            <p:strVal val="#ppt_w"/>
                                          </p:val>
                                        </p:tav>
                                      </p:tavLst>
                                    </p:anim>
                                    <p:anim calcmode="lin" valueType="num">
                                      <p:cBhvr>
                                        <p:cTn id="49" dur="500" fill="hold"/>
                                        <p:tgtEl>
                                          <p:spTgt spid="69"/>
                                        </p:tgtEl>
                                        <p:attrNameLst>
                                          <p:attrName>ppt_h</p:attrName>
                                        </p:attrNameLst>
                                      </p:cBhvr>
                                      <p:tavLst>
                                        <p:tav tm="0">
                                          <p:val>
                                            <p:fltVal val="0"/>
                                          </p:val>
                                        </p:tav>
                                        <p:tav tm="100000">
                                          <p:val>
                                            <p:strVal val="#ppt_h"/>
                                          </p:val>
                                        </p:tav>
                                      </p:tavLst>
                                    </p:anim>
                                    <p:animEffect transition="in" filter="fade">
                                      <p:cBhvr>
                                        <p:cTn id="50" dur="500"/>
                                        <p:tgtEl>
                                          <p:spTgt spid="69"/>
                                        </p:tgtEl>
                                      </p:cBhvr>
                                    </p:animEffect>
                                  </p:childTnLst>
                                </p:cTn>
                              </p:par>
                            </p:childTnLst>
                          </p:cTn>
                        </p:par>
                        <p:par>
                          <p:cTn id="51" fill="hold" nodeType="afterGroup">
                            <p:stCondLst>
                              <p:cond delay="4000"/>
                            </p:stCondLst>
                            <p:childTnLst>
                              <p:par>
                                <p:cTn id="52" presetID="12" presetClass="entr" presetSubtype="4"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slide(fromBottom)">
                                      <p:cBhvr>
                                        <p:cTn id="5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29D5418-91EF-482A-A1B1-69C67A8D719F}" type="slidenum">
              <a:rPr lang="fr-FR" altLang="en-US" sz="1200" smtClean="0">
                <a:solidFill>
                  <a:schemeClr val="tx2"/>
                </a:solidFill>
              </a:rPr>
              <a:pPr eaLnBrk="1" hangingPunct="1">
                <a:spcBef>
                  <a:spcPct val="0"/>
                </a:spcBef>
                <a:buClrTx/>
                <a:buSzTx/>
                <a:buFontTx/>
                <a:buNone/>
              </a:pPr>
              <a:t>8</a:t>
            </a:fld>
            <a:endParaRPr lang="fr-FR" altLang="en-US" sz="1200" smtClean="0">
              <a:solidFill>
                <a:schemeClr val="tx2"/>
              </a:solidFill>
            </a:endParaRPr>
          </a:p>
        </p:txBody>
      </p:sp>
      <p:sp>
        <p:nvSpPr>
          <p:cNvPr id="12291" name="Rectangle 2"/>
          <p:cNvSpPr>
            <a:spLocks noGrp="1" noChangeArrowheads="1"/>
          </p:cNvSpPr>
          <p:nvPr>
            <p:ph type="title"/>
          </p:nvPr>
        </p:nvSpPr>
        <p:spPr>
          <a:xfrm>
            <a:off x="1290638" y="0"/>
            <a:ext cx="6597650" cy="519113"/>
          </a:xfrm>
        </p:spPr>
        <p:txBody>
          <a:bodyPr/>
          <a:lstStyle/>
          <a:p>
            <a:pPr eaLnBrk="1" hangingPunct="1"/>
            <a:r>
              <a:rPr lang="fr-FR" altLang="fr-FR" smtClean="0"/>
              <a:t>L’interaction électromagnétique</a:t>
            </a:r>
          </a:p>
        </p:txBody>
      </p:sp>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685800"/>
            <a:ext cx="1933575"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Text Box 4"/>
          <p:cNvSpPr txBox="1">
            <a:spLocks noChangeArrowheads="1"/>
          </p:cNvSpPr>
          <p:nvPr/>
        </p:nvSpPr>
        <p:spPr bwMode="auto">
          <a:xfrm>
            <a:off x="266700" y="806450"/>
            <a:ext cx="4294188"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t>Responsable des phénomènes </a:t>
            </a:r>
          </a:p>
          <a:p>
            <a:pPr eaLnBrk="1" hangingPunct="1">
              <a:spcBef>
                <a:spcPct val="0"/>
              </a:spcBef>
              <a:buClrTx/>
              <a:buSzTx/>
              <a:buFontTx/>
              <a:buNone/>
            </a:pPr>
            <a:r>
              <a:rPr lang="fr-FR" altLang="fr-FR" sz="2400" b="1"/>
              <a:t>électriques et magnétiques</a:t>
            </a:r>
            <a:r>
              <a:rPr lang="fr-FR" altLang="fr-FR" sz="2400"/>
              <a:t> : </a:t>
            </a:r>
          </a:p>
          <a:p>
            <a:pPr eaLnBrk="1" hangingPunct="1">
              <a:spcBef>
                <a:spcPct val="0"/>
              </a:spcBef>
              <a:buClrTx/>
              <a:buSzTx/>
              <a:buFontTx/>
              <a:buNone/>
            </a:pPr>
            <a:r>
              <a:rPr lang="fr-FR" altLang="fr-FR" sz="2400"/>
              <a:t>aimantation, lumière,</a:t>
            </a:r>
          </a:p>
          <a:p>
            <a:pPr eaLnBrk="1" hangingPunct="1">
              <a:spcBef>
                <a:spcPct val="0"/>
              </a:spcBef>
              <a:buClrTx/>
              <a:buSzTx/>
              <a:buFontTx/>
              <a:buNone/>
            </a:pPr>
            <a:r>
              <a:rPr lang="fr-FR" altLang="fr-FR" sz="2400"/>
              <a:t>cohésion des atomes,…</a:t>
            </a:r>
          </a:p>
          <a:p>
            <a:pPr eaLnBrk="1" hangingPunct="1">
              <a:spcBef>
                <a:spcPct val="0"/>
              </a:spcBef>
              <a:buClrTx/>
              <a:buSzTx/>
              <a:buFontTx/>
              <a:buNone/>
            </a:pPr>
            <a:endParaRPr lang="fr-FR" altLang="fr-FR" sz="2400"/>
          </a:p>
          <a:p>
            <a:pPr eaLnBrk="1" hangingPunct="1">
              <a:spcBef>
                <a:spcPct val="0"/>
              </a:spcBef>
              <a:buClrTx/>
              <a:buSzTx/>
              <a:buFontTx/>
              <a:buNone/>
            </a:pPr>
            <a:endParaRPr lang="fr-FR" altLang="fr-FR" sz="2000"/>
          </a:p>
          <a:p>
            <a:pPr eaLnBrk="1" hangingPunct="1">
              <a:spcBef>
                <a:spcPct val="0"/>
              </a:spcBef>
              <a:buClrTx/>
              <a:buSzTx/>
              <a:buFontTx/>
              <a:buNone/>
            </a:pPr>
            <a:endParaRPr lang="fr-FR" altLang="fr-FR" sz="2000"/>
          </a:p>
        </p:txBody>
      </p:sp>
      <p:pic>
        <p:nvPicPr>
          <p:cNvPr id="12294" name="Picture 5" descr="aiman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85800"/>
            <a:ext cx="24257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7"/>
          <p:cNvSpPr txBox="1">
            <a:spLocks noChangeArrowheads="1"/>
          </p:cNvSpPr>
          <p:nvPr/>
        </p:nvSpPr>
        <p:spPr bwMode="auto">
          <a:xfrm>
            <a:off x="1066800" y="4457700"/>
            <a:ext cx="28067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 : </a:t>
            </a:r>
            <a:r>
              <a:rPr lang="fr-FR" altLang="fr-FR" sz="2000" b="1">
                <a:solidFill>
                  <a:srgbClr val="FF0000"/>
                </a:solidFill>
              </a:rPr>
              <a:t>photon</a:t>
            </a:r>
            <a:r>
              <a:rPr lang="fr-FR" altLang="fr-FR" sz="1800" b="1"/>
              <a:t> </a:t>
            </a:r>
          </a:p>
        </p:txBody>
      </p:sp>
      <p:grpSp>
        <p:nvGrpSpPr>
          <p:cNvPr id="12296" name="Group 8"/>
          <p:cNvGrpSpPr>
            <a:grpSpLocks/>
          </p:cNvGrpSpPr>
          <p:nvPr/>
        </p:nvGrpSpPr>
        <p:grpSpPr bwMode="auto">
          <a:xfrm>
            <a:off x="5472113" y="3730625"/>
            <a:ext cx="2895600" cy="2730500"/>
            <a:chOff x="4071" y="2598"/>
            <a:chExt cx="1392" cy="1362"/>
          </a:xfrm>
        </p:grpSpPr>
        <p:pic>
          <p:nvPicPr>
            <p:cNvPr id="12302" name="Picture 9" descr="force_phot_b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4" y="2598"/>
              <a:ext cx="1362" cy="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Text Box 10"/>
            <p:cNvSpPr txBox="1">
              <a:spLocks noChangeArrowheads="1"/>
            </p:cNvSpPr>
            <p:nvPr/>
          </p:nvSpPr>
          <p:spPr bwMode="auto">
            <a:xfrm>
              <a:off x="4120" y="3775"/>
              <a:ext cx="216"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endParaRPr lang="fr-FR" altLang="fr-FR" sz="1400"/>
            </a:p>
          </p:txBody>
        </p:sp>
        <p:sp>
          <p:nvSpPr>
            <p:cNvPr id="12304" name="Text Box 11"/>
            <p:cNvSpPr txBox="1">
              <a:spLocks noChangeArrowheads="1"/>
            </p:cNvSpPr>
            <p:nvPr/>
          </p:nvSpPr>
          <p:spPr bwMode="auto">
            <a:xfrm>
              <a:off x="4095"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5" name="Text Box 12"/>
            <p:cNvSpPr txBox="1">
              <a:spLocks noChangeArrowheads="1"/>
            </p:cNvSpPr>
            <p:nvPr/>
          </p:nvSpPr>
          <p:spPr bwMode="auto">
            <a:xfrm>
              <a:off x="4071" y="2676"/>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nvGrpSpPr>
            <p:cNvPr id="12306" name="Group 13"/>
            <p:cNvGrpSpPr>
              <a:grpSpLocks/>
            </p:cNvGrpSpPr>
            <p:nvPr/>
          </p:nvGrpSpPr>
          <p:grpSpPr bwMode="auto">
            <a:xfrm>
              <a:off x="4095" y="2700"/>
              <a:ext cx="1368" cy="1120"/>
              <a:chOff x="4095" y="2700"/>
              <a:chExt cx="1368" cy="1120"/>
            </a:xfrm>
          </p:grpSpPr>
          <p:sp>
            <p:nvSpPr>
              <p:cNvPr id="12307" name="Text Box 14"/>
              <p:cNvSpPr txBox="1">
                <a:spLocks noChangeArrowheads="1"/>
              </p:cNvSpPr>
              <p:nvPr/>
            </p:nvSpPr>
            <p:spPr bwMode="auto">
              <a:xfrm>
                <a:off x="4103"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8" name="Text Box 15"/>
              <p:cNvSpPr txBox="1">
                <a:spLocks noChangeArrowheads="1"/>
              </p:cNvSpPr>
              <p:nvPr/>
            </p:nvSpPr>
            <p:spPr bwMode="auto">
              <a:xfrm>
                <a:off x="4095" y="2700"/>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9" name="Text Box 16"/>
              <p:cNvSpPr txBox="1">
                <a:spLocks noChangeArrowheads="1"/>
              </p:cNvSpPr>
              <p:nvPr/>
            </p:nvSpPr>
            <p:spPr bwMode="auto">
              <a:xfrm>
                <a:off x="5215" y="3652"/>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10" name="Text Box 17"/>
              <p:cNvSpPr txBox="1">
                <a:spLocks noChangeArrowheads="1"/>
              </p:cNvSpPr>
              <p:nvPr/>
            </p:nvSpPr>
            <p:spPr bwMode="auto">
              <a:xfrm>
                <a:off x="5199" y="2708"/>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grpSp>
      <p:sp>
        <p:nvSpPr>
          <p:cNvPr id="12297" name="Text Box 18"/>
          <p:cNvSpPr txBox="1">
            <a:spLocks noChangeArrowheads="1"/>
          </p:cNvSpPr>
          <p:nvPr/>
        </p:nvSpPr>
        <p:spPr bwMode="auto">
          <a:xfrm>
            <a:off x="1319213" y="5175250"/>
            <a:ext cx="2130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800"/>
              <a:t>m=0 (vitesse=c)</a:t>
            </a:r>
          </a:p>
          <a:p>
            <a:pPr algn="ctr" eaLnBrk="1" hangingPunct="1">
              <a:spcBef>
                <a:spcPct val="0"/>
              </a:spcBef>
              <a:buClrTx/>
              <a:buSzTx/>
              <a:buFontTx/>
              <a:buNone/>
            </a:pPr>
            <a:r>
              <a:rPr lang="fr-FR" altLang="fr-FR" sz="1800"/>
              <a:t>portée infinie</a:t>
            </a:r>
          </a:p>
        </p:txBody>
      </p:sp>
      <p:sp>
        <p:nvSpPr>
          <p:cNvPr id="12298" name="Line 30"/>
          <p:cNvSpPr>
            <a:spLocks noChangeShapeType="1"/>
          </p:cNvSpPr>
          <p:nvPr/>
        </p:nvSpPr>
        <p:spPr bwMode="auto">
          <a:xfrm>
            <a:off x="5245100" y="6438900"/>
            <a:ext cx="3175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299" name="Text Box 31"/>
          <p:cNvSpPr txBox="1">
            <a:spLocks noChangeArrowheads="1"/>
          </p:cNvSpPr>
          <p:nvPr/>
        </p:nvSpPr>
        <p:spPr bwMode="auto">
          <a:xfrm>
            <a:off x="7870825" y="6432550"/>
            <a:ext cx="65722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200"/>
              <a:t>temps</a:t>
            </a:r>
          </a:p>
        </p:txBody>
      </p:sp>
      <p:sp>
        <p:nvSpPr>
          <p:cNvPr id="12301" name="Rectangle 39"/>
          <p:cNvSpPr>
            <a:spLocks noChangeArrowheads="1"/>
          </p:cNvSpPr>
          <p:nvPr/>
        </p:nvSpPr>
        <p:spPr bwMode="auto">
          <a:xfrm>
            <a:off x="5422900" y="6108700"/>
            <a:ext cx="2794000" cy="1143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Tree>
    <p:extLst>
      <p:ext uri="{BB962C8B-B14F-4D97-AF65-F5344CB8AC3E}">
        <p14:creationId xmlns:p14="http://schemas.microsoft.com/office/powerpoint/2010/main" val="15678251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9185BC1-B791-4B90-B675-F62AF6BCD61E}" type="slidenum">
              <a:rPr lang="fr-FR" altLang="en-US" sz="1200" smtClean="0">
                <a:solidFill>
                  <a:schemeClr val="tx2"/>
                </a:solidFill>
              </a:rPr>
              <a:pPr eaLnBrk="1" hangingPunct="1">
                <a:spcBef>
                  <a:spcPct val="0"/>
                </a:spcBef>
                <a:buClrTx/>
                <a:buSzTx/>
                <a:buFontTx/>
                <a:buNone/>
              </a:pPr>
              <a:t>9</a:t>
            </a:fld>
            <a:endParaRPr lang="fr-FR" altLang="en-US" sz="1200" smtClean="0">
              <a:solidFill>
                <a:schemeClr val="tx2"/>
              </a:solidFill>
            </a:endParaRPr>
          </a:p>
        </p:txBody>
      </p:sp>
      <p:sp>
        <p:nvSpPr>
          <p:cNvPr id="13315" name="Rectangle 2"/>
          <p:cNvSpPr>
            <a:spLocks noGrp="1" noChangeArrowheads="1"/>
          </p:cNvSpPr>
          <p:nvPr>
            <p:ph type="title"/>
          </p:nvPr>
        </p:nvSpPr>
        <p:spPr>
          <a:xfrm>
            <a:off x="1675839" y="0"/>
            <a:ext cx="5828840" cy="523220"/>
          </a:xfrm>
        </p:spPr>
        <p:txBody>
          <a:bodyPr/>
          <a:lstStyle/>
          <a:p>
            <a:pPr eaLnBrk="1" hangingPunct="1"/>
            <a:r>
              <a:rPr lang="fr-FR" altLang="fr-FR" dirty="0" smtClean="0"/>
              <a:t>L’interaction nucléaire forte</a:t>
            </a:r>
          </a:p>
        </p:txBody>
      </p:sp>
      <p:sp>
        <p:nvSpPr>
          <p:cNvPr id="13316" name="Text Box 3"/>
          <p:cNvSpPr txBox="1">
            <a:spLocks noChangeArrowheads="1"/>
          </p:cNvSpPr>
          <p:nvPr/>
        </p:nvSpPr>
        <p:spPr bwMode="auto">
          <a:xfrm>
            <a:off x="279400" y="736600"/>
            <a:ext cx="5956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dirty="0"/>
              <a:t>Responsable de la stabilité des noyaux ainsi que du proton</a:t>
            </a:r>
            <a:endParaRPr lang="fr-FR" altLang="fr-FR" sz="2000" dirty="0">
              <a:solidFill>
                <a:srgbClr val="FF0000"/>
              </a:solidFill>
            </a:endParaRPr>
          </a:p>
        </p:txBody>
      </p:sp>
      <p:sp>
        <p:nvSpPr>
          <p:cNvPr id="13317" name="Text Box 4"/>
          <p:cNvSpPr txBox="1">
            <a:spLocks noChangeArrowheads="1"/>
          </p:cNvSpPr>
          <p:nvPr/>
        </p:nvSpPr>
        <p:spPr bwMode="auto">
          <a:xfrm>
            <a:off x="1066800" y="2819400"/>
            <a:ext cx="3086100" cy="425450"/>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Médiateurs: </a:t>
            </a:r>
            <a:r>
              <a:rPr lang="fr-FR" altLang="fr-FR" sz="2000" b="1">
                <a:solidFill>
                  <a:srgbClr val="E71919"/>
                </a:solidFill>
              </a:rPr>
              <a:t>8 gluons</a:t>
            </a:r>
            <a:r>
              <a:rPr lang="fr-FR" altLang="fr-FR" sz="2000" b="1">
                <a:solidFill>
                  <a:srgbClr val="FF0000"/>
                </a:solidFill>
              </a:rPr>
              <a:t> </a:t>
            </a:r>
          </a:p>
        </p:txBody>
      </p:sp>
      <p:grpSp>
        <p:nvGrpSpPr>
          <p:cNvPr id="13318" name="Group 5"/>
          <p:cNvGrpSpPr>
            <a:grpSpLocks/>
          </p:cNvGrpSpPr>
          <p:nvPr/>
        </p:nvGrpSpPr>
        <p:grpSpPr bwMode="auto">
          <a:xfrm>
            <a:off x="5270500" y="617538"/>
            <a:ext cx="3548063" cy="3360737"/>
            <a:chOff x="40" y="416"/>
            <a:chExt cx="2648" cy="2608"/>
          </a:xfrm>
        </p:grpSpPr>
        <p:sp>
          <p:nvSpPr>
            <p:cNvPr id="13322" name="Oval 6"/>
            <p:cNvSpPr>
              <a:spLocks noChangeArrowheads="1"/>
            </p:cNvSpPr>
            <p:nvPr/>
          </p:nvSpPr>
          <p:spPr bwMode="auto">
            <a:xfrm>
              <a:off x="283" y="966"/>
              <a:ext cx="757" cy="77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3" name="Oval 7"/>
            <p:cNvSpPr>
              <a:spLocks noChangeArrowheads="1"/>
            </p:cNvSpPr>
            <p:nvPr/>
          </p:nvSpPr>
          <p:spPr bwMode="auto">
            <a:xfrm>
              <a:off x="987" y="2150"/>
              <a:ext cx="757" cy="778"/>
            </a:xfrm>
            <a:prstGeom prst="ellipse">
              <a:avLst/>
            </a:prstGeom>
            <a:solidFill>
              <a:srgbClr val="33CC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4" name="Oval 8"/>
            <p:cNvSpPr>
              <a:spLocks noChangeArrowheads="1"/>
            </p:cNvSpPr>
            <p:nvPr/>
          </p:nvSpPr>
          <p:spPr bwMode="auto">
            <a:xfrm>
              <a:off x="1611" y="774"/>
              <a:ext cx="757" cy="778"/>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5" name="Text Box 9"/>
            <p:cNvSpPr txBox="1">
              <a:spLocks noChangeArrowheads="1"/>
            </p:cNvSpPr>
            <p:nvPr/>
          </p:nvSpPr>
          <p:spPr bwMode="auto">
            <a:xfrm>
              <a:off x="376" y="1132"/>
              <a:ext cx="498"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b="1">
                  <a:latin typeface="Comic Sans MS" pitchFamily="66" charset="0"/>
                </a:rPr>
                <a:t>u</a:t>
              </a:r>
            </a:p>
          </p:txBody>
        </p:sp>
        <p:sp>
          <p:nvSpPr>
            <p:cNvPr id="13326" name="Text Box 10"/>
            <p:cNvSpPr txBox="1">
              <a:spLocks noChangeArrowheads="1"/>
            </p:cNvSpPr>
            <p:nvPr/>
          </p:nvSpPr>
          <p:spPr bwMode="auto">
            <a:xfrm>
              <a:off x="1135" y="2343"/>
              <a:ext cx="512"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u</a:t>
              </a:r>
            </a:p>
          </p:txBody>
        </p:sp>
        <p:sp>
          <p:nvSpPr>
            <p:cNvPr id="13327" name="Text Box 11"/>
            <p:cNvSpPr txBox="1">
              <a:spLocks noChangeArrowheads="1"/>
            </p:cNvSpPr>
            <p:nvPr/>
          </p:nvSpPr>
          <p:spPr bwMode="auto">
            <a:xfrm>
              <a:off x="1743" y="919"/>
              <a:ext cx="498"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d</a:t>
              </a:r>
            </a:p>
          </p:txBody>
        </p:sp>
        <p:sp>
          <p:nvSpPr>
            <p:cNvPr id="13328" name="Oval 12"/>
            <p:cNvSpPr>
              <a:spLocks noChangeArrowheads="1"/>
            </p:cNvSpPr>
            <p:nvPr/>
          </p:nvSpPr>
          <p:spPr bwMode="auto">
            <a:xfrm>
              <a:off x="40" y="416"/>
              <a:ext cx="2648" cy="2608"/>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13329" name="Group 13"/>
            <p:cNvGrpSpPr>
              <a:grpSpLocks/>
            </p:cNvGrpSpPr>
            <p:nvPr/>
          </p:nvGrpSpPr>
          <p:grpSpPr bwMode="auto">
            <a:xfrm>
              <a:off x="631" y="932"/>
              <a:ext cx="1313" cy="1420"/>
              <a:chOff x="631" y="932"/>
              <a:chExt cx="1313" cy="1420"/>
            </a:xfrm>
          </p:grpSpPr>
          <p:grpSp>
            <p:nvGrpSpPr>
              <p:cNvPr id="13330" name="Group 14"/>
              <p:cNvGrpSpPr>
                <a:grpSpLocks/>
              </p:cNvGrpSpPr>
              <p:nvPr/>
            </p:nvGrpSpPr>
            <p:grpSpPr bwMode="auto">
              <a:xfrm>
                <a:off x="979" y="932"/>
                <a:ext cx="645" cy="244"/>
                <a:chOff x="1139" y="1140"/>
                <a:chExt cx="645" cy="244"/>
              </a:xfrm>
            </p:grpSpPr>
            <p:sp>
              <p:nvSpPr>
                <p:cNvPr id="13337" name="Freeform 15"/>
                <p:cNvSpPr>
                  <a:spLocks/>
                </p:cNvSpPr>
                <p:nvPr/>
              </p:nvSpPr>
              <p:spPr bwMode="auto">
                <a:xfrm>
                  <a:off x="1139" y="1140"/>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rgbClr val="E7191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8" name="Freeform 16"/>
                <p:cNvSpPr>
                  <a:spLocks/>
                </p:cNvSpPr>
                <p:nvPr/>
              </p:nvSpPr>
              <p:spPr bwMode="auto">
                <a:xfrm>
                  <a:off x="1147" y="1172"/>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31" name="Group 17"/>
              <p:cNvGrpSpPr>
                <a:grpSpLocks/>
              </p:cNvGrpSpPr>
              <p:nvPr/>
            </p:nvGrpSpPr>
            <p:grpSpPr bwMode="auto">
              <a:xfrm>
                <a:off x="1548" y="1544"/>
                <a:ext cx="396" cy="712"/>
                <a:chOff x="1708" y="1752"/>
                <a:chExt cx="396" cy="712"/>
              </a:xfrm>
            </p:grpSpPr>
            <p:sp>
              <p:nvSpPr>
                <p:cNvPr id="13335" name="Freeform 18"/>
                <p:cNvSpPr>
                  <a:spLocks/>
                </p:cNvSpPr>
                <p:nvPr/>
              </p:nvSpPr>
              <p:spPr bwMode="auto">
                <a:xfrm flipH="1">
                  <a:off x="1708" y="1752"/>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6" name="Freeform 19"/>
                <p:cNvSpPr>
                  <a:spLocks/>
                </p:cNvSpPr>
                <p:nvPr/>
              </p:nvSpPr>
              <p:spPr bwMode="auto">
                <a:xfrm flipH="1">
                  <a:off x="1732" y="1768"/>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32" name="Group 20"/>
              <p:cNvGrpSpPr>
                <a:grpSpLocks/>
              </p:cNvGrpSpPr>
              <p:nvPr/>
            </p:nvGrpSpPr>
            <p:grpSpPr bwMode="auto">
              <a:xfrm>
                <a:off x="631" y="1763"/>
                <a:ext cx="489" cy="589"/>
                <a:chOff x="791" y="1971"/>
                <a:chExt cx="489" cy="589"/>
              </a:xfrm>
            </p:grpSpPr>
            <p:sp>
              <p:nvSpPr>
                <p:cNvPr id="13333" name="Freeform 21"/>
                <p:cNvSpPr>
                  <a:spLocks/>
                </p:cNvSpPr>
                <p:nvPr/>
              </p:nvSpPr>
              <p:spPr bwMode="auto">
                <a:xfrm>
                  <a:off x="815" y="1971"/>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4" name="Freeform 22"/>
                <p:cNvSpPr>
                  <a:spLocks/>
                </p:cNvSpPr>
                <p:nvPr/>
              </p:nvSpPr>
              <p:spPr bwMode="auto">
                <a:xfrm>
                  <a:off x="791" y="1987"/>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13319" name="Rectangle 26"/>
          <p:cNvSpPr>
            <a:spLocks noChangeArrowheads="1"/>
          </p:cNvSpPr>
          <p:nvPr/>
        </p:nvSpPr>
        <p:spPr bwMode="auto">
          <a:xfrm>
            <a:off x="474663" y="4467542"/>
            <a:ext cx="8343900" cy="163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2400" dirty="0">
              <a:latin typeface="+mj-lt"/>
            </a:endParaRPr>
          </a:p>
          <a:p>
            <a:pPr eaLnBrk="1" hangingPunct="1">
              <a:spcBef>
                <a:spcPct val="0"/>
              </a:spcBef>
              <a:buClrTx/>
              <a:buSzTx/>
              <a:buFontTx/>
              <a:buNone/>
            </a:pPr>
            <a:r>
              <a:rPr lang="fr-FR" altLang="fr-FR" sz="2400" dirty="0">
                <a:latin typeface="+mj-lt"/>
              </a:rPr>
              <a:t>Les quarks n’existent pas à l’état libre: </a:t>
            </a:r>
            <a:r>
              <a:rPr lang="en-US" sz="2400" dirty="0" err="1">
                <a:latin typeface="+mj-lt"/>
              </a:rPr>
              <a:t>ils</a:t>
            </a:r>
            <a:r>
              <a:rPr lang="en-US" sz="2400" dirty="0">
                <a:latin typeface="+mj-lt"/>
              </a:rPr>
              <a:t> </a:t>
            </a:r>
            <a:r>
              <a:rPr lang="en-US" sz="2400" dirty="0" err="1">
                <a:latin typeface="+mj-lt"/>
              </a:rPr>
              <a:t>sont</a:t>
            </a:r>
            <a:r>
              <a:rPr lang="en-US" sz="2400" dirty="0">
                <a:latin typeface="+mj-lt"/>
              </a:rPr>
              <a:t> </a:t>
            </a:r>
            <a:r>
              <a:rPr lang="en-US" sz="2400" dirty="0" err="1">
                <a:latin typeface="+mj-lt"/>
              </a:rPr>
              <a:t>confinés</a:t>
            </a:r>
            <a:r>
              <a:rPr lang="en-US" sz="2400" dirty="0">
                <a:latin typeface="+mj-lt"/>
              </a:rPr>
              <a:t> à </a:t>
            </a:r>
            <a:r>
              <a:rPr lang="en-US" sz="2400" dirty="0" err="1">
                <a:latin typeface="+mj-lt"/>
              </a:rPr>
              <a:t>l’intérieur</a:t>
            </a:r>
            <a:r>
              <a:rPr lang="en-US" sz="2400" dirty="0">
                <a:latin typeface="+mj-lt"/>
              </a:rPr>
              <a:t> de </a:t>
            </a:r>
            <a:r>
              <a:rPr lang="en-US" sz="2400" b="1" dirty="0" smtClean="0">
                <a:latin typeface="+mj-lt"/>
              </a:rPr>
              <a:t>hadrons</a:t>
            </a:r>
            <a:r>
              <a:rPr lang="en-US" sz="2400" dirty="0" smtClean="0">
                <a:latin typeface="+mj-lt"/>
              </a:rPr>
              <a:t> (</a:t>
            </a:r>
            <a:r>
              <a:rPr lang="en-US" sz="2400" dirty="0">
                <a:latin typeface="+mj-lt"/>
              </a:rPr>
              <a:t>assemblages de </a:t>
            </a:r>
            <a:r>
              <a:rPr lang="en-US" sz="2400" dirty="0" smtClean="0">
                <a:latin typeface="+mj-lt"/>
              </a:rPr>
              <a:t>quarks)</a:t>
            </a:r>
            <a:r>
              <a:rPr lang="fr-FR" sz="2400" dirty="0">
                <a:latin typeface="+mj-lt"/>
              </a:rPr>
              <a:t> </a:t>
            </a:r>
            <a:r>
              <a:rPr lang="fr-FR" altLang="fr-FR" sz="2400" dirty="0" smtClean="0">
                <a:latin typeface="+mj-lt"/>
              </a:rPr>
              <a:t>collés </a:t>
            </a:r>
            <a:r>
              <a:rPr lang="fr-FR" altLang="fr-FR" sz="2400" dirty="0">
                <a:latin typeface="+mj-lt"/>
              </a:rPr>
              <a:t>par les </a:t>
            </a:r>
            <a:r>
              <a:rPr lang="fr-FR" altLang="fr-FR" sz="2400" b="1" dirty="0">
                <a:latin typeface="+mj-lt"/>
              </a:rPr>
              <a:t>gluons </a:t>
            </a:r>
          </a:p>
        </p:txBody>
      </p:sp>
      <p:sp>
        <p:nvSpPr>
          <p:cNvPr id="13320" name="Text Box 28"/>
          <p:cNvSpPr txBox="1">
            <a:spLocks noChangeArrowheads="1"/>
          </p:cNvSpPr>
          <p:nvPr/>
        </p:nvSpPr>
        <p:spPr bwMode="auto">
          <a:xfrm>
            <a:off x="7566025" y="3841750"/>
            <a:ext cx="10128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Proton</a:t>
            </a:r>
          </a:p>
        </p:txBody>
      </p:sp>
      <p:sp>
        <p:nvSpPr>
          <p:cNvPr id="13321" name="Text Box 29"/>
          <p:cNvSpPr txBox="1">
            <a:spLocks noChangeArrowheads="1"/>
          </p:cNvSpPr>
          <p:nvPr/>
        </p:nvSpPr>
        <p:spPr bwMode="auto">
          <a:xfrm>
            <a:off x="1509713" y="3295650"/>
            <a:ext cx="2027584" cy="64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m=0</a:t>
            </a:r>
          </a:p>
          <a:p>
            <a:pPr eaLnBrk="1" hangingPunct="1">
              <a:spcBef>
                <a:spcPct val="0"/>
              </a:spcBef>
              <a:buClrTx/>
              <a:buSzTx/>
              <a:buFontTx/>
              <a:buNone/>
            </a:pPr>
            <a:r>
              <a:rPr lang="en-US" altLang="fr-FR" sz="1800"/>
              <a:t>Portée </a:t>
            </a:r>
            <a:r>
              <a:rPr lang="en-US" altLang="fr-FR" sz="1800" smtClean="0"/>
              <a:t>: 10</a:t>
            </a:r>
            <a:r>
              <a:rPr lang="en-US" altLang="fr-FR" sz="1800" baseline="30000" smtClean="0">
                <a:latin typeface="Symbol" panose="05050102010706020507" pitchFamily="18" charset="2"/>
              </a:rPr>
              <a:t>-15</a:t>
            </a:r>
            <a:r>
              <a:rPr lang="en-US" altLang="fr-FR" sz="1800" baseline="30000" smtClean="0"/>
              <a:t> </a:t>
            </a:r>
            <a:r>
              <a:rPr lang="en-US" altLang="fr-FR" sz="1800" smtClean="0"/>
              <a:t>m</a:t>
            </a:r>
            <a:endParaRPr lang="fr-FR" altLang="fr-FR" sz="1800"/>
          </a:p>
        </p:txBody>
      </p:sp>
    </p:spTree>
    <p:extLst>
      <p:ext uri="{BB962C8B-B14F-4D97-AF65-F5344CB8AC3E}">
        <p14:creationId xmlns:p14="http://schemas.microsoft.com/office/powerpoint/2010/main" val="11033584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NikolaLAL">
  <a:themeElements>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1_NikolaLA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NikolaLAL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NikolaLAL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NikolaLAL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NikolaLAL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NikolaLAL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Nikola</Template>
  <TotalTime>5762</TotalTime>
  <Words>1422</Words>
  <Application>Microsoft Macintosh PowerPoint</Application>
  <PresentationFormat>Présentation à l'écran (4:3)</PresentationFormat>
  <Paragraphs>376</Paragraphs>
  <Slides>44</Slides>
  <Notes>24</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44</vt:i4>
      </vt:variant>
    </vt:vector>
  </HeadingPairs>
  <TitlesOfParts>
    <vt:vector size="47" baseType="lpstr">
      <vt:lpstr>1_NikolaLAL</vt:lpstr>
      <vt:lpstr>Equation</vt:lpstr>
      <vt:lpstr>Équation</vt:lpstr>
      <vt:lpstr>Particules  et Interactions</vt:lpstr>
      <vt:lpstr>Présentation PowerPoint</vt:lpstr>
      <vt:lpstr>L’atome</vt:lpstr>
      <vt:lpstr>Structure de l’atome</vt:lpstr>
      <vt:lpstr>Structure du noyau</vt:lpstr>
      <vt:lpstr>Structure des protons et des neutrons</vt:lpstr>
      <vt:lpstr>Présentation PowerPoint</vt:lpstr>
      <vt:lpstr>L’interaction électromagnétique</vt:lpstr>
      <vt:lpstr>L’interaction nucléaire forte</vt:lpstr>
      <vt:lpstr>L’interaction nucléaire faible</vt:lpstr>
      <vt:lpstr>La gravitation</vt:lpstr>
      <vt:lpstr>Présentation PowerPoint</vt:lpstr>
      <vt:lpstr>Présentation PowerPoint</vt:lpstr>
      <vt:lpstr>Présentation PowerPoint</vt:lpstr>
      <vt:lpstr>Présentation PowerPoint</vt:lpstr>
      <vt:lpstr>Présentation PowerPoint</vt:lpstr>
      <vt:lpstr>Le Modèle Standard</vt:lpstr>
      <vt:lpstr>Présentation PowerPoint</vt:lpstr>
      <vt:lpstr>Présentation PowerPoint</vt:lpstr>
      <vt:lpstr>Présentation PowerPoint</vt:lpstr>
      <vt:lpstr>Résumé</vt:lpstr>
      <vt:lpstr>Back Up</vt:lpstr>
      <vt:lpstr>Nouvelle affiche des composants élémentaires (2014)</vt:lpstr>
      <vt:lpstr>Le canal H </vt:lpstr>
      <vt:lpstr>Le canal H </vt:lpstr>
      <vt:lpstr>Le canal H </vt:lpstr>
      <vt:lpstr>Le mécanisme de Brout-Englert-Higgs</vt:lpstr>
      <vt:lpstr>Le mécanisme de Brout-Englert-Higgs</vt:lpstr>
      <vt:lpstr>Le mécanisme de Brout-Englert-Higgs</vt:lpstr>
      <vt:lpstr>Le boson de Higgs</vt:lpstr>
      <vt:lpstr>Le canal H : simulation</vt:lpstr>
      <vt:lpstr>Présentation PowerPoint</vt:lpstr>
      <vt:lpstr>Présentation PowerPoint</vt:lpstr>
      <vt:lpstr>Découverte d’une nouvelle particule au CERN</vt:lpstr>
      <vt:lpstr>Présentation PowerPoint</vt:lpstr>
      <vt:lpstr>Présentation PowerPoint</vt:lpstr>
      <vt:lpstr>Présentation PowerPoint</vt:lpstr>
      <vt:lpstr>Présentation PowerPoint</vt:lpstr>
      <vt:lpstr>Présentation PowerPoint</vt:lpstr>
      <vt:lpstr>Présentation PowerPoint</vt:lpstr>
      <vt:lpstr>Le mécanisme de Brout-Englert-Higgs</vt:lpstr>
      <vt:lpstr>Le mécanisme de Brout-Englert-Higgs</vt:lpstr>
      <vt:lpstr>Le mécanisme de Brout-Englert-Higgs</vt:lpstr>
      <vt:lpstr>Le boson de Higgs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 Makovec</dc:creator>
  <cp:lastModifiedBy>Yasmine</cp:lastModifiedBy>
  <cp:revision>435</cp:revision>
  <cp:lastPrinted>2014-03-19T22:12:05Z</cp:lastPrinted>
  <dcterms:created xsi:type="dcterms:W3CDTF">1601-01-01T00:00:00Z</dcterms:created>
  <dcterms:modified xsi:type="dcterms:W3CDTF">2019-04-03T18:54:26Z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