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7441" autoAdjust="0"/>
  </p:normalViewPr>
  <p:slideViewPr>
    <p:cSldViewPr snapToGrid="0" snapToObjects="1">
      <p:cViewPr varScale="1">
        <p:scale>
          <a:sx n="119" d="100"/>
          <a:sy n="119" d="100"/>
        </p:scale>
        <p:origin x="9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137" y="972185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812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92187" y="768350"/>
            <a:ext cx="5114925" cy="3836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9612" y="4860925"/>
            <a:ext cx="5680075" cy="4605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narnaud@lal.in2p3.fr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11" Type="http://schemas.openxmlformats.org/officeDocument/2006/relationships/image" Target="../media/image6.jpg"/><Relationship Id="rId5" Type="http://schemas.openxmlformats.org/officeDocument/2006/relationships/hyperlink" Target="mailto:rousseau@lal.in2p3.fr" TargetMode="External"/><Relationship Id="rId10" Type="http://schemas.openxmlformats.org/officeDocument/2006/relationships/image" Target="../media/image5.jpg"/><Relationship Id="rId4" Type="http://schemas.openxmlformats.org/officeDocument/2006/relationships/hyperlink" Target="mailto:morange@lal.in2p3.fr" TargetMode="Externa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lalorsa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-fr.facebook.com/cnrs.fr" TargetMode="External"/><Relationship Id="rId5" Type="http://schemas.openxmlformats.org/officeDocument/2006/relationships/hyperlink" Target="https://twitter.com/physicsIMC" TargetMode="External"/><Relationship Id="rId4" Type="http://schemas.openxmlformats.org/officeDocument/2006/relationships/hyperlink" Target="https://twitter.com/in2p3_cnr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indico.lal.in2p3.fr/category/123" TargetMode="External"/><Relationship Id="rId7" Type="http://schemas.openxmlformats.org/officeDocument/2006/relationships/hyperlink" Target="http://www.passeport2i.f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mentaire.web.lal.in2p3.fr/" TargetMode="External"/><Relationship Id="rId5" Type="http://schemas.openxmlformats.org/officeDocument/2006/relationships/hyperlink" Target="http://www.in2p3.fr/physique_pour_tous/aulycee/introduction.htm" TargetMode="External"/><Relationship Id="rId10" Type="http://schemas.openxmlformats.org/officeDocument/2006/relationships/image" Target="../media/image31.jpg"/><Relationship Id="rId4" Type="http://schemas.openxmlformats.org/officeDocument/2006/relationships/hyperlink" Target="http://www.physicsmasterclasses.org/" TargetMode="Externa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9850" y="1075976"/>
            <a:ext cx="9002712" cy="2589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32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b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 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</a:t>
            </a:r>
            <a:b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</a:t>
            </a:r>
            <a:r>
              <a:rPr lang="en-US" sz="32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</a:t>
            </a:r>
            <a:r>
              <a:rPr lang="en-US" sz="32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2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600" b="1" i="0" u="none" strike="noStrike" cap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chemeClr val="dk2"/>
              </a:buClr>
              <a:buSzPts val="3200"/>
            </a:pPr>
            <a:r>
              <a:rPr lang="en-US" sz="2400" b="1" dirty="0">
                <a:solidFill>
                  <a:srgbClr val="BB0C06"/>
                </a:solidFill>
              </a:rPr>
              <a:t>Nicolas ARNAUD</a:t>
            </a:r>
            <a:r>
              <a:rPr lang="en-US" sz="2400" b="1" dirty="0">
                <a:solidFill>
                  <a:schemeClr val="dk1"/>
                </a:solidFill>
              </a:rPr>
              <a:t>(</a:t>
            </a:r>
            <a:r>
              <a:rPr lang="en-US" sz="2400" b="1" u="sng" dirty="0">
                <a:solidFill>
                  <a:schemeClr val="hlink"/>
                </a:solidFill>
                <a:hlinkClick r:id="rId3"/>
              </a:rPr>
              <a:t>narnaud@lal.in2p3.fr</a:t>
            </a:r>
            <a:r>
              <a:rPr lang="en-US" sz="2400" b="1" dirty="0">
                <a:solidFill>
                  <a:schemeClr val="dk1"/>
                </a:solidFill>
              </a:rPr>
              <a:t>)</a:t>
            </a:r>
            <a:br>
              <a:rPr lang="en-US" sz="2400" b="1" dirty="0">
                <a:solidFill>
                  <a:schemeClr val="dk1"/>
                </a:solidFill>
              </a:rPr>
            </a:br>
            <a:r>
              <a:rPr lang="en-US" sz="2400" b="1" i="0" u="none" strike="noStrike" cap="none" dirty="0">
                <a:solidFill>
                  <a:srgbClr val="BB0C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Nicolas </a:t>
            </a:r>
            <a:r>
              <a:rPr lang="en-US" sz="2400" b="1" dirty="0">
                <a:solidFill>
                  <a:srgbClr val="BB0C06"/>
                </a:solidFill>
              </a:rPr>
              <a:t>MORANGE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u="sng" dirty="0">
                <a:solidFill>
                  <a:schemeClr val="hlink"/>
                </a:solidFill>
                <a:hlinkClick r:id="rId4"/>
              </a:rPr>
              <a:t>morange@lal.in2p3.fr</a:t>
            </a:r>
            <a:r>
              <a:rPr lang="en-US" sz="24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br>
              <a:rPr lang="en-US" sz="2400" b="1" dirty="0">
                <a:solidFill>
                  <a:schemeClr val="dk1"/>
                </a:solidFill>
              </a:rPr>
            </a:br>
            <a:r>
              <a:rPr lang="en-US" sz="2400" b="1" dirty="0">
                <a:solidFill>
                  <a:srgbClr val="BB0C06"/>
                </a:solidFill>
              </a:rPr>
              <a:t>David ROUSSEAU</a:t>
            </a:r>
            <a:r>
              <a:rPr lang="en-US" sz="2400" b="1" dirty="0"/>
              <a:t> (</a:t>
            </a:r>
            <a:r>
              <a:rPr lang="en-US" sz="2400" b="1" dirty="0">
                <a:hlinkClick r:id="rId5"/>
              </a:rPr>
              <a:t>rousseau</a:t>
            </a:r>
            <a:r>
              <a:rPr lang="en-US" sz="2400" b="1" u="sng" dirty="0">
                <a:solidFill>
                  <a:schemeClr val="hlink"/>
                </a:solidFill>
                <a:hlinkClick r:id="rId5"/>
              </a:rPr>
              <a:t>@lal.in2p3.fr</a:t>
            </a:r>
            <a:r>
              <a:rPr lang="en-US" sz="2400" b="1" u="sng" dirty="0">
                <a:solidFill>
                  <a:schemeClr val="hlink"/>
                </a:solidFill>
              </a:rPr>
              <a:t> </a:t>
            </a:r>
            <a:r>
              <a:rPr lang="en-US" sz="2400" b="1" dirty="0"/>
              <a:t>)</a:t>
            </a:r>
            <a:endParaRPr sz="2400" b="1" dirty="0"/>
          </a:p>
        </p:txBody>
      </p:sp>
      <p:pic>
        <p:nvPicPr>
          <p:cNvPr id="89" name="Shape 89" descr="l-coul-3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1512" y="7937"/>
            <a:ext cx="1828800" cy="1260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88900" y="4192587"/>
            <a:ext cx="5532437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Questions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2019</a:t>
            </a: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</a:t>
            </a:r>
            <a:r>
              <a:rPr lang="en-US" sz="2800" b="1" i="0" u="none" strike="noStrike" cap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Où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trouver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plus </a:t>
            </a:r>
            <a:r>
              <a:rPr lang="en-US" sz="28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d’informations</a:t>
            </a:r>
            <a:r>
              <a:rPr lang="en-US" sz="2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30687" y="3665537"/>
            <a:ext cx="3924300" cy="156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59662" y="5257800"/>
            <a:ext cx="16668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 descr="imap://narnaud@mailer.lal.in2p3.fr:143/fetch%3EUID%3E.INBOX%3E600018?part=1.2&amp;type=image/jpeg&amp;filename=IN2P3-Q_SignVcopie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Shape 94" descr="imap://narnaud@mailer.lal.in2p3.fr:143/fetch%3EUID%3E.INBOX%3E600018?part=1.2&amp;type=image/jpeg&amp;filename=IN2P3-Q_SignVcopie.jpg"/>
          <p:cNvSpPr txBox="1"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Shape 95" descr="imap://narnaud@mailer.lal.in2p3.fr:143/fetch%3EUID%3E.INBOX%3E600018?part=1.2&amp;type=image/jpeg&amp;filename=IN2P3-Q_SignVcopie.jpg"/>
          <p:cNvSpPr txBox="1"/>
          <p:nvPr/>
        </p:nvSpPr>
        <p:spPr>
          <a:xfrm>
            <a:off x="460375" y="1603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3375" y="4762"/>
            <a:ext cx="1260475" cy="125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75462" y="57150"/>
            <a:ext cx="2020887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17975" y="57150"/>
            <a:ext cx="2519362" cy="12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103187" y="552450"/>
            <a:ext cx="8713787" cy="60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salle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8B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transmission des </a:t>
            </a:r>
            <a:r>
              <a:rPr lang="en-US" sz="2000" b="1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1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Analyser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du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privilège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scientifique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dirty="0"/>
          </a:p>
        </p:txBody>
      </p:sp>
      <p:sp>
        <p:nvSpPr>
          <p:cNvPr id="183" name="Shape 18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pic>
        <p:nvPicPr>
          <p:cNvPr id="184" name="Shape 184" descr="C:\Users\narnaud\Documents\Communication\Master classe\2012\2012-MasterclassesPhoto\DSC_0526.JPG"/>
          <p:cNvPicPr preferRelativeResize="0"/>
          <p:nvPr/>
        </p:nvPicPr>
        <p:blipFill rotWithShape="1">
          <a:blip r:embed="rId3">
            <a:alphaModFix/>
          </a:blip>
          <a:srcRect t="26616"/>
          <a:stretch/>
        </p:blipFill>
        <p:spPr>
          <a:xfrm>
            <a:off x="4278312" y="819150"/>
            <a:ext cx="4889500" cy="23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87" y="631825"/>
            <a:ext cx="4157662" cy="2827337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4225" y="3595687"/>
            <a:ext cx="4267200" cy="271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85737" y="552450"/>
            <a:ext cx="3019425" cy="144462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103187" y="2965450"/>
            <a:ext cx="1335087" cy="4254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03187" y="4802187"/>
            <a:ext cx="8366125" cy="205105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 rot="-1560000">
            <a:off x="1720850" y="2155825"/>
            <a:ext cx="7502525" cy="7683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Parties de l’agenda communes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 de la journée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209550" y="881062"/>
            <a:ext cx="7554912" cy="1076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Activités en deux sous-groupes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-9525" y="2130425"/>
            <a:ext cx="276225" cy="1208087"/>
          </a:xfrm>
          <a:prstGeom prst="leftBrace">
            <a:avLst>
              <a:gd name="adj1" fmla="val 410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26987" y="3516312"/>
            <a:ext cx="257175" cy="1206500"/>
          </a:xfrm>
          <a:prstGeom prst="leftBrace">
            <a:avLst>
              <a:gd name="adj1" fmla="val 384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103187" y="552450"/>
            <a:ext cx="9040812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 volontaires 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96837" y="2794000"/>
            <a:ext cx="8383587" cy="19383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Echanges directs entre vous et les modérateurs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Ils vous poseront des questions et vous pourrez le faire également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L’accent « frenchy » est très apprécié des anglophones ☺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 parlez le « même anglais » que vos camarades étrangers !</a:t>
            </a:r>
            <a:endParaRPr/>
          </a:p>
        </p:txBody>
      </p:sp>
      <p:pic>
        <p:nvPicPr>
          <p:cNvPr id="216" name="Shape 216" descr="C:\Users\narnaud\Documents\Communication\Master classe\2012\2012-MasterclassesPhoto\DSC_0569.JPG"/>
          <p:cNvPicPr preferRelativeResize="0"/>
          <p:nvPr/>
        </p:nvPicPr>
        <p:blipFill rotWithShape="1">
          <a:blip r:embed="rId3">
            <a:alphaModFix/>
          </a:blip>
          <a:srcRect t="11659"/>
          <a:stretch/>
        </p:blipFill>
        <p:spPr>
          <a:xfrm>
            <a:off x="4659312" y="593725"/>
            <a:ext cx="4213225" cy="248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:\Users\narnaud\Documents\Communication\Master classe\2012\2012-MasterclassesPhotos23Mars\DSC_07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37" y="663575"/>
            <a:ext cx="3509962" cy="234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223" name="Shape 22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interactions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personnel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l’Anneau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Collisions d’Orsay (ACO)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d’un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détecteur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 ATLAS W » sur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Réalisation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mesure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physique, transmission des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duplex avec le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classes qui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participé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aujourd’hui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Besoin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deux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volontaires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</a:t>
            </a:r>
            <a:r>
              <a:rPr lang="en-US" sz="2000" b="0" i="0" u="none" dirty="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</a:t>
            </a:r>
            <a:endParaRPr sz="1000" b="0" i="0" u="none" dirty="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Bilan</a:t>
            </a:r>
            <a:r>
              <a:rPr lang="en-US" sz="2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</p:txBody>
      </p:sp>
      <p:sp>
        <p:nvSpPr>
          <p:cNvPr id="224" name="Shape 22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139700" y="899925"/>
            <a:ext cx="8871000" cy="569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plu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faites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-le (nous) savoir 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parlez-en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réseaux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préférés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etc.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respect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bonnes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règles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« bonne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conduite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»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Pendant les pauses / après la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Masterclasse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pas pendant les sessions …</a:t>
            </a:r>
            <a:endParaRPr sz="2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Twitter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LAL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@LALOrsay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CNRS/IN2P3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@IN2P3_CNRS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Compte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officiel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Masterclasses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@physicsIMC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Hashtag : #LHCIMC19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Page du CNRS : </a:t>
            </a:r>
            <a:r>
              <a:rPr lang="en-US" sz="2000" b="0" i="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https://fr-fr.facebook.com/cnrs.fr</a:t>
            </a:r>
            <a:endParaRPr dirty="0"/>
          </a:p>
        </p:txBody>
      </p:sp>
      <p:sp>
        <p:nvSpPr>
          <p:cNvPr id="226" name="Shape 226"/>
          <p:cNvSpPr txBox="1"/>
          <p:nvPr/>
        </p:nvSpPr>
        <p:spPr>
          <a:xfrm>
            <a:off x="217300" y="3397275"/>
            <a:ext cx="5657700" cy="1606500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6030912" y="4073525"/>
            <a:ext cx="1012825" cy="254000"/>
          </a:xfrm>
          <a:prstGeom prst="leftArrow">
            <a:avLst>
              <a:gd name="adj1" fmla="val 2700"/>
              <a:gd name="adj2" fmla="val 50000"/>
            </a:avLst>
          </a:prstGeom>
          <a:solidFill>
            <a:srgbClr val="2A3781"/>
          </a:solidFill>
          <a:ln w="38100" cap="flat" cmpd="sng">
            <a:solidFill>
              <a:srgbClr val="2A37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71437" y="2857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en savoir plus</a:t>
            </a:r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96837" y="549275"/>
            <a:ext cx="8050212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transparents présentés aujourd’hui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 disponibles sur 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Trouvez votre session sur la page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https://indico.lal.in2p3.fr/category/123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Site web des MasterClasses du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http://www.physicsmasterclasses.org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L’Ecole des deux Infinis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http://www.in2p3.fr/physique_pour_tous/aulycee/introduction.htm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La revue de vulgarisation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http://elementaire.web.lal.in2p3.fr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Passeport pour les 2 Infinis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http://www.passeport2i.fr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03700" y="3898900"/>
            <a:ext cx="2084387" cy="290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26200" y="3497262"/>
            <a:ext cx="2630487" cy="327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Shape 236"/>
          <p:cNvCxnSpPr/>
          <p:nvPr/>
        </p:nvCxnSpPr>
        <p:spPr>
          <a:xfrm>
            <a:off x="8378825" y="6673850"/>
            <a:ext cx="696912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237" name="Shape 237" descr="C:\Users\narnaud\Documents\Communication\Passeport pour les 2 Infinis\Réédition\Couverture_Passeport_2_light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3875" y="5021262"/>
            <a:ext cx="2725737" cy="17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90487" y="1905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coulisses …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96837" y="542925"/>
            <a:ext cx="800735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Masterclasses demandent une longue organisation en amont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1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Normalement vous ne devriez pas vous en rendre compte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1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Merci à tous ceux qui participent cette année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orateurs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auteurs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transparents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guides du musée Sciences ACO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encadrants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séance de TP sur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participants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à la discussion sur les métiers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G. Perrin, T. Roulet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infra &amp; logistique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F. Dupuis, M. Ivakno, N. Sevestre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Dominique Bony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chargée de communication au LAL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tous ceux/toutes celles que j’ai oublié(e)s bien involontairement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nternational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hysics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utreach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roup 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IPPOG)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Sans lequel les Masterclasses n’existeraient pas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Enfin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CNRS/IN2P3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 P2IO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pour leur participation financière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0962" y="9525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Objectifs &amp; Questions</a:t>
            </a: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Découvrir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monde des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l’intérêt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étude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enregistrées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entre 2010 et 2012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par les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expérience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ATLAS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LHCb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sur le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LHC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le grand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vidéoconférence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rassemble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chercheurs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CERN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78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d’autres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pays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européens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constituants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fondamentaux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la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matière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→ Les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élémentaires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Comment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peut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-on les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pour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étudier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propriétés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qui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gouvernent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Que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-on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Quelles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questions ouvertes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-t-on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apprendre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 au CERN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105" name="Shape 10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pic>
        <p:nvPicPr>
          <p:cNvPr id="106" name="Shape 106" descr="http://lhcb-public.web.cern.ch/lhcb-public/Images2013/BsMuMu201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425" y="1341437"/>
            <a:ext cx="3240087" cy="23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 descr="https://atlas.web.cern.ch/Atlas/GROUPS/PHYSICS/CONFNOTES/ATLAS-CONF-2011-161/fig_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5537" y="3686175"/>
            <a:ext cx="2771775" cy="27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0962" y="0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du CERN</a:t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x="92075" y="552450"/>
            <a:ext cx="9051925" cy="594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Masterclasses existent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depuis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2005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partenariat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le CERN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plus grand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physique des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monde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2019, plus de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10 000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lycéens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pays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continents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Europe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Amériques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Afrique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Asie-Pacifique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passeront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vous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environ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210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laboratoires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universités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sessions 2019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s’étalent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six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semaines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Programme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similaire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toutes</a:t>
            </a:r>
            <a:r>
              <a:rPr lang="en-US" sz="2000" b="0" i="0" u="none" dirty="0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 sessions Masterclasses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présenter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discipline et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problématiques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Travaux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pratiques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sur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ordinateurs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utilisant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vraies</a:t>
            </a:r>
            <a:r>
              <a:rPr lang="en-US" sz="2000" b="0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données</a:t>
            </a:r>
            <a:r>
              <a:rPr lang="en-US" sz="2000" b="0" i="0" u="none" dirty="0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 LHC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▪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Conférence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vidéo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anglais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avec le CERN pour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terminer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journée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Le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aboratoire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ccélérateur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inéaire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aux Masterclasses pour la </a:t>
            </a: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r>
              <a:rPr lang="en-US" sz="2000" b="0" i="0" u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ème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année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consécutive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(2009-2019)</a:t>
            </a:r>
            <a:endParaRPr sz="2000" b="0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en-US" sz="40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Bienvenue</a:t>
            </a:r>
            <a:r>
              <a:rPr lang="en-US" sz="40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!</a:t>
            </a:r>
            <a:endParaRPr dirty="0"/>
          </a:p>
        </p:txBody>
      </p:sp>
      <p:sp>
        <p:nvSpPr>
          <p:cNvPr id="114" name="Shape 114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c’est maintenant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</a:t>
            </a:r>
            <a:r>
              <a:rPr lang="en-US" sz="2000" b="1" i="0" u="none">
                <a:solidFill>
                  <a:srgbClr val="22228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 LAL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d’ACO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l’Anneau de Collisions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pic>
        <p:nvPicPr>
          <p:cNvPr id="136" name="Shape 136" descr="https://atlas.web.cern.ch/Atlas/GROUPS/PHYSICS/PAPERS/HIGG-2012-27/fig_004.png"/>
          <p:cNvPicPr preferRelativeResize="0"/>
          <p:nvPr/>
        </p:nvPicPr>
        <p:blipFill rotWithShape="1">
          <a:blip r:embed="rId3">
            <a:alphaModFix/>
          </a:blip>
          <a:srcRect b="52423"/>
          <a:stretch/>
        </p:blipFill>
        <p:spPr>
          <a:xfrm>
            <a:off x="4397375" y="3752850"/>
            <a:ext cx="4448175" cy="300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25" y="3014662"/>
            <a:ext cx="4316412" cy="384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CERN"/>
          <p:cNvPicPr preferRelativeResize="0"/>
          <p:nvPr/>
        </p:nvPicPr>
        <p:blipFill rotWithShape="1">
          <a:blip r:embed="rId5">
            <a:alphaModFix/>
          </a:blip>
          <a:srcRect t="5079" b="14059"/>
          <a:stretch/>
        </p:blipFill>
        <p:spPr>
          <a:xfrm>
            <a:off x="3419475" y="654050"/>
            <a:ext cx="4929187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103187" y="552450"/>
            <a:ext cx="8713787" cy="855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-604837" y="2492375"/>
            <a:ext cx="8728075" cy="24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LAL est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très gros laboratoire du CNRS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~120 chercheurs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~180 ingénieurs, techniciens et administratifs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très grand variété de métiers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Informatique, électronique, mécanique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Services financier, personnel, missions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   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Infrastructures, logistique, organisation de conférences …</a:t>
            </a:r>
            <a:endParaRPr/>
          </a:p>
        </p:txBody>
      </p:sp>
      <p:pic>
        <p:nvPicPr>
          <p:cNvPr id="147" name="Shape 147" descr="fig12-Planck-HF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0525" y="304800"/>
            <a:ext cx="2233612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cold parts assembl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8275" y="2701925"/>
            <a:ext cx="2162175" cy="16192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49" name="Shape 149" descr="C:\Users\narnaud\Documents\Communication\Master classe\2012\2012-MasterclassesPhotos23Mars\CSC_063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8975" y="4941887"/>
            <a:ext cx="2808287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C:\Users\narnaud\Documents\Communication\LAL\P2IO\Lettre P2IO\IMAG017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187" y="552450"/>
            <a:ext cx="2730500" cy="15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</a:t>
            </a: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 avec des membres du </a:t>
            </a: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du détecteur ATLAS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« ATLAS W » sur ordinateur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-627062" y="3032125"/>
            <a:ext cx="9077325" cy="40941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nneau de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ollisions d’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rsay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collisionneur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avec une très riche histoire scientifique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 fonctionnement de 1962 à 1988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Parfaitement préservé par une équipe de passionnés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Inscrit à l’inventaire supplémentaire des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Monuments Historiques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	  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▪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musée de la Matière et de la Lumière</a:t>
            </a:r>
            <a:endParaRPr sz="2000" b="0" i="0" u="non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Pas/peu d’équivalents au monde </a:t>
            </a: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[à ma connaissance]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→ </a:t>
            </a:r>
            <a:r>
              <a:rPr lang="en-US" sz="2000" b="0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occasion unique de visiter un « mini-LHC »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rgbClr val="2A378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787" y="5275262"/>
            <a:ext cx="1195387" cy="1347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5800" y="644525"/>
            <a:ext cx="32385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C:\Users\narnaud\Documents\Communication\Master classe\2012\2012-MasterclassesPhoto\DSC_0547.JPG"/>
          <p:cNvPicPr preferRelativeResize="0"/>
          <p:nvPr/>
        </p:nvPicPr>
        <p:blipFill rotWithShape="1">
          <a:blip r:embed="rId5">
            <a:alphaModFix/>
          </a:blip>
          <a:srcRect t="22441"/>
          <a:stretch/>
        </p:blipFill>
        <p:spPr>
          <a:xfrm>
            <a:off x="79375" y="644525"/>
            <a:ext cx="3511550" cy="1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C:\Users\narnaud\Documents\Communication\LAL\LNF\BTML 2013\Photos BTML 2013\Photos LAL\DSC_0301.JPG"/>
          <p:cNvPicPr preferRelativeResize="0"/>
          <p:nvPr/>
        </p:nvPicPr>
        <p:blipFill rotWithShape="1">
          <a:blip r:embed="rId6">
            <a:alphaModFix/>
          </a:blip>
          <a:srcRect t="31108" b="25453"/>
          <a:stretch/>
        </p:blipFill>
        <p:spPr>
          <a:xfrm>
            <a:off x="2319337" y="5581650"/>
            <a:ext cx="42132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71437" y="49212"/>
            <a:ext cx="8964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 de la journée</a:t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103187" y="552450"/>
            <a:ext cx="8713787" cy="640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Introduction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Mini-conférences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Particules et interactions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Le CERN et le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Discussion sur les métiers du LAL avec des membres du personnel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Visite de l’Anneau de Collisions d’Orsay (ACO)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Déjeuner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Présentation d’un détecteur du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Exercice en salle informatique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Utilisation de vraies données enregistrées au LHC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Réalisation d’une mesure physique, transmission des résultats au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Vidéoconférence en duplex avec le CERN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Rassemble toutes les classes qui ont participé à une Masterclasse aujourd’hui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En anglais 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→ Besoin de deux volontaires pour présenter nos résultats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▪ Quiz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</a:pPr>
            <a:endParaRPr sz="1000" b="0" i="0" u="none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Bilan de la journée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8805862" y="6391275"/>
            <a:ext cx="3381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fld id="{00000000-1234-1234-1234-123412341234}" type="slidenum"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pic>
        <p:nvPicPr>
          <p:cNvPr id="170" name="Shape 170" descr="C:\Users\narnaud\Desktop\LesQuatreSaisonsOrsay.jpg"/>
          <p:cNvPicPr preferRelativeResize="0"/>
          <p:nvPr/>
        </p:nvPicPr>
        <p:blipFill rotWithShape="1">
          <a:blip r:embed="rId3">
            <a:alphaModFix/>
          </a:blip>
          <a:srcRect l="25172" t="14649" b="14932"/>
          <a:stretch/>
        </p:blipFill>
        <p:spPr>
          <a:xfrm>
            <a:off x="1201737" y="3924300"/>
            <a:ext cx="6726237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1771650" y="4308475"/>
            <a:ext cx="5097462" cy="10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Corbeille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000" b="1" i="0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fruits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frais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offerte</a:t>
            </a:r>
            <a:r>
              <a:rPr lang="en-US" sz="20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pour le dessert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dirty="0"/>
          </a:p>
        </p:txBody>
      </p:sp>
      <p:sp>
        <p:nvSpPr>
          <p:cNvPr id="172" name="Shape 172"/>
          <p:cNvSpPr txBox="1"/>
          <p:nvPr/>
        </p:nvSpPr>
        <p:spPr>
          <a:xfrm>
            <a:off x="1627187" y="2865437"/>
            <a:ext cx="5006975" cy="708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Offert par le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Subventionné par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l’IN2P3</a:t>
            </a:r>
            <a:r>
              <a:rPr lang="en-US" sz="2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le </a:t>
            </a:r>
            <a:r>
              <a:rPr lang="en-US" sz="2000" b="1" i="0" u="none">
                <a:solidFill>
                  <a:srgbClr val="2A37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LabEx P2IO</a:t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406525" y="2863850"/>
            <a:ext cx="230187" cy="708025"/>
          </a:xfrm>
          <a:prstGeom prst="leftBrace">
            <a:avLst>
              <a:gd name="adj1" fmla="val 585"/>
              <a:gd name="adj2" fmla="val 50000"/>
            </a:avLst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1387" y="617537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1062" y="617537"/>
            <a:ext cx="228600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0187" y="596900"/>
            <a:ext cx="2813050" cy="176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Personnalisé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1692</Words>
  <Application>Microsoft Macintosh PowerPoint</Application>
  <PresentationFormat>Affichage à l'écran (4:3)</PresentationFormat>
  <Paragraphs>435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Noto Sans Symbols</vt:lpstr>
      <vt:lpstr>Times New Roman</vt:lpstr>
      <vt:lpstr>Modèle par défaut</vt:lpstr>
      <vt:lpstr>Présentation de votre journée « Masterclasse internationale » au Laboratoire de l’Accélérateur Linéaire (LAL) Nicolas ARNAUD(narnaud@lal.in2p3.fr) Nicolas MORANGE (morange@lal.in2p3.fr) David ROUSSEAU (rousseau@lal.in2p3.fr )</vt:lpstr>
      <vt:lpstr>Objectifs &amp; Questions</vt:lpstr>
      <vt:lpstr>Les Masterclasses du CERN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Agenda de la journée</vt:lpstr>
      <vt:lpstr>Pour en savoir plus</vt:lpstr>
      <vt:lpstr>En coulisses …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votre journée « Masterclasse internationale » au Laboratoire de l’Accélérateur Linéaire (LAL) Nicolas ARNAUD(narnaud@lal.in2p3.fr) Nicolas MORANGE (morange@lal.in2p3.fr) David ROUSSEAU (rousseau@lal.in2p3.fr )</dc:title>
  <cp:lastModifiedBy>Utilisateur de Microsoft Office</cp:lastModifiedBy>
  <cp:revision>7</cp:revision>
  <cp:lastPrinted>2019-03-26T07:44:30Z</cp:lastPrinted>
  <dcterms:modified xsi:type="dcterms:W3CDTF">2019-03-26T07:45:27Z</dcterms:modified>
</cp:coreProperties>
</file>