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6" r:id="rId4"/>
    <p:sldId id="260" r:id="rId5"/>
    <p:sldId id="261" r:id="rId6"/>
    <p:sldId id="262" r:id="rId7"/>
    <p:sldId id="263" r:id="rId8"/>
    <p:sldId id="264" r:id="rId9"/>
    <p:sldId id="265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 autoAdjust="0"/>
    <p:restoredTop sz="94688" autoAdjust="0"/>
  </p:normalViewPr>
  <p:slideViewPr>
    <p:cSldViewPr snapToGrid="0" snapToObjects="1">
      <p:cViewPr varScale="1">
        <p:scale>
          <a:sx n="106" d="100"/>
          <a:sy n="106" d="100"/>
        </p:scale>
        <p:origin x="-92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352D5-BC58-8B45-902D-A518A67AC2D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F19C18-17A5-F149-A130-4D8338AFE9D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27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707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692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814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675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178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014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510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5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de-DE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248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9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377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13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45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4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9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32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57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5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7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02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B591C-E38E-2F44-820E-90388CB56790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13B05-99CF-F743-B9BE-77346055678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5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80704" y="493678"/>
            <a:ext cx="3003043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de-AT" sz="3600">
                <a:solidFill>
                  <a:schemeClr val="tx2"/>
                </a:solidFill>
                <a:latin typeface="Avenir Book"/>
                <a:cs typeface="Avenir Book"/>
              </a:rPr>
              <a:t>Règles du jeu</a:t>
            </a:r>
            <a:endParaRPr lang="de-AT" sz="36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50389" y="5801052"/>
            <a:ext cx="812498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de-AT" sz="2800">
                <a:solidFill>
                  <a:schemeClr val="tx2"/>
                </a:solidFill>
                <a:latin typeface="Avenir Book"/>
                <a:cs typeface="Avenir Book"/>
              </a:rPr>
              <a:t>Voyons quelle énergie vous pouvez atteindre !</a:t>
            </a:r>
            <a:endParaRPr lang="de-AT" sz="28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pic>
        <p:nvPicPr>
          <p:cNvPr id="2" name="Picture 1" descr="Example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186" y="1640750"/>
            <a:ext cx="4577191" cy="3234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03182" y="1406465"/>
            <a:ext cx="3049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2000">
                <a:solidFill>
                  <a:schemeClr val="tx2"/>
                </a:solidFill>
                <a:latin typeface="Avenir Book"/>
                <a:cs typeface="Avenir Book"/>
              </a:rPr>
              <a:t>7 questions, avec 4 réponses au choix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2000">
                <a:solidFill>
                  <a:schemeClr val="tx2"/>
                </a:solidFill>
                <a:latin typeface="Avenir Book"/>
                <a:cs typeface="Avenir Book"/>
              </a:rPr>
              <a:t>(A, B, C, D) chacune.</a:t>
            </a:r>
            <a:endParaRPr lang="de-AT" sz="20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182" y="2536572"/>
            <a:ext cx="3049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2000" smtClean="0">
                <a:solidFill>
                  <a:schemeClr val="tx2"/>
                </a:solidFill>
                <a:latin typeface="Avenir Book"/>
                <a:cs typeface="Avenir Book"/>
              </a:rPr>
              <a:t>Notez </a:t>
            </a:r>
            <a:r>
              <a:rPr lang="de-AT" sz="2000">
                <a:solidFill>
                  <a:schemeClr val="tx2"/>
                </a:solidFill>
                <a:latin typeface="Avenir Book"/>
                <a:cs typeface="Avenir Book"/>
              </a:rPr>
              <a:t>votre réponse sur la grille avant la fin du temps de réflexion.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3181" y="3682159"/>
            <a:ext cx="3144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2000">
                <a:solidFill>
                  <a:schemeClr val="tx2"/>
                </a:solidFill>
                <a:latin typeface="Avenir Book"/>
                <a:cs typeface="Avenir Book"/>
              </a:rPr>
              <a:t>Nous vous donnerons ensuite la bonne </a:t>
            </a:r>
            <a:r>
              <a:rPr lang="de-AT" sz="2000" smtClean="0">
                <a:solidFill>
                  <a:schemeClr val="tx2"/>
                </a:solidFill>
                <a:latin typeface="Avenir Book"/>
                <a:cs typeface="Avenir Book"/>
              </a:rPr>
              <a:t>réponse.</a:t>
            </a:r>
            <a:endParaRPr lang="de-AT" sz="20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3182" y="4522422"/>
            <a:ext cx="3049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2000">
                <a:solidFill>
                  <a:schemeClr val="tx2"/>
                </a:solidFill>
                <a:latin typeface="Avenir Book"/>
                <a:cs typeface="Avenir Book"/>
              </a:rPr>
              <a:t>Si vous avez répondu correctement, cochez le niveau d‘énergie suivant.</a:t>
            </a:r>
          </a:p>
        </p:txBody>
      </p:sp>
      <p:pic>
        <p:nvPicPr>
          <p:cNvPr id="3" name="Picture 2" descr="answersheet_201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18" y="941634"/>
            <a:ext cx="3248085" cy="45964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405764" y="1383989"/>
            <a:ext cx="359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6378581" y="4367569"/>
            <a:ext cx="359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5454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5795" y="2105575"/>
            <a:ext cx="62233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4800" smtClean="0">
                <a:solidFill>
                  <a:schemeClr val="tx2"/>
                </a:solidFill>
                <a:latin typeface="Avenir Book"/>
                <a:cs typeface="Avenir Book"/>
              </a:rPr>
              <a:t>Alors, quel niveau d‘énergie avez-vous atteint ?</a:t>
            </a:r>
          </a:p>
        </p:txBody>
      </p:sp>
    </p:spTree>
    <p:extLst>
      <p:ext uri="{BB962C8B-B14F-4D97-AF65-F5344CB8AC3E}">
        <p14:creationId xmlns:p14="http://schemas.microsoft.com/office/powerpoint/2010/main" val="1920444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12435" y="2266668"/>
            <a:ext cx="8322833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de-AT" sz="9600" smtClean="0">
                <a:solidFill>
                  <a:schemeClr val="tx2"/>
                </a:solidFill>
                <a:latin typeface="Avenir Book"/>
                <a:cs typeface="Avenir Book"/>
              </a:rPr>
              <a:t>A vos marques</a:t>
            </a:r>
            <a:endParaRPr lang="de-AT" sz="9600" dirty="0" smtClean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09600" y="3276600"/>
            <a:ext cx="876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268224" y="2266644"/>
            <a:ext cx="4603634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de-AT" sz="9600" smtClean="0">
                <a:solidFill>
                  <a:schemeClr val="tx2"/>
                </a:solidFill>
                <a:latin typeface="Avenir Book"/>
                <a:cs typeface="Avenir Book"/>
              </a:rPr>
              <a:t>Prêt-e ?</a:t>
            </a:r>
            <a:endParaRPr lang="de-AT" sz="9600" dirty="0" smtClean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093699" y="2267308"/>
            <a:ext cx="6965576" cy="157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algn="ctr">
              <a:buClrTx/>
              <a:buFontTx/>
              <a:buNone/>
              <a:defRPr/>
            </a:pPr>
            <a:r>
              <a:rPr lang="de-AT" sz="9600" smtClean="0">
                <a:solidFill>
                  <a:schemeClr val="tx2"/>
                </a:solidFill>
                <a:latin typeface="Avenir Book"/>
                <a:cs typeface="Avenir Book"/>
              </a:rPr>
              <a:t>Partez !</a:t>
            </a:r>
            <a:endParaRPr lang="de-AT" sz="9600" dirty="0" smtClean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79969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xit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0" presetClass="exit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  <p:tav>
                                          <p:val>
                                            <p:strVal val="#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 additive="repl"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968" y="462471"/>
            <a:ext cx="42729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>
                <a:solidFill>
                  <a:schemeClr val="tx2"/>
                </a:solidFill>
                <a:latin typeface="Avenir Book"/>
                <a:cs typeface="Avenir Book"/>
              </a:rPr>
              <a:t>Quelle particule est le médiateur de l‘interaction forte </a:t>
            </a: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?</a:t>
            </a:r>
            <a:endParaRPr lang="de-AT" sz="360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8620">
            <a:off x="4211876" y="1166445"/>
            <a:ext cx="4834440" cy="3208699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961306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4961306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1260007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59871" y="5159260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A.  </a:t>
            </a:r>
            <a:r>
              <a:rPr lang="en-US" sz="2200" dirty="0" err="1" smtClean="0">
                <a:solidFill>
                  <a:schemeClr val="tx2"/>
                </a:solidFill>
                <a:latin typeface="Avenir Book"/>
                <a:cs typeface="Avenir Book"/>
              </a:rPr>
              <a:t>Neutralino</a:t>
            </a:r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085447" y="5159260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B</a:t>
            </a:r>
            <a:r>
              <a:rPr lang="en-US" sz="2200" smtClean="0">
                <a:solidFill>
                  <a:schemeClr val="tx2"/>
                </a:solidFill>
                <a:latin typeface="Avenir Book"/>
                <a:cs typeface="Avenir Book"/>
              </a:rPr>
              <a:t>.  Boson Z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085447" y="5959791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D</a:t>
            </a:r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.  Quark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1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60007" y="5809281"/>
            <a:ext cx="3627572" cy="718459"/>
            <a:chOff x="1260007" y="5809281"/>
            <a:chExt cx="3627572" cy="718459"/>
          </a:xfrm>
        </p:grpSpPr>
        <p:sp>
          <p:nvSpPr>
            <p:cNvPr id="17" name="Rounded Rectangle 16"/>
            <p:cNvSpPr/>
            <p:nvPr/>
          </p:nvSpPr>
          <p:spPr>
            <a:xfrm>
              <a:off x="1260007" y="5809281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359871" y="5959791"/>
              <a:ext cx="2787171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200" dirty="0">
                  <a:solidFill>
                    <a:schemeClr val="tx2"/>
                  </a:solidFill>
                  <a:latin typeface="Avenir Book"/>
                  <a:cs typeface="Avenir Book"/>
                </a:rPr>
                <a:t>C</a:t>
              </a:r>
              <a:r>
                <a:rPr lang="en-US" sz="22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 Gluon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1776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328" y="338853"/>
            <a:ext cx="74941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>
                <a:solidFill>
                  <a:schemeClr val="tx2"/>
                </a:solidFill>
                <a:latin typeface="Avenir Book"/>
                <a:cs typeface="Avenir Book"/>
              </a:rPr>
              <a:t>Quel pourcentage de notre Univers représentent la matière et l‘énergie dont nous ne savons rien </a:t>
            </a: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?</a:t>
            </a:r>
            <a:endParaRPr lang="en-US" sz="3600"/>
          </a:p>
        </p:txBody>
      </p:sp>
      <p:sp>
        <p:nvSpPr>
          <p:cNvPr id="20" name="Rounded Rectangle 19"/>
          <p:cNvSpPr/>
          <p:nvPr/>
        </p:nvSpPr>
        <p:spPr>
          <a:xfrm>
            <a:off x="4961306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085447" y="5948553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D</a:t>
            </a:r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.  13 %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2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60007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359871" y="5948553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C</a:t>
            </a:r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.  32.8 %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961306" y="5012156"/>
            <a:ext cx="3627572" cy="718459"/>
            <a:chOff x="4961306" y="5012156"/>
            <a:chExt cx="3627572" cy="718459"/>
          </a:xfrm>
        </p:grpSpPr>
        <p:sp>
          <p:nvSpPr>
            <p:cNvPr id="19" name="Rounded Rectangle 18"/>
            <p:cNvSpPr/>
            <p:nvPr/>
          </p:nvSpPr>
          <p:spPr>
            <a:xfrm>
              <a:off x="4961306" y="5012156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085447" y="5148022"/>
              <a:ext cx="2787171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200" dirty="0">
                  <a:solidFill>
                    <a:schemeClr val="tx2"/>
                  </a:solidFill>
                  <a:latin typeface="Avenir Book"/>
                  <a:cs typeface="Avenir Book"/>
                </a:rPr>
                <a:t>B</a:t>
              </a:r>
              <a:r>
                <a:rPr lang="en-US" sz="22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 </a:t>
              </a:r>
              <a:r>
                <a:rPr lang="en-US" sz="2200" dirty="0">
                  <a:solidFill>
                    <a:schemeClr val="tx2"/>
                  </a:solidFill>
                  <a:latin typeface="Avenir Book"/>
                  <a:cs typeface="Avenir Book"/>
                </a:rPr>
                <a:t>7</a:t>
              </a:r>
              <a:r>
                <a:rPr lang="en-US" sz="22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5 %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048" y="2523640"/>
            <a:ext cx="4494830" cy="224741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996546" y="2387172"/>
            <a:ext cx="4592332" cy="1827084"/>
          </a:xfrm>
          <a:prstGeom prst="rect">
            <a:avLst/>
          </a:prstGeom>
          <a:noFill/>
          <a:ln>
            <a:noFill/>
          </a:ln>
        </p:spPr>
        <p:txBody>
          <a:bodyPr spcFirstLastPara="1" wrap="none">
            <a:prstTxWarp prst="textArchUp">
              <a:avLst>
                <a:gd name="adj" fmla="val 11027433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1400" dirty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venir Book"/>
                <a:cs typeface="Avenir Book"/>
              </a:rPr>
              <a:t>Planck Telescope map of the </a:t>
            </a:r>
            <a:r>
              <a:rPr lang="en-US" sz="1400" dirty="0" smtClean="0">
                <a:ln w="12700">
                  <a:noFill/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venir Book"/>
                <a:cs typeface="Avenir Book"/>
              </a:rPr>
              <a:t>universe, ESA</a:t>
            </a:r>
            <a:endParaRPr lang="en-US" sz="1400" dirty="0">
              <a:ln w="12700">
                <a:noFill/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venir Book"/>
              <a:cs typeface="Avenir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1260007" y="5012156"/>
            <a:ext cx="3627572" cy="718459"/>
            <a:chOff x="1260007" y="5012156"/>
            <a:chExt cx="3627572" cy="718459"/>
          </a:xfrm>
        </p:grpSpPr>
        <p:sp>
          <p:nvSpPr>
            <p:cNvPr id="37" name="Rounded Rectangle 36"/>
            <p:cNvSpPr/>
            <p:nvPr/>
          </p:nvSpPr>
          <p:spPr>
            <a:xfrm>
              <a:off x="1260007" y="5012156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359871" y="5148022"/>
              <a:ext cx="2787171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2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A.  95.1 %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470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211790"/>
            <a:ext cx="60870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>
                <a:solidFill>
                  <a:schemeClr val="tx2"/>
                </a:solidFill>
                <a:latin typeface="Avenir Book"/>
                <a:cs typeface="Avenir Book"/>
              </a:rPr>
              <a:t>Quelle est la consommation électrique du LHC ?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>
                <a:solidFill>
                  <a:schemeClr val="tx2"/>
                </a:solidFill>
                <a:latin typeface="Avenir Book"/>
                <a:cs typeface="Avenir Book"/>
              </a:rPr>
              <a:t>Equivalente à celle </a:t>
            </a: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…</a:t>
            </a:r>
            <a:endParaRPr lang="de-AT" sz="360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3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260007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359871" y="5944402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C</a:t>
            </a:r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.  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60007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359871" y="5143871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A.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54367" y="4979288"/>
            <a:ext cx="285460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Avenir Book"/>
                <a:cs typeface="Avenir Book"/>
              </a:rPr>
              <a:t>D’un village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venir Book"/>
                <a:cs typeface="Avenir Book"/>
              </a:rPr>
              <a:t>(5 000 habitants)</a:t>
            </a:r>
            <a:endParaRPr lang="en-US" sz="20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02102" y="5787857"/>
            <a:ext cx="324726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Avenir Book"/>
                <a:cs typeface="Avenir Book"/>
              </a:rPr>
              <a:t>De la Suisse </a:t>
            </a:r>
          </a:p>
          <a:p>
            <a:pPr algn="ctr"/>
            <a:r>
              <a:rPr lang="en-US" sz="2000">
                <a:solidFill>
                  <a:schemeClr val="tx2"/>
                </a:solidFill>
                <a:latin typeface="Avenir Book"/>
                <a:cs typeface="Avenir Book"/>
              </a:rPr>
              <a:t>(8 millions d’habitants)</a:t>
            </a:r>
            <a:endParaRPr lang="en-US" sz="20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4961306" y="5778380"/>
            <a:ext cx="3627572" cy="749360"/>
            <a:chOff x="4961306" y="5778380"/>
            <a:chExt cx="3627572" cy="749360"/>
          </a:xfrm>
        </p:grpSpPr>
        <p:sp>
          <p:nvSpPr>
            <p:cNvPr id="32" name="Rounded Rectangle 31"/>
            <p:cNvSpPr/>
            <p:nvPr/>
          </p:nvSpPr>
          <p:spPr>
            <a:xfrm>
              <a:off x="4961306" y="5809281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85447" y="5944402"/>
              <a:ext cx="278717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Avenir Book"/>
                  <a:cs typeface="Avenir Book"/>
                </a:rPr>
                <a:t>D</a:t>
              </a:r>
              <a:r>
                <a:rPr lang="en-US" sz="24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 </a:t>
              </a:r>
              <a:endParaRPr lang="en-US" sz="24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96470" y="5778380"/>
              <a:ext cx="2895847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>
                  <a:solidFill>
                    <a:schemeClr val="tx2"/>
                  </a:solidFill>
                  <a:latin typeface="Avenir Book"/>
                  <a:cs typeface="Avenir Book"/>
                </a:rPr>
                <a:t>De la France </a:t>
              </a:r>
            </a:p>
            <a:p>
              <a:pPr algn="ctr"/>
              <a:r>
                <a:rPr lang="en-US" sz="2000">
                  <a:solidFill>
                    <a:schemeClr val="tx2"/>
                  </a:solidFill>
                  <a:latin typeface="Avenir Book"/>
                  <a:cs typeface="Avenir Book"/>
                </a:rPr>
                <a:t>(66 millions d’habitants)</a:t>
              </a:r>
              <a:endParaRPr lang="en-US" sz="20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61306" y="5012156"/>
            <a:ext cx="3627572" cy="718459"/>
            <a:chOff x="4961306" y="5012156"/>
            <a:chExt cx="3627572" cy="718459"/>
          </a:xfrm>
        </p:grpSpPr>
        <p:sp>
          <p:nvSpPr>
            <p:cNvPr id="23" name="Rounded Rectangle 22"/>
            <p:cNvSpPr/>
            <p:nvPr/>
          </p:nvSpPr>
          <p:spPr>
            <a:xfrm>
              <a:off x="4961306" y="5012156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85447" y="5143871"/>
              <a:ext cx="278717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Avenir Book"/>
                  <a:cs typeface="Avenir Book"/>
                </a:rPr>
                <a:t>B</a:t>
              </a:r>
              <a:r>
                <a:rPr lang="en-US" sz="24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 </a:t>
              </a:r>
              <a:endParaRPr lang="en-US" sz="24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58872" y="5046484"/>
              <a:ext cx="3113483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1600">
                  <a:solidFill>
                    <a:schemeClr val="tx2"/>
                  </a:solidFill>
                  <a:latin typeface="Avenir Book"/>
                  <a:cs typeface="Avenir Book"/>
                </a:rPr>
                <a:t>De tous les foyers du canton de Genève (500 000 personnes)</a:t>
              </a:r>
              <a:endParaRPr lang="en-US" sz="16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pic>
        <p:nvPicPr>
          <p:cNvPr id="7" name="Picture 6" descr="LHC_and_mountains-0503019-1-ni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090" y="1933579"/>
            <a:ext cx="4006026" cy="26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86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143" y="544047"/>
            <a:ext cx="42066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>
                <a:solidFill>
                  <a:schemeClr val="tx2"/>
                </a:solidFill>
                <a:latin typeface="Avenir Book"/>
                <a:cs typeface="Avenir Book"/>
              </a:rPr>
              <a:t>A quoi sert le </a:t>
            </a: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champ </a:t>
            </a:r>
            <a:r>
              <a:rPr lang="de-AT" sz="3600">
                <a:solidFill>
                  <a:schemeClr val="tx2"/>
                </a:solidFill>
                <a:latin typeface="Avenir Book"/>
                <a:cs typeface="Avenir Book"/>
              </a:rPr>
              <a:t>de Higgs ?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>
                <a:solidFill>
                  <a:schemeClr val="tx2"/>
                </a:solidFill>
                <a:latin typeface="Avenir Book"/>
                <a:cs typeface="Avenir Book"/>
              </a:rPr>
              <a:t>A expliquer </a:t>
            </a: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…</a:t>
            </a:r>
            <a:endParaRPr lang="de-AT" sz="360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4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60007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359871" y="5944402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C</a:t>
            </a:r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.  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961306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085447" y="5143871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B</a:t>
            </a:r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.  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260007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359871" y="5143871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A.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4367" y="4978747"/>
            <a:ext cx="285460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>
                <a:solidFill>
                  <a:schemeClr val="tx2"/>
                </a:solidFill>
                <a:latin typeface="Avenir Book"/>
                <a:cs typeface="Avenir Book"/>
              </a:rPr>
              <a:t>Les ondes gravitationnelles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70552" y="4984388"/>
            <a:ext cx="2303218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>
                <a:solidFill>
                  <a:schemeClr val="tx2"/>
                </a:solidFill>
                <a:latin typeface="Avenir Book"/>
                <a:cs typeface="Avenir Book"/>
              </a:rPr>
              <a:t>L’origine de la matière noire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38182" y="5941475"/>
            <a:ext cx="2854603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>
                <a:solidFill>
                  <a:schemeClr val="tx2"/>
                </a:solidFill>
                <a:latin typeface="Avenir Book"/>
                <a:cs typeface="Avenir Book"/>
              </a:rPr>
              <a:t>L’origine du Big Bang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8005" y="1919082"/>
            <a:ext cx="4080644" cy="272528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961306" y="5809281"/>
            <a:ext cx="3627572" cy="718459"/>
            <a:chOff x="4961306" y="5809281"/>
            <a:chExt cx="3627572" cy="718459"/>
          </a:xfrm>
        </p:grpSpPr>
        <p:sp>
          <p:nvSpPr>
            <p:cNvPr id="20" name="Rounded Rectangle 19"/>
            <p:cNvSpPr/>
            <p:nvPr/>
          </p:nvSpPr>
          <p:spPr>
            <a:xfrm>
              <a:off x="4961306" y="5809281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085447" y="5944402"/>
              <a:ext cx="278717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Avenir Book"/>
                  <a:cs typeface="Avenir Book"/>
                </a:rPr>
                <a:t>D</a:t>
              </a:r>
              <a:r>
                <a:rPr lang="en-US" sz="24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 </a:t>
              </a:r>
              <a:endParaRPr lang="en-US" sz="24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93031" y="5947116"/>
              <a:ext cx="2815618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200">
                  <a:solidFill>
                    <a:schemeClr val="tx2"/>
                  </a:solidFill>
                  <a:latin typeface="Avenir Book"/>
                  <a:cs typeface="Avenir Book"/>
                </a:rPr>
                <a:t>L’origine de la masse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551173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ghtbul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11" y="1466954"/>
            <a:ext cx="4903352" cy="49033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1302" y="190210"/>
            <a:ext cx="74472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>
                <a:solidFill>
                  <a:schemeClr val="tx2"/>
                </a:solidFill>
                <a:latin typeface="Avenir Book"/>
                <a:cs typeface="Avenir Book"/>
              </a:rPr>
              <a:t>Laquelle des inventions suivantes a été motivée par les recherches en physique des particules au CERN </a:t>
            </a: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?</a:t>
            </a:r>
            <a:endParaRPr lang="de-AT" sz="360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5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60007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359871" y="5959791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C</a:t>
            </a:r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. 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260007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359871" y="5144142"/>
            <a:ext cx="320316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 smtClean="0">
                <a:solidFill>
                  <a:schemeClr val="tx2"/>
                </a:solidFill>
                <a:latin typeface="Avenir Book"/>
                <a:cs typeface="Avenir Book"/>
              </a:rPr>
              <a:t>A</a:t>
            </a:r>
            <a:r>
              <a:rPr lang="en-US" sz="2200" smtClean="0">
                <a:solidFill>
                  <a:schemeClr val="tx2"/>
                </a:solidFill>
                <a:latin typeface="Avenir Book"/>
                <a:cs typeface="Avenir Book"/>
              </a:rPr>
              <a:t>. </a:t>
            </a:r>
            <a:r>
              <a:rPr lang="en-US" sz="2200">
                <a:solidFill>
                  <a:schemeClr val="tx2"/>
                </a:solidFill>
                <a:latin typeface="Avenir Book"/>
                <a:cs typeface="Avenir Book"/>
              </a:rPr>
              <a:t>Les écrans tactiles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965919" y="5012156"/>
            <a:ext cx="3788944" cy="718459"/>
            <a:chOff x="4961306" y="5809281"/>
            <a:chExt cx="3788944" cy="718459"/>
          </a:xfrm>
        </p:grpSpPr>
        <p:sp>
          <p:nvSpPr>
            <p:cNvPr id="23" name="Rounded Rectangle 22"/>
            <p:cNvSpPr/>
            <p:nvPr/>
          </p:nvSpPr>
          <p:spPr>
            <a:xfrm>
              <a:off x="4961306" y="5809281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80834" y="5938054"/>
              <a:ext cx="3669416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200" dirty="0">
                  <a:solidFill>
                    <a:schemeClr val="tx2"/>
                  </a:solidFill>
                  <a:latin typeface="Avenir Book"/>
                  <a:cs typeface="Avenir Book"/>
                </a:rPr>
                <a:t>B</a:t>
              </a:r>
              <a:r>
                <a:rPr lang="en-US" sz="2200" smtClean="0">
                  <a:solidFill>
                    <a:schemeClr val="tx2"/>
                  </a:solidFill>
                  <a:latin typeface="Avenir Book"/>
                  <a:cs typeface="Avenir Book"/>
                </a:rPr>
                <a:t>. </a:t>
              </a:r>
              <a:r>
                <a:rPr lang="en-US" sz="2200">
                  <a:solidFill>
                    <a:schemeClr val="tx2"/>
                  </a:solidFill>
                  <a:latin typeface="Avenir Book"/>
                  <a:cs typeface="Avenir Book"/>
                </a:rPr>
                <a:t>Le Web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1497156" y="5835641"/>
            <a:ext cx="34301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chemeClr val="tx2"/>
                </a:solidFill>
                <a:latin typeface="Avenir Book"/>
                <a:cs typeface="Avenir Book"/>
              </a:rPr>
              <a:t>La tomographie par émission de positrons</a:t>
            </a:r>
            <a:endParaRPr lang="en-US" sz="2200" dirty="0"/>
          </a:p>
        </p:txBody>
      </p:sp>
      <p:sp>
        <p:nvSpPr>
          <p:cNvPr id="20" name="TextBox 19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956693" y="5803355"/>
            <a:ext cx="3793557" cy="718459"/>
            <a:chOff x="4961306" y="4679562"/>
            <a:chExt cx="3793557" cy="718459"/>
          </a:xfrm>
        </p:grpSpPr>
        <p:sp>
          <p:nvSpPr>
            <p:cNvPr id="27" name="Rounded Rectangle 26"/>
            <p:cNvSpPr/>
            <p:nvPr/>
          </p:nvSpPr>
          <p:spPr>
            <a:xfrm>
              <a:off x="4961306" y="4679562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85447" y="4809502"/>
              <a:ext cx="3669416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2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D</a:t>
              </a:r>
              <a:r>
                <a:rPr lang="en-US" sz="2200" smtClean="0">
                  <a:solidFill>
                    <a:schemeClr val="tx2"/>
                  </a:solidFill>
                  <a:latin typeface="Avenir Book"/>
                  <a:cs typeface="Avenir Book"/>
                </a:rPr>
                <a:t>. </a:t>
              </a:r>
              <a:r>
                <a:rPr lang="en-US" sz="2200">
                  <a:solidFill>
                    <a:schemeClr val="tx2"/>
                  </a:solidFill>
                  <a:latin typeface="Avenir Book"/>
                  <a:cs typeface="Avenir Book"/>
                </a:rPr>
                <a:t>Toutes les trois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694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340" y="139479"/>
            <a:ext cx="88897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>
                <a:solidFill>
                  <a:schemeClr val="tx2"/>
                </a:solidFill>
                <a:latin typeface="Avenir Book"/>
                <a:cs typeface="Avenir Book"/>
              </a:rPr>
              <a:t>Quelle distance ont parcouru les protons qui ont circulé pendant 10 heures (la durée typique d‘un long remplissage de l‘anneau) dans le LHC sans interagir </a:t>
            </a: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?</a:t>
            </a:r>
            <a:endParaRPr lang="de-AT" sz="360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6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260007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59871" y="5944402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C</a:t>
            </a:r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.  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260007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359871" y="5143871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A.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97021" y="5009524"/>
            <a:ext cx="312431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Avenir Book"/>
                <a:cs typeface="Avenir Book"/>
              </a:rPr>
              <a:t>Un aller-retour entre le CERN et le Soleil</a:t>
            </a:r>
            <a:endParaRPr lang="en-US" sz="20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961306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085447" y="5944402"/>
            <a:ext cx="278717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D</a:t>
            </a:r>
            <a:r>
              <a:rPr lang="en-US" sz="2400" dirty="0" smtClean="0">
                <a:solidFill>
                  <a:schemeClr val="tx2"/>
                </a:solidFill>
                <a:latin typeface="Avenir Book"/>
                <a:cs typeface="Avenir Book"/>
              </a:rPr>
              <a:t>.  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85786" y="5810773"/>
            <a:ext cx="321303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900">
                <a:solidFill>
                  <a:schemeClr val="tx2"/>
                </a:solidFill>
                <a:latin typeface="Avenir Book"/>
                <a:cs typeface="Avenir Book"/>
              </a:rPr>
              <a:t>La distance entre le CERN et le centre-ville de Genève</a:t>
            </a:r>
            <a:endParaRPr lang="en-US" sz="19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14655" y="5937732"/>
            <a:ext cx="339405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>
                <a:solidFill>
                  <a:schemeClr val="tx2"/>
                </a:solidFill>
                <a:latin typeface="Avenir Book"/>
                <a:cs typeface="Avenir Book"/>
              </a:rPr>
              <a:t>Une circonférence terrestre</a:t>
            </a:r>
            <a:endParaRPr lang="en-US" sz="20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961306" y="4997983"/>
            <a:ext cx="3627572" cy="732632"/>
            <a:chOff x="4961306" y="4997983"/>
            <a:chExt cx="3627572" cy="732632"/>
          </a:xfrm>
        </p:grpSpPr>
        <p:sp>
          <p:nvSpPr>
            <p:cNvPr id="18" name="Rounded Rectangle 17"/>
            <p:cNvSpPr/>
            <p:nvPr/>
          </p:nvSpPr>
          <p:spPr>
            <a:xfrm>
              <a:off x="4961306" y="5012156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085447" y="5143871"/>
              <a:ext cx="2787171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dirty="0">
                  <a:solidFill>
                    <a:schemeClr val="tx2"/>
                  </a:solidFill>
                  <a:latin typeface="Avenir Book"/>
                  <a:cs typeface="Avenir Book"/>
                </a:rPr>
                <a:t>B</a:t>
              </a:r>
              <a:r>
                <a:rPr lang="en-US" sz="24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.  </a:t>
              </a:r>
              <a:endParaRPr lang="en-US" sz="24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49564" y="4997983"/>
              <a:ext cx="3124323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000">
                  <a:solidFill>
                    <a:schemeClr val="tx2"/>
                  </a:solidFill>
                  <a:latin typeface="Avenir Book"/>
                  <a:cs typeface="Avenir Book"/>
                </a:rPr>
                <a:t>Un aller-retour entre le CERN et Neptune</a:t>
              </a:r>
              <a:endParaRPr lang="en-US" sz="20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491" y="2510272"/>
            <a:ext cx="3198574" cy="21340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560876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650" y="1123802"/>
            <a:ext cx="3348995" cy="33489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0031" y="187861"/>
            <a:ext cx="45475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de-AT" sz="3600">
                <a:solidFill>
                  <a:schemeClr val="tx2"/>
                </a:solidFill>
                <a:latin typeface="Avenir Book"/>
                <a:cs typeface="Avenir Book"/>
              </a:rPr>
              <a:t>Quelle est la particule élémentaire la plus commune dans notre corps </a:t>
            </a:r>
            <a:r>
              <a:rPr lang="de-AT" sz="3600" smtClean="0">
                <a:solidFill>
                  <a:schemeClr val="tx2"/>
                </a:solidFill>
                <a:latin typeface="Avenir Book"/>
                <a:cs typeface="Avenir Book"/>
              </a:rPr>
              <a:t>?</a:t>
            </a:r>
            <a:endParaRPr lang="de-AT" sz="360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31" name="Oval 30"/>
          <p:cNvSpPr/>
          <p:nvPr/>
        </p:nvSpPr>
        <p:spPr>
          <a:xfrm rot="7822697">
            <a:off x="1485820" y="2509544"/>
            <a:ext cx="2099805" cy="2121292"/>
          </a:xfrm>
          <a:prstGeom prst="ellipse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clo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21" y="2498743"/>
            <a:ext cx="2145626" cy="21456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968" y="4969318"/>
            <a:ext cx="8801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1F497D"/>
                </a:solidFill>
                <a:latin typeface="Avenir Book"/>
                <a:cs typeface="Avenir Book"/>
              </a:rPr>
              <a:t>7</a:t>
            </a:r>
            <a:endParaRPr lang="en-US" sz="9600" dirty="0">
              <a:solidFill>
                <a:srgbClr val="1F497D"/>
              </a:solidFill>
              <a:latin typeface="Avenir Book"/>
              <a:cs typeface="Avenir Book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260007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359871" y="5959791"/>
            <a:ext cx="278717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C</a:t>
            </a:r>
            <a:r>
              <a:rPr lang="en-US" sz="2200" smtClean="0">
                <a:solidFill>
                  <a:schemeClr val="tx2"/>
                </a:solidFill>
                <a:latin typeface="Avenir Book"/>
                <a:cs typeface="Avenir Book"/>
              </a:rPr>
              <a:t>. </a:t>
            </a:r>
            <a:r>
              <a:rPr lang="en-US" sz="2200">
                <a:solidFill>
                  <a:schemeClr val="tx2"/>
                </a:solidFill>
                <a:latin typeface="Avenir Book"/>
                <a:cs typeface="Avenir Book"/>
              </a:rPr>
              <a:t>L’électron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961306" y="5012156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085447" y="5159260"/>
            <a:ext cx="366941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latin typeface="Avenir Book"/>
                <a:cs typeface="Avenir Book"/>
              </a:rPr>
              <a:t>B</a:t>
            </a:r>
            <a:r>
              <a:rPr lang="en-US" sz="2200" smtClean="0">
                <a:solidFill>
                  <a:schemeClr val="tx2"/>
                </a:solidFill>
                <a:latin typeface="Avenir Book"/>
                <a:cs typeface="Avenir Book"/>
              </a:rPr>
              <a:t>. </a:t>
            </a:r>
            <a:r>
              <a:rPr lang="en-US" sz="2200">
                <a:solidFill>
                  <a:schemeClr val="tx2"/>
                </a:solidFill>
                <a:latin typeface="Avenir Book"/>
                <a:cs typeface="Avenir Book"/>
              </a:rPr>
              <a:t>Le quark down (d)</a:t>
            </a:r>
            <a:endParaRPr lang="en-US" sz="22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4961306" y="5809281"/>
            <a:ext cx="3627572" cy="718459"/>
          </a:xfrm>
          <a:prstGeom prst="roundRect">
            <a:avLst/>
          </a:prstGeom>
          <a:gradFill flip="none" rotWithShape="1">
            <a:gsLst>
              <a:gs pos="0">
                <a:srgbClr val="C6D9F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085447" y="5944402"/>
            <a:ext cx="3503431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Avenir Book"/>
                <a:cs typeface="Avenir Book"/>
              </a:rPr>
              <a:t>D</a:t>
            </a:r>
            <a:r>
              <a:rPr lang="en-US" sz="2400" smtClean="0">
                <a:solidFill>
                  <a:schemeClr val="tx2"/>
                </a:solidFill>
                <a:latin typeface="Avenir Book"/>
                <a:cs typeface="Avenir Book"/>
              </a:rPr>
              <a:t>. </a:t>
            </a:r>
            <a:r>
              <a:rPr lang="en-US" sz="2400">
                <a:solidFill>
                  <a:schemeClr val="tx2"/>
                </a:solidFill>
                <a:latin typeface="Avenir Book"/>
                <a:cs typeface="Avenir Book"/>
              </a:rPr>
              <a:t>Le quark bottom (b)</a:t>
            </a:r>
            <a:endParaRPr lang="en-US" sz="2400" dirty="0">
              <a:solidFill>
                <a:schemeClr val="tx2"/>
              </a:solidFill>
              <a:latin typeface="Avenir Book"/>
              <a:cs typeface="Avenir Book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60007" y="5012156"/>
            <a:ext cx="3627572" cy="718459"/>
            <a:chOff x="1260007" y="5012156"/>
            <a:chExt cx="3627572" cy="718459"/>
          </a:xfrm>
        </p:grpSpPr>
        <p:sp>
          <p:nvSpPr>
            <p:cNvPr id="27" name="Rounded Rectangle 26"/>
            <p:cNvSpPr/>
            <p:nvPr/>
          </p:nvSpPr>
          <p:spPr>
            <a:xfrm>
              <a:off x="1260007" y="5012156"/>
              <a:ext cx="3627572" cy="718459"/>
            </a:xfrm>
            <a:prstGeom prst="roundRect">
              <a:avLst/>
            </a:prstGeom>
            <a:gradFill flip="none" rotWithShape="1">
              <a:gsLst>
                <a:gs pos="0">
                  <a:srgbClr val="C6D9F1"/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10800000" scaled="0"/>
              <a:tileRect/>
            </a:gra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59871" y="5159260"/>
              <a:ext cx="2787171" cy="43088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200" dirty="0" smtClean="0">
                  <a:solidFill>
                    <a:schemeClr val="tx2"/>
                  </a:solidFill>
                  <a:latin typeface="Avenir Book"/>
                  <a:cs typeface="Avenir Book"/>
                </a:rPr>
                <a:t>A</a:t>
              </a:r>
              <a:r>
                <a:rPr lang="en-US" sz="2200" smtClean="0">
                  <a:solidFill>
                    <a:schemeClr val="tx2"/>
                  </a:solidFill>
                  <a:latin typeface="Avenir Book"/>
                  <a:cs typeface="Avenir Book"/>
                </a:rPr>
                <a:t>. </a:t>
              </a:r>
              <a:r>
                <a:rPr lang="en-US" sz="2200">
                  <a:solidFill>
                    <a:schemeClr val="tx2"/>
                  </a:solidFill>
                  <a:latin typeface="Avenir Book"/>
                  <a:cs typeface="Avenir Book"/>
                </a:rPr>
                <a:t>Le quark up (u)</a:t>
              </a:r>
              <a:endParaRPr lang="en-US" sz="2200" dirty="0">
                <a:solidFill>
                  <a:schemeClr val="tx2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50721" y="3087633"/>
            <a:ext cx="218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</a:rPr>
              <a:t>STOP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712998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3514</TotalTime>
  <Words>389</Words>
  <Application>Microsoft Office PowerPoint</Application>
  <PresentationFormat>Affichage à l'écran (4:3)</PresentationFormat>
  <Paragraphs>81</Paragraphs>
  <Slides>10</Slides>
  <Notes>8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University College London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Katharine Leney</dc:creator>
  <cp:lastModifiedBy>Nicolas Arnaud</cp:lastModifiedBy>
  <cp:revision>39</cp:revision>
  <cp:lastPrinted>2016-12-14T14:24:57Z</cp:lastPrinted>
  <dcterms:created xsi:type="dcterms:W3CDTF">2016-12-14T09:13:16Z</dcterms:created>
  <dcterms:modified xsi:type="dcterms:W3CDTF">2017-01-31T13:19:23Z</dcterms:modified>
</cp:coreProperties>
</file>