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handoutMasterIdLst>
    <p:handoutMasterId r:id="rId47"/>
  </p:handoutMasterIdLst>
  <p:sldIdLst>
    <p:sldId id="576" r:id="rId2"/>
    <p:sldId id="50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11" r:id="rId17"/>
    <p:sldId id="543" r:id="rId18"/>
    <p:sldId id="570" r:id="rId19"/>
    <p:sldId id="571" r:id="rId20"/>
    <p:sldId id="572" r:id="rId21"/>
    <p:sldId id="573" r:id="rId22"/>
    <p:sldId id="552" r:id="rId23"/>
    <p:sldId id="553" r:id="rId24"/>
    <p:sldId id="528" r:id="rId25"/>
    <p:sldId id="567" r:id="rId26"/>
    <p:sldId id="579" r:id="rId27"/>
    <p:sldId id="569" r:id="rId28"/>
    <p:sldId id="548" r:id="rId29"/>
    <p:sldId id="549" r:id="rId30"/>
    <p:sldId id="550" r:id="rId31"/>
    <p:sldId id="557" r:id="rId32"/>
    <p:sldId id="558" r:id="rId33"/>
    <p:sldId id="559" r:id="rId34"/>
    <p:sldId id="560" r:id="rId35"/>
    <p:sldId id="563" r:id="rId36"/>
    <p:sldId id="564" r:id="rId37"/>
    <p:sldId id="565" r:id="rId38"/>
    <p:sldId id="566" r:id="rId39"/>
    <p:sldId id="574" r:id="rId40"/>
    <p:sldId id="575" r:id="rId41"/>
    <p:sldId id="577" r:id="rId42"/>
    <p:sldId id="578" r:id="rId43"/>
    <p:sldId id="580" r:id="rId44"/>
    <p:sldId id="581" r:id="rId45"/>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88279" autoAdjust="0"/>
  </p:normalViewPr>
  <p:slideViewPr>
    <p:cSldViewPr snapToGrid="0">
      <p:cViewPr varScale="1">
        <p:scale>
          <a:sx n="108" d="100"/>
          <a:sy n="108" d="100"/>
        </p:scale>
        <p:origin x="122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6"/>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‹N°›</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‹N°›</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10</a:t>
            </a:fld>
            <a:endParaRPr lang="fr-FR" altLang="fr-F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a:t>où l’hydrogène est converti en hélium</a:t>
            </a:r>
          </a:p>
          <a:p>
            <a:pPr defTabSz="914310" eaLnBrk="1" hangingPunct="1">
              <a:defRPr/>
            </a:pPr>
            <a:r>
              <a:rPr lang="en-US" altLang="en-US" dirty="0"/>
              <a:t>Interactions are also responsible for decay</a:t>
            </a:r>
          </a:p>
          <a:p>
            <a:pPr eaLnBrk="1" hangingPunct="1"/>
            <a:endParaRPr lang="fr-FR" alt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11</a:t>
            </a:fld>
            <a:endParaRPr lang="fr-FR" altLang="fr-FR"/>
          </a:p>
        </p:txBody>
      </p:sp>
      <p:sp>
        <p:nvSpPr>
          <p:cNvPr id="7885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11</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57155" eaLnBrk="1" hangingPunct="1">
              <a:spcBef>
                <a:spcPct val="0"/>
              </a:spcBef>
            </a:pPr>
            <a:r>
              <a:rPr lang="fr-FR" altLang="fr-FR"/>
              <a:t>où l’hydrogène est converti en hélium</a:t>
            </a:r>
          </a:p>
          <a:p>
            <a:pPr defTabSz="457155" eaLnBrk="1" hangingPunct="1">
              <a:spcBef>
                <a:spcPct val="0"/>
              </a:spcBef>
            </a:pPr>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16</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17</a:t>
            </a:fld>
            <a:endParaRPr lang="fr-FR" altLang="fr-F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a:t>Lettre</a:t>
            </a:r>
            <a:r>
              <a:rPr lang="en-US" altLang="en-US" baseline="0" dirty="0"/>
              <a:t> A et Z: </a:t>
            </a:r>
            <a:r>
              <a:rPr lang="en-US" altLang="en-US" baseline="0" dirty="0" err="1"/>
              <a:t>symétrie</a:t>
            </a:r>
            <a:r>
              <a:rPr lang="en-US" altLang="en-US" baseline="0" dirty="0"/>
              <a:t> </a:t>
            </a:r>
            <a:r>
              <a:rPr lang="en-US" altLang="en-US" baseline="0" dirty="0" err="1"/>
              <a:t>mirroir</a:t>
            </a:r>
            <a:r>
              <a:rPr lang="en-US" altLang="en-US" baseline="0" dirty="0"/>
              <a:t> et rotation</a:t>
            </a:r>
          </a:p>
          <a:p>
            <a:pPr eaLnBrk="1" hangingPunct="1"/>
            <a:endParaRPr lang="en-US" altLang="en-US" dirty="0"/>
          </a:p>
          <a:p>
            <a:pPr eaLnBrk="1" hangingPunct="1"/>
            <a:r>
              <a:rPr lang="en-US" altLang="en-US" dirty="0"/>
              <a:t>Certain properties such as energy can have only discrete values, not continuous values</a:t>
            </a:r>
            <a:endParaRPr lang="fr-FR" altLang="fr-FR" dirty="0"/>
          </a:p>
          <a:p>
            <a:pPr eaLnBrk="1" hangingPunct="1"/>
            <a:r>
              <a:rPr lang="fr-FR" altLang="fr-FR" dirty="0"/>
              <a:t>Symétrie de jauge permet de </a:t>
            </a:r>
            <a:r>
              <a:rPr lang="fr-FR" altLang="fr-FR" dirty="0" err="1"/>
              <a:t>decrire</a:t>
            </a:r>
            <a:r>
              <a:rPr lang="fr-FR" altLang="fr-FR" dirty="0"/>
              <a:t> les interactions fondamentales via un principe géométrique.</a:t>
            </a:r>
          </a:p>
          <a:p>
            <a:pPr eaLnBrk="1" hangingPunct="1"/>
            <a:r>
              <a:rPr lang="fr-FR" altLang="fr-FR" dirty="0"/>
              <a:t>L’invariance de jauge ne permet pas aux particules (d’interaction) d’avoir une masse</a:t>
            </a:r>
          </a:p>
          <a:p>
            <a:pPr eaLnBrk="1" hangingPunct="1"/>
            <a:r>
              <a:rPr lang="fr-FR" altLang="fr-FR" dirty="0"/>
              <a:t>Symétrie permet de relier des </a:t>
            </a:r>
            <a:r>
              <a:rPr lang="fr-FR" altLang="fr-FR" dirty="0" err="1"/>
              <a:t>phenomenes</a:t>
            </a:r>
            <a:r>
              <a:rPr lang="fr-FR" altLang="fr-FR" dirty="0"/>
              <a:t> qui n’ont rien a voir a priori</a:t>
            </a:r>
          </a:p>
          <a:p>
            <a:pPr eaLnBrk="1" hangingPunct="1"/>
            <a:r>
              <a:rPr lang="fr-FR" altLang="fr-FR" b="1" dirty="0"/>
              <a:t>SU(3) X SU(2) X U(1)</a:t>
            </a:r>
            <a:endParaRPr lang="fr-FR" altLang="fr-FR" dirty="0"/>
          </a:p>
          <a:p>
            <a:pPr eaLnBrk="1" hangingPunct="1"/>
            <a:r>
              <a:rPr lang="fr-FR" altLang="fr-FR" dirty="0"/>
              <a:t>Transition symétrie </a:t>
            </a:r>
            <a:r>
              <a:rPr lang="fr-FR" altLang="fr-FR" dirty="0">
                <a:sym typeface="Wingdings" pitchFamily="2" charset="2"/>
              </a:rPr>
              <a:t>&lt; -- &gt;</a:t>
            </a:r>
            <a:r>
              <a:rPr lang="fr-FR" altLang="fr-FR" dirty="0"/>
              <a:t> </a:t>
            </a:r>
            <a:r>
              <a:rPr lang="fr-FR" altLang="fr-FR" dirty="0" err="1"/>
              <a:t>higgs</a:t>
            </a:r>
            <a:endParaRPr lang="fr-FR" altLang="fr-FR" dirty="0"/>
          </a:p>
          <a:p>
            <a:pPr eaLnBrk="1" hangingPunct="1"/>
            <a:r>
              <a:rPr lang="fr-FR" altLang="fr-FR" dirty="0"/>
              <a:t>Norme d’un vecteur ne </a:t>
            </a:r>
            <a:r>
              <a:rPr lang="fr-FR" altLang="fr-FR" dirty="0" err="1"/>
              <a:t>depend</a:t>
            </a:r>
            <a:r>
              <a:rPr lang="fr-FR" altLang="fr-FR" dirty="0"/>
              <a:t> pas de son orientation</a:t>
            </a:r>
          </a:p>
          <a:p>
            <a:pPr eaLnBrk="1" hangingPunct="1"/>
            <a:endParaRPr lang="fr-FR" altLang="fr-FR" dirty="0"/>
          </a:p>
          <a:p>
            <a:r>
              <a:rPr lang="en-US" altLang="fr-FR" dirty="0" err="1"/>
              <a:t>Symétries</a:t>
            </a:r>
            <a:endParaRPr lang="en-US" altLang="fr-FR" dirty="0"/>
          </a:p>
          <a:p>
            <a:r>
              <a:rPr lang="fr-FR" altLang="fr-FR" dirty="0"/>
              <a:t> Liés aux lois de conservation (énergie…)</a:t>
            </a:r>
          </a:p>
          <a:p>
            <a:r>
              <a:rPr lang="fr-FR" altLang="fr-FR" dirty="0"/>
              <a:t> liés aux interactions (dites symétries de</a:t>
            </a:r>
          </a:p>
          <a:p>
            <a:r>
              <a:rPr lang="en-US" altLang="fr-FR" dirty="0" err="1"/>
              <a:t>Jauge</a:t>
            </a:r>
            <a:r>
              <a:rPr lang="en-US" altLang="fr-FR" dirty="0"/>
              <a:t>)</a:t>
            </a:r>
            <a:endParaRPr lang="fr-FR" alt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18</a:t>
            </a:fld>
            <a:endParaRPr lang="fr-FR" altLang="fr-F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19</a:t>
            </a:fld>
            <a:endParaRPr lang="fr-FR" altLang="fr-F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a:t>Il faut imaginer que les particules n’ont pas de masse mais des skis</a:t>
            </a:r>
          </a:p>
          <a:p>
            <a:r>
              <a:rPr lang="en-US" altLang="fr-FR"/>
              <a:t>Masse = mesure de la mauvaise qualité du fartage</a:t>
            </a:r>
          </a:p>
          <a:p>
            <a:pPr eaLnBrk="1" hangingPunct="1">
              <a:spcBef>
                <a:spcPct val="0"/>
              </a:spcBef>
            </a:pPr>
            <a:endParaRPr lang="en-GB" altLang="fr-FR">
              <a:solidFill>
                <a:srgbClr val="262626"/>
              </a:solidFill>
              <a:sym typeface="Wingdings" pitchFamily="2" charset="2"/>
            </a:endParaRPr>
          </a:p>
          <a:p>
            <a:pPr eaLnBrk="1" hangingPunct="1">
              <a:spcBef>
                <a:spcPct val="0"/>
              </a:spcBef>
            </a:pPr>
            <a:endParaRPr lang="en-GB" altLang="fr-FR">
              <a:solidFill>
                <a:srgbClr val="262626"/>
              </a:solidFill>
              <a:sym typeface="Wingdings" pitchFamily="2" charset="2"/>
            </a:endParaRPr>
          </a:p>
          <a:p>
            <a:pPr eaLnBrk="1" hangingPunct="1">
              <a:spcBef>
                <a:spcPct val="0"/>
              </a:spcBef>
            </a:pPr>
            <a:r>
              <a:rPr lang="en-GB" altLang="fr-FR">
                <a:solidFill>
                  <a:srgbClr val="262626"/>
                </a:solidFill>
                <a:sym typeface="Wingdings" pitchFamily="2" charset="2"/>
              </a:rPr>
              <a:t>Early universe: symmetric phase, fundamental particles are massless                  </a:t>
            </a:r>
            <a:r>
              <a:rPr lang="en-US" altLang="fr-FR">
                <a:solidFill>
                  <a:srgbClr val="262626"/>
                </a:solidFill>
                <a:sym typeface="Wingdings" pitchFamily="2" charset="2"/>
              </a:rPr>
              <a:t> gauge symmetry is respected</a:t>
            </a:r>
          </a:p>
          <a:p>
            <a:pPr eaLnBrk="1" hangingPunct="1"/>
            <a:r>
              <a:rPr lang="en-US" altLang="fr-FR"/>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20</a:t>
            </a:fld>
            <a:endParaRPr lang="fr-FR" altLang="fr-F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a:t>Il faut imaginer que les particules n’ont pas de masse mais des skis</a:t>
            </a:r>
          </a:p>
          <a:p>
            <a:r>
              <a:rPr lang="en-US" altLang="fr-FR"/>
              <a:t>Masse = mesure de la mauvaise qualité du fartage</a:t>
            </a:r>
          </a:p>
          <a:p>
            <a:pPr eaLnBrk="1" hangingPunct="1">
              <a:spcBef>
                <a:spcPct val="0"/>
              </a:spcBef>
            </a:pPr>
            <a:endParaRPr lang="en-GB" altLang="fr-FR">
              <a:solidFill>
                <a:srgbClr val="262626"/>
              </a:solidFill>
              <a:sym typeface="Wingdings" pitchFamily="2" charset="2"/>
            </a:endParaRPr>
          </a:p>
          <a:p>
            <a:pPr eaLnBrk="1" hangingPunct="1">
              <a:spcBef>
                <a:spcPct val="0"/>
              </a:spcBef>
            </a:pPr>
            <a:endParaRPr lang="en-GB" altLang="fr-FR">
              <a:solidFill>
                <a:srgbClr val="262626"/>
              </a:solidFill>
              <a:sym typeface="Wingdings" pitchFamily="2" charset="2"/>
            </a:endParaRPr>
          </a:p>
          <a:p>
            <a:pPr eaLnBrk="1" hangingPunct="1">
              <a:spcBef>
                <a:spcPct val="0"/>
              </a:spcBef>
            </a:pPr>
            <a:r>
              <a:rPr lang="en-GB" altLang="fr-FR">
                <a:solidFill>
                  <a:srgbClr val="262626"/>
                </a:solidFill>
                <a:sym typeface="Wingdings" pitchFamily="2" charset="2"/>
              </a:rPr>
              <a:t>Early universe: symmetric phase, fundamental particles are massless                  </a:t>
            </a:r>
            <a:r>
              <a:rPr lang="en-US" altLang="fr-FR">
                <a:solidFill>
                  <a:srgbClr val="262626"/>
                </a:solidFill>
                <a:sym typeface="Wingdings" pitchFamily="2" charset="2"/>
              </a:rPr>
              <a:t> gauge symmetry is respected</a:t>
            </a:r>
          </a:p>
          <a:p>
            <a:pPr eaLnBrk="1" hangingPunct="1"/>
            <a:r>
              <a:rPr lang="en-US" altLang="fr-FR"/>
              <a:t>Apparision du champ de higgs 10-10s apres le big bang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09B38B4-9140-48A7-A9D9-94C0E17BEC74}" type="slidenum">
              <a:rPr lang="fr-FR" altLang="fr-FR" smtClean="0"/>
              <a:pPr eaLnBrk="1" hangingPunct="1">
                <a:spcBef>
                  <a:spcPct val="0"/>
                </a:spcBef>
              </a:pPr>
              <a:t>21</a:t>
            </a:fld>
            <a:endParaRPr lang="fr-FR" altLang="fr-F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24</a:t>
            </a:fld>
            <a:endParaRPr lang="fr-FR" altLang="fr-F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25</a:t>
            </a:fld>
            <a:endParaRPr lang="fr-FR" sz="120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27</a:t>
            </a:fld>
            <a:endParaRPr lang="fr-FR" sz="120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31</a:t>
            </a:fld>
            <a:endParaRPr lang="fr-FR" altLang="fr-F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32</a:t>
            </a:fld>
            <a:endParaRPr lang="fr-FR" altLang="fr-F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a:t>Il faut imaginer que les particules n’ont pas de masse mais des skis</a:t>
            </a:r>
          </a:p>
          <a:p>
            <a:r>
              <a:rPr lang="en-US" altLang="fr-FR"/>
              <a:t>Masse = mesure de la mauvaise qualité du fartage</a:t>
            </a:r>
          </a:p>
          <a:p>
            <a:pPr eaLnBrk="1" hangingPunct="1">
              <a:spcBef>
                <a:spcPct val="0"/>
              </a:spcBef>
            </a:pPr>
            <a:endParaRPr lang="en-GB" altLang="fr-FR">
              <a:solidFill>
                <a:srgbClr val="262626"/>
              </a:solidFill>
              <a:sym typeface="Wingdings" pitchFamily="2" charset="2"/>
            </a:endParaRPr>
          </a:p>
          <a:p>
            <a:pPr eaLnBrk="1" hangingPunct="1">
              <a:spcBef>
                <a:spcPct val="0"/>
              </a:spcBef>
            </a:pPr>
            <a:endParaRPr lang="en-GB" altLang="fr-FR">
              <a:solidFill>
                <a:srgbClr val="262626"/>
              </a:solidFill>
              <a:sym typeface="Wingdings" pitchFamily="2" charset="2"/>
            </a:endParaRPr>
          </a:p>
          <a:p>
            <a:pPr eaLnBrk="1" hangingPunct="1">
              <a:spcBef>
                <a:spcPct val="0"/>
              </a:spcBef>
            </a:pPr>
            <a:r>
              <a:rPr lang="en-GB" altLang="fr-FR">
                <a:solidFill>
                  <a:srgbClr val="262626"/>
                </a:solidFill>
                <a:sym typeface="Wingdings" pitchFamily="2" charset="2"/>
              </a:rPr>
              <a:t>Early universe: symmetric phase, fundamental particles are massless                  </a:t>
            </a:r>
            <a:r>
              <a:rPr lang="en-US" altLang="fr-FR">
                <a:solidFill>
                  <a:srgbClr val="262626"/>
                </a:solidFill>
                <a:sym typeface="Wingdings" pitchFamily="2" charset="2"/>
              </a:rPr>
              <a:t> gauge symmetry is respected</a:t>
            </a:r>
          </a:p>
          <a:p>
            <a:pPr eaLnBrk="1" hangingPunct="1"/>
            <a:r>
              <a:rPr lang="en-US" altLang="fr-FR"/>
              <a:t>Apparision du champ de higgs 10-10s apres le big bang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33</a:t>
            </a:fld>
            <a:endParaRPr lang="fr-FR" altLang="fr-F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a:t>Il faut imaginer que les particules n’ont pas de masse mais des skis</a:t>
            </a:r>
          </a:p>
          <a:p>
            <a:r>
              <a:rPr lang="en-US" altLang="fr-FR"/>
              <a:t>Masse = mesure de la mauvaise qualité du fartage</a:t>
            </a:r>
          </a:p>
          <a:p>
            <a:pPr eaLnBrk="1" hangingPunct="1">
              <a:spcBef>
                <a:spcPct val="0"/>
              </a:spcBef>
            </a:pPr>
            <a:endParaRPr lang="en-GB" altLang="fr-FR">
              <a:solidFill>
                <a:srgbClr val="262626"/>
              </a:solidFill>
              <a:sym typeface="Wingdings" pitchFamily="2" charset="2"/>
            </a:endParaRPr>
          </a:p>
          <a:p>
            <a:pPr eaLnBrk="1" hangingPunct="1">
              <a:spcBef>
                <a:spcPct val="0"/>
              </a:spcBef>
            </a:pPr>
            <a:endParaRPr lang="en-GB" altLang="fr-FR">
              <a:solidFill>
                <a:srgbClr val="262626"/>
              </a:solidFill>
              <a:sym typeface="Wingdings" pitchFamily="2" charset="2"/>
            </a:endParaRPr>
          </a:p>
          <a:p>
            <a:pPr eaLnBrk="1" hangingPunct="1">
              <a:spcBef>
                <a:spcPct val="0"/>
              </a:spcBef>
            </a:pPr>
            <a:r>
              <a:rPr lang="en-GB" altLang="fr-FR">
                <a:solidFill>
                  <a:srgbClr val="262626"/>
                </a:solidFill>
                <a:sym typeface="Wingdings" pitchFamily="2" charset="2"/>
              </a:rPr>
              <a:t>Early universe: symmetric phase, fundamental particles are massless                  </a:t>
            </a:r>
            <a:r>
              <a:rPr lang="en-US" altLang="fr-FR">
                <a:solidFill>
                  <a:srgbClr val="262626"/>
                </a:solidFill>
                <a:sym typeface="Wingdings" pitchFamily="2" charset="2"/>
              </a:rPr>
              <a:t> gauge symmetry is respected</a:t>
            </a:r>
          </a:p>
          <a:p>
            <a:pPr eaLnBrk="1" hangingPunct="1"/>
            <a:r>
              <a:rPr lang="en-US" altLang="fr-FR"/>
              <a:t>Apparision du champ de higgs 10-10s apres le big bang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34</a:t>
            </a:fld>
            <a:endParaRPr lang="fr-FR" sz="120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3</a:t>
            </a:fld>
            <a:endParaRPr lang="fr-FR" altLang="fr-F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a:t>Manipulation d'atomes individuels en utilisant la pointe ultra fine du STM (Scanning Tunneling Microscope.) L'illustration montre 48 atomes de fer (Fe) disposés sur un substrat de cuivre (Cu), en un cercle dont le rayon est de 71,3 Angstroms.</a:t>
            </a:r>
            <a:r>
              <a:rPr lang="en-US" altLang="fr-FR"/>
              <a:t> </a:t>
            </a:r>
          </a:p>
          <a:p>
            <a:pPr eaLnBrk="1" hangingPunct="1"/>
            <a:endParaRPr lang="en-US" altLang="fr-FR"/>
          </a:p>
          <a:p>
            <a:pPr eaLnBrk="1" hangingPunct="1"/>
            <a:r>
              <a:rPr lang="en-US" altLang="fr-FR"/>
              <a:t>Microspo</a:t>
            </a:r>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4</a:t>
            </a:fld>
            <a:endParaRPr lang="fr-FR" altLang="fr-F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a:t>Taille</a:t>
            </a:r>
          </a:p>
          <a:p>
            <a:pPr eaLnBrk="1" hangingPunct="1"/>
            <a:r>
              <a:rPr lang="fr-FR" altLang="fr-FR"/>
              <a:t>Propriéte de l’atome depend de ces constituents</a:t>
            </a:r>
          </a:p>
          <a:p>
            <a:pPr eaLnBrk="1" hangingPunct="1"/>
            <a:r>
              <a:rPr lang="fr-FR" altLang="fr-FR"/>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5</a:t>
            </a:fld>
            <a:endParaRPr lang="fr-FR" altLang="fr-F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6</a:t>
            </a:fld>
            <a:endParaRPr lang="fr-FR" altLang="fr-F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a:t>En physique des particules, une interaction par un echange de particule. Ainsi 2 particules interagissent en échangeant une particule</a:t>
            </a:r>
          </a:p>
          <a:p>
            <a:pPr eaLnBrk="1" hangingPunct="1"/>
            <a:endParaRPr lang="fr-FR" altLang="fr-FR"/>
          </a:p>
          <a:p>
            <a:pPr eaLnBrk="1" hangingPunct="1"/>
            <a:r>
              <a:rPr lang="fr-FR" altLang="fr-FR"/>
              <a:t>Quark up +2/3</a:t>
            </a:r>
          </a:p>
          <a:p>
            <a:pPr eaLnBrk="1" hangingPunct="1"/>
            <a:r>
              <a:rPr lang="fr-FR" altLang="fr-FR"/>
              <a:t>Quark down -1/3</a:t>
            </a:r>
          </a:p>
          <a:p>
            <a:pPr eaLnBrk="1" hangingPunct="1"/>
            <a:r>
              <a:rPr lang="fr-FR" altLang="fr-FR"/>
              <a:t>Transition interaction forte </a:t>
            </a:r>
            <a:r>
              <a:rPr lang="fr-FR" altLang="fr-FR">
                <a:sym typeface="Wingdings" pitchFamily="2" charset="2"/>
              </a:rPr>
              <a:t>&lt; -- &gt;</a:t>
            </a:r>
            <a:r>
              <a:rPr lang="fr-FR" altLang="fr-FR"/>
              <a:t> interaction</a:t>
            </a:r>
          </a:p>
          <a:p>
            <a:pPr eaLnBrk="1" hangingPunct="1"/>
            <a:endParaRPr lang="fr-FR" altLang="fr-FR"/>
          </a:p>
          <a:p>
            <a:pPr eaLnBrk="1" hangingPunct="1"/>
            <a:endParaRPr lang="fr-FR" altLang="fr-FR"/>
          </a:p>
          <a:p>
            <a:pPr eaLnBrk="1" hangingPunct="1"/>
            <a:r>
              <a:rPr lang="fr-FR" altLang="fr-FR"/>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7</a:t>
            </a:fld>
            <a:endParaRPr lang="fr-FR" altLang="fr-F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a:t>Interaction ~force</a:t>
            </a:r>
          </a:p>
          <a:p>
            <a:pPr eaLnBrk="1" hangingPunct="1"/>
            <a:r>
              <a:rPr lang="fr-FR" altLang="fr-FR"/>
              <a:t>Principe relativiste exclut tout action instanée à distance</a:t>
            </a:r>
          </a:p>
          <a:p>
            <a:pPr eaLnBrk="1" hangingPunct="1"/>
            <a:endParaRPr lang="en-US"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8</a:t>
            </a:fld>
            <a:endParaRPr lang="fr-FR" altLang="fr-F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a:t>M_gamma=0  =</a:t>
            </a:r>
            <a:r>
              <a:rPr lang="fr-FR" altLang="fr-FR">
                <a:sym typeface="Wingdings" pitchFamily="2" charset="2"/>
              </a:rPr>
              <a:t> portée infini</a:t>
            </a:r>
          </a:p>
          <a:p>
            <a:pPr eaLnBrk="1" hangingPunct="1"/>
            <a:r>
              <a:rPr lang="fr-FR" altLang="fr-FR"/>
              <a:t>Répulsion entre objets de </a:t>
            </a:r>
          </a:p>
          <a:p>
            <a:pPr eaLnBrk="1" hangingPunct="1"/>
            <a:r>
              <a:rPr lang="fr-FR" altLang="fr-FR"/>
              <a:t>charges électriques identiques</a:t>
            </a:r>
          </a:p>
          <a:p>
            <a:pPr eaLnBrk="1" hangingPunct="1"/>
            <a:r>
              <a:rPr lang="fr-FR" altLang="fr-FR"/>
              <a:t>(attraction si charges opposées)</a:t>
            </a:r>
          </a:p>
          <a:p>
            <a:pPr eaLnBrk="1" hangingPunct="1"/>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9</a:t>
            </a:fld>
            <a:endParaRPr lang="fr-FR" altLang="fr-F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a:p>
          <a:p>
            <a:pPr eaLnBrk="1" hangingPunct="1"/>
            <a:r>
              <a:rPr lang="fr-FR" altLang="fr-FR" dirty="0"/>
              <a:t>Analogie avec </a:t>
            </a:r>
            <a:r>
              <a:rPr lang="fr-FR" altLang="fr-FR" dirty="0" err="1"/>
              <a:t>elastique</a:t>
            </a:r>
            <a:endParaRPr lang="fr-FR" altLang="fr-FR" dirty="0"/>
          </a:p>
          <a:p>
            <a:pPr eaLnBrk="1" hangingPunct="1"/>
            <a:r>
              <a:rPr lang="en-US" altLang="fr-FR" dirty="0"/>
              <a:t>Confinement </a:t>
            </a:r>
            <a:r>
              <a:rPr lang="en-US" altLang="fr-FR" dirty="0" err="1"/>
              <a:t>millenaire</a:t>
            </a:r>
            <a:r>
              <a:rPr lang="en-US" altLang="fr-FR" dirty="0"/>
              <a:t> 1 million de dollar</a:t>
            </a:r>
            <a:endParaRPr lang="fr-FR" altLang="fr-F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66"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a:p>
          <a:p>
            <a:pPr lvl="0"/>
            <a:endParaRPr lang="en-US" altLang="en-US" noProof="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14496263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1554766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3807626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454334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116657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17558622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73785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458165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2816028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t>Nik</a:t>
            </a:r>
          </a:p>
        </p:txBody>
      </p:sp>
    </p:spTree>
    <p:extLst>
      <p:ext uri="{BB962C8B-B14F-4D97-AF65-F5344CB8AC3E}">
        <p14:creationId xmlns:p14="http://schemas.microsoft.com/office/powerpoint/2010/main" val="6334281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xmlns="">
                <a:solidFill>
                  <a:srgbClr val="CC99FF">
                    <a:alpha val="43921"/>
                  </a:srgbClr>
                </a:solidFill>
              </a14:hiddenFill>
            </a:ext>
            <a:ext uri="{91240B29-F687-4f45-9708-019B960494DF}">
              <a14:hiddenLine xmlns:a14="http://schemas.microsoft.com/office/drawing/2010/main" xmlns="" w="38100" cmpd="dbl">
                <a:solidFill>
                  <a:srgbClr val="80008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‹N°›</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3.wmf"/></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3.wmf"/></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9950" y="658950"/>
            <a:ext cx="8229600" cy="1520825"/>
          </a:xfrm>
        </p:spPr>
        <p:txBody>
          <a:bodyPr/>
          <a:lstStyle/>
          <a:p>
            <a:pPr algn="l" eaLnBrk="1" hangingPunct="1"/>
            <a:r>
              <a:rPr lang="fr-FR" sz="4400" dirty="0"/>
              <a:t>Particules </a:t>
            </a:r>
            <a:br>
              <a:rPr lang="fr-FR" sz="4400" dirty="0"/>
            </a:br>
            <a:r>
              <a:rPr lang="fr-FR" sz="4400" dirty="0"/>
              <a:t>et Interactions</a:t>
            </a:r>
          </a:p>
        </p:txBody>
      </p:sp>
      <p:sp>
        <p:nvSpPr>
          <p:cNvPr id="4099" name="Rectangle 3"/>
          <p:cNvSpPr>
            <a:spLocks noGrp="1" noChangeArrowheads="1"/>
          </p:cNvSpPr>
          <p:nvPr>
            <p:ph type="subTitle" idx="1"/>
          </p:nvPr>
        </p:nvSpPr>
        <p:spPr>
          <a:xfrm>
            <a:off x="158825" y="2696491"/>
            <a:ext cx="6039853" cy="1303338"/>
          </a:xfrm>
        </p:spPr>
        <p:txBody>
          <a:bodyPr/>
          <a:lstStyle/>
          <a:p>
            <a:pPr algn="l" eaLnBrk="1" hangingPunct="1">
              <a:lnSpc>
                <a:spcPct val="90000"/>
              </a:lnSpc>
            </a:pPr>
            <a:r>
              <a:rPr lang="fr-FR" dirty="0"/>
              <a:t>Nikola </a:t>
            </a:r>
            <a:r>
              <a:rPr lang="fr-FR" dirty="0" err="1"/>
              <a:t>Makovec</a:t>
            </a:r>
            <a:r>
              <a:rPr lang="fr-FR" dirty="0"/>
              <a:t> </a:t>
            </a:r>
          </a:p>
          <a:p>
            <a:pPr algn="l" eaLnBrk="1" hangingPunct="1">
              <a:lnSpc>
                <a:spcPct val="90000"/>
              </a:lnSpc>
            </a:pPr>
            <a:r>
              <a:rPr lang="fr-FR" dirty="0"/>
              <a:t>Nicolas Arnaud</a:t>
            </a:r>
          </a:p>
          <a:p>
            <a:pPr algn="l" eaLnBrk="1" hangingPunct="1">
              <a:lnSpc>
                <a:spcPct val="90000"/>
              </a:lnSpc>
            </a:pPr>
            <a:endParaRPr lang="fr-FR" sz="1400" dirty="0"/>
          </a:p>
          <a:p>
            <a:pPr algn="l" eaLnBrk="1" hangingPunct="1">
              <a:lnSpc>
                <a:spcPct val="90000"/>
              </a:lnSpc>
            </a:pPr>
            <a:endParaRPr lang="fr-FR" sz="1400" dirty="0"/>
          </a:p>
          <a:p>
            <a:pPr algn="l" eaLnBrk="1" hangingPunct="1">
              <a:lnSpc>
                <a:spcPct val="90000"/>
              </a:lnSpc>
            </a:pPr>
            <a:endParaRPr lang="fr-FR" sz="1400" dirty="0"/>
          </a:p>
          <a:p>
            <a:pPr algn="l" eaLnBrk="1" hangingPunct="1">
              <a:lnSpc>
                <a:spcPct val="90000"/>
              </a:lnSpc>
            </a:pPr>
            <a:endParaRPr lang="fr-FR" sz="1400" dirty="0"/>
          </a:p>
          <a:p>
            <a:pPr algn="l" eaLnBrk="1" hangingPunct="1">
              <a:lnSpc>
                <a:spcPct val="90000"/>
              </a:lnSpc>
            </a:pPr>
            <a:endParaRPr lang="fr-FR" sz="1400" dirty="0"/>
          </a:p>
          <a:p>
            <a:pPr algn="l" eaLnBrk="1" hangingPunct="1">
              <a:lnSpc>
                <a:spcPct val="90000"/>
              </a:lnSpc>
            </a:pPr>
            <a:endParaRPr lang="fr-FR" sz="1400" dirty="0"/>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97325" y="3987829"/>
            <a:ext cx="6521118" cy="757130"/>
          </a:xfrm>
          <a:prstGeom prst="rect">
            <a:avLst/>
          </a:prstGeom>
        </p:spPr>
        <p:txBody>
          <a:bodyPr wrap="square">
            <a:spAutoFit/>
          </a:bodyPr>
          <a:lstStyle/>
          <a:p>
            <a:pPr>
              <a:lnSpc>
                <a:spcPct val="90000"/>
              </a:lnSpc>
            </a:pPr>
            <a:r>
              <a:rPr lang="fr-FR" sz="2400" dirty="0"/>
              <a:t>Laboratoire de l’Accélérateur Linéaire</a:t>
            </a:r>
          </a:p>
          <a:p>
            <a:pPr>
              <a:lnSpc>
                <a:spcPct val="90000"/>
              </a:lnSpc>
            </a:pPr>
            <a:r>
              <a:rPr lang="fr-FR" sz="2400" dirty="0"/>
              <a:t>CNRS/IN2P3, Université Paris-Sud</a:t>
            </a:r>
          </a:p>
        </p:txBody>
      </p:sp>
      <p:sp>
        <p:nvSpPr>
          <p:cNvPr id="3" name="Rectangle 2"/>
          <p:cNvSpPr/>
          <p:nvPr/>
        </p:nvSpPr>
        <p:spPr>
          <a:xfrm>
            <a:off x="1703442" y="5191686"/>
            <a:ext cx="3209533" cy="424732"/>
          </a:xfrm>
          <a:prstGeom prst="rect">
            <a:avLst/>
          </a:prstGeom>
        </p:spPr>
        <p:txBody>
          <a:bodyPr wrap="none">
            <a:spAutoFit/>
          </a:bodyPr>
          <a:lstStyle/>
          <a:p>
            <a:pPr eaLnBrk="1" hangingPunct="1">
              <a:lnSpc>
                <a:spcPct val="90000"/>
              </a:lnSpc>
            </a:pPr>
            <a:r>
              <a:rPr lang="fr-FR" sz="2400" dirty="0" err="1"/>
              <a:t>Masterclasses</a:t>
            </a:r>
            <a:r>
              <a:rPr lang="fr-FR" sz="2400"/>
              <a:t> 2019</a:t>
            </a:r>
            <a:endParaRPr lang="fr-FR" sz="2400" dirty="0"/>
          </a:p>
        </p:txBody>
      </p:sp>
    </p:spTree>
    <p:extLst>
      <p:ext uri="{BB962C8B-B14F-4D97-AF65-F5344CB8AC3E}">
        <p14:creationId xmlns:p14="http://schemas.microsoft.com/office/powerpoint/2010/main" val="26379875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10</a:t>
            </a:fld>
            <a:endParaRPr lang="fr-FR" altLang="en-US" sz="120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a:t>Responsable de:</a:t>
            </a:r>
          </a:p>
          <a:p>
            <a:pPr lvl="1" eaLnBrk="1" hangingPunct="1">
              <a:lnSpc>
                <a:spcPct val="90000"/>
              </a:lnSpc>
            </a:pPr>
            <a:r>
              <a:rPr lang="fr-FR" altLang="fr-FR" sz="2000" dirty="0"/>
              <a:t>Radioactivité β </a:t>
            </a:r>
          </a:p>
          <a:p>
            <a:pPr lvl="1" eaLnBrk="1" hangingPunct="1">
              <a:lnSpc>
                <a:spcPct val="90000"/>
              </a:lnSpc>
            </a:pPr>
            <a:r>
              <a:rPr lang="fr-FR" altLang="fr-FR" sz="2000" dirty="0"/>
              <a:t>Participe aux réactions nucléaires au </a:t>
            </a:r>
            <a:r>
              <a:rPr lang="fr-FR" altLang="fr-FR" sz="2000" dirty="0" err="1"/>
              <a:t>coeur</a:t>
            </a:r>
            <a:r>
              <a:rPr lang="fr-FR" altLang="fr-FR" sz="2000" dirty="0"/>
              <a:t> du Soleil</a:t>
            </a:r>
          </a:p>
          <a:p>
            <a:pPr lvl="1" eaLnBrk="1" hangingPunct="1">
              <a:lnSpc>
                <a:spcPct val="90000"/>
              </a:lnSpc>
              <a:buFont typeface="Wingdings" pitchFamily="2" charset="2"/>
              <a:buNone/>
            </a:pPr>
            <a:endParaRPr lang="fr-FR" altLang="fr-FR" sz="2000" dirty="0"/>
          </a:p>
          <a:p>
            <a:pPr lvl="1" eaLnBrk="1" hangingPunct="1">
              <a:lnSpc>
                <a:spcPct val="90000"/>
              </a:lnSpc>
              <a:buFont typeface="Wingdings" pitchFamily="2" charset="2"/>
              <a:buNone/>
            </a:pPr>
            <a:endParaRPr lang="fr-FR" altLang="fr-FR" sz="2000" dirty="0"/>
          </a:p>
          <a:p>
            <a:pPr lvl="1" eaLnBrk="1" hangingPunct="1">
              <a:lnSpc>
                <a:spcPct val="90000"/>
              </a:lnSpc>
              <a:buFont typeface="Wingdings" pitchFamily="2" charset="2"/>
              <a:buNone/>
            </a:pPr>
            <a:endParaRPr lang="fr-FR" altLang="fr-FR" sz="2000" dirty="0"/>
          </a:p>
          <a:p>
            <a:pPr lvl="1" eaLnBrk="1" hangingPunct="1">
              <a:lnSpc>
                <a:spcPct val="90000"/>
              </a:lnSpc>
              <a:buFont typeface="Wingdings" pitchFamily="2" charset="2"/>
              <a:buNone/>
            </a:pPr>
            <a:endParaRPr lang="fr-FR" altLang="fr-FR" sz="2000" dirty="0"/>
          </a:p>
          <a:p>
            <a:pPr lvl="1" eaLnBrk="1" hangingPunct="1">
              <a:lnSpc>
                <a:spcPct val="90000"/>
              </a:lnSpc>
              <a:buFont typeface="Wingdings" pitchFamily="2" charset="2"/>
              <a:buNone/>
            </a:pPr>
            <a:endParaRPr lang="fr-FR" altLang="fr-FR" sz="2000" dirty="0"/>
          </a:p>
          <a:p>
            <a:pPr eaLnBrk="1" hangingPunct="1">
              <a:lnSpc>
                <a:spcPct val="90000"/>
              </a:lnSpc>
            </a:pPr>
            <a:r>
              <a:rPr lang="en-US" altLang="fr-FR" sz="2200"/>
              <a:t>10 000 </a:t>
            </a:r>
            <a:r>
              <a:rPr lang="en-US" altLang="fr-FR" sz="2200" dirty="0" err="1"/>
              <a:t>fois</a:t>
            </a:r>
            <a:r>
              <a:rPr lang="en-US" altLang="fr-FR" sz="2200" dirty="0"/>
              <a:t> </a:t>
            </a:r>
            <a:r>
              <a:rPr lang="en-US" altLang="fr-FR" sz="2200" dirty="0">
                <a:solidFill>
                  <a:srgbClr val="990099"/>
                </a:solidFill>
              </a:rPr>
              <a:t>plus </a:t>
            </a:r>
            <a:r>
              <a:rPr lang="en-US" altLang="fr-FR" sz="2200" dirty="0" err="1">
                <a:solidFill>
                  <a:srgbClr val="990099"/>
                </a:solidFill>
              </a:rPr>
              <a:t>faible</a:t>
            </a:r>
            <a:r>
              <a:rPr lang="en-US" altLang="fr-FR" sz="2200" dirty="0">
                <a:solidFill>
                  <a:srgbClr val="990099"/>
                </a:solidFill>
              </a:rPr>
              <a:t> </a:t>
            </a:r>
            <a:r>
              <a:rPr lang="en-US" altLang="fr-FR" sz="2200" dirty="0" err="1">
                <a:solidFill>
                  <a:srgbClr val="990099"/>
                </a:solidFill>
              </a:rPr>
              <a:t>que</a:t>
            </a:r>
            <a:r>
              <a:rPr lang="en-US" altLang="fr-FR" sz="2200" dirty="0">
                <a:solidFill>
                  <a:srgbClr val="990099"/>
                </a:solidFill>
              </a:rPr>
              <a:t> </a:t>
            </a:r>
            <a:r>
              <a:rPr lang="en-US" altLang="fr-FR" sz="2200" dirty="0" err="1">
                <a:solidFill>
                  <a:srgbClr val="990099"/>
                </a:solidFill>
              </a:rPr>
              <a:t>l'interaction</a:t>
            </a:r>
            <a:r>
              <a:rPr lang="en-US" altLang="fr-FR" sz="2200" dirty="0">
                <a:solidFill>
                  <a:srgbClr val="990099"/>
                </a:solidFill>
              </a:rPr>
              <a:t> forte</a:t>
            </a:r>
          </a:p>
          <a:p>
            <a:pPr eaLnBrk="1" hangingPunct="1">
              <a:lnSpc>
                <a:spcPct val="90000"/>
              </a:lnSpc>
              <a:buFont typeface="Wingdings" pitchFamily="2" charset="2"/>
              <a:buNone/>
            </a:pPr>
            <a:endParaRPr lang="en-US" altLang="fr-FR" sz="2200" dirty="0"/>
          </a:p>
          <a:p>
            <a:pPr eaLnBrk="1" hangingPunct="1">
              <a:lnSpc>
                <a:spcPct val="90000"/>
              </a:lnSpc>
            </a:pPr>
            <a:r>
              <a:rPr lang="en-US" altLang="fr-FR" sz="2200" dirty="0" err="1"/>
              <a:t>Portée</a:t>
            </a:r>
            <a:r>
              <a:rPr lang="en-US" altLang="fr-FR" sz="2200"/>
              <a:t>: 10</a:t>
            </a:r>
            <a:r>
              <a:rPr lang="en-US" altLang="fr-FR" sz="2200" baseline="30000">
                <a:latin typeface="Symbol" panose="05050102010706020507" pitchFamily="18" charset="2"/>
              </a:rPr>
              <a:t>-18</a:t>
            </a:r>
            <a:r>
              <a:rPr lang="en-US" altLang="fr-FR" sz="2200" baseline="30000"/>
              <a:t> </a:t>
            </a:r>
            <a:r>
              <a:rPr lang="en-US" altLang="fr-FR" sz="2200"/>
              <a:t>m</a:t>
            </a:r>
            <a:endParaRPr lang="en-US" altLang="fr-FR" sz="2200" dirty="0"/>
          </a:p>
          <a:p>
            <a:pPr lvl="1" eaLnBrk="1" hangingPunct="1">
              <a:lnSpc>
                <a:spcPct val="90000"/>
              </a:lnSpc>
            </a:pPr>
            <a:r>
              <a:rPr lang="en-US" altLang="fr-FR" sz="2000" dirty="0" err="1"/>
              <a:t>Expliquée</a:t>
            </a:r>
            <a:r>
              <a:rPr lang="en-US" altLang="fr-FR" sz="2000" dirty="0"/>
              <a:t> par la </a:t>
            </a:r>
            <a:r>
              <a:rPr lang="en-US" altLang="fr-FR" sz="2000" dirty="0" err="1">
                <a:solidFill>
                  <a:srgbClr val="990099"/>
                </a:solidFill>
              </a:rPr>
              <a:t>grande</a:t>
            </a:r>
            <a:r>
              <a:rPr lang="en-US" altLang="fr-FR" sz="2000" dirty="0">
                <a:solidFill>
                  <a:srgbClr val="990099"/>
                </a:solidFill>
              </a:rPr>
              <a:t> masse des bosons de </a:t>
            </a:r>
            <a:r>
              <a:rPr lang="en-US" altLang="fr-FR" sz="2000" dirty="0" err="1">
                <a:solidFill>
                  <a:srgbClr val="990099"/>
                </a:solidFill>
              </a:rPr>
              <a:t>jauge</a:t>
            </a:r>
            <a:r>
              <a:rPr lang="en-US" altLang="fr-FR" sz="2000" dirty="0"/>
              <a:t> de </a:t>
            </a:r>
            <a:r>
              <a:rPr lang="en-US" altLang="fr-FR" sz="2000" dirty="0" err="1"/>
              <a:t>l'interaction</a:t>
            </a:r>
            <a:r>
              <a:rPr lang="en-US" altLang="fr-FR" sz="2000" dirty="0"/>
              <a:t> </a:t>
            </a:r>
            <a:r>
              <a:rPr lang="en-US" altLang="fr-FR" sz="2000" dirty="0" err="1"/>
              <a:t>faible</a:t>
            </a:r>
            <a:r>
              <a:rPr lang="en-US" altLang="fr-FR" sz="2000" dirty="0"/>
              <a:t>.</a:t>
            </a:r>
          </a:p>
          <a:p>
            <a:pPr lvl="1" eaLnBrk="1" hangingPunct="1">
              <a:lnSpc>
                <a:spcPct val="90000"/>
              </a:lnSpc>
            </a:pPr>
            <a:endParaRPr lang="en-US" altLang="fr-FR" sz="2000" dirty="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437449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11</a:t>
            </a:fld>
            <a:endParaRPr lang="fr-FR" altLang="en-US" sz="120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a:latin typeface="+mj-lt"/>
              </a:rPr>
              <a:t>Responsable</a:t>
            </a:r>
            <a:r>
              <a:rPr lang="en-US" sz="2200" dirty="0">
                <a:latin typeface="+mj-lt"/>
              </a:rPr>
              <a:t> 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p>
          <a:p>
            <a:pPr eaLnBrk="1" hangingPunct="1">
              <a:defRPr/>
            </a:pPr>
            <a:endParaRPr lang="en-US" sz="800" dirty="0">
              <a:latin typeface="+mj-lt"/>
            </a:endParaRPr>
          </a:p>
          <a:p>
            <a:pPr eaLnBrk="1" hangingPunct="1">
              <a:defRPr/>
            </a:pPr>
            <a:r>
              <a:rPr lang="fr-FR" altLang="fr-FR" sz="2200" dirty="0"/>
              <a:t>Force complètement négligeable à l’échelle du noyau</a:t>
            </a:r>
          </a:p>
          <a:p>
            <a:pPr lvl="1" eaLnBrk="1" hangingPunct="1">
              <a:defRPr/>
            </a:pPr>
            <a:r>
              <a:rPr lang="fr-FR" altLang="fr-FR" sz="2000" dirty="0">
                <a:latin typeface="+mj-lt"/>
              </a:rPr>
              <a:t>10</a:t>
            </a:r>
            <a:r>
              <a:rPr lang="fr-FR" altLang="fr-FR" sz="2000" baseline="30000" dirty="0">
                <a:latin typeface="+mj-lt"/>
              </a:rPr>
              <a:t>-33  </a:t>
            </a:r>
            <a:r>
              <a:rPr lang="fr-FR" altLang="fr-FR" sz="2000" dirty="0">
                <a:latin typeface="+mj-lt"/>
              </a:rPr>
              <a:t>fois plus faible que l’interaction faible</a:t>
            </a:r>
          </a:p>
          <a:p>
            <a:pPr lvl="1" eaLnBrk="1" hangingPunct="1">
              <a:defRPr/>
            </a:pPr>
            <a:r>
              <a:rPr lang="fr-FR" altLang="fr-FR" sz="2000" dirty="0">
                <a:latin typeface="+mj-lt"/>
              </a:rPr>
              <a:t>Mais portée infinie et interaction uniquement  attractive</a:t>
            </a:r>
          </a:p>
          <a:p>
            <a:pPr marL="344487" lvl="1" indent="0" eaLnBrk="1" hangingPunct="1">
              <a:buNone/>
              <a:defRPr/>
            </a:pPr>
            <a:r>
              <a:rPr lang="fr-FR" altLang="fr-FR" sz="2000">
                <a:latin typeface="+mj-lt"/>
                <a:sym typeface="Symbol"/>
              </a:rPr>
              <a:t>    </a:t>
            </a:r>
            <a:r>
              <a:rPr lang="fr-FR" altLang="fr-FR" sz="2000" dirty="0">
                <a:latin typeface="+mj-lt"/>
              </a:rPr>
              <a:t>dominante à grande échelle</a:t>
            </a:r>
          </a:p>
          <a:p>
            <a:pPr marL="344487" lvl="1" indent="0" eaLnBrk="1" hangingPunct="1">
              <a:buFont typeface="Wingdings" pitchFamily="2" charset="2"/>
              <a:buNone/>
              <a:defRPr/>
            </a:pPr>
            <a:endParaRPr lang="fr-FR" altLang="fr-FR" sz="800" dirty="0"/>
          </a:p>
          <a:p>
            <a:pPr eaLnBrk="1" hangingPunct="1">
              <a:defRPr/>
            </a:pPr>
            <a:r>
              <a:rPr lang="fr-FR" altLang="fr-FR" sz="2200" dirty="0"/>
              <a:t>Décrite par la relativité générale</a:t>
            </a:r>
          </a:p>
          <a:p>
            <a:pPr lvl="1" eaLnBrk="1" hangingPunct="1">
              <a:defRPr/>
            </a:pPr>
            <a:r>
              <a:rPr lang="fr-FR" altLang="fr-FR" sz="2000" dirty="0"/>
              <a:t>La gravitation est issue d’une déformation de l’espace temps</a:t>
            </a:r>
            <a:endParaRPr lang="fr-FR" altLang="fr-FR" sz="2200" dirty="0"/>
          </a:p>
          <a:p>
            <a:pPr lvl="1" eaLnBrk="1" hangingPunct="1">
              <a:defRPr/>
            </a:pPr>
            <a:endParaRPr lang="fr-FR" altLang="fr-FR" sz="2000" dirty="0"/>
          </a:p>
          <a:p>
            <a:pPr lvl="1" eaLnBrk="1" hangingPunct="1">
              <a:defRPr/>
            </a:pPr>
            <a:endParaRPr lang="fr-FR" altLang="fr-FR" sz="2000" dirty="0"/>
          </a:p>
          <a:p>
            <a:pPr lvl="1" eaLnBrk="1" hangingPunct="1">
              <a:defRPr/>
            </a:pPr>
            <a:endParaRPr lang="fr-FR" altLang="fr-FR" sz="2000" dirty="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extLst>
      <p:ext uri="{BB962C8B-B14F-4D97-AF65-F5344CB8AC3E}">
        <p14:creationId xmlns:p14="http://schemas.microsoft.com/office/powerpoint/2010/main" val="17157100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12</a:t>
            </a:fld>
            <a:endParaRPr lang="fr-FR" altLang="en-US" sz="120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a:p>
        </p:txBody>
      </p:sp>
      <p:sp>
        <p:nvSpPr>
          <p:cNvPr id="49157" name="Rectangle 4"/>
          <p:cNvSpPr>
            <a:spLocks noGrp="1" noChangeArrowheads="1"/>
          </p:cNvSpPr>
          <p:nvPr>
            <p:ph type="body" idx="1"/>
          </p:nvPr>
        </p:nvSpPr>
        <p:spPr/>
        <p:txBody>
          <a:bodyPr/>
          <a:lstStyle/>
          <a:p>
            <a:pPr eaLnBrk="1" hangingPunct="1"/>
            <a:endParaRPr lang="fr-FR" altLang="fr-FR"/>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a:solidFill>
                  <a:schemeClr val="bg1"/>
                </a:solidFill>
              </a:rPr>
              <a:t>Leptons                 Quarks</a:t>
            </a: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591823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a:p>
        </p:txBody>
      </p:sp>
      <p:sp>
        <p:nvSpPr>
          <p:cNvPr id="49157" name="Rectangle 4"/>
          <p:cNvSpPr>
            <a:spLocks noGrp="1" noChangeArrowheads="1"/>
          </p:cNvSpPr>
          <p:nvPr>
            <p:ph type="body" idx="1"/>
          </p:nvPr>
        </p:nvSpPr>
        <p:spPr/>
        <p:txBody>
          <a:bodyPr/>
          <a:lstStyle/>
          <a:p>
            <a:pPr eaLnBrk="1" hangingPunct="1"/>
            <a:endParaRPr lang="fr-FR" altLang="fr-FR"/>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a:solidFill>
                  <a:schemeClr val="bg1"/>
                </a:solidFill>
              </a:rPr>
              <a:t>Leptons                 Quarks</a:t>
            </a: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809634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a:p>
        </p:txBody>
      </p:sp>
      <p:sp>
        <p:nvSpPr>
          <p:cNvPr id="49157" name="Rectangle 4"/>
          <p:cNvSpPr>
            <a:spLocks noGrp="1" noChangeArrowheads="1"/>
          </p:cNvSpPr>
          <p:nvPr>
            <p:ph type="body" idx="1"/>
          </p:nvPr>
        </p:nvSpPr>
        <p:spPr/>
        <p:txBody>
          <a:bodyPr/>
          <a:lstStyle/>
          <a:p>
            <a:pPr eaLnBrk="1" hangingPunct="1"/>
            <a:endParaRPr lang="fr-FR" altLang="fr-FR"/>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a:solidFill>
                  <a:schemeClr val="bg1"/>
                </a:solidFill>
              </a:rPr>
              <a:t>Leptons                 Quarks</a:t>
            </a: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stable      instable</a:t>
            </a:r>
          </a:p>
        </p:txBody>
      </p:sp>
    </p:spTree>
    <p:extLst>
      <p:ext uri="{BB962C8B-B14F-4D97-AF65-F5344CB8AC3E}">
        <p14:creationId xmlns:p14="http://schemas.microsoft.com/office/powerpoint/2010/main" val="1068052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a:p>
        </p:txBody>
      </p:sp>
      <p:sp>
        <p:nvSpPr>
          <p:cNvPr id="49157" name="Rectangle 4"/>
          <p:cNvSpPr>
            <a:spLocks noGrp="1" noChangeArrowheads="1"/>
          </p:cNvSpPr>
          <p:nvPr>
            <p:ph type="body" idx="1"/>
          </p:nvPr>
        </p:nvSpPr>
        <p:spPr/>
        <p:txBody>
          <a:bodyPr/>
          <a:lstStyle/>
          <a:p>
            <a:pPr eaLnBrk="1" hangingPunct="1"/>
            <a:endParaRPr lang="fr-FR" altLang="fr-FR"/>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a:solidFill>
                  <a:schemeClr val="bg1"/>
                </a:solidFill>
              </a:rPr>
              <a:t>Leptons                 Quarks</a:t>
            </a: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693524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16</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17</a:t>
            </a:fld>
            <a:endParaRPr lang="fr-FR" altLang="en-US" sz="120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a:t>Elaboré dans les années 1960-70 </a:t>
            </a:r>
          </a:p>
          <a:p>
            <a:pPr eaLnBrk="1" hangingPunct="1"/>
            <a:endParaRPr lang="fr-FR" altLang="fr-FR" sz="800" b="1" dirty="0"/>
          </a:p>
          <a:p>
            <a:pPr eaLnBrk="1" hangingPunct="1"/>
            <a:r>
              <a:rPr lang="fr-FR" altLang="fr-FR" sz="1700" b="1" dirty="0"/>
              <a:t>Décrit dans un même cadre les </a:t>
            </a:r>
            <a:r>
              <a:rPr lang="fr-FR" altLang="fr-FR" sz="1700" b="1" dirty="0">
                <a:solidFill>
                  <a:srgbClr val="FF0000"/>
                </a:solidFill>
              </a:rPr>
              <a:t>particules élémentaires</a:t>
            </a:r>
            <a:r>
              <a:rPr lang="fr-FR" altLang="fr-FR" sz="1700" b="1" dirty="0"/>
              <a:t> et les </a:t>
            </a:r>
            <a:r>
              <a:rPr lang="fr-FR" altLang="fr-FR" sz="1700" b="1" dirty="0">
                <a:solidFill>
                  <a:srgbClr val="FF0000"/>
                </a:solidFill>
              </a:rPr>
              <a:t>interactions forte et électrofaible</a:t>
            </a:r>
          </a:p>
          <a:p>
            <a:pPr lvl="1" eaLnBrk="1" hangingPunct="1"/>
            <a:r>
              <a:rPr lang="fr-FR" altLang="fr-FR" sz="1500" b="1" dirty="0"/>
              <a:t>Mais pas la gravitation!</a:t>
            </a:r>
          </a:p>
          <a:p>
            <a:pPr eaLnBrk="1" hangingPunct="1"/>
            <a:endParaRPr lang="fr-FR" altLang="fr-FR" sz="800" b="1" dirty="0">
              <a:solidFill>
                <a:srgbClr val="FF0000"/>
              </a:solidFill>
            </a:endParaRPr>
          </a:p>
          <a:p>
            <a:pPr lvl="1" eaLnBrk="1" hangingPunct="1"/>
            <a:endParaRPr lang="fr-FR" altLang="fr-FR" sz="800" b="1" dirty="0"/>
          </a:p>
          <a:p>
            <a:pPr eaLnBrk="1" hangingPunct="1"/>
            <a:r>
              <a:rPr lang="fr-FR" altLang="fr-FR" sz="1700" b="1" dirty="0"/>
              <a:t>Testé expérimentalement avec </a:t>
            </a:r>
            <a:r>
              <a:rPr lang="fr-FR" altLang="fr-FR" sz="1700" b="1" dirty="0">
                <a:solidFill>
                  <a:srgbClr val="E71919"/>
                </a:solidFill>
              </a:rPr>
              <a:t>grande précision</a:t>
            </a:r>
            <a:r>
              <a:rPr lang="fr-FR" altLang="fr-FR" sz="1700" dirty="0">
                <a:solidFill>
                  <a:srgbClr val="E71919"/>
                </a:solidFill>
              </a:rPr>
              <a:t> </a:t>
            </a:r>
            <a:endParaRPr lang="fr-FR" altLang="fr-FR" sz="2200" b="1" dirty="0">
              <a:solidFill>
                <a:srgbClr val="E71919"/>
              </a:solidFill>
            </a:endParaRPr>
          </a:p>
          <a:p>
            <a:pPr lvl="1" eaLnBrk="1" hangingPunct="1"/>
            <a:endParaRPr lang="fr-FR" altLang="fr-FR" sz="2000" b="1" dirty="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le transforme en laissant sa forme inchangée.</a:t>
            </a:r>
          </a:p>
          <a:p>
            <a:pPr marL="0" lvl="1" indent="0">
              <a:buClr>
                <a:srgbClr val="FF0066"/>
              </a:buClr>
              <a:buSzPct val="140000"/>
              <a:buNone/>
              <a:defRPr/>
            </a:pPr>
            <a:endParaRPr lang="en-US" altLang="fr-FR" sz="1700" b="1" kern="0" dirty="0"/>
          </a:p>
          <a:p>
            <a:pPr marL="342900" lvl="1" indent="-342900">
              <a:buClr>
                <a:srgbClr val="FF0066"/>
              </a:buClr>
              <a:buSzPct val="140000"/>
              <a:defRPr/>
            </a:pPr>
            <a:r>
              <a:rPr lang="en-US" altLang="fr-FR" sz="1700" b="1" kern="0" dirty="0" err="1"/>
              <a:t>Groupe</a:t>
            </a:r>
            <a:r>
              <a:rPr lang="en-US" altLang="fr-FR" sz="1700" b="1" kern="0" dirty="0"/>
              <a:t> de </a:t>
            </a:r>
            <a:r>
              <a:rPr lang="en-US" altLang="fr-FR" sz="1700" b="1" kern="0" dirty="0" err="1"/>
              <a:t>symétrie</a:t>
            </a:r>
            <a:r>
              <a:rPr lang="en-US" altLang="fr-FR" sz="1700" b="1" kern="0" dirty="0"/>
              <a:t> (Invariance de </a:t>
            </a:r>
            <a:r>
              <a:rPr lang="en-US" altLang="fr-FR" sz="1700" b="1" kern="0" dirty="0" err="1"/>
              <a:t>jauge</a:t>
            </a:r>
            <a:r>
              <a:rPr lang="en-US" altLang="fr-FR" sz="1700" b="1" kern="0" dirty="0"/>
              <a:t>) determine </a:t>
            </a:r>
            <a:r>
              <a:rPr lang="en-US" altLang="fr-FR" sz="1700" b="1" kern="0" dirty="0" err="1"/>
              <a:t>completement</a:t>
            </a:r>
            <a:r>
              <a:rPr lang="en-US" altLang="fr-FR" sz="1700" b="1" kern="0" dirty="0"/>
              <a:t> la structure de </a:t>
            </a:r>
            <a:r>
              <a:rPr lang="en-US" altLang="fr-FR" sz="1700" b="1" kern="0" dirty="0" err="1"/>
              <a:t>l’interaction</a:t>
            </a:r>
            <a:r>
              <a:rPr lang="en-US" altLang="fr-FR" sz="1700" b="1" kern="0" dirty="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89952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18</a:t>
            </a:fld>
            <a:endParaRPr lang="fr-FR" altLang="en-US" sz="120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a:p>
          <a:p>
            <a:pPr eaLnBrk="1" hangingPunct="1"/>
            <a:r>
              <a:rPr lang="fr-FR" altLang="fr-FR" sz="2400" b="1" dirty="0"/>
              <a:t>Invariance de jauge</a:t>
            </a:r>
            <a:r>
              <a:rPr lang="fr-FR" altLang="fr-FR" sz="2400" dirty="0"/>
              <a:t> </a:t>
            </a:r>
          </a:p>
          <a:p>
            <a:pPr eaLnBrk="1" hangingPunct="1">
              <a:buFont typeface="Wingdings" pitchFamily="2" charset="2"/>
              <a:buNone/>
            </a:pPr>
            <a:r>
              <a:rPr lang="fr-FR" altLang="fr-FR" sz="2100" dirty="0">
                <a:sym typeface="Symbol" pitchFamily="18" charset="2"/>
              </a:rPr>
              <a:t>	  </a:t>
            </a:r>
            <a:r>
              <a:rPr lang="fr-FR" altLang="fr-FR" sz="2100" b="1" dirty="0"/>
              <a:t>masse=0  </a:t>
            </a:r>
            <a:r>
              <a:rPr lang="fr-FR" altLang="fr-FR" sz="2100" b="1" dirty="0">
                <a:sym typeface="Symbol" pitchFamily="18" charset="2"/>
              </a:rPr>
              <a:t> v=c</a:t>
            </a:r>
            <a:endParaRPr lang="fr-FR" altLang="fr-FR" sz="2100" dirty="0"/>
          </a:p>
          <a:p>
            <a:pPr eaLnBrk="1" hangingPunct="1">
              <a:buFont typeface="Wingdings" pitchFamily="2" charset="2"/>
              <a:buNone/>
            </a:pPr>
            <a:r>
              <a:rPr lang="fr-FR" altLang="fr-FR" sz="2100" dirty="0">
                <a:sym typeface="Symbol" pitchFamily="18" charset="2"/>
              </a:rPr>
              <a:t>      </a:t>
            </a:r>
            <a:r>
              <a:rPr lang="fr-FR" altLang="fr-FR" sz="2100" b="1" dirty="0">
                <a:sym typeface="Symbol" pitchFamily="18" charset="2"/>
              </a:rPr>
              <a:t>contradiction avec l’expérience</a:t>
            </a:r>
            <a:endParaRPr lang="fr-FR" altLang="fr-FR" sz="2100" b="1" dirty="0"/>
          </a:p>
          <a:p>
            <a:pPr marL="0" indent="0" eaLnBrk="1" hangingPunct="1">
              <a:buNone/>
            </a:pPr>
            <a:endParaRPr lang="fr-FR" altLang="fr-FR" sz="2400" b="1" dirty="0">
              <a:solidFill>
                <a:srgbClr val="E71919"/>
              </a:solidFill>
            </a:endParaRPr>
          </a:p>
          <a:p>
            <a:pPr eaLnBrk="1" hangingPunct="1"/>
            <a:r>
              <a:rPr lang="fr-FR" altLang="fr-FR" sz="2400" b="1" dirty="0">
                <a:solidFill>
                  <a:srgbClr val="E71919"/>
                </a:solidFill>
              </a:rPr>
              <a:t>Mécanisme de Brout-</a:t>
            </a:r>
            <a:r>
              <a:rPr lang="fr-FR" altLang="fr-FR" sz="2400" b="1" dirty="0" err="1">
                <a:solidFill>
                  <a:srgbClr val="E71919"/>
                </a:solidFill>
              </a:rPr>
              <a:t>Englert</a:t>
            </a:r>
            <a:r>
              <a:rPr lang="fr-FR" altLang="fr-FR" sz="2400" b="1" dirty="0">
                <a:solidFill>
                  <a:srgbClr val="E71919"/>
                </a:solidFill>
              </a:rPr>
              <a:t>-Higgs</a:t>
            </a:r>
            <a:endParaRPr lang="fr-FR" altLang="fr-FR" sz="1900" b="1" dirty="0"/>
          </a:p>
          <a:p>
            <a:pPr lvl="1"/>
            <a:r>
              <a:rPr lang="fr-FR" altLang="fr-FR" sz="2100" dirty="0"/>
              <a:t>La masse n’est pas une propriété intrinsèque des particules, mais le résultat de l’interaction de la particule avec le champ de Brout-</a:t>
            </a:r>
            <a:r>
              <a:rPr lang="fr-FR" altLang="fr-FR" sz="2100" dirty="0" err="1"/>
              <a:t>Englert</a:t>
            </a:r>
            <a:r>
              <a:rPr lang="fr-FR" altLang="fr-FR" sz="2100" dirty="0"/>
              <a:t>-Higgs</a:t>
            </a:r>
            <a:endParaRPr lang="en-US" sz="2100" dirty="0"/>
          </a:p>
          <a:p>
            <a:pPr lvl="1" eaLnBrk="1" hangingPunct="1"/>
            <a:r>
              <a:rPr lang="fr-FR" altLang="fr-FR" sz="2100" dirty="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a:t>Englert</a:t>
            </a:r>
            <a:endParaRPr lang="fr-FR" altLang="fr-FR" sz="1400" dirty="0"/>
          </a:p>
          <a:p>
            <a:pPr lvl="2" eaLnBrk="1" hangingPunct="1"/>
            <a:r>
              <a:rPr lang="fr-FR" altLang="fr-FR" sz="1400" dirty="0" err="1"/>
              <a:t>P.Higgs</a:t>
            </a:r>
            <a:endParaRPr lang="fr-FR" altLang="fr-FR" sz="1400" dirty="0"/>
          </a:p>
          <a:p>
            <a:pPr lvl="2" eaLnBrk="1" hangingPunct="1"/>
            <a:r>
              <a:rPr lang="en-US" altLang="fr-FR" sz="1400" dirty="0"/>
              <a:t>G. </a:t>
            </a:r>
            <a:r>
              <a:rPr lang="en-US" altLang="fr-FR" sz="1400" dirty="0" err="1"/>
              <a:t>Guralnik</a:t>
            </a:r>
            <a:r>
              <a:rPr lang="en-US" altLang="fr-FR" sz="1400" dirty="0"/>
              <a:t>, C. R. Hagen, and T. Kibble</a:t>
            </a:r>
          </a:p>
          <a:p>
            <a:pPr lvl="2" eaLnBrk="1" hangingPunct="1"/>
            <a:endParaRPr lang="en-US" altLang="fr-FR" sz="1400" dirty="0"/>
          </a:p>
          <a:p>
            <a:pPr lvl="2" eaLnBrk="1" hangingPunct="1">
              <a:buFont typeface="Wingdings" pitchFamily="2" charset="2"/>
              <a:buNone/>
            </a:pPr>
            <a:endParaRPr lang="fr-FR" altLang="fr-FR" sz="1600" dirty="0"/>
          </a:p>
          <a:p>
            <a:pPr lvl="2" eaLnBrk="1" hangingPunct="1">
              <a:buFont typeface="Wingdings" pitchFamily="2" charset="2"/>
              <a:buNone/>
            </a:pPr>
            <a:endParaRPr lang="en-US" altLang="fr-FR" sz="4200" dirty="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16847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920680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xmlns="">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xmlns="">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xmlns="">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p>
            <a:r>
              <a:rPr lang="en-US" sz="2400" b="1">
                <a:solidFill>
                  <a:srgbClr val="FF0000"/>
                </a:solidFill>
              </a:rPr>
              <a:t>Les particules élémentaires :</a:t>
            </a:r>
          </a:p>
          <a:p>
            <a:r>
              <a:rPr lang="en-US" sz="2400" b="1">
                <a:solidFill>
                  <a:srgbClr val="FF0000"/>
                </a:solidFill>
              </a:rPr>
              <a:t>des blocs fondamentaux (sans structure interne)</a:t>
            </a:r>
          </a:p>
          <a:p>
            <a:r>
              <a:rPr lang="en-US" sz="2400" b="1">
                <a:solidFill>
                  <a:srgbClr val="FF0000"/>
                </a:solidFill>
              </a:rPr>
              <a:t>qui 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xmlns="">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xmlns="">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xmlns="">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20</a:t>
            </a:fld>
            <a:endParaRPr lang="fr-FR" altLang="en-US" sz="120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28943168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25248C6-6AB6-49D0-A104-9C519A118898}" type="slidenum">
              <a:rPr lang="fr-FR" altLang="en-US" sz="1200" smtClean="0">
                <a:solidFill>
                  <a:schemeClr val="tx2"/>
                </a:solidFill>
              </a:rPr>
              <a:pPr eaLnBrk="1" hangingPunct="1">
                <a:spcBef>
                  <a:spcPct val="0"/>
                </a:spcBef>
                <a:buClrTx/>
                <a:buSzTx/>
                <a:buFontTx/>
                <a:buNone/>
              </a:pPr>
              <a:t>21</a:t>
            </a:fld>
            <a:endParaRPr lang="fr-FR" altLang="en-US" sz="1200">
              <a:solidFill>
                <a:schemeClr val="tx2"/>
              </a:solidFill>
            </a:endParaRPr>
          </a:p>
        </p:txBody>
      </p:sp>
      <p:sp>
        <p:nvSpPr>
          <p:cNvPr id="21507" name="Rectangle 2"/>
          <p:cNvSpPr>
            <a:spLocks noGrp="1" noChangeArrowheads="1"/>
          </p:cNvSpPr>
          <p:nvPr>
            <p:ph type="title"/>
          </p:nvPr>
        </p:nvSpPr>
        <p:spPr>
          <a:xfrm>
            <a:off x="2682875" y="0"/>
            <a:ext cx="3833813" cy="519113"/>
          </a:xfrm>
        </p:spPr>
        <p:txBody>
          <a:bodyPr/>
          <a:lstStyle/>
          <a:p>
            <a:pPr eaLnBrk="1" hangingPunct="1"/>
            <a:r>
              <a:rPr lang="en-US" altLang="fr-FR"/>
              <a:t>Le boson de Higgs</a:t>
            </a:r>
          </a:p>
        </p:txBody>
      </p:sp>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pPr>
              <a:defRPr/>
            </a:pPr>
            <a:r>
              <a:rPr lang="en-US" altLang="fr-FR" sz="2800">
                <a:effectLst>
                  <a:outerShdw blurRad="38100" dist="38100" dir="2700000" algn="tl">
                    <a:srgbClr val="C0C0C0"/>
                  </a:outerShdw>
                </a:effectLst>
              </a:rPr>
              <a:t>Boson de Higgs = quanta du champ de Higgs</a:t>
            </a:r>
          </a:p>
        </p:txBody>
      </p:sp>
      <p:sp>
        <p:nvSpPr>
          <p:cNvPr id="21510"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000" b="1"/>
              <a:t>Le boson de Higgs joue un rôle central dans le </a:t>
            </a:r>
          </a:p>
          <a:p>
            <a:pPr algn="ctr" eaLnBrk="1" hangingPunct="1">
              <a:spcBef>
                <a:spcPct val="0"/>
              </a:spcBef>
              <a:buClrTx/>
              <a:buSzTx/>
              <a:buFontTx/>
              <a:buNone/>
            </a:pPr>
            <a:r>
              <a:rPr lang="fr-FR" altLang="fr-FR" sz="2000" b="1"/>
              <a:t>mécanisme qui explique la masse des particules élémentaires</a:t>
            </a:r>
          </a:p>
        </p:txBody>
      </p:sp>
      <p:pic>
        <p:nvPicPr>
          <p:cNvPr id="117762" name="Picture 2" descr="http://www.mondial-infos.fr/wp-content/uploads/2010/12/floco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225" y="1584960"/>
            <a:ext cx="3997959" cy="39979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22975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fltVal val="0"/>
                                          </p:val>
                                        </p:tav>
                                        <p:tav tm="100000">
                                          <p:val>
                                            <p:strVal val="#ppt_w"/>
                                          </p:val>
                                        </p:tav>
                                      </p:tavLst>
                                    </p:anim>
                                    <p:anim calcmode="lin" valueType="num">
                                      <p:cBhvr>
                                        <p:cTn id="8" dur="1000" fill="hold"/>
                                        <p:tgtEl>
                                          <p:spTgt spid="117762"/>
                                        </p:tgtEl>
                                        <p:attrNameLst>
                                          <p:attrName>ppt_h</p:attrName>
                                        </p:attrNameLst>
                                      </p:cBhvr>
                                      <p:tavLst>
                                        <p:tav tm="0">
                                          <p:val>
                                            <p:fltVal val="0"/>
                                          </p:val>
                                        </p:tav>
                                        <p:tav tm="100000">
                                          <p:val>
                                            <p:strVal val="#ppt_h"/>
                                          </p:val>
                                        </p:tav>
                                      </p:tavLst>
                                    </p:anim>
                                    <p:anim calcmode="lin" valueType="num">
                                      <p:cBhvr>
                                        <p:cTn id="9" dur="1000" fill="hold"/>
                                        <p:tgtEl>
                                          <p:spTgt spid="117762"/>
                                        </p:tgtEl>
                                        <p:attrNameLst>
                                          <p:attrName>style.rotation</p:attrName>
                                        </p:attrNameLst>
                                      </p:cBhvr>
                                      <p:tavLst>
                                        <p:tav tm="0">
                                          <p:val>
                                            <p:fltVal val="90"/>
                                          </p:val>
                                        </p:tav>
                                        <p:tav tm="100000">
                                          <p:val>
                                            <p:fltVal val="0"/>
                                          </p:val>
                                        </p:tav>
                                      </p:tavLst>
                                    </p:anim>
                                    <p:animEffect transition="in" filter="fade">
                                      <p:cBhvr>
                                        <p:cTn id="10"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22</a:t>
            </a:fld>
            <a:endParaRPr lang="fr-FR" altLang="en-US" sz="120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a:p>
        </p:txBody>
      </p:sp>
      <p:sp>
        <p:nvSpPr>
          <p:cNvPr id="49157" name="Rectangle 4"/>
          <p:cNvSpPr>
            <a:spLocks noGrp="1" noChangeArrowheads="1"/>
          </p:cNvSpPr>
          <p:nvPr>
            <p:ph type="body" idx="1"/>
          </p:nvPr>
        </p:nvSpPr>
        <p:spPr/>
        <p:txBody>
          <a:bodyPr/>
          <a:lstStyle/>
          <a:p>
            <a:pPr eaLnBrk="1" hangingPunct="1"/>
            <a:endParaRPr lang="fr-FR" altLang="fr-FR"/>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a:solidFill>
                  <a:schemeClr val="bg1"/>
                </a:solidFill>
              </a:rPr>
              <a:t>Leptons                 Quarks</a:t>
            </a:r>
          </a:p>
        </p:txBody>
      </p:sp>
    </p:spTree>
    <p:extLst>
      <p:ext uri="{BB962C8B-B14F-4D97-AF65-F5344CB8AC3E}">
        <p14:creationId xmlns:p14="http://schemas.microsoft.com/office/powerpoint/2010/main" val="1025854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23</a:t>
            </a:fld>
            <a:endParaRPr lang="fr-FR" altLang="en-US" sz="120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a:p>
        </p:txBody>
      </p:sp>
      <p:sp>
        <p:nvSpPr>
          <p:cNvPr id="49157" name="Rectangle 4"/>
          <p:cNvSpPr>
            <a:spLocks noGrp="1" noChangeArrowheads="1"/>
          </p:cNvSpPr>
          <p:nvPr>
            <p:ph type="body" idx="1"/>
          </p:nvPr>
        </p:nvSpPr>
        <p:spPr/>
        <p:txBody>
          <a:bodyPr/>
          <a:lstStyle/>
          <a:p>
            <a:pPr eaLnBrk="1" hangingPunct="1"/>
            <a:endParaRPr lang="fr-FR" altLang="fr-FR"/>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a:solidFill>
                  <a:schemeClr val="bg1"/>
                </a:solidFill>
              </a:rPr>
              <a:t>Leptons                 Quarks</a:t>
            </a:r>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2243331" y="5608367"/>
            <a:ext cx="4871147" cy="1848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0867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24</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24</a:t>
            </a:fld>
            <a:endParaRPr lang="fr-FR" altLang="en-US" sz="120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a:solidFill>
                  <a:schemeClr val="bg1"/>
                </a:solidFill>
              </a:rPr>
              <a:t>Le contenu</a:t>
            </a:r>
          </a:p>
          <a:p>
            <a:pPr eaLnBrk="1" hangingPunct="1">
              <a:defRPr/>
            </a:pPr>
            <a:r>
              <a:rPr lang="fr-FR" altLang="fr-FR" sz="3200" kern="0">
                <a:solidFill>
                  <a:schemeClr val="bg1"/>
                </a:solidFill>
              </a:rPr>
              <a:t>énergétique</a:t>
            </a:r>
          </a:p>
          <a:p>
            <a:pPr eaLnBrk="1" hangingPunct="1">
              <a:defRPr/>
            </a:pPr>
            <a:r>
              <a:rPr lang="fr-FR" altLang="fr-FR" sz="3200" ker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a:solidFill>
                  <a:schemeClr val="bg1"/>
                </a:solidFill>
              </a:rPr>
              <a:t>Résultats</a:t>
            </a:r>
          </a:p>
          <a:p>
            <a:pPr eaLnBrk="1" hangingPunct="1">
              <a:defRPr/>
            </a:pPr>
            <a:r>
              <a:rPr lang="fr-FR" altLang="fr-FR" sz="3200" kern="0">
                <a:solidFill>
                  <a:schemeClr val="bg1"/>
                </a:solidFill>
              </a:rPr>
              <a:t>du satellite Planck</a:t>
            </a:r>
          </a:p>
          <a:p>
            <a:pPr eaLnBrk="1" hangingPunct="1">
              <a:defRPr/>
            </a:pPr>
            <a:r>
              <a:rPr lang="fr-FR" altLang="fr-FR" sz="3200" ker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25</a:t>
            </a:fld>
            <a:endParaRPr lang="fr-FR" altLang="en-US" sz="120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a:t>Particules de matières: </a:t>
            </a:r>
            <a:r>
              <a:rPr lang="fr-FR" sz="2400" b="1" dirty="0">
                <a:solidFill>
                  <a:srgbClr val="FF0000"/>
                </a:solidFill>
              </a:rPr>
              <a:t>fermions</a:t>
            </a:r>
          </a:p>
          <a:p>
            <a:pPr lvl="1" eaLnBrk="1" hangingPunct="1">
              <a:lnSpc>
                <a:spcPct val="80000"/>
              </a:lnSpc>
            </a:pPr>
            <a:r>
              <a:rPr lang="fr-FR" sz="1800" dirty="0"/>
              <a:t>Particules stables et « utiles » pour </a:t>
            </a:r>
            <a:r>
              <a:rPr lang="fr-FR" sz="1800" dirty="0" err="1"/>
              <a:t>batir</a:t>
            </a:r>
            <a:r>
              <a:rPr lang="fr-FR" sz="1800" dirty="0"/>
              <a:t> l’univers:</a:t>
            </a:r>
          </a:p>
          <a:p>
            <a:pPr lvl="2" eaLnBrk="1" hangingPunct="1">
              <a:lnSpc>
                <a:spcPct val="80000"/>
              </a:lnSpc>
            </a:pPr>
            <a:r>
              <a:rPr lang="fr-FR" sz="1600" dirty="0"/>
              <a:t>électron, quark up et quark down</a:t>
            </a:r>
          </a:p>
          <a:p>
            <a:pPr lvl="3" eaLnBrk="1" hangingPunct="1">
              <a:lnSpc>
                <a:spcPct val="80000"/>
              </a:lnSpc>
            </a:pPr>
            <a:r>
              <a:rPr lang="fr-FR" sz="1400" dirty="0"/>
              <a:t>proton = 2 quarks u et un quark d</a:t>
            </a:r>
          </a:p>
          <a:p>
            <a:pPr lvl="1" eaLnBrk="1" hangingPunct="1">
              <a:lnSpc>
                <a:spcPct val="80000"/>
              </a:lnSpc>
            </a:pPr>
            <a:r>
              <a:rPr lang="fr-FR" sz="1800" dirty="0"/>
              <a:t>Particules instables:</a:t>
            </a:r>
          </a:p>
          <a:p>
            <a:pPr lvl="2" eaLnBrk="1" hangingPunct="1">
              <a:lnSpc>
                <a:spcPct val="80000"/>
              </a:lnSpc>
            </a:pPr>
            <a:r>
              <a:rPr lang="fr-FR" sz="1600" dirty="0"/>
              <a:t>muon, tau, quark étrange,…</a:t>
            </a:r>
          </a:p>
          <a:p>
            <a:pPr lvl="1" eaLnBrk="1" hangingPunct="1">
              <a:lnSpc>
                <a:spcPct val="80000"/>
              </a:lnSpc>
            </a:pPr>
            <a:r>
              <a:rPr lang="fr-FR" sz="2200" dirty="0"/>
              <a:t>A chaque particule est associée une antiparticule</a:t>
            </a:r>
          </a:p>
          <a:p>
            <a:pPr lvl="1" eaLnBrk="1" hangingPunct="1">
              <a:lnSpc>
                <a:spcPct val="80000"/>
              </a:lnSpc>
            </a:pPr>
            <a:endParaRPr lang="fr-FR" sz="1800" dirty="0"/>
          </a:p>
          <a:p>
            <a:pPr eaLnBrk="1" hangingPunct="1">
              <a:lnSpc>
                <a:spcPct val="80000"/>
              </a:lnSpc>
            </a:pPr>
            <a:r>
              <a:rPr lang="fr-FR" sz="2400" b="1" dirty="0"/>
              <a:t>Particules d’interactions:</a:t>
            </a:r>
            <a:r>
              <a:rPr lang="fr-FR" sz="2400" dirty="0"/>
              <a:t> </a:t>
            </a:r>
            <a:r>
              <a:rPr lang="fr-FR" sz="2400" b="1" dirty="0">
                <a:solidFill>
                  <a:srgbClr val="FF0000"/>
                </a:solidFill>
              </a:rPr>
              <a:t>bosons</a:t>
            </a:r>
          </a:p>
          <a:p>
            <a:pPr lvl="1" eaLnBrk="1" hangingPunct="1">
              <a:lnSpc>
                <a:spcPct val="80000"/>
              </a:lnSpc>
            </a:pPr>
            <a:r>
              <a:rPr lang="fr-FR" sz="1800" dirty="0"/>
              <a:t>Photon: interaction électromagnétique</a:t>
            </a:r>
          </a:p>
          <a:p>
            <a:pPr lvl="1" eaLnBrk="1" hangingPunct="1">
              <a:lnSpc>
                <a:spcPct val="80000"/>
              </a:lnSpc>
            </a:pPr>
            <a:r>
              <a:rPr lang="fr-FR" sz="1800" dirty="0"/>
              <a:t>Boson Z/W: interaction faible</a:t>
            </a:r>
          </a:p>
          <a:p>
            <a:pPr lvl="1" eaLnBrk="1" hangingPunct="1">
              <a:lnSpc>
                <a:spcPct val="80000"/>
              </a:lnSpc>
            </a:pPr>
            <a:r>
              <a:rPr lang="fr-FR" sz="1800" dirty="0"/>
              <a:t>Gluon: interaction forte</a:t>
            </a:r>
          </a:p>
          <a:p>
            <a:pPr lvl="1" eaLnBrk="1" hangingPunct="1">
              <a:lnSpc>
                <a:spcPct val="80000"/>
              </a:lnSpc>
            </a:pPr>
            <a:endParaRPr lang="fr-FR" sz="1800" dirty="0"/>
          </a:p>
          <a:p>
            <a:pPr eaLnBrk="1" hangingPunct="1">
              <a:lnSpc>
                <a:spcPct val="80000"/>
              </a:lnSpc>
            </a:pPr>
            <a:r>
              <a:rPr lang="fr-FR" sz="2400" dirty="0"/>
              <a:t>Le </a:t>
            </a:r>
            <a:r>
              <a:rPr lang="fr-FR" sz="2400" b="1" dirty="0">
                <a:solidFill>
                  <a:srgbClr val="FF0000"/>
                </a:solidFill>
              </a:rPr>
              <a:t>Modèle Standard</a:t>
            </a:r>
            <a:r>
              <a:rPr lang="fr-FR" sz="2400" dirty="0">
                <a:solidFill>
                  <a:srgbClr val="FF0000"/>
                </a:solidFill>
              </a:rPr>
              <a:t> </a:t>
            </a:r>
            <a:r>
              <a:rPr lang="fr-FR" sz="2400" dirty="0"/>
              <a:t>est le cadre théorique qui permet de décrire les particules et leurs interactions</a:t>
            </a:r>
          </a:p>
          <a:p>
            <a:pPr eaLnBrk="1" hangingPunct="1">
              <a:lnSpc>
                <a:spcPct val="80000"/>
              </a:lnSpc>
            </a:pPr>
            <a:endParaRPr lang="fr-FR" sz="2400" dirty="0"/>
          </a:p>
          <a:p>
            <a:pPr eaLnBrk="1" hangingPunct="1">
              <a:lnSpc>
                <a:spcPct val="80000"/>
              </a:lnSpc>
            </a:pPr>
            <a:r>
              <a:rPr lang="fr-FR" sz="2400" dirty="0"/>
              <a:t>La </a:t>
            </a:r>
            <a:r>
              <a:rPr lang="fr-FR" sz="2400" b="1" dirty="0">
                <a:solidFill>
                  <a:srgbClr val="FF0000"/>
                </a:solidFill>
              </a:rPr>
              <a:t>masse des particules élémentaires </a:t>
            </a:r>
            <a:r>
              <a:rPr lang="fr-FR" sz="2400" dirty="0"/>
              <a:t>provient de l’interaction avec le </a:t>
            </a:r>
            <a:r>
              <a:rPr lang="fr-FR" sz="2400" b="1" dirty="0">
                <a:solidFill>
                  <a:srgbClr val="FF0000"/>
                </a:solidFill>
              </a:rPr>
              <a:t>champ de Higgs </a:t>
            </a:r>
            <a:r>
              <a:rPr lang="fr-FR" sz="2400" dirty="0">
                <a:solidFill>
                  <a:schemeClr val="accent6"/>
                </a:solidFill>
              </a:rPr>
              <a:t>qui se manifeste également par l’existence du </a:t>
            </a:r>
            <a:r>
              <a:rPr lang="fr-FR" sz="2400" b="1" dirty="0">
                <a:solidFill>
                  <a:srgbClr val="FF0000"/>
                </a:solidFill>
              </a:rPr>
              <a:t>boson de Higgs</a:t>
            </a:r>
          </a:p>
          <a:p>
            <a:pPr marL="344487" lvl="1" indent="0" eaLnBrk="1" hangingPunct="1">
              <a:lnSpc>
                <a:spcPct val="80000"/>
              </a:lnSpc>
              <a:buNone/>
            </a:pPr>
            <a:endParaRPr lang="fr-FR" sz="2200" b="1" dirty="0">
              <a:solidFill>
                <a:srgbClr val="FF0000"/>
              </a:solidFill>
            </a:endParaRPr>
          </a:p>
          <a:p>
            <a:pPr eaLnBrk="1" hangingPunct="1">
              <a:lnSpc>
                <a:spcPct val="80000"/>
              </a:lnSpc>
            </a:pPr>
            <a:endParaRPr lang="fr-FR" sz="2400" dirty="0"/>
          </a:p>
          <a:p>
            <a:pPr eaLnBrk="1" hangingPunct="1">
              <a:lnSpc>
                <a:spcPct val="80000"/>
              </a:lnSpc>
            </a:pPr>
            <a:endParaRPr lang="fr-FR" sz="2400" dirty="0"/>
          </a:p>
        </p:txBody>
      </p:sp>
    </p:spTree>
    <p:extLst>
      <p:ext uri="{BB962C8B-B14F-4D97-AF65-F5344CB8AC3E}">
        <p14:creationId xmlns:p14="http://schemas.microsoft.com/office/powerpoint/2010/main" val="28135747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603625" y="274638"/>
            <a:ext cx="1935163" cy="1143000"/>
          </a:xfrm>
        </p:spPr>
        <p:txBody>
          <a:bodyPr/>
          <a:lstStyle/>
          <a:p>
            <a:pPr eaLnBrk="1" hangingPunct="1"/>
            <a:r>
              <a:rPr lang="en-US" altLang="fr-FR"/>
              <a:t>Back Up</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115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27</a:t>
            </a:fld>
            <a:endParaRPr lang="fr-FR" altLang="en-US" sz="1200">
              <a:solidFill>
                <a:schemeClr val="tx2"/>
              </a:solidFill>
            </a:endParaRPr>
          </a:p>
        </p:txBody>
      </p:sp>
      <p:sp>
        <p:nvSpPr>
          <p:cNvPr id="30723" name="Rectangle 2"/>
          <p:cNvSpPr>
            <a:spLocks noGrp="1" noChangeArrowheads="1"/>
          </p:cNvSpPr>
          <p:nvPr>
            <p:ph type="title"/>
          </p:nvPr>
        </p:nvSpPr>
        <p:spPr>
          <a:xfrm>
            <a:off x="17527" y="0"/>
            <a:ext cx="9148659" cy="446276"/>
          </a:xfrm>
        </p:spPr>
        <p:txBody>
          <a:bodyPr/>
          <a:lstStyle/>
          <a:p>
            <a:pPr eaLnBrk="1" hangingPunct="1"/>
            <a:r>
              <a:rPr lang="fr-FR" sz="2300"/>
              <a:t>Nouvelle affiche des composants élémentaires (2014)</a:t>
            </a:r>
            <a:endParaRPr lang="fr-FR" sz="2300"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652901"/>
            <a:ext cx="8225860" cy="5831794"/>
          </a:xfrm>
          <a:prstGeom prst="rect">
            <a:avLst/>
          </a:prstGeom>
        </p:spPr>
      </p:pic>
    </p:spTree>
    <p:extLst>
      <p:ext uri="{BB962C8B-B14F-4D97-AF65-F5344CB8AC3E}">
        <p14:creationId xmlns:p14="http://schemas.microsoft.com/office/powerpoint/2010/main" val="23164454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28</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xmlns="">
                <a:solidFill>
                  <a:srgbClr val="FFFFFF"/>
                </a:solidFill>
              </a14:hiddenFill>
            </a:ext>
          </a:extLst>
        </p:spPr>
      </p:pic>
      <p:pic>
        <p:nvPicPr>
          <p:cNvPr id="1144843" name="Picture 11" descr="signal"/>
          <p:cNvPicPr>
            <a:picLocks noChangeAspect="1" noChangeArrowheads="1"/>
          </p:cNvPicPr>
          <p:nvPr/>
        </p:nvPicPr>
        <p:blipFill>
          <a:blip r:embed="rId4">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2000"/>
              <a:t>Higgs (m</a:t>
            </a:r>
            <a:r>
              <a:rPr lang="fr-FR" sz="2000" baseline="-25000"/>
              <a:t>H</a:t>
            </a:r>
            <a:r>
              <a:rPr lang="fr-FR" sz="2000"/>
              <a:t>=125 GeV)</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3" descr="higgsdec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1400" b="1">
                  <a:solidFill>
                    <a:srgbClr val="CC0000"/>
                  </a:solidFill>
                </a:rPr>
                <a:t>H</a:t>
              </a:r>
            </a:p>
          </p:txBody>
        </p:sp>
      </p:grpSp>
      <p:pic>
        <p:nvPicPr>
          <p:cNvPr id="99337" name="Picture 9" descr="http://atlas-vp1.web.cern.ch/atlas-vp1/screenshots/Hgg/evt_86694500/vp1_Hgg_run191426_evt86694500_hi-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2430"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0554155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29</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xmlns="">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2000"/>
              <a:t>Higgs (m</a:t>
            </a:r>
            <a:r>
              <a:rPr lang="fr-FR" sz="2000" baseline="-25000"/>
              <a:t>H</a:t>
            </a:r>
            <a:r>
              <a:rPr lang="fr-FR" sz="2000"/>
              <a:t>=125 GeV)</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1400" b="1">
                  <a:solidFill>
                    <a:srgbClr val="CC0000"/>
                  </a:solidFill>
                </a:rPr>
                <a:t>H</a:t>
              </a:r>
            </a:p>
          </p:txBody>
        </p:sp>
      </p:grpSp>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pPr algn="ctr"/>
            <a:r>
              <a:rPr lang="fr-FR" sz="2800"/>
              <a:t>Résolution</a:t>
            </a:r>
          </a:p>
          <a:p>
            <a:pPr algn="ctr"/>
            <a:r>
              <a:rPr lang="fr-FR" sz="2800"/>
              <a:t>du</a:t>
            </a:r>
          </a:p>
          <a:p>
            <a:pPr algn="ctr"/>
            <a:r>
              <a:rPr lang="fr-FR" sz="2800"/>
              <a:t>détecteur</a:t>
            </a:r>
          </a:p>
        </p:txBody>
      </p:sp>
      <p:graphicFrame>
        <p:nvGraphicFramePr>
          <p:cNvPr id="4" name="Objet 3"/>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3454" name="Équation" r:id="rId6" imgW="2006600" imgH="508000" progId="Equation.3">
                  <p:embed/>
                </p:oleObj>
              </mc:Choice>
              <mc:Fallback>
                <p:oleObj name="Équation" r:id="rId6" imgW="2006600" imgH="508000" progId="Equation.3">
                  <p:embed/>
                  <p:pic>
                    <p:nvPicPr>
                      <p:cNvPr id="0" name="Obje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58180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3</a:t>
            </a:fld>
            <a:endParaRPr lang="fr-FR" altLang="en-US" sz="120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a:t>L’atome</a:t>
            </a:r>
            <a:endParaRPr lang="fr-FR" altLang="fr-FR"/>
          </a:p>
        </p:txBody>
      </p:sp>
      <p:sp>
        <p:nvSpPr>
          <p:cNvPr id="7173" name="Rectangle 3"/>
          <p:cNvSpPr>
            <a:spLocks noGrp="1" noChangeArrowheads="1"/>
          </p:cNvSpPr>
          <p:nvPr>
            <p:ph type="body" idx="1"/>
          </p:nvPr>
        </p:nvSpPr>
        <p:spPr/>
        <p:txBody>
          <a:bodyPr/>
          <a:lstStyle/>
          <a:p>
            <a:pPr eaLnBrk="1" hangingPunct="1"/>
            <a:endParaRPr lang="fr-FR" altLang="fr-FR"/>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213117" y="6385560"/>
            <a:ext cx="4792663" cy="525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fourmi</a:t>
            </a:r>
          </a:p>
          <a:p>
            <a:pPr algn="ctr" eaLnBrk="1" hangingPunct="1">
              <a:spcBef>
                <a:spcPct val="0"/>
              </a:spcBef>
              <a:buClrTx/>
              <a:buSzTx/>
              <a:buFontTx/>
              <a:buNone/>
            </a:pPr>
            <a:r>
              <a:rPr lang="fr-FR" altLang="fr-FR" sz="1400">
                <a:solidFill>
                  <a:schemeClr val="bg1"/>
                </a:solidFill>
              </a:rPr>
              <a:t>Entre 10 et 100 mille </a:t>
            </a:r>
            <a:r>
              <a:rPr lang="fr-FR" altLang="fr-FR" sz="1400" dirty="0">
                <a:solidFill>
                  <a:schemeClr val="bg1"/>
                </a:solidFill>
              </a:rPr>
              <a:t>fois </a:t>
            </a:r>
            <a:r>
              <a:rPr lang="fr-FR" altLang="fr-FR" sz="1400">
                <a:solidFill>
                  <a:schemeClr val="bg1"/>
                </a:solidFill>
              </a:rPr>
              <a:t>plus petit </a:t>
            </a:r>
            <a:r>
              <a:rPr lang="fr-FR" altLang="fr-FR" sz="1400" dirty="0">
                <a:solidFill>
                  <a:schemeClr val="bg1"/>
                </a:solidFill>
              </a:rPr>
              <a:t>qu’une </a:t>
            </a:r>
            <a:r>
              <a:rPr lang="fr-FR" altLang="fr-FR" sz="1400" dirty="0" err="1">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162217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30</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xmlns="">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2000"/>
              <a:t>Higgs (m</a:t>
            </a:r>
            <a:r>
              <a:rPr lang="fr-FR" sz="2000" baseline="-25000"/>
              <a:t>H</a:t>
            </a:r>
            <a:r>
              <a:rPr lang="fr-FR" sz="2000"/>
              <a:t>=125 GeV)</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xmlns="">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1400" b="1">
                  <a:solidFill>
                    <a:srgbClr val="CC0000"/>
                  </a:solidFill>
                </a:rPr>
                <a:t>H</a:t>
              </a:r>
            </a:p>
          </p:txBody>
        </p:sp>
      </p:grpSp>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4478"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51374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31</a:t>
            </a:fld>
            <a:endParaRPr lang="fr-FR" altLang="en-US" sz="120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a:p>
          <a:p>
            <a:pPr eaLnBrk="1" hangingPunct="1"/>
            <a:r>
              <a:rPr lang="fr-FR" altLang="fr-FR" sz="2400" b="1" dirty="0"/>
              <a:t>Invariance de jauge</a:t>
            </a:r>
            <a:r>
              <a:rPr lang="fr-FR" altLang="fr-FR" sz="2400" dirty="0"/>
              <a:t> </a:t>
            </a:r>
          </a:p>
          <a:p>
            <a:pPr eaLnBrk="1" hangingPunct="1">
              <a:buFont typeface="Wingdings" pitchFamily="2" charset="2"/>
              <a:buNone/>
            </a:pPr>
            <a:r>
              <a:rPr lang="fr-FR" altLang="fr-FR" sz="2100" dirty="0">
                <a:sym typeface="Symbol" pitchFamily="18" charset="2"/>
              </a:rPr>
              <a:t>	  </a:t>
            </a:r>
            <a:r>
              <a:rPr lang="fr-FR" altLang="fr-FR" sz="2100" b="1" dirty="0"/>
              <a:t>masse=0  </a:t>
            </a:r>
            <a:r>
              <a:rPr lang="fr-FR" altLang="fr-FR" sz="2100" b="1" dirty="0">
                <a:sym typeface="Symbol" pitchFamily="18" charset="2"/>
              </a:rPr>
              <a:t> v=c</a:t>
            </a:r>
            <a:endParaRPr lang="fr-FR" altLang="fr-FR" sz="2100" dirty="0"/>
          </a:p>
          <a:p>
            <a:pPr eaLnBrk="1" hangingPunct="1">
              <a:buFont typeface="Wingdings" pitchFamily="2" charset="2"/>
              <a:buNone/>
            </a:pPr>
            <a:r>
              <a:rPr lang="fr-FR" altLang="fr-FR" sz="2100" dirty="0">
                <a:sym typeface="Symbol" pitchFamily="18" charset="2"/>
              </a:rPr>
              <a:t>      </a:t>
            </a:r>
            <a:r>
              <a:rPr lang="fr-FR" altLang="fr-FR" sz="2100" b="1" dirty="0">
                <a:sym typeface="Symbol" pitchFamily="18" charset="2"/>
              </a:rPr>
              <a:t>contradiction avec l’expérience</a:t>
            </a:r>
            <a:endParaRPr lang="fr-FR" altLang="fr-FR" sz="2100" b="1" dirty="0"/>
          </a:p>
          <a:p>
            <a:pPr marL="0" indent="0" eaLnBrk="1" hangingPunct="1">
              <a:buNone/>
            </a:pPr>
            <a:endParaRPr lang="fr-FR" altLang="fr-FR" sz="2400" b="1" dirty="0">
              <a:solidFill>
                <a:srgbClr val="E71919"/>
              </a:solidFill>
            </a:endParaRPr>
          </a:p>
          <a:p>
            <a:pPr eaLnBrk="1" hangingPunct="1"/>
            <a:r>
              <a:rPr lang="fr-FR" altLang="fr-FR" sz="2400" b="1" dirty="0">
                <a:solidFill>
                  <a:srgbClr val="E71919"/>
                </a:solidFill>
              </a:rPr>
              <a:t>Mécanisme de Brout-</a:t>
            </a:r>
            <a:r>
              <a:rPr lang="fr-FR" altLang="fr-FR" sz="2400" b="1" dirty="0" err="1">
                <a:solidFill>
                  <a:srgbClr val="E71919"/>
                </a:solidFill>
              </a:rPr>
              <a:t>Englert</a:t>
            </a:r>
            <a:r>
              <a:rPr lang="fr-FR" altLang="fr-FR" sz="2400" b="1" dirty="0">
                <a:solidFill>
                  <a:srgbClr val="E71919"/>
                </a:solidFill>
              </a:rPr>
              <a:t>-Higgs</a:t>
            </a:r>
            <a:endParaRPr lang="fr-FR" altLang="fr-FR" sz="1900" b="1" dirty="0"/>
          </a:p>
          <a:p>
            <a:pPr lvl="1"/>
            <a:r>
              <a:rPr lang="fr-FR" altLang="fr-FR" sz="2100" dirty="0"/>
              <a:t>La masse n’est pas une propriété intrinsèque des particules, mais le résultat de l’interaction de la particule avec le champ de Brout-</a:t>
            </a:r>
            <a:r>
              <a:rPr lang="fr-FR" altLang="fr-FR" sz="2100" dirty="0" err="1"/>
              <a:t>Englert</a:t>
            </a:r>
            <a:r>
              <a:rPr lang="fr-FR" altLang="fr-FR" sz="2100" dirty="0"/>
              <a:t>-Higgs</a:t>
            </a:r>
            <a:endParaRPr lang="en-US" sz="2100" dirty="0"/>
          </a:p>
          <a:p>
            <a:pPr lvl="1" eaLnBrk="1" hangingPunct="1"/>
            <a:r>
              <a:rPr lang="fr-FR" altLang="fr-FR" sz="2100" dirty="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a:t>Englert</a:t>
            </a:r>
            <a:endParaRPr lang="fr-FR" altLang="fr-FR" sz="1400" dirty="0"/>
          </a:p>
          <a:p>
            <a:pPr lvl="2" eaLnBrk="1" hangingPunct="1"/>
            <a:r>
              <a:rPr lang="fr-FR" altLang="fr-FR" sz="1400" dirty="0" err="1"/>
              <a:t>P.Higgs</a:t>
            </a:r>
            <a:endParaRPr lang="fr-FR" altLang="fr-FR" sz="1400" dirty="0"/>
          </a:p>
          <a:p>
            <a:pPr lvl="2" eaLnBrk="1" hangingPunct="1"/>
            <a:r>
              <a:rPr lang="en-US" altLang="fr-FR" sz="1400" dirty="0"/>
              <a:t>G. </a:t>
            </a:r>
            <a:r>
              <a:rPr lang="en-US" altLang="fr-FR" sz="1400" dirty="0" err="1"/>
              <a:t>Guralnik</a:t>
            </a:r>
            <a:r>
              <a:rPr lang="en-US" altLang="fr-FR" sz="1400" dirty="0"/>
              <a:t>, C. R. Hagen, and T. Kibble</a:t>
            </a:r>
          </a:p>
          <a:p>
            <a:pPr lvl="2" eaLnBrk="1" hangingPunct="1"/>
            <a:endParaRPr lang="en-US" altLang="fr-FR" sz="1400" dirty="0"/>
          </a:p>
          <a:p>
            <a:pPr lvl="2" eaLnBrk="1" hangingPunct="1">
              <a:buFont typeface="Wingdings" pitchFamily="2" charset="2"/>
              <a:buNone/>
            </a:pPr>
            <a:endParaRPr lang="fr-FR" altLang="fr-FR" sz="1600" dirty="0"/>
          </a:p>
          <a:p>
            <a:pPr lvl="2" eaLnBrk="1" hangingPunct="1">
              <a:buFont typeface="Wingdings" pitchFamily="2" charset="2"/>
              <a:buNone/>
            </a:pPr>
            <a:endParaRPr lang="en-US" altLang="fr-FR" sz="4200" dirty="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06516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6319760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33</a:t>
            </a:fld>
            <a:endParaRPr lang="fr-FR" altLang="en-US" sz="120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309680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34</a:t>
            </a:fld>
            <a:endParaRPr lang="fr-FR" altLang="en-US" sz="120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extLst>
      <p:ext uri="{BB962C8B-B14F-4D97-AF65-F5344CB8AC3E}">
        <p14:creationId xmlns:p14="http://schemas.microsoft.com/office/powerpoint/2010/main" val="35085915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35</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xmlns="">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fr-FR" sz="2400"/>
              <a:t>Bosse = signature du boson de Higgs</a:t>
            </a:r>
          </a:p>
        </p:txBody>
      </p:sp>
    </p:spTree>
    <p:extLst>
      <p:ext uri="{BB962C8B-B14F-4D97-AF65-F5344CB8AC3E}">
        <p14:creationId xmlns:p14="http://schemas.microsoft.com/office/powerpoint/2010/main" val="1763418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36</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36</a:t>
            </a:fld>
            <a:endParaRPr lang="fr-FR" altLang="en-US"/>
          </a:p>
        </p:txBody>
      </p:sp>
    </p:spTree>
    <p:extLst>
      <p:ext uri="{BB962C8B-B14F-4D97-AF65-F5344CB8AC3E}">
        <p14:creationId xmlns:p14="http://schemas.microsoft.com/office/powerpoint/2010/main" val="14168607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37</a:t>
            </a:fld>
            <a:endParaRPr lang="fr-FR" altLang="en-US"/>
          </a:p>
        </p:txBody>
      </p:sp>
    </p:spTree>
    <p:extLst>
      <p:ext uri="{BB962C8B-B14F-4D97-AF65-F5344CB8AC3E}">
        <p14:creationId xmlns:p14="http://schemas.microsoft.com/office/powerpoint/2010/main" val="8782553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a:t>Découverte</a:t>
            </a:r>
            <a:r>
              <a:rPr lang="en-US" dirty="0"/>
              <a:t> </a:t>
            </a:r>
            <a:r>
              <a:rPr lang="en-US" dirty="0" err="1"/>
              <a:t>d’une</a:t>
            </a:r>
            <a:r>
              <a:rPr lang="en-US" dirty="0"/>
              <a:t> nouvelle </a:t>
            </a:r>
            <a:r>
              <a:rPr lang="en-US" dirty="0" err="1"/>
              <a:t>particule</a:t>
            </a:r>
            <a:r>
              <a:rPr lang="en-US" dirty="0"/>
              <a:t> au CERN</a:t>
            </a:r>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38</a:t>
            </a:fld>
            <a:endParaRPr lang="fr-FR" altLang="en-US"/>
          </a:p>
        </p:txBody>
      </p:sp>
    </p:spTree>
    <p:extLst>
      <p:ext uri="{BB962C8B-B14F-4D97-AF65-F5344CB8AC3E}">
        <p14:creationId xmlns:p14="http://schemas.microsoft.com/office/powerpoint/2010/main" val="9602094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39</a:t>
            </a:fld>
            <a:endParaRPr lang="fr-FR" altLang="en-US"/>
          </a:p>
        </p:txBody>
      </p:sp>
    </p:spTree>
    <p:extLst>
      <p:ext uri="{BB962C8B-B14F-4D97-AF65-F5344CB8AC3E}">
        <p14:creationId xmlns:p14="http://schemas.microsoft.com/office/powerpoint/2010/main" val="22225422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4</a:t>
            </a:fld>
            <a:endParaRPr lang="fr-FR" altLang="en-US" sz="120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a:t>Structure de l’atome</a:t>
            </a:r>
            <a:endParaRPr lang="en-GB" altLang="fr-FR"/>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12844" y="5638800"/>
            <a:ext cx="3809056" cy="6450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a:latin typeface="Times New Roman" pitchFamily="18" charset="0"/>
              </a:rPr>
              <a:t>m=0.0000000001 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mais</a:t>
            </a:r>
            <a:r>
              <a:rPr lang="en-US" sz="1600" dirty="0">
                <a:latin typeface="+mj-lt"/>
                <a:cs typeface="Times New Roman" panose="02020603050405020304" pitchFamily="18" charset="0"/>
              </a:rPr>
              <a:t> &gt;99.9%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extLst>
      <p:ext uri="{BB962C8B-B14F-4D97-AF65-F5344CB8AC3E}">
        <p14:creationId xmlns:p14="http://schemas.microsoft.com/office/powerpoint/2010/main" val="99949782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40</a:t>
            </a:fld>
            <a:endParaRPr lang="fr-FR"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7883" cy="695091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ZoneTexte 4"/>
          <p:cNvSpPr txBox="1"/>
          <p:nvPr/>
        </p:nvSpPr>
        <p:spPr>
          <a:xfrm>
            <a:off x="7136781" y="468352"/>
            <a:ext cx="1212191" cy="307777"/>
          </a:xfrm>
          <a:prstGeom prst="rect">
            <a:avLst/>
          </a:prstGeom>
          <a:solidFill>
            <a:schemeClr val="accent3"/>
          </a:solidFill>
        </p:spPr>
        <p:txBody>
          <a:bodyPr wrap="none" rtlCol="0">
            <a:spAutoFit/>
          </a:bodyPr>
          <a:lstStyle/>
          <a:p>
            <a:r>
              <a:rPr lang="en-US" dirty="0" err="1"/>
              <a:t>Découverte</a:t>
            </a:r>
            <a:endParaRPr lang="en-US" dirty="0"/>
          </a:p>
        </p:txBody>
      </p:sp>
      <p:sp>
        <p:nvSpPr>
          <p:cNvPr id="6" name="ZoneTexte 5"/>
          <p:cNvSpPr txBox="1"/>
          <p:nvPr/>
        </p:nvSpPr>
        <p:spPr>
          <a:xfrm>
            <a:off x="7144215" y="185854"/>
            <a:ext cx="1665248" cy="307777"/>
          </a:xfrm>
          <a:prstGeom prst="rect">
            <a:avLst/>
          </a:prstGeom>
          <a:solidFill>
            <a:schemeClr val="accent3"/>
          </a:solidFill>
        </p:spPr>
        <p:txBody>
          <a:bodyPr wrap="square" rtlCol="0">
            <a:spAutoFit/>
          </a:bodyPr>
          <a:lstStyle/>
          <a:p>
            <a:r>
              <a:rPr lang="en-US" dirty="0" err="1"/>
              <a:t>Théorisé</a:t>
            </a:r>
            <a:endParaRPr lang="en-US" dirty="0"/>
          </a:p>
        </p:txBody>
      </p:sp>
      <p:sp>
        <p:nvSpPr>
          <p:cNvPr id="7" name="Rectangle 6"/>
          <p:cNvSpPr/>
          <p:nvPr/>
        </p:nvSpPr>
        <p:spPr bwMode="auto">
          <a:xfrm>
            <a:off x="234176" y="122663"/>
            <a:ext cx="4315522" cy="691376"/>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50618420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41</a:t>
            </a:fld>
            <a:endParaRPr lang="fr-FR" altLang="en-US" sz="120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a:p>
        </p:txBody>
      </p:sp>
      <p:sp>
        <p:nvSpPr>
          <p:cNvPr id="49157" name="Rectangle 4"/>
          <p:cNvSpPr>
            <a:spLocks noGrp="1" noChangeArrowheads="1"/>
          </p:cNvSpPr>
          <p:nvPr>
            <p:ph type="body" idx="1"/>
          </p:nvPr>
        </p:nvSpPr>
        <p:spPr/>
        <p:txBody>
          <a:bodyPr/>
          <a:lstStyle/>
          <a:p>
            <a:pPr eaLnBrk="1" hangingPunct="1"/>
            <a:endParaRPr lang="fr-FR" altLang="fr-FR"/>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a:solidFill>
                  <a:schemeClr val="bg1"/>
                </a:solidFill>
              </a:rPr>
              <a:t>Leptons                 Quarks</a:t>
            </a: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771914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42</a:t>
            </a:fld>
            <a:endParaRPr lang="fr-FR" altLang="en-US" sz="120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a:p>
        </p:txBody>
      </p:sp>
      <p:sp>
        <p:nvSpPr>
          <p:cNvPr id="49157" name="Rectangle 4"/>
          <p:cNvSpPr>
            <a:spLocks noGrp="1" noChangeArrowheads="1"/>
          </p:cNvSpPr>
          <p:nvPr>
            <p:ph type="body" idx="1"/>
          </p:nvPr>
        </p:nvSpPr>
        <p:spPr/>
        <p:txBody>
          <a:bodyPr/>
          <a:lstStyle/>
          <a:p>
            <a:pPr eaLnBrk="1" hangingPunct="1"/>
            <a:endParaRPr lang="fr-FR" altLang="fr-FR"/>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a:solidFill>
                  <a:schemeClr val="bg1"/>
                </a:solidFill>
              </a:rPr>
              <a:t>Leptons                 Quarks</a:t>
            </a:r>
          </a:p>
        </p:txBody>
      </p:sp>
    </p:spTree>
    <p:extLst>
      <p:ext uri="{BB962C8B-B14F-4D97-AF65-F5344CB8AC3E}">
        <p14:creationId xmlns:p14="http://schemas.microsoft.com/office/powerpoint/2010/main" val="272235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43</a:t>
            </a:fld>
            <a:endParaRPr lang="fr-FR" altLang="en-US"/>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1619250"/>
            <a:ext cx="3762375" cy="3619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538237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44</a:t>
            </a:fld>
            <a:endParaRPr lang="fr-FR" altLang="en-US"/>
          </a:p>
        </p:txBody>
      </p:sp>
      <p:pic>
        <p:nvPicPr>
          <p:cNvPr id="4" name="Picture 2" descr="http://www.symmetrymagazine.org/sites/default/files/images/standard/sm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335" y="26406"/>
            <a:ext cx="7135411" cy="68315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544466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5</a:t>
            </a:fld>
            <a:endParaRPr lang="fr-FR" altLang="en-US" sz="120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a:t>Structure du noyau</a:t>
            </a:r>
            <a:endParaRPr lang="en-GB" altLang="fr-FR"/>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593576" y="5318760"/>
            <a:ext cx="4706738" cy="7171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-14</a:t>
            </a:r>
            <a:r>
              <a:rPr lang="en-GB" altLang="fr-FR" sz="2400">
                <a:latin typeface="Times New Roman" pitchFamily="18" charset="0"/>
              </a:rPr>
              <a:t> </a:t>
            </a:r>
            <a:r>
              <a:rPr lang="en-GB" altLang="fr-FR" sz="2800">
                <a:latin typeface="Times New Roman" pitchFamily="18" charset="0"/>
              </a:rPr>
              <a:t>m = 0.00000000000001 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605200" cy="307777"/>
          </a:xfrm>
          <a:prstGeom prst="rect">
            <a:avLst/>
          </a:prstGeom>
        </p:spPr>
        <p:txBody>
          <a:bodyPr wrap="none">
            <a:spAutoFit/>
          </a:bodyPr>
          <a:lstStyle/>
          <a:p>
            <a:r>
              <a:rPr lang="en-US"/>
              <a:t>m</a:t>
            </a:r>
            <a:r>
              <a:rPr lang="en-US" sz="1400"/>
              <a:t> ~ 2</a:t>
            </a:r>
            <a:r>
              <a:rPr lang="en-US" sz="1400">
                <a:sym typeface="Symbol"/>
              </a:rPr>
              <a:t></a:t>
            </a:r>
            <a:r>
              <a:rPr lang="en-US" sz="1400"/>
              <a:t>10</a:t>
            </a:r>
            <a:r>
              <a:rPr lang="en-US" sz="1400" baseline="30000">
                <a:latin typeface="Symbol" panose="05050102010706020507" pitchFamily="18" charset="2"/>
              </a:rPr>
              <a:t>-27</a:t>
            </a:r>
            <a:r>
              <a:rPr lang="en-US" sz="1400" baseline="30000"/>
              <a:t> </a:t>
            </a:r>
            <a:r>
              <a:rPr lang="en-US" sz="1400"/>
              <a:t>kg ~ 1GeV/c</a:t>
            </a:r>
            <a:r>
              <a:rPr lang="en-US" sz="1400" baseline="30000"/>
              <a:t>2</a:t>
            </a:r>
            <a:endParaRPr lang="en-US" sz="1400" baseline="30000" dirty="0"/>
          </a:p>
        </p:txBody>
      </p:sp>
    </p:spTree>
    <p:extLst>
      <p:ext uri="{BB962C8B-B14F-4D97-AF65-F5344CB8AC3E}">
        <p14:creationId xmlns:p14="http://schemas.microsoft.com/office/powerpoint/2010/main" val="292827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6</a:t>
            </a:fld>
            <a:endParaRPr lang="fr-FR" altLang="en-US" sz="120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a:t>Structure des protons et des neutrons</a:t>
            </a:r>
            <a:endParaRPr lang="en-GB" altLang="fr-FR"/>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886274" cy="7171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-15</a:t>
            </a:r>
            <a:r>
              <a:rPr lang="en-GB" altLang="fr-FR" sz="2400">
                <a:latin typeface="Times New Roman" pitchFamily="18" charset="0"/>
              </a:rPr>
              <a:t> </a:t>
            </a:r>
            <a:r>
              <a:rPr lang="en-GB" altLang="fr-FR" sz="2800">
                <a:latin typeface="Times New Roman" pitchFamily="18" charset="0"/>
              </a:rPr>
              <a:t>m = 0.000000000000001 m</a:t>
            </a:r>
            <a:endParaRPr lang="en-GB" altLang="fr-FR" sz="2400">
              <a:latin typeface="Times New Roman" pitchFamily="18" charset="0"/>
            </a:endParaRPr>
          </a:p>
        </p:txBody>
      </p:sp>
    </p:spTree>
    <p:extLst>
      <p:ext uri="{BB962C8B-B14F-4D97-AF65-F5344CB8AC3E}">
        <p14:creationId xmlns:p14="http://schemas.microsoft.com/office/powerpoint/2010/main" val="25654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7</a:t>
            </a:fld>
            <a:endParaRPr lang="fr-FR" altLang="en-US" sz="120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xmlns="">
                <a:solidFill>
                  <a:srgbClr val="CC99FF">
                    <a:alpha val="43921"/>
                  </a:srgbClr>
                </a:solidFill>
              </a14:hiddenFill>
            </a:ext>
            <a:ext uri="{91240B29-F687-4f45-9708-019B960494DF}">
              <a14:hiddenLine xmlns:a14="http://schemas.microsoft.com/office/drawing/2010/main" xmlns="" w="38100" cmpd="dbl">
                <a:solidFill>
                  <a:srgbClr val="80008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a:solidFill>
                  <a:schemeClr val="bg1"/>
                </a:solidFill>
                <a:effectLst>
                  <a:outerShdw blurRad="38100" dist="38100" dir="2700000" algn="tl">
                    <a:srgbClr val="C0C0C0"/>
                  </a:outerShdw>
                </a:effectLst>
                <a:latin typeface="Verdana" pitchFamily="34" charset="0"/>
              </a:rPr>
              <a:t> Les </a:t>
            </a:r>
            <a:r>
              <a:rPr lang="fr-FR" altLang="fr-FR" sz="1600" b="1">
                <a:solidFill>
                  <a:srgbClr val="FF0000"/>
                </a:solidFill>
                <a:effectLst>
                  <a:outerShdw blurRad="38100" dist="38100" dir="2700000" algn="tl">
                    <a:srgbClr val="C0C0C0"/>
                  </a:outerShdw>
                </a:effectLst>
                <a:latin typeface="Verdana" pitchFamily="34" charset="0"/>
              </a:rPr>
              <a:t>ballons</a:t>
            </a:r>
            <a:r>
              <a:rPr lang="fr-FR" altLang="fr-FR" sz="1600" b="1">
                <a:solidFill>
                  <a:schemeClr val="bg1"/>
                </a:solidFill>
                <a:effectLst>
                  <a:outerShdw blurRad="38100" dist="38100" dir="2700000" algn="tl">
                    <a:srgbClr val="C0C0C0"/>
                  </a:outerShdw>
                </a:effectLst>
                <a:latin typeface="Verdana" pitchFamily="34" charset="0"/>
              </a:rPr>
              <a:t> sont les </a:t>
            </a:r>
            <a:r>
              <a:rPr lang="fr-FR" altLang="fr-FR" sz="1600" b="1">
                <a:solidFill>
                  <a:srgbClr val="FF0000"/>
                </a:solidFill>
                <a:effectLst>
                  <a:outerShdw blurRad="38100" dist="38100" dir="2700000" algn="tl">
                    <a:srgbClr val="C0C0C0"/>
                  </a:outerShdw>
                </a:effectLst>
                <a:latin typeface="Verdana" pitchFamily="34" charset="0"/>
              </a:rPr>
              <a:t>médiateurs</a:t>
            </a:r>
            <a:r>
              <a:rPr lang="fr-FR" altLang="fr-FR" sz="1600" b="1">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a:solidFill>
                  <a:schemeClr val="bg1"/>
                </a:solidFill>
                <a:effectLst>
                  <a:outerShdw blurRad="38100" dist="38100" dir="2700000" algn="tl">
                    <a:srgbClr val="C0C0C0"/>
                  </a:outerShdw>
                </a:effectLst>
                <a:latin typeface="Verdana" pitchFamily="34" charset="0"/>
              </a:rPr>
              <a:t> La </a:t>
            </a:r>
            <a:r>
              <a:rPr lang="fr-FR" altLang="fr-FR" sz="1600" b="1">
                <a:solidFill>
                  <a:srgbClr val="FF0000"/>
                </a:solidFill>
                <a:effectLst>
                  <a:outerShdw blurRad="38100" dist="38100" dir="2700000" algn="tl">
                    <a:srgbClr val="C0C0C0"/>
                  </a:outerShdw>
                </a:effectLst>
                <a:latin typeface="Verdana" pitchFamily="34" charset="0"/>
              </a:rPr>
              <a:t>portée</a:t>
            </a:r>
            <a:r>
              <a:rPr lang="fr-FR" altLang="fr-FR" sz="1600" b="1">
                <a:solidFill>
                  <a:schemeClr val="bg1"/>
                </a:solidFill>
                <a:effectLst>
                  <a:outerShdw blurRad="38100" dist="38100" dir="2700000" algn="tl">
                    <a:srgbClr val="C0C0C0"/>
                  </a:outerShdw>
                </a:effectLst>
                <a:latin typeface="Verdana" pitchFamily="34" charset="0"/>
              </a:rPr>
              <a:t> dépend de la </a:t>
            </a:r>
            <a:r>
              <a:rPr lang="fr-FR" altLang="fr-FR" sz="1600" b="1">
                <a:solidFill>
                  <a:srgbClr val="FF0000"/>
                </a:solidFill>
                <a:effectLst>
                  <a:outerShdw blurRad="38100" dist="38100" dir="2700000" algn="tl">
                    <a:srgbClr val="C0C0C0"/>
                  </a:outerShdw>
                </a:effectLst>
                <a:latin typeface="Verdana" pitchFamily="34" charset="0"/>
              </a:rPr>
              <a:t>masse</a:t>
            </a:r>
            <a:r>
              <a:rPr lang="fr-FR" altLang="fr-FR" sz="1600" b="1">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a:solidFill>
                  <a:srgbClr val="E71919"/>
                </a:solidFill>
                <a:effectLst>
                  <a:outerShdw blurRad="38100" dist="38100" dir="2700000" algn="tl">
                    <a:srgbClr val="C0C0C0"/>
                  </a:outerShdw>
                </a:effectLst>
                <a:latin typeface="Verdana" pitchFamily="34" charset="0"/>
              </a:rPr>
              <a:t>Bosons de jauge</a:t>
            </a:r>
            <a:r>
              <a:rPr lang="fr-FR" altLang="fr-FR" sz="1800">
                <a:effectLst>
                  <a:outerShdw blurRad="38100" dist="38100" dir="2700000" algn="tl">
                    <a:srgbClr val="C0C0C0"/>
                  </a:outerShdw>
                </a:effectLst>
                <a:latin typeface="Verdana" pitchFamily="34" charset="0"/>
              </a:rPr>
              <a:t> </a:t>
            </a:r>
            <a:r>
              <a:rPr lang="fr-FR" altLang="fr-FR" sz="180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a:latin typeface="Verdana" pitchFamily="34" charset="0"/>
              </a:rPr>
              <a:t> </a:t>
            </a:r>
            <a:endParaRPr lang="fr-FR" altLang="fr-FR" sz="1800">
              <a:solidFill>
                <a:schemeClr val="bg1"/>
              </a:solidFill>
              <a:effectLst>
                <a:outerShdw blurRad="38100" dist="38100" dir="2700000" algn="tl">
                  <a:srgbClr val="C0C0C0"/>
                </a:outerShdw>
              </a:effectLst>
              <a:latin typeface="Verdana" pitchFamily="34" charset="0"/>
            </a:endParaRPr>
          </a:p>
          <a:p>
            <a:pPr>
              <a:defRPr/>
            </a:pPr>
            <a:endParaRPr lang="fr-FR" altLang="fr-FR" sz="180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extLst>
      <p:ext uri="{BB962C8B-B14F-4D97-AF65-F5344CB8AC3E}">
        <p14:creationId xmlns:p14="http://schemas.microsoft.com/office/powerpoint/2010/main" val="574494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8</a:t>
            </a:fld>
            <a:endParaRPr lang="fr-FR" altLang="en-US" sz="120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567825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9</a:t>
            </a:fld>
            <a:endParaRPr lang="fr-FR" altLang="en-US" sz="120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a:latin typeface="+mj-lt"/>
              </a:rPr>
              <a:t>hadrons</a:t>
            </a:r>
            <a:r>
              <a:rPr lang="en-US" sz="2400" dirty="0">
                <a:latin typeface="+mj-lt"/>
              </a:rPr>
              <a:t> (assemblages de quarks)</a:t>
            </a:r>
            <a:r>
              <a:rPr lang="fr-FR" sz="2400" dirty="0">
                <a:latin typeface="+mj-lt"/>
              </a:rPr>
              <a:t> </a:t>
            </a:r>
            <a:r>
              <a:rPr lang="fr-FR" altLang="fr-FR" sz="2400" dirty="0">
                <a:latin typeface="+mj-lt"/>
              </a:rPr>
              <a:t>collés 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2027584" cy="64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 10</a:t>
            </a:r>
            <a:r>
              <a:rPr lang="en-US" altLang="fr-FR" sz="1800" baseline="30000">
                <a:latin typeface="Symbol" panose="05050102010706020507" pitchFamily="18" charset="2"/>
              </a:rPr>
              <a:t>-15</a:t>
            </a:r>
            <a:r>
              <a:rPr lang="en-US" altLang="fr-FR" sz="1800" baseline="30000"/>
              <a:t> </a:t>
            </a:r>
            <a:r>
              <a:rPr lang="en-US" altLang="fr-FR" sz="1800"/>
              <a:t>m</a:t>
            </a:r>
            <a:endParaRPr lang="fr-FR" altLang="fr-FR" sz="1800"/>
          </a:p>
        </p:txBody>
      </p:sp>
    </p:spTree>
    <p:extLst>
      <p:ext uri="{BB962C8B-B14F-4D97-AF65-F5344CB8AC3E}">
        <p14:creationId xmlns:p14="http://schemas.microsoft.com/office/powerpoint/2010/main" val="1103358484"/>
      </p:ext>
    </p:extLst>
  </p:cSld>
  <p:clrMapOvr>
    <a:masterClrMapping/>
  </p:clrMapOvr>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5747</TotalTime>
  <Words>1344</Words>
  <Application>Microsoft Macintosh PowerPoint</Application>
  <PresentationFormat>Affichage à l'écran (4:3)</PresentationFormat>
  <Paragraphs>376</Paragraphs>
  <Slides>44</Slides>
  <Notes>24</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2</vt:i4>
      </vt:variant>
      <vt:variant>
        <vt:lpstr>Titres des diapositives</vt:lpstr>
      </vt:variant>
      <vt:variant>
        <vt:i4>44</vt:i4>
      </vt:variant>
    </vt:vector>
  </HeadingPairs>
  <TitlesOfParts>
    <vt:vector size="56" baseType="lpstr">
      <vt:lpstr>ＭＳ Ｐゴシック</vt:lpstr>
      <vt:lpstr>Arial</vt:lpstr>
      <vt:lpstr>Calibri</vt:lpstr>
      <vt:lpstr>Comic Sans MS</vt:lpstr>
      <vt:lpstr>Symbol</vt:lpstr>
      <vt:lpstr>Times New Roman</vt:lpstr>
      <vt:lpstr>Trebuchet MS</vt:lpstr>
      <vt:lpstr>Verdana</vt:lpstr>
      <vt:lpstr>Wingdings</vt: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Le mécanisme de Brout-Englert-Higgs</vt:lpstr>
      <vt:lpstr>Le mécanisme de Brout-Englert-Higgs</vt:lpstr>
      <vt:lpstr>Le mécanisme de Brout-Englert-Higgs</vt:lpstr>
      <vt:lpstr>Le boson de Higgs</vt:lpstr>
      <vt:lpstr>Présentation PowerPoint</vt:lpstr>
      <vt:lpstr>Présentation PowerPoint</vt:lpstr>
      <vt:lpstr>Présentation PowerPoint</vt:lpstr>
      <vt:lpstr>Résumé</vt:lpstr>
      <vt:lpstr>Back Up</vt:lpstr>
      <vt:lpstr>Nouvelle affiche des composants élémentaires (2014)</vt:lpstr>
      <vt:lpstr>Le canal H </vt:lpstr>
      <vt:lpstr>Le canal H </vt:lpstr>
      <vt:lpstr>Le canal H </vt:lpstr>
      <vt:lpstr>Le mécanisme de Brout-Englert-Higgs</vt:lpstr>
      <vt:lpstr>Le mécanisme de Brout-Englert-Higgs</vt:lpstr>
      <vt:lpstr>Le mécanisme de Brout-Englert-Higgs</vt:lpstr>
      <vt:lpstr>Le boson de Higgs</vt:lpstr>
      <vt:lpstr>Le canal H : simulation</vt:lpstr>
      <vt:lpstr>Présentation PowerPoint</vt:lpstr>
      <vt:lpstr>Présentation PowerPoint</vt:lpstr>
      <vt:lpstr>Découverte d’une nouvelle particule au CERN</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Utilisateur de Microsoft Office</cp:lastModifiedBy>
  <cp:revision>433</cp:revision>
  <cp:lastPrinted>2014-03-19T22:12:05Z</cp:lastPrinted>
  <dcterms:created xsi:type="dcterms:W3CDTF">1601-01-01T00:00:00Z</dcterms:created>
  <dcterms:modified xsi:type="dcterms:W3CDTF">2019-04-09T07:15:04Z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